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61" r:id="rId5"/>
    <p:sldId id="258" r:id="rId6"/>
    <p:sldId id="268" r:id="rId7"/>
    <p:sldId id="266" r:id="rId8"/>
    <p:sldId id="263" r:id="rId9"/>
    <p:sldId id="264" r:id="rId10"/>
    <p:sldId id="274" r:id="rId11"/>
    <p:sldId id="278" r:id="rId12"/>
    <p:sldId id="275" r:id="rId13"/>
    <p:sldId id="276" r:id="rId14"/>
    <p:sldId id="273" r:id="rId15"/>
    <p:sldId id="277" r:id="rId16"/>
    <p:sldId id="269" r:id="rId17"/>
    <p:sldId id="265" r:id="rId18"/>
    <p:sldId id="272" r:id="rId19"/>
    <p:sldId id="267" r:id="rId20"/>
    <p:sldId id="262" r:id="rId21"/>
    <p:sldId id="271" r:id="rId22"/>
    <p:sldId id="270"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85E3C4-6976-4C49-4597-FC59A91A7EB8}" v="275" dt="2025-11-10T09:18:44.610"/>
    <p1510:client id="{A0A6D911-9CE6-41A5-F71E-3E4B5FD82B54}" v="309" dt="2025-11-10T10:05:29.783"/>
    <p1510:client id="{AF180A77-524E-F981-0C72-E23483699412}" v="1347" dt="2025-11-08T11:43:20.9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s://www.food.gov.uk"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37033" y="670559"/>
            <a:ext cx="4683321" cy="2148841"/>
          </a:xfrm>
        </p:spPr>
        <p:txBody>
          <a:bodyPr vert="horz" lIns="91440" tIns="45720" rIns="91440" bIns="45720" rtlCol="0" anchor="t">
            <a:normAutofit/>
          </a:bodyPr>
          <a:lstStyle/>
          <a:p>
            <a:pPr algn="l"/>
            <a:r>
              <a:rPr lang="en-US" sz="4400"/>
              <a:t>Group Presentation</a:t>
            </a:r>
          </a:p>
        </p:txBody>
      </p:sp>
      <p:pic>
        <p:nvPicPr>
          <p:cNvPr id="4" name="Picture 3" descr="A person cutting food on a plate&#10;&#10;AI-generated content may be incorrect.">
            <a:extLst>
              <a:ext uri="{FF2B5EF4-FFF2-40B4-BE49-F238E27FC236}">
                <a16:creationId xmlns:a16="http://schemas.microsoft.com/office/drawing/2014/main" id="{23E533C8-A536-10B4-E9A8-23D3FC2D792B}"/>
              </a:ext>
            </a:extLst>
          </p:cNvPr>
          <p:cNvPicPr>
            <a:picLocks noChangeAspect="1"/>
          </p:cNvPicPr>
          <p:nvPr/>
        </p:nvPicPr>
        <p:blipFill>
          <a:blip r:embed="rId2"/>
          <a:srcRect l="4919" r="4148"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Subtitle 2"/>
          <p:cNvSpPr>
            <a:spLocks noGrp="1"/>
          </p:cNvSpPr>
          <p:nvPr>
            <p:ph type="subTitle" idx="1"/>
          </p:nvPr>
        </p:nvSpPr>
        <p:spPr>
          <a:xfrm>
            <a:off x="6797004" y="670559"/>
            <a:ext cx="4555782" cy="5445076"/>
          </a:xfrm>
        </p:spPr>
        <p:txBody>
          <a:bodyPr vert="horz" lIns="91440" tIns="45720" rIns="91440" bIns="45720" rtlCol="0" anchor="t">
            <a:normAutofit/>
          </a:bodyPr>
          <a:lstStyle/>
          <a:p>
            <a:pPr algn="l">
              <a:spcBef>
                <a:spcPts val="0"/>
              </a:spcBef>
            </a:pPr>
            <a:r>
              <a:rPr lang="en-US" sz="2000" b="1" dirty="0"/>
              <a:t>Student Na048me:</a:t>
            </a:r>
            <a:endParaRPr lang="en-US" sz="2000" dirty="0"/>
          </a:p>
          <a:p>
            <a:pPr algn="l">
              <a:spcBef>
                <a:spcPts val="0"/>
              </a:spcBef>
            </a:pPr>
            <a:endParaRPr lang="en-US" sz="2000" b="1" dirty="0"/>
          </a:p>
          <a:p>
            <a:pPr marL="457200" indent="-457200" algn="l">
              <a:spcBef>
                <a:spcPts val="0"/>
              </a:spcBef>
              <a:buAutoNum type="arabicPeriod"/>
            </a:pPr>
            <a:r>
              <a:rPr lang="en-US" sz="2000" b="1" dirty="0"/>
              <a:t>Sadia Nadeem:  2434168</a:t>
            </a:r>
            <a:endParaRPr lang="en-US" sz="2000" dirty="0" err="1"/>
          </a:p>
          <a:p>
            <a:pPr marL="457200" indent="-457200" algn="l">
              <a:spcBef>
                <a:spcPts val="0"/>
              </a:spcBef>
              <a:buAutoNum type="arabicPeriod"/>
            </a:pPr>
            <a:r>
              <a:rPr lang="en-US" sz="2000" b="1"/>
              <a:t>Amandeep Kour:  2434005</a:t>
            </a:r>
            <a:endParaRPr lang="en-US" sz="2000"/>
          </a:p>
          <a:p>
            <a:pPr marL="457200" indent="-457200" algn="l">
              <a:spcBef>
                <a:spcPts val="0"/>
              </a:spcBef>
              <a:buAutoNum type="arabicPeriod"/>
            </a:pPr>
            <a:r>
              <a:rPr lang="en-US" sz="2000" b="1" dirty="0"/>
              <a:t>Luisa De Almeida: 2423048</a:t>
            </a:r>
            <a:endParaRPr lang="en-US" sz="2000" dirty="0" err="1"/>
          </a:p>
          <a:p>
            <a:pPr marL="457200" indent="-457200" algn="l">
              <a:spcBef>
                <a:spcPts val="0"/>
              </a:spcBef>
              <a:buAutoNum type="arabicPeriod"/>
            </a:pPr>
            <a:r>
              <a:rPr lang="en-US" sz="2000" b="1"/>
              <a:t>Bianca Toma: 2440326</a:t>
            </a:r>
          </a:p>
          <a:p>
            <a:pPr algn="l">
              <a:spcBef>
                <a:spcPts val="0"/>
              </a:spcBef>
            </a:pPr>
            <a:endParaRPr lang="en-US" sz="2000"/>
          </a:p>
          <a:p>
            <a:pPr indent="-228600" algn="l">
              <a:spcBef>
                <a:spcPts val="0"/>
              </a:spcBef>
              <a:buAutoNum type="arabicPeriod"/>
            </a:pPr>
            <a:endParaRPr lang="en-US" sz="2000"/>
          </a:p>
          <a:p>
            <a:pPr algn="l">
              <a:spcBef>
                <a:spcPts val="0"/>
              </a:spcBef>
            </a:pPr>
            <a:r>
              <a:rPr lang="en-US" b="1" dirty="0"/>
              <a:t>Lecturer’s Name: </a:t>
            </a:r>
            <a:r>
              <a:rPr lang="en-US" dirty="0"/>
              <a:t>Muhammad </a:t>
            </a:r>
            <a:r>
              <a:rPr lang="en-US" dirty="0" err="1"/>
              <a:t>Ashikul</a:t>
            </a:r>
            <a:r>
              <a:rPr lang="en-US" dirty="0"/>
              <a:t> Khan</a:t>
            </a:r>
          </a:p>
          <a:p>
            <a:pPr indent="-228600" algn="l">
              <a:spcBef>
                <a:spcPts val="0"/>
              </a:spcBef>
              <a:buAutoNum type="arabicPeriod"/>
            </a:pPr>
            <a:endParaRPr lang="en-US" dirty="0"/>
          </a:p>
          <a:p>
            <a:pPr algn="l">
              <a:spcBef>
                <a:spcPts val="0"/>
              </a:spcBef>
            </a:pPr>
            <a:r>
              <a:rPr lang="en-US" b="1" dirty="0"/>
              <a:t>Module Code: </a:t>
            </a:r>
            <a:r>
              <a:rPr lang="en-US" dirty="0"/>
              <a:t>LCLM 4003</a:t>
            </a:r>
          </a:p>
          <a:p>
            <a:pPr indent="-228600" algn="l">
              <a:spcBef>
                <a:spcPts val="0"/>
              </a:spcBef>
              <a:buAutoNum type="arabicPeriod"/>
            </a:pPr>
            <a:endParaRPr lang="en-US" dirty="0"/>
          </a:p>
          <a:p>
            <a:pPr algn="l">
              <a:spcBef>
                <a:spcPts val="0"/>
              </a:spcBef>
            </a:pPr>
            <a:r>
              <a:rPr lang="en-US" b="1" dirty="0"/>
              <a:t>Module Name: </a:t>
            </a:r>
            <a:r>
              <a:rPr lang="en-US" dirty="0"/>
              <a:t>Effective team working and communication</a:t>
            </a:r>
          </a:p>
          <a:p>
            <a:pPr indent="-228600" algn="l">
              <a:spcBef>
                <a:spcPts val="0"/>
              </a:spcBef>
              <a:buAutoNum type="arabicPeriod"/>
            </a:pPr>
            <a:endParaRPr lang="en-US" dirty="0"/>
          </a:p>
          <a:p>
            <a:pPr algn="l"/>
            <a:r>
              <a:rPr lang="en-US" b="1" dirty="0"/>
              <a:t>Case study : </a:t>
            </a:r>
            <a:r>
              <a:rPr lang="en-US" i="1" dirty="0"/>
              <a:t>Flight Foods Ltd.</a:t>
            </a:r>
            <a:endParaRPr lang="en-US" dirty="0"/>
          </a:p>
          <a:p>
            <a:pPr indent="-228600" algn="l">
              <a:spcBef>
                <a:spcPts val="0"/>
              </a:spcBef>
              <a:buAutoNum type="arabicPeriod"/>
            </a:pPr>
            <a:endParaRPr lang="en-US" dirty="0"/>
          </a:p>
          <a:p>
            <a:pPr indent="-228600" algn="l">
              <a:spcBef>
                <a:spcPts val="0"/>
              </a:spcBef>
              <a:buAutoNum type="arabicPeriod"/>
            </a:pPr>
            <a:endParaRPr lang="en-US" b="1" dirty="0"/>
          </a:p>
          <a:p>
            <a:pPr indent="-228600" algn="l">
              <a:buAutoNum type="arabicPeriod"/>
            </a:pPr>
            <a:endParaRPr lang="en-US" sz="20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E4A53-CD83-4BD0-738D-65E51A00A248}"/>
              </a:ext>
            </a:extLst>
          </p:cNvPr>
          <p:cNvSpPr>
            <a:spLocks noGrp="1"/>
          </p:cNvSpPr>
          <p:nvPr>
            <p:ph type="title"/>
          </p:nvPr>
        </p:nvSpPr>
        <p:spPr>
          <a:xfrm>
            <a:off x="2487460" y="-218"/>
            <a:ext cx="6705600" cy="824522"/>
          </a:xfrm>
        </p:spPr>
        <p:txBody>
          <a:bodyPr>
            <a:normAutofit/>
          </a:bodyPr>
          <a:lstStyle/>
          <a:p>
            <a:r>
              <a:rPr lang="en-GB" sz="2800" b="1"/>
              <a:t>Key components of the presentation</a:t>
            </a:r>
          </a:p>
        </p:txBody>
      </p:sp>
      <p:sp>
        <p:nvSpPr>
          <p:cNvPr id="3" name="Content Placeholder 2">
            <a:extLst>
              <a:ext uri="{FF2B5EF4-FFF2-40B4-BE49-F238E27FC236}">
                <a16:creationId xmlns:a16="http://schemas.microsoft.com/office/drawing/2014/main" id="{BE192D01-50ED-63EA-3057-451BC5859F34}"/>
              </a:ext>
            </a:extLst>
          </p:cNvPr>
          <p:cNvSpPr>
            <a:spLocks noGrp="1"/>
          </p:cNvSpPr>
          <p:nvPr>
            <p:ph idx="1"/>
          </p:nvPr>
        </p:nvSpPr>
        <p:spPr>
          <a:xfrm>
            <a:off x="838200" y="813105"/>
            <a:ext cx="10515600" cy="5363858"/>
          </a:xfrm>
        </p:spPr>
        <p:txBody>
          <a:bodyPr vert="horz" lIns="91440" tIns="45720" rIns="91440" bIns="45720" rtlCol="0" anchor="t">
            <a:normAutofit fontScale="92500" lnSpcReduction="10000"/>
          </a:bodyPr>
          <a:lstStyle/>
          <a:p>
            <a:r>
              <a:rPr lang="en-GB" dirty="0"/>
              <a:t>Overview of the case study</a:t>
            </a:r>
          </a:p>
          <a:p>
            <a:r>
              <a:rPr lang="en-GB" dirty="0"/>
              <a:t>What is effective communication?</a:t>
            </a:r>
          </a:p>
          <a:p>
            <a:r>
              <a:rPr lang="en-GB" dirty="0"/>
              <a:t>What are the functions of effective communication?</a:t>
            </a:r>
          </a:p>
          <a:p>
            <a:r>
              <a:rPr lang="en-GB" dirty="0"/>
              <a:t>What is communication barrier?</a:t>
            </a:r>
          </a:p>
          <a:p>
            <a:r>
              <a:rPr lang="en-GB" dirty="0"/>
              <a:t>What are the key barriers presented in the case study?</a:t>
            </a:r>
          </a:p>
          <a:p>
            <a:r>
              <a:rPr lang="en-GB" dirty="0"/>
              <a:t>What is Berlo's model of communication?</a:t>
            </a:r>
          </a:p>
          <a:p>
            <a:r>
              <a:rPr lang="en-GB" dirty="0"/>
              <a:t>Limitations of Berlo's model</a:t>
            </a:r>
          </a:p>
          <a:p>
            <a:r>
              <a:rPr lang="en-GB" dirty="0"/>
              <a:t>What is Schramm's model of communication?</a:t>
            </a:r>
          </a:p>
          <a:p>
            <a:r>
              <a:rPr lang="en-GB" dirty="0"/>
              <a:t>Application of Berlo's and Schramm's model</a:t>
            </a:r>
          </a:p>
          <a:p>
            <a:r>
              <a:rPr lang="en-GB" dirty="0"/>
              <a:t>Suggestions to overcome barriers </a:t>
            </a:r>
          </a:p>
          <a:p>
            <a:r>
              <a:rPr lang="en-GB" dirty="0"/>
              <a:t>Conclusion</a:t>
            </a:r>
          </a:p>
          <a:p>
            <a:r>
              <a:rPr lang="en-GB" dirty="0"/>
              <a:t>Reference list</a:t>
            </a:r>
          </a:p>
          <a:p>
            <a:endParaRPr lang="en-GB"/>
          </a:p>
        </p:txBody>
      </p:sp>
    </p:spTree>
    <p:extLst>
      <p:ext uri="{BB962C8B-B14F-4D97-AF65-F5344CB8AC3E}">
        <p14:creationId xmlns:p14="http://schemas.microsoft.com/office/powerpoint/2010/main" val="431367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E65909-8AB6-7CBF-156E-BB1D83585973}"/>
              </a:ext>
            </a:extLst>
          </p:cNvPr>
          <p:cNvSpPr txBox="1"/>
          <p:nvPr/>
        </p:nvSpPr>
        <p:spPr>
          <a:xfrm>
            <a:off x="521919" y="307933"/>
            <a:ext cx="8622081" cy="53860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Overview of the case study:</a:t>
            </a:r>
            <a:endParaRPr lang="en-US" sz="2400" dirty="0"/>
          </a:p>
          <a:p>
            <a:endParaRPr lang="en-US" sz="2000" b="1">
              <a:ea typeface="+mn-lt"/>
              <a:cs typeface="+mn-lt"/>
            </a:endParaRPr>
          </a:p>
          <a:p>
            <a:pPr marL="285750" indent="-285750">
              <a:buFont typeface="Arial"/>
              <a:buChar char="•"/>
            </a:pPr>
            <a:r>
              <a:rPr lang="en-US" sz="2000" b="1" dirty="0">
                <a:ea typeface="+mn-lt"/>
                <a:cs typeface="+mn-lt"/>
              </a:rPr>
              <a:t>Flight Foods</a:t>
            </a:r>
            <a:r>
              <a:rPr lang="en-US" sz="2000" dirty="0">
                <a:ea typeface="+mn-lt"/>
                <a:cs typeface="+mn-lt"/>
              </a:rPr>
              <a:t> is a company that prepares and supplies food for airlines.</a:t>
            </a:r>
            <a:endParaRPr lang="en-US" sz="2000" dirty="0"/>
          </a:p>
          <a:p>
            <a:pPr marL="285750" indent="-285750">
              <a:buFont typeface="Arial"/>
              <a:buChar char="•"/>
            </a:pPr>
            <a:r>
              <a:rPr lang="en-US" sz="2000" dirty="0">
                <a:ea typeface="+mn-lt"/>
                <a:cs typeface="+mn-lt"/>
              </a:rPr>
              <a:t>Recently, the company has been losing customers due to poor food</a:t>
            </a:r>
            <a:r>
              <a:rPr lang="en-US" sz="2000" b="1" dirty="0">
                <a:ea typeface="+mn-lt"/>
                <a:cs typeface="+mn-lt"/>
              </a:rPr>
              <a:t> </a:t>
            </a:r>
            <a:r>
              <a:rPr lang="en-US" sz="2000" dirty="0">
                <a:ea typeface="+mn-lt"/>
                <a:cs typeface="+mn-lt"/>
              </a:rPr>
              <a:t>standards.</a:t>
            </a:r>
            <a:endParaRPr lang="en-US" sz="2000" dirty="0"/>
          </a:p>
          <a:p>
            <a:r>
              <a:rPr lang="en-US" sz="2000" b="1" dirty="0">
                <a:ea typeface="+mn-lt"/>
                <a:cs typeface="+mn-lt"/>
              </a:rPr>
              <a:t>Airline complaints:</a:t>
            </a:r>
            <a:endParaRPr lang="en-US" sz="2000" dirty="0"/>
          </a:p>
          <a:p>
            <a:pPr marL="742950" lvl="1" indent="-285750">
              <a:buFont typeface="Arial"/>
              <a:buChar char="•"/>
            </a:pPr>
            <a:r>
              <a:rPr lang="en-US" sz="2000" dirty="0">
                <a:ea typeface="+mn-lt"/>
                <a:cs typeface="+mn-lt"/>
              </a:rPr>
              <a:t>Undercooked food</a:t>
            </a:r>
            <a:endParaRPr lang="en-US" sz="2000" dirty="0"/>
          </a:p>
          <a:p>
            <a:pPr marL="742950" lvl="1" indent="-285750">
              <a:buFont typeface="Arial"/>
              <a:buChar char="•"/>
            </a:pPr>
            <a:r>
              <a:rPr lang="en-US" sz="2000" dirty="0">
                <a:ea typeface="+mn-lt"/>
                <a:cs typeface="+mn-lt"/>
              </a:rPr>
              <a:t>Poor packaging</a:t>
            </a:r>
            <a:endParaRPr lang="en-US" sz="2000" dirty="0"/>
          </a:p>
          <a:p>
            <a:pPr marL="742950" lvl="1" indent="-285750">
              <a:buFont typeface="Arial"/>
              <a:buChar char="•"/>
            </a:pPr>
            <a:r>
              <a:rPr lang="en-US" sz="2000" dirty="0">
                <a:ea typeface="+mn-lt"/>
                <a:cs typeface="+mn-lt"/>
              </a:rPr>
              <a:t>Meat found in vegetarian meals</a:t>
            </a:r>
            <a:endParaRPr lang="en-US" sz="2000" dirty="0"/>
          </a:p>
          <a:p>
            <a:pPr lvl="1"/>
            <a:endParaRPr lang="en-US" sz="2000" b="1" dirty="0">
              <a:ea typeface="+mn-lt"/>
              <a:cs typeface="+mn-lt"/>
            </a:endParaRPr>
          </a:p>
          <a:p>
            <a:pPr lvl="1"/>
            <a:r>
              <a:rPr lang="en-US" sz="2000" b="1" dirty="0">
                <a:ea typeface="+mn-lt"/>
                <a:cs typeface="+mn-lt"/>
              </a:rPr>
              <a:t>    STAFF includes </a:t>
            </a:r>
          </a:p>
          <a:p>
            <a:pPr lvl="1"/>
            <a:r>
              <a:rPr lang="en-US" sz="2000" b="1" dirty="0">
                <a:ea typeface="+mn-lt"/>
                <a:cs typeface="+mn-lt"/>
              </a:rPr>
              <a:t>      </a:t>
            </a:r>
            <a:r>
              <a:rPr lang="en-US" sz="2000" dirty="0">
                <a:ea typeface="+mn-lt"/>
                <a:cs typeface="+mn-lt"/>
              </a:rPr>
              <a:t>  Factory manager (Gary) and</a:t>
            </a:r>
            <a:endParaRPr lang="en-US" sz="2000"/>
          </a:p>
          <a:p>
            <a:pPr lvl="1"/>
            <a:r>
              <a:rPr lang="en-US" sz="2000" dirty="0">
                <a:ea typeface="+mn-lt"/>
                <a:cs typeface="+mn-lt"/>
              </a:rPr>
              <a:t>        The factory workers.</a:t>
            </a:r>
            <a:endParaRPr lang="en-US" sz="2000"/>
          </a:p>
          <a:p>
            <a:pPr marL="285750" indent="-285750">
              <a:buFont typeface="Arial"/>
              <a:buChar char="•"/>
            </a:pPr>
            <a:r>
              <a:rPr lang="en-US" sz="2000" dirty="0">
                <a:ea typeface="+mn-lt"/>
                <a:cs typeface="+mn-lt"/>
              </a:rPr>
              <a:t>The factory employs </a:t>
            </a:r>
            <a:r>
              <a:rPr lang="en-US" sz="2000" b="1" dirty="0">
                <a:ea typeface="+mn-lt"/>
                <a:cs typeface="+mn-lt"/>
              </a:rPr>
              <a:t>40 staff members</a:t>
            </a:r>
            <a:r>
              <a:rPr lang="en-US" sz="2000" dirty="0">
                <a:ea typeface="+mn-lt"/>
                <a:cs typeface="+mn-lt"/>
              </a:rPr>
              <a:t>, aged </a:t>
            </a:r>
            <a:r>
              <a:rPr lang="en-US" sz="2000" b="1" dirty="0">
                <a:ea typeface="+mn-lt"/>
                <a:cs typeface="+mn-lt"/>
              </a:rPr>
              <a:t>16 to 60 years old</a:t>
            </a:r>
            <a:r>
              <a:rPr lang="en-US" sz="2000" dirty="0">
                <a:ea typeface="+mn-lt"/>
                <a:cs typeface="+mn-lt"/>
              </a:rPr>
              <a:t>.</a:t>
            </a:r>
            <a:endParaRPr lang="en-US" sz="2000" dirty="0"/>
          </a:p>
          <a:p>
            <a:pPr marL="285750" indent="-285750">
              <a:buFont typeface="Arial"/>
              <a:buChar char="•"/>
            </a:pPr>
            <a:r>
              <a:rPr lang="en-US" sz="2000" dirty="0">
                <a:ea typeface="+mn-lt"/>
                <a:cs typeface="+mn-lt"/>
              </a:rPr>
              <a:t>Workers come from </a:t>
            </a:r>
            <a:r>
              <a:rPr lang="en-US" sz="2000" b="1" dirty="0">
                <a:ea typeface="+mn-lt"/>
                <a:cs typeface="+mn-lt"/>
              </a:rPr>
              <a:t>five different cultural and language backgrounds</a:t>
            </a:r>
            <a:r>
              <a:rPr lang="en-US" sz="2000" dirty="0">
                <a:ea typeface="+mn-lt"/>
                <a:cs typeface="+mn-lt"/>
              </a:rPr>
              <a:t>.</a:t>
            </a:r>
            <a:endParaRPr lang="en-US" sz="2000" dirty="0"/>
          </a:p>
          <a:p>
            <a:endParaRPr lang="en-US" sz="2000"/>
          </a:p>
          <a:p>
            <a:pPr algn="ctr"/>
            <a:endParaRPr lang="en-GB" sz="2000"/>
          </a:p>
        </p:txBody>
      </p:sp>
    </p:spTree>
    <p:extLst>
      <p:ext uri="{BB962C8B-B14F-4D97-AF65-F5344CB8AC3E}">
        <p14:creationId xmlns:p14="http://schemas.microsoft.com/office/powerpoint/2010/main" val="797300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transmission&#10;&#10;AI-generated content may be incorrect.">
            <a:extLst>
              <a:ext uri="{FF2B5EF4-FFF2-40B4-BE49-F238E27FC236}">
                <a16:creationId xmlns:a16="http://schemas.microsoft.com/office/drawing/2014/main" id="{BF4BF365-EE38-C0DC-1E50-CE8C4EEC7C41}"/>
              </a:ext>
            </a:extLst>
          </p:cNvPr>
          <p:cNvPicPr>
            <a:picLocks noChangeAspect="1"/>
          </p:cNvPicPr>
          <p:nvPr/>
        </p:nvPicPr>
        <p:blipFill>
          <a:blip r:embed="rId2"/>
          <a:srcRect l="143" t="14072" r="-286" b="-14286"/>
          <a:stretch>
            <a:fillRect/>
          </a:stretch>
        </p:blipFill>
        <p:spPr>
          <a:xfrm>
            <a:off x="4422724" y="1377570"/>
            <a:ext cx="7637710" cy="4647297"/>
          </a:xfrm>
          <a:prstGeom prst="rect">
            <a:avLst/>
          </a:prstGeom>
        </p:spPr>
      </p:pic>
      <p:sp>
        <p:nvSpPr>
          <p:cNvPr id="7" name="TextBox 6">
            <a:extLst>
              <a:ext uri="{FF2B5EF4-FFF2-40B4-BE49-F238E27FC236}">
                <a16:creationId xmlns:a16="http://schemas.microsoft.com/office/drawing/2014/main" id="{A8AD7E2C-7C54-2A03-D33F-557AC932DD97}"/>
              </a:ext>
            </a:extLst>
          </p:cNvPr>
          <p:cNvSpPr txBox="1"/>
          <p:nvPr/>
        </p:nvSpPr>
        <p:spPr>
          <a:xfrm>
            <a:off x="487820" y="224212"/>
            <a:ext cx="6216936" cy="461665"/>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WHAT IS EFFECTIVE COMMUNICATION?</a:t>
            </a:r>
          </a:p>
        </p:txBody>
      </p:sp>
      <p:sp>
        <p:nvSpPr>
          <p:cNvPr id="8" name="TextBox 7">
            <a:extLst>
              <a:ext uri="{FF2B5EF4-FFF2-40B4-BE49-F238E27FC236}">
                <a16:creationId xmlns:a16="http://schemas.microsoft.com/office/drawing/2014/main" id="{15F5C70B-F679-1AF0-7CAA-CDA2B2ECEE10}"/>
              </a:ext>
            </a:extLst>
          </p:cNvPr>
          <p:cNvSpPr txBox="1"/>
          <p:nvPr/>
        </p:nvSpPr>
        <p:spPr>
          <a:xfrm>
            <a:off x="652118" y="1304235"/>
            <a:ext cx="3573606" cy="49169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BFEF8A0F-664B-8252-B2D5-4F5476ADB161}"/>
              </a:ext>
            </a:extLst>
          </p:cNvPr>
          <p:cNvSpPr txBox="1"/>
          <p:nvPr/>
        </p:nvSpPr>
        <p:spPr>
          <a:xfrm>
            <a:off x="649941" y="1714501"/>
            <a:ext cx="303679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t>Effective communication</a:t>
            </a:r>
            <a:r>
              <a:rPr lang="en-US" sz="2000" dirty="0"/>
              <a:t> is when a message is </a:t>
            </a:r>
            <a:r>
              <a:rPr lang="en-US" sz="2000" b="1" dirty="0"/>
              <a:t>clearly sent, accurately received, and properly understood</a:t>
            </a:r>
            <a:r>
              <a:rPr lang="en-US" sz="2000" dirty="0"/>
              <a:t> by the other person — exactly as the sender intended.</a:t>
            </a:r>
          </a:p>
          <a:p>
            <a:pPr algn="ctr"/>
            <a:endParaRPr lang="en-GB" sz="2000" dirty="0"/>
          </a:p>
        </p:txBody>
      </p:sp>
      <p:sp>
        <p:nvSpPr>
          <p:cNvPr id="4" name="TextBox 3">
            <a:extLst>
              <a:ext uri="{FF2B5EF4-FFF2-40B4-BE49-F238E27FC236}">
                <a16:creationId xmlns:a16="http://schemas.microsoft.com/office/drawing/2014/main" id="{52A44223-5B97-FB93-C955-0CC2E6F2FFC5}"/>
              </a:ext>
            </a:extLst>
          </p:cNvPr>
          <p:cNvSpPr txBox="1"/>
          <p:nvPr/>
        </p:nvSpPr>
        <p:spPr>
          <a:xfrm>
            <a:off x="1176618" y="138952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1800" dirty="0">
                <a:latin typeface="Aptos"/>
                <a:ea typeface="Segoe UI"/>
                <a:cs typeface="Segoe UI"/>
              </a:rPr>
              <a:t>​</a:t>
            </a:r>
            <a:endParaRPr lang="en-US" dirty="0"/>
          </a:p>
          <a:p>
            <a:pPr algn="ctr"/>
            <a:endParaRPr lang="en-GB"/>
          </a:p>
        </p:txBody>
      </p:sp>
      <p:sp>
        <p:nvSpPr>
          <p:cNvPr id="9" name="TextBox 8">
            <a:extLst>
              <a:ext uri="{FF2B5EF4-FFF2-40B4-BE49-F238E27FC236}">
                <a16:creationId xmlns:a16="http://schemas.microsoft.com/office/drawing/2014/main" id="{8E925AF4-2408-E55C-5404-4A6B0C3DF80A}"/>
              </a:ext>
            </a:extLst>
          </p:cNvPr>
          <p:cNvSpPr txBox="1"/>
          <p:nvPr/>
        </p:nvSpPr>
        <p:spPr>
          <a:xfrm>
            <a:off x="6543208" y="5718433"/>
            <a:ext cx="50402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Griffith and Dunham, (2015), p93</a:t>
            </a:r>
          </a:p>
        </p:txBody>
      </p:sp>
    </p:spTree>
    <p:extLst>
      <p:ext uri="{BB962C8B-B14F-4D97-AF65-F5344CB8AC3E}">
        <p14:creationId xmlns:p14="http://schemas.microsoft.com/office/powerpoint/2010/main" val="2409977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10C72-8D38-54B9-BBE3-F879662D05E7}"/>
              </a:ext>
            </a:extLst>
          </p:cNvPr>
          <p:cNvSpPr>
            <a:spLocks noGrp="1"/>
          </p:cNvSpPr>
          <p:nvPr>
            <p:ph type="title"/>
          </p:nvPr>
        </p:nvSpPr>
        <p:spPr>
          <a:xfrm>
            <a:off x="699714" y="4818"/>
            <a:ext cx="9890850" cy="1056324"/>
          </a:xfrm>
        </p:spPr>
        <p:txBody>
          <a:bodyPr vert="horz" lIns="91440" tIns="45720" rIns="91440" bIns="45720" rtlCol="0" anchor="ctr">
            <a:normAutofit/>
          </a:bodyPr>
          <a:lstStyle/>
          <a:p>
            <a:r>
              <a:rPr lang="en-US" sz="2400" dirty="0">
                <a:solidFill>
                  <a:srgbClr val="FFFFFF"/>
                </a:solidFill>
              </a:rPr>
              <a:t>F</a:t>
            </a:r>
          </a:p>
        </p:txBody>
      </p:sp>
      <p:pic>
        <p:nvPicPr>
          <p:cNvPr id="4" name="Picture 3" descr="A diagram of functions of communication&#10;&#10;AI-generated content may be incorrect.">
            <a:extLst>
              <a:ext uri="{FF2B5EF4-FFF2-40B4-BE49-F238E27FC236}">
                <a16:creationId xmlns:a16="http://schemas.microsoft.com/office/drawing/2014/main" id="{29B2C1B4-86C1-0F4A-1C53-34DA17B62DE2}"/>
              </a:ext>
            </a:extLst>
          </p:cNvPr>
          <p:cNvPicPr>
            <a:picLocks noChangeAspect="1"/>
          </p:cNvPicPr>
          <p:nvPr/>
        </p:nvPicPr>
        <p:blipFill>
          <a:blip r:embed="rId2"/>
          <a:srcRect l="1217" t="-2670" r="-1014" b="-728"/>
          <a:stretch>
            <a:fillRect/>
          </a:stretch>
        </p:blipFill>
        <p:spPr>
          <a:xfrm>
            <a:off x="6640609" y="2087066"/>
            <a:ext cx="5131561" cy="4504215"/>
          </a:xfrm>
          <a:prstGeom prst="rect">
            <a:avLst/>
          </a:prstGeom>
        </p:spPr>
      </p:pic>
      <p:sp>
        <p:nvSpPr>
          <p:cNvPr id="6" name="TextBox 5">
            <a:extLst>
              <a:ext uri="{FF2B5EF4-FFF2-40B4-BE49-F238E27FC236}">
                <a16:creationId xmlns:a16="http://schemas.microsoft.com/office/drawing/2014/main" id="{2DA4EFD0-CF0F-7B1B-8B52-A5ECBF7C904D}"/>
              </a:ext>
            </a:extLst>
          </p:cNvPr>
          <p:cNvSpPr txBox="1"/>
          <p:nvPr/>
        </p:nvSpPr>
        <p:spPr>
          <a:xfrm>
            <a:off x="1526099" y="280018"/>
            <a:ext cx="842855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FUNCTIONS OF  EFFECTIVE COMMUNICATION</a:t>
            </a:r>
          </a:p>
        </p:txBody>
      </p:sp>
      <p:sp>
        <p:nvSpPr>
          <p:cNvPr id="9" name="TextBox 8">
            <a:extLst>
              <a:ext uri="{FF2B5EF4-FFF2-40B4-BE49-F238E27FC236}">
                <a16:creationId xmlns:a16="http://schemas.microsoft.com/office/drawing/2014/main" id="{4DCD1083-456E-4F4F-AEA1-8BAA894434AE}"/>
              </a:ext>
            </a:extLst>
          </p:cNvPr>
          <p:cNvSpPr txBox="1"/>
          <p:nvPr/>
        </p:nvSpPr>
        <p:spPr>
          <a:xfrm>
            <a:off x="428624" y="1317624"/>
            <a:ext cx="5318125"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dirty="0"/>
              <a:t>Effective communication within the organisation primarily serve four major functions such as control, motivation, information and emotional expression. </a:t>
            </a:r>
            <a:endParaRPr lang="en-US"/>
          </a:p>
          <a:p>
            <a:pPr marL="457200" indent="-457200">
              <a:buFont typeface="Arial"/>
              <a:buChar char="•"/>
            </a:pPr>
            <a:r>
              <a:rPr lang="en-GB" sz="2800" dirty="0"/>
              <a:t>These functions are used to ensure an organisation operates effectively and efficiently. </a:t>
            </a:r>
          </a:p>
          <a:p>
            <a:endParaRPr lang="en-GB" sz="2800" dirty="0"/>
          </a:p>
        </p:txBody>
      </p:sp>
    </p:spTree>
    <p:extLst>
      <p:ext uri="{BB962C8B-B14F-4D97-AF65-F5344CB8AC3E}">
        <p14:creationId xmlns:p14="http://schemas.microsoft.com/office/powerpoint/2010/main" val="3609803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67FCB-BEBD-9C91-FCA8-7CD7B89409F6}"/>
              </a:ext>
            </a:extLst>
          </p:cNvPr>
          <p:cNvSpPr>
            <a:spLocks noGrp="1"/>
          </p:cNvSpPr>
          <p:nvPr>
            <p:ph type="title"/>
          </p:nvPr>
        </p:nvSpPr>
        <p:spPr/>
        <p:txBody>
          <a:bodyPr/>
          <a:lstStyle/>
          <a:p>
            <a:r>
              <a:rPr lang="en-GB" dirty="0"/>
              <a:t>What is communication barrier?</a:t>
            </a:r>
          </a:p>
        </p:txBody>
      </p:sp>
      <p:sp>
        <p:nvSpPr>
          <p:cNvPr id="3" name="Content Placeholder 2">
            <a:extLst>
              <a:ext uri="{FF2B5EF4-FFF2-40B4-BE49-F238E27FC236}">
                <a16:creationId xmlns:a16="http://schemas.microsoft.com/office/drawing/2014/main" id="{30EC2F3B-818C-B7F1-054D-B42CA8EEB13B}"/>
              </a:ext>
            </a:extLst>
          </p:cNvPr>
          <p:cNvSpPr>
            <a:spLocks noGrp="1"/>
          </p:cNvSpPr>
          <p:nvPr>
            <p:ph idx="1"/>
          </p:nvPr>
        </p:nvSpPr>
        <p:spPr/>
        <p:txBody>
          <a:bodyPr vert="horz" lIns="91440" tIns="45720" rIns="91440" bIns="45720" rtlCol="0" anchor="t">
            <a:normAutofit/>
          </a:bodyPr>
          <a:lstStyle/>
          <a:p>
            <a:r>
              <a:rPr lang="en-GB" sz="2700" dirty="0">
                <a:ea typeface="+mn-lt"/>
                <a:cs typeface="+mn-lt"/>
              </a:rPr>
              <a:t>The word barrier means an obstacle, a hindrance or simply a problem that comes in the way of transmission of a message and blocks the process, either completely or partially. </a:t>
            </a:r>
            <a:endParaRPr lang="en-GB" dirty="0">
              <a:ea typeface="+mn-lt"/>
              <a:cs typeface="+mn-lt"/>
            </a:endParaRPr>
          </a:p>
          <a:p>
            <a:r>
              <a:rPr lang="en-GB" sz="2700" dirty="0"/>
              <a:t>In this case study there are some communication barriers </a:t>
            </a:r>
            <a:r>
              <a:rPr lang="en-GB" sz="2700" dirty="0" err="1"/>
              <a:t>e.g</a:t>
            </a:r>
            <a:r>
              <a:rPr lang="en-GB" sz="2700" dirty="0"/>
              <a:t> </a:t>
            </a:r>
          </a:p>
          <a:p>
            <a:r>
              <a:rPr lang="en-GB" sz="2700" dirty="0"/>
              <a:t>Gary struggles to communicate with staff.</a:t>
            </a:r>
            <a:endParaRPr lang="en-GB" dirty="0"/>
          </a:p>
          <a:p>
            <a:r>
              <a:rPr lang="en-GB" dirty="0"/>
              <a:t>Staff's varying attitude towards food hygiene.</a:t>
            </a:r>
          </a:p>
          <a:p>
            <a:r>
              <a:rPr lang="en-GB" dirty="0"/>
              <a:t>Staff waiting for Gary's instructions.</a:t>
            </a:r>
          </a:p>
          <a:p>
            <a:r>
              <a:rPr lang="en-GB" dirty="0"/>
              <a:t>Noisy factory floor.</a:t>
            </a:r>
          </a:p>
          <a:p>
            <a:r>
              <a:rPr lang="en-GB" dirty="0"/>
              <a:t>Gary's chaotic management style.</a:t>
            </a:r>
          </a:p>
          <a:p>
            <a:endParaRPr lang="en-GB" dirty="0"/>
          </a:p>
          <a:p>
            <a:endParaRPr lang="en-GB" sz="2700" dirty="0"/>
          </a:p>
          <a:p>
            <a:endParaRPr lang="en-GB" dirty="0"/>
          </a:p>
        </p:txBody>
      </p:sp>
    </p:spTree>
    <p:extLst>
      <p:ext uri="{BB962C8B-B14F-4D97-AF65-F5344CB8AC3E}">
        <p14:creationId xmlns:p14="http://schemas.microsoft.com/office/powerpoint/2010/main" val="22604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46A56-D22C-FB55-1823-772C275A56DD}"/>
              </a:ext>
            </a:extLst>
          </p:cNvPr>
          <p:cNvSpPr>
            <a:spLocks noGrp="1"/>
          </p:cNvSpPr>
          <p:nvPr>
            <p:ph type="title"/>
          </p:nvPr>
        </p:nvSpPr>
        <p:spPr/>
        <p:txBody>
          <a:bodyPr/>
          <a:lstStyle/>
          <a:p>
            <a:r>
              <a:rPr lang="en-GB" dirty="0"/>
              <a:t>Barriers of the communication:</a:t>
            </a:r>
          </a:p>
        </p:txBody>
      </p:sp>
      <p:pic>
        <p:nvPicPr>
          <p:cNvPr id="957" name="Content Placeholder 956" descr="A person and person talking to each other&#10;&#10;AI-generated content may be incorrect.">
            <a:extLst>
              <a:ext uri="{FF2B5EF4-FFF2-40B4-BE49-F238E27FC236}">
                <a16:creationId xmlns:a16="http://schemas.microsoft.com/office/drawing/2014/main" id="{B7DB5B57-6AF0-5673-C746-016E3925976A}"/>
              </a:ext>
            </a:extLst>
          </p:cNvPr>
          <p:cNvPicPr>
            <a:picLocks noGrp="1" noChangeAspect="1"/>
          </p:cNvPicPr>
          <p:nvPr>
            <p:ph idx="1"/>
          </p:nvPr>
        </p:nvPicPr>
        <p:blipFill>
          <a:blip r:embed="rId2"/>
          <a:stretch>
            <a:fillRect/>
          </a:stretch>
        </p:blipFill>
        <p:spPr>
          <a:xfrm>
            <a:off x="1972235" y="1957513"/>
            <a:ext cx="7429500" cy="3751385"/>
          </a:xfrm>
          <a:prstGeom prst="rect">
            <a:avLst/>
          </a:prstGeom>
        </p:spPr>
      </p:pic>
    </p:spTree>
    <p:extLst>
      <p:ext uri="{BB962C8B-B14F-4D97-AF65-F5344CB8AC3E}">
        <p14:creationId xmlns:p14="http://schemas.microsoft.com/office/powerpoint/2010/main" val="2037746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F8EDD9-83BA-94E4-BAFF-7727DF2DAED5}"/>
              </a:ext>
            </a:extLst>
          </p:cNvPr>
          <p:cNvSpPr txBox="1"/>
          <p:nvPr/>
        </p:nvSpPr>
        <p:spPr>
          <a:xfrm>
            <a:off x="504033" y="406026"/>
            <a:ext cx="11452748" cy="615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KEY COMMUNICATION BARRIERS :</a:t>
            </a:r>
          </a:p>
          <a:p>
            <a:r>
              <a:rPr lang="en-GB" sz="2400" b="1" dirty="0"/>
              <a:t>1. Language Barriers</a:t>
            </a:r>
            <a:endParaRPr lang="en-GB" sz="2400" dirty="0"/>
          </a:p>
          <a:p>
            <a:pPr marL="285750" indent="-285750">
              <a:buFont typeface="Arial"/>
              <a:buChar char="•"/>
            </a:pPr>
            <a:r>
              <a:rPr lang="en-GB" sz="2000" dirty="0">
                <a:ea typeface="+mn-lt"/>
                <a:cs typeface="+mn-lt"/>
              </a:rPr>
              <a:t>Many workers don’t speak or read English well.</a:t>
            </a:r>
            <a:endParaRPr lang="en-GB" sz="2000"/>
          </a:p>
          <a:p>
            <a:pPr marL="285750" indent="-285750">
              <a:buFont typeface="Arial"/>
              <a:buChar char="•"/>
            </a:pPr>
            <a:r>
              <a:rPr lang="en-GB" sz="2000" dirty="0">
                <a:ea typeface="+mn-lt"/>
                <a:cs typeface="+mn-lt"/>
              </a:rPr>
              <a:t>Gary gives instructions and writes signs only in English.</a:t>
            </a:r>
            <a:endParaRPr lang="en-GB" sz="2000"/>
          </a:p>
          <a:p>
            <a:pPr marL="285750" indent="-285750">
              <a:buFont typeface="Arial"/>
              <a:buChar char="•"/>
            </a:pPr>
            <a:r>
              <a:rPr lang="en-GB" sz="2000" dirty="0">
                <a:ea typeface="+mn-lt"/>
                <a:cs typeface="+mn-lt"/>
              </a:rPr>
              <a:t>Because of this, workers don’t always understand what they’re asked to do.</a:t>
            </a:r>
            <a:endParaRPr lang="en-GB" sz="2000"/>
          </a:p>
          <a:p>
            <a:pPr marL="285750" indent="-285750">
              <a:buFont typeface="Arial"/>
              <a:buChar char="•"/>
            </a:pPr>
            <a:r>
              <a:rPr lang="en-GB" sz="2000" b="1" dirty="0">
                <a:ea typeface="+mn-lt"/>
                <a:cs typeface="+mn-lt"/>
              </a:rPr>
              <a:t>Example:</a:t>
            </a:r>
            <a:r>
              <a:rPr lang="en-GB" sz="2000" dirty="0">
                <a:ea typeface="+mn-lt"/>
                <a:cs typeface="+mn-lt"/>
              </a:rPr>
              <a:t> They didn’t understand “Keep meat chilled” and left chicken out overnight.</a:t>
            </a:r>
            <a:endParaRPr lang="en-GB" sz="2000"/>
          </a:p>
          <a:p>
            <a:br>
              <a:rPr lang="en-US" dirty="0"/>
            </a:br>
            <a:r>
              <a:rPr lang="en-GB" sz="2400" b="1" dirty="0"/>
              <a:t>2. Cultural Differences</a:t>
            </a:r>
            <a:endParaRPr lang="en-GB" sz="2400" dirty="0"/>
          </a:p>
          <a:p>
            <a:pPr marL="285750" indent="-285750">
              <a:buFont typeface="Arial"/>
              <a:buChar char="•"/>
            </a:pPr>
            <a:r>
              <a:rPr lang="en-GB" sz="2000" dirty="0">
                <a:ea typeface="+mn-lt"/>
                <a:cs typeface="+mn-lt"/>
              </a:rPr>
              <a:t>The staff come from different countries and have different ways of working.</a:t>
            </a:r>
            <a:endParaRPr lang="en-GB" sz="2000"/>
          </a:p>
          <a:p>
            <a:pPr marL="285750" indent="-285750">
              <a:buFont typeface="Arial"/>
              <a:buChar char="•"/>
            </a:pPr>
            <a:r>
              <a:rPr lang="en-GB" sz="2000" dirty="0">
                <a:ea typeface="+mn-lt"/>
                <a:cs typeface="+mn-lt"/>
              </a:rPr>
              <a:t>Some may be shy to question the manager or may follow habits from home.</a:t>
            </a:r>
            <a:endParaRPr lang="en-GB" sz="2000"/>
          </a:p>
          <a:p>
            <a:pPr marL="285750" indent="-285750">
              <a:buFont typeface="Arial"/>
              <a:buChar char="•"/>
            </a:pPr>
            <a:r>
              <a:rPr lang="en-GB" sz="2000" dirty="0">
                <a:ea typeface="+mn-lt"/>
                <a:cs typeface="+mn-lt"/>
              </a:rPr>
              <a:t>This causes confusion about what is acceptable in this factory.</a:t>
            </a:r>
            <a:endParaRPr lang="en-GB" sz="2000"/>
          </a:p>
          <a:p>
            <a:pPr marL="285750" indent="-285750">
              <a:buFont typeface="Arial"/>
              <a:buChar char="•"/>
            </a:pPr>
            <a:r>
              <a:rPr lang="en-GB" sz="2000" b="1" dirty="0">
                <a:ea typeface="+mn-lt"/>
                <a:cs typeface="+mn-lt"/>
              </a:rPr>
              <a:t>Example:</a:t>
            </a:r>
            <a:r>
              <a:rPr lang="en-GB" sz="2000" dirty="0">
                <a:ea typeface="+mn-lt"/>
                <a:cs typeface="+mn-lt"/>
              </a:rPr>
              <a:t> Some workers don’t tell Gary about problems because in their culture, questioning a boss seems rude.</a:t>
            </a:r>
            <a:endParaRPr lang="en-GB" sz="2000" dirty="0"/>
          </a:p>
          <a:p>
            <a:r>
              <a:rPr lang="en-GB" sz="2400" b="1" dirty="0"/>
              <a:t>3. Poor Ways of Communicating</a:t>
            </a:r>
            <a:endParaRPr lang="en-GB" sz="2400" dirty="0"/>
          </a:p>
          <a:p>
            <a:pPr marL="285750" indent="-285750">
              <a:buFont typeface="Arial"/>
              <a:buChar char="•"/>
            </a:pPr>
            <a:r>
              <a:rPr lang="en-GB" sz="2000" dirty="0">
                <a:ea typeface="+mn-lt"/>
                <a:cs typeface="+mn-lt"/>
              </a:rPr>
              <a:t>The factory is very noisy, and Gary mostly shouts instructions or puts up written signs.</a:t>
            </a:r>
            <a:endParaRPr lang="en-GB" sz="2000" dirty="0"/>
          </a:p>
          <a:p>
            <a:pPr marL="285750" indent="-285750">
              <a:buFont typeface="Arial"/>
              <a:buChar char="•"/>
            </a:pPr>
            <a:r>
              <a:rPr lang="en-GB" sz="2000" dirty="0">
                <a:ea typeface="+mn-lt"/>
                <a:cs typeface="+mn-lt"/>
              </a:rPr>
              <a:t>There are no pictures, demonstrations, or translated instructions.</a:t>
            </a:r>
            <a:endParaRPr lang="en-GB" sz="2000" dirty="0"/>
          </a:p>
          <a:p>
            <a:pPr marL="285750" indent="-285750">
              <a:buFont typeface="Arial"/>
              <a:buChar char="•"/>
            </a:pPr>
            <a:r>
              <a:rPr lang="en-GB" sz="2000" dirty="0">
                <a:ea typeface="+mn-lt"/>
                <a:cs typeface="+mn-lt"/>
              </a:rPr>
              <a:t>This makes it hard for people to hear or understand what to do.</a:t>
            </a:r>
            <a:endParaRPr lang="en-GB" sz="2000" dirty="0"/>
          </a:p>
          <a:p>
            <a:pPr marL="285750" indent="-285750">
              <a:buFont typeface="Arial"/>
              <a:buChar char="•"/>
            </a:pPr>
            <a:r>
              <a:rPr lang="en-GB" sz="2000" b="1" dirty="0">
                <a:ea typeface="+mn-lt"/>
                <a:cs typeface="+mn-lt"/>
              </a:rPr>
              <a:t>Example:</a:t>
            </a:r>
            <a:r>
              <a:rPr lang="en-GB" sz="2000" dirty="0">
                <a:ea typeface="+mn-lt"/>
                <a:cs typeface="+mn-lt"/>
              </a:rPr>
              <a:t> Workers can’t hear hygiene reminders over the sound of machines.</a:t>
            </a:r>
            <a:endParaRPr lang="en-GB" sz="2000" dirty="0"/>
          </a:p>
          <a:p>
            <a:endParaRPr lang="en-GB" sz="2000" dirty="0"/>
          </a:p>
        </p:txBody>
      </p:sp>
    </p:spTree>
    <p:extLst>
      <p:ext uri="{BB962C8B-B14F-4D97-AF65-F5344CB8AC3E}">
        <p14:creationId xmlns:p14="http://schemas.microsoft.com/office/powerpoint/2010/main" val="2066365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1D7DD6-79DF-B611-8875-127E95571BC7}"/>
              </a:ext>
            </a:extLst>
          </p:cNvPr>
          <p:cNvSpPr txBox="1"/>
          <p:nvPr/>
        </p:nvSpPr>
        <p:spPr>
          <a:xfrm>
            <a:off x="939452" y="193110"/>
            <a:ext cx="8622082"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4.No Feedback or Checking</a:t>
            </a:r>
            <a:endParaRPr lang="en-US" sz="2400" dirty="0"/>
          </a:p>
          <a:p>
            <a:pPr marL="285750" indent="-285750">
              <a:buFont typeface="Arial"/>
              <a:buChar char="•"/>
            </a:pPr>
            <a:r>
              <a:rPr lang="en-GB" sz="2400" dirty="0">
                <a:ea typeface="+mn-lt"/>
                <a:cs typeface="+mn-lt"/>
              </a:rPr>
              <a:t>Communication only goes one way — Gary tells people what to do but doesn’t check if they understood.</a:t>
            </a:r>
            <a:endParaRPr lang="en-GB" dirty="0"/>
          </a:p>
          <a:p>
            <a:pPr marL="285750" indent="-285750">
              <a:buFont typeface="Arial"/>
              <a:buChar char="•"/>
            </a:pPr>
            <a:r>
              <a:rPr lang="en-GB" sz="2400" dirty="0">
                <a:ea typeface="+mn-lt"/>
                <a:cs typeface="+mn-lt"/>
              </a:rPr>
              <a:t>Workers don’t feel confident enough to ask questions or say when something’s wrong.</a:t>
            </a:r>
            <a:endParaRPr lang="en-GB" dirty="0"/>
          </a:p>
          <a:p>
            <a:pPr marL="285750" indent="-285750">
              <a:buFont typeface="Arial"/>
              <a:buChar char="•"/>
            </a:pPr>
            <a:r>
              <a:rPr lang="en-GB" sz="2400" b="1" dirty="0">
                <a:ea typeface="+mn-lt"/>
                <a:cs typeface="+mn-lt"/>
              </a:rPr>
              <a:t>Example:</a:t>
            </a:r>
            <a:r>
              <a:rPr lang="en-GB" sz="2400" dirty="0">
                <a:ea typeface="+mn-lt"/>
                <a:cs typeface="+mn-lt"/>
              </a:rPr>
              <a:t> No one tells Gary that chicken was left out overnight because they fear being blamed.</a:t>
            </a:r>
            <a:endParaRPr lang="en-GB" dirty="0"/>
          </a:p>
          <a:p>
            <a:br>
              <a:rPr lang="en-US" dirty="0"/>
            </a:br>
            <a:endParaRPr lang="en-US" dirty="0"/>
          </a:p>
          <a:p>
            <a:r>
              <a:rPr lang="en-GB" sz="2400" b="1" dirty="0"/>
              <a:t>5. Physical and Environmental Problems</a:t>
            </a:r>
            <a:endParaRPr lang="en-GB" sz="2400"/>
          </a:p>
          <a:p>
            <a:pPr marL="285750" indent="-285750">
              <a:buFont typeface="Arial"/>
              <a:buChar char="•"/>
            </a:pPr>
            <a:r>
              <a:rPr lang="en-GB" sz="2400" dirty="0">
                <a:ea typeface="+mn-lt"/>
                <a:cs typeface="+mn-lt"/>
              </a:rPr>
              <a:t>The factory is full of old, loud machines that make it hard to talk or hear.</a:t>
            </a:r>
            <a:endParaRPr lang="en-GB" dirty="0"/>
          </a:p>
          <a:p>
            <a:pPr marL="285750" indent="-285750">
              <a:buFont typeface="Arial"/>
              <a:buChar char="•"/>
            </a:pPr>
            <a:r>
              <a:rPr lang="en-GB" sz="2400" dirty="0">
                <a:ea typeface="+mn-lt"/>
                <a:cs typeface="+mn-lt"/>
              </a:rPr>
              <a:t>Signs on the wall are small or written in words people can’t read.</a:t>
            </a:r>
            <a:endParaRPr lang="en-GB" dirty="0"/>
          </a:p>
          <a:p>
            <a:pPr marL="285750" indent="-285750">
              <a:buFont typeface="Arial"/>
              <a:buChar char="•"/>
            </a:pPr>
            <a:r>
              <a:rPr lang="en-GB" sz="2400" b="1" dirty="0">
                <a:ea typeface="+mn-lt"/>
                <a:cs typeface="+mn-lt"/>
              </a:rPr>
              <a:t>Example:</a:t>
            </a:r>
            <a:r>
              <a:rPr lang="en-GB" sz="2400" dirty="0">
                <a:ea typeface="+mn-lt"/>
                <a:cs typeface="+mn-lt"/>
              </a:rPr>
              <a:t> Workers miss important safety messages because of noise and confusion.</a:t>
            </a:r>
            <a:endParaRPr lang="en-GB" dirty="0"/>
          </a:p>
          <a:p>
            <a:br>
              <a:rPr lang="en-US" dirty="0"/>
            </a:br>
            <a:endParaRPr lang="en-US" dirty="0"/>
          </a:p>
        </p:txBody>
      </p:sp>
    </p:spTree>
    <p:extLst>
      <p:ext uri="{BB962C8B-B14F-4D97-AF65-F5344CB8AC3E}">
        <p14:creationId xmlns:p14="http://schemas.microsoft.com/office/powerpoint/2010/main" val="8885482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B806B-8C22-B86D-1339-4300EC9EC268}"/>
              </a:ext>
            </a:extLst>
          </p:cNvPr>
          <p:cNvSpPr>
            <a:spLocks noGrp="1"/>
          </p:cNvSpPr>
          <p:nvPr>
            <p:ph type="title"/>
          </p:nvPr>
        </p:nvSpPr>
        <p:spPr/>
        <p:txBody>
          <a:bodyPr/>
          <a:lstStyle/>
          <a:p>
            <a:r>
              <a:rPr lang="en-GB" dirty="0"/>
              <a:t>BERLO'S MODEL OF COMMUNICATION:</a:t>
            </a:r>
          </a:p>
        </p:txBody>
      </p:sp>
      <p:sp>
        <p:nvSpPr>
          <p:cNvPr id="3" name="Content Placeholder 2">
            <a:extLst>
              <a:ext uri="{FF2B5EF4-FFF2-40B4-BE49-F238E27FC236}">
                <a16:creationId xmlns:a16="http://schemas.microsoft.com/office/drawing/2014/main" id="{77EAE02C-0836-DEE0-2603-95DDD6B305B3}"/>
              </a:ext>
            </a:extLst>
          </p:cNvPr>
          <p:cNvSpPr>
            <a:spLocks noGrp="1"/>
          </p:cNvSpPr>
          <p:nvPr>
            <p:ph idx="1"/>
          </p:nvPr>
        </p:nvSpPr>
        <p:spPr>
          <a:xfrm>
            <a:off x="838200" y="1825625"/>
            <a:ext cx="7916450" cy="4351338"/>
          </a:xfrm>
        </p:spPr>
        <p:txBody>
          <a:bodyPr vert="horz" lIns="91440" tIns="45720" rIns="91440" bIns="45720" rtlCol="0" anchor="t">
            <a:normAutofit/>
          </a:bodyPr>
          <a:lstStyle/>
          <a:p>
            <a:pPr marL="0" indent="0">
              <a:buNone/>
            </a:pPr>
            <a:r>
              <a:rPr lang="en-GB" sz="2000" dirty="0">
                <a:latin typeface="Arial"/>
                <a:cs typeface="Arial"/>
              </a:rPr>
              <a:t>•Berlo’s Model has mainly four components to describe the communication process.</a:t>
            </a:r>
            <a:endParaRPr lang="en-US"/>
          </a:p>
          <a:p>
            <a:r>
              <a:rPr lang="en-GB" sz="2000" b="1" dirty="0">
                <a:ea typeface="+mn-lt"/>
                <a:cs typeface="+mn-lt"/>
              </a:rPr>
              <a:t> Components are </a:t>
            </a:r>
            <a:br>
              <a:rPr lang="en-GB" sz="2000" dirty="0">
                <a:ea typeface="+mn-lt"/>
                <a:cs typeface="+mn-lt"/>
              </a:rPr>
            </a:br>
            <a:r>
              <a:rPr lang="en-GB" sz="2000" dirty="0">
                <a:ea typeface="+mn-lt"/>
                <a:cs typeface="+mn-lt"/>
              </a:rPr>
              <a:t> </a:t>
            </a:r>
            <a:r>
              <a:rPr lang="en-GB" sz="2000" b="1" dirty="0">
                <a:ea typeface="+mn-lt"/>
                <a:cs typeface="+mn-lt"/>
              </a:rPr>
              <a:t>S → M → C → R</a:t>
            </a:r>
            <a:br>
              <a:rPr lang="en-GB" sz="2000" b="1" dirty="0">
                <a:ea typeface="+mn-lt"/>
                <a:cs typeface="+mn-lt"/>
              </a:rPr>
            </a:br>
            <a:r>
              <a:rPr lang="en-GB" sz="2000" b="1" dirty="0">
                <a:ea typeface="+mn-lt"/>
                <a:cs typeface="+mn-lt"/>
              </a:rPr>
              <a:t> That means Source → Message → Channel → Receiver</a:t>
            </a:r>
            <a:endParaRPr lang="en-GB" sz="2000" dirty="0">
              <a:latin typeface="Arial"/>
              <a:ea typeface="+mn-lt"/>
              <a:cs typeface="Arial"/>
            </a:endParaRPr>
          </a:p>
          <a:p>
            <a:endParaRPr lang="en-GB" sz="2000" dirty="0">
              <a:latin typeface="Arial"/>
              <a:ea typeface="+mn-lt"/>
              <a:cs typeface="Arial"/>
            </a:endParaRPr>
          </a:p>
          <a:p>
            <a:r>
              <a:rPr lang="en-GB" sz="2000" dirty="0">
                <a:ea typeface="+mn-lt"/>
                <a:cs typeface="+mn-lt"/>
              </a:rPr>
              <a:t>Communication works best when the </a:t>
            </a:r>
            <a:r>
              <a:rPr lang="en-GB" sz="2000" b="1" dirty="0">
                <a:ea typeface="+mn-lt"/>
                <a:cs typeface="+mn-lt"/>
              </a:rPr>
              <a:t>sender and receiver understand each other well</a:t>
            </a:r>
            <a:r>
              <a:rPr lang="en-GB" sz="2000" dirty="0">
                <a:ea typeface="+mn-lt"/>
                <a:cs typeface="+mn-lt"/>
              </a:rPr>
              <a:t> — they share similar language, knowledge, and culture.</a:t>
            </a:r>
            <a:endParaRPr lang="en-GB" sz="2000" dirty="0"/>
          </a:p>
          <a:p>
            <a:endParaRPr lang="en-GB" sz="2000" dirty="0"/>
          </a:p>
          <a:p>
            <a:endParaRPr lang="en-GB" sz="1800" dirty="0"/>
          </a:p>
          <a:p>
            <a:pPr marL="0" indent="0">
              <a:buNone/>
            </a:pPr>
            <a:endParaRPr lang="en-GB" sz="1800" dirty="0"/>
          </a:p>
        </p:txBody>
      </p:sp>
    </p:spTree>
    <p:extLst>
      <p:ext uri="{BB962C8B-B14F-4D97-AF65-F5344CB8AC3E}">
        <p14:creationId xmlns:p14="http://schemas.microsoft.com/office/powerpoint/2010/main" val="4183561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8D755-A7C7-4B6C-E0BD-A4C19C47E5DD}"/>
              </a:ext>
            </a:extLst>
          </p:cNvPr>
          <p:cNvSpPr>
            <a:spLocks noGrp="1"/>
          </p:cNvSpPr>
          <p:nvPr>
            <p:ph type="title"/>
          </p:nvPr>
        </p:nvSpPr>
        <p:spPr/>
        <p:txBody>
          <a:bodyPr>
            <a:normAutofit/>
          </a:bodyPr>
          <a:lstStyle/>
          <a:p>
            <a:r>
              <a:rPr lang="en-GB" sz="3600" dirty="0"/>
              <a:t>LIMITATIONS OF BERLO'S MODEL:</a:t>
            </a:r>
          </a:p>
        </p:txBody>
      </p:sp>
      <p:sp>
        <p:nvSpPr>
          <p:cNvPr id="3" name="Content Placeholder 2">
            <a:extLst>
              <a:ext uri="{FF2B5EF4-FFF2-40B4-BE49-F238E27FC236}">
                <a16:creationId xmlns:a16="http://schemas.microsoft.com/office/drawing/2014/main" id="{00075726-137D-E224-C39D-F485B56162A0}"/>
              </a:ext>
            </a:extLst>
          </p:cNvPr>
          <p:cNvSpPr>
            <a:spLocks noGrp="1"/>
          </p:cNvSpPr>
          <p:nvPr>
            <p:ph idx="1"/>
          </p:nvPr>
        </p:nvSpPr>
        <p:spPr/>
        <p:txBody>
          <a:bodyPr vert="horz" lIns="91440" tIns="45720" rIns="91440" bIns="45720" rtlCol="0" anchor="t">
            <a:normAutofit/>
          </a:bodyPr>
          <a:lstStyle/>
          <a:p>
            <a:r>
              <a:rPr lang="en-GB" dirty="0">
                <a:ea typeface="+mn-lt"/>
                <a:cs typeface="+mn-lt"/>
              </a:rPr>
              <a:t>It doesn’t show </a:t>
            </a:r>
            <a:r>
              <a:rPr lang="en-GB" b="1" dirty="0">
                <a:ea typeface="+mn-lt"/>
                <a:cs typeface="+mn-lt"/>
              </a:rPr>
              <a:t>feedback</a:t>
            </a:r>
            <a:r>
              <a:rPr lang="en-GB" dirty="0">
                <a:ea typeface="+mn-lt"/>
                <a:cs typeface="+mn-lt"/>
              </a:rPr>
              <a:t> (like answering back).</a:t>
            </a:r>
            <a:endParaRPr lang="en-GB" dirty="0"/>
          </a:p>
          <a:p>
            <a:r>
              <a:rPr lang="en-GB" dirty="0">
                <a:ea typeface="+mn-lt"/>
                <a:cs typeface="+mn-lt"/>
              </a:rPr>
              <a:t>It doesn’t include </a:t>
            </a:r>
            <a:r>
              <a:rPr lang="en-GB" b="1" dirty="0">
                <a:ea typeface="+mn-lt"/>
                <a:cs typeface="+mn-lt"/>
              </a:rPr>
              <a:t>noise</a:t>
            </a:r>
            <a:r>
              <a:rPr lang="en-GB" dirty="0">
                <a:ea typeface="+mn-lt"/>
                <a:cs typeface="+mn-lt"/>
              </a:rPr>
              <a:t> (things that disturb communication).</a:t>
            </a:r>
            <a:endParaRPr lang="en-GB" dirty="0"/>
          </a:p>
          <a:p>
            <a:r>
              <a:rPr lang="en-GB" dirty="0">
                <a:ea typeface="+mn-lt"/>
                <a:cs typeface="+mn-lt"/>
              </a:rPr>
              <a:t>It makes communication look </a:t>
            </a:r>
            <a:r>
              <a:rPr lang="en-GB" b="1" dirty="0">
                <a:ea typeface="+mn-lt"/>
                <a:cs typeface="+mn-lt"/>
              </a:rPr>
              <a:t>one-way only</a:t>
            </a:r>
            <a:r>
              <a:rPr lang="en-GB" dirty="0">
                <a:ea typeface="+mn-lt"/>
                <a:cs typeface="+mn-lt"/>
              </a:rPr>
              <a:t>.</a:t>
            </a:r>
            <a:endParaRPr lang="en-GB" dirty="0"/>
          </a:p>
          <a:p>
            <a:endParaRPr lang="en-GB" dirty="0"/>
          </a:p>
        </p:txBody>
      </p:sp>
    </p:spTree>
    <p:extLst>
      <p:ext uri="{BB962C8B-B14F-4D97-AF65-F5344CB8AC3E}">
        <p14:creationId xmlns:p14="http://schemas.microsoft.com/office/powerpoint/2010/main" val="1945919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99C79-3E2F-BF67-0C40-4F4E97A8E3BE}"/>
              </a:ext>
            </a:extLst>
          </p:cNvPr>
          <p:cNvSpPr>
            <a:spLocks noGrp="1"/>
          </p:cNvSpPr>
          <p:nvPr>
            <p:ph type="title"/>
          </p:nvPr>
        </p:nvSpPr>
        <p:spPr/>
        <p:txBody>
          <a:bodyPr>
            <a:normAutofit/>
          </a:bodyPr>
          <a:lstStyle/>
          <a:p>
            <a:r>
              <a:rPr lang="en-GB" sz="3600" dirty="0"/>
              <a:t>APPLICATION OF BERLO'S  MODEL ON CASE STUDY:</a:t>
            </a:r>
          </a:p>
        </p:txBody>
      </p:sp>
      <p:sp>
        <p:nvSpPr>
          <p:cNvPr id="3" name="Content Placeholder 2">
            <a:extLst>
              <a:ext uri="{FF2B5EF4-FFF2-40B4-BE49-F238E27FC236}">
                <a16:creationId xmlns:a16="http://schemas.microsoft.com/office/drawing/2014/main" id="{D33A4840-FD18-48AB-86A7-4CD9B306DD1B}"/>
              </a:ext>
            </a:extLst>
          </p:cNvPr>
          <p:cNvSpPr>
            <a:spLocks noGrp="1"/>
          </p:cNvSpPr>
          <p:nvPr>
            <p:ph idx="1"/>
          </p:nvPr>
        </p:nvSpPr>
        <p:spPr/>
        <p:txBody>
          <a:bodyPr vert="horz" lIns="91440" tIns="45720" rIns="91440" bIns="45720" rtlCol="0" anchor="t">
            <a:noAutofit/>
          </a:bodyPr>
          <a:lstStyle/>
          <a:p>
            <a:r>
              <a:rPr lang="en-GB" sz="1800" dirty="0"/>
              <a:t>Berlo’s SMCR Model in Gary’s Workplace</a:t>
            </a:r>
          </a:p>
          <a:p>
            <a:r>
              <a:rPr lang="en-GB" sz="1800" dirty="0">
                <a:ea typeface="+mn-lt"/>
                <a:cs typeface="+mn-lt"/>
              </a:rPr>
              <a:t>1. Source (Gary):</a:t>
            </a:r>
            <a:br>
              <a:rPr lang="en-GB" sz="1800" dirty="0">
                <a:ea typeface="+mn-lt"/>
                <a:cs typeface="+mn-lt"/>
              </a:rPr>
            </a:br>
            <a:r>
              <a:rPr lang="en-GB" sz="1800" dirty="0">
                <a:ea typeface="+mn-lt"/>
                <a:cs typeface="+mn-lt"/>
              </a:rPr>
              <a:t> Gary is a skilled floor manager, but he’s very busy, tired, and gives instructions only in English. Because of his heavy workload, language limitations, and fatigue, it’s hard for him to send clear messages that everyone can understand.</a:t>
            </a:r>
            <a:endParaRPr lang="en-GB" sz="1800" dirty="0"/>
          </a:p>
          <a:p>
            <a:r>
              <a:rPr lang="en-GB" sz="1800" dirty="0">
                <a:ea typeface="+mn-lt"/>
                <a:cs typeface="+mn-lt"/>
              </a:rPr>
              <a:t>2. Message:</a:t>
            </a:r>
            <a:br>
              <a:rPr lang="en-GB" sz="1800" dirty="0">
                <a:ea typeface="+mn-lt"/>
                <a:cs typeface="+mn-lt"/>
              </a:rPr>
            </a:br>
            <a:r>
              <a:rPr lang="en-GB" sz="1800" dirty="0">
                <a:ea typeface="+mn-lt"/>
                <a:cs typeface="+mn-lt"/>
              </a:rPr>
              <a:t> The hygiene rules are written on wall signs in English. The messages are quite general and not easy for workers from different cultures and languages to act on. They may not clearly show what workers should actually  have to do.</a:t>
            </a:r>
            <a:endParaRPr lang="en-GB" sz="1800" dirty="0"/>
          </a:p>
          <a:p>
            <a:r>
              <a:rPr lang="en-GB" sz="1800" dirty="0">
                <a:ea typeface="+mn-lt"/>
                <a:cs typeface="+mn-lt"/>
              </a:rPr>
              <a:t>3. Channel:</a:t>
            </a:r>
            <a:br>
              <a:rPr lang="en-GB" sz="1800" dirty="0">
                <a:ea typeface="+mn-lt"/>
                <a:cs typeface="+mn-lt"/>
              </a:rPr>
            </a:br>
            <a:r>
              <a:rPr lang="en-GB" sz="1800" dirty="0">
                <a:ea typeface="+mn-lt"/>
                <a:cs typeface="+mn-lt"/>
              </a:rPr>
              <a:t> The main ways the information is shared are through wall signs and on-the-job coaching. These methods assume everyone can read English and pay close attention, but many workers can’t read English well or may miss the signs in a busy, noisy environment.</a:t>
            </a:r>
            <a:endParaRPr lang="en-GB" sz="1800"/>
          </a:p>
        </p:txBody>
      </p:sp>
    </p:spTree>
    <p:extLst>
      <p:ext uri="{BB962C8B-B14F-4D97-AF65-F5344CB8AC3E}">
        <p14:creationId xmlns:p14="http://schemas.microsoft.com/office/powerpoint/2010/main" val="457155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F03898-7190-CB61-B2B3-21D070F9B5A3}"/>
              </a:ext>
            </a:extLst>
          </p:cNvPr>
          <p:cNvSpPr>
            <a:spLocks noGrp="1"/>
          </p:cNvSpPr>
          <p:nvPr>
            <p:ph idx="1"/>
          </p:nvPr>
        </p:nvSpPr>
        <p:spPr/>
        <p:txBody>
          <a:bodyPr vert="horz" lIns="91440" tIns="45720" rIns="91440" bIns="45720" rtlCol="0" anchor="t">
            <a:normAutofit/>
          </a:bodyPr>
          <a:lstStyle/>
          <a:p>
            <a:r>
              <a:rPr lang="en-GB" sz="1800" dirty="0"/>
              <a:t>4. Receiver:</a:t>
            </a:r>
            <a:br>
              <a:rPr lang="en-GB" sz="1800" dirty="0"/>
            </a:br>
            <a:r>
              <a:rPr lang="en-GB" sz="1800" dirty="0"/>
              <a:t> There are about 40 workers aged between 16 and 60, coming from five different cultural groups. Their levels of English and job training vary, so they understand the messages differently. Some might fully get the message, while others might not understand at all.</a:t>
            </a:r>
          </a:p>
          <a:p>
            <a:r>
              <a:rPr lang="en-GB" sz="1800" dirty="0"/>
              <a:t>5. Noise:</a:t>
            </a:r>
            <a:br>
              <a:rPr lang="en-GB" sz="1800" dirty="0"/>
            </a:br>
            <a:r>
              <a:rPr lang="en-GB" sz="1800" dirty="0"/>
              <a:t> Communication is affected by several barriers — language differences, tiredness from long shifts, cultural misunderstandings, visual clutter, and the loud factory noise. These make it even harder for workers to focus on and understand the messages.</a:t>
            </a:r>
          </a:p>
          <a:p>
            <a:r>
              <a:rPr lang="en-GB" sz="1800" dirty="0"/>
              <a:t>6. Feedback:</a:t>
            </a:r>
            <a:br>
              <a:rPr lang="en-GB" sz="1800" dirty="0"/>
            </a:br>
            <a:r>
              <a:rPr lang="en-GB" sz="1800" dirty="0"/>
              <a:t> Feedback from workers is weak and informal. There’s no proper system for Gary to check whether workers have understood the hygiene rules or to improve his communication based on their responses.</a:t>
            </a:r>
          </a:p>
          <a:p>
            <a:endParaRPr lang="en-GB" sz="1800" dirty="0"/>
          </a:p>
          <a:p>
            <a:endParaRPr lang="en-GB" dirty="0"/>
          </a:p>
        </p:txBody>
      </p:sp>
    </p:spTree>
    <p:extLst>
      <p:ext uri="{BB962C8B-B14F-4D97-AF65-F5344CB8AC3E}">
        <p14:creationId xmlns:p14="http://schemas.microsoft.com/office/powerpoint/2010/main" val="2058367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A59B-E0D4-54EF-100B-6E2BF6466F66}"/>
              </a:ext>
            </a:extLst>
          </p:cNvPr>
          <p:cNvSpPr>
            <a:spLocks noGrp="1"/>
          </p:cNvSpPr>
          <p:nvPr>
            <p:ph type="title"/>
          </p:nvPr>
        </p:nvSpPr>
        <p:spPr/>
        <p:txBody>
          <a:bodyPr/>
          <a:lstStyle/>
          <a:p>
            <a:r>
              <a:rPr lang="en-GB" dirty="0"/>
              <a:t>SCHRAMM'S INTERACTIVE MODEL:</a:t>
            </a:r>
          </a:p>
        </p:txBody>
      </p:sp>
      <p:pic>
        <p:nvPicPr>
          <p:cNvPr id="4" name="Content Placeholder 3" descr="A diagram of a message&#10;&#10;AI-generated content may be incorrect.">
            <a:extLst>
              <a:ext uri="{FF2B5EF4-FFF2-40B4-BE49-F238E27FC236}">
                <a16:creationId xmlns:a16="http://schemas.microsoft.com/office/drawing/2014/main" id="{441F7159-7CE1-6176-CAA8-25B6A0BD4C38}"/>
              </a:ext>
            </a:extLst>
          </p:cNvPr>
          <p:cNvPicPr>
            <a:picLocks noGrp="1" noChangeAspect="1"/>
          </p:cNvPicPr>
          <p:nvPr>
            <p:ph idx="1"/>
          </p:nvPr>
        </p:nvPicPr>
        <p:blipFill>
          <a:blip r:embed="rId2"/>
          <a:stretch>
            <a:fillRect/>
          </a:stretch>
        </p:blipFill>
        <p:spPr>
          <a:xfrm>
            <a:off x="4796322" y="2119390"/>
            <a:ext cx="7289158" cy="4351338"/>
          </a:xfrm>
          <a:prstGeom prst="rect">
            <a:avLst/>
          </a:prstGeom>
        </p:spPr>
      </p:pic>
      <p:sp>
        <p:nvSpPr>
          <p:cNvPr id="6" name="TextBox 5">
            <a:extLst>
              <a:ext uri="{FF2B5EF4-FFF2-40B4-BE49-F238E27FC236}">
                <a16:creationId xmlns:a16="http://schemas.microsoft.com/office/drawing/2014/main" id="{CC2F4687-59EA-E758-92A0-20214B4D297D}"/>
              </a:ext>
            </a:extLst>
          </p:cNvPr>
          <p:cNvSpPr txBox="1"/>
          <p:nvPr/>
        </p:nvSpPr>
        <p:spPr>
          <a:xfrm>
            <a:off x="864045" y="2115423"/>
            <a:ext cx="3605157"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This model explains communication as a two-way-process. Where both sender and receiver are active participants. The key components of the model are </a:t>
            </a:r>
            <a:r>
              <a:rPr lang="en-GB" sz="2400" b="1" dirty="0">
                <a:latin typeface="Arial"/>
                <a:cs typeface="Arial"/>
              </a:rPr>
              <a:t>Encoder,</a:t>
            </a:r>
            <a:r>
              <a:rPr lang="en-GB" sz="2400" dirty="0">
                <a:latin typeface="Arial"/>
                <a:cs typeface="Arial"/>
              </a:rPr>
              <a:t> </a:t>
            </a:r>
            <a:r>
              <a:rPr lang="en-GB" sz="2400" b="1" dirty="0">
                <a:latin typeface="Arial"/>
                <a:cs typeface="Arial"/>
              </a:rPr>
              <a:t>Interpreter,</a:t>
            </a:r>
            <a:r>
              <a:rPr lang="en-GB" sz="2400" dirty="0">
                <a:latin typeface="Arial"/>
                <a:cs typeface="Arial"/>
              </a:rPr>
              <a:t> and </a:t>
            </a:r>
            <a:r>
              <a:rPr lang="en-GB" sz="2400" b="1" dirty="0">
                <a:latin typeface="Arial"/>
                <a:cs typeface="Arial"/>
              </a:rPr>
              <a:t>Decoder.</a:t>
            </a:r>
          </a:p>
          <a:p>
            <a:pPr algn="l"/>
            <a:endParaRPr lang="en-GB" dirty="0"/>
          </a:p>
        </p:txBody>
      </p:sp>
    </p:spTree>
    <p:extLst>
      <p:ext uri="{BB962C8B-B14F-4D97-AF65-F5344CB8AC3E}">
        <p14:creationId xmlns:p14="http://schemas.microsoft.com/office/powerpoint/2010/main" val="126307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04154-892F-4672-A4D8-8F5AB20A0BF3}"/>
              </a:ext>
            </a:extLst>
          </p:cNvPr>
          <p:cNvSpPr>
            <a:spLocks noGrp="1"/>
          </p:cNvSpPr>
          <p:nvPr>
            <p:ph type="title"/>
          </p:nvPr>
        </p:nvSpPr>
        <p:spPr>
          <a:xfrm>
            <a:off x="838200" y="104166"/>
            <a:ext cx="10505162" cy="887153"/>
          </a:xfrm>
        </p:spPr>
        <p:txBody>
          <a:bodyPr>
            <a:normAutofit/>
          </a:bodyPr>
          <a:lstStyle/>
          <a:p>
            <a:r>
              <a:rPr lang="en-GB" sz="3600" dirty="0"/>
              <a:t>APPLICATION OF SHRAMM'S MODEL:</a:t>
            </a:r>
          </a:p>
        </p:txBody>
      </p:sp>
      <p:sp>
        <p:nvSpPr>
          <p:cNvPr id="3" name="Content Placeholder 2">
            <a:extLst>
              <a:ext uri="{FF2B5EF4-FFF2-40B4-BE49-F238E27FC236}">
                <a16:creationId xmlns:a16="http://schemas.microsoft.com/office/drawing/2014/main" id="{63B3BC57-5382-1A8F-9F76-F30A4975FFB8}"/>
              </a:ext>
            </a:extLst>
          </p:cNvPr>
          <p:cNvSpPr>
            <a:spLocks noGrp="1"/>
          </p:cNvSpPr>
          <p:nvPr>
            <p:ph idx="1"/>
          </p:nvPr>
        </p:nvSpPr>
        <p:spPr>
          <a:xfrm>
            <a:off x="368474" y="1251515"/>
            <a:ext cx="10515600" cy="4351338"/>
          </a:xfrm>
        </p:spPr>
        <p:txBody>
          <a:bodyPr vert="horz" lIns="91440" tIns="45720" rIns="91440" bIns="45720" rtlCol="0" anchor="t">
            <a:noAutofit/>
          </a:bodyPr>
          <a:lstStyle/>
          <a:p>
            <a:pPr marL="0" indent="0">
              <a:buNone/>
            </a:pPr>
            <a:endParaRPr lang="en-GB" b="1" dirty="0"/>
          </a:p>
          <a:p>
            <a:pPr marL="0" indent="0">
              <a:buNone/>
            </a:pPr>
            <a:endParaRPr lang="en-GB" sz="2400" dirty="0"/>
          </a:p>
        </p:txBody>
      </p:sp>
      <p:sp>
        <p:nvSpPr>
          <p:cNvPr id="4" name="TextBox 3">
            <a:extLst>
              <a:ext uri="{FF2B5EF4-FFF2-40B4-BE49-F238E27FC236}">
                <a16:creationId xmlns:a16="http://schemas.microsoft.com/office/drawing/2014/main" id="{88372B95-3149-CA88-079B-DBA422E3CCEE}"/>
              </a:ext>
            </a:extLst>
          </p:cNvPr>
          <p:cNvSpPr txBox="1"/>
          <p:nvPr/>
        </p:nvSpPr>
        <p:spPr>
          <a:xfrm>
            <a:off x="364963" y="784833"/>
            <a:ext cx="11406261" cy="65330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t>1. Encoding:</a:t>
            </a:r>
            <a:br>
              <a:rPr lang="en-GB" sz="2400" dirty="0"/>
            </a:br>
            <a:r>
              <a:rPr lang="en-GB" sz="2400" dirty="0"/>
              <a:t> Gary shares hygiene rules by writing them in English on posters and explaining them casually while working. Because he only uses English, some workers may find his messages hard to understand.</a:t>
            </a:r>
            <a:endParaRPr lang="en-US"/>
          </a:p>
          <a:p>
            <a:pPr>
              <a:lnSpc>
                <a:spcPct val="90000"/>
              </a:lnSpc>
              <a:spcBef>
                <a:spcPts val="1000"/>
              </a:spcBef>
            </a:pPr>
            <a:r>
              <a:rPr lang="en-GB" sz="2400" dirty="0"/>
              <a:t>2. Decoding:</a:t>
            </a:r>
            <a:br>
              <a:rPr lang="en-GB" sz="2400" dirty="0"/>
            </a:br>
            <a:r>
              <a:rPr lang="en-GB" sz="2400" dirty="0"/>
              <a:t> The workers try to understand the messages using their own language, culture, and past experiences. Some workers may get the message right, but others might misunderstand or not fully know what they should do.</a:t>
            </a:r>
          </a:p>
          <a:p>
            <a:pPr>
              <a:lnSpc>
                <a:spcPct val="90000"/>
              </a:lnSpc>
              <a:spcBef>
                <a:spcPts val="1000"/>
              </a:spcBef>
            </a:pPr>
            <a:r>
              <a:rPr lang="en-GB" sz="2400" dirty="0"/>
              <a:t>3. Field of Experience (FOE):</a:t>
            </a:r>
            <a:br>
              <a:rPr lang="en-GB" sz="2400" dirty="0"/>
            </a:br>
            <a:r>
              <a:rPr lang="en-GB" sz="2400" dirty="0"/>
              <a:t> The workers come from different countries, speak different languages, and have different ages and backgrounds. Since they don’t share the same understanding of “hygiene,” they may not all interpret Gary’s instructions the same way.</a:t>
            </a:r>
          </a:p>
          <a:p>
            <a:pPr>
              <a:lnSpc>
                <a:spcPct val="90000"/>
              </a:lnSpc>
              <a:spcBef>
                <a:spcPts val="1000"/>
              </a:spcBef>
            </a:pPr>
            <a:r>
              <a:rPr lang="en-GB" sz="2400" dirty="0"/>
              <a:t>4. Feedback:</a:t>
            </a:r>
            <a:br>
              <a:rPr lang="en-GB" sz="2400" dirty="0"/>
            </a:br>
            <a:r>
              <a:rPr lang="en-GB" sz="2400" dirty="0"/>
              <a:t> There isn’t a clear way for workers to tell Gary if they understood the instructions or not. Without proper feedback, Gary doesn’t know which parts of his message are clear and which parts are confusing.</a:t>
            </a:r>
          </a:p>
          <a:p>
            <a:pPr marL="285750" indent="-285750">
              <a:lnSpc>
                <a:spcPct val="90000"/>
              </a:lnSpc>
              <a:spcBef>
                <a:spcPts val="1000"/>
              </a:spcBef>
              <a:buFont typeface="Arial"/>
              <a:buChar char="•"/>
            </a:pPr>
            <a:endParaRPr lang="en-GB" sz="2400" dirty="0"/>
          </a:p>
          <a:p>
            <a:pPr algn="l"/>
            <a:endParaRPr lang="en-GB" dirty="0"/>
          </a:p>
        </p:txBody>
      </p:sp>
    </p:spTree>
    <p:extLst>
      <p:ext uri="{BB962C8B-B14F-4D97-AF65-F5344CB8AC3E}">
        <p14:creationId xmlns:p14="http://schemas.microsoft.com/office/powerpoint/2010/main" val="16126698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96B0C9-9CA6-9F5D-77D0-7A6B9FFDBD81}"/>
              </a:ext>
            </a:extLst>
          </p:cNvPr>
          <p:cNvSpPr txBox="1"/>
          <p:nvPr/>
        </p:nvSpPr>
        <p:spPr>
          <a:xfrm>
            <a:off x="1237680" y="840988"/>
            <a:ext cx="9064417"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a:p>
            <a:r>
              <a:rPr lang="en-GB" sz="2400" b="1" dirty="0"/>
              <a:t>6.</a:t>
            </a:r>
            <a:r>
              <a:rPr lang="en-GB" b="1" dirty="0"/>
              <a:t> </a:t>
            </a:r>
            <a:r>
              <a:rPr lang="en-GB" sz="2400" b="1" dirty="0"/>
              <a:t>Poor Leadership Example</a:t>
            </a:r>
            <a:endParaRPr lang="en-GB" sz="2400" dirty="0"/>
          </a:p>
          <a:p>
            <a:pPr marL="285750" indent="-285750">
              <a:buFont typeface="Arial,Sans-Serif"/>
              <a:buChar char="•"/>
            </a:pPr>
            <a:r>
              <a:rPr lang="en-GB" sz="2400" dirty="0"/>
              <a:t>Gary doesn’t always follow hygiene rules himself (dirty uniform, messy hair).</a:t>
            </a:r>
          </a:p>
          <a:p>
            <a:pPr marL="285750" indent="-285750">
              <a:buFont typeface="Arial,Sans-Serif"/>
              <a:buChar char="•"/>
            </a:pPr>
            <a:r>
              <a:rPr lang="en-GB" sz="2400" dirty="0"/>
              <a:t>When workers see this, they think hygiene rules don’t really matter.</a:t>
            </a:r>
          </a:p>
          <a:p>
            <a:pPr marL="285750" indent="-285750">
              <a:buFont typeface="Arial,Sans-Serif"/>
              <a:buChar char="•"/>
            </a:pPr>
            <a:r>
              <a:rPr lang="en-GB" sz="2400" b="1" dirty="0"/>
              <a:t>Example:</a:t>
            </a:r>
            <a:r>
              <a:rPr lang="en-GB" sz="2400" dirty="0"/>
              <a:t> Workers copy Gary’s careless habits.</a:t>
            </a:r>
          </a:p>
          <a:p>
            <a:endParaRPr lang="en-GB" sz="2400" dirty="0">
              <a:latin typeface="Aptos Display"/>
            </a:endParaRPr>
          </a:p>
          <a:p>
            <a:endParaRPr lang="en-GB" sz="2400" dirty="0"/>
          </a:p>
        </p:txBody>
      </p:sp>
    </p:spTree>
    <p:extLst>
      <p:ext uri="{BB962C8B-B14F-4D97-AF65-F5344CB8AC3E}">
        <p14:creationId xmlns:p14="http://schemas.microsoft.com/office/powerpoint/2010/main" val="30641749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1A1622-B521-E793-4285-809104BE5C00}"/>
              </a:ext>
            </a:extLst>
          </p:cNvPr>
          <p:cNvSpPr txBox="1"/>
          <p:nvPr/>
        </p:nvSpPr>
        <p:spPr>
          <a:xfrm>
            <a:off x="562103" y="2991"/>
            <a:ext cx="9641014" cy="6494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          </a:t>
            </a:r>
            <a:r>
              <a:rPr lang="en-GB" sz="2800" b="1" dirty="0"/>
              <a:t>SUGGESTIONS TO OVERCOME BARRIERS:</a:t>
            </a:r>
            <a:endParaRPr lang="en-US" sz="2800"/>
          </a:p>
          <a:p>
            <a:endParaRPr lang="en-GB" sz="2800" b="1" dirty="0">
              <a:ea typeface="+mn-lt"/>
              <a:cs typeface="+mn-lt"/>
            </a:endParaRPr>
          </a:p>
          <a:p>
            <a:pPr marL="228600" indent="-228600">
              <a:buAutoNum type="arabicPeriod"/>
            </a:pPr>
            <a:r>
              <a:rPr lang="en-GB" sz="2000" b="1" dirty="0">
                <a:ea typeface="+mn-lt"/>
                <a:cs typeface="+mn-lt"/>
              </a:rPr>
              <a:t>Improve Message Clarity and Delivery</a:t>
            </a:r>
            <a:endParaRPr lang="en-GB" sz="2000" b="1" dirty="0"/>
          </a:p>
          <a:p>
            <a:pPr marL="228600" indent="-228600">
              <a:buAutoNum type="arabicPeriod"/>
            </a:pPr>
            <a:r>
              <a:rPr lang="en-GB" sz="2000" dirty="0">
                <a:ea typeface="+mn-lt"/>
                <a:cs typeface="+mn-lt"/>
              </a:rPr>
              <a:t>. Use visual aids – pictures, icons, and color-coded signs.</a:t>
            </a:r>
            <a:endParaRPr lang="en-GB" sz="2000" b="1" dirty="0"/>
          </a:p>
          <a:p>
            <a:pPr>
              <a:buFont typeface="Arial"/>
              <a:buChar char="•"/>
            </a:pPr>
            <a:r>
              <a:rPr lang="en-GB" sz="2000" dirty="0">
                <a:ea typeface="+mn-lt"/>
                <a:cs typeface="+mn-lt"/>
              </a:rPr>
              <a:t>Translate key safety and hygiene rules into workers’ main languages.</a:t>
            </a:r>
            <a:endParaRPr lang="en-GB" sz="2000" dirty="0"/>
          </a:p>
          <a:p>
            <a:pPr>
              <a:buFont typeface="Arial"/>
              <a:buChar char="•"/>
            </a:pPr>
            <a:r>
              <a:rPr lang="en-GB" sz="2000" dirty="0">
                <a:ea typeface="+mn-lt"/>
                <a:cs typeface="+mn-lt"/>
              </a:rPr>
              <a:t>Write messages in simple, direct language that everyone can understand.</a:t>
            </a:r>
            <a:endParaRPr lang="en-GB" sz="2000" dirty="0"/>
          </a:p>
          <a:p>
            <a:pPr>
              <a:buFont typeface="Arial"/>
              <a:buChar char="•"/>
            </a:pPr>
            <a:r>
              <a:rPr lang="en-GB" sz="2000" dirty="0">
                <a:ea typeface="+mn-lt"/>
                <a:cs typeface="+mn-lt"/>
              </a:rPr>
              <a:t>Make sure all signs are large, clear, and easy to see around the factory.</a:t>
            </a:r>
            <a:endParaRPr lang="en-GB" sz="2000" dirty="0"/>
          </a:p>
          <a:p>
            <a:pPr>
              <a:buFont typeface="Arial"/>
              <a:buChar char="•"/>
            </a:pPr>
            <a:endParaRPr lang="en-GB" sz="2000" dirty="0"/>
          </a:p>
          <a:p>
            <a:pPr>
              <a:lnSpc>
                <a:spcPct val="150000"/>
              </a:lnSpc>
            </a:pPr>
            <a:r>
              <a:rPr lang="en-GB" sz="2000" b="1" dirty="0"/>
              <a:t>2. </a:t>
            </a:r>
            <a:r>
              <a:rPr lang="en-GB" sz="2000" b="1" dirty="0">
                <a:ea typeface="+mn-lt"/>
                <a:cs typeface="+mn-lt"/>
              </a:rPr>
              <a:t>Enhance Feedback and Interaction:</a:t>
            </a:r>
          </a:p>
          <a:p>
            <a:pPr marL="285750" indent="-285750">
              <a:buFont typeface="Arial"/>
              <a:buChar char="•"/>
            </a:pPr>
            <a:r>
              <a:rPr lang="en-GB" sz="2000" dirty="0">
                <a:ea typeface="+mn-lt"/>
                <a:cs typeface="+mn-lt"/>
              </a:rPr>
              <a:t>Have short daily team meetings to explain and show tasks.</a:t>
            </a:r>
            <a:endParaRPr lang="en-GB" dirty="0"/>
          </a:p>
          <a:p>
            <a:pPr marL="285750" indent="-285750">
              <a:buFont typeface="Arial"/>
              <a:buChar char="•"/>
            </a:pPr>
            <a:r>
              <a:rPr lang="en-GB" sz="2000" dirty="0">
                <a:ea typeface="+mn-lt"/>
                <a:cs typeface="+mn-lt"/>
              </a:rPr>
              <a:t>Use interpreters or bilingual team leaders to help with translation.</a:t>
            </a:r>
            <a:endParaRPr lang="en-GB" dirty="0"/>
          </a:p>
          <a:p>
            <a:pPr marL="285750" indent="-285750">
              <a:buFont typeface="Arial"/>
              <a:buChar char="•"/>
            </a:pPr>
            <a:r>
              <a:rPr lang="en-GB" sz="2000" dirty="0">
                <a:ea typeface="+mn-lt"/>
                <a:cs typeface="+mn-lt"/>
              </a:rPr>
              <a:t>Encourage questions — create a safe space where no one is scared to speak.</a:t>
            </a:r>
            <a:endParaRPr lang="en-GB" dirty="0"/>
          </a:p>
          <a:p>
            <a:pPr marL="285750" indent="-285750">
              <a:buFont typeface="Arial"/>
              <a:buChar char="•"/>
            </a:pPr>
            <a:endParaRPr lang="en-GB" sz="2000" dirty="0">
              <a:ea typeface="+mn-lt"/>
              <a:cs typeface="+mn-lt"/>
            </a:endParaRPr>
          </a:p>
          <a:p>
            <a:pPr>
              <a:lnSpc>
                <a:spcPct val="150000"/>
              </a:lnSpc>
            </a:pPr>
            <a:r>
              <a:rPr lang="en-GB" sz="2000" b="1" dirty="0">
                <a:ea typeface="+mn-lt"/>
                <a:cs typeface="+mn-lt"/>
              </a:rPr>
              <a:t>3. Leadership and Training:</a:t>
            </a:r>
          </a:p>
          <a:p>
            <a:pPr marL="285750" indent="-285750">
              <a:buFont typeface="Arial"/>
              <a:buChar char="•"/>
            </a:pPr>
            <a:r>
              <a:rPr lang="en-GB" sz="2000" dirty="0">
                <a:ea typeface="+mn-lt"/>
                <a:cs typeface="+mn-lt"/>
              </a:rPr>
              <a:t>Give Gary cross-cultural communication training to work better with diverse staff.</a:t>
            </a:r>
            <a:endParaRPr lang="en-GB" dirty="0"/>
          </a:p>
          <a:p>
            <a:pPr marL="285750" indent="-285750">
              <a:buFont typeface="Arial"/>
              <a:buChar char="•"/>
            </a:pPr>
            <a:r>
              <a:rPr lang="en-GB" sz="2000" dirty="0">
                <a:ea typeface="+mn-lt"/>
                <a:cs typeface="+mn-lt"/>
              </a:rPr>
              <a:t>Start a formal food hygiene induction for all new employees.</a:t>
            </a:r>
            <a:endParaRPr lang="en-GB" dirty="0"/>
          </a:p>
          <a:p>
            <a:pPr marL="285750" indent="-285750">
              <a:buFont typeface="Arial"/>
              <a:buChar char="•"/>
            </a:pPr>
            <a:r>
              <a:rPr lang="en-GB" sz="2000" dirty="0">
                <a:ea typeface="+mn-lt"/>
                <a:cs typeface="+mn-lt"/>
              </a:rPr>
              <a:t>Offer refresher training every few months.</a:t>
            </a:r>
            <a:endParaRPr lang="en-GB" dirty="0"/>
          </a:p>
          <a:p>
            <a:pPr marL="285750" indent="-285750">
              <a:buFont typeface="Arial"/>
              <a:buChar char="•"/>
            </a:pPr>
            <a:r>
              <a:rPr lang="en-GB" sz="2000" dirty="0">
                <a:ea typeface="+mn-lt"/>
                <a:cs typeface="+mn-lt"/>
              </a:rPr>
              <a:t>Managers must set the example — clean uniforms, good hygiene, punctuality.</a:t>
            </a:r>
            <a:endParaRPr lang="en-GB" dirty="0"/>
          </a:p>
          <a:p>
            <a:endParaRPr lang="en-GB" sz="2000" dirty="0"/>
          </a:p>
        </p:txBody>
      </p:sp>
    </p:spTree>
    <p:extLst>
      <p:ext uri="{BB962C8B-B14F-4D97-AF65-F5344CB8AC3E}">
        <p14:creationId xmlns:p14="http://schemas.microsoft.com/office/powerpoint/2010/main" val="25457042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32EF19-0597-5FC2-3A1D-92D6D64C18FA}"/>
              </a:ext>
            </a:extLst>
          </p:cNvPr>
          <p:cNvSpPr txBox="1"/>
          <p:nvPr/>
        </p:nvSpPr>
        <p:spPr>
          <a:xfrm>
            <a:off x="158677" y="396692"/>
            <a:ext cx="8124264"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ea typeface="+mn-lt"/>
                <a:cs typeface="+mn-lt"/>
              </a:rPr>
              <a:t>4. Organizational Systems:</a:t>
            </a:r>
          </a:p>
          <a:p>
            <a:pPr marL="285750" indent="-285750">
              <a:buFont typeface="Arial"/>
              <a:buChar char="•"/>
            </a:pPr>
            <a:r>
              <a:rPr lang="en-GB" sz="2000" dirty="0">
                <a:ea typeface="+mn-lt"/>
                <a:cs typeface="+mn-lt"/>
              </a:rPr>
              <a:t>Set up a HACCP-based food safety system (identify and control risks).</a:t>
            </a:r>
            <a:endParaRPr lang="en-GB"/>
          </a:p>
          <a:p>
            <a:pPr marL="285750" indent="-285750">
              <a:buFont typeface="Arial"/>
              <a:buChar char="•"/>
            </a:pPr>
            <a:r>
              <a:rPr lang="en-GB" sz="2000" dirty="0">
                <a:ea typeface="+mn-lt"/>
                <a:cs typeface="+mn-lt"/>
              </a:rPr>
              <a:t>Choose “quality champions” from each language group to help others.</a:t>
            </a:r>
            <a:endParaRPr lang="en-GB" dirty="0"/>
          </a:p>
          <a:p>
            <a:pPr marL="285750" indent="-285750">
              <a:buFont typeface="Arial"/>
              <a:buChar char="•"/>
            </a:pPr>
            <a:r>
              <a:rPr lang="en-GB" sz="2000" dirty="0">
                <a:ea typeface="+mn-lt"/>
                <a:cs typeface="+mn-lt"/>
              </a:rPr>
              <a:t>Do regular hygiene audits and feedback sessions.</a:t>
            </a:r>
            <a:endParaRPr lang="en-GB"/>
          </a:p>
          <a:p>
            <a:pPr marL="285750" indent="-285750">
              <a:buFont typeface="Arial"/>
              <a:buChar char="•"/>
            </a:pPr>
            <a:r>
              <a:rPr lang="en-GB" sz="2000" dirty="0">
                <a:ea typeface="+mn-lt"/>
                <a:cs typeface="+mn-lt"/>
              </a:rPr>
              <a:t>Keep clear records of checks and training sessions.</a:t>
            </a:r>
            <a:endParaRPr lang="en-GB" dirty="0"/>
          </a:p>
          <a:p>
            <a:pPr marL="285750" indent="-285750">
              <a:buFont typeface="Arial"/>
              <a:buChar char="•"/>
            </a:pPr>
            <a:endParaRPr lang="en-GB" sz="2000" dirty="0">
              <a:ea typeface="+mn-lt"/>
              <a:cs typeface="+mn-lt"/>
            </a:endParaRPr>
          </a:p>
          <a:p>
            <a:r>
              <a:rPr lang="en-GB" sz="2000" b="1" dirty="0">
                <a:ea typeface="+mn-lt"/>
                <a:cs typeface="+mn-lt"/>
              </a:rPr>
              <a:t>5. Cultural Integration:</a:t>
            </a:r>
          </a:p>
          <a:p>
            <a:endParaRPr lang="en-GB" sz="2000" b="1" dirty="0">
              <a:ea typeface="+mn-lt"/>
              <a:cs typeface="+mn-lt"/>
            </a:endParaRPr>
          </a:p>
          <a:p>
            <a:pPr>
              <a:buFont typeface="Arial"/>
              <a:buChar char="•"/>
            </a:pPr>
            <a:r>
              <a:rPr lang="en-GB" sz="2000" dirty="0">
                <a:ea typeface="+mn-lt"/>
                <a:cs typeface="+mn-lt"/>
              </a:rPr>
              <a:t>Celebrate cultural diversity — team lunches, events, or sharing days.</a:t>
            </a:r>
          </a:p>
          <a:p>
            <a:pPr>
              <a:buFont typeface="Arial"/>
              <a:buChar char="•"/>
            </a:pPr>
            <a:r>
              <a:rPr lang="en-GB" sz="2000" dirty="0">
                <a:ea typeface="+mn-lt"/>
                <a:cs typeface="+mn-lt"/>
              </a:rPr>
              <a:t>Build a shared workplace culture focused on respect, safety, and teamwork.</a:t>
            </a:r>
            <a:endParaRPr lang="en-GB" dirty="0"/>
          </a:p>
          <a:p>
            <a:pPr>
              <a:buFont typeface="Arial"/>
              <a:buChar char="•"/>
            </a:pPr>
            <a:r>
              <a:rPr lang="en-GB" sz="2000" dirty="0">
                <a:ea typeface="+mn-lt"/>
                <a:cs typeface="+mn-lt"/>
              </a:rPr>
              <a:t>Encourage staff to share ideas for improving communication and hygiene.</a:t>
            </a:r>
            <a:endParaRPr lang="en-GB" dirty="0"/>
          </a:p>
          <a:p>
            <a:pPr>
              <a:buFont typeface="Arial"/>
              <a:buChar char="•"/>
            </a:pPr>
            <a:r>
              <a:rPr lang="en-GB" sz="2000" dirty="0">
                <a:ea typeface="+mn-lt"/>
                <a:cs typeface="+mn-lt"/>
              </a:rPr>
              <a:t>Recognize and reward good teamwork and hygiene practices.</a:t>
            </a:r>
            <a:endParaRPr lang="en-GB" dirty="0"/>
          </a:p>
          <a:p>
            <a:pPr marL="285750" indent="-285750">
              <a:buFont typeface="Arial"/>
              <a:buChar char="•"/>
            </a:pPr>
            <a:endParaRPr lang="en-GB" sz="2000" dirty="0">
              <a:ea typeface="+mn-lt"/>
              <a:cs typeface="+mn-lt"/>
            </a:endParaRPr>
          </a:p>
          <a:p>
            <a:endParaRPr lang="en-GB" sz="2000" dirty="0">
              <a:ea typeface="+mn-lt"/>
              <a:cs typeface="+mn-lt"/>
            </a:endParaRPr>
          </a:p>
        </p:txBody>
      </p:sp>
    </p:spTree>
    <p:extLst>
      <p:ext uri="{BB962C8B-B14F-4D97-AF65-F5344CB8AC3E}">
        <p14:creationId xmlns:p14="http://schemas.microsoft.com/office/powerpoint/2010/main" val="24355381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E5CD3E-1AED-27F3-521D-1BC6264EEEA0}"/>
              </a:ext>
            </a:extLst>
          </p:cNvPr>
          <p:cNvSpPr txBox="1"/>
          <p:nvPr/>
        </p:nvSpPr>
        <p:spPr>
          <a:xfrm>
            <a:off x="1304794" y="819411"/>
            <a:ext cx="8475944"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      CONCLUSION:</a:t>
            </a:r>
            <a:endParaRPr lang="en-US" sz="2400"/>
          </a:p>
          <a:p>
            <a:pPr marL="228600" indent="-228600">
              <a:buFont typeface="Arial"/>
              <a:buChar char="•"/>
            </a:pPr>
            <a:endParaRPr lang="en-US" sz="2400" b="1" dirty="0"/>
          </a:p>
          <a:p>
            <a:pPr marL="228600" indent="-228600">
              <a:buFont typeface="Arial"/>
              <a:buChar char="•"/>
            </a:pPr>
            <a:r>
              <a:rPr lang="en-US" sz="2400" dirty="0"/>
              <a:t>Flight Foods’ main problems come from poor communication, not just food quality.</a:t>
            </a:r>
          </a:p>
          <a:p>
            <a:pPr marL="228600" indent="-228600">
              <a:buFont typeface="Arial"/>
              <a:buChar char="•"/>
            </a:pPr>
            <a:r>
              <a:rPr lang="en-US" sz="2400" dirty="0"/>
              <a:t>Barriers such as language, culture, noise, stress, and lack of training cause confusion and mistakes.</a:t>
            </a:r>
          </a:p>
          <a:p>
            <a:pPr marL="228600" indent="-228600">
              <a:buFont typeface="Arial"/>
              <a:buChar char="•"/>
            </a:pPr>
            <a:r>
              <a:rPr lang="en-US" sz="2400" dirty="0"/>
              <a:t>Using clear communication, proper training, and cultural understanding can improve teamwork and hygiene.</a:t>
            </a:r>
          </a:p>
          <a:p>
            <a:pPr marL="228600" indent="-228600">
              <a:buFont typeface="Arial"/>
              <a:buChar char="•"/>
            </a:pPr>
            <a:r>
              <a:rPr lang="en-US" sz="2400" dirty="0"/>
              <a:t>Managers like Gary must set a good example and communicate clearly with all staff.</a:t>
            </a:r>
          </a:p>
          <a:p>
            <a:pPr marL="228600" indent="-228600">
              <a:buFont typeface="Arial"/>
              <a:buChar char="•"/>
            </a:pPr>
            <a:r>
              <a:rPr lang="en-US" sz="2400" dirty="0"/>
              <a:t>With better communication, Flight Foods can regain airline trust and improve food safety.</a:t>
            </a:r>
          </a:p>
          <a:p>
            <a:pPr marL="228600" indent="-228600">
              <a:buFont typeface=""/>
              <a:buChar char="•"/>
            </a:pPr>
            <a:endParaRPr lang="en-US" sz="2400" dirty="0"/>
          </a:p>
        </p:txBody>
      </p:sp>
    </p:spTree>
    <p:extLst>
      <p:ext uri="{BB962C8B-B14F-4D97-AF65-F5344CB8AC3E}">
        <p14:creationId xmlns:p14="http://schemas.microsoft.com/office/powerpoint/2010/main" val="13967530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6FB8B31-4185-2B84-8D35-576ACA77BFFF}"/>
              </a:ext>
            </a:extLst>
          </p:cNvPr>
          <p:cNvSpPr txBox="1"/>
          <p:nvPr/>
        </p:nvSpPr>
        <p:spPr>
          <a:xfrm>
            <a:off x="403223" y="494864"/>
            <a:ext cx="10850362" cy="63094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REFERENCE LIST:</a:t>
            </a:r>
          </a:p>
          <a:p>
            <a:pPr marL="457200" indent="-457200">
              <a:buAutoNum type="arabicPeriod"/>
            </a:pPr>
            <a:r>
              <a:rPr lang="en-GB" sz="2000" b="1" dirty="0">
                <a:latin typeface="Aptos"/>
                <a:cs typeface="Arial"/>
              </a:rPr>
              <a:t>Berlo, D. K. (1960).</a:t>
            </a:r>
            <a:r>
              <a:rPr lang="en-GB" sz="2000" dirty="0">
                <a:latin typeface="Aptos"/>
                <a:cs typeface="Arial"/>
              </a:rPr>
              <a:t> </a:t>
            </a:r>
            <a:r>
              <a:rPr lang="en-GB" sz="2000" i="1" dirty="0">
                <a:latin typeface="Aptos"/>
                <a:cs typeface="Arial"/>
              </a:rPr>
              <a:t>The Process of Communication: An Introduction to Theory and Practice. </a:t>
            </a:r>
            <a:r>
              <a:rPr lang="en-GB" sz="2000" dirty="0">
                <a:latin typeface="Aptos"/>
                <a:cs typeface="Arial"/>
              </a:rPr>
              <a:t>New York, NY: Holt, Rinehart &amp; Winston.</a:t>
            </a:r>
          </a:p>
          <a:p>
            <a:pPr marL="457200" indent="-457200">
              <a:buAutoNum type="arabicPeriod"/>
            </a:pPr>
            <a:r>
              <a:rPr lang="en-GB" sz="2000" dirty="0">
                <a:ea typeface="+mn-lt"/>
                <a:cs typeface="+mn-lt"/>
              </a:rPr>
              <a:t>Food Standards Agency. (2023). </a:t>
            </a:r>
            <a:r>
              <a:rPr lang="en-GB" sz="2000" i="1" dirty="0">
                <a:ea typeface="+mn-lt"/>
                <a:cs typeface="+mn-lt"/>
              </a:rPr>
              <a:t>Food Hygiene and Safety Guidance.</a:t>
            </a:r>
            <a:r>
              <a:rPr lang="en-GB" sz="2000" dirty="0">
                <a:ea typeface="+mn-lt"/>
                <a:cs typeface="+mn-lt"/>
              </a:rPr>
              <a:t> </a:t>
            </a:r>
            <a:r>
              <a:rPr lang="en-GB" sz="2000" dirty="0">
                <a:ea typeface="+mn-lt"/>
                <a:cs typeface="+mn-lt"/>
                <a:hlinkClick r:id="rId2"/>
              </a:rPr>
              <a:t>https://www.food.gov.uk</a:t>
            </a:r>
            <a:br>
              <a:rPr lang="en-GB" sz="2000" dirty="0">
                <a:ea typeface="+mn-lt"/>
                <a:cs typeface="+mn-lt"/>
              </a:rPr>
            </a:br>
            <a:r>
              <a:rPr lang="en-GB" sz="2000" dirty="0">
                <a:ea typeface="+mn-lt"/>
                <a:cs typeface="+mn-lt"/>
              </a:rPr>
              <a:t> → Highlights the importance of clear communication in food safety.</a:t>
            </a:r>
            <a:endParaRPr lang="en-GB" sz="2000" dirty="0">
              <a:latin typeface="Aptos"/>
              <a:cs typeface="Arial"/>
            </a:endParaRPr>
          </a:p>
          <a:p>
            <a:pPr marL="457200" indent="-457200">
              <a:buAutoNum type="arabicPeriod"/>
            </a:pPr>
            <a:endParaRPr lang="en-GB" sz="2000" dirty="0">
              <a:latin typeface="Aptos"/>
              <a:cs typeface="Arial"/>
            </a:endParaRPr>
          </a:p>
          <a:p>
            <a:pPr marL="457200" indent="-457200">
              <a:buAutoNum type="arabicPeriod"/>
            </a:pPr>
            <a:r>
              <a:rPr lang="en-GB" sz="2000" dirty="0">
                <a:latin typeface="Arial"/>
                <a:cs typeface="Arial"/>
              </a:rPr>
              <a:t>Griffith, B., and Dunham, E., (2015), Working in Teams: moving from high potential to high performance, Los Angeles, SAGE Publications.</a:t>
            </a:r>
            <a:endParaRPr lang="en-GB" sz="2000" dirty="0">
              <a:latin typeface="Aptos" panose="020B0004020202020204"/>
              <a:cs typeface="Arial"/>
            </a:endParaRPr>
          </a:p>
          <a:p>
            <a:pPr marL="457200" indent="-457200">
              <a:buAutoNum type="arabicPeriod"/>
            </a:pPr>
            <a:r>
              <a:rPr lang="en-GB" sz="2000" b="1" dirty="0"/>
              <a:t>Hofstede, G. (1980).</a:t>
            </a:r>
            <a:r>
              <a:rPr lang="en-GB" sz="2000" dirty="0"/>
              <a:t> </a:t>
            </a:r>
            <a:r>
              <a:rPr lang="en-GB" sz="2000" i="1" dirty="0"/>
              <a:t>Culture’s Consequences: International Differences in Work-Related Values.</a:t>
            </a:r>
            <a:r>
              <a:rPr lang="en-GB" sz="2000" dirty="0"/>
              <a:t> Beverly Hills, CA: Sage Publications.</a:t>
            </a:r>
            <a:endParaRPr lang="en-US" sz="2000" dirty="0"/>
          </a:p>
          <a:p>
            <a:pPr marL="457200" indent="-457200">
              <a:buAutoNum type="arabicPeriod"/>
            </a:pPr>
            <a:r>
              <a:rPr lang="en-GB" sz="2000" dirty="0"/>
              <a:t>Kreitner, R,&amp; Kinicki, A. (2010). Organisational Behaviour. </a:t>
            </a:r>
          </a:p>
          <a:p>
            <a:pPr marL="457200" indent="-457200">
              <a:buAutoNum type="arabicPeriod"/>
            </a:pPr>
            <a:r>
              <a:rPr lang="en-GB" sz="2000" dirty="0"/>
              <a:t> Rayudu, C., 2009, Communication, Global Media, Mumbai. Available from: ProQuest </a:t>
            </a:r>
            <a:r>
              <a:rPr lang="en-GB" sz="2000" err="1"/>
              <a:t>Ebook</a:t>
            </a:r>
            <a:r>
              <a:rPr lang="en-GB" sz="2000" dirty="0"/>
              <a:t> Central. [16 May 2020].</a:t>
            </a:r>
          </a:p>
          <a:p>
            <a:pPr marL="457200" indent="-457200">
              <a:buAutoNum type="arabicPeriod"/>
            </a:pPr>
            <a:r>
              <a:rPr lang="en-GB" sz="2000" dirty="0">
                <a:latin typeface="Arial"/>
                <a:cs typeface="Arial"/>
              </a:rPr>
              <a:t>     Robbins, SP, &amp; Coulter, MA 2017, Management, Global Edition, Pearson Education Limited, Harlow, United Kingdom. Available from: ProQuest </a:t>
            </a:r>
            <a:r>
              <a:rPr lang="en-GB" sz="2000" err="1">
                <a:latin typeface="Arial"/>
                <a:cs typeface="Arial"/>
              </a:rPr>
              <a:t>Ebook</a:t>
            </a:r>
            <a:r>
              <a:rPr lang="en-GB" sz="2000" dirty="0">
                <a:latin typeface="Arial"/>
                <a:cs typeface="Arial"/>
              </a:rPr>
              <a:t> Central. [7 May 2020].</a:t>
            </a:r>
            <a:endParaRPr lang="en-GB" sz="2000">
              <a:latin typeface="Aptos" panose="020B0004020202020204"/>
              <a:cs typeface="Arial"/>
            </a:endParaRPr>
          </a:p>
          <a:p>
            <a:pPr marL="457200" indent="-457200">
              <a:buAutoNum type="arabicPeriod"/>
            </a:pPr>
            <a:endParaRPr lang="en-GB" sz="2000" dirty="0">
              <a:latin typeface="Arial"/>
              <a:cs typeface="Arial"/>
            </a:endParaRPr>
          </a:p>
          <a:p>
            <a:pPr marL="457200" indent="-457200">
              <a:buAutoNum type="arabicPeriod"/>
            </a:pPr>
            <a:r>
              <a:rPr lang="en-GB" sz="2000" dirty="0">
                <a:ea typeface="+mn-lt"/>
                <a:cs typeface="+mn-lt"/>
              </a:rPr>
              <a:t>   </a:t>
            </a:r>
            <a:r>
              <a:rPr lang="en-GB" sz="2000" b="1" dirty="0">
                <a:ea typeface="+mn-lt"/>
                <a:cs typeface="+mn-lt"/>
              </a:rPr>
              <a:t>Shannon, C. E., &amp; Weaver, W. (1949).</a:t>
            </a:r>
            <a:r>
              <a:rPr lang="en-GB" sz="2000" dirty="0">
                <a:ea typeface="+mn-lt"/>
                <a:cs typeface="+mn-lt"/>
              </a:rPr>
              <a:t> </a:t>
            </a:r>
            <a:r>
              <a:rPr lang="en-GB" sz="2000" i="1" dirty="0">
                <a:ea typeface="+mn-lt"/>
                <a:cs typeface="+mn-lt"/>
              </a:rPr>
              <a:t>The Mathematical Theory of Communication.</a:t>
            </a:r>
            <a:r>
              <a:rPr lang="en-GB" sz="2000" dirty="0">
                <a:ea typeface="+mn-lt"/>
                <a:cs typeface="+mn-lt"/>
              </a:rPr>
              <a:t> Urbana, IL: University of Illinois Press.</a:t>
            </a:r>
            <a:endParaRPr lang="en-GB" dirty="0"/>
          </a:p>
          <a:p>
            <a:pPr marL="457200" indent="-457200">
              <a:buAutoNum type="arabicPeriod"/>
            </a:pPr>
            <a:endParaRPr lang="en-GB" sz="2000" dirty="0"/>
          </a:p>
          <a:p>
            <a:pPr marL="457200" indent="-457200">
              <a:buAutoNum type="arabicPeriod"/>
            </a:pPr>
            <a:endParaRPr lang="en-GB" sz="2000" b="1" dirty="0">
              <a:latin typeface="Aptos" panose="020B0004020202020204"/>
              <a:cs typeface="Arial"/>
            </a:endParaRPr>
          </a:p>
        </p:txBody>
      </p:sp>
    </p:spTree>
    <p:extLst>
      <p:ext uri="{BB962C8B-B14F-4D97-AF65-F5344CB8AC3E}">
        <p14:creationId xmlns:p14="http://schemas.microsoft.com/office/powerpoint/2010/main" val="3734247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218386-442D-AEAF-C87D-56EA806EC44B}"/>
              </a:ext>
            </a:extLst>
          </p:cNvPr>
          <p:cNvSpPr txBox="1"/>
          <p:nvPr/>
        </p:nvSpPr>
        <p:spPr>
          <a:xfrm>
            <a:off x="967929" y="602972"/>
            <a:ext cx="8969489"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9</a:t>
            </a:r>
            <a:r>
              <a:rPr lang="en-GB" dirty="0"/>
              <a:t>.  </a:t>
            </a:r>
            <a:r>
              <a:rPr lang="en-GB" sz="2000" b="1" dirty="0"/>
              <a:t>Schramm, W. (1954).</a:t>
            </a:r>
            <a:r>
              <a:rPr lang="en-GB" sz="2000" dirty="0"/>
              <a:t> </a:t>
            </a:r>
            <a:r>
              <a:rPr lang="en-GB" sz="2000" i="1" dirty="0"/>
              <a:t>How Communication Works.</a:t>
            </a:r>
            <a:r>
              <a:rPr lang="en-GB" sz="2000" dirty="0"/>
              <a:t> In W. Schramm (Ed.), </a:t>
            </a:r>
            <a:r>
              <a:rPr lang="en-GB" sz="2000" i="1" dirty="0"/>
              <a:t>The Process and Effects of Mass Communication</a:t>
            </a:r>
            <a:r>
              <a:rPr lang="en-GB" sz="2000" dirty="0"/>
              <a:t> (pp. 3–26). Urbana, IL: University of Illinois Press.</a:t>
            </a:r>
          </a:p>
          <a:p>
            <a:r>
              <a:rPr lang="en-GB" sz="2000" b="1" dirty="0">
                <a:ea typeface="+mn-lt"/>
                <a:cs typeface="+mn-lt"/>
              </a:rPr>
              <a:t>10. Tubbs, S. L., &amp; Moss, S. (2008).</a:t>
            </a:r>
            <a:r>
              <a:rPr lang="en-GB" sz="2000" dirty="0">
                <a:ea typeface="+mn-lt"/>
                <a:cs typeface="+mn-lt"/>
              </a:rPr>
              <a:t> </a:t>
            </a:r>
            <a:r>
              <a:rPr lang="en-GB" sz="2000" i="1" dirty="0">
                <a:ea typeface="+mn-lt"/>
                <a:cs typeface="+mn-lt"/>
              </a:rPr>
              <a:t>Human communication: Principles and contexts</a:t>
            </a:r>
            <a:r>
              <a:rPr lang="en-GB" sz="2000" dirty="0">
                <a:ea typeface="+mn-lt"/>
                <a:cs typeface="+mn-lt"/>
              </a:rPr>
              <a:t> (11th ed.). McGraw-Hill Education.</a:t>
            </a:r>
            <a:endParaRPr lang="en-GB" dirty="0"/>
          </a:p>
          <a:p>
            <a:endParaRPr lang="en-GB" dirty="0"/>
          </a:p>
        </p:txBody>
      </p:sp>
    </p:spTree>
    <p:extLst>
      <p:ext uri="{BB962C8B-B14F-4D97-AF65-F5344CB8AC3E}">
        <p14:creationId xmlns:p14="http://schemas.microsoft.com/office/powerpoint/2010/main" val="1929571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700144-F6E5-5ED3-DFC4-0047003CADDB}"/>
              </a:ext>
            </a:extLst>
          </p:cNvPr>
          <p:cNvSpPr txBox="1"/>
          <p:nvPr/>
        </p:nvSpPr>
        <p:spPr>
          <a:xfrm>
            <a:off x="2475361" y="1523299"/>
            <a:ext cx="6886583" cy="1015663"/>
          </a:xfrm>
          <a:prstGeom prst="rect">
            <a:avLst/>
          </a:prstGeom>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t>         </a:t>
            </a:r>
            <a:r>
              <a:rPr lang="en-GB" sz="6000" dirty="0"/>
              <a:t> THANK YOU</a:t>
            </a:r>
          </a:p>
        </p:txBody>
      </p:sp>
    </p:spTree>
    <p:extLst>
      <p:ext uri="{BB962C8B-B14F-4D97-AF65-F5344CB8AC3E}">
        <p14:creationId xmlns:p14="http://schemas.microsoft.com/office/powerpoint/2010/main" val="16817373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Group Presentation</vt:lpstr>
      <vt:lpstr>Key components of the presentation</vt:lpstr>
      <vt:lpstr>PowerPoint Presentation</vt:lpstr>
      <vt:lpstr>PowerPoint Presentation</vt:lpstr>
      <vt:lpstr>F</vt:lpstr>
      <vt:lpstr>What is communication barrier?</vt:lpstr>
      <vt:lpstr>Barriers of the communication:</vt:lpstr>
      <vt:lpstr>PowerPoint Presentation</vt:lpstr>
      <vt:lpstr>PowerPoint Presentation</vt:lpstr>
      <vt:lpstr>BERLO'S MODEL OF COMMUNICATION:</vt:lpstr>
      <vt:lpstr>LIMITATIONS OF BERLO'S MODEL:</vt:lpstr>
      <vt:lpstr>APPLICATION OF BERLO'S  MODEL ON CASE STUDY:</vt:lpstr>
      <vt:lpstr>PowerPoint Presentation</vt:lpstr>
      <vt:lpstr>SCHRAMM'S INTERACTIVE MODEL:</vt:lpstr>
      <vt:lpstr>APPLICATION OF SHRAMM'S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882</cp:revision>
  <dcterms:created xsi:type="dcterms:W3CDTF">2025-10-24T09:06:48Z</dcterms:created>
  <dcterms:modified xsi:type="dcterms:W3CDTF">2025-11-10T10:12:09Z</dcterms:modified>
</cp:coreProperties>
</file>