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arys Gwenllian Hughes (1701464)" initials="CGH(" lastIdx="1" clrIdx="0">
    <p:extLst>
      <p:ext uri="{19B8F6BF-5375-455C-9EA6-DF929625EA0E}">
        <p15:presenceInfo xmlns:p15="http://schemas.microsoft.com/office/powerpoint/2012/main" userId="S::1701464@student.uwtsd.ac.uk::d44732e1-844f-4ca5-b36a-46db48e5bc9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32" autoAdjust="0"/>
    <p:restoredTop sz="94660"/>
  </p:normalViewPr>
  <p:slideViewPr>
    <p:cSldViewPr snapToGrid="0">
      <p:cViewPr varScale="1">
        <p:scale>
          <a:sx n="82" d="100"/>
          <a:sy n="82" d="100"/>
        </p:scale>
        <p:origin x="94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2-23T08:49:01.364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BE1E9-2DC7-4286-989D-316FC83B4A5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9CA48-8ACB-40FF-B5DD-2A0661E5E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793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BE1E9-2DC7-4286-989D-316FC83B4A5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9CA48-8ACB-40FF-B5DD-2A0661E5E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892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BE1E9-2DC7-4286-989D-316FC83B4A5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9CA48-8ACB-40FF-B5DD-2A0661E5E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0027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BE1E9-2DC7-4286-989D-316FC83B4A5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9CA48-8ACB-40FF-B5DD-2A0661E5E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936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BE1E9-2DC7-4286-989D-316FC83B4A5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9CA48-8ACB-40FF-B5DD-2A0661E5E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099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BE1E9-2DC7-4286-989D-316FC83B4A5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9CA48-8ACB-40FF-B5DD-2A0661E5E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426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BE1E9-2DC7-4286-989D-316FC83B4A5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9CA48-8ACB-40FF-B5DD-2A0661E5E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270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BE1E9-2DC7-4286-989D-316FC83B4A5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9CA48-8ACB-40FF-B5DD-2A0661E5E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316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BE1E9-2DC7-4286-989D-316FC83B4A5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9CA48-8ACB-40FF-B5DD-2A0661E5E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036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BE1E9-2DC7-4286-989D-316FC83B4A5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9CA48-8ACB-40FF-B5DD-2A0661E5E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995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BE1E9-2DC7-4286-989D-316FC83B4A5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9CA48-8ACB-40FF-B5DD-2A0661E5E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335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BE1E9-2DC7-4286-989D-316FC83B4A5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9CA48-8ACB-40FF-B5DD-2A0661E5E9C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697439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BE1E9-2DC7-4286-989D-316FC83B4A5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9CA48-8ACB-40FF-B5DD-2A0661E5E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4054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BE1E9-2DC7-4286-989D-316FC83B4A5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9CA48-8ACB-40FF-B5DD-2A0661E5E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9058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BE1E9-2DC7-4286-989D-316FC83B4A5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9CA48-8ACB-40FF-B5DD-2A0661E5E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59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BE1E9-2DC7-4286-989D-316FC83B4A5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9CA48-8ACB-40FF-B5DD-2A0661E5E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8398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BE1E9-2DC7-4286-989D-316FC83B4A5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9CA48-8ACB-40FF-B5DD-2A0661E5E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182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DFBE1E9-2DC7-4286-989D-316FC83B4A5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99CA48-8ACB-40FF-B5DD-2A0661E5E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0991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.org/development/desa/disabilities/convention-on-the-rights-of-persons-with-disabilities/convention-on-the-rights-of-persons-with-disabilities-2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kybadger.co.uk/2018/07/04/disability-rights/?gclid=EAIaIQobChMIu5HFmLju7gIVAtPtCh1bEAd9EAAYAyAAEgLlY_D_BwE" TargetMode="External"/><Relationship Id="rId7" Type="http://schemas.openxmlformats.org/officeDocument/2006/relationships/comments" Target="../comments/comment1.xml"/><Relationship Id="rId2" Type="http://schemas.openxmlformats.org/officeDocument/2006/relationships/hyperlink" Target="https://www.islingtonscb.org.uk/Pages/default.aspx%20Accessed%20on%2016/02/202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hamtrust.org.uk/Pages/Category/volunteer?gclid=EAIaIQobChMIzO3swJ397gIVcmHmCh3u-wB5EAAYAyAAEgJZ0_D_BwE" TargetMode="External"/><Relationship Id="rId5" Type="http://schemas.openxmlformats.org/officeDocument/2006/relationships/hyperlink" Target="https://www.whitelodgecentre.co.uk/what-we-do/adults?gclid=EAIaIQobChMIiL2yqJ397gIVVuDtCh2O7wnXEAAYAiAAEgJed_D_BwE" TargetMode="External"/><Relationship Id="rId4" Type="http://schemas.openxmlformats.org/officeDocument/2006/relationships/hyperlink" Target="https://www.kids.org.uk/sendiass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llegal.co.uk/enl/news/categories/archive/why-do-we-have-laws-in-our-society#:~:text=These%20laws%20serve%20as%20a,in%20a%20state%20of%20chaos" TargetMode="External"/><Relationship Id="rId3" Type="http://schemas.openxmlformats.org/officeDocument/2006/relationships/hyperlink" Target="https://www.actionforchildren.org.uk/our-work-and-impact/children-and-families/families-with-disabled-children/" TargetMode="External"/><Relationship Id="rId7" Type="http://schemas.openxmlformats.org/officeDocument/2006/relationships/hyperlink" Target="https://www.medscape.com/viewarticle/581577_2%20Accessed%20on%2022/02/2021" TargetMode="External"/><Relationship Id="rId2" Type="http://schemas.openxmlformats.org/officeDocument/2006/relationships/hyperlink" Target="https://www.hopehouse.org.uk/?gclid=EAIaIQobChMI6ZDd5J797gIV2-3tCh0sWwWwEAAYASAAEgJzZvD_Bw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late.org.uk/sites/default/files/the_way_we_are_now_-_under_pressure_report_0.pdf%20Accessed%20on%2022/02/2021" TargetMode="External"/><Relationship Id="rId5" Type="http://schemas.openxmlformats.org/officeDocument/2006/relationships/hyperlink" Target="https://www.virtual-college.co.uk/resources/2014/02/summary-children-families-act-2014%20Accessed%20on%2022/02/2021" TargetMode="External"/><Relationship Id="rId4" Type="http://schemas.openxmlformats.org/officeDocument/2006/relationships/hyperlink" Target="https://www.walsingham.com/our-support/learning-disabilties/?gclid=EAIaIQobChMI_8X6h6D97gIVzdPtCh0ggAEdEAAYASAAEgKh2fD_Bw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F6DBD9-6AB3-41CF-A4A0-5568E229CB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3312" y="452718"/>
            <a:ext cx="8947522" cy="140053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 b="0" i="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Carys Hughes 1701464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A4DE527-CCCA-41FA-94C2-1614CF6CD821}"/>
              </a:ext>
            </a:extLst>
          </p:cNvPr>
          <p:cNvSpPr txBox="1"/>
          <p:nvPr/>
        </p:nvSpPr>
        <p:spPr>
          <a:xfrm>
            <a:off x="293451" y="2648770"/>
            <a:ext cx="11605097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Specific Group – Disabled Children/ </a:t>
            </a:r>
            <a:r>
              <a:rPr lang="en-US" sz="44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Young People</a:t>
            </a:r>
            <a:endParaRPr lang="en-US" sz="4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  <a:p>
            <a:pPr algn="ctr"/>
            <a:endParaRPr lang="en-US" sz="44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  <a:p>
            <a:pPr algn="ctr"/>
            <a:r>
              <a:rPr lang="en-US" sz="4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Hope you all enjoy!! </a:t>
            </a:r>
          </a:p>
        </p:txBody>
      </p:sp>
    </p:spTree>
    <p:extLst>
      <p:ext uri="{BB962C8B-B14F-4D97-AF65-F5344CB8AC3E}">
        <p14:creationId xmlns:p14="http://schemas.microsoft.com/office/powerpoint/2010/main" val="37250590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32280-BC36-425C-961D-E768B5B52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609601"/>
            <a:ext cx="3325731" cy="16759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Why this specific group?  </a:t>
            </a:r>
          </a:p>
        </p:txBody>
      </p:sp>
      <p:pic>
        <p:nvPicPr>
          <p:cNvPr id="5" name="Picture 4" descr="A person and a child on a scooter&#10;&#10;Description automatically generated with low confidence">
            <a:extLst>
              <a:ext uri="{FF2B5EF4-FFF2-40B4-BE49-F238E27FC236}">
                <a16:creationId xmlns:a16="http://schemas.microsoft.com/office/drawing/2014/main" id="{50FD64D4-3F8D-48D8-8722-46DA14F1CD6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13" r="23030"/>
          <a:stretch/>
        </p:blipFill>
        <p:spPr>
          <a:xfrm>
            <a:off x="4613644" y="609368"/>
            <a:ext cx="3409037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1D8F1FE-F724-46D8-90D7-5BD5F12A7E8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07" r="2" b="43268"/>
          <a:stretch/>
        </p:blipFill>
        <p:spPr>
          <a:xfrm>
            <a:off x="8135262" y="609602"/>
            <a:ext cx="3409037" cy="276605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F8EDF29-1535-4A6E-807D-812733F33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642D19-E8C6-4167-A2A5-1F2B6DEE03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176" y="2484544"/>
            <a:ext cx="3329666" cy="3763855"/>
          </a:xfrm>
        </p:spPr>
        <p:txBody>
          <a:bodyPr>
            <a:normAutofit/>
          </a:bodyPr>
          <a:lstStyle/>
          <a:p>
            <a:r>
              <a:rPr lang="en-GB"/>
              <a:t>Had many opportunities to work with disabled young people. </a:t>
            </a:r>
          </a:p>
          <a:p>
            <a:r>
              <a:rPr lang="en-GB"/>
              <a:t>Growing up with a brother with a physical Disability. And having a sister with Learning difficulty. </a:t>
            </a:r>
          </a:p>
        </p:txBody>
      </p:sp>
      <p:pic>
        <p:nvPicPr>
          <p:cNvPr id="7" name="Picture 6" descr="A picture containing person&#10;&#10;Description automatically generated">
            <a:extLst>
              <a:ext uri="{FF2B5EF4-FFF2-40B4-BE49-F238E27FC236}">
                <a16:creationId xmlns:a16="http://schemas.microsoft.com/office/drawing/2014/main" id="{50B80178-552F-4100-B886-0BA023BDDF8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23" r="1" b="1"/>
          <a:stretch/>
        </p:blipFill>
        <p:spPr>
          <a:xfrm>
            <a:off x="8135262" y="3482340"/>
            <a:ext cx="3409037" cy="276605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90035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6D16C9F-25EF-41EA-9EE5-0A539A05573E}"/>
              </a:ext>
            </a:extLst>
          </p:cNvPr>
          <p:cNvSpPr/>
          <p:nvPr/>
        </p:nvSpPr>
        <p:spPr>
          <a:xfrm>
            <a:off x="248609" y="2106716"/>
            <a:ext cx="10257263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sz="3600" b="1" cap="none" spc="0" dirty="0">
                <a:ln w="22225">
                  <a:solidFill>
                    <a:schemeClr val="accent2"/>
                  </a:solidFill>
                  <a:prstDash val="solid"/>
                </a:ln>
                <a:effectLst/>
              </a:rPr>
              <a:t>3.8 times more likely to be Neglected/ </a:t>
            </a:r>
            <a:r>
              <a:rPr lang="en-US" sz="3600" b="1" dirty="0">
                <a:ln w="22225">
                  <a:solidFill>
                    <a:schemeClr val="accent2"/>
                  </a:solidFill>
                  <a:prstDash val="solid"/>
                </a:ln>
              </a:rPr>
              <a:t>Physically abused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sz="3600" b="1" dirty="0">
                <a:ln w="22225">
                  <a:solidFill>
                    <a:schemeClr val="accent2"/>
                  </a:solidFill>
                  <a:prstDash val="solid"/>
                </a:ln>
              </a:rPr>
              <a:t>3.1 times more likely to be Sexually Abused 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sz="3600" b="1" dirty="0">
                <a:ln w="22225">
                  <a:solidFill>
                    <a:schemeClr val="accent2"/>
                  </a:solidFill>
                  <a:prstDash val="solid"/>
                </a:ln>
              </a:rPr>
              <a:t>3.9 time more likely to be Emotionally Abused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38E2486-A6C5-4565-B77E-1E3BA9FD5E8F}"/>
              </a:ext>
            </a:extLst>
          </p:cNvPr>
          <p:cNvSpPr/>
          <p:nvPr/>
        </p:nvSpPr>
        <p:spPr>
          <a:xfrm>
            <a:off x="85501" y="1421458"/>
            <a:ext cx="1210649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36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effectLst/>
              </a:rPr>
              <a:t>1 in 20 children have a moderate to severe </a:t>
            </a:r>
            <a:r>
              <a:rPr lang="en-US" sz="3600" b="1" dirty="0">
                <a:ln w="12700" cmpd="sng">
                  <a:solidFill>
                    <a:schemeClr val="accent4"/>
                  </a:solidFill>
                  <a:prstDash val="solid"/>
                </a:ln>
              </a:rPr>
              <a:t>Disability</a:t>
            </a:r>
            <a:endParaRPr lang="en-US" sz="3600" b="1" cap="none" spc="0" dirty="0">
              <a:ln w="12700" cmpd="sng">
                <a:solidFill>
                  <a:schemeClr val="accent4"/>
                </a:solidFill>
                <a:prstDash val="solid"/>
              </a:ln>
              <a:effectLst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0083E-EBA0-4353-84E0-5550A93CBC5B}"/>
              </a:ext>
            </a:extLst>
          </p:cNvPr>
          <p:cNvSpPr/>
          <p:nvPr/>
        </p:nvSpPr>
        <p:spPr>
          <a:xfrm>
            <a:off x="510435" y="410747"/>
            <a:ext cx="27349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u="sng" cap="none" spc="0" dirty="0">
                <a:ln w="12700" cmpd="sng">
                  <a:solidFill>
                    <a:schemeClr val="accent4"/>
                  </a:solidFill>
                  <a:prstDash val="solid"/>
                </a:ln>
                <a:effectLst/>
              </a:rPr>
              <a:t>Statistics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7A51262-FA3A-453A-8ECA-96FDADD86732}"/>
              </a:ext>
            </a:extLst>
          </p:cNvPr>
          <p:cNvSpPr/>
          <p:nvPr/>
        </p:nvSpPr>
        <p:spPr>
          <a:xfrm>
            <a:off x="3268399" y="5305761"/>
            <a:ext cx="7654661" cy="120032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Disabled </a:t>
            </a:r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Y</a:t>
            </a:r>
            <a:r>
              <a:rPr lang="en-US" sz="3600" b="1" cap="none" spc="0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oung </a:t>
            </a:r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P</a:t>
            </a:r>
            <a:r>
              <a:rPr lang="en-US" sz="3600" b="1" cap="none" spc="0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eople – 31% </a:t>
            </a:r>
          </a:p>
          <a:p>
            <a:pPr algn="ctr"/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Non-Disabled Young People – 9%</a:t>
            </a:r>
            <a:endParaRPr lang="en-US" sz="3600" b="1" cap="none" spc="0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752504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04A9027-4EEB-4E76-A50D-698EB740E1FD}"/>
              </a:ext>
            </a:extLst>
          </p:cNvPr>
          <p:cNvSpPr/>
          <p:nvPr/>
        </p:nvSpPr>
        <p:spPr>
          <a:xfrm>
            <a:off x="381430" y="261456"/>
            <a:ext cx="1068273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Links between Disabled Young People and the </a:t>
            </a:r>
          </a:p>
          <a:p>
            <a:pPr algn="ctr"/>
            <a:r>
              <a:rPr lang="en-US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Care Sys</a:t>
            </a:r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8172942-30F3-4FA3-A963-FFB9938AA558}"/>
              </a:ext>
            </a:extLst>
          </p:cNvPr>
          <p:cNvSpPr/>
          <p:nvPr/>
        </p:nvSpPr>
        <p:spPr>
          <a:xfrm>
            <a:off x="552596" y="1642389"/>
            <a:ext cx="11125160" cy="39703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Ø"/>
            </a:pPr>
            <a:r>
              <a:rPr lang="en-US" sz="2800" b="1" cap="none" spc="0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2,250 Children / Young People are looked after due to their </a:t>
            </a:r>
          </a:p>
          <a:p>
            <a:pPr algn="ctr"/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Disability. </a:t>
            </a:r>
            <a:r>
              <a:rPr lang="en-US" sz="2800" b="1" cap="none" spc="0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 </a:t>
            </a:r>
          </a:p>
          <a:p>
            <a:pPr marL="571500" indent="-571500" algn="ctr">
              <a:buFont typeface="Wingdings" panose="05000000000000000000" pitchFamily="2" charset="2"/>
              <a:buChar char="Ø"/>
            </a:pPr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69% Boys      31% Girls </a:t>
            </a:r>
          </a:p>
          <a:p>
            <a:pPr marL="571500" indent="-571500" algn="ctr">
              <a:buFont typeface="Wingdings" panose="05000000000000000000" pitchFamily="2" charset="2"/>
              <a:buChar char="Ø"/>
            </a:pPr>
            <a:r>
              <a:rPr lang="en-US" sz="2800" b="1" cap="none" spc="0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From </a:t>
            </a:r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these statistics the young people tend to be boys and </a:t>
            </a:r>
          </a:p>
          <a:p>
            <a:pPr algn="ctr"/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are usually in secondary school when they go into Care. </a:t>
            </a:r>
          </a:p>
          <a:p>
            <a:pPr marL="571500" indent="-571500" algn="ctr">
              <a:buFont typeface="Wingdings" panose="05000000000000000000" pitchFamily="2" charset="2"/>
              <a:buChar char="Ø"/>
            </a:pPr>
            <a:r>
              <a:rPr lang="en-US" sz="2800" b="1" cap="none" spc="0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Disabled Young people are more likely to</a:t>
            </a:r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remain in Care </a:t>
            </a:r>
          </a:p>
          <a:p>
            <a:pPr algn="ctr"/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longer. </a:t>
            </a:r>
          </a:p>
          <a:p>
            <a:pPr marL="571500" indent="-571500" algn="ctr">
              <a:buFont typeface="Wingdings" panose="05000000000000000000" pitchFamily="2" charset="2"/>
              <a:buChar char="Ø"/>
            </a:pPr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Disabled Young people are more likely to be put into a </a:t>
            </a:r>
          </a:p>
          <a:p>
            <a:pPr algn="ctr"/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Placement which is not suitable for them. </a:t>
            </a:r>
          </a:p>
        </p:txBody>
      </p:sp>
    </p:spTree>
    <p:extLst>
      <p:ext uri="{BB962C8B-B14F-4D97-AF65-F5344CB8AC3E}">
        <p14:creationId xmlns:p14="http://schemas.microsoft.com/office/powerpoint/2010/main" val="28167902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D2505-8380-400C-9B8C-2F9A2F586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Household Dysfunction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2AFF8A-3C24-4418-A60B-A84E6FFE67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Domestic Abuse and Violence </a:t>
            </a:r>
          </a:p>
          <a:p>
            <a:r>
              <a:rPr lang="en-GB" dirty="0"/>
              <a:t>Divorce </a:t>
            </a:r>
          </a:p>
          <a:p>
            <a:r>
              <a:rPr lang="en-GB" dirty="0"/>
              <a:t>Substance Abuse of parent or caregiver </a:t>
            </a:r>
          </a:p>
          <a:p>
            <a:r>
              <a:rPr lang="en-GB" dirty="0"/>
              <a:t>Incarceration of parent or caregiver </a:t>
            </a:r>
          </a:p>
          <a:p>
            <a:r>
              <a:rPr lang="en-GB" dirty="0"/>
              <a:t>Mental illness</a:t>
            </a:r>
          </a:p>
          <a:p>
            <a:endParaRPr lang="en-GB" dirty="0"/>
          </a:p>
          <a:p>
            <a:r>
              <a:rPr lang="en-GB" dirty="0"/>
              <a:t>How do these link to Disabled Children / Young people?</a:t>
            </a:r>
          </a:p>
        </p:txBody>
      </p:sp>
    </p:spTree>
    <p:extLst>
      <p:ext uri="{BB962C8B-B14F-4D97-AF65-F5344CB8AC3E}">
        <p14:creationId xmlns:p14="http://schemas.microsoft.com/office/powerpoint/2010/main" val="1982127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CA5F686-FFDA-4CFD-8D14-552AA1A6B966}"/>
              </a:ext>
            </a:extLst>
          </p:cNvPr>
          <p:cNvSpPr/>
          <p:nvPr/>
        </p:nvSpPr>
        <p:spPr>
          <a:xfrm>
            <a:off x="435476" y="224135"/>
            <a:ext cx="11159493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Services available to help Disabled children </a:t>
            </a:r>
          </a:p>
          <a:p>
            <a:pPr algn="ctr"/>
            <a:r>
              <a:rPr lang="en-US" sz="4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and young people</a:t>
            </a:r>
            <a:endParaRPr lang="en-US" sz="4000" b="1" cap="none" spc="0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31C575A-C08D-4D82-88AC-E0D3FC9FA5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44" t="17641" r="60781" b="64165"/>
          <a:stretch/>
        </p:blipFill>
        <p:spPr>
          <a:xfrm>
            <a:off x="301357" y="1680493"/>
            <a:ext cx="3072589" cy="9803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A5ACDE9-DA2A-4D48-A9DF-BC42AB47778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144" t="17500" r="71953" b="59612"/>
          <a:stretch/>
        </p:blipFill>
        <p:spPr>
          <a:xfrm>
            <a:off x="8824162" y="1463928"/>
            <a:ext cx="3066481" cy="18886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7BB0D50-1AE4-4F23-905E-CEFA318B905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892" t="12083" r="34999" b="69722"/>
          <a:stretch/>
        </p:blipFill>
        <p:spPr>
          <a:xfrm>
            <a:off x="1428067" y="5131532"/>
            <a:ext cx="7874020" cy="14110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36CF5BE-4A5B-4571-9755-48190268A10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7344" t="30833" r="12032" b="48779"/>
          <a:stretch/>
        </p:blipFill>
        <p:spPr>
          <a:xfrm>
            <a:off x="7195817" y="1859341"/>
            <a:ext cx="1306774" cy="141048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A33CC70-CCC4-4B7A-87E3-D3A154E0A54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907" t="17500" r="58047" b="65833"/>
          <a:stretch/>
        </p:blipFill>
        <p:spPr>
          <a:xfrm>
            <a:off x="4010258" y="3435378"/>
            <a:ext cx="4974046" cy="141107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F7C1710-EA46-4944-984E-8AD6DC92240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094" t="12733" r="86953" b="65972"/>
          <a:stretch/>
        </p:blipFill>
        <p:spPr>
          <a:xfrm>
            <a:off x="9553954" y="3781271"/>
            <a:ext cx="2125856" cy="213036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A73221F-98F7-4E82-9AF8-75E4D497E2F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937" t="12110" r="85235" b="73844"/>
          <a:stretch/>
        </p:blipFill>
        <p:spPr>
          <a:xfrm>
            <a:off x="3970770" y="1876425"/>
            <a:ext cx="1394307" cy="124777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CD70131-DBB3-44DD-B070-2A5F9E4EA3DE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626" t="14167" r="86001" b="67639"/>
          <a:stretch/>
        </p:blipFill>
        <p:spPr>
          <a:xfrm>
            <a:off x="5464186" y="1902525"/>
            <a:ext cx="1630568" cy="124777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86B99EE-B8D7-460D-B86E-B9E7F005EB9D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9453" t="14584" r="69688" b="75138"/>
          <a:stretch/>
        </p:blipFill>
        <p:spPr>
          <a:xfrm>
            <a:off x="301357" y="3206831"/>
            <a:ext cx="3388054" cy="1378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279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9E611-C5F1-44D7-8127-71C79C533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Laws to support and protect children and young people with a disability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05035-9368-4AF1-99FE-C96DB5A19D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Equality Act 2010 </a:t>
            </a:r>
          </a:p>
          <a:p>
            <a:r>
              <a:rPr lang="en-US" dirty="0"/>
              <a:t>The United Nations (UN) Convention on disability rights help to enforce, protect and promote your rights.</a:t>
            </a:r>
          </a:p>
          <a:p>
            <a:r>
              <a:rPr lang="en-US" dirty="0"/>
              <a:t>Children and Family Act 2014.</a:t>
            </a:r>
          </a:p>
          <a:p>
            <a:r>
              <a:rPr lang="en-US" dirty="0"/>
              <a:t>Special educational need and disability code of practice: 0 to 25 years 2014.</a:t>
            </a:r>
          </a:p>
          <a:p>
            <a:r>
              <a:rPr lang="en-US" dirty="0"/>
              <a:t>Mental Capacity Act 2005</a:t>
            </a:r>
          </a:p>
          <a:p>
            <a:r>
              <a:rPr lang="en-US" dirty="0"/>
              <a:t>Welfare reform and Work Act 2016</a:t>
            </a: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9423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FEF37-C524-4A09-AACC-6A3BED20D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282" y="1923299"/>
            <a:ext cx="9404723" cy="1400530"/>
          </a:xfrm>
        </p:spPr>
        <p:txBody>
          <a:bodyPr/>
          <a:lstStyle/>
          <a:p>
            <a:r>
              <a:rPr lang="en-GB" dirty="0"/>
              <a:t>Thank you for listening. </a:t>
            </a:r>
            <a:br>
              <a:rPr lang="en-GB" dirty="0"/>
            </a:br>
            <a:r>
              <a:rPr lang="en-GB" dirty="0"/>
              <a:t>Are there any questions?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73E597A-254F-4070-9EFA-DD6DE63D81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rgbClr val="0B0C0C"/>
                </a:solidFill>
                <a:effectLst/>
                <a:latin typeface="nta"/>
              </a:rPr>
              <a:t>The Equality Act 2010 and the United Nations (</a:t>
            </a: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UN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rgbClr val="0B0C0C"/>
                </a:solidFill>
                <a:effectLst/>
                <a:latin typeface="nta"/>
              </a:rPr>
              <a:t>) Convention on 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rgbClr val="1D70B8"/>
                </a:solidFill>
                <a:effectLst/>
                <a:latin typeface="nta"/>
                <a:hlinkClick r:id="rId2"/>
              </a:rPr>
              <a:t>disability rights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rgbClr val="0B0C0C"/>
                </a:solidFill>
                <a:effectLst/>
                <a:latin typeface="nta"/>
              </a:rPr>
              <a:t> help to enforce, protect and promote your rights.</a:t>
            </a: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767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8D51F-E166-4757-9F64-70A3BC88B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D8364-8D9D-4FE5-8F0B-CBE6C4BCE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211580"/>
            <a:ext cx="10783888" cy="5036819"/>
          </a:xfrm>
        </p:spPr>
        <p:txBody>
          <a:bodyPr>
            <a:normAutofit/>
          </a:bodyPr>
          <a:lstStyle/>
          <a:p>
            <a:br>
              <a:rPr lang="en-US" dirty="0"/>
            </a:br>
            <a:r>
              <a:rPr lang="en-US" sz="1600" dirty="0" err="1"/>
              <a:t>Franklin.S</a:t>
            </a:r>
            <a:r>
              <a:rPr lang="en-US" sz="1600" dirty="0"/>
              <a:t> (2019) My Concern. Available at  https://www.myconcern.co.uk/blog/children-with-disabilities-safeguarding-our-most-vulnerable/ Accessed on 16/02/2021</a:t>
            </a:r>
          </a:p>
          <a:p>
            <a:r>
              <a:rPr lang="en-GB" sz="1600" dirty="0"/>
              <a:t>Working together to safeguard all </a:t>
            </a:r>
            <a:r>
              <a:rPr lang="en-GB" sz="1600" dirty="0" err="1"/>
              <a:t>Isslington’s</a:t>
            </a:r>
            <a:r>
              <a:rPr lang="en-GB" sz="1600" dirty="0"/>
              <a:t> children (2015) Islington Safeguarding Children Board. Available at </a:t>
            </a:r>
            <a:r>
              <a:rPr lang="en-GB" sz="1600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https://www.islingtonscb.org.uk/Pages/default.aspx </a:t>
            </a:r>
            <a:r>
              <a:rPr lang="en-GB" sz="1600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Accessed on 16/02/2021</a:t>
            </a:r>
            <a:br>
              <a:rPr lang="en-GB" sz="1600" dirty="0"/>
            </a:br>
            <a:br>
              <a:rPr lang="en-GB" sz="1600" dirty="0"/>
            </a:br>
            <a:r>
              <a:rPr lang="en-GB" sz="1600" dirty="0"/>
              <a:t>Disability Rights (2021) Sky Badger. Available at </a:t>
            </a:r>
            <a:r>
              <a:rPr lang="en-GB" sz="1600" dirty="0">
                <a:hlinkClick r:id="rId3"/>
              </a:rPr>
              <a:t>https://skybadger.co.uk/2018/07/04/disability-rights/?gclid=EAIaIQobChMIu5HFmLju7gIVAtPtCh1bEAd9EAAYAyAAEgLlY_D_BwE</a:t>
            </a:r>
            <a:r>
              <a:rPr lang="en-GB" sz="1600" dirty="0"/>
              <a:t> Accessed on 20/02/2021 </a:t>
            </a:r>
          </a:p>
          <a:p>
            <a:r>
              <a:rPr lang="en-GB" sz="1600" dirty="0"/>
              <a:t>Giving Disabled Children a brighter future for 50 Years (2021) 5 KIDS. Available at </a:t>
            </a:r>
            <a:r>
              <a:rPr lang="en-GB" sz="1600" dirty="0">
                <a:hlinkClick r:id="rId4"/>
              </a:rPr>
              <a:t>https://www.kids.org.uk/sendiass</a:t>
            </a:r>
            <a:r>
              <a:rPr lang="en-GB" sz="1600" dirty="0"/>
              <a:t> Accessed on 22/02/2021 </a:t>
            </a:r>
          </a:p>
          <a:p>
            <a:r>
              <a:rPr lang="en-GB" sz="1600" dirty="0"/>
              <a:t>White Lodge (No Date) Available at </a:t>
            </a:r>
            <a:r>
              <a:rPr lang="en-GB" sz="1600" dirty="0">
                <a:hlinkClick r:id="rId5"/>
              </a:rPr>
              <a:t>https://www.whitelodgecentre.co.uk/what-we-do/adults?gclid=EAIaIQobChMIiL2yqJ397gIVVuDtCh2O7wnXEAAYAiAAEgJed_D_BwE</a:t>
            </a:r>
            <a:r>
              <a:rPr lang="en-GB" sz="1600" dirty="0"/>
              <a:t> Accessed on 22/02/2021</a:t>
            </a:r>
          </a:p>
          <a:p>
            <a:r>
              <a:rPr lang="en-GB" sz="1600" dirty="0"/>
              <a:t> Supporting disabled people to live, work &amp; enjoy life for 100 years (1921- 2021)  </a:t>
            </a:r>
            <a:r>
              <a:rPr lang="en-GB" sz="1600" dirty="0" err="1"/>
              <a:t>Enham</a:t>
            </a:r>
            <a:r>
              <a:rPr lang="en-GB" sz="1600" dirty="0"/>
              <a:t> Trust. Available at </a:t>
            </a:r>
            <a:r>
              <a:rPr lang="en-GB" sz="1600" dirty="0">
                <a:hlinkClick r:id="rId6"/>
              </a:rPr>
              <a:t>https://www.enhamtrust.org.uk/Pages/Category/volunteer?gclid=EAIaIQobChMIzO3swJ397gIVcmHmCh3u-wB5EAAYAyAAEgJZ0_D_BwE</a:t>
            </a:r>
            <a:r>
              <a:rPr lang="en-GB" sz="1600" dirty="0"/>
              <a:t> Accessed on 22/02/2021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2866481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E755A-38DE-4DCB-8896-4E80CEAE2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333BA-C2B9-4DF3-AEB8-EBB90E048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0" y="1108711"/>
            <a:ext cx="11001059" cy="5120640"/>
          </a:xfrm>
        </p:spPr>
        <p:txBody>
          <a:bodyPr>
            <a:normAutofit fontScale="92500"/>
          </a:bodyPr>
          <a:lstStyle/>
          <a:p>
            <a:r>
              <a:rPr lang="en-GB" sz="1600" dirty="0"/>
              <a:t>Children Hospices (No Date) Hope House. Available at </a:t>
            </a:r>
            <a:r>
              <a:rPr lang="en-GB" sz="1600" dirty="0">
                <a:hlinkClick r:id="rId2"/>
              </a:rPr>
              <a:t>https://www.hopehouse.org.uk/?gclid=EAIaIQobChMI6ZDd5J797gIV2-3tCh0sWwWwEAAYASAAEgJzZvD_BwE</a:t>
            </a:r>
            <a:r>
              <a:rPr lang="en-GB" sz="1600" dirty="0"/>
              <a:t> Accessed on 22/02/2021 </a:t>
            </a:r>
          </a:p>
          <a:p>
            <a:r>
              <a:rPr lang="en-GB" sz="1600" dirty="0"/>
              <a:t>Children Hospice (No Date) Haven House. Available at https://www.havenhouse.org.uk/our-story Accessed on   22/02/2021</a:t>
            </a:r>
          </a:p>
          <a:p>
            <a:r>
              <a:rPr lang="en-GB" sz="1600" dirty="0"/>
              <a:t>Families with Disabled Children (2021) Action for Children. Available at </a:t>
            </a:r>
            <a:r>
              <a:rPr lang="en-GB" sz="1600" dirty="0">
                <a:hlinkClick r:id="rId3"/>
              </a:rPr>
              <a:t>https://www.actionforchildren.org.uk/our-work-and-impact/children-and-families/families-with-disabled-children/</a:t>
            </a:r>
            <a:r>
              <a:rPr lang="en-GB" sz="1600" dirty="0"/>
              <a:t> Accessed on 22/02/2021</a:t>
            </a:r>
          </a:p>
          <a:p>
            <a:r>
              <a:rPr lang="en-GB" sz="1600" dirty="0"/>
              <a:t>Everyone is Different (No Date ) Walsingham Support. Available at </a:t>
            </a:r>
            <a:r>
              <a:rPr lang="en-GB" sz="1600" dirty="0">
                <a:hlinkClick r:id="rId4"/>
              </a:rPr>
              <a:t>https://www.walsingham.com/our-support/learning-disabilties/?gclid=EAIaIQobChMI_8X6h6D97gIVzdPtCh0ggAEdEAAYASAAEgKh2fD_B</a:t>
            </a:r>
          </a:p>
          <a:p>
            <a:r>
              <a:rPr lang="en-GB" sz="1600" dirty="0" err="1">
                <a:hlinkClick r:id="rId4"/>
              </a:rPr>
              <a:t>wE</a:t>
            </a:r>
            <a:r>
              <a:rPr lang="en-GB" sz="1600" dirty="0"/>
              <a:t> Accessed on 22/02/2021 </a:t>
            </a:r>
          </a:p>
          <a:p>
            <a:r>
              <a:rPr lang="en-US" sz="1600" b="0" i="0" dirty="0">
                <a:solidFill>
                  <a:srgbClr val="FFFFFF"/>
                </a:solidFill>
                <a:effectLst/>
                <a:latin typeface="Averta"/>
              </a:rPr>
              <a:t>Summary of the Children and Families Act 2014 (2014) Virtual College. Available at </a:t>
            </a:r>
            <a:r>
              <a:rPr lang="en-US" sz="1600" b="0" i="0" dirty="0">
                <a:solidFill>
                  <a:srgbClr val="FFFFFF"/>
                </a:solidFill>
                <a:effectLst/>
                <a:latin typeface="Averta"/>
                <a:hlinkClick r:id="rId5"/>
              </a:rPr>
              <a:t>https://www.virtual-college.co.uk/resources/2014/02/summary-children-families-act-2014 Accessed on 22/02/2021</a:t>
            </a:r>
            <a:endParaRPr lang="en-US" sz="1600" b="0" i="0" dirty="0">
              <a:solidFill>
                <a:srgbClr val="FFFFFF"/>
              </a:solidFill>
              <a:effectLst/>
              <a:latin typeface="Averta"/>
            </a:endParaRPr>
          </a:p>
          <a:p>
            <a:r>
              <a:rPr lang="en-US" sz="1600" b="0" i="0" dirty="0">
                <a:solidFill>
                  <a:srgbClr val="FFFFFF"/>
                </a:solidFill>
                <a:effectLst/>
                <a:latin typeface="Averta"/>
              </a:rPr>
              <a:t>Marjoribanks. D (2014) Under Pressure </a:t>
            </a:r>
            <a:r>
              <a:rPr lang="en-US" sz="1600" b="0" i="0" dirty="0">
                <a:solidFill>
                  <a:srgbClr val="58C1BA"/>
                </a:solidFill>
                <a:effectLst/>
                <a:latin typeface="Averta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https://www.relate.org.uk/sites/default/files/the_way_we_are_now_-_under_pressure_report_0.pdf  </a:t>
            </a:r>
            <a:r>
              <a:rPr lang="en-US" sz="1600" b="0" i="0" dirty="0">
                <a:effectLst/>
                <a:latin typeface="Averta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Accessed on 22/02/2021</a:t>
            </a:r>
            <a:endParaRPr lang="en-US" sz="1600" b="0" i="0" dirty="0">
              <a:effectLst/>
              <a:latin typeface="Averta"/>
            </a:endParaRPr>
          </a:p>
          <a:p>
            <a:r>
              <a:rPr lang="en-GB" sz="1400" b="0" i="0" dirty="0">
                <a:effectLst/>
                <a:latin typeface="proxima_nova_rgregular"/>
              </a:rPr>
              <a:t>Nancy E. Reichman (2008) Impact of child Disability on the family.  Available at </a:t>
            </a:r>
            <a:r>
              <a:rPr lang="en-GB" sz="1400" b="0" i="0" dirty="0">
                <a:effectLst/>
                <a:latin typeface="proxima_nova_rgregular"/>
                <a:hlinkClick r:id="rId7"/>
              </a:rPr>
              <a:t>https://www.medscape.com/viewarticle/581577_2 Accessed on 22/02/2021</a:t>
            </a:r>
            <a:endParaRPr lang="en-GB" sz="1400" b="0" i="0" dirty="0">
              <a:effectLst/>
              <a:latin typeface="proxima_nova_rgregular"/>
            </a:endParaRPr>
          </a:p>
          <a:p>
            <a:r>
              <a:rPr lang="en-GB" sz="1400" dirty="0" err="1">
                <a:latin typeface="proxima_nova_rgregular"/>
              </a:rPr>
              <a:t>Smith.R</a:t>
            </a:r>
            <a:r>
              <a:rPr lang="en-GB" sz="1400" dirty="0">
                <a:latin typeface="proxima_nova_rgregular"/>
              </a:rPr>
              <a:t> (2019) Why do we have laws in our society? Available at </a:t>
            </a:r>
            <a:r>
              <a:rPr lang="en-GB" sz="1400" dirty="0">
                <a:latin typeface="proxima_nova_rgregular"/>
                <a:hlinkClick r:id="rId8"/>
              </a:rPr>
              <a:t>https://www.enllegal.co.uk/enl/news/categories/archive/why-do-we-have-laws-in-our-society#:~:text=These%20laws%20serve%20as%20a,in%20a%20state%20of%20chaos</a:t>
            </a:r>
            <a:r>
              <a:rPr lang="en-GB" sz="1400" dirty="0">
                <a:latin typeface="proxima_nova_rgregular"/>
              </a:rPr>
              <a:t>. Accessed on 22/02/2021</a:t>
            </a:r>
            <a:endParaRPr lang="en-US" sz="1600" b="0" i="0" dirty="0">
              <a:effectLst/>
              <a:latin typeface="Averta"/>
            </a:endParaRPr>
          </a:p>
          <a:p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33152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829</Words>
  <Application>Microsoft Office PowerPoint</Application>
  <PresentationFormat>Widescreen</PresentationFormat>
  <Paragraphs>60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Averta</vt:lpstr>
      <vt:lpstr>Century Gothic</vt:lpstr>
      <vt:lpstr>nta</vt:lpstr>
      <vt:lpstr>proxima_nova_rgregular</vt:lpstr>
      <vt:lpstr>Wingdings</vt:lpstr>
      <vt:lpstr>Wingdings 3</vt:lpstr>
      <vt:lpstr>Ion</vt:lpstr>
      <vt:lpstr>Carys Hughes 1701464</vt:lpstr>
      <vt:lpstr>Why this specific group?  </vt:lpstr>
      <vt:lpstr>PowerPoint Presentation</vt:lpstr>
      <vt:lpstr>PowerPoint Presentation</vt:lpstr>
      <vt:lpstr>Household Dysfunction</vt:lpstr>
      <vt:lpstr>PowerPoint Presentation</vt:lpstr>
      <vt:lpstr>Laws to support and protect children and young people with a disability</vt:lpstr>
      <vt:lpstr>Thank you for listening.  Are there any questions? </vt:lpstr>
      <vt:lpstr>References.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Carys Hughes 1701464</dc:title>
  <dc:creator>Carys Gwenllian Hughes (1701464)</dc:creator>
  <cp:lastModifiedBy>Carys Gwenllian Hughes (1701464)</cp:lastModifiedBy>
  <cp:revision>11</cp:revision>
  <dcterms:created xsi:type="dcterms:W3CDTF">2021-02-22T11:09:56Z</dcterms:created>
  <dcterms:modified xsi:type="dcterms:W3CDTF">2021-02-23T14:59:26Z</dcterms:modified>
</cp:coreProperties>
</file>