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8" r:id="rId3"/>
    <p:sldId id="260" r:id="rId4"/>
    <p:sldId id="278" r:id="rId5"/>
    <p:sldId id="271" r:id="rId6"/>
    <p:sldId id="274" r:id="rId7"/>
    <p:sldId id="279" r:id="rId8"/>
    <p:sldId id="266" r:id="rId9"/>
    <p:sldId id="265" r:id="rId10"/>
    <p:sldId id="269" r:id="rId11"/>
    <p:sldId id="270" r:id="rId12"/>
    <p:sldId id="268" r:id="rId13"/>
    <p:sldId id="272" r:id="rId14"/>
    <p:sldId id="275" r:id="rId15"/>
    <p:sldId id="277" r:id="rId16"/>
    <p:sldId id="276" r:id="rId17"/>
    <p:sldId id="259" r:id="rId18"/>
    <p:sldId id="25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361" autoAdjust="0"/>
  </p:normalViewPr>
  <p:slideViewPr>
    <p:cSldViewPr snapToGrid="0">
      <p:cViewPr varScale="1">
        <p:scale>
          <a:sx n="91" d="100"/>
          <a:sy n="91" d="100"/>
        </p:scale>
        <p:origin x="618" y="84"/>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F512F9-F8EA-4AA4-B0ED-72E3BE279EF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8DACD42-F01D-4C3C-9C0A-6362DB62BF06}">
      <dgm:prSet/>
      <dgm:spPr/>
      <dgm:t>
        <a:bodyPr/>
        <a:lstStyle/>
        <a:p>
          <a:r>
            <a:rPr lang="en-GB"/>
            <a:t>Both of  us live in the South Wales valleys and are aware of the area and the deprivation.</a:t>
          </a:r>
          <a:endParaRPr lang="en-US"/>
        </a:p>
      </dgm:t>
    </dgm:pt>
    <dgm:pt modelId="{88DBA485-AFA4-4320-83E3-C7E213F58CFB}" type="parTrans" cxnId="{A0484DD7-C127-4A6C-B099-8AC4515CEEE0}">
      <dgm:prSet/>
      <dgm:spPr/>
      <dgm:t>
        <a:bodyPr/>
        <a:lstStyle/>
        <a:p>
          <a:endParaRPr lang="en-US"/>
        </a:p>
      </dgm:t>
    </dgm:pt>
    <dgm:pt modelId="{4D011216-8539-4799-8B82-2381CE3A6652}" type="sibTrans" cxnId="{A0484DD7-C127-4A6C-B099-8AC4515CEEE0}">
      <dgm:prSet/>
      <dgm:spPr/>
      <dgm:t>
        <a:bodyPr/>
        <a:lstStyle/>
        <a:p>
          <a:endParaRPr lang="en-US"/>
        </a:p>
      </dgm:t>
    </dgm:pt>
    <dgm:pt modelId="{6F5A36B7-0754-4AAF-8EF0-626425407F5C}">
      <dgm:prSet/>
      <dgm:spPr/>
      <dgm:t>
        <a:bodyPr/>
        <a:lstStyle/>
        <a:p>
          <a:r>
            <a:rPr lang="en-GB" dirty="0"/>
            <a:t>And COPD affects quality of life and life expectancy.</a:t>
          </a:r>
          <a:endParaRPr lang="en-US" dirty="0"/>
        </a:p>
      </dgm:t>
    </dgm:pt>
    <dgm:pt modelId="{E20BD0F9-FD51-447E-9984-10E0C5A9A3AF}" type="parTrans" cxnId="{A2219CA3-6636-43AB-ABDA-68985E408698}">
      <dgm:prSet/>
      <dgm:spPr/>
      <dgm:t>
        <a:bodyPr/>
        <a:lstStyle/>
        <a:p>
          <a:endParaRPr lang="en-US"/>
        </a:p>
      </dgm:t>
    </dgm:pt>
    <dgm:pt modelId="{67642AC2-603E-4AE2-BBFF-E8E7F994E930}" type="sibTrans" cxnId="{A2219CA3-6636-43AB-ABDA-68985E408698}">
      <dgm:prSet/>
      <dgm:spPr/>
      <dgm:t>
        <a:bodyPr/>
        <a:lstStyle/>
        <a:p>
          <a:endParaRPr lang="en-US"/>
        </a:p>
      </dgm:t>
    </dgm:pt>
    <dgm:pt modelId="{7E002541-667F-483C-9F7D-7DF74A54993F}">
      <dgm:prSet/>
      <dgm:spPr/>
      <dgm:t>
        <a:bodyPr/>
        <a:lstStyle/>
        <a:p>
          <a:r>
            <a:rPr lang="en-GB"/>
            <a:t>Especially during the recent COVID pandemic.</a:t>
          </a:r>
          <a:endParaRPr lang="en-US"/>
        </a:p>
      </dgm:t>
    </dgm:pt>
    <dgm:pt modelId="{E46FF7FE-62DD-4681-BCF6-949479CB4AEF}" type="parTrans" cxnId="{1F81437C-B1C0-4964-BD4E-73161EB8ACD7}">
      <dgm:prSet/>
      <dgm:spPr/>
      <dgm:t>
        <a:bodyPr/>
        <a:lstStyle/>
        <a:p>
          <a:endParaRPr lang="en-US"/>
        </a:p>
      </dgm:t>
    </dgm:pt>
    <dgm:pt modelId="{01289EB2-2AFD-40EE-AF5D-A5274473137F}" type="sibTrans" cxnId="{1F81437C-B1C0-4964-BD4E-73161EB8ACD7}">
      <dgm:prSet/>
      <dgm:spPr/>
      <dgm:t>
        <a:bodyPr/>
        <a:lstStyle/>
        <a:p>
          <a:endParaRPr lang="en-US"/>
        </a:p>
      </dgm:t>
    </dgm:pt>
    <dgm:pt modelId="{EFD123A9-0570-483C-A5B6-F304A7CC162F}">
      <dgm:prSet/>
      <dgm:spPr/>
      <dgm:t>
        <a:bodyPr/>
        <a:lstStyle/>
        <a:p>
          <a:r>
            <a:rPr lang="en-US"/>
            <a:t>Is a chronic inflammatory lung disease that causes obstructed airflow from the lungs.</a:t>
          </a:r>
        </a:p>
      </dgm:t>
    </dgm:pt>
    <dgm:pt modelId="{F94E78B5-CC80-47C9-A54F-BB754353F755}" type="parTrans" cxnId="{C4A85238-7076-497D-8056-2E7E877541B5}">
      <dgm:prSet/>
      <dgm:spPr/>
      <dgm:t>
        <a:bodyPr/>
        <a:lstStyle/>
        <a:p>
          <a:endParaRPr lang="en-US"/>
        </a:p>
      </dgm:t>
    </dgm:pt>
    <dgm:pt modelId="{EA765240-BE1C-4124-BE4F-5919E02D016B}" type="sibTrans" cxnId="{C4A85238-7076-497D-8056-2E7E877541B5}">
      <dgm:prSet/>
      <dgm:spPr/>
      <dgm:t>
        <a:bodyPr/>
        <a:lstStyle/>
        <a:p>
          <a:endParaRPr lang="en-US"/>
        </a:p>
      </dgm:t>
    </dgm:pt>
    <dgm:pt modelId="{90597F5E-21F5-4405-9794-A7720AC97B69}">
      <dgm:prSet/>
      <dgm:spPr/>
      <dgm:t>
        <a:bodyPr/>
        <a:lstStyle/>
        <a:p>
          <a:r>
            <a:rPr lang="en-US"/>
            <a:t>It is typically caused by long term exposure to irritations – gases or particles. One of the most common causes is smoking.</a:t>
          </a:r>
        </a:p>
      </dgm:t>
    </dgm:pt>
    <dgm:pt modelId="{71691465-6738-48CA-85DB-D025A65C076F}" type="parTrans" cxnId="{AE6AF33D-F8A3-4404-9026-ADE223039A54}">
      <dgm:prSet/>
      <dgm:spPr/>
      <dgm:t>
        <a:bodyPr/>
        <a:lstStyle/>
        <a:p>
          <a:endParaRPr lang="en-US"/>
        </a:p>
      </dgm:t>
    </dgm:pt>
    <dgm:pt modelId="{02E3D9A8-8385-421A-A0FE-BC83888BB70D}" type="sibTrans" cxnId="{AE6AF33D-F8A3-4404-9026-ADE223039A54}">
      <dgm:prSet/>
      <dgm:spPr/>
      <dgm:t>
        <a:bodyPr/>
        <a:lstStyle/>
        <a:p>
          <a:endParaRPr lang="en-US"/>
        </a:p>
      </dgm:t>
    </dgm:pt>
    <dgm:pt modelId="{1451BBB4-838D-4032-83B6-1B6E25BB7042}">
      <dgm:prSet/>
      <dgm:spPr/>
      <dgm:t>
        <a:bodyPr/>
        <a:lstStyle/>
        <a:p>
          <a:r>
            <a:rPr lang="en-US"/>
            <a:t>People with COPD are more likely to develop heart diseases, lung cancer and other chronic morbidities.</a:t>
          </a:r>
        </a:p>
      </dgm:t>
    </dgm:pt>
    <dgm:pt modelId="{823DAA87-84F9-4B82-9690-322CDD436AD8}" type="parTrans" cxnId="{F3F03A89-B3AB-4768-BF93-D97CC75F727C}">
      <dgm:prSet/>
      <dgm:spPr/>
      <dgm:t>
        <a:bodyPr/>
        <a:lstStyle/>
        <a:p>
          <a:endParaRPr lang="en-US"/>
        </a:p>
      </dgm:t>
    </dgm:pt>
    <dgm:pt modelId="{9E454A0A-5776-4B69-B58C-14E9CCCE18F5}" type="sibTrans" cxnId="{F3F03A89-B3AB-4768-BF93-D97CC75F727C}">
      <dgm:prSet/>
      <dgm:spPr/>
      <dgm:t>
        <a:bodyPr/>
        <a:lstStyle/>
        <a:p>
          <a:endParaRPr lang="en-US"/>
        </a:p>
      </dgm:t>
    </dgm:pt>
    <dgm:pt modelId="{70BBE0C0-B5FA-455E-8320-61A79ABA909A}" type="pres">
      <dgm:prSet presAssocID="{61F512F9-F8EA-4AA4-B0ED-72E3BE279EFF}" presName="linear" presStyleCnt="0">
        <dgm:presLayoutVars>
          <dgm:animLvl val="lvl"/>
          <dgm:resizeHandles val="exact"/>
        </dgm:presLayoutVars>
      </dgm:prSet>
      <dgm:spPr/>
    </dgm:pt>
    <dgm:pt modelId="{5BA5D190-A006-4931-AC7F-832546069E2C}" type="pres">
      <dgm:prSet presAssocID="{D8DACD42-F01D-4C3C-9C0A-6362DB62BF06}" presName="parentText" presStyleLbl="node1" presStyleIdx="0" presStyleCnt="6">
        <dgm:presLayoutVars>
          <dgm:chMax val="0"/>
          <dgm:bulletEnabled val="1"/>
        </dgm:presLayoutVars>
      </dgm:prSet>
      <dgm:spPr/>
    </dgm:pt>
    <dgm:pt modelId="{AD9F4EAF-4C7B-4DEE-BB43-59B7ACD881B2}" type="pres">
      <dgm:prSet presAssocID="{4D011216-8539-4799-8B82-2381CE3A6652}" presName="spacer" presStyleCnt="0"/>
      <dgm:spPr/>
    </dgm:pt>
    <dgm:pt modelId="{4FD98B76-B39C-4BC9-84C0-57200113DDE4}" type="pres">
      <dgm:prSet presAssocID="{6F5A36B7-0754-4AAF-8EF0-626425407F5C}" presName="parentText" presStyleLbl="node1" presStyleIdx="1" presStyleCnt="6">
        <dgm:presLayoutVars>
          <dgm:chMax val="0"/>
          <dgm:bulletEnabled val="1"/>
        </dgm:presLayoutVars>
      </dgm:prSet>
      <dgm:spPr/>
    </dgm:pt>
    <dgm:pt modelId="{E505F809-35D5-4F07-AA1A-C84550C3865B}" type="pres">
      <dgm:prSet presAssocID="{67642AC2-603E-4AE2-BBFF-E8E7F994E930}" presName="spacer" presStyleCnt="0"/>
      <dgm:spPr/>
    </dgm:pt>
    <dgm:pt modelId="{1B914A57-A47B-4024-8DD4-5DA438FA4D2C}" type="pres">
      <dgm:prSet presAssocID="{7E002541-667F-483C-9F7D-7DF74A54993F}" presName="parentText" presStyleLbl="node1" presStyleIdx="2" presStyleCnt="6">
        <dgm:presLayoutVars>
          <dgm:chMax val="0"/>
          <dgm:bulletEnabled val="1"/>
        </dgm:presLayoutVars>
      </dgm:prSet>
      <dgm:spPr/>
    </dgm:pt>
    <dgm:pt modelId="{EF809840-BB27-44FE-8F58-A2FC9E863557}" type="pres">
      <dgm:prSet presAssocID="{01289EB2-2AFD-40EE-AF5D-A5274473137F}" presName="spacer" presStyleCnt="0"/>
      <dgm:spPr/>
    </dgm:pt>
    <dgm:pt modelId="{1AF9B2F2-D0DF-4DF4-8F99-38AF73619A4A}" type="pres">
      <dgm:prSet presAssocID="{EFD123A9-0570-483C-A5B6-F304A7CC162F}" presName="parentText" presStyleLbl="node1" presStyleIdx="3" presStyleCnt="6">
        <dgm:presLayoutVars>
          <dgm:chMax val="0"/>
          <dgm:bulletEnabled val="1"/>
        </dgm:presLayoutVars>
      </dgm:prSet>
      <dgm:spPr/>
    </dgm:pt>
    <dgm:pt modelId="{21DFC67B-DE61-46EF-8FA6-7047163E62B5}" type="pres">
      <dgm:prSet presAssocID="{EA765240-BE1C-4124-BE4F-5919E02D016B}" presName="spacer" presStyleCnt="0"/>
      <dgm:spPr/>
    </dgm:pt>
    <dgm:pt modelId="{95CD8A88-51CE-4022-BEFD-0CDAE46B3020}" type="pres">
      <dgm:prSet presAssocID="{90597F5E-21F5-4405-9794-A7720AC97B69}" presName="parentText" presStyleLbl="node1" presStyleIdx="4" presStyleCnt="6">
        <dgm:presLayoutVars>
          <dgm:chMax val="0"/>
          <dgm:bulletEnabled val="1"/>
        </dgm:presLayoutVars>
      </dgm:prSet>
      <dgm:spPr/>
    </dgm:pt>
    <dgm:pt modelId="{CAB3091D-C5EC-4F1C-ABFF-25062B21394C}" type="pres">
      <dgm:prSet presAssocID="{02E3D9A8-8385-421A-A0FE-BC83888BB70D}" presName="spacer" presStyleCnt="0"/>
      <dgm:spPr/>
    </dgm:pt>
    <dgm:pt modelId="{8BC8EEB6-AC22-42D6-A80E-F5129882CBBC}" type="pres">
      <dgm:prSet presAssocID="{1451BBB4-838D-4032-83B6-1B6E25BB7042}" presName="parentText" presStyleLbl="node1" presStyleIdx="5" presStyleCnt="6">
        <dgm:presLayoutVars>
          <dgm:chMax val="0"/>
          <dgm:bulletEnabled val="1"/>
        </dgm:presLayoutVars>
      </dgm:prSet>
      <dgm:spPr/>
    </dgm:pt>
  </dgm:ptLst>
  <dgm:cxnLst>
    <dgm:cxn modelId="{C4A85238-7076-497D-8056-2E7E877541B5}" srcId="{61F512F9-F8EA-4AA4-B0ED-72E3BE279EFF}" destId="{EFD123A9-0570-483C-A5B6-F304A7CC162F}" srcOrd="3" destOrd="0" parTransId="{F94E78B5-CC80-47C9-A54F-BB754353F755}" sibTransId="{EA765240-BE1C-4124-BE4F-5919E02D016B}"/>
    <dgm:cxn modelId="{AE6AF33D-F8A3-4404-9026-ADE223039A54}" srcId="{61F512F9-F8EA-4AA4-B0ED-72E3BE279EFF}" destId="{90597F5E-21F5-4405-9794-A7720AC97B69}" srcOrd="4" destOrd="0" parTransId="{71691465-6738-48CA-85DB-D025A65C076F}" sibTransId="{02E3D9A8-8385-421A-A0FE-BC83888BB70D}"/>
    <dgm:cxn modelId="{FFD28645-C63A-4417-B7EB-DC6BC5DEACD3}" type="presOf" srcId="{6F5A36B7-0754-4AAF-8EF0-626425407F5C}" destId="{4FD98B76-B39C-4BC9-84C0-57200113DDE4}" srcOrd="0" destOrd="0" presId="urn:microsoft.com/office/officeart/2005/8/layout/vList2"/>
    <dgm:cxn modelId="{D4763168-C56C-491D-8B52-795120F6531D}" type="presOf" srcId="{90597F5E-21F5-4405-9794-A7720AC97B69}" destId="{95CD8A88-51CE-4022-BEFD-0CDAE46B3020}" srcOrd="0" destOrd="0" presId="urn:microsoft.com/office/officeart/2005/8/layout/vList2"/>
    <dgm:cxn modelId="{DE2B7448-78A9-4FB0-A046-48D278639188}" type="presOf" srcId="{61F512F9-F8EA-4AA4-B0ED-72E3BE279EFF}" destId="{70BBE0C0-B5FA-455E-8320-61A79ABA909A}" srcOrd="0" destOrd="0" presId="urn:microsoft.com/office/officeart/2005/8/layout/vList2"/>
    <dgm:cxn modelId="{D5C6887B-6B77-4962-ADE0-2ED985A4D27C}" type="presOf" srcId="{D8DACD42-F01D-4C3C-9C0A-6362DB62BF06}" destId="{5BA5D190-A006-4931-AC7F-832546069E2C}" srcOrd="0" destOrd="0" presId="urn:microsoft.com/office/officeart/2005/8/layout/vList2"/>
    <dgm:cxn modelId="{1F81437C-B1C0-4964-BD4E-73161EB8ACD7}" srcId="{61F512F9-F8EA-4AA4-B0ED-72E3BE279EFF}" destId="{7E002541-667F-483C-9F7D-7DF74A54993F}" srcOrd="2" destOrd="0" parTransId="{E46FF7FE-62DD-4681-BCF6-949479CB4AEF}" sibTransId="{01289EB2-2AFD-40EE-AF5D-A5274473137F}"/>
    <dgm:cxn modelId="{F3F03A89-B3AB-4768-BF93-D97CC75F727C}" srcId="{61F512F9-F8EA-4AA4-B0ED-72E3BE279EFF}" destId="{1451BBB4-838D-4032-83B6-1B6E25BB7042}" srcOrd="5" destOrd="0" parTransId="{823DAA87-84F9-4B82-9690-322CDD436AD8}" sibTransId="{9E454A0A-5776-4B69-B58C-14E9CCCE18F5}"/>
    <dgm:cxn modelId="{D435F49E-F66A-4898-97EC-5E33F7C160C5}" type="presOf" srcId="{1451BBB4-838D-4032-83B6-1B6E25BB7042}" destId="{8BC8EEB6-AC22-42D6-A80E-F5129882CBBC}" srcOrd="0" destOrd="0" presId="urn:microsoft.com/office/officeart/2005/8/layout/vList2"/>
    <dgm:cxn modelId="{A2219CA3-6636-43AB-ABDA-68985E408698}" srcId="{61F512F9-F8EA-4AA4-B0ED-72E3BE279EFF}" destId="{6F5A36B7-0754-4AAF-8EF0-626425407F5C}" srcOrd="1" destOrd="0" parTransId="{E20BD0F9-FD51-447E-9984-10E0C5A9A3AF}" sibTransId="{67642AC2-603E-4AE2-BBFF-E8E7F994E930}"/>
    <dgm:cxn modelId="{8B3D9DB9-D0D2-48DB-885B-DECD84927A40}" type="presOf" srcId="{EFD123A9-0570-483C-A5B6-F304A7CC162F}" destId="{1AF9B2F2-D0DF-4DF4-8F99-38AF73619A4A}" srcOrd="0" destOrd="0" presId="urn:microsoft.com/office/officeart/2005/8/layout/vList2"/>
    <dgm:cxn modelId="{BA7255C4-885B-4C4B-9184-163724EEF38F}" type="presOf" srcId="{7E002541-667F-483C-9F7D-7DF74A54993F}" destId="{1B914A57-A47B-4024-8DD4-5DA438FA4D2C}" srcOrd="0" destOrd="0" presId="urn:microsoft.com/office/officeart/2005/8/layout/vList2"/>
    <dgm:cxn modelId="{A0484DD7-C127-4A6C-B099-8AC4515CEEE0}" srcId="{61F512F9-F8EA-4AA4-B0ED-72E3BE279EFF}" destId="{D8DACD42-F01D-4C3C-9C0A-6362DB62BF06}" srcOrd="0" destOrd="0" parTransId="{88DBA485-AFA4-4320-83E3-C7E213F58CFB}" sibTransId="{4D011216-8539-4799-8B82-2381CE3A6652}"/>
    <dgm:cxn modelId="{CF444EFB-7434-4C14-8E50-E4251D60324F}" type="presParOf" srcId="{70BBE0C0-B5FA-455E-8320-61A79ABA909A}" destId="{5BA5D190-A006-4931-AC7F-832546069E2C}" srcOrd="0" destOrd="0" presId="urn:microsoft.com/office/officeart/2005/8/layout/vList2"/>
    <dgm:cxn modelId="{0A7A7BBA-7377-47BE-BD3B-CB07080504D0}" type="presParOf" srcId="{70BBE0C0-B5FA-455E-8320-61A79ABA909A}" destId="{AD9F4EAF-4C7B-4DEE-BB43-59B7ACD881B2}" srcOrd="1" destOrd="0" presId="urn:microsoft.com/office/officeart/2005/8/layout/vList2"/>
    <dgm:cxn modelId="{E74157EC-9FDF-428C-BCAA-DE48BB7D20D4}" type="presParOf" srcId="{70BBE0C0-B5FA-455E-8320-61A79ABA909A}" destId="{4FD98B76-B39C-4BC9-84C0-57200113DDE4}" srcOrd="2" destOrd="0" presId="urn:microsoft.com/office/officeart/2005/8/layout/vList2"/>
    <dgm:cxn modelId="{4065BC37-9CD3-4018-8856-C3DA00E7A15F}" type="presParOf" srcId="{70BBE0C0-B5FA-455E-8320-61A79ABA909A}" destId="{E505F809-35D5-4F07-AA1A-C84550C3865B}" srcOrd="3" destOrd="0" presId="urn:microsoft.com/office/officeart/2005/8/layout/vList2"/>
    <dgm:cxn modelId="{C77890CB-23A1-4A89-83FC-F250C26192FA}" type="presParOf" srcId="{70BBE0C0-B5FA-455E-8320-61A79ABA909A}" destId="{1B914A57-A47B-4024-8DD4-5DA438FA4D2C}" srcOrd="4" destOrd="0" presId="urn:microsoft.com/office/officeart/2005/8/layout/vList2"/>
    <dgm:cxn modelId="{AC222416-5139-4D7D-B58B-CA2AB6B33BAD}" type="presParOf" srcId="{70BBE0C0-B5FA-455E-8320-61A79ABA909A}" destId="{EF809840-BB27-44FE-8F58-A2FC9E863557}" srcOrd="5" destOrd="0" presId="urn:microsoft.com/office/officeart/2005/8/layout/vList2"/>
    <dgm:cxn modelId="{E226B0D4-F470-44C2-8623-5F1E31992967}" type="presParOf" srcId="{70BBE0C0-B5FA-455E-8320-61A79ABA909A}" destId="{1AF9B2F2-D0DF-4DF4-8F99-38AF73619A4A}" srcOrd="6" destOrd="0" presId="urn:microsoft.com/office/officeart/2005/8/layout/vList2"/>
    <dgm:cxn modelId="{2123304A-0502-4D46-B91A-5D5F4498C066}" type="presParOf" srcId="{70BBE0C0-B5FA-455E-8320-61A79ABA909A}" destId="{21DFC67B-DE61-46EF-8FA6-7047163E62B5}" srcOrd="7" destOrd="0" presId="urn:microsoft.com/office/officeart/2005/8/layout/vList2"/>
    <dgm:cxn modelId="{AB746DD9-D05C-4C64-B50E-A1FCB39AD648}" type="presParOf" srcId="{70BBE0C0-B5FA-455E-8320-61A79ABA909A}" destId="{95CD8A88-51CE-4022-BEFD-0CDAE46B3020}" srcOrd="8" destOrd="0" presId="urn:microsoft.com/office/officeart/2005/8/layout/vList2"/>
    <dgm:cxn modelId="{65C541CD-5A8B-420D-8996-FCB3F3B9C474}" type="presParOf" srcId="{70BBE0C0-B5FA-455E-8320-61A79ABA909A}" destId="{CAB3091D-C5EC-4F1C-ABFF-25062B21394C}" srcOrd="9" destOrd="0" presId="urn:microsoft.com/office/officeart/2005/8/layout/vList2"/>
    <dgm:cxn modelId="{813447CC-B853-482F-8830-B553F1A07AF4}" type="presParOf" srcId="{70BBE0C0-B5FA-455E-8320-61A79ABA909A}" destId="{8BC8EEB6-AC22-42D6-A80E-F5129882CBB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5D190-A006-4931-AC7F-832546069E2C}">
      <dsp:nvSpPr>
        <dsp:cNvPr id="0" name=""/>
        <dsp:cNvSpPr/>
      </dsp:nvSpPr>
      <dsp:spPr>
        <a:xfrm>
          <a:off x="0" y="76382"/>
          <a:ext cx="5257800" cy="579149"/>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Both of  us live in the South Wales valleys and are aware of the area and the deprivation.</a:t>
          </a:r>
          <a:endParaRPr lang="en-US" sz="1500" kern="1200"/>
        </a:p>
      </dsp:txBody>
      <dsp:txXfrm>
        <a:off x="28272" y="104654"/>
        <a:ext cx="5201256" cy="522605"/>
      </dsp:txXfrm>
    </dsp:sp>
    <dsp:sp modelId="{4FD98B76-B39C-4BC9-84C0-57200113DDE4}">
      <dsp:nvSpPr>
        <dsp:cNvPr id="0" name=""/>
        <dsp:cNvSpPr/>
      </dsp:nvSpPr>
      <dsp:spPr>
        <a:xfrm>
          <a:off x="0" y="698732"/>
          <a:ext cx="5257800" cy="579149"/>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And COPD affects quality of life and life expectancy.</a:t>
          </a:r>
          <a:endParaRPr lang="en-US" sz="1500" kern="1200" dirty="0"/>
        </a:p>
      </dsp:txBody>
      <dsp:txXfrm>
        <a:off x="28272" y="727004"/>
        <a:ext cx="5201256" cy="522605"/>
      </dsp:txXfrm>
    </dsp:sp>
    <dsp:sp modelId="{1B914A57-A47B-4024-8DD4-5DA438FA4D2C}">
      <dsp:nvSpPr>
        <dsp:cNvPr id="0" name=""/>
        <dsp:cNvSpPr/>
      </dsp:nvSpPr>
      <dsp:spPr>
        <a:xfrm>
          <a:off x="0" y="1321083"/>
          <a:ext cx="5257800" cy="579149"/>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Especially during the recent COVID pandemic.</a:t>
          </a:r>
          <a:endParaRPr lang="en-US" sz="1500" kern="1200"/>
        </a:p>
      </dsp:txBody>
      <dsp:txXfrm>
        <a:off x="28272" y="1349355"/>
        <a:ext cx="5201256" cy="522605"/>
      </dsp:txXfrm>
    </dsp:sp>
    <dsp:sp modelId="{1AF9B2F2-D0DF-4DF4-8F99-38AF73619A4A}">
      <dsp:nvSpPr>
        <dsp:cNvPr id="0" name=""/>
        <dsp:cNvSpPr/>
      </dsp:nvSpPr>
      <dsp:spPr>
        <a:xfrm>
          <a:off x="0" y="1943433"/>
          <a:ext cx="5257800" cy="579149"/>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Is a chronic inflammatory lung disease that causes obstructed airflow from the lungs.</a:t>
          </a:r>
        </a:p>
      </dsp:txBody>
      <dsp:txXfrm>
        <a:off x="28272" y="1971705"/>
        <a:ext cx="5201256" cy="522605"/>
      </dsp:txXfrm>
    </dsp:sp>
    <dsp:sp modelId="{95CD8A88-51CE-4022-BEFD-0CDAE46B3020}">
      <dsp:nvSpPr>
        <dsp:cNvPr id="0" name=""/>
        <dsp:cNvSpPr/>
      </dsp:nvSpPr>
      <dsp:spPr>
        <a:xfrm>
          <a:off x="0" y="2565783"/>
          <a:ext cx="5257800" cy="579149"/>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It is typically caused by long term exposure to irritations – gases or particles. One of the most common causes is smoking.</a:t>
          </a:r>
        </a:p>
      </dsp:txBody>
      <dsp:txXfrm>
        <a:off x="28272" y="2594055"/>
        <a:ext cx="5201256" cy="522605"/>
      </dsp:txXfrm>
    </dsp:sp>
    <dsp:sp modelId="{8BC8EEB6-AC22-42D6-A80E-F5129882CBBC}">
      <dsp:nvSpPr>
        <dsp:cNvPr id="0" name=""/>
        <dsp:cNvSpPr/>
      </dsp:nvSpPr>
      <dsp:spPr>
        <a:xfrm>
          <a:off x="0" y="3188133"/>
          <a:ext cx="5257800" cy="579149"/>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People with COPD are more likely to develop heart diseases, lung cancer and other chronic morbidities.</a:t>
          </a:r>
        </a:p>
      </dsp:txBody>
      <dsp:txXfrm>
        <a:off x="28272" y="3216405"/>
        <a:ext cx="5201256" cy="5226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7AE89A-5DDE-42EC-B0C6-EC5059D60735}" type="datetimeFigureOut">
              <a:rPr lang="en-GB" smtClean="0"/>
              <a:t>03/04/2023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05EF4A-A359-4F06-A330-6FDF1C21AC15}" type="slidenum">
              <a:rPr lang="en-GB" smtClean="0"/>
              <a:t>‹#›</a:t>
            </a:fld>
            <a:endParaRPr lang="en-GB" dirty="0"/>
          </a:p>
        </p:txBody>
      </p:sp>
    </p:spTree>
    <p:extLst>
      <p:ext uri="{BB962C8B-B14F-4D97-AF65-F5344CB8AC3E}">
        <p14:creationId xmlns:p14="http://schemas.microsoft.com/office/powerpoint/2010/main" val="2090854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infuse2011gf.ukdataservice.ac.uk/infusewizgeo.aspx"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05EF4A-A359-4F06-A330-6FDF1C21AC15}" type="slidenum">
              <a:rPr lang="en-GB" smtClean="0"/>
              <a:t>2</a:t>
            </a:fld>
            <a:endParaRPr lang="en-GB" dirty="0"/>
          </a:p>
        </p:txBody>
      </p:sp>
    </p:spTree>
    <p:extLst>
      <p:ext uri="{BB962C8B-B14F-4D97-AF65-F5344CB8AC3E}">
        <p14:creationId xmlns:p14="http://schemas.microsoft.com/office/powerpoint/2010/main" val="369641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hlinkClick r:id="rId3"/>
              </a:rPr>
              <a:t>InFuse</a:t>
            </a:r>
            <a:r>
              <a:rPr lang="en-GB" dirty="0">
                <a:hlinkClick r:id="rId3"/>
              </a:rPr>
              <a:t> 2011 (ukdataservice.ac.uk)</a:t>
            </a:r>
            <a:endParaRPr lang="en-GB" dirty="0"/>
          </a:p>
        </p:txBody>
      </p:sp>
      <p:sp>
        <p:nvSpPr>
          <p:cNvPr id="4" name="Slide Number Placeholder 3"/>
          <p:cNvSpPr>
            <a:spLocks noGrp="1"/>
          </p:cNvSpPr>
          <p:nvPr>
            <p:ph type="sldNum" sz="quarter" idx="5"/>
          </p:nvPr>
        </p:nvSpPr>
        <p:spPr/>
        <p:txBody>
          <a:bodyPr/>
          <a:lstStyle/>
          <a:p>
            <a:fld id="{BA05EF4A-A359-4F06-A330-6FDF1C21AC15}" type="slidenum">
              <a:rPr lang="en-GB" smtClean="0"/>
              <a:t>4</a:t>
            </a:fld>
            <a:endParaRPr lang="en-GB" dirty="0"/>
          </a:p>
        </p:txBody>
      </p:sp>
    </p:spTree>
    <p:extLst>
      <p:ext uri="{BB962C8B-B14F-4D97-AF65-F5344CB8AC3E}">
        <p14:creationId xmlns:p14="http://schemas.microsoft.com/office/powerpoint/2010/main" val="707466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Health Maps Wales we downloaded the data set for all patients admitted with COPD.</a:t>
            </a:r>
          </a:p>
          <a:p>
            <a:r>
              <a:rPr lang="en-GB" dirty="0"/>
              <a:t>Looking at the number of admissions just by LA you can see Merthyr Tydfil has by far the highest rate of COPD admissions with Ceredigion coming in as the lowest .</a:t>
            </a:r>
          </a:p>
          <a:p>
            <a:r>
              <a:rPr lang="en-GB" dirty="0"/>
              <a:t>Using different data sets we will try and investigate why this might be.</a:t>
            </a:r>
          </a:p>
          <a:p>
            <a:r>
              <a:rPr lang="en-GB" dirty="0"/>
              <a:t>Within health map Wales it is possible to break down the admissions by gender and  So we would look to see are more men then women suffering from COPD and how many are coming through the unscheduled care pathway.</a:t>
            </a:r>
          </a:p>
        </p:txBody>
      </p:sp>
      <p:sp>
        <p:nvSpPr>
          <p:cNvPr id="4" name="Slide Number Placeholder 3"/>
          <p:cNvSpPr>
            <a:spLocks noGrp="1"/>
          </p:cNvSpPr>
          <p:nvPr>
            <p:ph type="sldNum" sz="quarter" idx="5"/>
          </p:nvPr>
        </p:nvSpPr>
        <p:spPr/>
        <p:txBody>
          <a:bodyPr/>
          <a:lstStyle/>
          <a:p>
            <a:fld id="{BA05EF4A-A359-4F06-A330-6FDF1C21AC15}" type="slidenum">
              <a:rPr lang="en-GB" smtClean="0"/>
              <a:t>5</a:t>
            </a:fld>
            <a:endParaRPr lang="en-GB" dirty="0"/>
          </a:p>
        </p:txBody>
      </p:sp>
    </p:spTree>
    <p:extLst>
      <p:ext uri="{BB962C8B-B14F-4D97-AF65-F5344CB8AC3E}">
        <p14:creationId xmlns:p14="http://schemas.microsoft.com/office/powerpoint/2010/main" val="265023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Health Maps Wales we can look at the number of death in each of the LA’s and compare Ceredigion to Merthyr Tydfil – Merthyr has nearly  3 times as many deaths due to COPD as Ceredigion</a:t>
            </a:r>
          </a:p>
          <a:p>
            <a:r>
              <a:rPr lang="en-GB" dirty="0"/>
              <a:t>Why is this?</a:t>
            </a:r>
          </a:p>
        </p:txBody>
      </p:sp>
      <p:sp>
        <p:nvSpPr>
          <p:cNvPr id="4" name="Slide Number Placeholder 3"/>
          <p:cNvSpPr>
            <a:spLocks noGrp="1"/>
          </p:cNvSpPr>
          <p:nvPr>
            <p:ph type="sldNum" sz="quarter" idx="5"/>
          </p:nvPr>
        </p:nvSpPr>
        <p:spPr/>
        <p:txBody>
          <a:bodyPr/>
          <a:lstStyle/>
          <a:p>
            <a:fld id="{BA05EF4A-A359-4F06-A330-6FDF1C21AC15}" type="slidenum">
              <a:rPr lang="en-GB" smtClean="0"/>
              <a:t>6</a:t>
            </a:fld>
            <a:endParaRPr lang="en-GB" dirty="0"/>
          </a:p>
        </p:txBody>
      </p:sp>
    </p:spTree>
    <p:extLst>
      <p:ext uri="{BB962C8B-B14F-4D97-AF65-F5344CB8AC3E}">
        <p14:creationId xmlns:p14="http://schemas.microsoft.com/office/powerpoint/2010/main" val="1426306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deprivation be a reason for the high numbers in Merthyr Tydfil when compared to Ceredigion</a:t>
            </a:r>
          </a:p>
        </p:txBody>
      </p:sp>
      <p:sp>
        <p:nvSpPr>
          <p:cNvPr id="4" name="Slide Number Placeholder 3"/>
          <p:cNvSpPr>
            <a:spLocks noGrp="1"/>
          </p:cNvSpPr>
          <p:nvPr>
            <p:ph type="sldNum" sz="quarter" idx="5"/>
          </p:nvPr>
        </p:nvSpPr>
        <p:spPr/>
        <p:txBody>
          <a:bodyPr/>
          <a:lstStyle/>
          <a:p>
            <a:fld id="{BA05EF4A-A359-4F06-A330-6FDF1C21AC15}" type="slidenum">
              <a:rPr lang="en-GB" smtClean="0"/>
              <a:t>8</a:t>
            </a:fld>
            <a:endParaRPr lang="en-GB" dirty="0"/>
          </a:p>
        </p:txBody>
      </p:sp>
    </p:spTree>
    <p:extLst>
      <p:ext uri="{BB962C8B-B14F-4D97-AF65-F5344CB8AC3E}">
        <p14:creationId xmlns:p14="http://schemas.microsoft.com/office/powerpoint/2010/main" val="3260222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site the indexes for each of the csv files contain information for the whole of the UK</a:t>
            </a:r>
          </a:p>
          <a:p>
            <a:r>
              <a:rPr lang="en-GB" dirty="0"/>
              <a:t>As you can see in figure 1 the data shows geo-codes beginning with E –  for us to analyse the Townsend index for Wales we will need to filter out all of the data from the other regions of the UK and extract those for just Wales that will begin with a W.</a:t>
            </a:r>
          </a:p>
          <a:p>
            <a:r>
              <a:rPr lang="en-GB" dirty="0"/>
              <a:t>When saving the file for inclusion into MapInfo it is important to remember to save it in the 97 -2003 xls format so that is compatible with MapInfo.</a:t>
            </a:r>
          </a:p>
          <a:p>
            <a:endParaRPr lang="en-GB" dirty="0"/>
          </a:p>
        </p:txBody>
      </p:sp>
      <p:sp>
        <p:nvSpPr>
          <p:cNvPr id="4" name="Slide Number Placeholder 3"/>
          <p:cNvSpPr>
            <a:spLocks noGrp="1"/>
          </p:cNvSpPr>
          <p:nvPr>
            <p:ph type="sldNum" sz="quarter" idx="5"/>
          </p:nvPr>
        </p:nvSpPr>
        <p:spPr/>
        <p:txBody>
          <a:bodyPr/>
          <a:lstStyle/>
          <a:p>
            <a:fld id="{BA05EF4A-A359-4F06-A330-6FDF1C21AC15}" type="slidenum">
              <a:rPr lang="en-GB" smtClean="0"/>
              <a:t>9</a:t>
            </a:fld>
            <a:endParaRPr lang="en-GB" dirty="0"/>
          </a:p>
        </p:txBody>
      </p:sp>
    </p:spTree>
    <p:extLst>
      <p:ext uri="{BB962C8B-B14F-4D97-AF65-F5344CB8AC3E}">
        <p14:creationId xmlns:p14="http://schemas.microsoft.com/office/powerpoint/2010/main" val="1545574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data set looks at all the socio economic effects that could cause deprivation</a:t>
            </a:r>
          </a:p>
          <a:p>
            <a:r>
              <a:rPr lang="en-GB" dirty="0"/>
              <a:t>Is health linked to wealth?</a:t>
            </a:r>
          </a:p>
          <a:p>
            <a:r>
              <a:rPr lang="en-GB" dirty="0"/>
              <a:t>When looking at this data analysis it is important to be aware that unlike the Townsend index these score from 1 to 1909 – with 1 being the highest level of deprivation and 1909 being the lowest</a:t>
            </a:r>
          </a:p>
        </p:txBody>
      </p:sp>
      <p:sp>
        <p:nvSpPr>
          <p:cNvPr id="4" name="Slide Number Placeholder 3"/>
          <p:cNvSpPr>
            <a:spLocks noGrp="1"/>
          </p:cNvSpPr>
          <p:nvPr>
            <p:ph type="sldNum" sz="quarter" idx="5"/>
          </p:nvPr>
        </p:nvSpPr>
        <p:spPr/>
        <p:txBody>
          <a:bodyPr/>
          <a:lstStyle/>
          <a:p>
            <a:fld id="{BA05EF4A-A359-4F06-A330-6FDF1C21AC15}" type="slidenum">
              <a:rPr lang="en-GB" smtClean="0"/>
              <a:t>10</a:t>
            </a:fld>
            <a:endParaRPr lang="en-GB" dirty="0"/>
          </a:p>
        </p:txBody>
      </p:sp>
    </p:spTree>
    <p:extLst>
      <p:ext uri="{BB962C8B-B14F-4D97-AF65-F5344CB8AC3E}">
        <p14:creationId xmlns:p14="http://schemas.microsoft.com/office/powerpoint/2010/main" val="39020817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the scores for the Ceredigion which as you would expect has a fairly high score . We would be looking to compare this LA with data from Merthyr to compare the how the 2 LA score and if that has an effect on the level of COPD in the area</a:t>
            </a:r>
          </a:p>
        </p:txBody>
      </p:sp>
      <p:sp>
        <p:nvSpPr>
          <p:cNvPr id="4" name="Slide Number Placeholder 3"/>
          <p:cNvSpPr>
            <a:spLocks noGrp="1"/>
          </p:cNvSpPr>
          <p:nvPr>
            <p:ph type="sldNum" sz="quarter" idx="5"/>
          </p:nvPr>
        </p:nvSpPr>
        <p:spPr/>
        <p:txBody>
          <a:bodyPr/>
          <a:lstStyle/>
          <a:p>
            <a:fld id="{BA05EF4A-A359-4F06-A330-6FDF1C21AC15}" type="slidenum">
              <a:rPr lang="en-GB" smtClean="0"/>
              <a:t>11</a:t>
            </a:fld>
            <a:endParaRPr lang="en-GB" dirty="0"/>
          </a:p>
        </p:txBody>
      </p:sp>
    </p:spTree>
    <p:extLst>
      <p:ext uri="{BB962C8B-B14F-4D97-AF65-F5344CB8AC3E}">
        <p14:creationId xmlns:p14="http://schemas.microsoft.com/office/powerpoint/2010/main" val="2718340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comparing Merthyr with the more affluent Vale of Glamorgan we would want to look to see if the deprivation scores in Merthyr had change over the last 14 years .</a:t>
            </a:r>
          </a:p>
          <a:p>
            <a:r>
              <a:rPr lang="en-GB" dirty="0"/>
              <a:t>Could this be a reason for the number of COPD cases.</a:t>
            </a:r>
          </a:p>
          <a:p>
            <a:r>
              <a:rPr lang="en-GB" dirty="0"/>
              <a:t>As with the other data sets it is important to save them in a form that is compatible with Mapinfo</a:t>
            </a:r>
          </a:p>
        </p:txBody>
      </p:sp>
      <p:sp>
        <p:nvSpPr>
          <p:cNvPr id="4" name="Slide Number Placeholder 3"/>
          <p:cNvSpPr>
            <a:spLocks noGrp="1"/>
          </p:cNvSpPr>
          <p:nvPr>
            <p:ph type="sldNum" sz="quarter" idx="5"/>
          </p:nvPr>
        </p:nvSpPr>
        <p:spPr/>
        <p:txBody>
          <a:bodyPr/>
          <a:lstStyle/>
          <a:p>
            <a:fld id="{BA05EF4A-A359-4F06-A330-6FDF1C21AC15}" type="slidenum">
              <a:rPr lang="en-GB" smtClean="0"/>
              <a:t>12</a:t>
            </a:fld>
            <a:endParaRPr lang="en-GB" dirty="0"/>
          </a:p>
        </p:txBody>
      </p:sp>
    </p:spTree>
    <p:extLst>
      <p:ext uri="{BB962C8B-B14F-4D97-AF65-F5344CB8AC3E}">
        <p14:creationId xmlns:p14="http://schemas.microsoft.com/office/powerpoint/2010/main" val="3724045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thought to look at smoking patterns within Merthyr to see if that could be cause of the high rates of COPD – using the National Asthma and COPD Audit Programme data it is possible to load numbers of smokers PCH and compare with the national average,</a:t>
            </a:r>
          </a:p>
          <a:p>
            <a:endParaRPr lang="en-GB" dirty="0"/>
          </a:p>
          <a:p>
            <a:r>
              <a:rPr lang="en-GB" dirty="0"/>
              <a:t>You can also compare it to the download able data set that is available on the stats gov Wales website that shows smoking rates in all of the LA for year 2018-19.</a:t>
            </a:r>
          </a:p>
          <a:p>
            <a:r>
              <a:rPr lang="en-GB" dirty="0"/>
              <a:t>We can compare smoking rates in Wales to see if that might be the cause of high levels of COPD</a:t>
            </a:r>
          </a:p>
        </p:txBody>
      </p:sp>
      <p:sp>
        <p:nvSpPr>
          <p:cNvPr id="4" name="Slide Number Placeholder 3"/>
          <p:cNvSpPr>
            <a:spLocks noGrp="1"/>
          </p:cNvSpPr>
          <p:nvPr>
            <p:ph type="sldNum" sz="quarter" idx="5"/>
          </p:nvPr>
        </p:nvSpPr>
        <p:spPr/>
        <p:txBody>
          <a:bodyPr/>
          <a:lstStyle/>
          <a:p>
            <a:fld id="{BA05EF4A-A359-4F06-A330-6FDF1C21AC15}" type="slidenum">
              <a:rPr lang="en-GB" smtClean="0"/>
              <a:t>13</a:t>
            </a:fld>
            <a:endParaRPr lang="en-GB" dirty="0"/>
          </a:p>
        </p:txBody>
      </p:sp>
    </p:spTree>
    <p:extLst>
      <p:ext uri="{BB962C8B-B14F-4D97-AF65-F5344CB8AC3E}">
        <p14:creationId xmlns:p14="http://schemas.microsoft.com/office/powerpoint/2010/main" val="4583561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aspect that could have been a factor in the number of deaths due to COPD could be the COVID pandemic</a:t>
            </a:r>
          </a:p>
          <a:p>
            <a:r>
              <a:rPr lang="en-GB" dirty="0"/>
              <a:t>Health maps proves a data set for the number of deaths per 100K population during the pandemic</a:t>
            </a:r>
          </a:p>
          <a:p>
            <a:r>
              <a:rPr lang="en-GB" dirty="0"/>
              <a:t>Again we see a higher rate in Merthyr – but did COPD cause people to be more susceptible to COVID or did COVID exacerbated COPD </a:t>
            </a:r>
          </a:p>
          <a:p>
            <a:r>
              <a:rPr lang="en-GB" dirty="0"/>
              <a:t>We can have a look at if population density has any part to play in the number of case of COPD admissions and deaths</a:t>
            </a:r>
          </a:p>
          <a:p>
            <a:endParaRPr lang="en-GB" dirty="0"/>
          </a:p>
        </p:txBody>
      </p:sp>
      <p:sp>
        <p:nvSpPr>
          <p:cNvPr id="4" name="Slide Number Placeholder 3"/>
          <p:cNvSpPr>
            <a:spLocks noGrp="1"/>
          </p:cNvSpPr>
          <p:nvPr>
            <p:ph type="sldNum" sz="quarter" idx="5"/>
          </p:nvPr>
        </p:nvSpPr>
        <p:spPr/>
        <p:txBody>
          <a:bodyPr/>
          <a:lstStyle/>
          <a:p>
            <a:fld id="{BA05EF4A-A359-4F06-A330-6FDF1C21AC15}" type="slidenum">
              <a:rPr lang="en-GB" smtClean="0"/>
              <a:t>14</a:t>
            </a:fld>
            <a:endParaRPr lang="en-GB" dirty="0"/>
          </a:p>
        </p:txBody>
      </p:sp>
    </p:spTree>
    <p:extLst>
      <p:ext uri="{BB962C8B-B14F-4D97-AF65-F5344CB8AC3E}">
        <p14:creationId xmlns:p14="http://schemas.microsoft.com/office/powerpoint/2010/main" val="18042085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use the dataset that holds all the main primary care practice sites in the UK at data.map.gov</a:t>
            </a:r>
          </a:p>
        </p:txBody>
      </p:sp>
      <p:sp>
        <p:nvSpPr>
          <p:cNvPr id="4" name="Slide Number Placeholder 3"/>
          <p:cNvSpPr>
            <a:spLocks noGrp="1"/>
          </p:cNvSpPr>
          <p:nvPr>
            <p:ph type="sldNum" sz="quarter" idx="5"/>
          </p:nvPr>
        </p:nvSpPr>
        <p:spPr/>
        <p:txBody>
          <a:bodyPr/>
          <a:lstStyle/>
          <a:p>
            <a:fld id="{BA05EF4A-A359-4F06-A330-6FDF1C21AC15}" type="slidenum">
              <a:rPr lang="en-GB" smtClean="0"/>
              <a:t>15</a:t>
            </a:fld>
            <a:endParaRPr lang="en-GB" dirty="0"/>
          </a:p>
        </p:txBody>
      </p:sp>
    </p:spTree>
    <p:extLst>
      <p:ext uri="{BB962C8B-B14F-4D97-AF65-F5344CB8AC3E}">
        <p14:creationId xmlns:p14="http://schemas.microsoft.com/office/powerpoint/2010/main" val="36031548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have major roads in the area play its part in the number of COPD cases in </a:t>
            </a:r>
            <a:r>
              <a:rPr lang="en-GB" dirty="0" err="1"/>
              <a:t>Merthry</a:t>
            </a:r>
            <a:endParaRPr lang="en-GB" dirty="0"/>
          </a:p>
          <a:p>
            <a:endParaRPr lang="en-GB" dirty="0"/>
          </a:p>
          <a:p>
            <a:r>
              <a:rPr lang="en-GB" dirty="0"/>
              <a:t>And do green areas help to alleviate some of the symptoms of </a:t>
            </a:r>
            <a:r>
              <a:rPr lang="en-GB"/>
              <a:t>the disease</a:t>
            </a:r>
            <a:endParaRPr lang="en-GB" dirty="0"/>
          </a:p>
        </p:txBody>
      </p:sp>
      <p:sp>
        <p:nvSpPr>
          <p:cNvPr id="4" name="Slide Number Placeholder 3"/>
          <p:cNvSpPr>
            <a:spLocks noGrp="1"/>
          </p:cNvSpPr>
          <p:nvPr>
            <p:ph type="sldNum" sz="quarter" idx="5"/>
          </p:nvPr>
        </p:nvSpPr>
        <p:spPr/>
        <p:txBody>
          <a:bodyPr/>
          <a:lstStyle/>
          <a:p>
            <a:fld id="{BA05EF4A-A359-4F06-A330-6FDF1C21AC15}" type="slidenum">
              <a:rPr lang="en-GB" smtClean="0"/>
              <a:t>16</a:t>
            </a:fld>
            <a:endParaRPr lang="en-GB" dirty="0"/>
          </a:p>
        </p:txBody>
      </p:sp>
    </p:spTree>
    <p:extLst>
      <p:ext uri="{BB962C8B-B14F-4D97-AF65-F5344CB8AC3E}">
        <p14:creationId xmlns:p14="http://schemas.microsoft.com/office/powerpoint/2010/main" val="3767929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AFF9F689-C7AB-4905-A85D-920CDB3677F8}" type="datetimeFigureOut">
              <a:rPr lang="en-GB" smtClean="0"/>
              <a:t>03/04/2023</a:t>
            </a:fld>
            <a:endParaRPr lang="en-GB"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1E4CB24D-FB9C-4406-9D6C-120297ADAFEB}" type="slidenum">
              <a:rPr lang="en-GB" smtClean="0"/>
              <a:t>‹#›</a:t>
            </a:fld>
            <a:endParaRPr lang="en-GB" dirty="0"/>
          </a:p>
        </p:txBody>
      </p:sp>
    </p:spTree>
    <p:extLst>
      <p:ext uri="{BB962C8B-B14F-4D97-AF65-F5344CB8AC3E}">
        <p14:creationId xmlns:p14="http://schemas.microsoft.com/office/powerpoint/2010/main" val="3756741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F9F689-C7AB-4905-A85D-920CDB3677F8}" type="datetimeFigureOut">
              <a:rPr lang="en-GB" smtClean="0"/>
              <a:t>03/04/2023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558300" y="5956137"/>
            <a:ext cx="1052508" cy="365125"/>
          </a:xfrm>
        </p:spPr>
        <p:txBody>
          <a:bodyPr/>
          <a:lstStyle/>
          <a:p>
            <a:fld id="{1E4CB24D-FB9C-4406-9D6C-120297ADAFEB}" type="slidenum">
              <a:rPr lang="en-GB" smtClean="0"/>
              <a:t>‹#›</a:t>
            </a:fld>
            <a:endParaRPr lang="en-GB" dirty="0"/>
          </a:p>
        </p:txBody>
      </p:sp>
    </p:spTree>
    <p:extLst>
      <p:ext uri="{BB962C8B-B14F-4D97-AF65-F5344CB8AC3E}">
        <p14:creationId xmlns:p14="http://schemas.microsoft.com/office/powerpoint/2010/main" val="2495627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AFF9F689-C7AB-4905-A85D-920CDB3677F8}" type="datetimeFigureOut">
              <a:rPr lang="en-GB" smtClean="0"/>
              <a:t>03/04/2023</a:t>
            </a:fld>
            <a:endParaRPr lang="en-GB"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E4CB24D-FB9C-4406-9D6C-120297ADAFEB}" type="slidenum">
              <a:rPr lang="en-GB" smtClean="0"/>
              <a:t>‹#›</a:t>
            </a:fld>
            <a:endParaRPr lang="en-GB" dirty="0"/>
          </a:p>
        </p:txBody>
      </p:sp>
    </p:spTree>
    <p:extLst>
      <p:ext uri="{BB962C8B-B14F-4D97-AF65-F5344CB8AC3E}">
        <p14:creationId xmlns:p14="http://schemas.microsoft.com/office/powerpoint/2010/main" val="39495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F9F689-C7AB-4905-A85D-920CDB3677F8}" type="datetimeFigureOut">
              <a:rPr lang="en-GB" smtClean="0"/>
              <a:t>03/04/2023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E4CB24D-FB9C-4406-9D6C-120297ADAFEB}" type="slidenum">
              <a:rPr lang="en-GB" smtClean="0"/>
              <a:t>‹#›</a:t>
            </a:fld>
            <a:endParaRPr lang="en-GB" dirty="0"/>
          </a:p>
        </p:txBody>
      </p:sp>
    </p:spTree>
    <p:extLst>
      <p:ext uri="{BB962C8B-B14F-4D97-AF65-F5344CB8AC3E}">
        <p14:creationId xmlns:p14="http://schemas.microsoft.com/office/powerpoint/2010/main" val="2076102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F9F689-C7AB-4905-A85D-920CDB3677F8}" type="datetimeFigureOut">
              <a:rPr lang="en-GB" smtClean="0"/>
              <a:t>03/04/2023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E4CB24D-FB9C-4406-9D6C-120297ADAFEB}" type="slidenum">
              <a:rPr lang="en-GB" smtClean="0"/>
              <a:t>‹#›</a:t>
            </a:fld>
            <a:endParaRPr lang="en-GB" dirty="0"/>
          </a:p>
        </p:txBody>
      </p:sp>
    </p:spTree>
    <p:extLst>
      <p:ext uri="{BB962C8B-B14F-4D97-AF65-F5344CB8AC3E}">
        <p14:creationId xmlns:p14="http://schemas.microsoft.com/office/powerpoint/2010/main" val="1849458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F9F689-C7AB-4905-A85D-920CDB3677F8}" type="datetimeFigureOut">
              <a:rPr lang="en-GB" smtClean="0"/>
              <a:t>03/04/2023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E4CB24D-FB9C-4406-9D6C-120297ADAFEB}" type="slidenum">
              <a:rPr lang="en-GB" smtClean="0"/>
              <a:t>‹#›</a:t>
            </a:fld>
            <a:endParaRPr lang="en-GB" dirty="0"/>
          </a:p>
        </p:txBody>
      </p:sp>
    </p:spTree>
    <p:extLst>
      <p:ext uri="{BB962C8B-B14F-4D97-AF65-F5344CB8AC3E}">
        <p14:creationId xmlns:p14="http://schemas.microsoft.com/office/powerpoint/2010/main" val="3616670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F9F689-C7AB-4905-A85D-920CDB3677F8}" type="datetimeFigureOut">
              <a:rPr lang="en-GB" smtClean="0"/>
              <a:t>03/04/2023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E4CB24D-FB9C-4406-9D6C-120297ADAFEB}" type="slidenum">
              <a:rPr lang="en-GB" smtClean="0"/>
              <a:t>‹#›</a:t>
            </a:fld>
            <a:endParaRPr lang="en-GB" dirty="0"/>
          </a:p>
        </p:txBody>
      </p:sp>
    </p:spTree>
    <p:extLst>
      <p:ext uri="{BB962C8B-B14F-4D97-AF65-F5344CB8AC3E}">
        <p14:creationId xmlns:p14="http://schemas.microsoft.com/office/powerpoint/2010/main" val="795236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AFF9F689-C7AB-4905-A85D-920CDB3677F8}" type="datetimeFigureOut">
              <a:rPr lang="en-GB" smtClean="0"/>
              <a:t>03/04/2023</a:t>
            </a:fld>
            <a:endParaRPr lang="en-GB"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1E4CB24D-FB9C-4406-9D6C-120297ADAFEB}" type="slidenum">
              <a:rPr lang="en-GB" smtClean="0"/>
              <a:t>‹#›</a:t>
            </a:fld>
            <a:endParaRPr lang="en-GB" dirty="0"/>
          </a:p>
        </p:txBody>
      </p:sp>
    </p:spTree>
    <p:extLst>
      <p:ext uri="{BB962C8B-B14F-4D97-AF65-F5344CB8AC3E}">
        <p14:creationId xmlns:p14="http://schemas.microsoft.com/office/powerpoint/2010/main" val="3236446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F9F689-C7AB-4905-A85D-920CDB3677F8}" type="datetimeFigureOut">
              <a:rPr lang="en-GB" smtClean="0"/>
              <a:t>03/04/2023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E4CB24D-FB9C-4406-9D6C-120297ADAFEB}" type="slidenum">
              <a:rPr lang="en-GB" smtClean="0"/>
              <a:t>‹#›</a:t>
            </a:fld>
            <a:endParaRPr lang="en-GB" dirty="0"/>
          </a:p>
        </p:txBody>
      </p:sp>
    </p:spTree>
    <p:extLst>
      <p:ext uri="{BB962C8B-B14F-4D97-AF65-F5344CB8AC3E}">
        <p14:creationId xmlns:p14="http://schemas.microsoft.com/office/powerpoint/2010/main" val="796057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F9F689-C7AB-4905-A85D-920CDB3677F8}" type="datetimeFigureOut">
              <a:rPr lang="en-GB" smtClean="0"/>
              <a:t>03/04/2023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E4CB24D-FB9C-4406-9D6C-120297ADAFEB}" type="slidenum">
              <a:rPr lang="en-GB" smtClean="0"/>
              <a:t>‹#›</a:t>
            </a:fld>
            <a:endParaRPr lang="en-GB" dirty="0"/>
          </a:p>
        </p:txBody>
      </p:sp>
    </p:spTree>
    <p:extLst>
      <p:ext uri="{BB962C8B-B14F-4D97-AF65-F5344CB8AC3E}">
        <p14:creationId xmlns:p14="http://schemas.microsoft.com/office/powerpoint/2010/main" val="41048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AFF9F689-C7AB-4905-A85D-920CDB3677F8}" type="datetimeFigureOut">
              <a:rPr lang="en-GB" smtClean="0"/>
              <a:t>03/04/2023</a:t>
            </a:fld>
            <a:endParaRPr lang="en-GB" dirty="0"/>
          </a:p>
        </p:txBody>
      </p:sp>
      <p:sp>
        <p:nvSpPr>
          <p:cNvPr id="5" name="Footer Placeholder 4"/>
          <p:cNvSpPr>
            <a:spLocks noGrp="1"/>
          </p:cNvSpPr>
          <p:nvPr>
            <p:ph type="ftr" sz="quarter" idx="11"/>
          </p:nvPr>
        </p:nvSpPr>
        <p:spPr>
          <a:xfrm>
            <a:off x="774923" y="5951811"/>
            <a:ext cx="7896279" cy="365125"/>
          </a:xfrm>
        </p:spPr>
        <p:txBody>
          <a:bodyPr/>
          <a:lstStyle/>
          <a:p>
            <a:endParaRPr lang="en-GB"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1E4CB24D-FB9C-4406-9D6C-120297ADAFEB}" type="slidenum">
              <a:rPr lang="en-GB" smtClean="0"/>
              <a:t>‹#›</a:t>
            </a:fld>
            <a:endParaRPr lang="en-GB" dirty="0"/>
          </a:p>
        </p:txBody>
      </p:sp>
    </p:spTree>
    <p:extLst>
      <p:ext uri="{BB962C8B-B14F-4D97-AF65-F5344CB8AC3E}">
        <p14:creationId xmlns:p14="http://schemas.microsoft.com/office/powerpoint/2010/main" val="2563173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AFF9F689-C7AB-4905-A85D-920CDB3677F8}" type="datetimeFigureOut">
              <a:rPr lang="en-GB" smtClean="0"/>
              <a:t>03/04/2023</a:t>
            </a:fld>
            <a:endParaRPr lang="en-GB"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1E4CB24D-FB9C-4406-9D6C-120297ADAFEB}" type="slidenum">
              <a:rPr lang="en-GB" smtClean="0"/>
              <a:t>‹#›</a:t>
            </a:fld>
            <a:endParaRPr lang="en-GB"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706025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hyperlink" Target="https://www.nature.com/articles/s41533-022-00305-8#:~:text=The%20estimated%20prevalence%20of%20COPD,estimated%20prevalence%20of%202.4%253" TargetMode="External"/><Relationship Id="rId2" Type="http://schemas.openxmlformats.org/officeDocument/2006/relationships/hyperlink" Target="https://myheart.net/articles/what-is-copd/" TargetMode="External"/><Relationship Id="rId1" Type="http://schemas.openxmlformats.org/officeDocument/2006/relationships/slideLayout" Target="../slideLayouts/slideLayout2.xml"/><Relationship Id="rId5" Type="http://schemas.openxmlformats.org/officeDocument/2006/relationships/hyperlink" Target="https://www.etsy.com/listing/753393491/south-wales-valleys-print-cymoedd-de" TargetMode="External"/><Relationship Id="rId4" Type="http://schemas.openxmlformats.org/officeDocument/2006/relationships/hyperlink" Target="https://www.dreamstime.com/stock-illustration-smoker-s-lungs-cartoon-isolated-white-background-image93329074"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statswales.gov.wales/Catalogue/Census/2021/populationdensity-by-localauthority" TargetMode="External"/><Relationship Id="rId7" Type="http://schemas.openxmlformats.org/officeDocument/2006/relationships/hyperlink" Target="https://uk-air.defra.gov.uk/data/data-availability" TargetMode="External"/><Relationship Id="rId2" Type="http://schemas.openxmlformats.org/officeDocument/2006/relationships/hyperlink" Target="https://statswales.gov.wales/Catalogue/National-Survey-for-Wales/Population-Health/Adult-Lifestyles/adultlifestyles-by-localauthority-healthboard" TargetMode="External"/><Relationship Id="rId1" Type="http://schemas.openxmlformats.org/officeDocument/2006/relationships/slideLayout" Target="../slideLayouts/slideLayout2.xml"/><Relationship Id="rId6" Type="http://schemas.openxmlformats.org/officeDocument/2006/relationships/hyperlink" Target="https://statswales.gov.wales/Catalogue/National-Survey-for-Wales/Population-Health/Adult-Lifestyles?_ga=2.21182587.1551390535.1679671271-613817553.1679671271" TargetMode="External"/><Relationship Id="rId5" Type="http://schemas.openxmlformats.org/officeDocument/2006/relationships/hyperlink" Target="https://www.nmrs.org.uk/mines-map/coal-mining-in-the-british-isles/collieries-of-the-british-isles/coal-mines-wales/" TargetMode="External"/><Relationship Id="rId4" Type="http://schemas.openxmlformats.org/officeDocument/2006/relationships/hyperlink" Target="https://datamap.gov.wales/layers/geonode:gpmainsites_og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B526CBF-0AA4-49A9-B305-EE0AF3AF6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16074D1-5BF5-9537-97C1-6BE17890F969}"/>
              </a:ext>
            </a:extLst>
          </p:cNvPr>
          <p:cNvPicPr>
            <a:picLocks noChangeAspect="1"/>
          </p:cNvPicPr>
          <p:nvPr/>
        </p:nvPicPr>
        <p:blipFill rotWithShape="1">
          <a:blip r:embed="rId2"/>
          <a:srcRect r="3112" b="1"/>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CC8B5139-02E6-4DEA-9CCE-962CAF0AFB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C0470BC0-AB0D-4A03-B4F1-5DDA9A31C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24A08B2-EC2C-4641-81BE-FE8B068BE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E7218CE-633D-A216-5D9A-8BE8D63804EE}"/>
              </a:ext>
            </a:extLst>
          </p:cNvPr>
          <p:cNvSpPr>
            <a:spLocks noGrp="1"/>
          </p:cNvSpPr>
          <p:nvPr>
            <p:ph type="ctrTitle"/>
          </p:nvPr>
        </p:nvSpPr>
        <p:spPr>
          <a:xfrm>
            <a:off x="584200" y="2142067"/>
            <a:ext cx="3412067" cy="2971801"/>
          </a:xfrm>
        </p:spPr>
        <p:txBody>
          <a:bodyPr>
            <a:normAutofit/>
          </a:bodyPr>
          <a:lstStyle/>
          <a:p>
            <a:r>
              <a:rPr lang="en-GB" sz="3300">
                <a:solidFill>
                  <a:srgbClr val="FFFFFF"/>
                </a:solidFill>
              </a:rPr>
              <a:t>Geographical Information Systems ACCB5027</a:t>
            </a:r>
            <a:br>
              <a:rPr lang="en-GB" sz="3300">
                <a:solidFill>
                  <a:srgbClr val="FFFFFF"/>
                </a:solidFill>
              </a:rPr>
            </a:br>
            <a:r>
              <a:rPr lang="en-GB" sz="3300">
                <a:solidFill>
                  <a:srgbClr val="FFFFFF"/>
                </a:solidFill>
              </a:rPr>
              <a:t>COPD</a:t>
            </a:r>
          </a:p>
        </p:txBody>
      </p:sp>
      <p:sp>
        <p:nvSpPr>
          <p:cNvPr id="3" name="Subtitle 2">
            <a:extLst>
              <a:ext uri="{FF2B5EF4-FFF2-40B4-BE49-F238E27FC236}">
                <a16:creationId xmlns:a16="http://schemas.microsoft.com/office/drawing/2014/main" id="{37904F4B-C3AC-4E43-A3F5-41F04EF6F628}"/>
              </a:ext>
            </a:extLst>
          </p:cNvPr>
          <p:cNvSpPr>
            <a:spLocks noGrp="1"/>
          </p:cNvSpPr>
          <p:nvPr>
            <p:ph type="subTitle" idx="1"/>
          </p:nvPr>
        </p:nvSpPr>
        <p:spPr>
          <a:xfrm>
            <a:off x="584200" y="5145513"/>
            <a:ext cx="3412067" cy="738820"/>
          </a:xfrm>
        </p:spPr>
        <p:txBody>
          <a:bodyPr>
            <a:normAutofit/>
          </a:bodyPr>
          <a:lstStyle/>
          <a:p>
            <a:r>
              <a:rPr lang="en-US">
                <a:solidFill>
                  <a:srgbClr val="EBEBEB"/>
                </a:solidFill>
              </a:rPr>
              <a:t>Iwan Dyke</a:t>
            </a:r>
          </a:p>
          <a:p>
            <a:r>
              <a:rPr lang="en-US">
                <a:solidFill>
                  <a:srgbClr val="EBEBEB"/>
                </a:solidFill>
              </a:rPr>
              <a:t>Karen Windsor 1918576</a:t>
            </a:r>
            <a:endParaRPr lang="en-GB">
              <a:solidFill>
                <a:srgbClr val="EBEBEB"/>
              </a:solidFill>
            </a:endParaRPr>
          </a:p>
        </p:txBody>
      </p:sp>
    </p:spTree>
    <p:extLst>
      <p:ext uri="{BB962C8B-B14F-4D97-AF65-F5344CB8AC3E}">
        <p14:creationId xmlns:p14="http://schemas.microsoft.com/office/powerpoint/2010/main" val="2149169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9000CF-E62F-756C-5EA5-9672A3FC7F73}"/>
              </a:ext>
            </a:extLst>
          </p:cNvPr>
          <p:cNvSpPr>
            <a:spLocks noGrp="1"/>
          </p:cNvSpPr>
          <p:nvPr>
            <p:ph type="title"/>
          </p:nvPr>
        </p:nvSpPr>
        <p:spPr>
          <a:xfrm>
            <a:off x="838200" y="365125"/>
            <a:ext cx="6913879" cy="1807305"/>
          </a:xfrm>
        </p:spPr>
        <p:txBody>
          <a:bodyPr vert="horz" lIns="91440" tIns="45720" rIns="91440" bIns="45720" rtlCol="0" anchor="ctr">
            <a:normAutofit/>
          </a:bodyPr>
          <a:lstStyle/>
          <a:p>
            <a:r>
              <a:rPr lang="en-US"/>
              <a:t>What is Chronic Obstructive Pulmonary Disease</a:t>
            </a:r>
            <a:endParaRPr lang="en-US" dirty="0"/>
          </a:p>
        </p:txBody>
      </p:sp>
      <p:graphicFrame>
        <p:nvGraphicFramePr>
          <p:cNvPr id="1046" name="Content Placeholder 4">
            <a:extLst>
              <a:ext uri="{FF2B5EF4-FFF2-40B4-BE49-F238E27FC236}">
                <a16:creationId xmlns:a16="http://schemas.microsoft.com/office/drawing/2014/main" id="{499FC8A6-97CF-2A58-C14C-2FEF9225A93D}"/>
              </a:ext>
            </a:extLst>
          </p:cNvPr>
          <p:cNvGraphicFramePr>
            <a:graphicFrameLocks noGrp="1"/>
          </p:cNvGraphicFramePr>
          <p:nvPr>
            <p:ph sz="half" idx="1"/>
            <p:extLst>
              <p:ext uri="{D42A27DB-BD31-4B8C-83A1-F6EECF244321}">
                <p14:modId xmlns:p14="http://schemas.microsoft.com/office/powerpoint/2010/main" val="758514321"/>
              </p:ext>
            </p:extLst>
          </p:nvPr>
        </p:nvGraphicFramePr>
        <p:xfrm>
          <a:off x="838200" y="2319649"/>
          <a:ext cx="5257800" cy="3843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What Is COPD? An Overview of COPD MyHeart">
            <a:extLst>
              <a:ext uri="{FF2B5EF4-FFF2-40B4-BE49-F238E27FC236}">
                <a16:creationId xmlns:a16="http://schemas.microsoft.com/office/drawing/2014/main" id="{43164760-5FAA-9D78-7605-608E286141C2}"/>
              </a:ext>
            </a:extLst>
          </p:cNvPr>
          <p:cNvPicPr>
            <a:picLocks noGrp="1" noChangeAspect="1" noChangeArrowheads="1"/>
          </p:cNvPicPr>
          <p:nvPr>
            <p:ph sz="half" idx="2"/>
          </p:nvPr>
        </p:nvPicPr>
        <p:blipFill rotWithShape="1">
          <a:blip r:embed="rId8">
            <a:extLst>
              <a:ext uri="{28A0092B-C50C-407E-A947-70E740481C1C}">
                <a14:useLocalDpi xmlns:a14="http://schemas.microsoft.com/office/drawing/2010/main" val="0"/>
              </a:ext>
            </a:extLst>
          </a:blip>
          <a:srcRect t="514" r="-3" b="-3"/>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28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BB1D3B0-1E2E-48E2-ACCC-EE147A9A0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4BB8B191-5BC6-486A-8E6E-13B1C9EEE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06E3DE27-4115-4B5D-A9DB-3C7CDC82B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FC4E03DE-1C4E-4337-B54B-247C1E94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3E61862-3B57-8F44-A65B-81D662171235}"/>
              </a:ext>
            </a:extLst>
          </p:cNvPr>
          <p:cNvSpPr>
            <a:spLocks noGrp="1"/>
          </p:cNvSpPr>
          <p:nvPr>
            <p:ph type="title"/>
          </p:nvPr>
        </p:nvSpPr>
        <p:spPr>
          <a:xfrm>
            <a:off x="581192" y="702156"/>
            <a:ext cx="11029616" cy="1013800"/>
          </a:xfrm>
        </p:spPr>
        <p:txBody>
          <a:bodyPr vert="horz" lIns="91440" tIns="45720" rIns="91440" bIns="45720" rtlCol="0" anchor="b">
            <a:normAutofit/>
          </a:bodyPr>
          <a:lstStyle/>
          <a:p>
            <a:r>
              <a:rPr lang="en-US">
                <a:solidFill>
                  <a:srgbClr val="FFFFFF"/>
                </a:solidFill>
              </a:rPr>
              <a:t>Rates of COPD admissions</a:t>
            </a:r>
          </a:p>
        </p:txBody>
      </p:sp>
      <p:sp>
        <p:nvSpPr>
          <p:cNvPr id="21" name="Rectangle 20">
            <a:extLst>
              <a:ext uri="{FF2B5EF4-FFF2-40B4-BE49-F238E27FC236}">
                <a16:creationId xmlns:a16="http://schemas.microsoft.com/office/drawing/2014/main" id="{CBCA6A07-D398-4F95-900C-1136AF30B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Diagram&#10;&#10;Description automatically generated">
            <a:extLst>
              <a:ext uri="{FF2B5EF4-FFF2-40B4-BE49-F238E27FC236}">
                <a16:creationId xmlns:a16="http://schemas.microsoft.com/office/drawing/2014/main" id="{2C9CDBEC-67BD-3596-8834-F5821DDEC5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5022" y="2361057"/>
            <a:ext cx="2309581" cy="1778378"/>
          </a:xfrm>
          <a:prstGeom prst="rect">
            <a:avLst/>
          </a:prstGeom>
        </p:spPr>
      </p:pic>
      <p:pic>
        <p:nvPicPr>
          <p:cNvPr id="6" name="Content Placeholder 5">
            <a:extLst>
              <a:ext uri="{FF2B5EF4-FFF2-40B4-BE49-F238E27FC236}">
                <a16:creationId xmlns:a16="http://schemas.microsoft.com/office/drawing/2014/main" id="{F77B4654-3D0D-9CF6-2E34-DE9356316A09}"/>
              </a:ext>
            </a:extLst>
          </p:cNvPr>
          <p:cNvPicPr>
            <a:picLocks noGrp="1" noChangeAspect="1"/>
          </p:cNvPicPr>
          <p:nvPr>
            <p:ph sz="half" idx="2"/>
          </p:nvPr>
        </p:nvPicPr>
        <p:blipFill>
          <a:blip r:embed="rId3"/>
          <a:stretch>
            <a:fillRect/>
          </a:stretch>
        </p:blipFill>
        <p:spPr>
          <a:xfrm>
            <a:off x="657225" y="4549485"/>
            <a:ext cx="3305175" cy="1143201"/>
          </a:xfrm>
          <a:prstGeom prst="rect">
            <a:avLst/>
          </a:prstGeom>
        </p:spPr>
      </p:pic>
      <p:sp>
        <p:nvSpPr>
          <p:cNvPr id="3" name="Content Placeholder 2">
            <a:extLst>
              <a:ext uri="{FF2B5EF4-FFF2-40B4-BE49-F238E27FC236}">
                <a16:creationId xmlns:a16="http://schemas.microsoft.com/office/drawing/2014/main" id="{0F44A7CD-77CC-4363-F02D-289EADEADAA1}"/>
              </a:ext>
            </a:extLst>
          </p:cNvPr>
          <p:cNvSpPr>
            <a:spLocks noGrp="1"/>
          </p:cNvSpPr>
          <p:nvPr>
            <p:ph sz="half" idx="1"/>
          </p:nvPr>
        </p:nvSpPr>
        <p:spPr>
          <a:xfrm>
            <a:off x="4505325" y="2180496"/>
            <a:ext cx="7105481" cy="4045683"/>
          </a:xfrm>
        </p:spPr>
        <p:txBody>
          <a:bodyPr vert="horz" lIns="91440" tIns="45720" rIns="91440" bIns="45720" rtlCol="0" anchor="ctr">
            <a:normAutofit/>
          </a:bodyPr>
          <a:lstStyle/>
          <a:p>
            <a:pPr marL="0">
              <a:lnSpc>
                <a:spcPct val="90000"/>
              </a:lnSpc>
            </a:pPr>
            <a:r>
              <a:rPr lang="en-US"/>
              <a:t>COPD is the 4</a:t>
            </a:r>
            <a:r>
              <a:rPr lang="en-US" baseline="30000"/>
              <a:t>th</a:t>
            </a:r>
            <a:r>
              <a:rPr lang="en-US"/>
              <a:t> and 5</a:t>
            </a:r>
            <a:r>
              <a:rPr lang="en-US" baseline="30000"/>
              <a:t>th</a:t>
            </a:r>
            <a:r>
              <a:rPr lang="en-US"/>
              <a:t> most common cause of death for men and women, respectively. And the UK has the 3</a:t>
            </a:r>
            <a:r>
              <a:rPr lang="en-US" baseline="30000"/>
              <a:t>rd</a:t>
            </a:r>
            <a:r>
              <a:rPr lang="en-US"/>
              <a:t> highest mortality in Europe and 12</a:t>
            </a:r>
            <a:r>
              <a:rPr lang="en-US" baseline="30000"/>
              <a:t>th</a:t>
            </a:r>
            <a:r>
              <a:rPr lang="en-US"/>
              <a:t> highest mortality in the World. Why is this?</a:t>
            </a:r>
          </a:p>
          <a:p>
            <a:pPr>
              <a:lnSpc>
                <a:spcPct val="90000"/>
              </a:lnSpc>
            </a:pPr>
            <a:r>
              <a:rPr lang="en-US"/>
              <a:t>Deprivation.</a:t>
            </a:r>
          </a:p>
          <a:p>
            <a:pPr>
              <a:lnSpc>
                <a:spcPct val="90000"/>
              </a:lnSpc>
            </a:pPr>
            <a:r>
              <a:rPr lang="en-US"/>
              <a:t>Smoking.</a:t>
            </a:r>
          </a:p>
          <a:p>
            <a:pPr>
              <a:lnSpc>
                <a:spcPct val="90000"/>
              </a:lnSpc>
            </a:pPr>
            <a:r>
              <a:rPr lang="en-US"/>
              <a:t>Life-style choices.</a:t>
            </a:r>
          </a:p>
          <a:p>
            <a:pPr>
              <a:lnSpc>
                <a:spcPct val="90000"/>
              </a:lnSpc>
            </a:pPr>
            <a:r>
              <a:rPr lang="en-US"/>
              <a:t>Industry.</a:t>
            </a:r>
          </a:p>
          <a:p>
            <a:pPr>
              <a:lnSpc>
                <a:spcPct val="90000"/>
              </a:lnSpc>
            </a:pPr>
            <a:r>
              <a:rPr lang="en-US"/>
              <a:t>Access to Health Care.</a:t>
            </a:r>
          </a:p>
          <a:p>
            <a:pPr>
              <a:lnSpc>
                <a:spcPct val="90000"/>
              </a:lnSpc>
            </a:pPr>
            <a:r>
              <a:rPr lang="en-US"/>
              <a:t>Population</a:t>
            </a:r>
          </a:p>
          <a:p>
            <a:pPr marL="0" indent="0">
              <a:lnSpc>
                <a:spcPct val="90000"/>
              </a:lnSpc>
            </a:pPr>
            <a:r>
              <a:rPr lang="en-US"/>
              <a:t>And what part did the COVID pandemic contribute to the number of hospital admissions.</a:t>
            </a:r>
          </a:p>
          <a:p>
            <a:pPr marL="0" indent="0">
              <a:lnSpc>
                <a:spcPct val="90000"/>
              </a:lnSpc>
            </a:pPr>
            <a:endParaRPr lang="en-US"/>
          </a:p>
          <a:p>
            <a:pPr>
              <a:lnSpc>
                <a:spcPct val="90000"/>
              </a:lnSpc>
            </a:pPr>
            <a:endParaRPr lang="en-US"/>
          </a:p>
        </p:txBody>
      </p:sp>
    </p:spTree>
    <p:extLst>
      <p:ext uri="{BB962C8B-B14F-4D97-AF65-F5344CB8AC3E}">
        <p14:creationId xmlns:p14="http://schemas.microsoft.com/office/powerpoint/2010/main" val="3185418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E5E4503-CC62-4DA9-9121-0A157199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D8D61A1B-3C4C-4F0E-965F-15837624C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00E56243-9701-44E8-8A92-319433305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5B1F1915-E076-48EB-BB4A-EE9808EB4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C946306D-5ADD-463A-949A-DEEBA39D7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C067E60D-364C-099F-81D6-0029C5768FBC}"/>
              </a:ext>
            </a:extLst>
          </p:cNvPr>
          <p:cNvPicPr>
            <a:picLocks noGrp="1" noChangeAspect="1"/>
          </p:cNvPicPr>
          <p:nvPr>
            <p:ph sz="half" idx="2"/>
          </p:nvPr>
        </p:nvPicPr>
        <p:blipFill rotWithShape="1">
          <a:blip r:embed="rId3"/>
          <a:srcRect l="7785" r="2408" b="-3"/>
          <a:stretch/>
        </p:blipFill>
        <p:spPr>
          <a:xfrm>
            <a:off x="446534" y="599724"/>
            <a:ext cx="5614416" cy="3547872"/>
          </a:xfrm>
          <a:prstGeom prst="rect">
            <a:avLst/>
          </a:prstGeom>
        </p:spPr>
      </p:pic>
      <p:pic>
        <p:nvPicPr>
          <p:cNvPr id="6" name="Content Placeholder 5">
            <a:extLst>
              <a:ext uri="{FF2B5EF4-FFF2-40B4-BE49-F238E27FC236}">
                <a16:creationId xmlns:a16="http://schemas.microsoft.com/office/drawing/2014/main" id="{2B23BA66-AC82-3635-9AFE-6060570544C9}"/>
              </a:ext>
            </a:extLst>
          </p:cNvPr>
          <p:cNvPicPr>
            <a:picLocks noGrp="1" noChangeAspect="1"/>
          </p:cNvPicPr>
          <p:nvPr>
            <p:ph sz="half" idx="1"/>
          </p:nvPr>
        </p:nvPicPr>
        <p:blipFill rotWithShape="1">
          <a:blip r:embed="rId4"/>
          <a:srcRect r="4446" b="-3"/>
          <a:stretch/>
        </p:blipFill>
        <p:spPr>
          <a:xfrm>
            <a:off x="6116658" y="599724"/>
            <a:ext cx="5626608" cy="3547872"/>
          </a:xfrm>
          <a:prstGeom prst="rect">
            <a:avLst/>
          </a:prstGeom>
        </p:spPr>
      </p:pic>
      <p:sp>
        <p:nvSpPr>
          <p:cNvPr id="23" name="Rectangle 22">
            <a:extLst>
              <a:ext uri="{FF2B5EF4-FFF2-40B4-BE49-F238E27FC236}">
                <a16:creationId xmlns:a16="http://schemas.microsoft.com/office/drawing/2014/main" id="{9180D5DB-9658-40A6-A418-7C6998222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199467"/>
            <a:ext cx="11296733" cy="21910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E4DBF1C-05F0-138B-DD65-6865405E137F}"/>
              </a:ext>
            </a:extLst>
          </p:cNvPr>
          <p:cNvSpPr>
            <a:spLocks noGrp="1"/>
          </p:cNvSpPr>
          <p:nvPr>
            <p:ph type="title"/>
          </p:nvPr>
        </p:nvSpPr>
        <p:spPr>
          <a:xfrm>
            <a:off x="627120" y="4319752"/>
            <a:ext cx="10947620" cy="1155959"/>
          </a:xfrm>
        </p:spPr>
        <p:txBody>
          <a:bodyPr vert="horz" lIns="91440" tIns="45720" rIns="91440" bIns="45720" rtlCol="0" anchor="b">
            <a:normAutofit/>
          </a:bodyPr>
          <a:lstStyle/>
          <a:p>
            <a:r>
              <a:rPr lang="en-US" sz="3600">
                <a:solidFill>
                  <a:srgbClr val="FFFFFF"/>
                </a:solidFill>
              </a:rPr>
              <a:t>First steps – counties and borders</a:t>
            </a:r>
          </a:p>
        </p:txBody>
      </p:sp>
      <p:grpSp>
        <p:nvGrpSpPr>
          <p:cNvPr id="25" name="Group 24">
            <a:extLst>
              <a:ext uri="{FF2B5EF4-FFF2-40B4-BE49-F238E27FC236}">
                <a16:creationId xmlns:a16="http://schemas.microsoft.com/office/drawing/2014/main" id="{632810AB-1783-4EC2-BA98-A04B50D038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26" name="Rectangle 25">
              <a:extLst>
                <a:ext uri="{FF2B5EF4-FFF2-40B4-BE49-F238E27FC236}">
                  <a16:creationId xmlns:a16="http://schemas.microsoft.com/office/drawing/2014/main" id="{4F09CE43-7546-451A-9418-9977AE731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92C17367-5B48-4C71-825E-C1A8CFEC8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86EA071A-7654-4C9E-AA2E-203E15234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Tree>
    <p:extLst>
      <p:ext uri="{BB962C8B-B14F-4D97-AF65-F5344CB8AC3E}">
        <p14:creationId xmlns:p14="http://schemas.microsoft.com/office/powerpoint/2010/main" val="2106783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6B4E5C-64AD-8F9C-C283-78A9A190E2B2}"/>
              </a:ext>
            </a:extLst>
          </p:cNvPr>
          <p:cNvSpPr>
            <a:spLocks noGrp="1"/>
          </p:cNvSpPr>
          <p:nvPr>
            <p:ph type="title"/>
          </p:nvPr>
        </p:nvSpPr>
        <p:spPr>
          <a:xfrm>
            <a:off x="581191" y="4610099"/>
            <a:ext cx="10993549" cy="1066801"/>
          </a:xfrm>
        </p:spPr>
        <p:txBody>
          <a:bodyPr vert="horz" lIns="91440" tIns="45720" rIns="91440" bIns="45720" rtlCol="0" anchor="b">
            <a:normAutofit/>
          </a:bodyPr>
          <a:lstStyle/>
          <a:p>
            <a:pPr>
              <a:lnSpc>
                <a:spcPct val="90000"/>
              </a:lnSpc>
            </a:pPr>
            <a:r>
              <a:rPr lang="en-US" sz="3300">
                <a:solidFill>
                  <a:srgbClr val="FFFFFF"/>
                </a:solidFill>
              </a:rPr>
              <a:t>Number of COPD Emergency Admissions by LA per 100K Population</a:t>
            </a:r>
          </a:p>
        </p:txBody>
      </p:sp>
      <p:sp useBgFill="1">
        <p:nvSpPr>
          <p:cNvPr id="48" name="Rectangle 47">
            <a:extLst>
              <a:ext uri="{FF2B5EF4-FFF2-40B4-BE49-F238E27FC236}">
                <a16:creationId xmlns:a16="http://schemas.microsoft.com/office/drawing/2014/main" id="{B1A515B1-A9B3-49B0-AE0D-D038D42C2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3900"/>
            <a:ext cx="12192000" cy="37081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a:extLst>
              <a:ext uri="{FF2B5EF4-FFF2-40B4-BE49-F238E27FC236}">
                <a16:creationId xmlns:a16="http://schemas.microsoft.com/office/drawing/2014/main" id="{6A3A22A8-E5B7-85F8-D10B-C5107EB62B2B}"/>
              </a:ext>
            </a:extLst>
          </p:cNvPr>
          <p:cNvPicPr>
            <a:picLocks noGrp="1" noChangeAspect="1"/>
          </p:cNvPicPr>
          <p:nvPr>
            <p:ph idx="1"/>
          </p:nvPr>
        </p:nvPicPr>
        <p:blipFill>
          <a:blip r:embed="rId3"/>
          <a:stretch>
            <a:fillRect/>
          </a:stretch>
        </p:blipFill>
        <p:spPr>
          <a:xfrm>
            <a:off x="443883" y="723899"/>
            <a:ext cx="9906004" cy="3566161"/>
          </a:xfrm>
          <a:prstGeom prst="rect">
            <a:avLst/>
          </a:prstGeom>
        </p:spPr>
      </p:pic>
    </p:spTree>
    <p:extLst>
      <p:ext uri="{BB962C8B-B14F-4D97-AF65-F5344CB8AC3E}">
        <p14:creationId xmlns:p14="http://schemas.microsoft.com/office/powerpoint/2010/main" val="3803698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1">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13">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5">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8" name="Rectangle 17">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719E283-08F2-0F17-8A2E-10ADB8320C9D}"/>
              </a:ext>
            </a:extLst>
          </p:cNvPr>
          <p:cNvPicPr>
            <a:picLocks noGrp="1" noChangeAspect="1"/>
          </p:cNvPicPr>
          <p:nvPr>
            <p:ph idx="1"/>
          </p:nvPr>
        </p:nvPicPr>
        <p:blipFill>
          <a:blip r:embed="rId3"/>
          <a:stretch>
            <a:fillRect/>
          </a:stretch>
        </p:blipFill>
        <p:spPr>
          <a:xfrm>
            <a:off x="771440" y="1589394"/>
            <a:ext cx="6834511" cy="3946928"/>
          </a:xfrm>
          <a:prstGeom prst="rect">
            <a:avLst/>
          </a:prstGeom>
        </p:spPr>
      </p:pic>
      <p:sp>
        <p:nvSpPr>
          <p:cNvPr id="29" name="Rectangle 19">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5E7E4AA-9305-3A73-6B2D-D66083498CB2}"/>
              </a:ext>
            </a:extLst>
          </p:cNvPr>
          <p:cNvSpPr>
            <a:spLocks noGrp="1"/>
          </p:cNvSpPr>
          <p:nvPr>
            <p:ph type="title"/>
          </p:nvPr>
        </p:nvSpPr>
        <p:spPr>
          <a:xfrm>
            <a:off x="8296275" y="1419225"/>
            <a:ext cx="3081576" cy="2085869"/>
          </a:xfrm>
        </p:spPr>
        <p:txBody>
          <a:bodyPr vert="horz" lIns="91440" tIns="45720" rIns="91440" bIns="45720" rtlCol="0" anchor="b">
            <a:normAutofit/>
          </a:bodyPr>
          <a:lstStyle/>
          <a:p>
            <a:pPr>
              <a:lnSpc>
                <a:spcPct val="90000"/>
              </a:lnSpc>
            </a:pPr>
            <a:r>
              <a:rPr lang="en-US" sz="3600">
                <a:solidFill>
                  <a:srgbClr val="FFFFFF"/>
                </a:solidFill>
              </a:rPr>
              <a:t>Deaths due to COPD by LA per 100K Population</a:t>
            </a:r>
          </a:p>
        </p:txBody>
      </p:sp>
    </p:spTree>
    <p:extLst>
      <p:ext uri="{BB962C8B-B14F-4D97-AF65-F5344CB8AC3E}">
        <p14:creationId xmlns:p14="http://schemas.microsoft.com/office/powerpoint/2010/main" val="3240642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49">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51">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53">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56" name="Rectangle 55">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F91E26A-A1B9-59CE-7DE1-DF707AAE67E1}"/>
              </a:ext>
            </a:extLst>
          </p:cNvPr>
          <p:cNvSpPr>
            <a:spLocks noGrp="1"/>
          </p:cNvSpPr>
          <p:nvPr>
            <p:ph type="title"/>
          </p:nvPr>
        </p:nvSpPr>
        <p:spPr>
          <a:xfrm>
            <a:off x="8296275" y="1419225"/>
            <a:ext cx="3081576" cy="2085869"/>
          </a:xfrm>
        </p:spPr>
        <p:txBody>
          <a:bodyPr vert="horz" lIns="91440" tIns="45720" rIns="91440" bIns="45720" rtlCol="0" anchor="b">
            <a:normAutofit/>
          </a:bodyPr>
          <a:lstStyle/>
          <a:p>
            <a:pPr>
              <a:lnSpc>
                <a:spcPct val="90000"/>
              </a:lnSpc>
            </a:pPr>
            <a:r>
              <a:rPr lang="en-US" sz="2500">
                <a:solidFill>
                  <a:srgbClr val="FFFFFF"/>
                </a:solidFill>
              </a:rPr>
              <a:t>COPD Unscheduled care admissions mean length of stay</a:t>
            </a:r>
          </a:p>
        </p:txBody>
      </p:sp>
      <p:pic>
        <p:nvPicPr>
          <p:cNvPr id="7" name="Content Placeholder 6">
            <a:extLst>
              <a:ext uri="{FF2B5EF4-FFF2-40B4-BE49-F238E27FC236}">
                <a16:creationId xmlns:a16="http://schemas.microsoft.com/office/drawing/2014/main" id="{96212054-C805-98AB-6395-1F8B26D4F61B}"/>
              </a:ext>
            </a:extLst>
          </p:cNvPr>
          <p:cNvPicPr>
            <a:picLocks noGrp="1" noChangeAspect="1"/>
          </p:cNvPicPr>
          <p:nvPr>
            <p:ph idx="1"/>
          </p:nvPr>
        </p:nvPicPr>
        <p:blipFill>
          <a:blip r:embed="rId2"/>
          <a:stretch>
            <a:fillRect/>
          </a:stretch>
        </p:blipFill>
        <p:spPr>
          <a:xfrm>
            <a:off x="624295" y="775138"/>
            <a:ext cx="6444982" cy="5307724"/>
          </a:xfrm>
        </p:spPr>
      </p:pic>
    </p:spTree>
    <p:extLst>
      <p:ext uri="{BB962C8B-B14F-4D97-AF65-F5344CB8AC3E}">
        <p14:creationId xmlns:p14="http://schemas.microsoft.com/office/powerpoint/2010/main" val="4165163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1">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13">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15">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17">
            <a:extLst>
              <a:ext uri="{FF2B5EF4-FFF2-40B4-BE49-F238E27FC236}">
                <a16:creationId xmlns:a16="http://schemas.microsoft.com/office/drawing/2014/main" id="{993F09C6-4F57-4B05-9592-E253D8BC6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19">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9885A0-D13E-0FD0-9A79-0176ED669DAC}"/>
              </a:ext>
            </a:extLst>
          </p:cNvPr>
          <p:cNvSpPr>
            <a:spLocks noGrp="1"/>
          </p:cNvSpPr>
          <p:nvPr>
            <p:ph type="title"/>
          </p:nvPr>
        </p:nvSpPr>
        <p:spPr>
          <a:xfrm>
            <a:off x="762121" y="960723"/>
            <a:ext cx="4968489" cy="1013800"/>
          </a:xfrm>
        </p:spPr>
        <p:txBody>
          <a:bodyPr vert="horz" lIns="91440" tIns="45720" rIns="91440" bIns="45720" rtlCol="0" anchor="b">
            <a:normAutofit/>
          </a:bodyPr>
          <a:lstStyle/>
          <a:p>
            <a:r>
              <a:rPr lang="en-US">
                <a:solidFill>
                  <a:srgbClr val="FFFFFF"/>
                </a:solidFill>
              </a:rPr>
              <a:t>Deprivation </a:t>
            </a:r>
          </a:p>
        </p:txBody>
      </p:sp>
      <p:sp>
        <p:nvSpPr>
          <p:cNvPr id="33" name="Rectangle 23">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1C26F8F-D7AE-29E6-B989-28C1DCD1C52A}"/>
              </a:ext>
            </a:extLst>
          </p:cNvPr>
          <p:cNvSpPr>
            <a:spLocks noGrp="1"/>
          </p:cNvSpPr>
          <p:nvPr>
            <p:ph sz="half" idx="1"/>
          </p:nvPr>
        </p:nvSpPr>
        <p:spPr>
          <a:xfrm>
            <a:off x="749422" y="1803705"/>
            <a:ext cx="4947221" cy="3650344"/>
          </a:xfrm>
        </p:spPr>
        <p:txBody>
          <a:bodyPr vert="horz" lIns="91440" tIns="45720" rIns="91440" bIns="45720" rtlCol="0" anchor="ctr">
            <a:normAutofit/>
          </a:bodyPr>
          <a:lstStyle/>
          <a:p>
            <a:pPr marL="0" indent="0"/>
            <a:r>
              <a:rPr lang="en-US" dirty="0">
                <a:solidFill>
                  <a:srgbClr val="FFFFFF"/>
                </a:solidFill>
              </a:rPr>
              <a:t>The Townsend Index is a calculated measure, used to </a:t>
            </a:r>
            <a:r>
              <a:rPr lang="en-US" dirty="0" err="1">
                <a:solidFill>
                  <a:srgbClr val="FFFFFF"/>
                </a:solidFill>
              </a:rPr>
              <a:t>analyse</a:t>
            </a:r>
            <a:r>
              <a:rPr lang="en-US" dirty="0">
                <a:solidFill>
                  <a:srgbClr val="FFFFFF"/>
                </a:solidFill>
              </a:rPr>
              <a:t> material deprivation. The higher the quintile score the higher the level of Eco social deprivation. The index can be calculated using data obtained using infuse data from 2011 Census Or it can be upload from the UK Data Services. Using the UK Data Services you can down load csv files showing Local Authority, Ward, LSOA and Output Area scores.</a:t>
            </a:r>
          </a:p>
        </p:txBody>
      </p:sp>
      <p:pic>
        <p:nvPicPr>
          <p:cNvPr id="7" name="Content Placeholder 6">
            <a:extLst>
              <a:ext uri="{FF2B5EF4-FFF2-40B4-BE49-F238E27FC236}">
                <a16:creationId xmlns:a16="http://schemas.microsoft.com/office/drawing/2014/main" id="{D90DCFFD-7D0A-B432-0063-D0FCBA182CF9}"/>
              </a:ext>
            </a:extLst>
          </p:cNvPr>
          <p:cNvPicPr>
            <a:picLocks noGrp="1" noChangeAspect="1"/>
          </p:cNvPicPr>
          <p:nvPr>
            <p:ph sz="half" idx="2"/>
          </p:nvPr>
        </p:nvPicPr>
        <p:blipFill>
          <a:blip r:embed="rId3"/>
          <a:stretch>
            <a:fillRect/>
          </a:stretch>
        </p:blipFill>
        <p:spPr>
          <a:xfrm>
            <a:off x="6468084" y="1803705"/>
            <a:ext cx="4952475" cy="3398915"/>
          </a:xfrm>
          <a:prstGeom prst="rect">
            <a:avLst/>
          </a:prstGeom>
        </p:spPr>
      </p:pic>
    </p:spTree>
    <p:extLst>
      <p:ext uri="{BB962C8B-B14F-4D97-AF65-F5344CB8AC3E}">
        <p14:creationId xmlns:p14="http://schemas.microsoft.com/office/powerpoint/2010/main" val="250489016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0DBD4729-DBDF-40A6-9BA4-E4C97EF6D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55125130-F4AB-465E-8AE2-E583FCAAB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E0BA65A2-0302-4468-ADA7-9EC3F9593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useBgFill="1">
        <p:nvSpPr>
          <p:cNvPr id="50" name="Rectangle 49">
            <a:extLst>
              <a:ext uri="{FF2B5EF4-FFF2-40B4-BE49-F238E27FC236}">
                <a16:creationId xmlns:a16="http://schemas.microsoft.com/office/drawing/2014/main" id="{2F8F80BB-E8B6-43B3-9462-B4D497D28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2" name="Rectangle 51">
            <a:extLst>
              <a:ext uri="{FF2B5EF4-FFF2-40B4-BE49-F238E27FC236}">
                <a16:creationId xmlns:a16="http://schemas.microsoft.com/office/drawing/2014/main" id="{942C8AD6-8796-482B-ACC1-6D686B08E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240822" cy="585973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53">
            <a:extLst>
              <a:ext uri="{FF2B5EF4-FFF2-40B4-BE49-F238E27FC236}">
                <a16:creationId xmlns:a16="http://schemas.microsoft.com/office/drawing/2014/main" id="{B6B3BF72-6DFA-42DA-A667-9E3A1BCFF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5059" y="457202"/>
            <a:ext cx="9970407" cy="5856457"/>
          </a:xfrm>
          <a:prstGeom prst="rect">
            <a:avLst/>
          </a:prstGeom>
          <a:noFill/>
          <a:ln w="952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1B62618-0D02-4C29-88C5-1EDF7F32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5576" y="1108103"/>
            <a:ext cx="2634762" cy="6758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1E2747F4-A0AE-425C-B527-E3E32461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9547" y="1105572"/>
            <a:ext cx="2634762" cy="70117"/>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707F29A-1576-479E-B227-0D6498601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5775" y="1108103"/>
            <a:ext cx="2634762" cy="65056"/>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F17B26C7-6F2F-453C-9C08-71E199E52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1131" y="1219949"/>
            <a:ext cx="8046136" cy="84613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9" name="Rectangle 24">
            <a:extLst>
              <a:ext uri="{FF2B5EF4-FFF2-40B4-BE49-F238E27FC236}">
                <a16:creationId xmlns:a16="http://schemas.microsoft.com/office/drawing/2014/main" id="{A88E2400-FAC4-468B-846D-75E60D0A0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27885" y="1164672"/>
            <a:ext cx="8674114" cy="44973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AD2CA5C-E1A7-4B7C-8BD8-210689271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89" y="4441130"/>
            <a:ext cx="8032989" cy="89560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95E8CA0-98E6-B28C-6956-79FAE655682C}"/>
              </a:ext>
            </a:extLst>
          </p:cNvPr>
          <p:cNvSpPr>
            <a:spLocks noGrp="1"/>
          </p:cNvSpPr>
          <p:nvPr>
            <p:ph type="title"/>
          </p:nvPr>
        </p:nvSpPr>
        <p:spPr>
          <a:xfrm>
            <a:off x="2841380" y="4528293"/>
            <a:ext cx="7847125" cy="511447"/>
          </a:xfrm>
        </p:spPr>
        <p:txBody>
          <a:bodyPr vert="horz" lIns="91440" tIns="45720" rIns="91440" bIns="45720" rtlCol="0" anchor="b">
            <a:normAutofit/>
          </a:bodyPr>
          <a:lstStyle/>
          <a:p>
            <a:pPr defTabSz="324612"/>
            <a:r>
              <a:rPr lang="en-US" sz="1988" b="0" kern="1200" cap="all">
                <a:solidFill>
                  <a:srgbClr val="FFFEFF"/>
                </a:solidFill>
                <a:latin typeface="+mj-lt"/>
                <a:ea typeface="+mj-ea"/>
                <a:cs typeface="+mj-cs"/>
              </a:rPr>
              <a:t>UK Data Services Townsend Index Scores</a:t>
            </a:r>
            <a:endParaRPr lang="en-US">
              <a:solidFill>
                <a:srgbClr val="FFFEFF"/>
              </a:solidFill>
            </a:endParaRPr>
          </a:p>
        </p:txBody>
      </p:sp>
      <p:pic>
        <p:nvPicPr>
          <p:cNvPr id="7" name="Content Placeholder 6">
            <a:extLst>
              <a:ext uri="{FF2B5EF4-FFF2-40B4-BE49-F238E27FC236}">
                <a16:creationId xmlns:a16="http://schemas.microsoft.com/office/drawing/2014/main" id="{2797E395-869F-9825-6EB0-D1AD5C011990}"/>
              </a:ext>
            </a:extLst>
          </p:cNvPr>
          <p:cNvPicPr>
            <a:picLocks noGrp="1" noChangeAspect="1"/>
          </p:cNvPicPr>
          <p:nvPr>
            <p:ph sz="half" idx="1"/>
          </p:nvPr>
        </p:nvPicPr>
        <p:blipFill>
          <a:blip r:embed="rId3"/>
          <a:stretch>
            <a:fillRect/>
          </a:stretch>
        </p:blipFill>
        <p:spPr>
          <a:xfrm>
            <a:off x="3514207" y="1569767"/>
            <a:ext cx="3098122" cy="2642043"/>
          </a:xfrm>
        </p:spPr>
      </p:pic>
      <p:pic>
        <p:nvPicPr>
          <p:cNvPr id="9" name="Content Placeholder 8">
            <a:extLst>
              <a:ext uri="{FF2B5EF4-FFF2-40B4-BE49-F238E27FC236}">
                <a16:creationId xmlns:a16="http://schemas.microsoft.com/office/drawing/2014/main" id="{406D9D2A-B388-8D80-34A7-D3DBFBCDF83F}"/>
              </a:ext>
            </a:extLst>
          </p:cNvPr>
          <p:cNvPicPr>
            <a:picLocks noGrp="1" noChangeAspect="1"/>
          </p:cNvPicPr>
          <p:nvPr>
            <p:ph sz="half" idx="2"/>
          </p:nvPr>
        </p:nvPicPr>
        <p:blipFill>
          <a:blip r:embed="rId4"/>
          <a:stretch>
            <a:fillRect/>
          </a:stretch>
        </p:blipFill>
        <p:spPr>
          <a:xfrm>
            <a:off x="7036764" y="1539022"/>
            <a:ext cx="2978913" cy="2642043"/>
          </a:xfrm>
        </p:spPr>
      </p:pic>
      <p:sp>
        <p:nvSpPr>
          <p:cNvPr id="11" name="TextBox 10">
            <a:extLst>
              <a:ext uri="{FF2B5EF4-FFF2-40B4-BE49-F238E27FC236}">
                <a16:creationId xmlns:a16="http://schemas.microsoft.com/office/drawing/2014/main" id="{A9252B8A-2469-47AC-7065-4DBCBB904E87}"/>
              </a:ext>
            </a:extLst>
          </p:cNvPr>
          <p:cNvSpPr txBox="1"/>
          <p:nvPr/>
        </p:nvSpPr>
        <p:spPr>
          <a:xfrm>
            <a:off x="3514207" y="1450924"/>
            <a:ext cx="606919" cy="208968"/>
          </a:xfrm>
          <a:prstGeom prst="rect">
            <a:avLst/>
          </a:prstGeom>
          <a:noFill/>
        </p:spPr>
        <p:txBody>
          <a:bodyPr wrap="square" rtlCol="0">
            <a:spAutoFit/>
          </a:bodyPr>
          <a:lstStyle/>
          <a:p>
            <a:pPr defTabSz="288905">
              <a:spcAft>
                <a:spcPts val="426"/>
              </a:spcAft>
            </a:pPr>
            <a:r>
              <a:rPr lang="en-GB" sz="758" kern="1200">
                <a:solidFill>
                  <a:schemeClr val="tx1"/>
                </a:solidFill>
                <a:latin typeface="+mn-lt"/>
                <a:ea typeface="+mn-ea"/>
                <a:cs typeface="+mn-cs"/>
              </a:rPr>
              <a:t>Figure 1</a:t>
            </a:r>
            <a:endParaRPr lang="en-GB" sz="1200"/>
          </a:p>
        </p:txBody>
      </p:sp>
      <p:sp>
        <p:nvSpPr>
          <p:cNvPr id="12" name="TextBox 11">
            <a:extLst>
              <a:ext uri="{FF2B5EF4-FFF2-40B4-BE49-F238E27FC236}">
                <a16:creationId xmlns:a16="http://schemas.microsoft.com/office/drawing/2014/main" id="{9EAFD06A-977C-D9C6-F119-B9B4B07BA744}"/>
              </a:ext>
            </a:extLst>
          </p:cNvPr>
          <p:cNvSpPr txBox="1"/>
          <p:nvPr/>
        </p:nvSpPr>
        <p:spPr>
          <a:xfrm>
            <a:off x="7052547" y="1393572"/>
            <a:ext cx="606919" cy="208968"/>
          </a:xfrm>
          <a:prstGeom prst="rect">
            <a:avLst/>
          </a:prstGeom>
          <a:noFill/>
        </p:spPr>
        <p:txBody>
          <a:bodyPr wrap="square" rtlCol="0">
            <a:spAutoFit/>
          </a:bodyPr>
          <a:lstStyle/>
          <a:p>
            <a:pPr defTabSz="288905">
              <a:spcAft>
                <a:spcPts val="426"/>
              </a:spcAft>
            </a:pPr>
            <a:r>
              <a:rPr lang="en-GB" sz="758" kern="1200">
                <a:solidFill>
                  <a:schemeClr val="tx1"/>
                </a:solidFill>
                <a:latin typeface="+mn-lt"/>
                <a:ea typeface="+mn-ea"/>
                <a:cs typeface="+mn-cs"/>
              </a:rPr>
              <a:t>Figure 2</a:t>
            </a:r>
            <a:endParaRPr lang="en-GB" sz="1200"/>
          </a:p>
        </p:txBody>
      </p:sp>
    </p:spTree>
    <p:extLst>
      <p:ext uri="{BB962C8B-B14F-4D97-AF65-F5344CB8AC3E}">
        <p14:creationId xmlns:p14="http://schemas.microsoft.com/office/powerpoint/2010/main" val="434766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993F09C6-4F57-4B05-9592-E253D8BC6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636F6DB7-CF8D-494A-82F6-13B58DCA9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B7E5194-6E82-4A44-99C3-FE7D87F34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9B5DD0C-D22C-9398-007E-5ABAAF7532C5}"/>
              </a:ext>
            </a:extLst>
          </p:cNvPr>
          <p:cNvSpPr>
            <a:spLocks noGrp="1"/>
          </p:cNvSpPr>
          <p:nvPr>
            <p:ph type="title"/>
          </p:nvPr>
        </p:nvSpPr>
        <p:spPr>
          <a:xfrm>
            <a:off x="764110" y="826346"/>
            <a:ext cx="3171905" cy="1013800"/>
          </a:xfrm>
        </p:spPr>
        <p:txBody>
          <a:bodyPr vert="horz" lIns="91440" tIns="45720" rIns="91440" bIns="45720" rtlCol="0" anchor="b">
            <a:normAutofit/>
          </a:bodyPr>
          <a:lstStyle/>
          <a:p>
            <a:pPr>
              <a:lnSpc>
                <a:spcPct val="90000"/>
              </a:lnSpc>
            </a:pPr>
            <a:r>
              <a:rPr lang="en-US" sz="2200">
                <a:solidFill>
                  <a:srgbClr val="FFFFFF"/>
                </a:solidFill>
              </a:rPr>
              <a:t>Welsh Index of Multiple Deprivations</a:t>
            </a:r>
          </a:p>
        </p:txBody>
      </p:sp>
      <p:grpSp>
        <p:nvGrpSpPr>
          <p:cNvPr id="39" name="Group 38">
            <a:extLst>
              <a:ext uri="{FF2B5EF4-FFF2-40B4-BE49-F238E27FC236}">
                <a16:creationId xmlns:a16="http://schemas.microsoft.com/office/drawing/2014/main" id="{49FCC1E1-84D3-494D-A0A0-286AFA1C30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40" name="Rectangle 39">
              <a:extLst>
                <a:ext uri="{FF2B5EF4-FFF2-40B4-BE49-F238E27FC236}">
                  <a16:creationId xmlns:a16="http://schemas.microsoft.com/office/drawing/2014/main" id="{96E09E90-FF79-402E-AF01-97A279BEA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EC6946F8-4B9B-4C51-9F51-2DB377392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7B3D2B3D-A285-438C-A344-AED3E46A0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3" name="Content Placeholder 2">
            <a:extLst>
              <a:ext uri="{FF2B5EF4-FFF2-40B4-BE49-F238E27FC236}">
                <a16:creationId xmlns:a16="http://schemas.microsoft.com/office/drawing/2014/main" id="{809B472C-D49B-C9E1-F4B5-33BAFF3301A1}"/>
              </a:ext>
            </a:extLst>
          </p:cNvPr>
          <p:cNvSpPr>
            <a:spLocks noGrp="1"/>
          </p:cNvSpPr>
          <p:nvPr>
            <p:ph sz="half" idx="1"/>
          </p:nvPr>
        </p:nvSpPr>
        <p:spPr>
          <a:xfrm>
            <a:off x="764110" y="2052084"/>
            <a:ext cx="3033249" cy="3856229"/>
          </a:xfrm>
        </p:spPr>
        <p:txBody>
          <a:bodyPr vert="horz" lIns="91440" tIns="45720" rIns="91440" bIns="45720" rtlCol="0" anchor="t">
            <a:normAutofit/>
          </a:bodyPr>
          <a:lstStyle/>
          <a:p>
            <a:pPr marL="0" indent="0"/>
            <a:r>
              <a:rPr lang="en-US" sz="1600">
                <a:solidFill>
                  <a:srgbClr val="FFFFFF"/>
                </a:solidFill>
              </a:rPr>
              <a:t>Local Authority and LSOA levels  looking at </a:t>
            </a:r>
          </a:p>
          <a:p>
            <a:pPr marL="0" indent="0"/>
            <a:r>
              <a:rPr lang="en-US" sz="1600">
                <a:solidFill>
                  <a:srgbClr val="FFFFFF"/>
                </a:solidFill>
              </a:rPr>
              <a:t>·         Income	</a:t>
            </a:r>
          </a:p>
          <a:p>
            <a:pPr marL="0" indent="0"/>
            <a:r>
              <a:rPr lang="en-US" sz="1600">
                <a:solidFill>
                  <a:srgbClr val="FFFFFF"/>
                </a:solidFill>
              </a:rPr>
              <a:t>·         Employment	</a:t>
            </a:r>
          </a:p>
          <a:p>
            <a:pPr marL="0" indent="0"/>
            <a:r>
              <a:rPr lang="en-US" sz="1600">
                <a:solidFill>
                  <a:srgbClr val="FFFFFF"/>
                </a:solidFill>
              </a:rPr>
              <a:t>·         Health	</a:t>
            </a:r>
          </a:p>
          <a:p>
            <a:pPr marL="0" indent="0"/>
            <a:r>
              <a:rPr lang="en-US" sz="1600">
                <a:solidFill>
                  <a:srgbClr val="FFFFFF"/>
                </a:solidFill>
              </a:rPr>
              <a:t>·         Education	</a:t>
            </a:r>
          </a:p>
          <a:p>
            <a:pPr marL="0" indent="0"/>
            <a:r>
              <a:rPr lang="en-US" sz="1600">
                <a:solidFill>
                  <a:srgbClr val="FFFFFF"/>
                </a:solidFill>
              </a:rPr>
              <a:t>·         Access to Services	</a:t>
            </a:r>
          </a:p>
          <a:p>
            <a:pPr marL="0" indent="0"/>
            <a:r>
              <a:rPr lang="en-US" sz="1600">
                <a:solidFill>
                  <a:srgbClr val="FFFFFF"/>
                </a:solidFill>
              </a:rPr>
              <a:t>·         Housing	</a:t>
            </a:r>
          </a:p>
          <a:p>
            <a:pPr marL="0" indent="0"/>
            <a:r>
              <a:rPr lang="en-US" sz="1600">
                <a:solidFill>
                  <a:srgbClr val="FFFFFF"/>
                </a:solidFill>
              </a:rPr>
              <a:t>·         Community Safety	</a:t>
            </a:r>
          </a:p>
          <a:p>
            <a:pPr marL="0" indent="0"/>
            <a:r>
              <a:rPr lang="en-US" sz="1600">
                <a:solidFill>
                  <a:srgbClr val="FFFFFF"/>
                </a:solidFill>
              </a:rPr>
              <a:t>·         Physical Environment	</a:t>
            </a:r>
          </a:p>
          <a:p>
            <a:pPr marL="0" indent="0"/>
            <a:endParaRPr lang="en-US" sz="1600">
              <a:solidFill>
                <a:srgbClr val="FFFFFF"/>
              </a:solidFill>
            </a:endParaRPr>
          </a:p>
          <a:p>
            <a:pPr marL="0" indent="0"/>
            <a:endParaRPr lang="en-US" sz="1600">
              <a:solidFill>
                <a:srgbClr val="FFFFFF"/>
              </a:solidFill>
            </a:endParaRPr>
          </a:p>
          <a:p>
            <a:pPr marL="0" indent="0"/>
            <a:endParaRPr lang="en-US" sz="1600">
              <a:solidFill>
                <a:srgbClr val="FFFFFF"/>
              </a:solidFill>
            </a:endParaRPr>
          </a:p>
          <a:p>
            <a:pPr marL="0" indent="0"/>
            <a:endParaRPr lang="en-US" sz="1600">
              <a:solidFill>
                <a:srgbClr val="FFFFFF"/>
              </a:solidFill>
            </a:endParaRPr>
          </a:p>
          <a:p>
            <a:pPr marL="0" indent="0"/>
            <a:endParaRPr lang="en-US" sz="1600">
              <a:solidFill>
                <a:srgbClr val="FFFFFF"/>
              </a:solidFill>
            </a:endParaRPr>
          </a:p>
        </p:txBody>
      </p:sp>
      <p:pic>
        <p:nvPicPr>
          <p:cNvPr id="5" name="Content Placeholder 4">
            <a:extLst>
              <a:ext uri="{FF2B5EF4-FFF2-40B4-BE49-F238E27FC236}">
                <a16:creationId xmlns:a16="http://schemas.microsoft.com/office/drawing/2014/main" id="{E43C7764-2856-5379-9E8D-B3565F34E5AF}"/>
              </a:ext>
            </a:extLst>
          </p:cNvPr>
          <p:cNvPicPr>
            <a:picLocks noGrp="1" noChangeAspect="1"/>
          </p:cNvPicPr>
          <p:nvPr>
            <p:ph sz="half" idx="2"/>
          </p:nvPr>
        </p:nvPicPr>
        <p:blipFill>
          <a:blip r:embed="rId3"/>
          <a:stretch>
            <a:fillRect/>
          </a:stretch>
        </p:blipFill>
        <p:spPr>
          <a:xfrm>
            <a:off x="6148290" y="948413"/>
            <a:ext cx="3707525" cy="4959900"/>
          </a:xfrm>
          <a:prstGeom prst="rect">
            <a:avLst/>
          </a:prstGeom>
        </p:spPr>
      </p:pic>
    </p:spTree>
    <p:extLst>
      <p:ext uri="{BB962C8B-B14F-4D97-AF65-F5344CB8AC3E}">
        <p14:creationId xmlns:p14="http://schemas.microsoft.com/office/powerpoint/2010/main" val="17839842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42"/>
    </mc:Choice>
    <mc:Fallback xmlns="">
      <p:transition spd="slow" advTm="134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12DFE9-5F67-1079-9B02-3A5E148354CA}"/>
              </a:ext>
            </a:extLst>
          </p:cNvPr>
          <p:cNvSpPr>
            <a:spLocks noGrp="1"/>
          </p:cNvSpPr>
          <p:nvPr>
            <p:ph type="title"/>
          </p:nvPr>
        </p:nvSpPr>
        <p:spPr/>
        <p:txBody>
          <a:bodyPr anchor="ctr">
            <a:normAutofit/>
          </a:bodyPr>
          <a:lstStyle/>
          <a:p>
            <a:r>
              <a:rPr lang="en-GB">
                <a:solidFill>
                  <a:srgbClr val="FFFFFF"/>
                </a:solidFill>
              </a:rPr>
              <a:t>Data showing 2019 WIMD calculations</a:t>
            </a:r>
          </a:p>
        </p:txBody>
      </p:sp>
      <p:sp>
        <p:nvSpPr>
          <p:cNvPr id="2" name="Content Placeholder 1">
            <a:extLst>
              <a:ext uri="{FF2B5EF4-FFF2-40B4-BE49-F238E27FC236}">
                <a16:creationId xmlns:a16="http://schemas.microsoft.com/office/drawing/2014/main" id="{8506077B-4399-EE14-3E5F-4BF39A358153}"/>
              </a:ext>
            </a:extLst>
          </p:cNvPr>
          <p:cNvSpPr>
            <a:spLocks noGrp="1"/>
          </p:cNvSpPr>
          <p:nvPr>
            <p:ph idx="1"/>
          </p:nvPr>
        </p:nvSpPr>
        <p:spPr/>
        <p:txBody>
          <a:bodyPr/>
          <a:lstStyle/>
          <a:p>
            <a:endParaRPr lang="en-GB" dirty="0"/>
          </a:p>
        </p:txBody>
      </p:sp>
      <p:pic>
        <p:nvPicPr>
          <p:cNvPr id="6" name="Content Placeholder 5">
            <a:extLst>
              <a:ext uri="{FF2B5EF4-FFF2-40B4-BE49-F238E27FC236}">
                <a16:creationId xmlns:a16="http://schemas.microsoft.com/office/drawing/2014/main" id="{5683A8E8-E85C-FB8C-9705-3441E7A5B796}"/>
              </a:ext>
            </a:extLst>
          </p:cNvPr>
          <p:cNvPicPr>
            <a:picLocks noChangeAspect="1"/>
          </p:cNvPicPr>
          <p:nvPr/>
        </p:nvPicPr>
        <p:blipFill>
          <a:blip r:embed="rId3"/>
          <a:stretch>
            <a:fillRect/>
          </a:stretch>
        </p:blipFill>
        <p:spPr>
          <a:xfrm>
            <a:off x="662152" y="2459421"/>
            <a:ext cx="9995338" cy="3399378"/>
          </a:xfrm>
          <a:prstGeom prst="rect">
            <a:avLst/>
          </a:prstGeom>
        </p:spPr>
      </p:pic>
    </p:spTree>
    <p:extLst>
      <p:ext uri="{BB962C8B-B14F-4D97-AF65-F5344CB8AC3E}">
        <p14:creationId xmlns:p14="http://schemas.microsoft.com/office/powerpoint/2010/main" val="1625118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 name="Title 5">
            <a:extLst>
              <a:ext uri="{FF2B5EF4-FFF2-40B4-BE49-F238E27FC236}">
                <a16:creationId xmlns:a16="http://schemas.microsoft.com/office/drawing/2014/main" id="{D6CA30C4-0984-FE57-C432-70E3C172F3CA}"/>
              </a:ext>
            </a:extLst>
          </p:cNvPr>
          <p:cNvSpPr>
            <a:spLocks noGrp="1"/>
          </p:cNvSpPr>
          <p:nvPr>
            <p:ph type="title"/>
          </p:nvPr>
        </p:nvSpPr>
        <p:spPr>
          <a:xfrm>
            <a:off x="581191" y="4610099"/>
            <a:ext cx="10993549" cy="1066801"/>
          </a:xfrm>
        </p:spPr>
        <p:txBody>
          <a:bodyPr vert="horz" lIns="91440" tIns="45720" rIns="91440" bIns="45720" rtlCol="0" anchor="b">
            <a:normAutofit/>
          </a:bodyPr>
          <a:lstStyle/>
          <a:p>
            <a:r>
              <a:rPr lang="en-US" sz="3600">
                <a:solidFill>
                  <a:srgbClr val="FFFFFF"/>
                </a:solidFill>
              </a:rPr>
              <a:t>Data from 2005 – 2019  </a:t>
            </a:r>
          </a:p>
        </p:txBody>
      </p:sp>
      <p:sp useBgFill="1">
        <p:nvSpPr>
          <p:cNvPr id="29" name="Rectangle 28">
            <a:extLst>
              <a:ext uri="{FF2B5EF4-FFF2-40B4-BE49-F238E27FC236}">
                <a16:creationId xmlns:a16="http://schemas.microsoft.com/office/drawing/2014/main" id="{B1A515B1-A9B3-49B0-AE0D-D038D42C2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3900"/>
            <a:ext cx="12192000" cy="37081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Content Placeholder 15">
            <a:extLst>
              <a:ext uri="{FF2B5EF4-FFF2-40B4-BE49-F238E27FC236}">
                <a16:creationId xmlns:a16="http://schemas.microsoft.com/office/drawing/2014/main" id="{3A5E308A-CFDD-B69C-1A01-F6BCA6D4466D}"/>
              </a:ext>
            </a:extLst>
          </p:cNvPr>
          <p:cNvPicPr>
            <a:picLocks noGrp="1" noChangeAspect="1"/>
          </p:cNvPicPr>
          <p:nvPr>
            <p:ph idx="1"/>
          </p:nvPr>
        </p:nvPicPr>
        <p:blipFill>
          <a:blip r:embed="rId3"/>
          <a:stretch>
            <a:fillRect/>
          </a:stretch>
        </p:blipFill>
        <p:spPr>
          <a:xfrm>
            <a:off x="443883" y="803034"/>
            <a:ext cx="11265764" cy="3407890"/>
          </a:xfrm>
          <a:prstGeom prst="rect">
            <a:avLst/>
          </a:prstGeom>
        </p:spPr>
      </p:pic>
    </p:spTree>
    <p:extLst>
      <p:ext uri="{BB962C8B-B14F-4D97-AF65-F5344CB8AC3E}">
        <p14:creationId xmlns:p14="http://schemas.microsoft.com/office/powerpoint/2010/main" val="2680711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1E5E4503-CC62-4DA9-9121-0A157199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D8D61A1B-3C4C-4F0E-965F-15837624C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00E56243-9701-44E8-8A92-319433305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5B1F1915-E076-48EB-BB4A-EE9808EB4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50" name="Rectangle 49">
            <a:extLst>
              <a:ext uri="{FF2B5EF4-FFF2-40B4-BE49-F238E27FC236}">
                <a16:creationId xmlns:a16="http://schemas.microsoft.com/office/drawing/2014/main" id="{C946306D-5ADD-463A-949A-DEEBA39D7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6D2BF4A8-3144-07DD-F754-9B948B07E958}"/>
              </a:ext>
            </a:extLst>
          </p:cNvPr>
          <p:cNvPicPr>
            <a:picLocks noGrp="1" noChangeAspect="1"/>
          </p:cNvPicPr>
          <p:nvPr>
            <p:ph sz="half" idx="1"/>
          </p:nvPr>
        </p:nvPicPr>
        <p:blipFill rotWithShape="1">
          <a:blip r:embed="rId3"/>
          <a:srcRect l="1669" r="17231" b="2"/>
          <a:stretch/>
        </p:blipFill>
        <p:spPr>
          <a:xfrm>
            <a:off x="446534" y="599724"/>
            <a:ext cx="5614416" cy="3547872"/>
          </a:xfrm>
          <a:prstGeom prst="rect">
            <a:avLst/>
          </a:prstGeom>
        </p:spPr>
      </p:pic>
      <p:pic>
        <p:nvPicPr>
          <p:cNvPr id="10" name="Content Placeholder 9">
            <a:extLst>
              <a:ext uri="{FF2B5EF4-FFF2-40B4-BE49-F238E27FC236}">
                <a16:creationId xmlns:a16="http://schemas.microsoft.com/office/drawing/2014/main" id="{E2BA947B-FD84-90A5-ED66-7327F5B19D36}"/>
              </a:ext>
            </a:extLst>
          </p:cNvPr>
          <p:cNvPicPr>
            <a:picLocks noGrp="1" noChangeAspect="1"/>
          </p:cNvPicPr>
          <p:nvPr>
            <p:ph sz="half" idx="2"/>
          </p:nvPr>
        </p:nvPicPr>
        <p:blipFill rotWithShape="1">
          <a:blip r:embed="rId4"/>
          <a:srcRect r="3" b="10245"/>
          <a:stretch/>
        </p:blipFill>
        <p:spPr>
          <a:xfrm>
            <a:off x="6116658" y="599724"/>
            <a:ext cx="5626608" cy="3547872"/>
          </a:xfrm>
          <a:prstGeom prst="rect">
            <a:avLst/>
          </a:prstGeom>
        </p:spPr>
      </p:pic>
      <p:sp>
        <p:nvSpPr>
          <p:cNvPr id="52" name="Rectangle 51">
            <a:extLst>
              <a:ext uri="{FF2B5EF4-FFF2-40B4-BE49-F238E27FC236}">
                <a16:creationId xmlns:a16="http://schemas.microsoft.com/office/drawing/2014/main" id="{9180D5DB-9658-40A6-A418-7C6998222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199467"/>
            <a:ext cx="11296733" cy="21910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304C5A2-9E73-2559-9AE8-03A31F2C74D0}"/>
              </a:ext>
            </a:extLst>
          </p:cNvPr>
          <p:cNvSpPr>
            <a:spLocks noGrp="1"/>
          </p:cNvSpPr>
          <p:nvPr>
            <p:ph type="title"/>
          </p:nvPr>
        </p:nvSpPr>
        <p:spPr>
          <a:xfrm>
            <a:off x="627120" y="4319752"/>
            <a:ext cx="10947620" cy="1155959"/>
          </a:xfrm>
        </p:spPr>
        <p:txBody>
          <a:bodyPr vert="horz" lIns="91440" tIns="45720" rIns="91440" bIns="45720" rtlCol="0" anchor="b">
            <a:normAutofit/>
          </a:bodyPr>
          <a:lstStyle/>
          <a:p>
            <a:r>
              <a:rPr lang="en-US" sz="3600">
                <a:solidFill>
                  <a:srgbClr val="FFFFFF"/>
                </a:solidFill>
              </a:rPr>
              <a:t>Smoking rates in Merthyr</a:t>
            </a:r>
          </a:p>
        </p:txBody>
      </p:sp>
      <p:grpSp>
        <p:nvGrpSpPr>
          <p:cNvPr id="54" name="Group 53">
            <a:extLst>
              <a:ext uri="{FF2B5EF4-FFF2-40B4-BE49-F238E27FC236}">
                <a16:creationId xmlns:a16="http://schemas.microsoft.com/office/drawing/2014/main" id="{632810AB-1783-4EC2-BA98-A04B50D038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55" name="Rectangle 54">
              <a:extLst>
                <a:ext uri="{FF2B5EF4-FFF2-40B4-BE49-F238E27FC236}">
                  <a16:creationId xmlns:a16="http://schemas.microsoft.com/office/drawing/2014/main" id="{4F09CE43-7546-451A-9418-9977AE731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55">
              <a:extLst>
                <a:ext uri="{FF2B5EF4-FFF2-40B4-BE49-F238E27FC236}">
                  <a16:creationId xmlns:a16="http://schemas.microsoft.com/office/drawing/2014/main" id="{92C17367-5B48-4C71-825E-C1A8CFEC8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56">
              <a:extLst>
                <a:ext uri="{FF2B5EF4-FFF2-40B4-BE49-F238E27FC236}">
                  <a16:creationId xmlns:a16="http://schemas.microsoft.com/office/drawing/2014/main" id="{86EA071A-7654-4C9E-AA2E-203E15234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Tree>
    <p:extLst>
      <p:ext uri="{BB962C8B-B14F-4D97-AF65-F5344CB8AC3E}">
        <p14:creationId xmlns:p14="http://schemas.microsoft.com/office/powerpoint/2010/main" val="4143035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DBCBA-8BE7-B8E1-DBA6-9A7619121C24}"/>
              </a:ext>
            </a:extLst>
          </p:cNvPr>
          <p:cNvSpPr>
            <a:spLocks noGrp="1"/>
          </p:cNvSpPr>
          <p:nvPr>
            <p:ph type="title"/>
          </p:nvPr>
        </p:nvSpPr>
        <p:spPr/>
        <p:txBody>
          <a:bodyPr/>
          <a:lstStyle/>
          <a:p>
            <a:r>
              <a:rPr lang="en-GB" dirty="0"/>
              <a:t>COVID and  Population Dataset</a:t>
            </a:r>
          </a:p>
        </p:txBody>
      </p:sp>
      <p:sp>
        <p:nvSpPr>
          <p:cNvPr id="7" name="Text Placeholder 6">
            <a:extLst>
              <a:ext uri="{FF2B5EF4-FFF2-40B4-BE49-F238E27FC236}">
                <a16:creationId xmlns:a16="http://schemas.microsoft.com/office/drawing/2014/main" id="{A112A817-44C5-F079-17A5-5DBE7A47841E}"/>
              </a:ext>
            </a:extLst>
          </p:cNvPr>
          <p:cNvSpPr>
            <a:spLocks noGrp="1"/>
          </p:cNvSpPr>
          <p:nvPr>
            <p:ph type="body" idx="1"/>
          </p:nvPr>
        </p:nvSpPr>
        <p:spPr>
          <a:xfrm>
            <a:off x="839788" y="1681163"/>
            <a:ext cx="5157787" cy="493626"/>
          </a:xfrm>
        </p:spPr>
        <p:txBody>
          <a:bodyPr/>
          <a:lstStyle/>
          <a:p>
            <a:r>
              <a:rPr lang="en-GB" dirty="0"/>
              <a:t>COVID per 100K Population</a:t>
            </a:r>
          </a:p>
        </p:txBody>
      </p:sp>
      <p:graphicFrame>
        <p:nvGraphicFramePr>
          <p:cNvPr id="6" name="Content Placeholder 5">
            <a:extLst>
              <a:ext uri="{FF2B5EF4-FFF2-40B4-BE49-F238E27FC236}">
                <a16:creationId xmlns:a16="http://schemas.microsoft.com/office/drawing/2014/main" id="{0BB7FEA6-8341-684B-BD4F-34FCC16A1A9D}"/>
              </a:ext>
            </a:extLst>
          </p:cNvPr>
          <p:cNvGraphicFramePr>
            <a:graphicFrameLocks noGrp="1"/>
          </p:cNvGraphicFramePr>
          <p:nvPr>
            <p:ph sz="half" idx="2"/>
            <p:extLst>
              <p:ext uri="{D42A27DB-BD31-4B8C-83A1-F6EECF244321}">
                <p14:modId xmlns:p14="http://schemas.microsoft.com/office/powerpoint/2010/main" val="1133609358"/>
              </p:ext>
            </p:extLst>
          </p:nvPr>
        </p:nvGraphicFramePr>
        <p:xfrm>
          <a:off x="581025" y="2358205"/>
          <a:ext cx="5392735" cy="4293387"/>
        </p:xfrm>
        <a:graphic>
          <a:graphicData uri="http://schemas.openxmlformats.org/drawingml/2006/table">
            <a:tbl>
              <a:tblPr/>
              <a:tblGrid>
                <a:gridCol w="2636448">
                  <a:extLst>
                    <a:ext uri="{9D8B030D-6E8A-4147-A177-3AD203B41FA5}">
                      <a16:colId xmlns:a16="http://schemas.microsoft.com/office/drawing/2014/main" val="3180858940"/>
                    </a:ext>
                  </a:extLst>
                </a:gridCol>
                <a:gridCol w="1605837">
                  <a:extLst>
                    <a:ext uri="{9D8B030D-6E8A-4147-A177-3AD203B41FA5}">
                      <a16:colId xmlns:a16="http://schemas.microsoft.com/office/drawing/2014/main" val="3544306938"/>
                    </a:ext>
                  </a:extLst>
                </a:gridCol>
                <a:gridCol w="1150450">
                  <a:extLst>
                    <a:ext uri="{9D8B030D-6E8A-4147-A177-3AD203B41FA5}">
                      <a16:colId xmlns:a16="http://schemas.microsoft.com/office/drawing/2014/main" val="3978402728"/>
                    </a:ext>
                  </a:extLst>
                </a:gridCol>
              </a:tblGrid>
              <a:tr h="186669">
                <a:tc>
                  <a:txBody>
                    <a:bodyPr/>
                    <a:lstStyle/>
                    <a:p>
                      <a:pPr algn="l" fontAlgn="b"/>
                      <a:r>
                        <a:rPr lang="en-GB" sz="1100" b="0" i="0" u="none" strike="noStrike" dirty="0">
                          <a:solidFill>
                            <a:srgbClr val="000000"/>
                          </a:solidFill>
                          <a:effectLst/>
                          <a:latin typeface="Calibri" panose="020F0502020204030204" pitchFamily="34" charset="0"/>
                        </a:rPr>
                        <a:t>NAME</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2020</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2021</a:t>
                      </a:r>
                    </a:p>
                  </a:txBody>
                  <a:tcPr marL="6639" marR="6639" marT="6350" marB="0" anchor="b">
                    <a:lnL>
                      <a:noFill/>
                    </a:lnL>
                    <a:lnR>
                      <a:noFill/>
                    </a:lnR>
                    <a:lnT>
                      <a:noFill/>
                    </a:lnT>
                    <a:lnB>
                      <a:noFill/>
                    </a:lnB>
                  </a:tcPr>
                </a:tc>
                <a:extLst>
                  <a:ext uri="{0D108BD9-81ED-4DB2-BD59-A6C34878D82A}">
                    <a16:rowId xmlns:a16="http://schemas.microsoft.com/office/drawing/2014/main" val="1132829214"/>
                  </a:ext>
                </a:extLst>
              </a:tr>
              <a:tr h="186669">
                <a:tc>
                  <a:txBody>
                    <a:bodyPr/>
                    <a:lstStyle/>
                    <a:p>
                      <a:pPr algn="l" fontAlgn="b"/>
                      <a:r>
                        <a:rPr lang="en-GB" sz="1100" b="0" i="0" u="none" strike="noStrike" dirty="0">
                          <a:solidFill>
                            <a:srgbClr val="000000"/>
                          </a:solidFill>
                          <a:effectLst/>
                          <a:latin typeface="Calibri" panose="020F0502020204030204" pitchFamily="34" charset="0"/>
                        </a:rPr>
                        <a:t>Isle of Anglesey</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32.1</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90.2</a:t>
                      </a:r>
                    </a:p>
                  </a:txBody>
                  <a:tcPr marL="6639" marR="6639" marT="6350" marB="0" anchor="b">
                    <a:lnL>
                      <a:noFill/>
                    </a:lnL>
                    <a:lnR>
                      <a:noFill/>
                    </a:lnR>
                    <a:lnT>
                      <a:noFill/>
                    </a:lnT>
                    <a:lnB>
                      <a:noFill/>
                    </a:lnB>
                  </a:tcPr>
                </a:tc>
                <a:extLst>
                  <a:ext uri="{0D108BD9-81ED-4DB2-BD59-A6C34878D82A}">
                    <a16:rowId xmlns:a16="http://schemas.microsoft.com/office/drawing/2014/main" val="977556373"/>
                  </a:ext>
                </a:extLst>
              </a:tr>
              <a:tr h="186669">
                <a:tc>
                  <a:txBody>
                    <a:bodyPr/>
                    <a:lstStyle/>
                    <a:p>
                      <a:pPr algn="l" fontAlgn="b"/>
                      <a:r>
                        <a:rPr lang="en-GB" sz="1100" b="0" i="0" u="none" strike="noStrike" dirty="0">
                          <a:solidFill>
                            <a:srgbClr val="000000"/>
                          </a:solidFill>
                          <a:effectLst/>
                          <a:latin typeface="Calibri" panose="020F0502020204030204" pitchFamily="34" charset="0"/>
                        </a:rPr>
                        <a:t>Gwynedd</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42.6</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57.3</a:t>
                      </a:r>
                    </a:p>
                  </a:txBody>
                  <a:tcPr marL="6639" marR="6639" marT="6350" marB="0" anchor="b">
                    <a:lnL>
                      <a:noFill/>
                    </a:lnL>
                    <a:lnR>
                      <a:noFill/>
                    </a:lnR>
                    <a:lnT>
                      <a:noFill/>
                    </a:lnT>
                    <a:lnB>
                      <a:noFill/>
                    </a:lnB>
                  </a:tcPr>
                </a:tc>
                <a:extLst>
                  <a:ext uri="{0D108BD9-81ED-4DB2-BD59-A6C34878D82A}">
                    <a16:rowId xmlns:a16="http://schemas.microsoft.com/office/drawing/2014/main" val="3407718401"/>
                  </a:ext>
                </a:extLst>
              </a:tr>
              <a:tr h="186669">
                <a:tc>
                  <a:txBody>
                    <a:bodyPr/>
                    <a:lstStyle/>
                    <a:p>
                      <a:pPr algn="l" fontAlgn="b"/>
                      <a:r>
                        <a:rPr lang="en-GB" sz="1100" b="0" i="0" u="none" strike="noStrike" dirty="0">
                          <a:solidFill>
                            <a:srgbClr val="000000"/>
                          </a:solidFill>
                          <a:effectLst/>
                          <a:latin typeface="Calibri" panose="020F0502020204030204" pitchFamily="34" charset="0"/>
                        </a:rPr>
                        <a:t>Conwy</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55.6</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58.4</a:t>
                      </a:r>
                    </a:p>
                  </a:txBody>
                  <a:tcPr marL="6639" marR="6639" marT="6350" marB="0" anchor="b">
                    <a:lnL>
                      <a:noFill/>
                    </a:lnL>
                    <a:lnR>
                      <a:noFill/>
                    </a:lnR>
                    <a:lnT>
                      <a:noFill/>
                    </a:lnT>
                    <a:lnB>
                      <a:noFill/>
                    </a:lnB>
                  </a:tcPr>
                </a:tc>
                <a:extLst>
                  <a:ext uri="{0D108BD9-81ED-4DB2-BD59-A6C34878D82A}">
                    <a16:rowId xmlns:a16="http://schemas.microsoft.com/office/drawing/2014/main" val="421195527"/>
                  </a:ext>
                </a:extLst>
              </a:tr>
              <a:tr h="186669">
                <a:tc>
                  <a:txBody>
                    <a:bodyPr/>
                    <a:lstStyle/>
                    <a:p>
                      <a:pPr algn="l" fontAlgn="b"/>
                      <a:r>
                        <a:rPr lang="en-GB" sz="1100" b="0" i="0" u="none" strike="noStrike" dirty="0">
                          <a:solidFill>
                            <a:srgbClr val="000000"/>
                          </a:solidFill>
                          <a:effectLst/>
                          <a:latin typeface="Calibri" panose="020F0502020204030204" pitchFamily="34" charset="0"/>
                        </a:rPr>
                        <a:t>Denbighshire</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126.1</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85</a:t>
                      </a:r>
                    </a:p>
                  </a:txBody>
                  <a:tcPr marL="6639" marR="6639" marT="6350" marB="0" anchor="b">
                    <a:lnL>
                      <a:noFill/>
                    </a:lnL>
                    <a:lnR>
                      <a:noFill/>
                    </a:lnR>
                    <a:lnT>
                      <a:noFill/>
                    </a:lnT>
                    <a:lnB>
                      <a:noFill/>
                    </a:lnB>
                  </a:tcPr>
                </a:tc>
                <a:extLst>
                  <a:ext uri="{0D108BD9-81ED-4DB2-BD59-A6C34878D82A}">
                    <a16:rowId xmlns:a16="http://schemas.microsoft.com/office/drawing/2014/main" val="708942089"/>
                  </a:ext>
                </a:extLst>
              </a:tr>
              <a:tr h="186669">
                <a:tc>
                  <a:txBody>
                    <a:bodyPr/>
                    <a:lstStyle/>
                    <a:p>
                      <a:pPr algn="l" fontAlgn="b"/>
                      <a:r>
                        <a:rPr lang="en-GB" sz="1100" b="0" i="0" u="none" strike="noStrike" dirty="0">
                          <a:solidFill>
                            <a:srgbClr val="000000"/>
                          </a:solidFill>
                          <a:effectLst/>
                          <a:latin typeface="Calibri" panose="020F0502020204030204" pitchFamily="34" charset="0"/>
                        </a:rPr>
                        <a:t>Flintshire</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117</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106.7</a:t>
                      </a:r>
                    </a:p>
                  </a:txBody>
                  <a:tcPr marL="6639" marR="6639" marT="6350" marB="0" anchor="b">
                    <a:lnL>
                      <a:noFill/>
                    </a:lnL>
                    <a:lnR>
                      <a:noFill/>
                    </a:lnR>
                    <a:lnT>
                      <a:noFill/>
                    </a:lnT>
                    <a:lnB>
                      <a:noFill/>
                    </a:lnB>
                  </a:tcPr>
                </a:tc>
                <a:extLst>
                  <a:ext uri="{0D108BD9-81ED-4DB2-BD59-A6C34878D82A}">
                    <a16:rowId xmlns:a16="http://schemas.microsoft.com/office/drawing/2014/main" val="1713493655"/>
                  </a:ext>
                </a:extLst>
              </a:tr>
              <a:tr h="186669">
                <a:tc>
                  <a:txBody>
                    <a:bodyPr/>
                    <a:lstStyle/>
                    <a:p>
                      <a:pPr algn="l" fontAlgn="b"/>
                      <a:r>
                        <a:rPr lang="en-GB" sz="1100" b="0" i="0" u="none" strike="noStrike" dirty="0">
                          <a:solidFill>
                            <a:srgbClr val="000000"/>
                          </a:solidFill>
                          <a:effectLst/>
                          <a:latin typeface="Calibri" panose="020F0502020204030204" pitchFamily="34" charset="0"/>
                        </a:rPr>
                        <a:t>Wrexham</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117.8</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138.9</a:t>
                      </a:r>
                    </a:p>
                  </a:txBody>
                  <a:tcPr marL="6639" marR="6639" marT="6350" marB="0" anchor="b">
                    <a:lnL>
                      <a:noFill/>
                    </a:lnL>
                    <a:lnR>
                      <a:noFill/>
                    </a:lnR>
                    <a:lnT>
                      <a:noFill/>
                    </a:lnT>
                    <a:lnB>
                      <a:noFill/>
                    </a:lnB>
                  </a:tcPr>
                </a:tc>
                <a:extLst>
                  <a:ext uri="{0D108BD9-81ED-4DB2-BD59-A6C34878D82A}">
                    <a16:rowId xmlns:a16="http://schemas.microsoft.com/office/drawing/2014/main" val="3678014804"/>
                  </a:ext>
                </a:extLst>
              </a:tr>
              <a:tr h="186669">
                <a:tc>
                  <a:txBody>
                    <a:bodyPr/>
                    <a:lstStyle/>
                    <a:p>
                      <a:pPr algn="l" fontAlgn="b"/>
                      <a:r>
                        <a:rPr lang="en-GB" sz="1100" b="0" i="0" u="none" strike="noStrike" dirty="0">
                          <a:solidFill>
                            <a:srgbClr val="000000"/>
                          </a:solidFill>
                          <a:effectLst/>
                          <a:latin typeface="Calibri" panose="020F0502020204030204" pitchFamily="34" charset="0"/>
                        </a:rPr>
                        <a:t>Ceredigion</a:t>
                      </a:r>
                    </a:p>
                  </a:txBody>
                  <a:tcPr marL="6639" marR="6639" marT="6350" marB="0" anchor="b">
                    <a:lnL>
                      <a:noFill/>
                    </a:lnL>
                    <a:lnR>
                      <a:noFill/>
                    </a:lnR>
                    <a:lnT>
                      <a:noFill/>
                    </a:lnT>
                    <a:lnB>
                      <a:noFill/>
                    </a:lnB>
                    <a:solidFill>
                      <a:srgbClr val="FFFF00"/>
                    </a:solidFill>
                  </a:tcPr>
                </a:tc>
                <a:tc>
                  <a:txBody>
                    <a:bodyPr/>
                    <a:lstStyle/>
                    <a:p>
                      <a:pPr algn="r" fontAlgn="b"/>
                      <a:r>
                        <a:rPr lang="en-GB" sz="1100" b="0" i="0" u="none" strike="noStrike" dirty="0">
                          <a:solidFill>
                            <a:srgbClr val="000000"/>
                          </a:solidFill>
                          <a:effectLst/>
                          <a:latin typeface="Calibri" panose="020F0502020204030204" pitchFamily="34" charset="0"/>
                        </a:rPr>
                        <a:t>40.5</a:t>
                      </a:r>
                    </a:p>
                  </a:txBody>
                  <a:tcPr marL="6639" marR="6639" marT="6350" marB="0" anchor="b">
                    <a:lnL>
                      <a:noFill/>
                    </a:lnL>
                    <a:lnR>
                      <a:noFill/>
                    </a:lnR>
                    <a:lnT>
                      <a:noFill/>
                    </a:lnT>
                    <a:lnB>
                      <a:noFill/>
                    </a:lnB>
                    <a:solidFill>
                      <a:srgbClr val="FFFF00"/>
                    </a:solidFill>
                  </a:tcPr>
                </a:tc>
                <a:tc>
                  <a:txBody>
                    <a:bodyPr/>
                    <a:lstStyle/>
                    <a:p>
                      <a:pPr algn="r" fontAlgn="b"/>
                      <a:r>
                        <a:rPr lang="en-GB" sz="1100" b="0" i="0" u="none" strike="noStrike" dirty="0">
                          <a:solidFill>
                            <a:srgbClr val="000000"/>
                          </a:solidFill>
                          <a:effectLst/>
                          <a:latin typeface="Calibri" panose="020F0502020204030204" pitchFamily="34" charset="0"/>
                        </a:rPr>
                        <a:t>50.7</a:t>
                      </a:r>
                    </a:p>
                  </a:txBody>
                  <a:tcPr marL="6639" marR="6639" marT="6350" marB="0" anchor="b">
                    <a:lnL>
                      <a:noFill/>
                    </a:lnL>
                    <a:lnR>
                      <a:noFill/>
                    </a:lnR>
                    <a:lnT>
                      <a:noFill/>
                    </a:lnT>
                    <a:lnB>
                      <a:noFill/>
                    </a:lnB>
                    <a:solidFill>
                      <a:srgbClr val="FFFF00"/>
                    </a:solidFill>
                  </a:tcPr>
                </a:tc>
                <a:extLst>
                  <a:ext uri="{0D108BD9-81ED-4DB2-BD59-A6C34878D82A}">
                    <a16:rowId xmlns:a16="http://schemas.microsoft.com/office/drawing/2014/main" val="2390393213"/>
                  </a:ext>
                </a:extLst>
              </a:tr>
              <a:tr h="186669">
                <a:tc>
                  <a:txBody>
                    <a:bodyPr/>
                    <a:lstStyle/>
                    <a:p>
                      <a:pPr algn="l" fontAlgn="b"/>
                      <a:r>
                        <a:rPr lang="en-GB" sz="1100" b="0" i="0" u="none" strike="noStrike" dirty="0">
                          <a:solidFill>
                            <a:srgbClr val="000000"/>
                          </a:solidFill>
                          <a:effectLst/>
                          <a:latin typeface="Calibri" panose="020F0502020204030204" pitchFamily="34" charset="0"/>
                        </a:rPr>
                        <a:t>Pembrokeshire</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44.3</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75.8</a:t>
                      </a:r>
                    </a:p>
                  </a:txBody>
                  <a:tcPr marL="6639" marR="6639" marT="6350" marB="0" anchor="b">
                    <a:lnL>
                      <a:noFill/>
                    </a:lnL>
                    <a:lnR>
                      <a:noFill/>
                    </a:lnR>
                    <a:lnT>
                      <a:noFill/>
                    </a:lnT>
                    <a:lnB>
                      <a:noFill/>
                    </a:lnB>
                  </a:tcPr>
                </a:tc>
                <a:extLst>
                  <a:ext uri="{0D108BD9-81ED-4DB2-BD59-A6C34878D82A}">
                    <a16:rowId xmlns:a16="http://schemas.microsoft.com/office/drawing/2014/main" val="2908637230"/>
                  </a:ext>
                </a:extLst>
              </a:tr>
              <a:tr h="186669">
                <a:tc>
                  <a:txBody>
                    <a:bodyPr/>
                    <a:lstStyle/>
                    <a:p>
                      <a:pPr algn="l" fontAlgn="b"/>
                      <a:r>
                        <a:rPr lang="en-GB" sz="1100" b="0" i="0" u="none" strike="noStrike" dirty="0">
                          <a:solidFill>
                            <a:srgbClr val="000000"/>
                          </a:solidFill>
                          <a:effectLst/>
                          <a:latin typeface="Calibri" panose="020F0502020204030204" pitchFamily="34" charset="0"/>
                        </a:rPr>
                        <a:t>Carmarthenshire</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90.2</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119.7</a:t>
                      </a:r>
                    </a:p>
                  </a:txBody>
                  <a:tcPr marL="6639" marR="6639" marT="6350" marB="0" anchor="b">
                    <a:lnL>
                      <a:noFill/>
                    </a:lnL>
                    <a:lnR>
                      <a:noFill/>
                    </a:lnR>
                    <a:lnT>
                      <a:noFill/>
                    </a:lnT>
                    <a:lnB>
                      <a:noFill/>
                    </a:lnB>
                  </a:tcPr>
                </a:tc>
                <a:extLst>
                  <a:ext uri="{0D108BD9-81ED-4DB2-BD59-A6C34878D82A}">
                    <a16:rowId xmlns:a16="http://schemas.microsoft.com/office/drawing/2014/main" val="575803852"/>
                  </a:ext>
                </a:extLst>
              </a:tr>
              <a:tr h="186669">
                <a:tc>
                  <a:txBody>
                    <a:bodyPr/>
                    <a:lstStyle/>
                    <a:p>
                      <a:pPr algn="l" fontAlgn="b"/>
                      <a:r>
                        <a:rPr lang="en-GB" sz="1100" b="0" i="0" u="none" strike="noStrike" dirty="0">
                          <a:solidFill>
                            <a:srgbClr val="000000"/>
                          </a:solidFill>
                          <a:effectLst/>
                          <a:latin typeface="Calibri" panose="020F0502020204030204" pitchFamily="34" charset="0"/>
                        </a:rPr>
                        <a:t>Swansea</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154.7</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92.3</a:t>
                      </a:r>
                    </a:p>
                  </a:txBody>
                  <a:tcPr marL="6639" marR="6639" marT="6350" marB="0" anchor="b">
                    <a:lnL>
                      <a:noFill/>
                    </a:lnL>
                    <a:lnR>
                      <a:noFill/>
                    </a:lnR>
                    <a:lnT>
                      <a:noFill/>
                    </a:lnT>
                    <a:lnB>
                      <a:noFill/>
                    </a:lnB>
                  </a:tcPr>
                </a:tc>
                <a:extLst>
                  <a:ext uri="{0D108BD9-81ED-4DB2-BD59-A6C34878D82A}">
                    <a16:rowId xmlns:a16="http://schemas.microsoft.com/office/drawing/2014/main" val="419749656"/>
                  </a:ext>
                </a:extLst>
              </a:tr>
              <a:tr h="186669">
                <a:tc>
                  <a:txBody>
                    <a:bodyPr/>
                    <a:lstStyle/>
                    <a:p>
                      <a:pPr algn="l" fontAlgn="b"/>
                      <a:r>
                        <a:rPr lang="en-GB" sz="1100" b="0" i="0" u="none" strike="noStrike" dirty="0">
                          <a:solidFill>
                            <a:srgbClr val="000000"/>
                          </a:solidFill>
                          <a:effectLst/>
                          <a:latin typeface="Calibri" panose="020F0502020204030204" pitchFamily="34" charset="0"/>
                        </a:rPr>
                        <a:t>Neath Port Talbot</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183</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126.7</a:t>
                      </a:r>
                    </a:p>
                  </a:txBody>
                  <a:tcPr marL="6639" marR="6639" marT="6350" marB="0" anchor="b">
                    <a:lnL>
                      <a:noFill/>
                    </a:lnL>
                    <a:lnR>
                      <a:noFill/>
                    </a:lnR>
                    <a:lnT>
                      <a:noFill/>
                    </a:lnT>
                    <a:lnB>
                      <a:noFill/>
                    </a:lnB>
                  </a:tcPr>
                </a:tc>
                <a:extLst>
                  <a:ext uri="{0D108BD9-81ED-4DB2-BD59-A6C34878D82A}">
                    <a16:rowId xmlns:a16="http://schemas.microsoft.com/office/drawing/2014/main" val="2525805430"/>
                  </a:ext>
                </a:extLst>
              </a:tr>
              <a:tr h="186669">
                <a:tc>
                  <a:txBody>
                    <a:bodyPr/>
                    <a:lstStyle/>
                    <a:p>
                      <a:pPr algn="l" fontAlgn="b"/>
                      <a:r>
                        <a:rPr lang="en-GB" sz="1100" b="0" i="0" u="none" strike="noStrike" dirty="0">
                          <a:solidFill>
                            <a:srgbClr val="000000"/>
                          </a:solidFill>
                          <a:effectLst/>
                          <a:latin typeface="Calibri" panose="020F0502020204030204" pitchFamily="34" charset="0"/>
                        </a:rPr>
                        <a:t>Bridgend</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158.7</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163</a:t>
                      </a:r>
                    </a:p>
                  </a:txBody>
                  <a:tcPr marL="6639" marR="6639" marT="6350" marB="0" anchor="b">
                    <a:lnL>
                      <a:noFill/>
                    </a:lnL>
                    <a:lnR>
                      <a:noFill/>
                    </a:lnR>
                    <a:lnT>
                      <a:noFill/>
                    </a:lnT>
                    <a:lnB>
                      <a:noFill/>
                    </a:lnB>
                  </a:tcPr>
                </a:tc>
                <a:extLst>
                  <a:ext uri="{0D108BD9-81ED-4DB2-BD59-A6C34878D82A}">
                    <a16:rowId xmlns:a16="http://schemas.microsoft.com/office/drawing/2014/main" val="1257856931"/>
                  </a:ext>
                </a:extLst>
              </a:tr>
              <a:tr h="186669">
                <a:tc>
                  <a:txBody>
                    <a:bodyPr/>
                    <a:lstStyle/>
                    <a:p>
                      <a:pPr algn="l" fontAlgn="b"/>
                      <a:r>
                        <a:rPr lang="en-GB" sz="1100" b="0" i="0" u="none" strike="noStrike" dirty="0">
                          <a:solidFill>
                            <a:srgbClr val="000000"/>
                          </a:solidFill>
                          <a:effectLst/>
                          <a:latin typeface="Calibri" panose="020F0502020204030204" pitchFamily="34" charset="0"/>
                        </a:rPr>
                        <a:t>Vale of Glamorgan</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115.2</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95.3</a:t>
                      </a:r>
                    </a:p>
                  </a:txBody>
                  <a:tcPr marL="6639" marR="6639" marT="6350" marB="0" anchor="b">
                    <a:lnL>
                      <a:noFill/>
                    </a:lnL>
                    <a:lnR>
                      <a:noFill/>
                    </a:lnR>
                    <a:lnT>
                      <a:noFill/>
                    </a:lnT>
                    <a:lnB>
                      <a:noFill/>
                    </a:lnB>
                  </a:tcPr>
                </a:tc>
                <a:extLst>
                  <a:ext uri="{0D108BD9-81ED-4DB2-BD59-A6C34878D82A}">
                    <a16:rowId xmlns:a16="http://schemas.microsoft.com/office/drawing/2014/main" val="3802192791"/>
                  </a:ext>
                </a:extLst>
              </a:tr>
              <a:tr h="186669">
                <a:tc>
                  <a:txBody>
                    <a:bodyPr/>
                    <a:lstStyle/>
                    <a:p>
                      <a:pPr algn="l" fontAlgn="b"/>
                      <a:r>
                        <a:rPr lang="en-GB" sz="1100" b="0" i="0" u="none" strike="noStrike" dirty="0">
                          <a:solidFill>
                            <a:srgbClr val="000000"/>
                          </a:solidFill>
                          <a:effectLst/>
                          <a:latin typeface="Calibri" panose="020F0502020204030204" pitchFamily="34" charset="0"/>
                        </a:rPr>
                        <a:t>Cardiff</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152.3</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137.2</a:t>
                      </a:r>
                    </a:p>
                  </a:txBody>
                  <a:tcPr marL="6639" marR="6639" marT="6350" marB="0" anchor="b">
                    <a:lnL>
                      <a:noFill/>
                    </a:lnL>
                    <a:lnR>
                      <a:noFill/>
                    </a:lnR>
                    <a:lnT>
                      <a:noFill/>
                    </a:lnT>
                    <a:lnB>
                      <a:noFill/>
                    </a:lnB>
                  </a:tcPr>
                </a:tc>
                <a:extLst>
                  <a:ext uri="{0D108BD9-81ED-4DB2-BD59-A6C34878D82A}">
                    <a16:rowId xmlns:a16="http://schemas.microsoft.com/office/drawing/2014/main" val="1755173101"/>
                  </a:ext>
                </a:extLst>
              </a:tr>
              <a:tr h="186669">
                <a:tc>
                  <a:txBody>
                    <a:bodyPr/>
                    <a:lstStyle/>
                    <a:p>
                      <a:pPr algn="l" fontAlgn="b"/>
                      <a:r>
                        <a:rPr lang="en-GB" sz="1100" b="0" i="0" u="none" strike="noStrike" dirty="0">
                          <a:solidFill>
                            <a:srgbClr val="000000"/>
                          </a:solidFill>
                          <a:effectLst/>
                          <a:latin typeface="Calibri" panose="020F0502020204030204" pitchFamily="34" charset="0"/>
                        </a:rPr>
                        <a:t>Rhondda Cynon Taf</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257.6</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126.7</a:t>
                      </a:r>
                    </a:p>
                  </a:txBody>
                  <a:tcPr marL="6639" marR="6639" marT="6350" marB="0" anchor="b">
                    <a:lnL>
                      <a:noFill/>
                    </a:lnL>
                    <a:lnR>
                      <a:noFill/>
                    </a:lnR>
                    <a:lnT>
                      <a:noFill/>
                    </a:lnT>
                    <a:lnB>
                      <a:noFill/>
                    </a:lnB>
                  </a:tcPr>
                </a:tc>
                <a:extLst>
                  <a:ext uri="{0D108BD9-81ED-4DB2-BD59-A6C34878D82A}">
                    <a16:rowId xmlns:a16="http://schemas.microsoft.com/office/drawing/2014/main" val="2667047817"/>
                  </a:ext>
                </a:extLst>
              </a:tr>
              <a:tr h="186669">
                <a:tc>
                  <a:txBody>
                    <a:bodyPr/>
                    <a:lstStyle/>
                    <a:p>
                      <a:pPr algn="l" fontAlgn="b"/>
                      <a:r>
                        <a:rPr lang="en-GB" sz="1100" b="0" i="0" u="none" strike="noStrike" dirty="0">
                          <a:solidFill>
                            <a:srgbClr val="000000"/>
                          </a:solidFill>
                          <a:effectLst/>
                          <a:latin typeface="Calibri" panose="020F0502020204030204" pitchFamily="34" charset="0"/>
                        </a:rPr>
                        <a:t>Caerphilly</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164</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112.8</a:t>
                      </a:r>
                    </a:p>
                  </a:txBody>
                  <a:tcPr marL="6639" marR="6639" marT="6350" marB="0" anchor="b">
                    <a:lnL>
                      <a:noFill/>
                    </a:lnL>
                    <a:lnR>
                      <a:noFill/>
                    </a:lnR>
                    <a:lnT>
                      <a:noFill/>
                    </a:lnT>
                    <a:lnB>
                      <a:noFill/>
                    </a:lnB>
                  </a:tcPr>
                </a:tc>
                <a:extLst>
                  <a:ext uri="{0D108BD9-81ED-4DB2-BD59-A6C34878D82A}">
                    <a16:rowId xmlns:a16="http://schemas.microsoft.com/office/drawing/2014/main" val="2587867667"/>
                  </a:ext>
                </a:extLst>
              </a:tr>
              <a:tr h="186669">
                <a:tc>
                  <a:txBody>
                    <a:bodyPr/>
                    <a:lstStyle/>
                    <a:p>
                      <a:pPr algn="l" fontAlgn="b"/>
                      <a:r>
                        <a:rPr lang="en-GB" sz="1100" b="0" i="0" u="none" strike="noStrike" dirty="0">
                          <a:solidFill>
                            <a:srgbClr val="000000"/>
                          </a:solidFill>
                          <a:effectLst/>
                          <a:latin typeface="Calibri" panose="020F0502020204030204" pitchFamily="34" charset="0"/>
                        </a:rPr>
                        <a:t>Blaenau Gwent</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225</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115</a:t>
                      </a:r>
                    </a:p>
                  </a:txBody>
                  <a:tcPr marL="6639" marR="6639" marT="6350" marB="0" anchor="b">
                    <a:lnL>
                      <a:noFill/>
                    </a:lnL>
                    <a:lnR>
                      <a:noFill/>
                    </a:lnR>
                    <a:lnT>
                      <a:noFill/>
                    </a:lnT>
                    <a:lnB>
                      <a:noFill/>
                    </a:lnB>
                  </a:tcPr>
                </a:tc>
                <a:extLst>
                  <a:ext uri="{0D108BD9-81ED-4DB2-BD59-A6C34878D82A}">
                    <a16:rowId xmlns:a16="http://schemas.microsoft.com/office/drawing/2014/main" val="3250890691"/>
                  </a:ext>
                </a:extLst>
              </a:tr>
              <a:tr h="186669">
                <a:tc>
                  <a:txBody>
                    <a:bodyPr/>
                    <a:lstStyle/>
                    <a:p>
                      <a:pPr algn="l" fontAlgn="b"/>
                      <a:r>
                        <a:rPr lang="en-GB" sz="1100" b="0" i="0" u="none" strike="noStrike" dirty="0">
                          <a:solidFill>
                            <a:srgbClr val="000000"/>
                          </a:solidFill>
                          <a:effectLst/>
                          <a:latin typeface="Calibri" panose="020F0502020204030204" pitchFamily="34" charset="0"/>
                        </a:rPr>
                        <a:t>Torfaen</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190.6</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107.4</a:t>
                      </a:r>
                    </a:p>
                  </a:txBody>
                  <a:tcPr marL="6639" marR="6639" marT="6350" marB="0" anchor="b">
                    <a:lnL>
                      <a:noFill/>
                    </a:lnL>
                    <a:lnR>
                      <a:noFill/>
                    </a:lnR>
                    <a:lnT>
                      <a:noFill/>
                    </a:lnT>
                    <a:lnB>
                      <a:noFill/>
                    </a:lnB>
                  </a:tcPr>
                </a:tc>
                <a:extLst>
                  <a:ext uri="{0D108BD9-81ED-4DB2-BD59-A6C34878D82A}">
                    <a16:rowId xmlns:a16="http://schemas.microsoft.com/office/drawing/2014/main" val="2803438957"/>
                  </a:ext>
                </a:extLst>
              </a:tr>
              <a:tr h="186669">
                <a:tc>
                  <a:txBody>
                    <a:bodyPr/>
                    <a:lstStyle/>
                    <a:p>
                      <a:pPr algn="l" fontAlgn="b"/>
                      <a:r>
                        <a:rPr lang="en-GB" sz="1100" b="0" i="0" u="none" strike="noStrike" dirty="0">
                          <a:solidFill>
                            <a:srgbClr val="000000"/>
                          </a:solidFill>
                          <a:effectLst/>
                          <a:latin typeface="Calibri" panose="020F0502020204030204" pitchFamily="34" charset="0"/>
                        </a:rPr>
                        <a:t>Monmouthshire</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99.4</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65</a:t>
                      </a:r>
                    </a:p>
                  </a:txBody>
                  <a:tcPr marL="6639" marR="6639" marT="6350" marB="0" anchor="b">
                    <a:lnL>
                      <a:noFill/>
                    </a:lnL>
                    <a:lnR>
                      <a:noFill/>
                    </a:lnR>
                    <a:lnT>
                      <a:noFill/>
                    </a:lnT>
                    <a:lnB>
                      <a:noFill/>
                    </a:lnB>
                  </a:tcPr>
                </a:tc>
                <a:extLst>
                  <a:ext uri="{0D108BD9-81ED-4DB2-BD59-A6C34878D82A}">
                    <a16:rowId xmlns:a16="http://schemas.microsoft.com/office/drawing/2014/main" val="2091046960"/>
                  </a:ext>
                </a:extLst>
              </a:tr>
              <a:tr h="186669">
                <a:tc>
                  <a:txBody>
                    <a:bodyPr/>
                    <a:lstStyle/>
                    <a:p>
                      <a:pPr algn="l" fontAlgn="b"/>
                      <a:r>
                        <a:rPr lang="en-GB" sz="1100" b="0" i="0" u="none" strike="noStrike" dirty="0">
                          <a:solidFill>
                            <a:srgbClr val="000000"/>
                          </a:solidFill>
                          <a:effectLst/>
                          <a:latin typeface="Calibri" panose="020F0502020204030204" pitchFamily="34" charset="0"/>
                        </a:rPr>
                        <a:t>Newport</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182.2</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94.4</a:t>
                      </a:r>
                    </a:p>
                  </a:txBody>
                  <a:tcPr marL="6639" marR="6639" marT="6350" marB="0" anchor="b">
                    <a:lnL>
                      <a:noFill/>
                    </a:lnL>
                    <a:lnR>
                      <a:noFill/>
                    </a:lnR>
                    <a:lnT>
                      <a:noFill/>
                    </a:lnT>
                    <a:lnB>
                      <a:noFill/>
                    </a:lnB>
                  </a:tcPr>
                </a:tc>
                <a:extLst>
                  <a:ext uri="{0D108BD9-81ED-4DB2-BD59-A6C34878D82A}">
                    <a16:rowId xmlns:a16="http://schemas.microsoft.com/office/drawing/2014/main" val="1975757507"/>
                  </a:ext>
                </a:extLst>
              </a:tr>
              <a:tr h="186669">
                <a:tc>
                  <a:txBody>
                    <a:bodyPr/>
                    <a:lstStyle/>
                    <a:p>
                      <a:pPr algn="l" fontAlgn="b"/>
                      <a:r>
                        <a:rPr lang="en-GB" sz="1100" b="0" i="0" u="none" strike="noStrike" dirty="0">
                          <a:solidFill>
                            <a:srgbClr val="000000"/>
                          </a:solidFill>
                          <a:effectLst/>
                          <a:latin typeface="Calibri" panose="020F0502020204030204" pitchFamily="34" charset="0"/>
                        </a:rPr>
                        <a:t>Powys</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58.5</a:t>
                      </a:r>
                    </a:p>
                  </a:txBody>
                  <a:tcPr marL="6639" marR="6639" marT="6350" marB="0" anchor="b">
                    <a:lnL>
                      <a:noFill/>
                    </a:lnL>
                    <a:lnR>
                      <a:noFill/>
                    </a:lnR>
                    <a:lnT>
                      <a:noFill/>
                    </a:lnT>
                    <a:lnB>
                      <a:noFill/>
                    </a:lnB>
                  </a:tcPr>
                </a:tc>
                <a:tc>
                  <a:txBody>
                    <a:bodyPr/>
                    <a:lstStyle/>
                    <a:p>
                      <a:pPr algn="r" fontAlgn="b"/>
                      <a:r>
                        <a:rPr lang="en-GB" sz="1100" b="0" i="0" u="none" strike="noStrike" dirty="0">
                          <a:solidFill>
                            <a:srgbClr val="000000"/>
                          </a:solidFill>
                          <a:effectLst/>
                          <a:latin typeface="Calibri" panose="020F0502020204030204" pitchFamily="34" charset="0"/>
                        </a:rPr>
                        <a:t>70.1</a:t>
                      </a:r>
                    </a:p>
                  </a:txBody>
                  <a:tcPr marL="6639" marR="6639" marT="6350" marB="0" anchor="b">
                    <a:lnL>
                      <a:noFill/>
                    </a:lnL>
                    <a:lnR>
                      <a:noFill/>
                    </a:lnR>
                    <a:lnT>
                      <a:noFill/>
                    </a:lnT>
                    <a:lnB>
                      <a:noFill/>
                    </a:lnB>
                  </a:tcPr>
                </a:tc>
                <a:extLst>
                  <a:ext uri="{0D108BD9-81ED-4DB2-BD59-A6C34878D82A}">
                    <a16:rowId xmlns:a16="http://schemas.microsoft.com/office/drawing/2014/main" val="579948045"/>
                  </a:ext>
                </a:extLst>
              </a:tr>
              <a:tr h="186669">
                <a:tc>
                  <a:txBody>
                    <a:bodyPr/>
                    <a:lstStyle/>
                    <a:p>
                      <a:pPr algn="l" fontAlgn="b"/>
                      <a:r>
                        <a:rPr lang="en-GB" sz="1100" b="0" i="0" u="none" strike="noStrike" dirty="0">
                          <a:solidFill>
                            <a:srgbClr val="000000"/>
                          </a:solidFill>
                          <a:effectLst/>
                          <a:latin typeface="Calibri" panose="020F0502020204030204" pitchFamily="34" charset="0"/>
                        </a:rPr>
                        <a:t>Merthyr Tydfil</a:t>
                      </a:r>
                    </a:p>
                  </a:txBody>
                  <a:tcPr marL="6639" marR="6639" marT="6350" marB="0" anchor="b">
                    <a:lnL>
                      <a:noFill/>
                    </a:lnL>
                    <a:lnR>
                      <a:noFill/>
                    </a:lnR>
                    <a:lnT>
                      <a:noFill/>
                    </a:lnT>
                    <a:lnB>
                      <a:noFill/>
                    </a:lnB>
                    <a:solidFill>
                      <a:srgbClr val="FFFF00"/>
                    </a:solidFill>
                  </a:tcPr>
                </a:tc>
                <a:tc>
                  <a:txBody>
                    <a:bodyPr/>
                    <a:lstStyle/>
                    <a:p>
                      <a:pPr algn="r" fontAlgn="b"/>
                      <a:r>
                        <a:rPr lang="en-GB" sz="1100" b="0" i="0" u="none" strike="noStrike" dirty="0">
                          <a:solidFill>
                            <a:srgbClr val="000000"/>
                          </a:solidFill>
                          <a:effectLst/>
                          <a:latin typeface="Calibri" panose="020F0502020204030204" pitchFamily="34" charset="0"/>
                        </a:rPr>
                        <a:t>213.8</a:t>
                      </a:r>
                    </a:p>
                  </a:txBody>
                  <a:tcPr marL="6639" marR="6639" marT="6350" marB="0" anchor="b">
                    <a:lnL>
                      <a:noFill/>
                    </a:lnL>
                    <a:lnR>
                      <a:noFill/>
                    </a:lnR>
                    <a:lnT>
                      <a:noFill/>
                    </a:lnT>
                    <a:lnB>
                      <a:noFill/>
                    </a:lnB>
                    <a:solidFill>
                      <a:srgbClr val="FFFF00"/>
                    </a:solidFill>
                  </a:tcPr>
                </a:tc>
                <a:tc>
                  <a:txBody>
                    <a:bodyPr/>
                    <a:lstStyle/>
                    <a:p>
                      <a:pPr algn="r" fontAlgn="b"/>
                      <a:r>
                        <a:rPr lang="en-GB" sz="1100" b="0" i="0" u="none" strike="noStrike" dirty="0">
                          <a:solidFill>
                            <a:srgbClr val="000000"/>
                          </a:solidFill>
                          <a:effectLst/>
                          <a:latin typeface="Calibri" panose="020F0502020204030204" pitchFamily="34" charset="0"/>
                        </a:rPr>
                        <a:t>127.8</a:t>
                      </a:r>
                    </a:p>
                  </a:txBody>
                  <a:tcPr marL="6639" marR="6639" marT="6350" marB="0" anchor="b">
                    <a:lnL>
                      <a:noFill/>
                    </a:lnL>
                    <a:lnR>
                      <a:noFill/>
                    </a:lnR>
                    <a:lnT>
                      <a:noFill/>
                    </a:lnT>
                    <a:lnB>
                      <a:noFill/>
                    </a:lnB>
                    <a:solidFill>
                      <a:srgbClr val="FFFF00"/>
                    </a:solidFill>
                  </a:tcPr>
                </a:tc>
                <a:extLst>
                  <a:ext uri="{0D108BD9-81ED-4DB2-BD59-A6C34878D82A}">
                    <a16:rowId xmlns:a16="http://schemas.microsoft.com/office/drawing/2014/main" val="2548769217"/>
                  </a:ext>
                </a:extLst>
              </a:tr>
            </a:tbl>
          </a:graphicData>
        </a:graphic>
      </p:graphicFrame>
      <p:sp>
        <p:nvSpPr>
          <p:cNvPr id="8" name="Text Placeholder 7">
            <a:extLst>
              <a:ext uri="{FF2B5EF4-FFF2-40B4-BE49-F238E27FC236}">
                <a16:creationId xmlns:a16="http://schemas.microsoft.com/office/drawing/2014/main" id="{F3088080-C007-CCFD-073A-037457EA7E75}"/>
              </a:ext>
            </a:extLst>
          </p:cNvPr>
          <p:cNvSpPr>
            <a:spLocks noGrp="1"/>
          </p:cNvSpPr>
          <p:nvPr>
            <p:ph type="body" sz="quarter" idx="3"/>
          </p:nvPr>
        </p:nvSpPr>
        <p:spPr>
          <a:xfrm>
            <a:off x="6172200" y="1681163"/>
            <a:ext cx="5183188" cy="493626"/>
          </a:xfrm>
        </p:spPr>
        <p:txBody>
          <a:bodyPr/>
          <a:lstStyle/>
          <a:p>
            <a:r>
              <a:rPr lang="en-GB" dirty="0"/>
              <a:t>Population density persons per km2</a:t>
            </a:r>
          </a:p>
        </p:txBody>
      </p:sp>
      <p:graphicFrame>
        <p:nvGraphicFramePr>
          <p:cNvPr id="10" name="Content Placeholder 9">
            <a:extLst>
              <a:ext uri="{FF2B5EF4-FFF2-40B4-BE49-F238E27FC236}">
                <a16:creationId xmlns:a16="http://schemas.microsoft.com/office/drawing/2014/main" id="{3A65BF7C-97F8-B2AD-3D6D-AEFA794443C9}"/>
              </a:ext>
            </a:extLst>
          </p:cNvPr>
          <p:cNvGraphicFramePr>
            <a:graphicFrameLocks noGrp="1"/>
          </p:cNvGraphicFramePr>
          <p:nvPr>
            <p:ph sz="quarter" idx="4"/>
            <p:extLst>
              <p:ext uri="{D42A27DB-BD31-4B8C-83A1-F6EECF244321}">
                <p14:modId xmlns:p14="http://schemas.microsoft.com/office/powerpoint/2010/main" val="2094359674"/>
              </p:ext>
            </p:extLst>
          </p:nvPr>
        </p:nvGraphicFramePr>
        <p:xfrm>
          <a:off x="6428445" y="2358204"/>
          <a:ext cx="5392737" cy="4293387"/>
        </p:xfrm>
        <a:graphic>
          <a:graphicData uri="http://schemas.openxmlformats.org/drawingml/2006/table">
            <a:tbl>
              <a:tblPr/>
              <a:tblGrid>
                <a:gridCol w="1005426">
                  <a:extLst>
                    <a:ext uri="{9D8B030D-6E8A-4147-A177-3AD203B41FA5}">
                      <a16:colId xmlns:a16="http://schemas.microsoft.com/office/drawing/2014/main" val="3347578806"/>
                    </a:ext>
                  </a:extLst>
                </a:gridCol>
                <a:gridCol w="487479">
                  <a:extLst>
                    <a:ext uri="{9D8B030D-6E8A-4147-A177-3AD203B41FA5}">
                      <a16:colId xmlns:a16="http://schemas.microsoft.com/office/drawing/2014/main" val="2823435707"/>
                    </a:ext>
                  </a:extLst>
                </a:gridCol>
                <a:gridCol w="487479">
                  <a:extLst>
                    <a:ext uri="{9D8B030D-6E8A-4147-A177-3AD203B41FA5}">
                      <a16:colId xmlns:a16="http://schemas.microsoft.com/office/drawing/2014/main" val="3649283029"/>
                    </a:ext>
                  </a:extLst>
                </a:gridCol>
                <a:gridCol w="487479">
                  <a:extLst>
                    <a:ext uri="{9D8B030D-6E8A-4147-A177-3AD203B41FA5}">
                      <a16:colId xmlns:a16="http://schemas.microsoft.com/office/drawing/2014/main" val="2903430265"/>
                    </a:ext>
                  </a:extLst>
                </a:gridCol>
                <a:gridCol w="487479">
                  <a:extLst>
                    <a:ext uri="{9D8B030D-6E8A-4147-A177-3AD203B41FA5}">
                      <a16:colId xmlns:a16="http://schemas.microsoft.com/office/drawing/2014/main" val="708370381"/>
                    </a:ext>
                  </a:extLst>
                </a:gridCol>
                <a:gridCol w="487479">
                  <a:extLst>
                    <a:ext uri="{9D8B030D-6E8A-4147-A177-3AD203B41FA5}">
                      <a16:colId xmlns:a16="http://schemas.microsoft.com/office/drawing/2014/main" val="3180002182"/>
                    </a:ext>
                  </a:extLst>
                </a:gridCol>
                <a:gridCol w="487479">
                  <a:extLst>
                    <a:ext uri="{9D8B030D-6E8A-4147-A177-3AD203B41FA5}">
                      <a16:colId xmlns:a16="http://schemas.microsoft.com/office/drawing/2014/main" val="1028506546"/>
                    </a:ext>
                  </a:extLst>
                </a:gridCol>
                <a:gridCol w="487479">
                  <a:extLst>
                    <a:ext uri="{9D8B030D-6E8A-4147-A177-3AD203B41FA5}">
                      <a16:colId xmlns:a16="http://schemas.microsoft.com/office/drawing/2014/main" val="1828675487"/>
                    </a:ext>
                  </a:extLst>
                </a:gridCol>
                <a:gridCol w="487479">
                  <a:extLst>
                    <a:ext uri="{9D8B030D-6E8A-4147-A177-3AD203B41FA5}">
                      <a16:colId xmlns:a16="http://schemas.microsoft.com/office/drawing/2014/main" val="3877716312"/>
                    </a:ext>
                  </a:extLst>
                </a:gridCol>
                <a:gridCol w="487479">
                  <a:extLst>
                    <a:ext uri="{9D8B030D-6E8A-4147-A177-3AD203B41FA5}">
                      <a16:colId xmlns:a16="http://schemas.microsoft.com/office/drawing/2014/main" val="2149566797"/>
                    </a:ext>
                  </a:extLst>
                </a:gridCol>
              </a:tblGrid>
              <a:tr h="186669">
                <a:tc>
                  <a:txBody>
                    <a:bodyPr/>
                    <a:lstStyle/>
                    <a:p>
                      <a:pPr algn="l" fontAlgn="b"/>
                      <a:r>
                        <a:rPr lang="en-GB" sz="800" b="0" i="0" u="none" strike="noStrike">
                          <a:solidFill>
                            <a:srgbClr val="000000"/>
                          </a:solidFill>
                          <a:effectLst/>
                          <a:latin typeface="Calibri" panose="020F0502020204030204" pitchFamily="34" charset="0"/>
                        </a:rPr>
                        <a:t>NAME</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2013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2014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2015</a:t>
                      </a:r>
                    </a:p>
                  </a:txBody>
                  <a:tcPr marL="5078" marR="5078" marT="4881" marB="0" anchor="b">
                    <a:lnL>
                      <a:noFill/>
                    </a:lnL>
                    <a:lnR>
                      <a:noFill/>
                    </a:lnR>
                    <a:lnT>
                      <a:noFill/>
                    </a:lnT>
                    <a:lnB>
                      <a:noFill/>
                    </a:lnB>
                  </a:tcPr>
                </a:tc>
                <a:tc>
                  <a:txBody>
                    <a:bodyPr/>
                    <a:lstStyle/>
                    <a:p>
                      <a:pPr algn="r" fontAlgn="b"/>
                      <a:r>
                        <a:rPr lang="en-GB" sz="800" b="0" i="0" u="none" strike="noStrike" dirty="0">
                          <a:solidFill>
                            <a:srgbClr val="000000"/>
                          </a:solidFill>
                          <a:effectLst/>
                          <a:latin typeface="Calibri" panose="020F0502020204030204" pitchFamily="34" charset="0"/>
                        </a:rPr>
                        <a:t>2016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2017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2018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2019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2020</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2021</a:t>
                      </a:r>
                    </a:p>
                  </a:txBody>
                  <a:tcPr marL="5078" marR="5078" marT="4881" marB="0" anchor="b">
                    <a:lnL>
                      <a:noFill/>
                    </a:lnL>
                    <a:lnR>
                      <a:noFill/>
                    </a:lnR>
                    <a:lnT>
                      <a:noFill/>
                    </a:lnT>
                    <a:lnB>
                      <a:noFill/>
                    </a:lnB>
                  </a:tcPr>
                </a:tc>
                <a:extLst>
                  <a:ext uri="{0D108BD9-81ED-4DB2-BD59-A6C34878D82A}">
                    <a16:rowId xmlns:a16="http://schemas.microsoft.com/office/drawing/2014/main" val="3112860987"/>
                  </a:ext>
                </a:extLst>
              </a:tr>
              <a:tr h="186669">
                <a:tc>
                  <a:txBody>
                    <a:bodyPr/>
                    <a:lstStyle/>
                    <a:p>
                      <a:pPr algn="l" fontAlgn="b"/>
                      <a:r>
                        <a:rPr lang="en-GB" sz="800" b="0" i="0" u="none" strike="noStrike">
                          <a:solidFill>
                            <a:srgbClr val="000000"/>
                          </a:solidFill>
                          <a:effectLst/>
                          <a:latin typeface="Calibri" panose="020F0502020204030204" pitchFamily="34" charset="0"/>
                        </a:rPr>
                        <a:t>Isle of Anglesey</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98.5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98.6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98.3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97.9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98.1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98.4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98.5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99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96.9</a:t>
                      </a:r>
                    </a:p>
                  </a:txBody>
                  <a:tcPr marL="5078" marR="5078" marT="4881" marB="0" anchor="b">
                    <a:lnL>
                      <a:noFill/>
                    </a:lnL>
                    <a:lnR>
                      <a:noFill/>
                    </a:lnR>
                    <a:lnT>
                      <a:noFill/>
                    </a:lnT>
                    <a:lnB>
                      <a:noFill/>
                    </a:lnB>
                  </a:tcPr>
                </a:tc>
                <a:extLst>
                  <a:ext uri="{0D108BD9-81ED-4DB2-BD59-A6C34878D82A}">
                    <a16:rowId xmlns:a16="http://schemas.microsoft.com/office/drawing/2014/main" val="3628946420"/>
                  </a:ext>
                </a:extLst>
              </a:tr>
              <a:tr h="186669">
                <a:tc>
                  <a:txBody>
                    <a:bodyPr/>
                    <a:lstStyle/>
                    <a:p>
                      <a:pPr algn="l" fontAlgn="b"/>
                      <a:r>
                        <a:rPr lang="en-GB" sz="800" b="0" i="0" u="none" strike="noStrike">
                          <a:solidFill>
                            <a:srgbClr val="000000"/>
                          </a:solidFill>
                          <a:effectLst/>
                          <a:latin typeface="Calibri" panose="020F0502020204030204" pitchFamily="34" charset="0"/>
                        </a:rPr>
                        <a:t>Gwynedd</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48.1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48.4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48.6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48.8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49.1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49.4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46.2</a:t>
                      </a:r>
                    </a:p>
                  </a:txBody>
                  <a:tcPr marL="5078" marR="5078" marT="4881" marB="0" anchor="b">
                    <a:lnL>
                      <a:noFill/>
                    </a:lnL>
                    <a:lnR>
                      <a:noFill/>
                    </a:lnR>
                    <a:lnT>
                      <a:noFill/>
                    </a:lnT>
                    <a:lnB>
                      <a:noFill/>
                    </a:lnB>
                  </a:tcPr>
                </a:tc>
                <a:extLst>
                  <a:ext uri="{0D108BD9-81ED-4DB2-BD59-A6C34878D82A}">
                    <a16:rowId xmlns:a16="http://schemas.microsoft.com/office/drawing/2014/main" val="3399256317"/>
                  </a:ext>
                </a:extLst>
              </a:tr>
              <a:tr h="186669">
                <a:tc>
                  <a:txBody>
                    <a:bodyPr/>
                    <a:lstStyle/>
                    <a:p>
                      <a:pPr algn="l" fontAlgn="b"/>
                      <a:r>
                        <a:rPr lang="en-GB" sz="800" b="0" i="0" u="none" strike="noStrike">
                          <a:solidFill>
                            <a:srgbClr val="000000"/>
                          </a:solidFill>
                          <a:effectLst/>
                          <a:latin typeface="Calibri" panose="020F0502020204030204" pitchFamily="34" charset="0"/>
                        </a:rPr>
                        <a:t>Conwy</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103.4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103.4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103.8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103.8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104.1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104.1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102</a:t>
                      </a:r>
                    </a:p>
                  </a:txBody>
                  <a:tcPr marL="5078" marR="5078" marT="4881" marB="0" anchor="b">
                    <a:lnL>
                      <a:noFill/>
                    </a:lnL>
                    <a:lnR>
                      <a:noFill/>
                    </a:lnR>
                    <a:lnT>
                      <a:noFill/>
                    </a:lnT>
                    <a:lnB>
                      <a:noFill/>
                    </a:lnB>
                  </a:tcPr>
                </a:tc>
                <a:extLst>
                  <a:ext uri="{0D108BD9-81ED-4DB2-BD59-A6C34878D82A}">
                    <a16:rowId xmlns:a16="http://schemas.microsoft.com/office/drawing/2014/main" val="2519956075"/>
                  </a:ext>
                </a:extLst>
              </a:tr>
              <a:tr h="186669">
                <a:tc>
                  <a:txBody>
                    <a:bodyPr/>
                    <a:lstStyle/>
                    <a:p>
                      <a:pPr algn="l" fontAlgn="b"/>
                      <a:r>
                        <a:rPr lang="en-GB" sz="800" b="0" i="0" u="none" strike="noStrike">
                          <a:solidFill>
                            <a:srgbClr val="000000"/>
                          </a:solidFill>
                          <a:effectLst/>
                          <a:latin typeface="Calibri" panose="020F0502020204030204" pitchFamily="34" charset="0"/>
                        </a:rPr>
                        <a:t>Denbighshire</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113.3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113.3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113.5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113.7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113.9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114.4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115.5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114.8</a:t>
                      </a:r>
                    </a:p>
                  </a:txBody>
                  <a:tcPr marL="5078" marR="5078" marT="4881" marB="0" anchor="b">
                    <a:lnL>
                      <a:noFill/>
                    </a:lnL>
                    <a:lnR>
                      <a:noFill/>
                    </a:lnR>
                    <a:lnT>
                      <a:noFill/>
                    </a:lnT>
                    <a:lnB>
                      <a:noFill/>
                    </a:lnB>
                  </a:tcPr>
                </a:tc>
                <a:extLst>
                  <a:ext uri="{0D108BD9-81ED-4DB2-BD59-A6C34878D82A}">
                    <a16:rowId xmlns:a16="http://schemas.microsoft.com/office/drawing/2014/main" val="4116540058"/>
                  </a:ext>
                </a:extLst>
              </a:tr>
              <a:tr h="186669">
                <a:tc>
                  <a:txBody>
                    <a:bodyPr/>
                    <a:lstStyle/>
                    <a:p>
                      <a:pPr algn="l" fontAlgn="b"/>
                      <a:r>
                        <a:rPr lang="en-GB" sz="800" b="0" i="0" u="none" strike="noStrike">
                          <a:solidFill>
                            <a:srgbClr val="000000"/>
                          </a:solidFill>
                          <a:effectLst/>
                          <a:latin typeface="Calibri" panose="020F0502020204030204" pitchFamily="34" charset="0"/>
                        </a:rPr>
                        <a:t>Flintshire</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350.2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351.6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352.2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353.4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354.6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355.6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356.8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358.5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354.4</a:t>
                      </a:r>
                    </a:p>
                  </a:txBody>
                  <a:tcPr marL="5078" marR="5078" marT="4881" marB="0" anchor="b">
                    <a:lnL>
                      <a:noFill/>
                    </a:lnL>
                    <a:lnR>
                      <a:noFill/>
                    </a:lnR>
                    <a:lnT>
                      <a:noFill/>
                    </a:lnT>
                    <a:lnB>
                      <a:noFill/>
                    </a:lnB>
                  </a:tcPr>
                </a:tc>
                <a:extLst>
                  <a:ext uri="{0D108BD9-81ED-4DB2-BD59-A6C34878D82A}">
                    <a16:rowId xmlns:a16="http://schemas.microsoft.com/office/drawing/2014/main" val="1429159582"/>
                  </a:ext>
                </a:extLst>
              </a:tr>
              <a:tr h="186669">
                <a:tc>
                  <a:txBody>
                    <a:bodyPr/>
                    <a:lstStyle/>
                    <a:p>
                      <a:pPr algn="l" fontAlgn="b"/>
                      <a:r>
                        <a:rPr lang="en-GB" sz="800" b="0" i="0" u="none" strike="noStrike">
                          <a:solidFill>
                            <a:srgbClr val="000000"/>
                          </a:solidFill>
                          <a:effectLst/>
                          <a:latin typeface="Calibri" panose="020F0502020204030204" pitchFamily="34" charset="0"/>
                        </a:rPr>
                        <a:t>Wrexham</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269.6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269.9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268.8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268.8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269.1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270.2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269.9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270.1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268.2</a:t>
                      </a:r>
                    </a:p>
                  </a:txBody>
                  <a:tcPr marL="5078" marR="5078" marT="4881" marB="0" anchor="b">
                    <a:lnL>
                      <a:noFill/>
                    </a:lnL>
                    <a:lnR>
                      <a:noFill/>
                    </a:lnR>
                    <a:lnT>
                      <a:noFill/>
                    </a:lnT>
                    <a:lnB>
                      <a:noFill/>
                    </a:lnB>
                  </a:tcPr>
                </a:tc>
                <a:extLst>
                  <a:ext uri="{0D108BD9-81ED-4DB2-BD59-A6C34878D82A}">
                    <a16:rowId xmlns:a16="http://schemas.microsoft.com/office/drawing/2014/main" val="1325187162"/>
                  </a:ext>
                </a:extLst>
              </a:tr>
              <a:tr h="186669">
                <a:tc>
                  <a:txBody>
                    <a:bodyPr/>
                    <a:lstStyle/>
                    <a:p>
                      <a:pPr algn="l" fontAlgn="b"/>
                      <a:r>
                        <a:rPr lang="en-GB" sz="800" b="0" i="0" u="none" strike="noStrike">
                          <a:solidFill>
                            <a:srgbClr val="000000"/>
                          </a:solidFill>
                          <a:effectLst/>
                          <a:latin typeface="Calibri" panose="020F0502020204030204" pitchFamily="34" charset="0"/>
                        </a:rPr>
                        <a:t>Ceredigion</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42.4</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42.1</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41.6</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41.3</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40.9</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40.9</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40.7</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40.8</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39.6</a:t>
                      </a:r>
                    </a:p>
                  </a:txBody>
                  <a:tcPr marL="5078" marR="5078" marT="4881" marB="0" anchor="b">
                    <a:lnL>
                      <a:noFill/>
                    </a:lnL>
                    <a:lnR>
                      <a:noFill/>
                    </a:lnR>
                    <a:lnT>
                      <a:noFill/>
                    </a:lnT>
                    <a:lnB>
                      <a:noFill/>
                    </a:lnB>
                    <a:solidFill>
                      <a:srgbClr val="FFFF00"/>
                    </a:solidFill>
                  </a:tcPr>
                </a:tc>
                <a:extLst>
                  <a:ext uri="{0D108BD9-81ED-4DB2-BD59-A6C34878D82A}">
                    <a16:rowId xmlns:a16="http://schemas.microsoft.com/office/drawing/2014/main" val="1363715415"/>
                  </a:ext>
                </a:extLst>
              </a:tr>
              <a:tr h="186669">
                <a:tc>
                  <a:txBody>
                    <a:bodyPr/>
                    <a:lstStyle/>
                    <a:p>
                      <a:pPr algn="l" fontAlgn="b"/>
                      <a:r>
                        <a:rPr lang="en-GB" sz="800" b="0" i="0" u="none" strike="noStrike">
                          <a:solidFill>
                            <a:srgbClr val="000000"/>
                          </a:solidFill>
                          <a:effectLst/>
                          <a:latin typeface="Calibri" panose="020F0502020204030204" pitchFamily="34" charset="0"/>
                        </a:rPr>
                        <a:t>Pembrokeshire</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76.2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76.5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76.4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76.7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77.3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77.7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78.3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76.4</a:t>
                      </a:r>
                    </a:p>
                  </a:txBody>
                  <a:tcPr marL="5078" marR="5078" marT="4881" marB="0" anchor="b">
                    <a:lnL>
                      <a:noFill/>
                    </a:lnL>
                    <a:lnR>
                      <a:noFill/>
                    </a:lnR>
                    <a:lnT>
                      <a:noFill/>
                    </a:lnT>
                    <a:lnB>
                      <a:noFill/>
                    </a:lnB>
                  </a:tcPr>
                </a:tc>
                <a:extLst>
                  <a:ext uri="{0D108BD9-81ED-4DB2-BD59-A6C34878D82A}">
                    <a16:rowId xmlns:a16="http://schemas.microsoft.com/office/drawing/2014/main" val="1885959721"/>
                  </a:ext>
                </a:extLst>
              </a:tr>
              <a:tr h="186669">
                <a:tc>
                  <a:txBody>
                    <a:bodyPr/>
                    <a:lstStyle/>
                    <a:p>
                      <a:pPr algn="l" fontAlgn="b"/>
                      <a:r>
                        <a:rPr lang="en-GB" sz="800" b="0" i="0" u="none" strike="noStrike">
                          <a:solidFill>
                            <a:srgbClr val="000000"/>
                          </a:solidFill>
                          <a:effectLst/>
                          <a:latin typeface="Calibri" panose="020F0502020204030204" pitchFamily="34" charset="0"/>
                        </a:rPr>
                        <a:t>Carmarthenshire</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77.9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78.2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78.4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78.7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79.1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79.6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80.2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79.4</a:t>
                      </a:r>
                    </a:p>
                  </a:txBody>
                  <a:tcPr marL="5078" marR="5078" marT="4881" marB="0" anchor="b">
                    <a:lnL>
                      <a:noFill/>
                    </a:lnL>
                    <a:lnR>
                      <a:noFill/>
                    </a:lnR>
                    <a:lnT>
                      <a:noFill/>
                    </a:lnT>
                    <a:lnB>
                      <a:noFill/>
                    </a:lnB>
                  </a:tcPr>
                </a:tc>
                <a:extLst>
                  <a:ext uri="{0D108BD9-81ED-4DB2-BD59-A6C34878D82A}">
                    <a16:rowId xmlns:a16="http://schemas.microsoft.com/office/drawing/2014/main" val="3306805227"/>
                  </a:ext>
                </a:extLst>
              </a:tr>
              <a:tr h="186669">
                <a:tc>
                  <a:txBody>
                    <a:bodyPr/>
                    <a:lstStyle/>
                    <a:p>
                      <a:pPr algn="l" fontAlgn="b"/>
                      <a:r>
                        <a:rPr lang="en-GB" sz="800" b="0" i="0" u="none" strike="noStrike">
                          <a:solidFill>
                            <a:srgbClr val="000000"/>
                          </a:solidFill>
                          <a:effectLst/>
                          <a:latin typeface="Calibri" panose="020F0502020204030204" pitchFamily="34" charset="0"/>
                        </a:rPr>
                        <a:t>Swansea</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632.3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634.5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638.1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643.8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646.4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650.4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649.3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626.3</a:t>
                      </a:r>
                    </a:p>
                  </a:txBody>
                  <a:tcPr marL="5078" marR="5078" marT="4881" marB="0" anchor="b">
                    <a:lnL>
                      <a:noFill/>
                    </a:lnL>
                    <a:lnR>
                      <a:noFill/>
                    </a:lnR>
                    <a:lnT>
                      <a:noFill/>
                    </a:lnT>
                    <a:lnB>
                      <a:noFill/>
                    </a:lnB>
                  </a:tcPr>
                </a:tc>
                <a:extLst>
                  <a:ext uri="{0D108BD9-81ED-4DB2-BD59-A6C34878D82A}">
                    <a16:rowId xmlns:a16="http://schemas.microsoft.com/office/drawing/2014/main" val="2091072732"/>
                  </a:ext>
                </a:extLst>
              </a:tr>
              <a:tr h="186669">
                <a:tc>
                  <a:txBody>
                    <a:bodyPr/>
                    <a:lstStyle/>
                    <a:p>
                      <a:pPr algn="l" fontAlgn="b"/>
                      <a:r>
                        <a:rPr lang="en-GB" sz="800" b="0" i="0" u="none" strike="noStrike">
                          <a:solidFill>
                            <a:srgbClr val="000000"/>
                          </a:solidFill>
                          <a:effectLst/>
                          <a:latin typeface="Calibri" panose="020F0502020204030204" pitchFamily="34" charset="0"/>
                        </a:rPr>
                        <a:t>Neath Port Talbot</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317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318.3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319.4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321.1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322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323.9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324.8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327.2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321.6</a:t>
                      </a:r>
                    </a:p>
                  </a:txBody>
                  <a:tcPr marL="5078" marR="5078" marT="4881" marB="0" anchor="b">
                    <a:lnL>
                      <a:noFill/>
                    </a:lnL>
                    <a:lnR>
                      <a:noFill/>
                    </a:lnR>
                    <a:lnT>
                      <a:noFill/>
                    </a:lnT>
                    <a:lnB>
                      <a:noFill/>
                    </a:lnB>
                  </a:tcPr>
                </a:tc>
                <a:extLst>
                  <a:ext uri="{0D108BD9-81ED-4DB2-BD59-A6C34878D82A}">
                    <a16:rowId xmlns:a16="http://schemas.microsoft.com/office/drawing/2014/main" val="2241144989"/>
                  </a:ext>
                </a:extLst>
              </a:tr>
              <a:tr h="186669">
                <a:tc>
                  <a:txBody>
                    <a:bodyPr/>
                    <a:lstStyle/>
                    <a:p>
                      <a:pPr algn="l" fontAlgn="b"/>
                      <a:r>
                        <a:rPr lang="en-GB" sz="800" b="0" i="0" u="none" strike="noStrike">
                          <a:solidFill>
                            <a:srgbClr val="000000"/>
                          </a:solidFill>
                          <a:effectLst/>
                          <a:latin typeface="Calibri" panose="020F0502020204030204" pitchFamily="34" charset="0"/>
                        </a:rPr>
                        <a:t>Bridgend</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560.5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563.5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567.3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571.9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575.4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577.8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586.4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588.4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581.3</a:t>
                      </a:r>
                    </a:p>
                  </a:txBody>
                  <a:tcPr marL="5078" marR="5078" marT="4881" marB="0" anchor="b">
                    <a:lnL>
                      <a:noFill/>
                    </a:lnL>
                    <a:lnR>
                      <a:noFill/>
                    </a:lnR>
                    <a:lnT>
                      <a:noFill/>
                    </a:lnT>
                    <a:lnB>
                      <a:noFill/>
                    </a:lnB>
                  </a:tcPr>
                </a:tc>
                <a:extLst>
                  <a:ext uri="{0D108BD9-81ED-4DB2-BD59-A6C34878D82A}">
                    <a16:rowId xmlns:a16="http://schemas.microsoft.com/office/drawing/2014/main" val="2827651367"/>
                  </a:ext>
                </a:extLst>
              </a:tr>
              <a:tr h="186669">
                <a:tc>
                  <a:txBody>
                    <a:bodyPr/>
                    <a:lstStyle/>
                    <a:p>
                      <a:pPr algn="l" fontAlgn="b"/>
                      <a:r>
                        <a:rPr lang="en-GB" sz="800" b="0" i="0" u="none" strike="noStrike">
                          <a:solidFill>
                            <a:srgbClr val="000000"/>
                          </a:solidFill>
                          <a:effectLst/>
                          <a:latin typeface="Calibri" panose="020F0502020204030204" pitchFamily="34" charset="0"/>
                        </a:rPr>
                        <a:t>Vale of Glamorgan</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385.1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386.8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386.7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389.5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394.9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399.3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403.6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408.8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400.5</a:t>
                      </a:r>
                    </a:p>
                  </a:txBody>
                  <a:tcPr marL="5078" marR="5078" marT="4881" marB="0" anchor="b">
                    <a:lnL>
                      <a:noFill/>
                    </a:lnL>
                    <a:lnR>
                      <a:noFill/>
                    </a:lnR>
                    <a:lnT>
                      <a:noFill/>
                    </a:lnT>
                    <a:lnB>
                      <a:noFill/>
                    </a:lnB>
                  </a:tcPr>
                </a:tc>
                <a:extLst>
                  <a:ext uri="{0D108BD9-81ED-4DB2-BD59-A6C34878D82A}">
                    <a16:rowId xmlns:a16="http://schemas.microsoft.com/office/drawing/2014/main" val="3991815749"/>
                  </a:ext>
                </a:extLst>
              </a:tr>
              <a:tr h="186669">
                <a:tc>
                  <a:txBody>
                    <a:bodyPr/>
                    <a:lstStyle/>
                    <a:p>
                      <a:pPr algn="l" fontAlgn="b"/>
                      <a:r>
                        <a:rPr lang="en-GB" sz="800" b="0" i="0" u="none" strike="noStrike">
                          <a:solidFill>
                            <a:srgbClr val="000000"/>
                          </a:solidFill>
                          <a:effectLst/>
                          <a:latin typeface="Calibri" panose="020F0502020204030204" pitchFamily="34" charset="0"/>
                        </a:rPr>
                        <a:t>Cardiff</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2508.5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2527.6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2546.6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2572.8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2584.1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2594.7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2613.6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2630</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2561</a:t>
                      </a:r>
                    </a:p>
                  </a:txBody>
                  <a:tcPr marL="5078" marR="5078" marT="4881" marB="0" anchor="b">
                    <a:lnL>
                      <a:noFill/>
                    </a:lnL>
                    <a:lnR>
                      <a:noFill/>
                    </a:lnR>
                    <a:lnT>
                      <a:noFill/>
                    </a:lnT>
                    <a:lnB>
                      <a:noFill/>
                    </a:lnB>
                  </a:tcPr>
                </a:tc>
                <a:extLst>
                  <a:ext uri="{0D108BD9-81ED-4DB2-BD59-A6C34878D82A}">
                    <a16:rowId xmlns:a16="http://schemas.microsoft.com/office/drawing/2014/main" val="1501970462"/>
                  </a:ext>
                </a:extLst>
              </a:tr>
              <a:tr h="186669">
                <a:tc>
                  <a:txBody>
                    <a:bodyPr/>
                    <a:lstStyle/>
                    <a:p>
                      <a:pPr algn="l" fontAlgn="b"/>
                      <a:r>
                        <a:rPr lang="en-GB" sz="800" b="0" i="0" u="none" strike="noStrike">
                          <a:solidFill>
                            <a:srgbClr val="000000"/>
                          </a:solidFill>
                          <a:effectLst/>
                          <a:latin typeface="Calibri" panose="020F0502020204030204" pitchFamily="34" charset="0"/>
                        </a:rPr>
                        <a:t>Rhondda Cynon Taf</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556.8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558.5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559.7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561.6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563.8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566.2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568.8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570.3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560</a:t>
                      </a:r>
                    </a:p>
                  </a:txBody>
                  <a:tcPr marL="5078" marR="5078" marT="4881" marB="0" anchor="b">
                    <a:lnL>
                      <a:noFill/>
                    </a:lnL>
                    <a:lnR>
                      <a:noFill/>
                    </a:lnR>
                    <a:lnT>
                      <a:noFill/>
                    </a:lnT>
                    <a:lnB>
                      <a:noFill/>
                    </a:lnB>
                  </a:tcPr>
                </a:tc>
                <a:extLst>
                  <a:ext uri="{0D108BD9-81ED-4DB2-BD59-A6C34878D82A}">
                    <a16:rowId xmlns:a16="http://schemas.microsoft.com/office/drawing/2014/main" val="3960105197"/>
                  </a:ext>
                </a:extLst>
              </a:tr>
              <a:tr h="186669">
                <a:tc>
                  <a:txBody>
                    <a:bodyPr/>
                    <a:lstStyle/>
                    <a:p>
                      <a:pPr algn="l" fontAlgn="b"/>
                      <a:r>
                        <a:rPr lang="en-GB" sz="800" b="0" i="0" u="none" strike="noStrike">
                          <a:solidFill>
                            <a:srgbClr val="000000"/>
                          </a:solidFill>
                          <a:effectLst/>
                          <a:latin typeface="Calibri" panose="020F0502020204030204" pitchFamily="34" charset="0"/>
                        </a:rPr>
                        <a:t>Caerphilly</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648.5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649.4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650.4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651.6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652.4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652.6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655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634.4</a:t>
                      </a:r>
                    </a:p>
                  </a:txBody>
                  <a:tcPr marL="5078" marR="5078" marT="4881" marB="0" anchor="b">
                    <a:lnL>
                      <a:noFill/>
                    </a:lnL>
                    <a:lnR>
                      <a:noFill/>
                    </a:lnR>
                    <a:lnT>
                      <a:noFill/>
                    </a:lnT>
                    <a:lnB>
                      <a:noFill/>
                    </a:lnB>
                  </a:tcPr>
                </a:tc>
                <a:extLst>
                  <a:ext uri="{0D108BD9-81ED-4DB2-BD59-A6C34878D82A}">
                    <a16:rowId xmlns:a16="http://schemas.microsoft.com/office/drawing/2014/main" val="2058417793"/>
                  </a:ext>
                </a:extLst>
              </a:tr>
              <a:tr h="186669">
                <a:tc>
                  <a:txBody>
                    <a:bodyPr/>
                    <a:lstStyle/>
                    <a:p>
                      <a:pPr algn="l" fontAlgn="b"/>
                      <a:r>
                        <a:rPr lang="en-GB" sz="800" b="0" i="0" u="none" strike="noStrike">
                          <a:solidFill>
                            <a:srgbClr val="000000"/>
                          </a:solidFill>
                          <a:effectLst/>
                          <a:latin typeface="Calibri" panose="020F0502020204030204" pitchFamily="34" charset="0"/>
                        </a:rPr>
                        <a:t>Blaenau Gwent</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641.4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640.4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639.4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640.2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640</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642.3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643.8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616</a:t>
                      </a:r>
                    </a:p>
                  </a:txBody>
                  <a:tcPr marL="5078" marR="5078" marT="4881" marB="0" anchor="b">
                    <a:lnL>
                      <a:noFill/>
                    </a:lnL>
                    <a:lnR>
                      <a:noFill/>
                    </a:lnR>
                    <a:lnT>
                      <a:noFill/>
                    </a:lnT>
                    <a:lnB>
                      <a:noFill/>
                    </a:lnB>
                  </a:tcPr>
                </a:tc>
                <a:extLst>
                  <a:ext uri="{0D108BD9-81ED-4DB2-BD59-A6C34878D82A}">
                    <a16:rowId xmlns:a16="http://schemas.microsoft.com/office/drawing/2014/main" val="3326204263"/>
                  </a:ext>
                </a:extLst>
              </a:tr>
              <a:tr h="186669">
                <a:tc>
                  <a:txBody>
                    <a:bodyPr/>
                    <a:lstStyle/>
                    <a:p>
                      <a:pPr algn="l" fontAlgn="b"/>
                      <a:r>
                        <a:rPr lang="en-GB" sz="800" b="0" i="0" u="none" strike="noStrike">
                          <a:solidFill>
                            <a:srgbClr val="000000"/>
                          </a:solidFill>
                          <a:effectLst/>
                          <a:latin typeface="Calibri" panose="020F0502020204030204" pitchFamily="34" charset="0"/>
                        </a:rPr>
                        <a:t>Torfaen</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727.2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728.7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730.4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732.2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734.3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740.6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747.9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754.8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735.9</a:t>
                      </a:r>
                    </a:p>
                  </a:txBody>
                  <a:tcPr marL="5078" marR="5078" marT="4881" marB="0" anchor="b">
                    <a:lnL>
                      <a:noFill/>
                    </a:lnL>
                    <a:lnR>
                      <a:noFill/>
                    </a:lnR>
                    <a:lnT>
                      <a:noFill/>
                    </a:lnT>
                    <a:lnB>
                      <a:noFill/>
                    </a:lnB>
                  </a:tcPr>
                </a:tc>
                <a:extLst>
                  <a:ext uri="{0D108BD9-81ED-4DB2-BD59-A6C34878D82A}">
                    <a16:rowId xmlns:a16="http://schemas.microsoft.com/office/drawing/2014/main" val="3450737651"/>
                  </a:ext>
                </a:extLst>
              </a:tr>
              <a:tr h="186669">
                <a:tc>
                  <a:txBody>
                    <a:bodyPr/>
                    <a:lstStyle/>
                    <a:p>
                      <a:pPr algn="l" fontAlgn="b"/>
                      <a:r>
                        <a:rPr lang="en-GB" sz="800" b="0" i="0" u="none" strike="noStrike">
                          <a:solidFill>
                            <a:srgbClr val="000000"/>
                          </a:solidFill>
                          <a:effectLst/>
                          <a:latin typeface="Calibri" panose="020F0502020204030204" pitchFamily="34" charset="0"/>
                        </a:rPr>
                        <a:t>Monmouthshire</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108.6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109.3</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109.8</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110.2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110.9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111.4</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112.1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109.7</a:t>
                      </a:r>
                    </a:p>
                  </a:txBody>
                  <a:tcPr marL="5078" marR="5078" marT="4881" marB="0" anchor="b">
                    <a:lnL>
                      <a:noFill/>
                    </a:lnL>
                    <a:lnR>
                      <a:noFill/>
                    </a:lnR>
                    <a:lnT>
                      <a:noFill/>
                    </a:lnT>
                    <a:lnB>
                      <a:noFill/>
                    </a:lnB>
                  </a:tcPr>
                </a:tc>
                <a:extLst>
                  <a:ext uri="{0D108BD9-81ED-4DB2-BD59-A6C34878D82A}">
                    <a16:rowId xmlns:a16="http://schemas.microsoft.com/office/drawing/2014/main" val="4204618154"/>
                  </a:ext>
                </a:extLst>
              </a:tr>
              <a:tr h="186669">
                <a:tc>
                  <a:txBody>
                    <a:bodyPr/>
                    <a:lstStyle/>
                    <a:p>
                      <a:pPr algn="l" fontAlgn="b"/>
                      <a:r>
                        <a:rPr lang="en-GB" sz="800" b="0" i="0" u="none" strike="noStrike">
                          <a:solidFill>
                            <a:srgbClr val="000000"/>
                          </a:solidFill>
                          <a:effectLst/>
                          <a:latin typeface="Calibri" panose="020F0502020204030204" pitchFamily="34" charset="0"/>
                        </a:rPr>
                        <a:t>Newport</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770.2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772.2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776.6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784.6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795.1</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804.7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811.9</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821.2</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838</a:t>
                      </a:r>
                    </a:p>
                  </a:txBody>
                  <a:tcPr marL="5078" marR="5078" marT="4881" marB="0" anchor="b">
                    <a:lnL>
                      <a:noFill/>
                    </a:lnL>
                    <a:lnR>
                      <a:noFill/>
                    </a:lnR>
                    <a:lnT>
                      <a:noFill/>
                    </a:lnT>
                    <a:lnB>
                      <a:noFill/>
                    </a:lnB>
                  </a:tcPr>
                </a:tc>
                <a:extLst>
                  <a:ext uri="{0D108BD9-81ED-4DB2-BD59-A6C34878D82A}">
                    <a16:rowId xmlns:a16="http://schemas.microsoft.com/office/drawing/2014/main" val="3338363967"/>
                  </a:ext>
                </a:extLst>
              </a:tr>
              <a:tr h="186669">
                <a:tc>
                  <a:txBody>
                    <a:bodyPr/>
                    <a:lstStyle/>
                    <a:p>
                      <a:pPr algn="l" fontAlgn="b"/>
                      <a:r>
                        <a:rPr lang="en-GB" sz="800" b="0" i="0" u="none" strike="noStrike">
                          <a:solidFill>
                            <a:srgbClr val="000000"/>
                          </a:solidFill>
                          <a:effectLst/>
                          <a:latin typeface="Calibri" panose="020F0502020204030204" pitchFamily="34" charset="0"/>
                        </a:rPr>
                        <a:t>Powys</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25.5</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25.6</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25.7</a:t>
                      </a:r>
                    </a:p>
                  </a:txBody>
                  <a:tcPr marL="5078" marR="5078" marT="4881" marB="0" anchor="b">
                    <a:lnL>
                      <a:noFill/>
                    </a:lnL>
                    <a:lnR>
                      <a:noFill/>
                    </a:lnR>
                    <a:lnT>
                      <a:noFill/>
                    </a:lnT>
                    <a:lnB>
                      <a:noFill/>
                    </a:lnB>
                  </a:tcPr>
                </a:tc>
                <a:tc>
                  <a:txBody>
                    <a:bodyPr/>
                    <a:lstStyle/>
                    <a:p>
                      <a:pPr algn="r" fontAlgn="b"/>
                      <a:r>
                        <a:rPr lang="en-GB" sz="800" b="0" i="0" u="none" strike="noStrike">
                          <a:solidFill>
                            <a:srgbClr val="000000"/>
                          </a:solidFill>
                          <a:effectLst/>
                          <a:latin typeface="Calibri" panose="020F0502020204030204" pitchFamily="34" charset="0"/>
                        </a:rPr>
                        <a:t>25.8</a:t>
                      </a:r>
                    </a:p>
                  </a:txBody>
                  <a:tcPr marL="5078" marR="5078" marT="4881" marB="0" anchor="b">
                    <a:lnL>
                      <a:noFill/>
                    </a:lnL>
                    <a:lnR>
                      <a:noFill/>
                    </a:lnR>
                    <a:lnT>
                      <a:noFill/>
                    </a:lnT>
                    <a:lnB>
                      <a:noFill/>
                    </a:lnB>
                  </a:tcPr>
                </a:tc>
                <a:extLst>
                  <a:ext uri="{0D108BD9-81ED-4DB2-BD59-A6C34878D82A}">
                    <a16:rowId xmlns:a16="http://schemas.microsoft.com/office/drawing/2014/main" val="3541808016"/>
                  </a:ext>
                </a:extLst>
              </a:tr>
              <a:tr h="186669">
                <a:tc>
                  <a:txBody>
                    <a:bodyPr/>
                    <a:lstStyle/>
                    <a:p>
                      <a:pPr algn="l" fontAlgn="b"/>
                      <a:r>
                        <a:rPr lang="en-GB" sz="800" b="0" i="0" u="none" strike="noStrike">
                          <a:solidFill>
                            <a:srgbClr val="000000"/>
                          </a:solidFill>
                          <a:effectLst/>
                          <a:latin typeface="Calibri" panose="020F0502020204030204" pitchFamily="34" charset="0"/>
                        </a:rPr>
                        <a:t>Merthyr Tydfil</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529.7</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530.2</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531.9</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536.1</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538.2</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540.3</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541.6</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a:solidFill>
                            <a:srgbClr val="000000"/>
                          </a:solidFill>
                          <a:effectLst/>
                          <a:latin typeface="Calibri" panose="020F0502020204030204" pitchFamily="34" charset="0"/>
                        </a:rPr>
                        <a:t>542.4</a:t>
                      </a:r>
                    </a:p>
                  </a:txBody>
                  <a:tcPr marL="5078" marR="5078" marT="4881" marB="0" anchor="b">
                    <a:lnL>
                      <a:noFill/>
                    </a:lnL>
                    <a:lnR>
                      <a:noFill/>
                    </a:lnR>
                    <a:lnT>
                      <a:noFill/>
                    </a:lnT>
                    <a:lnB>
                      <a:noFill/>
                    </a:lnB>
                    <a:solidFill>
                      <a:srgbClr val="FFFF00"/>
                    </a:solidFill>
                  </a:tcPr>
                </a:tc>
                <a:tc>
                  <a:txBody>
                    <a:bodyPr/>
                    <a:lstStyle/>
                    <a:p>
                      <a:pPr algn="r" fontAlgn="b"/>
                      <a:r>
                        <a:rPr lang="en-GB" sz="800" b="0" i="0" u="none" strike="noStrike" dirty="0">
                          <a:solidFill>
                            <a:srgbClr val="000000"/>
                          </a:solidFill>
                          <a:effectLst/>
                          <a:latin typeface="Calibri" panose="020F0502020204030204" pitchFamily="34" charset="0"/>
                        </a:rPr>
                        <a:t>528.5</a:t>
                      </a:r>
                    </a:p>
                  </a:txBody>
                  <a:tcPr marL="5078" marR="5078" marT="4881" marB="0" anchor="b">
                    <a:lnL>
                      <a:noFill/>
                    </a:lnL>
                    <a:lnR>
                      <a:noFill/>
                    </a:lnR>
                    <a:lnT>
                      <a:noFill/>
                    </a:lnT>
                    <a:lnB>
                      <a:noFill/>
                    </a:lnB>
                    <a:solidFill>
                      <a:srgbClr val="FFFF00"/>
                    </a:solidFill>
                  </a:tcPr>
                </a:tc>
                <a:extLst>
                  <a:ext uri="{0D108BD9-81ED-4DB2-BD59-A6C34878D82A}">
                    <a16:rowId xmlns:a16="http://schemas.microsoft.com/office/drawing/2014/main" val="3111062026"/>
                  </a:ext>
                </a:extLst>
              </a:tr>
            </a:tbl>
          </a:graphicData>
        </a:graphic>
      </p:graphicFrame>
    </p:spTree>
    <p:extLst>
      <p:ext uri="{BB962C8B-B14F-4D97-AF65-F5344CB8AC3E}">
        <p14:creationId xmlns:p14="http://schemas.microsoft.com/office/powerpoint/2010/main" val="838310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 name="Title 6">
            <a:extLst>
              <a:ext uri="{FF2B5EF4-FFF2-40B4-BE49-F238E27FC236}">
                <a16:creationId xmlns:a16="http://schemas.microsoft.com/office/drawing/2014/main" id="{E0502E0B-FC0F-8BF1-3644-08AF59C65D06}"/>
              </a:ext>
            </a:extLst>
          </p:cNvPr>
          <p:cNvSpPr>
            <a:spLocks noGrp="1"/>
          </p:cNvSpPr>
          <p:nvPr>
            <p:ph type="title"/>
          </p:nvPr>
        </p:nvSpPr>
        <p:spPr>
          <a:xfrm>
            <a:off x="581191" y="4610099"/>
            <a:ext cx="10993549" cy="1066801"/>
          </a:xfrm>
        </p:spPr>
        <p:txBody>
          <a:bodyPr vert="horz" lIns="91440" tIns="45720" rIns="91440" bIns="45720" rtlCol="0" anchor="b">
            <a:normAutofit/>
          </a:bodyPr>
          <a:lstStyle/>
          <a:p>
            <a:r>
              <a:rPr lang="en-US" sz="3600">
                <a:solidFill>
                  <a:srgbClr val="FFFFFF"/>
                </a:solidFill>
              </a:rPr>
              <a:t>Accessible Primary Care</a:t>
            </a:r>
          </a:p>
        </p:txBody>
      </p:sp>
      <p:sp useBgFill="1">
        <p:nvSpPr>
          <p:cNvPr id="27" name="Rectangle 26">
            <a:extLst>
              <a:ext uri="{FF2B5EF4-FFF2-40B4-BE49-F238E27FC236}">
                <a16:creationId xmlns:a16="http://schemas.microsoft.com/office/drawing/2014/main" id="{B1A515B1-A9B3-49B0-AE0D-D038D42C2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3900"/>
            <a:ext cx="12192000" cy="37081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Content Placeholder 13">
            <a:extLst>
              <a:ext uri="{FF2B5EF4-FFF2-40B4-BE49-F238E27FC236}">
                <a16:creationId xmlns:a16="http://schemas.microsoft.com/office/drawing/2014/main" id="{1E5B1339-78FD-DC1F-6216-3C6E30FB5A50}"/>
              </a:ext>
            </a:extLst>
          </p:cNvPr>
          <p:cNvPicPr>
            <a:picLocks noGrp="1" noChangeAspect="1"/>
          </p:cNvPicPr>
          <p:nvPr>
            <p:ph idx="1"/>
          </p:nvPr>
        </p:nvPicPr>
        <p:blipFill>
          <a:blip r:embed="rId3"/>
          <a:stretch>
            <a:fillRect/>
          </a:stretch>
        </p:blipFill>
        <p:spPr>
          <a:xfrm>
            <a:off x="443883" y="723899"/>
            <a:ext cx="11144252" cy="3566161"/>
          </a:xfrm>
          <a:prstGeom prst="rect">
            <a:avLst/>
          </a:prstGeom>
        </p:spPr>
      </p:pic>
    </p:spTree>
    <p:extLst>
      <p:ext uri="{BB962C8B-B14F-4D97-AF65-F5344CB8AC3E}">
        <p14:creationId xmlns:p14="http://schemas.microsoft.com/office/powerpoint/2010/main" val="1399448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DFA4E-683E-7275-5D1C-06A34D6603D7}"/>
              </a:ext>
            </a:extLst>
          </p:cNvPr>
          <p:cNvSpPr>
            <a:spLocks noGrp="1"/>
          </p:cNvSpPr>
          <p:nvPr>
            <p:ph type="title"/>
          </p:nvPr>
        </p:nvSpPr>
        <p:spPr/>
        <p:txBody>
          <a:bodyPr/>
          <a:lstStyle/>
          <a:p>
            <a:r>
              <a:rPr lang="en-GB" dirty="0"/>
              <a:t>Traffic Pollution</a:t>
            </a:r>
          </a:p>
        </p:txBody>
      </p:sp>
      <p:sp>
        <p:nvSpPr>
          <p:cNvPr id="9" name="Text Placeholder 8">
            <a:extLst>
              <a:ext uri="{FF2B5EF4-FFF2-40B4-BE49-F238E27FC236}">
                <a16:creationId xmlns:a16="http://schemas.microsoft.com/office/drawing/2014/main" id="{5D011757-A123-DB4F-625D-2D3EE0419669}"/>
              </a:ext>
            </a:extLst>
          </p:cNvPr>
          <p:cNvSpPr>
            <a:spLocks noGrp="1"/>
          </p:cNvSpPr>
          <p:nvPr>
            <p:ph type="body" idx="1"/>
          </p:nvPr>
        </p:nvSpPr>
        <p:spPr>
          <a:xfrm>
            <a:off x="839788" y="1681163"/>
            <a:ext cx="5157787" cy="456556"/>
          </a:xfrm>
        </p:spPr>
        <p:txBody>
          <a:bodyPr/>
          <a:lstStyle/>
          <a:p>
            <a:r>
              <a:rPr lang="en-GB" dirty="0"/>
              <a:t>Road systems around Merthyr</a:t>
            </a:r>
          </a:p>
        </p:txBody>
      </p:sp>
      <p:pic>
        <p:nvPicPr>
          <p:cNvPr id="8" name="Content Placeholder 7" descr="Diagram&#10;&#10;Description automatically generated">
            <a:extLst>
              <a:ext uri="{FF2B5EF4-FFF2-40B4-BE49-F238E27FC236}">
                <a16:creationId xmlns:a16="http://schemas.microsoft.com/office/drawing/2014/main" id="{25FF816F-6004-CF26-3761-A5BC346A8A8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222058" y="2925763"/>
            <a:ext cx="4110672" cy="2935287"/>
          </a:xfrm>
        </p:spPr>
      </p:pic>
      <p:sp>
        <p:nvSpPr>
          <p:cNvPr id="10" name="Text Placeholder 9">
            <a:extLst>
              <a:ext uri="{FF2B5EF4-FFF2-40B4-BE49-F238E27FC236}">
                <a16:creationId xmlns:a16="http://schemas.microsoft.com/office/drawing/2014/main" id="{CB96FE1D-9881-3BF9-1B17-08132308254C}"/>
              </a:ext>
            </a:extLst>
          </p:cNvPr>
          <p:cNvSpPr>
            <a:spLocks noGrp="1"/>
          </p:cNvSpPr>
          <p:nvPr>
            <p:ph type="body" sz="quarter" idx="3"/>
          </p:nvPr>
        </p:nvSpPr>
        <p:spPr>
          <a:xfrm>
            <a:off x="6172200" y="1681163"/>
            <a:ext cx="5183188" cy="456556"/>
          </a:xfrm>
        </p:spPr>
        <p:txBody>
          <a:bodyPr/>
          <a:lstStyle/>
          <a:p>
            <a:r>
              <a:rPr lang="en-GB" dirty="0"/>
              <a:t>Green spaces around Merthyr</a:t>
            </a:r>
          </a:p>
        </p:txBody>
      </p:sp>
      <p:pic>
        <p:nvPicPr>
          <p:cNvPr id="6" name="Content Placeholder 5" descr="Map&#10;&#10;Description automatically generated">
            <a:extLst>
              <a:ext uri="{FF2B5EF4-FFF2-40B4-BE49-F238E27FC236}">
                <a16:creationId xmlns:a16="http://schemas.microsoft.com/office/drawing/2014/main" id="{BFE39F54-B4C9-26CF-0A65-ABB1C2F44282}"/>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958439" y="2925763"/>
            <a:ext cx="3912335" cy="2935287"/>
          </a:xfrm>
        </p:spPr>
      </p:pic>
    </p:spTree>
    <p:extLst>
      <p:ext uri="{BB962C8B-B14F-4D97-AF65-F5344CB8AC3E}">
        <p14:creationId xmlns:p14="http://schemas.microsoft.com/office/powerpoint/2010/main" val="2295623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1CF9-DD8E-2691-3A28-A976E362490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025BED5-760D-E841-47C7-087E19D1EA0F}"/>
              </a:ext>
            </a:extLst>
          </p:cNvPr>
          <p:cNvSpPr>
            <a:spLocks noGrp="1"/>
          </p:cNvSpPr>
          <p:nvPr>
            <p:ph idx="1"/>
          </p:nvPr>
        </p:nvSpPr>
        <p:spPr>
          <a:xfrm>
            <a:off x="838200" y="1386038"/>
            <a:ext cx="10515600" cy="4790925"/>
          </a:xfrm>
        </p:spPr>
        <p:txBody>
          <a:bodyPr/>
          <a:lstStyle/>
          <a:p>
            <a:pPr marL="0" indent="0">
              <a:buNone/>
            </a:pPr>
            <a:r>
              <a:rPr lang="en-GB" sz="1400" dirty="0"/>
              <a:t>Reference lung picture </a:t>
            </a:r>
          </a:p>
          <a:p>
            <a:pPr marL="0" indent="0">
              <a:buNone/>
            </a:pPr>
            <a:r>
              <a:rPr lang="en-GB" sz="1400" dirty="0">
                <a:hlinkClick r:id="rId2"/>
              </a:rPr>
              <a:t>https://myheart.net/articles/what-is-copd/</a:t>
            </a:r>
            <a:endParaRPr lang="en-GB" sz="1400" dirty="0"/>
          </a:p>
          <a:p>
            <a:pPr marL="0" indent="0">
              <a:buNone/>
            </a:pPr>
            <a:r>
              <a:rPr lang="en-GB" sz="1400" dirty="0"/>
              <a:t>COPD information</a:t>
            </a:r>
          </a:p>
          <a:p>
            <a:pPr marL="0" indent="0">
              <a:buNone/>
            </a:pPr>
            <a:r>
              <a:rPr lang="en-GB" sz="1400" dirty="0">
                <a:hlinkClick r:id="rId3"/>
              </a:rPr>
              <a:t>https://www.nature.com/articles/s41533-022-00305-8#:~:text=The%20estimated%20prevalence%20of%20COPD,estimated%20prevalence%20of%202.4%253</a:t>
            </a:r>
            <a:r>
              <a:rPr lang="en-GB" sz="1400" dirty="0"/>
              <a:t>.</a:t>
            </a:r>
          </a:p>
          <a:p>
            <a:pPr marL="0" indent="0">
              <a:buNone/>
            </a:pPr>
            <a:r>
              <a:rPr lang="en-GB" sz="1400" dirty="0"/>
              <a:t>Smokers lung</a:t>
            </a:r>
          </a:p>
          <a:p>
            <a:pPr marL="0" indent="0">
              <a:buNone/>
            </a:pPr>
            <a:r>
              <a:rPr lang="en-GB" sz="1400" dirty="0">
                <a:hlinkClick r:id="rId4"/>
              </a:rPr>
              <a:t>https://www.dreamstime.com/stock-illustration-smoker-s-lungs-cartoon-isolated-white-background-image93329074</a:t>
            </a:r>
            <a:endParaRPr lang="en-GB" sz="1400" dirty="0"/>
          </a:p>
          <a:p>
            <a:pPr marL="0" indent="0">
              <a:buNone/>
            </a:pPr>
            <a:r>
              <a:rPr lang="en-GB" sz="1400" dirty="0"/>
              <a:t>Map of the welsh valleys</a:t>
            </a:r>
          </a:p>
          <a:p>
            <a:pPr marL="0" indent="0">
              <a:buNone/>
            </a:pPr>
            <a:r>
              <a:rPr lang="en-GB" sz="1400" dirty="0">
                <a:hlinkClick r:id="rId5"/>
              </a:rPr>
              <a:t>https://www.etsy.com/listing/753393491/south-wales-valleys-print-cymoedd-de</a:t>
            </a:r>
            <a:endParaRPr lang="en-GB" sz="1400" dirty="0"/>
          </a:p>
          <a:p>
            <a:pPr marL="0" indent="0">
              <a:buNone/>
            </a:pPr>
            <a:endParaRPr lang="en-GB" sz="14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77130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C3BD-4581-483D-6DE3-DC5B6D840DC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1F7BC1B-632F-64E7-F4EF-D81B04AF71D5}"/>
              </a:ext>
            </a:extLst>
          </p:cNvPr>
          <p:cNvSpPr>
            <a:spLocks noGrp="1"/>
          </p:cNvSpPr>
          <p:nvPr>
            <p:ph idx="1"/>
          </p:nvPr>
        </p:nvSpPr>
        <p:spPr/>
        <p:txBody>
          <a:bodyPr>
            <a:normAutofit/>
          </a:bodyPr>
          <a:lstStyle/>
          <a:p>
            <a:r>
              <a:rPr lang="en-GB" dirty="0">
                <a:hlinkClick r:id="rId2"/>
              </a:rPr>
              <a:t>Adult lifestyles by local authority and health board, 2016-17 to 2019-20 (gov.wales)</a:t>
            </a:r>
            <a:endParaRPr lang="en-GB" dirty="0"/>
          </a:p>
          <a:p>
            <a:r>
              <a:rPr lang="en-GB" dirty="0"/>
              <a:t>UK data services</a:t>
            </a:r>
          </a:p>
          <a:p>
            <a:r>
              <a:rPr lang="en-GB" dirty="0">
                <a:hlinkClick r:id="rId3"/>
              </a:rPr>
              <a:t>Population density by local authority (gov.wales)</a:t>
            </a:r>
            <a:endParaRPr lang="en-GB" dirty="0"/>
          </a:p>
          <a:p>
            <a:r>
              <a:rPr lang="en-GB" dirty="0">
                <a:hlinkClick r:id="rId4"/>
              </a:rPr>
              <a:t>GP surgeries: Main Sites (Open Government Licensed version) | </a:t>
            </a:r>
            <a:r>
              <a:rPr lang="en-GB" dirty="0" err="1">
                <a:hlinkClick r:id="rId4"/>
              </a:rPr>
              <a:t>DataMapWales</a:t>
            </a:r>
            <a:endParaRPr lang="en-GB" dirty="0"/>
          </a:p>
          <a:p>
            <a:r>
              <a:rPr lang="en-GB" dirty="0">
                <a:hlinkClick r:id="rId5"/>
              </a:rPr>
              <a:t>https://www.nmrs.org.uk/mines-map/coal-mining-in-the-british-isles/collieries-of-the-british-isles/coal-mines-wales/</a:t>
            </a:r>
            <a:endParaRPr lang="en-GB" dirty="0"/>
          </a:p>
          <a:p>
            <a:r>
              <a:rPr lang="en-GB" dirty="0">
                <a:hlinkClick r:id="rId6"/>
              </a:rPr>
              <a:t>Adult lifestyles (gov.wales)</a:t>
            </a:r>
            <a:endParaRPr lang="en-GB" dirty="0"/>
          </a:p>
          <a:p>
            <a:r>
              <a:rPr lang="en-GB" dirty="0">
                <a:hlinkClick r:id="rId7"/>
              </a:rPr>
              <a:t>Data availability - Defra, UK</a:t>
            </a:r>
            <a:endParaRPr lang="en-GB" dirty="0"/>
          </a:p>
          <a:p>
            <a:endParaRPr lang="en-GB" dirty="0"/>
          </a:p>
          <a:p>
            <a:endParaRPr lang="en-GB" dirty="0"/>
          </a:p>
        </p:txBody>
      </p:sp>
    </p:spTree>
    <p:extLst>
      <p:ext uri="{BB962C8B-B14F-4D97-AF65-F5344CB8AC3E}">
        <p14:creationId xmlns:p14="http://schemas.microsoft.com/office/powerpoint/2010/main" val="3658868798"/>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2290</TotalTime>
  <Words>1554</Words>
  <Application>Microsoft Office PowerPoint</Application>
  <PresentationFormat>Widescreen</PresentationFormat>
  <Paragraphs>410</Paragraphs>
  <Slides>18</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Calibri</vt:lpstr>
      <vt:lpstr>Gill Sans MT</vt:lpstr>
      <vt:lpstr>Wingdings 2</vt:lpstr>
      <vt:lpstr>Dividend</vt:lpstr>
      <vt:lpstr>Geographical Information Systems ACCB5027 COPD</vt:lpstr>
      <vt:lpstr>What is Chronic Obstructive Pulmonary Disease</vt:lpstr>
      <vt:lpstr>Rates of COPD admissions</vt:lpstr>
      <vt:lpstr>First steps – counties and borders</vt:lpstr>
      <vt:lpstr>Number of COPD Emergency Admissions by LA per 100K Population</vt:lpstr>
      <vt:lpstr>Deaths due to COPD by LA per 100K Population</vt:lpstr>
      <vt:lpstr>COPD Unscheduled care admissions mean length of stay</vt:lpstr>
      <vt:lpstr>Deprivation </vt:lpstr>
      <vt:lpstr>UK Data Services Townsend Index Scores</vt:lpstr>
      <vt:lpstr>Welsh Index of Multiple Deprivations</vt:lpstr>
      <vt:lpstr>Data showing 2019 WIMD calculations</vt:lpstr>
      <vt:lpstr>Data from 2005 – 2019  </vt:lpstr>
      <vt:lpstr>Smoking rates in Merthyr</vt:lpstr>
      <vt:lpstr>COVID and  Population Dataset</vt:lpstr>
      <vt:lpstr>Accessible Primary Care</vt:lpstr>
      <vt:lpstr>Traffic Pollution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 d</dc:title>
  <dc:creator>Karen Windsor (DHCW - Information Standards)</dc:creator>
  <cp:lastModifiedBy>Karen Windsor (DHCW - Information Standards)</cp:lastModifiedBy>
  <cp:revision>26</cp:revision>
  <dcterms:created xsi:type="dcterms:W3CDTF">2023-03-27T06:44:52Z</dcterms:created>
  <dcterms:modified xsi:type="dcterms:W3CDTF">2023-04-03T10:44:06Z</dcterms:modified>
</cp:coreProperties>
</file>