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6"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5" r:id="rId14"/>
    <p:sldId id="266" r:id="rId15"/>
    <p:sldId id="273" r:id="rId16"/>
    <p:sldId id="267" r:id="rId17"/>
    <p:sldId id="274" r:id="rId18"/>
    <p:sldId id="268" r:id="rId19"/>
    <p:sldId id="270" r:id="rId20"/>
    <p:sldId id="272" r:id="rId21"/>
    <p:sldId id="271" r:id="rId22"/>
  </p:sldIdLst>
  <p:sldSz cx="9753600" cy="7315200"/>
  <p:notesSz cx="6858000" cy="9144000"/>
  <p:embeddedFontLst>
    <p:embeddedFont>
      <p:font typeface="AC Compacta Italics" panose="020B0604020202020204" charset="0"/>
      <p:regular r:id="rId24"/>
    </p:embeddedFont>
    <p:embeddedFont>
      <p:font typeface="Arial Black" panose="020B0A04020102020204" pitchFamily="34" charset="0"/>
      <p:bold r:id="rId25"/>
    </p:embeddedFont>
    <p:embeddedFont>
      <p:font typeface="Avenir Bold" panose="020B0604020202020204" charset="0"/>
      <p:regular r:id="rId26"/>
    </p:embeddedFont>
    <p:embeddedFont>
      <p:font typeface="Wingdings 3" panose="05040102010807070707" pitchFamily="18" charset="2"/>
      <p:regular r:id="rId2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3.fntdata"/><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2.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4.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28.05.2024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Introduction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9030" y="-9032"/>
            <a:ext cx="9781124" cy="7333264"/>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205969" y="2564837"/>
            <a:ext cx="6215167" cy="1756055"/>
          </a:xfrm>
        </p:spPr>
        <p:txBody>
          <a:bodyPr anchor="b">
            <a:noAutofit/>
          </a:bodyPr>
          <a:lstStyle>
            <a:lvl1pPr algn="r">
              <a:defRPr sz="576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205969" y="4320890"/>
            <a:ext cx="6215167" cy="1170026"/>
          </a:xfrm>
        </p:spPr>
        <p:txBody>
          <a:bodyPr anchor="t"/>
          <a:lstStyle>
            <a:lvl1pPr marL="0" indent="0" algn="r">
              <a:buNone/>
              <a:defRPr>
                <a:solidFill>
                  <a:schemeClr val="tx1">
                    <a:lumMod val="50000"/>
                    <a:lumOff val="50000"/>
                  </a:schemeClr>
                </a:solidFill>
              </a:defRPr>
            </a:lvl1pPr>
            <a:lvl2pPr marL="487695" indent="0" algn="ctr">
              <a:buNone/>
              <a:defRPr>
                <a:solidFill>
                  <a:schemeClr val="tx1">
                    <a:tint val="75000"/>
                  </a:schemeClr>
                </a:solidFill>
              </a:defRPr>
            </a:lvl2pPr>
            <a:lvl3pPr marL="975390" indent="0" algn="ctr">
              <a:buNone/>
              <a:defRPr>
                <a:solidFill>
                  <a:schemeClr val="tx1">
                    <a:tint val="75000"/>
                  </a:schemeClr>
                </a:solidFill>
              </a:defRPr>
            </a:lvl3pPr>
            <a:lvl4pPr marL="1463086" indent="0" algn="ctr">
              <a:buNone/>
              <a:defRPr>
                <a:solidFill>
                  <a:schemeClr val="tx1">
                    <a:tint val="75000"/>
                  </a:schemeClr>
                </a:solidFill>
              </a:defRPr>
            </a:lvl4pPr>
            <a:lvl5pPr marL="1950781" indent="0" algn="ctr">
              <a:buNone/>
              <a:defRPr>
                <a:solidFill>
                  <a:schemeClr val="tx1">
                    <a:tint val="75000"/>
                  </a:schemeClr>
                </a:solidFill>
              </a:defRPr>
            </a:lvl5pPr>
            <a:lvl6pPr marL="2438476" indent="0" algn="ctr">
              <a:buNone/>
              <a:defRPr>
                <a:solidFill>
                  <a:schemeClr val="tx1">
                    <a:tint val="75000"/>
                  </a:schemeClr>
                </a:solidFill>
              </a:defRPr>
            </a:lvl6pPr>
            <a:lvl7pPr marL="2926171" indent="0" algn="ctr">
              <a:buNone/>
              <a:defRPr>
                <a:solidFill>
                  <a:schemeClr val="tx1">
                    <a:tint val="75000"/>
                  </a:schemeClr>
                </a:solidFill>
              </a:defRPr>
            </a:lvl7pPr>
            <a:lvl8pPr marL="3413867" indent="0" algn="ctr">
              <a:buNone/>
              <a:defRPr>
                <a:solidFill>
                  <a:schemeClr val="tx1">
                    <a:tint val="75000"/>
                  </a:schemeClr>
                </a:solidFill>
              </a:defRPr>
            </a:lvl8pPr>
            <a:lvl9pPr marL="390156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83624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2063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0238" y="2880926"/>
            <a:ext cx="6770896" cy="1948353"/>
          </a:xfrm>
        </p:spPr>
        <p:txBody>
          <a:bodyPr anchor="b"/>
          <a:lstStyle>
            <a:lvl1pPr algn="l">
              <a:defRPr sz="4267" b="0" cap="none"/>
            </a:lvl1pPr>
          </a:lstStyle>
          <a:p>
            <a:r>
              <a:rPr lang="en-US"/>
              <a:t>Click to edit Master title style</a:t>
            </a:r>
          </a:p>
        </p:txBody>
      </p:sp>
      <p:sp>
        <p:nvSpPr>
          <p:cNvPr id="3" name="Text Placeholder 2"/>
          <p:cNvSpPr>
            <a:spLocks noGrp="1"/>
          </p:cNvSpPr>
          <p:nvPr>
            <p:ph type="body" idx="1"/>
          </p:nvPr>
        </p:nvSpPr>
        <p:spPr>
          <a:xfrm>
            <a:off x="650238" y="4829278"/>
            <a:ext cx="6770896" cy="917760"/>
          </a:xfrm>
        </p:spPr>
        <p:txBody>
          <a:bodyPr anchor="t"/>
          <a:lstStyle>
            <a:lvl1pPr marL="0" indent="0" algn="l">
              <a:buNone/>
              <a:defRPr sz="2133">
                <a:solidFill>
                  <a:schemeClr val="tx1">
                    <a:lumMod val="50000"/>
                    <a:lumOff val="50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381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0240" y="650240"/>
            <a:ext cx="6770895" cy="1408853"/>
          </a:xfrm>
        </p:spPr>
        <p:txBody>
          <a:bodyPr/>
          <a:lstStyle/>
          <a:p>
            <a:r>
              <a:rPr lang="en-US"/>
              <a:t>Click to edit Master title style</a:t>
            </a:r>
          </a:p>
        </p:txBody>
      </p:sp>
      <p:sp>
        <p:nvSpPr>
          <p:cNvPr id="3" name="Content Placeholder 2"/>
          <p:cNvSpPr>
            <a:spLocks noGrp="1"/>
          </p:cNvSpPr>
          <p:nvPr>
            <p:ph sz="half" idx="1"/>
          </p:nvPr>
        </p:nvSpPr>
        <p:spPr>
          <a:xfrm>
            <a:off x="650241" y="2304628"/>
            <a:ext cx="3293983" cy="4139490"/>
          </a:xfrm>
        </p:spPr>
        <p:txBody>
          <a:bodyPr>
            <a:normAutofit/>
          </a:bodyPr>
          <a:lstStyle>
            <a:lvl1pPr>
              <a:defRPr sz="1920"/>
            </a:lvl1pPr>
            <a:lvl2pPr>
              <a:defRPr sz="1707"/>
            </a:lvl2pPr>
            <a:lvl3pPr>
              <a:defRPr sz="1493"/>
            </a:lvl3pPr>
            <a:lvl4pPr>
              <a:defRPr sz="1280"/>
            </a:lvl4pPr>
            <a:lvl5pPr>
              <a:defRPr sz="1280"/>
            </a:lvl5pPr>
            <a:lvl6pPr>
              <a:defRPr sz="1280"/>
            </a:lvl6pPr>
            <a:lvl7pPr>
              <a:defRPr sz="1280"/>
            </a:lvl7pPr>
            <a:lvl8pPr>
              <a:defRPr sz="1280"/>
            </a:lvl8pPr>
            <a:lvl9pPr>
              <a:defRPr sz="12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127151" y="2304630"/>
            <a:ext cx="3293984" cy="4139491"/>
          </a:xfrm>
        </p:spPr>
        <p:txBody>
          <a:bodyPr>
            <a:normAutofit/>
          </a:bodyPr>
          <a:lstStyle>
            <a:lvl1pPr>
              <a:defRPr sz="1920"/>
            </a:lvl1pPr>
            <a:lvl2pPr>
              <a:defRPr sz="1707"/>
            </a:lvl2pPr>
            <a:lvl3pPr>
              <a:defRPr sz="1493"/>
            </a:lvl3pPr>
            <a:lvl4pPr>
              <a:defRPr sz="1280"/>
            </a:lvl4pPr>
            <a:lvl5pPr>
              <a:defRPr sz="1280"/>
            </a:lvl5pPr>
            <a:lvl6pPr>
              <a:defRPr sz="1280"/>
            </a:lvl6pPr>
            <a:lvl7pPr>
              <a:defRPr sz="1280"/>
            </a:lvl7pPr>
            <a:lvl8pPr>
              <a:defRPr sz="1280"/>
            </a:lvl8pPr>
            <a:lvl9pPr>
              <a:defRPr sz="12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88532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0239" y="650240"/>
            <a:ext cx="6770894" cy="1408853"/>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50239" y="2305049"/>
            <a:ext cx="3296717" cy="614679"/>
          </a:xfrm>
        </p:spPr>
        <p:txBody>
          <a:bodyPr anchor="b">
            <a:noAutofit/>
          </a:bodyPr>
          <a:lstStyle>
            <a:lvl1pPr marL="0" indent="0">
              <a:buNone/>
              <a:defRPr sz="2560" b="0"/>
            </a:lvl1pPr>
            <a:lvl2pPr marL="487695" indent="0">
              <a:buNone/>
              <a:defRPr sz="2133" b="1"/>
            </a:lvl2pPr>
            <a:lvl3pPr marL="975390" indent="0">
              <a:buNone/>
              <a:defRPr sz="1920" b="1"/>
            </a:lvl3pPr>
            <a:lvl4pPr marL="1463086" indent="0">
              <a:buNone/>
              <a:defRPr sz="1707" b="1"/>
            </a:lvl4pPr>
            <a:lvl5pPr marL="1950781" indent="0">
              <a:buNone/>
              <a:defRPr sz="1707" b="1"/>
            </a:lvl5pPr>
            <a:lvl6pPr marL="2438476" indent="0">
              <a:buNone/>
              <a:defRPr sz="1707" b="1"/>
            </a:lvl6pPr>
            <a:lvl7pPr marL="2926171" indent="0">
              <a:buNone/>
              <a:defRPr sz="1707" b="1"/>
            </a:lvl7pPr>
            <a:lvl8pPr marL="3413867" indent="0">
              <a:buNone/>
              <a:defRPr sz="1707" b="1"/>
            </a:lvl8pPr>
            <a:lvl9pPr marL="3901562" indent="0">
              <a:buNone/>
              <a:defRPr sz="1707" b="1"/>
            </a:lvl9pPr>
          </a:lstStyle>
          <a:p>
            <a:pPr lvl="0"/>
            <a:r>
              <a:rPr lang="en-US"/>
              <a:t>Click to edit Master text styles</a:t>
            </a:r>
          </a:p>
        </p:txBody>
      </p:sp>
      <p:sp>
        <p:nvSpPr>
          <p:cNvPr id="4" name="Content Placeholder 3"/>
          <p:cNvSpPr>
            <a:spLocks noGrp="1"/>
          </p:cNvSpPr>
          <p:nvPr>
            <p:ph sz="half" idx="2"/>
          </p:nvPr>
        </p:nvSpPr>
        <p:spPr>
          <a:xfrm>
            <a:off x="650239" y="2919730"/>
            <a:ext cx="3296717" cy="352439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124416" y="2305049"/>
            <a:ext cx="3296717" cy="614679"/>
          </a:xfrm>
        </p:spPr>
        <p:txBody>
          <a:bodyPr anchor="b">
            <a:noAutofit/>
          </a:bodyPr>
          <a:lstStyle>
            <a:lvl1pPr marL="0" indent="0">
              <a:buNone/>
              <a:defRPr sz="2560" b="0"/>
            </a:lvl1pPr>
            <a:lvl2pPr marL="487695" indent="0">
              <a:buNone/>
              <a:defRPr sz="2133" b="1"/>
            </a:lvl2pPr>
            <a:lvl3pPr marL="975390" indent="0">
              <a:buNone/>
              <a:defRPr sz="1920" b="1"/>
            </a:lvl3pPr>
            <a:lvl4pPr marL="1463086" indent="0">
              <a:buNone/>
              <a:defRPr sz="1707" b="1"/>
            </a:lvl4pPr>
            <a:lvl5pPr marL="1950781" indent="0">
              <a:buNone/>
              <a:defRPr sz="1707" b="1"/>
            </a:lvl5pPr>
            <a:lvl6pPr marL="2438476" indent="0">
              <a:buNone/>
              <a:defRPr sz="1707" b="1"/>
            </a:lvl6pPr>
            <a:lvl7pPr marL="2926171" indent="0">
              <a:buNone/>
              <a:defRPr sz="1707" b="1"/>
            </a:lvl7pPr>
            <a:lvl8pPr marL="3413867" indent="0">
              <a:buNone/>
              <a:defRPr sz="1707" b="1"/>
            </a:lvl8pPr>
            <a:lvl9pPr marL="3901562" indent="0">
              <a:buNone/>
              <a:defRPr sz="1707" b="1"/>
            </a:lvl9pPr>
          </a:lstStyle>
          <a:p>
            <a:pPr lvl="0"/>
            <a:r>
              <a:rPr lang="en-US"/>
              <a:t>Click to edit Master text styles</a:t>
            </a:r>
          </a:p>
        </p:txBody>
      </p:sp>
      <p:sp>
        <p:nvSpPr>
          <p:cNvPr id="6" name="Content Placeholder 5"/>
          <p:cNvSpPr>
            <a:spLocks noGrp="1"/>
          </p:cNvSpPr>
          <p:nvPr>
            <p:ph sz="quarter" idx="4"/>
          </p:nvPr>
        </p:nvSpPr>
        <p:spPr>
          <a:xfrm>
            <a:off x="4124416" y="2919730"/>
            <a:ext cx="3296717" cy="352439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75450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50239" y="650240"/>
            <a:ext cx="6770895" cy="1408853"/>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17967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1509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239" y="1598511"/>
            <a:ext cx="2976194" cy="1363697"/>
          </a:xfrm>
        </p:spPr>
        <p:txBody>
          <a:bodyPr anchor="b">
            <a:normAutofit/>
          </a:bodyPr>
          <a:lstStyle>
            <a:lvl1pPr>
              <a:defRPr sz="2133"/>
            </a:lvl1pPr>
          </a:lstStyle>
          <a:p>
            <a:r>
              <a:rPr lang="en-US"/>
              <a:t>Click to edit Master title style</a:t>
            </a:r>
          </a:p>
        </p:txBody>
      </p:sp>
      <p:sp>
        <p:nvSpPr>
          <p:cNvPr id="3" name="Content Placeholder 2"/>
          <p:cNvSpPr>
            <a:spLocks noGrp="1"/>
          </p:cNvSpPr>
          <p:nvPr>
            <p:ph idx="1"/>
          </p:nvPr>
        </p:nvSpPr>
        <p:spPr>
          <a:xfrm>
            <a:off x="3809360" y="549254"/>
            <a:ext cx="3611773" cy="58948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39" y="2962207"/>
            <a:ext cx="2976194" cy="2756746"/>
          </a:xfrm>
        </p:spPr>
        <p:txBody>
          <a:bodyPr>
            <a:normAutofit/>
          </a:bodyPr>
          <a:lstStyle>
            <a:lvl1pPr marL="0" indent="0">
              <a:buNone/>
              <a:defRPr sz="1493"/>
            </a:lvl1pPr>
            <a:lvl2pPr marL="365771" indent="0">
              <a:buNone/>
              <a:defRPr sz="1120"/>
            </a:lvl2pPr>
            <a:lvl3pPr marL="731543" indent="0">
              <a:buNone/>
              <a:defRPr sz="960"/>
            </a:lvl3pPr>
            <a:lvl4pPr marL="1097314" indent="0">
              <a:buNone/>
              <a:defRPr sz="800"/>
            </a:lvl4pPr>
            <a:lvl5pPr marL="1463086" indent="0">
              <a:buNone/>
              <a:defRPr sz="800"/>
            </a:lvl5pPr>
            <a:lvl6pPr marL="1828857" indent="0">
              <a:buNone/>
              <a:defRPr sz="800"/>
            </a:lvl6pPr>
            <a:lvl7pPr marL="2194629" indent="0">
              <a:buNone/>
              <a:defRPr sz="800"/>
            </a:lvl7pPr>
            <a:lvl8pPr marL="2560400" indent="0">
              <a:buNone/>
              <a:defRPr sz="800"/>
            </a:lvl8pPr>
            <a:lvl9pPr marL="2926171" indent="0">
              <a:buNone/>
              <a:defRPr sz="8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20501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0239" y="5120640"/>
            <a:ext cx="6770895" cy="604521"/>
          </a:xfrm>
        </p:spPr>
        <p:txBody>
          <a:bodyPr anchor="b">
            <a:normAutofit/>
          </a:bodyPr>
          <a:lstStyle>
            <a:lvl1pPr algn="l">
              <a:defRPr sz="2560" b="0"/>
            </a:lvl1pPr>
          </a:lstStyle>
          <a:p>
            <a:r>
              <a:rPr lang="en-US"/>
              <a:t>Click to edit Master title style</a:t>
            </a:r>
          </a:p>
        </p:txBody>
      </p:sp>
      <p:sp>
        <p:nvSpPr>
          <p:cNvPr id="3" name="Picture Placeholder 2"/>
          <p:cNvSpPr>
            <a:spLocks noGrp="1" noChangeAspect="1"/>
          </p:cNvSpPr>
          <p:nvPr>
            <p:ph type="pic" idx="1"/>
          </p:nvPr>
        </p:nvSpPr>
        <p:spPr>
          <a:xfrm>
            <a:off x="650239" y="650240"/>
            <a:ext cx="6770895" cy="4102099"/>
          </a:xfrm>
        </p:spPr>
        <p:txBody>
          <a:bodyPr anchor="t">
            <a:normAutofit/>
          </a:bodyPr>
          <a:lstStyle>
            <a:lvl1pPr marL="0" indent="0" algn="ctr">
              <a:buNone/>
              <a:defRPr sz="1707"/>
            </a:lvl1pPr>
            <a:lvl2pPr marL="487695" indent="0">
              <a:buNone/>
              <a:defRPr sz="1707"/>
            </a:lvl2pPr>
            <a:lvl3pPr marL="975390" indent="0">
              <a:buNone/>
              <a:defRPr sz="1707"/>
            </a:lvl3pPr>
            <a:lvl4pPr marL="1463086" indent="0">
              <a:buNone/>
              <a:defRPr sz="1707"/>
            </a:lvl4pPr>
            <a:lvl5pPr marL="1950781" indent="0">
              <a:buNone/>
              <a:defRPr sz="1707"/>
            </a:lvl5pPr>
            <a:lvl6pPr marL="2438476" indent="0">
              <a:buNone/>
              <a:defRPr sz="1707"/>
            </a:lvl6pPr>
            <a:lvl7pPr marL="2926171" indent="0">
              <a:buNone/>
              <a:defRPr sz="1707"/>
            </a:lvl7pPr>
            <a:lvl8pPr marL="3413867" indent="0">
              <a:buNone/>
              <a:defRPr sz="1707"/>
            </a:lvl8pPr>
            <a:lvl9pPr marL="3901562" indent="0">
              <a:buNone/>
              <a:defRPr sz="1707"/>
            </a:lvl9pPr>
          </a:lstStyle>
          <a:p>
            <a:r>
              <a:rPr lang="en-US"/>
              <a:t>Click icon to add picture</a:t>
            </a:r>
          </a:p>
        </p:txBody>
      </p:sp>
      <p:sp>
        <p:nvSpPr>
          <p:cNvPr id="4" name="Text Placeholder 3"/>
          <p:cNvSpPr>
            <a:spLocks noGrp="1"/>
          </p:cNvSpPr>
          <p:nvPr>
            <p:ph type="body" sz="half" idx="2"/>
          </p:nvPr>
        </p:nvSpPr>
        <p:spPr>
          <a:xfrm>
            <a:off x="650239" y="5725161"/>
            <a:ext cx="6770895" cy="718959"/>
          </a:xfrm>
        </p:spPr>
        <p:txBody>
          <a:bodyPr>
            <a:normAutofit/>
          </a:bodyPr>
          <a:lstStyle>
            <a:lvl1pPr marL="0" indent="0">
              <a:buNone/>
              <a:defRPr sz="1280"/>
            </a:lvl1pPr>
            <a:lvl2pPr marL="487695" indent="0">
              <a:buNone/>
              <a:defRPr sz="1280"/>
            </a:lvl2pPr>
            <a:lvl3pPr marL="975390" indent="0">
              <a:buNone/>
              <a:defRPr sz="1067"/>
            </a:lvl3pPr>
            <a:lvl4pPr marL="1463086" indent="0">
              <a:buNone/>
              <a:defRPr sz="960"/>
            </a:lvl4pPr>
            <a:lvl5pPr marL="1950781" indent="0">
              <a:buNone/>
              <a:defRPr sz="960"/>
            </a:lvl5pPr>
            <a:lvl6pPr marL="2438476" indent="0">
              <a:buNone/>
              <a:defRPr sz="960"/>
            </a:lvl6pPr>
            <a:lvl7pPr marL="2926171" indent="0">
              <a:buNone/>
              <a:defRPr sz="960"/>
            </a:lvl7pPr>
            <a:lvl8pPr marL="3413867" indent="0">
              <a:buNone/>
              <a:defRPr sz="960"/>
            </a:lvl8pPr>
            <a:lvl9pPr marL="3901562" indent="0">
              <a:buNone/>
              <a:defRPr sz="96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13848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50240" y="650240"/>
            <a:ext cx="6770895" cy="3630507"/>
          </a:xfrm>
        </p:spPr>
        <p:txBody>
          <a:bodyPr anchor="ctr">
            <a:normAutofit/>
          </a:bodyPr>
          <a:lstStyle>
            <a:lvl1pPr algn="l">
              <a:defRPr sz="4693" b="0" cap="none"/>
            </a:lvl1pPr>
          </a:lstStyle>
          <a:p>
            <a:r>
              <a:rPr lang="en-US"/>
              <a:t>Click to edit Master title style</a:t>
            </a:r>
          </a:p>
        </p:txBody>
      </p:sp>
      <p:sp>
        <p:nvSpPr>
          <p:cNvPr id="3" name="Text Placeholder 2"/>
          <p:cNvSpPr>
            <a:spLocks noGrp="1"/>
          </p:cNvSpPr>
          <p:nvPr>
            <p:ph type="body" idx="1"/>
          </p:nvPr>
        </p:nvSpPr>
        <p:spPr>
          <a:xfrm>
            <a:off x="650240" y="4768427"/>
            <a:ext cx="6770895" cy="1675693"/>
          </a:xfrm>
        </p:spPr>
        <p:txBody>
          <a:bodyPr anchor="ctr">
            <a:normAutofit/>
          </a:bodyPr>
          <a:lstStyle>
            <a:lvl1pPr marL="0" indent="0" algn="l">
              <a:buNone/>
              <a:defRPr sz="1920">
                <a:solidFill>
                  <a:schemeClr val="tx1">
                    <a:lumMod val="75000"/>
                    <a:lumOff val="2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16882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26544" y="650240"/>
            <a:ext cx="6476994" cy="3224107"/>
          </a:xfrm>
        </p:spPr>
        <p:txBody>
          <a:bodyPr anchor="ctr">
            <a:normAutofit/>
          </a:bodyPr>
          <a:lstStyle>
            <a:lvl1pPr algn="l">
              <a:defRPr sz="4693" b="0" cap="none"/>
            </a:lvl1pPr>
          </a:lstStyle>
          <a:p>
            <a:r>
              <a:rPr lang="en-US"/>
              <a:t>Click to edit Master title style</a:t>
            </a:r>
          </a:p>
        </p:txBody>
      </p:sp>
      <p:sp>
        <p:nvSpPr>
          <p:cNvPr id="23" name="Text Placeholder 9"/>
          <p:cNvSpPr>
            <a:spLocks noGrp="1"/>
          </p:cNvSpPr>
          <p:nvPr>
            <p:ph type="body" sz="quarter" idx="13"/>
          </p:nvPr>
        </p:nvSpPr>
        <p:spPr>
          <a:xfrm>
            <a:off x="1174479" y="3874347"/>
            <a:ext cx="5781124" cy="406400"/>
          </a:xfrm>
        </p:spPr>
        <p:txBody>
          <a:bodyPr anchor="ctr">
            <a:noAutofit/>
          </a:bodyPr>
          <a:lstStyle>
            <a:lvl1pPr marL="0" indent="0">
              <a:buFontTx/>
              <a:buNone/>
              <a:defRPr sz="1707">
                <a:solidFill>
                  <a:schemeClr val="tx1">
                    <a:lumMod val="50000"/>
                    <a:lumOff val="50000"/>
                  </a:schemeClr>
                </a:solidFill>
              </a:defRPr>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US"/>
              <a:t>Click to edit Master text styles</a:t>
            </a:r>
          </a:p>
        </p:txBody>
      </p:sp>
      <p:sp>
        <p:nvSpPr>
          <p:cNvPr id="3" name="Text Placeholder 2"/>
          <p:cNvSpPr>
            <a:spLocks noGrp="1"/>
          </p:cNvSpPr>
          <p:nvPr>
            <p:ph type="body" idx="1"/>
          </p:nvPr>
        </p:nvSpPr>
        <p:spPr>
          <a:xfrm>
            <a:off x="650238" y="4768427"/>
            <a:ext cx="6770896" cy="1675693"/>
          </a:xfrm>
        </p:spPr>
        <p:txBody>
          <a:bodyPr anchor="ctr">
            <a:normAutofit/>
          </a:bodyPr>
          <a:lstStyle>
            <a:lvl1pPr marL="0" indent="0" algn="l">
              <a:buNone/>
              <a:defRPr sz="1920">
                <a:solidFill>
                  <a:schemeClr val="tx1">
                    <a:lumMod val="75000"/>
                    <a:lumOff val="2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514892" y="843070"/>
            <a:ext cx="487807" cy="623761"/>
          </a:xfrm>
          <a:prstGeom prst="rect">
            <a:avLst/>
          </a:prstGeom>
        </p:spPr>
        <p:txBody>
          <a:bodyPr vert="horz" lIns="97536" tIns="48768" rIns="97536" bIns="48768" rtlCol="0" anchor="ctr">
            <a:noAutofit/>
          </a:bodyPr>
          <a:lstStyle/>
          <a:p>
            <a:pPr lvl="0"/>
            <a:r>
              <a:rPr lang="en-US" sz="8534" baseline="0">
                <a:ln w="3175" cmpd="sng">
                  <a:noFill/>
                </a:ln>
                <a:solidFill>
                  <a:schemeClr val="accent1">
                    <a:lumMod val="60000"/>
                    <a:lumOff val="40000"/>
                  </a:schemeClr>
                </a:solidFill>
                <a:effectLst/>
                <a:latin typeface="Arial"/>
              </a:rPr>
              <a:t>“</a:t>
            </a:r>
          </a:p>
        </p:txBody>
      </p:sp>
      <p:sp>
        <p:nvSpPr>
          <p:cNvPr id="25" name="TextBox 24"/>
          <p:cNvSpPr txBox="1"/>
          <p:nvPr/>
        </p:nvSpPr>
        <p:spPr>
          <a:xfrm>
            <a:off x="7197546" y="3078993"/>
            <a:ext cx="487807" cy="623761"/>
          </a:xfrm>
          <a:prstGeom prst="rect">
            <a:avLst/>
          </a:prstGeom>
        </p:spPr>
        <p:txBody>
          <a:bodyPr vert="horz" lIns="97536" tIns="48768" rIns="97536" bIns="48768" rtlCol="0" anchor="ctr">
            <a:noAutofit/>
          </a:bodyPr>
          <a:lstStyle/>
          <a:p>
            <a:pPr lvl="0"/>
            <a:r>
              <a:rPr lang="en-US" sz="8534"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1603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50238" y="2060787"/>
            <a:ext cx="6770896" cy="2768491"/>
          </a:xfrm>
        </p:spPr>
        <p:txBody>
          <a:bodyPr anchor="b">
            <a:normAutofit/>
          </a:bodyPr>
          <a:lstStyle>
            <a:lvl1pPr algn="l">
              <a:defRPr sz="4693" b="0" cap="none"/>
            </a:lvl1pPr>
          </a:lstStyle>
          <a:p>
            <a:r>
              <a:rPr lang="en-US"/>
              <a:t>Click to edit Master title style</a:t>
            </a:r>
          </a:p>
        </p:txBody>
      </p:sp>
      <p:sp>
        <p:nvSpPr>
          <p:cNvPr id="3" name="Text Placeholder 2"/>
          <p:cNvSpPr>
            <a:spLocks noGrp="1"/>
          </p:cNvSpPr>
          <p:nvPr>
            <p:ph type="body" idx="1"/>
          </p:nvPr>
        </p:nvSpPr>
        <p:spPr>
          <a:xfrm>
            <a:off x="650238" y="4829278"/>
            <a:ext cx="6770896" cy="1614842"/>
          </a:xfrm>
        </p:spPr>
        <p:txBody>
          <a:bodyPr anchor="t">
            <a:normAutofit/>
          </a:bodyPr>
          <a:lstStyle>
            <a:lvl1pPr marL="0" indent="0" algn="l">
              <a:buNone/>
              <a:defRPr sz="1920">
                <a:solidFill>
                  <a:schemeClr val="tx1">
                    <a:lumMod val="75000"/>
                    <a:lumOff val="2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15526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26544" y="650240"/>
            <a:ext cx="6476994" cy="3224107"/>
          </a:xfrm>
        </p:spPr>
        <p:txBody>
          <a:bodyPr anchor="ctr">
            <a:normAutofit/>
          </a:bodyPr>
          <a:lstStyle>
            <a:lvl1pPr algn="l">
              <a:defRPr sz="4693" b="0" cap="none"/>
            </a:lvl1pPr>
          </a:lstStyle>
          <a:p>
            <a:r>
              <a:rPr lang="en-US"/>
              <a:t>Click to edit Master title style</a:t>
            </a:r>
          </a:p>
        </p:txBody>
      </p:sp>
      <p:sp>
        <p:nvSpPr>
          <p:cNvPr id="23" name="Text Placeholder 9"/>
          <p:cNvSpPr>
            <a:spLocks noGrp="1"/>
          </p:cNvSpPr>
          <p:nvPr>
            <p:ph type="body" sz="quarter" idx="13"/>
          </p:nvPr>
        </p:nvSpPr>
        <p:spPr>
          <a:xfrm>
            <a:off x="650237" y="4280747"/>
            <a:ext cx="6770897" cy="548531"/>
          </a:xfrm>
        </p:spPr>
        <p:txBody>
          <a:bodyPr anchor="b">
            <a:noAutofit/>
          </a:bodyPr>
          <a:lstStyle>
            <a:lvl1pPr marL="0" indent="0">
              <a:buFontTx/>
              <a:buNone/>
              <a:defRPr sz="2560">
                <a:solidFill>
                  <a:schemeClr val="tx1">
                    <a:lumMod val="75000"/>
                    <a:lumOff val="25000"/>
                  </a:schemeClr>
                </a:solidFill>
              </a:defRPr>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US"/>
              <a:t>Click to edit Master text styles</a:t>
            </a:r>
          </a:p>
        </p:txBody>
      </p:sp>
      <p:sp>
        <p:nvSpPr>
          <p:cNvPr id="3" name="Text Placeholder 2"/>
          <p:cNvSpPr>
            <a:spLocks noGrp="1"/>
          </p:cNvSpPr>
          <p:nvPr>
            <p:ph type="body" idx="1"/>
          </p:nvPr>
        </p:nvSpPr>
        <p:spPr>
          <a:xfrm>
            <a:off x="650238" y="4829278"/>
            <a:ext cx="6770896" cy="1614842"/>
          </a:xfrm>
        </p:spPr>
        <p:txBody>
          <a:bodyPr anchor="t">
            <a:normAutofit/>
          </a:bodyPr>
          <a:lstStyle>
            <a:lvl1pPr marL="0" indent="0" algn="l">
              <a:buNone/>
              <a:defRPr sz="1920">
                <a:solidFill>
                  <a:schemeClr val="tx1">
                    <a:lumMod val="50000"/>
                    <a:lumOff val="50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514892" y="843070"/>
            <a:ext cx="487807" cy="623761"/>
          </a:xfrm>
          <a:prstGeom prst="rect">
            <a:avLst/>
          </a:prstGeom>
        </p:spPr>
        <p:txBody>
          <a:bodyPr vert="horz" lIns="97536" tIns="48768" rIns="97536" bIns="48768" rtlCol="0" anchor="ctr">
            <a:noAutofit/>
          </a:bodyPr>
          <a:lstStyle/>
          <a:p>
            <a:pPr lvl="0"/>
            <a:r>
              <a:rPr lang="en-US" sz="8534" baseline="0">
                <a:ln w="3175" cmpd="sng">
                  <a:noFill/>
                </a:ln>
                <a:solidFill>
                  <a:schemeClr val="accent1">
                    <a:lumMod val="60000"/>
                    <a:lumOff val="40000"/>
                  </a:schemeClr>
                </a:solidFill>
                <a:effectLst/>
                <a:latin typeface="Arial"/>
              </a:rPr>
              <a:t>“</a:t>
            </a:r>
          </a:p>
        </p:txBody>
      </p:sp>
      <p:sp>
        <p:nvSpPr>
          <p:cNvPr id="25" name="TextBox 24"/>
          <p:cNvSpPr txBox="1"/>
          <p:nvPr/>
        </p:nvSpPr>
        <p:spPr>
          <a:xfrm>
            <a:off x="7197546" y="3078993"/>
            <a:ext cx="487807" cy="623761"/>
          </a:xfrm>
          <a:prstGeom prst="rect">
            <a:avLst/>
          </a:prstGeom>
        </p:spPr>
        <p:txBody>
          <a:bodyPr vert="horz" lIns="97536" tIns="48768" rIns="97536" bIns="48768" rtlCol="0" anchor="ctr">
            <a:noAutofit/>
          </a:bodyPr>
          <a:lstStyle/>
          <a:p>
            <a:pPr lvl="0"/>
            <a:r>
              <a:rPr lang="en-US" sz="8534"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95063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56905" y="650240"/>
            <a:ext cx="6764229" cy="3224107"/>
          </a:xfrm>
        </p:spPr>
        <p:txBody>
          <a:bodyPr anchor="ctr">
            <a:normAutofit/>
          </a:bodyPr>
          <a:lstStyle>
            <a:lvl1pPr algn="l">
              <a:defRPr sz="4693" b="0" cap="none"/>
            </a:lvl1pPr>
          </a:lstStyle>
          <a:p>
            <a:r>
              <a:rPr lang="en-US"/>
              <a:t>Click to edit Master title style</a:t>
            </a:r>
          </a:p>
        </p:txBody>
      </p:sp>
      <p:sp>
        <p:nvSpPr>
          <p:cNvPr id="23" name="Text Placeholder 9"/>
          <p:cNvSpPr>
            <a:spLocks noGrp="1"/>
          </p:cNvSpPr>
          <p:nvPr>
            <p:ph type="body" sz="quarter" idx="13"/>
          </p:nvPr>
        </p:nvSpPr>
        <p:spPr>
          <a:xfrm>
            <a:off x="650237" y="4280747"/>
            <a:ext cx="6770897" cy="548531"/>
          </a:xfrm>
        </p:spPr>
        <p:txBody>
          <a:bodyPr anchor="b">
            <a:noAutofit/>
          </a:bodyPr>
          <a:lstStyle>
            <a:lvl1pPr marL="0" indent="0">
              <a:buFontTx/>
              <a:buNone/>
              <a:defRPr sz="2560">
                <a:solidFill>
                  <a:schemeClr val="accent1"/>
                </a:solidFill>
              </a:defRPr>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US"/>
              <a:t>Click to edit Master text styles</a:t>
            </a:r>
          </a:p>
        </p:txBody>
      </p:sp>
      <p:sp>
        <p:nvSpPr>
          <p:cNvPr id="3" name="Text Placeholder 2"/>
          <p:cNvSpPr>
            <a:spLocks noGrp="1"/>
          </p:cNvSpPr>
          <p:nvPr>
            <p:ph type="body" idx="1"/>
          </p:nvPr>
        </p:nvSpPr>
        <p:spPr>
          <a:xfrm>
            <a:off x="650238" y="4829278"/>
            <a:ext cx="6770896" cy="1614842"/>
          </a:xfrm>
        </p:spPr>
        <p:txBody>
          <a:bodyPr anchor="t">
            <a:normAutofit/>
          </a:bodyPr>
          <a:lstStyle>
            <a:lvl1pPr marL="0" indent="0" algn="l">
              <a:buNone/>
              <a:defRPr sz="1920">
                <a:solidFill>
                  <a:schemeClr val="tx1">
                    <a:lumMod val="50000"/>
                    <a:lumOff val="50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960330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34206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75800" y="650240"/>
            <a:ext cx="1044066" cy="5601548"/>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50239" y="650240"/>
            <a:ext cx="5541361" cy="560154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79967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9031" y="-9032"/>
            <a:ext cx="9781125" cy="7333264"/>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50239" y="650240"/>
            <a:ext cx="6770894" cy="140885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50239" y="2304630"/>
            <a:ext cx="6770895" cy="41394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765608" y="6444121"/>
            <a:ext cx="729741" cy="389467"/>
          </a:xfrm>
          <a:prstGeom prst="rect">
            <a:avLst/>
          </a:prstGeom>
        </p:spPr>
        <p:txBody>
          <a:bodyPr vert="horz" lIns="91440" tIns="45720" rIns="91440" bIns="45720" rtlCol="0" anchor="ctr"/>
          <a:lstStyle>
            <a:lvl1pPr algn="r">
              <a:defRPr sz="960">
                <a:solidFill>
                  <a:schemeClr val="tx1">
                    <a:tint val="75000"/>
                  </a:schemeClr>
                </a:solidFill>
              </a:defRPr>
            </a:lvl1pPr>
          </a:lstStyle>
          <a:p>
            <a:fld id="{1D8BD707-D9CF-40AE-B4C6-C98DA3205C09}" type="datetimeFigureOut">
              <a:rPr lang="en-US" smtClean="0"/>
              <a:pPr/>
              <a:t>5/28/2024</a:t>
            </a:fld>
            <a:endParaRPr lang="en-US"/>
          </a:p>
        </p:txBody>
      </p:sp>
      <p:sp>
        <p:nvSpPr>
          <p:cNvPr id="5" name="Footer Placeholder 4"/>
          <p:cNvSpPr>
            <a:spLocks noGrp="1"/>
          </p:cNvSpPr>
          <p:nvPr>
            <p:ph type="ftr" sz="quarter" idx="3"/>
          </p:nvPr>
        </p:nvSpPr>
        <p:spPr>
          <a:xfrm>
            <a:off x="650240" y="6444121"/>
            <a:ext cx="4931171" cy="389467"/>
          </a:xfrm>
          <a:prstGeom prst="rect">
            <a:avLst/>
          </a:prstGeom>
        </p:spPr>
        <p:txBody>
          <a:bodyPr vert="horz" lIns="91440" tIns="45720" rIns="91440" bIns="45720" rtlCol="0" anchor="ctr"/>
          <a:lstStyle>
            <a:lvl1pPr algn="l">
              <a:defRPr sz="9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874321" y="6444121"/>
            <a:ext cx="546814" cy="389467"/>
          </a:xfrm>
          <a:prstGeom prst="rect">
            <a:avLst/>
          </a:prstGeom>
        </p:spPr>
        <p:txBody>
          <a:bodyPr vert="horz" lIns="91440" tIns="45720" rIns="91440" bIns="45720" rtlCol="0" anchor="ctr"/>
          <a:lstStyle>
            <a:lvl1pPr algn="r">
              <a:defRPr sz="96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4864034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87695" rtl="0" eaLnBrk="1" latinLnBrk="0" hangingPunct="1">
        <a:spcBef>
          <a:spcPct val="0"/>
        </a:spcBef>
        <a:buNone/>
        <a:defRPr sz="384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71" indent="-365771" algn="l" defTabSz="487695" rtl="0" eaLnBrk="1" latinLnBrk="0" hangingPunct="1">
        <a:spcBef>
          <a:spcPts val="1067"/>
        </a:spcBef>
        <a:spcAft>
          <a:spcPts val="0"/>
        </a:spcAft>
        <a:buClr>
          <a:schemeClr val="accent1"/>
        </a:buClr>
        <a:buSzPct val="80000"/>
        <a:buFont typeface="Wingdings 3" charset="2"/>
        <a:buChar char=""/>
        <a:defRPr sz="1920" kern="1200">
          <a:solidFill>
            <a:schemeClr val="tx1">
              <a:lumMod val="75000"/>
              <a:lumOff val="25000"/>
            </a:schemeClr>
          </a:solidFill>
          <a:latin typeface="+mn-lt"/>
          <a:ea typeface="+mn-ea"/>
          <a:cs typeface="+mn-cs"/>
        </a:defRPr>
      </a:lvl1pPr>
      <a:lvl2pPr marL="792505" indent="-304810" algn="l" defTabSz="487695" rtl="0" eaLnBrk="1" latinLnBrk="0" hangingPunct="1">
        <a:spcBef>
          <a:spcPts val="1067"/>
        </a:spcBef>
        <a:spcAft>
          <a:spcPts val="0"/>
        </a:spcAft>
        <a:buClr>
          <a:schemeClr val="accent1"/>
        </a:buClr>
        <a:buSzPct val="80000"/>
        <a:buFont typeface="Wingdings 3" charset="2"/>
        <a:buChar char=""/>
        <a:defRPr sz="1707" kern="1200">
          <a:solidFill>
            <a:schemeClr val="tx1">
              <a:lumMod val="75000"/>
              <a:lumOff val="25000"/>
            </a:schemeClr>
          </a:solidFill>
          <a:latin typeface="+mn-lt"/>
          <a:ea typeface="+mn-ea"/>
          <a:cs typeface="+mn-cs"/>
        </a:defRPr>
      </a:lvl2pPr>
      <a:lvl3pPr marL="1219238" indent="-243848" algn="l" defTabSz="487695" rtl="0" eaLnBrk="1" latinLnBrk="0" hangingPunct="1">
        <a:spcBef>
          <a:spcPts val="1067"/>
        </a:spcBef>
        <a:spcAft>
          <a:spcPts val="0"/>
        </a:spcAft>
        <a:buClr>
          <a:schemeClr val="accent1"/>
        </a:buClr>
        <a:buSzPct val="80000"/>
        <a:buFont typeface="Wingdings 3" charset="2"/>
        <a:buChar char=""/>
        <a:defRPr sz="1493" kern="1200">
          <a:solidFill>
            <a:schemeClr val="tx1">
              <a:lumMod val="75000"/>
              <a:lumOff val="25000"/>
            </a:schemeClr>
          </a:solidFill>
          <a:latin typeface="+mn-lt"/>
          <a:ea typeface="+mn-ea"/>
          <a:cs typeface="+mn-cs"/>
        </a:defRPr>
      </a:lvl3pPr>
      <a:lvl4pPr marL="1706933"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4pPr>
      <a:lvl5pPr marL="2194629"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5pPr>
      <a:lvl6pPr marL="2682324"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6pPr>
      <a:lvl7pPr marL="3170019"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7pPr>
      <a:lvl8pPr marL="3657714"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8pPr>
      <a:lvl9pPr marL="4145410" indent="-243848" algn="l" defTabSz="487695" rtl="0" eaLnBrk="1" latinLnBrk="0" hangingPunct="1">
        <a:spcBef>
          <a:spcPts val="1067"/>
        </a:spcBef>
        <a:spcAft>
          <a:spcPts val="0"/>
        </a:spcAft>
        <a:buClr>
          <a:schemeClr val="accent1"/>
        </a:buClr>
        <a:buSzPct val="80000"/>
        <a:buFont typeface="Wingdings 3" charset="2"/>
        <a:buChar char=""/>
        <a:defRPr sz="1280" kern="1200">
          <a:solidFill>
            <a:schemeClr val="tx1">
              <a:lumMod val="75000"/>
              <a:lumOff val="25000"/>
            </a:schemeClr>
          </a:solidFill>
          <a:latin typeface="+mn-lt"/>
          <a:ea typeface="+mn-ea"/>
          <a:cs typeface="+mn-cs"/>
        </a:defRPr>
      </a:lvl9pPr>
    </p:bodyStyle>
    <p:otherStyle>
      <a:defPPr>
        <a:defRPr lang="en-US"/>
      </a:defPPr>
      <a:lvl1pPr marL="0" algn="l" defTabSz="487695" rtl="0" eaLnBrk="1" latinLnBrk="0" hangingPunct="1">
        <a:defRPr sz="1920" kern="1200">
          <a:solidFill>
            <a:schemeClr val="tx1"/>
          </a:solidFill>
          <a:latin typeface="+mn-lt"/>
          <a:ea typeface="+mn-ea"/>
          <a:cs typeface="+mn-cs"/>
        </a:defRPr>
      </a:lvl1pPr>
      <a:lvl2pPr marL="487695" algn="l" defTabSz="487695" rtl="0" eaLnBrk="1" latinLnBrk="0" hangingPunct="1">
        <a:defRPr sz="1920" kern="1200">
          <a:solidFill>
            <a:schemeClr val="tx1"/>
          </a:solidFill>
          <a:latin typeface="+mn-lt"/>
          <a:ea typeface="+mn-ea"/>
          <a:cs typeface="+mn-cs"/>
        </a:defRPr>
      </a:lvl2pPr>
      <a:lvl3pPr marL="975390" algn="l" defTabSz="487695" rtl="0" eaLnBrk="1" latinLnBrk="0" hangingPunct="1">
        <a:defRPr sz="1920" kern="1200">
          <a:solidFill>
            <a:schemeClr val="tx1"/>
          </a:solidFill>
          <a:latin typeface="+mn-lt"/>
          <a:ea typeface="+mn-ea"/>
          <a:cs typeface="+mn-cs"/>
        </a:defRPr>
      </a:lvl3pPr>
      <a:lvl4pPr marL="1463086" algn="l" defTabSz="487695" rtl="0" eaLnBrk="1" latinLnBrk="0" hangingPunct="1">
        <a:defRPr sz="1920" kern="1200">
          <a:solidFill>
            <a:schemeClr val="tx1"/>
          </a:solidFill>
          <a:latin typeface="+mn-lt"/>
          <a:ea typeface="+mn-ea"/>
          <a:cs typeface="+mn-cs"/>
        </a:defRPr>
      </a:lvl4pPr>
      <a:lvl5pPr marL="1950781" algn="l" defTabSz="487695" rtl="0" eaLnBrk="1" latinLnBrk="0" hangingPunct="1">
        <a:defRPr sz="1920" kern="1200">
          <a:solidFill>
            <a:schemeClr val="tx1"/>
          </a:solidFill>
          <a:latin typeface="+mn-lt"/>
          <a:ea typeface="+mn-ea"/>
          <a:cs typeface="+mn-cs"/>
        </a:defRPr>
      </a:lvl5pPr>
      <a:lvl6pPr marL="2438476" algn="l" defTabSz="487695" rtl="0" eaLnBrk="1" latinLnBrk="0" hangingPunct="1">
        <a:defRPr sz="1920" kern="1200">
          <a:solidFill>
            <a:schemeClr val="tx1"/>
          </a:solidFill>
          <a:latin typeface="+mn-lt"/>
          <a:ea typeface="+mn-ea"/>
          <a:cs typeface="+mn-cs"/>
        </a:defRPr>
      </a:lvl6pPr>
      <a:lvl7pPr marL="2926171" algn="l" defTabSz="487695" rtl="0" eaLnBrk="1" latinLnBrk="0" hangingPunct="1">
        <a:defRPr sz="1920" kern="1200">
          <a:solidFill>
            <a:schemeClr val="tx1"/>
          </a:solidFill>
          <a:latin typeface="+mn-lt"/>
          <a:ea typeface="+mn-ea"/>
          <a:cs typeface="+mn-cs"/>
        </a:defRPr>
      </a:lvl7pPr>
      <a:lvl8pPr marL="3413867" algn="l" defTabSz="487695" rtl="0" eaLnBrk="1" latinLnBrk="0" hangingPunct="1">
        <a:defRPr sz="1920" kern="1200">
          <a:solidFill>
            <a:schemeClr val="tx1"/>
          </a:solidFill>
          <a:latin typeface="+mn-lt"/>
          <a:ea typeface="+mn-ea"/>
          <a:cs typeface="+mn-cs"/>
        </a:defRPr>
      </a:lvl8pPr>
      <a:lvl9pPr marL="3901562" algn="l" defTabSz="487695" rtl="0" eaLnBrk="1" latinLnBrk="0" hangingPunct="1">
        <a:defRPr sz="19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6.sv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5.jpeg"/><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9.jpe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3.svg"/><Relationship Id="rId4" Type="http://schemas.openxmlformats.org/officeDocument/2006/relationships/image" Target="../media/image9.jpeg"/><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4.jpe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4.jpeg"/><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5.jpeg"/><Relationship Id="rId9"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5.jpeg"/><Relationship Id="rId9"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6.jpeg"/><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svg"/><Relationship Id="rId11" Type="http://schemas.openxmlformats.org/officeDocument/2006/relationships/image" Target="../media/image4.png"/><Relationship Id="rId5" Type="http://schemas.openxmlformats.org/officeDocument/2006/relationships/image" Target="../media/image7.png"/><Relationship Id="rId10" Type="http://schemas.openxmlformats.org/officeDocument/2006/relationships/image" Target="../media/image13.svg"/><Relationship Id="rId4" Type="http://schemas.openxmlformats.org/officeDocument/2006/relationships/image" Target="../media/image16.jpeg"/><Relationship Id="rId9" Type="http://schemas.openxmlformats.org/officeDocument/2006/relationships/image" Target="../media/image11.png"/></Relationships>
</file>

<file path=ppt/slides/_rels/slide12.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 Id="rId9"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7.jpeg"/><Relationship Id="rId9"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8.jpeg"/><Relationship Id="rId9" Type="http://schemas.openxmlformats.org/officeDocument/2006/relationships/image" Target="../media/image4.png"/></Relationships>
</file>

<file path=ppt/slides/_rels/slide17.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18.jpeg"/><Relationship Id="rId9"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lordslibrary.parliament.uk/artificial-intelligence-development-risks-and-regulation/#heading-1" TargetMode="Externa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hyperlink" Target="https://www.aiacceleratorinstitute.com/what-are-the-top-7-branches-of-artificial-intelligence/" TargetMode="External"/><Relationship Id="rId5" Type="http://schemas.openxmlformats.org/officeDocument/2006/relationships/hyperlink" Target="https://www.red-gate.com/simple-talk/development/data-science-development/introduction-to-artificial-intelligence/" TargetMode="External"/><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75" r="12777"/>
          <a:stretch>
            <a:fillRect/>
          </a:stretch>
        </p:blipFill>
        <p:spPr>
          <a:xfrm>
            <a:off x="0" y="0"/>
            <a:ext cx="9753600" cy="7315200"/>
          </a:xfrm>
          <a:prstGeom prst="rect">
            <a:avLst/>
          </a:prstGeom>
        </p:spPr>
      </p:pic>
      <p:sp>
        <p:nvSpPr>
          <p:cNvPr id="3" name="Freeform 3"/>
          <p:cNvSpPr/>
          <p:nvPr/>
        </p:nvSpPr>
        <p:spPr>
          <a:xfrm>
            <a:off x="4346637" y="3253525"/>
            <a:ext cx="1610913" cy="128873"/>
          </a:xfrm>
          <a:custGeom>
            <a:avLst/>
            <a:gdLst/>
            <a:ahLst/>
            <a:cxnLst/>
            <a:rect l="l" t="t" r="r" b="b"/>
            <a:pathLst>
              <a:path w="1610913" h="128873">
                <a:moveTo>
                  <a:pt x="0" y="0"/>
                </a:moveTo>
                <a:lnTo>
                  <a:pt x="1610913" y="0"/>
                </a:lnTo>
                <a:lnTo>
                  <a:pt x="1610913" y="128873"/>
                </a:lnTo>
                <a:lnTo>
                  <a:pt x="0" y="1288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4571746" y="1886582"/>
            <a:ext cx="5323504" cy="1599568"/>
          </a:xfrm>
          <a:prstGeom prst="rect">
            <a:avLst/>
          </a:prstGeom>
        </p:spPr>
        <p:txBody>
          <a:bodyPr lIns="0" tIns="0" rIns="0" bIns="0" rtlCol="0" anchor="t">
            <a:spAutoFit/>
          </a:bodyPr>
          <a:lstStyle/>
          <a:p>
            <a:pPr>
              <a:lnSpc>
                <a:spcPts val="13159"/>
              </a:lnSpc>
              <a:spcBef>
                <a:spcPct val="0"/>
              </a:spcBef>
            </a:pPr>
            <a:r>
              <a:rPr lang="en-US" sz="9399">
                <a:solidFill>
                  <a:srgbClr val="02346D"/>
                </a:solidFill>
                <a:latin typeface="AC Compacta Italics"/>
              </a:rPr>
              <a:t>AI GENERATION </a:t>
            </a:r>
          </a:p>
        </p:txBody>
      </p:sp>
      <p:sp>
        <p:nvSpPr>
          <p:cNvPr id="5" name="TextBox 5"/>
          <p:cNvSpPr txBox="1"/>
          <p:nvPr/>
        </p:nvSpPr>
        <p:spPr>
          <a:xfrm>
            <a:off x="6162711" y="924797"/>
            <a:ext cx="3193114" cy="936625"/>
          </a:xfrm>
          <a:prstGeom prst="rect">
            <a:avLst/>
          </a:prstGeom>
        </p:spPr>
        <p:txBody>
          <a:bodyPr lIns="0" tIns="0" rIns="0" bIns="0" rtlCol="0" anchor="t">
            <a:spAutoFit/>
          </a:bodyPr>
          <a:lstStyle/>
          <a:p>
            <a:pPr>
              <a:lnSpc>
                <a:spcPts val="7700"/>
              </a:lnSpc>
              <a:spcBef>
                <a:spcPct val="0"/>
              </a:spcBef>
            </a:pPr>
            <a:r>
              <a:rPr lang="en-US" sz="5500">
                <a:solidFill>
                  <a:srgbClr val="151120"/>
                </a:solidFill>
                <a:latin typeface="AC Compacta Italics"/>
              </a:rPr>
              <a:t>The Rise of</a:t>
            </a:r>
          </a:p>
        </p:txBody>
      </p:sp>
      <p:sp>
        <p:nvSpPr>
          <p:cNvPr id="6" name="AutoShape 6"/>
          <p:cNvSpPr/>
          <p:nvPr/>
        </p:nvSpPr>
        <p:spPr>
          <a:xfrm>
            <a:off x="5704722" y="3317962"/>
            <a:ext cx="3776640"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7" name="Freeform 7"/>
          <p:cNvSpPr/>
          <p:nvPr/>
        </p:nvSpPr>
        <p:spPr>
          <a:xfrm flipH="1" flipV="1">
            <a:off x="7759268" y="1963579"/>
            <a:ext cx="1699756" cy="135980"/>
          </a:xfrm>
          <a:custGeom>
            <a:avLst/>
            <a:gdLst/>
            <a:ahLst/>
            <a:cxnLst/>
            <a:rect l="l" t="t" r="r" b="b"/>
            <a:pathLst>
              <a:path w="1699756" h="135980">
                <a:moveTo>
                  <a:pt x="1699756" y="135981"/>
                </a:moveTo>
                <a:lnTo>
                  <a:pt x="0" y="135981"/>
                </a:lnTo>
                <a:lnTo>
                  <a:pt x="0" y="0"/>
                </a:lnTo>
                <a:lnTo>
                  <a:pt x="1699756" y="0"/>
                </a:lnTo>
                <a:lnTo>
                  <a:pt x="1699756" y="135981"/>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Freeform 10"/>
          <p:cNvSpPr/>
          <p:nvPr/>
        </p:nvSpPr>
        <p:spPr>
          <a:xfrm>
            <a:off x="8623020" y="38486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7"/>
            <a:stretch>
              <a:fillRect/>
            </a:stretch>
          </a:blipFill>
        </p:spPr>
        <p:txBody>
          <a:bodyPr/>
          <a:lstStyle/>
          <a:p>
            <a:endParaRPr lang="en-US"/>
          </a:p>
        </p:txBody>
      </p:sp>
      <p:sp>
        <p:nvSpPr>
          <p:cNvPr id="12" name="TextBox 12"/>
          <p:cNvSpPr txBox="1"/>
          <p:nvPr/>
        </p:nvSpPr>
        <p:spPr>
          <a:xfrm>
            <a:off x="5928367" y="604757"/>
            <a:ext cx="2610263" cy="283154"/>
          </a:xfrm>
          <a:prstGeom prst="rect">
            <a:avLst/>
          </a:prstGeom>
        </p:spPr>
        <p:txBody>
          <a:bodyPr lIns="0" tIns="0" rIns="0" bIns="0" rtlCol="0" anchor="t">
            <a:spAutoFit/>
          </a:bodyPr>
          <a:lstStyle/>
          <a:p>
            <a:pPr>
              <a:lnSpc>
                <a:spcPts val="2310"/>
              </a:lnSpc>
              <a:spcBef>
                <a:spcPct val="0"/>
              </a:spcBef>
            </a:pPr>
            <a:r>
              <a:rPr lang="en-US" sz="1650">
                <a:solidFill>
                  <a:srgbClr val="151120"/>
                </a:solidFill>
                <a:latin typeface="Avenir Bold"/>
              </a:rPr>
              <a:t>Team Bristol GB Present's</a:t>
            </a:r>
          </a:p>
        </p:txBody>
      </p:sp>
      <p:sp>
        <p:nvSpPr>
          <p:cNvPr id="13" name="TextBox 13"/>
          <p:cNvSpPr txBox="1"/>
          <p:nvPr/>
        </p:nvSpPr>
        <p:spPr>
          <a:xfrm>
            <a:off x="5473701" y="3942628"/>
            <a:ext cx="2151494" cy="269203"/>
          </a:xfrm>
          <a:prstGeom prst="rect">
            <a:avLst/>
          </a:prstGeom>
        </p:spPr>
        <p:txBody>
          <a:bodyPr lIns="0" tIns="0" rIns="0" bIns="0" rtlCol="0" anchor="t">
            <a:spAutoFit/>
          </a:bodyPr>
          <a:lstStyle/>
          <a:p>
            <a:pPr>
              <a:lnSpc>
                <a:spcPts val="1960"/>
              </a:lnSpc>
              <a:spcBef>
                <a:spcPct val="0"/>
              </a:spcBef>
            </a:pPr>
            <a:r>
              <a:rPr lang="en-US" sz="1400">
                <a:solidFill>
                  <a:srgbClr val="02346D"/>
                </a:solidFill>
                <a:latin typeface="Avenir Bold"/>
              </a:rPr>
              <a:t>Prepared By :</a:t>
            </a:r>
          </a:p>
        </p:txBody>
      </p:sp>
      <p:sp>
        <p:nvSpPr>
          <p:cNvPr id="14" name="TextBox 14"/>
          <p:cNvSpPr txBox="1"/>
          <p:nvPr/>
        </p:nvSpPr>
        <p:spPr>
          <a:xfrm>
            <a:off x="6640208" y="4257164"/>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Mihai Adrian </a:t>
            </a:r>
            <a:r>
              <a:rPr lang="en-US" sz="1500" err="1">
                <a:solidFill>
                  <a:srgbClr val="151120"/>
                </a:solidFill>
                <a:latin typeface="Avenir Bold"/>
              </a:rPr>
              <a:t>Peleski</a:t>
            </a:r>
            <a:endParaRPr lang="en-US" sz="1500">
              <a:solidFill>
                <a:srgbClr val="151120"/>
              </a:solidFill>
              <a:latin typeface="Avenir Bold"/>
            </a:endParaRPr>
          </a:p>
        </p:txBody>
      </p:sp>
      <p:sp>
        <p:nvSpPr>
          <p:cNvPr id="15" name="TextBox 15"/>
          <p:cNvSpPr txBox="1"/>
          <p:nvPr/>
        </p:nvSpPr>
        <p:spPr>
          <a:xfrm>
            <a:off x="6640208" y="392378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Bouaru Mihai Valentin</a:t>
            </a:r>
          </a:p>
        </p:txBody>
      </p:sp>
      <p:sp>
        <p:nvSpPr>
          <p:cNvPr id="16" name="TextBox 16"/>
          <p:cNvSpPr txBox="1"/>
          <p:nvPr/>
        </p:nvSpPr>
        <p:spPr>
          <a:xfrm>
            <a:off x="6640208" y="459053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Oancea Marius</a:t>
            </a:r>
          </a:p>
        </p:txBody>
      </p:sp>
      <p:sp>
        <p:nvSpPr>
          <p:cNvPr id="17" name="TextBox 17"/>
          <p:cNvSpPr txBox="1"/>
          <p:nvPr/>
        </p:nvSpPr>
        <p:spPr>
          <a:xfrm>
            <a:off x="6640208" y="4923914"/>
            <a:ext cx="2420148"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Stefan Gabriel Ceausescu</a:t>
            </a:r>
          </a:p>
        </p:txBody>
      </p:sp>
      <p:sp>
        <p:nvSpPr>
          <p:cNvPr id="18" name="TextBox 18"/>
          <p:cNvSpPr txBox="1"/>
          <p:nvPr/>
        </p:nvSpPr>
        <p:spPr>
          <a:xfrm>
            <a:off x="6640208" y="525728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Dan Dumitru</a:t>
            </a:r>
          </a:p>
        </p:txBody>
      </p:sp>
      <p:sp>
        <p:nvSpPr>
          <p:cNvPr id="19" name="TextBox 19"/>
          <p:cNvSpPr txBox="1"/>
          <p:nvPr/>
        </p:nvSpPr>
        <p:spPr>
          <a:xfrm>
            <a:off x="6640208" y="5590664"/>
            <a:ext cx="2238119" cy="295275"/>
          </a:xfrm>
          <a:prstGeom prst="rect">
            <a:avLst/>
          </a:prstGeom>
        </p:spPr>
        <p:txBody>
          <a:bodyPr lIns="0" tIns="0" rIns="0" bIns="0" rtlCol="0" anchor="t">
            <a:spAutoFit/>
          </a:bodyPr>
          <a:lstStyle/>
          <a:p>
            <a:pPr>
              <a:lnSpc>
                <a:spcPts val="2100"/>
              </a:lnSpc>
              <a:spcBef>
                <a:spcPct val="0"/>
              </a:spcBef>
            </a:pPr>
            <a:r>
              <a:rPr lang="en-US" sz="1500" err="1">
                <a:solidFill>
                  <a:srgbClr val="151120"/>
                </a:solidFill>
                <a:latin typeface="Avenir Bold"/>
              </a:rPr>
              <a:t>Colimis</a:t>
            </a:r>
            <a:r>
              <a:rPr lang="en-US" sz="1500">
                <a:solidFill>
                  <a:srgbClr val="151120"/>
                </a:solidFill>
                <a:latin typeface="Avenir Bold"/>
              </a:rPr>
              <a:t> Andrei</a:t>
            </a:r>
          </a:p>
        </p:txBody>
      </p:sp>
      <p:sp>
        <p:nvSpPr>
          <p:cNvPr id="20" name="TextBox 20"/>
          <p:cNvSpPr txBox="1"/>
          <p:nvPr/>
        </p:nvSpPr>
        <p:spPr>
          <a:xfrm>
            <a:off x="6640208" y="592403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Cristina </a:t>
            </a:r>
            <a:r>
              <a:rPr lang="en-US" sz="1500" err="1">
                <a:solidFill>
                  <a:srgbClr val="151120"/>
                </a:solidFill>
                <a:latin typeface="Avenir Bold"/>
              </a:rPr>
              <a:t>Finta</a:t>
            </a:r>
            <a:endParaRPr lang="en-US" sz="1500">
              <a:solidFill>
                <a:srgbClr val="151120"/>
              </a:solidFill>
              <a:latin typeface="Avenir 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 calcmode="lin" valueType="num">
                                      <p:cBhvr additive="base">
                                        <p:cTn id="28" dur="500" fill="hold"/>
                                        <p:tgtEl>
                                          <p:spTgt spid="13"/>
                                        </p:tgtEl>
                                        <p:attrNameLst>
                                          <p:attrName>ppt_x</p:attrName>
                                        </p:attrNameLst>
                                      </p:cBhvr>
                                      <p:tavLst>
                                        <p:tav tm="0">
                                          <p:val>
                                            <p:strVal val="#ppt_x"/>
                                          </p:val>
                                        </p:tav>
                                        <p:tav tm="100000">
                                          <p:val>
                                            <p:strVal val="#ppt_x"/>
                                          </p:val>
                                        </p:tav>
                                      </p:tavLst>
                                    </p:anim>
                                    <p:anim calcmode="lin" valueType="num">
                                      <p:cBhvr additive="base">
                                        <p:cTn id="29" dur="500" fill="hold"/>
                                        <p:tgtEl>
                                          <p:spTgt spid="13"/>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ppt_x"/>
                                          </p:val>
                                        </p:tav>
                                        <p:tav tm="100000">
                                          <p:val>
                                            <p:strVal val="#ppt_x"/>
                                          </p:val>
                                        </p:tav>
                                      </p:tavLst>
                                    </p:anim>
                                    <p:anim calcmode="lin" valueType="num">
                                      <p:cBhvr additive="base">
                                        <p:cTn id="33" dur="500" fill="hold"/>
                                        <p:tgtEl>
                                          <p:spTgt spid="15"/>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4"/>
                                        </p:tgtEl>
                                        <p:attrNameLst>
                                          <p:attrName>style.visibility</p:attrName>
                                        </p:attrNameLst>
                                      </p:cBhvr>
                                      <p:to>
                                        <p:strVal val="visible"/>
                                      </p:to>
                                    </p:set>
                                    <p:anim calcmode="lin" valueType="num">
                                      <p:cBhvr additive="base">
                                        <p:cTn id="36" dur="500" fill="hold"/>
                                        <p:tgtEl>
                                          <p:spTgt spid="14"/>
                                        </p:tgtEl>
                                        <p:attrNameLst>
                                          <p:attrName>ppt_x</p:attrName>
                                        </p:attrNameLst>
                                      </p:cBhvr>
                                      <p:tavLst>
                                        <p:tav tm="0">
                                          <p:val>
                                            <p:strVal val="#ppt_x"/>
                                          </p:val>
                                        </p:tav>
                                        <p:tav tm="100000">
                                          <p:val>
                                            <p:strVal val="#ppt_x"/>
                                          </p:val>
                                        </p:tav>
                                      </p:tavLst>
                                    </p:anim>
                                    <p:anim calcmode="lin" valueType="num">
                                      <p:cBhvr additive="base">
                                        <p:cTn id="37" dur="500" fill="hold"/>
                                        <p:tgtEl>
                                          <p:spTgt spid="14"/>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 calcmode="lin" valueType="num">
                                      <p:cBhvr additive="base">
                                        <p:cTn id="40" dur="500" fill="hold"/>
                                        <p:tgtEl>
                                          <p:spTgt spid="16"/>
                                        </p:tgtEl>
                                        <p:attrNameLst>
                                          <p:attrName>ppt_x</p:attrName>
                                        </p:attrNameLst>
                                      </p:cBhvr>
                                      <p:tavLst>
                                        <p:tav tm="0">
                                          <p:val>
                                            <p:strVal val="#ppt_x"/>
                                          </p:val>
                                        </p:tav>
                                        <p:tav tm="100000">
                                          <p:val>
                                            <p:strVal val="#ppt_x"/>
                                          </p:val>
                                        </p:tav>
                                      </p:tavLst>
                                    </p:anim>
                                    <p:anim calcmode="lin" valueType="num">
                                      <p:cBhvr additive="base">
                                        <p:cTn id="41" dur="500" fill="hold"/>
                                        <p:tgtEl>
                                          <p:spTgt spid="16"/>
                                        </p:tgtEl>
                                        <p:attrNameLst>
                                          <p:attrName>ppt_y</p:attrName>
                                        </p:attrNameLst>
                                      </p:cBhvr>
                                      <p:tavLst>
                                        <p:tav tm="0">
                                          <p:val>
                                            <p:strVal val="1+#ppt_h/2"/>
                                          </p:val>
                                        </p:tav>
                                        <p:tav tm="100000">
                                          <p:val>
                                            <p:strVal val="#ppt_y"/>
                                          </p:val>
                                        </p:tav>
                                      </p:tavLst>
                                    </p:anim>
                                  </p:childTnLst>
                                </p:cTn>
                              </p:par>
                              <p:par>
                                <p:cTn id="42" presetID="2" presetClass="entr" presetSubtype="4" fill="hold" grpId="0" nodeType="withEffect">
                                  <p:stCondLst>
                                    <p:cond delay="0"/>
                                  </p:stCondLst>
                                  <p:childTnLst>
                                    <p:set>
                                      <p:cBhvr>
                                        <p:cTn id="43" dur="1" fill="hold">
                                          <p:stCondLst>
                                            <p:cond delay="0"/>
                                          </p:stCondLst>
                                        </p:cTn>
                                        <p:tgtEl>
                                          <p:spTgt spid="17"/>
                                        </p:tgtEl>
                                        <p:attrNameLst>
                                          <p:attrName>style.visibility</p:attrName>
                                        </p:attrNameLst>
                                      </p:cBhvr>
                                      <p:to>
                                        <p:strVal val="visible"/>
                                      </p:to>
                                    </p:set>
                                    <p:anim calcmode="lin" valueType="num">
                                      <p:cBhvr additive="base">
                                        <p:cTn id="44" dur="500" fill="hold"/>
                                        <p:tgtEl>
                                          <p:spTgt spid="17"/>
                                        </p:tgtEl>
                                        <p:attrNameLst>
                                          <p:attrName>ppt_x</p:attrName>
                                        </p:attrNameLst>
                                      </p:cBhvr>
                                      <p:tavLst>
                                        <p:tav tm="0">
                                          <p:val>
                                            <p:strVal val="#ppt_x"/>
                                          </p:val>
                                        </p:tav>
                                        <p:tav tm="100000">
                                          <p:val>
                                            <p:strVal val="#ppt_x"/>
                                          </p:val>
                                        </p:tav>
                                      </p:tavLst>
                                    </p:anim>
                                    <p:anim calcmode="lin" valueType="num">
                                      <p:cBhvr additive="base">
                                        <p:cTn id="45" dur="500" fill="hold"/>
                                        <p:tgtEl>
                                          <p:spTgt spid="17"/>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8"/>
                                        </p:tgtEl>
                                        <p:attrNameLst>
                                          <p:attrName>style.visibility</p:attrName>
                                        </p:attrNameLst>
                                      </p:cBhvr>
                                      <p:to>
                                        <p:strVal val="visible"/>
                                      </p:to>
                                    </p:set>
                                    <p:anim calcmode="lin" valueType="num">
                                      <p:cBhvr additive="base">
                                        <p:cTn id="48" dur="500" fill="hold"/>
                                        <p:tgtEl>
                                          <p:spTgt spid="18"/>
                                        </p:tgtEl>
                                        <p:attrNameLst>
                                          <p:attrName>ppt_x</p:attrName>
                                        </p:attrNameLst>
                                      </p:cBhvr>
                                      <p:tavLst>
                                        <p:tav tm="0">
                                          <p:val>
                                            <p:strVal val="#ppt_x"/>
                                          </p:val>
                                        </p:tav>
                                        <p:tav tm="100000">
                                          <p:val>
                                            <p:strVal val="#ppt_x"/>
                                          </p:val>
                                        </p:tav>
                                      </p:tavLst>
                                    </p:anim>
                                    <p:anim calcmode="lin" valueType="num">
                                      <p:cBhvr additive="base">
                                        <p:cTn id="49" dur="500" fill="hold"/>
                                        <p:tgtEl>
                                          <p:spTgt spid="18"/>
                                        </p:tgtEl>
                                        <p:attrNameLst>
                                          <p:attrName>ppt_y</p:attrName>
                                        </p:attrNameLst>
                                      </p:cBhvr>
                                      <p:tavLst>
                                        <p:tav tm="0">
                                          <p:val>
                                            <p:strVal val="1+#ppt_h/2"/>
                                          </p:val>
                                        </p:tav>
                                        <p:tav tm="100000">
                                          <p:val>
                                            <p:strVal val="#ppt_y"/>
                                          </p:val>
                                        </p:tav>
                                      </p:tavLst>
                                    </p:anim>
                                  </p:childTnLst>
                                </p:cTn>
                              </p:par>
                              <p:par>
                                <p:cTn id="50" presetID="2" presetClass="entr" presetSubtype="4" fill="hold" grpId="0" nodeType="withEffect">
                                  <p:stCondLst>
                                    <p:cond delay="0"/>
                                  </p:stCondLst>
                                  <p:childTnLst>
                                    <p:set>
                                      <p:cBhvr>
                                        <p:cTn id="51" dur="1" fill="hold">
                                          <p:stCondLst>
                                            <p:cond delay="0"/>
                                          </p:stCondLst>
                                        </p:cTn>
                                        <p:tgtEl>
                                          <p:spTgt spid="19"/>
                                        </p:tgtEl>
                                        <p:attrNameLst>
                                          <p:attrName>style.visibility</p:attrName>
                                        </p:attrNameLst>
                                      </p:cBhvr>
                                      <p:to>
                                        <p:strVal val="visible"/>
                                      </p:to>
                                    </p:set>
                                    <p:anim calcmode="lin" valueType="num">
                                      <p:cBhvr additive="base">
                                        <p:cTn id="52" dur="500" fill="hold"/>
                                        <p:tgtEl>
                                          <p:spTgt spid="19"/>
                                        </p:tgtEl>
                                        <p:attrNameLst>
                                          <p:attrName>ppt_x</p:attrName>
                                        </p:attrNameLst>
                                      </p:cBhvr>
                                      <p:tavLst>
                                        <p:tav tm="0">
                                          <p:val>
                                            <p:strVal val="#ppt_x"/>
                                          </p:val>
                                        </p:tav>
                                        <p:tav tm="100000">
                                          <p:val>
                                            <p:strVal val="#ppt_x"/>
                                          </p:val>
                                        </p:tav>
                                      </p:tavLst>
                                    </p:anim>
                                    <p:anim calcmode="lin" valueType="num">
                                      <p:cBhvr additive="base">
                                        <p:cTn id="53" dur="500" fill="hold"/>
                                        <p:tgtEl>
                                          <p:spTgt spid="19"/>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20"/>
                                        </p:tgtEl>
                                        <p:attrNameLst>
                                          <p:attrName>style.visibility</p:attrName>
                                        </p:attrNameLst>
                                      </p:cBhvr>
                                      <p:to>
                                        <p:strVal val="visible"/>
                                      </p:to>
                                    </p:set>
                                    <p:anim calcmode="lin" valueType="num">
                                      <p:cBhvr additive="base">
                                        <p:cTn id="56" dur="500" fill="hold"/>
                                        <p:tgtEl>
                                          <p:spTgt spid="20"/>
                                        </p:tgtEl>
                                        <p:attrNameLst>
                                          <p:attrName>ppt_x</p:attrName>
                                        </p:attrNameLst>
                                      </p:cBhvr>
                                      <p:tavLst>
                                        <p:tav tm="0">
                                          <p:val>
                                            <p:strVal val="#ppt_x"/>
                                          </p:val>
                                        </p:tav>
                                        <p:tav tm="100000">
                                          <p:val>
                                            <p:strVal val="#ppt_x"/>
                                          </p:val>
                                        </p:tav>
                                      </p:tavLst>
                                    </p:anim>
                                    <p:anim calcmode="lin" valueType="num">
                                      <p:cBhvr additive="base">
                                        <p:cTn id="57" dur="500" fill="hold"/>
                                        <p:tgtEl>
                                          <p:spTgt spid="20"/>
                                        </p:tgtEl>
                                        <p:attrNameLst>
                                          <p:attrName>ppt_y</p:attrName>
                                        </p:attrNameLst>
                                      </p:cBhvr>
                                      <p:tavLst>
                                        <p:tav tm="0">
                                          <p:val>
                                            <p:strVal val="1+#ppt_h/2"/>
                                          </p:val>
                                        </p:tav>
                                        <p:tav tm="100000">
                                          <p:val>
                                            <p:strVal val="#ppt_y"/>
                                          </p:val>
                                        </p:tav>
                                      </p:tavLst>
                                    </p:anim>
                                  </p:childTnLst>
                                </p:cTn>
                              </p:par>
                            </p:childTnLst>
                          </p:cTn>
                        </p:par>
                        <p:par>
                          <p:cTn id="58" fill="hold">
                            <p:stCondLst>
                              <p:cond delay="500"/>
                            </p:stCondLst>
                            <p:childTnLst>
                              <p:par>
                                <p:cTn id="59" presetID="1" presetClass="mediacall" presetSubtype="0" fill="hold" nodeType="afterEffect">
                                  <p:stCondLst>
                                    <p:cond delay="0"/>
                                  </p:stCondLst>
                                  <p:childTnLst>
                                    <p:cmd type="call" cmd="playFrom(0.0)">
                                      <p:cBhvr>
                                        <p:cTn id="60" dur="84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61" repeatCount="indefinite" fill="hold" display="0">
                  <p:stCondLst>
                    <p:cond delay="indefinite"/>
                  </p:stCondLst>
                </p:cTn>
                <p:tgtEl>
                  <p:spTgt spid="2"/>
                </p:tgtEl>
              </p:cMediaNode>
            </p:video>
            <p:seq concurrent="1" nextAc="seek">
              <p:cTn id="62" restart="whenNotActive" fill="hold" evtFilter="cancelBubble" nodeType="interactiveSeq">
                <p:stCondLst>
                  <p:cond evt="onClick" delay="0">
                    <p:tgtEl>
                      <p:spTgt spid="2"/>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2"/>
                                        </p:tgtEl>
                                      </p:cBhvr>
                                    </p:cmd>
                                  </p:childTnLst>
                                </p:cTn>
                              </p:par>
                            </p:childTnLst>
                          </p:cTn>
                        </p:par>
                      </p:childTnLst>
                    </p:cTn>
                  </p:par>
                </p:childTnLst>
              </p:cTn>
              <p:nextCondLst>
                <p:cond evt="onClick" delay="0">
                  <p:tgtEl>
                    <p:spTgt spid="2"/>
                  </p:tgtEl>
                </p:cond>
              </p:nextCondLst>
            </p:seq>
          </p:childTnLst>
        </p:cTn>
      </p:par>
    </p:tnLst>
    <p:bldLst>
      <p:bldP spid="3" grpId="0" animBg="1"/>
      <p:bldP spid="4" grpId="0"/>
      <p:bldP spid="5" grpId="0"/>
      <p:bldP spid="6" grpId="0" animBg="1"/>
      <p:bldP spid="12" grpId="0"/>
      <p:bldP spid="13" grpId="0"/>
      <p:bldP spid="14" grpId="0"/>
      <p:bldP spid="15" grpId="0"/>
      <p:bldP spid="16" grpId="0"/>
      <p:bldP spid="17" grpId="0"/>
      <p:bldP spid="18" grpId="0"/>
      <p:bldP spid="19" grpId="0"/>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rcRect l="11999" r="12000"/>
          <a:stretch>
            <a:fillRect/>
          </a:stretch>
        </p:blipFill>
        <p:spPr>
          <a:xfrm>
            <a:off x="-1" y="0"/>
            <a:ext cx="10228149" cy="7315200"/>
          </a:xfrm>
          <a:prstGeom prst="rect">
            <a:avLst/>
          </a:prstGeom>
        </p:spPr>
      </p:pic>
      <p:sp>
        <p:nvSpPr>
          <p:cNvPr id="3" name="Freeform 3"/>
          <p:cNvSpPr/>
          <p:nvPr/>
        </p:nvSpPr>
        <p:spPr>
          <a:xfrm>
            <a:off x="515154" y="2393430"/>
            <a:ext cx="1777165" cy="142173"/>
          </a:xfrm>
          <a:custGeom>
            <a:avLst/>
            <a:gdLst/>
            <a:ahLst/>
            <a:cxnLst/>
            <a:rect l="l" t="t" r="r" b="b"/>
            <a:pathLst>
              <a:path w="1777165" h="142173">
                <a:moveTo>
                  <a:pt x="0" y="0"/>
                </a:moveTo>
                <a:lnTo>
                  <a:pt x="1777165" y="0"/>
                </a:lnTo>
                <a:lnTo>
                  <a:pt x="1777165" y="142173"/>
                </a:lnTo>
                <a:lnTo>
                  <a:pt x="0" y="1421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4" name="AutoShape 4"/>
          <p:cNvSpPr/>
          <p:nvPr/>
        </p:nvSpPr>
        <p:spPr>
          <a:xfrm>
            <a:off x="2087632" y="2458803"/>
            <a:ext cx="6982073"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635224" y="1375528"/>
            <a:ext cx="5581078" cy="775662"/>
          </a:xfrm>
          <a:prstGeom prst="rect">
            <a:avLst/>
          </a:prstGeom>
        </p:spPr>
        <p:txBody>
          <a:bodyPr wrap="square" lIns="0" tIns="0" rIns="0" bIns="0" rtlCol="0" anchor="t">
            <a:spAutoFit/>
          </a:bodyPr>
          <a:lstStyle/>
          <a:p>
            <a:pPr marL="457200" indent="-457200">
              <a:lnSpc>
                <a:spcPts val="6844"/>
              </a:lnSpc>
              <a:spcBef>
                <a:spcPct val="0"/>
              </a:spcBef>
              <a:buFont typeface="Wingdings" panose="05000000000000000000" pitchFamily="2" charset="2"/>
              <a:buChar char="Ø"/>
            </a:pPr>
            <a:r>
              <a:rPr lang="en-US" sz="3200">
                <a:solidFill>
                  <a:srgbClr val="273FFD"/>
                </a:solidFill>
                <a:latin typeface="Arial Black" panose="020B0A04020102020204" pitchFamily="34" charset="0"/>
              </a:rPr>
              <a:t>TABLE OF CONTENTS</a:t>
            </a:r>
          </a:p>
        </p:txBody>
      </p:sp>
      <p:sp>
        <p:nvSpPr>
          <p:cNvPr id="8" name="TextBox 8"/>
          <p:cNvSpPr txBox="1"/>
          <p:nvPr/>
        </p:nvSpPr>
        <p:spPr>
          <a:xfrm>
            <a:off x="1221798" y="3447104"/>
            <a:ext cx="3131084" cy="249235"/>
          </a:xfrm>
          <a:prstGeom prst="rect">
            <a:avLst/>
          </a:prstGeom>
        </p:spPr>
        <p:txBody>
          <a:bodyPr lIns="0" tIns="0" rIns="0" bIns="0" rtlCol="0" anchor="t">
            <a:spAutoFit/>
          </a:bodyPr>
          <a:lstStyle/>
          <a:p>
            <a:pPr marL="285750" indent="-285750">
              <a:lnSpc>
                <a:spcPts val="2116"/>
              </a:lnSpc>
              <a:spcBef>
                <a:spcPct val="0"/>
              </a:spcBef>
              <a:buFont typeface="Wingdings" panose="05000000000000000000" pitchFamily="2" charset="2"/>
              <a:buChar char="Ø"/>
            </a:pPr>
            <a:r>
              <a:rPr lang="en-US" sz="1511">
                <a:solidFill>
                  <a:schemeClr val="bg1"/>
                </a:solidFill>
                <a:latin typeface="Avenir Bold"/>
              </a:rPr>
              <a:t>What is artificial intelligence?</a:t>
            </a:r>
          </a:p>
        </p:txBody>
      </p:sp>
      <p:sp>
        <p:nvSpPr>
          <p:cNvPr id="9" name="TextBox 9"/>
          <p:cNvSpPr txBox="1"/>
          <p:nvPr/>
        </p:nvSpPr>
        <p:spPr>
          <a:xfrm>
            <a:off x="640376" y="2880361"/>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01</a:t>
            </a:r>
          </a:p>
        </p:txBody>
      </p:sp>
      <p:sp>
        <p:nvSpPr>
          <p:cNvPr id="11" name="TextBox 11"/>
          <p:cNvSpPr txBox="1"/>
          <p:nvPr/>
        </p:nvSpPr>
        <p:spPr>
          <a:xfrm>
            <a:off x="5396252" y="3443648"/>
            <a:ext cx="4117281" cy="260456"/>
          </a:xfrm>
          <a:prstGeom prst="rect">
            <a:avLst/>
          </a:prstGeom>
        </p:spPr>
        <p:txBody>
          <a:bodyPr wrap="square" lIns="0" tIns="0" rIns="0" bIns="0" rtlCol="0" anchor="t">
            <a:spAutoFit/>
          </a:bodyPr>
          <a:lstStyle/>
          <a:p>
            <a:pPr marL="285750" indent="-285750">
              <a:lnSpc>
                <a:spcPts val="2185"/>
              </a:lnSpc>
              <a:spcBef>
                <a:spcPct val="0"/>
              </a:spcBef>
              <a:buFont typeface="Wingdings" panose="05000000000000000000" pitchFamily="2" charset="2"/>
              <a:buChar char="Ø"/>
            </a:pPr>
            <a:r>
              <a:rPr lang="en-US" sz="1561">
                <a:solidFill>
                  <a:schemeClr val="bg1"/>
                </a:solidFill>
                <a:latin typeface="Avenir Bold"/>
              </a:rPr>
              <a:t>Concerns surrounding the AI</a:t>
            </a:r>
          </a:p>
        </p:txBody>
      </p:sp>
      <p:sp>
        <p:nvSpPr>
          <p:cNvPr id="12" name="TextBox 12"/>
          <p:cNvSpPr txBox="1"/>
          <p:nvPr/>
        </p:nvSpPr>
        <p:spPr>
          <a:xfrm>
            <a:off x="4848132" y="3460590"/>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06</a:t>
            </a:r>
          </a:p>
        </p:txBody>
      </p:sp>
      <p:sp>
        <p:nvSpPr>
          <p:cNvPr id="13" name="TextBox 13"/>
          <p:cNvSpPr txBox="1"/>
          <p:nvPr/>
        </p:nvSpPr>
        <p:spPr>
          <a:xfrm>
            <a:off x="635224" y="3435390"/>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02</a:t>
            </a:r>
          </a:p>
        </p:txBody>
      </p:sp>
      <p:sp>
        <p:nvSpPr>
          <p:cNvPr id="15" name="TextBox 15"/>
          <p:cNvSpPr txBox="1"/>
          <p:nvPr/>
        </p:nvSpPr>
        <p:spPr>
          <a:xfrm>
            <a:off x="5396252" y="4014686"/>
            <a:ext cx="4831897" cy="281872"/>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GB" sz="1615">
                <a:solidFill>
                  <a:schemeClr val="bg1"/>
                </a:solidFill>
                <a:latin typeface="Avenir Bold" panose="020B0604020202020204" charset="0"/>
              </a:rPr>
              <a:t>Examples of AI in everyday life</a:t>
            </a:r>
            <a:endParaRPr lang="en-US" sz="1615">
              <a:solidFill>
                <a:schemeClr val="bg1"/>
              </a:solidFill>
              <a:latin typeface="Avenir Bold" panose="020B0604020202020204" charset="0"/>
            </a:endParaRPr>
          </a:p>
        </p:txBody>
      </p:sp>
      <p:sp>
        <p:nvSpPr>
          <p:cNvPr id="16" name="TextBox 16"/>
          <p:cNvSpPr txBox="1"/>
          <p:nvPr/>
        </p:nvSpPr>
        <p:spPr>
          <a:xfrm>
            <a:off x="4876800" y="4013782"/>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07</a:t>
            </a:r>
          </a:p>
        </p:txBody>
      </p:sp>
      <p:sp>
        <p:nvSpPr>
          <p:cNvPr id="18" name="TextBox 18"/>
          <p:cNvSpPr txBox="1"/>
          <p:nvPr/>
        </p:nvSpPr>
        <p:spPr>
          <a:xfrm>
            <a:off x="1221798" y="4040439"/>
            <a:ext cx="3345842"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Different fields under AI</a:t>
            </a:r>
          </a:p>
        </p:txBody>
      </p:sp>
      <p:sp>
        <p:nvSpPr>
          <p:cNvPr id="19" name="TextBox 19"/>
          <p:cNvSpPr txBox="1"/>
          <p:nvPr/>
        </p:nvSpPr>
        <p:spPr>
          <a:xfrm>
            <a:off x="635224" y="3993949"/>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03</a:t>
            </a:r>
          </a:p>
        </p:txBody>
      </p:sp>
      <p:sp>
        <p:nvSpPr>
          <p:cNvPr id="21" name="TextBox 21"/>
          <p:cNvSpPr txBox="1"/>
          <p:nvPr/>
        </p:nvSpPr>
        <p:spPr>
          <a:xfrm>
            <a:off x="1264603" y="4589003"/>
            <a:ext cx="3431453"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How AI stands out</a:t>
            </a:r>
          </a:p>
        </p:txBody>
      </p:sp>
      <p:sp>
        <p:nvSpPr>
          <p:cNvPr id="22" name="TextBox 22"/>
          <p:cNvSpPr txBox="1"/>
          <p:nvPr/>
        </p:nvSpPr>
        <p:spPr>
          <a:xfrm>
            <a:off x="635224" y="4560428"/>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04</a:t>
            </a:r>
          </a:p>
        </p:txBody>
      </p:sp>
      <p:sp>
        <p:nvSpPr>
          <p:cNvPr id="24" name="TextBox 24"/>
          <p:cNvSpPr txBox="1"/>
          <p:nvPr/>
        </p:nvSpPr>
        <p:spPr>
          <a:xfrm>
            <a:off x="5472359" y="2898751"/>
            <a:ext cx="3323185" cy="261803"/>
          </a:xfrm>
          <a:prstGeom prst="rect">
            <a:avLst/>
          </a:prstGeom>
        </p:spPr>
        <p:txBody>
          <a:bodyPr wrap="square" lIns="0" tIns="0" rIns="0" bIns="0" rtlCol="0" anchor="t">
            <a:spAutoFit/>
          </a:bodyPr>
          <a:lstStyle/>
          <a:p>
            <a:pPr marL="285750" indent="-285750">
              <a:lnSpc>
                <a:spcPts val="2246"/>
              </a:lnSpc>
              <a:spcBef>
                <a:spcPct val="0"/>
              </a:spcBef>
              <a:buFont typeface="Wingdings" panose="05000000000000000000" pitchFamily="2" charset="2"/>
              <a:buChar char="Ø"/>
            </a:pPr>
            <a:r>
              <a:rPr lang="en-US" sz="1604">
                <a:solidFill>
                  <a:schemeClr val="bg1"/>
                </a:solidFill>
                <a:latin typeface="Avenir Bold"/>
              </a:rPr>
              <a:t>The Future of AI</a:t>
            </a:r>
          </a:p>
        </p:txBody>
      </p:sp>
      <p:sp>
        <p:nvSpPr>
          <p:cNvPr id="25" name="TextBox 25"/>
          <p:cNvSpPr txBox="1"/>
          <p:nvPr/>
        </p:nvSpPr>
        <p:spPr>
          <a:xfrm>
            <a:off x="4848132" y="2880361"/>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05</a:t>
            </a:r>
          </a:p>
        </p:txBody>
      </p:sp>
      <p:sp>
        <p:nvSpPr>
          <p:cNvPr id="26" name="TextBox 26"/>
          <p:cNvSpPr txBox="1"/>
          <p:nvPr/>
        </p:nvSpPr>
        <p:spPr>
          <a:xfrm>
            <a:off x="1264603" y="2879703"/>
            <a:ext cx="3345842"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Introduction</a:t>
            </a:r>
          </a:p>
        </p:txBody>
      </p:sp>
      <p:sp>
        <p:nvSpPr>
          <p:cNvPr id="28" name="TextBox 28"/>
          <p:cNvSpPr txBox="1"/>
          <p:nvPr/>
        </p:nvSpPr>
        <p:spPr>
          <a:xfrm>
            <a:off x="4876800" y="4560428"/>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08</a:t>
            </a:r>
          </a:p>
        </p:txBody>
      </p:sp>
      <p:sp>
        <p:nvSpPr>
          <p:cNvPr id="29" name="TextBox 29"/>
          <p:cNvSpPr txBox="1"/>
          <p:nvPr/>
        </p:nvSpPr>
        <p:spPr>
          <a:xfrm>
            <a:off x="5396252" y="4575486"/>
            <a:ext cx="4831897"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References</a:t>
            </a:r>
            <a:r>
              <a:rPr lang="en-US" sz="1615">
                <a:solidFill>
                  <a:srgbClr val="151120"/>
                </a:solidFill>
                <a:latin typeface="Avenir Bold"/>
              </a:rPr>
              <a:t> </a:t>
            </a:r>
          </a:p>
        </p:txBody>
      </p:sp>
      <p:sp>
        <p:nvSpPr>
          <p:cNvPr id="30" name="Freeform 10">
            <a:extLst>
              <a:ext uri="{FF2B5EF4-FFF2-40B4-BE49-F238E27FC236}">
                <a16:creationId xmlns:a16="http://schemas.microsoft.com/office/drawing/2014/main" id="{4697D9EB-6616-09C8-67E4-8AAC4908FB31}"/>
              </a:ext>
            </a:extLst>
          </p:cNvPr>
          <p:cNvSpPr/>
          <p:nvPr/>
        </p:nvSpPr>
        <p:spPr>
          <a:xfrm>
            <a:off x="217222" y="16583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8"/>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0" y="0"/>
            <a:ext cx="9951396" cy="7315200"/>
          </a:xfrm>
          <a:prstGeom prst="rect">
            <a:avLst/>
          </a:prstGeom>
        </p:spPr>
      </p:pic>
      <p:sp>
        <p:nvSpPr>
          <p:cNvPr id="3" name="Freeform 3"/>
          <p:cNvSpPr/>
          <p:nvPr/>
        </p:nvSpPr>
        <p:spPr>
          <a:xfrm>
            <a:off x="574874" y="274029"/>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5014899" y="2332179"/>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flipH="1">
            <a:off x="731520" y="2403559"/>
            <a:ext cx="4283379"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762000" y="2866184"/>
            <a:ext cx="3871563" cy="2403350"/>
          </a:xfrm>
          <a:prstGeom prst="rect">
            <a:avLst/>
          </a:prstGeom>
        </p:spPr>
        <p:txBody>
          <a:bodyPr wrap="square" lIns="0" tIns="0" rIns="0" bIns="0" rtlCol="0" anchor="t">
            <a:spAutoFit/>
          </a:bodyPr>
          <a:lstStyle/>
          <a:p>
            <a:pPr>
              <a:lnSpc>
                <a:spcPts val="2100"/>
              </a:lnSpc>
            </a:pPr>
            <a:r>
              <a:rPr lang="en-US" sz="1500">
                <a:solidFill>
                  <a:srgbClr val="FFFFFF"/>
                </a:solidFill>
                <a:latin typeface="Avenir Bold"/>
              </a:rPr>
              <a:t>Artificial intelligence (AI) is developing at a rapid pace. From generative language models like ChatGPT to advances in medical screening technology, policymakers and the developers of the technology alike believe that it could deliver fundamental change across almost every area of our lives. </a:t>
            </a:r>
          </a:p>
          <a:p>
            <a:pPr>
              <a:lnSpc>
                <a:spcPts val="2100"/>
              </a:lnSpc>
            </a:pPr>
            <a:endParaRPr lang="en-US" sz="1500">
              <a:solidFill>
                <a:srgbClr val="FFFFFF"/>
              </a:solidFill>
              <a:latin typeface="Avenir Bold"/>
            </a:endParaRPr>
          </a:p>
        </p:txBody>
      </p:sp>
      <p:sp>
        <p:nvSpPr>
          <p:cNvPr id="7" name="TextBox 7"/>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01</a:t>
            </a:r>
          </a:p>
        </p:txBody>
      </p:sp>
      <p:sp>
        <p:nvSpPr>
          <p:cNvPr id="8" name="TextBox 8"/>
          <p:cNvSpPr txBox="1"/>
          <p:nvPr/>
        </p:nvSpPr>
        <p:spPr>
          <a:xfrm>
            <a:off x="637505" y="756401"/>
            <a:ext cx="4625159" cy="1218090"/>
          </a:xfrm>
          <a:prstGeom prst="rect">
            <a:avLst/>
          </a:prstGeom>
        </p:spPr>
        <p:txBody>
          <a:bodyPr wrap="square" lIns="0" tIns="0" rIns="0" bIns="0" rtlCol="0" anchor="t">
            <a:spAutoFit/>
          </a:bodyPr>
          <a:lstStyle/>
          <a:p>
            <a:pPr marL="571500" indent="-571500" algn="r">
              <a:lnSpc>
                <a:spcPts val="11384"/>
              </a:lnSpc>
              <a:spcBef>
                <a:spcPct val="0"/>
              </a:spcBef>
              <a:buFont typeface="Wingdings" panose="05000000000000000000" pitchFamily="2" charset="2"/>
              <a:buChar char="Ø"/>
            </a:pPr>
            <a:r>
              <a:rPr lang="en-US" sz="3600">
                <a:solidFill>
                  <a:srgbClr val="273FFD"/>
                </a:solidFill>
                <a:latin typeface="Arial Black" panose="020B0A04020102020204" pitchFamily="34" charset="0"/>
              </a:rPr>
              <a:t>INTRODUCTION</a:t>
            </a:r>
            <a:endParaRPr lang="en-US" sz="8131">
              <a:solidFill>
                <a:srgbClr val="273FFD"/>
              </a:solidFill>
              <a:latin typeface="Arial Black" panose="020B0A04020102020204" pitchFamily="34" charset="0"/>
            </a:endParaRPr>
          </a:p>
        </p:txBody>
      </p:sp>
      <p:sp>
        <p:nvSpPr>
          <p:cNvPr id="9" name="Freeform 10">
            <a:extLst>
              <a:ext uri="{FF2B5EF4-FFF2-40B4-BE49-F238E27FC236}">
                <a16:creationId xmlns:a16="http://schemas.microsoft.com/office/drawing/2014/main" id="{0D7C5E26-8C32-1AE2-0880-5FE19B23CB49}"/>
              </a:ext>
            </a:extLst>
          </p:cNvPr>
          <p:cNvSpPr/>
          <p:nvPr/>
        </p:nvSpPr>
        <p:spPr>
          <a:xfrm>
            <a:off x="93339" y="64298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2558375" y="0"/>
            <a:ext cx="12457889" cy="7315200"/>
          </a:xfrm>
          <a:prstGeom prst="rect">
            <a:avLst/>
          </a:prstGeom>
        </p:spPr>
      </p:pic>
      <p:sp>
        <p:nvSpPr>
          <p:cNvPr id="3" name="Freeform 3"/>
          <p:cNvSpPr/>
          <p:nvPr/>
        </p:nvSpPr>
        <p:spPr>
          <a:xfrm>
            <a:off x="8229644" y="1151825"/>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flipV="1">
            <a:off x="1506506" y="2325877"/>
            <a:ext cx="5404305"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304082" y="2254497"/>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Freeform 6"/>
          <p:cNvSpPr/>
          <p:nvPr/>
        </p:nvSpPr>
        <p:spPr>
          <a:xfrm>
            <a:off x="731520" y="3884410"/>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7" name="Freeform 7"/>
          <p:cNvSpPr/>
          <p:nvPr/>
        </p:nvSpPr>
        <p:spPr>
          <a:xfrm>
            <a:off x="2217583" y="3878621"/>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8" name="TextBox 8"/>
          <p:cNvSpPr txBox="1"/>
          <p:nvPr/>
        </p:nvSpPr>
        <p:spPr>
          <a:xfrm>
            <a:off x="8237750" y="1241256"/>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02</a:t>
            </a:r>
          </a:p>
        </p:txBody>
      </p:sp>
      <p:sp>
        <p:nvSpPr>
          <p:cNvPr id="9" name="TextBox 9"/>
          <p:cNvSpPr txBox="1"/>
          <p:nvPr/>
        </p:nvSpPr>
        <p:spPr>
          <a:xfrm>
            <a:off x="219825" y="1060903"/>
            <a:ext cx="7252688" cy="903594"/>
          </a:xfrm>
          <a:prstGeom prst="rect">
            <a:avLst/>
          </a:prstGeom>
        </p:spPr>
        <p:txBody>
          <a:bodyPr lIns="0" tIns="0" rIns="0" bIns="0" rtlCol="0" anchor="t">
            <a:spAutoFit/>
          </a:bodyPr>
          <a:lstStyle/>
          <a:p>
            <a:pPr algn="just">
              <a:lnSpc>
                <a:spcPts val="7420"/>
              </a:lnSpc>
              <a:spcBef>
                <a:spcPct val="0"/>
              </a:spcBef>
            </a:pPr>
            <a:r>
              <a:rPr lang="en-US" sz="5300">
                <a:solidFill>
                  <a:srgbClr val="273FFD"/>
                </a:solidFill>
                <a:latin typeface="AC Compacta Italics"/>
              </a:rPr>
              <a:t>WHAT IS ARTIFICIAL INTELLIGENCE?</a:t>
            </a:r>
          </a:p>
        </p:txBody>
      </p:sp>
      <p:sp>
        <p:nvSpPr>
          <p:cNvPr id="10" name="TextBox 10"/>
          <p:cNvSpPr txBox="1"/>
          <p:nvPr/>
        </p:nvSpPr>
        <p:spPr>
          <a:xfrm>
            <a:off x="555744" y="3960450"/>
            <a:ext cx="4774073"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Narrow AI</a:t>
            </a:r>
          </a:p>
        </p:txBody>
      </p:sp>
      <p:sp>
        <p:nvSpPr>
          <p:cNvPr id="11" name="TextBox 11"/>
          <p:cNvSpPr txBox="1"/>
          <p:nvPr/>
        </p:nvSpPr>
        <p:spPr>
          <a:xfrm>
            <a:off x="836399" y="4722941"/>
            <a:ext cx="6019539" cy="1864741"/>
          </a:xfrm>
          <a:prstGeom prst="rect">
            <a:avLst/>
          </a:prstGeom>
        </p:spPr>
        <p:txBody>
          <a:bodyPr lIns="0" tIns="0" rIns="0" bIns="0" rtlCol="0" anchor="t">
            <a:spAutoFit/>
          </a:bodyPr>
          <a:lstStyle/>
          <a:p>
            <a:pPr>
              <a:lnSpc>
                <a:spcPts val="2100"/>
              </a:lnSpc>
            </a:pPr>
            <a:r>
              <a:rPr lang="en-US" sz="1500">
                <a:solidFill>
                  <a:srgbClr val="FFFFFF"/>
                </a:solidFill>
                <a:latin typeface="Avenir Bold"/>
              </a:rPr>
              <a:t>Imagine having a friend who's really good at one specific thing like playing chess or recognizing faces. That's kind of like Narrow AI!</a:t>
            </a:r>
          </a:p>
          <a:p>
            <a:pPr>
              <a:lnSpc>
                <a:spcPts val="2100"/>
              </a:lnSpc>
            </a:pPr>
            <a:r>
              <a:rPr lang="en-US" sz="1500">
                <a:solidFill>
                  <a:srgbClr val="FFFFFF"/>
                </a:solidFill>
                <a:latin typeface="Avenir Bold"/>
              </a:rPr>
              <a:t>Narrow AI, also known as Weak AI, is like having a super-focused buddy who's an expert in a particular area. Unlike humans, who can do lots of different things, Narrow AI is designed to excel at one specific task.</a:t>
            </a:r>
          </a:p>
          <a:p>
            <a:pPr>
              <a:lnSpc>
                <a:spcPts val="2100"/>
              </a:lnSpc>
              <a:spcBef>
                <a:spcPct val="0"/>
              </a:spcBef>
            </a:pPr>
            <a:endParaRPr lang="en-US" sz="1500">
              <a:solidFill>
                <a:srgbClr val="FFFFFF"/>
              </a:solidFill>
              <a:latin typeface="Avenir Bold"/>
            </a:endParaRPr>
          </a:p>
        </p:txBody>
      </p:sp>
      <p:sp>
        <p:nvSpPr>
          <p:cNvPr id="12" name="TextBox 12"/>
          <p:cNvSpPr txBox="1"/>
          <p:nvPr/>
        </p:nvSpPr>
        <p:spPr>
          <a:xfrm>
            <a:off x="646032" y="2616332"/>
            <a:ext cx="5945757" cy="1056828"/>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Imagine having a super-smart friend who's always there to help you out, but this friend isn't human it's Artificial Intelligence(AI). AI is like the brainpower behind smart machines and software that can do things that normally require human intelligence.</a:t>
            </a:r>
          </a:p>
        </p:txBody>
      </p:sp>
      <p:sp>
        <p:nvSpPr>
          <p:cNvPr id="13" name="Freeform 10">
            <a:extLst>
              <a:ext uri="{FF2B5EF4-FFF2-40B4-BE49-F238E27FC236}">
                <a16:creationId xmlns:a16="http://schemas.microsoft.com/office/drawing/2014/main" id="{4685B8CA-5501-46A8-D9FB-C037E8555318}"/>
              </a:ext>
            </a:extLst>
          </p:cNvPr>
          <p:cNvSpPr/>
          <p:nvPr/>
        </p:nvSpPr>
        <p:spPr>
          <a:xfrm>
            <a:off x="6173787" y="6108178"/>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2791582" y="-156708"/>
            <a:ext cx="13132084" cy="7485288"/>
          </a:xfrm>
          <a:prstGeom prst="rect">
            <a:avLst/>
          </a:prstGeom>
        </p:spPr>
      </p:pic>
      <p:sp>
        <p:nvSpPr>
          <p:cNvPr id="3" name="Freeform 3"/>
          <p:cNvSpPr/>
          <p:nvPr/>
        </p:nvSpPr>
        <p:spPr>
          <a:xfrm>
            <a:off x="8293687" y="1047129"/>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flipH="1">
            <a:off x="2000250" y="2331153"/>
            <a:ext cx="4867213" cy="102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28137" y="2717884"/>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313142" y="1179440"/>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03</a:t>
            </a:r>
          </a:p>
        </p:txBody>
      </p:sp>
      <p:sp>
        <p:nvSpPr>
          <p:cNvPr id="7" name="TextBox 7"/>
          <p:cNvSpPr txBox="1"/>
          <p:nvPr/>
        </p:nvSpPr>
        <p:spPr>
          <a:xfrm>
            <a:off x="428137" y="2795979"/>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Artificial general intelligence</a:t>
            </a:r>
          </a:p>
        </p:txBody>
      </p:sp>
      <p:sp>
        <p:nvSpPr>
          <p:cNvPr id="8" name="TextBox 8"/>
          <p:cNvSpPr txBox="1"/>
          <p:nvPr/>
        </p:nvSpPr>
        <p:spPr>
          <a:xfrm>
            <a:off x="518505" y="3490509"/>
            <a:ext cx="5600510" cy="1326132"/>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(Meet AGI, your ultimate problem-solving buddy!</a:t>
            </a:r>
          </a:p>
          <a:p>
            <a:pPr algn="just">
              <a:lnSpc>
                <a:spcPts val="2100"/>
              </a:lnSpc>
              <a:spcBef>
                <a:spcPct val="0"/>
              </a:spcBef>
            </a:pPr>
            <a:r>
              <a:rPr lang="en-US" sz="1500">
                <a:solidFill>
                  <a:srgbClr val="FFFFFF"/>
                </a:solidFill>
                <a:latin typeface="Avenir Bold"/>
              </a:rPr>
              <a:t>Imagine if your favorite digital assistant, let's call them Alex, wasn't just good at one thing, like answering question or setting reminders. Instead, Alex is like a super-smart friend who can handle any challenge.</a:t>
            </a:r>
          </a:p>
        </p:txBody>
      </p:sp>
      <p:sp>
        <p:nvSpPr>
          <p:cNvPr id="9" name="TextBox 9"/>
          <p:cNvSpPr txBox="1"/>
          <p:nvPr/>
        </p:nvSpPr>
        <p:spPr>
          <a:xfrm>
            <a:off x="1262621" y="5157384"/>
            <a:ext cx="5952007" cy="13620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The US computer scientist Nils John Nilsson, for example, proposed that one way to test if a system had achieved AGI was if it could successfully learn the skills to perform the different jobs “ordinarily performed by humans”, from “knowledge work” (such as a Library assistant) to “manual labor” (such as a roofer).</a:t>
            </a:r>
          </a:p>
        </p:txBody>
      </p:sp>
      <p:sp>
        <p:nvSpPr>
          <p:cNvPr id="10" name="TextBox 10"/>
          <p:cNvSpPr txBox="1"/>
          <p:nvPr/>
        </p:nvSpPr>
        <p:spPr>
          <a:xfrm>
            <a:off x="223819" y="1047129"/>
            <a:ext cx="7237576" cy="903594"/>
          </a:xfrm>
          <a:prstGeom prst="rect">
            <a:avLst/>
          </a:prstGeom>
        </p:spPr>
        <p:txBody>
          <a:bodyPr lIns="0" tIns="0" rIns="0" bIns="0" rtlCol="0" anchor="t">
            <a:spAutoFit/>
          </a:bodyPr>
          <a:lstStyle/>
          <a:p>
            <a:pPr marL="0" lvl="0" indent="0" algn="just">
              <a:lnSpc>
                <a:spcPts val="7420"/>
              </a:lnSpc>
              <a:spcBef>
                <a:spcPct val="0"/>
              </a:spcBef>
            </a:pPr>
            <a:r>
              <a:rPr lang="en-US" sz="5300" u="none" strike="noStrike">
                <a:solidFill>
                  <a:srgbClr val="273FFD"/>
                </a:solidFill>
                <a:latin typeface="AC Compacta Italics"/>
              </a:rPr>
              <a:t>WHAT IS ARTIFICIAL INTELLIGENCE?</a:t>
            </a:r>
          </a:p>
        </p:txBody>
      </p:sp>
      <p:sp>
        <p:nvSpPr>
          <p:cNvPr id="11" name="Freeform 11"/>
          <p:cNvSpPr/>
          <p:nvPr/>
        </p:nvSpPr>
        <p:spPr>
          <a:xfrm>
            <a:off x="223819" y="2260799"/>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Freeform 10">
            <a:extLst>
              <a:ext uri="{FF2B5EF4-FFF2-40B4-BE49-F238E27FC236}">
                <a16:creationId xmlns:a16="http://schemas.microsoft.com/office/drawing/2014/main" id="{FA2B1D0B-D6C3-3F7E-B2C9-358CFE06C9E2}"/>
              </a:ext>
            </a:extLst>
          </p:cNvPr>
          <p:cNvSpPr/>
          <p:nvPr/>
        </p:nvSpPr>
        <p:spPr>
          <a:xfrm>
            <a:off x="6867463" y="626969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970851"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019291"/>
            <a:ext cx="6246844"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1953187"/>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04</a:t>
            </a:r>
          </a:p>
        </p:txBody>
      </p:sp>
      <p:sp>
        <p:nvSpPr>
          <p:cNvPr id="7" name="TextBox 7"/>
          <p:cNvSpPr txBox="1"/>
          <p:nvPr/>
        </p:nvSpPr>
        <p:spPr>
          <a:xfrm>
            <a:off x="731520" y="1036394"/>
            <a:ext cx="6109992" cy="773918"/>
          </a:xfrm>
          <a:prstGeom prst="rect">
            <a:avLst/>
          </a:prstGeom>
        </p:spPr>
        <p:txBody>
          <a:bodyPr lIns="0" tIns="0" rIns="0" bIns="0" rtlCol="0" anchor="t">
            <a:spAutoFit/>
          </a:bodyPr>
          <a:lstStyle/>
          <a:p>
            <a:pPr algn="just">
              <a:lnSpc>
                <a:spcPts val="6342"/>
              </a:lnSpc>
              <a:spcBef>
                <a:spcPct val="0"/>
              </a:spcBef>
            </a:pPr>
            <a:r>
              <a:rPr lang="en-US" sz="4530">
                <a:solidFill>
                  <a:srgbClr val="273FFD"/>
                </a:solidFill>
                <a:latin typeface="AC Compacta Italics"/>
              </a:rPr>
              <a:t>DIFFERENT FIELDS UNDER AI</a:t>
            </a:r>
          </a:p>
        </p:txBody>
      </p:sp>
      <p:sp>
        <p:nvSpPr>
          <p:cNvPr id="8" name="TextBox 8"/>
          <p:cNvSpPr txBox="1"/>
          <p:nvPr/>
        </p:nvSpPr>
        <p:spPr>
          <a:xfrm>
            <a:off x="731520" y="2943225"/>
            <a:ext cx="3686752" cy="1362075"/>
          </a:xfrm>
          <a:prstGeom prst="rect">
            <a:avLst/>
          </a:prstGeom>
        </p:spPr>
        <p:txBody>
          <a:bodyPr wrap="square" lIns="0" tIns="0" rIns="0" bIns="0" rtlCol="0" anchor="t">
            <a:spAutoFit/>
          </a:bodyPr>
          <a:lstStyle/>
          <a:p>
            <a:pPr algn="just">
              <a:lnSpc>
                <a:spcPts val="2100"/>
              </a:lnSpc>
              <a:spcBef>
                <a:spcPct val="0"/>
              </a:spcBef>
            </a:pPr>
            <a:r>
              <a:rPr lang="en-US" sz="1500">
                <a:solidFill>
                  <a:srgbClr val="FFFFFF"/>
                </a:solidFill>
                <a:latin typeface="Avenir Bold"/>
              </a:rPr>
              <a:t>Machine Learning (ML) makes computers learn from data and experience to improve their performance on some tasks or decision-making processes.</a:t>
            </a:r>
          </a:p>
          <a:p>
            <a:pPr algn="just">
              <a:lnSpc>
                <a:spcPts val="2100"/>
              </a:lnSpc>
              <a:spcBef>
                <a:spcPct val="0"/>
              </a:spcBef>
            </a:pPr>
            <a:endParaRPr lang="en-US" sz="1500">
              <a:solidFill>
                <a:srgbClr val="FFFFFF"/>
              </a:solidFill>
              <a:latin typeface="Avenir Bold"/>
            </a:endParaRPr>
          </a:p>
        </p:txBody>
      </p:sp>
      <p:sp>
        <p:nvSpPr>
          <p:cNvPr id="9" name="Freeform 9"/>
          <p:cNvSpPr/>
          <p:nvPr/>
        </p:nvSpPr>
        <p:spPr>
          <a:xfrm>
            <a:off x="731520" y="2246527"/>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621242" y="2324547"/>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Machine learning</a:t>
            </a:r>
          </a:p>
        </p:txBody>
      </p:sp>
      <p:sp>
        <p:nvSpPr>
          <p:cNvPr id="11" name="Freeform 11"/>
          <p:cNvSpPr/>
          <p:nvPr/>
        </p:nvSpPr>
        <p:spPr>
          <a:xfrm>
            <a:off x="676381" y="4305300"/>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TextBox 12"/>
          <p:cNvSpPr txBox="1"/>
          <p:nvPr/>
        </p:nvSpPr>
        <p:spPr>
          <a:xfrm>
            <a:off x="566103" y="4383320"/>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Deep learning</a:t>
            </a:r>
          </a:p>
        </p:txBody>
      </p:sp>
      <p:sp>
        <p:nvSpPr>
          <p:cNvPr id="13" name="TextBox 13"/>
          <p:cNvSpPr txBox="1"/>
          <p:nvPr/>
        </p:nvSpPr>
        <p:spPr>
          <a:xfrm>
            <a:off x="731520" y="4982675"/>
            <a:ext cx="3686752" cy="13620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Deep learning is a type of machine learning whose design has been informed by the structure and function of the human brain and the way it transmits information</a:t>
            </a:r>
          </a:p>
        </p:txBody>
      </p:sp>
      <p:sp>
        <p:nvSpPr>
          <p:cNvPr id="14" name="Freeform 10">
            <a:extLst>
              <a:ext uri="{FF2B5EF4-FFF2-40B4-BE49-F238E27FC236}">
                <a16:creationId xmlns:a16="http://schemas.microsoft.com/office/drawing/2014/main" id="{38F2C420-E62B-8AAE-736A-097BEAEB57F4}"/>
              </a:ext>
            </a:extLst>
          </p:cNvPr>
          <p:cNvSpPr/>
          <p:nvPr/>
        </p:nvSpPr>
        <p:spPr>
          <a:xfrm>
            <a:off x="381000" y="85771"/>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574874" y="281228"/>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3847701" y="1885283"/>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a:off x="359903" y="1956663"/>
            <a:ext cx="3487798"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05</a:t>
            </a:r>
          </a:p>
        </p:txBody>
      </p:sp>
      <p:sp>
        <p:nvSpPr>
          <p:cNvPr id="7" name="TextBox 7"/>
          <p:cNvSpPr txBox="1"/>
          <p:nvPr/>
        </p:nvSpPr>
        <p:spPr>
          <a:xfrm>
            <a:off x="-76425" y="1092270"/>
            <a:ext cx="4694105" cy="684705"/>
          </a:xfrm>
          <a:prstGeom prst="rect">
            <a:avLst/>
          </a:prstGeom>
        </p:spPr>
        <p:txBody>
          <a:bodyPr lIns="0" tIns="0" rIns="0" bIns="0" rtlCol="0" anchor="t">
            <a:spAutoFit/>
          </a:bodyPr>
          <a:lstStyle/>
          <a:p>
            <a:pPr algn="r">
              <a:lnSpc>
                <a:spcPts val="5607"/>
              </a:lnSpc>
              <a:spcBef>
                <a:spcPct val="0"/>
              </a:spcBef>
            </a:pPr>
            <a:r>
              <a:rPr lang="en-US" sz="4005">
                <a:solidFill>
                  <a:srgbClr val="273FFD"/>
                </a:solidFill>
                <a:latin typeface="AC Compacta Italics"/>
              </a:rPr>
              <a:t>DIFFERENT FIELDS UNDER AI</a:t>
            </a:r>
          </a:p>
        </p:txBody>
      </p:sp>
      <p:sp>
        <p:nvSpPr>
          <p:cNvPr id="8" name="Freeform 8"/>
          <p:cNvSpPr/>
          <p:nvPr/>
        </p:nvSpPr>
        <p:spPr>
          <a:xfrm>
            <a:off x="359903" y="2226973"/>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203210" y="2226973"/>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359903" y="2288539"/>
            <a:ext cx="4257777" cy="344805"/>
          </a:xfrm>
          <a:prstGeom prst="rect">
            <a:avLst/>
          </a:prstGeom>
        </p:spPr>
        <p:txBody>
          <a:bodyPr lIns="0" tIns="0" rIns="0" bIns="0" rtlCol="0" anchor="t">
            <a:spAutoFit/>
          </a:bodyPr>
          <a:lstStyle/>
          <a:p>
            <a:pPr algn="ctr">
              <a:lnSpc>
                <a:spcPts val="2520"/>
              </a:lnSpc>
              <a:spcBef>
                <a:spcPct val="0"/>
              </a:spcBef>
            </a:pPr>
            <a:r>
              <a:rPr lang="en-US" sz="1800">
                <a:solidFill>
                  <a:srgbClr val="FFFFEF"/>
                </a:solidFill>
                <a:latin typeface="Avenir Bold"/>
              </a:rPr>
              <a:t>Neural networks</a:t>
            </a:r>
          </a:p>
        </p:txBody>
      </p:sp>
      <p:sp>
        <p:nvSpPr>
          <p:cNvPr id="11" name="TextBox 11"/>
          <p:cNvSpPr txBox="1"/>
          <p:nvPr/>
        </p:nvSpPr>
        <p:spPr>
          <a:xfrm>
            <a:off x="359903" y="3135271"/>
            <a:ext cx="4257777" cy="8286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Artificial neural network learns by example, similarly to how humans learn from our parents, teachers, and peers.</a:t>
            </a:r>
          </a:p>
        </p:txBody>
      </p:sp>
      <p:sp>
        <p:nvSpPr>
          <p:cNvPr id="12" name="TextBox 12"/>
          <p:cNvSpPr txBox="1"/>
          <p:nvPr/>
        </p:nvSpPr>
        <p:spPr>
          <a:xfrm>
            <a:off x="359903" y="4344946"/>
            <a:ext cx="4257777" cy="8286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Each layer contains nodes (also known as neurons) which have weighted inputs that compute the output.</a:t>
            </a:r>
          </a:p>
        </p:txBody>
      </p:sp>
      <p:sp>
        <p:nvSpPr>
          <p:cNvPr id="13" name="Freeform 10">
            <a:extLst>
              <a:ext uri="{FF2B5EF4-FFF2-40B4-BE49-F238E27FC236}">
                <a16:creationId xmlns:a16="http://schemas.microsoft.com/office/drawing/2014/main" id="{255167DF-EBF9-A62F-0676-8CC9356685CF}"/>
              </a:ext>
            </a:extLst>
          </p:cNvPr>
          <p:cNvSpPr/>
          <p:nvPr/>
        </p:nvSpPr>
        <p:spPr>
          <a:xfrm>
            <a:off x="156872" y="6309089"/>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1" y="0"/>
            <a:ext cx="9970851"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06</a:t>
            </a:r>
          </a:p>
        </p:txBody>
      </p:sp>
      <p:sp>
        <p:nvSpPr>
          <p:cNvPr id="5" name="TextBox 5"/>
          <p:cNvSpPr txBox="1"/>
          <p:nvPr/>
        </p:nvSpPr>
        <p:spPr>
          <a:xfrm>
            <a:off x="731520" y="584970"/>
            <a:ext cx="7738268" cy="854075"/>
          </a:xfrm>
          <a:prstGeom prst="rect">
            <a:avLst/>
          </a:prstGeom>
        </p:spPr>
        <p:txBody>
          <a:bodyPr lIns="0" tIns="0" rIns="0" bIns="0" rtlCol="0" anchor="t">
            <a:spAutoFit/>
          </a:bodyPr>
          <a:lstStyle/>
          <a:p>
            <a:pPr>
              <a:lnSpc>
                <a:spcPts val="7000"/>
              </a:lnSpc>
              <a:spcBef>
                <a:spcPct val="0"/>
              </a:spcBef>
            </a:pPr>
            <a:r>
              <a:rPr lang="en-US" sz="5000">
                <a:solidFill>
                  <a:srgbClr val="273FFD"/>
                </a:solidFill>
                <a:latin typeface="AC Compacta Italics"/>
              </a:rPr>
              <a:t>ARTIFICIAL INTELLIGENCE IN INDUSTRIES</a:t>
            </a:r>
          </a:p>
        </p:txBody>
      </p:sp>
      <p:sp>
        <p:nvSpPr>
          <p:cNvPr id="6" name="AutoShape 6"/>
          <p:cNvSpPr/>
          <p:nvPr/>
        </p:nvSpPr>
        <p:spPr>
          <a:xfrm>
            <a:off x="1506506" y="1778079"/>
            <a:ext cx="6246844"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7" name="Freeform 7"/>
          <p:cNvSpPr/>
          <p:nvPr/>
        </p:nvSpPr>
        <p:spPr>
          <a:xfrm>
            <a:off x="731520" y="1711975"/>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731520" y="2169060"/>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810679" y="2177390"/>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731520" y="2247155"/>
            <a:ext cx="4403684" cy="318770"/>
          </a:xfrm>
          <a:prstGeom prst="rect">
            <a:avLst/>
          </a:prstGeom>
        </p:spPr>
        <p:txBody>
          <a:bodyPr lIns="0" tIns="0" rIns="0" bIns="0" rtlCol="0" anchor="t">
            <a:spAutoFit/>
          </a:bodyPr>
          <a:lstStyle/>
          <a:p>
            <a:pPr algn="ctr">
              <a:lnSpc>
                <a:spcPts val="2380"/>
              </a:lnSpc>
              <a:spcBef>
                <a:spcPct val="0"/>
              </a:spcBef>
            </a:pPr>
            <a:r>
              <a:rPr lang="en-US" sz="1700">
                <a:solidFill>
                  <a:srgbClr val="FFFFEF"/>
                </a:solidFill>
                <a:latin typeface="Avenir Bold"/>
              </a:rPr>
              <a:t>How AI stands out in different industries</a:t>
            </a:r>
          </a:p>
        </p:txBody>
      </p:sp>
      <p:sp>
        <p:nvSpPr>
          <p:cNvPr id="11" name="TextBox 11"/>
          <p:cNvSpPr txBox="1"/>
          <p:nvPr/>
        </p:nvSpPr>
        <p:spPr>
          <a:xfrm>
            <a:off x="731520" y="2793923"/>
            <a:ext cx="3414470" cy="3228975"/>
          </a:xfrm>
          <a:prstGeom prst="rect">
            <a:avLst/>
          </a:prstGeom>
        </p:spPr>
        <p:txBody>
          <a:bodyPr lIns="0" tIns="0" rIns="0" bIns="0" rtlCol="0" anchor="t">
            <a:spAutoFit/>
          </a:bodyPr>
          <a:lstStyle/>
          <a:p>
            <a:pPr algn="just">
              <a:lnSpc>
                <a:spcPts val="2100"/>
              </a:lnSpc>
            </a:pPr>
            <a:r>
              <a:rPr lang="en-US" sz="1500">
                <a:solidFill>
                  <a:srgbClr val="FFFFFF"/>
                </a:solidFill>
                <a:latin typeface="Avenir Bold"/>
              </a:rPr>
              <a:t>AI is a booming technology that the global community has accepted. It has been revolutionizing the industry from various sectors for quite some time. </a:t>
            </a:r>
          </a:p>
          <a:p>
            <a:pPr algn="just">
              <a:lnSpc>
                <a:spcPts val="2100"/>
              </a:lnSpc>
            </a:pPr>
            <a:endParaRPr lang="en-US" sz="1500">
              <a:solidFill>
                <a:srgbClr val="FFFFFF"/>
              </a:solidFill>
              <a:latin typeface="Avenir Bold"/>
            </a:endParaRPr>
          </a:p>
          <a:p>
            <a:pPr algn="just">
              <a:lnSpc>
                <a:spcPts val="2100"/>
              </a:lnSpc>
              <a:spcBef>
                <a:spcPct val="0"/>
              </a:spcBef>
            </a:pPr>
            <a:r>
              <a:rPr lang="en-US" sz="1500">
                <a:solidFill>
                  <a:srgbClr val="FFFFFF"/>
                </a:solidFill>
                <a:latin typeface="Avenir Bold"/>
              </a:rPr>
              <a:t>Fully self-driving cars are now a reality. Tesla is the first company to make a car with all of the sensors, cameras, and software needed for a computer to drive itself from start to finish.</a:t>
            </a:r>
          </a:p>
        </p:txBody>
      </p:sp>
      <p:sp>
        <p:nvSpPr>
          <p:cNvPr id="12" name="Freeform 10">
            <a:extLst>
              <a:ext uri="{FF2B5EF4-FFF2-40B4-BE49-F238E27FC236}">
                <a16:creationId xmlns:a16="http://schemas.microsoft.com/office/drawing/2014/main" id="{960F74DC-8FEE-12D7-E056-384E45379162}"/>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0" y="0"/>
            <a:ext cx="9893030" cy="7315200"/>
          </a:xfrm>
          <a:prstGeom prst="rect">
            <a:avLst/>
          </a:prstGeom>
        </p:spPr>
      </p:pic>
      <p:sp>
        <p:nvSpPr>
          <p:cNvPr id="3" name="Freeform 3"/>
          <p:cNvSpPr/>
          <p:nvPr/>
        </p:nvSpPr>
        <p:spPr>
          <a:xfrm>
            <a:off x="574874"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5812200" y="2003624"/>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flipH="1">
            <a:off x="512678" y="2075004"/>
            <a:ext cx="5299522"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07</a:t>
            </a:r>
          </a:p>
        </p:txBody>
      </p:sp>
      <p:sp>
        <p:nvSpPr>
          <p:cNvPr id="7" name="TextBox 7"/>
          <p:cNvSpPr txBox="1"/>
          <p:nvPr/>
        </p:nvSpPr>
        <p:spPr>
          <a:xfrm>
            <a:off x="512678" y="964912"/>
            <a:ext cx="7165287" cy="854075"/>
          </a:xfrm>
          <a:prstGeom prst="rect">
            <a:avLst/>
          </a:prstGeom>
        </p:spPr>
        <p:txBody>
          <a:bodyPr lIns="0" tIns="0" rIns="0" bIns="0" rtlCol="0" anchor="t">
            <a:spAutoFit/>
          </a:bodyPr>
          <a:lstStyle/>
          <a:p>
            <a:pPr marL="0" lvl="0" indent="0" algn="l">
              <a:lnSpc>
                <a:spcPts val="7000"/>
              </a:lnSpc>
              <a:spcBef>
                <a:spcPct val="0"/>
              </a:spcBef>
            </a:pPr>
            <a:r>
              <a:rPr lang="en-US" sz="5000">
                <a:solidFill>
                  <a:srgbClr val="273FFD"/>
                </a:solidFill>
                <a:latin typeface="AC Compacta Italics"/>
              </a:rPr>
              <a:t>ARTIFICIAL INTELLIGENCE IN INDUSTRIES</a:t>
            </a:r>
          </a:p>
        </p:txBody>
      </p:sp>
      <p:sp>
        <p:nvSpPr>
          <p:cNvPr id="8" name="Freeform 8"/>
          <p:cNvSpPr/>
          <p:nvPr/>
        </p:nvSpPr>
        <p:spPr>
          <a:xfrm>
            <a:off x="512678" y="2274104"/>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TextBox 9"/>
          <p:cNvSpPr txBox="1"/>
          <p:nvPr/>
        </p:nvSpPr>
        <p:spPr>
          <a:xfrm>
            <a:off x="-1391341" y="2317834"/>
            <a:ext cx="7021830"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The current state of AI</a:t>
            </a:r>
          </a:p>
        </p:txBody>
      </p:sp>
      <p:sp>
        <p:nvSpPr>
          <p:cNvPr id="10" name="TextBox 10"/>
          <p:cNvSpPr txBox="1"/>
          <p:nvPr/>
        </p:nvSpPr>
        <p:spPr>
          <a:xfrm>
            <a:off x="573866" y="3026694"/>
            <a:ext cx="3648960" cy="3211264"/>
          </a:xfrm>
          <a:prstGeom prst="rect">
            <a:avLst/>
          </a:prstGeom>
        </p:spPr>
        <p:txBody>
          <a:bodyPr wrap="square" lIns="0" tIns="0" rIns="0" bIns="0" rtlCol="0" anchor="t">
            <a:spAutoFit/>
          </a:bodyPr>
          <a:lstStyle/>
          <a:p>
            <a:pPr algn="just">
              <a:lnSpc>
                <a:spcPts val="2100"/>
              </a:lnSpc>
            </a:pPr>
            <a:r>
              <a:rPr lang="en-US" sz="1500">
                <a:solidFill>
                  <a:srgbClr val="FFFFFF"/>
                </a:solidFill>
                <a:latin typeface="Avenir Bold"/>
                <a:ea typeface="+mn-lt"/>
                <a:cs typeface="+mn-lt"/>
              </a:rPr>
              <a:t>AI helps with forecasting and supports hedge-fund investment decisions. Predictive analytics (or forecasting) applies artificial intelligence using machine learning and statistical techniques to make predictions about future events based on previous data. </a:t>
            </a:r>
            <a:endParaRPr lang="en-US">
              <a:latin typeface="Avenir Bold"/>
              <a:ea typeface="+mn-lt"/>
              <a:cs typeface="+mn-lt"/>
            </a:endParaRPr>
          </a:p>
          <a:p>
            <a:pPr algn="just">
              <a:lnSpc>
                <a:spcPts val="2100"/>
              </a:lnSpc>
            </a:pPr>
            <a:endParaRPr lang="en-US" sz="1500">
              <a:solidFill>
                <a:srgbClr val="FFFFFF"/>
              </a:solidFill>
              <a:latin typeface="Avenir Bold"/>
            </a:endParaRPr>
          </a:p>
          <a:p>
            <a:pPr algn="just">
              <a:lnSpc>
                <a:spcPts val="2100"/>
              </a:lnSpc>
              <a:spcBef>
                <a:spcPct val="0"/>
              </a:spcBef>
            </a:pPr>
            <a:r>
              <a:rPr lang="en-GB" sz="1500">
                <a:solidFill>
                  <a:srgbClr val="FFFFFF"/>
                </a:solidFill>
                <a:latin typeface="Avenir Bold"/>
                <a:ea typeface="+mn-lt"/>
                <a:cs typeface="+mn-lt"/>
              </a:rPr>
              <a:t>AI help preventing all types of fraud by analysing data for anomalies, detecting unusual behaviour patterns, and learning from past fraud cases.</a:t>
            </a:r>
            <a:endParaRPr lang="en-GB">
              <a:latin typeface="Avenir Bold"/>
              <a:ea typeface="+mn-lt"/>
              <a:cs typeface="+mn-lt"/>
            </a:endParaRPr>
          </a:p>
        </p:txBody>
      </p:sp>
      <p:sp>
        <p:nvSpPr>
          <p:cNvPr id="11" name="Freeform 10">
            <a:extLst>
              <a:ext uri="{FF2B5EF4-FFF2-40B4-BE49-F238E27FC236}">
                <a16:creationId xmlns:a16="http://schemas.microsoft.com/office/drawing/2014/main" id="{E94A9853-744E-B725-CC05-E5E2EFCCA878}"/>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834664"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462330" y="1499239"/>
            <a:ext cx="2571163" cy="9525"/>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329931" y="1437384"/>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08</a:t>
            </a:r>
          </a:p>
        </p:txBody>
      </p:sp>
      <p:sp>
        <p:nvSpPr>
          <p:cNvPr id="7" name="TextBox 7"/>
          <p:cNvSpPr txBox="1"/>
          <p:nvPr/>
        </p:nvSpPr>
        <p:spPr>
          <a:xfrm>
            <a:off x="1222183" y="584970"/>
            <a:ext cx="3319124" cy="1361459"/>
          </a:xfrm>
          <a:prstGeom prst="rect">
            <a:avLst/>
          </a:prstGeom>
        </p:spPr>
        <p:txBody>
          <a:bodyPr lIns="0" tIns="0" rIns="0" bIns="0" rtlCol="0" anchor="t">
            <a:spAutoFit/>
          </a:bodyPr>
          <a:lstStyle/>
          <a:p>
            <a:pPr algn="just">
              <a:lnSpc>
                <a:spcPts val="6609"/>
              </a:lnSpc>
            </a:pPr>
            <a:r>
              <a:rPr lang="en-US" sz="4720">
                <a:solidFill>
                  <a:srgbClr val="273FFD"/>
                </a:solidFill>
                <a:latin typeface="AC Compacta Italics"/>
              </a:rPr>
              <a:t>THE FUTURE OF AI</a:t>
            </a:r>
          </a:p>
          <a:p>
            <a:pPr algn="just">
              <a:lnSpc>
                <a:spcPts val="4224"/>
              </a:lnSpc>
              <a:spcBef>
                <a:spcPct val="0"/>
              </a:spcBef>
            </a:pPr>
            <a:endParaRPr lang="en-US" sz="4720">
              <a:solidFill>
                <a:srgbClr val="273FFD"/>
              </a:solidFill>
              <a:latin typeface="AC Compacta Italics"/>
            </a:endParaRPr>
          </a:p>
        </p:txBody>
      </p:sp>
      <p:sp>
        <p:nvSpPr>
          <p:cNvPr id="8" name="Freeform 8"/>
          <p:cNvSpPr/>
          <p:nvPr/>
        </p:nvSpPr>
        <p:spPr>
          <a:xfrm>
            <a:off x="619023" y="2738094"/>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462330" y="2738094"/>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619023" y="2791349"/>
            <a:ext cx="4257777"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What to expect from AI</a:t>
            </a:r>
          </a:p>
        </p:txBody>
      </p:sp>
      <p:sp>
        <p:nvSpPr>
          <p:cNvPr id="11" name="TextBox 11"/>
          <p:cNvSpPr txBox="1"/>
          <p:nvPr/>
        </p:nvSpPr>
        <p:spPr>
          <a:xfrm>
            <a:off x="619023" y="3590925"/>
            <a:ext cx="3708213" cy="2162175"/>
          </a:xfrm>
          <a:prstGeom prst="rect">
            <a:avLst/>
          </a:prstGeom>
        </p:spPr>
        <p:txBody>
          <a:bodyPr lIns="0" tIns="0" rIns="0" bIns="0" rtlCol="0" anchor="t">
            <a:spAutoFit/>
          </a:bodyPr>
          <a:lstStyle/>
          <a:p>
            <a:pPr algn="just">
              <a:lnSpc>
                <a:spcPts val="2100"/>
              </a:lnSpc>
            </a:pPr>
            <a:r>
              <a:rPr lang="en-US" sz="1500">
                <a:solidFill>
                  <a:srgbClr val="FFFFFF"/>
                </a:solidFill>
                <a:latin typeface="Avenir Bold"/>
              </a:rPr>
              <a:t>Artificial intelligence has come a long way, but it’s about to make a huge leap. </a:t>
            </a:r>
          </a:p>
          <a:p>
            <a:pPr algn="just">
              <a:lnSpc>
                <a:spcPts val="2100"/>
              </a:lnSpc>
            </a:pPr>
            <a:endParaRPr lang="en-US" sz="1500">
              <a:solidFill>
                <a:srgbClr val="FFFFFF"/>
              </a:solidFill>
              <a:latin typeface="Avenir Bold"/>
            </a:endParaRPr>
          </a:p>
          <a:p>
            <a:pPr algn="just">
              <a:lnSpc>
                <a:spcPts val="2100"/>
              </a:lnSpc>
            </a:pPr>
            <a:endParaRPr lang="en-US" sz="1500">
              <a:solidFill>
                <a:srgbClr val="FFFFFF"/>
              </a:solidFill>
              <a:latin typeface="Avenir Bold"/>
            </a:endParaRPr>
          </a:p>
          <a:p>
            <a:pPr algn="just">
              <a:lnSpc>
                <a:spcPts val="2100"/>
              </a:lnSpc>
              <a:spcBef>
                <a:spcPct val="0"/>
              </a:spcBef>
            </a:pPr>
            <a:r>
              <a:rPr lang="en-US" sz="1500">
                <a:solidFill>
                  <a:srgbClr val="FFFFFF"/>
                </a:solidFill>
                <a:latin typeface="Avenir Bold"/>
              </a:rPr>
              <a:t>Artificial general intelligence (AGI), the kind of AI capable of doing any intellectual task that a human being can do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07004" y="0"/>
            <a:ext cx="10038944" cy="7315200"/>
          </a:xfrm>
          <a:prstGeom prst="rect">
            <a:avLst/>
          </a:prstGeom>
        </p:spPr>
      </p:pic>
      <p:sp>
        <p:nvSpPr>
          <p:cNvPr id="3" name="Freeform 3"/>
          <p:cNvSpPr/>
          <p:nvPr/>
        </p:nvSpPr>
        <p:spPr>
          <a:xfrm>
            <a:off x="571631"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09</a:t>
            </a:r>
          </a:p>
        </p:txBody>
      </p:sp>
      <p:sp>
        <p:nvSpPr>
          <p:cNvPr id="5" name="TextBox 5"/>
          <p:cNvSpPr txBox="1"/>
          <p:nvPr/>
        </p:nvSpPr>
        <p:spPr>
          <a:xfrm>
            <a:off x="5024552" y="823076"/>
            <a:ext cx="6674279" cy="756278"/>
          </a:xfrm>
          <a:prstGeom prst="rect">
            <a:avLst/>
          </a:prstGeom>
        </p:spPr>
        <p:txBody>
          <a:bodyPr lIns="0" tIns="0" rIns="0" bIns="0" rtlCol="0" anchor="t">
            <a:spAutoFit/>
          </a:bodyPr>
          <a:lstStyle/>
          <a:p>
            <a:pPr marL="0" lvl="0" indent="0" algn="just">
              <a:lnSpc>
                <a:spcPts val="6184"/>
              </a:lnSpc>
              <a:spcBef>
                <a:spcPct val="0"/>
              </a:spcBef>
            </a:pPr>
            <a:r>
              <a:rPr lang="en-US" sz="4417">
                <a:solidFill>
                  <a:srgbClr val="273FFD"/>
                </a:solidFill>
                <a:latin typeface="AC Compacta Italics"/>
              </a:rPr>
              <a:t>THE FUTURE OF AI</a:t>
            </a:r>
          </a:p>
        </p:txBody>
      </p:sp>
      <p:sp>
        <p:nvSpPr>
          <p:cNvPr id="6" name="Freeform 6"/>
          <p:cNvSpPr/>
          <p:nvPr/>
        </p:nvSpPr>
        <p:spPr>
          <a:xfrm rot="-10800000">
            <a:off x="7017751" y="1707457"/>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AutoShape 7"/>
          <p:cNvSpPr/>
          <p:nvPr/>
        </p:nvSpPr>
        <p:spPr>
          <a:xfrm flipH="1">
            <a:off x="5024552" y="1778837"/>
            <a:ext cx="3222542"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8" name="TextBox 8"/>
          <p:cNvSpPr txBox="1"/>
          <p:nvPr/>
        </p:nvSpPr>
        <p:spPr>
          <a:xfrm>
            <a:off x="1987329" y="4691610"/>
            <a:ext cx="3464231" cy="1987409"/>
          </a:xfrm>
          <a:prstGeom prst="rect">
            <a:avLst/>
          </a:prstGeom>
        </p:spPr>
        <p:txBody>
          <a:bodyPr lIns="0" tIns="0" rIns="0" bIns="0" rtlCol="0" anchor="t">
            <a:spAutoFit/>
          </a:bodyPr>
          <a:lstStyle/>
          <a:p>
            <a:pPr algn="just">
              <a:lnSpc>
                <a:spcPts val="1934"/>
              </a:lnSpc>
              <a:spcBef>
                <a:spcPct val="0"/>
              </a:spcBef>
            </a:pPr>
            <a:r>
              <a:rPr lang="en-US" sz="1381">
                <a:solidFill>
                  <a:srgbClr val="FFFFFF"/>
                </a:solidFill>
                <a:latin typeface="Avenir Bold"/>
              </a:rPr>
              <a:t>The advent of AI is transforming the business landscape and changing people’s lives for the better. In the coming years, most industries will see a significant transformation due to new-age technologies like cloud computing, Internet of Things (IoT), and Big Data Analytics.</a:t>
            </a:r>
          </a:p>
        </p:txBody>
      </p:sp>
      <p:sp>
        <p:nvSpPr>
          <p:cNvPr id="9" name="Freeform 9"/>
          <p:cNvSpPr/>
          <p:nvPr/>
        </p:nvSpPr>
        <p:spPr>
          <a:xfrm>
            <a:off x="2053478" y="3922301"/>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a:off x="1871260" y="3922301"/>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TextBox 11"/>
          <p:cNvSpPr txBox="1"/>
          <p:nvPr/>
        </p:nvSpPr>
        <p:spPr>
          <a:xfrm>
            <a:off x="1409987" y="3966031"/>
            <a:ext cx="4701452"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Next few years or decades</a:t>
            </a:r>
          </a:p>
        </p:txBody>
      </p:sp>
      <p:sp>
        <p:nvSpPr>
          <p:cNvPr id="12" name="Freeform 10">
            <a:extLst>
              <a:ext uri="{FF2B5EF4-FFF2-40B4-BE49-F238E27FC236}">
                <a16:creationId xmlns:a16="http://schemas.microsoft.com/office/drawing/2014/main" id="{9015EEFD-B85E-86ED-0F35-6ED92729819B}"/>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863847"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325877"/>
            <a:ext cx="4232426" cy="527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5946545" y="3902550"/>
            <a:ext cx="3439794" cy="1633909"/>
          </a:xfrm>
          <a:prstGeom prst="rect">
            <a:avLst/>
          </a:prstGeom>
        </p:spPr>
        <p:txBody>
          <a:bodyPr lIns="0" tIns="0" rIns="0" bIns="0" rtlCol="0" anchor="t">
            <a:spAutoFit/>
          </a:bodyPr>
          <a:lstStyle/>
          <a:p>
            <a:r>
              <a:rPr lang="en-US" sz="1500" b="1">
                <a:solidFill>
                  <a:schemeClr val="bg1"/>
                </a:solidFill>
                <a:latin typeface="Arial"/>
                <a:cs typeface="Arial"/>
              </a:rPr>
              <a:t>We don't have to wait for flying cars to see AI! Smartphones and even some cars use this super smart computer tech already. It's changing the way we do everything from our jobs to our daily routines.</a:t>
            </a:r>
            <a:endParaRPr lang="en-US" b="1">
              <a:solidFill>
                <a:schemeClr val="bg1"/>
              </a:solidFill>
              <a:latin typeface="Arial"/>
              <a:cs typeface="Arial"/>
            </a:endParaRPr>
          </a:p>
          <a:p>
            <a:pPr>
              <a:lnSpc>
                <a:spcPts val="2100"/>
              </a:lnSpc>
              <a:spcBef>
                <a:spcPct val="0"/>
              </a:spcBef>
            </a:pPr>
            <a:endParaRPr lang="en-US" sz="1500">
              <a:solidFill>
                <a:srgbClr val="FFFFFF"/>
              </a:solidFill>
              <a:latin typeface="Avenir Bold"/>
            </a:endParaRP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 CONCERNS SURROUNDING AI</a:t>
            </a:r>
          </a:p>
        </p:txBody>
      </p:sp>
      <p:sp>
        <p:nvSpPr>
          <p:cNvPr id="9" name="TextBox 9"/>
          <p:cNvSpPr txBox="1"/>
          <p:nvPr/>
        </p:nvSpPr>
        <p:spPr>
          <a:xfrm>
            <a:off x="530716" y="2454750"/>
            <a:ext cx="1632342" cy="4193456"/>
          </a:xfrm>
          <a:prstGeom prst="rect">
            <a:avLst/>
          </a:prstGeom>
        </p:spPr>
        <p:txBody>
          <a:bodyPr lIns="0" tIns="0" rIns="0" bIns="0" rtlCol="0" anchor="t">
            <a:spAutoFit/>
          </a:bodyPr>
          <a:lstStyle/>
          <a:p>
            <a:pPr algn="ctr"/>
            <a:r>
              <a:rPr lang="en-US" sz="1500">
                <a:solidFill>
                  <a:schemeClr val="bg1"/>
                </a:solidFill>
                <a:latin typeface="Arial"/>
                <a:cs typeface="Arial"/>
              </a:rPr>
              <a:t>Think about the future – what if computers pick the news you see, decide if you can get a loan, and even help doctors diagnose illnesses? This isn't science fiction, it's happening now! We need to be prepared for the good and the bad that comes with this.</a:t>
            </a:r>
            <a:endParaRPr lang="en-US">
              <a:solidFill>
                <a:schemeClr val="bg1"/>
              </a:solidFill>
              <a:latin typeface="Arial"/>
              <a:cs typeface="Arial"/>
            </a:endParaRPr>
          </a:p>
          <a:p>
            <a:pPr algn="ctr">
              <a:lnSpc>
                <a:spcPts val="2100"/>
              </a:lnSpc>
              <a:spcBef>
                <a:spcPct val="0"/>
              </a:spcBef>
            </a:pPr>
            <a:endParaRPr lang="en-US"/>
          </a:p>
        </p:txBody>
      </p:sp>
      <p:sp>
        <p:nvSpPr>
          <p:cNvPr id="10" name="Freeform 10">
            <a:extLst>
              <a:ext uri="{FF2B5EF4-FFF2-40B4-BE49-F238E27FC236}">
                <a16:creationId xmlns:a16="http://schemas.microsoft.com/office/drawing/2014/main" id="{6AD2DFA4-BB24-6042-68D6-61BD4A5267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extLst>
      <p:ext uri="{BB962C8B-B14F-4D97-AF65-F5344CB8AC3E}">
        <p14:creationId xmlns:p14="http://schemas.microsoft.com/office/powerpoint/2010/main" val="657995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863847"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325877"/>
            <a:ext cx="4232426" cy="527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6093691" y="1148840"/>
            <a:ext cx="3439794" cy="3018903"/>
          </a:xfrm>
          <a:prstGeom prst="rect">
            <a:avLst/>
          </a:prstGeom>
        </p:spPr>
        <p:txBody>
          <a:bodyPr lIns="0" tIns="0" rIns="0" bIns="0" rtlCol="0" anchor="t">
            <a:spAutoFit/>
          </a:bodyPr>
          <a:lstStyle/>
          <a:p>
            <a:r>
              <a:rPr lang="en-US" sz="2000" b="1">
                <a:solidFill>
                  <a:schemeClr val="bg1"/>
                </a:solidFill>
                <a:ea typeface="+mn-lt"/>
                <a:cs typeface="+mn-lt"/>
              </a:rPr>
              <a:t>BIASES AND FAIRNESS</a:t>
            </a:r>
            <a:endParaRPr lang="en-US">
              <a:solidFill>
                <a:schemeClr val="bg1"/>
              </a:solidFill>
            </a:endParaRPr>
          </a:p>
          <a:p>
            <a:r>
              <a:rPr lang="en-US" sz="2000" b="1">
                <a:solidFill>
                  <a:schemeClr val="bg1"/>
                </a:solidFill>
                <a:latin typeface="Aptos"/>
              </a:rPr>
              <a:t>    </a:t>
            </a:r>
          </a:p>
          <a:p>
            <a:r>
              <a:rPr lang="en-US" sz="2000" b="1">
                <a:solidFill>
                  <a:schemeClr val="bg1"/>
                </a:solidFill>
                <a:latin typeface="Aptos"/>
              </a:rPr>
              <a:t>         Loans</a:t>
            </a:r>
          </a:p>
          <a:p>
            <a:r>
              <a:rPr lang="en-US" sz="2000" b="1">
                <a:solidFill>
                  <a:schemeClr val="bg1"/>
                </a:solidFill>
                <a:latin typeface="Aptos"/>
              </a:rPr>
              <a:t>         </a:t>
            </a:r>
          </a:p>
          <a:p>
            <a:r>
              <a:rPr lang="en-US" sz="2000" b="1">
                <a:solidFill>
                  <a:schemeClr val="bg1"/>
                </a:solidFill>
                <a:latin typeface="Aptos"/>
              </a:rPr>
              <a:t>          Missing data     </a:t>
            </a:r>
          </a:p>
          <a:p>
            <a:endParaRPr lang="en-US" sz="2000" b="1">
              <a:solidFill>
                <a:schemeClr val="bg1"/>
              </a:solidFill>
              <a:latin typeface="Aptos"/>
            </a:endParaRPr>
          </a:p>
          <a:p>
            <a:r>
              <a:rPr lang="en-US" sz="2000" b="1">
                <a:solidFill>
                  <a:schemeClr val="bg1"/>
                </a:solidFill>
                <a:latin typeface="Aptos"/>
              </a:rPr>
              <a:t>          Examples</a:t>
            </a:r>
          </a:p>
          <a:p>
            <a:endParaRPr lang="en-US" sz="2000" b="1">
              <a:solidFill>
                <a:schemeClr val="bg1"/>
              </a:solidFill>
              <a:latin typeface="Aptos"/>
            </a:endParaRPr>
          </a:p>
          <a:p>
            <a:r>
              <a:rPr lang="en-US" sz="2000" b="1">
                <a:solidFill>
                  <a:schemeClr val="bg1"/>
                </a:solidFill>
                <a:latin typeface="Aptos"/>
              </a:rPr>
              <a:t>        </a:t>
            </a:r>
            <a:endParaRPr lang="en-US">
              <a:solidFill>
                <a:schemeClr val="bg1"/>
              </a:solidFill>
            </a:endParaRPr>
          </a:p>
          <a:p>
            <a:pPr>
              <a:lnSpc>
                <a:spcPts val="2100"/>
              </a:lnSpc>
              <a:spcBef>
                <a:spcPct val="0"/>
              </a:spcBef>
            </a:pPr>
            <a:endParaRPr lang="en-US" sz="1500">
              <a:solidFill>
                <a:srgbClr val="FFFFFF"/>
              </a:solidFill>
              <a:latin typeface="Avenir Bold"/>
            </a:endParaRPr>
          </a:p>
        </p:txBody>
      </p:sp>
      <p:sp>
        <p:nvSpPr>
          <p:cNvPr id="7" name="TextBox 7"/>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10</a:t>
            </a: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 CONCERNS SURROUNDING AI</a:t>
            </a:r>
          </a:p>
        </p:txBody>
      </p:sp>
      <p:sp>
        <p:nvSpPr>
          <p:cNvPr id="10" name="Freeform 10">
            <a:extLst>
              <a:ext uri="{FF2B5EF4-FFF2-40B4-BE49-F238E27FC236}">
                <a16:creationId xmlns:a16="http://schemas.microsoft.com/office/drawing/2014/main" id="{6AD2DFA4-BB24-6042-68D6-61BD4A5267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863847"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325877"/>
            <a:ext cx="4232426" cy="527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6093691" y="1148840"/>
            <a:ext cx="3439794" cy="4250010"/>
          </a:xfrm>
          <a:prstGeom prst="rect">
            <a:avLst/>
          </a:prstGeom>
        </p:spPr>
        <p:txBody>
          <a:bodyPr lIns="0" tIns="0" rIns="0" bIns="0" rtlCol="0" anchor="t">
            <a:spAutoFit/>
          </a:bodyPr>
          <a:lstStyle/>
          <a:p>
            <a:r>
              <a:rPr lang="en-US" sz="2000" b="1">
                <a:solidFill>
                  <a:schemeClr val="bg1"/>
                </a:solidFill>
                <a:latin typeface="Aptos"/>
              </a:rPr>
              <a:t>           JOBS</a:t>
            </a:r>
          </a:p>
          <a:p>
            <a:endParaRPr lang="en-US" sz="2000" b="1">
              <a:solidFill>
                <a:schemeClr val="bg1"/>
              </a:solidFill>
              <a:latin typeface="Aptos"/>
            </a:endParaRPr>
          </a:p>
          <a:p>
            <a:r>
              <a:rPr lang="en-US" sz="2000" b="1">
                <a:solidFill>
                  <a:schemeClr val="bg1"/>
                </a:solidFill>
                <a:latin typeface="Aptos"/>
              </a:rPr>
              <a:t>            Automation</a:t>
            </a:r>
          </a:p>
          <a:p>
            <a:endParaRPr lang="en-US" sz="2000" b="1">
              <a:solidFill>
                <a:schemeClr val="bg1"/>
              </a:solidFill>
              <a:latin typeface="Aptos"/>
            </a:endParaRPr>
          </a:p>
          <a:p>
            <a:r>
              <a:rPr lang="en-US" sz="2000" b="1">
                <a:solidFill>
                  <a:schemeClr val="bg1"/>
                </a:solidFill>
                <a:latin typeface="Aptos"/>
              </a:rPr>
              <a:t>             Repetitive tasks</a:t>
            </a:r>
          </a:p>
          <a:p>
            <a:endParaRPr lang="en-US" sz="2000" b="1">
              <a:solidFill>
                <a:schemeClr val="bg1"/>
              </a:solidFill>
              <a:latin typeface="Aptos"/>
            </a:endParaRPr>
          </a:p>
          <a:p>
            <a:r>
              <a:rPr lang="en-US" sz="2000" b="1">
                <a:solidFill>
                  <a:schemeClr val="bg1"/>
                </a:solidFill>
                <a:latin typeface="Aptos"/>
              </a:rPr>
              <a:t>             Manufacturing</a:t>
            </a:r>
          </a:p>
          <a:p>
            <a:endParaRPr lang="en-US" sz="2000" b="1">
              <a:solidFill>
                <a:schemeClr val="bg1"/>
              </a:solidFill>
              <a:latin typeface="Aptos"/>
            </a:endParaRPr>
          </a:p>
          <a:p>
            <a:r>
              <a:rPr lang="en-US" sz="2000" b="1">
                <a:solidFill>
                  <a:schemeClr val="bg1"/>
                </a:solidFill>
                <a:latin typeface="Aptos"/>
              </a:rPr>
              <a:t>             Data Entry</a:t>
            </a:r>
          </a:p>
          <a:p>
            <a:endParaRPr lang="en-US" sz="2000" b="1">
              <a:solidFill>
                <a:schemeClr val="bg1"/>
              </a:solidFill>
              <a:latin typeface="Aptos"/>
            </a:endParaRPr>
          </a:p>
          <a:p>
            <a:r>
              <a:rPr lang="en-US" sz="2000" b="1">
                <a:solidFill>
                  <a:schemeClr val="bg1"/>
                </a:solidFill>
                <a:latin typeface="Aptos"/>
              </a:rPr>
              <a:t>             Customer Service</a:t>
            </a:r>
          </a:p>
          <a:p>
            <a:endParaRPr lang="en-US" sz="2000" b="1">
              <a:solidFill>
                <a:schemeClr val="bg1"/>
              </a:solidFill>
              <a:latin typeface="Aptos"/>
            </a:endParaRPr>
          </a:p>
          <a:p>
            <a:r>
              <a:rPr lang="en-US" sz="2000" b="1">
                <a:solidFill>
                  <a:schemeClr val="bg1"/>
                </a:solidFill>
                <a:latin typeface="Aptos"/>
              </a:rPr>
              <a:t>        </a:t>
            </a:r>
            <a:endParaRPr lang="en-US">
              <a:solidFill>
                <a:schemeClr val="bg1"/>
              </a:solidFill>
            </a:endParaRPr>
          </a:p>
          <a:p>
            <a:pPr>
              <a:lnSpc>
                <a:spcPts val="2100"/>
              </a:lnSpc>
              <a:spcBef>
                <a:spcPct val="0"/>
              </a:spcBef>
            </a:pPr>
            <a:endParaRPr lang="en-US" sz="1500">
              <a:solidFill>
                <a:srgbClr val="FFFFFF"/>
              </a:solidFill>
              <a:latin typeface="Avenir Bold"/>
            </a:endParaRP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 CONCERNS SURROUNDING AI</a:t>
            </a:r>
          </a:p>
        </p:txBody>
      </p:sp>
      <p:sp>
        <p:nvSpPr>
          <p:cNvPr id="10" name="Freeform 10">
            <a:extLst>
              <a:ext uri="{FF2B5EF4-FFF2-40B4-BE49-F238E27FC236}">
                <a16:creationId xmlns:a16="http://schemas.microsoft.com/office/drawing/2014/main" id="{6AD2DFA4-BB24-6042-68D6-61BD4A5267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extLst>
      <p:ext uri="{BB962C8B-B14F-4D97-AF65-F5344CB8AC3E}">
        <p14:creationId xmlns:p14="http://schemas.microsoft.com/office/powerpoint/2010/main" val="32137023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824936" cy="7315200"/>
          </a:xfrm>
          <a:prstGeom prst="rect">
            <a:avLst/>
          </a:prstGeom>
        </p:spPr>
      </p:pic>
      <p:sp>
        <p:nvSpPr>
          <p:cNvPr id="3" name="Freeform 3"/>
          <p:cNvSpPr/>
          <p:nvPr/>
        </p:nvSpPr>
        <p:spPr>
          <a:xfrm>
            <a:off x="8463303"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799937" y="2316352"/>
            <a:ext cx="4420420" cy="14801"/>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240878" y="3438774"/>
            <a:ext cx="2372846" cy="1739574"/>
          </a:xfrm>
          <a:prstGeom prst="rect">
            <a:avLst/>
          </a:prstGeom>
        </p:spPr>
        <p:txBody>
          <a:bodyPr lIns="0" tIns="0" rIns="0" bIns="0" rtlCol="0" anchor="t">
            <a:spAutoFit/>
          </a:bodyPr>
          <a:lstStyle/>
          <a:p>
            <a:pPr>
              <a:lnSpc>
                <a:spcPts val="2292"/>
              </a:lnSpc>
              <a:spcBef>
                <a:spcPct val="0"/>
              </a:spcBef>
            </a:pPr>
            <a:r>
              <a:rPr lang="en-US" sz="1637">
                <a:solidFill>
                  <a:srgbClr val="FFFFFF"/>
                </a:solidFill>
                <a:latin typeface="Avenir Bold"/>
              </a:rPr>
              <a:t>The advancement and usage of AI. These include data availability, computational power, and privacy, such as health data.</a:t>
            </a:r>
          </a:p>
        </p:txBody>
      </p:sp>
      <p:sp>
        <p:nvSpPr>
          <p:cNvPr id="7" name="TextBox 7"/>
          <p:cNvSpPr txBox="1"/>
          <p:nvPr/>
        </p:nvSpPr>
        <p:spPr>
          <a:xfrm>
            <a:off x="8469788" y="384963"/>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11</a:t>
            </a: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ADVANCEMENT AND USAGE OF AI</a:t>
            </a:r>
          </a:p>
        </p:txBody>
      </p:sp>
      <p:sp>
        <p:nvSpPr>
          <p:cNvPr id="9" name="TextBox 9"/>
          <p:cNvSpPr txBox="1"/>
          <p:nvPr/>
        </p:nvSpPr>
        <p:spPr>
          <a:xfrm>
            <a:off x="6386195" y="3761349"/>
            <a:ext cx="2965623" cy="1895475"/>
          </a:xfrm>
          <a:prstGeom prst="rect">
            <a:avLst/>
          </a:prstGeom>
        </p:spPr>
        <p:txBody>
          <a:bodyPr lIns="0" tIns="0" rIns="0" bIns="0" rtlCol="0" anchor="t">
            <a:spAutoFit/>
          </a:bodyPr>
          <a:lstStyle/>
          <a:p>
            <a:pPr>
              <a:lnSpc>
                <a:spcPts val="2100"/>
              </a:lnSpc>
              <a:spcBef>
                <a:spcPct val="0"/>
              </a:spcBef>
            </a:pPr>
            <a:r>
              <a:rPr lang="en-US" sz="1500">
                <a:solidFill>
                  <a:srgbClr val="FFFFFF"/>
                </a:solidFill>
                <a:latin typeface="Avenir Bold"/>
              </a:rPr>
              <a:t>For example, should we consider holding corporations responsible for the actions of intelligent machines they develop? Or should we consider holding machine developers accountable for their work?</a:t>
            </a:r>
          </a:p>
        </p:txBody>
      </p:sp>
      <p:sp>
        <p:nvSpPr>
          <p:cNvPr id="10" name="Freeform 10">
            <a:extLst>
              <a:ext uri="{FF2B5EF4-FFF2-40B4-BE49-F238E27FC236}">
                <a16:creationId xmlns:a16="http://schemas.microsoft.com/office/drawing/2014/main" id="{971BE0AC-4270-07CF-ECC1-683767D7E1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69788"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flipV="1">
            <a:off x="469728" y="1672120"/>
            <a:ext cx="5746246" cy="11770"/>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TextBox 7"/>
          <p:cNvSpPr txBox="1"/>
          <p:nvPr/>
        </p:nvSpPr>
        <p:spPr>
          <a:xfrm>
            <a:off x="8469788" y="384963"/>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13</a:t>
            </a:r>
          </a:p>
        </p:txBody>
      </p:sp>
      <p:sp>
        <p:nvSpPr>
          <p:cNvPr id="8" name="TextBox 8"/>
          <p:cNvSpPr txBox="1"/>
          <p:nvPr/>
        </p:nvSpPr>
        <p:spPr>
          <a:xfrm>
            <a:off x="419862" y="676763"/>
            <a:ext cx="6152606" cy="900055"/>
          </a:xfrm>
          <a:prstGeom prst="rect">
            <a:avLst/>
          </a:prstGeom>
        </p:spPr>
        <p:txBody>
          <a:bodyPr wrap="square" lIns="0" tIns="0" rIns="0" bIns="0" rtlCol="0" anchor="t">
            <a:spAutoFit/>
          </a:bodyPr>
          <a:lstStyle/>
          <a:p>
            <a:pPr algn="just">
              <a:lnSpc>
                <a:spcPts val="7616"/>
              </a:lnSpc>
              <a:spcBef>
                <a:spcPct val="0"/>
              </a:spcBef>
            </a:pPr>
            <a:r>
              <a:rPr lang="en-GB" sz="5440">
                <a:solidFill>
                  <a:srgbClr val="02346D"/>
                </a:solidFill>
                <a:latin typeface="AC Compacta Italics"/>
              </a:rPr>
              <a:t>Examples of AI in everyday Life</a:t>
            </a:r>
            <a:endParaRPr lang="en-US" sz="5440">
              <a:solidFill>
                <a:srgbClr val="02346D"/>
              </a:solidFill>
              <a:latin typeface="AC Compacta Italics"/>
            </a:endParaRPr>
          </a:p>
        </p:txBody>
      </p:sp>
      <p:sp>
        <p:nvSpPr>
          <p:cNvPr id="10" name="Freeform 10">
            <a:extLst>
              <a:ext uri="{FF2B5EF4-FFF2-40B4-BE49-F238E27FC236}">
                <a16:creationId xmlns:a16="http://schemas.microsoft.com/office/drawing/2014/main" id="{84C36496-9B1B-8B13-C122-0BE58F0BAE5D}"/>
              </a:ext>
            </a:extLst>
          </p:cNvPr>
          <p:cNvSpPr/>
          <p:nvPr/>
        </p:nvSpPr>
        <p:spPr>
          <a:xfrm>
            <a:off x="8342722" y="60980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
        <p:nvSpPr>
          <p:cNvPr id="12" name="TextBox 11">
            <a:extLst>
              <a:ext uri="{FF2B5EF4-FFF2-40B4-BE49-F238E27FC236}">
                <a16:creationId xmlns:a16="http://schemas.microsoft.com/office/drawing/2014/main" id="{CCC97236-3FD5-FF05-CEE9-C54AA5CA8C03}"/>
              </a:ext>
            </a:extLst>
          </p:cNvPr>
          <p:cNvSpPr txBox="1"/>
          <p:nvPr/>
        </p:nvSpPr>
        <p:spPr>
          <a:xfrm>
            <a:off x="469728" y="2085175"/>
            <a:ext cx="4060603" cy="1101840"/>
          </a:xfrm>
          <a:prstGeom prst="rect">
            <a:avLst/>
          </a:prstGeom>
          <a:noFill/>
        </p:spPr>
        <p:txBody>
          <a:bodyPr wrap="square" rtlCol="0">
            <a:spAutoFit/>
          </a:bodyPr>
          <a:lstStyle/>
          <a:p>
            <a:r>
              <a:rPr lang="en-GB" sz="1640" b="1">
                <a:solidFill>
                  <a:schemeClr val="bg1"/>
                </a:solidFill>
                <a:latin typeface="Avenir Next" panose="020B0503020202020204" pitchFamily="34" charset="0"/>
              </a:rPr>
              <a:t>Face recognition</a:t>
            </a:r>
          </a:p>
          <a:p>
            <a:r>
              <a:rPr lang="en-GB" sz="1640" b="1">
                <a:solidFill>
                  <a:schemeClr val="bg1"/>
                </a:solidFill>
                <a:latin typeface="Avenir Next" panose="020B0503020202020204" pitchFamily="34" charset="0"/>
              </a:rPr>
              <a:t>Smart Cars</a:t>
            </a:r>
          </a:p>
          <a:p>
            <a:r>
              <a:rPr lang="en-GB" sz="1640" b="1">
                <a:solidFill>
                  <a:schemeClr val="bg1"/>
                </a:solidFill>
                <a:latin typeface="Avenir Next" panose="020B0503020202020204" pitchFamily="34" charset="0"/>
              </a:rPr>
              <a:t>Digital Assistants</a:t>
            </a:r>
          </a:p>
          <a:p>
            <a:r>
              <a:rPr lang="en-GB" sz="1640" b="1">
                <a:solidFill>
                  <a:schemeClr val="bg1"/>
                </a:solidFill>
                <a:latin typeface="Avenir Next" panose="020B0503020202020204" pitchFamily="34" charset="0"/>
              </a:rPr>
              <a:t>Entertainment and social apps</a:t>
            </a:r>
            <a:endParaRPr lang="en-US" sz="1640" b="1">
              <a:solidFill>
                <a:schemeClr val="bg1"/>
              </a:solidFill>
              <a:latin typeface="Avenir Next" panose="020B0503020202020204" pitchFamily="34" charset="0"/>
            </a:endParaRPr>
          </a:p>
        </p:txBody>
      </p:sp>
      <p:sp>
        <p:nvSpPr>
          <p:cNvPr id="15" name="TextBox 14">
            <a:extLst>
              <a:ext uri="{FF2B5EF4-FFF2-40B4-BE49-F238E27FC236}">
                <a16:creationId xmlns:a16="http://schemas.microsoft.com/office/drawing/2014/main" id="{065F966C-E604-85C7-364E-D1C1CE12A38F}"/>
              </a:ext>
            </a:extLst>
          </p:cNvPr>
          <p:cNvSpPr txBox="1"/>
          <p:nvPr/>
        </p:nvSpPr>
        <p:spPr>
          <a:xfrm>
            <a:off x="5859925" y="5322438"/>
            <a:ext cx="3537626" cy="1101840"/>
          </a:xfrm>
          <a:prstGeom prst="rect">
            <a:avLst/>
          </a:prstGeom>
          <a:noFill/>
        </p:spPr>
        <p:txBody>
          <a:bodyPr wrap="square" rtlCol="0">
            <a:spAutoFit/>
          </a:bodyPr>
          <a:lstStyle/>
          <a:p>
            <a:r>
              <a:rPr lang="en-US" sz="1640" b="1">
                <a:solidFill>
                  <a:schemeClr val="bg1"/>
                </a:solidFill>
                <a:latin typeface="Avenir Next" panose="020B0503020202020204" pitchFamily="34" charset="0"/>
              </a:rPr>
              <a:t>Banking</a:t>
            </a:r>
          </a:p>
          <a:p>
            <a:r>
              <a:rPr lang="en-US" sz="1640" b="1">
                <a:solidFill>
                  <a:schemeClr val="bg1"/>
                </a:solidFill>
                <a:latin typeface="Avenir Next" panose="020B0503020202020204" pitchFamily="34" charset="0"/>
              </a:rPr>
              <a:t>Google predictive search algorithm</a:t>
            </a:r>
          </a:p>
          <a:p>
            <a:r>
              <a:rPr lang="en-US" sz="1640" b="1">
                <a:solidFill>
                  <a:schemeClr val="bg1"/>
                </a:solidFill>
                <a:latin typeface="Avenir Next" panose="020B0503020202020204" pitchFamily="34" charset="0"/>
              </a:rPr>
              <a:t>E-commerce</a:t>
            </a:r>
          </a:p>
          <a:p>
            <a:r>
              <a:rPr lang="en-US" sz="1640" b="1">
                <a:solidFill>
                  <a:schemeClr val="bg1"/>
                </a:solidFill>
                <a:latin typeface="Avenir Next" panose="020B0503020202020204" pitchFamily="34" charset="0"/>
              </a:rPr>
              <a:t>Wrap Up</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1" y="0"/>
            <a:ext cx="9902757" cy="7431932"/>
          </a:xfrm>
          <a:prstGeom prst="rect">
            <a:avLst/>
          </a:prstGeom>
        </p:spPr>
      </p:pic>
      <p:sp>
        <p:nvSpPr>
          <p:cNvPr id="3" name="Freeform 3"/>
          <p:cNvSpPr/>
          <p:nvPr/>
        </p:nvSpPr>
        <p:spPr>
          <a:xfrm>
            <a:off x="8469788"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469728" y="1683889"/>
            <a:ext cx="3504401" cy="9525"/>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94604" y="2158708"/>
            <a:ext cx="2719256" cy="2407454"/>
          </a:xfrm>
          <a:prstGeom prst="rect">
            <a:avLst/>
          </a:prstGeom>
        </p:spPr>
        <p:txBody>
          <a:bodyPr lIns="0" tIns="0" rIns="0" bIns="0" rtlCol="0" anchor="t">
            <a:spAutoFit/>
          </a:bodyPr>
          <a:lstStyle/>
          <a:p>
            <a:pPr>
              <a:lnSpc>
                <a:spcPts val="2100"/>
              </a:lnSpc>
              <a:spcBef>
                <a:spcPct val="0"/>
              </a:spcBef>
            </a:pPr>
            <a:r>
              <a:rPr lang="en-GB" sz="1600" b="0" i="0">
                <a:solidFill>
                  <a:schemeClr val="bg1"/>
                </a:solidFill>
                <a:effectLst/>
                <a:latin typeface="Avenir Bold" panose="020B0604020202020204" charset="0"/>
              </a:rPr>
              <a:t>Artificial intelligence (AI) is the intelligence of machines and the branch of computer science that aims to create it. AI is today’s dominant technology and will continue to be a significant factor in various industries for years to come.</a:t>
            </a:r>
            <a:endParaRPr lang="en-US" sz="1500">
              <a:solidFill>
                <a:schemeClr val="bg1"/>
              </a:solidFill>
              <a:latin typeface="Avenir Bold" panose="020B0604020202020204" charset="0"/>
            </a:endParaRPr>
          </a:p>
        </p:txBody>
      </p:sp>
      <p:sp>
        <p:nvSpPr>
          <p:cNvPr id="7" name="TextBox 7"/>
          <p:cNvSpPr txBox="1"/>
          <p:nvPr/>
        </p:nvSpPr>
        <p:spPr>
          <a:xfrm>
            <a:off x="8469788" y="384963"/>
            <a:ext cx="708938" cy="497187"/>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14</a:t>
            </a:r>
          </a:p>
        </p:txBody>
      </p:sp>
      <p:sp>
        <p:nvSpPr>
          <p:cNvPr id="8" name="TextBox 8"/>
          <p:cNvSpPr txBox="1"/>
          <p:nvPr/>
        </p:nvSpPr>
        <p:spPr>
          <a:xfrm>
            <a:off x="1267311" y="673459"/>
            <a:ext cx="2706818" cy="939050"/>
          </a:xfrm>
          <a:prstGeom prst="rect">
            <a:avLst/>
          </a:prstGeom>
        </p:spPr>
        <p:txBody>
          <a:bodyPr lIns="0" tIns="0" rIns="0" bIns="0" rtlCol="0" anchor="t">
            <a:spAutoFit/>
          </a:bodyPr>
          <a:lstStyle/>
          <a:p>
            <a:pPr algn="just">
              <a:lnSpc>
                <a:spcPts val="7616"/>
              </a:lnSpc>
              <a:spcBef>
                <a:spcPct val="0"/>
              </a:spcBef>
            </a:pPr>
            <a:r>
              <a:rPr lang="en-US" sz="5440">
                <a:solidFill>
                  <a:srgbClr val="02346D"/>
                </a:solidFill>
                <a:latin typeface="AC Compacta Italics"/>
              </a:rPr>
              <a:t>CONCLUSION</a:t>
            </a:r>
          </a:p>
        </p:txBody>
      </p:sp>
      <p:sp>
        <p:nvSpPr>
          <p:cNvPr id="9" name="TextBox 9"/>
          <p:cNvSpPr txBox="1"/>
          <p:nvPr/>
        </p:nvSpPr>
        <p:spPr>
          <a:xfrm>
            <a:off x="6596232" y="3960834"/>
            <a:ext cx="2719256" cy="2137188"/>
          </a:xfrm>
          <a:prstGeom prst="rect">
            <a:avLst/>
          </a:prstGeom>
        </p:spPr>
        <p:txBody>
          <a:bodyPr lIns="0" tIns="0" rIns="0" bIns="0" rtlCol="0" anchor="t">
            <a:spAutoFit/>
          </a:bodyPr>
          <a:lstStyle/>
          <a:p>
            <a:pPr>
              <a:lnSpc>
                <a:spcPts val="2100"/>
              </a:lnSpc>
            </a:pPr>
            <a:r>
              <a:rPr lang="en-GB" sz="1600" b="0" i="0">
                <a:solidFill>
                  <a:schemeClr val="bg1"/>
                </a:solidFill>
                <a:effectLst/>
                <a:latin typeface="Avenir Bold" panose="020B0604020202020204" charset="0"/>
              </a:rPr>
              <a:t>As AI systems become more advanced, they are not only poised to disrupt multiple industries with their impact but also raise concerns about how we should handle such incredible power.</a:t>
            </a:r>
            <a:endParaRPr lang="en-US" sz="1500">
              <a:solidFill>
                <a:schemeClr val="bg1"/>
              </a:solidFill>
              <a:latin typeface="Avenir Bold" panose="020B0604020202020204" charset="0"/>
            </a:endParaRPr>
          </a:p>
        </p:txBody>
      </p:sp>
      <p:sp>
        <p:nvSpPr>
          <p:cNvPr id="10" name="Freeform 10">
            <a:extLst>
              <a:ext uri="{FF2B5EF4-FFF2-40B4-BE49-F238E27FC236}">
                <a16:creationId xmlns:a16="http://schemas.microsoft.com/office/drawing/2014/main" id="{84C36496-9B1B-8B13-C122-0BE58F0BAE5D}"/>
              </a:ext>
            </a:extLst>
          </p:cNvPr>
          <p:cNvSpPr/>
          <p:nvPr/>
        </p:nvSpPr>
        <p:spPr>
          <a:xfrm>
            <a:off x="8342722" y="60980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extLst>
      <p:ext uri="{BB962C8B-B14F-4D97-AF65-F5344CB8AC3E}">
        <p14:creationId xmlns:p14="http://schemas.microsoft.com/office/powerpoint/2010/main" val="3238042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5915" y="-77821"/>
            <a:ext cx="10009762" cy="7402749"/>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stretch>
              <a:fillRect l="-23891" r="-23891"/>
            </a:stretch>
          </a:blipFill>
        </p:spPr>
        <p:txBody>
          <a:bodyPr/>
          <a:lstStyle/>
          <a:p>
            <a:pPr>
              <a:lnSpc>
                <a:spcPct val="115000"/>
              </a:lnSpc>
              <a:spcAft>
                <a:spcPts val="800"/>
              </a:spcAft>
            </a:pPr>
            <a:r>
              <a:rPr lang="en-US" sz="1800" kern="100">
                <a:effectLst/>
                <a:latin typeface="Aptos" panose="020B0004020202020204" pitchFamily="34" charset="0"/>
                <a:ea typeface="Aptos" panose="020B0004020202020204" pitchFamily="34" charset="0"/>
                <a:cs typeface="Times New Roman" panose="02020603050405020304" pitchFamily="18" charset="0"/>
              </a:rPr>
              <a:t>/</a:t>
            </a:r>
          </a:p>
        </p:txBody>
      </p:sp>
      <p:sp>
        <p:nvSpPr>
          <p:cNvPr id="3" name="Freeform 3"/>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4"/>
          <p:cNvSpPr txBox="1"/>
          <p:nvPr/>
        </p:nvSpPr>
        <p:spPr>
          <a:xfrm>
            <a:off x="1208181" y="908384"/>
            <a:ext cx="2092102" cy="704125"/>
          </a:xfrm>
          <a:prstGeom prst="rect">
            <a:avLst/>
          </a:prstGeom>
        </p:spPr>
        <p:txBody>
          <a:bodyPr lIns="0" tIns="0" rIns="0" bIns="0" rtlCol="0" anchor="t">
            <a:spAutoFit/>
          </a:bodyPr>
          <a:lstStyle/>
          <a:p>
            <a:pPr algn="just">
              <a:lnSpc>
                <a:spcPts val="5886"/>
              </a:lnSpc>
              <a:spcBef>
                <a:spcPct val="0"/>
              </a:spcBef>
            </a:pPr>
            <a:r>
              <a:rPr lang="en-US" sz="4204">
                <a:solidFill>
                  <a:srgbClr val="02346D"/>
                </a:solidFill>
                <a:latin typeface="AC Compacta Italics"/>
              </a:rPr>
              <a:t>REFERECING</a:t>
            </a:r>
          </a:p>
        </p:txBody>
      </p:sp>
      <p:sp>
        <p:nvSpPr>
          <p:cNvPr id="5" name="AutoShape 5"/>
          <p:cNvSpPr/>
          <p:nvPr/>
        </p:nvSpPr>
        <p:spPr>
          <a:xfrm>
            <a:off x="1763919" y="1676489"/>
            <a:ext cx="1353409" cy="740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621891" y="2973724"/>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2</a:t>
            </a:r>
          </a:p>
        </p:txBody>
      </p:sp>
      <p:sp>
        <p:nvSpPr>
          <p:cNvPr id="7" name="TextBox 7"/>
          <p:cNvSpPr txBox="1"/>
          <p:nvPr/>
        </p:nvSpPr>
        <p:spPr>
          <a:xfrm>
            <a:off x="621891" y="3590925"/>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3</a:t>
            </a:r>
          </a:p>
        </p:txBody>
      </p:sp>
      <p:sp>
        <p:nvSpPr>
          <p:cNvPr id="8" name="TextBox 8"/>
          <p:cNvSpPr txBox="1"/>
          <p:nvPr/>
        </p:nvSpPr>
        <p:spPr>
          <a:xfrm>
            <a:off x="621891" y="2145049"/>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1</a:t>
            </a:r>
          </a:p>
        </p:txBody>
      </p:sp>
      <p:sp>
        <p:nvSpPr>
          <p:cNvPr id="9" name="TextBox 9"/>
          <p:cNvSpPr txBox="1"/>
          <p:nvPr/>
        </p:nvSpPr>
        <p:spPr>
          <a:xfrm>
            <a:off x="621891" y="4210050"/>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4</a:t>
            </a:r>
          </a:p>
        </p:txBody>
      </p:sp>
      <p:sp>
        <p:nvSpPr>
          <p:cNvPr id="10" name="TextBox 9">
            <a:extLst>
              <a:ext uri="{FF2B5EF4-FFF2-40B4-BE49-F238E27FC236}">
                <a16:creationId xmlns:a16="http://schemas.microsoft.com/office/drawing/2014/main" id="{647B8C52-113C-CEB3-EB59-4D93A661EE3D}"/>
              </a:ext>
            </a:extLst>
          </p:cNvPr>
          <p:cNvSpPr txBox="1"/>
          <p:nvPr/>
        </p:nvSpPr>
        <p:spPr>
          <a:xfrm>
            <a:off x="1438062" y="2070004"/>
            <a:ext cx="7256833" cy="713722"/>
          </a:xfrm>
          <a:prstGeom prst="rect">
            <a:avLst/>
          </a:prstGeom>
          <a:noFill/>
        </p:spPr>
        <p:txBody>
          <a:bodyPr wrap="square" rtlCol="0">
            <a:spAutoFit/>
          </a:bodyPr>
          <a:lstStyle/>
          <a:p>
            <a:pPr>
              <a:lnSpc>
                <a:spcPct val="115000"/>
              </a:lnSpc>
              <a:spcAft>
                <a:spcPts val="800"/>
              </a:spcAft>
            </a:pPr>
            <a:r>
              <a:rPr lang="en-GB" sz="1800" u="sng"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https://www.red-gate.com/simple-talk/development/data-science-development/introduction-to-artificial-intelligence/</a:t>
            </a:r>
            <a:endParaRPr lang="en-US" sz="1800"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5CDE2DC8-802D-C565-EDEE-A44A8701525E}"/>
              </a:ext>
            </a:extLst>
          </p:cNvPr>
          <p:cNvSpPr txBox="1"/>
          <p:nvPr/>
        </p:nvSpPr>
        <p:spPr>
          <a:xfrm>
            <a:off x="1438062" y="2918055"/>
            <a:ext cx="7414108" cy="646331"/>
          </a:xfrm>
          <a:prstGeom prst="rect">
            <a:avLst/>
          </a:prstGeom>
          <a:noFill/>
        </p:spPr>
        <p:txBody>
          <a:bodyPr wrap="square" rtlCol="0">
            <a:spAutoFit/>
          </a:bodyPr>
          <a:lstStyle/>
          <a:p>
            <a:r>
              <a:rPr lang="en-GB" sz="1800" u="sng">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https://www.aiacceleratorinstitute.com/what-are-the-top-7-branches-of-artificial-intelligence/</a:t>
            </a:r>
            <a:r>
              <a:rPr lang="en-GB" sz="18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rPr>
              <a:t> </a:t>
            </a:r>
            <a:endParaRPr lang="en-US">
              <a:solidFill>
                <a:schemeClr val="tx2"/>
              </a:solidFill>
              <a:highlight>
                <a:srgbClr val="FFFF00"/>
              </a:highlight>
              <a:latin typeface="Avenir Bold" panose="020B0604020202020204" charset="0"/>
            </a:endParaRPr>
          </a:p>
        </p:txBody>
      </p:sp>
      <p:sp>
        <p:nvSpPr>
          <p:cNvPr id="12" name="TextBox 11">
            <a:extLst>
              <a:ext uri="{FF2B5EF4-FFF2-40B4-BE49-F238E27FC236}">
                <a16:creationId xmlns:a16="http://schemas.microsoft.com/office/drawing/2014/main" id="{47888A2C-E0BD-2FE3-CEA7-86EB6F9556DE}"/>
              </a:ext>
            </a:extLst>
          </p:cNvPr>
          <p:cNvSpPr txBox="1"/>
          <p:nvPr/>
        </p:nvSpPr>
        <p:spPr>
          <a:xfrm>
            <a:off x="1438062" y="3559341"/>
            <a:ext cx="7851853" cy="923330"/>
          </a:xfrm>
          <a:prstGeom prst="rect">
            <a:avLst/>
          </a:prstGeom>
          <a:noFill/>
        </p:spPr>
        <p:txBody>
          <a:bodyPr wrap="square" rtlCol="0">
            <a:spAutoFit/>
          </a:bodyPr>
          <a:lstStyle/>
          <a:p>
            <a:r>
              <a:rPr lang="en-GB" sz="1800" u="sng"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https://lordslibrary.parliament.uk/artificial-intelligence-development-risks-and-regulation/#heading-1</a:t>
            </a:r>
            <a:r>
              <a:rPr lang="en-GB" sz="1800"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rPr>
              <a:t> </a:t>
            </a:r>
          </a:p>
          <a:p>
            <a:r>
              <a:rPr lang="en-US">
                <a:solidFill>
                  <a:schemeClr val="tx2"/>
                </a:solidFill>
                <a:highlight>
                  <a:srgbClr val="FFFF00"/>
                </a:highlight>
                <a:latin typeface="Avenir Bold" panose="020B0604020202020204" charset="0"/>
              </a:rPr>
              <a:t>https://www.canva.com/</a:t>
            </a:r>
          </a:p>
        </p:txBody>
      </p:sp>
      <p:sp>
        <p:nvSpPr>
          <p:cNvPr id="13" name="TextBox 12">
            <a:extLst>
              <a:ext uri="{FF2B5EF4-FFF2-40B4-BE49-F238E27FC236}">
                <a16:creationId xmlns:a16="http://schemas.microsoft.com/office/drawing/2014/main" id="{FB6AE7DC-2CBE-B1B3-2204-C99B58F43CC1}"/>
              </a:ext>
            </a:extLst>
          </p:cNvPr>
          <p:cNvSpPr txBox="1"/>
          <p:nvPr/>
        </p:nvSpPr>
        <p:spPr>
          <a:xfrm>
            <a:off x="1438062" y="4514255"/>
            <a:ext cx="7371319" cy="646331"/>
          </a:xfrm>
          <a:prstGeom prst="rect">
            <a:avLst/>
          </a:prstGeom>
          <a:noFill/>
        </p:spPr>
        <p:txBody>
          <a:bodyPr wrap="square" rtlCol="0">
            <a:spAutoFit/>
          </a:bodyPr>
          <a:lstStyle/>
          <a:p>
            <a:r>
              <a:rPr lang="en-US" sz="1800" b="1" kern="100">
                <a:solidFill>
                  <a:schemeClr val="tx2"/>
                </a:solidFill>
                <a:effectLst/>
                <a:highlight>
                  <a:srgbClr val="FFFF00"/>
                </a:highlight>
                <a:latin typeface="Avenir Bold" panose="020B0604020202020204" charset="0"/>
                <a:ea typeface="Aptos" panose="020B0004020202020204" pitchFamily="34" charset="0"/>
                <a:cs typeface="Times New Roman" panose="02020603050405020304" pitchFamily="18" charset="0"/>
              </a:rPr>
              <a:t>https://www.claysys.com/blog/examples-of-artificial-intelligence-in-everyday-life</a:t>
            </a:r>
            <a:endParaRPr lang="en-US" b="1">
              <a:solidFill>
                <a:schemeClr val="tx2"/>
              </a:solidFill>
              <a:highlight>
                <a:srgbClr val="FFFF00"/>
              </a:highlight>
              <a:latin typeface="Avenir Bold" panose="020B0604020202020204" charset="0"/>
            </a:endParaRPr>
          </a:p>
        </p:txBody>
      </p:sp>
      <p:sp>
        <p:nvSpPr>
          <p:cNvPr id="14" name="TextBox 13">
            <a:extLst>
              <a:ext uri="{FF2B5EF4-FFF2-40B4-BE49-F238E27FC236}">
                <a16:creationId xmlns:a16="http://schemas.microsoft.com/office/drawing/2014/main" id="{A3AFFD44-A394-2A02-FE62-A65E425890BE}"/>
              </a:ext>
            </a:extLst>
          </p:cNvPr>
          <p:cNvSpPr txBox="1"/>
          <p:nvPr/>
        </p:nvSpPr>
        <p:spPr>
          <a:xfrm>
            <a:off x="1291227" y="4505448"/>
            <a:ext cx="293670" cy="338554"/>
          </a:xfrm>
          <a:prstGeom prst="rect">
            <a:avLst/>
          </a:prstGeom>
          <a:noFill/>
        </p:spPr>
        <p:txBody>
          <a:bodyPr wrap="none" rtlCol="0">
            <a:spAutoFit/>
          </a:bodyPr>
          <a:lstStyle/>
          <a:p>
            <a:r>
              <a:rPr lang="en-GB" sz="1600" b="1">
                <a:solidFill>
                  <a:schemeClr val="bg1"/>
                </a:solidFill>
              </a:rPr>
              <a:t>5</a:t>
            </a:r>
            <a:endParaRPr lang="en-US" sz="1600" b="1">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9" ma:contentTypeDescription="Create a new document." ma:contentTypeScope="" ma:versionID="f67790700bbe44b3c0e17f670486b1f8">
  <xsd:schema xmlns:xsd="http://www.w3.org/2001/XMLSchema" xmlns:xs="http://www.w3.org/2001/XMLSchema" xmlns:p="http://schemas.microsoft.com/office/2006/metadata/properties" xmlns:ns2="0c3bee9f-8afb-42b0-b06d-82d7e39b6c42" xmlns:ns3="21809f32-1e9f-4ec7-9e49-2578c7830762" targetNamespace="http://schemas.microsoft.com/office/2006/metadata/properties" ma:root="true" ma:fieldsID="e1b6d5aeb2b5012d8bd062c23e07c5e3" ns2:_="" ns3:_="">
    <xsd:import namespace="0c3bee9f-8afb-42b0-b06d-82d7e39b6c42"/>
    <xsd:import namespace="21809f32-1e9f-4ec7-9e49-2578c783076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09f32-1e9f-4ec7-9e49-2578c7830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21809f32-1e9f-4ec7-9e49-2578c7830762">
      <UserInfo>
        <DisplayName>Stefan Gabriel Ceausescu (2323372)</DisplayName>
        <AccountId>9</AccountId>
        <AccountType/>
      </UserInfo>
      <UserInfo>
        <DisplayName>Nathan Morgan</DisplayName>
        <AccountId>18</AccountId>
        <AccountType/>
      </UserInfo>
    </SharedWithUsers>
  </documentManagement>
</p:properties>
</file>

<file path=customXml/itemProps1.xml><?xml version="1.0" encoding="utf-8"?>
<ds:datastoreItem xmlns:ds="http://schemas.openxmlformats.org/officeDocument/2006/customXml" ds:itemID="{A992FE65-C159-4112-BAD5-78FD4C4BEB8F}">
  <ds:schemaRefs>
    <ds:schemaRef ds:uri="0c3bee9f-8afb-42b0-b06d-82d7e39b6c42"/>
    <ds:schemaRef ds:uri="21809f32-1e9f-4ec7-9e49-2578c783076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E7C659E-51B2-4853-B7AC-664B0A6FE69F}">
  <ds:schemaRefs>
    <ds:schemaRef ds:uri="http://schemas.microsoft.com/sharepoint/v3/contenttype/forms"/>
  </ds:schemaRefs>
</ds:datastoreItem>
</file>

<file path=customXml/itemProps3.xml><?xml version="1.0" encoding="utf-8"?>
<ds:datastoreItem xmlns:ds="http://schemas.openxmlformats.org/officeDocument/2006/customXml" ds:itemID="{0D1B68B1-5B43-460A-BA61-A9C64538292F}">
  <ds:schemaRefs>
    <ds:schemaRef ds:uri="0c3bee9f-8afb-42b0-b06d-82d7e39b6c42"/>
    <ds:schemaRef ds:uri="21809f32-1e9f-4ec7-9e49-2578c783076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Custom</PresentationFormat>
  <Slides>18</Slides>
  <Notes>1</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of AI Generation </dc:title>
  <cp:revision>3</cp:revision>
  <dcterms:created xsi:type="dcterms:W3CDTF">2006-08-16T00:00:00Z</dcterms:created>
  <dcterms:modified xsi:type="dcterms:W3CDTF">2024-05-28T11:56:57Z</dcterms:modified>
  <dc:identifier>DAF-MrEOx5Y</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ies>
</file>