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ink/ink1.xml" ContentType="application/inkml+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sldIdLst>
    <p:sldId id="256" r:id="rId2"/>
    <p:sldId id="436" r:id="rId3"/>
    <p:sldId id="437" r:id="rId4"/>
    <p:sldId id="438" r:id="rId5"/>
    <p:sldId id="424" r:id="rId6"/>
    <p:sldId id="439" r:id="rId7"/>
    <p:sldId id="423" r:id="rId8"/>
    <p:sldId id="410" r:id="rId9"/>
    <p:sldId id="425" r:id="rId10"/>
    <p:sldId id="440" r:id="rId11"/>
    <p:sldId id="411" r:id="rId12"/>
    <p:sldId id="420" r:id="rId13"/>
    <p:sldId id="421" r:id="rId14"/>
    <p:sldId id="422" r:id="rId15"/>
    <p:sldId id="299" r:id="rId16"/>
    <p:sldId id="427" r:id="rId17"/>
    <p:sldId id="257" r:id="rId18"/>
    <p:sldId id="287" r:id="rId19"/>
    <p:sldId id="428" r:id="rId20"/>
    <p:sldId id="441" r:id="rId21"/>
    <p:sldId id="442" r:id="rId22"/>
    <p:sldId id="419" r:id="rId23"/>
    <p:sldId id="418" r:id="rId24"/>
    <p:sldId id="429" r:id="rId25"/>
    <p:sldId id="416" r:id="rId26"/>
    <p:sldId id="431" r:id="rId27"/>
    <p:sldId id="430" r:id="rId28"/>
    <p:sldId id="432" r:id="rId29"/>
    <p:sldId id="434" r:id="rId30"/>
    <p:sldId id="435" r:id="rId31"/>
    <p:sldId id="414" r:id="rId32"/>
    <p:sldId id="444" r:id="rId33"/>
    <p:sldId id="446" r:id="rId34"/>
    <p:sldId id="447" r:id="rId35"/>
    <p:sldId id="445" r:id="rId36"/>
    <p:sldId id="412" r:id="rId37"/>
    <p:sldId id="433" r:id="rId38"/>
    <p:sldId id="409" r:id="rId39"/>
    <p:sldId id="262" r:id="rId40"/>
    <p:sldId id="263" r:id="rId41"/>
    <p:sldId id="312" r:id="rId42"/>
    <p:sldId id="408" r:id="rId43"/>
    <p:sldId id="314" r:id="rId44"/>
    <p:sldId id="293" r:id="rId45"/>
    <p:sldId id="443" r:id="rId46"/>
    <p:sldId id="448"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F0F4CA-57F2-76B8-968E-3C3BDC689C39}" v="161" dt="2026-01-27T09:09:30.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97CB7C-6707-4F45-9B2A-52DD8B69880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5BF497D-9BC4-49D3-AF59-79720AAEFFA7}">
      <dgm:prSet/>
      <dgm:spPr/>
      <dgm:t>
        <a:bodyPr/>
        <a:lstStyle/>
        <a:p>
          <a:r>
            <a:rPr lang="en-GB"/>
            <a:t>Comic books USA – a short course in mayhem, robbery, rape, sex, murder and other forms of crime.</a:t>
          </a:r>
          <a:endParaRPr lang="en-US"/>
        </a:p>
      </dgm:t>
    </dgm:pt>
    <dgm:pt modelId="{33F6CA31-89FD-4C38-B37D-B3AFEFBC5F9E}" type="parTrans" cxnId="{CA4C5B0D-0527-448F-BE4D-F8D71F5FE489}">
      <dgm:prSet/>
      <dgm:spPr/>
      <dgm:t>
        <a:bodyPr/>
        <a:lstStyle/>
        <a:p>
          <a:endParaRPr lang="en-US"/>
        </a:p>
      </dgm:t>
    </dgm:pt>
    <dgm:pt modelId="{8D7D2289-8A5A-4D31-8234-790A8CDF78B9}" type="sibTrans" cxnId="{CA4C5B0D-0527-448F-BE4D-F8D71F5FE489}">
      <dgm:prSet/>
      <dgm:spPr/>
      <dgm:t>
        <a:bodyPr/>
        <a:lstStyle/>
        <a:p>
          <a:endParaRPr lang="en-US"/>
        </a:p>
      </dgm:t>
    </dgm:pt>
    <dgm:pt modelId="{477C2726-F846-4E56-920B-5D05972D08DE}">
      <dgm:prSet/>
      <dgm:spPr/>
      <dgm:t>
        <a:bodyPr/>
        <a:lstStyle/>
        <a:p>
          <a:r>
            <a:rPr lang="en-GB"/>
            <a:t>Video nasties UK 1980’s outcry to ban or limit viewing of certain videos. </a:t>
          </a:r>
          <a:endParaRPr lang="en-US"/>
        </a:p>
      </dgm:t>
    </dgm:pt>
    <dgm:pt modelId="{ECEACFC2-FB67-4D85-9520-0E889C6980CC}" type="parTrans" cxnId="{FE85B2C8-64B8-4B80-97F9-B5752EAA78F4}">
      <dgm:prSet/>
      <dgm:spPr/>
      <dgm:t>
        <a:bodyPr/>
        <a:lstStyle/>
        <a:p>
          <a:endParaRPr lang="en-US"/>
        </a:p>
      </dgm:t>
    </dgm:pt>
    <dgm:pt modelId="{2D8C5175-0FBB-4B0A-A1D4-8AA053E4B2B9}" type="sibTrans" cxnId="{FE85B2C8-64B8-4B80-97F9-B5752EAA78F4}">
      <dgm:prSet/>
      <dgm:spPr/>
      <dgm:t>
        <a:bodyPr/>
        <a:lstStyle/>
        <a:p>
          <a:endParaRPr lang="en-US"/>
        </a:p>
      </dgm:t>
    </dgm:pt>
    <dgm:pt modelId="{5BB57C19-3E9A-43C6-A144-12A54E828F13}">
      <dgm:prSet/>
      <dgm:spPr/>
      <dgm:t>
        <a:bodyPr/>
        <a:lstStyle/>
        <a:p>
          <a:r>
            <a:rPr lang="en-US" b="0" i="0"/>
            <a:t>As soon as teenagers were invented, they were feared - DISCUSS</a:t>
          </a:r>
          <a:endParaRPr lang="en-US"/>
        </a:p>
      </dgm:t>
    </dgm:pt>
    <dgm:pt modelId="{D4232B3D-2828-4388-B91C-D3523C136276}" type="parTrans" cxnId="{C39210C4-B9B3-4266-B4CB-79F74BB742C8}">
      <dgm:prSet/>
      <dgm:spPr/>
      <dgm:t>
        <a:bodyPr/>
        <a:lstStyle/>
        <a:p>
          <a:endParaRPr lang="en-US"/>
        </a:p>
      </dgm:t>
    </dgm:pt>
    <dgm:pt modelId="{ACE5899C-4C78-49FA-B499-F3EEA8C55F72}" type="sibTrans" cxnId="{C39210C4-B9B3-4266-B4CB-79F74BB742C8}">
      <dgm:prSet/>
      <dgm:spPr/>
      <dgm:t>
        <a:bodyPr/>
        <a:lstStyle/>
        <a:p>
          <a:endParaRPr lang="en-US"/>
        </a:p>
      </dgm:t>
    </dgm:pt>
    <dgm:pt modelId="{28DDA9AD-BB1C-4968-9A5E-1C2052AB4B7E}" type="pres">
      <dgm:prSet presAssocID="{F197CB7C-6707-4F45-9B2A-52DD8B698806}" presName="vert0" presStyleCnt="0">
        <dgm:presLayoutVars>
          <dgm:dir/>
          <dgm:animOne val="branch"/>
          <dgm:animLvl val="lvl"/>
        </dgm:presLayoutVars>
      </dgm:prSet>
      <dgm:spPr/>
    </dgm:pt>
    <dgm:pt modelId="{5826840E-4907-4A53-BD82-275B9F18D51B}" type="pres">
      <dgm:prSet presAssocID="{05BF497D-9BC4-49D3-AF59-79720AAEFFA7}" presName="thickLine" presStyleLbl="alignNode1" presStyleIdx="0" presStyleCnt="3"/>
      <dgm:spPr/>
    </dgm:pt>
    <dgm:pt modelId="{4CF770F4-0F7E-4DF5-B065-0A18D5FAECC7}" type="pres">
      <dgm:prSet presAssocID="{05BF497D-9BC4-49D3-AF59-79720AAEFFA7}" presName="horz1" presStyleCnt="0"/>
      <dgm:spPr/>
    </dgm:pt>
    <dgm:pt modelId="{1BBA5708-0DD9-4AF1-824A-BB4B977D7381}" type="pres">
      <dgm:prSet presAssocID="{05BF497D-9BC4-49D3-AF59-79720AAEFFA7}" presName="tx1" presStyleLbl="revTx" presStyleIdx="0" presStyleCnt="3"/>
      <dgm:spPr/>
    </dgm:pt>
    <dgm:pt modelId="{432BCB79-C3D8-48B0-AD5C-B2BB6372EDD4}" type="pres">
      <dgm:prSet presAssocID="{05BF497D-9BC4-49D3-AF59-79720AAEFFA7}" presName="vert1" presStyleCnt="0"/>
      <dgm:spPr/>
    </dgm:pt>
    <dgm:pt modelId="{CA54A7F5-4C09-497A-BDAB-BEE29085D3F8}" type="pres">
      <dgm:prSet presAssocID="{477C2726-F846-4E56-920B-5D05972D08DE}" presName="thickLine" presStyleLbl="alignNode1" presStyleIdx="1" presStyleCnt="3"/>
      <dgm:spPr/>
    </dgm:pt>
    <dgm:pt modelId="{42FA7651-9F91-4E91-9932-7BC5CE561D6B}" type="pres">
      <dgm:prSet presAssocID="{477C2726-F846-4E56-920B-5D05972D08DE}" presName="horz1" presStyleCnt="0"/>
      <dgm:spPr/>
    </dgm:pt>
    <dgm:pt modelId="{62D680E4-E869-4234-8483-6DBB83DF33E6}" type="pres">
      <dgm:prSet presAssocID="{477C2726-F846-4E56-920B-5D05972D08DE}" presName="tx1" presStyleLbl="revTx" presStyleIdx="1" presStyleCnt="3"/>
      <dgm:spPr/>
    </dgm:pt>
    <dgm:pt modelId="{D70C0A87-ED68-403B-B0E4-88B75955907A}" type="pres">
      <dgm:prSet presAssocID="{477C2726-F846-4E56-920B-5D05972D08DE}" presName="vert1" presStyleCnt="0"/>
      <dgm:spPr/>
    </dgm:pt>
    <dgm:pt modelId="{B7D28D40-322F-4E82-A38A-FE3DE1501C4F}" type="pres">
      <dgm:prSet presAssocID="{5BB57C19-3E9A-43C6-A144-12A54E828F13}" presName="thickLine" presStyleLbl="alignNode1" presStyleIdx="2" presStyleCnt="3"/>
      <dgm:spPr/>
    </dgm:pt>
    <dgm:pt modelId="{8AC5E221-EA43-4E64-B38A-35CE056A72CF}" type="pres">
      <dgm:prSet presAssocID="{5BB57C19-3E9A-43C6-A144-12A54E828F13}" presName="horz1" presStyleCnt="0"/>
      <dgm:spPr/>
    </dgm:pt>
    <dgm:pt modelId="{26E8D80B-0F05-46A5-B9AD-1FCE209DB544}" type="pres">
      <dgm:prSet presAssocID="{5BB57C19-3E9A-43C6-A144-12A54E828F13}" presName="tx1" presStyleLbl="revTx" presStyleIdx="2" presStyleCnt="3"/>
      <dgm:spPr/>
    </dgm:pt>
    <dgm:pt modelId="{D251352A-67FC-4634-8A97-A26689044E20}" type="pres">
      <dgm:prSet presAssocID="{5BB57C19-3E9A-43C6-A144-12A54E828F13}" presName="vert1" presStyleCnt="0"/>
      <dgm:spPr/>
    </dgm:pt>
  </dgm:ptLst>
  <dgm:cxnLst>
    <dgm:cxn modelId="{CA4C5B0D-0527-448F-BE4D-F8D71F5FE489}" srcId="{F197CB7C-6707-4F45-9B2A-52DD8B698806}" destId="{05BF497D-9BC4-49D3-AF59-79720AAEFFA7}" srcOrd="0" destOrd="0" parTransId="{33F6CA31-89FD-4C38-B37D-B3AFEFBC5F9E}" sibTransId="{8D7D2289-8A5A-4D31-8234-790A8CDF78B9}"/>
    <dgm:cxn modelId="{36CE7F72-2965-4DE6-A132-490EC1EC895D}" type="presOf" srcId="{477C2726-F846-4E56-920B-5D05972D08DE}" destId="{62D680E4-E869-4234-8483-6DBB83DF33E6}" srcOrd="0" destOrd="0" presId="urn:microsoft.com/office/officeart/2008/layout/LinedList"/>
    <dgm:cxn modelId="{52603986-E24A-439B-B763-8EFB36E0429D}" type="presOf" srcId="{5BB57C19-3E9A-43C6-A144-12A54E828F13}" destId="{26E8D80B-0F05-46A5-B9AD-1FCE209DB544}" srcOrd="0" destOrd="0" presId="urn:microsoft.com/office/officeart/2008/layout/LinedList"/>
    <dgm:cxn modelId="{C39210C4-B9B3-4266-B4CB-79F74BB742C8}" srcId="{F197CB7C-6707-4F45-9B2A-52DD8B698806}" destId="{5BB57C19-3E9A-43C6-A144-12A54E828F13}" srcOrd="2" destOrd="0" parTransId="{D4232B3D-2828-4388-B91C-D3523C136276}" sibTransId="{ACE5899C-4C78-49FA-B499-F3EEA8C55F72}"/>
    <dgm:cxn modelId="{FE85B2C8-64B8-4B80-97F9-B5752EAA78F4}" srcId="{F197CB7C-6707-4F45-9B2A-52DD8B698806}" destId="{477C2726-F846-4E56-920B-5D05972D08DE}" srcOrd="1" destOrd="0" parTransId="{ECEACFC2-FB67-4D85-9520-0E889C6980CC}" sibTransId="{2D8C5175-0FBB-4B0A-A1D4-8AA053E4B2B9}"/>
    <dgm:cxn modelId="{D7B5C5D5-212C-4FF5-A75F-D09FB276F9EC}" type="presOf" srcId="{F197CB7C-6707-4F45-9B2A-52DD8B698806}" destId="{28DDA9AD-BB1C-4968-9A5E-1C2052AB4B7E}" srcOrd="0" destOrd="0" presId="urn:microsoft.com/office/officeart/2008/layout/LinedList"/>
    <dgm:cxn modelId="{1A4962DA-46A3-45D0-88F8-67CE25288E90}" type="presOf" srcId="{05BF497D-9BC4-49D3-AF59-79720AAEFFA7}" destId="{1BBA5708-0DD9-4AF1-824A-BB4B977D7381}" srcOrd="0" destOrd="0" presId="urn:microsoft.com/office/officeart/2008/layout/LinedList"/>
    <dgm:cxn modelId="{73F41DAB-EA50-4729-BE46-A355BBA8904E}" type="presParOf" srcId="{28DDA9AD-BB1C-4968-9A5E-1C2052AB4B7E}" destId="{5826840E-4907-4A53-BD82-275B9F18D51B}" srcOrd="0" destOrd="0" presId="urn:microsoft.com/office/officeart/2008/layout/LinedList"/>
    <dgm:cxn modelId="{A21595CF-304D-4BBF-BD79-F5BD06520BDE}" type="presParOf" srcId="{28DDA9AD-BB1C-4968-9A5E-1C2052AB4B7E}" destId="{4CF770F4-0F7E-4DF5-B065-0A18D5FAECC7}" srcOrd="1" destOrd="0" presId="urn:microsoft.com/office/officeart/2008/layout/LinedList"/>
    <dgm:cxn modelId="{8433F329-41D3-4B31-B94D-8C7C26FBA5DC}" type="presParOf" srcId="{4CF770F4-0F7E-4DF5-B065-0A18D5FAECC7}" destId="{1BBA5708-0DD9-4AF1-824A-BB4B977D7381}" srcOrd="0" destOrd="0" presId="urn:microsoft.com/office/officeart/2008/layout/LinedList"/>
    <dgm:cxn modelId="{1B41BD7B-5009-4F37-A4D8-B4889185F91E}" type="presParOf" srcId="{4CF770F4-0F7E-4DF5-B065-0A18D5FAECC7}" destId="{432BCB79-C3D8-48B0-AD5C-B2BB6372EDD4}" srcOrd="1" destOrd="0" presId="urn:microsoft.com/office/officeart/2008/layout/LinedList"/>
    <dgm:cxn modelId="{829CA8F6-36A0-4A22-812E-A3931CA8155A}" type="presParOf" srcId="{28DDA9AD-BB1C-4968-9A5E-1C2052AB4B7E}" destId="{CA54A7F5-4C09-497A-BDAB-BEE29085D3F8}" srcOrd="2" destOrd="0" presId="urn:microsoft.com/office/officeart/2008/layout/LinedList"/>
    <dgm:cxn modelId="{58378168-93DC-41F6-A6DB-EA46B79290BB}" type="presParOf" srcId="{28DDA9AD-BB1C-4968-9A5E-1C2052AB4B7E}" destId="{42FA7651-9F91-4E91-9932-7BC5CE561D6B}" srcOrd="3" destOrd="0" presId="urn:microsoft.com/office/officeart/2008/layout/LinedList"/>
    <dgm:cxn modelId="{D9CBCE77-9639-43FE-AFB6-892B72C05AF9}" type="presParOf" srcId="{42FA7651-9F91-4E91-9932-7BC5CE561D6B}" destId="{62D680E4-E869-4234-8483-6DBB83DF33E6}" srcOrd="0" destOrd="0" presId="urn:microsoft.com/office/officeart/2008/layout/LinedList"/>
    <dgm:cxn modelId="{E13DC1EA-A199-49C8-9A62-6F2391D6408D}" type="presParOf" srcId="{42FA7651-9F91-4E91-9932-7BC5CE561D6B}" destId="{D70C0A87-ED68-403B-B0E4-88B75955907A}" srcOrd="1" destOrd="0" presId="urn:microsoft.com/office/officeart/2008/layout/LinedList"/>
    <dgm:cxn modelId="{43D3A5E7-C690-473C-A36A-17980A7A7661}" type="presParOf" srcId="{28DDA9AD-BB1C-4968-9A5E-1C2052AB4B7E}" destId="{B7D28D40-322F-4E82-A38A-FE3DE1501C4F}" srcOrd="4" destOrd="0" presId="urn:microsoft.com/office/officeart/2008/layout/LinedList"/>
    <dgm:cxn modelId="{3880A86D-A879-42F0-B3B1-39E5128AA99C}" type="presParOf" srcId="{28DDA9AD-BB1C-4968-9A5E-1C2052AB4B7E}" destId="{8AC5E221-EA43-4E64-B38A-35CE056A72CF}" srcOrd="5" destOrd="0" presId="urn:microsoft.com/office/officeart/2008/layout/LinedList"/>
    <dgm:cxn modelId="{32C0E067-3738-41B1-A018-A37376359963}" type="presParOf" srcId="{8AC5E221-EA43-4E64-B38A-35CE056A72CF}" destId="{26E8D80B-0F05-46A5-B9AD-1FCE209DB544}" srcOrd="0" destOrd="0" presId="urn:microsoft.com/office/officeart/2008/layout/LinedList"/>
    <dgm:cxn modelId="{3FE251AE-9D76-4119-AD89-D47ACEB976DD}" type="presParOf" srcId="{8AC5E221-EA43-4E64-B38A-35CE056A72CF}" destId="{D251352A-67FC-4634-8A97-A26689044E2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2AED98-A3F6-4C4E-8C30-D18F8E9E8C1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C0E8C66-E997-4CA1-96C6-2B9247EADA31}">
      <dgm:prSet/>
      <dgm:spPr/>
      <dgm:t>
        <a:bodyPr/>
        <a:lstStyle/>
        <a:p>
          <a:r>
            <a:rPr lang="en-GB"/>
            <a:t>England and Wales is 10 years old.</a:t>
          </a:r>
          <a:endParaRPr lang="en-US"/>
        </a:p>
      </dgm:t>
    </dgm:pt>
    <dgm:pt modelId="{EACCA0C6-ECC3-42AE-8837-257FC6C60C98}" type="parTrans" cxnId="{A96DFDE9-57D4-43A4-9D3A-A8A22BBFAB9C}">
      <dgm:prSet/>
      <dgm:spPr/>
      <dgm:t>
        <a:bodyPr/>
        <a:lstStyle/>
        <a:p>
          <a:endParaRPr lang="en-US"/>
        </a:p>
      </dgm:t>
    </dgm:pt>
    <dgm:pt modelId="{ACE1D3C2-6E78-483B-880E-AC07F31C3849}" type="sibTrans" cxnId="{A96DFDE9-57D4-43A4-9D3A-A8A22BBFAB9C}">
      <dgm:prSet/>
      <dgm:spPr/>
      <dgm:t>
        <a:bodyPr/>
        <a:lstStyle/>
        <a:p>
          <a:endParaRPr lang="en-US"/>
        </a:p>
      </dgm:t>
    </dgm:pt>
    <dgm:pt modelId="{056AFED7-79CA-4236-836E-CD64EE26283A}">
      <dgm:prSet/>
      <dgm:spPr/>
      <dgm:t>
        <a:bodyPr/>
        <a:lstStyle/>
        <a:p>
          <a:r>
            <a:rPr lang="en-GB"/>
            <a:t>Children under 10 cannot be charged but can be given a:</a:t>
          </a:r>
          <a:endParaRPr lang="en-US"/>
        </a:p>
      </dgm:t>
    </dgm:pt>
    <dgm:pt modelId="{5227695C-3B99-4A25-A649-45A01C09A6D6}" type="parTrans" cxnId="{04F81FE2-8D0C-46D9-9C7D-4F71B5D0429F}">
      <dgm:prSet/>
      <dgm:spPr/>
      <dgm:t>
        <a:bodyPr/>
        <a:lstStyle/>
        <a:p>
          <a:endParaRPr lang="en-US"/>
        </a:p>
      </dgm:t>
    </dgm:pt>
    <dgm:pt modelId="{477D1595-28AE-46E2-BBC0-511D0F5B7670}" type="sibTrans" cxnId="{04F81FE2-8D0C-46D9-9C7D-4F71B5D0429F}">
      <dgm:prSet/>
      <dgm:spPr/>
      <dgm:t>
        <a:bodyPr/>
        <a:lstStyle/>
        <a:p>
          <a:endParaRPr lang="en-US"/>
        </a:p>
      </dgm:t>
    </dgm:pt>
    <dgm:pt modelId="{753531E0-C62D-4906-AD9D-6F2C197F7132}">
      <dgm:prSet/>
      <dgm:spPr/>
      <dgm:t>
        <a:bodyPr/>
        <a:lstStyle/>
        <a:p>
          <a:r>
            <a:rPr lang="en-GB"/>
            <a:t>Local Child Curfew</a:t>
          </a:r>
          <a:endParaRPr lang="en-US"/>
        </a:p>
      </dgm:t>
    </dgm:pt>
    <dgm:pt modelId="{225671D6-9F54-406A-B927-B880D429A101}" type="parTrans" cxnId="{3717205A-A4AB-474D-A2F5-59AFDAD3966E}">
      <dgm:prSet/>
      <dgm:spPr/>
      <dgm:t>
        <a:bodyPr/>
        <a:lstStyle/>
        <a:p>
          <a:endParaRPr lang="en-US"/>
        </a:p>
      </dgm:t>
    </dgm:pt>
    <dgm:pt modelId="{201DB81F-90F6-40B7-853E-1F2A4D1D46AE}" type="sibTrans" cxnId="{3717205A-A4AB-474D-A2F5-59AFDAD3966E}">
      <dgm:prSet/>
      <dgm:spPr/>
      <dgm:t>
        <a:bodyPr/>
        <a:lstStyle/>
        <a:p>
          <a:endParaRPr lang="en-US"/>
        </a:p>
      </dgm:t>
    </dgm:pt>
    <dgm:pt modelId="{3453ECF8-D345-4461-B800-E84E83429620}">
      <dgm:prSet/>
      <dgm:spPr/>
      <dgm:t>
        <a:bodyPr/>
        <a:lstStyle/>
        <a:p>
          <a:r>
            <a:rPr lang="en-GB"/>
            <a:t>Child Safety Order</a:t>
          </a:r>
          <a:endParaRPr lang="en-US"/>
        </a:p>
      </dgm:t>
    </dgm:pt>
    <dgm:pt modelId="{4AD31FE6-D7CC-4D56-9467-5540CF18B667}" type="parTrans" cxnId="{3BB3A1A1-959B-4049-B429-A3C2D4814A1D}">
      <dgm:prSet/>
      <dgm:spPr/>
      <dgm:t>
        <a:bodyPr/>
        <a:lstStyle/>
        <a:p>
          <a:endParaRPr lang="en-US"/>
        </a:p>
      </dgm:t>
    </dgm:pt>
    <dgm:pt modelId="{36BF8018-F9F0-4CFA-955E-50E178CE4937}" type="sibTrans" cxnId="{3BB3A1A1-959B-4049-B429-A3C2D4814A1D}">
      <dgm:prSet/>
      <dgm:spPr/>
      <dgm:t>
        <a:bodyPr/>
        <a:lstStyle/>
        <a:p>
          <a:endParaRPr lang="en-US"/>
        </a:p>
      </dgm:t>
    </dgm:pt>
    <dgm:pt modelId="{A7B57A49-3CEB-4130-B433-D733D6B8BA3D}">
      <dgm:prSet/>
      <dgm:spPr/>
      <dgm:t>
        <a:bodyPr/>
        <a:lstStyle/>
        <a:p>
          <a:r>
            <a:rPr lang="en-GB"/>
            <a:t>Parents can also be held responsible</a:t>
          </a:r>
          <a:endParaRPr lang="en-US"/>
        </a:p>
      </dgm:t>
    </dgm:pt>
    <dgm:pt modelId="{6AECE41A-3158-4E66-BA9C-FF9011F657BB}" type="parTrans" cxnId="{ECDF6057-F53B-4651-BCF6-7D69E20AE2B6}">
      <dgm:prSet/>
      <dgm:spPr/>
      <dgm:t>
        <a:bodyPr/>
        <a:lstStyle/>
        <a:p>
          <a:endParaRPr lang="en-US"/>
        </a:p>
      </dgm:t>
    </dgm:pt>
    <dgm:pt modelId="{EB87252D-FC4A-438A-BAC5-C8C17ECF891E}" type="sibTrans" cxnId="{ECDF6057-F53B-4651-BCF6-7D69E20AE2B6}">
      <dgm:prSet/>
      <dgm:spPr/>
      <dgm:t>
        <a:bodyPr/>
        <a:lstStyle/>
        <a:p>
          <a:endParaRPr lang="en-US"/>
        </a:p>
      </dgm:t>
    </dgm:pt>
    <dgm:pt modelId="{EBC3CA78-38A6-40DC-BA6C-F672CE9DEF8E}" type="pres">
      <dgm:prSet presAssocID="{8C2AED98-A3F6-4C4E-8C30-D18F8E9E8C1D}" presName="vert0" presStyleCnt="0">
        <dgm:presLayoutVars>
          <dgm:dir/>
          <dgm:animOne val="branch"/>
          <dgm:animLvl val="lvl"/>
        </dgm:presLayoutVars>
      </dgm:prSet>
      <dgm:spPr/>
    </dgm:pt>
    <dgm:pt modelId="{9E9AD8BA-06E2-4679-85E4-402108D19E6D}" type="pres">
      <dgm:prSet presAssocID="{6C0E8C66-E997-4CA1-96C6-2B9247EADA31}" presName="thickLine" presStyleLbl="alignNode1" presStyleIdx="0" presStyleCnt="5"/>
      <dgm:spPr/>
    </dgm:pt>
    <dgm:pt modelId="{7A0348E6-4E6B-4E35-A754-B91133E09EBA}" type="pres">
      <dgm:prSet presAssocID="{6C0E8C66-E997-4CA1-96C6-2B9247EADA31}" presName="horz1" presStyleCnt="0"/>
      <dgm:spPr/>
    </dgm:pt>
    <dgm:pt modelId="{805D8F2D-452F-4814-92A5-8B5ABF458F2A}" type="pres">
      <dgm:prSet presAssocID="{6C0E8C66-E997-4CA1-96C6-2B9247EADA31}" presName="tx1" presStyleLbl="revTx" presStyleIdx="0" presStyleCnt="5"/>
      <dgm:spPr/>
    </dgm:pt>
    <dgm:pt modelId="{118BE665-A6D2-41D2-B784-7567BF2E4FCF}" type="pres">
      <dgm:prSet presAssocID="{6C0E8C66-E997-4CA1-96C6-2B9247EADA31}" presName="vert1" presStyleCnt="0"/>
      <dgm:spPr/>
    </dgm:pt>
    <dgm:pt modelId="{305D2F6F-3870-42D6-8097-8D16E7D3DECA}" type="pres">
      <dgm:prSet presAssocID="{056AFED7-79CA-4236-836E-CD64EE26283A}" presName="thickLine" presStyleLbl="alignNode1" presStyleIdx="1" presStyleCnt="5"/>
      <dgm:spPr/>
    </dgm:pt>
    <dgm:pt modelId="{9EFAC877-250A-416B-BAA8-78697A9D0233}" type="pres">
      <dgm:prSet presAssocID="{056AFED7-79CA-4236-836E-CD64EE26283A}" presName="horz1" presStyleCnt="0"/>
      <dgm:spPr/>
    </dgm:pt>
    <dgm:pt modelId="{88C80361-41D6-4E9A-B526-F147489EEA57}" type="pres">
      <dgm:prSet presAssocID="{056AFED7-79CA-4236-836E-CD64EE26283A}" presName="tx1" presStyleLbl="revTx" presStyleIdx="1" presStyleCnt="5"/>
      <dgm:spPr/>
    </dgm:pt>
    <dgm:pt modelId="{52E18CEB-E9F0-4F7F-A8E5-8E40859A047A}" type="pres">
      <dgm:prSet presAssocID="{056AFED7-79CA-4236-836E-CD64EE26283A}" presName="vert1" presStyleCnt="0"/>
      <dgm:spPr/>
    </dgm:pt>
    <dgm:pt modelId="{CB68CB73-F401-44C0-A940-0DA85AA131D9}" type="pres">
      <dgm:prSet presAssocID="{753531E0-C62D-4906-AD9D-6F2C197F7132}" presName="thickLine" presStyleLbl="alignNode1" presStyleIdx="2" presStyleCnt="5"/>
      <dgm:spPr/>
    </dgm:pt>
    <dgm:pt modelId="{3A97E4D1-D005-46BF-939E-628F02623394}" type="pres">
      <dgm:prSet presAssocID="{753531E0-C62D-4906-AD9D-6F2C197F7132}" presName="horz1" presStyleCnt="0"/>
      <dgm:spPr/>
    </dgm:pt>
    <dgm:pt modelId="{B193E328-A447-4110-95A1-5EDFF1360A0F}" type="pres">
      <dgm:prSet presAssocID="{753531E0-C62D-4906-AD9D-6F2C197F7132}" presName="tx1" presStyleLbl="revTx" presStyleIdx="2" presStyleCnt="5"/>
      <dgm:spPr/>
    </dgm:pt>
    <dgm:pt modelId="{186FBD07-3CFF-4CEC-B8D4-C54DBB059D4A}" type="pres">
      <dgm:prSet presAssocID="{753531E0-C62D-4906-AD9D-6F2C197F7132}" presName="vert1" presStyleCnt="0"/>
      <dgm:spPr/>
    </dgm:pt>
    <dgm:pt modelId="{304168FB-2EE5-453E-B97E-D5918D0BD0C6}" type="pres">
      <dgm:prSet presAssocID="{3453ECF8-D345-4461-B800-E84E83429620}" presName="thickLine" presStyleLbl="alignNode1" presStyleIdx="3" presStyleCnt="5"/>
      <dgm:spPr/>
    </dgm:pt>
    <dgm:pt modelId="{530AEF7F-AC32-45DE-B6BB-527BB87961EF}" type="pres">
      <dgm:prSet presAssocID="{3453ECF8-D345-4461-B800-E84E83429620}" presName="horz1" presStyleCnt="0"/>
      <dgm:spPr/>
    </dgm:pt>
    <dgm:pt modelId="{F129BFA3-66B7-465C-9185-B0E9DA72545F}" type="pres">
      <dgm:prSet presAssocID="{3453ECF8-D345-4461-B800-E84E83429620}" presName="tx1" presStyleLbl="revTx" presStyleIdx="3" presStyleCnt="5"/>
      <dgm:spPr/>
    </dgm:pt>
    <dgm:pt modelId="{133D85F4-E986-4209-AA6F-0F258C9A96DB}" type="pres">
      <dgm:prSet presAssocID="{3453ECF8-D345-4461-B800-E84E83429620}" presName="vert1" presStyleCnt="0"/>
      <dgm:spPr/>
    </dgm:pt>
    <dgm:pt modelId="{8363B8A0-FACF-4038-B977-802ACA9E359F}" type="pres">
      <dgm:prSet presAssocID="{A7B57A49-3CEB-4130-B433-D733D6B8BA3D}" presName="thickLine" presStyleLbl="alignNode1" presStyleIdx="4" presStyleCnt="5"/>
      <dgm:spPr/>
    </dgm:pt>
    <dgm:pt modelId="{F6C76A7B-B231-4BE4-83B1-8E4472749488}" type="pres">
      <dgm:prSet presAssocID="{A7B57A49-3CEB-4130-B433-D733D6B8BA3D}" presName="horz1" presStyleCnt="0"/>
      <dgm:spPr/>
    </dgm:pt>
    <dgm:pt modelId="{AD289127-DDDA-4D5D-8844-F4214D146B8A}" type="pres">
      <dgm:prSet presAssocID="{A7B57A49-3CEB-4130-B433-D733D6B8BA3D}" presName="tx1" presStyleLbl="revTx" presStyleIdx="4" presStyleCnt="5"/>
      <dgm:spPr/>
    </dgm:pt>
    <dgm:pt modelId="{871DC91B-ECCE-4917-BA69-A2DD4A5483D0}" type="pres">
      <dgm:prSet presAssocID="{A7B57A49-3CEB-4130-B433-D733D6B8BA3D}" presName="vert1" presStyleCnt="0"/>
      <dgm:spPr/>
    </dgm:pt>
  </dgm:ptLst>
  <dgm:cxnLst>
    <dgm:cxn modelId="{8418E425-F1CB-4988-B034-0FA844B07B03}" type="presOf" srcId="{753531E0-C62D-4906-AD9D-6F2C197F7132}" destId="{B193E328-A447-4110-95A1-5EDFF1360A0F}" srcOrd="0" destOrd="0" presId="urn:microsoft.com/office/officeart/2008/layout/LinedList"/>
    <dgm:cxn modelId="{4B9DAA60-EC80-42C5-8924-FE0657404AE8}" type="presOf" srcId="{A7B57A49-3CEB-4130-B433-D733D6B8BA3D}" destId="{AD289127-DDDA-4D5D-8844-F4214D146B8A}" srcOrd="0" destOrd="0" presId="urn:microsoft.com/office/officeart/2008/layout/LinedList"/>
    <dgm:cxn modelId="{ECDF6057-F53B-4651-BCF6-7D69E20AE2B6}" srcId="{8C2AED98-A3F6-4C4E-8C30-D18F8E9E8C1D}" destId="{A7B57A49-3CEB-4130-B433-D733D6B8BA3D}" srcOrd="4" destOrd="0" parTransId="{6AECE41A-3158-4E66-BA9C-FF9011F657BB}" sibTransId="{EB87252D-FC4A-438A-BAC5-C8C17ECF891E}"/>
    <dgm:cxn modelId="{3717205A-A4AB-474D-A2F5-59AFDAD3966E}" srcId="{8C2AED98-A3F6-4C4E-8C30-D18F8E9E8C1D}" destId="{753531E0-C62D-4906-AD9D-6F2C197F7132}" srcOrd="2" destOrd="0" parTransId="{225671D6-9F54-406A-B927-B880D429A101}" sibTransId="{201DB81F-90F6-40B7-853E-1F2A4D1D46AE}"/>
    <dgm:cxn modelId="{AB7F388A-B2BE-4460-88E9-AC015880ADCC}" type="presOf" srcId="{8C2AED98-A3F6-4C4E-8C30-D18F8E9E8C1D}" destId="{EBC3CA78-38A6-40DC-BA6C-F672CE9DEF8E}" srcOrd="0" destOrd="0" presId="urn:microsoft.com/office/officeart/2008/layout/LinedList"/>
    <dgm:cxn modelId="{249BD68E-E3C5-495B-8C77-6C58E43A3FB6}" type="presOf" srcId="{056AFED7-79CA-4236-836E-CD64EE26283A}" destId="{88C80361-41D6-4E9A-B526-F147489EEA57}" srcOrd="0" destOrd="0" presId="urn:microsoft.com/office/officeart/2008/layout/LinedList"/>
    <dgm:cxn modelId="{3BB3A1A1-959B-4049-B429-A3C2D4814A1D}" srcId="{8C2AED98-A3F6-4C4E-8C30-D18F8E9E8C1D}" destId="{3453ECF8-D345-4461-B800-E84E83429620}" srcOrd="3" destOrd="0" parTransId="{4AD31FE6-D7CC-4D56-9467-5540CF18B667}" sibTransId="{36BF8018-F9F0-4CFA-955E-50E178CE4937}"/>
    <dgm:cxn modelId="{62D540DF-ADAD-4A35-ABAB-3846412CAC5F}" type="presOf" srcId="{3453ECF8-D345-4461-B800-E84E83429620}" destId="{F129BFA3-66B7-465C-9185-B0E9DA72545F}" srcOrd="0" destOrd="0" presId="urn:microsoft.com/office/officeart/2008/layout/LinedList"/>
    <dgm:cxn modelId="{04F81FE2-8D0C-46D9-9C7D-4F71B5D0429F}" srcId="{8C2AED98-A3F6-4C4E-8C30-D18F8E9E8C1D}" destId="{056AFED7-79CA-4236-836E-CD64EE26283A}" srcOrd="1" destOrd="0" parTransId="{5227695C-3B99-4A25-A649-45A01C09A6D6}" sibTransId="{477D1595-28AE-46E2-BBC0-511D0F5B7670}"/>
    <dgm:cxn modelId="{716478E4-2CFA-4A7E-BB3B-27884CBE1A30}" type="presOf" srcId="{6C0E8C66-E997-4CA1-96C6-2B9247EADA31}" destId="{805D8F2D-452F-4814-92A5-8B5ABF458F2A}" srcOrd="0" destOrd="0" presId="urn:microsoft.com/office/officeart/2008/layout/LinedList"/>
    <dgm:cxn modelId="{A96DFDE9-57D4-43A4-9D3A-A8A22BBFAB9C}" srcId="{8C2AED98-A3F6-4C4E-8C30-D18F8E9E8C1D}" destId="{6C0E8C66-E997-4CA1-96C6-2B9247EADA31}" srcOrd="0" destOrd="0" parTransId="{EACCA0C6-ECC3-42AE-8837-257FC6C60C98}" sibTransId="{ACE1D3C2-6E78-483B-880E-AC07F31C3849}"/>
    <dgm:cxn modelId="{E1522751-CF47-4819-89A5-B9C5CA889364}" type="presParOf" srcId="{EBC3CA78-38A6-40DC-BA6C-F672CE9DEF8E}" destId="{9E9AD8BA-06E2-4679-85E4-402108D19E6D}" srcOrd="0" destOrd="0" presId="urn:microsoft.com/office/officeart/2008/layout/LinedList"/>
    <dgm:cxn modelId="{FA7D9685-83F4-405B-961E-E21E6256F095}" type="presParOf" srcId="{EBC3CA78-38A6-40DC-BA6C-F672CE9DEF8E}" destId="{7A0348E6-4E6B-4E35-A754-B91133E09EBA}" srcOrd="1" destOrd="0" presId="urn:microsoft.com/office/officeart/2008/layout/LinedList"/>
    <dgm:cxn modelId="{165907D8-F45B-4B47-AF6F-C65094BA771A}" type="presParOf" srcId="{7A0348E6-4E6B-4E35-A754-B91133E09EBA}" destId="{805D8F2D-452F-4814-92A5-8B5ABF458F2A}" srcOrd="0" destOrd="0" presId="urn:microsoft.com/office/officeart/2008/layout/LinedList"/>
    <dgm:cxn modelId="{D1E76C5F-34FF-41B9-99B9-00A1C231AE56}" type="presParOf" srcId="{7A0348E6-4E6B-4E35-A754-B91133E09EBA}" destId="{118BE665-A6D2-41D2-B784-7567BF2E4FCF}" srcOrd="1" destOrd="0" presId="urn:microsoft.com/office/officeart/2008/layout/LinedList"/>
    <dgm:cxn modelId="{8124A48D-07DC-4BA5-AFB5-63B0E8F578E2}" type="presParOf" srcId="{EBC3CA78-38A6-40DC-BA6C-F672CE9DEF8E}" destId="{305D2F6F-3870-42D6-8097-8D16E7D3DECA}" srcOrd="2" destOrd="0" presId="urn:microsoft.com/office/officeart/2008/layout/LinedList"/>
    <dgm:cxn modelId="{1D6C300A-A884-4616-9E78-D341C704E5E4}" type="presParOf" srcId="{EBC3CA78-38A6-40DC-BA6C-F672CE9DEF8E}" destId="{9EFAC877-250A-416B-BAA8-78697A9D0233}" srcOrd="3" destOrd="0" presId="urn:microsoft.com/office/officeart/2008/layout/LinedList"/>
    <dgm:cxn modelId="{BC2BEABF-9C8F-4567-8E26-33D557DB17D7}" type="presParOf" srcId="{9EFAC877-250A-416B-BAA8-78697A9D0233}" destId="{88C80361-41D6-4E9A-B526-F147489EEA57}" srcOrd="0" destOrd="0" presId="urn:microsoft.com/office/officeart/2008/layout/LinedList"/>
    <dgm:cxn modelId="{2E0F26ED-DA25-42C8-ABB7-4499BA23F5F4}" type="presParOf" srcId="{9EFAC877-250A-416B-BAA8-78697A9D0233}" destId="{52E18CEB-E9F0-4F7F-A8E5-8E40859A047A}" srcOrd="1" destOrd="0" presId="urn:microsoft.com/office/officeart/2008/layout/LinedList"/>
    <dgm:cxn modelId="{A6D468D8-3C95-47EF-BD58-5E4A5D0C4A76}" type="presParOf" srcId="{EBC3CA78-38A6-40DC-BA6C-F672CE9DEF8E}" destId="{CB68CB73-F401-44C0-A940-0DA85AA131D9}" srcOrd="4" destOrd="0" presId="urn:microsoft.com/office/officeart/2008/layout/LinedList"/>
    <dgm:cxn modelId="{F11B2709-D8AC-4510-92CF-76996753BBAF}" type="presParOf" srcId="{EBC3CA78-38A6-40DC-BA6C-F672CE9DEF8E}" destId="{3A97E4D1-D005-46BF-939E-628F02623394}" srcOrd="5" destOrd="0" presId="urn:microsoft.com/office/officeart/2008/layout/LinedList"/>
    <dgm:cxn modelId="{F9EA3344-E4EE-4628-A258-14FBF7E043F2}" type="presParOf" srcId="{3A97E4D1-D005-46BF-939E-628F02623394}" destId="{B193E328-A447-4110-95A1-5EDFF1360A0F}" srcOrd="0" destOrd="0" presId="urn:microsoft.com/office/officeart/2008/layout/LinedList"/>
    <dgm:cxn modelId="{4049AE5E-232D-469F-8535-61F3AD702AEA}" type="presParOf" srcId="{3A97E4D1-D005-46BF-939E-628F02623394}" destId="{186FBD07-3CFF-4CEC-B8D4-C54DBB059D4A}" srcOrd="1" destOrd="0" presId="urn:microsoft.com/office/officeart/2008/layout/LinedList"/>
    <dgm:cxn modelId="{E9FC215A-92E6-4612-B04D-6F4C69341CDD}" type="presParOf" srcId="{EBC3CA78-38A6-40DC-BA6C-F672CE9DEF8E}" destId="{304168FB-2EE5-453E-B97E-D5918D0BD0C6}" srcOrd="6" destOrd="0" presId="urn:microsoft.com/office/officeart/2008/layout/LinedList"/>
    <dgm:cxn modelId="{CDEB6279-30E3-455F-A2CE-4F1C9321B91D}" type="presParOf" srcId="{EBC3CA78-38A6-40DC-BA6C-F672CE9DEF8E}" destId="{530AEF7F-AC32-45DE-B6BB-527BB87961EF}" srcOrd="7" destOrd="0" presId="urn:microsoft.com/office/officeart/2008/layout/LinedList"/>
    <dgm:cxn modelId="{9F61585D-DB80-45FD-BD63-56517BA17A35}" type="presParOf" srcId="{530AEF7F-AC32-45DE-B6BB-527BB87961EF}" destId="{F129BFA3-66B7-465C-9185-B0E9DA72545F}" srcOrd="0" destOrd="0" presId="urn:microsoft.com/office/officeart/2008/layout/LinedList"/>
    <dgm:cxn modelId="{5EC3E530-87A5-4A6F-841E-38E80E322529}" type="presParOf" srcId="{530AEF7F-AC32-45DE-B6BB-527BB87961EF}" destId="{133D85F4-E986-4209-AA6F-0F258C9A96DB}" srcOrd="1" destOrd="0" presId="urn:microsoft.com/office/officeart/2008/layout/LinedList"/>
    <dgm:cxn modelId="{C3D6FD24-6FED-4E6F-95D6-43987E4DEA13}" type="presParOf" srcId="{EBC3CA78-38A6-40DC-BA6C-F672CE9DEF8E}" destId="{8363B8A0-FACF-4038-B977-802ACA9E359F}" srcOrd="8" destOrd="0" presId="urn:microsoft.com/office/officeart/2008/layout/LinedList"/>
    <dgm:cxn modelId="{1086CD2D-E534-4556-88A1-265188AC520C}" type="presParOf" srcId="{EBC3CA78-38A6-40DC-BA6C-F672CE9DEF8E}" destId="{F6C76A7B-B231-4BE4-83B1-8E4472749488}" srcOrd="9" destOrd="0" presId="urn:microsoft.com/office/officeart/2008/layout/LinedList"/>
    <dgm:cxn modelId="{AF328F81-347B-4029-835C-4F8D72DB54D5}" type="presParOf" srcId="{F6C76A7B-B231-4BE4-83B1-8E4472749488}" destId="{AD289127-DDDA-4D5D-8844-F4214D146B8A}" srcOrd="0" destOrd="0" presId="urn:microsoft.com/office/officeart/2008/layout/LinedList"/>
    <dgm:cxn modelId="{AAD1485F-B509-407A-8797-6655C91FF96A}" type="presParOf" srcId="{F6C76A7B-B231-4BE4-83B1-8E4472749488}" destId="{871DC91B-ECCE-4917-BA69-A2DD4A5483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9EACD1-6514-4496-B9E4-8BD2C9F3926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0658BCA7-3D66-499A-92C3-28F4EBC255DB}">
      <dgm:prSet/>
      <dgm:spPr/>
      <dgm:t>
        <a:bodyPr/>
        <a:lstStyle/>
        <a:p>
          <a:r>
            <a:rPr lang="en-GB"/>
            <a:t>Criminal responsibility is 8 years old. All children over 8 can be arrested &amp; charged for a crime.</a:t>
          </a:r>
          <a:endParaRPr lang="en-US"/>
        </a:p>
      </dgm:t>
    </dgm:pt>
    <dgm:pt modelId="{54E0DAB3-81A8-4769-A259-153031D60E9A}" type="parTrans" cxnId="{9452D954-A2DF-447C-9542-F6702A497517}">
      <dgm:prSet/>
      <dgm:spPr/>
      <dgm:t>
        <a:bodyPr/>
        <a:lstStyle/>
        <a:p>
          <a:endParaRPr lang="en-US"/>
        </a:p>
      </dgm:t>
    </dgm:pt>
    <dgm:pt modelId="{033954D6-8680-4ED9-B250-C8C1B075772A}" type="sibTrans" cxnId="{9452D954-A2DF-447C-9542-F6702A497517}">
      <dgm:prSet/>
      <dgm:spPr/>
      <dgm:t>
        <a:bodyPr/>
        <a:lstStyle/>
        <a:p>
          <a:endParaRPr lang="en-US"/>
        </a:p>
      </dgm:t>
    </dgm:pt>
    <dgm:pt modelId="{920CB5B5-9C40-4995-9EBE-7E6F083F623E}">
      <dgm:prSet/>
      <dgm:spPr/>
      <dgm:t>
        <a:bodyPr/>
        <a:lstStyle/>
        <a:p>
          <a:r>
            <a:rPr lang="en-GB"/>
            <a:t>The age of criminal prosecution is 12 years old.</a:t>
          </a:r>
          <a:endParaRPr lang="en-US"/>
        </a:p>
      </dgm:t>
    </dgm:pt>
    <dgm:pt modelId="{4B6BE8EC-E00B-4A50-A07C-6208286D9784}" type="parTrans" cxnId="{82D5E8AE-A97B-4A8C-8270-393E8653570C}">
      <dgm:prSet/>
      <dgm:spPr/>
      <dgm:t>
        <a:bodyPr/>
        <a:lstStyle/>
        <a:p>
          <a:endParaRPr lang="en-US"/>
        </a:p>
      </dgm:t>
    </dgm:pt>
    <dgm:pt modelId="{69618E86-B4B9-47ED-9D85-88BC0AF57F2A}" type="sibTrans" cxnId="{82D5E8AE-A97B-4A8C-8270-393E8653570C}">
      <dgm:prSet/>
      <dgm:spPr/>
      <dgm:t>
        <a:bodyPr/>
        <a:lstStyle/>
        <a:p>
          <a:endParaRPr lang="en-US"/>
        </a:p>
      </dgm:t>
    </dgm:pt>
    <dgm:pt modelId="{3C1E8FEA-69CE-48EF-8B6D-04AE516A1F62}">
      <dgm:prSet/>
      <dgm:spPr/>
      <dgm:t>
        <a:bodyPr/>
        <a:lstStyle/>
        <a:p>
          <a:r>
            <a:rPr lang="en-GB"/>
            <a:t>Children aged between 8 and 11 cases are dealt in a Children's Hearing.  </a:t>
          </a:r>
          <a:endParaRPr lang="en-US"/>
        </a:p>
      </dgm:t>
    </dgm:pt>
    <dgm:pt modelId="{605BA46B-663E-48B8-A198-D96A1428542C}" type="parTrans" cxnId="{708758F1-4A87-4806-BC18-8702A5B093C1}">
      <dgm:prSet/>
      <dgm:spPr/>
      <dgm:t>
        <a:bodyPr/>
        <a:lstStyle/>
        <a:p>
          <a:endParaRPr lang="en-US"/>
        </a:p>
      </dgm:t>
    </dgm:pt>
    <dgm:pt modelId="{FCFD74E4-CE92-4A2D-8AAB-AA0A55879B3F}" type="sibTrans" cxnId="{708758F1-4A87-4806-BC18-8702A5B093C1}">
      <dgm:prSet/>
      <dgm:spPr/>
      <dgm:t>
        <a:bodyPr/>
        <a:lstStyle/>
        <a:p>
          <a:endParaRPr lang="en-US"/>
        </a:p>
      </dgm:t>
    </dgm:pt>
    <dgm:pt modelId="{698D6AC3-8057-4134-9D9A-72C0E560B34F}">
      <dgm:prSet/>
      <dgm:spPr/>
      <dgm:t>
        <a:bodyPr/>
        <a:lstStyle/>
        <a:p>
          <a:r>
            <a:rPr lang="en-GB"/>
            <a:t>Children aged 12 to 16 can be taken to court but only for serious crimes</a:t>
          </a:r>
          <a:endParaRPr lang="en-US"/>
        </a:p>
      </dgm:t>
    </dgm:pt>
    <dgm:pt modelId="{32836683-E715-46E4-96BD-9EA59BB50B70}" type="parTrans" cxnId="{AAA89B4E-6880-4490-A3CA-15E63FAABEE4}">
      <dgm:prSet/>
      <dgm:spPr/>
      <dgm:t>
        <a:bodyPr/>
        <a:lstStyle/>
        <a:p>
          <a:endParaRPr lang="en-US"/>
        </a:p>
      </dgm:t>
    </dgm:pt>
    <dgm:pt modelId="{73BD1246-FE1A-4A06-BC26-A1F9E0B5A186}" type="sibTrans" cxnId="{AAA89B4E-6880-4490-A3CA-15E63FAABEE4}">
      <dgm:prSet/>
      <dgm:spPr/>
      <dgm:t>
        <a:bodyPr/>
        <a:lstStyle/>
        <a:p>
          <a:endParaRPr lang="en-US"/>
        </a:p>
      </dgm:t>
    </dgm:pt>
    <dgm:pt modelId="{BD6ACC4E-3787-4615-B03C-7897C5B321EB}" type="pres">
      <dgm:prSet presAssocID="{579EACD1-6514-4496-B9E4-8BD2C9F3926D}" presName="vert0" presStyleCnt="0">
        <dgm:presLayoutVars>
          <dgm:dir/>
          <dgm:animOne val="branch"/>
          <dgm:animLvl val="lvl"/>
        </dgm:presLayoutVars>
      </dgm:prSet>
      <dgm:spPr/>
    </dgm:pt>
    <dgm:pt modelId="{5A0550EE-EE07-4973-AD47-165B214E7478}" type="pres">
      <dgm:prSet presAssocID="{0658BCA7-3D66-499A-92C3-28F4EBC255DB}" presName="thickLine" presStyleLbl="alignNode1" presStyleIdx="0" presStyleCnt="4"/>
      <dgm:spPr/>
    </dgm:pt>
    <dgm:pt modelId="{A28AEACA-310C-4B73-9DA5-7821A3FE8B93}" type="pres">
      <dgm:prSet presAssocID="{0658BCA7-3D66-499A-92C3-28F4EBC255DB}" presName="horz1" presStyleCnt="0"/>
      <dgm:spPr/>
    </dgm:pt>
    <dgm:pt modelId="{66CD1BB8-56A1-43AB-9AC9-839CC5C302D1}" type="pres">
      <dgm:prSet presAssocID="{0658BCA7-3D66-499A-92C3-28F4EBC255DB}" presName="tx1" presStyleLbl="revTx" presStyleIdx="0" presStyleCnt="4"/>
      <dgm:spPr/>
    </dgm:pt>
    <dgm:pt modelId="{1BB57969-8E99-4948-94B9-BC9F87CEBF6F}" type="pres">
      <dgm:prSet presAssocID="{0658BCA7-3D66-499A-92C3-28F4EBC255DB}" presName="vert1" presStyleCnt="0"/>
      <dgm:spPr/>
    </dgm:pt>
    <dgm:pt modelId="{B27E6491-2C4E-47B2-B891-63C607EF1DD3}" type="pres">
      <dgm:prSet presAssocID="{920CB5B5-9C40-4995-9EBE-7E6F083F623E}" presName="thickLine" presStyleLbl="alignNode1" presStyleIdx="1" presStyleCnt="4"/>
      <dgm:spPr/>
    </dgm:pt>
    <dgm:pt modelId="{4D9FDF0B-F14B-4AAC-BA26-C615C63BAF5E}" type="pres">
      <dgm:prSet presAssocID="{920CB5B5-9C40-4995-9EBE-7E6F083F623E}" presName="horz1" presStyleCnt="0"/>
      <dgm:spPr/>
    </dgm:pt>
    <dgm:pt modelId="{8910B448-5791-4201-B453-6069257BC518}" type="pres">
      <dgm:prSet presAssocID="{920CB5B5-9C40-4995-9EBE-7E6F083F623E}" presName="tx1" presStyleLbl="revTx" presStyleIdx="1" presStyleCnt="4"/>
      <dgm:spPr/>
    </dgm:pt>
    <dgm:pt modelId="{F16C4ABD-2829-4715-B44D-A6D9DA4D0AFD}" type="pres">
      <dgm:prSet presAssocID="{920CB5B5-9C40-4995-9EBE-7E6F083F623E}" presName="vert1" presStyleCnt="0"/>
      <dgm:spPr/>
    </dgm:pt>
    <dgm:pt modelId="{CEE6B441-FE43-4957-98C7-19266F71DDD7}" type="pres">
      <dgm:prSet presAssocID="{3C1E8FEA-69CE-48EF-8B6D-04AE516A1F62}" presName="thickLine" presStyleLbl="alignNode1" presStyleIdx="2" presStyleCnt="4"/>
      <dgm:spPr/>
    </dgm:pt>
    <dgm:pt modelId="{FF372D81-1F41-43D8-8BB0-54ADA8317112}" type="pres">
      <dgm:prSet presAssocID="{3C1E8FEA-69CE-48EF-8B6D-04AE516A1F62}" presName="horz1" presStyleCnt="0"/>
      <dgm:spPr/>
    </dgm:pt>
    <dgm:pt modelId="{D925FC6A-4BB4-4796-A6E2-6535207AE81E}" type="pres">
      <dgm:prSet presAssocID="{3C1E8FEA-69CE-48EF-8B6D-04AE516A1F62}" presName="tx1" presStyleLbl="revTx" presStyleIdx="2" presStyleCnt="4"/>
      <dgm:spPr/>
    </dgm:pt>
    <dgm:pt modelId="{3D6CAB6F-0F49-4A4C-8165-7AF278FA2977}" type="pres">
      <dgm:prSet presAssocID="{3C1E8FEA-69CE-48EF-8B6D-04AE516A1F62}" presName="vert1" presStyleCnt="0"/>
      <dgm:spPr/>
    </dgm:pt>
    <dgm:pt modelId="{3D8C63D9-8F9D-426D-AEC7-08E2957BACD6}" type="pres">
      <dgm:prSet presAssocID="{698D6AC3-8057-4134-9D9A-72C0E560B34F}" presName="thickLine" presStyleLbl="alignNode1" presStyleIdx="3" presStyleCnt="4"/>
      <dgm:spPr/>
    </dgm:pt>
    <dgm:pt modelId="{2FF2BDC8-7741-4913-91DE-2014B1BFCE3C}" type="pres">
      <dgm:prSet presAssocID="{698D6AC3-8057-4134-9D9A-72C0E560B34F}" presName="horz1" presStyleCnt="0"/>
      <dgm:spPr/>
    </dgm:pt>
    <dgm:pt modelId="{A91146CA-AA62-44F6-BA84-43A8E2C35644}" type="pres">
      <dgm:prSet presAssocID="{698D6AC3-8057-4134-9D9A-72C0E560B34F}" presName="tx1" presStyleLbl="revTx" presStyleIdx="3" presStyleCnt="4"/>
      <dgm:spPr/>
    </dgm:pt>
    <dgm:pt modelId="{69D280E7-3A7B-4194-9A19-21259A245861}" type="pres">
      <dgm:prSet presAssocID="{698D6AC3-8057-4134-9D9A-72C0E560B34F}" presName="vert1" presStyleCnt="0"/>
      <dgm:spPr/>
    </dgm:pt>
  </dgm:ptLst>
  <dgm:cxnLst>
    <dgm:cxn modelId="{CBB19537-A6B5-4A6D-B40A-C5A957B1A8C1}" type="presOf" srcId="{579EACD1-6514-4496-B9E4-8BD2C9F3926D}" destId="{BD6ACC4E-3787-4615-B03C-7897C5B321EB}" srcOrd="0" destOrd="0" presId="urn:microsoft.com/office/officeart/2008/layout/LinedList"/>
    <dgm:cxn modelId="{AAA89B4E-6880-4490-A3CA-15E63FAABEE4}" srcId="{579EACD1-6514-4496-B9E4-8BD2C9F3926D}" destId="{698D6AC3-8057-4134-9D9A-72C0E560B34F}" srcOrd="3" destOrd="0" parTransId="{32836683-E715-46E4-96BD-9EA59BB50B70}" sibTransId="{73BD1246-FE1A-4A06-BC26-A1F9E0B5A186}"/>
    <dgm:cxn modelId="{9452D954-A2DF-447C-9542-F6702A497517}" srcId="{579EACD1-6514-4496-B9E4-8BD2C9F3926D}" destId="{0658BCA7-3D66-499A-92C3-28F4EBC255DB}" srcOrd="0" destOrd="0" parTransId="{54E0DAB3-81A8-4769-A259-153031D60E9A}" sibTransId="{033954D6-8680-4ED9-B250-C8C1B075772A}"/>
    <dgm:cxn modelId="{7CB42D82-6D63-4B04-9D7D-8601E0370E06}" type="presOf" srcId="{3C1E8FEA-69CE-48EF-8B6D-04AE516A1F62}" destId="{D925FC6A-4BB4-4796-A6E2-6535207AE81E}" srcOrd="0" destOrd="0" presId="urn:microsoft.com/office/officeart/2008/layout/LinedList"/>
    <dgm:cxn modelId="{E88F768E-B517-4B44-BECB-38BFDF933FF9}" type="presOf" srcId="{920CB5B5-9C40-4995-9EBE-7E6F083F623E}" destId="{8910B448-5791-4201-B453-6069257BC518}" srcOrd="0" destOrd="0" presId="urn:microsoft.com/office/officeart/2008/layout/LinedList"/>
    <dgm:cxn modelId="{82D5E8AE-A97B-4A8C-8270-393E8653570C}" srcId="{579EACD1-6514-4496-B9E4-8BD2C9F3926D}" destId="{920CB5B5-9C40-4995-9EBE-7E6F083F623E}" srcOrd="1" destOrd="0" parTransId="{4B6BE8EC-E00B-4A50-A07C-6208286D9784}" sibTransId="{69618E86-B4B9-47ED-9D85-88BC0AF57F2A}"/>
    <dgm:cxn modelId="{FA0D82B8-98FD-4873-9FBD-AC38E97184F8}" type="presOf" srcId="{0658BCA7-3D66-499A-92C3-28F4EBC255DB}" destId="{66CD1BB8-56A1-43AB-9AC9-839CC5C302D1}" srcOrd="0" destOrd="0" presId="urn:microsoft.com/office/officeart/2008/layout/LinedList"/>
    <dgm:cxn modelId="{BE02ADD9-9F59-4A61-A536-91499183BC53}" type="presOf" srcId="{698D6AC3-8057-4134-9D9A-72C0E560B34F}" destId="{A91146CA-AA62-44F6-BA84-43A8E2C35644}" srcOrd="0" destOrd="0" presId="urn:microsoft.com/office/officeart/2008/layout/LinedList"/>
    <dgm:cxn modelId="{708758F1-4A87-4806-BC18-8702A5B093C1}" srcId="{579EACD1-6514-4496-B9E4-8BD2C9F3926D}" destId="{3C1E8FEA-69CE-48EF-8B6D-04AE516A1F62}" srcOrd="2" destOrd="0" parTransId="{605BA46B-663E-48B8-A198-D96A1428542C}" sibTransId="{FCFD74E4-CE92-4A2D-8AAB-AA0A55879B3F}"/>
    <dgm:cxn modelId="{D535E9E0-6069-4CF7-93C1-6A43D73FF6EF}" type="presParOf" srcId="{BD6ACC4E-3787-4615-B03C-7897C5B321EB}" destId="{5A0550EE-EE07-4973-AD47-165B214E7478}" srcOrd="0" destOrd="0" presId="urn:microsoft.com/office/officeart/2008/layout/LinedList"/>
    <dgm:cxn modelId="{34CE4069-43D6-42E1-8C65-F42B9FF0531D}" type="presParOf" srcId="{BD6ACC4E-3787-4615-B03C-7897C5B321EB}" destId="{A28AEACA-310C-4B73-9DA5-7821A3FE8B93}" srcOrd="1" destOrd="0" presId="urn:microsoft.com/office/officeart/2008/layout/LinedList"/>
    <dgm:cxn modelId="{C6EB1386-77EC-43EF-9B7F-A17FE829AB7C}" type="presParOf" srcId="{A28AEACA-310C-4B73-9DA5-7821A3FE8B93}" destId="{66CD1BB8-56A1-43AB-9AC9-839CC5C302D1}" srcOrd="0" destOrd="0" presId="urn:microsoft.com/office/officeart/2008/layout/LinedList"/>
    <dgm:cxn modelId="{7BF07773-22A3-4A67-BB8B-D653ACF57586}" type="presParOf" srcId="{A28AEACA-310C-4B73-9DA5-7821A3FE8B93}" destId="{1BB57969-8E99-4948-94B9-BC9F87CEBF6F}" srcOrd="1" destOrd="0" presId="urn:microsoft.com/office/officeart/2008/layout/LinedList"/>
    <dgm:cxn modelId="{0CC25FDF-6DED-4C2B-8645-C9706A3BE428}" type="presParOf" srcId="{BD6ACC4E-3787-4615-B03C-7897C5B321EB}" destId="{B27E6491-2C4E-47B2-B891-63C607EF1DD3}" srcOrd="2" destOrd="0" presId="urn:microsoft.com/office/officeart/2008/layout/LinedList"/>
    <dgm:cxn modelId="{D888FB9D-C17B-4DE5-8E56-EE2A302A7A07}" type="presParOf" srcId="{BD6ACC4E-3787-4615-B03C-7897C5B321EB}" destId="{4D9FDF0B-F14B-4AAC-BA26-C615C63BAF5E}" srcOrd="3" destOrd="0" presId="urn:microsoft.com/office/officeart/2008/layout/LinedList"/>
    <dgm:cxn modelId="{5EE08DCC-CE11-42FE-8B4F-2D3A8C0F3B0F}" type="presParOf" srcId="{4D9FDF0B-F14B-4AAC-BA26-C615C63BAF5E}" destId="{8910B448-5791-4201-B453-6069257BC518}" srcOrd="0" destOrd="0" presId="urn:microsoft.com/office/officeart/2008/layout/LinedList"/>
    <dgm:cxn modelId="{B62DD84F-A94A-4131-A50A-B12A3668A65D}" type="presParOf" srcId="{4D9FDF0B-F14B-4AAC-BA26-C615C63BAF5E}" destId="{F16C4ABD-2829-4715-B44D-A6D9DA4D0AFD}" srcOrd="1" destOrd="0" presId="urn:microsoft.com/office/officeart/2008/layout/LinedList"/>
    <dgm:cxn modelId="{B44E17DA-E86A-4E45-BD24-B084545D34CD}" type="presParOf" srcId="{BD6ACC4E-3787-4615-B03C-7897C5B321EB}" destId="{CEE6B441-FE43-4957-98C7-19266F71DDD7}" srcOrd="4" destOrd="0" presId="urn:microsoft.com/office/officeart/2008/layout/LinedList"/>
    <dgm:cxn modelId="{7F6679AF-6422-49FE-82C8-606B8A8460A9}" type="presParOf" srcId="{BD6ACC4E-3787-4615-B03C-7897C5B321EB}" destId="{FF372D81-1F41-43D8-8BB0-54ADA8317112}" srcOrd="5" destOrd="0" presId="urn:microsoft.com/office/officeart/2008/layout/LinedList"/>
    <dgm:cxn modelId="{11FFB903-59A5-4E50-9759-C881EBF18E60}" type="presParOf" srcId="{FF372D81-1F41-43D8-8BB0-54ADA8317112}" destId="{D925FC6A-4BB4-4796-A6E2-6535207AE81E}" srcOrd="0" destOrd="0" presId="urn:microsoft.com/office/officeart/2008/layout/LinedList"/>
    <dgm:cxn modelId="{C18CE5F2-08CD-434F-A19E-CE144FFB1CF4}" type="presParOf" srcId="{FF372D81-1F41-43D8-8BB0-54ADA8317112}" destId="{3D6CAB6F-0F49-4A4C-8165-7AF278FA2977}" srcOrd="1" destOrd="0" presId="urn:microsoft.com/office/officeart/2008/layout/LinedList"/>
    <dgm:cxn modelId="{4A7F0F0A-49BF-4FAE-9FE2-4EBD8B54FEE9}" type="presParOf" srcId="{BD6ACC4E-3787-4615-B03C-7897C5B321EB}" destId="{3D8C63D9-8F9D-426D-AEC7-08E2957BACD6}" srcOrd="6" destOrd="0" presId="urn:microsoft.com/office/officeart/2008/layout/LinedList"/>
    <dgm:cxn modelId="{E0961392-925F-4D02-9FFF-F59868BC28BE}" type="presParOf" srcId="{BD6ACC4E-3787-4615-B03C-7897C5B321EB}" destId="{2FF2BDC8-7741-4913-91DE-2014B1BFCE3C}" srcOrd="7" destOrd="0" presId="urn:microsoft.com/office/officeart/2008/layout/LinedList"/>
    <dgm:cxn modelId="{CD4FE5B9-8047-48F2-AC2F-39EBFE5536A5}" type="presParOf" srcId="{2FF2BDC8-7741-4913-91DE-2014B1BFCE3C}" destId="{A91146CA-AA62-44F6-BA84-43A8E2C35644}" srcOrd="0" destOrd="0" presId="urn:microsoft.com/office/officeart/2008/layout/LinedList"/>
    <dgm:cxn modelId="{02AF23BF-F362-4E8B-9AF0-21AFFCDC952A}" type="presParOf" srcId="{2FF2BDC8-7741-4913-91DE-2014B1BFCE3C}" destId="{69D280E7-3A7B-4194-9A19-21259A2458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26840E-4907-4A53-BD82-275B9F18D51B}">
      <dsp:nvSpPr>
        <dsp:cNvPr id="0" name=""/>
        <dsp:cNvSpPr/>
      </dsp:nvSpPr>
      <dsp:spPr>
        <a:xfrm>
          <a:off x="0" y="270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BA5708-0DD9-4AF1-824A-BB4B977D7381}">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Comic books USA – a short course in mayhem, robbery, rape, sex, murder and other forms of crime.</a:t>
          </a:r>
          <a:endParaRPr lang="en-US" sz="3200" kern="1200"/>
        </a:p>
      </dsp:txBody>
      <dsp:txXfrm>
        <a:off x="0" y="2700"/>
        <a:ext cx="6291714" cy="1841777"/>
      </dsp:txXfrm>
    </dsp:sp>
    <dsp:sp modelId="{CA54A7F5-4C09-497A-BDAB-BEE29085D3F8}">
      <dsp:nvSpPr>
        <dsp:cNvPr id="0" name=""/>
        <dsp:cNvSpPr/>
      </dsp:nvSpPr>
      <dsp:spPr>
        <a:xfrm>
          <a:off x="0" y="1844478"/>
          <a:ext cx="629171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D680E4-E869-4234-8483-6DBB83DF33E6}">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Video nasties UK 1980’s outcry to ban or limit viewing of certain videos. </a:t>
          </a:r>
          <a:endParaRPr lang="en-US" sz="3200" kern="1200"/>
        </a:p>
      </dsp:txBody>
      <dsp:txXfrm>
        <a:off x="0" y="1844478"/>
        <a:ext cx="6291714" cy="1841777"/>
      </dsp:txXfrm>
    </dsp:sp>
    <dsp:sp modelId="{B7D28D40-322F-4E82-A38A-FE3DE1501C4F}">
      <dsp:nvSpPr>
        <dsp:cNvPr id="0" name=""/>
        <dsp:cNvSpPr/>
      </dsp:nvSpPr>
      <dsp:spPr>
        <a:xfrm>
          <a:off x="0" y="3686256"/>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E8D80B-0F05-46A5-B9AD-1FCE209DB544}">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b="0" i="0" kern="1200"/>
            <a:t>As soon as teenagers were invented, they were feared - DISCUSS</a:t>
          </a:r>
          <a:endParaRPr lang="en-US" sz="3200" kern="1200"/>
        </a:p>
      </dsp:txBody>
      <dsp:txXfrm>
        <a:off x="0" y="3686256"/>
        <a:ext cx="6291714" cy="18417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AD8BA-06E2-4679-85E4-402108D19E6D}">
      <dsp:nvSpPr>
        <dsp:cNvPr id="0" name=""/>
        <dsp:cNvSpPr/>
      </dsp:nvSpPr>
      <dsp:spPr>
        <a:xfrm>
          <a:off x="0" y="675"/>
          <a:ext cx="517538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5D8F2D-452F-4814-92A5-8B5ABF458F2A}">
      <dsp:nvSpPr>
        <dsp:cNvPr id="0" name=""/>
        <dsp:cNvSpPr/>
      </dsp:nvSpPr>
      <dsp:spPr>
        <a:xfrm>
          <a:off x="0" y="675"/>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England and Wales is 10 years old.</a:t>
          </a:r>
          <a:endParaRPr lang="en-US" sz="3100" kern="1200"/>
        </a:p>
      </dsp:txBody>
      <dsp:txXfrm>
        <a:off x="0" y="675"/>
        <a:ext cx="5175384" cy="1106957"/>
      </dsp:txXfrm>
    </dsp:sp>
    <dsp:sp modelId="{305D2F6F-3870-42D6-8097-8D16E7D3DECA}">
      <dsp:nvSpPr>
        <dsp:cNvPr id="0" name=""/>
        <dsp:cNvSpPr/>
      </dsp:nvSpPr>
      <dsp:spPr>
        <a:xfrm>
          <a:off x="0" y="1107633"/>
          <a:ext cx="5175384"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C80361-41D6-4E9A-B526-F147489EEA57}">
      <dsp:nvSpPr>
        <dsp:cNvPr id="0" name=""/>
        <dsp:cNvSpPr/>
      </dsp:nvSpPr>
      <dsp:spPr>
        <a:xfrm>
          <a:off x="0" y="1107633"/>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Children under 10 cannot be charged but can be given a:</a:t>
          </a:r>
          <a:endParaRPr lang="en-US" sz="3100" kern="1200"/>
        </a:p>
      </dsp:txBody>
      <dsp:txXfrm>
        <a:off x="0" y="1107633"/>
        <a:ext cx="5175384" cy="1106957"/>
      </dsp:txXfrm>
    </dsp:sp>
    <dsp:sp modelId="{CB68CB73-F401-44C0-A940-0DA85AA131D9}">
      <dsp:nvSpPr>
        <dsp:cNvPr id="0" name=""/>
        <dsp:cNvSpPr/>
      </dsp:nvSpPr>
      <dsp:spPr>
        <a:xfrm>
          <a:off x="0" y="2214591"/>
          <a:ext cx="517538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93E328-A447-4110-95A1-5EDFF1360A0F}">
      <dsp:nvSpPr>
        <dsp:cNvPr id="0" name=""/>
        <dsp:cNvSpPr/>
      </dsp:nvSpPr>
      <dsp:spPr>
        <a:xfrm>
          <a:off x="0" y="2214591"/>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Local Child Curfew</a:t>
          </a:r>
          <a:endParaRPr lang="en-US" sz="3100" kern="1200"/>
        </a:p>
      </dsp:txBody>
      <dsp:txXfrm>
        <a:off x="0" y="2214591"/>
        <a:ext cx="5175384" cy="1106957"/>
      </dsp:txXfrm>
    </dsp:sp>
    <dsp:sp modelId="{304168FB-2EE5-453E-B97E-D5918D0BD0C6}">
      <dsp:nvSpPr>
        <dsp:cNvPr id="0" name=""/>
        <dsp:cNvSpPr/>
      </dsp:nvSpPr>
      <dsp:spPr>
        <a:xfrm>
          <a:off x="0" y="3321549"/>
          <a:ext cx="5175384"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29BFA3-66B7-465C-9185-B0E9DA72545F}">
      <dsp:nvSpPr>
        <dsp:cNvPr id="0" name=""/>
        <dsp:cNvSpPr/>
      </dsp:nvSpPr>
      <dsp:spPr>
        <a:xfrm>
          <a:off x="0" y="3321549"/>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Child Safety Order</a:t>
          </a:r>
          <a:endParaRPr lang="en-US" sz="3100" kern="1200"/>
        </a:p>
      </dsp:txBody>
      <dsp:txXfrm>
        <a:off x="0" y="3321549"/>
        <a:ext cx="5175384" cy="1106957"/>
      </dsp:txXfrm>
    </dsp:sp>
    <dsp:sp modelId="{8363B8A0-FACF-4038-B977-802ACA9E359F}">
      <dsp:nvSpPr>
        <dsp:cNvPr id="0" name=""/>
        <dsp:cNvSpPr/>
      </dsp:nvSpPr>
      <dsp:spPr>
        <a:xfrm>
          <a:off x="0" y="4428507"/>
          <a:ext cx="517538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89127-DDDA-4D5D-8844-F4214D146B8A}">
      <dsp:nvSpPr>
        <dsp:cNvPr id="0" name=""/>
        <dsp:cNvSpPr/>
      </dsp:nvSpPr>
      <dsp:spPr>
        <a:xfrm>
          <a:off x="0" y="4428507"/>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Parents can also be held responsible</a:t>
          </a:r>
          <a:endParaRPr lang="en-US" sz="3100" kern="1200"/>
        </a:p>
      </dsp:txBody>
      <dsp:txXfrm>
        <a:off x="0" y="4428507"/>
        <a:ext cx="5175384" cy="1106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550EE-EE07-4973-AD47-165B214E7478}">
      <dsp:nvSpPr>
        <dsp:cNvPr id="0" name=""/>
        <dsp:cNvSpPr/>
      </dsp:nvSpPr>
      <dsp:spPr>
        <a:xfrm>
          <a:off x="0" y="0"/>
          <a:ext cx="5175384"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CD1BB8-56A1-43AB-9AC9-839CC5C302D1}">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Criminal responsibility is 8 years old. All children over 8 can be arrested &amp; charged for a crime.</a:t>
          </a:r>
          <a:endParaRPr lang="en-US" sz="2700" kern="1200"/>
        </a:p>
      </dsp:txBody>
      <dsp:txXfrm>
        <a:off x="0" y="0"/>
        <a:ext cx="5175384" cy="1384035"/>
      </dsp:txXfrm>
    </dsp:sp>
    <dsp:sp modelId="{B27E6491-2C4E-47B2-B891-63C607EF1DD3}">
      <dsp:nvSpPr>
        <dsp:cNvPr id="0" name=""/>
        <dsp:cNvSpPr/>
      </dsp:nvSpPr>
      <dsp:spPr>
        <a:xfrm>
          <a:off x="0" y="1384035"/>
          <a:ext cx="5175384"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10B448-5791-4201-B453-6069257BC518}">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age of criminal prosecution is 12 years old.</a:t>
          </a:r>
          <a:endParaRPr lang="en-US" sz="2700" kern="1200"/>
        </a:p>
      </dsp:txBody>
      <dsp:txXfrm>
        <a:off x="0" y="1384035"/>
        <a:ext cx="5175384" cy="1384035"/>
      </dsp:txXfrm>
    </dsp:sp>
    <dsp:sp modelId="{CEE6B441-FE43-4957-98C7-19266F71DDD7}">
      <dsp:nvSpPr>
        <dsp:cNvPr id="0" name=""/>
        <dsp:cNvSpPr/>
      </dsp:nvSpPr>
      <dsp:spPr>
        <a:xfrm>
          <a:off x="0" y="2768070"/>
          <a:ext cx="5175384"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25FC6A-4BB4-4796-A6E2-6535207AE81E}">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Children aged between 8 and 11 cases are dealt in a Children's Hearing.  </a:t>
          </a:r>
          <a:endParaRPr lang="en-US" sz="2700" kern="1200"/>
        </a:p>
      </dsp:txBody>
      <dsp:txXfrm>
        <a:off x="0" y="2768070"/>
        <a:ext cx="5175384" cy="1384035"/>
      </dsp:txXfrm>
    </dsp:sp>
    <dsp:sp modelId="{3D8C63D9-8F9D-426D-AEC7-08E2957BACD6}">
      <dsp:nvSpPr>
        <dsp:cNvPr id="0" name=""/>
        <dsp:cNvSpPr/>
      </dsp:nvSpPr>
      <dsp:spPr>
        <a:xfrm>
          <a:off x="0" y="4152105"/>
          <a:ext cx="5175384"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1146CA-AA62-44F6-BA84-43A8E2C35644}">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Children aged 12 to 16 can be taken to court but only for serious crimes</a:t>
          </a:r>
          <a:endParaRPr lang="en-US" sz="2700" kern="1200"/>
        </a:p>
      </dsp:txBody>
      <dsp:txXfrm>
        <a:off x="0" y="4152105"/>
        <a:ext cx="5175384"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7T14:17:26.240"/>
    </inkml:context>
    <inkml:brush xml:id="br0">
      <inkml:brushProperty name="width" value="0.1" units="cm"/>
      <inkml:brushProperty name="height" value="0.1" units="cm"/>
      <inkml:brushProperty name="color" value="#E71224"/>
    </inkml:brush>
  </inkml:definitions>
  <inkml:trace contextRef="#ctx0" brushRef="#br0">8096 16007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13C7C1-3DBE-4852-A108-F61D6580B684}" type="datetimeFigureOut">
              <a:rPr lang="en-US" smtClean="0"/>
              <a:t>1/27/2026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5212F2-3EBA-4606-9A22-6B9D72475DFE}" type="slidenum">
              <a:rPr lang="en-US" smtClean="0"/>
              <a:t>‹#›</a:t>
            </a:fld>
            <a:endParaRPr lang="en-US"/>
          </a:p>
        </p:txBody>
      </p:sp>
    </p:spTree>
    <p:extLst>
      <p:ext uri="{BB962C8B-B14F-4D97-AF65-F5344CB8AC3E}">
        <p14:creationId xmlns:p14="http://schemas.microsoft.com/office/powerpoint/2010/main" val="1158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theguardian.com/film/2007/apr/21/culture.features" TargetMode="External"/><Relationship Id="rId2" Type="http://schemas.openxmlformats.org/officeDocument/2006/relationships/slide" Target="../slides/slide17.xml"/><Relationship Id="rId1" Type="http://schemas.openxmlformats.org/officeDocument/2006/relationships/notesMaster" Target="../notesMasters/notesMaster1.xml"/><Relationship Id="rId5" Type="http://schemas.openxmlformats.org/officeDocument/2006/relationships/hyperlink" Target="https://genius.com/10266925/Dj-jazzy-jeff-and-the-fresh-prince-the-fresh-prince-of-bel-air/Chillin-out-maxin-relaxin-all-cool" TargetMode="External"/><Relationship Id="rId4" Type="http://schemas.openxmlformats.org/officeDocument/2006/relationships/hyperlink" Target="https://genius.com/1377925/Dj-jazzy-jeff-and-the-fresh-prince-the-fresh-prince-of-bel-air/In-west-philadelphia-born-and-raised"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theguardian.com/film/2007/apr/21/culture.features"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bbc.co.uk/news/articles/cedx6lqy967o"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bbc.co.uk/news/articles/cedx6lqy967o"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gov.uk/if-my-child-gets-in-trouble-with-police"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b="1"/>
              <a:t>Activity 1: Icebreaker (10 mins)</a:t>
            </a:r>
            <a:endParaRPr lang="en-GB"/>
          </a:p>
          <a:p>
            <a:pPr marL="285750" indent="-285750">
              <a:lnSpc>
                <a:spcPct val="90000"/>
              </a:lnSpc>
              <a:spcBef>
                <a:spcPts val="1000"/>
              </a:spcBef>
              <a:buFont typeface="Arial"/>
              <a:buChar char="•"/>
            </a:pPr>
            <a:r>
              <a:rPr lang="en-GB" b="1"/>
              <a:t>Prompt:</a:t>
            </a:r>
            <a:r>
              <a:rPr lang="en-GB"/>
              <a:t> “What comes to mind when you hear ‘youth problem’?”</a:t>
            </a:r>
          </a:p>
          <a:p>
            <a:pPr marL="285750" indent="-285750">
              <a:lnSpc>
                <a:spcPct val="90000"/>
              </a:lnSpc>
              <a:spcBef>
                <a:spcPts val="1000"/>
              </a:spcBef>
              <a:buFont typeface="Arial"/>
              <a:buChar char="•"/>
            </a:pPr>
            <a:r>
              <a:rPr lang="en-GB"/>
              <a:t>Students write 3 words on sticky notes or in chat (if online). Group discussion to compare modern vs historical perceptions.</a:t>
            </a:r>
          </a:p>
          <a:p>
            <a:pPr marL="285750" indent="-285750">
              <a:lnSpc>
                <a:spcPct val="90000"/>
              </a:lnSpc>
              <a:spcBef>
                <a:spcPts val="1000"/>
              </a:spcBef>
              <a:buFont typeface="Arial"/>
              <a:buChar char="•"/>
            </a:pPr>
            <a:r>
              <a:rPr lang="en-GB" b="1"/>
              <a:t>Mini Lecture (20 mins)</a:t>
            </a:r>
            <a:endParaRPr lang="en-GB"/>
          </a:p>
          <a:p>
            <a:pPr marL="285750" indent="-285750">
              <a:lnSpc>
                <a:spcPct val="90000"/>
              </a:lnSpc>
              <a:spcBef>
                <a:spcPts val="1000"/>
              </a:spcBef>
              <a:buFont typeface="Arial"/>
              <a:buChar char="•"/>
            </a:pPr>
            <a:r>
              <a:rPr lang="en-GB"/>
              <a:t>Cover key historical milestones: </a:t>
            </a:r>
          </a:p>
          <a:p>
            <a:pPr lvl="1">
              <a:lnSpc>
                <a:spcPct val="90000"/>
              </a:lnSpc>
              <a:spcBef>
                <a:spcPts val="500"/>
              </a:spcBef>
              <a:buFont typeface="Arial"/>
              <a:buChar char="•"/>
            </a:pPr>
            <a:r>
              <a:rPr lang="en-GB"/>
              <a:t>Early 20th century: Industrialisation, juvenile delinquency concerns.</a:t>
            </a:r>
          </a:p>
          <a:p>
            <a:pPr lvl="1">
              <a:lnSpc>
                <a:spcPct val="90000"/>
              </a:lnSpc>
              <a:spcBef>
                <a:spcPts val="500"/>
              </a:spcBef>
              <a:buFont typeface="Arial"/>
              <a:buChar char="•"/>
            </a:pPr>
            <a:r>
              <a:rPr lang="en-GB"/>
              <a:t>Post-WWII: Teddy Boys, moral panic.</a:t>
            </a:r>
          </a:p>
          <a:p>
            <a:pPr lvl="1">
              <a:lnSpc>
                <a:spcPct val="90000"/>
              </a:lnSpc>
              <a:spcBef>
                <a:spcPts val="500"/>
              </a:spcBef>
              <a:buFont typeface="Arial"/>
              <a:buChar char="•"/>
            </a:pPr>
            <a:r>
              <a:rPr lang="en-GB"/>
              <a:t>1960s–70s: Mods &amp; Rockers, media amplification.</a:t>
            </a:r>
          </a:p>
          <a:p>
            <a:pPr lvl="1">
              <a:lnSpc>
                <a:spcPct val="90000"/>
              </a:lnSpc>
              <a:spcBef>
                <a:spcPts val="500"/>
              </a:spcBef>
              <a:buFont typeface="Arial"/>
              <a:buChar char="•"/>
            </a:pPr>
            <a:r>
              <a:rPr lang="en-GB"/>
              <a:t>1980s: Thatcher era, unemployment, inner-city riots.</a:t>
            </a:r>
          </a:p>
          <a:p>
            <a:pPr lvl="1">
              <a:lnSpc>
                <a:spcPct val="90000"/>
              </a:lnSpc>
              <a:spcBef>
                <a:spcPts val="500"/>
              </a:spcBef>
              <a:buFont typeface="Arial"/>
              <a:buChar char="•"/>
            </a:pPr>
            <a:r>
              <a:rPr lang="en-GB"/>
              <a:t>1990s–2000s: ASBO culture, youth crime debates.</a:t>
            </a:r>
          </a:p>
          <a:p>
            <a:pPr marL="285750" indent="-285750">
              <a:lnSpc>
                <a:spcPct val="90000"/>
              </a:lnSpc>
              <a:spcBef>
                <a:spcPts val="1000"/>
              </a:spcBef>
              <a:buFont typeface="Arial"/>
              <a:buChar char="•"/>
            </a:pPr>
            <a:r>
              <a:rPr lang="en-GB"/>
              <a:t>Use visuals (photos, headlines) to illustrate.</a:t>
            </a:r>
          </a:p>
          <a:p>
            <a:pPr marL="285750" indent="-285750">
              <a:lnSpc>
                <a:spcPct val="90000"/>
              </a:lnSpc>
              <a:spcBef>
                <a:spcPts val="1000"/>
              </a:spcBef>
              <a:buFont typeface="Arial"/>
              <a:buChar char="•"/>
            </a:pPr>
            <a:r>
              <a:rPr lang="en-GB" b="1"/>
              <a:t>Activity 2: Timeline Task (30 mins)</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5212F2-3EBA-4606-9A22-6B9D72475DFE}" type="slidenum">
              <a:rPr lang="en-US" smtClean="0"/>
              <a:t>7</a:t>
            </a:fld>
            <a:endParaRPr lang="en-US"/>
          </a:p>
        </p:txBody>
      </p:sp>
    </p:spTree>
    <p:extLst>
      <p:ext uri="{BB962C8B-B14F-4D97-AF65-F5344CB8AC3E}">
        <p14:creationId xmlns:p14="http://schemas.microsoft.com/office/powerpoint/2010/main" val="1180951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mn-lt"/>
              </a:rPr>
              <a:t>Discuss images above - </a:t>
            </a:r>
            <a:r>
              <a:rPr lang="en-GB"/>
              <a:t>Young people are frequently portrayed in the media in very different ways  as successful, law‑abiding, vulnerable, or dangerous. These images can shape public attitudes, policing responses, and youth justice policy.</a:t>
            </a:r>
            <a:endParaRPr lang="en-GB">
              <a:cs typeface="+mn-lt"/>
            </a:endParaRPr>
          </a:p>
          <a:p>
            <a:r>
              <a:rPr lang="en-GB"/>
              <a:t>Using the images/examples provided research and analyse how young people are represented.</a:t>
            </a:r>
          </a:p>
          <a:p>
            <a:endParaRPr lang="en-US" dirty="0">
              <a:cs typeface="+mn-lt"/>
            </a:endParaRPr>
          </a:p>
          <a:p>
            <a:r>
              <a:rPr lang="en-US">
                <a:solidFill>
                  <a:srgbClr val="0A0A0A"/>
                </a:solidFill>
              </a:rPr>
              <a:t>Teddy Boys (or Teds) were </a:t>
            </a:r>
            <a:r>
              <a:rPr lang="en-US">
                <a:solidFill>
                  <a:srgbClr val="001D35"/>
                </a:solidFill>
              </a:rPr>
              <a:t>Britain's first distinct youth subculture in the 1950s</a:t>
            </a:r>
            <a:r>
              <a:rPr lang="en-US">
                <a:solidFill>
                  <a:srgbClr val="0A0A0A"/>
                </a:solidFill>
              </a:rPr>
              <a:t>, known for their flamboyant Edwardian-inspired fashion—long drape jackets, drainpipe trousers, </a:t>
            </a:r>
            <a:r>
              <a:rPr lang="en-US" err="1">
                <a:solidFill>
                  <a:srgbClr val="0A0A0A"/>
                </a:solidFill>
              </a:rPr>
              <a:t>quiff</a:t>
            </a:r>
            <a:r>
              <a:rPr lang="en-US">
                <a:solidFill>
                  <a:srgbClr val="0A0A0A"/>
                </a:solidFill>
              </a:rPr>
              <a:t> hairstyles, and crepe-soled shoes—and their love for American rock &amp; roll.</a:t>
            </a:r>
            <a:endParaRPr lang="en-US" dirty="0">
              <a:solidFill>
                <a:srgbClr val="444444"/>
              </a:solidFill>
            </a:endParaRPr>
          </a:p>
          <a:p>
            <a:endParaRPr lang="en-US" dirty="0">
              <a:solidFill>
                <a:srgbClr val="444444"/>
              </a:solidFill>
            </a:endParaRPr>
          </a:p>
          <a:p>
            <a:r>
              <a:rPr lang="en-US"/>
              <a:t>This is England - The plot </a:t>
            </a:r>
            <a:r>
              <a:rPr lang="en-US" err="1"/>
              <a:t>centres</a:t>
            </a:r>
            <a:r>
              <a:rPr lang="en-US"/>
              <a:t> on young skinheads in England in 1983, illustrating how their subculture became influenced by far-right politics. -</a:t>
            </a:r>
            <a:r>
              <a:rPr lang="en-US" dirty="0">
                <a:solidFill>
                  <a:srgbClr val="444444"/>
                </a:solidFill>
                <a:hlinkClick r:id="rId3"/>
              </a:rPr>
              <a:t>Under my skin | Shane Meadows | The Guardian</a:t>
            </a:r>
            <a:endParaRPr lang="en-US" dirty="0">
              <a:solidFill>
                <a:srgbClr val="444444"/>
              </a:solidFill>
            </a:endParaRPr>
          </a:p>
          <a:p>
            <a:endParaRPr lang="en-US" dirty="0">
              <a:solidFill>
                <a:srgbClr val="444444"/>
              </a:solidFill>
            </a:endParaRPr>
          </a:p>
          <a:p>
            <a:r>
              <a:rPr lang="en-US" b="1">
                <a:solidFill>
                  <a:srgbClr val="0A0A0A"/>
                </a:solidFill>
              </a:rPr>
              <a:t>Kevin and Perry</a:t>
            </a:r>
            <a:r>
              <a:rPr lang="en-US">
                <a:solidFill>
                  <a:srgbClr val="0A0A0A"/>
                </a:solidFill>
              </a:rPr>
              <a:t> the iconic, stroppy teenagers from the BBC sketch shows </a:t>
            </a:r>
            <a:r>
              <a:rPr lang="en-US" i="1">
                <a:solidFill>
                  <a:srgbClr val="0A0A0A"/>
                </a:solidFill>
              </a:rPr>
              <a:t>Harry Enfield's t</a:t>
            </a:r>
            <a:r>
              <a:rPr lang="en-US">
                <a:solidFill>
                  <a:srgbClr val="0A0A0A"/>
                </a:solidFill>
              </a:rPr>
              <a:t>hey grappled with the challenges of adolescence, much to the dismay of Kevin's parents. </a:t>
            </a:r>
            <a:endParaRPr lang="en-US" dirty="0">
              <a:solidFill>
                <a:srgbClr val="444444"/>
              </a:solidFill>
            </a:endParaRPr>
          </a:p>
          <a:p>
            <a:endParaRPr lang="en-US" dirty="0">
              <a:solidFill>
                <a:srgbClr val="444444"/>
              </a:solidFill>
            </a:endParaRPr>
          </a:p>
          <a:p>
            <a:r>
              <a:rPr lang="en-US" dirty="0">
                <a:solidFill>
                  <a:srgbClr val="0A0A0A"/>
                </a:solidFill>
              </a:rPr>
              <a:t>Mods and Rockers were rival British youth subcultures in the 1950s and 60s, distinguished by style, music, and transport: </a:t>
            </a:r>
            <a:r>
              <a:rPr lang="en-US" dirty="0">
                <a:solidFill>
                  <a:srgbClr val="001D35"/>
                </a:solidFill>
              </a:rPr>
              <a:t>Mods were sharp-dressed, scooter-riding while Rockers were leather-clad, motorbike-riding traditionalists. </a:t>
            </a:r>
            <a:r>
              <a:rPr lang="en-US" dirty="0">
                <a:solidFill>
                  <a:srgbClr val="0A0A0A"/>
                </a:solidFill>
              </a:rPr>
              <a:t>Their clashes, notably the 1964 seaside holiday violence, were amplified by sensational media, creating a "moral panic" that exaggerated the conflicts,</a:t>
            </a:r>
            <a:endParaRPr lang="en-US" dirty="0">
              <a:solidFill>
                <a:srgbClr val="444444"/>
              </a:solidFill>
            </a:endParaRPr>
          </a:p>
          <a:p>
            <a:endParaRPr lang="en-US" dirty="0">
              <a:solidFill>
                <a:srgbClr val="444444"/>
              </a:solidFill>
            </a:endParaRPr>
          </a:p>
          <a:p>
            <a:r>
              <a:rPr lang="en-US" dirty="0">
                <a:solidFill>
                  <a:srgbClr val="0A0A0A"/>
                </a:solidFill>
              </a:rPr>
              <a:t>Skinheads - Developed from the late 1960s A deliberate rejection of hippie culture, emphasizing working-class identity</a:t>
            </a:r>
            <a:endParaRPr lang="en-US" dirty="0">
              <a:solidFill>
                <a:srgbClr val="444444"/>
              </a:solidFill>
            </a:endParaRPr>
          </a:p>
          <a:p>
            <a:endParaRPr lang="en-US" dirty="0">
              <a:cs typeface="+mn-lt"/>
            </a:endParaRPr>
          </a:p>
          <a:p>
            <a:br>
              <a:rPr lang="en-US" dirty="0">
                <a:cs typeface="+mn-lt"/>
              </a:rPr>
            </a:br>
            <a:r>
              <a:rPr lang="en-US" b="0" i="0" u="none" strike="noStrike" dirty="0">
                <a:solidFill>
                  <a:srgbClr val="000000"/>
                </a:solidFill>
                <a:effectLst/>
                <a:latin typeface="Programme"/>
                <a:hlinkClick r:id="rId4"/>
              </a:rPr>
              <a:t>In West Philadelphia born and raised</a:t>
            </a:r>
            <a:br>
              <a:rPr lang="en-US" dirty="0">
                <a:cs typeface="+mn-lt"/>
              </a:rPr>
            </a:br>
            <a:r>
              <a:rPr lang="en-US" b="0" i="0" dirty="0">
                <a:solidFill>
                  <a:srgbClr val="000000"/>
                </a:solidFill>
                <a:effectLst/>
                <a:latin typeface="Programme"/>
              </a:rPr>
              <a:t>On the playground is where I spent most of my days</a:t>
            </a:r>
            <a:br>
              <a:rPr lang="en-US" dirty="0">
                <a:cs typeface="+mn-lt"/>
              </a:rPr>
            </a:br>
            <a:r>
              <a:rPr lang="en-US" b="0" i="0" u="none" strike="noStrike" dirty="0">
                <a:solidFill>
                  <a:srgbClr val="000000"/>
                </a:solidFill>
                <a:effectLst/>
                <a:latin typeface="Programme"/>
                <a:hlinkClick r:id="rId5"/>
              </a:rPr>
              <a:t>Chillin' out, maxin', relaxin' all cool</a:t>
            </a:r>
            <a:br>
              <a:rPr lang="en-US" dirty="0">
                <a:cs typeface="+mn-lt"/>
              </a:rPr>
            </a:br>
            <a:r>
              <a:rPr lang="en-US" b="0" i="0" dirty="0">
                <a:solidFill>
                  <a:srgbClr val="000000"/>
                </a:solidFill>
                <a:effectLst/>
                <a:latin typeface="Programme"/>
              </a:rPr>
              <a:t>And all </a:t>
            </a:r>
            <a:r>
              <a:rPr lang="en-US" b="0" i="0" dirty="0" err="1">
                <a:solidFill>
                  <a:srgbClr val="000000"/>
                </a:solidFill>
                <a:effectLst/>
                <a:latin typeface="Programme"/>
              </a:rPr>
              <a:t>shootin</a:t>
            </a:r>
            <a:r>
              <a:rPr lang="en-US" b="0" i="0" dirty="0">
                <a:solidFill>
                  <a:srgbClr val="000000"/>
                </a:solidFill>
                <a:effectLst/>
                <a:latin typeface="Programme"/>
              </a:rPr>
              <a:t>' some b-ball outside of the school</a:t>
            </a:r>
            <a:br>
              <a:rPr lang="en-US" dirty="0">
                <a:cs typeface="+mn-lt"/>
              </a:rPr>
            </a:br>
            <a:r>
              <a:rPr lang="en-US" b="0" i="0" dirty="0">
                <a:solidFill>
                  <a:srgbClr val="000000"/>
                </a:solidFill>
                <a:effectLst/>
                <a:latin typeface="Programme"/>
              </a:rPr>
              <a:t>When a couple of guys who were up to no good</a:t>
            </a:r>
            <a:br>
              <a:rPr lang="en-US" dirty="0">
                <a:cs typeface="+mn-lt"/>
              </a:rPr>
            </a:br>
            <a:r>
              <a:rPr lang="en-US" b="0" i="0" dirty="0">
                <a:solidFill>
                  <a:srgbClr val="000000"/>
                </a:solidFill>
                <a:effectLst/>
                <a:latin typeface="Programme"/>
              </a:rPr>
              <a:t>Started </a:t>
            </a:r>
            <a:r>
              <a:rPr lang="en-US" b="0" i="0" dirty="0" err="1">
                <a:solidFill>
                  <a:srgbClr val="000000"/>
                </a:solidFill>
                <a:effectLst/>
                <a:latin typeface="Programme"/>
              </a:rPr>
              <a:t>makin</a:t>
            </a:r>
            <a:r>
              <a:rPr lang="en-US" b="0" i="0" dirty="0">
                <a:solidFill>
                  <a:srgbClr val="000000"/>
                </a:solidFill>
                <a:effectLst/>
                <a:latin typeface="Programme"/>
              </a:rPr>
              <a:t>' trouble in my neighborhood</a:t>
            </a:r>
            <a:br>
              <a:rPr lang="en-US" dirty="0">
                <a:cs typeface="+mn-lt"/>
              </a:rPr>
            </a:br>
            <a:r>
              <a:rPr lang="en-US" b="0" i="0" dirty="0">
                <a:solidFill>
                  <a:srgbClr val="000000"/>
                </a:solidFill>
                <a:effectLst/>
                <a:latin typeface="Programme"/>
              </a:rPr>
              <a:t>I got in one little fight and my mom got scared</a:t>
            </a:r>
            <a:br>
              <a:rPr lang="en-US" dirty="0">
                <a:cs typeface="+mn-lt"/>
              </a:rPr>
            </a:br>
            <a:r>
              <a:rPr lang="en-US" b="0" i="0" dirty="0">
                <a:solidFill>
                  <a:srgbClr val="000000"/>
                </a:solidFill>
                <a:effectLst/>
                <a:latin typeface="Programme"/>
              </a:rPr>
              <a:t>And said "You're </a:t>
            </a:r>
            <a:r>
              <a:rPr lang="en-US" b="0" i="0" dirty="0" err="1">
                <a:solidFill>
                  <a:srgbClr val="000000"/>
                </a:solidFill>
                <a:effectLst/>
                <a:latin typeface="Programme"/>
              </a:rPr>
              <a:t>movin</a:t>
            </a:r>
            <a:r>
              <a:rPr lang="en-US" b="0" i="0" dirty="0">
                <a:solidFill>
                  <a:srgbClr val="000000"/>
                </a:solidFill>
                <a:effectLst/>
                <a:latin typeface="Programme"/>
              </a:rPr>
              <a:t>' with your auntie and uncle in Bel-Air"</a:t>
            </a:r>
            <a:br>
              <a:rPr lang="en-US" dirty="0">
                <a:cs typeface="+mn-lt"/>
              </a:rPr>
            </a:br>
            <a:r>
              <a:rPr lang="en-US" b="0" i="0" dirty="0">
                <a:solidFill>
                  <a:srgbClr val="000000"/>
                </a:solidFill>
                <a:effectLst/>
                <a:latin typeface="Programme"/>
              </a:rPr>
              <a:t>I begged and pleaded with her day after day</a:t>
            </a:r>
            <a:br>
              <a:rPr lang="en-US" dirty="0">
                <a:cs typeface="+mn-lt"/>
              </a:rPr>
            </a:br>
            <a:r>
              <a:rPr lang="en-US" b="0" i="0" dirty="0">
                <a:solidFill>
                  <a:srgbClr val="000000"/>
                </a:solidFill>
                <a:effectLst/>
                <a:latin typeface="Programme"/>
              </a:rPr>
              <a:t>But she packed my suitcase and sent me on my way</a:t>
            </a:r>
            <a:br>
              <a:rPr lang="en-US" dirty="0">
                <a:cs typeface="+mn-lt"/>
              </a:rPr>
            </a:br>
            <a:r>
              <a:rPr lang="en-US" b="0" i="0" dirty="0">
                <a:solidFill>
                  <a:srgbClr val="000000"/>
                </a:solidFill>
                <a:effectLst/>
                <a:latin typeface="Programme"/>
              </a:rPr>
              <a:t>She gave me a kiss and then she gave me my ticket</a:t>
            </a:r>
            <a:br>
              <a:rPr lang="en-US" dirty="0">
                <a:cs typeface="+mn-lt"/>
              </a:rPr>
            </a:br>
            <a:r>
              <a:rPr lang="en-US" b="0" i="0" dirty="0">
                <a:solidFill>
                  <a:srgbClr val="000000"/>
                </a:solidFill>
                <a:effectLst/>
                <a:latin typeface="Programme"/>
              </a:rPr>
              <a:t>I put my Walkman on and said "I might as well kick it"</a:t>
            </a:r>
            <a:endParaRPr lang="en-US" dirty="0"/>
          </a:p>
        </p:txBody>
      </p:sp>
      <p:sp>
        <p:nvSpPr>
          <p:cNvPr id="4" name="Slide Number Placeholder 3"/>
          <p:cNvSpPr>
            <a:spLocks noGrp="1"/>
          </p:cNvSpPr>
          <p:nvPr>
            <p:ph type="sldNum" sz="quarter" idx="5"/>
          </p:nvPr>
        </p:nvSpPr>
        <p:spPr/>
        <p:txBody>
          <a:bodyPr/>
          <a:lstStyle/>
          <a:p>
            <a:fld id="{BF5212F2-3EBA-4606-9A22-6B9D72475DFE}" type="slidenum">
              <a:rPr lang="en-US" smtClean="0"/>
              <a:t>17</a:t>
            </a:fld>
            <a:endParaRPr lang="en-US"/>
          </a:p>
        </p:txBody>
      </p:sp>
    </p:spTree>
    <p:extLst>
      <p:ext uri="{BB962C8B-B14F-4D97-AF65-F5344CB8AC3E}">
        <p14:creationId xmlns:p14="http://schemas.microsoft.com/office/powerpoint/2010/main" val="914793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the early 20th century, B</a:t>
            </a:r>
            <a:r>
              <a:rPr lang="en-GB" err="1"/>
              <a:t>ritain</a:t>
            </a:r>
            <a:r>
              <a:rPr lang="en-GB"/>
              <a:t> experienced rapid industrialisation and urbanisation,</a:t>
            </a:r>
            <a:r>
              <a:rPr lang="en-US" dirty="0"/>
              <a:t> which brought significant social and economic changes. Overcrowded cities, poor housing conditions, and widespread poverty created an environment where concerns about juvenile delinquency began to grow. Young people, particularly from working-class backgrounds, were often associated with petty crimes such as theft, vandalism, and street disorder. The decline of child </a:t>
            </a:r>
            <a:r>
              <a:rPr lang="en-US" err="1"/>
              <a:t>labour</a:t>
            </a:r>
            <a:r>
              <a:rPr lang="en-US" dirty="0"/>
              <a:t> meant that many youths had more free time but limited access to structured leisure activities, increasing fears of idleness and mischief. These anxieties led to the formal recognition of juvenile delinquency as a distinct social problem, prompting legislative responses such as the Children Act 1908, which introduced juvenile courts and </a:t>
            </a:r>
            <a:r>
              <a:rPr lang="en-US" err="1"/>
              <a:t>emphasised</a:t>
            </a:r>
            <a:r>
              <a:rPr lang="en-US" dirty="0"/>
              <a:t> rehabilitation through reformatories and industrial schools. The period marked the emergence of the “youth problem” narrative, framing young people as both vulnerable to social conditions and potential threats to public order.</a:t>
            </a:r>
          </a:p>
          <a:p>
            <a:endParaRPr lang="en-US" b="1">
              <a:latin typeface="Calibri"/>
              <a:ea typeface="Calibri"/>
              <a:cs typeface="Calibri"/>
            </a:endParaRPr>
          </a:p>
        </p:txBody>
      </p:sp>
      <p:sp>
        <p:nvSpPr>
          <p:cNvPr id="4" name="Slide Number Placeholder 3"/>
          <p:cNvSpPr>
            <a:spLocks noGrp="1"/>
          </p:cNvSpPr>
          <p:nvPr>
            <p:ph type="sldNum" sz="quarter" idx="5"/>
          </p:nvPr>
        </p:nvSpPr>
        <p:spPr/>
        <p:txBody>
          <a:bodyPr/>
          <a:lstStyle/>
          <a:p>
            <a:fld id="{BF5212F2-3EBA-4606-9A22-6B9D72475DFE}" type="slidenum">
              <a:rPr lang="en-US" smtClean="0"/>
              <a:t>19</a:t>
            </a:fld>
            <a:endParaRPr lang="en-US"/>
          </a:p>
        </p:txBody>
      </p:sp>
    </p:spTree>
    <p:extLst>
      <p:ext uri="{BB962C8B-B14F-4D97-AF65-F5344CB8AC3E}">
        <p14:creationId xmlns:p14="http://schemas.microsoft.com/office/powerpoint/2010/main" val="1297633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young people during WWII had been poor, </a:t>
            </a:r>
            <a:r>
              <a:rPr lang="en-US" dirty="0" err="1"/>
              <a:t>marginalised</a:t>
            </a:r>
            <a:r>
              <a:rPr lang="en-US" dirty="0"/>
              <a:t>, or seen as threatening, would their group </a:t>
            </a:r>
            <a:r>
              <a:rPr lang="en-US" dirty="0" err="1"/>
              <a:t>behaviour</a:t>
            </a:r>
            <a:r>
              <a:rPr lang="en-US" dirty="0"/>
              <a:t> have been viewed differently?</a:t>
            </a:r>
          </a:p>
          <a:p>
            <a:endParaRPr lang="en-US" dirty="0"/>
          </a:p>
          <a:p>
            <a:r>
              <a:rPr lang="en-US" dirty="0"/>
              <a:t>During the Second World War, large numbers of young people were actively involved in </a:t>
            </a:r>
            <a:r>
              <a:rPr lang="en-US" b="1" dirty="0"/>
              <a:t>collective activities</a:t>
            </a:r>
            <a:r>
              <a:rPr lang="en-US" dirty="0"/>
              <a:t>, but these were very different from how we understand gangs today.</a:t>
            </a:r>
          </a:p>
          <a:p>
            <a:r>
              <a:rPr lang="en-US"/>
              <a:t>Many </a:t>
            </a:r>
            <a:r>
              <a:rPr lang="en-US" b="1"/>
              <a:t>teenage boys lied about their age to join the armed forces</a:t>
            </a:r>
            <a:r>
              <a:rPr lang="en-US"/>
              <a:t>, motivated by patriotism, economic need, or social pressure. This was not viewed as deviant </a:t>
            </a:r>
            <a:r>
              <a:rPr lang="en-US" err="1"/>
              <a:t>behaviour</a:t>
            </a:r>
            <a:r>
              <a:rPr lang="en-US"/>
              <a:t> at the time; instead, it was often celebrated, even though it placed young people in dangerous adult roles.</a:t>
            </a:r>
            <a:endParaRPr lang="en-GB"/>
          </a:p>
          <a:p>
            <a:r>
              <a:rPr lang="en-US"/>
              <a:t>Similarly, </a:t>
            </a:r>
            <a:r>
              <a:rPr lang="en-US" b="1"/>
              <a:t>girls and young women joined auxiliary services</a:t>
            </a:r>
            <a:r>
              <a:rPr lang="en-US"/>
              <a:t>, such as:</a:t>
            </a:r>
            <a:endParaRPr lang="en-GB"/>
          </a:p>
          <a:p>
            <a:pPr marL="285750" indent="-285750">
              <a:buFont typeface="Arial"/>
              <a:buChar char="•"/>
            </a:pPr>
            <a:r>
              <a:rPr lang="en-US" b="1" dirty="0"/>
              <a:t>WAAF</a:t>
            </a:r>
            <a:r>
              <a:rPr lang="en-US" dirty="0"/>
              <a:t> (Women’s Auxiliary Air Force),</a:t>
            </a:r>
            <a:endParaRPr lang="en-GB" dirty="0"/>
          </a:p>
          <a:p>
            <a:pPr marL="285750" indent="-285750">
              <a:buFont typeface="Arial"/>
              <a:buChar char="•"/>
            </a:pPr>
            <a:r>
              <a:rPr lang="en-US" b="1" dirty="0"/>
              <a:t>WREN</a:t>
            </a:r>
            <a:r>
              <a:rPr lang="en-US" dirty="0"/>
              <a:t> (Women’s Royal Naval Service),</a:t>
            </a:r>
            <a:endParaRPr lang="en-GB" dirty="0"/>
          </a:p>
          <a:p>
            <a:pPr marL="285750" indent="-285750">
              <a:buFont typeface="Arial"/>
              <a:buChar char="•"/>
            </a:pPr>
            <a:r>
              <a:rPr lang="en-US" b="1" dirty="0"/>
              <a:t>ATS</a:t>
            </a:r>
            <a:r>
              <a:rPr lang="en-US" dirty="0"/>
              <a:t> (Auxiliary Territorial Service).</a:t>
            </a:r>
            <a:endParaRPr lang="en-GB" dirty="0"/>
          </a:p>
          <a:p>
            <a:r>
              <a:rPr lang="en-US" dirty="0"/>
              <a:t>These </a:t>
            </a:r>
            <a:r>
              <a:rPr lang="en-US" dirty="0" err="1"/>
              <a:t>organisations</a:t>
            </a:r>
            <a:r>
              <a:rPr lang="en-US" dirty="0"/>
              <a:t> involved uniforms, hierarchy, group identity, and collective purpose. However, they were </a:t>
            </a:r>
            <a:r>
              <a:rPr lang="en-US" b="1" dirty="0"/>
              <a:t>state‑sanctioned</a:t>
            </a:r>
            <a:r>
              <a:rPr lang="en-US" dirty="0"/>
              <a:t> and socially valued, reinforcing obedience, discipline, and national duty rather than challenging social norms.</a:t>
            </a:r>
            <a:endParaRPr lang="en-GB" dirty="0"/>
          </a:p>
          <a:p>
            <a:r>
              <a:rPr lang="en-US" dirty="0"/>
              <a:t>Young people also contributed through civilian efforts:</a:t>
            </a:r>
            <a:endParaRPr lang="en-GB" dirty="0"/>
          </a:p>
          <a:p>
            <a:pPr marL="285750" indent="-285750">
              <a:buFont typeface="Arial"/>
              <a:buChar char="•"/>
            </a:pPr>
            <a:r>
              <a:rPr lang="en-US" b="1" dirty="0"/>
              <a:t>Salvaging materials</a:t>
            </a:r>
            <a:r>
              <a:rPr lang="en-US" dirty="0"/>
              <a:t> for reuse,</a:t>
            </a:r>
            <a:endParaRPr lang="en-GB" dirty="0"/>
          </a:p>
          <a:p>
            <a:pPr marL="285750" indent="-285750">
              <a:buFont typeface="Arial"/>
              <a:buChar char="•"/>
            </a:pPr>
            <a:r>
              <a:rPr lang="en-US" b="1" dirty="0"/>
              <a:t>Knitting comforts</a:t>
            </a:r>
            <a:r>
              <a:rPr lang="en-US" dirty="0"/>
              <a:t> (clothing and blankets) for troops,</a:t>
            </a:r>
            <a:endParaRPr lang="en-GB" dirty="0"/>
          </a:p>
          <a:p>
            <a:pPr marL="285750" indent="-285750">
              <a:buFont typeface="Arial"/>
              <a:buChar char="•"/>
            </a:pPr>
            <a:r>
              <a:rPr lang="en-US" dirty="0"/>
              <a:t>Participating in </a:t>
            </a:r>
            <a:r>
              <a:rPr lang="en-US" b="1" dirty="0"/>
              <a:t>Dig for Victory</a:t>
            </a:r>
            <a:r>
              <a:rPr lang="en-US" dirty="0"/>
              <a:t>, growing food to support the war effort,</a:t>
            </a:r>
            <a:endParaRPr lang="en-GB" dirty="0"/>
          </a:p>
          <a:p>
            <a:pPr marL="285750" indent="-285750">
              <a:buFont typeface="Arial"/>
              <a:buChar char="•"/>
            </a:pPr>
            <a:r>
              <a:rPr lang="en-US" dirty="0"/>
              <a:t>Working in </a:t>
            </a:r>
            <a:r>
              <a:rPr lang="en-US" b="1" dirty="0"/>
              <a:t>factories</a:t>
            </a:r>
            <a:r>
              <a:rPr lang="en-US" dirty="0"/>
              <a:t>, often in skilled or hazardous roles,</a:t>
            </a:r>
            <a:endParaRPr lang="en-GB" dirty="0"/>
          </a:p>
          <a:p>
            <a:pPr marL="285750" indent="-285750">
              <a:buFont typeface="Arial"/>
              <a:buChar char="•"/>
            </a:pPr>
            <a:r>
              <a:rPr lang="en-US" dirty="0"/>
              <a:t>Assisting in </a:t>
            </a:r>
            <a:r>
              <a:rPr lang="en-US" b="1" dirty="0"/>
              <a:t>Air Raid Precautions (ARP)</a:t>
            </a:r>
            <a:r>
              <a:rPr lang="en-US" dirty="0"/>
              <a:t> duties, such as fire‑watching or warning systems.</a:t>
            </a:r>
            <a:endParaRPr lang="en-GB" dirty="0"/>
          </a:p>
          <a:p>
            <a:r>
              <a:rPr lang="en-US" dirty="0"/>
              <a:t>These activities show that young people frequently </a:t>
            </a:r>
            <a:r>
              <a:rPr lang="en-US" b="1" dirty="0"/>
              <a:t>operated in groups</a:t>
            </a:r>
            <a:r>
              <a:rPr lang="en-US" dirty="0"/>
              <a:t>, shared identities, wore uniforms, and followed leaders. On a surface level, some of these characteristics might resemble what we associate with gangs. However, the key difference lies in </a:t>
            </a:r>
            <a:r>
              <a:rPr lang="en-US" b="1" dirty="0"/>
              <a:t>social meaning and response</a:t>
            </a:r>
            <a:r>
              <a:rPr lang="en-US" dirty="0"/>
              <a:t>.</a:t>
            </a:r>
            <a:endParaRPr lang="en-GB" dirty="0"/>
          </a:p>
          <a:p>
            <a:r>
              <a:rPr lang="en-US" dirty="0"/>
              <a:t>These youth groups were </a:t>
            </a:r>
            <a:r>
              <a:rPr lang="en-US" b="1" dirty="0"/>
              <a:t>positively labelled</a:t>
            </a:r>
            <a:r>
              <a:rPr lang="en-US" dirty="0"/>
              <a:t> by society. They were seen as responsible, patriotic, and essential to national survival. This contrasts sharply with later post‑war youth groups, such as Teddy Boys or Mods and Rockers, who were often labelled as deviant despite engaging in far less socially harmful </a:t>
            </a:r>
            <a:r>
              <a:rPr lang="en-US" dirty="0" err="1"/>
              <a:t>behaviour</a:t>
            </a:r>
            <a:r>
              <a:rPr lang="en-US" dirty="0"/>
              <a:t>.</a:t>
            </a:r>
            <a:endParaRPr lang="en-GB" dirty="0"/>
          </a:p>
          <a:p>
            <a:r>
              <a:rPr lang="en-US" dirty="0"/>
              <a:t>This contrast highlights the importance of </a:t>
            </a:r>
            <a:r>
              <a:rPr lang="en-US" b="1" dirty="0"/>
              <a:t>labelling and context</a:t>
            </a:r>
            <a:r>
              <a:rPr lang="en-US" dirty="0"/>
              <a:t>. The </a:t>
            </a:r>
            <a:r>
              <a:rPr lang="en-US" dirty="0" err="1"/>
              <a:t>behaviour</a:t>
            </a:r>
            <a:r>
              <a:rPr lang="en-US" dirty="0"/>
              <a:t> itself — young people coming together, forming identities, and acting collectively — is not inherently criminal. It becomes problematic largely through </a:t>
            </a:r>
            <a:r>
              <a:rPr lang="en-US" b="1" dirty="0"/>
              <a:t>how society defines it</a:t>
            </a:r>
            <a:r>
              <a:rPr lang="en-US" dirty="0"/>
              <a:t>.</a:t>
            </a:r>
            <a:endParaRPr lang="en-GB" dirty="0"/>
          </a:p>
          <a:p>
            <a:r>
              <a:rPr lang="en-US" dirty="0"/>
              <a:t>This helps us understand why certain groups of young people today may be labelled as “gangs” while others are not, even when </a:t>
            </a:r>
            <a:r>
              <a:rPr lang="en-US" dirty="0" err="1"/>
              <a:t>behaviours</a:t>
            </a:r>
            <a:r>
              <a:rPr lang="en-US" dirty="0"/>
              <a:t> are similar. Factors such as class, race, location, and perceived threat play a significant role in determining whether youth collectivism is celebrated or </a:t>
            </a:r>
            <a:r>
              <a:rPr lang="en-US" dirty="0" err="1"/>
              <a:t>criminalised</a:t>
            </a:r>
            <a:r>
              <a:rPr lang="en-US" dirty="0"/>
              <a:t>.</a:t>
            </a:r>
            <a:endParaRPr lang="en-GB"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5212F2-3EBA-4606-9A22-6B9D72475DFE}" type="slidenum">
              <a:rPr lang="en-US" smtClean="0"/>
              <a:t>22</a:t>
            </a:fld>
            <a:endParaRPr lang="en-US"/>
          </a:p>
        </p:txBody>
      </p:sp>
    </p:spTree>
    <p:extLst>
      <p:ext uri="{BB962C8B-B14F-4D97-AF65-F5344CB8AC3E}">
        <p14:creationId xmlns:p14="http://schemas.microsoft.com/office/powerpoint/2010/main" val="1706200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the Second World War, there was growing concern about </a:t>
            </a:r>
            <a:r>
              <a:rPr lang="en-US" b="1" dirty="0"/>
              <a:t>increasing youth crime</a:t>
            </a:r>
            <a:r>
              <a:rPr lang="en-US" dirty="0"/>
              <a:t>, particularly in urban areas. This period marked a turning point in how young people were viewed by society and by the criminal justice system.</a:t>
            </a:r>
          </a:p>
          <a:p>
            <a:r>
              <a:rPr lang="en-US" dirty="0"/>
              <a:t>One explanation offered at the time was </a:t>
            </a:r>
            <a:r>
              <a:rPr lang="en-US" b="1" dirty="0"/>
              <a:t>declining family cohesion</a:t>
            </a:r>
            <a:r>
              <a:rPr lang="en-US" dirty="0"/>
              <a:t>. The aftermath of the war changed family structures: fathers returning from conflict, women entering the workforce, housing shortages, and displacement. These changes disrupted traditional patterns of supervision and authority. From a </a:t>
            </a:r>
            <a:r>
              <a:rPr lang="en-US" b="1" dirty="0"/>
              <a:t>social control perspective</a:t>
            </a:r>
            <a:r>
              <a:rPr lang="en-US" dirty="0"/>
              <a:t>, weakened family bonds and reduced supervision were seen as increasing the risk of youth offending.</a:t>
            </a:r>
            <a:endParaRPr lang="en-GB" dirty="0"/>
          </a:p>
          <a:p>
            <a:r>
              <a:rPr lang="en-US" dirty="0"/>
              <a:t>At the same time, the </a:t>
            </a:r>
            <a:r>
              <a:rPr lang="en-US" b="1" dirty="0"/>
              <a:t>post‑war economic boom</a:t>
            </a:r>
            <a:r>
              <a:rPr lang="en-US" dirty="0"/>
              <a:t> transformed everyday life. For the first time, many families had increased disposable income. This led to the rise of </a:t>
            </a:r>
            <a:r>
              <a:rPr lang="en-US" b="1" dirty="0"/>
              <a:t>consumerism</a:t>
            </a:r>
            <a:r>
              <a:rPr lang="en-US" dirty="0"/>
              <a:t>, where material goods, fashion, music, and leisure became central to young people’s identities. Teenagers now had money to spend and choices to make, which separated them culturally from adults.</a:t>
            </a:r>
            <a:endParaRPr lang="en-GB" dirty="0"/>
          </a:p>
          <a:p>
            <a:r>
              <a:rPr lang="en-US" dirty="0"/>
              <a:t>This period also saw the emergence of </a:t>
            </a:r>
            <a:r>
              <a:rPr lang="en-US" b="1" dirty="0"/>
              <a:t>new youth identities</a:t>
            </a:r>
            <a:r>
              <a:rPr lang="en-US" dirty="0"/>
              <a:t> and named subcultures, such as </a:t>
            </a:r>
            <a:r>
              <a:rPr lang="en-US" b="1" dirty="0"/>
              <a:t>Teddy Boys, Mods, Rockers, and later Punks</a:t>
            </a:r>
            <a:r>
              <a:rPr lang="en-US" dirty="0"/>
              <a:t>. These were often based around music, fashion, and lifestyle. While most young people were not involved in crime, these groups were highly visible and often portrayed negatively in the media. This increased public anxiety and linked youth culture to deviance and disorder.</a:t>
            </a:r>
            <a:endParaRPr lang="en-GB" dirty="0"/>
          </a:p>
          <a:p>
            <a:r>
              <a:rPr lang="en-US" dirty="0"/>
              <a:t>Importantly, this is the period when </a:t>
            </a:r>
            <a:r>
              <a:rPr lang="en-US" b="1" dirty="0"/>
              <a:t>“teenagers” were first </a:t>
            </a:r>
            <a:r>
              <a:rPr lang="en-US" b="1" dirty="0" err="1"/>
              <a:t>recognised</a:t>
            </a:r>
            <a:r>
              <a:rPr lang="en-US" b="1" dirty="0"/>
              <a:t> as a distinct social group</a:t>
            </a:r>
            <a:r>
              <a:rPr lang="en-US" dirty="0"/>
              <a:t>. Before this, young people moved quickly from childhood into adulthood. Once teenagers were “invented” as a separate group, they became </a:t>
            </a:r>
            <a:r>
              <a:rPr lang="en-US" b="1" dirty="0"/>
              <a:t>objects of fear, control, and moral concern</a:t>
            </a:r>
            <a:r>
              <a:rPr lang="en-US" dirty="0"/>
              <a:t>. The media and politicians increasingly framed youth as a social problem, contributing to what sociologists later described as </a:t>
            </a:r>
            <a:r>
              <a:rPr lang="en-US" b="1" dirty="0"/>
              <a:t>moral panics</a:t>
            </a:r>
            <a:r>
              <a:rPr lang="en-US" dirty="0"/>
              <a:t>.</a:t>
            </a:r>
            <a:endParaRPr lang="en-GB" dirty="0"/>
          </a:p>
          <a:p>
            <a:r>
              <a:rPr lang="en-US" dirty="0"/>
              <a:t>This helps us understand that concerns about youth crime are </a:t>
            </a:r>
            <a:r>
              <a:rPr lang="en-US" b="1" dirty="0"/>
              <a:t>not new</a:t>
            </a:r>
            <a:r>
              <a:rPr lang="en-US" dirty="0"/>
              <a:t>. They are often less about crime itself and more about </a:t>
            </a:r>
            <a:r>
              <a:rPr lang="en-US" b="1" dirty="0"/>
              <a:t>fear of social change</a:t>
            </a:r>
            <a:r>
              <a:rPr lang="en-US" dirty="0"/>
              <a:t>, shifting identities, and challenges to existing norms. Many of the debates we see today around gangs, hoodies, and antisocial </a:t>
            </a:r>
            <a:r>
              <a:rPr lang="en-US" dirty="0" err="1"/>
              <a:t>behaviour</a:t>
            </a:r>
            <a:r>
              <a:rPr lang="en-US" dirty="0"/>
              <a:t> echo these post‑war anxieties.</a:t>
            </a:r>
            <a:endParaRPr lang="en-GB"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5212F2-3EBA-4606-9A22-6B9D72475DFE}" type="slidenum">
              <a:rPr lang="en-US" smtClean="0"/>
              <a:t>23</a:t>
            </a:fld>
            <a:endParaRPr lang="en-US"/>
          </a:p>
        </p:txBody>
      </p:sp>
    </p:spTree>
    <p:extLst>
      <p:ext uri="{BB962C8B-B14F-4D97-AF65-F5344CB8AC3E}">
        <p14:creationId xmlns:p14="http://schemas.microsoft.com/office/powerpoint/2010/main" val="931122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Following the Second World War, Britain underwent significant social and cultural changes, including rising affluence, youth consumerism, and the emergence of distinct subcultures. One of the most notable was the </a:t>
            </a:r>
            <a:r>
              <a:rPr lang="en-US" b="1"/>
              <a:t>Teddy Boys</a:t>
            </a:r>
            <a:r>
              <a:rPr lang="en-US"/>
              <a:t> in the 1950s, a group of working-class youths who adopted Edwardian-style clothing and were associated with rock ’n’ roll music. While many Teddy Boys were simply expressing identity and style, the media often portrayed them as violent and rebellious, linking them to street fights and anti-social </a:t>
            </a:r>
            <a:r>
              <a:rPr lang="en-US" err="1"/>
              <a:t>behaviour</a:t>
            </a:r>
            <a:r>
              <a:rPr lang="en-US"/>
              <a:t>. This portrayal contributed to a </a:t>
            </a:r>
            <a:r>
              <a:rPr lang="en-US" b="1"/>
              <a:t>moral panic</a:t>
            </a:r>
            <a:r>
              <a:rPr lang="en-US"/>
              <a:t>, with newspapers and politicians framing Teddy Boys as a threat to social order and traditional values. Public fears were amplified by isolated incidents of violence, such as clashes at dance halls, which reinforced stereotypes of delinquent youth. The Teddy Boy phenomenon marked a turning point in how youth culture was viewed—shifting from concerns about poverty-driven crime to anxieties about cultural deviance and generational rebellion.</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5212F2-3EBA-4606-9A22-6B9D72475DFE}" type="slidenum">
              <a:rPr lang="en-US" smtClean="0"/>
              <a:t>24</a:t>
            </a:fld>
            <a:endParaRPr lang="en-US"/>
          </a:p>
        </p:txBody>
      </p:sp>
    </p:spTree>
    <p:extLst>
      <p:ext uri="{BB962C8B-B14F-4D97-AF65-F5344CB8AC3E}">
        <p14:creationId xmlns:p14="http://schemas.microsoft.com/office/powerpoint/2010/main" val="2457517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During the 1950s, concerns about young people and crime became increasingly prominent in public and political discourse in the United States. These fears were often voiced by powerful institutions and helped shape how youth were socially constructed as a “problem group”.</a:t>
            </a:r>
          </a:p>
          <a:p>
            <a:r>
              <a:rPr lang="en-US"/>
              <a:t>In </a:t>
            </a:r>
            <a:r>
              <a:rPr lang="en-US" b="1"/>
              <a:t>1953, J. Edgar Hoover</a:t>
            </a:r>
            <a:r>
              <a:rPr lang="en-US"/>
              <a:t>, Director of the FBI, warned of what he described as </a:t>
            </a:r>
            <a:r>
              <a:rPr lang="en-US" i="1"/>
              <a:t>“an appalling increase in the number of crimes that will be committed by teenagers in the years ahead.”</a:t>
            </a:r>
            <a:br>
              <a:rPr lang="en-US" i="1" dirty="0"/>
            </a:br>
            <a:r>
              <a:rPr lang="en-US" i="1"/>
              <a:t> This statement reflects growing institutional anxiety rather than clear evidence of a dramatic crime wave. Hoover’s prediction framed young people as a future threat to social order, reinforcing the idea that adolescence itself was risky and dangerous.</a:t>
            </a:r>
            <a:endParaRPr lang="en-GB"/>
          </a:p>
          <a:p>
            <a:r>
              <a:rPr lang="en-US"/>
              <a:t>In </a:t>
            </a:r>
            <a:r>
              <a:rPr lang="en-US" b="1"/>
              <a:t>1955, President Dwight D. Eisenhower</a:t>
            </a:r>
            <a:r>
              <a:rPr lang="en-US"/>
              <a:t> echoed these concerns when he addressed Congress, calling for </a:t>
            </a:r>
            <a:r>
              <a:rPr lang="en-US" b="1"/>
              <a:t>federal legislation to assist states in dealing with what he described as a nationwide problem of youth crime</a:t>
            </a:r>
            <a:r>
              <a:rPr lang="en-US"/>
              <a:t>. This marked an important shift: youth </a:t>
            </a:r>
            <a:r>
              <a:rPr lang="en-US" err="1"/>
              <a:t>behaviour</a:t>
            </a:r>
            <a:r>
              <a:rPr lang="en-US"/>
              <a:t> was no longer seen simply as a family or local issue, but as a matter requiring </a:t>
            </a:r>
            <a:r>
              <a:rPr lang="en-US" b="1"/>
              <a:t>state intervention and control</a:t>
            </a:r>
            <a:r>
              <a:rPr lang="en-US"/>
              <a:t>. This mirrors later developments in youth justice systems and policing strategies.</a:t>
            </a:r>
            <a:endParaRPr lang="en-GB"/>
          </a:p>
          <a:p>
            <a:r>
              <a:rPr lang="en-US"/>
              <a:t>At the same time, the </a:t>
            </a:r>
            <a:r>
              <a:rPr lang="en-US" b="1"/>
              <a:t>media played a key role in shaping public perceptions</a:t>
            </a:r>
            <a:r>
              <a:rPr lang="en-US"/>
              <a:t>. In </a:t>
            </a:r>
            <a:r>
              <a:rPr lang="en-US" b="1"/>
              <a:t>1957, the </a:t>
            </a:r>
            <a:r>
              <a:rPr lang="en-US" b="1" i="1"/>
              <a:t>New York Times</a:t>
            </a:r>
            <a:r>
              <a:rPr lang="en-US"/>
              <a:t> described teenagers as </a:t>
            </a:r>
            <a:r>
              <a:rPr lang="en-US" i="1"/>
              <a:t>“cultural nomads”</a:t>
            </a:r>
            <a:r>
              <a:rPr lang="en-US"/>
              <a:t>—young people who were no longer settling into established social norms but instead searching for </a:t>
            </a:r>
            <a:r>
              <a:rPr lang="en-US" b="1"/>
              <a:t>new identities, </a:t>
            </a:r>
            <a:r>
              <a:rPr lang="en-US" b="1" err="1"/>
              <a:t>behaviours</a:t>
            </a:r>
            <a:r>
              <a:rPr lang="en-US" b="1"/>
              <a:t>, and lifestyles</a:t>
            </a:r>
            <a:r>
              <a:rPr lang="en-US"/>
              <a:t>. While this description </a:t>
            </a:r>
            <a:r>
              <a:rPr lang="en-US" err="1"/>
              <a:t>recognises</a:t>
            </a:r>
            <a:r>
              <a:rPr lang="en-US"/>
              <a:t> creativity and change, it also frames youth as unstable, unpredictable, and detached from traditional values.</a:t>
            </a:r>
            <a:endParaRPr lang="en-GB"/>
          </a:p>
          <a:p>
            <a:r>
              <a:rPr lang="en-US"/>
              <a:t>Together, these political and media narratives contributed to a broader </a:t>
            </a:r>
            <a:r>
              <a:rPr lang="en-US" b="1"/>
              <a:t>moral panic</a:t>
            </a:r>
            <a:r>
              <a:rPr lang="en-US"/>
              <a:t> around young people. Youth were increasingly portrayed as:</a:t>
            </a:r>
            <a:endParaRPr lang="en-GB"/>
          </a:p>
          <a:p>
            <a:pPr marL="285750" indent="-285750">
              <a:buFont typeface="Arial"/>
              <a:buChar char="•"/>
            </a:pPr>
            <a:r>
              <a:rPr lang="en-US"/>
              <a:t>a threat to social stability</a:t>
            </a:r>
            <a:endParaRPr lang="en-GB"/>
          </a:p>
          <a:p>
            <a:pPr marL="285750" indent="-285750">
              <a:buFont typeface="Arial"/>
              <a:buChar char="•"/>
            </a:pPr>
            <a:r>
              <a:rPr lang="en-US"/>
              <a:t>resistant to authority</a:t>
            </a:r>
            <a:endParaRPr lang="en-GB"/>
          </a:p>
          <a:p>
            <a:pPr marL="285750" indent="-285750">
              <a:buFont typeface="Arial"/>
              <a:buChar char="•"/>
            </a:pPr>
            <a:r>
              <a:rPr lang="en-US"/>
              <a:t>culturally separate from adults</a:t>
            </a:r>
            <a:endParaRPr lang="en-GB"/>
          </a:p>
          <a:p>
            <a:r>
              <a:rPr lang="en-US"/>
              <a:t>Importantly, fear of youth crime often </a:t>
            </a:r>
            <a:r>
              <a:rPr lang="en-US" b="1"/>
              <a:t>outpaced actual offending levels</a:t>
            </a:r>
            <a:r>
              <a:rPr lang="en-US"/>
              <a:t>. Many of these concerns reflected </a:t>
            </a:r>
            <a:r>
              <a:rPr lang="en-US" b="1"/>
              <a:t>adult anxiety about rapid social change</a:t>
            </a:r>
            <a:r>
              <a:rPr lang="en-US"/>
              <a:t>, including post‑war consumerism, new music, fashion, racial integration, and shifting family roles, rather than widespread criminal </a:t>
            </a:r>
            <a:r>
              <a:rPr lang="en-US" err="1"/>
              <a:t>behaviour</a:t>
            </a:r>
            <a:r>
              <a:rPr lang="en-US"/>
              <a:t>.</a:t>
            </a:r>
            <a:endParaRPr lang="en-GB"/>
          </a:p>
          <a:p>
            <a:r>
              <a:rPr lang="en-US"/>
              <a:t>This period helps us understand that youth crime debates are frequently shaped by </a:t>
            </a:r>
            <a:r>
              <a:rPr lang="en-US" b="1"/>
              <a:t>fear, ideology, and representation</a:t>
            </a:r>
            <a:r>
              <a:rPr lang="en-US"/>
              <a:t>, not just evidence. Similar patterns can be seen today in discussions around gangs, knife crime, or antisocial </a:t>
            </a:r>
            <a:r>
              <a:rPr lang="en-US" err="1"/>
              <a:t>behaviour</a:t>
            </a:r>
            <a:r>
              <a:rPr lang="en-US"/>
              <a:t>, where young people are sometimes treated as symbols of social breakdown rather than individuals shaped by broader social conditions.</a:t>
            </a:r>
            <a:endParaRPr lang="en-GB"/>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5212F2-3EBA-4606-9A22-6B9D72475DFE}" type="slidenum">
              <a:rPr lang="en-US" smtClean="0"/>
              <a:t>25</a:t>
            </a:fld>
            <a:endParaRPr lang="en-US"/>
          </a:p>
        </p:txBody>
      </p:sp>
    </p:spTree>
    <p:extLst>
      <p:ext uri="{BB962C8B-B14F-4D97-AF65-F5344CB8AC3E}">
        <p14:creationId xmlns:p14="http://schemas.microsoft.com/office/powerpoint/2010/main" val="20224098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During the early </a:t>
            </a:r>
            <a:r>
              <a:rPr lang="en-GB" b="1"/>
              <a:t>1960s</a:t>
            </a:r>
            <a:r>
              <a:rPr lang="en-GB"/>
              <a:t>, British society became increasingly anxious about youth culture, particularly with the emergence of two highly visible youth groups: </a:t>
            </a:r>
            <a:r>
              <a:rPr lang="en-GB" b="1"/>
              <a:t>Mods</a:t>
            </a:r>
            <a:r>
              <a:rPr lang="en-GB"/>
              <a:t> and </a:t>
            </a:r>
            <a:r>
              <a:rPr lang="en-GB" b="1"/>
              <a:t>Rockers</a:t>
            </a:r>
            <a:r>
              <a:rPr lang="en-GB"/>
              <a:t>. These groups were not criminal organisations, but they became symbols of youth deviance and social change.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5212F2-3EBA-4606-9A22-6B9D72475DFE}" type="slidenum">
              <a:rPr lang="en-US" smtClean="0"/>
              <a:t>26</a:t>
            </a:fld>
            <a:endParaRPr lang="en-US"/>
          </a:p>
        </p:txBody>
      </p:sp>
    </p:spTree>
    <p:extLst>
      <p:ext uri="{BB962C8B-B14F-4D97-AF65-F5344CB8AC3E}">
        <p14:creationId xmlns:p14="http://schemas.microsoft.com/office/powerpoint/2010/main" val="16744271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term </a:t>
            </a:r>
            <a:r>
              <a:rPr lang="en-US" i="1"/>
              <a:t>moral panic</a:t>
            </a:r>
            <a:r>
              <a:rPr lang="en-US"/>
              <a:t> was </a:t>
            </a:r>
            <a:r>
              <a:rPr lang="en-US" err="1"/>
              <a:t>popularised</a:t>
            </a:r>
            <a:r>
              <a:rPr lang="en-US"/>
              <a:t> by sociologist </a:t>
            </a:r>
            <a:r>
              <a:rPr lang="en-US" b="1"/>
              <a:t>Stanley Cohen</a:t>
            </a:r>
            <a:r>
              <a:rPr lang="en-US"/>
              <a:t> in his 1972 book </a:t>
            </a:r>
            <a:r>
              <a:rPr lang="en-US" i="1"/>
              <a:t>Folk Devils and Moral Panics</a:t>
            </a:r>
            <a:r>
              <a:rPr lang="en-US"/>
              <a:t>. It describes a situation where public fear about a perceived social problem becomes exaggerated, often driven by sensationalist media coverage and political reaction. In the UK, moral panics around youth subcultures—such as Teddy Boys in the 1950s and Mods and Rockers in the 1960s—led society to view young people as a threat to social order. This resulted in stricter policing, harsher policies, and reinforced stereotypes of youth as “folk devils,” shaping attitudes and influencing criminal justice responses for decades.</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5212F2-3EBA-4606-9A22-6B9D72475DFE}" type="slidenum">
              <a:rPr lang="en-US" smtClean="0"/>
              <a:t>27</a:t>
            </a:fld>
            <a:endParaRPr lang="en-US"/>
          </a:p>
        </p:txBody>
      </p:sp>
    </p:spTree>
    <p:extLst>
      <p:ext uri="{BB962C8B-B14F-4D97-AF65-F5344CB8AC3E}">
        <p14:creationId xmlns:p14="http://schemas.microsoft.com/office/powerpoint/2010/main" val="3545581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During the 1980s, Britain faced significant economic restructuring under Margaret Thatcher’s government. Policies such as deindustrialisation and cuts to public spending led to </a:t>
            </a:r>
            <a:r>
              <a:rPr lang="en-US" b="1"/>
              <a:t>high unemployment</a:t>
            </a:r>
            <a:r>
              <a:rPr lang="en-US"/>
              <a:t>, particularly among young people in working-class communities. Many inner-city areas experienced severe poverty, lack of opportunities, and growing frustration among youth. These conditions contributed to </a:t>
            </a:r>
            <a:r>
              <a:rPr lang="en-US" b="1"/>
              <a:t>major riots</a:t>
            </a:r>
            <a:r>
              <a:rPr lang="en-US"/>
              <a:t>, including the Brixton (1981), Toxteth, and Handsworth disturbances, which were sparked by tensions between young people and the police, often linked to racial discrimination and aggressive policing tactics under </a:t>
            </a:r>
            <a:r>
              <a:rPr lang="en-US" b="1"/>
              <a:t>stop and search (SUS laws)</a:t>
            </a:r>
            <a:r>
              <a:rPr lang="en-US"/>
              <a:t>. The media portrayed these riots as criminal acts rather than responses to social inequality, reinforcing negative stereotypes of youth and minority communities. This period highlighted how economic policies and policing strategies shaped youth experiences and deepened social divisions.</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5212F2-3EBA-4606-9A22-6B9D72475DFE}" type="slidenum">
              <a:rPr lang="en-US" smtClean="0"/>
              <a:t>28</a:t>
            </a:fld>
            <a:endParaRPr lang="en-US"/>
          </a:p>
        </p:txBody>
      </p:sp>
    </p:spTree>
    <p:extLst>
      <p:ext uri="{BB962C8B-B14F-4D97-AF65-F5344CB8AC3E}">
        <p14:creationId xmlns:p14="http://schemas.microsoft.com/office/powerpoint/2010/main" val="1967394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early 1990s were marked by a strong “tough on crime” political climate. Politicians and the media focused on a supposed </a:t>
            </a:r>
            <a:r>
              <a:rPr lang="en-GB" b="1"/>
              <a:t>“small hard core” of persistent young offenders</a:t>
            </a:r>
            <a:r>
              <a:rPr lang="en-GB"/>
              <a:t>, often presented as violent, remorseless, and beyond rehabilitation. This narrative echoes classic ideas of </a:t>
            </a:r>
            <a:r>
              <a:rPr lang="en-GB" b="1"/>
              <a:t>moral panic</a:t>
            </a:r>
            <a:r>
              <a:rPr lang="en-GB"/>
              <a:t>, where a group is portrayed as a threat to social order, even when the scale of the problem is exaggerated.</a:t>
            </a:r>
          </a:p>
          <a:p>
            <a:endParaRPr lang="en-GB" dirty="0">
              <a:latin typeface="Calibri"/>
              <a:ea typeface="Calibri"/>
              <a:cs typeface="Calibri"/>
            </a:endParaRPr>
          </a:p>
          <a:p>
            <a:r>
              <a:rPr lang="en-GB" dirty="0"/>
              <a:t>The </a:t>
            </a:r>
            <a:r>
              <a:rPr lang="en-GB" b="1" dirty="0"/>
              <a:t>Criminal Justice Act 1991</a:t>
            </a:r>
            <a:r>
              <a:rPr lang="en-GB" dirty="0"/>
              <a:t> replaced juvenile courts with </a:t>
            </a:r>
            <a:r>
              <a:rPr lang="en-GB" b="1" dirty="0"/>
              <a:t>youth courts</a:t>
            </a:r>
            <a:r>
              <a:rPr lang="en-GB" dirty="0"/>
              <a:t>. It also included </a:t>
            </a:r>
            <a:r>
              <a:rPr lang="en-GB" b="1" dirty="0"/>
              <a:t>17‑year‑olds</a:t>
            </a:r>
            <a:r>
              <a:rPr lang="en-GB" dirty="0"/>
              <a:t> in the youth court system for the first time. While the Act aimed to improve efficiency, it also marked a move towards treating older children more like adults within the criminal justice process, increasing formalisation and punishment.</a:t>
            </a:r>
          </a:p>
          <a:p>
            <a:r>
              <a:rPr lang="en-GB"/>
              <a:t>During the 1990s, the long‑standing doctrine of </a:t>
            </a:r>
            <a:r>
              <a:rPr lang="en-GB" i="1"/>
              <a:t>doli incapax</a:t>
            </a:r>
            <a:r>
              <a:rPr lang="en-GB"/>
              <a:t> was abolished. This principle had presumed that children aged 10 to 13 were incapable of crime unless proven otherwise. Its removal made it </a:t>
            </a:r>
            <a:r>
              <a:rPr lang="en-GB" b="1"/>
              <a:t>easier to prosecute younger children</a:t>
            </a:r>
            <a:r>
              <a:rPr lang="en-GB"/>
              <a:t>, reinforcing the idea that children should be held criminally responsible rather than protected.</a:t>
            </a:r>
          </a:p>
          <a:p>
            <a:r>
              <a:rPr lang="en-GB" dirty="0"/>
              <a:t>The </a:t>
            </a:r>
            <a:r>
              <a:rPr lang="en-GB" b="1" dirty="0"/>
              <a:t>1994 Act</a:t>
            </a:r>
            <a:r>
              <a:rPr lang="en-GB" dirty="0"/>
              <a:t> introduced more punitive measures, including </a:t>
            </a:r>
            <a:r>
              <a:rPr lang="en-GB" b="1" dirty="0"/>
              <a:t>Secure Training Orders</a:t>
            </a:r>
            <a:r>
              <a:rPr lang="en-GB" dirty="0"/>
              <a:t> for 12–14‑year‑olds. These allowed younger children to be held in custody for longer periods. This represented a significant shift away from diversion and welfare, reflecting the belief that firm punishment would deter offending.</a:t>
            </a:r>
          </a:p>
          <a:p>
            <a:endParaRPr lang="en-GB" dirty="0">
              <a:latin typeface="Aptos"/>
              <a:ea typeface="Calibri"/>
              <a:cs typeface="Calibri"/>
            </a:endParaRPr>
          </a:p>
          <a:p>
            <a:endParaRPr lang="en-GB"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5212F2-3EBA-4606-9A22-6B9D72475DFE}" type="slidenum">
              <a:rPr lang="en-US" smtClean="0"/>
              <a:t>30</a:t>
            </a:fld>
            <a:endParaRPr lang="en-US"/>
          </a:p>
        </p:txBody>
      </p:sp>
    </p:spTree>
    <p:extLst>
      <p:ext uri="{BB962C8B-B14F-4D97-AF65-F5344CB8AC3E}">
        <p14:creationId xmlns:p14="http://schemas.microsoft.com/office/powerpoint/2010/main" val="15357154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Media has played a powerful role in shaping perceptions of youth and crime throughout modern history. From sensationalist headlines about Mods and Rockers in the 1960s to the outcry over “video nasties” in the 1980s, newspapers, television, and later film have often amplified fears about young people’s behaviour. This process, described by Stanley Cohen as </a:t>
            </a:r>
            <a:r>
              <a:rPr lang="en-US" b="1"/>
              <a:t>media amplification</a:t>
            </a:r>
            <a:r>
              <a:rPr lang="en-US"/>
              <a:t>, turns isolated incidents into widespread moral panics, portraying youth subcultures as dangerous and deviant. Such coverage not only influences public opinion but also drives political responses, leading to stricter policing and censorship measures. Ultimately, media narratives have contributed to the enduring image of youth as a social problem rather than a reflection of broader economic and cultural changes.</a:t>
            </a:r>
          </a:p>
          <a:p>
            <a:endParaRPr lang="en-US" b="1">
              <a:latin typeface="Calibri"/>
              <a:ea typeface="Calibri"/>
              <a:cs typeface="Calibri"/>
            </a:endParaRPr>
          </a:p>
        </p:txBody>
      </p:sp>
      <p:sp>
        <p:nvSpPr>
          <p:cNvPr id="4" name="Slide Number Placeholder 3"/>
          <p:cNvSpPr>
            <a:spLocks noGrp="1"/>
          </p:cNvSpPr>
          <p:nvPr>
            <p:ph type="sldNum" sz="quarter" idx="5"/>
          </p:nvPr>
        </p:nvSpPr>
        <p:spPr/>
        <p:txBody>
          <a:bodyPr/>
          <a:lstStyle/>
          <a:p>
            <a:fld id="{BF5212F2-3EBA-4606-9A22-6B9D72475DFE}" type="slidenum">
              <a:rPr lang="en-US" smtClean="0"/>
              <a:t>31</a:t>
            </a:fld>
            <a:endParaRPr lang="en-US"/>
          </a:p>
        </p:txBody>
      </p:sp>
    </p:spTree>
    <p:extLst>
      <p:ext uri="{BB962C8B-B14F-4D97-AF65-F5344CB8AC3E}">
        <p14:creationId xmlns:p14="http://schemas.microsoft.com/office/powerpoint/2010/main" val="17947733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England - The plot </a:t>
            </a:r>
            <a:r>
              <a:rPr lang="en-US" dirty="0" err="1"/>
              <a:t>centres</a:t>
            </a:r>
            <a:r>
              <a:rPr lang="en-US" dirty="0"/>
              <a:t> on young skinheads in England in 1983, illustrating how their subculture became influenced by far-right politics. -</a:t>
            </a:r>
            <a:r>
              <a:rPr lang="en-US" dirty="0">
                <a:hlinkClick r:id="rId3"/>
              </a:rPr>
              <a:t>Under my skin | Shane Meadows | The Guardian</a:t>
            </a:r>
            <a:endParaRPr lang="en-US"/>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5212F2-3EBA-4606-9A22-6B9D72475DFE}" type="slidenum">
              <a:rPr lang="en-US" smtClean="0"/>
              <a:t>32</a:t>
            </a:fld>
            <a:endParaRPr lang="en-US"/>
          </a:p>
        </p:txBody>
      </p:sp>
    </p:spTree>
    <p:extLst>
      <p:ext uri="{BB962C8B-B14F-4D97-AF65-F5344CB8AC3E}">
        <p14:creationId xmlns:p14="http://schemas.microsoft.com/office/powerpoint/2010/main" val="34793730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2025 </a:t>
            </a:r>
            <a:r>
              <a:rPr lang="en-US" dirty="0" err="1">
                <a:latin typeface="Calibri"/>
                <a:ea typeface="Calibri"/>
                <a:cs typeface="Calibri"/>
              </a:rPr>
              <a:t>bbc</a:t>
            </a:r>
            <a:r>
              <a:rPr lang="en-US" dirty="0">
                <a:latin typeface="Calibri"/>
                <a:ea typeface="Calibri"/>
                <a:cs typeface="Calibri"/>
              </a:rPr>
              <a:t> news Afghan young men arrested 'western clothes'</a:t>
            </a:r>
          </a:p>
          <a:p>
            <a:r>
              <a:rPr lang="en-US" dirty="0">
                <a:hlinkClick r:id="rId3"/>
              </a:rPr>
              <a:t>Taliban warn Afghans who wore 'un-Islamic' Peaky Blinders outfits - BBC News</a:t>
            </a:r>
            <a:endParaRPr lang="en-US"/>
          </a:p>
        </p:txBody>
      </p:sp>
      <p:sp>
        <p:nvSpPr>
          <p:cNvPr id="4" name="Slide Number Placeholder 3"/>
          <p:cNvSpPr>
            <a:spLocks noGrp="1"/>
          </p:cNvSpPr>
          <p:nvPr>
            <p:ph type="sldNum" sz="quarter" idx="5"/>
          </p:nvPr>
        </p:nvSpPr>
        <p:spPr/>
        <p:txBody>
          <a:bodyPr/>
          <a:lstStyle/>
          <a:p>
            <a:fld id="{BF5212F2-3EBA-4606-9A22-6B9D72475DFE}" type="slidenum">
              <a:rPr lang="en-US" smtClean="0"/>
              <a:t>33</a:t>
            </a:fld>
            <a:endParaRPr lang="en-US"/>
          </a:p>
        </p:txBody>
      </p:sp>
    </p:spTree>
    <p:extLst>
      <p:ext uri="{BB962C8B-B14F-4D97-AF65-F5344CB8AC3E}">
        <p14:creationId xmlns:p14="http://schemas.microsoft.com/office/powerpoint/2010/main" val="38559567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Taliban warn Afghans who wore 'un-Islamic' Peaky Blinders outfits - BBC News</a:t>
            </a:r>
            <a:endParaRPr lang="en-US"/>
          </a:p>
        </p:txBody>
      </p:sp>
      <p:sp>
        <p:nvSpPr>
          <p:cNvPr id="4" name="Slide Number Placeholder 3"/>
          <p:cNvSpPr>
            <a:spLocks noGrp="1"/>
          </p:cNvSpPr>
          <p:nvPr>
            <p:ph type="sldNum" sz="quarter" idx="5"/>
          </p:nvPr>
        </p:nvSpPr>
        <p:spPr/>
        <p:txBody>
          <a:bodyPr/>
          <a:lstStyle/>
          <a:p>
            <a:fld id="{BF5212F2-3EBA-4606-9A22-6B9D72475DFE}" type="slidenum">
              <a:rPr lang="en-US" smtClean="0"/>
              <a:t>34</a:t>
            </a:fld>
            <a:endParaRPr lang="en-US"/>
          </a:p>
        </p:txBody>
      </p:sp>
    </p:spTree>
    <p:extLst>
      <p:ext uri="{BB962C8B-B14F-4D97-AF65-F5344CB8AC3E}">
        <p14:creationId xmlns:p14="http://schemas.microsoft.com/office/powerpoint/2010/main" val="40737285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solidFill>
                  <a:srgbClr val="0A0A0A"/>
                </a:solidFill>
              </a:rPr>
              <a:t>Peaky Blinders</a:t>
            </a:r>
            <a:r>
              <a:rPr lang="en-US" dirty="0">
                <a:solidFill>
                  <a:srgbClr val="0A0A0A"/>
                </a:solidFill>
              </a:rPr>
              <a:t>: Ruling industrial areas of Birmingham from the 1880s, this gang evolved from street thugs to a sophisticated organization running protection rackets and illegal betting operations.</a:t>
            </a:r>
            <a:endParaRPr lang="en-US" dirty="0"/>
          </a:p>
          <a:p>
            <a:pPr marL="285750" indent="-285750">
              <a:buFont typeface="Arial"/>
              <a:buChar char="•"/>
            </a:pPr>
            <a:r>
              <a:rPr lang="en-US" b="1" dirty="0">
                <a:solidFill>
                  <a:srgbClr val="0A0A0A"/>
                </a:solidFill>
              </a:rPr>
              <a:t>The Forty Elephants</a:t>
            </a:r>
            <a:r>
              <a:rPr lang="en-US" dirty="0">
                <a:solidFill>
                  <a:srgbClr val="0A0A0A"/>
                </a:solidFill>
              </a:rPr>
              <a:t>: An all-female gang of shoplifters operating in London, known for their style and organization, with a "Queen" elected to lead them. - TV A thousand blows </a:t>
            </a:r>
            <a:endParaRPr lang="en-GB" dirty="0"/>
          </a:p>
          <a:p>
            <a:pPr marL="285750" indent="-285750">
              <a:buFont typeface="Arial"/>
              <a:buChar char="•"/>
            </a:pPr>
            <a:r>
              <a:rPr lang="en-US" b="1" dirty="0">
                <a:solidFill>
                  <a:srgbClr val="0A0A0A"/>
                </a:solidFill>
              </a:rPr>
              <a:t>American Outlaw Gangs</a:t>
            </a:r>
            <a:r>
              <a:rPr lang="en-US" dirty="0">
                <a:solidFill>
                  <a:srgbClr val="0A0A0A"/>
                </a:solidFill>
              </a:rPr>
              <a:t>: In the American "Wild West," figures like the James Gang and the Wild Bunch became infamous, captivating the public imagination. - </a:t>
            </a:r>
            <a:r>
              <a:rPr lang="en-US" dirty="0">
                <a:solidFill>
                  <a:srgbClr val="000000"/>
                </a:solidFill>
              </a:rPr>
              <a:t>Butch Cassidy; </a:t>
            </a:r>
            <a:r>
              <a:rPr lang="en-US" dirty="0">
                <a:solidFill>
                  <a:srgbClr val="0A0A0A"/>
                </a:solidFill>
              </a:rPr>
              <a:t>Jessy James; Billy the Kid </a:t>
            </a:r>
            <a:endParaRPr lang="en-GB" dirty="0"/>
          </a:p>
          <a:p>
            <a:pPr marL="285750" indent="-285750">
              <a:buFont typeface="Arial"/>
              <a:buChar char="•"/>
            </a:pPr>
            <a:r>
              <a:rPr lang="en-US" b="1" dirty="0">
                <a:solidFill>
                  <a:srgbClr val="0A0A0A"/>
                </a:solidFill>
              </a:rPr>
              <a:t>Street Gangs of New York</a:t>
            </a:r>
            <a:r>
              <a:rPr lang="en-US" dirty="0">
                <a:solidFill>
                  <a:srgbClr val="0A0A0A"/>
                </a:solidFill>
              </a:rPr>
              <a:t>: The Five Points neighborhood in Manhattan was notorious for its gangs, which rose in the 1830s amid poverty, rapid industrialization, and high immigration rates</a:t>
            </a:r>
            <a:endParaRPr lang="en-GB"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5212F2-3EBA-4606-9A22-6B9D72475DFE}" type="slidenum">
              <a:rPr lang="en-US" smtClean="0"/>
              <a:t>35</a:t>
            </a:fld>
            <a:endParaRPr lang="en-US"/>
          </a:p>
        </p:txBody>
      </p:sp>
    </p:spTree>
    <p:extLst>
      <p:ext uri="{BB962C8B-B14F-4D97-AF65-F5344CB8AC3E}">
        <p14:creationId xmlns:p14="http://schemas.microsoft.com/office/powerpoint/2010/main" val="16482584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concept of “coming of age” in Britain evolved significantly during the 18th and 19th centuries, with an early focus on protecting children from exploitation and harm. Concerns about child labour, abuse, and neglect led to the introduction of legislation such as the Factory Acts and the growth of organisations dedicated to safeguarding children’s welfare. By the late 19th and early 20th centuries, attention shifted towards youth development, giving rise to structured youth work. Organisations like the YMCA, Scouts, and Army Cadets emerged to provide opportunities for social, moral, and physical development. These groups aimed to instil discipline, citizenship, and healthy recreation, reflecting broader societal efforts to guide young people through adolescence and prepare them for adult responsibilities.</a:t>
            </a:r>
          </a:p>
          <a:p>
            <a:endParaRPr lang="en-GB"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5212F2-3EBA-4606-9A22-6B9D72475DFE}" type="slidenum">
              <a:rPr lang="en-US" smtClean="0"/>
              <a:t>36</a:t>
            </a:fld>
            <a:endParaRPr lang="en-US"/>
          </a:p>
        </p:txBody>
      </p:sp>
    </p:spTree>
    <p:extLst>
      <p:ext uri="{BB962C8B-B14F-4D97-AF65-F5344CB8AC3E}">
        <p14:creationId xmlns:p14="http://schemas.microsoft.com/office/powerpoint/2010/main" val="15384207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https://www.gov.uk/if-my-child-gets-in-trouble-with-police</a:t>
            </a:r>
            <a:endParaRPr lang="en-US"/>
          </a:p>
          <a:p>
            <a:r>
              <a:rPr lang="en-GB"/>
              <a:t>In </a:t>
            </a:r>
            <a:r>
              <a:rPr lang="en-GB" b="1"/>
              <a:t>England and Wales</a:t>
            </a:r>
            <a:r>
              <a:rPr lang="en-GB"/>
              <a:t>, the </a:t>
            </a:r>
            <a:r>
              <a:rPr lang="en-GB" b="1"/>
              <a:t>age of criminal responsibility is 10 years old</a:t>
            </a:r>
            <a:r>
              <a:rPr lang="en-GB"/>
              <a:t>. This means that from the age of 10, children can legally be arrested, charged, and prosecuted for a criminal offence. This is one of the </a:t>
            </a:r>
            <a:r>
              <a:rPr lang="en-GB" b="1"/>
              <a:t>lowest ages in Europe</a:t>
            </a:r>
            <a:r>
              <a:rPr lang="en-GB"/>
              <a:t> and has been the subject of ongoing debate and criticism.</a:t>
            </a:r>
          </a:p>
          <a:p>
            <a:r>
              <a:rPr lang="en-GB"/>
              <a:t>Historically, children aged 10–13 were protected by a legal principle known as </a:t>
            </a:r>
            <a:r>
              <a:rPr lang="en-GB" b="1" i="1"/>
              <a:t>doli incapax</a:t>
            </a:r>
            <a:r>
              <a:rPr lang="en-GB"/>
              <a:t>, which presumed they were incapable of crime unless it could be proven that they understood their actions were seriously wrong. This safeguard recognised developmental immaturity. However, </a:t>
            </a:r>
            <a:r>
              <a:rPr lang="en-GB" b="1" i="1"/>
              <a:t>doli incapax</a:t>
            </a:r>
            <a:r>
              <a:rPr lang="en-GB" b="1"/>
              <a:t> was abolished in 1998</a:t>
            </a:r>
            <a:r>
              <a:rPr lang="en-GB"/>
              <a:t>, making it easier to prosecute younger children and marking a shift towards greater criminalisation of childhood behaviour.</a:t>
            </a:r>
          </a:p>
          <a:p>
            <a:r>
              <a:rPr lang="en-GB"/>
              <a:t>Supporters of the current age argue that children from the age of 10 can understand the difference between right and wrong and should be held accountable for harmful behaviour. They claim that the Youth Justice System offers safeguards, such as youth courts and age‑appropriate sentencing, to reflect children’s needs.</a:t>
            </a:r>
          </a:p>
          <a:p>
            <a:r>
              <a:rPr lang="en-GB"/>
              <a:t>However, critics strongly challenge this view. Research in </a:t>
            </a:r>
            <a:r>
              <a:rPr lang="en-GB" b="1"/>
              <a:t>child development and neuroscience</a:t>
            </a:r>
            <a:r>
              <a:rPr lang="en-GB"/>
              <a:t> shows that children at 10 or 11 lack full cognitive and emotional maturity, particularly in areas such as impulse control, risk assessment, and understanding consequences. This raises serious concerns about fairness and proportionality.</a:t>
            </a:r>
          </a:p>
          <a:p>
            <a:r>
              <a:rPr lang="en-GB"/>
              <a:t>Many international bodies, including the </a:t>
            </a:r>
            <a:r>
              <a:rPr lang="en-GB" b="1"/>
              <a:t>United Nations Committee on the Rights of the Child</a:t>
            </a:r>
            <a:r>
              <a:rPr lang="en-GB"/>
              <a:t>, have repeatedly criticised the UK’s approach. They have called for the age of criminal responsibility to be raised to at least </a:t>
            </a:r>
            <a:r>
              <a:rPr lang="en-GB" b="1"/>
              <a:t>14</a:t>
            </a:r>
            <a:r>
              <a:rPr lang="en-GB"/>
              <a:t>, arguing that criminalisation at such a young age breaches children’s rights and increases long‑term harm.</a:t>
            </a:r>
          </a:p>
          <a:p>
            <a:r>
              <a:rPr lang="en-GB"/>
              <a:t>From a youth justice perspective, early criminalisation can be damaging. Evidence suggests that formal justice system contact at a young age increases </a:t>
            </a:r>
            <a:r>
              <a:rPr lang="en-GB" b="1"/>
              <a:t>labelling</a:t>
            </a:r>
            <a:r>
              <a:rPr lang="en-GB"/>
              <a:t>, stigma, and the likelihood of reoffending, rather than promoting rehabilitation. This links closely to </a:t>
            </a:r>
            <a:r>
              <a:rPr lang="en-GB" b="1"/>
              <a:t>labelling theory</a:t>
            </a:r>
            <a:r>
              <a:rPr lang="en-GB"/>
              <a:t>, which argues that criminal labels can shape identity and future behaviour.</a:t>
            </a:r>
          </a:p>
          <a:p>
            <a:r>
              <a:rPr lang="en-GB"/>
              <a:t>The </a:t>
            </a:r>
            <a:r>
              <a:rPr lang="en-GB" b="1"/>
              <a:t>Child First</a:t>
            </a:r>
            <a:r>
              <a:rPr lang="en-GB"/>
              <a:t> approach, now central to youth justice policy in England and Wales, emphasises that children who offend should be seen primarily as children in need of support, not punishment. This raises an important tension: while policy language promotes welfare and diversion, the low age of criminal responsibility continues to allow punitive responses to very young children.</a:t>
            </a:r>
          </a:p>
          <a:p>
            <a:endParaRPr lang="en-GB" dirty="0"/>
          </a:p>
        </p:txBody>
      </p:sp>
      <p:sp>
        <p:nvSpPr>
          <p:cNvPr id="4" name="Slide Number Placeholder 3"/>
          <p:cNvSpPr>
            <a:spLocks noGrp="1"/>
          </p:cNvSpPr>
          <p:nvPr>
            <p:ph type="sldNum" sz="quarter" idx="5"/>
          </p:nvPr>
        </p:nvSpPr>
        <p:spPr/>
        <p:txBody>
          <a:bodyPr/>
          <a:lstStyle/>
          <a:p>
            <a:fld id="{8F1F90B3-77FD-483C-AFC6-E18738AC8159}" type="slidenum">
              <a:rPr lang="en-GB" smtClean="0"/>
              <a:t>39</a:t>
            </a:fld>
            <a:endParaRPr lang="en-GB"/>
          </a:p>
        </p:txBody>
      </p:sp>
    </p:spTree>
    <p:extLst>
      <p:ext uri="{BB962C8B-B14F-4D97-AF65-F5344CB8AC3E}">
        <p14:creationId xmlns:p14="http://schemas.microsoft.com/office/powerpoint/2010/main" val="15729218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https://www.kingsleynapley.co.uk/insights/blogs/criminal-law-blog/youth-justice-time-to-change-the-age-of-criminal-responsibility</a:t>
            </a:r>
          </a:p>
        </p:txBody>
      </p:sp>
      <p:sp>
        <p:nvSpPr>
          <p:cNvPr id="4" name="Slide Number Placeholder 3"/>
          <p:cNvSpPr>
            <a:spLocks noGrp="1"/>
          </p:cNvSpPr>
          <p:nvPr>
            <p:ph type="sldNum" sz="quarter" idx="5"/>
          </p:nvPr>
        </p:nvSpPr>
        <p:spPr/>
        <p:txBody>
          <a:bodyPr/>
          <a:lstStyle/>
          <a:p>
            <a:fld id="{8F1F90B3-77FD-483C-AFC6-E18738AC8159}" type="slidenum">
              <a:rPr lang="en-GB" smtClean="0"/>
              <a:t>41</a:t>
            </a:fld>
            <a:endParaRPr lang="en-GB"/>
          </a:p>
        </p:txBody>
      </p:sp>
    </p:spTree>
    <p:extLst>
      <p:ext uri="{BB962C8B-B14F-4D97-AF65-F5344CB8AC3E}">
        <p14:creationId xmlns:p14="http://schemas.microsoft.com/office/powerpoint/2010/main" val="29179090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https://www.njjn.org/uploads/digital-library/UPDATED%20February%202024_Minimum%20Age%20Laws%20for%20Juvenile%20Court%20Jurisdiction%20and%20Confinement.pdf</a:t>
            </a:r>
          </a:p>
        </p:txBody>
      </p:sp>
      <p:sp>
        <p:nvSpPr>
          <p:cNvPr id="4" name="Slide Number Placeholder 3"/>
          <p:cNvSpPr>
            <a:spLocks noGrp="1"/>
          </p:cNvSpPr>
          <p:nvPr>
            <p:ph type="sldNum" sz="quarter" idx="5"/>
          </p:nvPr>
        </p:nvSpPr>
        <p:spPr/>
        <p:txBody>
          <a:bodyPr/>
          <a:lstStyle/>
          <a:p>
            <a:fld id="{8F1F90B3-77FD-483C-AFC6-E18738AC8159}" type="slidenum">
              <a:rPr lang="en-GB" smtClean="0"/>
              <a:t>43</a:t>
            </a:fld>
            <a:endParaRPr lang="en-GB"/>
          </a:p>
        </p:txBody>
      </p:sp>
    </p:spTree>
    <p:extLst>
      <p:ext uri="{BB962C8B-B14F-4D97-AF65-F5344CB8AC3E}">
        <p14:creationId xmlns:p14="http://schemas.microsoft.com/office/powerpoint/2010/main" val="7371801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Juvenile courts were renamed </a:t>
            </a:r>
            <a:r>
              <a:rPr lang="en-US" b="1" dirty="0"/>
              <a:t>youth courts</a:t>
            </a:r>
            <a:r>
              <a:rPr lang="en-US" dirty="0"/>
              <a:t> to reflect a shift towards a more </a:t>
            </a:r>
            <a:r>
              <a:rPr lang="en-US" dirty="0" err="1"/>
              <a:t>specialised</a:t>
            </a:r>
            <a:r>
              <a:rPr lang="en-US" dirty="0"/>
              <a:t> system for dealing with young offenders aged </a:t>
            </a:r>
            <a:r>
              <a:rPr lang="en-US" b="1" dirty="0"/>
              <a:t>10–17 years</a:t>
            </a:r>
            <a:r>
              <a:rPr lang="en-US" dirty="0"/>
              <a:t>. The aim was to create a court environment better suited to children and young people, with specially trained magistrates and a greater emphasis on welfare, rehabilitation, and proportionality.</a:t>
            </a:r>
          </a:p>
          <a:p>
            <a:endParaRPr lang="en-US" dirty="0">
              <a:latin typeface="Calibri"/>
              <a:ea typeface="Calibri"/>
              <a:cs typeface="Calibri"/>
            </a:endParaRPr>
          </a:p>
          <a:p>
            <a:r>
              <a:rPr lang="en-US" dirty="0"/>
              <a:t>Custodial sentencing for young people was restructured rather than entirely removed. Traditional sentences such as detention in </a:t>
            </a:r>
            <a:r>
              <a:rPr lang="en-US" dirty="0" err="1"/>
              <a:t>borstals</a:t>
            </a:r>
            <a:r>
              <a:rPr lang="en-US" dirty="0"/>
              <a:t> were abolished, but new forms of custody were introduced.</a:t>
            </a:r>
          </a:p>
          <a:p>
            <a:r>
              <a:rPr lang="en-US" dirty="0"/>
              <a:t>The </a:t>
            </a:r>
            <a:r>
              <a:rPr lang="en-US" b="1" dirty="0"/>
              <a:t>Detention and Training Order (DTO)</a:t>
            </a:r>
            <a:r>
              <a:rPr lang="en-US" dirty="0"/>
              <a:t> later replaced a range of custodial disposals. DTOs apply to young people aged </a:t>
            </a:r>
            <a:r>
              <a:rPr lang="en-US" b="1" dirty="0"/>
              <a:t>12–17</a:t>
            </a:r>
            <a:r>
              <a:rPr lang="en-US" dirty="0"/>
              <a:t> and combine time spent in custody with a period of supervision in the community. Although designed to be rehabilitative, custody remains a punishment and has been widely </a:t>
            </a:r>
            <a:r>
              <a:rPr lang="en-US" dirty="0" err="1"/>
              <a:t>criticised</a:t>
            </a:r>
            <a:r>
              <a:rPr lang="en-US" dirty="0"/>
              <a:t> for its limited effectiveness in reducing reoffending.</a:t>
            </a:r>
          </a:p>
          <a:p>
            <a:endParaRPr lang="en-US" dirty="0">
              <a:latin typeface="Calibri"/>
              <a:ea typeface="Calibri"/>
              <a:cs typeface="Calibri"/>
            </a:endParaRPr>
          </a:p>
          <a:p>
            <a:r>
              <a:rPr lang="en-US"/>
              <a:t>Curfews were introduced as part of a wider move towards greater control and restriction of young people’s behaviour. Curfew orders could be imposed on those aged </a:t>
            </a:r>
            <a:r>
              <a:rPr lang="en-US" b="1"/>
              <a:t>16 and over</a:t>
            </a:r>
            <a:r>
              <a:rPr lang="en-US"/>
              <a:t>, typically as part of bail conditions or community sentences.</a:t>
            </a:r>
          </a:p>
          <a:p>
            <a:r>
              <a:rPr lang="en-US"/>
              <a:t>These measures aimed to manage risk and prevent offending by restricting movement, particularly during evenings and nights.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5212F2-3EBA-4606-9A22-6B9D72475DFE}" type="slidenum">
              <a:rPr lang="en-US" smtClean="0"/>
              <a:t>45</a:t>
            </a:fld>
            <a:endParaRPr lang="en-US"/>
          </a:p>
        </p:txBody>
      </p:sp>
    </p:spTree>
    <p:extLst>
      <p:ext uri="{BB962C8B-B14F-4D97-AF65-F5344CB8AC3E}">
        <p14:creationId xmlns:p14="http://schemas.microsoft.com/office/powerpoint/2010/main" val="33119265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hqAyB2Z2NF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virtual-college.co.uk/safeguarding-children-timeline/index.html"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4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4.svg"/></Relationships>
</file>

<file path=ppt/slides/_rels/slide44.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www.britsoccrim.org/wp-content/uploads/2016/04/bscn-76-Gray.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F05ACD0-FF4A-4F8F-B5C5-6A4EBD0D1B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C9AFA28-B5ED-4346-9AF7-68A157F16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p:cNvSpPr>
            <a:spLocks noGrp="1"/>
          </p:cNvSpPr>
          <p:nvPr>
            <p:ph type="ctrTitle"/>
          </p:nvPr>
        </p:nvSpPr>
        <p:spPr>
          <a:xfrm>
            <a:off x="1472608" y="1380564"/>
            <a:ext cx="4561369" cy="2346229"/>
          </a:xfrm>
        </p:spPr>
        <p:txBody>
          <a:bodyPr anchor="b">
            <a:normAutofit/>
          </a:bodyPr>
          <a:lstStyle/>
          <a:p>
            <a:r>
              <a:rPr lang="en-US" sz="3200"/>
              <a:t>Young People and Gangs</a:t>
            </a:r>
            <a:br>
              <a:rPr lang="en-US" sz="3200"/>
            </a:br>
            <a:r>
              <a:rPr lang="en-US" sz="3200"/>
              <a:t>BMCL 4010</a:t>
            </a:r>
          </a:p>
        </p:txBody>
      </p:sp>
      <p:sp>
        <p:nvSpPr>
          <p:cNvPr id="3" name="Subtitle 2"/>
          <p:cNvSpPr>
            <a:spLocks noGrp="1"/>
          </p:cNvSpPr>
          <p:nvPr>
            <p:ph type="subTitle" idx="1"/>
          </p:nvPr>
        </p:nvSpPr>
        <p:spPr>
          <a:xfrm>
            <a:off x="1472608" y="4061345"/>
            <a:ext cx="4561369" cy="1416090"/>
          </a:xfrm>
        </p:spPr>
        <p:txBody>
          <a:bodyPr vert="horz" lIns="91440" tIns="45720" rIns="91440" bIns="45720" rtlCol="0" anchor="t">
            <a:normAutofit/>
          </a:bodyPr>
          <a:lstStyle/>
          <a:p>
            <a:r>
              <a:rPr lang="en-US" sz="3200"/>
              <a:t>Week 1</a:t>
            </a:r>
          </a:p>
        </p:txBody>
      </p:sp>
      <p:pic>
        <p:nvPicPr>
          <p:cNvPr id="4" name="Picture 3" descr="A group of people standing in front of a brick wall&#10;&#10;AI-generated content may be incorrect.">
            <a:extLst>
              <a:ext uri="{FF2B5EF4-FFF2-40B4-BE49-F238E27FC236}">
                <a16:creationId xmlns:a16="http://schemas.microsoft.com/office/drawing/2014/main" id="{6BB24B7C-2E03-EAB6-D244-FDB6E3856699}"/>
              </a:ext>
            </a:extLst>
          </p:cNvPr>
          <p:cNvPicPr>
            <a:picLocks noChangeAspect="1"/>
          </p:cNvPicPr>
          <p:nvPr/>
        </p:nvPicPr>
        <p:blipFill>
          <a:blip r:embed="rId2"/>
          <a:stretch>
            <a:fillRect/>
          </a:stretch>
        </p:blipFill>
        <p:spPr>
          <a:xfrm>
            <a:off x="6264596" y="2113366"/>
            <a:ext cx="4967335" cy="322073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7745-A43E-4BE4-2950-44857A4C5A6B}"/>
              </a:ext>
            </a:extLst>
          </p:cNvPr>
          <p:cNvSpPr>
            <a:spLocks noGrp="1"/>
          </p:cNvSpPr>
          <p:nvPr>
            <p:ph type="title"/>
          </p:nvPr>
        </p:nvSpPr>
        <p:spPr>
          <a:xfrm>
            <a:off x="793935" y="854168"/>
            <a:ext cx="3527117" cy="2665681"/>
          </a:xfrm>
        </p:spPr>
        <p:txBody>
          <a:bodyPr vert="horz" lIns="91440" tIns="45720" rIns="91440" bIns="45720" rtlCol="0" anchor="b">
            <a:normAutofit/>
          </a:bodyPr>
          <a:lstStyle/>
          <a:p>
            <a:pPr algn="ctr"/>
            <a:r>
              <a:rPr lang="en-US" sz="3200" kern="1200">
                <a:solidFill>
                  <a:schemeClr val="tx1"/>
                </a:solidFill>
                <a:latin typeface="+mj-lt"/>
                <a:ea typeface="+mj-ea"/>
                <a:cs typeface="+mj-cs"/>
              </a:rPr>
              <a:t>Welcome – Introductions </a:t>
            </a:r>
          </a:p>
        </p:txBody>
      </p:sp>
      <p:pic>
        <p:nvPicPr>
          <p:cNvPr id="5" name="Content Placeholder 4">
            <a:extLst>
              <a:ext uri="{FF2B5EF4-FFF2-40B4-BE49-F238E27FC236}">
                <a16:creationId xmlns:a16="http://schemas.microsoft.com/office/drawing/2014/main" id="{943FF16B-2BBA-2D1E-DE56-C211443F87BA}"/>
              </a:ext>
            </a:extLst>
          </p:cNvPr>
          <p:cNvPicPr>
            <a:picLocks noGrp="1" noChangeAspect="1"/>
          </p:cNvPicPr>
          <p:nvPr>
            <p:ph idx="1"/>
          </p:nvPr>
        </p:nvPicPr>
        <p:blipFill>
          <a:blip r:embed="rId2"/>
          <a:stretch>
            <a:fillRect/>
          </a:stretch>
        </p:blipFill>
        <p:spPr>
          <a:xfrm>
            <a:off x="5350685" y="1403317"/>
            <a:ext cx="6595293" cy="4152592"/>
          </a:xfrm>
          <a:prstGeom prst="rect">
            <a:avLst/>
          </a:prstGeom>
        </p:spPr>
      </p:pic>
    </p:spTree>
    <p:extLst>
      <p:ext uri="{BB962C8B-B14F-4D97-AF65-F5344CB8AC3E}">
        <p14:creationId xmlns:p14="http://schemas.microsoft.com/office/powerpoint/2010/main" val="35204165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610C8-30B7-E992-2BF4-9ECF178FE038}"/>
              </a:ext>
            </a:extLst>
          </p:cNvPr>
          <p:cNvSpPr>
            <a:spLocks noGrp="1"/>
          </p:cNvSpPr>
          <p:nvPr>
            <p:ph type="title"/>
          </p:nvPr>
        </p:nvSpPr>
        <p:spPr>
          <a:xfrm>
            <a:off x="686834" y="1153572"/>
            <a:ext cx="3200400" cy="4461163"/>
          </a:xfrm>
        </p:spPr>
        <p:txBody>
          <a:bodyPr>
            <a:normAutofit/>
          </a:bodyPr>
          <a:lstStyle/>
          <a:p>
            <a:r>
              <a:rPr lang="en-GB">
                <a:solidFill>
                  <a:srgbClr val="FFFFFF"/>
                </a:solidFill>
              </a:rPr>
              <a:t>Information </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3B0887-4C0F-5358-FED0-12CF949C3FD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Leave excuses at the door!</a:t>
            </a:r>
          </a:p>
          <a:p>
            <a:r>
              <a:rPr lang="en-GB" dirty="0"/>
              <a:t>Don’t understand the assignment, ask for help</a:t>
            </a:r>
          </a:p>
          <a:p>
            <a:r>
              <a:rPr lang="en-GB" dirty="0"/>
              <a:t>Assignment, accept grade and resolve to do better (with my help if necessary) next time</a:t>
            </a:r>
          </a:p>
          <a:p>
            <a:r>
              <a:rPr lang="en-GB" dirty="0"/>
              <a:t>Classroom – rules (next slide)</a:t>
            </a:r>
          </a:p>
          <a:p>
            <a:r>
              <a:rPr lang="en-GB" dirty="0"/>
              <a:t>I am here to teach you, inspire you and to help you grow…..</a:t>
            </a:r>
          </a:p>
          <a:p>
            <a:r>
              <a:rPr lang="en-GB" dirty="0"/>
              <a:t>I’ll do my part. The rest is up to you!</a:t>
            </a:r>
            <a:endParaRPr lang="en-US" dirty="0"/>
          </a:p>
        </p:txBody>
      </p:sp>
    </p:spTree>
    <p:extLst>
      <p:ext uri="{BB962C8B-B14F-4D97-AF65-F5344CB8AC3E}">
        <p14:creationId xmlns:p14="http://schemas.microsoft.com/office/powerpoint/2010/main" val="3084521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B67CF4-C208-F9B2-A35B-95EC60DF3570}"/>
              </a:ext>
            </a:extLst>
          </p:cNvPr>
          <p:cNvSpPr>
            <a:spLocks noGrp="1"/>
          </p:cNvSpPr>
          <p:nvPr>
            <p:ph type="title"/>
          </p:nvPr>
        </p:nvSpPr>
        <p:spPr>
          <a:xfrm>
            <a:off x="686834" y="1153572"/>
            <a:ext cx="3200400" cy="4461163"/>
          </a:xfrm>
        </p:spPr>
        <p:txBody>
          <a:bodyPr>
            <a:normAutofit/>
          </a:bodyPr>
          <a:lstStyle/>
          <a:p>
            <a:r>
              <a:rPr lang="en-GB">
                <a:solidFill>
                  <a:srgbClr val="FFFFFF"/>
                </a:solidFill>
              </a:rPr>
              <a:t>Information </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48C430-F065-31D4-CA4B-A277BF8224D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t>Attendance</a:t>
            </a:r>
          </a:p>
          <a:p>
            <a:r>
              <a:rPr lang="en-GB"/>
              <a:t>Use library &amp; online</a:t>
            </a:r>
          </a:p>
          <a:p>
            <a:r>
              <a:rPr lang="en-GB"/>
              <a:t>Email if you can't attend</a:t>
            </a:r>
          </a:p>
          <a:p>
            <a:r>
              <a:rPr lang="en-GB"/>
              <a:t>Engage in classes</a:t>
            </a:r>
          </a:p>
          <a:p>
            <a:r>
              <a:rPr lang="en-GB"/>
              <a:t>Safe room</a:t>
            </a:r>
          </a:p>
          <a:p>
            <a:r>
              <a:rPr lang="en-US"/>
              <a:t>Harvard Reference  - ask if you are not sure</a:t>
            </a:r>
          </a:p>
          <a:p>
            <a:r>
              <a:rPr lang="en-US"/>
              <a:t>The use of AI – be careful! See Video's attached.</a:t>
            </a:r>
          </a:p>
          <a:p>
            <a:r>
              <a:rPr lang="en-GB"/>
              <a:t>Scheme of Work on Moodle – does change!</a:t>
            </a:r>
          </a:p>
          <a:p>
            <a:endParaRPr lang="en-GB"/>
          </a:p>
        </p:txBody>
      </p:sp>
    </p:spTree>
    <p:extLst>
      <p:ext uri="{BB962C8B-B14F-4D97-AF65-F5344CB8AC3E}">
        <p14:creationId xmlns:p14="http://schemas.microsoft.com/office/powerpoint/2010/main" val="2197244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1A571-CDF3-65B2-2715-2B003A119928}"/>
              </a:ext>
            </a:extLst>
          </p:cNvPr>
          <p:cNvSpPr>
            <a:spLocks noGrp="1"/>
          </p:cNvSpPr>
          <p:nvPr>
            <p:ph type="title"/>
          </p:nvPr>
        </p:nvSpPr>
        <p:spPr/>
        <p:txBody>
          <a:bodyPr/>
          <a:lstStyle/>
          <a:p>
            <a:r>
              <a:rPr lang="en-GB"/>
              <a:t>Learning Outcomes:</a:t>
            </a:r>
          </a:p>
        </p:txBody>
      </p:sp>
      <p:sp>
        <p:nvSpPr>
          <p:cNvPr id="3" name="Content Placeholder 2">
            <a:extLst>
              <a:ext uri="{FF2B5EF4-FFF2-40B4-BE49-F238E27FC236}">
                <a16:creationId xmlns:a16="http://schemas.microsoft.com/office/drawing/2014/main" id="{E0770A70-5D52-5D9F-31D7-A6361CCB9585}"/>
              </a:ext>
            </a:extLst>
          </p:cNvPr>
          <p:cNvSpPr>
            <a:spLocks noGrp="1"/>
          </p:cNvSpPr>
          <p:nvPr>
            <p:ph idx="1"/>
          </p:nvPr>
        </p:nvSpPr>
        <p:spPr/>
        <p:txBody>
          <a:bodyPr vert="horz" lIns="91440" tIns="45720" rIns="91440" bIns="45720" rtlCol="0" anchor="t">
            <a:normAutofit/>
          </a:bodyPr>
          <a:lstStyle/>
          <a:p>
            <a:pPr marL="0" indent="0">
              <a:buNone/>
            </a:pPr>
            <a:endParaRPr lang="en-GB" sz="2400">
              <a:latin typeface="Calibri"/>
              <a:ea typeface="Calibri"/>
              <a:cs typeface="Calibri"/>
            </a:endParaRPr>
          </a:p>
          <a:p>
            <a:r>
              <a:rPr lang="en-GB" sz="2400">
                <a:latin typeface="Calibri"/>
                <a:ea typeface="Calibri"/>
                <a:cs typeface="Segoe UI"/>
              </a:rPr>
              <a:t>Explain how the concept of the “youth problem” emerged historically in Britain.</a:t>
            </a:r>
            <a:endParaRPr lang="en-GB" sz="2400">
              <a:latin typeface="Calibri"/>
              <a:ea typeface="Calibri"/>
              <a:cs typeface="Calibri"/>
            </a:endParaRPr>
          </a:p>
          <a:p>
            <a:r>
              <a:rPr lang="en-GB" sz="2400">
                <a:latin typeface="Calibri"/>
                <a:ea typeface="Calibri"/>
                <a:cs typeface="Segoe UI"/>
              </a:rPr>
              <a:t>Identify key social, economic, and political factors influencing youth issues across different periods.</a:t>
            </a:r>
            <a:endParaRPr lang="en-GB" sz="2400">
              <a:latin typeface="Calibri"/>
              <a:ea typeface="Calibri"/>
              <a:cs typeface="Calibri"/>
            </a:endParaRPr>
          </a:p>
          <a:p>
            <a:r>
              <a:rPr lang="en-GB" sz="2400">
                <a:latin typeface="Calibri"/>
                <a:ea typeface="Calibri"/>
                <a:cs typeface="Segoe UI"/>
              </a:rPr>
              <a:t>Analyse how media and policy responses shaped perceptions of youth.</a:t>
            </a:r>
            <a:endParaRPr lang="en-GB" sz="2400">
              <a:latin typeface="Calibri"/>
              <a:ea typeface="Calibri"/>
              <a:cs typeface="Calibri"/>
            </a:endParaRPr>
          </a:p>
          <a:p>
            <a:r>
              <a:rPr lang="en-GB" sz="2400">
                <a:latin typeface="Calibri"/>
                <a:ea typeface="Calibri"/>
                <a:cs typeface="Segoe UI"/>
              </a:rPr>
              <a:t>Critically discuss continuities and changes in youth-related concerns from early 20th century to present.</a:t>
            </a:r>
            <a:endParaRPr lang="en-GB" sz="2400">
              <a:latin typeface="Calibri"/>
              <a:ea typeface="Calibri"/>
              <a:cs typeface="Calibri"/>
            </a:endParaRPr>
          </a:p>
          <a:p>
            <a:endParaRPr lang="en-GB" sz="2400">
              <a:latin typeface="Calibri"/>
              <a:ea typeface="Calibri"/>
              <a:cs typeface="Calibri"/>
            </a:endParaRPr>
          </a:p>
        </p:txBody>
      </p:sp>
    </p:spTree>
    <p:extLst>
      <p:ext uri="{BB962C8B-B14F-4D97-AF65-F5344CB8AC3E}">
        <p14:creationId xmlns:p14="http://schemas.microsoft.com/office/powerpoint/2010/main" val="3915861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C69D6D8-A33C-C306-27EE-35F74B92E25D}"/>
              </a:ext>
            </a:extLst>
          </p:cNvPr>
          <p:cNvSpPr>
            <a:spLocks noGrp="1"/>
          </p:cNvSpPr>
          <p:nvPr>
            <p:ph type="title"/>
          </p:nvPr>
        </p:nvSpPr>
        <p:spPr>
          <a:xfrm>
            <a:off x="1188069" y="381935"/>
            <a:ext cx="4008583" cy="5974414"/>
          </a:xfrm>
        </p:spPr>
        <p:txBody>
          <a:bodyPr anchor="ctr">
            <a:normAutofit/>
          </a:bodyPr>
          <a:lstStyle/>
          <a:p>
            <a:r>
              <a:rPr lang="en-GB" sz="8000">
                <a:solidFill>
                  <a:srgbClr val="FFFFFF"/>
                </a:solidFill>
              </a:rPr>
              <a:t>Today</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3FAF3600-31BD-D468-75E6-5C5DF3D90D64}"/>
              </a:ext>
            </a:extLst>
          </p:cNvPr>
          <p:cNvSpPr>
            <a:spLocks noGrp="1"/>
          </p:cNvSpPr>
          <p:nvPr>
            <p:ph idx="1"/>
          </p:nvPr>
        </p:nvSpPr>
        <p:spPr>
          <a:xfrm>
            <a:off x="6297233" y="518400"/>
            <a:ext cx="4771607" cy="5837949"/>
          </a:xfrm>
        </p:spPr>
        <p:txBody>
          <a:bodyPr vert="horz" lIns="91440" tIns="45720" rIns="91440" bIns="45720" rtlCol="0" anchor="ctr">
            <a:normAutofit/>
          </a:bodyPr>
          <a:lstStyle/>
          <a:p>
            <a:endParaRPr lang="en-GB" sz="2000">
              <a:solidFill>
                <a:schemeClr val="tx1">
                  <a:alpha val="80000"/>
                </a:schemeClr>
              </a:solidFill>
              <a:latin typeface="Calibri"/>
              <a:ea typeface="Calibri"/>
              <a:cs typeface="Calibri"/>
            </a:endParaRPr>
          </a:p>
          <a:p>
            <a:endParaRPr lang="en-GB" sz="2000">
              <a:solidFill>
                <a:schemeClr val="tx1">
                  <a:alpha val="80000"/>
                </a:schemeClr>
              </a:solidFill>
              <a:latin typeface="Calibri"/>
              <a:ea typeface="Calibri"/>
              <a:cs typeface="Calibri"/>
            </a:endParaRPr>
          </a:p>
          <a:p>
            <a:r>
              <a:rPr lang="en-GB" sz="2000">
                <a:solidFill>
                  <a:schemeClr val="tx1">
                    <a:alpha val="80000"/>
                  </a:schemeClr>
                </a:solidFill>
                <a:latin typeface="Calibri"/>
                <a:ea typeface="Calibri"/>
                <a:cs typeface="Calibri"/>
              </a:rPr>
              <a:t>Assignment discussion</a:t>
            </a:r>
            <a:endParaRPr lang="en-GB" sz="2000">
              <a:solidFill>
                <a:schemeClr val="tx1">
                  <a:alpha val="80000"/>
                </a:schemeClr>
              </a:solidFill>
            </a:endParaRPr>
          </a:p>
          <a:p>
            <a:r>
              <a:rPr lang="en-GB" sz="2000">
                <a:solidFill>
                  <a:schemeClr val="tx1">
                    <a:alpha val="80000"/>
                  </a:schemeClr>
                </a:solidFill>
                <a:latin typeface="Calibri"/>
                <a:ea typeface="+mn-lt"/>
                <a:cs typeface="+mn-lt"/>
              </a:rPr>
              <a:t>Class requirements</a:t>
            </a:r>
          </a:p>
          <a:p>
            <a:r>
              <a:rPr lang="en-GB" sz="2000">
                <a:solidFill>
                  <a:schemeClr val="tx1">
                    <a:alpha val="80000"/>
                  </a:schemeClr>
                </a:solidFill>
                <a:latin typeface="Calibri"/>
                <a:ea typeface="+mn-lt"/>
                <a:cs typeface="Segoe UI"/>
              </a:rPr>
              <a:t>Define what has historically been considered a “youth problem.”</a:t>
            </a:r>
            <a:endParaRPr lang="en-GB" sz="2000">
              <a:solidFill>
                <a:schemeClr val="tx1">
                  <a:alpha val="80000"/>
                </a:schemeClr>
              </a:solidFill>
              <a:latin typeface="Calibri"/>
              <a:ea typeface="+mn-lt"/>
              <a:cs typeface="+mn-lt"/>
            </a:endParaRPr>
          </a:p>
          <a:p>
            <a:r>
              <a:rPr lang="en-GB" sz="2000">
                <a:solidFill>
                  <a:schemeClr val="tx1">
                    <a:alpha val="80000"/>
                  </a:schemeClr>
                </a:solidFill>
                <a:latin typeface="Calibri"/>
                <a:ea typeface="+mn-lt"/>
                <a:cs typeface="Segoe UI"/>
              </a:rPr>
              <a:t>Explain how perceptions of youth have changed over time.</a:t>
            </a:r>
            <a:endParaRPr lang="en-GB" sz="2000">
              <a:solidFill>
                <a:schemeClr val="tx1">
                  <a:alpha val="80000"/>
                </a:schemeClr>
              </a:solidFill>
              <a:latin typeface="Calibri"/>
              <a:ea typeface="Calibri"/>
              <a:cs typeface="Calibri"/>
            </a:endParaRPr>
          </a:p>
          <a:p>
            <a:r>
              <a:rPr lang="en-GB" sz="2000">
                <a:solidFill>
                  <a:schemeClr val="tx1">
                    <a:alpha val="80000"/>
                  </a:schemeClr>
                </a:solidFill>
                <a:latin typeface="Calibri"/>
                <a:ea typeface="+mn-lt"/>
                <a:cs typeface="Segoe UI"/>
              </a:rPr>
              <a:t>Analyse key historical periods where youth were seen as problematic.</a:t>
            </a:r>
            <a:endParaRPr lang="en-GB" sz="2000">
              <a:solidFill>
                <a:schemeClr val="tx1">
                  <a:alpha val="80000"/>
                </a:schemeClr>
              </a:solidFill>
              <a:latin typeface="Calibri"/>
              <a:ea typeface="Calibri"/>
              <a:cs typeface="Calibri"/>
            </a:endParaRPr>
          </a:p>
          <a:p>
            <a:r>
              <a:rPr lang="en-GB" sz="2000">
                <a:solidFill>
                  <a:schemeClr val="tx1">
                    <a:alpha val="80000"/>
                  </a:schemeClr>
                </a:solidFill>
                <a:latin typeface="Calibri"/>
                <a:ea typeface="+mn-lt"/>
                <a:cs typeface="Segoe UI"/>
              </a:rPr>
              <a:t>Connect historical narratives to contemporary debates about youth and society.</a:t>
            </a:r>
            <a:endParaRPr lang="en-GB" sz="2000">
              <a:solidFill>
                <a:schemeClr val="tx1">
                  <a:alpha val="80000"/>
                </a:schemeClr>
              </a:solidFill>
              <a:latin typeface="Calibri"/>
              <a:ea typeface="Calibri"/>
              <a:cs typeface="Calibri"/>
            </a:endParaRPr>
          </a:p>
          <a:p>
            <a:endParaRPr lang="en-GB" sz="2000">
              <a:solidFill>
                <a:schemeClr val="tx1">
                  <a:alpha val="80000"/>
                </a:schemeClr>
              </a:solidFill>
              <a:latin typeface="Calibri"/>
              <a:ea typeface="+mn-lt"/>
              <a:cs typeface="+mn-lt"/>
            </a:endParaRPr>
          </a:p>
          <a:p>
            <a:endParaRPr lang="en-GB" sz="2000">
              <a:solidFill>
                <a:schemeClr val="tx1">
                  <a:alpha val="80000"/>
                </a:schemeClr>
              </a:solidFill>
              <a:latin typeface="Calibri"/>
              <a:ea typeface="+mn-lt"/>
              <a:cs typeface="+mn-lt"/>
            </a:endParaRPr>
          </a:p>
          <a:p>
            <a:endParaRPr lang="en-GB" sz="2000">
              <a:solidFill>
                <a:schemeClr val="tx1">
                  <a:alpha val="80000"/>
                </a:schemeClr>
              </a:solidFill>
              <a:ea typeface="+mn-lt"/>
              <a:cs typeface="+mn-lt"/>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3321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6D91E9-6CF2-D9CB-3D75-0304D0D26968}"/>
              </a:ext>
            </a:extLst>
          </p:cNvPr>
          <p:cNvSpPr>
            <a:spLocks noGrp="1"/>
          </p:cNvSpPr>
          <p:nvPr>
            <p:ph type="title"/>
          </p:nvPr>
        </p:nvSpPr>
        <p:spPr>
          <a:xfrm>
            <a:off x="761800" y="762001"/>
            <a:ext cx="5334197" cy="1708242"/>
          </a:xfrm>
        </p:spPr>
        <p:txBody>
          <a:bodyPr anchor="ctr">
            <a:normAutofit/>
          </a:bodyPr>
          <a:lstStyle/>
          <a:p>
            <a:r>
              <a:rPr lang="en-GB" sz="4000"/>
              <a:t>Activities </a:t>
            </a:r>
          </a:p>
        </p:txBody>
      </p:sp>
      <p:sp>
        <p:nvSpPr>
          <p:cNvPr id="3" name="Content Placeholder 2">
            <a:extLst>
              <a:ext uri="{FF2B5EF4-FFF2-40B4-BE49-F238E27FC236}">
                <a16:creationId xmlns:a16="http://schemas.microsoft.com/office/drawing/2014/main" id="{114F46C4-868D-232B-D4D2-87E545DD8E82}"/>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514350" indent="-514350">
              <a:buAutoNum type="arabicPeriod"/>
            </a:pPr>
            <a:r>
              <a:rPr lang="en-GB" sz="2000">
                <a:latin typeface="Calibri"/>
                <a:ea typeface="Calibri"/>
                <a:cs typeface="Segoe UI"/>
              </a:rPr>
              <a:t>Headlines in the past that shows  historical newspaper headlines that display moral panic</a:t>
            </a:r>
            <a:endParaRPr lang="en-GB" sz="2000">
              <a:latin typeface="Calibri"/>
              <a:ea typeface="Calibri"/>
              <a:cs typeface="Calibri"/>
            </a:endParaRPr>
          </a:p>
          <a:p>
            <a:pPr marL="514350" indent="-514350">
              <a:buAutoNum type="arabicPeriod"/>
            </a:pPr>
            <a:r>
              <a:rPr lang="en-GB" sz="2000">
                <a:latin typeface="Calibri"/>
                <a:ea typeface="Calibri"/>
                <a:cs typeface="Segoe UI"/>
              </a:rPr>
              <a:t>Identify major 'youth problems ' or events within the UK</a:t>
            </a:r>
          </a:p>
          <a:p>
            <a:pPr marL="514350" indent="-514350">
              <a:buAutoNum type="arabicPeriod"/>
            </a:pPr>
            <a:r>
              <a:rPr lang="en-GB" sz="2000">
                <a:latin typeface="Calibri"/>
                <a:ea typeface="Calibri"/>
                <a:cs typeface="Segoe UI"/>
              </a:rPr>
              <a:t>What about the rest of the world?</a:t>
            </a:r>
            <a:endParaRPr lang="en-GB" sz="2000">
              <a:latin typeface="Calibri"/>
              <a:ea typeface="Calibri"/>
              <a:cs typeface="Calibri"/>
            </a:endParaRPr>
          </a:p>
        </p:txBody>
      </p:sp>
      <p:pic>
        <p:nvPicPr>
          <p:cNvPr id="5" name="Picture 4" descr="Rolls of Newspaper">
            <a:extLst>
              <a:ext uri="{FF2B5EF4-FFF2-40B4-BE49-F238E27FC236}">
                <a16:creationId xmlns:a16="http://schemas.microsoft.com/office/drawing/2014/main" id="{14E7FFAA-C9BB-DF68-BDDD-3B6B8BA797C3}"/>
              </a:ext>
            </a:extLst>
          </p:cNvPr>
          <p:cNvPicPr>
            <a:picLocks noChangeAspect="1"/>
          </p:cNvPicPr>
          <p:nvPr/>
        </p:nvPicPr>
        <p:blipFill>
          <a:blip r:embed="rId3"/>
          <a:srcRect l="40506" r="7734"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29942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84C38-5FD3-DD4A-C8D5-EB3E85B70A7D}"/>
              </a:ext>
            </a:extLst>
          </p:cNvPr>
          <p:cNvSpPr>
            <a:spLocks noGrp="1"/>
          </p:cNvSpPr>
          <p:nvPr>
            <p:ph type="title"/>
          </p:nvPr>
        </p:nvSpPr>
        <p:spPr/>
        <p:txBody>
          <a:bodyPr/>
          <a:lstStyle/>
          <a:p>
            <a:r>
              <a:rPr lang="en-GB"/>
              <a:t>Assignments</a:t>
            </a:r>
            <a:endParaRPr lang="en-US"/>
          </a:p>
        </p:txBody>
      </p:sp>
      <p:sp>
        <p:nvSpPr>
          <p:cNvPr id="3" name="Content Placeholder 2">
            <a:extLst>
              <a:ext uri="{FF2B5EF4-FFF2-40B4-BE49-F238E27FC236}">
                <a16:creationId xmlns:a16="http://schemas.microsoft.com/office/drawing/2014/main" id="{6E6FE7B8-B6F7-B08A-7A0B-1D5091A48485}"/>
              </a:ext>
            </a:extLst>
          </p:cNvPr>
          <p:cNvSpPr>
            <a:spLocks noGrp="1"/>
          </p:cNvSpPr>
          <p:nvPr>
            <p:ph idx="1"/>
          </p:nvPr>
        </p:nvSpPr>
        <p:spPr/>
        <p:txBody>
          <a:bodyPr vert="horz" lIns="91440" tIns="45720" rIns="91440" bIns="45720" rtlCol="0" anchor="t">
            <a:normAutofit/>
          </a:bodyPr>
          <a:lstStyle/>
          <a:p>
            <a:r>
              <a:rPr lang="en-GB"/>
              <a:t>Component  1  - 1500 words essay </a:t>
            </a:r>
          </a:p>
          <a:p>
            <a:pPr lvl="1">
              <a:buFont typeface="Courier New" panose="020B0604020202020204" pitchFamily="34" charset="0"/>
              <a:buChar char="o"/>
            </a:pPr>
            <a:r>
              <a:rPr lang="en-GB"/>
              <a:t>Due 23:59 hrs on 06/03/2026</a:t>
            </a:r>
          </a:p>
          <a:p>
            <a:r>
              <a:rPr lang="en-GB"/>
              <a:t>Component  2 -  5 min per-person group presentation </a:t>
            </a:r>
            <a:endParaRPr lang="en-US"/>
          </a:p>
          <a:p>
            <a:pPr lvl="1">
              <a:buFont typeface="Courier New" panose="020B0604020202020204" pitchFamily="34" charset="0"/>
              <a:buChar char="o"/>
            </a:pPr>
            <a:r>
              <a:rPr lang="en-GB"/>
              <a:t>PowerPoint to be uploaded to Moodle and presented to be confirmed Week of 27th April 2026</a:t>
            </a:r>
            <a:endParaRPr lang="en-US"/>
          </a:p>
        </p:txBody>
      </p:sp>
    </p:spTree>
    <p:extLst>
      <p:ext uri="{BB962C8B-B14F-4D97-AF65-F5344CB8AC3E}">
        <p14:creationId xmlns:p14="http://schemas.microsoft.com/office/powerpoint/2010/main" val="10514747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92C64-4656-EA54-987C-4F0A7A4203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9E1AC80-A483-7C3D-946A-4E47638FF98C}"/>
              </a:ext>
            </a:extLst>
          </p:cNvPr>
          <p:cNvSpPr>
            <a:spLocks noGrp="1"/>
          </p:cNvSpPr>
          <p:nvPr>
            <p:ph idx="1"/>
          </p:nvPr>
        </p:nvSpPr>
        <p:spPr/>
        <p:txBody>
          <a:bodyPr vert="horz" lIns="91440" tIns="45720" rIns="91440" bIns="45720" rtlCol="0" anchor="t">
            <a:normAutofit fontScale="92500" lnSpcReduction="20000"/>
          </a:bodyPr>
          <a:lstStyle/>
          <a:p>
            <a:r>
              <a:rPr lang="en-GB" sz="2000" b="1" dirty="0"/>
              <a:t>H</a:t>
            </a:r>
            <a:r>
              <a:rPr lang="en-GB" sz="2000" b="1" dirty="0">
                <a:solidFill>
                  <a:srgbClr val="FF0000"/>
                </a:solidFill>
              </a:rPr>
              <a:t>our 2: Deep Dive &amp; Analysis</a:t>
            </a:r>
            <a:endParaRPr lang="en-GB" sz="2000" dirty="0">
              <a:solidFill>
                <a:srgbClr val="FF0000"/>
              </a:solidFill>
            </a:endParaRPr>
          </a:p>
          <a:p>
            <a:r>
              <a:rPr lang="en-GB" sz="2000" b="1" dirty="0">
                <a:solidFill>
                  <a:srgbClr val="FF0000"/>
                </a:solidFill>
                <a:latin typeface="Segoe UI"/>
                <a:cs typeface="Segoe UI"/>
              </a:rPr>
              <a:t>Mini Lecture (15 mins)</a:t>
            </a:r>
            <a:endParaRPr lang="en-GB" sz="2000" dirty="0">
              <a:solidFill>
                <a:srgbClr val="FF0000"/>
              </a:solidFill>
              <a:latin typeface="Segoe UI"/>
              <a:cs typeface="Segoe UI"/>
            </a:endParaRPr>
          </a:p>
          <a:p>
            <a:r>
              <a:rPr lang="en-GB" sz="2000" dirty="0">
                <a:solidFill>
                  <a:srgbClr val="FF0000"/>
                </a:solidFill>
                <a:latin typeface="Segoe UI"/>
                <a:cs typeface="Segoe UI"/>
              </a:rPr>
              <a:t>Discuss sociological theories: moral panic (Cohen), labelling theory, media influence.</a:t>
            </a:r>
          </a:p>
          <a:p>
            <a:r>
              <a:rPr lang="en-GB" sz="2000" dirty="0">
                <a:solidFill>
                  <a:srgbClr val="FF0000"/>
                </a:solidFill>
                <a:latin typeface="Segoe UI"/>
                <a:cs typeface="Segoe UI"/>
              </a:rPr>
              <a:t>Link to historical examples.</a:t>
            </a:r>
          </a:p>
          <a:p>
            <a:r>
              <a:rPr lang="en-GB" sz="2000" b="1" dirty="0">
                <a:solidFill>
                  <a:srgbClr val="FF0000"/>
                </a:solidFill>
                <a:latin typeface="Segoe UI"/>
                <a:cs typeface="Segoe UI"/>
              </a:rPr>
              <a:t>Activity 3: Source Analysis (30 mins)</a:t>
            </a:r>
            <a:endParaRPr lang="en-GB" sz="2000" dirty="0">
              <a:solidFill>
                <a:srgbClr val="FF0000"/>
              </a:solidFill>
              <a:latin typeface="Segoe UI"/>
              <a:cs typeface="Segoe UI"/>
            </a:endParaRPr>
          </a:p>
          <a:p>
            <a:r>
              <a:rPr lang="en-GB" sz="2000" dirty="0">
                <a:solidFill>
                  <a:srgbClr val="FF0000"/>
                </a:solidFill>
                <a:latin typeface="Segoe UI"/>
                <a:cs typeface="Segoe UI"/>
              </a:rPr>
              <a:t>Provide historical newspaper excerpts or policy documents (e.g., 1950s Teddy Boys, 1990s ASBOs).</a:t>
            </a:r>
          </a:p>
          <a:p>
            <a:r>
              <a:rPr lang="en-GB" sz="2000" dirty="0">
                <a:solidFill>
                  <a:srgbClr val="FF0000"/>
                </a:solidFill>
                <a:latin typeface="Segoe UI"/>
                <a:cs typeface="Segoe UI"/>
              </a:rPr>
              <a:t>Students analyse language used and what it reveals about attitudes toward youth.</a:t>
            </a:r>
          </a:p>
          <a:p>
            <a:r>
              <a:rPr lang="en-GB" sz="2000" dirty="0">
                <a:solidFill>
                  <a:srgbClr val="FF0000"/>
                </a:solidFill>
                <a:latin typeface="Segoe UI"/>
                <a:cs typeface="Segoe UI"/>
              </a:rPr>
              <a:t>Guiding questions: </a:t>
            </a:r>
          </a:p>
          <a:p>
            <a:pPr lvl="1"/>
            <a:r>
              <a:rPr lang="en-GB" sz="2000" dirty="0">
                <a:solidFill>
                  <a:srgbClr val="FF0000"/>
                </a:solidFill>
                <a:latin typeface="Segoe UI"/>
                <a:cs typeface="Segoe UI"/>
              </a:rPr>
              <a:t>What stereotypes are present?</a:t>
            </a:r>
          </a:p>
          <a:p>
            <a:pPr lvl="1"/>
            <a:r>
              <a:rPr lang="en-GB" sz="2000" dirty="0">
                <a:solidFill>
                  <a:srgbClr val="FF0000"/>
                </a:solidFill>
                <a:latin typeface="Segoe UI"/>
                <a:cs typeface="Segoe UI"/>
              </a:rPr>
              <a:t>How does this reflect wider social concerns?</a:t>
            </a:r>
          </a:p>
          <a:p>
            <a:pPr lvl="1"/>
            <a:r>
              <a:rPr lang="en-GB" sz="2000" b="1" dirty="0">
                <a:solidFill>
                  <a:srgbClr val="FF0000"/>
                </a:solidFill>
                <a:latin typeface="Segoe UI"/>
                <a:cs typeface="Segoe UI"/>
              </a:rPr>
              <a:t>Group Discussion (15 mins)</a:t>
            </a:r>
            <a:endParaRPr lang="en-GB" sz="2000" dirty="0">
              <a:solidFill>
                <a:srgbClr val="FF0000"/>
              </a:solidFill>
              <a:latin typeface="Segoe UI"/>
              <a:cs typeface="Segoe UI"/>
            </a:endParaRPr>
          </a:p>
          <a:p>
            <a:r>
              <a:rPr lang="en-GB" sz="2000" dirty="0">
                <a:solidFill>
                  <a:srgbClr val="FF0000"/>
                </a:solidFill>
                <a:latin typeface="Segoe UI"/>
                <a:cs typeface="Segoe UI"/>
              </a:rPr>
              <a:t>Compare past and present narratives: Are youth still </a:t>
            </a:r>
            <a:r>
              <a:rPr lang="en-GB" sz="2000" dirty="0">
                <a:latin typeface="Segoe UI"/>
                <a:cs typeface="Segoe UI"/>
              </a:rPr>
              <a:t>framed as a “problem”? Why?</a:t>
            </a:r>
          </a:p>
          <a:p>
            <a:br>
              <a:rPr lang="en-US" sz="700" dirty="0"/>
            </a:br>
            <a:endParaRPr lang="en-US" sz="700"/>
          </a:p>
          <a:p>
            <a:endParaRPr lang="en-GB"/>
          </a:p>
        </p:txBody>
      </p:sp>
    </p:spTree>
    <p:extLst>
      <p:ext uri="{BB962C8B-B14F-4D97-AF65-F5344CB8AC3E}">
        <p14:creationId xmlns:p14="http://schemas.microsoft.com/office/powerpoint/2010/main" val="1246125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DDEAD-A8FB-A781-8B0F-3582C361BE7F}"/>
              </a:ext>
            </a:extLst>
          </p:cNvPr>
          <p:cNvSpPr>
            <a:spLocks noGrp="1"/>
          </p:cNvSpPr>
          <p:nvPr>
            <p:ph type="title"/>
          </p:nvPr>
        </p:nvSpPr>
        <p:spPr/>
        <p:txBody>
          <a:bodyPr/>
          <a:lstStyle/>
          <a:p>
            <a:r>
              <a:rPr lang="en-GB"/>
              <a:t>Choose one question assignment 1</a:t>
            </a:r>
          </a:p>
        </p:txBody>
      </p:sp>
      <p:sp>
        <p:nvSpPr>
          <p:cNvPr id="3" name="Content Placeholder 2">
            <a:extLst>
              <a:ext uri="{FF2B5EF4-FFF2-40B4-BE49-F238E27FC236}">
                <a16:creationId xmlns:a16="http://schemas.microsoft.com/office/drawing/2014/main" id="{C5FC8A17-A4D1-71FD-CC12-5E66D20D6F84}"/>
              </a:ext>
            </a:extLst>
          </p:cNvPr>
          <p:cNvSpPr>
            <a:spLocks noGrp="1"/>
          </p:cNvSpPr>
          <p:nvPr>
            <p:ph idx="1"/>
          </p:nvPr>
        </p:nvSpPr>
        <p:spPr>
          <a:xfrm>
            <a:off x="593785" y="1998153"/>
            <a:ext cx="10903788" cy="4351338"/>
          </a:xfrm>
        </p:spPr>
        <p:txBody>
          <a:bodyPr vert="horz" lIns="91440" tIns="45720" rIns="91440" bIns="45720" rtlCol="0" anchor="t">
            <a:normAutofit/>
          </a:bodyPr>
          <a:lstStyle/>
          <a:p>
            <a:r>
              <a:rPr lang="en-GB" sz="2400" b="1">
                <a:highlight>
                  <a:srgbClr val="FFFFFF"/>
                </a:highlight>
                <a:latin typeface="Arial"/>
                <a:cs typeface="Arial"/>
              </a:rPr>
              <a:t>Discuss how has the concept of the “youth problem” evolved in Britain from the early 20th century to the present day?</a:t>
            </a:r>
            <a:r>
              <a:rPr lang="en-US" sz="2400" b="1">
                <a:highlight>
                  <a:srgbClr val="FFFFFF"/>
                </a:highlight>
                <a:latin typeface="Arial"/>
                <a:cs typeface="Arial"/>
              </a:rPr>
              <a:t> </a:t>
            </a:r>
            <a:endParaRPr lang="en-GB" sz="2400">
              <a:highlight>
                <a:srgbClr val="FFFFFF"/>
              </a:highlight>
              <a:latin typeface="Arial"/>
              <a:cs typeface="Arial"/>
            </a:endParaRPr>
          </a:p>
          <a:p>
            <a:r>
              <a:rPr lang="en-GB" sz="2400" b="1">
                <a:highlight>
                  <a:srgbClr val="FFFFFF"/>
                </a:highlight>
                <a:latin typeface="Arial"/>
                <a:cs typeface="Arial"/>
              </a:rPr>
              <a:t>Examine how race and class have influenced youth offending patterns in the UK.</a:t>
            </a:r>
            <a:r>
              <a:rPr lang="en-US" sz="2400" b="1">
                <a:highlight>
                  <a:srgbClr val="FFFFFF"/>
                </a:highlight>
                <a:latin typeface="Arial"/>
                <a:cs typeface="Arial"/>
              </a:rPr>
              <a:t> </a:t>
            </a:r>
            <a:endParaRPr lang="en-GB" sz="2400">
              <a:highlight>
                <a:srgbClr val="FFFFFF"/>
              </a:highlight>
              <a:latin typeface="Arial"/>
              <a:cs typeface="Arial"/>
            </a:endParaRPr>
          </a:p>
          <a:p>
            <a:r>
              <a:rPr lang="en-GB" sz="2400" b="1">
                <a:highlight>
                  <a:srgbClr val="FFFFFF"/>
                </a:highlight>
                <a:latin typeface="Arial"/>
                <a:cs typeface="Arial"/>
              </a:rPr>
              <a:t>Discuss to what extent did moral panics in the 1950s and 1960s shape public perceptions of youth crime</a:t>
            </a:r>
            <a:r>
              <a:rPr lang="en-US" sz="2400" b="1">
                <a:highlight>
                  <a:srgbClr val="FFFFFF"/>
                </a:highlight>
                <a:latin typeface="Arial"/>
                <a:cs typeface="Arial"/>
              </a:rPr>
              <a:t> </a:t>
            </a:r>
            <a:endParaRPr lang="en-GB" sz="2400">
              <a:highlight>
                <a:srgbClr val="FFFFFF"/>
              </a:highlight>
              <a:latin typeface="Arial"/>
              <a:cs typeface="Arial"/>
            </a:endParaRPr>
          </a:p>
          <a:p>
            <a:endParaRPr lang="en-GB"/>
          </a:p>
        </p:txBody>
      </p:sp>
    </p:spTree>
    <p:extLst>
      <p:ext uri="{BB962C8B-B14F-4D97-AF65-F5344CB8AC3E}">
        <p14:creationId xmlns:p14="http://schemas.microsoft.com/office/powerpoint/2010/main" val="868170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B3C0B-D30C-31F1-0843-0C118EA75193}"/>
              </a:ext>
            </a:extLst>
          </p:cNvPr>
          <p:cNvSpPr>
            <a:spLocks noGrp="1"/>
          </p:cNvSpPr>
          <p:nvPr>
            <p:ph type="title"/>
          </p:nvPr>
        </p:nvSpPr>
        <p:spPr/>
        <p:txBody>
          <a:bodyPr/>
          <a:lstStyle/>
          <a:p>
            <a:r>
              <a:rPr lang="en-GB"/>
              <a:t>Assignment one</a:t>
            </a:r>
            <a:endParaRPr lang="en-US"/>
          </a:p>
        </p:txBody>
      </p:sp>
      <p:sp>
        <p:nvSpPr>
          <p:cNvPr id="3" name="Content Placeholder 2">
            <a:extLst>
              <a:ext uri="{FF2B5EF4-FFF2-40B4-BE49-F238E27FC236}">
                <a16:creationId xmlns:a16="http://schemas.microsoft.com/office/drawing/2014/main" id="{871DF9C0-23B7-A972-8EC1-3352EE01FC95}"/>
              </a:ext>
            </a:extLst>
          </p:cNvPr>
          <p:cNvSpPr>
            <a:spLocks noGrp="1"/>
          </p:cNvSpPr>
          <p:nvPr>
            <p:ph idx="1"/>
          </p:nvPr>
        </p:nvSpPr>
        <p:spPr/>
        <p:txBody>
          <a:bodyPr vert="horz" lIns="91440" tIns="45720" rIns="91440" bIns="45720" rtlCol="0" anchor="t">
            <a:normAutofit/>
          </a:bodyPr>
          <a:lstStyle/>
          <a:p>
            <a:r>
              <a:rPr lang="en-GB" sz="2400">
                <a:latin typeface="Calibri"/>
                <a:ea typeface="Calibri"/>
                <a:cs typeface="Segoe UI"/>
              </a:rPr>
              <a:t>Discuss how has the concept of the “youth problem” evolved in Britain from the early 20th century to the present day?</a:t>
            </a:r>
            <a:endParaRPr lang="en-US" sz="2400">
              <a:latin typeface="Calibri"/>
              <a:ea typeface="Calibri"/>
              <a:cs typeface="Calibri"/>
            </a:endParaRPr>
          </a:p>
          <a:p>
            <a:r>
              <a:rPr lang="en-GB" sz="2400">
                <a:latin typeface="Calibri"/>
                <a:ea typeface="Calibri"/>
                <a:cs typeface="Segoe UI"/>
              </a:rPr>
              <a:t>May want to focus on one youth problem or overall problems.</a:t>
            </a:r>
          </a:p>
          <a:p>
            <a:r>
              <a:rPr lang="en-GB" sz="3200" b="1">
                <a:latin typeface="Calibri"/>
                <a:ea typeface="Calibri"/>
                <a:cs typeface="Segoe UI"/>
              </a:rPr>
              <a:t>Ideas.....</a:t>
            </a:r>
          </a:p>
          <a:p>
            <a:r>
              <a:rPr lang="en-GB" sz="1800" b="1">
                <a:latin typeface="Calibri"/>
                <a:ea typeface="Calibri"/>
                <a:cs typeface="Calibri"/>
              </a:rPr>
              <a:t>Introduction - </a:t>
            </a:r>
            <a:r>
              <a:rPr lang="en-GB" sz="1800">
                <a:latin typeface="Calibri"/>
                <a:ea typeface="Calibri"/>
                <a:cs typeface="Calibri"/>
              </a:rPr>
              <a:t>Define the concept of the “youth problem” in Britain. /  Briefly outline how perceptions of youth have shifted over time.</a:t>
            </a:r>
          </a:p>
          <a:p>
            <a:r>
              <a:rPr lang="en-GB" sz="1800">
                <a:latin typeface="Calibri"/>
                <a:ea typeface="Calibri"/>
                <a:cs typeface="Calibri"/>
              </a:rPr>
              <a:t>Youth seen as vulnerable and in need of protection.</a:t>
            </a:r>
          </a:p>
          <a:p>
            <a:r>
              <a:rPr lang="en-GB" sz="1800">
                <a:latin typeface="Calibri"/>
                <a:ea typeface="Calibri"/>
                <a:cs typeface="Calibri"/>
              </a:rPr>
              <a:t>Concerns about juvenile delinquency linked to urbanisation and poverty / Emergence of institutions like borstals and youth clubs.</a:t>
            </a:r>
          </a:p>
          <a:p>
            <a:endParaRPr lang="en-GB" sz="2400">
              <a:latin typeface="Calibri"/>
              <a:ea typeface="Calibri"/>
              <a:cs typeface="Segoe UI"/>
            </a:endParaRPr>
          </a:p>
          <a:p>
            <a:endParaRPr lang="en-US"/>
          </a:p>
        </p:txBody>
      </p:sp>
    </p:spTree>
    <p:extLst>
      <p:ext uri="{BB962C8B-B14F-4D97-AF65-F5344CB8AC3E}">
        <p14:creationId xmlns:p14="http://schemas.microsoft.com/office/powerpoint/2010/main" val="431889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7A81B-26FF-267A-11A7-01BA89E0F6C2}"/>
              </a:ext>
            </a:extLst>
          </p:cNvPr>
          <p:cNvSpPr>
            <a:spLocks noGrp="1"/>
          </p:cNvSpPr>
          <p:nvPr>
            <p:ph type="title"/>
          </p:nvPr>
        </p:nvSpPr>
        <p:spPr>
          <a:xfrm>
            <a:off x="838200" y="365125"/>
            <a:ext cx="10515600" cy="736092"/>
          </a:xfrm>
        </p:spPr>
        <p:txBody>
          <a:bodyPr>
            <a:normAutofit/>
          </a:bodyPr>
          <a:lstStyle/>
          <a:p>
            <a:r>
              <a:rPr lang="en-GB" sz="2800"/>
              <a:t>Question 1 Continued......</a:t>
            </a:r>
          </a:p>
        </p:txBody>
      </p:sp>
      <p:sp>
        <p:nvSpPr>
          <p:cNvPr id="3" name="Content Placeholder 2">
            <a:extLst>
              <a:ext uri="{FF2B5EF4-FFF2-40B4-BE49-F238E27FC236}">
                <a16:creationId xmlns:a16="http://schemas.microsoft.com/office/drawing/2014/main" id="{CEBC548C-C706-E1B3-71E2-7F991C08EC30}"/>
              </a:ext>
            </a:extLst>
          </p:cNvPr>
          <p:cNvSpPr>
            <a:spLocks noGrp="1"/>
          </p:cNvSpPr>
          <p:nvPr>
            <p:ph idx="1"/>
          </p:nvPr>
        </p:nvSpPr>
        <p:spPr>
          <a:xfrm>
            <a:off x="234351" y="977362"/>
            <a:ext cx="11752052" cy="5702808"/>
          </a:xfrm>
        </p:spPr>
        <p:txBody>
          <a:bodyPr vert="horz" lIns="91440" tIns="45720" rIns="91440" bIns="45720" rtlCol="0" anchor="t">
            <a:noAutofit/>
          </a:bodyPr>
          <a:lstStyle/>
          <a:p>
            <a:r>
              <a:rPr lang="en-GB" sz="1800">
                <a:latin typeface="Calibri"/>
                <a:ea typeface="Calibri"/>
                <a:cs typeface="Calibri"/>
              </a:rPr>
              <a:t>Discuss how has the concept of the “youth problem” evolved in Britain from the early20th century to the present day?</a:t>
            </a:r>
            <a:endParaRPr lang="en-US" sz="1800">
              <a:latin typeface="Calibri"/>
              <a:ea typeface="Calibri"/>
              <a:cs typeface="Calibri"/>
            </a:endParaRPr>
          </a:p>
          <a:p>
            <a:r>
              <a:rPr lang="en-GB" sz="1800" b="1">
                <a:latin typeface="Calibri"/>
                <a:ea typeface="Calibri"/>
                <a:cs typeface="Segoe UI"/>
              </a:rPr>
              <a:t>MAIN - </a:t>
            </a:r>
            <a:endParaRPr lang="en-GB" sz="1800">
              <a:latin typeface="Calibri"/>
              <a:ea typeface="Calibri"/>
              <a:cs typeface="Calibri"/>
            </a:endParaRPr>
          </a:p>
          <a:p>
            <a:r>
              <a:rPr lang="en-GB" sz="1800" b="1">
                <a:latin typeface="Calibri"/>
                <a:ea typeface="Calibri"/>
                <a:cs typeface="Segoe UI"/>
              </a:rPr>
              <a:t>Post-War Period (1940s–1960s)</a:t>
            </a:r>
            <a:endParaRPr lang="en-GB" sz="1800">
              <a:latin typeface="Calibri"/>
              <a:ea typeface="Calibri"/>
              <a:cs typeface="Calibri"/>
            </a:endParaRPr>
          </a:p>
          <a:p>
            <a:r>
              <a:rPr lang="en-GB" sz="1800">
                <a:latin typeface="Calibri"/>
                <a:ea typeface="Calibri"/>
                <a:cs typeface="Segoe UI"/>
              </a:rPr>
              <a:t>Rise of youth culture (e.g., Teddy Boys, Mods and Rockers). / Media portrayal of youth as rebellious and a threat to social order / Government responses: welfare policies, education reforms.</a:t>
            </a:r>
            <a:endParaRPr lang="en-GB" sz="1800">
              <a:latin typeface="Calibri"/>
              <a:ea typeface="Calibri"/>
              <a:cs typeface="Calibri"/>
            </a:endParaRPr>
          </a:p>
          <a:p>
            <a:r>
              <a:rPr lang="en-GB" sz="1800" b="1">
                <a:latin typeface="Calibri"/>
                <a:ea typeface="Calibri"/>
                <a:cs typeface="Segoe UI"/>
              </a:rPr>
              <a:t>Late 20th Century (1970s–1990s)</a:t>
            </a:r>
            <a:endParaRPr lang="en-GB" sz="1800">
              <a:latin typeface="Calibri"/>
              <a:ea typeface="Calibri"/>
              <a:cs typeface="Calibri"/>
            </a:endParaRPr>
          </a:p>
          <a:p>
            <a:r>
              <a:rPr lang="en-GB" sz="1800">
                <a:latin typeface="Calibri"/>
                <a:ea typeface="Calibri"/>
                <a:cs typeface="Segoe UI"/>
              </a:rPr>
              <a:t>Economic decline and unemployment leading to youth marginalisation. / Moral panics around gangs, drugs, and football hooliganism. / Race and class issues: policing of Black youth and stop-and-search controversies.</a:t>
            </a:r>
            <a:endParaRPr lang="en-GB" sz="1800">
              <a:latin typeface="Calibri"/>
              <a:ea typeface="Calibri"/>
              <a:cs typeface="Calibri"/>
            </a:endParaRPr>
          </a:p>
          <a:p>
            <a:r>
              <a:rPr lang="en-GB" sz="1800" b="1">
                <a:latin typeface="Calibri"/>
                <a:ea typeface="Calibri"/>
                <a:cs typeface="Segoe UI"/>
              </a:rPr>
              <a:t>21st Century to Present</a:t>
            </a:r>
            <a:endParaRPr lang="en-GB" sz="1800">
              <a:latin typeface="Calibri"/>
              <a:ea typeface="Calibri"/>
              <a:cs typeface="Calibri"/>
            </a:endParaRPr>
          </a:p>
          <a:p>
            <a:r>
              <a:rPr lang="en-GB" sz="1800">
                <a:latin typeface="Calibri"/>
                <a:ea typeface="Calibri"/>
                <a:cs typeface="Segoe UI"/>
              </a:rPr>
              <a:t>Youth problem reframed around knife crime, social media influence, and mental health. / Race class, and gender inequalities.</a:t>
            </a:r>
          </a:p>
          <a:p>
            <a:r>
              <a:rPr lang="en-GB" sz="1800">
                <a:latin typeface="Calibri"/>
                <a:ea typeface="Calibri"/>
                <a:cs typeface="Segoe UI"/>
              </a:rPr>
              <a:t>Fear of youth</a:t>
            </a:r>
          </a:p>
          <a:p>
            <a:r>
              <a:rPr lang="en-GB" sz="1800">
                <a:latin typeface="Calibri"/>
                <a:ea typeface="Calibri"/>
                <a:cs typeface="Segoe UI"/>
              </a:rPr>
              <a:t>Policy focus on prevention, safeguarding, and community engagement.</a:t>
            </a:r>
            <a:endParaRPr lang="en-GB" sz="1800">
              <a:latin typeface="Calibri"/>
              <a:ea typeface="Calibri"/>
              <a:cs typeface="Calibri"/>
            </a:endParaRPr>
          </a:p>
          <a:p>
            <a:r>
              <a:rPr lang="en-GB" sz="1800" b="1">
                <a:latin typeface="Calibri"/>
                <a:ea typeface="Calibri"/>
                <a:cs typeface="Segoe UI"/>
              </a:rPr>
              <a:t>Conclusion – reflect and conclude. </a:t>
            </a:r>
            <a:endParaRPr lang="en-GB" sz="1800">
              <a:latin typeface="Calibri"/>
              <a:ea typeface="Calibri"/>
              <a:cs typeface="Segoe UI"/>
            </a:endParaRPr>
          </a:p>
        </p:txBody>
      </p:sp>
    </p:spTree>
    <p:extLst>
      <p:ext uri="{BB962C8B-B14F-4D97-AF65-F5344CB8AC3E}">
        <p14:creationId xmlns:p14="http://schemas.microsoft.com/office/powerpoint/2010/main" val="3911757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C198D-3C6F-4685-F501-7B3A79A65240}"/>
              </a:ext>
            </a:extLst>
          </p:cNvPr>
          <p:cNvSpPr>
            <a:spLocks noGrp="1"/>
          </p:cNvSpPr>
          <p:nvPr>
            <p:ph type="title"/>
          </p:nvPr>
        </p:nvSpPr>
        <p:spPr>
          <a:xfrm>
            <a:off x="838200" y="365125"/>
            <a:ext cx="10515600" cy="635450"/>
          </a:xfrm>
        </p:spPr>
        <p:txBody>
          <a:bodyPr>
            <a:normAutofit fontScale="90000"/>
          </a:bodyPr>
          <a:lstStyle/>
          <a:p>
            <a:pPr>
              <a:spcBef>
                <a:spcPts val="1000"/>
              </a:spcBef>
            </a:pPr>
            <a:r>
              <a:rPr lang="en-GB"/>
              <a:t>Question 2 </a:t>
            </a:r>
            <a:endParaRPr lang="en-GB" sz="2400">
              <a:latin typeface="Calibri"/>
              <a:ea typeface="Calibri"/>
              <a:cs typeface="Calibri"/>
            </a:endParaRPr>
          </a:p>
        </p:txBody>
      </p:sp>
      <p:sp>
        <p:nvSpPr>
          <p:cNvPr id="3" name="Content Placeholder 2">
            <a:extLst>
              <a:ext uri="{FF2B5EF4-FFF2-40B4-BE49-F238E27FC236}">
                <a16:creationId xmlns:a16="http://schemas.microsoft.com/office/drawing/2014/main" id="{BE86BEDE-3F6D-919A-2E4D-1C5041A5840A}"/>
              </a:ext>
            </a:extLst>
          </p:cNvPr>
          <p:cNvSpPr>
            <a:spLocks noGrp="1"/>
          </p:cNvSpPr>
          <p:nvPr>
            <p:ph idx="1"/>
          </p:nvPr>
        </p:nvSpPr>
        <p:spPr>
          <a:xfrm>
            <a:off x="464389" y="1164267"/>
            <a:ext cx="11047561" cy="5012696"/>
          </a:xfrm>
        </p:spPr>
        <p:txBody>
          <a:bodyPr vert="horz" lIns="91440" tIns="45720" rIns="91440" bIns="45720" rtlCol="0" anchor="t">
            <a:noAutofit/>
          </a:bodyPr>
          <a:lstStyle/>
          <a:p>
            <a:pPr marL="0" indent="0">
              <a:buNone/>
            </a:pPr>
            <a:r>
              <a:rPr lang="en-GB" sz="1600">
                <a:latin typeface="Arial"/>
                <a:ea typeface="Calibri"/>
                <a:cs typeface="Calibri"/>
              </a:rPr>
              <a:t>Examine how race and class have influenced youth offending patterns in the UK.</a:t>
            </a:r>
            <a:endParaRPr lang="en-US" sz="1600">
              <a:latin typeface="Arial"/>
              <a:cs typeface="Arial"/>
            </a:endParaRPr>
          </a:p>
          <a:p>
            <a:r>
              <a:rPr lang="en-GB" sz="1600" b="1">
                <a:latin typeface="Arial"/>
                <a:cs typeface="Segoe UI"/>
              </a:rPr>
              <a:t>Introduction</a:t>
            </a:r>
            <a:endParaRPr lang="en-GB" sz="1600">
              <a:latin typeface="Arial"/>
              <a:cs typeface="Arial"/>
            </a:endParaRPr>
          </a:p>
          <a:p>
            <a:r>
              <a:rPr lang="en-GB" sz="1600">
                <a:latin typeface="Arial"/>
                <a:cs typeface="Segoe UI"/>
              </a:rPr>
              <a:t>Define youth offending and briefly explain why race and class are significant factors</a:t>
            </a:r>
            <a:endParaRPr lang="en-GB" sz="1600">
              <a:latin typeface="Arial"/>
              <a:cs typeface="Arial"/>
            </a:endParaRPr>
          </a:p>
          <a:p>
            <a:r>
              <a:rPr lang="en-GB" sz="1600" b="1">
                <a:latin typeface="Arial"/>
                <a:cs typeface="Segoe UI"/>
              </a:rPr>
              <a:t>Main</a:t>
            </a:r>
            <a:endParaRPr lang="en-GB" sz="1600">
              <a:latin typeface="Arial"/>
              <a:cs typeface="Arial"/>
            </a:endParaRPr>
          </a:p>
          <a:p>
            <a:r>
              <a:rPr lang="en-GB" sz="1600">
                <a:latin typeface="Arial"/>
                <a:cs typeface="Segoe UI"/>
              </a:rPr>
              <a:t>Class divisions and poverty as drivers of youth offending.</a:t>
            </a:r>
            <a:endParaRPr lang="en-GB" sz="1600">
              <a:latin typeface="Arial"/>
              <a:cs typeface="Arial"/>
            </a:endParaRPr>
          </a:p>
          <a:p>
            <a:r>
              <a:rPr lang="en-GB" sz="1600">
                <a:latin typeface="Arial"/>
                <a:cs typeface="Segoe UI"/>
              </a:rPr>
              <a:t>Ethnicity - Overrepresentation of Black and minority ethnic (BME) youth in stop-and-search and custody statistics.</a:t>
            </a:r>
            <a:endParaRPr lang="en-GB" sz="1600">
              <a:latin typeface="Arial"/>
              <a:cs typeface="Arial"/>
            </a:endParaRPr>
          </a:p>
          <a:p>
            <a:r>
              <a:rPr lang="en-GB" sz="1600">
                <a:latin typeface="Arial"/>
                <a:cs typeface="Segoe UI"/>
              </a:rPr>
              <a:t>Institutional racism (e.g., Macpherson Report, 1999) / Policing practices disproportionately targeting BME youth in deprived areas.</a:t>
            </a:r>
          </a:p>
          <a:p>
            <a:r>
              <a:rPr lang="en-GB" sz="1600">
                <a:latin typeface="Arial"/>
                <a:cs typeface="Segoe UI"/>
              </a:rPr>
              <a:t>Impact of discrimination and social exclusion on offending pathways.</a:t>
            </a:r>
            <a:endParaRPr lang="en-GB" sz="1600">
              <a:latin typeface="Arial"/>
              <a:cs typeface="Arial"/>
            </a:endParaRPr>
          </a:p>
          <a:p>
            <a:pPr marL="0" indent="0">
              <a:buNone/>
            </a:pPr>
            <a:r>
              <a:rPr lang="en-GB" sz="1600" b="1">
                <a:latin typeface="Arial"/>
                <a:cs typeface="Segoe UI"/>
              </a:rPr>
              <a:t>Class and Youth Offending - </a:t>
            </a:r>
            <a:r>
              <a:rPr lang="en-GB" sz="1600">
                <a:latin typeface="Arial"/>
                <a:cs typeface="Segoe UI"/>
              </a:rPr>
              <a:t>Strong correlation between deprivation and crime / Links to unemployment, poor housing, and educational disadvantage / Working-class youth often portrayed as “problematic” in media and policy.</a:t>
            </a:r>
            <a:endParaRPr lang="en-GB" sz="1600">
              <a:latin typeface="Arial"/>
              <a:cs typeface="Arial"/>
            </a:endParaRPr>
          </a:p>
          <a:p>
            <a:pPr marL="0" indent="0">
              <a:buNone/>
            </a:pPr>
            <a:r>
              <a:rPr lang="en-GB" sz="1600" b="1">
                <a:latin typeface="Arial"/>
                <a:cs typeface="Segoe UI"/>
              </a:rPr>
              <a:t>Contemporary Issues</a:t>
            </a:r>
            <a:endParaRPr lang="en-GB" sz="1600">
              <a:latin typeface="Arial"/>
              <a:cs typeface="Arial"/>
            </a:endParaRPr>
          </a:p>
          <a:p>
            <a:r>
              <a:rPr lang="en-GB" sz="1600">
                <a:latin typeface="Arial"/>
                <a:cs typeface="Segoe UI"/>
              </a:rPr>
              <a:t>Current statistics on youth offending by ethnicity and socio-economic background / Policy responses: youth diversion schemes, community policing, and debates about fairness / ACE's</a:t>
            </a:r>
            <a:endParaRPr lang="en-GB" sz="1600">
              <a:latin typeface="Arial"/>
              <a:cs typeface="Arial"/>
            </a:endParaRPr>
          </a:p>
          <a:p>
            <a:pPr marL="0" indent="0">
              <a:buNone/>
            </a:pPr>
            <a:r>
              <a:rPr lang="en-GB" sz="1600" b="1">
                <a:latin typeface="Arial"/>
                <a:cs typeface="Segoe UI"/>
              </a:rPr>
              <a:t>Conclusion - </a:t>
            </a:r>
            <a:r>
              <a:rPr lang="en-GB" sz="1600">
                <a:latin typeface="Arial"/>
                <a:cs typeface="Segoe UI"/>
              </a:rPr>
              <a:t>Broader social inequalities. / summary</a:t>
            </a:r>
          </a:p>
          <a:p>
            <a:endParaRPr lang="en-GB" sz="1800">
              <a:latin typeface="Arial"/>
              <a:cs typeface="Arial"/>
            </a:endParaRPr>
          </a:p>
          <a:p>
            <a:pPr marL="0" indent="0">
              <a:buNone/>
            </a:pPr>
            <a:endParaRPr lang="en-GB">
              <a:latin typeface="Aptos"/>
              <a:cs typeface="Segoe UI"/>
            </a:endParaRPr>
          </a:p>
          <a:p>
            <a:endParaRPr lang="en-GB">
              <a:latin typeface="Aptos"/>
              <a:cs typeface="Segoe UI"/>
            </a:endParaRPr>
          </a:p>
          <a:p>
            <a:endParaRPr lang="en-GB">
              <a:latin typeface="Aptos"/>
              <a:cs typeface="Segoe UI"/>
            </a:endParaRPr>
          </a:p>
          <a:p>
            <a:endParaRPr lang="en-GB">
              <a:cs typeface="Segoe UI"/>
            </a:endParaRPr>
          </a:p>
          <a:p>
            <a:endParaRPr lang="en-GB">
              <a:latin typeface="Aptos"/>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latin typeface="Aptos"/>
              <a:cs typeface="Segoe UI"/>
            </a:endParaRPr>
          </a:p>
          <a:p>
            <a:endParaRPr lang="en-GB">
              <a:cs typeface="Segoe UI"/>
            </a:endParaRPr>
          </a:p>
          <a:p>
            <a:endParaRPr lang="en-GB">
              <a:latin typeface="Aptos"/>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latin typeface="Aptos"/>
              <a:cs typeface="Segoe UI"/>
            </a:endParaRPr>
          </a:p>
          <a:p>
            <a:endParaRPr lang="en-GB">
              <a:cs typeface="Segoe UI"/>
            </a:endParaRPr>
          </a:p>
          <a:p>
            <a:endParaRPr lang="en-GB">
              <a:latin typeface="Aptos"/>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latin typeface="Aptos"/>
              <a:cs typeface="Segoe UI"/>
            </a:endParaRPr>
          </a:p>
          <a:p>
            <a:endParaRPr lang="en-GB">
              <a:cs typeface="Segoe UI"/>
            </a:endParaRPr>
          </a:p>
          <a:p>
            <a:endParaRPr lang="en-GB">
              <a:latin typeface="Aptos"/>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latin typeface="Aptos"/>
              <a:cs typeface="Segoe UI"/>
            </a:endParaRPr>
          </a:p>
          <a:p>
            <a:endParaRPr lang="en-GB">
              <a:cs typeface="Segoe UI"/>
            </a:endParaRPr>
          </a:p>
          <a:p>
            <a:endParaRPr lang="en-GB">
              <a:latin typeface="Aptos"/>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endParaRPr lang="en-GB">
              <a:cs typeface="Segoe UI"/>
            </a:endParaRPr>
          </a:p>
          <a:p>
            <a:pPr marL="0" indent="0">
              <a:buNone/>
            </a:pPr>
            <a:endParaRPr lang="en-GB" sz="1100">
              <a:latin typeface="Segoe UI"/>
              <a:cs typeface="Segoe UI"/>
            </a:endParaRPr>
          </a:p>
          <a:p>
            <a:endParaRPr lang="en-GB"/>
          </a:p>
        </p:txBody>
      </p:sp>
    </p:spTree>
    <p:extLst>
      <p:ext uri="{BB962C8B-B14F-4D97-AF65-F5344CB8AC3E}">
        <p14:creationId xmlns:p14="http://schemas.microsoft.com/office/powerpoint/2010/main" val="3689396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C2447-FF26-3598-DE71-4581C72F097F}"/>
              </a:ext>
            </a:extLst>
          </p:cNvPr>
          <p:cNvSpPr>
            <a:spLocks noGrp="1"/>
          </p:cNvSpPr>
          <p:nvPr>
            <p:ph type="title"/>
          </p:nvPr>
        </p:nvSpPr>
        <p:spPr>
          <a:xfrm>
            <a:off x="838200" y="365125"/>
            <a:ext cx="10515600" cy="649828"/>
          </a:xfrm>
        </p:spPr>
        <p:txBody>
          <a:bodyPr>
            <a:normAutofit/>
          </a:bodyPr>
          <a:lstStyle/>
          <a:p>
            <a:r>
              <a:rPr lang="en-GB" sz="2800"/>
              <a:t>Question 3</a:t>
            </a:r>
          </a:p>
        </p:txBody>
      </p:sp>
      <p:sp>
        <p:nvSpPr>
          <p:cNvPr id="3" name="Content Placeholder 2">
            <a:extLst>
              <a:ext uri="{FF2B5EF4-FFF2-40B4-BE49-F238E27FC236}">
                <a16:creationId xmlns:a16="http://schemas.microsoft.com/office/drawing/2014/main" id="{3DAAAA36-1C4A-0AE2-5DF6-5EA2D30508F4}"/>
              </a:ext>
            </a:extLst>
          </p:cNvPr>
          <p:cNvSpPr>
            <a:spLocks noGrp="1"/>
          </p:cNvSpPr>
          <p:nvPr>
            <p:ph idx="1"/>
          </p:nvPr>
        </p:nvSpPr>
        <p:spPr>
          <a:xfrm>
            <a:off x="593785" y="1149890"/>
            <a:ext cx="10946920" cy="5027073"/>
          </a:xfrm>
        </p:spPr>
        <p:txBody>
          <a:bodyPr vert="horz" lIns="91440" tIns="45720" rIns="91440" bIns="45720" rtlCol="0" anchor="t">
            <a:noAutofit/>
          </a:bodyPr>
          <a:lstStyle/>
          <a:p>
            <a:r>
              <a:rPr lang="en-GB" sz="1200" b="1" dirty="0">
                <a:highlight>
                  <a:srgbClr val="FFFFFF"/>
                </a:highlight>
                <a:latin typeface="Arial"/>
                <a:ea typeface="Calibri"/>
                <a:cs typeface="Arial"/>
              </a:rPr>
              <a:t>Discuss to what extent did moral panics in the 1950s and 1960s shape public perceptions of youth crime</a:t>
            </a:r>
            <a:r>
              <a:rPr lang="en-US" sz="1200" b="1" dirty="0">
                <a:highlight>
                  <a:srgbClr val="FFFFFF"/>
                </a:highlight>
                <a:latin typeface="Arial"/>
                <a:ea typeface="Calibri"/>
                <a:cs typeface="Arial"/>
              </a:rPr>
              <a:t> </a:t>
            </a:r>
            <a:endParaRPr lang="en-GB" sz="1600" dirty="0">
              <a:latin typeface="Calibri"/>
              <a:ea typeface="Calibri"/>
              <a:cs typeface="Calibri"/>
            </a:endParaRPr>
          </a:p>
          <a:p>
            <a:r>
              <a:rPr lang="en-GB" sz="1600" dirty="0">
                <a:latin typeface="Calibri"/>
                <a:ea typeface="Calibri"/>
                <a:cs typeface="Segoe UI"/>
              </a:rPr>
              <a:t>Briefly explain youth crime concerns / State your argument: moral panics significantly shaped public perceptions, but other factors (media, socio-economic changes) also played a role.</a:t>
            </a:r>
            <a:endParaRPr lang="en-GB" sz="1600" dirty="0">
              <a:latin typeface="Calibri"/>
              <a:ea typeface="Calibri"/>
              <a:cs typeface="Calibri"/>
            </a:endParaRPr>
          </a:p>
          <a:p>
            <a:r>
              <a:rPr lang="en-GB" sz="1600" b="1" dirty="0">
                <a:latin typeface="Calibri"/>
                <a:ea typeface="Calibri"/>
                <a:cs typeface="Segoe UI"/>
              </a:rPr>
              <a:t>Britain in the 1950s–1960s</a:t>
            </a:r>
            <a:endParaRPr lang="en-GB" sz="1600" dirty="0">
              <a:latin typeface="Calibri"/>
              <a:ea typeface="Calibri"/>
              <a:cs typeface="Calibri"/>
            </a:endParaRPr>
          </a:p>
          <a:p>
            <a:r>
              <a:rPr lang="en-GB" sz="1600" dirty="0">
                <a:latin typeface="Calibri"/>
                <a:ea typeface="Calibri"/>
                <a:cs typeface="Calibri"/>
              </a:rPr>
              <a:t>Define </a:t>
            </a:r>
            <a:r>
              <a:rPr lang="en-GB" sz="1600" i="1" dirty="0">
                <a:latin typeface="Calibri"/>
                <a:ea typeface="Calibri"/>
                <a:cs typeface="Calibri"/>
              </a:rPr>
              <a:t>moral panic</a:t>
            </a:r>
            <a:r>
              <a:rPr lang="en-GB" sz="1600" dirty="0">
                <a:latin typeface="Calibri"/>
                <a:ea typeface="Calibri"/>
                <a:cs typeface="Calibri"/>
              </a:rPr>
              <a:t>  Stanley Cohen’s concept </a:t>
            </a:r>
          </a:p>
          <a:p>
            <a:r>
              <a:rPr lang="en-GB" sz="1600" dirty="0">
                <a:latin typeface="Calibri"/>
                <a:ea typeface="Calibri"/>
                <a:cs typeface="Segoe UI"/>
              </a:rPr>
              <a:t>Post-war affluence and rise of youth culture / Emergence of distinct youth identities (Teddy Boys, Mods, Rockers).</a:t>
            </a:r>
            <a:endParaRPr lang="en-GB" sz="1600">
              <a:latin typeface="Calibri"/>
              <a:ea typeface="Calibri"/>
              <a:cs typeface="Calibri"/>
            </a:endParaRPr>
          </a:p>
          <a:p>
            <a:r>
              <a:rPr lang="en-GB" sz="1600" dirty="0">
                <a:latin typeface="Calibri"/>
                <a:ea typeface="Calibri"/>
                <a:cs typeface="Segoe UI"/>
              </a:rPr>
              <a:t>Media amplification of youth deviance.</a:t>
            </a:r>
            <a:endParaRPr lang="en-GB" sz="1600" dirty="0">
              <a:latin typeface="Calibri"/>
              <a:ea typeface="Calibri"/>
              <a:cs typeface="Calibri"/>
            </a:endParaRPr>
          </a:p>
          <a:p>
            <a:r>
              <a:rPr lang="en-GB" sz="1600" dirty="0">
                <a:latin typeface="Calibri"/>
                <a:ea typeface="Calibri"/>
                <a:cs typeface="Segoe UI"/>
              </a:rPr>
              <a:t>Cohen’s study of Mods and Rockers (1964): exaggerated reporting of seaside clashes.</a:t>
            </a:r>
            <a:endParaRPr lang="en-GB" sz="1600" dirty="0">
              <a:latin typeface="Calibri"/>
              <a:ea typeface="Calibri"/>
              <a:cs typeface="Calibri"/>
            </a:endParaRPr>
          </a:p>
          <a:p>
            <a:r>
              <a:rPr lang="en-GB" sz="1600" dirty="0">
                <a:latin typeface="Calibri"/>
                <a:ea typeface="Calibri"/>
                <a:cs typeface="Segoe UI"/>
              </a:rPr>
              <a:t>Headlines portraying youth as a threat to social order.</a:t>
            </a:r>
            <a:endParaRPr lang="en-GB" sz="1600" dirty="0">
              <a:latin typeface="Calibri"/>
              <a:ea typeface="Calibri"/>
              <a:cs typeface="Calibri"/>
            </a:endParaRPr>
          </a:p>
          <a:p>
            <a:r>
              <a:rPr lang="en-GB" sz="1600" dirty="0">
                <a:latin typeface="Calibri"/>
                <a:ea typeface="Calibri"/>
                <a:cs typeface="Segoe UI"/>
              </a:rPr>
              <a:t>Public fear and anxiety about juvenile delinquency.</a:t>
            </a:r>
            <a:endParaRPr lang="en-GB" sz="1600" dirty="0">
              <a:latin typeface="Calibri"/>
              <a:ea typeface="Calibri"/>
              <a:cs typeface="Calibri"/>
            </a:endParaRPr>
          </a:p>
          <a:p>
            <a:r>
              <a:rPr lang="en-GB" sz="1600" dirty="0">
                <a:latin typeface="Calibri"/>
                <a:ea typeface="Calibri"/>
                <a:cs typeface="Segoe UI"/>
              </a:rPr>
              <a:t>Calls for tougher policing and legal responses.</a:t>
            </a:r>
            <a:endParaRPr lang="en-GB" sz="1600" dirty="0">
              <a:latin typeface="Calibri"/>
              <a:ea typeface="Calibri"/>
              <a:cs typeface="Calibri"/>
            </a:endParaRPr>
          </a:p>
          <a:p>
            <a:r>
              <a:rPr lang="en-GB" sz="1600" dirty="0">
                <a:latin typeface="Calibri"/>
                <a:ea typeface="Calibri"/>
                <a:cs typeface="Segoe UI"/>
              </a:rPr>
              <a:t>Youth seen as rebellious, violent, and morally corrupt.</a:t>
            </a:r>
            <a:endParaRPr lang="en-GB" sz="1600" dirty="0">
              <a:latin typeface="Calibri"/>
              <a:ea typeface="Calibri"/>
              <a:cs typeface="Calibri"/>
            </a:endParaRPr>
          </a:p>
          <a:p>
            <a:r>
              <a:rPr lang="en-GB" sz="1600" b="1" dirty="0">
                <a:latin typeface="Calibri"/>
                <a:ea typeface="Calibri"/>
                <a:cs typeface="Segoe UI"/>
              </a:rPr>
              <a:t>Counterpoints</a:t>
            </a:r>
            <a:endParaRPr lang="en-GB" sz="1600" b="1" dirty="0">
              <a:latin typeface="Calibri"/>
              <a:ea typeface="Calibri"/>
              <a:cs typeface="Calibri"/>
            </a:endParaRPr>
          </a:p>
          <a:p>
            <a:r>
              <a:rPr lang="en-GB" sz="1600" dirty="0">
                <a:latin typeface="Calibri"/>
                <a:ea typeface="Calibri"/>
                <a:cs typeface="Segoe UI"/>
              </a:rPr>
              <a:t>Not all perceptions were shaped by moral panics—economic and cultural changes also influenced views.</a:t>
            </a:r>
            <a:endParaRPr lang="en-GB" sz="1600" dirty="0">
              <a:latin typeface="Calibri"/>
              <a:ea typeface="Calibri"/>
              <a:cs typeface="Calibri"/>
            </a:endParaRPr>
          </a:p>
          <a:p>
            <a:r>
              <a:rPr lang="en-GB" sz="1600" dirty="0">
                <a:latin typeface="Calibri"/>
                <a:ea typeface="Calibri"/>
                <a:cs typeface="Segoe UI"/>
              </a:rPr>
              <a:t>Some argue moral panics were short-lived and exaggerated compared to actual crime rates.</a:t>
            </a:r>
            <a:endParaRPr lang="en-GB" sz="1600" dirty="0">
              <a:latin typeface="Calibri"/>
              <a:ea typeface="Calibri"/>
              <a:cs typeface="Calibri"/>
            </a:endParaRPr>
          </a:p>
          <a:p>
            <a:endParaRPr lang="en-GB" b="1"/>
          </a:p>
        </p:txBody>
      </p:sp>
    </p:spTree>
    <p:extLst>
      <p:ext uri="{BB962C8B-B14F-4D97-AF65-F5344CB8AC3E}">
        <p14:creationId xmlns:p14="http://schemas.microsoft.com/office/powerpoint/2010/main" val="2469412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78A17-8A0F-81CD-9C2B-C4F830DD7889}"/>
              </a:ext>
            </a:extLst>
          </p:cNvPr>
          <p:cNvSpPr>
            <a:spLocks noGrp="1"/>
          </p:cNvSpPr>
          <p:nvPr>
            <p:ph type="title"/>
          </p:nvPr>
        </p:nvSpPr>
        <p:spPr>
          <a:xfrm>
            <a:off x="704088" y="914400"/>
            <a:ext cx="5195889" cy="1316736"/>
          </a:xfrm>
        </p:spPr>
        <p:txBody>
          <a:bodyPr>
            <a:normAutofit/>
          </a:bodyPr>
          <a:lstStyle/>
          <a:p>
            <a:r>
              <a:rPr lang="en-GB"/>
              <a:t>Referencing </a:t>
            </a:r>
          </a:p>
        </p:txBody>
      </p:sp>
      <p:sp>
        <p:nvSpPr>
          <p:cNvPr id="3" name="Content Placeholder 2">
            <a:extLst>
              <a:ext uri="{FF2B5EF4-FFF2-40B4-BE49-F238E27FC236}">
                <a16:creationId xmlns:a16="http://schemas.microsoft.com/office/drawing/2014/main" id="{E39833DC-D286-E14E-92D1-A6757C8B5F2D}"/>
              </a:ext>
            </a:extLst>
          </p:cNvPr>
          <p:cNvSpPr>
            <a:spLocks noGrp="1"/>
          </p:cNvSpPr>
          <p:nvPr>
            <p:ph idx="1"/>
          </p:nvPr>
        </p:nvSpPr>
        <p:spPr>
          <a:xfrm>
            <a:off x="704088" y="2231136"/>
            <a:ext cx="5195889" cy="3931920"/>
          </a:xfrm>
        </p:spPr>
        <p:txBody>
          <a:bodyPr vert="horz" lIns="91440" tIns="45720" rIns="91440" bIns="45720" rtlCol="0" anchor="t">
            <a:normAutofit/>
          </a:bodyPr>
          <a:lstStyle/>
          <a:p>
            <a:r>
              <a:rPr lang="en-GB" sz="2400" dirty="0"/>
              <a:t>Referencing support </a:t>
            </a:r>
            <a:endParaRPr lang="en-US" dirty="0"/>
          </a:p>
          <a:p>
            <a:r>
              <a:rPr lang="en-GB" sz="2400" dirty="0"/>
              <a:t>Will be picking up referencing errors </a:t>
            </a:r>
          </a:p>
          <a:p>
            <a:r>
              <a:rPr lang="en-GB" sz="2400" dirty="0"/>
              <a:t>Gov.uk (2019).......</a:t>
            </a:r>
          </a:p>
          <a:p>
            <a:r>
              <a:rPr lang="en-GB" sz="2400" dirty="0"/>
              <a:t>Let's have a go.........</a:t>
            </a:r>
          </a:p>
        </p:txBody>
      </p:sp>
      <p:pic>
        <p:nvPicPr>
          <p:cNvPr id="4" name="Picture 3" descr="A yellow face with eyes and mouth&#10;&#10;AI-generated content may be incorrect.">
            <a:extLst>
              <a:ext uri="{FF2B5EF4-FFF2-40B4-BE49-F238E27FC236}">
                <a16:creationId xmlns:a16="http://schemas.microsoft.com/office/drawing/2014/main" id="{A38A4434-EAEA-5ED1-0068-258E81B9C59F}"/>
              </a:ext>
            </a:extLst>
          </p:cNvPr>
          <p:cNvPicPr>
            <a:picLocks noChangeAspect="1"/>
          </p:cNvPicPr>
          <p:nvPr/>
        </p:nvPicPr>
        <p:blipFill>
          <a:blip r:embed="rId2"/>
          <a:srcRect l="3943" r="4832"/>
          <a:stretch>
            <a:fillRect/>
          </a:stretch>
        </p:blipFill>
        <p:spPr>
          <a:xfrm>
            <a:off x="6420752" y="731520"/>
            <a:ext cx="5055865" cy="5422392"/>
          </a:xfrm>
          <a:prstGeom prst="rect">
            <a:avLst/>
          </a:prstGeom>
        </p:spPr>
      </p:pic>
      <p:pic>
        <p:nvPicPr>
          <p:cNvPr id="5" name="Picture 4" descr="A cartoon character with a crying face&#10;&#10;AI-generated content may be incorrect.">
            <a:extLst>
              <a:ext uri="{FF2B5EF4-FFF2-40B4-BE49-F238E27FC236}">
                <a16:creationId xmlns:a16="http://schemas.microsoft.com/office/drawing/2014/main" id="{C15AD522-B7B6-F686-0CAD-A1FB2854BB76}"/>
              </a:ext>
            </a:extLst>
          </p:cNvPr>
          <p:cNvPicPr>
            <a:picLocks noChangeAspect="1"/>
          </p:cNvPicPr>
          <p:nvPr/>
        </p:nvPicPr>
        <p:blipFill>
          <a:blip r:embed="rId3"/>
          <a:stretch>
            <a:fillRect/>
          </a:stretch>
        </p:blipFill>
        <p:spPr>
          <a:xfrm>
            <a:off x="3702170" y="2961735"/>
            <a:ext cx="503209" cy="603851"/>
          </a:xfrm>
          <a:prstGeom prst="rect">
            <a:avLst/>
          </a:prstGeom>
        </p:spPr>
      </p:pic>
    </p:spTree>
    <p:extLst>
      <p:ext uri="{BB962C8B-B14F-4D97-AF65-F5344CB8AC3E}">
        <p14:creationId xmlns:p14="http://schemas.microsoft.com/office/powerpoint/2010/main" val="4251639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2C86A-8760-74CC-0204-87C488716016}"/>
              </a:ext>
            </a:extLst>
          </p:cNvPr>
          <p:cNvSpPr>
            <a:spLocks noGrp="1"/>
          </p:cNvSpPr>
          <p:nvPr>
            <p:ph type="title"/>
          </p:nvPr>
        </p:nvSpPr>
        <p:spPr/>
        <p:txBody>
          <a:bodyPr/>
          <a:lstStyle/>
          <a:p>
            <a:r>
              <a:rPr lang="en-GB"/>
              <a:t>Question</a:t>
            </a:r>
          </a:p>
        </p:txBody>
      </p:sp>
      <p:sp>
        <p:nvSpPr>
          <p:cNvPr id="3" name="Content Placeholder 2">
            <a:extLst>
              <a:ext uri="{FF2B5EF4-FFF2-40B4-BE49-F238E27FC236}">
                <a16:creationId xmlns:a16="http://schemas.microsoft.com/office/drawing/2014/main" id="{E0B47B3F-020E-14F3-5AF3-753F5F38FF0D}"/>
              </a:ext>
            </a:extLst>
          </p:cNvPr>
          <p:cNvSpPr>
            <a:spLocks noGrp="1"/>
          </p:cNvSpPr>
          <p:nvPr>
            <p:ph idx="1"/>
          </p:nvPr>
        </p:nvSpPr>
        <p:spPr/>
        <p:txBody>
          <a:bodyPr vert="horz" lIns="91440" tIns="45720" rIns="91440" bIns="45720" rtlCol="0" anchor="t">
            <a:normAutofit/>
          </a:bodyPr>
          <a:lstStyle/>
          <a:p>
            <a:pPr marL="0" indent="0">
              <a:buNone/>
            </a:pPr>
            <a:r>
              <a:rPr lang="en-GB" sz="3200">
                <a:latin typeface="Calibri"/>
                <a:ea typeface="Calibri"/>
                <a:cs typeface="Segoe UI"/>
              </a:rPr>
              <a:t>“What comes to mind when you hear ‘youth problem’?"</a:t>
            </a:r>
            <a:endParaRPr lang="en-US" sz="3200">
              <a:latin typeface="Calibri"/>
              <a:ea typeface="Calibri"/>
              <a:cs typeface="Calibri"/>
            </a:endParaRPr>
          </a:p>
          <a:p>
            <a:r>
              <a:rPr lang="en-GB" sz="3200">
                <a:latin typeface="Calibri"/>
                <a:ea typeface="Calibri"/>
                <a:cs typeface="Segoe UI"/>
              </a:rPr>
              <a:t> compare modern vs historical perceptions.</a:t>
            </a:r>
          </a:p>
          <a:p>
            <a:endParaRPr lang="en-GB"/>
          </a:p>
        </p:txBody>
      </p:sp>
      <p:pic>
        <p:nvPicPr>
          <p:cNvPr id="4" name="Picture 3">
            <a:extLst>
              <a:ext uri="{FF2B5EF4-FFF2-40B4-BE49-F238E27FC236}">
                <a16:creationId xmlns:a16="http://schemas.microsoft.com/office/drawing/2014/main" id="{45465408-27CB-8BFC-57F1-A1029E4F01BC}"/>
              </a:ext>
            </a:extLst>
          </p:cNvPr>
          <p:cNvPicPr>
            <a:picLocks noChangeAspect="1"/>
          </p:cNvPicPr>
          <p:nvPr/>
        </p:nvPicPr>
        <p:blipFill>
          <a:blip r:embed="rId2"/>
          <a:stretch>
            <a:fillRect/>
          </a:stretch>
        </p:blipFill>
        <p:spPr>
          <a:xfrm>
            <a:off x="4738868" y="3433493"/>
            <a:ext cx="6768680" cy="2952750"/>
          </a:xfrm>
          <a:prstGeom prst="rect">
            <a:avLst/>
          </a:prstGeom>
        </p:spPr>
      </p:pic>
    </p:spTree>
    <p:extLst>
      <p:ext uri="{BB962C8B-B14F-4D97-AF65-F5344CB8AC3E}">
        <p14:creationId xmlns:p14="http://schemas.microsoft.com/office/powerpoint/2010/main" val="3569458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DBB01-B3C9-8A6C-E4FB-9EB3E76BDB68}"/>
              </a:ext>
            </a:extLst>
          </p:cNvPr>
          <p:cNvSpPr>
            <a:spLocks noGrp="1"/>
          </p:cNvSpPr>
          <p:nvPr>
            <p:ph type="title"/>
          </p:nvPr>
        </p:nvSpPr>
        <p:spPr/>
        <p:txBody>
          <a:bodyPr/>
          <a:lstStyle/>
          <a:p>
            <a:endParaRPr lang="en-US"/>
          </a:p>
        </p:txBody>
      </p:sp>
      <p:pic>
        <p:nvPicPr>
          <p:cNvPr id="4" name="Content Placeholder 3" descr="A person holding a knife&#10;&#10;AI-generated content may be incorrect.">
            <a:extLst>
              <a:ext uri="{FF2B5EF4-FFF2-40B4-BE49-F238E27FC236}">
                <a16:creationId xmlns:a16="http://schemas.microsoft.com/office/drawing/2014/main" id="{D344F5B2-1AC4-89A2-4B88-B19CBB1D10AC}"/>
              </a:ext>
            </a:extLst>
          </p:cNvPr>
          <p:cNvPicPr>
            <a:picLocks noGrp="1" noChangeAspect="1"/>
          </p:cNvPicPr>
          <p:nvPr>
            <p:ph idx="1"/>
          </p:nvPr>
        </p:nvPicPr>
        <p:blipFill>
          <a:blip r:embed="rId3"/>
          <a:stretch>
            <a:fillRect/>
          </a:stretch>
        </p:blipFill>
        <p:spPr>
          <a:xfrm>
            <a:off x="6605297" y="1879867"/>
            <a:ext cx="1700632" cy="1253559"/>
          </a:xfrm>
        </p:spPr>
      </p:pic>
      <p:pic>
        <p:nvPicPr>
          <p:cNvPr id="5" name="Picture 4" descr="A group of people posing for a picture&#10;&#10;AI-generated content may be incorrect.">
            <a:extLst>
              <a:ext uri="{FF2B5EF4-FFF2-40B4-BE49-F238E27FC236}">
                <a16:creationId xmlns:a16="http://schemas.microsoft.com/office/drawing/2014/main" id="{BC9A7917-8667-F8A0-FD62-72D104711658}"/>
              </a:ext>
            </a:extLst>
          </p:cNvPr>
          <p:cNvPicPr>
            <a:picLocks noChangeAspect="1"/>
          </p:cNvPicPr>
          <p:nvPr/>
        </p:nvPicPr>
        <p:blipFill>
          <a:blip r:embed="rId4"/>
          <a:stretch>
            <a:fillRect/>
          </a:stretch>
        </p:blipFill>
        <p:spPr>
          <a:xfrm>
            <a:off x="3649851" y="2139216"/>
            <a:ext cx="2199037" cy="1390844"/>
          </a:xfrm>
          <a:prstGeom prst="rect">
            <a:avLst/>
          </a:prstGeom>
        </p:spPr>
      </p:pic>
      <p:pic>
        <p:nvPicPr>
          <p:cNvPr id="6" name="Picture 5" descr="A group of people posing for a photo&#10;&#10;AI-generated content may be incorrect.">
            <a:extLst>
              <a:ext uri="{FF2B5EF4-FFF2-40B4-BE49-F238E27FC236}">
                <a16:creationId xmlns:a16="http://schemas.microsoft.com/office/drawing/2014/main" id="{C1F9AFED-3AF2-3858-AF44-9F8E5D003840}"/>
              </a:ext>
            </a:extLst>
          </p:cNvPr>
          <p:cNvPicPr>
            <a:picLocks noChangeAspect="1"/>
          </p:cNvPicPr>
          <p:nvPr/>
        </p:nvPicPr>
        <p:blipFill>
          <a:blip r:embed="rId5"/>
          <a:stretch>
            <a:fillRect/>
          </a:stretch>
        </p:blipFill>
        <p:spPr>
          <a:xfrm>
            <a:off x="9006785" y="2803525"/>
            <a:ext cx="2419350" cy="1143000"/>
          </a:xfrm>
          <a:prstGeom prst="rect">
            <a:avLst/>
          </a:prstGeom>
        </p:spPr>
      </p:pic>
      <p:pic>
        <p:nvPicPr>
          <p:cNvPr id="7" name="Picture 6" descr="A group of people in military uniforms pulling a rope&#10;&#10;AI-generated content may be incorrect.">
            <a:extLst>
              <a:ext uri="{FF2B5EF4-FFF2-40B4-BE49-F238E27FC236}">
                <a16:creationId xmlns:a16="http://schemas.microsoft.com/office/drawing/2014/main" id="{F46D119A-6233-7423-7FA7-AF1D14A35820}"/>
              </a:ext>
            </a:extLst>
          </p:cNvPr>
          <p:cNvPicPr>
            <a:picLocks noChangeAspect="1"/>
          </p:cNvPicPr>
          <p:nvPr/>
        </p:nvPicPr>
        <p:blipFill>
          <a:blip r:embed="rId6"/>
          <a:stretch>
            <a:fillRect/>
          </a:stretch>
        </p:blipFill>
        <p:spPr>
          <a:xfrm>
            <a:off x="2813056" y="5226170"/>
            <a:ext cx="2638425" cy="1371600"/>
          </a:xfrm>
          <a:prstGeom prst="rect">
            <a:avLst/>
          </a:prstGeom>
        </p:spPr>
      </p:pic>
      <p:pic>
        <p:nvPicPr>
          <p:cNvPr id="8" name="Picture 7" descr="A group of people sitting at a table&#10;&#10;AI-generated content may be incorrect.">
            <a:extLst>
              <a:ext uri="{FF2B5EF4-FFF2-40B4-BE49-F238E27FC236}">
                <a16:creationId xmlns:a16="http://schemas.microsoft.com/office/drawing/2014/main" id="{139AC12A-D75B-D5C4-F654-AA4DC0F2E2A4}"/>
              </a:ext>
            </a:extLst>
          </p:cNvPr>
          <p:cNvPicPr>
            <a:picLocks noChangeAspect="1"/>
          </p:cNvPicPr>
          <p:nvPr/>
        </p:nvPicPr>
        <p:blipFill>
          <a:blip r:embed="rId7"/>
          <a:stretch>
            <a:fillRect/>
          </a:stretch>
        </p:blipFill>
        <p:spPr>
          <a:xfrm>
            <a:off x="397804" y="2382919"/>
            <a:ext cx="2787412" cy="1409700"/>
          </a:xfrm>
          <a:prstGeom prst="rect">
            <a:avLst/>
          </a:prstGeom>
        </p:spPr>
      </p:pic>
      <p:pic>
        <p:nvPicPr>
          <p:cNvPr id="9" name="Picture 8" descr="A person with a mustache and a mustache on a red background&#10;&#10;AI-generated content may be incorrect.">
            <a:extLst>
              <a:ext uri="{FF2B5EF4-FFF2-40B4-BE49-F238E27FC236}">
                <a16:creationId xmlns:a16="http://schemas.microsoft.com/office/drawing/2014/main" id="{C3D9AF5C-5E9F-E40F-0AD5-8EB2AD2A578D}"/>
              </a:ext>
            </a:extLst>
          </p:cNvPr>
          <p:cNvPicPr>
            <a:picLocks noChangeAspect="1"/>
          </p:cNvPicPr>
          <p:nvPr/>
        </p:nvPicPr>
        <p:blipFill>
          <a:blip r:embed="rId8"/>
          <a:stretch>
            <a:fillRect/>
          </a:stretch>
        </p:blipFill>
        <p:spPr>
          <a:xfrm>
            <a:off x="221591" y="4330700"/>
            <a:ext cx="2381250" cy="2162175"/>
          </a:xfrm>
          <a:prstGeom prst="rect">
            <a:avLst/>
          </a:prstGeom>
        </p:spPr>
      </p:pic>
      <p:pic>
        <p:nvPicPr>
          <p:cNvPr id="10" name="Picture 9" descr="A group of young men posing for a photo&#10;&#10;AI-generated content may be incorrect.">
            <a:extLst>
              <a:ext uri="{FF2B5EF4-FFF2-40B4-BE49-F238E27FC236}">
                <a16:creationId xmlns:a16="http://schemas.microsoft.com/office/drawing/2014/main" id="{C80CA082-702A-E602-3DCF-2E49224FCBB2}"/>
              </a:ext>
            </a:extLst>
          </p:cNvPr>
          <p:cNvPicPr>
            <a:picLocks noChangeAspect="1"/>
          </p:cNvPicPr>
          <p:nvPr/>
        </p:nvPicPr>
        <p:blipFill>
          <a:blip r:embed="rId9"/>
          <a:stretch>
            <a:fillRect/>
          </a:stretch>
        </p:blipFill>
        <p:spPr>
          <a:xfrm>
            <a:off x="7890474" y="3997445"/>
            <a:ext cx="3714750" cy="2457450"/>
          </a:xfrm>
          <a:prstGeom prst="rect">
            <a:avLst/>
          </a:prstGeom>
        </p:spPr>
      </p:pic>
      <p:pic>
        <p:nvPicPr>
          <p:cNvPr id="11" name="Picture 10" descr="A group of men with spiked hair&#10;&#10;AI-generated content may be incorrect.">
            <a:extLst>
              <a:ext uri="{FF2B5EF4-FFF2-40B4-BE49-F238E27FC236}">
                <a16:creationId xmlns:a16="http://schemas.microsoft.com/office/drawing/2014/main" id="{9BBA6797-9EB9-D7C3-991D-F97B919FC997}"/>
              </a:ext>
            </a:extLst>
          </p:cNvPr>
          <p:cNvPicPr>
            <a:picLocks noChangeAspect="1"/>
          </p:cNvPicPr>
          <p:nvPr/>
        </p:nvPicPr>
        <p:blipFill>
          <a:blip r:embed="rId10"/>
          <a:stretch>
            <a:fillRect/>
          </a:stretch>
        </p:blipFill>
        <p:spPr>
          <a:xfrm>
            <a:off x="4601642" y="242828"/>
            <a:ext cx="3118673" cy="1486020"/>
          </a:xfrm>
          <a:prstGeom prst="rect">
            <a:avLst/>
          </a:prstGeom>
        </p:spPr>
      </p:pic>
      <p:pic>
        <p:nvPicPr>
          <p:cNvPr id="12" name="Picture 11" descr="A group of men standing in a line&#10;&#10;AI-generated content may be incorrect.">
            <a:extLst>
              <a:ext uri="{FF2B5EF4-FFF2-40B4-BE49-F238E27FC236}">
                <a16:creationId xmlns:a16="http://schemas.microsoft.com/office/drawing/2014/main" id="{4BBCDAE9-5501-ECEB-9061-696CDF7AF0D6}"/>
              </a:ext>
            </a:extLst>
          </p:cNvPr>
          <p:cNvPicPr>
            <a:picLocks noChangeAspect="1"/>
          </p:cNvPicPr>
          <p:nvPr/>
        </p:nvPicPr>
        <p:blipFill>
          <a:blip r:embed="rId11"/>
          <a:stretch>
            <a:fillRect/>
          </a:stretch>
        </p:blipFill>
        <p:spPr>
          <a:xfrm>
            <a:off x="117575" y="46831"/>
            <a:ext cx="4297561" cy="1962150"/>
          </a:xfrm>
          <a:prstGeom prst="rect">
            <a:avLst/>
          </a:prstGeom>
        </p:spPr>
      </p:pic>
      <p:pic>
        <p:nvPicPr>
          <p:cNvPr id="13" name="Picture 12" descr="A person and person on a scooter&#10;&#10;AI-generated content may be incorrect.">
            <a:extLst>
              <a:ext uri="{FF2B5EF4-FFF2-40B4-BE49-F238E27FC236}">
                <a16:creationId xmlns:a16="http://schemas.microsoft.com/office/drawing/2014/main" id="{D956900B-43AA-A054-1B59-668F21E20B49}"/>
              </a:ext>
            </a:extLst>
          </p:cNvPr>
          <p:cNvPicPr>
            <a:picLocks noChangeAspect="1"/>
          </p:cNvPicPr>
          <p:nvPr/>
        </p:nvPicPr>
        <p:blipFill>
          <a:blip r:embed="rId12"/>
          <a:stretch>
            <a:fillRect/>
          </a:stretch>
        </p:blipFill>
        <p:spPr>
          <a:xfrm>
            <a:off x="8492435" y="154467"/>
            <a:ext cx="3448050" cy="2438400"/>
          </a:xfrm>
          <a:prstGeom prst="rect">
            <a:avLst/>
          </a:prstGeom>
        </p:spPr>
      </p:pic>
      <p:pic>
        <p:nvPicPr>
          <p:cNvPr id="14" name="Picture 13">
            <a:extLst>
              <a:ext uri="{FF2B5EF4-FFF2-40B4-BE49-F238E27FC236}">
                <a16:creationId xmlns:a16="http://schemas.microsoft.com/office/drawing/2014/main" id="{737ABB91-7E81-037A-4AA3-F0A1D56D2A32}"/>
              </a:ext>
            </a:extLst>
          </p:cNvPr>
          <p:cNvPicPr>
            <a:picLocks noChangeAspect="1"/>
          </p:cNvPicPr>
          <p:nvPr/>
        </p:nvPicPr>
        <p:blipFill>
          <a:blip r:embed="rId13"/>
          <a:stretch>
            <a:fillRect/>
          </a:stretch>
        </p:blipFill>
        <p:spPr>
          <a:xfrm>
            <a:off x="4601642" y="3720007"/>
            <a:ext cx="2787412" cy="1390844"/>
          </a:xfrm>
          <a:prstGeom prst="rect">
            <a:avLst/>
          </a:prstGeom>
        </p:spPr>
      </p:pic>
    </p:spTree>
    <p:extLst>
      <p:ext uri="{BB962C8B-B14F-4D97-AF65-F5344CB8AC3E}">
        <p14:creationId xmlns:p14="http://schemas.microsoft.com/office/powerpoint/2010/main" val="2550002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posing for a photo">
            <a:extLst>
              <a:ext uri="{FF2B5EF4-FFF2-40B4-BE49-F238E27FC236}">
                <a16:creationId xmlns:a16="http://schemas.microsoft.com/office/drawing/2014/main" id="{DC0189FE-2C59-2474-52D4-69CBCF897553}"/>
              </a:ext>
            </a:extLst>
          </p:cNvPr>
          <p:cNvPicPr>
            <a:picLocks noChangeAspect="1"/>
          </p:cNvPicPr>
          <p:nvPr/>
        </p:nvPicPr>
        <p:blipFill rotWithShape="1">
          <a:blip r:embed="rId2">
            <a:extLst>
              <a:ext uri="{28A0092B-C50C-407E-A947-70E740481C1C}">
                <a14:useLocalDpi xmlns:a14="http://schemas.microsoft.com/office/drawing/2010/main" val="0"/>
              </a:ext>
            </a:extLst>
          </a:blip>
          <a:srcRect l="1300" r="1301" b="1"/>
          <a:stretch/>
        </p:blipFill>
        <p:spPr>
          <a:xfrm>
            <a:off x="5019293" y="857258"/>
            <a:ext cx="5648708" cy="5143493"/>
          </a:xfrm>
          <a:prstGeom prst="rect">
            <a:avLst/>
          </a:prstGeom>
        </p:spPr>
      </p:pic>
      <p:sp>
        <p:nvSpPr>
          <p:cNvPr id="2" name="Title 1">
            <a:extLst>
              <a:ext uri="{FF2B5EF4-FFF2-40B4-BE49-F238E27FC236}">
                <a16:creationId xmlns:a16="http://schemas.microsoft.com/office/drawing/2014/main" id="{00834B8F-D19C-9100-1154-DA050DCED74E}"/>
              </a:ext>
            </a:extLst>
          </p:cNvPr>
          <p:cNvSpPr>
            <a:spLocks noGrp="1"/>
          </p:cNvSpPr>
          <p:nvPr>
            <p:ph type="title"/>
          </p:nvPr>
        </p:nvSpPr>
        <p:spPr>
          <a:xfrm>
            <a:off x="2152650" y="398206"/>
            <a:ext cx="2866642" cy="1356852"/>
          </a:xfrm>
        </p:spPr>
        <p:txBody>
          <a:bodyPr>
            <a:normAutofit/>
          </a:bodyPr>
          <a:lstStyle/>
          <a:p>
            <a:r>
              <a:rPr lang="en-GB" sz="3000"/>
              <a:t>Workhouses 1834 Poor Law Act</a:t>
            </a:r>
          </a:p>
        </p:txBody>
      </p:sp>
      <p:sp>
        <p:nvSpPr>
          <p:cNvPr id="3" name="Content Placeholder 2">
            <a:extLst>
              <a:ext uri="{FF2B5EF4-FFF2-40B4-BE49-F238E27FC236}">
                <a16:creationId xmlns:a16="http://schemas.microsoft.com/office/drawing/2014/main" id="{B2764461-8DFC-4EBB-0372-F3F789EB3284}"/>
              </a:ext>
            </a:extLst>
          </p:cNvPr>
          <p:cNvSpPr>
            <a:spLocks noGrp="1"/>
          </p:cNvSpPr>
          <p:nvPr>
            <p:ph idx="1"/>
          </p:nvPr>
        </p:nvSpPr>
        <p:spPr>
          <a:xfrm>
            <a:off x="369304" y="1873046"/>
            <a:ext cx="4368951" cy="4373011"/>
          </a:xfrm>
        </p:spPr>
        <p:txBody>
          <a:bodyPr>
            <a:normAutofit/>
          </a:bodyPr>
          <a:lstStyle/>
          <a:p>
            <a:r>
              <a:rPr lang="en-GB" sz="1600"/>
              <a:t>Most children who ended up here were:</a:t>
            </a:r>
          </a:p>
          <a:p>
            <a:r>
              <a:rPr lang="en-GB" sz="1600"/>
              <a:t>Orphans</a:t>
            </a:r>
          </a:p>
          <a:p>
            <a:r>
              <a:rPr lang="en-GB" sz="1600"/>
              <a:t>Deserted Children</a:t>
            </a:r>
          </a:p>
          <a:p>
            <a:r>
              <a:rPr lang="en-GB" sz="1600"/>
              <a:t>Bastards</a:t>
            </a:r>
          </a:p>
          <a:p>
            <a:r>
              <a:rPr lang="en-GB" sz="1600"/>
              <a:t>Children of idiots / cripples / offenders</a:t>
            </a:r>
          </a:p>
          <a:p>
            <a:r>
              <a:rPr lang="en-GB" sz="1600"/>
              <a:t>If an abled man was sent to working House his whole family would</a:t>
            </a:r>
          </a:p>
          <a:p>
            <a:r>
              <a:rPr lang="en-GB" sz="1600"/>
              <a:t>1839 out of 97,510 workhouse population 42,767 were children*</a:t>
            </a:r>
          </a:p>
          <a:p>
            <a:r>
              <a:rPr lang="en-GB" sz="1600"/>
              <a:t>* girls under 16 years old and boy under 13 years old</a:t>
            </a:r>
          </a:p>
        </p:txBody>
      </p:sp>
    </p:spTree>
    <p:extLst>
      <p:ext uri="{BB962C8B-B14F-4D97-AF65-F5344CB8AC3E}">
        <p14:creationId xmlns:p14="http://schemas.microsoft.com/office/powerpoint/2010/main" val="13438130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13262-21EA-47CA-A31E-9390EE386934}"/>
              </a:ext>
            </a:extLst>
          </p:cNvPr>
          <p:cNvSpPr>
            <a:spLocks noGrp="1"/>
          </p:cNvSpPr>
          <p:nvPr>
            <p:ph type="title"/>
          </p:nvPr>
        </p:nvSpPr>
        <p:spPr>
          <a:xfrm>
            <a:off x="838200" y="365125"/>
            <a:ext cx="10515600" cy="836733"/>
          </a:xfrm>
        </p:spPr>
        <p:txBody>
          <a:bodyPr/>
          <a:lstStyle/>
          <a:p>
            <a:r>
              <a:rPr lang="en-GB"/>
              <a:t>Early 1900's Britian</a:t>
            </a:r>
          </a:p>
        </p:txBody>
      </p:sp>
      <p:sp>
        <p:nvSpPr>
          <p:cNvPr id="3" name="Content Placeholder 2">
            <a:extLst>
              <a:ext uri="{FF2B5EF4-FFF2-40B4-BE49-F238E27FC236}">
                <a16:creationId xmlns:a16="http://schemas.microsoft.com/office/drawing/2014/main" id="{62C518DD-69C1-1A65-4E60-34F98E290CFD}"/>
              </a:ext>
            </a:extLst>
          </p:cNvPr>
          <p:cNvSpPr>
            <a:spLocks noGrp="1"/>
          </p:cNvSpPr>
          <p:nvPr>
            <p:ph idx="1"/>
          </p:nvPr>
        </p:nvSpPr>
        <p:spPr>
          <a:xfrm>
            <a:off x="306238" y="1379928"/>
            <a:ext cx="11593901" cy="5113336"/>
          </a:xfrm>
        </p:spPr>
        <p:txBody>
          <a:bodyPr vert="horz" lIns="91440" tIns="45720" rIns="91440" bIns="45720" rtlCol="0" anchor="t">
            <a:noAutofit/>
          </a:bodyPr>
          <a:lstStyle/>
          <a:p>
            <a:pPr marL="0" indent="0">
              <a:buNone/>
            </a:pPr>
            <a:r>
              <a:rPr lang="en-GB" sz="2000">
                <a:latin typeface="Calibri"/>
                <a:ea typeface="Calibri"/>
                <a:cs typeface="Segoe UI"/>
              </a:rPr>
              <a:t>Rapid industrialisation and urbanisation, leading to overcrowded cities, poor housing, and poverty.</a:t>
            </a:r>
            <a:endParaRPr lang="en-GB" sz="2000">
              <a:latin typeface="Calibri"/>
              <a:ea typeface="Calibri"/>
              <a:cs typeface="Calibri"/>
            </a:endParaRPr>
          </a:p>
          <a:p>
            <a:r>
              <a:rPr lang="en-GB" sz="2000">
                <a:latin typeface="Calibri"/>
                <a:ea typeface="Calibri"/>
                <a:cs typeface="Segoe UI"/>
              </a:rPr>
              <a:t>These social changes created anxieties about the behaviour of young people, especially in working-class areas.</a:t>
            </a:r>
            <a:endParaRPr lang="en-GB" sz="2000">
              <a:latin typeface="Calibri"/>
              <a:ea typeface="Calibri"/>
              <a:cs typeface="Calibri"/>
            </a:endParaRPr>
          </a:p>
          <a:p>
            <a:r>
              <a:rPr lang="en-GB" sz="2000">
                <a:latin typeface="Calibri"/>
                <a:ea typeface="Calibri"/>
                <a:cs typeface="Segoe UI"/>
              </a:rPr>
              <a:t>Juvenile crime became a recognised social problem. Common offences included petty theft, vandalism, and street disorder.</a:t>
            </a:r>
            <a:endParaRPr lang="en-GB" sz="2000">
              <a:latin typeface="Calibri"/>
              <a:ea typeface="Calibri"/>
              <a:cs typeface="Calibri"/>
            </a:endParaRPr>
          </a:p>
          <a:p>
            <a:r>
              <a:rPr lang="en-GB" sz="2000">
                <a:latin typeface="Calibri"/>
                <a:ea typeface="Calibri"/>
                <a:cs typeface="Segoe UI"/>
              </a:rPr>
              <a:t>Many young people were involved in gangs or informal street groups, which were often linked to urban poverty and lack of supervision.</a:t>
            </a:r>
            <a:endParaRPr lang="en-GB" sz="2000">
              <a:latin typeface="Calibri"/>
              <a:ea typeface="Calibri"/>
              <a:cs typeface="Calibri"/>
            </a:endParaRPr>
          </a:p>
          <a:p>
            <a:r>
              <a:rPr lang="en-GB" sz="2000">
                <a:latin typeface="Calibri"/>
                <a:ea typeface="Calibri"/>
                <a:cs typeface="Segoe UI"/>
              </a:rPr>
              <a:t>Concerns led to the development of juvenile courts (Children Act 1908) and reformatories/industrial schools aimed at rehabilitation rather than punishment.</a:t>
            </a:r>
            <a:endParaRPr lang="en-GB" sz="2000">
              <a:latin typeface="Calibri"/>
              <a:ea typeface="Calibri"/>
              <a:cs typeface="Calibri"/>
            </a:endParaRPr>
          </a:p>
          <a:p>
            <a:r>
              <a:rPr lang="en-GB" sz="2000">
                <a:latin typeface="Calibri"/>
                <a:ea typeface="Calibri"/>
                <a:cs typeface="Segoe UI"/>
              </a:rPr>
              <a:t>The idea of the “youth problem” emerged, framing young people as both victims of social conditions and potential threats to public order.</a:t>
            </a:r>
            <a:endParaRPr lang="en-GB" sz="2000">
              <a:latin typeface="Calibri"/>
              <a:ea typeface="Calibri"/>
              <a:cs typeface="Calibri"/>
            </a:endParaRPr>
          </a:p>
          <a:p>
            <a:r>
              <a:rPr lang="en-GB" sz="2000">
                <a:latin typeface="Calibri"/>
                <a:ea typeface="Calibri"/>
                <a:cs typeface="Segoe UI"/>
              </a:rPr>
              <a:t>Auses - Economic hardship, child labour decline (giving youth more free time), and lack of structured leisure activities </a:t>
            </a:r>
          </a:p>
          <a:p>
            <a:r>
              <a:rPr lang="en-GB" sz="2000">
                <a:latin typeface="Calibri"/>
                <a:ea typeface="Calibri"/>
                <a:cs typeface="Segoe UI"/>
              </a:rPr>
              <a:t>Industrialisation disrupted traditional family structures, reducing parental control.</a:t>
            </a:r>
            <a:endParaRPr lang="en-GB" sz="2000">
              <a:latin typeface="Calibri"/>
              <a:ea typeface="Calibri"/>
              <a:cs typeface="Calibri"/>
            </a:endParaRPr>
          </a:p>
          <a:p>
            <a:endParaRPr lang="en-GB" sz="1100">
              <a:latin typeface="Segoe UI"/>
              <a:cs typeface="Segoe UI"/>
            </a:endParaRPr>
          </a:p>
        </p:txBody>
      </p:sp>
    </p:spTree>
    <p:extLst>
      <p:ext uri="{BB962C8B-B14F-4D97-AF65-F5344CB8AC3E}">
        <p14:creationId xmlns:p14="http://schemas.microsoft.com/office/powerpoint/2010/main" val="27857093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B1E5C-6258-F6DA-8108-DF7BD42D22EA}"/>
              </a:ext>
            </a:extLst>
          </p:cNvPr>
          <p:cNvSpPr>
            <a:spLocks noGrp="1"/>
          </p:cNvSpPr>
          <p:nvPr>
            <p:ph type="title"/>
          </p:nvPr>
        </p:nvSpPr>
        <p:spPr>
          <a:xfrm>
            <a:off x="572493" y="238539"/>
            <a:ext cx="11018520" cy="1434415"/>
          </a:xfrm>
        </p:spPr>
        <p:txBody>
          <a:bodyPr anchor="b">
            <a:normAutofit/>
          </a:bodyPr>
          <a:lstStyle/>
          <a:p>
            <a:r>
              <a:rPr lang="en-GB" sz="5400"/>
              <a:t>Oliver Twist - </a:t>
            </a:r>
            <a:r>
              <a:rPr lang="en-GB" sz="5400">
                <a:latin typeface="Aptos"/>
              </a:rPr>
              <a:t>Charles Dickens</a:t>
            </a:r>
            <a:endParaRPr lang="en-GB"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F7CFB5-685F-A925-2DC4-6B5CC4C8DD97}"/>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2000" dirty="0">
                <a:latin typeface="Arial"/>
                <a:cs typeface="Arial"/>
              </a:rPr>
              <a:t>1837 Fagin is an adult who r</a:t>
            </a:r>
            <a:r>
              <a:rPr lang="en-GB" sz="2000" dirty="0">
                <a:latin typeface="Arial"/>
                <a:cs typeface="Segoe UI"/>
              </a:rPr>
              <a:t>ecruits, houses, and controls </a:t>
            </a:r>
            <a:r>
              <a:rPr lang="en-GB" sz="2000">
                <a:latin typeface="Arial"/>
                <a:cs typeface="Segoe UI"/>
              </a:rPr>
              <a:t>(vulnerable) </a:t>
            </a:r>
            <a:r>
              <a:rPr lang="en-GB" sz="2000" dirty="0">
                <a:latin typeface="Arial"/>
                <a:cs typeface="Segoe UI"/>
              </a:rPr>
              <a:t>children, training them to steal.</a:t>
            </a:r>
          </a:p>
          <a:p>
            <a:pPr marL="0" indent="0">
              <a:buNone/>
            </a:pPr>
            <a:r>
              <a:rPr lang="en-GB" sz="2000" dirty="0">
                <a:latin typeface="Arial"/>
                <a:cs typeface="Segoe UI"/>
              </a:rPr>
              <a:t>The children are orphans or homeless young people – Poor Houses</a:t>
            </a:r>
            <a:endParaRPr lang="en-GB" sz="2000" dirty="0">
              <a:latin typeface="Arial"/>
              <a:cs typeface="Arial"/>
            </a:endParaRPr>
          </a:p>
          <a:p>
            <a:r>
              <a:rPr lang="en-GB" sz="2000" dirty="0">
                <a:latin typeface="Arial"/>
                <a:cs typeface="Segoe UI"/>
              </a:rPr>
              <a:t>They depend on Fagin for food, shelter, and protection</a:t>
            </a:r>
            <a:endParaRPr lang="en-GB" sz="2000" dirty="0">
              <a:latin typeface="Arial"/>
              <a:cs typeface="Arial"/>
            </a:endParaRPr>
          </a:p>
          <a:p>
            <a:r>
              <a:rPr lang="en-GB" sz="2000" dirty="0">
                <a:latin typeface="Arial"/>
                <a:cs typeface="Segoe UI"/>
              </a:rPr>
              <a:t>In return, they steal for him and hand over what they take</a:t>
            </a:r>
            <a:endParaRPr lang="en-GB" sz="2000" dirty="0">
              <a:latin typeface="Arial"/>
              <a:cs typeface="Arial"/>
            </a:endParaRPr>
          </a:p>
          <a:p>
            <a:r>
              <a:rPr lang="en-GB" sz="2000" dirty="0">
                <a:latin typeface="Arial"/>
                <a:cs typeface="Segoe UI"/>
              </a:rPr>
              <a:t>Victorian society Labelled the children as </a:t>
            </a:r>
            <a:r>
              <a:rPr lang="en-GB" sz="2000" i="1" dirty="0">
                <a:latin typeface="Arial"/>
                <a:cs typeface="Segoe UI"/>
              </a:rPr>
              <a:t>criminals</a:t>
            </a:r>
            <a:endParaRPr lang="en-GB" sz="2000" dirty="0">
              <a:latin typeface="Arial"/>
              <a:cs typeface="Arial"/>
            </a:endParaRPr>
          </a:p>
          <a:p>
            <a:r>
              <a:rPr lang="en-GB" sz="2000" dirty="0">
                <a:latin typeface="Arial"/>
                <a:cs typeface="Segoe UI"/>
              </a:rPr>
              <a:t>Viewed them as dangerous and immoral</a:t>
            </a:r>
            <a:endParaRPr lang="en-GB" sz="2000" dirty="0">
              <a:latin typeface="Arial"/>
              <a:cs typeface="Arial"/>
            </a:endParaRPr>
          </a:p>
          <a:p>
            <a:r>
              <a:rPr lang="en-GB" sz="2000" dirty="0">
                <a:latin typeface="Arial"/>
                <a:cs typeface="Segoe UI"/>
              </a:rPr>
              <a:t>Paid less attention to the adults </a:t>
            </a:r>
            <a:r>
              <a:rPr lang="en-GB" sz="2000">
                <a:latin typeface="Arial"/>
                <a:cs typeface="Segoe UI"/>
              </a:rPr>
              <a:t>(exploiting them)</a:t>
            </a:r>
            <a:endParaRPr lang="en-GB" sz="2000">
              <a:latin typeface="Arial"/>
              <a:cs typeface="Arial"/>
            </a:endParaRPr>
          </a:p>
          <a:p>
            <a:endParaRPr lang="en-GB" sz="2000" dirty="0">
              <a:latin typeface="Arial"/>
              <a:cs typeface="Arial"/>
            </a:endParaRPr>
          </a:p>
        </p:txBody>
      </p:sp>
      <p:pic>
        <p:nvPicPr>
          <p:cNvPr id="4" name="Picture 3" descr="A pair of young boys in a movie&#10;&#10;AI-generated content may be incorrect.">
            <a:extLst>
              <a:ext uri="{FF2B5EF4-FFF2-40B4-BE49-F238E27FC236}">
                <a16:creationId xmlns:a16="http://schemas.microsoft.com/office/drawing/2014/main" id="{8C7360C1-A46D-D57A-EFB5-AF04A5712AE8}"/>
              </a:ext>
            </a:extLst>
          </p:cNvPr>
          <p:cNvPicPr>
            <a:picLocks noChangeAspect="1"/>
          </p:cNvPicPr>
          <p:nvPr/>
        </p:nvPicPr>
        <p:blipFill>
          <a:blip r:embed="rId2"/>
          <a:srcRect l="2352" r="27499"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41633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43EFAB-8AF7-57CD-DEF4-2B5ACBC35EA3}"/>
              </a:ext>
            </a:extLst>
          </p:cNvPr>
          <p:cNvSpPr>
            <a:spLocks noGrp="1"/>
          </p:cNvSpPr>
          <p:nvPr>
            <p:ph type="title"/>
          </p:nvPr>
        </p:nvSpPr>
        <p:spPr>
          <a:xfrm>
            <a:off x="686834" y="591344"/>
            <a:ext cx="3200400" cy="5585619"/>
          </a:xfrm>
        </p:spPr>
        <p:txBody>
          <a:bodyPr>
            <a:normAutofit/>
          </a:bodyPr>
          <a:lstStyle/>
          <a:p>
            <a:r>
              <a:rPr lang="en-GB">
                <a:solidFill>
                  <a:srgbClr val="FFFFFF"/>
                </a:solidFill>
              </a:rPr>
              <a:t>Fagin Today!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CF92176-0D6E-0702-7CDC-F9EF7103B35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b="1">
                <a:latin typeface="Arial"/>
                <a:cs typeface="Segoe UI"/>
              </a:rPr>
              <a:t>Criminal exploitation</a:t>
            </a:r>
            <a:r>
              <a:rPr lang="en-GB" sz="2000">
                <a:latin typeface="Arial"/>
                <a:cs typeface="Segoe UI"/>
              </a:rPr>
              <a:t>, including:</a:t>
            </a:r>
            <a:endParaRPr lang="en-GB" sz="2000">
              <a:latin typeface="Arial"/>
              <a:cs typeface="Arial"/>
            </a:endParaRPr>
          </a:p>
          <a:p>
            <a:r>
              <a:rPr lang="en-GB" sz="2000">
                <a:latin typeface="Arial"/>
                <a:cs typeface="Segoe UI"/>
              </a:rPr>
              <a:t>County Lines / Grooming / Coercive control</a:t>
            </a:r>
            <a:endParaRPr lang="en-GB" sz="2000">
              <a:latin typeface="Arial"/>
              <a:cs typeface="Arial"/>
            </a:endParaRPr>
          </a:p>
          <a:p>
            <a:r>
              <a:rPr lang="en-GB" sz="2000">
                <a:latin typeface="Arial"/>
                <a:cs typeface="Segoe UI"/>
              </a:rPr>
              <a:t>Exploitation rather than “choice”</a:t>
            </a:r>
            <a:endParaRPr lang="en-GB" sz="2000">
              <a:latin typeface="Arial"/>
              <a:cs typeface="Arial"/>
            </a:endParaRPr>
          </a:p>
          <a:p>
            <a:r>
              <a:rPr lang="en-GB" sz="2000">
                <a:latin typeface="Arial"/>
                <a:cs typeface="Segoe UI"/>
              </a:rPr>
              <a:t>Crime becomes an adaptation to blocked opportunities – poverty/ lack of education / employment</a:t>
            </a:r>
            <a:endParaRPr lang="en-GB" sz="2000">
              <a:latin typeface="Arial"/>
              <a:cs typeface="Arial"/>
            </a:endParaRPr>
          </a:p>
          <a:p>
            <a:r>
              <a:rPr lang="en-GB" sz="2000">
                <a:latin typeface="Arial"/>
                <a:cs typeface="Segoe UI"/>
              </a:rPr>
              <a:t>criminalise children instead of safeguarding them</a:t>
            </a:r>
          </a:p>
          <a:p>
            <a:r>
              <a:rPr lang="en-GB" sz="2000">
                <a:latin typeface="Arial"/>
                <a:cs typeface="Segoe UI"/>
              </a:rPr>
              <a:t>strong comparisons with gang culture:</a:t>
            </a:r>
          </a:p>
          <a:p>
            <a:r>
              <a:rPr lang="en-GB" sz="2000">
                <a:latin typeface="Arial"/>
                <a:cs typeface="Segoe UI"/>
              </a:rPr>
              <a:t>Older gang members recruiting younger ones / Young people doing the “risky work” / Adults staying hidden</a:t>
            </a:r>
            <a:endParaRPr lang="en-GB" sz="2000">
              <a:latin typeface="Arial"/>
              <a:cs typeface="Arial"/>
            </a:endParaRPr>
          </a:p>
          <a:p>
            <a:r>
              <a:rPr lang="en-GB" sz="2000">
                <a:latin typeface="Arial"/>
                <a:cs typeface="Segoe UI"/>
              </a:rPr>
              <a:t>Loyalty enforced through fear and dependency</a:t>
            </a:r>
            <a:endParaRPr lang="en-GB" sz="2000">
              <a:latin typeface="Arial"/>
              <a:cs typeface="Arial"/>
            </a:endParaRPr>
          </a:p>
          <a:p>
            <a:endParaRPr lang="en-GB" sz="2000">
              <a:latin typeface="Arial"/>
              <a:cs typeface="Segoe UI"/>
            </a:endParaRPr>
          </a:p>
          <a:p>
            <a:r>
              <a:rPr lang="en-GB" sz="2000">
                <a:latin typeface="Arial"/>
                <a:cs typeface="Segoe UI"/>
              </a:rPr>
              <a:t>Fagin represents how vulnerable children have long been pulled into crime through poverty, exclusion, and adult exploitation, raising questions about responsibility, blame, and protection that remain relevant today.</a:t>
            </a:r>
            <a:endParaRPr lang="en-GB" sz="2000">
              <a:latin typeface="Arial"/>
              <a:cs typeface="Arial"/>
            </a:endParaRPr>
          </a:p>
          <a:p>
            <a:endParaRPr lang="en-GB" sz="2000">
              <a:latin typeface="Arial"/>
              <a:cs typeface="Arial"/>
            </a:endParaRPr>
          </a:p>
        </p:txBody>
      </p:sp>
    </p:spTree>
    <p:extLst>
      <p:ext uri="{BB962C8B-B14F-4D97-AF65-F5344CB8AC3E}">
        <p14:creationId xmlns:p14="http://schemas.microsoft.com/office/powerpoint/2010/main" val="1992248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1EC86-9B04-73F1-4F96-B847AD88AA9F}"/>
              </a:ext>
            </a:extLst>
          </p:cNvPr>
          <p:cNvSpPr>
            <a:spLocks noGrp="1"/>
          </p:cNvSpPr>
          <p:nvPr>
            <p:ph type="title"/>
          </p:nvPr>
        </p:nvSpPr>
        <p:spPr/>
        <p:txBody>
          <a:bodyPr/>
          <a:lstStyle/>
          <a:p>
            <a:r>
              <a:rPr lang="en-GB" dirty="0"/>
              <a:t>World War 2 1939 - 1945</a:t>
            </a:r>
            <a:endParaRPr lang="en-US" dirty="0"/>
          </a:p>
        </p:txBody>
      </p:sp>
      <p:sp>
        <p:nvSpPr>
          <p:cNvPr id="3" name="Content Placeholder 2">
            <a:extLst>
              <a:ext uri="{FF2B5EF4-FFF2-40B4-BE49-F238E27FC236}">
                <a16:creationId xmlns:a16="http://schemas.microsoft.com/office/drawing/2014/main" id="{8F1D6907-1628-C0EC-DC8C-B43669D8FD35}"/>
              </a:ext>
            </a:extLst>
          </p:cNvPr>
          <p:cNvSpPr>
            <a:spLocks noGrp="1"/>
          </p:cNvSpPr>
          <p:nvPr>
            <p:ph idx="1"/>
          </p:nvPr>
        </p:nvSpPr>
        <p:spPr>
          <a:xfrm>
            <a:off x="838200" y="1690688"/>
            <a:ext cx="10515600" cy="4486275"/>
          </a:xfrm>
        </p:spPr>
        <p:txBody>
          <a:bodyPr>
            <a:normAutofit/>
          </a:bodyPr>
          <a:lstStyle/>
          <a:p>
            <a:r>
              <a:rPr lang="en-GB"/>
              <a:t>May teenagers lied about their age – joined the forces</a:t>
            </a:r>
          </a:p>
          <a:p>
            <a:r>
              <a:rPr lang="en-GB"/>
              <a:t>Auxiliary Services – girls joined women’s auxiliary services – WAAF, WREN and ATS</a:t>
            </a:r>
          </a:p>
          <a:p>
            <a:r>
              <a:rPr lang="en-GB"/>
              <a:t>Salvaging materials</a:t>
            </a:r>
          </a:p>
          <a:p>
            <a:r>
              <a:rPr lang="en-GB"/>
              <a:t>Knitted ‘comforts’ for troops</a:t>
            </a:r>
          </a:p>
          <a:p>
            <a:r>
              <a:rPr lang="en-GB"/>
              <a:t>Dig for Victory – grow your own vegetables.</a:t>
            </a:r>
          </a:p>
          <a:p>
            <a:r>
              <a:rPr lang="en-GB"/>
              <a:t>Many teenagers worked in factories</a:t>
            </a:r>
          </a:p>
          <a:p>
            <a:r>
              <a:rPr lang="en-GB"/>
              <a:t>Assisted in Air Raid Precautions ARD duties</a:t>
            </a:r>
          </a:p>
          <a:p>
            <a:endParaRPr lang="en-GB"/>
          </a:p>
        </p:txBody>
      </p:sp>
    </p:spTree>
    <p:extLst>
      <p:ext uri="{BB962C8B-B14F-4D97-AF65-F5344CB8AC3E}">
        <p14:creationId xmlns:p14="http://schemas.microsoft.com/office/powerpoint/2010/main" val="7702226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4C1A55-CE39-3C5D-DD76-830D25D91DA8}"/>
              </a:ext>
            </a:extLst>
          </p:cNvPr>
          <p:cNvSpPr>
            <a:spLocks noGrp="1"/>
          </p:cNvSpPr>
          <p:nvPr>
            <p:ph type="title"/>
          </p:nvPr>
        </p:nvSpPr>
        <p:spPr>
          <a:xfrm>
            <a:off x="686834" y="1153572"/>
            <a:ext cx="3200400" cy="4461163"/>
          </a:xfrm>
        </p:spPr>
        <p:txBody>
          <a:bodyPr>
            <a:normAutofit/>
          </a:bodyPr>
          <a:lstStyle/>
          <a:p>
            <a:r>
              <a:rPr lang="en-GB">
                <a:solidFill>
                  <a:srgbClr val="FFFFFF"/>
                </a:solidFill>
              </a:rPr>
              <a:t>After WW2</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D0DF3D8-3F47-9928-95E6-68CFCFB335B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b="0" i="0">
                <a:effectLst/>
                <a:latin typeface="Calibri" panose="020F0502020204030204" pitchFamily="34" charset="0"/>
                <a:ea typeface="Calibri" panose="020F0502020204030204" pitchFamily="34" charset="0"/>
                <a:cs typeface="Calibri" panose="020F0502020204030204" pitchFamily="34" charset="0"/>
              </a:rPr>
              <a:t>Increasing youth crime </a:t>
            </a:r>
          </a:p>
          <a:p>
            <a:r>
              <a:rPr lang="en-GB">
                <a:latin typeface="Calibri" panose="020F0502020204030204" pitchFamily="34" charset="0"/>
                <a:ea typeface="Calibri" panose="020F0502020204030204" pitchFamily="34" charset="0"/>
                <a:cs typeface="Calibri" panose="020F0502020204030204" pitchFamily="34" charset="0"/>
              </a:rPr>
              <a:t>A</a:t>
            </a:r>
            <a:r>
              <a:rPr lang="en-GB" b="0" i="0">
                <a:effectLst/>
                <a:latin typeface="Calibri" panose="020F0502020204030204" pitchFamily="34" charset="0"/>
                <a:ea typeface="Calibri" panose="020F0502020204030204" pitchFamily="34" charset="0"/>
                <a:cs typeface="Calibri" panose="020F0502020204030204" pitchFamily="34" charset="0"/>
              </a:rPr>
              <a:t>ttributed to declining family cohesion </a:t>
            </a:r>
          </a:p>
          <a:p>
            <a:r>
              <a:rPr lang="en-GB">
                <a:latin typeface="Calibri" panose="020F0502020204030204" pitchFamily="34" charset="0"/>
                <a:ea typeface="Calibri" panose="020F0502020204030204" pitchFamily="34" charset="0"/>
                <a:cs typeface="Calibri" panose="020F0502020204030204" pitchFamily="34" charset="0"/>
              </a:rPr>
              <a:t>T</a:t>
            </a:r>
            <a:r>
              <a:rPr lang="en-GB" b="0" i="0">
                <a:effectLst/>
                <a:latin typeface="Calibri" panose="020F0502020204030204" pitchFamily="34" charset="0"/>
                <a:ea typeface="Calibri" panose="020F0502020204030204" pitchFamily="34" charset="0"/>
                <a:cs typeface="Calibri" panose="020F0502020204030204" pitchFamily="34" charset="0"/>
              </a:rPr>
              <a:t>he influence of consumerism</a:t>
            </a:r>
          </a:p>
          <a:p>
            <a:r>
              <a:rPr lang="en-GB">
                <a:latin typeface="Calibri" panose="020F0502020204030204" pitchFamily="34" charset="0"/>
                <a:ea typeface="Calibri" panose="020F0502020204030204" pitchFamily="34" charset="0"/>
                <a:cs typeface="Calibri" panose="020F0502020204030204" pitchFamily="34" charset="0"/>
              </a:rPr>
              <a:t>Post war economic boom </a:t>
            </a:r>
          </a:p>
          <a:p>
            <a:r>
              <a:rPr lang="en-GB">
                <a:latin typeface="Calibri" panose="020F0502020204030204" pitchFamily="34" charset="0"/>
                <a:ea typeface="Calibri" panose="020F0502020204030204" pitchFamily="34" charset="0"/>
                <a:cs typeface="Calibri" panose="020F0502020204030204" pitchFamily="34" charset="0"/>
              </a:rPr>
              <a:t>New identities – new names for groups – punks/teddy-boys/mods/rockers  </a:t>
            </a:r>
          </a:p>
          <a:p>
            <a:endParaRPr lang="en-GB">
              <a:latin typeface="Calibri" panose="020F0502020204030204" pitchFamily="34" charset="0"/>
              <a:ea typeface="Calibri" panose="020F0502020204030204" pitchFamily="34" charset="0"/>
              <a:cs typeface="Calibri" panose="020F0502020204030204" pitchFamily="34" charset="0"/>
            </a:endParaRPr>
          </a:p>
          <a:p>
            <a:endParaRPr lang="en-GB">
              <a:latin typeface="Calibri" panose="020F0502020204030204" pitchFamily="34" charset="0"/>
              <a:ea typeface="Calibri" panose="020F0502020204030204" pitchFamily="34" charset="0"/>
              <a:cs typeface="Calibri" panose="020F0502020204030204" pitchFamily="34" charset="0"/>
            </a:endParaRPr>
          </a:p>
          <a:p>
            <a:r>
              <a:rPr lang="en-US" b="0" i="0">
                <a:effectLst/>
                <a:latin typeface="Calibri"/>
                <a:ea typeface="Calibri"/>
                <a:cs typeface="Calibri"/>
              </a:rPr>
              <a:t>As soon as teenagers were invented, they were feared.</a:t>
            </a:r>
            <a:endParaRPr lang="en-GB">
              <a:latin typeface="Calibri"/>
              <a:ea typeface="Calibri"/>
              <a:cs typeface="Calibri"/>
            </a:endParaRPr>
          </a:p>
          <a:p>
            <a:endParaRPr lang="en-GB">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274049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4100BD-773A-4822-A05B-AEB7D41E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5D1F3-DBB9-FD50-9795-5C7C605E0369}"/>
              </a:ext>
            </a:extLst>
          </p:cNvPr>
          <p:cNvSpPr>
            <a:spLocks noGrp="1"/>
          </p:cNvSpPr>
          <p:nvPr>
            <p:ph type="title"/>
          </p:nvPr>
        </p:nvSpPr>
        <p:spPr>
          <a:xfrm>
            <a:off x="838200" y="365125"/>
            <a:ext cx="10544354" cy="822356"/>
          </a:xfrm>
        </p:spPr>
        <p:txBody>
          <a:bodyPr>
            <a:normAutofit/>
          </a:bodyPr>
          <a:lstStyle/>
          <a:p>
            <a:r>
              <a:rPr lang="en-GB"/>
              <a:t>Teddy Boys 1950's </a:t>
            </a:r>
          </a:p>
        </p:txBody>
      </p:sp>
      <p:sp>
        <p:nvSpPr>
          <p:cNvPr id="3" name="Content Placeholder 2">
            <a:extLst>
              <a:ext uri="{FF2B5EF4-FFF2-40B4-BE49-F238E27FC236}">
                <a16:creationId xmlns:a16="http://schemas.microsoft.com/office/drawing/2014/main" id="{286B8A03-EF0C-FC3E-7A7D-D8BE8CC94F47}"/>
              </a:ext>
            </a:extLst>
          </p:cNvPr>
          <p:cNvSpPr>
            <a:spLocks noGrp="1"/>
          </p:cNvSpPr>
          <p:nvPr>
            <p:ph idx="1"/>
          </p:nvPr>
        </p:nvSpPr>
        <p:spPr>
          <a:xfrm>
            <a:off x="838201" y="1194116"/>
            <a:ext cx="5851211" cy="5025978"/>
          </a:xfrm>
        </p:spPr>
        <p:txBody>
          <a:bodyPr vert="horz" lIns="91440" tIns="45720" rIns="91440" bIns="45720" rtlCol="0" anchor="t">
            <a:normAutofit/>
          </a:bodyPr>
          <a:lstStyle/>
          <a:p>
            <a:r>
              <a:rPr lang="en-GB" sz="2000">
                <a:latin typeface="Calibri"/>
                <a:ea typeface="Calibri"/>
                <a:cs typeface="Segoe UI"/>
              </a:rPr>
              <a:t>1950s rise of Teddy Boys subculture with Edwardian-style fashion.</a:t>
            </a:r>
            <a:endParaRPr lang="en-GB" sz="2000">
              <a:latin typeface="Calibri"/>
              <a:ea typeface="Calibri"/>
              <a:cs typeface="Calibri"/>
            </a:endParaRPr>
          </a:p>
          <a:p>
            <a:r>
              <a:rPr lang="en-GB" sz="2000">
                <a:latin typeface="Calibri"/>
                <a:ea typeface="Calibri"/>
                <a:cs typeface="Segoe UI"/>
              </a:rPr>
              <a:t>Associated with rock ’n’ roll music and working-class identity.</a:t>
            </a:r>
            <a:endParaRPr lang="en-GB" sz="2000">
              <a:latin typeface="Calibri"/>
              <a:ea typeface="Calibri"/>
              <a:cs typeface="Calibri"/>
            </a:endParaRPr>
          </a:p>
          <a:p>
            <a:r>
              <a:rPr lang="en-GB" sz="2000">
                <a:latin typeface="Calibri"/>
                <a:ea typeface="Calibri"/>
                <a:cs typeface="Segoe UI"/>
              </a:rPr>
              <a:t>Media portrayed Teddy Boys as violent and rebellious, amplifying fears.</a:t>
            </a:r>
            <a:endParaRPr lang="en-GB" sz="2000">
              <a:latin typeface="Calibri"/>
              <a:ea typeface="Calibri"/>
              <a:cs typeface="Calibri"/>
            </a:endParaRPr>
          </a:p>
          <a:p>
            <a:r>
              <a:rPr lang="en-GB" sz="2000">
                <a:latin typeface="Calibri"/>
                <a:ea typeface="Calibri"/>
                <a:cs typeface="Segoe UI"/>
              </a:rPr>
              <a:t>Moral panic grew after isolated incidents of street violence.</a:t>
            </a:r>
            <a:endParaRPr lang="en-GB" sz="2000">
              <a:latin typeface="Calibri"/>
              <a:ea typeface="Calibri"/>
              <a:cs typeface="Calibri"/>
            </a:endParaRPr>
          </a:p>
          <a:p>
            <a:r>
              <a:rPr lang="en-GB" sz="2000">
                <a:latin typeface="Calibri"/>
                <a:ea typeface="Calibri"/>
                <a:cs typeface="Segoe UI"/>
              </a:rPr>
              <a:t>First gang fight – death of 17 yr old John Beckley in Clapham Common, 02/07/1953  - stabbed / knife crime</a:t>
            </a:r>
            <a:endParaRPr lang="en-GB" sz="2000" b="1">
              <a:latin typeface="Calibri"/>
              <a:ea typeface="Calibri"/>
              <a:cs typeface="Segoe UI"/>
            </a:endParaRPr>
          </a:p>
          <a:p>
            <a:r>
              <a:rPr lang="en-GB" sz="2000">
                <a:latin typeface="Calibri"/>
                <a:ea typeface="Calibri"/>
                <a:cs typeface="Segoe UI"/>
              </a:rPr>
              <a:t>Marked a shift from poverty-driven crime to cultural deviance concerns.</a:t>
            </a:r>
            <a:endParaRPr lang="en-GB" sz="2000">
              <a:latin typeface="Calibri"/>
              <a:ea typeface="Calibri"/>
              <a:cs typeface="Calibri"/>
            </a:endParaRPr>
          </a:p>
          <a:p>
            <a:r>
              <a:rPr lang="en-GB" sz="2000">
                <a:latin typeface="Calibri"/>
                <a:ea typeface="+mn-lt"/>
                <a:cs typeface="+mn-lt"/>
                <a:hlinkClick r:id="rId3"/>
              </a:rPr>
              <a:t>The Teddy Boy Gang That Terrified Britain</a:t>
            </a:r>
            <a:endParaRPr lang="en-GB" sz="2000">
              <a:latin typeface="Calibri"/>
              <a:ea typeface="Calibri"/>
              <a:cs typeface="Calibri"/>
            </a:endParaRPr>
          </a:p>
        </p:txBody>
      </p:sp>
      <p:sp>
        <p:nvSpPr>
          <p:cNvPr id="11" name="Freeform: Shape 10">
            <a:extLst>
              <a:ext uri="{FF2B5EF4-FFF2-40B4-BE49-F238E27FC236}">
                <a16:creationId xmlns:a16="http://schemas.microsoft.com/office/drawing/2014/main" id="{EA2AEA56-4902-4CC1-A43B-1AC27C88C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1338" y="2015168"/>
            <a:ext cx="5283866" cy="4210442"/>
          </a:xfrm>
          <a:custGeom>
            <a:avLst/>
            <a:gdLst>
              <a:gd name="connsiteX0" fmla="*/ 839883 w 5283866"/>
              <a:gd name="connsiteY0" fmla="*/ 18 h 4210442"/>
              <a:gd name="connsiteX1" fmla="*/ 875727 w 5283866"/>
              <a:gd name="connsiteY1" fmla="*/ 6050 h 4210442"/>
              <a:gd name="connsiteX2" fmla="*/ 1624617 w 5283866"/>
              <a:gd name="connsiteY2" fmla="*/ 99799 h 4210442"/>
              <a:gd name="connsiteX3" fmla="*/ 2328012 w 5283866"/>
              <a:gd name="connsiteY3" fmla="*/ 148051 h 4210442"/>
              <a:gd name="connsiteX4" fmla="*/ 3177820 w 5283866"/>
              <a:gd name="connsiteY4" fmla="*/ 228566 h 4210442"/>
              <a:gd name="connsiteX5" fmla="*/ 3770646 w 5283866"/>
              <a:gd name="connsiteY5" fmla="*/ 252831 h 4210442"/>
              <a:gd name="connsiteX6" fmla="*/ 3800149 w 5283866"/>
              <a:gd name="connsiteY6" fmla="*/ 251727 h 4210442"/>
              <a:gd name="connsiteX7" fmla="*/ 4102076 w 5283866"/>
              <a:gd name="connsiteY7" fmla="*/ 288400 h 4210442"/>
              <a:gd name="connsiteX8" fmla="*/ 3904377 w 5283866"/>
              <a:gd name="connsiteY8" fmla="*/ 446120 h 4210442"/>
              <a:gd name="connsiteX9" fmla="*/ 4188933 w 5283866"/>
              <a:gd name="connsiteY9" fmla="*/ 520843 h 4210442"/>
              <a:gd name="connsiteX10" fmla="*/ 4465492 w 5283866"/>
              <a:gd name="connsiteY10" fmla="*/ 626449 h 4210442"/>
              <a:gd name="connsiteX11" fmla="*/ 4517606 w 5283866"/>
              <a:gd name="connsiteY11" fmla="*/ 670015 h 4210442"/>
              <a:gd name="connsiteX12" fmla="*/ 4948576 w 5283866"/>
              <a:gd name="connsiteY12" fmla="*/ 954847 h 4210442"/>
              <a:gd name="connsiteX13" fmla="*/ 4866132 w 5283866"/>
              <a:gd name="connsiteY13" fmla="*/ 1015233 h 4210442"/>
              <a:gd name="connsiteX14" fmla="*/ 5019164 w 5283866"/>
              <a:gd name="connsiteY14" fmla="*/ 1087474 h 4210442"/>
              <a:gd name="connsiteX15" fmla="*/ 5053630 w 5283866"/>
              <a:gd name="connsiteY15" fmla="*/ 1117806 h 4210442"/>
              <a:gd name="connsiteX16" fmla="*/ 5024404 w 5283866"/>
              <a:gd name="connsiteY16" fmla="*/ 1154202 h 4210442"/>
              <a:gd name="connsiteX17" fmla="*/ 4960984 w 5283866"/>
              <a:gd name="connsiteY17" fmla="*/ 1179569 h 4210442"/>
              <a:gd name="connsiteX18" fmla="*/ 4876887 w 5283866"/>
              <a:gd name="connsiteY18" fmla="*/ 1243814 h 4210442"/>
              <a:gd name="connsiteX19" fmla="*/ 4880195 w 5283866"/>
              <a:gd name="connsiteY19" fmla="*/ 1293998 h 4210442"/>
              <a:gd name="connsiteX20" fmla="*/ 4930104 w 5283866"/>
              <a:gd name="connsiteY20" fmla="*/ 1384991 h 4210442"/>
              <a:gd name="connsiteX21" fmla="*/ 4855103 w 5283866"/>
              <a:gd name="connsiteY21" fmla="*/ 1480119 h 4210442"/>
              <a:gd name="connsiteX22" fmla="*/ 4816500 w 5283866"/>
              <a:gd name="connsiteY22" fmla="*/ 1508242 h 4210442"/>
              <a:gd name="connsiteX23" fmla="*/ 4890949 w 5283866"/>
              <a:gd name="connsiteY23" fmla="*/ 1517893 h 4210442"/>
              <a:gd name="connsiteX24" fmla="*/ 4916868 w 5283866"/>
              <a:gd name="connsiteY24" fmla="*/ 1557599 h 4210442"/>
              <a:gd name="connsiteX25" fmla="*/ 4928448 w 5283866"/>
              <a:gd name="connsiteY25" fmla="*/ 1577453 h 4210442"/>
              <a:gd name="connsiteX26" fmla="*/ 4998760 w 5283866"/>
              <a:gd name="connsiteY26" fmla="*/ 1701809 h 4210442"/>
              <a:gd name="connsiteX27" fmla="*/ 4986903 w 5283866"/>
              <a:gd name="connsiteY27" fmla="*/ 1736550 h 4210442"/>
              <a:gd name="connsiteX28" fmla="*/ 4869716 w 5283866"/>
              <a:gd name="connsiteY28" fmla="*/ 1904472 h 4210442"/>
              <a:gd name="connsiteX29" fmla="*/ 4994348 w 5283866"/>
              <a:gd name="connsiteY29" fmla="*/ 1951346 h 4210442"/>
              <a:gd name="connsiteX30" fmla="*/ 5001792 w 5283866"/>
              <a:gd name="connsiteY30" fmla="*/ 2030756 h 4210442"/>
              <a:gd name="connsiteX31" fmla="*/ 5065212 w 5283866"/>
              <a:gd name="connsiteY31" fmla="*/ 2119543 h 4210442"/>
              <a:gd name="connsiteX32" fmla="*/ 5204732 w 5283866"/>
              <a:gd name="connsiteY32" fmla="*/ 2244450 h 4210442"/>
              <a:gd name="connsiteX33" fmla="*/ 5283866 w 5283866"/>
              <a:gd name="connsiteY33" fmla="*/ 2328272 h 4210442"/>
              <a:gd name="connsiteX34" fmla="*/ 5147380 w 5283866"/>
              <a:gd name="connsiteY34" fmla="*/ 2350606 h 4210442"/>
              <a:gd name="connsiteX35" fmla="*/ 5126148 w 5283866"/>
              <a:gd name="connsiteY35" fmla="*/ 2363566 h 4210442"/>
              <a:gd name="connsiteX36" fmla="*/ 5142417 w 5283866"/>
              <a:gd name="connsiteY36" fmla="*/ 2407682 h 4210442"/>
              <a:gd name="connsiteX37" fmla="*/ 5164200 w 5283866"/>
              <a:gd name="connsiteY37" fmla="*/ 2451526 h 4210442"/>
              <a:gd name="connsiteX38" fmla="*/ 5149034 w 5283866"/>
              <a:gd name="connsiteY38" fmla="*/ 2485992 h 4210442"/>
              <a:gd name="connsiteX39" fmla="*/ 5042601 w 5283866"/>
              <a:gd name="connsiteY39" fmla="*/ 2635164 h 4210442"/>
              <a:gd name="connsiteX40" fmla="*/ 4955194 w 5283866"/>
              <a:gd name="connsiteY40" fmla="*/ 2694445 h 4210442"/>
              <a:gd name="connsiteX41" fmla="*/ 4756116 w 5283866"/>
              <a:gd name="connsiteY41" fmla="*/ 2963836 h 4210442"/>
              <a:gd name="connsiteX42" fmla="*/ 4693523 w 5283866"/>
              <a:gd name="connsiteY42" fmla="*/ 3051244 h 4210442"/>
              <a:gd name="connsiteX43" fmla="*/ 4739848 w 5283866"/>
              <a:gd name="connsiteY43" fmla="*/ 3082125 h 4210442"/>
              <a:gd name="connsiteX44" fmla="*/ 4651060 w 5283866"/>
              <a:gd name="connsiteY44" fmla="*/ 3173670 h 4210442"/>
              <a:gd name="connsiteX45" fmla="*/ 4546556 w 5283866"/>
              <a:gd name="connsiteY45" fmla="*/ 3275413 h 4210442"/>
              <a:gd name="connsiteX46" fmla="*/ 4519261 w 5283866"/>
              <a:gd name="connsiteY46" fmla="*/ 3302437 h 4210442"/>
              <a:gd name="connsiteX47" fmla="*/ 2364961 w 5283866"/>
              <a:gd name="connsiteY47" fmla="*/ 4209597 h 4210442"/>
              <a:gd name="connsiteX48" fmla="*/ 1796951 w 5283866"/>
              <a:gd name="connsiteY48" fmla="*/ 4075867 h 4210442"/>
              <a:gd name="connsiteX49" fmla="*/ 1572227 w 5283866"/>
              <a:gd name="connsiteY49" fmla="*/ 3971917 h 4210442"/>
              <a:gd name="connsiteX50" fmla="*/ 1284364 w 5283866"/>
              <a:gd name="connsiteY50" fmla="*/ 3805097 h 4210442"/>
              <a:gd name="connsiteX51" fmla="*/ 976645 w 5283866"/>
              <a:gd name="connsiteY51" fmla="*/ 3670815 h 4210442"/>
              <a:gd name="connsiteX52" fmla="*/ 871866 w 5283866"/>
              <a:gd name="connsiteY52" fmla="*/ 3547839 h 4210442"/>
              <a:gd name="connsiteX53" fmla="*/ 835195 w 5283866"/>
              <a:gd name="connsiteY53" fmla="*/ 3513373 h 4210442"/>
              <a:gd name="connsiteX54" fmla="*/ 743375 w 5283866"/>
              <a:gd name="connsiteY54" fmla="*/ 3468427 h 4210442"/>
              <a:gd name="connsiteX55" fmla="*/ 583175 w 5283866"/>
              <a:gd name="connsiteY55" fmla="*/ 3371370 h 4210442"/>
              <a:gd name="connsiteX56" fmla="*/ 641906 w 5283866"/>
              <a:gd name="connsiteY56" fmla="*/ 3349311 h 4210442"/>
              <a:gd name="connsiteX57" fmla="*/ 810930 w 5283866"/>
              <a:gd name="connsiteY57" fmla="*/ 3408042 h 4210442"/>
              <a:gd name="connsiteX58" fmla="*/ 933908 w 5283866"/>
              <a:gd name="connsiteY58" fmla="*/ 3423758 h 4210442"/>
              <a:gd name="connsiteX59" fmla="*/ 760747 w 5283866"/>
              <a:gd name="connsiteY59" fmla="*/ 3321187 h 4210442"/>
              <a:gd name="connsiteX60" fmla="*/ 593101 w 5283866"/>
              <a:gd name="connsiteY60" fmla="*/ 3187731 h 4210442"/>
              <a:gd name="connsiteX61" fmla="*/ 722419 w 5283866"/>
              <a:gd name="connsiteY61" fmla="*/ 3213374 h 4210442"/>
              <a:gd name="connsiteX62" fmla="*/ 727934 w 5283866"/>
              <a:gd name="connsiteY62" fmla="*/ 3195451 h 4210442"/>
              <a:gd name="connsiteX63" fmla="*/ 615987 w 5283866"/>
              <a:gd name="connsiteY63" fmla="*/ 3036630 h 4210442"/>
              <a:gd name="connsiteX64" fmla="*/ 560564 w 5283866"/>
              <a:gd name="connsiteY64" fmla="*/ 2972660 h 4210442"/>
              <a:gd name="connsiteX65" fmla="*/ 311302 w 5283866"/>
              <a:gd name="connsiteY65" fmla="*/ 2779924 h 4210442"/>
              <a:gd name="connsiteX66" fmla="*/ 547882 w 5283866"/>
              <a:gd name="connsiteY66" fmla="*/ 2865952 h 4210442"/>
              <a:gd name="connsiteX67" fmla="*/ 303582 w 5283866"/>
              <a:gd name="connsiteY67" fmla="*/ 2678453 h 4210442"/>
              <a:gd name="connsiteX68" fmla="*/ 185016 w 5283866"/>
              <a:gd name="connsiteY68" fmla="*/ 2609244 h 4210442"/>
              <a:gd name="connsiteX69" fmla="*/ 154963 w 5283866"/>
              <a:gd name="connsiteY69" fmla="*/ 2568435 h 4210442"/>
              <a:gd name="connsiteX70" fmla="*/ 207627 w 5283866"/>
              <a:gd name="connsiteY70" fmla="*/ 2559612 h 4210442"/>
              <a:gd name="connsiteX71" fmla="*/ 369207 w 5283866"/>
              <a:gd name="connsiteY71" fmla="*/ 2575330 h 4210442"/>
              <a:gd name="connsiteX72" fmla="*/ 169852 w 5283866"/>
              <a:gd name="connsiteY72" fmla="*/ 2449319 h 4210442"/>
              <a:gd name="connsiteX73" fmla="*/ 319299 w 5283866"/>
              <a:gd name="connsiteY73" fmla="*/ 2468619 h 4210442"/>
              <a:gd name="connsiteX74" fmla="*/ 362313 w 5283866"/>
              <a:gd name="connsiteY74" fmla="*/ 2418988 h 4210442"/>
              <a:gd name="connsiteX75" fmla="*/ 431798 w 5283866"/>
              <a:gd name="connsiteY75" fmla="*/ 2338750 h 4210442"/>
              <a:gd name="connsiteX76" fmla="*/ 479775 w 5283866"/>
              <a:gd name="connsiteY76" fmla="*/ 2294082 h 4210442"/>
              <a:gd name="connsiteX77" fmla="*/ 499903 w 5283866"/>
              <a:gd name="connsiteY77" fmla="*/ 2153458 h 4210442"/>
              <a:gd name="connsiteX78" fmla="*/ 458544 w 5283866"/>
              <a:gd name="connsiteY78" fmla="*/ 1999599 h 4210442"/>
              <a:gd name="connsiteX79" fmla="*/ 346596 w 5283866"/>
              <a:gd name="connsiteY79" fmla="*/ 1921843 h 4210442"/>
              <a:gd name="connsiteX80" fmla="*/ 378857 w 5283866"/>
              <a:gd name="connsiteY80" fmla="*/ 1834435 h 4210442"/>
              <a:gd name="connsiteX81" fmla="*/ 617091 w 5283866"/>
              <a:gd name="connsiteY81" fmla="*/ 1887376 h 4210442"/>
              <a:gd name="connsiteX82" fmla="*/ 260568 w 5283866"/>
              <a:gd name="connsiteY82" fmla="*/ 1679198 h 4210442"/>
              <a:gd name="connsiteX83" fmla="*/ 320402 w 5283866"/>
              <a:gd name="connsiteY83" fmla="*/ 1668720 h 4210442"/>
              <a:gd name="connsiteX84" fmla="*/ 317920 w 5283866"/>
              <a:gd name="connsiteY84" fmla="*/ 1652452 h 4210442"/>
              <a:gd name="connsiteX85" fmla="*/ 321779 w 5283866"/>
              <a:gd name="connsiteY85" fmla="*/ 1552359 h 4210442"/>
              <a:gd name="connsiteX86" fmla="*/ 331707 w 5283866"/>
              <a:gd name="connsiteY86" fmla="*/ 1506313 h 4210442"/>
              <a:gd name="connsiteX87" fmla="*/ 315990 w 5283866"/>
              <a:gd name="connsiteY87" fmla="*/ 1453371 h 4210442"/>
              <a:gd name="connsiteX88" fmla="*/ 583450 w 5283866"/>
              <a:gd name="connsiteY88" fmla="*/ 1474052 h 4210442"/>
              <a:gd name="connsiteX89" fmla="*/ 699809 w 5283866"/>
              <a:gd name="connsiteY89" fmla="*/ 1461919 h 4210442"/>
              <a:gd name="connsiteX90" fmla="*/ 902750 w 5283866"/>
              <a:gd name="connsiteY90" fmla="*/ 1458612 h 4210442"/>
              <a:gd name="connsiteX91" fmla="*/ 996774 w 5283866"/>
              <a:gd name="connsiteY91" fmla="*/ 1468814 h 4210442"/>
              <a:gd name="connsiteX92" fmla="*/ 1077012 w 5283866"/>
              <a:gd name="connsiteY92" fmla="*/ 1455578 h 4210442"/>
              <a:gd name="connsiteX93" fmla="*/ 1000083 w 5283866"/>
              <a:gd name="connsiteY93" fmla="*/ 1393262 h 4210442"/>
              <a:gd name="connsiteX94" fmla="*/ 891720 w 5283866"/>
              <a:gd name="connsiteY94" fmla="*/ 1394089 h 4210442"/>
              <a:gd name="connsiteX95" fmla="*/ 814515 w 5283866"/>
              <a:gd name="connsiteY95" fmla="*/ 1353557 h 4210442"/>
              <a:gd name="connsiteX96" fmla="*/ 740895 w 5283866"/>
              <a:gd name="connsiteY96" fmla="*/ 1280211 h 4210442"/>
              <a:gd name="connsiteX97" fmla="*/ 481154 w 5283866"/>
              <a:gd name="connsiteY97" fmla="*/ 1163301 h 4210442"/>
              <a:gd name="connsiteX98" fmla="*/ 433728 w 5283866"/>
              <a:gd name="connsiteY98" fmla="*/ 1118909 h 4210442"/>
              <a:gd name="connsiteX99" fmla="*/ 1176276 w 5283866"/>
              <a:gd name="connsiteY99" fmla="*/ 1288484 h 4210442"/>
              <a:gd name="connsiteX100" fmla="*/ 946867 w 5283866"/>
              <a:gd name="connsiteY100" fmla="*/ 1217344 h 4210442"/>
              <a:gd name="connsiteX101" fmla="*/ 1102104 w 5283866"/>
              <a:gd name="connsiteY101" fmla="*/ 1230304 h 4210442"/>
              <a:gd name="connsiteX102" fmla="*/ 1188133 w 5283866"/>
              <a:gd name="connsiteY102" fmla="*/ 1182603 h 4210442"/>
              <a:gd name="connsiteX103" fmla="*/ 1187030 w 5283866"/>
              <a:gd name="connsiteY103" fmla="*/ 1169092 h 4210442"/>
              <a:gd name="connsiteX104" fmla="*/ 1123887 w 5283866"/>
              <a:gd name="connsiteY104" fmla="*/ 1124698 h 4210442"/>
              <a:gd name="connsiteX105" fmla="*/ 1086938 w 5283866"/>
              <a:gd name="connsiteY105" fmla="*/ 1096023 h 4210442"/>
              <a:gd name="connsiteX106" fmla="*/ 985744 w 5283866"/>
              <a:gd name="connsiteY106" fmla="*/ 992622 h 4210442"/>
              <a:gd name="connsiteX107" fmla="*/ 1057987 w 5283866"/>
              <a:gd name="connsiteY107" fmla="*/ 981594 h 4210442"/>
              <a:gd name="connsiteX108" fmla="*/ 1084733 w 5283866"/>
              <a:gd name="connsiteY108" fmla="*/ 960086 h 4210442"/>
              <a:gd name="connsiteX109" fmla="*/ 1064605 w 5283866"/>
              <a:gd name="connsiteY109" fmla="*/ 929756 h 4210442"/>
              <a:gd name="connsiteX110" fmla="*/ 840985 w 5283866"/>
              <a:gd name="connsiteY110" fmla="*/ 836558 h 4210442"/>
              <a:gd name="connsiteX111" fmla="*/ 823615 w 5283866"/>
              <a:gd name="connsiteY111" fmla="*/ 764315 h 4210442"/>
              <a:gd name="connsiteX112" fmla="*/ 865526 w 5283866"/>
              <a:gd name="connsiteY112" fmla="*/ 753562 h 4210442"/>
              <a:gd name="connsiteX113" fmla="*/ 914331 w 5283866"/>
              <a:gd name="connsiteY113" fmla="*/ 758525 h 4210442"/>
              <a:gd name="connsiteX114" fmla="*/ 875452 w 5283866"/>
              <a:gd name="connsiteY114" fmla="*/ 701724 h 4210442"/>
              <a:gd name="connsiteX115" fmla="*/ 717181 w 5283866"/>
              <a:gd name="connsiteY115" fmla="*/ 644371 h 4210442"/>
              <a:gd name="connsiteX116" fmla="*/ 755783 w 5283866"/>
              <a:gd name="connsiteY116" fmla="*/ 591707 h 4210442"/>
              <a:gd name="connsiteX117" fmla="*/ 0 w 5283866"/>
              <a:gd name="connsiteY117" fmla="*/ 352370 h 4210442"/>
              <a:gd name="connsiteX118" fmla="*/ 135937 w 5283866"/>
              <a:gd name="connsiteY118" fmla="*/ 349889 h 4210442"/>
              <a:gd name="connsiteX119" fmla="*/ 421595 w 5283866"/>
              <a:gd name="connsiteY119" fmla="*/ 385458 h 4210442"/>
              <a:gd name="connsiteX120" fmla="*/ 564424 w 5283866"/>
              <a:gd name="connsiteY120" fmla="*/ 379393 h 4210442"/>
              <a:gd name="connsiteX121" fmla="*/ 698432 w 5283866"/>
              <a:gd name="connsiteY121" fmla="*/ 398694 h 4210442"/>
              <a:gd name="connsiteX122" fmla="*/ 815067 w 5283866"/>
              <a:gd name="connsiteY122" fmla="*/ 398694 h 4210442"/>
              <a:gd name="connsiteX123" fmla="*/ 705876 w 5283866"/>
              <a:gd name="connsiteY123" fmla="*/ 370568 h 4210442"/>
              <a:gd name="connsiteX124" fmla="*/ 775360 w 5283866"/>
              <a:gd name="connsiteY124" fmla="*/ 345477 h 4210442"/>
              <a:gd name="connsiteX125" fmla="*/ 787493 w 5283866"/>
              <a:gd name="connsiteY125" fmla="*/ 315146 h 4210442"/>
              <a:gd name="connsiteX126" fmla="*/ 819202 w 5283866"/>
              <a:gd name="connsiteY126" fmla="*/ 291709 h 4210442"/>
              <a:gd name="connsiteX127" fmla="*/ 998705 w 5283866"/>
              <a:gd name="connsiteY127" fmla="*/ 303291 h 4210442"/>
              <a:gd name="connsiteX128" fmla="*/ 880139 w 5283866"/>
              <a:gd name="connsiteY128" fmla="*/ 206783 h 4210442"/>
              <a:gd name="connsiteX129" fmla="*/ 804037 w 5283866"/>
              <a:gd name="connsiteY129" fmla="*/ 190790 h 4210442"/>
              <a:gd name="connsiteX130" fmla="*/ 786666 w 5283866"/>
              <a:gd name="connsiteY130" fmla="*/ 149707 h 4210442"/>
              <a:gd name="connsiteX131" fmla="*/ 821960 w 5283866"/>
              <a:gd name="connsiteY131" fmla="*/ 140884 h 4210442"/>
              <a:gd name="connsiteX132" fmla="*/ 997325 w 5283866"/>
              <a:gd name="connsiteY132" fmla="*/ 174800 h 4210442"/>
              <a:gd name="connsiteX133" fmla="*/ 1026829 w 5283866"/>
              <a:gd name="connsiteY133" fmla="*/ 161287 h 4210442"/>
              <a:gd name="connsiteX134" fmla="*/ 696777 w 5283866"/>
              <a:gd name="connsiteY134" fmla="*/ 73604 h 4210442"/>
              <a:gd name="connsiteX135" fmla="*/ 701741 w 5283866"/>
              <a:gd name="connsiteY135" fmla="*/ 50444 h 4210442"/>
              <a:gd name="connsiteX136" fmla="*/ 992362 w 5283866"/>
              <a:gd name="connsiteY136" fmla="*/ 86289 h 4210442"/>
              <a:gd name="connsiteX137" fmla="*/ 806519 w 5283866"/>
              <a:gd name="connsiteY137" fmla="*/ 18183 h 4210442"/>
              <a:gd name="connsiteX138" fmla="*/ 839883 w 5283866"/>
              <a:gd name="connsiteY138" fmla="*/ 18 h 4210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pic>
        <p:nvPicPr>
          <p:cNvPr id="4" name="Picture 3" descr="A group of men in coats&#10;&#10;AI-generated content may be incorrect.">
            <a:extLst>
              <a:ext uri="{FF2B5EF4-FFF2-40B4-BE49-F238E27FC236}">
                <a16:creationId xmlns:a16="http://schemas.microsoft.com/office/drawing/2014/main" id="{EF1A2B06-3C00-F526-F8BD-7BE05FA0CD92}"/>
              </a:ext>
            </a:extLst>
          </p:cNvPr>
          <p:cNvPicPr>
            <a:picLocks noChangeAspect="1"/>
          </p:cNvPicPr>
          <p:nvPr/>
        </p:nvPicPr>
        <p:blipFill>
          <a:blip r:embed="rId4"/>
          <a:stretch>
            <a:fillRect/>
          </a:stretch>
        </p:blipFill>
        <p:spPr>
          <a:xfrm>
            <a:off x="8414291" y="1717270"/>
            <a:ext cx="2343399" cy="3413025"/>
          </a:xfrm>
          <a:prstGeom prst="rect">
            <a:avLst/>
          </a:prstGeom>
        </p:spPr>
      </p:pic>
    </p:spTree>
    <p:extLst>
      <p:ext uri="{BB962C8B-B14F-4D97-AF65-F5344CB8AC3E}">
        <p14:creationId xmlns:p14="http://schemas.microsoft.com/office/powerpoint/2010/main" val="34856504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3A412-4A6C-00F7-7063-E6EF4EE694F9}"/>
              </a:ext>
            </a:extLst>
          </p:cNvPr>
          <p:cNvSpPr>
            <a:spLocks noGrp="1"/>
          </p:cNvSpPr>
          <p:nvPr>
            <p:ph type="title"/>
          </p:nvPr>
        </p:nvSpPr>
        <p:spPr>
          <a:xfrm>
            <a:off x="838200" y="365126"/>
            <a:ext cx="10515600" cy="770948"/>
          </a:xfrm>
        </p:spPr>
        <p:txBody>
          <a:bodyPr/>
          <a:lstStyle/>
          <a:p>
            <a:r>
              <a:rPr lang="en-GB">
                <a:latin typeface="Calibri" panose="020F0502020204030204" pitchFamily="34" charset="0"/>
                <a:ea typeface="Calibri" panose="020F0502020204030204" pitchFamily="34" charset="0"/>
                <a:cs typeface="Calibri" panose="020F0502020204030204" pitchFamily="34" charset="0"/>
              </a:rPr>
              <a:t>USA – FBI Report </a:t>
            </a:r>
            <a:endParaRPr lang="en-US">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80D372E3-F2D0-25BF-E606-4F81C131ADFD}"/>
              </a:ext>
            </a:extLst>
          </p:cNvPr>
          <p:cNvSpPr>
            <a:spLocks noGrp="1"/>
          </p:cNvSpPr>
          <p:nvPr>
            <p:ph idx="1"/>
          </p:nvPr>
        </p:nvSpPr>
        <p:spPr>
          <a:xfrm>
            <a:off x="838200" y="1454727"/>
            <a:ext cx="10515600" cy="4722236"/>
          </a:xfrm>
        </p:spPr>
        <p:txBody>
          <a:bodyPr>
            <a:normAutofit/>
          </a:bodyPr>
          <a:lstStyle/>
          <a:p>
            <a:r>
              <a:rPr lang="en-US" b="0" i="0">
                <a:effectLst/>
                <a:latin typeface="Calibri" panose="020F0502020204030204" pitchFamily="34" charset="0"/>
                <a:ea typeface="Calibri" panose="020F0502020204030204" pitchFamily="34" charset="0"/>
                <a:cs typeface="Calibri" panose="020F0502020204030204" pitchFamily="34" charset="0"/>
              </a:rPr>
              <a:t>J. Edgar Hoover (1953) stated that </a:t>
            </a:r>
          </a:p>
          <a:p>
            <a:r>
              <a:rPr lang="en-US" b="1" i="0">
                <a:effectLst/>
                <a:latin typeface="Calibri" panose="020F0502020204030204" pitchFamily="34" charset="0"/>
                <a:ea typeface="Calibri" panose="020F0502020204030204" pitchFamily="34" charset="0"/>
                <a:cs typeface="Calibri" panose="020F0502020204030204" pitchFamily="34" charset="0"/>
              </a:rPr>
              <a:t>"an appalling increase in the number of crimes that will be committed by teenagers in the years ahead”</a:t>
            </a:r>
            <a:endParaRPr lang="en-US" b="1">
              <a:latin typeface="Calibri" panose="020F0502020204030204" pitchFamily="34" charset="0"/>
              <a:ea typeface="Calibri" panose="020F0502020204030204" pitchFamily="34" charset="0"/>
              <a:cs typeface="Calibri" panose="020F0502020204030204" pitchFamily="34" charset="0"/>
            </a:endParaRPr>
          </a:p>
          <a:p>
            <a:r>
              <a:rPr lang="en-US" b="0" i="0">
                <a:solidFill>
                  <a:srgbClr val="000000"/>
                </a:solidFill>
                <a:effectLst/>
                <a:latin typeface="Calibri" panose="020F0502020204030204" pitchFamily="34" charset="0"/>
                <a:ea typeface="Calibri" panose="020F0502020204030204" pitchFamily="34" charset="0"/>
                <a:cs typeface="Calibri" panose="020F0502020204030204" pitchFamily="34" charset="0"/>
              </a:rPr>
              <a:t>USA President Eisenhower 1955 stated to Congress:</a:t>
            </a:r>
          </a:p>
          <a:p>
            <a:r>
              <a:rPr lang="en-US">
                <a:solidFill>
                  <a:srgbClr val="000000"/>
                </a:solidFill>
                <a:latin typeface="Calibri" panose="020F0502020204030204" pitchFamily="34" charset="0"/>
                <a:ea typeface="Calibri" panose="020F0502020204030204" pitchFamily="34" charset="0"/>
                <a:cs typeface="Calibri" panose="020F0502020204030204" pitchFamily="34" charset="0"/>
              </a:rPr>
              <a:t>A call for</a:t>
            </a:r>
            <a:r>
              <a:rPr lang="en-US" b="0" i="0">
                <a:solidFill>
                  <a:srgbClr val="000000"/>
                </a:solidFill>
                <a:effectLst/>
                <a:latin typeface="Calibri" panose="020F0502020204030204" pitchFamily="34" charset="0"/>
                <a:ea typeface="Calibri" panose="020F0502020204030204" pitchFamily="34" charset="0"/>
                <a:cs typeface="Calibri" panose="020F0502020204030204" pitchFamily="34" charset="0"/>
              </a:rPr>
              <a:t> federal legislation to “</a:t>
            </a:r>
            <a:r>
              <a:rPr lang="en-US" b="1" i="0">
                <a:solidFill>
                  <a:srgbClr val="000000"/>
                </a:solidFill>
                <a:effectLst/>
                <a:latin typeface="Calibri" panose="020F0502020204030204" pitchFamily="34" charset="0"/>
                <a:ea typeface="Calibri" panose="020F0502020204030204" pitchFamily="34" charset="0"/>
                <a:cs typeface="Calibri" panose="020F0502020204030204" pitchFamily="34" charset="0"/>
              </a:rPr>
              <a:t>assist the states in dealing with this nationwide problem.”</a:t>
            </a:r>
          </a:p>
          <a:p>
            <a:r>
              <a:rPr lang="en-GB" b="0" i="1">
                <a:solidFill>
                  <a:srgbClr val="000000"/>
                </a:solidFill>
                <a:effectLst/>
                <a:latin typeface="Calibri" panose="020F0502020204030204" pitchFamily="34" charset="0"/>
                <a:ea typeface="Calibri" panose="020F0502020204030204" pitchFamily="34" charset="0"/>
                <a:cs typeface="Calibri" panose="020F0502020204030204" pitchFamily="34" charset="0"/>
              </a:rPr>
              <a:t>New York Times </a:t>
            </a:r>
            <a:r>
              <a:rPr lang="en-GB" b="0" i="0">
                <a:solidFill>
                  <a:srgbClr val="000000"/>
                </a:solidFill>
                <a:effectLst/>
                <a:latin typeface="Calibri" panose="020F0502020204030204" pitchFamily="34" charset="0"/>
                <a:ea typeface="Calibri" panose="020F0502020204030204" pitchFamily="34" charset="0"/>
                <a:cs typeface="Calibri" panose="020F0502020204030204" pitchFamily="34" charset="0"/>
              </a:rPr>
              <a:t>1957 - teenagers were regarded as cultural nomads. Rather than settle into the established rituals of American society, they were seeking out new frontiers of identity and behaviours</a:t>
            </a:r>
            <a:r>
              <a:rPr lang="en-US" b="0" i="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US">
              <a:latin typeface="Calibri" panose="020F0502020204030204" pitchFamily="34" charset="0"/>
              <a:ea typeface="Calibri" panose="020F0502020204030204" pitchFamily="34" charset="0"/>
              <a:cs typeface="Calibri" panose="020F0502020204030204" pitchFamily="34" charset="0"/>
            </a:endParaRPr>
          </a:p>
          <a:p>
            <a:endParaRPr lang="en-US" b="1" i="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313815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CDEAE7-FDD8-2EC7-3838-FCEF70C52E54}"/>
              </a:ext>
            </a:extLst>
          </p:cNvPr>
          <p:cNvSpPr>
            <a:spLocks noGrp="1"/>
          </p:cNvSpPr>
          <p:nvPr>
            <p:ph type="title"/>
          </p:nvPr>
        </p:nvSpPr>
        <p:spPr>
          <a:xfrm>
            <a:off x="572493" y="238539"/>
            <a:ext cx="11018520" cy="1434415"/>
          </a:xfrm>
        </p:spPr>
        <p:txBody>
          <a:bodyPr anchor="b">
            <a:normAutofit/>
          </a:bodyPr>
          <a:lstStyle/>
          <a:p>
            <a:r>
              <a:rPr lang="en-GB" sz="5400"/>
              <a:t>1960's Mods &amp; Rockers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8A72EB-9311-CFEF-0229-4150A977AB88}"/>
              </a:ext>
            </a:extLst>
          </p:cNvPr>
          <p:cNvSpPr>
            <a:spLocks noGrp="1"/>
          </p:cNvSpPr>
          <p:nvPr>
            <p:ph idx="1"/>
          </p:nvPr>
        </p:nvSpPr>
        <p:spPr>
          <a:xfrm>
            <a:off x="227437" y="2100070"/>
            <a:ext cx="7058608" cy="4363587"/>
          </a:xfrm>
        </p:spPr>
        <p:txBody>
          <a:bodyPr vert="horz" lIns="91440" tIns="45720" rIns="91440" bIns="45720" rtlCol="0" anchor="t">
            <a:normAutofit/>
          </a:bodyPr>
          <a:lstStyle/>
          <a:p>
            <a:r>
              <a:rPr lang="en-GB" sz="1500">
                <a:latin typeface="Calibri"/>
                <a:ea typeface="Calibri"/>
                <a:cs typeface="Segoe UI"/>
              </a:rPr>
              <a:t>Mods were stylish, scooter-riding youths who embraced fashion and modern music. </a:t>
            </a:r>
          </a:p>
          <a:p>
            <a:r>
              <a:rPr lang="en-GB" sz="1500">
                <a:latin typeface="Calibri"/>
                <a:ea typeface="Calibri"/>
                <a:cs typeface="Segoe UI"/>
              </a:rPr>
              <a:t>Rockers were motorbike enthusiasts with leather jacket.</a:t>
            </a:r>
            <a:endParaRPr lang="en-GB" sz="1500">
              <a:latin typeface="Calibri"/>
              <a:ea typeface="Calibri"/>
              <a:cs typeface="Calibri"/>
            </a:endParaRPr>
          </a:p>
          <a:p>
            <a:r>
              <a:rPr lang="en-GB" sz="1500">
                <a:latin typeface="Calibri"/>
                <a:ea typeface="Calibri"/>
                <a:cs typeface="Segoe UI"/>
              </a:rPr>
              <a:t>Clashes </a:t>
            </a:r>
            <a:br>
              <a:rPr lang="en-GB" sz="1500">
                <a:latin typeface="Calibri"/>
                <a:cs typeface="Segoe UI"/>
              </a:rPr>
            </a:br>
            <a:r>
              <a:rPr lang="en-GB" sz="1500">
                <a:latin typeface="Calibri"/>
                <a:ea typeface="Calibri"/>
                <a:cs typeface="Segoe UI"/>
              </a:rPr>
              <a:t> Their seaside confrontations Brighton and  Margate were often minor, but newspapers sensationalised them as violent riots. </a:t>
            </a:r>
          </a:p>
          <a:p>
            <a:r>
              <a:rPr lang="en-GB" sz="1500">
                <a:latin typeface="Calibri"/>
                <a:ea typeface="Calibri"/>
                <a:cs typeface="Segoe UI"/>
              </a:rPr>
              <a:t>Headlines like </a:t>
            </a:r>
            <a:r>
              <a:rPr lang="en-GB" sz="1500" i="1">
                <a:latin typeface="Calibri"/>
                <a:ea typeface="Calibri"/>
                <a:cs typeface="Segoe UI"/>
              </a:rPr>
              <a:t>“Day of Terror by Scooter Gangs”</a:t>
            </a:r>
            <a:r>
              <a:rPr lang="en-GB" sz="1500">
                <a:latin typeface="Calibri"/>
                <a:ea typeface="Calibri"/>
                <a:cs typeface="Segoe UI"/>
              </a:rPr>
              <a:t> exaggerated the scale of events.</a:t>
            </a:r>
            <a:endParaRPr lang="en-GB" sz="1500">
              <a:latin typeface="Calibri"/>
              <a:ea typeface="Calibri"/>
              <a:cs typeface="Calibri"/>
            </a:endParaRPr>
          </a:p>
          <a:p>
            <a:r>
              <a:rPr lang="en-GB" sz="1500">
                <a:latin typeface="Calibri"/>
                <a:ea typeface="Calibri"/>
                <a:cs typeface="Segoe UI"/>
              </a:rPr>
              <a:t>Media Amplification -Stanley Cohen’s Moral Panic</a:t>
            </a:r>
          </a:p>
          <a:p>
            <a:r>
              <a:rPr lang="en-GB" sz="1500">
                <a:latin typeface="Calibri"/>
                <a:ea typeface="Calibri"/>
                <a:cs typeface="Segoe UI"/>
              </a:rPr>
              <a:t>Modal panic around these young people – society facing a cultural breakdown</a:t>
            </a:r>
          </a:p>
          <a:p>
            <a:r>
              <a:rPr lang="en-GB" sz="1500">
                <a:latin typeface="Calibri"/>
                <a:ea typeface="Calibri"/>
                <a:cs typeface="Segoe UI"/>
              </a:rPr>
              <a:t>The Impact on Society</a:t>
            </a:r>
          </a:p>
          <a:p>
            <a:r>
              <a:rPr lang="en-GB" sz="1500">
                <a:latin typeface="Calibri"/>
                <a:ea typeface="Calibri"/>
                <a:cs typeface="Segoe UI"/>
              </a:rPr>
              <a:t>Public anxiety grew</a:t>
            </a:r>
            <a:endParaRPr lang="en-GB"/>
          </a:p>
          <a:p>
            <a:r>
              <a:rPr lang="en-GB" sz="1500">
                <a:latin typeface="Calibri"/>
                <a:ea typeface="Calibri"/>
                <a:cs typeface="Segoe UI"/>
              </a:rPr>
              <a:t>politicians called for tougher policing</a:t>
            </a:r>
          </a:p>
          <a:p>
            <a:r>
              <a:rPr lang="en-GB" sz="1500">
                <a:latin typeface="Calibri"/>
                <a:ea typeface="Calibri"/>
                <a:cs typeface="Segoe UI"/>
              </a:rPr>
              <a:t>youth were stigmatised. </a:t>
            </a:r>
          </a:p>
        </p:txBody>
      </p:sp>
      <p:pic>
        <p:nvPicPr>
          <p:cNvPr id="5" name="Picture 4" descr="A person and person on a scooter&#10;&#10;AI-generated content may be incorrect.">
            <a:extLst>
              <a:ext uri="{FF2B5EF4-FFF2-40B4-BE49-F238E27FC236}">
                <a16:creationId xmlns:a16="http://schemas.microsoft.com/office/drawing/2014/main" id="{847C79D9-D68D-21D0-8A14-32EB3C905BF6}"/>
              </a:ext>
            </a:extLst>
          </p:cNvPr>
          <p:cNvPicPr>
            <a:picLocks noChangeAspect="1"/>
          </p:cNvPicPr>
          <p:nvPr/>
        </p:nvPicPr>
        <p:blipFill>
          <a:blip r:embed="rId3"/>
          <a:srcRect l="10453" r="2151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6216114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3AFB-CD0A-B4DE-2154-AB0DBC5352F3}"/>
              </a:ext>
            </a:extLst>
          </p:cNvPr>
          <p:cNvSpPr>
            <a:spLocks noGrp="1"/>
          </p:cNvSpPr>
          <p:nvPr>
            <p:ph type="title"/>
          </p:nvPr>
        </p:nvSpPr>
        <p:spPr/>
        <p:txBody>
          <a:bodyPr/>
          <a:lstStyle/>
          <a:p>
            <a:r>
              <a:rPr lang="en-GB"/>
              <a:t>Moral Panic</a:t>
            </a:r>
          </a:p>
        </p:txBody>
      </p:sp>
      <p:pic>
        <p:nvPicPr>
          <p:cNvPr id="4" name="Content Placeholder 3" descr="A book cover with a group of people&#10;&#10;AI-generated content may be incorrect.">
            <a:extLst>
              <a:ext uri="{FF2B5EF4-FFF2-40B4-BE49-F238E27FC236}">
                <a16:creationId xmlns:a16="http://schemas.microsoft.com/office/drawing/2014/main" id="{11A4121C-B7B9-0BFE-A6C4-4072CAE88A1F}"/>
              </a:ext>
            </a:extLst>
          </p:cNvPr>
          <p:cNvPicPr>
            <a:picLocks noGrp="1" noChangeAspect="1"/>
          </p:cNvPicPr>
          <p:nvPr>
            <p:ph idx="1"/>
          </p:nvPr>
        </p:nvPicPr>
        <p:blipFill>
          <a:blip r:embed="rId3"/>
          <a:stretch>
            <a:fillRect/>
          </a:stretch>
        </p:blipFill>
        <p:spPr>
          <a:xfrm>
            <a:off x="10566369" y="368764"/>
            <a:ext cx="1209675" cy="1571625"/>
          </a:xfrm>
          <a:prstGeom prst="rect">
            <a:avLst/>
          </a:prstGeom>
        </p:spPr>
      </p:pic>
      <p:sp>
        <p:nvSpPr>
          <p:cNvPr id="5" name="TextBox 4">
            <a:extLst>
              <a:ext uri="{FF2B5EF4-FFF2-40B4-BE49-F238E27FC236}">
                <a16:creationId xmlns:a16="http://schemas.microsoft.com/office/drawing/2014/main" id="{84491351-E56F-DA49-5CEF-038618305B0D}"/>
              </a:ext>
            </a:extLst>
          </p:cNvPr>
          <p:cNvSpPr txBox="1"/>
          <p:nvPr/>
        </p:nvSpPr>
        <p:spPr>
          <a:xfrm>
            <a:off x="230038" y="2206924"/>
            <a:ext cx="11128074"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a:latin typeface="Calibri"/>
                <a:ea typeface="Segoe UI"/>
                <a:cs typeface="Segoe UI"/>
              </a:rPr>
              <a:t>Stanley Cohen </a:t>
            </a:r>
            <a:r>
              <a:rPr lang="en-GB" sz="2200" i="1">
                <a:latin typeface="Calibri"/>
                <a:ea typeface="Segoe UI"/>
                <a:cs typeface="Segoe UI"/>
              </a:rPr>
              <a:t>Folk Devils and Moral Panics</a:t>
            </a:r>
            <a:r>
              <a:rPr lang="en-GB" sz="2200">
                <a:latin typeface="Calibri"/>
                <a:ea typeface="Segoe UI"/>
                <a:cs typeface="Segoe UI"/>
              </a:rPr>
              <a:t> (1972). </a:t>
            </a:r>
            <a:endParaRPr lang="en-GB" sz="2200">
              <a:latin typeface="Calibri"/>
              <a:ea typeface="Calibri"/>
              <a:cs typeface="Calibri"/>
            </a:endParaRPr>
          </a:p>
          <a:p>
            <a:r>
              <a:rPr lang="en-GB" sz="2200">
                <a:latin typeface="Calibri"/>
                <a:ea typeface="Segoe UI"/>
                <a:cs typeface="Segoe UI"/>
              </a:rPr>
              <a:t>He studied the Mods and Rockers clashes in the 1960s and explained how media and authorities created an image of youth as a major threat to social order.</a:t>
            </a:r>
            <a:endParaRPr lang="en-GB" sz="2200">
              <a:latin typeface="Calibri"/>
              <a:ea typeface="Calibri"/>
              <a:cs typeface="Calibri"/>
            </a:endParaRPr>
          </a:p>
          <a:p>
            <a:pPr marL="285750" indent="-285750">
              <a:buFont typeface="Arial"/>
              <a:buChar char="•"/>
            </a:pPr>
            <a:r>
              <a:rPr lang="en-GB" sz="2200">
                <a:latin typeface="Calibri"/>
                <a:ea typeface="Calibri"/>
                <a:cs typeface="Segoe UI"/>
              </a:rPr>
              <a:t>Media Amplification: Newspapers sensationalised youth behaviour, portraying groups like Teddy Boys, Mods, and Rockers as dangerous.</a:t>
            </a:r>
            <a:endParaRPr lang="en-GB" sz="2200">
              <a:latin typeface="Calibri"/>
              <a:ea typeface="Calibri"/>
              <a:cs typeface="Calibri"/>
            </a:endParaRPr>
          </a:p>
          <a:p>
            <a:pPr marL="285750" indent="-285750">
              <a:buFont typeface="Arial"/>
              <a:buChar char="•"/>
            </a:pPr>
            <a:r>
              <a:rPr lang="en-GB" sz="2200">
                <a:latin typeface="Calibri"/>
                <a:ea typeface="Calibri"/>
                <a:cs typeface="Segoe UI"/>
              </a:rPr>
              <a:t>Public Fear: Society began to see young people as a threat, leading to widespread anxiety about cultural change and generational rebellion.</a:t>
            </a:r>
            <a:endParaRPr lang="en-GB" sz="2200">
              <a:latin typeface="Calibri"/>
              <a:ea typeface="Calibri"/>
              <a:cs typeface="Calibri"/>
            </a:endParaRPr>
          </a:p>
          <a:p>
            <a:pPr marL="285750" indent="-285750">
              <a:buFont typeface="Arial"/>
              <a:buChar char="•"/>
            </a:pPr>
            <a:r>
              <a:rPr lang="en-GB" sz="2200">
                <a:latin typeface="Calibri"/>
                <a:ea typeface="Calibri"/>
                <a:cs typeface="Segoe UI"/>
              </a:rPr>
              <a:t>Policy Response: Authorities introduced stricter policing and legal measures to control youth behaviour.</a:t>
            </a:r>
            <a:endParaRPr lang="en-GB" sz="2200">
              <a:latin typeface="Calibri"/>
              <a:ea typeface="Calibri"/>
              <a:cs typeface="Calibri"/>
            </a:endParaRPr>
          </a:p>
          <a:p>
            <a:pPr marL="285750" indent="-285750">
              <a:buFont typeface="Arial"/>
              <a:buChar char="•"/>
            </a:pPr>
            <a:r>
              <a:rPr lang="en-GB" sz="2200">
                <a:latin typeface="Calibri"/>
                <a:ea typeface="Calibri"/>
                <a:cs typeface="Segoe UI"/>
              </a:rPr>
              <a:t>Impact on Youth Identity: Young people were labelled as “folk devils,” reinforcing stereotypes and sometimes pushing them further into subcultures.</a:t>
            </a:r>
            <a:endParaRPr lang="en-GB" sz="2200">
              <a:latin typeface="Calibri"/>
              <a:ea typeface="Calibri"/>
              <a:cs typeface="Calibri"/>
            </a:endParaRPr>
          </a:p>
          <a:p>
            <a:endParaRPr lang="en-US" sz="2000">
              <a:latin typeface="Calibri"/>
              <a:ea typeface="Calibri"/>
              <a:cs typeface="Segoe UI"/>
            </a:endParaRPr>
          </a:p>
          <a:p>
            <a:pPr algn="ctr"/>
            <a:endParaRPr lang="en-GB"/>
          </a:p>
        </p:txBody>
      </p:sp>
    </p:spTree>
    <p:extLst>
      <p:ext uri="{BB962C8B-B14F-4D97-AF65-F5344CB8AC3E}">
        <p14:creationId xmlns:p14="http://schemas.microsoft.com/office/powerpoint/2010/main" val="8971307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294A7-3014-04AA-5DBD-476E8D04F2F8}"/>
              </a:ext>
            </a:extLst>
          </p:cNvPr>
          <p:cNvSpPr>
            <a:spLocks noGrp="1"/>
          </p:cNvSpPr>
          <p:nvPr>
            <p:ph type="title"/>
          </p:nvPr>
        </p:nvSpPr>
        <p:spPr>
          <a:xfrm>
            <a:off x="838200" y="365125"/>
            <a:ext cx="10515600" cy="922997"/>
          </a:xfrm>
        </p:spPr>
        <p:txBody>
          <a:bodyPr>
            <a:normAutofit fontScale="90000"/>
          </a:bodyPr>
          <a:lstStyle/>
          <a:p>
            <a:br>
              <a:rPr lang="en-GB" sz="3600">
                <a:latin typeface="Calibri"/>
                <a:ea typeface="Calibri"/>
                <a:cs typeface="Segoe UI"/>
              </a:rPr>
            </a:br>
            <a:r>
              <a:rPr lang="en-GB" sz="3600">
                <a:latin typeface="Calibri"/>
                <a:ea typeface="Calibri"/>
                <a:cs typeface="Segoe UI"/>
              </a:rPr>
              <a:t>1980's Thatcher Era – Youth and Social Unrest</a:t>
            </a:r>
            <a:endParaRPr lang="en-US" sz="3600">
              <a:latin typeface="Calibri"/>
              <a:ea typeface="Calibri"/>
              <a:cs typeface="Calibri"/>
            </a:endParaRPr>
          </a:p>
          <a:p>
            <a:endParaRPr lang="en-GB"/>
          </a:p>
        </p:txBody>
      </p:sp>
      <p:sp>
        <p:nvSpPr>
          <p:cNvPr id="3" name="Content Placeholder 2">
            <a:extLst>
              <a:ext uri="{FF2B5EF4-FFF2-40B4-BE49-F238E27FC236}">
                <a16:creationId xmlns:a16="http://schemas.microsoft.com/office/drawing/2014/main" id="{723994DF-071C-B31A-36C2-222536AB3224}"/>
              </a:ext>
            </a:extLst>
          </p:cNvPr>
          <p:cNvSpPr>
            <a:spLocks noGrp="1"/>
          </p:cNvSpPr>
          <p:nvPr>
            <p:ph idx="1"/>
          </p:nvPr>
        </p:nvSpPr>
        <p:spPr>
          <a:xfrm>
            <a:off x="406880" y="1308041"/>
            <a:ext cx="10946920" cy="4868922"/>
          </a:xfrm>
        </p:spPr>
        <p:txBody>
          <a:bodyPr vert="horz" lIns="91440" tIns="45720" rIns="91440" bIns="45720" rtlCol="0" anchor="t">
            <a:normAutofit/>
          </a:bodyPr>
          <a:lstStyle/>
          <a:p>
            <a:r>
              <a:rPr lang="en-GB" sz="2200">
                <a:latin typeface="Calibri"/>
                <a:ea typeface="Calibri"/>
                <a:cs typeface="Calibri"/>
              </a:rPr>
              <a:t>High unemployment due de-industrialisation</a:t>
            </a:r>
          </a:p>
          <a:p>
            <a:r>
              <a:rPr lang="en-GB" sz="2200">
                <a:latin typeface="Calibri"/>
                <a:ea typeface="Calibri"/>
                <a:cs typeface="Calibri"/>
              </a:rPr>
              <a:t>Cuts in Public spending </a:t>
            </a:r>
          </a:p>
          <a:p>
            <a:r>
              <a:rPr lang="en-US" sz="2200">
                <a:latin typeface="Calibri"/>
                <a:ea typeface="Calibri"/>
                <a:cs typeface="Calibri"/>
              </a:rPr>
              <a:t>severe poverty, lack of opportunities, and growing frustration among youth.</a:t>
            </a:r>
            <a:endParaRPr lang="en-GB" sz="2200">
              <a:latin typeface="Calibri"/>
              <a:ea typeface="Calibri"/>
              <a:cs typeface="Calibri"/>
            </a:endParaRPr>
          </a:p>
          <a:p>
            <a:r>
              <a:rPr lang="en-GB" sz="2200">
                <a:latin typeface="Calibri"/>
                <a:ea typeface="Calibri"/>
                <a:cs typeface="Calibri"/>
              </a:rPr>
              <a:t>Major Riots </a:t>
            </a:r>
          </a:p>
          <a:p>
            <a:r>
              <a:rPr lang="en-GB" sz="2200">
                <a:latin typeface="Calibri"/>
                <a:ea typeface="Calibri"/>
                <a:cs typeface="Segoe UI"/>
              </a:rPr>
              <a:t>Tensions between youth and the police escalated due to aggressive policing and stop-and-search powers (SUS laws), often perceived as discriminatory against Black communities.</a:t>
            </a:r>
            <a:endParaRPr lang="en-GB" sz="2200">
              <a:latin typeface="Calibri"/>
              <a:ea typeface="Calibri"/>
              <a:cs typeface="Calibri"/>
            </a:endParaRPr>
          </a:p>
          <a:p>
            <a:r>
              <a:rPr lang="en-GB" sz="2200">
                <a:latin typeface="Calibri"/>
                <a:ea typeface="Calibri"/>
                <a:cs typeface="Segoe UI"/>
              </a:rPr>
              <a:t>major riots, including Brixton (1981), Toxteth, and Handsworth, which were responses to social inequality and racial tensions. </a:t>
            </a:r>
            <a:endParaRPr lang="en-GB" sz="2200">
              <a:latin typeface="Calibri"/>
              <a:ea typeface="Calibri"/>
              <a:cs typeface="Calibri"/>
            </a:endParaRPr>
          </a:p>
          <a:p>
            <a:r>
              <a:rPr lang="en-GB" sz="2200">
                <a:latin typeface="Calibri"/>
                <a:ea typeface="Calibri"/>
                <a:cs typeface="Segoe UI"/>
              </a:rPr>
              <a:t>media largely portrayed these riots as criminal acts rather than symptoms of structural problems, reinforcing negative stereotypes of youth and minority groups.</a:t>
            </a:r>
            <a:endParaRPr lang="en-GB" sz="2200">
              <a:latin typeface="Calibri"/>
              <a:ea typeface="Calibri"/>
              <a:cs typeface="Calibri"/>
            </a:endParaRPr>
          </a:p>
          <a:p>
            <a:r>
              <a:rPr lang="en-GB" sz="2200">
                <a:latin typeface="Calibri"/>
                <a:ea typeface="Calibri"/>
                <a:cs typeface="Segoe UI"/>
              </a:rPr>
              <a:t>policing shaped youth experiences and deepened social divisions.</a:t>
            </a:r>
            <a:endParaRPr lang="en-GB" sz="2200">
              <a:latin typeface="Calibri"/>
              <a:ea typeface="Calibri"/>
              <a:cs typeface="Calibri"/>
            </a:endParaRPr>
          </a:p>
          <a:p>
            <a:endParaRPr lang="en-GB" sz="2200">
              <a:latin typeface="Calibri"/>
              <a:ea typeface="Calibri"/>
              <a:cs typeface="Calibri"/>
            </a:endParaRPr>
          </a:p>
        </p:txBody>
      </p:sp>
    </p:spTree>
    <p:extLst>
      <p:ext uri="{BB962C8B-B14F-4D97-AF65-F5344CB8AC3E}">
        <p14:creationId xmlns:p14="http://schemas.microsoft.com/office/powerpoint/2010/main" val="41839965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outside a building&#10;&#10;AI-generated content may be incorrect.">
            <a:extLst>
              <a:ext uri="{FF2B5EF4-FFF2-40B4-BE49-F238E27FC236}">
                <a16:creationId xmlns:a16="http://schemas.microsoft.com/office/drawing/2014/main" id="{A8D45EA4-F875-CD7D-365C-B95F1A6C6071}"/>
              </a:ext>
            </a:extLst>
          </p:cNvPr>
          <p:cNvPicPr>
            <a:picLocks noChangeAspect="1"/>
          </p:cNvPicPr>
          <p:nvPr/>
        </p:nvPicPr>
        <p:blipFill>
          <a:blip r:embed="rId2"/>
          <a:srcRect t="8954" b="5545"/>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3" descr="A person pulling his shirt off&#10;&#10;AI-generated content may be incorrect.">
            <a:extLst>
              <a:ext uri="{FF2B5EF4-FFF2-40B4-BE49-F238E27FC236}">
                <a16:creationId xmlns:a16="http://schemas.microsoft.com/office/drawing/2014/main" id="{24E2E9A3-B9EC-631E-B9A9-94C3E7D0931A}"/>
              </a:ext>
            </a:extLst>
          </p:cNvPr>
          <p:cNvPicPr>
            <a:picLocks noChangeAspect="1"/>
          </p:cNvPicPr>
          <p:nvPr/>
        </p:nvPicPr>
        <p:blipFill>
          <a:blip r:embed="rId3"/>
          <a:srcRect b="6843"/>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1"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63483EED-37D2-2A8D-7CE7-A4DC9B5F7717}"/>
              </a:ext>
            </a:extLst>
          </p:cNvPr>
          <p:cNvSpPr>
            <a:spLocks noGrp="1"/>
          </p:cNvSpPr>
          <p:nvPr>
            <p:ph type="title"/>
          </p:nvPr>
        </p:nvSpPr>
        <p:spPr>
          <a:xfrm>
            <a:off x="448056" y="859536"/>
            <a:ext cx="4832802" cy="1243584"/>
          </a:xfrm>
        </p:spPr>
        <p:txBody>
          <a:bodyPr>
            <a:normAutofit/>
          </a:bodyPr>
          <a:lstStyle/>
          <a:p>
            <a:r>
              <a:rPr lang="en-GB" sz="3400"/>
              <a:t>Sus Law</a:t>
            </a:r>
            <a:endParaRPr lang="en-GB" sz="3400">
              <a:latin typeface="Segoe UI"/>
              <a:cs typeface="Segoe UI"/>
            </a:endParaRPr>
          </a:p>
        </p:txBody>
      </p:sp>
      <p:sp>
        <p:nvSpPr>
          <p:cNvPr id="22" name="Rectangle 21">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C8B86E6-672F-0733-3411-E144628144B8}"/>
              </a:ext>
            </a:extLst>
          </p:cNvPr>
          <p:cNvSpPr>
            <a:spLocks noGrp="1"/>
          </p:cNvSpPr>
          <p:nvPr>
            <p:ph idx="1"/>
          </p:nvPr>
        </p:nvSpPr>
        <p:spPr>
          <a:xfrm>
            <a:off x="448056" y="2512611"/>
            <a:ext cx="4832803" cy="3664351"/>
          </a:xfrm>
        </p:spPr>
        <p:txBody>
          <a:bodyPr vert="horz" lIns="91440" tIns="45720" rIns="91440" bIns="45720" rtlCol="0">
            <a:normAutofit/>
          </a:bodyPr>
          <a:lstStyle/>
          <a:p>
            <a:pPr>
              <a:spcBef>
                <a:spcPct val="0"/>
              </a:spcBef>
            </a:pPr>
            <a:r>
              <a:rPr lang="en-GB" sz="1600">
                <a:latin typeface="Calibri"/>
                <a:ea typeface="Calibri"/>
                <a:cs typeface="Segoe UI"/>
              </a:rPr>
              <a:t>Derived from </a:t>
            </a:r>
            <a:r>
              <a:rPr lang="en-GB" sz="1600" i="1">
                <a:latin typeface="Calibri"/>
                <a:ea typeface="Calibri"/>
                <a:cs typeface="Segoe UI"/>
              </a:rPr>
              <a:t>"suspected person" - Stop and Search</a:t>
            </a:r>
            <a:endParaRPr lang="en-US" sz="1600">
              <a:latin typeface="Calibri"/>
              <a:ea typeface="Calibri"/>
              <a:cs typeface="Segoe UI"/>
            </a:endParaRPr>
          </a:p>
          <a:p>
            <a:r>
              <a:rPr lang="en-GB" sz="1600">
                <a:latin typeface="Calibri"/>
                <a:ea typeface="Calibri"/>
                <a:cs typeface="Segoe UI"/>
              </a:rPr>
              <a:t>During the late 1970s and early 1980s, the law was disproportionately used against Black and minority ethnic communities, causing significant resentment. </a:t>
            </a:r>
            <a:endParaRPr lang="en-GB" sz="1600">
              <a:latin typeface="Calibri"/>
              <a:ea typeface="Calibri"/>
              <a:cs typeface="Calibri"/>
            </a:endParaRPr>
          </a:p>
          <a:p>
            <a:r>
              <a:rPr lang="en-GB" sz="1600">
                <a:latin typeface="Calibri"/>
                <a:ea typeface="Calibri"/>
                <a:cs typeface="Segoe UI"/>
              </a:rPr>
              <a:t>In April 1981, as part of Operation Swamp, the Metropolitan Police heavily deployed “sus” stops across Brixton targeting mainly young Black men. This escalated tensions in an already-racially charged environment. </a:t>
            </a:r>
            <a:endParaRPr lang="en-GB" sz="1600">
              <a:latin typeface="Calibri"/>
              <a:ea typeface="Calibri"/>
              <a:cs typeface="Calibri"/>
            </a:endParaRPr>
          </a:p>
          <a:p>
            <a:r>
              <a:rPr lang="en-GB" sz="1600">
                <a:latin typeface="Calibri"/>
                <a:ea typeface="Calibri"/>
                <a:cs typeface="Segoe UI"/>
              </a:rPr>
              <a:t>These practices were widely seen as racially discriminatory and heavy-handed, contributing significantly to the outbreak of the Brixton riots April 1981.</a:t>
            </a:r>
            <a:endParaRPr lang="en-GB" sz="1600">
              <a:latin typeface="Calibri"/>
              <a:ea typeface="Calibri"/>
              <a:cs typeface="Calibri"/>
            </a:endParaRPr>
          </a:p>
          <a:p>
            <a:endParaRPr lang="en-GB" sz="1600">
              <a:latin typeface="Calibri"/>
              <a:ea typeface="Calibri"/>
              <a:cs typeface="Calibri"/>
            </a:endParaRPr>
          </a:p>
        </p:txBody>
      </p:sp>
    </p:spTree>
    <p:extLst>
      <p:ext uri="{BB962C8B-B14F-4D97-AF65-F5344CB8AC3E}">
        <p14:creationId xmlns:p14="http://schemas.microsoft.com/office/powerpoint/2010/main" val="9348199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58D32-A8B3-75FF-51CB-B5F276A03034}"/>
              </a:ext>
            </a:extLst>
          </p:cNvPr>
          <p:cNvSpPr>
            <a:spLocks noGrp="1"/>
          </p:cNvSpPr>
          <p:nvPr>
            <p:ph type="title"/>
          </p:nvPr>
        </p:nvSpPr>
        <p:spPr>
          <a:xfrm>
            <a:off x="838200" y="365125"/>
            <a:ext cx="10515600" cy="707337"/>
          </a:xfrm>
        </p:spPr>
        <p:txBody>
          <a:bodyPr/>
          <a:lstStyle/>
          <a:p>
            <a:r>
              <a:rPr lang="en-GB"/>
              <a:t>1990's </a:t>
            </a:r>
          </a:p>
        </p:txBody>
      </p:sp>
      <p:sp>
        <p:nvSpPr>
          <p:cNvPr id="3" name="Content Placeholder 2">
            <a:extLst>
              <a:ext uri="{FF2B5EF4-FFF2-40B4-BE49-F238E27FC236}">
                <a16:creationId xmlns:a16="http://schemas.microsoft.com/office/drawing/2014/main" id="{A3711836-D783-D548-96EA-8E741D595FAB}"/>
              </a:ext>
            </a:extLst>
          </p:cNvPr>
          <p:cNvSpPr>
            <a:spLocks noGrp="1"/>
          </p:cNvSpPr>
          <p:nvPr>
            <p:ph idx="1"/>
          </p:nvPr>
        </p:nvSpPr>
        <p:spPr>
          <a:xfrm>
            <a:off x="838200" y="1308041"/>
            <a:ext cx="10515600" cy="4868922"/>
          </a:xfrm>
        </p:spPr>
        <p:txBody>
          <a:bodyPr vert="horz" lIns="91440" tIns="45720" rIns="91440" bIns="45720" rtlCol="0" anchor="t">
            <a:noAutofit/>
          </a:bodyPr>
          <a:lstStyle/>
          <a:p>
            <a:r>
              <a:rPr lang="en-GB" sz="2000" dirty="0">
                <a:solidFill>
                  <a:srgbClr val="0A0A0A"/>
                </a:solidFill>
                <a:highlight>
                  <a:srgbClr val="FFFFFF"/>
                </a:highlight>
                <a:latin typeface="Arial"/>
                <a:ea typeface="+mn-lt"/>
                <a:cs typeface="+mn-lt"/>
              </a:rPr>
              <a:t>Recorded youth crime increased in the early 1990s,  starting a long-term, trend in violent crime and theft.</a:t>
            </a:r>
            <a:endParaRPr lang="en-GB" sz="2000">
              <a:latin typeface="Arial"/>
              <a:cs typeface="Arial"/>
            </a:endParaRPr>
          </a:p>
          <a:p>
            <a:r>
              <a:rPr lang="en-GB" sz="2000" b="1" dirty="0">
                <a:solidFill>
                  <a:srgbClr val="0A0A0A"/>
                </a:solidFill>
                <a:highlight>
                  <a:srgbClr val="FFFFFF"/>
                </a:highlight>
                <a:latin typeface="Arial"/>
                <a:ea typeface="+mn-lt"/>
                <a:cs typeface="+mn-lt"/>
              </a:rPr>
              <a:t>"Tough on Crime" Atmosphere:</a:t>
            </a:r>
            <a:r>
              <a:rPr lang="en-GB" sz="2000" dirty="0">
                <a:solidFill>
                  <a:srgbClr val="0A0A0A"/>
                </a:solidFill>
                <a:highlight>
                  <a:srgbClr val="FFFFFF"/>
                </a:highlight>
                <a:latin typeface="Arial"/>
                <a:ea typeface="+mn-lt"/>
                <a:cs typeface="+mn-lt"/>
              </a:rPr>
              <a:t> Political and media discourse fuelled a moral panic about a "small hard core" of young offenders. This led to punitive reforms, such as the 1994 Act's secure training orders and the 1998 creation of secure training centres.</a:t>
            </a:r>
            <a:endParaRPr lang="en-GB" sz="2000" dirty="0">
              <a:latin typeface="Arial"/>
              <a:cs typeface="Arial"/>
            </a:endParaRPr>
          </a:p>
          <a:p>
            <a:r>
              <a:rPr lang="en-GB" sz="2000" b="1" dirty="0">
                <a:solidFill>
                  <a:srgbClr val="0A0A0A"/>
                </a:solidFill>
                <a:highlight>
                  <a:srgbClr val="FFFFFF"/>
                </a:highlight>
                <a:latin typeface="Arial"/>
                <a:ea typeface="+mn-lt"/>
                <a:cs typeface="+mn-lt"/>
              </a:rPr>
              <a:t>Legislative Changes:</a:t>
            </a:r>
            <a:r>
              <a:rPr lang="en-GB" sz="2000" dirty="0">
                <a:solidFill>
                  <a:srgbClr val="0A0A0A"/>
                </a:solidFill>
                <a:highlight>
                  <a:srgbClr val="FFFFFF"/>
                </a:highlight>
                <a:latin typeface="Arial"/>
                <a:ea typeface="+mn-lt"/>
                <a:cs typeface="+mn-lt"/>
              </a:rPr>
              <a:t> The 1991 Criminal Justice Act in the UK replaced juvenile courts with youth courts. </a:t>
            </a:r>
            <a:endParaRPr lang="en-GB" sz="2000" dirty="0">
              <a:solidFill>
                <a:srgbClr val="000000"/>
              </a:solidFill>
              <a:latin typeface="Arial"/>
              <a:ea typeface="+mn-lt"/>
              <a:cs typeface="Arial"/>
            </a:endParaRPr>
          </a:p>
          <a:p>
            <a:r>
              <a:rPr lang="en-GB" sz="2000" b="1" dirty="0">
                <a:solidFill>
                  <a:srgbClr val="0A0A0A"/>
                </a:solidFill>
                <a:highlight>
                  <a:srgbClr val="FFFFFF"/>
                </a:highlight>
                <a:latin typeface="Arial"/>
                <a:ea typeface="+mn-lt"/>
                <a:cs typeface="+mn-lt"/>
              </a:rPr>
              <a:t>Media &amp; Societal Perception:</a:t>
            </a:r>
            <a:r>
              <a:rPr lang="en-GB" sz="2000" dirty="0">
                <a:solidFill>
                  <a:srgbClr val="0A0A0A"/>
                </a:solidFill>
                <a:highlight>
                  <a:srgbClr val="FFFFFF"/>
                </a:highlight>
                <a:latin typeface="Arial"/>
                <a:ea typeface="+mn-lt"/>
                <a:cs typeface="+mn-lt"/>
              </a:rPr>
              <a:t> The 1990s saw intense scrutiny of "disaffected" youth, with debates over family breakdown, cultural influences, and a perceived lack of personal responsibility.</a:t>
            </a:r>
            <a:endParaRPr lang="en-GB" sz="2000">
              <a:latin typeface="Arial"/>
              <a:cs typeface="Arial"/>
            </a:endParaRPr>
          </a:p>
          <a:p>
            <a:r>
              <a:rPr lang="en-GB" sz="2000" b="1" dirty="0">
                <a:solidFill>
                  <a:srgbClr val="0A0A0A"/>
                </a:solidFill>
                <a:highlight>
                  <a:srgbClr val="FFFFFF"/>
                </a:highlight>
                <a:latin typeface="Arial"/>
                <a:ea typeface="+mn-lt"/>
                <a:cs typeface="+mn-lt"/>
              </a:rPr>
              <a:t>Youth Justice System Growth:</a:t>
            </a:r>
            <a:r>
              <a:rPr lang="en-GB" sz="2000" dirty="0">
                <a:solidFill>
                  <a:srgbClr val="0A0A0A"/>
                </a:solidFill>
                <a:highlight>
                  <a:srgbClr val="FFFFFF"/>
                </a:highlight>
                <a:latin typeface="Arial"/>
                <a:ea typeface="+mn-lt"/>
                <a:cs typeface="+mn-lt"/>
              </a:rPr>
              <a:t> Despite the peak in offences, the 1990s saw a rapid rise in the use of youth custody, reversing the "progressive minimalism" of the 1980s. </a:t>
            </a:r>
            <a:endParaRPr lang="en-GB" sz="2000" dirty="0">
              <a:latin typeface="Arial"/>
              <a:cs typeface="Arial"/>
            </a:endParaRPr>
          </a:p>
          <a:p>
            <a:endParaRPr lang="en-GB" dirty="0"/>
          </a:p>
        </p:txBody>
      </p:sp>
    </p:spTree>
    <p:extLst>
      <p:ext uri="{BB962C8B-B14F-4D97-AF65-F5344CB8AC3E}">
        <p14:creationId xmlns:p14="http://schemas.microsoft.com/office/powerpoint/2010/main" val="1913428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A41B4E0-8C6B-538C-AA91-7A0EB6F9B70C}"/>
              </a:ext>
            </a:extLst>
          </p:cNvPr>
          <p:cNvSpPr>
            <a:spLocks noGrp="1"/>
          </p:cNvSpPr>
          <p:nvPr>
            <p:ph type="title"/>
          </p:nvPr>
        </p:nvSpPr>
        <p:spPr>
          <a:xfrm>
            <a:off x="838200" y="643467"/>
            <a:ext cx="2951205" cy="5571066"/>
          </a:xfrm>
        </p:spPr>
        <p:txBody>
          <a:bodyPr>
            <a:normAutofit/>
          </a:bodyPr>
          <a:lstStyle/>
          <a:p>
            <a:r>
              <a:rPr lang="en-GB">
                <a:solidFill>
                  <a:srgbClr val="FFFFFF"/>
                </a:solidFill>
              </a:rPr>
              <a:t>Influences </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52A22464-348C-FF5A-96AF-C40F2BB76E84}"/>
              </a:ext>
            </a:extLst>
          </p:cNvPr>
          <p:cNvGraphicFramePr>
            <a:graphicFrameLocks noGrp="1"/>
          </p:cNvGraphicFramePr>
          <p:nvPr>
            <p:ph idx="1"/>
            <p:extLst>
              <p:ext uri="{D42A27DB-BD31-4B8C-83A1-F6EECF244321}">
                <p14:modId xmlns:p14="http://schemas.microsoft.com/office/powerpoint/2010/main" val="485747244"/>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79970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BBC09-C9CA-857E-E43C-51D6855EC1E7}"/>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46F74ECB-A96E-72BB-8EB2-703780E0506C}"/>
              </a:ext>
            </a:extLst>
          </p:cNvPr>
          <p:cNvSpPr>
            <a:spLocks noGrp="1"/>
          </p:cNvSpPr>
          <p:nvPr>
            <p:ph idx="1"/>
          </p:nvPr>
        </p:nvSpPr>
        <p:spPr/>
        <p:txBody>
          <a:bodyPr vert="horz" lIns="91440" tIns="45720" rIns="91440" bIns="45720" rtlCol="0" anchor="t">
            <a:normAutofit/>
          </a:bodyPr>
          <a:lstStyle/>
          <a:p>
            <a:r>
              <a:rPr lang="en-GB" dirty="0"/>
              <a:t>Read this article by Shane Meadows 2007:</a:t>
            </a:r>
          </a:p>
          <a:p>
            <a:r>
              <a:rPr lang="en-GB" dirty="0">
                <a:latin typeface="Calibri"/>
                <a:ea typeface="Calibri"/>
                <a:cs typeface="Segoe UI"/>
              </a:rPr>
              <a:t>What drew Shane Meadows to join the skinhead subculture as a teenager, despite its later associations with racism?</a:t>
            </a:r>
            <a:endParaRPr lang="en-GB" dirty="0">
              <a:latin typeface="Calibri"/>
              <a:ea typeface="Calibri"/>
              <a:cs typeface="Calibri"/>
            </a:endParaRPr>
          </a:p>
          <a:p>
            <a:r>
              <a:rPr lang="en-GB" dirty="0">
                <a:latin typeface="Calibri"/>
                <a:ea typeface="Calibri"/>
                <a:cs typeface="Segoe UI"/>
              </a:rPr>
              <a:t>How does Meadows describe the importance of music, fashion, and belonging in his youth—do these factors still influence today’s subcultures?</a:t>
            </a:r>
            <a:endParaRPr lang="en-GB" dirty="0">
              <a:latin typeface="Calibri"/>
              <a:ea typeface="Calibri"/>
              <a:cs typeface="Calibri"/>
            </a:endParaRPr>
          </a:p>
          <a:p>
            <a:r>
              <a:rPr lang="en-GB" dirty="0">
                <a:latin typeface="Calibri"/>
                <a:ea typeface="Calibri"/>
                <a:cs typeface="Segoe UI"/>
              </a:rPr>
              <a:t>Why are belonging and identity particularly important during adolescence, and how do film and Meadows’s reflections capture that?</a:t>
            </a:r>
            <a:endParaRPr lang="en-GB" dirty="0">
              <a:latin typeface="Calibri"/>
              <a:ea typeface="Calibri"/>
              <a:cs typeface="Calibri"/>
            </a:endParaRPr>
          </a:p>
          <a:p>
            <a:endParaRPr lang="en-GB" dirty="0">
              <a:latin typeface="Calibri"/>
              <a:ea typeface="Calibri"/>
              <a:cs typeface="Calibri"/>
            </a:endParaRPr>
          </a:p>
        </p:txBody>
      </p:sp>
    </p:spTree>
    <p:extLst>
      <p:ext uri="{BB962C8B-B14F-4D97-AF65-F5344CB8AC3E}">
        <p14:creationId xmlns:p14="http://schemas.microsoft.com/office/powerpoint/2010/main" val="12441729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group of men in suits and hats&#10;&#10;AI-generated content may be incorrect.">
            <a:extLst>
              <a:ext uri="{FF2B5EF4-FFF2-40B4-BE49-F238E27FC236}">
                <a16:creationId xmlns:a16="http://schemas.microsoft.com/office/drawing/2014/main" id="{6D59978C-213E-7F29-3F0A-B73E417B5299}"/>
              </a:ext>
            </a:extLst>
          </p:cNvPr>
          <p:cNvPicPr>
            <a:picLocks noChangeAspect="1"/>
          </p:cNvPicPr>
          <p:nvPr/>
        </p:nvPicPr>
        <p:blipFill>
          <a:blip r:embed="rId3"/>
          <a:srcRect r="1" b="1572"/>
          <a:stretch>
            <a:fillRect/>
          </a:stretch>
        </p:blipFill>
        <p:spPr>
          <a:xfrm>
            <a:off x="643130" y="598259"/>
            <a:ext cx="10889442" cy="5680742"/>
          </a:xfrm>
          <a:prstGeom prst="rect">
            <a:avLst/>
          </a:prstGeom>
        </p:spPr>
      </p:pic>
    </p:spTree>
    <p:extLst>
      <p:ext uri="{BB962C8B-B14F-4D97-AF65-F5344CB8AC3E}">
        <p14:creationId xmlns:p14="http://schemas.microsoft.com/office/powerpoint/2010/main" val="23282902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38A79-6813-2C82-8D05-CBF37F33AD4A}"/>
              </a:ext>
            </a:extLst>
          </p:cNvPr>
          <p:cNvSpPr>
            <a:spLocks noGrp="1"/>
          </p:cNvSpPr>
          <p:nvPr>
            <p:ph type="title"/>
          </p:nvPr>
        </p:nvSpPr>
        <p:spPr>
          <a:xfrm>
            <a:off x="838200" y="365125"/>
            <a:ext cx="10515600" cy="884889"/>
          </a:xfrm>
        </p:spPr>
        <p:txBody>
          <a:bodyPr/>
          <a:lstStyle/>
          <a:p>
            <a:r>
              <a:rPr lang="en-GB" dirty="0"/>
              <a:t>Dressing up like Peaky Blinders</a:t>
            </a:r>
          </a:p>
        </p:txBody>
      </p:sp>
      <p:sp>
        <p:nvSpPr>
          <p:cNvPr id="3" name="Content Placeholder 2">
            <a:extLst>
              <a:ext uri="{FF2B5EF4-FFF2-40B4-BE49-F238E27FC236}">
                <a16:creationId xmlns:a16="http://schemas.microsoft.com/office/drawing/2014/main" id="{BEDCAD57-FE48-0C3C-93C8-F09C692D408F}"/>
              </a:ext>
            </a:extLst>
          </p:cNvPr>
          <p:cNvSpPr>
            <a:spLocks noGrp="1"/>
          </p:cNvSpPr>
          <p:nvPr>
            <p:ph idx="1"/>
          </p:nvPr>
        </p:nvSpPr>
        <p:spPr>
          <a:xfrm>
            <a:off x="489333" y="1412493"/>
            <a:ext cx="11439561" cy="4764470"/>
          </a:xfrm>
        </p:spPr>
        <p:txBody>
          <a:bodyPr vert="horz" lIns="91440" tIns="45720" rIns="91440" bIns="45720" rtlCol="0" anchor="t">
            <a:noAutofit/>
          </a:bodyPr>
          <a:lstStyle/>
          <a:p>
            <a:r>
              <a:rPr lang="en-GB" dirty="0">
                <a:latin typeface="Calibri Light"/>
                <a:ea typeface="Calibri"/>
                <a:cs typeface="Calibri"/>
              </a:rPr>
              <a:t>Four Afghan men were ordered to report to the Taliban government's department of vice and virtue for dressing in costumes inspired by the TV series Peaky Blinders.</a:t>
            </a:r>
          </a:p>
          <a:p>
            <a:r>
              <a:rPr lang="en-GB" dirty="0">
                <a:latin typeface="Calibri Light"/>
                <a:ea typeface="Calibri"/>
                <a:cs typeface="Calibri"/>
              </a:rPr>
              <a:t>Online videos showed them men posing in flat caps and three-piece suits</a:t>
            </a:r>
          </a:p>
          <a:p>
            <a:r>
              <a:rPr lang="en-GB" dirty="0">
                <a:latin typeface="Calibri Light"/>
                <a:ea typeface="Calibri"/>
                <a:cs typeface="Calibri"/>
              </a:rPr>
              <a:t>Told that their clothing was "in conflict with Afghan and Islamic values",</a:t>
            </a:r>
          </a:p>
          <a:p>
            <a:r>
              <a:rPr lang="en-GB" dirty="0">
                <a:latin typeface="Calibri Light"/>
                <a:ea typeface="Calibri"/>
                <a:cs typeface="Calibri"/>
              </a:rPr>
              <a:t>Taliban spokesman told the BBC, adding the values in Peaky Blinders went against Afghan culture.</a:t>
            </a:r>
            <a:endParaRPr lang="en-GB" dirty="0">
              <a:latin typeface="Calibri Light"/>
              <a:ea typeface="Calibri Light"/>
              <a:cs typeface="Calibri Light"/>
            </a:endParaRPr>
          </a:p>
          <a:p>
            <a:r>
              <a:rPr lang="en-GB" dirty="0">
                <a:latin typeface="Calibri Light"/>
                <a:ea typeface="Calibri"/>
                <a:cs typeface="Calibri"/>
              </a:rPr>
              <a:t>Since the Taliban seized power in 2021, they have imposed a number of restrictions on daily life in accordance with their interpretation of Islamic Sharia law.</a:t>
            </a:r>
          </a:p>
          <a:p>
            <a:endParaRPr lang="en-GB" dirty="0">
              <a:latin typeface="Calibri Light"/>
              <a:ea typeface="Calibri Light"/>
              <a:cs typeface="Calibri Light"/>
            </a:endParaRPr>
          </a:p>
        </p:txBody>
      </p:sp>
    </p:spTree>
    <p:extLst>
      <p:ext uri="{BB962C8B-B14F-4D97-AF65-F5344CB8AC3E}">
        <p14:creationId xmlns:p14="http://schemas.microsoft.com/office/powerpoint/2010/main" val="31859999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4865E-8713-811A-2033-A348BB8662F7}"/>
              </a:ext>
            </a:extLst>
          </p:cNvPr>
          <p:cNvSpPr>
            <a:spLocks noGrp="1"/>
          </p:cNvSpPr>
          <p:nvPr>
            <p:ph type="title"/>
          </p:nvPr>
        </p:nvSpPr>
        <p:spPr/>
        <p:txBody>
          <a:bodyPr/>
          <a:lstStyle/>
          <a:p>
            <a:r>
              <a:rPr lang="en-GB" dirty="0"/>
              <a:t>Reality or TV? </a:t>
            </a:r>
          </a:p>
        </p:txBody>
      </p:sp>
      <p:pic>
        <p:nvPicPr>
          <p:cNvPr id="4" name="Content Placeholder 3" descr="A group of men in suits and ties&#10;&#10;AI-generated content may be incorrect.">
            <a:extLst>
              <a:ext uri="{FF2B5EF4-FFF2-40B4-BE49-F238E27FC236}">
                <a16:creationId xmlns:a16="http://schemas.microsoft.com/office/drawing/2014/main" id="{0986F480-0F01-2312-C8D7-7A57AB85ADD5}"/>
              </a:ext>
            </a:extLst>
          </p:cNvPr>
          <p:cNvPicPr>
            <a:picLocks noGrp="1" noChangeAspect="1"/>
          </p:cNvPicPr>
          <p:nvPr>
            <p:ph idx="1"/>
          </p:nvPr>
        </p:nvPicPr>
        <p:blipFill>
          <a:blip r:embed="rId3"/>
          <a:stretch>
            <a:fillRect/>
          </a:stretch>
        </p:blipFill>
        <p:spPr>
          <a:xfrm>
            <a:off x="273269" y="1525451"/>
            <a:ext cx="4419600" cy="2324100"/>
          </a:xfrm>
          <a:prstGeom prst="rect">
            <a:avLst/>
          </a:prstGeom>
        </p:spPr>
      </p:pic>
      <p:pic>
        <p:nvPicPr>
          <p:cNvPr id="5" name="Picture 4" descr="A group of people in clothing&#10;&#10;AI-generated content may be incorrect.">
            <a:extLst>
              <a:ext uri="{FF2B5EF4-FFF2-40B4-BE49-F238E27FC236}">
                <a16:creationId xmlns:a16="http://schemas.microsoft.com/office/drawing/2014/main" id="{ECACA5B0-1007-500C-C483-1513B2CA9336}"/>
              </a:ext>
            </a:extLst>
          </p:cNvPr>
          <p:cNvPicPr>
            <a:picLocks noChangeAspect="1"/>
          </p:cNvPicPr>
          <p:nvPr/>
        </p:nvPicPr>
        <p:blipFill>
          <a:blip r:embed="rId4"/>
          <a:stretch>
            <a:fillRect/>
          </a:stretch>
        </p:blipFill>
        <p:spPr>
          <a:xfrm>
            <a:off x="4469458" y="4854054"/>
            <a:ext cx="2457450" cy="1304925"/>
          </a:xfrm>
          <a:prstGeom prst="rect">
            <a:avLst/>
          </a:prstGeom>
        </p:spPr>
      </p:pic>
      <p:pic>
        <p:nvPicPr>
          <p:cNvPr id="7" name="Picture 6" descr="A group of men in a snowy scene&#10;&#10;AI-generated content may be incorrect.">
            <a:extLst>
              <a:ext uri="{FF2B5EF4-FFF2-40B4-BE49-F238E27FC236}">
                <a16:creationId xmlns:a16="http://schemas.microsoft.com/office/drawing/2014/main" id="{DC3D5AA2-5080-59BC-2425-A6BF6E56D39F}"/>
              </a:ext>
            </a:extLst>
          </p:cNvPr>
          <p:cNvPicPr>
            <a:picLocks noChangeAspect="1"/>
          </p:cNvPicPr>
          <p:nvPr/>
        </p:nvPicPr>
        <p:blipFill>
          <a:blip r:embed="rId5"/>
          <a:stretch>
            <a:fillRect/>
          </a:stretch>
        </p:blipFill>
        <p:spPr>
          <a:xfrm>
            <a:off x="279838" y="4100185"/>
            <a:ext cx="2514600" cy="1495425"/>
          </a:xfrm>
          <a:prstGeom prst="rect">
            <a:avLst/>
          </a:prstGeom>
        </p:spPr>
      </p:pic>
      <p:pic>
        <p:nvPicPr>
          <p:cNvPr id="8" name="Picture 7" descr="A group of men wearing hats&#10;&#10;AI-generated content may be incorrect.">
            <a:extLst>
              <a:ext uri="{FF2B5EF4-FFF2-40B4-BE49-F238E27FC236}">
                <a16:creationId xmlns:a16="http://schemas.microsoft.com/office/drawing/2014/main" id="{6E96CA9F-CC15-5704-E762-E533B5D97FF0}"/>
              </a:ext>
            </a:extLst>
          </p:cNvPr>
          <p:cNvPicPr>
            <a:picLocks noChangeAspect="1"/>
          </p:cNvPicPr>
          <p:nvPr/>
        </p:nvPicPr>
        <p:blipFill>
          <a:blip r:embed="rId6"/>
          <a:stretch>
            <a:fillRect/>
          </a:stretch>
        </p:blipFill>
        <p:spPr>
          <a:xfrm>
            <a:off x="5367196" y="1265653"/>
            <a:ext cx="3112035" cy="1428750"/>
          </a:xfrm>
          <a:prstGeom prst="rect">
            <a:avLst/>
          </a:prstGeom>
        </p:spPr>
      </p:pic>
      <p:pic>
        <p:nvPicPr>
          <p:cNvPr id="9" name="Picture 8" descr="A group of women holding guns">
            <a:extLst>
              <a:ext uri="{FF2B5EF4-FFF2-40B4-BE49-F238E27FC236}">
                <a16:creationId xmlns:a16="http://schemas.microsoft.com/office/drawing/2014/main" id="{A1CC65D5-24B5-36E2-A2A8-2848866AEB8B}"/>
              </a:ext>
            </a:extLst>
          </p:cNvPr>
          <p:cNvPicPr>
            <a:picLocks noChangeAspect="1"/>
          </p:cNvPicPr>
          <p:nvPr/>
        </p:nvPicPr>
        <p:blipFill>
          <a:blip r:embed="rId7"/>
          <a:stretch>
            <a:fillRect/>
          </a:stretch>
        </p:blipFill>
        <p:spPr>
          <a:xfrm>
            <a:off x="7902958" y="3155567"/>
            <a:ext cx="3454291" cy="2596384"/>
          </a:xfrm>
          <a:prstGeom prst="rect">
            <a:avLst/>
          </a:prstGeom>
        </p:spPr>
      </p:pic>
    </p:spTree>
    <p:extLst>
      <p:ext uri="{BB962C8B-B14F-4D97-AF65-F5344CB8AC3E}">
        <p14:creationId xmlns:p14="http://schemas.microsoft.com/office/powerpoint/2010/main" val="33758344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641616-278A-C081-9208-7B67C5F0E4F5}"/>
              </a:ext>
            </a:extLst>
          </p:cNvPr>
          <p:cNvSpPr>
            <a:spLocks noGrp="1"/>
          </p:cNvSpPr>
          <p:nvPr>
            <p:ph type="title"/>
          </p:nvPr>
        </p:nvSpPr>
        <p:spPr>
          <a:xfrm>
            <a:off x="838200" y="365125"/>
            <a:ext cx="10515600" cy="1325563"/>
          </a:xfrm>
        </p:spPr>
        <p:txBody>
          <a:bodyPr>
            <a:normAutofit/>
          </a:bodyPr>
          <a:lstStyle/>
          <a:p>
            <a:r>
              <a:rPr lang="en-GB"/>
              <a:t>Youth across different eras</a:t>
            </a: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0B7B2D-018F-D625-A470-754737A3453A}"/>
              </a:ext>
            </a:extLst>
          </p:cNvPr>
          <p:cNvSpPr>
            <a:spLocks noGrp="1"/>
          </p:cNvSpPr>
          <p:nvPr>
            <p:ph idx="1"/>
          </p:nvPr>
        </p:nvSpPr>
        <p:spPr>
          <a:xfrm>
            <a:off x="838200" y="1825625"/>
            <a:ext cx="10515600" cy="4351338"/>
          </a:xfrm>
        </p:spPr>
        <p:txBody>
          <a:bodyPr>
            <a:normAutofit/>
          </a:bodyPr>
          <a:lstStyle/>
          <a:p>
            <a:r>
              <a:rPr lang="en-GB">
                <a:latin typeface="Calibri" panose="020F0502020204030204" pitchFamily="34" charset="0"/>
                <a:ea typeface="Calibri" panose="020F0502020204030204" pitchFamily="34" charset="0"/>
                <a:cs typeface="Calibri" panose="020F0502020204030204" pitchFamily="34" charset="0"/>
              </a:rPr>
              <a:t>Coming of age</a:t>
            </a:r>
          </a:p>
          <a:p>
            <a:r>
              <a:rPr lang="en-GB">
                <a:latin typeface="Calibri" panose="020F0502020204030204" pitchFamily="34" charset="0"/>
                <a:ea typeface="Calibri" panose="020F0502020204030204" pitchFamily="34" charset="0"/>
                <a:cs typeface="Calibri" panose="020F0502020204030204" pitchFamily="34" charset="0"/>
              </a:rPr>
              <a:t>Early Focus on protection: - 18</a:t>
            </a:r>
            <a:r>
              <a:rPr lang="en-GB" baseline="30000">
                <a:latin typeface="Calibri" panose="020F0502020204030204" pitchFamily="34" charset="0"/>
                <a:ea typeface="Calibri" panose="020F0502020204030204" pitchFamily="34" charset="0"/>
                <a:cs typeface="Calibri" panose="020F0502020204030204" pitchFamily="34" charset="0"/>
              </a:rPr>
              <a:t>th</a:t>
            </a:r>
            <a:r>
              <a:rPr lang="en-GB">
                <a:latin typeface="Calibri" panose="020F0502020204030204" pitchFamily="34" charset="0"/>
                <a:ea typeface="Calibri" panose="020F0502020204030204" pitchFamily="34" charset="0"/>
                <a:cs typeface="Calibri" panose="020F0502020204030204" pitchFamily="34" charset="0"/>
              </a:rPr>
              <a:t>/19</a:t>
            </a:r>
            <a:r>
              <a:rPr lang="en-GB" baseline="30000">
                <a:latin typeface="Calibri" panose="020F0502020204030204" pitchFamily="34" charset="0"/>
                <a:ea typeface="Calibri" panose="020F0502020204030204" pitchFamily="34" charset="0"/>
                <a:cs typeface="Calibri" panose="020F0502020204030204" pitchFamily="34" charset="0"/>
              </a:rPr>
              <a:t>th</a:t>
            </a:r>
            <a:r>
              <a:rPr lang="en-GB">
                <a:latin typeface="Calibri" panose="020F0502020204030204" pitchFamily="34" charset="0"/>
                <a:ea typeface="Calibri" panose="020F0502020204030204" pitchFamily="34" charset="0"/>
                <a:cs typeface="Calibri" panose="020F0502020204030204" pitchFamily="34" charset="0"/>
              </a:rPr>
              <a:t> centuries saw growing concerns about child labour, abuse and neglect. Growth in legislation to protect and organisations to support</a:t>
            </a:r>
          </a:p>
          <a:p>
            <a:r>
              <a:rPr lang="en-GB">
                <a:latin typeface="Calibri" panose="020F0502020204030204" pitchFamily="34" charset="0"/>
                <a:ea typeface="Calibri" panose="020F0502020204030204" pitchFamily="34" charset="0"/>
                <a:cs typeface="Calibri" panose="020F0502020204030204" pitchFamily="34" charset="0"/>
              </a:rPr>
              <a:t>Youth Work - Late 19</a:t>
            </a:r>
            <a:r>
              <a:rPr lang="en-GB" baseline="30000">
                <a:latin typeface="Calibri" panose="020F0502020204030204" pitchFamily="34" charset="0"/>
                <a:ea typeface="Calibri" panose="020F0502020204030204" pitchFamily="34" charset="0"/>
                <a:cs typeface="Calibri" panose="020F0502020204030204" pitchFamily="34" charset="0"/>
              </a:rPr>
              <a:t>th</a:t>
            </a:r>
            <a:r>
              <a:rPr lang="en-GB">
                <a:latin typeface="Calibri" panose="020F0502020204030204" pitchFamily="34" charset="0"/>
                <a:ea typeface="Calibri" panose="020F0502020204030204" pitchFamily="34" charset="0"/>
                <a:cs typeface="Calibri" panose="020F0502020204030204" pitchFamily="34" charset="0"/>
              </a:rPr>
              <a:t> and early 20</a:t>
            </a:r>
            <a:r>
              <a:rPr lang="en-GB" baseline="30000">
                <a:latin typeface="Calibri" panose="020F0502020204030204" pitchFamily="34" charset="0"/>
                <a:ea typeface="Calibri" panose="020F0502020204030204" pitchFamily="34" charset="0"/>
                <a:cs typeface="Calibri" panose="020F0502020204030204" pitchFamily="34" charset="0"/>
              </a:rPr>
              <a:t>th</a:t>
            </a:r>
            <a:r>
              <a:rPr lang="en-GB">
                <a:latin typeface="Calibri" panose="020F0502020204030204" pitchFamily="34" charset="0"/>
                <a:ea typeface="Calibri" panose="020F0502020204030204" pitchFamily="34" charset="0"/>
                <a:cs typeface="Calibri" panose="020F0502020204030204" pitchFamily="34" charset="0"/>
              </a:rPr>
              <a:t> centuries, youth organisations such as YMCA, Scouts, Army Cadets – opportunities for social and physical development</a:t>
            </a:r>
          </a:p>
          <a:p>
            <a:endParaRPr lang="en-GB">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a:latin typeface="Calibri" panose="020F0502020204030204" pitchFamily="34" charset="0"/>
              <a:ea typeface="Calibri" panose="020F0502020204030204" pitchFamily="34" charset="0"/>
              <a:cs typeface="Calibri" panose="020F0502020204030204" pitchFamily="34" charset="0"/>
            </a:endParaRPr>
          </a:p>
          <a:p>
            <a:endParaRPr lang="en-US"/>
          </a:p>
        </p:txBody>
      </p:sp>
    </p:spTree>
    <p:extLst>
      <p:ext uri="{BB962C8B-B14F-4D97-AF65-F5344CB8AC3E}">
        <p14:creationId xmlns:p14="http://schemas.microsoft.com/office/powerpoint/2010/main" val="3073413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585EFA-A0B4-6ECF-C077-CFD7DF051E6A}"/>
              </a:ext>
            </a:extLst>
          </p:cNvPr>
          <p:cNvSpPr>
            <a:spLocks noGrp="1"/>
          </p:cNvSpPr>
          <p:nvPr>
            <p:ph type="title"/>
          </p:nvPr>
        </p:nvSpPr>
        <p:spPr>
          <a:xfrm>
            <a:off x="1171074" y="1396686"/>
            <a:ext cx="3240506" cy="4064628"/>
          </a:xfrm>
        </p:spPr>
        <p:txBody>
          <a:bodyPr>
            <a:normAutofit/>
          </a:bodyPr>
          <a:lstStyle/>
          <a:p>
            <a:r>
              <a:rPr lang="en-GB">
                <a:solidFill>
                  <a:srgbClr val="FFFFFF"/>
                </a:solidFill>
              </a:rPr>
              <a:t>Activity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BBB7E19-91BC-B785-E84F-4C3C676563F9}"/>
              </a:ext>
            </a:extLst>
          </p:cNvPr>
          <p:cNvSpPr>
            <a:spLocks noGrp="1"/>
          </p:cNvSpPr>
          <p:nvPr>
            <p:ph idx="1"/>
          </p:nvPr>
        </p:nvSpPr>
        <p:spPr>
          <a:xfrm>
            <a:off x="5370153" y="1526033"/>
            <a:ext cx="5536397" cy="3935281"/>
          </a:xfrm>
        </p:spPr>
        <p:txBody>
          <a:bodyPr vert="horz" lIns="91440" tIns="45720" rIns="91440" bIns="45720" rtlCol="0" anchor="t">
            <a:normAutofit/>
          </a:bodyPr>
          <a:lstStyle/>
          <a:p>
            <a:r>
              <a:rPr lang="en-GB" i="1" dirty="0">
                <a:latin typeface="Segoe UI"/>
                <a:cs typeface="Segoe UI"/>
              </a:rPr>
              <a:t>“</a:t>
            </a:r>
            <a:r>
              <a:rPr lang="en-GB" sz="4800" i="1" dirty="0">
                <a:latin typeface="Segoe UI"/>
                <a:cs typeface="Segoe UI"/>
              </a:rPr>
              <a:t>The youth problem is a media construction rather than a reality.”</a:t>
            </a:r>
            <a:endParaRPr lang="en-GB" sz="4800" dirty="0">
              <a:latin typeface="Segoe UI"/>
              <a:cs typeface="Segoe UI"/>
            </a:endParaRPr>
          </a:p>
          <a:p>
            <a:endParaRPr lang="en-GB" dirty="0"/>
          </a:p>
        </p:txBody>
      </p:sp>
    </p:spTree>
    <p:extLst>
      <p:ext uri="{BB962C8B-B14F-4D97-AF65-F5344CB8AC3E}">
        <p14:creationId xmlns:p14="http://schemas.microsoft.com/office/powerpoint/2010/main" val="7065549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BF688-EB07-70B2-CC57-0A4556521806}"/>
              </a:ext>
            </a:extLst>
          </p:cNvPr>
          <p:cNvSpPr>
            <a:spLocks noGrp="1"/>
          </p:cNvSpPr>
          <p:nvPr>
            <p:ph type="title"/>
          </p:nvPr>
        </p:nvSpPr>
        <p:spPr/>
        <p:txBody>
          <a:bodyPr/>
          <a:lstStyle/>
          <a:p>
            <a:r>
              <a:rPr lang="en-GB"/>
              <a:t>Child Welfare History </a:t>
            </a:r>
          </a:p>
        </p:txBody>
      </p:sp>
      <p:sp>
        <p:nvSpPr>
          <p:cNvPr id="3" name="Content Placeholder 2">
            <a:extLst>
              <a:ext uri="{FF2B5EF4-FFF2-40B4-BE49-F238E27FC236}">
                <a16:creationId xmlns:a16="http://schemas.microsoft.com/office/drawing/2014/main" id="{B6639F10-8EFE-4139-0B5F-647FB49F835D}"/>
              </a:ext>
            </a:extLst>
          </p:cNvPr>
          <p:cNvSpPr>
            <a:spLocks noGrp="1"/>
          </p:cNvSpPr>
          <p:nvPr>
            <p:ph idx="1"/>
          </p:nvPr>
        </p:nvSpPr>
        <p:spPr/>
        <p:txBody>
          <a:bodyPr/>
          <a:lstStyle/>
          <a:p>
            <a:r>
              <a:rPr lang="en-GB">
                <a:hlinkClick r:id="rId2"/>
              </a:rPr>
              <a:t>https://www.virtual-college.co.uk/safeguarding-children-timeline/index.html</a:t>
            </a:r>
            <a:endParaRPr lang="en-GB"/>
          </a:p>
          <a:p>
            <a:endParaRPr lang="en-GB"/>
          </a:p>
          <a:p>
            <a:pPr marL="0" indent="0">
              <a:buNone/>
            </a:pPr>
            <a:endParaRPr lang="en-GB"/>
          </a:p>
        </p:txBody>
      </p:sp>
    </p:spTree>
    <p:extLst>
      <p:ext uri="{BB962C8B-B14F-4D97-AF65-F5344CB8AC3E}">
        <p14:creationId xmlns:p14="http://schemas.microsoft.com/office/powerpoint/2010/main" val="40461003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50D7D-53FF-4054-B267-7E796BBD324C}"/>
              </a:ext>
            </a:extLst>
          </p:cNvPr>
          <p:cNvSpPr>
            <a:spLocks noGrp="1"/>
          </p:cNvSpPr>
          <p:nvPr>
            <p:ph type="title"/>
          </p:nvPr>
        </p:nvSpPr>
        <p:spPr>
          <a:xfrm>
            <a:off x="1090863" y="640823"/>
            <a:ext cx="3473381" cy="5583148"/>
          </a:xfrm>
        </p:spPr>
        <p:txBody>
          <a:bodyPr anchor="ctr">
            <a:normAutofit/>
          </a:bodyPr>
          <a:lstStyle/>
          <a:p>
            <a:r>
              <a:rPr lang="en-GB"/>
              <a:t>Age of Criminal Responsibility</a:t>
            </a:r>
          </a:p>
        </p:txBody>
      </p:sp>
      <p:graphicFrame>
        <p:nvGraphicFramePr>
          <p:cNvPr id="5" name="Content Placeholder 2">
            <a:extLst>
              <a:ext uri="{FF2B5EF4-FFF2-40B4-BE49-F238E27FC236}">
                <a16:creationId xmlns:a16="http://schemas.microsoft.com/office/drawing/2014/main" id="{FBD8F82C-9D5D-0B0C-A91E-0D1631372ED9}"/>
              </a:ext>
            </a:extLst>
          </p:cNvPr>
          <p:cNvGraphicFramePr>
            <a:graphicFrameLocks noGrp="1"/>
          </p:cNvGraphicFramePr>
          <p:nvPr>
            <p:ph idx="1"/>
          </p:nvPr>
        </p:nvGraphicFramePr>
        <p:xfrm>
          <a:off x="5010013" y="640823"/>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28548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80592-A594-4F52-976A-09FAA8410831}"/>
              </a:ext>
            </a:extLst>
          </p:cNvPr>
          <p:cNvSpPr>
            <a:spLocks noGrp="1"/>
          </p:cNvSpPr>
          <p:nvPr>
            <p:ph type="title"/>
          </p:nvPr>
        </p:nvSpPr>
        <p:spPr>
          <a:xfrm>
            <a:off x="2000250" y="640823"/>
            <a:ext cx="2563994" cy="5583148"/>
          </a:xfrm>
        </p:spPr>
        <p:txBody>
          <a:bodyPr anchor="ctr">
            <a:normAutofit/>
          </a:bodyPr>
          <a:lstStyle/>
          <a:p>
            <a:r>
              <a:rPr lang="en-GB" sz="4700"/>
              <a:t>Scotland</a:t>
            </a:r>
          </a:p>
        </p:txBody>
      </p:sp>
      <p:graphicFrame>
        <p:nvGraphicFramePr>
          <p:cNvPr id="5" name="Content Placeholder 2">
            <a:extLst>
              <a:ext uri="{FF2B5EF4-FFF2-40B4-BE49-F238E27FC236}">
                <a16:creationId xmlns:a16="http://schemas.microsoft.com/office/drawing/2014/main" id="{F25223E8-154B-BB31-D1EC-A73CC39035FD}"/>
              </a:ext>
            </a:extLst>
          </p:cNvPr>
          <p:cNvGraphicFramePr>
            <a:graphicFrameLocks noGrp="1"/>
          </p:cNvGraphicFramePr>
          <p:nvPr>
            <p:ph idx="1"/>
          </p:nvPr>
        </p:nvGraphicFramePr>
        <p:xfrm>
          <a:off x="5010013" y="640823"/>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55364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92882-31B6-4F38-BC01-0F9054AE67BC}"/>
              </a:ext>
            </a:extLst>
          </p:cNvPr>
          <p:cNvSpPr>
            <a:spLocks noGrp="1"/>
          </p:cNvSpPr>
          <p:nvPr>
            <p:ph type="title"/>
          </p:nvPr>
        </p:nvSpPr>
        <p:spPr>
          <a:xfrm>
            <a:off x="2152650" y="365126"/>
            <a:ext cx="7886700" cy="1325563"/>
          </a:xfrm>
        </p:spPr>
        <p:txBody>
          <a:bodyPr>
            <a:normAutofit/>
          </a:bodyPr>
          <a:lstStyle/>
          <a:p>
            <a:r>
              <a:rPr lang="en-GB" sz="4700"/>
              <a:t>Age of Criminal Responsibility </a:t>
            </a:r>
          </a:p>
        </p:txBody>
      </p:sp>
      <p:sp>
        <p:nvSpPr>
          <p:cNvPr id="3" name="Content Placeholder 2">
            <a:extLst>
              <a:ext uri="{FF2B5EF4-FFF2-40B4-BE49-F238E27FC236}">
                <a16:creationId xmlns:a16="http://schemas.microsoft.com/office/drawing/2014/main" id="{4553E604-E4DF-453A-B7FC-4CA000DB9E53}"/>
              </a:ext>
            </a:extLst>
          </p:cNvPr>
          <p:cNvSpPr>
            <a:spLocks noGrp="1"/>
          </p:cNvSpPr>
          <p:nvPr>
            <p:ph idx="1"/>
          </p:nvPr>
        </p:nvSpPr>
        <p:spPr>
          <a:xfrm>
            <a:off x="1290009" y="2101912"/>
            <a:ext cx="10129566" cy="4208828"/>
          </a:xfrm>
        </p:spPr>
        <p:txBody>
          <a:bodyPr vert="horz" lIns="91440" tIns="45720" rIns="91440" bIns="45720" rtlCol="0" anchor="t">
            <a:normAutofit/>
          </a:bodyPr>
          <a:lstStyle/>
          <a:p>
            <a:r>
              <a:rPr lang="en-GB" sz="2400"/>
              <a:t>Is 10 too young?     </a:t>
            </a:r>
          </a:p>
          <a:p>
            <a:pPr lvl="1"/>
            <a:r>
              <a:rPr lang="en-GB"/>
              <a:t>Discuss</a:t>
            </a:r>
          </a:p>
          <a:p>
            <a:pPr lvl="1"/>
            <a:r>
              <a:rPr lang="en-GB"/>
              <a:t>In our Law several offences which are targeted at the inability of children to make good decisions.</a:t>
            </a:r>
          </a:p>
          <a:p>
            <a:pPr lvl="1"/>
            <a:r>
              <a:rPr lang="en-GB"/>
              <a:t>s5 of the Sexual Offences Act 2003 states that a child under 13 cannot consent to sex even if they agree to it.  </a:t>
            </a:r>
          </a:p>
          <a:p>
            <a:pPr lvl="1"/>
            <a:r>
              <a:rPr lang="en-GB"/>
              <a:t>No matter what a child wants or think they want, they are, by definition, too immature to understand the consequences of or consent to certain behaviour. </a:t>
            </a:r>
          </a:p>
          <a:p>
            <a:pPr lvl="1"/>
            <a:r>
              <a:rPr lang="en-GB"/>
              <a:t>Buy a pet – 16 / consent to treatment - 16</a:t>
            </a:r>
          </a:p>
        </p:txBody>
      </p:sp>
      <p:pic>
        <p:nvPicPr>
          <p:cNvPr id="4" name="Graphic 4" descr="Abacus with solid fill">
            <a:extLst>
              <a:ext uri="{FF2B5EF4-FFF2-40B4-BE49-F238E27FC236}">
                <a16:creationId xmlns:a16="http://schemas.microsoft.com/office/drawing/2014/main" id="{AEBECF10-81EE-6F22-F747-6F697CAB2F4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96423" y="1030857"/>
            <a:ext cx="914400" cy="914400"/>
          </a:xfrm>
          <a:prstGeom prst="rect">
            <a:avLst/>
          </a:prstGeom>
        </p:spPr>
      </p:pic>
    </p:spTree>
    <p:extLst>
      <p:ext uri="{BB962C8B-B14F-4D97-AF65-F5344CB8AC3E}">
        <p14:creationId xmlns:p14="http://schemas.microsoft.com/office/powerpoint/2010/main" val="42547668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5207A-124F-2013-EB16-B8F6DFF9EBE1}"/>
              </a:ext>
            </a:extLst>
          </p:cNvPr>
          <p:cNvSpPr>
            <a:spLocks noGrp="1"/>
          </p:cNvSpPr>
          <p:nvPr>
            <p:ph type="title"/>
          </p:nvPr>
        </p:nvSpPr>
        <p:spPr/>
        <p:txBody>
          <a:bodyPr>
            <a:normAutofit/>
          </a:bodyPr>
          <a:lstStyle/>
          <a:p>
            <a:r>
              <a:rPr lang="en-GB" sz="3600"/>
              <a:t>Age of Criminal Responsibility- </a:t>
            </a:r>
            <a:br>
              <a:rPr lang="en-GB" sz="3600"/>
            </a:br>
            <a:r>
              <a:rPr lang="en-GB" sz="1800">
                <a:latin typeface="+mn-lt"/>
              </a:rPr>
              <a:t>bold Font have set lower ages for criminal responsibility for more ‘serious’ or ‘violent’ crimes.  </a:t>
            </a:r>
          </a:p>
        </p:txBody>
      </p:sp>
      <p:pic>
        <p:nvPicPr>
          <p:cNvPr id="5" name="Content Placeholder 4">
            <a:extLst>
              <a:ext uri="{FF2B5EF4-FFF2-40B4-BE49-F238E27FC236}">
                <a16:creationId xmlns:a16="http://schemas.microsoft.com/office/drawing/2014/main" id="{25DD4FDE-B0CC-6F03-6999-47E0184AF040}"/>
              </a:ext>
            </a:extLst>
          </p:cNvPr>
          <p:cNvPicPr>
            <a:picLocks noGrp="1" noChangeAspect="1"/>
          </p:cNvPicPr>
          <p:nvPr>
            <p:ph idx="1"/>
          </p:nvPr>
        </p:nvPicPr>
        <p:blipFill>
          <a:blip r:embed="rId2"/>
          <a:stretch>
            <a:fillRect/>
          </a:stretch>
        </p:blipFill>
        <p:spPr>
          <a:xfrm>
            <a:off x="714915" y="1991033"/>
            <a:ext cx="10244585" cy="3760839"/>
          </a:xfrm>
        </p:spPr>
      </p:pic>
    </p:spTree>
    <p:extLst>
      <p:ext uri="{BB962C8B-B14F-4D97-AF65-F5344CB8AC3E}">
        <p14:creationId xmlns:p14="http://schemas.microsoft.com/office/powerpoint/2010/main" val="54074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31983-8AA9-4DAD-889B-D3F2A4F9F4FF}"/>
              </a:ext>
            </a:extLst>
          </p:cNvPr>
          <p:cNvSpPr>
            <a:spLocks noGrp="1"/>
          </p:cNvSpPr>
          <p:nvPr>
            <p:ph type="title"/>
          </p:nvPr>
        </p:nvSpPr>
        <p:spPr>
          <a:xfrm>
            <a:off x="2010697" y="629267"/>
            <a:ext cx="4817137" cy="1676603"/>
          </a:xfrm>
        </p:spPr>
        <p:txBody>
          <a:bodyPr>
            <a:normAutofit fontScale="90000"/>
          </a:bodyPr>
          <a:lstStyle/>
          <a:p>
            <a:r>
              <a:rPr lang="en-GB"/>
              <a:t>Criminal Responsibility Across the World</a:t>
            </a:r>
          </a:p>
        </p:txBody>
      </p:sp>
      <p:sp>
        <p:nvSpPr>
          <p:cNvPr id="3" name="Content Placeholder 2">
            <a:extLst>
              <a:ext uri="{FF2B5EF4-FFF2-40B4-BE49-F238E27FC236}">
                <a16:creationId xmlns:a16="http://schemas.microsoft.com/office/drawing/2014/main" id="{7A53C8B0-C383-4782-9556-0E7C1CBF5673}"/>
              </a:ext>
            </a:extLst>
          </p:cNvPr>
          <p:cNvSpPr>
            <a:spLocks noGrp="1"/>
          </p:cNvSpPr>
          <p:nvPr>
            <p:ph idx="1"/>
          </p:nvPr>
        </p:nvSpPr>
        <p:spPr>
          <a:xfrm>
            <a:off x="961151" y="2269025"/>
            <a:ext cx="6067966" cy="3969172"/>
          </a:xfrm>
        </p:spPr>
        <p:txBody>
          <a:bodyPr vert="horz" lIns="91440" tIns="45720" rIns="91440" bIns="45720" rtlCol="0" anchor="t">
            <a:normAutofit/>
          </a:bodyPr>
          <a:lstStyle/>
          <a:p>
            <a:r>
              <a:rPr lang="en-GB" sz="2000"/>
              <a:t>The United Nations -  Rights of the Child, stated that a minimum age of criminal responsibility low 12 is not acceptable.</a:t>
            </a:r>
            <a:endParaRPr lang="en-GB" sz="2000">
              <a:cs typeface="Calibri"/>
            </a:endParaRPr>
          </a:p>
          <a:p>
            <a:r>
              <a:rPr lang="en-GB" sz="2000"/>
              <a:t>Singapore  - 7			</a:t>
            </a:r>
            <a:endParaRPr lang="en-GB" sz="2000">
              <a:cs typeface="Calibri"/>
            </a:endParaRPr>
          </a:p>
          <a:p>
            <a:r>
              <a:rPr lang="en-GB" sz="2000"/>
              <a:t>Iran – Girls 9 / Boy 15 -  </a:t>
            </a:r>
            <a:r>
              <a:rPr lang="en-GB" sz="2000">
                <a:ea typeface="+mn-lt"/>
                <a:cs typeface="+mn-lt"/>
              </a:rPr>
              <a:t>The Islamic Penalties Act (2013)</a:t>
            </a:r>
            <a:r>
              <a:rPr lang="en-GB" sz="2000"/>
              <a:t> </a:t>
            </a:r>
            <a:r>
              <a:rPr lang="en-GB" sz="2000">
                <a:solidFill>
                  <a:srgbClr val="1F1F1F"/>
                </a:solidFill>
              </a:rPr>
              <a:t>does not itself specify a chronological age of criminal responsibility, but effectively establishes it by reference to religious puberty</a:t>
            </a:r>
            <a:r>
              <a:rPr lang="en-GB" sz="2000"/>
              <a:t>  			</a:t>
            </a:r>
          </a:p>
          <a:p>
            <a:r>
              <a:rPr lang="en-GB" sz="2000"/>
              <a:t>USA each state differs the youngest being 7 years old. Many American states do not have a minimum. </a:t>
            </a:r>
            <a:endParaRPr lang="en-GB" sz="2000">
              <a:cs typeface="Calibri"/>
            </a:endParaRPr>
          </a:p>
          <a:p>
            <a:endParaRPr lang="en-GB" sz="1700"/>
          </a:p>
        </p:txBody>
      </p:sp>
      <p:pic>
        <p:nvPicPr>
          <p:cNvPr id="7" name="Graphic 6" descr="Children">
            <a:extLst>
              <a:ext uri="{FF2B5EF4-FFF2-40B4-BE49-F238E27FC236}">
                <a16:creationId xmlns:a16="http://schemas.microsoft.com/office/drawing/2014/main" id="{946AF2CA-D3A7-4E2B-B18B-6F82B3F86D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94811" y="2292378"/>
            <a:ext cx="2269998" cy="2269998"/>
          </a:xfrm>
          <a:prstGeom prst="rect">
            <a:avLst/>
          </a:prstGeom>
          <a:effectLst/>
        </p:spPr>
      </p:pic>
    </p:spTree>
    <p:extLst>
      <p:ext uri="{BB962C8B-B14F-4D97-AF65-F5344CB8AC3E}">
        <p14:creationId xmlns:p14="http://schemas.microsoft.com/office/powerpoint/2010/main" val="6125695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157C-9DA6-53F5-72FA-1A52D57FC27F}"/>
              </a:ext>
            </a:extLst>
          </p:cNvPr>
          <p:cNvSpPr>
            <a:spLocks noGrp="1"/>
          </p:cNvSpPr>
          <p:nvPr>
            <p:ph type="title"/>
          </p:nvPr>
        </p:nvSpPr>
        <p:spPr>
          <a:xfrm>
            <a:off x="838200" y="365125"/>
            <a:ext cx="10515600" cy="980507"/>
          </a:xfrm>
        </p:spPr>
        <p:txBody>
          <a:bodyPr>
            <a:normAutofit/>
          </a:bodyPr>
          <a:lstStyle/>
          <a:p>
            <a:r>
              <a:rPr lang="en-GB" sz="3600">
                <a:latin typeface="Calibri"/>
                <a:cs typeface="Calibri"/>
              </a:rPr>
              <a:t>The Children and Young Persons Acts of 1963 and 1969</a:t>
            </a:r>
            <a:endParaRPr lang="en-US" sz="3600">
              <a:latin typeface="Calibri"/>
              <a:ea typeface="Calibri"/>
              <a:cs typeface="Calibri"/>
            </a:endParaRPr>
          </a:p>
        </p:txBody>
      </p:sp>
      <p:sp>
        <p:nvSpPr>
          <p:cNvPr id="3" name="Content Placeholder 2">
            <a:extLst>
              <a:ext uri="{FF2B5EF4-FFF2-40B4-BE49-F238E27FC236}">
                <a16:creationId xmlns:a16="http://schemas.microsoft.com/office/drawing/2014/main" id="{44CBFF98-9486-9599-9C9F-4BF546583AAE}"/>
              </a:ext>
            </a:extLst>
          </p:cNvPr>
          <p:cNvSpPr>
            <a:spLocks noGrp="1"/>
          </p:cNvSpPr>
          <p:nvPr>
            <p:ph idx="1"/>
          </p:nvPr>
        </p:nvSpPr>
        <p:spPr>
          <a:xfrm>
            <a:off x="513632" y="1518161"/>
            <a:ext cx="11294133" cy="4201850"/>
          </a:xfrm>
        </p:spPr>
        <p:txBody>
          <a:bodyPr vert="horz" lIns="68580" tIns="34290" rIns="68580" bIns="34290" rtlCol="0" anchor="t">
            <a:normAutofit fontScale="92500" lnSpcReduction="20000"/>
          </a:bodyPr>
          <a:lstStyle/>
          <a:p>
            <a:r>
              <a:rPr lang="en-GB">
                <a:ea typeface="+mn-lt"/>
                <a:cs typeface="+mn-lt"/>
              </a:rPr>
              <a:t>The 1963 reformed the treatment of young offenders in juvenile courts</a:t>
            </a:r>
          </a:p>
          <a:p>
            <a:r>
              <a:rPr lang="en-GB">
                <a:ea typeface="+mn-lt"/>
                <a:cs typeface="+mn-lt"/>
              </a:rPr>
              <a:t>It also emphasised the importance of care and protection, raising the age of criminal responsibility from eight to ten</a:t>
            </a:r>
          </a:p>
          <a:p>
            <a:r>
              <a:rPr lang="en-GB">
                <a:ea typeface="+mn-lt"/>
                <a:cs typeface="+mn-lt"/>
              </a:rPr>
              <a:t>The 1969 act reduced the powers of juvenile courts to make orders, coming down in favour of care orders and supervision by probation officers and social workers</a:t>
            </a:r>
          </a:p>
          <a:p>
            <a:r>
              <a:rPr lang="en-GB">
                <a:cs typeface="Calibri"/>
              </a:rPr>
              <a:t>Legislation was child-centred and focused on the ‘needs’ rather than the ‘deeds’ of children.</a:t>
            </a:r>
            <a:endParaRPr lang="en-GB">
              <a:ea typeface="+mn-lt"/>
              <a:cs typeface="+mn-lt"/>
            </a:endParaRPr>
          </a:p>
          <a:p>
            <a:r>
              <a:rPr lang="en-GB">
                <a:cs typeface="Calibri"/>
              </a:rPr>
              <a:t>Act emphasized importance of the welfare principle to govern state’s intervention in lives of young people. </a:t>
            </a:r>
            <a:endParaRPr lang="en-GB">
              <a:ea typeface="+mn-lt"/>
              <a:cs typeface="+mn-lt"/>
            </a:endParaRPr>
          </a:p>
          <a:p>
            <a:r>
              <a:rPr lang="en-GB">
                <a:cs typeface="Calibri"/>
              </a:rPr>
              <a:t>Multi-agency approach.</a:t>
            </a:r>
            <a:endParaRPr lang="en-GB">
              <a:ea typeface="+mn-lt"/>
              <a:cs typeface="+mn-lt"/>
            </a:endParaRPr>
          </a:p>
          <a:p>
            <a:r>
              <a:rPr lang="en-GB">
                <a:cs typeface="Calibri"/>
              </a:rPr>
              <a:t>Diversion from  - INTERVENTION</a:t>
            </a:r>
            <a:endParaRPr lang="en-GB"/>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1B36F177-CD1C-9484-D07B-9A75127EF318}"/>
                  </a:ext>
                </a:extLst>
              </p14:cNvPr>
              <p14:cNvContentPartPr/>
              <p14:nvPr/>
            </p14:nvContentPartPr>
            <p14:xfrm>
              <a:off x="2437007" y="5011080"/>
              <a:ext cx="6969" cy="6969"/>
            </p14:xfrm>
          </p:contentPart>
        </mc:Choice>
        <mc:Fallback xmlns="">
          <p:pic>
            <p:nvPicPr>
              <p:cNvPr id="4" name="Ink 3">
                <a:extLst>
                  <a:ext uri="{FF2B5EF4-FFF2-40B4-BE49-F238E27FC236}">
                    <a16:creationId xmlns:a16="http://schemas.microsoft.com/office/drawing/2014/main" id="{1B36F177-CD1C-9484-D07B-9A75127EF318}"/>
                  </a:ext>
                </a:extLst>
              </p:cNvPr>
              <p:cNvPicPr/>
              <p:nvPr/>
            </p:nvPicPr>
            <p:blipFill>
              <a:blip r:embed="rId3"/>
              <a:stretch>
                <a:fillRect/>
              </a:stretch>
            </p:blipFill>
            <p:spPr>
              <a:xfrm>
                <a:off x="2088557" y="4662630"/>
                <a:ext cx="696900" cy="696900"/>
              </a:xfrm>
              <a:prstGeom prst="rect">
                <a:avLst/>
              </a:prstGeom>
            </p:spPr>
          </p:pic>
        </mc:Fallback>
      </mc:AlternateContent>
    </p:spTree>
    <p:extLst>
      <p:ext uri="{BB962C8B-B14F-4D97-AF65-F5344CB8AC3E}">
        <p14:creationId xmlns:p14="http://schemas.microsoft.com/office/powerpoint/2010/main" val="14215892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DD4D0-D2B7-CA59-E68A-BF623AE97809}"/>
              </a:ext>
            </a:extLst>
          </p:cNvPr>
          <p:cNvSpPr>
            <a:spLocks noGrp="1"/>
          </p:cNvSpPr>
          <p:nvPr>
            <p:ph type="title"/>
          </p:nvPr>
        </p:nvSpPr>
        <p:spPr/>
        <p:txBody>
          <a:bodyPr/>
          <a:lstStyle/>
          <a:p>
            <a:br>
              <a:rPr lang="en-GB" sz="4100" dirty="0"/>
            </a:br>
            <a:r>
              <a:rPr lang="en-GB" sz="4100" dirty="0"/>
              <a:t>1991 Criminal Justice Act</a:t>
            </a:r>
          </a:p>
          <a:p>
            <a:endParaRPr lang="en-GB" dirty="0"/>
          </a:p>
        </p:txBody>
      </p:sp>
      <p:sp>
        <p:nvSpPr>
          <p:cNvPr id="3" name="Content Placeholder 2">
            <a:extLst>
              <a:ext uri="{FF2B5EF4-FFF2-40B4-BE49-F238E27FC236}">
                <a16:creationId xmlns:a16="http://schemas.microsoft.com/office/drawing/2014/main" id="{4C4E3384-164C-279E-1DB2-808C6693B7E3}"/>
              </a:ext>
            </a:extLst>
          </p:cNvPr>
          <p:cNvSpPr>
            <a:spLocks noGrp="1"/>
          </p:cNvSpPr>
          <p:nvPr>
            <p:ph idx="1"/>
          </p:nvPr>
        </p:nvSpPr>
        <p:spPr/>
        <p:txBody>
          <a:bodyPr vert="horz" lIns="91440" tIns="45720" rIns="91440" bIns="45720" rtlCol="0" anchor="t">
            <a:normAutofit/>
          </a:bodyPr>
          <a:lstStyle/>
          <a:p>
            <a:pPr>
              <a:lnSpc>
                <a:spcPct val="100000"/>
              </a:lnSpc>
              <a:spcBef>
                <a:spcPts val="0"/>
              </a:spcBef>
            </a:pPr>
            <a:r>
              <a:rPr lang="en-GB" sz="3200" dirty="0">
                <a:solidFill>
                  <a:srgbClr val="444444"/>
                </a:solidFill>
                <a:latin typeface="Arial"/>
                <a:ea typeface="Calibri"/>
                <a:cs typeface="Calibri"/>
              </a:rPr>
              <a:t>Renamed juvenile courts to youth courts to cater for offenders aged between 10 – 17 years.</a:t>
            </a:r>
            <a:endParaRPr lang="en-US" sz="3200">
              <a:solidFill>
                <a:srgbClr val="444444"/>
              </a:solidFill>
              <a:latin typeface="Arial"/>
              <a:ea typeface="Calibri"/>
              <a:cs typeface="Calibri"/>
            </a:endParaRPr>
          </a:p>
          <a:p>
            <a:pPr>
              <a:lnSpc>
                <a:spcPct val="100000"/>
              </a:lnSpc>
              <a:spcBef>
                <a:spcPts val="0"/>
              </a:spcBef>
            </a:pPr>
            <a:r>
              <a:rPr lang="en-GB" sz="3200" dirty="0">
                <a:solidFill>
                  <a:srgbClr val="444444"/>
                </a:solidFill>
                <a:latin typeface="Arial"/>
                <a:ea typeface="Calibri"/>
                <a:cs typeface="Calibri"/>
              </a:rPr>
              <a:t>Abolished custodial sentences for individuals below 15 years -Detention and Training Order/detention for life</a:t>
            </a:r>
            <a:endParaRPr lang="en-US" sz="3200">
              <a:solidFill>
                <a:srgbClr val="444444"/>
              </a:solidFill>
              <a:latin typeface="Arial"/>
              <a:ea typeface="Calibri"/>
              <a:cs typeface="Calibri"/>
            </a:endParaRPr>
          </a:p>
          <a:p>
            <a:pPr>
              <a:lnSpc>
                <a:spcPct val="100000"/>
              </a:lnSpc>
              <a:spcBef>
                <a:spcPts val="0"/>
              </a:spcBef>
            </a:pPr>
            <a:r>
              <a:rPr lang="en-GB" sz="3200" dirty="0">
                <a:solidFill>
                  <a:srgbClr val="444444"/>
                </a:solidFill>
                <a:latin typeface="Arial"/>
                <a:ea typeface="Calibri"/>
                <a:cs typeface="Calibri"/>
              </a:rPr>
              <a:t>Curfews introduced for those 16 and over.</a:t>
            </a:r>
            <a:endParaRPr lang="en-US" sz="3200" dirty="0">
              <a:solidFill>
                <a:srgbClr val="444444"/>
              </a:solidFill>
              <a:latin typeface="Arial"/>
              <a:ea typeface="Calibri"/>
              <a:cs typeface="Calibri"/>
            </a:endParaRPr>
          </a:p>
          <a:p>
            <a:endParaRPr lang="en-GB" sz="3200" dirty="0">
              <a:latin typeface="Arial"/>
              <a:cs typeface="Arial"/>
            </a:endParaRPr>
          </a:p>
        </p:txBody>
      </p:sp>
    </p:spTree>
    <p:extLst>
      <p:ext uri="{BB962C8B-B14F-4D97-AF65-F5344CB8AC3E}">
        <p14:creationId xmlns:p14="http://schemas.microsoft.com/office/powerpoint/2010/main" val="3442487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6B1C0-1C9C-85A5-6D08-80191795C1CA}"/>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2703B5D5-FE74-8EAD-7182-201135E91861}"/>
              </a:ext>
            </a:extLst>
          </p:cNvPr>
          <p:cNvSpPr>
            <a:spLocks noGrp="1"/>
          </p:cNvSpPr>
          <p:nvPr>
            <p:ph idx="1"/>
          </p:nvPr>
        </p:nvSpPr>
        <p:spPr/>
        <p:txBody>
          <a:bodyPr vert="horz" lIns="91440" tIns="45720" rIns="91440" bIns="45720" rtlCol="0" anchor="t">
            <a:normAutofit/>
          </a:bodyPr>
          <a:lstStyle/>
          <a:p>
            <a:r>
              <a:rPr lang="en-GB" dirty="0"/>
              <a:t>For next week:</a:t>
            </a:r>
            <a:endParaRPr lang="en-US" dirty="0"/>
          </a:p>
          <a:p>
            <a:r>
              <a:rPr lang="en-GB" dirty="0">
                <a:ea typeface="+mn-lt"/>
                <a:cs typeface="+mn-lt"/>
              </a:rPr>
              <a:t>Visit Patricia Gray, Reader in Criminology and Criminal Justice, School of Law, Plymouth University</a:t>
            </a:r>
          </a:p>
          <a:p>
            <a:r>
              <a:rPr lang="en-GB" dirty="0">
                <a:ea typeface="+mn-lt"/>
                <a:cs typeface="+mn-lt"/>
                <a:hlinkClick r:id="rId2"/>
              </a:rPr>
              <a:t>bscn-76-Gray.pdf</a:t>
            </a:r>
          </a:p>
          <a:p>
            <a:r>
              <a:rPr lang="en-GB" dirty="0"/>
              <a:t>Question -</a:t>
            </a:r>
            <a:r>
              <a:rPr lang="en-GB" sz="1800" dirty="0">
                <a:latin typeface="Calibri"/>
                <a:ea typeface="Calibri"/>
                <a:cs typeface="Calibri"/>
              </a:rPr>
              <a:t> </a:t>
            </a:r>
            <a:r>
              <a:rPr lang="en-GB" sz="1800" dirty="0">
                <a:latin typeface="Calibri"/>
                <a:ea typeface="Calibri"/>
                <a:cs typeface="Segoe UI"/>
              </a:rPr>
              <a:t>Identify the challenges facing youth justice discussed in the reading. </a:t>
            </a:r>
          </a:p>
          <a:p>
            <a:r>
              <a:rPr lang="en-GB" sz="1800" dirty="0">
                <a:latin typeface="Calibri"/>
                <a:ea typeface="Calibri"/>
                <a:cs typeface="Segoe UI"/>
              </a:rPr>
              <a:t>Identify why it is a problem for the Youth Justice System</a:t>
            </a:r>
            <a:endParaRPr lang="en-GB" sz="1800" dirty="0">
              <a:latin typeface="Calibri"/>
              <a:ea typeface="Calibri"/>
              <a:cs typeface="Calibri"/>
            </a:endParaRPr>
          </a:p>
          <a:p>
            <a:r>
              <a:rPr lang="en-GB" sz="1800" dirty="0">
                <a:latin typeface="Calibri"/>
                <a:ea typeface="Calibri"/>
                <a:cs typeface="Segoe UI"/>
              </a:rPr>
              <a:t>The reading argues that youth offending is a normal part of growing up and that formal justice involvement can be damaging. -what's your thoughts on that?</a:t>
            </a:r>
          </a:p>
          <a:p>
            <a:r>
              <a:rPr lang="en-GB" sz="1800" dirty="0">
                <a:latin typeface="Calibri"/>
                <a:ea typeface="Calibri"/>
                <a:cs typeface="Segoe UI"/>
              </a:rPr>
              <a:t>The author argues that raising the minimum age of criminal responsibility (MACR) is the most important reform – thoughts / comments on this</a:t>
            </a:r>
            <a:endParaRPr lang="en-GB" sz="1800" dirty="0">
              <a:latin typeface="Calibri"/>
              <a:ea typeface="Calibri"/>
              <a:cs typeface="Calibri"/>
            </a:endParaRPr>
          </a:p>
        </p:txBody>
      </p:sp>
    </p:spTree>
    <p:extLst>
      <p:ext uri="{BB962C8B-B14F-4D97-AF65-F5344CB8AC3E}">
        <p14:creationId xmlns:p14="http://schemas.microsoft.com/office/powerpoint/2010/main" val="1773010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46</Slides>
  <Notes>21</Notes>
  <HiddenSlides>0</HiddenSlide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office theme</vt:lpstr>
      <vt:lpstr>Young People and Gangs BMCL 4010</vt:lpstr>
      <vt:lpstr>Welcome – Introductions </vt:lpstr>
      <vt:lpstr>Information </vt:lpstr>
      <vt:lpstr>Information </vt:lpstr>
      <vt:lpstr>Learning Outcomes:</vt:lpstr>
      <vt:lpstr>Today</vt:lpstr>
      <vt:lpstr>Activities </vt:lpstr>
      <vt:lpstr>Assignments</vt:lpstr>
      <vt:lpstr>PowerPoint Presentation</vt:lpstr>
      <vt:lpstr>Choose one question assignment 1</vt:lpstr>
      <vt:lpstr>Assignment one</vt:lpstr>
      <vt:lpstr>Question 1 Continued......</vt:lpstr>
      <vt:lpstr>Question 2 </vt:lpstr>
      <vt:lpstr>Question 3</vt:lpstr>
      <vt:lpstr>Referencing </vt:lpstr>
      <vt:lpstr>Question</vt:lpstr>
      <vt:lpstr>PowerPoint Presentation</vt:lpstr>
      <vt:lpstr>Workhouses 1834 Poor Law Act</vt:lpstr>
      <vt:lpstr>Early 1900's Britian</vt:lpstr>
      <vt:lpstr>Oliver Twist - Charles Dickens</vt:lpstr>
      <vt:lpstr>Fagin Today!</vt:lpstr>
      <vt:lpstr>World War 2 1939 - 1945</vt:lpstr>
      <vt:lpstr>After WW2</vt:lpstr>
      <vt:lpstr>Teddy Boys 1950's </vt:lpstr>
      <vt:lpstr>USA – FBI Report </vt:lpstr>
      <vt:lpstr>1960's Mods &amp; Rockers</vt:lpstr>
      <vt:lpstr>Moral Panic</vt:lpstr>
      <vt:lpstr> 1980's Thatcher Era – Youth and Social Unrest </vt:lpstr>
      <vt:lpstr>Sus Law</vt:lpstr>
      <vt:lpstr>1990's </vt:lpstr>
      <vt:lpstr>Influences </vt:lpstr>
      <vt:lpstr>Task</vt:lpstr>
      <vt:lpstr>PowerPoint Presentation</vt:lpstr>
      <vt:lpstr>Dressing up like Peaky Blinders</vt:lpstr>
      <vt:lpstr>Reality or TV? </vt:lpstr>
      <vt:lpstr>Youth across different eras</vt:lpstr>
      <vt:lpstr>Activity </vt:lpstr>
      <vt:lpstr>Child Welfare History </vt:lpstr>
      <vt:lpstr>Age of Criminal Responsibility</vt:lpstr>
      <vt:lpstr>Scotland</vt:lpstr>
      <vt:lpstr>Age of Criminal Responsibility </vt:lpstr>
      <vt:lpstr>Age of Criminal Responsibility-  bold Font have set lower ages for criminal responsibility for more ‘serious’ or ‘violent’ crimes.  </vt:lpstr>
      <vt:lpstr>Criminal Responsibility Across the World</vt:lpstr>
      <vt:lpstr>The Children and Young Persons Acts of 1963 and 1969</vt:lpstr>
      <vt:lpstr> 1991 Criminal Justice Act </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199</cp:revision>
  <dcterms:created xsi:type="dcterms:W3CDTF">2025-05-15T07:12:12Z</dcterms:created>
  <dcterms:modified xsi:type="dcterms:W3CDTF">2026-01-27T09:09:53Z</dcterms:modified>
</cp:coreProperties>
</file>