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  <Override PartName="/ppt/changesInfos/changesInfo1.xml" ContentType="application/vnd.ms-powerpoint.changes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3"/>
  </p:notesMasterIdLst>
  <p:sldIdLst>
    <p:sldId id="364" r:id="rId2"/>
    <p:sldId id="383" r:id="rId3"/>
    <p:sldId id="387" r:id="rId4"/>
    <p:sldId id="394" r:id="rId5"/>
    <p:sldId id="395" r:id="rId6"/>
    <p:sldId id="396" r:id="rId7"/>
    <p:sldId id="402" r:id="rId8"/>
    <p:sldId id="398" r:id="rId9"/>
    <p:sldId id="399" r:id="rId10"/>
    <p:sldId id="400" r:id="rId11"/>
    <p:sldId id="40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E384BF5-86BA-473B-AEEA-AA2B8D545D6E}" v="4" dt="2026-02-04T13:29:10.3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08"/>
    <p:restoredTop sz="81307" autoAdjust="0"/>
  </p:normalViewPr>
  <p:slideViewPr>
    <p:cSldViewPr snapToGrid="0" showGuides="1">
      <p:cViewPr varScale="1">
        <p:scale>
          <a:sx n="81" d="100"/>
          <a:sy n="81" d="100"/>
        </p:scale>
        <p:origin x="725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Odette Jack" userId="577a32b12b2d5358" providerId="LiveId" clId="{C7D63357-77D1-4926-B6B7-5A45EAEBF16A}"/>
    <pc:docChg chg="addSld delSld modSld">
      <pc:chgData name="Odette Jack" userId="577a32b12b2d5358" providerId="LiveId" clId="{C7D63357-77D1-4926-B6B7-5A45EAEBF16A}" dt="2026-02-04T13:29:10.368" v="4" actId="113"/>
      <pc:docMkLst>
        <pc:docMk/>
      </pc:docMkLst>
      <pc:sldChg chg="modSp">
        <pc:chgData name="Odette Jack" userId="577a32b12b2d5358" providerId="LiveId" clId="{C7D63357-77D1-4926-B6B7-5A45EAEBF16A}" dt="2026-02-04T13:28:36.495" v="2" actId="1076"/>
        <pc:sldMkLst>
          <pc:docMk/>
          <pc:sldMk cId="0" sldId="395"/>
        </pc:sldMkLst>
        <pc:spChg chg="mod">
          <ac:chgData name="Odette Jack" userId="577a32b12b2d5358" providerId="LiveId" clId="{C7D63357-77D1-4926-B6B7-5A45EAEBF16A}" dt="2026-02-04T13:28:36.495" v="2" actId="1076"/>
          <ac:spMkLst>
            <pc:docMk/>
            <pc:sldMk cId="0" sldId="395"/>
            <ac:spMk id="2" creationId="{1FE8F138-5F23-B989-7BFD-71F5C33065F6}"/>
          </ac:spMkLst>
        </pc:spChg>
      </pc:sldChg>
      <pc:sldChg chg="modSp">
        <pc:chgData name="Odette Jack" userId="577a32b12b2d5358" providerId="LiveId" clId="{C7D63357-77D1-4926-B6B7-5A45EAEBF16A}" dt="2026-02-04T13:29:10.368" v="4" actId="113"/>
        <pc:sldMkLst>
          <pc:docMk/>
          <pc:sldMk cId="1663974967" sldId="396"/>
        </pc:sldMkLst>
        <pc:spChg chg="mod">
          <ac:chgData name="Odette Jack" userId="577a32b12b2d5358" providerId="LiveId" clId="{C7D63357-77D1-4926-B6B7-5A45EAEBF16A}" dt="2026-02-04T13:29:10.368" v="4" actId="113"/>
          <ac:spMkLst>
            <pc:docMk/>
            <pc:sldMk cId="1663974967" sldId="396"/>
            <ac:spMk id="2" creationId="{F7A33847-0493-6DAA-A30C-328C54DCD8B6}"/>
          </ac:spMkLst>
        </pc:spChg>
      </pc:sldChg>
      <pc:sldChg chg="del">
        <pc:chgData name="Odette Jack" userId="577a32b12b2d5358" providerId="LiveId" clId="{C7D63357-77D1-4926-B6B7-5A45EAEBF16A}" dt="2026-02-04T13:27:01.881" v="1" actId="47"/>
        <pc:sldMkLst>
          <pc:docMk/>
          <pc:sldMk cId="4238236441" sldId="397"/>
        </pc:sldMkLst>
      </pc:sldChg>
      <pc:sldChg chg="add">
        <pc:chgData name="Odette Jack" userId="577a32b12b2d5358" providerId="LiveId" clId="{C7D63357-77D1-4926-B6B7-5A45EAEBF16A}" dt="2026-02-04T13:26:58.869" v="0"/>
        <pc:sldMkLst>
          <pc:docMk/>
          <pc:sldMk cId="1557286457" sldId="40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5A8A99-D0A4-41D3-B42A-8A234679F176}" type="datetimeFigureOut">
              <a:rPr lang="en-GB" smtClean="0"/>
              <a:t>06/07/2026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576541-D7AC-434F-8057-341DCD0F8DE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6906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576541-D7AC-434F-8057-341DCD0F8DE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6588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576541-D7AC-434F-8057-341DCD0F8DEC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7654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052513"/>
            <a:ext cx="8229600" cy="4464050"/>
          </a:xfrm>
        </p:spPr>
        <p:txBody>
          <a:bodyPr/>
          <a:lstStyle/>
          <a:p>
            <a:r>
              <a:rPr lang="en-GB" altLang="en-US" dirty="0"/>
              <a:t>Module Title: </a:t>
            </a:r>
            <a:r>
              <a:rPr lang="en-GB" altLang="en-US" b="1" i="1" dirty="0"/>
              <a:t>Professional Career Development within H&amp;SC</a:t>
            </a:r>
          </a:p>
          <a:p>
            <a:r>
              <a:rPr lang="en-GB" altLang="en-US" u="sng" dirty="0"/>
              <a:t>Module Number</a:t>
            </a:r>
            <a:r>
              <a:rPr lang="en-GB" altLang="en-US" dirty="0"/>
              <a:t>: </a:t>
            </a:r>
            <a:r>
              <a:rPr lang="en-GB" altLang="en-US" b="1" i="1" dirty="0"/>
              <a:t>LCHS 4009 (LON)</a:t>
            </a:r>
          </a:p>
          <a:p>
            <a:r>
              <a:rPr lang="en-GB" altLang="en-US" u="sng" dirty="0"/>
              <a:t>Assignment No</a:t>
            </a:r>
            <a:r>
              <a:rPr lang="en-GB" altLang="en-US" b="1" i="1" dirty="0"/>
              <a:t>:     ASSIGNMENT 1</a:t>
            </a:r>
          </a:p>
          <a:p>
            <a:r>
              <a:rPr lang="en-GB" altLang="en-US" u="sng" dirty="0"/>
              <a:t>Student </a:t>
            </a:r>
            <a:r>
              <a:rPr lang="en-GB" altLang="en-US" u="sng" dirty="0" smtClean="0"/>
              <a:t>Name</a:t>
            </a:r>
            <a:r>
              <a:rPr lang="en-GB" altLang="en-US" b="1" i="1" dirty="0" smtClean="0"/>
              <a:t>: </a:t>
            </a:r>
            <a:r>
              <a:rPr lang="en-GB" altLang="en-US" b="1" i="1" dirty="0" err="1" smtClean="0"/>
              <a:t>Kausar</a:t>
            </a:r>
            <a:r>
              <a:rPr lang="en-GB" altLang="en-US" b="1" i="1" dirty="0" smtClean="0"/>
              <a:t> </a:t>
            </a:r>
            <a:r>
              <a:rPr lang="en-GB" altLang="en-US" b="1" i="1" dirty="0" err="1"/>
              <a:t>P</a:t>
            </a:r>
            <a:r>
              <a:rPr lang="en-GB" altLang="en-US" b="1" i="1" dirty="0" err="1" smtClean="0"/>
              <a:t>arveen</a:t>
            </a:r>
            <a:r>
              <a:rPr lang="en-GB" altLang="en-US" b="1" i="1" dirty="0" smtClean="0"/>
              <a:t> </a:t>
            </a:r>
            <a:r>
              <a:rPr lang="en-GB" altLang="en-US" b="1" i="1" dirty="0"/>
              <a:t>S</a:t>
            </a:r>
            <a:r>
              <a:rPr lang="en-GB" altLang="en-US" b="1" i="1" dirty="0" smtClean="0"/>
              <a:t>ultan</a:t>
            </a:r>
            <a:endParaRPr lang="en-GB" altLang="en-US" b="1" i="1" dirty="0"/>
          </a:p>
          <a:p>
            <a:r>
              <a:rPr lang="en-GB" altLang="en-US" u="sng" dirty="0"/>
              <a:t>Student </a:t>
            </a:r>
            <a:r>
              <a:rPr lang="en-GB" altLang="en-US" u="sng" dirty="0" smtClean="0"/>
              <a:t>ID: </a:t>
            </a:r>
            <a:r>
              <a:rPr lang="en-GB" altLang="en-US" dirty="0" smtClean="0"/>
              <a:t>2513140</a:t>
            </a:r>
            <a:r>
              <a:rPr lang="en-GB" altLang="en-US" u="sng" dirty="0" smtClean="0"/>
              <a:t> </a:t>
            </a:r>
            <a:endParaRPr lang="en-GB" altLang="en-US" b="1" i="1" dirty="0"/>
          </a:p>
          <a:p>
            <a:r>
              <a:rPr lang="en-GB" altLang="en-US" u="sng" dirty="0"/>
              <a:t>Lecturer’s </a:t>
            </a:r>
            <a:r>
              <a:rPr lang="en-GB" altLang="en-US" u="sng" dirty="0" smtClean="0"/>
              <a:t>Name</a:t>
            </a:r>
            <a:r>
              <a:rPr lang="en-GB" altLang="en-US" b="1" i="1" dirty="0" smtClean="0"/>
              <a:t>: Christopher </a:t>
            </a:r>
            <a:r>
              <a:rPr lang="en-GB" altLang="en-US" b="1" i="1" dirty="0" err="1" smtClean="0"/>
              <a:t>Mafuva</a:t>
            </a:r>
            <a:endParaRPr lang="en-GB" altLang="en-US" b="1" i="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5DAAE8-78AF-37D0-1EA1-6BE7641CF4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Acknowledge use of AI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7D09FF-04AE-863D-9637-E0C72C8D8B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/>
              <a:t>AI has not been used in the creation of this presentation. All content, research, and writing are my own work, completed in accordance with the module’s academic honesty requirements.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6D42E4-AC46-C008-2447-7CBA08E087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171439-ACFD-5D74-0A8F-A1BDCC81D8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71511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r>
              <a:rPr lang="en-GB" altLang="en-US" sz="2800" b="1" dirty="0"/>
              <a:t>Introduction</a:t>
            </a:r>
            <a:endParaRPr lang="en-US" altLang="en-US" sz="2800" b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 smtClean="0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909D677E-A245-6143-BFA3-B4B2737C38D0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6697" y="1315065"/>
            <a:ext cx="10997380" cy="3916363"/>
          </a:xfrm>
        </p:spPr>
        <p:txBody>
          <a:bodyPr/>
          <a:lstStyle/>
          <a:p>
            <a:pPr marL="0" indent="0">
              <a:buNone/>
              <a:defRPr/>
            </a:pPr>
            <a:r>
              <a:rPr lang="en-GB" sz="2200" b="1" dirty="0"/>
              <a:t>About Me</a:t>
            </a:r>
          </a:p>
          <a:p>
            <a:pPr>
              <a:defRPr/>
            </a:pPr>
            <a:r>
              <a:rPr lang="en-US" sz="2000" dirty="0"/>
              <a:t>I am a student doing the Certificate of Higher Education Skills for the Workplace (Health and Social Care) at the University of Wales Trinity Saint David to develop a career in health and social care</a:t>
            </a:r>
            <a:r>
              <a:rPr lang="en-GB" sz="2000" dirty="0"/>
              <a:t>.</a:t>
            </a:r>
          </a:p>
          <a:p>
            <a:pPr marL="0" indent="0">
              <a:buNone/>
              <a:defRPr/>
            </a:pPr>
            <a:r>
              <a:rPr lang="en-GB" sz="2200" b="1" dirty="0"/>
              <a:t>Presentation Objectives</a:t>
            </a:r>
          </a:p>
          <a:p>
            <a:pPr marL="0" indent="0">
              <a:buNone/>
              <a:defRPr/>
            </a:pPr>
            <a:r>
              <a:rPr lang="en-US" sz="2000" dirty="0"/>
              <a:t>This presentation focuses on Critical Thinking. I will:</a:t>
            </a:r>
          </a:p>
          <a:p>
            <a:pPr marL="0" indent="0">
              <a:buNone/>
              <a:defRPr/>
            </a:pPr>
            <a:r>
              <a:rPr lang="en-US" sz="2000" dirty="0"/>
              <a:t>• Identify what critical thinking is and describe ways in which I have practiced it.</a:t>
            </a:r>
          </a:p>
          <a:p>
            <a:pPr marL="0" indent="0">
              <a:buNone/>
              <a:defRPr/>
            </a:pPr>
            <a:r>
              <a:rPr lang="en-US" sz="2000" dirty="0"/>
              <a:t>• Discuss its significance in health and social care.</a:t>
            </a:r>
          </a:p>
          <a:p>
            <a:pPr marL="0" indent="0">
              <a:buNone/>
              <a:defRPr/>
            </a:pPr>
            <a:r>
              <a:rPr lang="en-US" sz="2000" dirty="0"/>
              <a:t>• Use a model and provide an example in practice in a care setting.</a:t>
            </a:r>
            <a:endParaRPr lang="en-GB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4915" y="3558"/>
            <a:ext cx="8412497" cy="1068480"/>
          </a:xfrm>
        </p:spPr>
        <p:txBody>
          <a:bodyPr/>
          <a:lstStyle/>
          <a:p>
            <a:r>
              <a:rPr lang="en-GB" altLang="en-US" sz="3200" i="1" dirty="0" smtClean="0"/>
              <a:t>Critical Thinking in Health and Social Care</a:t>
            </a:r>
            <a:endParaRPr lang="en-GB" altLang="en-US" sz="3200" i="1" dirty="0"/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84786" y="2376653"/>
            <a:ext cx="6656990" cy="1507577"/>
          </a:xfrm>
        </p:spPr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4B904670-820E-47CC-86D8-CF3D7CD14D9E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4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245944" y="1072038"/>
            <a:ext cx="8249128" cy="40934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000" b="1" dirty="0"/>
              <a:t>Chosen Skill: Critical Thinking</a:t>
            </a:r>
          </a:p>
          <a:p>
            <a:r>
              <a:rPr lang="en-GB" sz="2000" b="1" dirty="0"/>
              <a:t>What is Critical Thinking?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Critical thinking is the ability to analyse information, evaluate evidence, question assumptions, and make informed professional decisions (Paul and Elder, 2019; </a:t>
            </a:r>
            <a:r>
              <a:rPr lang="en-GB" sz="2000" dirty="0" err="1"/>
              <a:t>Facione</a:t>
            </a:r>
            <a:r>
              <a:rPr lang="en-GB" sz="2000" dirty="0"/>
              <a:t>, 2011).</a:t>
            </a:r>
          </a:p>
          <a:p>
            <a:r>
              <a:rPr lang="en-GB" sz="2000" b="1" dirty="0"/>
              <a:t>In Everyday Practice it Involves: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000" dirty="0"/>
              <a:t>Questioning information before taking action.</a:t>
            </a:r>
            <a:endParaRPr lang="en-US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Assessing risks and benefits prior to making decisions.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Considering the views of the service user and professional guidelines.</a:t>
            </a:r>
            <a:endParaRPr lang="en-GB" sz="2000" dirty="0"/>
          </a:p>
          <a:p>
            <a:r>
              <a:rPr lang="en-GB" sz="2000" b="1" dirty="0"/>
              <a:t>How I Have Developed This Skill: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Academic study, group discussions and reflections about real life situations in the classroom.</a:t>
            </a:r>
          </a:p>
        </p:txBody>
      </p:sp>
      <p:pic>
        <p:nvPicPr>
          <p:cNvPr id="2" name="Picture 1" descr="What is Critical Thinking? A Guide for Parents – Collins">
            <a:extLst>
              <a:ext uri="{FF2B5EF4-FFF2-40B4-BE49-F238E27FC236}">
                <a16:creationId xmlns:a16="http://schemas.microsoft.com/office/drawing/2014/main" id="{BE6AF54D-4AD6-6BBF-05BE-D870D2695EC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47183" y="1274010"/>
            <a:ext cx="3343769" cy="324815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0">
        <p:cut/>
      </p:transition>
    </mc:Choice>
    <mc:Fallback xmlns="">
      <p:transition>
        <p:cut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708A69-4880-E756-CF1A-621EA0BA900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1269" name="Slide Number Placeholder 4">
            <a:extLst>
              <a:ext uri="{FF2B5EF4-FFF2-40B4-BE49-F238E27FC236}">
                <a16:creationId xmlns:a16="http://schemas.microsoft.com/office/drawing/2014/main" id="{7A954980-4467-DBA0-058E-E82D5CD11E0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04BA63B0-57B7-4749-A8AB-75E15FE4EF8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5</a:t>
            </a:fld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E8F138-5F23-B989-7BFD-71F5C33065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92513" y="-47007"/>
            <a:ext cx="9206974" cy="1412472"/>
          </a:xfrm>
        </p:spPr>
        <p:txBody>
          <a:bodyPr/>
          <a:lstStyle/>
          <a:p>
            <a:r>
              <a:rPr lang="en-GB" sz="2800" b="1" dirty="0"/>
              <a:t>Importance of Critical Thinking in Professional Practice</a:t>
            </a:r>
            <a:endParaRPr lang="en-GB" sz="9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32E3400-4CF7-D76F-91E6-1E97593C4D9A}"/>
              </a:ext>
            </a:extLst>
          </p:cNvPr>
          <p:cNvSpPr txBox="1"/>
          <p:nvPr/>
        </p:nvSpPr>
        <p:spPr>
          <a:xfrm>
            <a:off x="433146" y="1228397"/>
            <a:ext cx="9206974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b="1" dirty="0"/>
              <a:t>Why Critical Thinking is Essential in Health and Social Care</a:t>
            </a:r>
          </a:p>
          <a:p>
            <a:r>
              <a:rPr lang="en-US" dirty="0"/>
              <a:t>Complex situations are frequently encountered by health and social care professionals. Critical thinking assists them in evaluating evidence, questioning assumptions, and making informed decisions that enhance patient safety (Alfaro-LeFevre, 2017).</a:t>
            </a:r>
          </a:p>
          <a:p>
            <a:endParaRPr lang="en-GB" sz="1100" dirty="0"/>
          </a:p>
          <a:p>
            <a:r>
              <a:rPr lang="en-GB" b="1" dirty="0"/>
              <a:t>How it Supports Safe and Effective Care: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Service users / patients: Minimizes chances of misdiagnosis or improper care plan.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Staff and colleagues: Promotes joint decision making and minimizes clinical errors.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US" dirty="0"/>
              <a:t>The organization: Improves compliance with regulations and quality standards (CQC, 2023)</a:t>
            </a:r>
            <a:endParaRPr lang="en-GB" dirty="0"/>
          </a:p>
          <a:p>
            <a:endParaRPr lang="en-GB" sz="1050" dirty="0"/>
          </a:p>
          <a:p>
            <a:r>
              <a:rPr lang="en-GB" b="1" dirty="0"/>
              <a:t>Without Critical Thinking:</a:t>
            </a:r>
          </a:p>
          <a:p>
            <a:r>
              <a:rPr lang="en-US" dirty="0"/>
              <a:t>The professionals can assume something that would adversely affect patient safety, miss the warning signs or not escalate the issues accordingly.</a:t>
            </a:r>
          </a:p>
        </p:txBody>
      </p:sp>
      <p:pic>
        <p:nvPicPr>
          <p:cNvPr id="3" name="Picture 2" descr="Doctor Thinking PNG Transparent Images Free Download | Vector Files |  Pngtree">
            <a:extLst>
              <a:ext uri="{FF2B5EF4-FFF2-40B4-BE49-F238E27FC236}">
                <a16:creationId xmlns:a16="http://schemas.microsoft.com/office/drawing/2014/main" id="{1AF480E6-A979-C267-C9A9-D61D68D7E7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27737" y="2296128"/>
            <a:ext cx="5143500" cy="3429000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A33847-0493-6DAA-A30C-328C54DCD8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b="1" dirty="0" smtClean="0"/>
              <a:t>The Model </a:t>
            </a:r>
            <a:r>
              <a:rPr lang="en-GB" sz="3700" b="1" dirty="0"/>
              <a:t>linked to </a:t>
            </a:r>
            <a:r>
              <a:rPr lang="en-GB" sz="3700" b="1" dirty="0" smtClean="0"/>
              <a:t>My</a:t>
            </a:r>
            <a:r>
              <a:rPr lang="en-GB" sz="3700" b="1" dirty="0" smtClean="0"/>
              <a:t> </a:t>
            </a:r>
            <a:r>
              <a:rPr lang="en-GB" sz="3700" b="1" dirty="0"/>
              <a:t>chosen skill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7BFAFA-1A27-74B0-A7A9-13BBFEBEE86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34432" y="1564401"/>
            <a:ext cx="6056207" cy="3989040"/>
          </a:xfrm>
        </p:spPr>
        <p:txBody>
          <a:bodyPr wrap="square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600" b="1" dirty="0"/>
              <a:t>Model: Paul and Elder’s Framework for Critical Thinking (2019)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This is a popular framework that lists 8 Elements of Thought that can guide critical thinkers:</a:t>
            </a:r>
          </a:p>
          <a:p>
            <a:pPr>
              <a:lnSpc>
                <a:spcPct val="90000"/>
              </a:lnSpc>
            </a:pPr>
            <a:r>
              <a:rPr lang="en-US" sz="1600" dirty="0"/>
              <a:t>Purpose • Question • Information • Concepts • Assumptions • Inferences • Point of View • Implications</a:t>
            </a:r>
          </a:p>
          <a:p>
            <a:pPr>
              <a:lnSpc>
                <a:spcPct val="90000"/>
              </a:lnSpc>
            </a:pPr>
            <a:r>
              <a:rPr lang="en-GB" sz="1600" b="1" dirty="0"/>
              <a:t>How it applies in Health and Social Care:</a:t>
            </a:r>
          </a:p>
          <a:p>
            <a:pPr lvl="1">
              <a:lnSpc>
                <a:spcPct val="90000"/>
              </a:lnSpc>
            </a:pPr>
            <a:r>
              <a:rPr lang="en-US" sz="1600" dirty="0"/>
              <a:t>This framework is applied by a care worker who questions his own presumption about the </a:t>
            </a:r>
            <a:r>
              <a:rPr lang="en-US" sz="1600" dirty="0" smtClean="0"/>
              <a:t>behavior </a:t>
            </a:r>
            <a:r>
              <a:rPr lang="en-US" sz="1600" dirty="0"/>
              <a:t>of a patient and gathers all the information available and evaluates the consequences of each possible action before deciding what to do in terms of care.</a:t>
            </a:r>
          </a:p>
          <a:p>
            <a:pPr lvl="1">
              <a:lnSpc>
                <a:spcPct val="90000"/>
              </a:lnSpc>
            </a:pPr>
            <a:r>
              <a:rPr lang="en-US" sz="1600" dirty="0"/>
              <a:t>It helps to ensure good practice since decisions are evidence-based, </a:t>
            </a:r>
            <a:r>
              <a:rPr lang="en-US" sz="1600" dirty="0" smtClean="0"/>
              <a:t>ethical </a:t>
            </a:r>
            <a:r>
              <a:rPr lang="en-US" sz="1600" dirty="0"/>
              <a:t>and </a:t>
            </a:r>
            <a:r>
              <a:rPr lang="en-US" sz="1600" dirty="0" smtClean="0"/>
              <a:t>person-centered </a:t>
            </a:r>
            <a:r>
              <a:rPr lang="en-US" sz="1600" dirty="0"/>
              <a:t>(Paul and Elder, 2019).</a:t>
            </a:r>
          </a:p>
          <a:p>
            <a:pPr lvl="1">
              <a:lnSpc>
                <a:spcPct val="90000"/>
              </a:lnSpc>
            </a:pPr>
            <a:r>
              <a:rPr lang="en-US" sz="1600" dirty="0"/>
              <a:t>Supports evidence-based, ethical, and </a:t>
            </a:r>
            <a:r>
              <a:rPr lang="en-US" sz="1600" dirty="0" smtClean="0"/>
              <a:t>person-centered </a:t>
            </a:r>
            <a:r>
              <a:rPr lang="en-US" sz="1600" dirty="0"/>
              <a:t>decision-making.</a:t>
            </a:r>
            <a:endParaRPr lang="en-GB" sz="16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E296387-EC72-7E97-06DF-12100C465D9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7600" y="1244256"/>
            <a:ext cx="5923280" cy="4309185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4D8B0A-6FA0-E26A-E62C-349A3F6B6F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fld id="{30226994-B490-4403-8CE4-43D4FD570BBD}" type="datetime1">
              <a:rPr lang="en-GB" altLang="en-US" sz="900" smtClean="0"/>
              <a:pPr>
                <a:lnSpc>
                  <a:spcPct val="90000"/>
                </a:lnSpc>
                <a:spcAft>
                  <a:spcPts val="600"/>
                </a:spcAft>
                <a:defRPr/>
              </a:pPr>
              <a:t>06/07/2026</a:t>
            </a:fld>
            <a:endParaRPr lang="en-GB" altLang="en-US" sz="90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480500-54FD-83EA-2C4B-B1193A4970F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>
          <a:xfrm>
            <a:off x="10608733" y="6381751"/>
            <a:ext cx="973667" cy="339725"/>
          </a:xfrm>
        </p:spPr>
        <p:txBody>
          <a:bodyPr wrap="square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9AFB928A-D6AD-4F2A-B2DD-923741E90643}" type="slidenum">
              <a:rPr lang="en-GB" altLang="en-US" smtClean="0"/>
              <a:pPr>
                <a:spcAft>
                  <a:spcPts val="600"/>
                </a:spcAft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6397496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158EF-D71F-2BDF-B057-3B59AB77B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3369" y="255476"/>
            <a:ext cx="8229600" cy="797260"/>
          </a:xfrm>
        </p:spPr>
        <p:txBody>
          <a:bodyPr/>
          <a:lstStyle/>
          <a:p>
            <a:r>
              <a:rPr lang="en-GB" sz="2800" b="1" dirty="0"/>
              <a:t>Applying this skill in practice</a:t>
            </a:r>
            <a:r>
              <a:rPr lang="en-GB" sz="2800" dirty="0"/>
              <a:t/>
            </a:r>
            <a:br>
              <a:rPr lang="en-GB" sz="2800" dirty="0"/>
            </a:br>
            <a:endParaRPr lang="en-GB" sz="28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69A12E-089F-65A6-1AAB-F01DB5F08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7964" y="578031"/>
            <a:ext cx="7455242" cy="4688593"/>
          </a:xfrm>
        </p:spPr>
        <p:txBody>
          <a:bodyPr/>
          <a:lstStyle/>
          <a:p>
            <a:pPr marL="0" indent="0">
              <a:buNone/>
            </a:pPr>
            <a:r>
              <a:rPr lang="en-GB" sz="1800" b="1" dirty="0"/>
              <a:t>Job Role and Setting:</a:t>
            </a:r>
            <a:r>
              <a:rPr lang="en-GB" sz="1800" dirty="0"/>
              <a:t> Care Assistant on a hospital ward</a:t>
            </a:r>
          </a:p>
          <a:p>
            <a:pPr marL="0" indent="0">
              <a:buNone/>
            </a:pPr>
            <a:r>
              <a:rPr lang="en-GB" sz="1800" b="1" dirty="0"/>
              <a:t>The Situation:</a:t>
            </a:r>
          </a:p>
          <a:p>
            <a:pPr lvl="1"/>
            <a:r>
              <a:rPr lang="en-US" sz="1800" dirty="0"/>
              <a:t>The patient is an elderly man who grows more confused and rejects his medication. Other employees presume it is because they are old or in their current state</a:t>
            </a:r>
            <a:r>
              <a:rPr lang="en-GB" sz="1800" dirty="0"/>
              <a:t>.</a:t>
            </a:r>
          </a:p>
          <a:p>
            <a:pPr marL="0" indent="0">
              <a:buNone/>
            </a:pPr>
            <a:r>
              <a:rPr lang="en-GB" sz="1800" b="1" dirty="0"/>
              <a:t>Applying Critical Thinking:</a:t>
            </a:r>
          </a:p>
          <a:p>
            <a:pPr lvl="1"/>
            <a:r>
              <a:rPr lang="en-US" sz="1800" dirty="0"/>
              <a:t>Assumption: Confusion is caused by age.</a:t>
            </a:r>
          </a:p>
          <a:p>
            <a:pPr lvl="1"/>
            <a:r>
              <a:rPr lang="en-US" sz="1800" dirty="0"/>
              <a:t>Information: Examine notes and symptoms.</a:t>
            </a:r>
          </a:p>
          <a:p>
            <a:pPr lvl="1"/>
            <a:r>
              <a:rPr lang="en-US" sz="1800" dirty="0"/>
              <a:t>Point of View: Take into account the state of the patient.</a:t>
            </a:r>
          </a:p>
          <a:p>
            <a:pPr lvl="1"/>
            <a:r>
              <a:rPr lang="en-US" sz="1800" dirty="0"/>
              <a:t>Inference: Confusion may be due to infection or pain.</a:t>
            </a:r>
          </a:p>
          <a:p>
            <a:pPr lvl="1"/>
            <a:r>
              <a:rPr lang="en-US" sz="1800" dirty="0"/>
              <a:t>Implication: Timely intervention enhances patient outcomes.</a:t>
            </a:r>
            <a:endParaRPr lang="en-GB" sz="1800" dirty="0"/>
          </a:p>
          <a:p>
            <a:pPr marL="0" indent="0">
              <a:buNone/>
            </a:pPr>
            <a:r>
              <a:rPr lang="en-GB" sz="1800" b="1" dirty="0"/>
              <a:t>Impact on Care:</a:t>
            </a:r>
          </a:p>
          <a:p>
            <a:pPr lvl="1"/>
            <a:r>
              <a:rPr lang="en-US" sz="1800" dirty="0"/>
              <a:t>Such a critical practice might reveal a medical condition at an early stage before it damages the patient and provides the patient with the necessary treatment - directly enhancing safety and patient care (Nursing and Midwifery </a:t>
            </a:r>
            <a:r>
              <a:rPr lang="en-US" sz="1800" dirty="0" smtClean="0"/>
              <a:t>Council, 2018</a:t>
            </a:r>
            <a:r>
              <a:rPr lang="en-US" sz="1800" dirty="0"/>
              <a:t>).</a:t>
            </a:r>
          </a:p>
          <a:p>
            <a:pPr lvl="1"/>
            <a:endParaRPr lang="en-GB" sz="18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505478-C626-3663-665D-AC19DC80AA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0226994-B490-4403-8CE4-43D4FD570BBD}" type="datetime1">
              <a:rPr lang="en-GB" altLang="en-US" smtClean="0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4B2B4C-291A-E39F-7662-184F83BAF7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AFB928A-D6AD-4F2A-B2DD-923741E90643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  <p:pic>
        <p:nvPicPr>
          <p:cNvPr id="6" name="Picture 5" descr="What You Can Do When Your Parents With Dementia Refuse To Take Their  Medications – Morada Senior Living">
            <a:extLst>
              <a:ext uri="{FF2B5EF4-FFF2-40B4-BE49-F238E27FC236}">
                <a16:creationId xmlns:a16="http://schemas.microsoft.com/office/drawing/2014/main" id="{3AB8EAC8-A07F-58A4-2306-A4B2E36EBC3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53205" y="1409397"/>
            <a:ext cx="4538795" cy="30258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5728645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13756" y="339726"/>
            <a:ext cx="8964488" cy="1217067"/>
          </a:xfrm>
        </p:spPr>
        <p:txBody>
          <a:bodyPr/>
          <a:lstStyle/>
          <a:p>
            <a:r>
              <a:rPr lang="en-GB" sz="2800" b="1" dirty="0"/>
              <a:t>T</a:t>
            </a:r>
            <a:r>
              <a:rPr lang="en-GB" sz="2800" b="1" dirty="0" smtClean="0"/>
              <a:t>his </a:t>
            </a:r>
            <a:r>
              <a:rPr lang="en-GB" sz="2800" b="1" dirty="0"/>
              <a:t>skill </a:t>
            </a:r>
            <a:r>
              <a:rPr lang="en-GB" sz="2800" b="1" dirty="0" smtClean="0"/>
              <a:t>will support </a:t>
            </a:r>
            <a:r>
              <a:rPr lang="en-GB" sz="2800" b="1" dirty="0"/>
              <a:t>my future </a:t>
            </a:r>
            <a:r>
              <a:rPr lang="en-GB" sz="2800" b="1" dirty="0" smtClean="0"/>
              <a:t>career  </a:t>
            </a:r>
            <a:r>
              <a:rPr lang="en-GB" sz="2800" dirty="0"/>
              <a:t/>
            </a:r>
            <a:br>
              <a:rPr lang="en-GB" sz="2800" dirty="0"/>
            </a:br>
            <a:endParaRPr lang="en-GB" altLang="en-US" sz="2800" b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871" y="1202974"/>
            <a:ext cx="11310257" cy="3960440"/>
          </a:xfrm>
        </p:spPr>
        <p:txBody>
          <a:bodyPr/>
          <a:lstStyle/>
          <a:p>
            <a:pPr marL="0" indent="0">
              <a:buNone/>
            </a:pPr>
            <a:r>
              <a:rPr lang="en-GB" sz="2400" b="1" dirty="0" smtClean="0"/>
              <a:t>How</a:t>
            </a:r>
            <a:r>
              <a:rPr lang="en-GB" sz="2400" b="1" dirty="0" smtClean="0"/>
              <a:t> </a:t>
            </a:r>
            <a:r>
              <a:rPr lang="en-GB" sz="2400" b="1" dirty="0"/>
              <a:t>Critical Thinking Supports My Career:</a:t>
            </a:r>
          </a:p>
          <a:p>
            <a:pPr lvl="1"/>
            <a:r>
              <a:rPr lang="en-US" sz="2200" dirty="0"/>
              <a:t>Employability: Health and social care </a:t>
            </a:r>
            <a:r>
              <a:rPr lang="en-GB" sz="2400" dirty="0"/>
              <a:t>Employers value professionals</a:t>
            </a:r>
            <a:r>
              <a:rPr lang="en-US" sz="2200" dirty="0"/>
              <a:t> who can independently evaluate situations, prioritize competing needs and make safe decisions, which is all dependent on critical thinking.</a:t>
            </a:r>
          </a:p>
          <a:p>
            <a:pPr lvl="1"/>
            <a:r>
              <a:rPr lang="en-US" sz="2200" dirty="0"/>
              <a:t>Future role: The skill to think critically is the basis of all the elements of safe and ethical practice in any care role whether as a support worker, nurse, or social worker (Skills for Care, 2022).</a:t>
            </a:r>
          </a:p>
          <a:p>
            <a:r>
              <a:rPr lang="en-GB" sz="2400" b="1" dirty="0"/>
              <a:t>Personal Reflection:</a:t>
            </a:r>
          </a:p>
          <a:p>
            <a:pPr lvl="1"/>
            <a:r>
              <a:rPr lang="en-US" sz="2200" dirty="0"/>
              <a:t>I believe I have a growing strength of critical thinking. This module has helped me to be more aware of challenging assumptions. I will enhance this skill by case studies and by the experience of placement.</a:t>
            </a:r>
          </a:p>
          <a:p>
            <a:pPr lvl="1"/>
            <a:r>
              <a:rPr lang="en-US" sz="2200" dirty="0"/>
              <a:t>Connections with: practice preparation, self-growth and career management.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8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0BAAAF84-50A1-E0F8-EF89-8F44E2FA1A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75603" y="566583"/>
            <a:ext cx="6172200" cy="857250"/>
          </a:xfrm>
        </p:spPr>
        <p:txBody>
          <a:bodyPr/>
          <a:lstStyle/>
          <a:p>
            <a:r>
              <a:rPr lang="en-GB" altLang="en-US" b="1" dirty="0"/>
              <a:t>Conclusion</a:t>
            </a:r>
            <a:endParaRPr lang="en-GB" altLang="en-US" b="1" i="1" dirty="0">
              <a:solidFill>
                <a:srgbClr val="FF0000"/>
              </a:solidFill>
            </a:endParaRP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DA8DF68F-34C4-285F-B4A1-B6E08AE08A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621" y="1423833"/>
            <a:ext cx="10784758" cy="2937272"/>
          </a:xfrm>
        </p:spPr>
        <p:txBody>
          <a:bodyPr/>
          <a:lstStyle/>
          <a:p>
            <a:r>
              <a:rPr lang="en-US" altLang="en-US" sz="2400" dirty="0"/>
              <a:t>This presentation discussed the notion of Critical Thinking as one of the important health and social care skills. </a:t>
            </a:r>
            <a:endParaRPr lang="en-US" altLang="en-US" sz="2400" dirty="0" smtClean="0"/>
          </a:p>
          <a:p>
            <a:r>
              <a:rPr lang="en-US" altLang="en-US" sz="2400" dirty="0" smtClean="0"/>
              <a:t>Critical </a:t>
            </a:r>
            <a:r>
              <a:rPr lang="en-US" altLang="en-US" sz="2400" dirty="0"/>
              <a:t>thinking entails evaluating evidence, exercising judgement and making informed decisions to facilitate safe and effective care</a:t>
            </a:r>
            <a:r>
              <a:rPr lang="en-US" altLang="en-US" sz="2400" dirty="0" smtClean="0"/>
              <a:t>.</a:t>
            </a:r>
          </a:p>
          <a:p>
            <a:r>
              <a:rPr lang="en-US" altLang="en-US" sz="2400" dirty="0" smtClean="0"/>
              <a:t> </a:t>
            </a:r>
            <a:r>
              <a:rPr lang="en-US" altLang="en-US" sz="2400" dirty="0"/>
              <a:t>I described it as the capability to objectively </a:t>
            </a:r>
            <a:r>
              <a:rPr lang="en-US" altLang="en-US" sz="2400" dirty="0" smtClean="0"/>
              <a:t>analyses </a:t>
            </a:r>
            <a:r>
              <a:rPr lang="en-US" altLang="en-US" sz="2400" dirty="0"/>
              <a:t>information and make decisions that are reasoned (Paul and Elder, 2019). </a:t>
            </a:r>
            <a:endParaRPr lang="en-US" altLang="en-US" sz="2400" dirty="0" smtClean="0"/>
          </a:p>
          <a:p>
            <a:r>
              <a:rPr lang="en-US" altLang="en-US" sz="2400" dirty="0" smtClean="0"/>
              <a:t>I </a:t>
            </a:r>
            <a:r>
              <a:rPr lang="en-US" altLang="en-US" sz="2400" dirty="0"/>
              <a:t>demonstrated that it is significant to patient safety and quality care, used Paul and Elder Framework as an applicable model, and demonstrated it using an example of a real hospital ward. </a:t>
            </a:r>
            <a:endParaRPr lang="en-US" altLang="en-US" sz="2400" dirty="0" smtClean="0"/>
          </a:p>
          <a:p>
            <a:r>
              <a:rPr lang="en-US" altLang="en-US" sz="2400" dirty="0" smtClean="0"/>
              <a:t>Safe</a:t>
            </a:r>
            <a:r>
              <a:rPr lang="en-US" altLang="en-US" sz="2400" dirty="0"/>
              <a:t>, ethical and </a:t>
            </a:r>
            <a:r>
              <a:rPr lang="en-US" altLang="en-US" sz="2400" dirty="0" smtClean="0"/>
              <a:t>person-centered </a:t>
            </a:r>
            <a:r>
              <a:rPr lang="en-US" altLang="en-US" sz="2400" dirty="0"/>
              <a:t>care is based on critical thinking.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78844-55BE-72BC-2BDC-95FC6762D9C7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F458A58-9170-4293-9FCB-97B777C99F2B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2293" name="Slide Number Placeholder 4">
            <a:extLst>
              <a:ext uri="{FF2B5EF4-FFF2-40B4-BE49-F238E27FC236}">
                <a16:creationId xmlns:a16="http://schemas.microsoft.com/office/drawing/2014/main" id="{A34A8D67-C446-5B89-B913-CA27928CE4F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2F02BF59-C96F-4ED8-9D13-E093DFC18094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9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136524"/>
            <a:ext cx="10972800" cy="1143000"/>
          </a:xfrm>
        </p:spPr>
        <p:txBody>
          <a:bodyPr/>
          <a:lstStyle/>
          <a:p>
            <a:r>
              <a:rPr lang="en-GB" altLang="en-US" b="1" dirty="0">
                <a:solidFill>
                  <a:srgbClr val="000000"/>
                </a:solidFill>
              </a:rPr>
              <a:t>References</a:t>
            </a:r>
            <a:endParaRPr lang="en-GB" altLang="en-US" dirty="0">
              <a:solidFill>
                <a:srgbClr val="FF0000"/>
              </a:solidFill>
            </a:endParaRP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859" y="1088925"/>
            <a:ext cx="10883080" cy="1416925"/>
          </a:xfrm>
        </p:spPr>
        <p:txBody>
          <a:bodyPr/>
          <a:lstStyle/>
          <a:p>
            <a:pPr marL="0" indent="0">
              <a:lnSpc>
                <a:spcPct val="150000"/>
              </a:lnSpc>
              <a:buNone/>
            </a:pPr>
            <a:r>
              <a:rPr lang="en-GB" altLang="en-US" sz="1200" dirty="0"/>
              <a:t>Alfaro-LeFevre, R. (2017) Critical thinking, clinical reasoning, and clinical judgment: A practical approach. 6th edn. St Louis: Elsevier.
Care Quality Commission (CQC) (2023) The state of health care and adult social care in England 2022/23. London: CQC. Available at: https://www.cqc.org.uk (Accessed: 20 June 2026).
</a:t>
            </a:r>
            <a:r>
              <a:rPr lang="en-GB" sz="1200" dirty="0" err="1"/>
              <a:t>Facione</a:t>
            </a:r>
            <a:r>
              <a:rPr lang="en-GB" sz="1200" dirty="0"/>
              <a:t>, P.A. (2011) </a:t>
            </a:r>
            <a:r>
              <a:rPr lang="en-GB" sz="1200" i="1" dirty="0"/>
              <a:t>Critical Thinking: What It Is and Why It Counts</a:t>
            </a:r>
            <a:r>
              <a:rPr lang="en-GB" sz="1200" dirty="0"/>
              <a:t>. Millbrae, CA: Insight Assessment.</a:t>
            </a:r>
          </a:p>
          <a:p>
            <a:pPr marL="0" indent="0">
              <a:lnSpc>
                <a:spcPct val="150000"/>
              </a:lnSpc>
              <a:buNone/>
            </a:pPr>
            <a:endParaRPr lang="en-GB" altLang="en-US" sz="1200" dirty="0"/>
          </a:p>
          <a:p>
            <a:pPr marL="0" indent="0">
              <a:lnSpc>
                <a:spcPct val="150000"/>
              </a:lnSpc>
              <a:buNone/>
            </a:pPr>
            <a:r>
              <a:rPr lang="en-GB" altLang="en-US" sz="1200" dirty="0"/>
              <a:t>Nursing and Midwifery Council (NMC) (2018) The code: Professional standards of practice and behaviour for nurses, midwives and nursing associates. London: NMC. Available at: https://www.nmc.org.uk (Accessed: 20 June 2026).
Paul, R. and Elder, L. (2019) The miniature guide to critical thinking concepts and tools. 8th edn. Lanham: Rowman and Littlefield.
Skills for Care (2022) The state of the adult social care sector and workforce in England. Leeds: Skills for Care. Available at: https://www.skillsforcare.org.uk (Accessed: 20 June 2026).</a:t>
            </a:r>
          </a:p>
          <a:p>
            <a:pPr marL="0" indent="0">
              <a:lnSpc>
                <a:spcPct val="150000"/>
              </a:lnSpc>
              <a:buNone/>
            </a:pPr>
            <a:endParaRPr lang="en-GB" altLang="en-US" sz="12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746479-5A54-43D8-9985-034223541E15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06/07/2026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355A216-6885-427F-A634-39F7E4E2D5B0}" type="slidenum">
              <a:rPr lang="en-GB" altLang="en-US" sz="900">
                <a:solidFill>
                  <a:srgbClr val="898989"/>
                </a:solidFill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10</a:t>
            </a:fld>
            <a:endParaRPr lang="en-GB" altLang="en-US" sz="9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1">
            <a:extLst>
              <a:ext uri="{FF2B5EF4-FFF2-40B4-BE49-F238E27FC236}">
                <a16:creationId xmlns:a16="http://schemas.microsoft.com/office/drawing/2014/main" id="{F1F1B1DC-7524-466F-108D-97F2CBD9A0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0"/>
            <a:ext cx="8229600" cy="576064"/>
          </a:xfrm>
        </p:spPr>
        <p:txBody>
          <a:bodyPr/>
          <a:lstStyle/>
          <a:p>
            <a:r>
              <a:rPr lang="en-GB" altLang="en-US" sz="2800" b="1" dirty="0"/>
              <a:t>Assignment 1 – MARKING</a:t>
            </a:r>
          </a:p>
        </p:txBody>
      </p:sp>
      <p:sp>
        <p:nvSpPr>
          <p:cNvPr id="24579" name="Content Placeholder 2">
            <a:extLst>
              <a:ext uri="{FF2B5EF4-FFF2-40B4-BE49-F238E27FC236}">
                <a16:creationId xmlns:a16="http://schemas.microsoft.com/office/drawing/2014/main" id="{9DA94A0E-9E48-D7D8-5E7E-B16D6C64C35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35832" y="404664"/>
            <a:ext cx="9144000" cy="5256584"/>
          </a:xfrm>
        </p:spPr>
        <p:txBody>
          <a:bodyPr/>
          <a:lstStyle/>
          <a:p>
            <a:pPr>
              <a:lnSpc>
                <a:spcPct val="106000"/>
              </a:lnSpc>
              <a:spcAft>
                <a:spcPts val="800"/>
              </a:spcAft>
              <a:buFont typeface="+mj-lt"/>
              <a:buAutoNum type="arabicParenR"/>
              <a:defRPr/>
            </a:pPr>
            <a:r>
              <a:rPr lang="en-US" sz="1400" b="1" dirty="0">
                <a:latin typeface="+mj-lt"/>
                <a:ea typeface="Arial" panose="020B0604020202020204" pitchFamily="34" charset="0"/>
              </a:rPr>
              <a:t> Evidence of research</a:t>
            </a:r>
          </a:p>
          <a:p>
            <a:r>
              <a:rPr lang="en-GB" sz="1400" i="1" dirty="0">
                <a:solidFill>
                  <a:srgbClr val="FF0000"/>
                </a:solidFill>
              </a:rPr>
              <a:t>A minimum of two sources of published information must be included and be correctly referenced using UWTSD Harvard referencing style. </a:t>
            </a:r>
          </a:p>
          <a:p>
            <a:pPr marL="0" indent="0">
              <a:buNone/>
            </a:pPr>
            <a:r>
              <a:rPr lang="en-GB" altLang="en-US" sz="1400" b="1" dirty="0"/>
              <a:t>2) </a:t>
            </a:r>
            <a:r>
              <a:rPr lang="en-GB" sz="1400" b="1" dirty="0"/>
              <a:t>Knowledge and Understanding Skills</a:t>
            </a:r>
            <a:endParaRPr lang="en-GB" sz="1400" dirty="0"/>
          </a:p>
          <a:p>
            <a:r>
              <a:rPr lang="en-GB" sz="1400" i="1" dirty="0">
                <a:solidFill>
                  <a:srgbClr val="FF0000"/>
                </a:solidFill>
              </a:rPr>
              <a:t>Students need to demonstrate an understanding of the chosen skill. </a:t>
            </a:r>
          </a:p>
          <a:p>
            <a:pPr marL="0" indent="0">
              <a:buNone/>
              <a:defRPr/>
            </a:pPr>
            <a:r>
              <a:rPr lang="en-GB" sz="1400" b="1" dirty="0"/>
              <a:t>3) Analytical and Cognitive Skills</a:t>
            </a:r>
          </a:p>
          <a:p>
            <a:r>
              <a:rPr lang="en-GB" sz="1400" i="1" dirty="0">
                <a:solidFill>
                  <a:srgbClr val="FF0000"/>
                </a:solidFill>
              </a:rPr>
              <a:t>Students need to coherently structure their presentation and expand on the points made in their slides. </a:t>
            </a:r>
          </a:p>
          <a:p>
            <a:r>
              <a:rPr lang="en-GB" sz="1400" i="1" dirty="0">
                <a:solidFill>
                  <a:srgbClr val="FF0000"/>
                </a:solidFill>
              </a:rPr>
              <a:t>Students need to justify the relevance of the skill in relation to professional practice within health and social care. </a:t>
            </a:r>
          </a:p>
          <a:p>
            <a:pPr marL="0" indent="0">
              <a:lnSpc>
                <a:spcPct val="106000"/>
              </a:lnSpc>
              <a:spcAft>
                <a:spcPts val="800"/>
              </a:spcAft>
              <a:buNone/>
              <a:defRPr/>
            </a:pPr>
            <a:r>
              <a:rPr lang="en-US" altLang="en-US" sz="1400" b="1" dirty="0">
                <a:latin typeface="Arial" panose="020B0604020202020204" pitchFamily="34" charset="0"/>
                <a:cs typeface="Arial" panose="020B0604020202020204" pitchFamily="34" charset="0"/>
              </a:rPr>
              <a:t>4) Practical skills </a:t>
            </a:r>
          </a:p>
          <a:p>
            <a:r>
              <a:rPr lang="en-GB" sz="1400" i="1" dirty="0">
                <a:solidFill>
                  <a:srgbClr val="FF0000"/>
                </a:solidFill>
              </a:rPr>
              <a:t>At least one practical example of how a chosen key skill(s) can be used in a chosen job role (for example, understanding how effective communication can impact patient care) </a:t>
            </a:r>
          </a:p>
          <a:p>
            <a:r>
              <a:rPr lang="en-GB" sz="1400" i="1" dirty="0">
                <a:solidFill>
                  <a:srgbClr val="FF0000"/>
                </a:solidFill>
              </a:rPr>
              <a:t>Students should include one relevant model relevant to a chosen key skill (for example, Tuckman’s model of team development or Fishbone, etc)</a:t>
            </a:r>
          </a:p>
          <a:p>
            <a:pPr marL="0" indent="0">
              <a:buNone/>
            </a:pPr>
            <a:r>
              <a:rPr lang="en-US" sz="1400" b="1" dirty="0">
                <a:solidFill>
                  <a:prstClr val="black"/>
                </a:solidFill>
                <a:ea typeface="Arial" panose="020B0604020202020204" pitchFamily="34" charset="0"/>
              </a:rPr>
              <a:t>5) </a:t>
            </a:r>
            <a:r>
              <a:rPr lang="en-GB" sz="1400" b="1" dirty="0"/>
              <a:t> Transferable Skills for Life and Professional Practice </a:t>
            </a:r>
            <a:endParaRPr lang="en-GB" sz="1400" dirty="0"/>
          </a:p>
          <a:p>
            <a:pPr lvl="0"/>
            <a:r>
              <a:rPr lang="en-US" sz="1400" dirty="0">
                <a:solidFill>
                  <a:srgbClr val="FF0000"/>
                </a:solidFill>
                <a:ea typeface="Arial" panose="020B0604020202020204" pitchFamily="34" charset="0"/>
              </a:rPr>
              <a:t> </a:t>
            </a:r>
            <a:r>
              <a:rPr lang="en-GB" sz="1400" i="1" dirty="0">
                <a:solidFill>
                  <a:srgbClr val="FF0000"/>
                </a:solidFill>
              </a:rPr>
              <a:t>Presentations should be engaging in their design, organisation and style. </a:t>
            </a:r>
            <a:endParaRPr lang="en-GB" sz="1400" dirty="0">
              <a:solidFill>
                <a:srgbClr val="FF0000"/>
              </a:solidFill>
            </a:endParaRPr>
          </a:p>
          <a:p>
            <a:pPr lvl="0"/>
            <a:r>
              <a:rPr lang="en-GB" sz="1400" i="1" dirty="0">
                <a:solidFill>
                  <a:srgbClr val="FF0000"/>
                </a:solidFill>
              </a:rPr>
              <a:t>Students should use a professional tone to present and answer any questions from their assessor </a:t>
            </a:r>
            <a:endParaRPr lang="en-GB" sz="1400" dirty="0">
              <a:solidFill>
                <a:srgbClr val="FF0000"/>
              </a:solidFill>
            </a:endParaRPr>
          </a:p>
          <a:p>
            <a:endParaRPr lang="en-GB" sz="1400" dirty="0">
              <a:solidFill>
                <a:srgbClr val="FF0000"/>
              </a:solidFill>
            </a:endParaRPr>
          </a:p>
          <a:p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06000"/>
              </a:lnSpc>
              <a:spcAft>
                <a:spcPts val="50"/>
              </a:spcAft>
              <a:buNone/>
              <a:defRPr/>
            </a:pPr>
            <a:endParaRPr lang="en-GB" altLang="en-US" sz="14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defRPr/>
            </a:pPr>
            <a:endParaRPr lang="en-GB" altLang="en-US" sz="1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DB4582-1AF2-DB59-6548-14A4DD1C26C5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0A1E2FF9-6E22-43E1-87D6-E523A978B113}" type="datetime1">
              <a:rPr lang="en-GB" altLang="en-US" smtClean="0"/>
              <a:pPr>
                <a:defRPr/>
              </a:pPr>
              <a:t>06/07/2026</a:t>
            </a:fld>
            <a:endParaRPr lang="en-GB" altLang="en-US"/>
          </a:p>
        </p:txBody>
      </p:sp>
      <p:sp>
        <p:nvSpPr>
          <p:cNvPr id="24581" name="Slide Number Placeholder 4">
            <a:extLst>
              <a:ext uri="{FF2B5EF4-FFF2-40B4-BE49-F238E27FC236}">
                <a16:creationId xmlns:a16="http://schemas.microsoft.com/office/drawing/2014/main" id="{C23C9BE2-4A5A-5F9B-95D5-19117653A7DE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D82DD170-93EC-1F4D-960C-FC68072EBE52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265</TotalTime>
  <Words>1138</Words>
  <Application>Microsoft Office PowerPoint</Application>
  <PresentationFormat>Widescreen</PresentationFormat>
  <Paragraphs>114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PowerPoint Presentation</vt:lpstr>
      <vt:lpstr>Acknowledge use of AI</vt:lpstr>
      <vt:lpstr>Introduction</vt:lpstr>
      <vt:lpstr>Critical Thinking in Health and Social Care</vt:lpstr>
      <vt:lpstr>Importance of Critical Thinking in Professional Practice</vt:lpstr>
      <vt:lpstr>The Model linked to My chosen skill</vt:lpstr>
      <vt:lpstr>Applying this skill in practice </vt:lpstr>
      <vt:lpstr>This skill will support my future career   </vt:lpstr>
      <vt:lpstr>Conclusion</vt:lpstr>
      <vt:lpstr>References</vt:lpstr>
      <vt:lpstr>Assignment 1 – MARKING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 h</dc:creator>
  <cp:lastModifiedBy>k h</cp:lastModifiedBy>
  <cp:revision>6</cp:revision>
  <dcterms:created xsi:type="dcterms:W3CDTF">2025-02-21T18:28:54Z</dcterms:created>
  <dcterms:modified xsi:type="dcterms:W3CDTF">2026-07-06T22:12:11Z</dcterms:modified>
</cp:coreProperties>
</file>