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24"/>
  </p:notesMasterIdLst>
  <p:handoutMasterIdLst>
    <p:handoutMasterId r:id="rId25"/>
  </p:handoutMasterIdLst>
  <p:sldIdLst>
    <p:sldId id="256" r:id="rId5"/>
    <p:sldId id="275" r:id="rId6"/>
    <p:sldId id="283" r:id="rId7"/>
    <p:sldId id="284" r:id="rId8"/>
    <p:sldId id="285" r:id="rId9"/>
    <p:sldId id="286" r:id="rId10"/>
    <p:sldId id="287" r:id="rId11"/>
    <p:sldId id="288" r:id="rId12"/>
    <p:sldId id="289" r:id="rId13"/>
    <p:sldId id="290" r:id="rId14"/>
    <p:sldId id="291" r:id="rId15"/>
    <p:sldId id="292" r:id="rId16"/>
    <p:sldId id="274" r:id="rId17"/>
    <p:sldId id="298" r:id="rId18"/>
    <p:sldId id="293" r:id="rId19"/>
    <p:sldId id="294" r:id="rId20"/>
    <p:sldId id="295" r:id="rId21"/>
    <p:sldId id="296" r:id="rId22"/>
    <p:sldId id="297"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8" d="100"/>
          <a:sy n="98" d="100"/>
        </p:scale>
        <p:origin x="918" y="39"/>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r>
              <a:rPr lang="en-GB" smtClean="0"/>
              <a:t>n.kaliyamurthy@uwtsd.ac.uk</a:t>
            </a:r>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27/09/2020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smtClean="0"/>
              <a:t>n.kaliyamurthy@uwtsd.ac.uk</a:t>
            </a:r>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B30FD7-B61A-47AD-9734-0729CE3D67F9}" type="datetimeFigureOut">
              <a:rPr lang="en-GB" smtClean="0"/>
              <a:t>27/09/2020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4944230-701F-4349-8BF0-47885920E893}" type="slidenum">
              <a:rPr lang="en-GB" smtClean="0"/>
              <a:t>‹#›</a:t>
            </a:fld>
            <a:endParaRPr lang="en-GB"/>
          </a:p>
        </p:txBody>
      </p:sp>
    </p:spTree>
    <p:extLst>
      <p:ext uri="{BB962C8B-B14F-4D97-AF65-F5344CB8AC3E}">
        <p14:creationId xmlns:p14="http://schemas.microsoft.com/office/powerpoint/2010/main" val="4253430931"/>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r>
              <a:rPr lang="en-US" smtClean="0"/>
              <a:t>n.kaliyamurthy@uwtsd.ac.uk</a:t>
            </a:r>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r>
              <a:rPr lang="en-GB" smtClean="0"/>
              <a:t>n.kaliyamurthy@uwtsd.ac.uk</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r>
              <a:rPr lang="en-US" smtClean="0"/>
              <a:t>n.kaliyamurthy@uwtsd.ac.uk</a:t>
            </a:r>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r>
              <a:rPr lang="en-GB" smtClean="0"/>
              <a:t>n.kaliyamurthy@uwtsd.ac.uk</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smtClean="0"/>
              <a:t>n.kaliyamurthy@uwtsd.ac.uk</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r>
              <a:rPr lang="en-US" smtClean="0"/>
              <a:t>n.kaliyamurthy@uwtsd.ac.uk</a:t>
            </a:r>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r>
              <a:rPr lang="en-US" smtClean="0"/>
              <a:t>n.kaliyamurthy@uwtsd.ac.uk</a:t>
            </a:r>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r>
              <a:rPr lang="en-US" smtClean="0"/>
              <a:t>n.kaliyamurthy@uwtsd.ac.uk</a:t>
            </a:r>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smtClean="0"/>
              <a:t>n.kaliyamurthy@uwtsd.ac.uk</a:t>
            </a:r>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smtClean="0"/>
              <a:t>n.kaliyamurthy@uwtsd.ac.uk</a:t>
            </a:r>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smtClean="0"/>
              <a:t>n.kaliyamurthy@uwtsd.ac.uk</a:t>
            </a:r>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r>
              <a:rPr lang="en-US" smtClean="0"/>
              <a:t>n.kaliyamurthy@uwtsd.ac.uk</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r>
              <a:rPr lang="en-US" smtClean="0"/>
              <a:t>n.kaliyamurthy@uwtsd.ac.uk</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r>
              <a:rPr lang="en-US" smtClean="0"/>
              <a:t>n.kaliyamurthy@uwtsd.ac.uk</a:t>
            </a:r>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xml"/><Relationship Id="rId5" Type="http://schemas.openxmlformats.org/officeDocument/2006/relationships/image" Target="../media/image6.jpeg"/><Relationship Id="rId4" Type="http://schemas.openxmlformats.org/officeDocument/2006/relationships/image" Target="../media/image5.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slide" Target="slide17.xml"/><Relationship Id="rId2" Type="http://schemas.openxmlformats.org/officeDocument/2006/relationships/slide" Target="slide1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gi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slide" Target="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slide" Target="slide7.xml"/><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18.png"/></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slide" Target="slide7.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slide" Target="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slide" Target="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38596" y="1772816"/>
            <a:ext cx="8280920" cy="1470025"/>
          </a:xfrm>
        </p:spPr>
        <p:txBody>
          <a:bodyPr>
            <a:normAutofit fontScale="90000"/>
          </a:bodyPr>
          <a:lstStyle/>
          <a:p>
            <a:pPr algn="r"/>
            <a:r>
              <a:rPr lang="en-GB" sz="4000" b="1" dirty="0" smtClean="0">
                <a:solidFill>
                  <a:schemeClr val="accent2"/>
                </a:solidFill>
              </a:rPr>
              <a:t>Network and Cybersecurity Essentials</a:t>
            </a:r>
            <a:r>
              <a:rPr lang="en-GB" sz="5300" dirty="0">
                <a:solidFill>
                  <a:schemeClr val="bg1"/>
                </a:solidFill>
              </a:rPr>
              <a:t/>
            </a:r>
            <a:br>
              <a:rPr lang="en-GB" sz="5300" dirty="0">
                <a:solidFill>
                  <a:schemeClr val="bg1"/>
                </a:solidFill>
              </a:rPr>
            </a:br>
            <a:r>
              <a:rPr lang="en-GB" sz="2200" i="1" dirty="0" smtClean="0">
                <a:solidFill>
                  <a:schemeClr val="bg1"/>
                </a:solidFill>
              </a:rPr>
              <a:t>(ACCA4024)</a:t>
            </a:r>
            <a:r>
              <a:rPr lang="en-GB" sz="2200" i="1" dirty="0">
                <a:solidFill>
                  <a:schemeClr val="bg1"/>
                </a:solidFill>
              </a:rPr>
              <a:t/>
            </a:r>
            <a:br>
              <a:rPr lang="en-GB" sz="2200" i="1" dirty="0">
                <a:solidFill>
                  <a:schemeClr val="bg1"/>
                </a:solidFill>
              </a:rPr>
            </a:br>
            <a:r>
              <a:rPr lang="en-GB" sz="2200" i="1" dirty="0" smtClean="0">
                <a:solidFill>
                  <a:schemeClr val="bg1"/>
                </a:solidFill>
              </a:rPr>
              <a:t>Network Essentials: Introduction to Networks</a:t>
            </a:r>
            <a:endParaRPr lang="en-GB" i="1" dirty="0">
              <a:solidFill>
                <a:schemeClr val="bg1"/>
              </a:solidFill>
            </a:endParaRPr>
          </a:p>
        </p:txBody>
      </p:sp>
      <p:pic>
        <p:nvPicPr>
          <p:cNvPr id="3" name="Picture 2">
            <a:extLst>
              <a:ext uri="{FF2B5EF4-FFF2-40B4-BE49-F238E27FC236}">
                <a16:creationId xmlns:a16="http://schemas.microsoft.com/office/drawing/2014/main" id="{2FA4A25C-5932-4EB6-9528-F433191E8E1A}"/>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7308304" y="5813249"/>
            <a:ext cx="555759" cy="699398"/>
          </a:xfrm>
          <a:prstGeom prst="rect">
            <a:avLst/>
          </a:prstGeom>
        </p:spPr>
      </p:pic>
      <p:pic>
        <p:nvPicPr>
          <p:cNvPr id="4" name="Picture 3">
            <a:extLst>
              <a:ext uri="{FF2B5EF4-FFF2-40B4-BE49-F238E27FC236}">
                <a16:creationId xmlns:a16="http://schemas.microsoft.com/office/drawing/2014/main" id="{961390BA-6482-4793-8E13-AAF02E89961F}"/>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01480" y="5813249"/>
            <a:ext cx="707013" cy="699398"/>
          </a:xfrm>
          <a:prstGeom prst="rect">
            <a:avLst/>
          </a:prstGeom>
          <a:noFill/>
          <a:ln>
            <a:noFill/>
          </a:ln>
        </p:spPr>
      </p:pic>
      <p:pic>
        <p:nvPicPr>
          <p:cNvPr id="5" name="Picture 4">
            <a:extLst>
              <a:ext uri="{FF2B5EF4-FFF2-40B4-BE49-F238E27FC236}">
                <a16:creationId xmlns:a16="http://schemas.microsoft.com/office/drawing/2014/main" id="{E2059D90-FF17-4043-9C97-7CB2A6EF6DD1}"/>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4139952" y="6245164"/>
            <a:ext cx="1678208" cy="246676"/>
          </a:xfrm>
          <a:prstGeom prst="rect">
            <a:avLst/>
          </a:prstGeom>
          <a:noFill/>
          <a:ln>
            <a:noFill/>
          </a:ln>
        </p:spPr>
      </p:pic>
      <p:pic>
        <p:nvPicPr>
          <p:cNvPr id="1026" name="Picture 2" descr="Image result for tef silver">
            <a:extLst>
              <a:ext uri="{FF2B5EF4-FFF2-40B4-BE49-F238E27FC236}">
                <a16:creationId xmlns:a16="http://schemas.microsoft.com/office/drawing/2014/main" id="{C735C6D0-8C18-4742-B20E-3DEE68681177}"/>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868144" y="5794007"/>
            <a:ext cx="583430" cy="7191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Objectives and Discussions</a:t>
            </a:r>
            <a:endParaRPr lang="en-GB" sz="3600"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p:txBody>
          <a:bodyPr/>
          <a:lstStyle/>
          <a:p>
            <a:r>
              <a:rPr lang="en-GB" dirty="0" smtClean="0"/>
              <a:t>Networks! </a:t>
            </a:r>
          </a:p>
          <a:p>
            <a:pPr lvl="1"/>
            <a:r>
              <a:rPr lang="en-GB" dirty="0" smtClean="0"/>
              <a:t>What it is? </a:t>
            </a:r>
          </a:p>
          <a:p>
            <a:pPr lvl="1"/>
            <a:r>
              <a:rPr lang="en-GB" dirty="0" smtClean="0"/>
              <a:t>Why it is?</a:t>
            </a:r>
          </a:p>
          <a:p>
            <a:pPr lvl="1"/>
            <a:r>
              <a:rPr lang="en-GB" dirty="0" smtClean="0"/>
              <a:t>How it is? </a:t>
            </a:r>
            <a:endParaRPr lang="en-GB" dirty="0"/>
          </a:p>
          <a:p>
            <a:pPr marL="0" indent="0">
              <a:buNone/>
            </a:pPr>
            <a:endParaRPr lang="en-GB" dirty="0"/>
          </a:p>
          <a:p>
            <a:endParaRPr lang="en-GB" dirty="0"/>
          </a:p>
        </p:txBody>
      </p:sp>
      <p:sp>
        <p:nvSpPr>
          <p:cNvPr id="6" name="TextBox 5"/>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6211391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Objectives and Discussions</a:t>
            </a:r>
            <a:endParaRPr lang="en-GB" sz="3600"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p:txBody>
          <a:bodyPr>
            <a:normAutofit fontScale="92500" lnSpcReduction="10000"/>
          </a:bodyPr>
          <a:lstStyle/>
          <a:p>
            <a:r>
              <a:rPr lang="en-GB" dirty="0" smtClean="0"/>
              <a:t>Networks! </a:t>
            </a:r>
          </a:p>
          <a:p>
            <a:pPr lvl="1"/>
            <a:r>
              <a:rPr lang="en-GB" b="1" u="sng" dirty="0" smtClean="0"/>
              <a:t>Communication</a:t>
            </a:r>
            <a:r>
              <a:rPr lang="en-GB" b="1" dirty="0" smtClean="0"/>
              <a:t> </a:t>
            </a:r>
            <a:r>
              <a:rPr lang="en-GB" dirty="0" smtClean="0"/>
              <a:t>with the </a:t>
            </a:r>
            <a:r>
              <a:rPr lang="en-GB" b="1" u="sng" dirty="0" smtClean="0"/>
              <a:t>function</a:t>
            </a:r>
            <a:r>
              <a:rPr lang="en-GB" dirty="0" smtClean="0"/>
              <a:t>ing of various </a:t>
            </a:r>
            <a:r>
              <a:rPr lang="en-GB" b="1" u="sng" dirty="0" smtClean="0"/>
              <a:t>devices </a:t>
            </a:r>
          </a:p>
          <a:p>
            <a:pPr lvl="1"/>
            <a:r>
              <a:rPr lang="en-GB" dirty="0" smtClean="0"/>
              <a:t>Just step in and build</a:t>
            </a:r>
          </a:p>
          <a:p>
            <a:pPr lvl="1"/>
            <a:endParaRPr lang="en-GB" dirty="0"/>
          </a:p>
          <a:p>
            <a:pPr lvl="1"/>
            <a:r>
              <a:rPr lang="en-GB" dirty="0" smtClean="0"/>
              <a:t>As simple as…. </a:t>
            </a:r>
          </a:p>
          <a:p>
            <a:pPr lvl="2"/>
            <a:r>
              <a:rPr lang="en-GB" dirty="0" smtClean="0"/>
              <a:t>Commuting from your residence to your work/ school.</a:t>
            </a:r>
          </a:p>
          <a:p>
            <a:pPr lvl="2"/>
            <a:r>
              <a:rPr lang="en-GB" dirty="0" smtClean="0"/>
              <a:t>Take the right transport, correct route, on-time, just relax and you could reach!!!! </a:t>
            </a:r>
          </a:p>
          <a:p>
            <a:pPr marL="0" indent="0">
              <a:buNone/>
            </a:pPr>
            <a:endParaRPr lang="en-GB" dirty="0"/>
          </a:p>
          <a:p>
            <a:endParaRPr lang="en-GB" dirty="0"/>
          </a:p>
        </p:txBody>
      </p:sp>
      <p:sp>
        <p:nvSpPr>
          <p:cNvPr id="5" name="TextBox 4"/>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190781236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What is a Network?</a:t>
            </a:r>
            <a:endParaRPr lang="en-GB" sz="3600"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107504" y="1408082"/>
            <a:ext cx="2592288" cy="3917032"/>
          </a:xfrm>
        </p:spPr>
        <p:txBody>
          <a:bodyPr>
            <a:normAutofit/>
          </a:bodyPr>
          <a:lstStyle/>
          <a:p>
            <a:r>
              <a:rPr lang="en-GB" sz="2000" dirty="0" smtClean="0"/>
              <a:t>Anything</a:t>
            </a:r>
          </a:p>
          <a:p>
            <a:r>
              <a:rPr lang="en-GB" sz="2000" dirty="0" smtClean="0"/>
              <a:t>Everything</a:t>
            </a:r>
          </a:p>
          <a:p>
            <a:endParaRPr lang="en-GB" sz="2000" dirty="0"/>
          </a:p>
          <a:p>
            <a:pPr marL="0" indent="0" algn="just">
              <a:buNone/>
            </a:pPr>
            <a:r>
              <a:rPr lang="en-GB" sz="2000" i="1" dirty="0" smtClean="0"/>
              <a:t>Which intends to communicate with each other is a network!!!</a:t>
            </a:r>
          </a:p>
          <a:p>
            <a:pPr marL="0" indent="0" algn="just">
              <a:buNone/>
            </a:pPr>
            <a:endParaRPr lang="en-GB" sz="2000" i="1" dirty="0"/>
          </a:p>
        </p:txBody>
      </p:sp>
      <p:pic>
        <p:nvPicPr>
          <p:cNvPr id="4" name="Picture 2"/>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2699792" y="1417638"/>
            <a:ext cx="6359252" cy="39074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137136921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What about our class?</a:t>
            </a:r>
            <a:endParaRPr lang="en-GB" sz="3600"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340768"/>
            <a:ext cx="8712968" cy="3917032"/>
          </a:xfrm>
        </p:spPr>
        <p:txBody>
          <a:bodyPr>
            <a:normAutofit/>
          </a:bodyPr>
          <a:lstStyle/>
          <a:p>
            <a:r>
              <a:rPr lang="en-GB" sz="2000" dirty="0" smtClean="0"/>
              <a:t>Is this a Network? Yes/ No. </a:t>
            </a:r>
            <a:r>
              <a:rPr lang="en-GB" sz="2000" i="1" dirty="0" smtClean="0"/>
              <a:t>It depends.. </a:t>
            </a:r>
          </a:p>
          <a:p>
            <a:r>
              <a:rPr lang="en-GB" sz="2000" i="1" dirty="0" smtClean="0"/>
              <a:t>Lets talk about various scenarios</a:t>
            </a:r>
          </a:p>
          <a:p>
            <a:pPr lvl="1"/>
            <a:r>
              <a:rPr lang="en-GB" sz="1600" i="1" dirty="0" smtClean="0"/>
              <a:t>Class room environment</a:t>
            </a:r>
          </a:p>
          <a:p>
            <a:pPr lvl="2"/>
            <a:r>
              <a:rPr lang="en-GB" sz="1200" i="1" dirty="0" smtClean="0"/>
              <a:t>Typically a Local Area Network</a:t>
            </a:r>
          </a:p>
          <a:p>
            <a:pPr lvl="2"/>
            <a:r>
              <a:rPr lang="en-GB" sz="1200" i="1" dirty="0" smtClean="0"/>
              <a:t>Comparatively less resources </a:t>
            </a:r>
          </a:p>
          <a:p>
            <a:pPr lvl="2"/>
            <a:r>
              <a:rPr lang="en-GB" sz="1200" i="1" dirty="0" smtClean="0"/>
              <a:t>Faster</a:t>
            </a:r>
          </a:p>
          <a:p>
            <a:pPr lvl="2"/>
            <a:r>
              <a:rPr lang="en-GB" sz="1200" i="1" dirty="0" smtClean="0"/>
              <a:t>Easy access</a:t>
            </a:r>
          </a:p>
          <a:p>
            <a:pPr lvl="1"/>
            <a:r>
              <a:rPr lang="en-GB" sz="1600" i="1" dirty="0" smtClean="0"/>
              <a:t>Online environment</a:t>
            </a:r>
          </a:p>
          <a:p>
            <a:pPr lvl="2"/>
            <a:r>
              <a:rPr lang="en-GB" sz="1200" i="1" dirty="0" smtClean="0"/>
              <a:t>Typically Internet</a:t>
            </a:r>
          </a:p>
          <a:p>
            <a:pPr lvl="2"/>
            <a:r>
              <a:rPr lang="en-GB" sz="1200" i="1" dirty="0" smtClean="0"/>
              <a:t>Connected Online</a:t>
            </a:r>
          </a:p>
          <a:p>
            <a:pPr lvl="2"/>
            <a:r>
              <a:rPr lang="en-GB" sz="1200" i="1" dirty="0" smtClean="0"/>
              <a:t>More resources</a:t>
            </a:r>
          </a:p>
          <a:p>
            <a:pPr lvl="2"/>
            <a:r>
              <a:rPr lang="en-GB" sz="1200" i="1" dirty="0" smtClean="0"/>
              <a:t>Speed depends</a:t>
            </a:r>
          </a:p>
          <a:p>
            <a:pPr lvl="2"/>
            <a:r>
              <a:rPr lang="en-GB" sz="1200" i="1" dirty="0" smtClean="0"/>
              <a:t>Easy escape </a:t>
            </a:r>
            <a:endParaRPr lang="en-GB" sz="1200" i="1" dirty="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995936" y="1844824"/>
            <a:ext cx="5009918" cy="2880320"/>
          </a:xfrm>
          <a:prstGeom prst="rect">
            <a:avLst/>
          </a:prstGeom>
        </p:spPr>
      </p:pic>
      <p:sp>
        <p:nvSpPr>
          <p:cNvPr id="6" name="Smiley Face 5"/>
          <p:cNvSpPr/>
          <p:nvPr/>
        </p:nvSpPr>
        <p:spPr>
          <a:xfrm>
            <a:off x="2267744" y="4509120"/>
            <a:ext cx="288032" cy="288032"/>
          </a:xfrm>
          <a:prstGeom prst="smileyFac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346544640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So, what is a network?</a:t>
            </a:r>
            <a:endParaRPr lang="en-GB" sz="3600"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p:txBody>
          <a:bodyPr>
            <a:normAutofit/>
          </a:bodyPr>
          <a:lstStyle/>
          <a:p>
            <a:pPr algn="just"/>
            <a:r>
              <a:rPr lang="en-GB" dirty="0" smtClean="0"/>
              <a:t>Like all of us nowadays are online… 24X7 connected to the Internet…</a:t>
            </a:r>
          </a:p>
          <a:p>
            <a:pPr algn="just"/>
            <a:r>
              <a:rPr lang="en-GB" dirty="0" smtClean="0"/>
              <a:t>What is being online?</a:t>
            </a:r>
          </a:p>
          <a:p>
            <a:pPr lvl="1" algn="just"/>
            <a:r>
              <a:rPr lang="en-US" kern="0" dirty="0" smtClean="0"/>
              <a:t>“It </a:t>
            </a:r>
            <a:r>
              <a:rPr lang="en-US" kern="0" dirty="0"/>
              <a:t>is a worldwide collection of </a:t>
            </a:r>
            <a:r>
              <a:rPr lang="en-US" b="1" u="sng" kern="0" dirty="0"/>
              <a:t>interconnected networks</a:t>
            </a:r>
            <a:r>
              <a:rPr lang="en-US" kern="0" dirty="0"/>
              <a:t> exchanging information using common standards over telephone wires, fiber-optic cables, wireless transmissions, and satellite </a:t>
            </a:r>
            <a:r>
              <a:rPr lang="en-US" kern="0" dirty="0" smtClean="0"/>
              <a:t>links”. </a:t>
            </a:r>
            <a:r>
              <a:rPr lang="en-US" i="1" kern="0" baseline="30000" dirty="0" smtClean="0"/>
              <a:t>- 1</a:t>
            </a:r>
          </a:p>
          <a:p>
            <a:pPr algn="just"/>
            <a:endParaRPr lang="en-GB" dirty="0"/>
          </a:p>
        </p:txBody>
      </p:sp>
      <p:sp>
        <p:nvSpPr>
          <p:cNvPr id="4" name="TextBox 3"/>
          <p:cNvSpPr txBox="1"/>
          <p:nvPr/>
        </p:nvSpPr>
        <p:spPr>
          <a:xfrm>
            <a:off x="5840426" y="5229200"/>
            <a:ext cx="3296095" cy="276999"/>
          </a:xfrm>
          <a:prstGeom prst="rect">
            <a:avLst/>
          </a:prstGeom>
          <a:noFill/>
        </p:spPr>
        <p:txBody>
          <a:bodyPr wrap="none" rtlCol="0">
            <a:spAutoFit/>
          </a:bodyPr>
          <a:lstStyle/>
          <a:p>
            <a:r>
              <a:rPr lang="en-US" kern="0" baseline="-25000" dirty="0" smtClean="0"/>
              <a:t>1 </a:t>
            </a:r>
            <a:r>
              <a:rPr lang="en-US" kern="0" baseline="-25000" dirty="0"/>
              <a:t>Cisco </a:t>
            </a:r>
            <a:r>
              <a:rPr lang="en-US" kern="0" baseline="-25000" dirty="0" err="1"/>
              <a:t>Netacademy</a:t>
            </a:r>
            <a:r>
              <a:rPr lang="en-US" kern="0" baseline="-25000" dirty="0"/>
              <a:t> Course – Network Essentials</a:t>
            </a:r>
            <a:endParaRPr lang="en-GB" baseline="-25000" dirty="0"/>
          </a:p>
        </p:txBody>
      </p:sp>
      <p:sp>
        <p:nvSpPr>
          <p:cNvPr id="5" name="TextBox 4"/>
          <p:cNvSpPr txBox="1"/>
          <p:nvPr/>
        </p:nvSpPr>
        <p:spPr>
          <a:xfrm>
            <a:off x="0" y="5445224"/>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99817583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Interconnected Networks?</a:t>
            </a:r>
            <a:endParaRPr lang="en-GB" sz="3600"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p:txBody>
          <a:bodyPr>
            <a:normAutofit lnSpcReduction="10000"/>
          </a:bodyPr>
          <a:lstStyle/>
          <a:p>
            <a:r>
              <a:rPr lang="en-US" dirty="0" smtClean="0"/>
              <a:t>To start with…</a:t>
            </a:r>
          </a:p>
          <a:p>
            <a:pPr lvl="1"/>
            <a:r>
              <a:rPr lang="en-US" b="1" u="sng" dirty="0" smtClean="0">
                <a:solidFill>
                  <a:schemeClr val="accent6">
                    <a:lumMod val="75000"/>
                  </a:schemeClr>
                </a:solidFill>
                <a:hlinkClick r:id="rId2" action="ppaction://hlinksldjump"/>
              </a:rPr>
              <a:t>Local Networks</a:t>
            </a:r>
            <a:r>
              <a:rPr lang="en-US" dirty="0" smtClean="0"/>
              <a:t>: </a:t>
            </a:r>
            <a:r>
              <a:rPr lang="en-US" sz="1500" i="1" dirty="0" smtClean="0"/>
              <a:t>(Not limited to)</a:t>
            </a:r>
            <a:endParaRPr lang="en-US" i="1" dirty="0" smtClean="0"/>
          </a:p>
          <a:p>
            <a:pPr lvl="2"/>
            <a:r>
              <a:rPr lang="en-US" dirty="0" smtClean="0"/>
              <a:t>Any size, even a peer to peer.. (i.e. two interconnected devices)</a:t>
            </a:r>
          </a:p>
          <a:p>
            <a:pPr lvl="2"/>
            <a:r>
              <a:rPr lang="en-US" dirty="0" smtClean="0"/>
              <a:t>Home networks ( There is a Class Activity today on Home Networks…I GUESS          )</a:t>
            </a:r>
          </a:p>
          <a:p>
            <a:pPr lvl="2"/>
            <a:r>
              <a:rPr lang="en-US" dirty="0" smtClean="0"/>
              <a:t>SOHO Networks</a:t>
            </a:r>
          </a:p>
          <a:p>
            <a:pPr lvl="1"/>
            <a:r>
              <a:rPr lang="en-US" b="1" u="sng" dirty="0" smtClean="0">
                <a:solidFill>
                  <a:schemeClr val="accent6">
                    <a:lumMod val="75000"/>
                  </a:schemeClr>
                </a:solidFill>
                <a:hlinkClick r:id="rId3" action="ppaction://hlinksldjump"/>
              </a:rPr>
              <a:t>Connecting different devices</a:t>
            </a:r>
            <a:endParaRPr lang="en-US" b="1" u="sng" dirty="0" smtClean="0">
              <a:solidFill>
                <a:schemeClr val="accent6">
                  <a:lumMod val="75000"/>
                </a:schemeClr>
              </a:solidFill>
            </a:endParaRPr>
          </a:p>
          <a:p>
            <a:pPr lvl="1"/>
            <a:r>
              <a:rPr lang="en-US" dirty="0" smtClean="0"/>
              <a:t>Connecting different local networks </a:t>
            </a:r>
            <a:endParaRPr lang="en-US" dirty="0"/>
          </a:p>
        </p:txBody>
      </p:sp>
      <p:sp>
        <p:nvSpPr>
          <p:cNvPr id="5" name="Smiley Face 4"/>
          <p:cNvSpPr/>
          <p:nvPr/>
        </p:nvSpPr>
        <p:spPr>
          <a:xfrm>
            <a:off x="5148064" y="3717032"/>
            <a:ext cx="360040" cy="288032"/>
          </a:xfrm>
          <a:prstGeom prst="smileyFac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p:sp>
        <p:nvSpPr>
          <p:cNvPr id="6" name="TextBox 5"/>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419323230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Finally, Networks – What it is?</a:t>
            </a:r>
            <a:endParaRPr lang="en-GB" sz="3600"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p:txBody>
          <a:bodyPr>
            <a:normAutofit fontScale="92500"/>
          </a:bodyPr>
          <a:lstStyle/>
          <a:p>
            <a:pPr marL="0" indent="0" algn="just">
              <a:buNone/>
            </a:pPr>
            <a:r>
              <a:rPr lang="en-GB" sz="2400" dirty="0" smtClean="0"/>
              <a:t>According to Dictionary, “A </a:t>
            </a:r>
            <a:r>
              <a:rPr lang="en-GB" sz="2400" dirty="0"/>
              <a:t>group or system of interconnected people or things</a:t>
            </a:r>
            <a:r>
              <a:rPr lang="en-GB" sz="2400" dirty="0" smtClean="0"/>
              <a:t>.” </a:t>
            </a:r>
          </a:p>
          <a:p>
            <a:pPr marL="0" indent="0" algn="just">
              <a:buNone/>
            </a:pPr>
            <a:endParaRPr lang="en-GB" sz="2400" b="1" i="1" dirty="0" smtClean="0"/>
          </a:p>
          <a:p>
            <a:pPr marL="0" indent="0" algn="just">
              <a:buNone/>
            </a:pPr>
            <a:r>
              <a:rPr lang="en-GB" sz="2400" b="1" i="1" dirty="0" smtClean="0"/>
              <a:t>So, A network is a connection between devices or things or even people…. In today’s technology, everything is possible…. Like </a:t>
            </a:r>
            <a:r>
              <a:rPr lang="en-GB" sz="2400" b="1" i="1" dirty="0" err="1" smtClean="0"/>
              <a:t>IoT</a:t>
            </a:r>
            <a:r>
              <a:rPr lang="en-GB" sz="2400" b="1" i="1" dirty="0" smtClean="0"/>
              <a:t> for Things, AI for People, Automation for devices…</a:t>
            </a:r>
          </a:p>
          <a:p>
            <a:pPr marL="0" indent="0" algn="just">
              <a:buNone/>
            </a:pPr>
            <a:endParaRPr lang="en-GB" sz="2400" b="1" i="1" dirty="0"/>
          </a:p>
          <a:p>
            <a:pPr marL="0" indent="0" algn="just">
              <a:buNone/>
            </a:pPr>
            <a:r>
              <a:rPr lang="en-GB" sz="2400" b="1" i="1" dirty="0" smtClean="0">
                <a:solidFill>
                  <a:schemeClr val="accent6">
                    <a:lumMod val="75000"/>
                  </a:schemeClr>
                </a:solidFill>
              </a:rPr>
              <a:t>That’s it!!!! We are done for today….. We know what is a Network!!! See you Guys…. Bye </a:t>
            </a:r>
            <a:r>
              <a:rPr lang="en-GB" sz="2400" b="1" i="1" dirty="0" err="1" smtClean="0">
                <a:solidFill>
                  <a:schemeClr val="accent6">
                    <a:lumMod val="75000"/>
                  </a:schemeClr>
                </a:solidFill>
              </a:rPr>
              <a:t>Bye</a:t>
            </a:r>
            <a:r>
              <a:rPr lang="en-GB" sz="2400" b="1" i="1" dirty="0" smtClean="0">
                <a:solidFill>
                  <a:schemeClr val="accent6">
                    <a:lumMod val="75000"/>
                  </a:schemeClr>
                </a:solidFill>
              </a:rPr>
              <a:t>… Take Care…. Very Important… Stay SAFE!!!!</a:t>
            </a:r>
            <a:endParaRPr lang="en-US" sz="2400" b="1" i="1" dirty="0">
              <a:solidFill>
                <a:schemeClr val="accent6">
                  <a:lumMod val="75000"/>
                </a:schemeClr>
              </a:solidFill>
            </a:endParaRPr>
          </a:p>
        </p:txBody>
      </p:sp>
      <p:pic>
        <p:nvPicPr>
          <p:cNvPr id="4" name="Picture 3" descr="File:Bye-Bye2.gif - Wikimedia Commons"/>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28184" y="4531395"/>
            <a:ext cx="2857500" cy="1971675"/>
          </a:xfrm>
          <a:prstGeom prst="rect">
            <a:avLst/>
          </a:prstGeom>
        </p:spPr>
      </p:pic>
      <p:sp>
        <p:nvSpPr>
          <p:cNvPr id="6" name="TextBox 5"/>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255401714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a:xfrm>
            <a:off x="457200" y="269776"/>
            <a:ext cx="8229600" cy="1143000"/>
          </a:xfrm>
        </p:spPr>
        <p:txBody>
          <a:bodyPr>
            <a:noAutofit/>
          </a:bodyPr>
          <a:lstStyle/>
          <a:p>
            <a:r>
              <a:rPr lang="en-GB" sz="3600" dirty="0" smtClean="0">
                <a:solidFill>
                  <a:schemeClr val="accent1">
                    <a:lumMod val="50000"/>
                  </a:schemeClr>
                </a:solidFill>
              </a:rPr>
              <a:t>Seriously? </a:t>
            </a:r>
            <a:br>
              <a:rPr lang="en-GB" sz="3600" dirty="0" smtClean="0">
                <a:solidFill>
                  <a:schemeClr val="accent1">
                    <a:lumMod val="50000"/>
                  </a:schemeClr>
                </a:solidFill>
              </a:rPr>
            </a:br>
            <a:r>
              <a:rPr lang="en-GB" sz="3600" dirty="0" smtClean="0">
                <a:solidFill>
                  <a:schemeClr val="accent1">
                    <a:lumMod val="50000"/>
                  </a:schemeClr>
                </a:solidFill>
              </a:rPr>
              <a:t>But why do we connect devices?</a:t>
            </a:r>
            <a:endParaRPr lang="en-GB" sz="3600"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p:txBody>
          <a:bodyPr>
            <a:normAutofit/>
          </a:bodyPr>
          <a:lstStyle/>
          <a:p>
            <a:pPr marL="0" indent="0" algn="just">
              <a:buNone/>
            </a:pPr>
            <a:r>
              <a:rPr lang="en-GB" sz="2400" dirty="0" smtClean="0"/>
              <a:t>We connect devices, because…</a:t>
            </a:r>
          </a:p>
          <a:p>
            <a:pPr algn="just"/>
            <a:r>
              <a:rPr lang="en-GB" sz="2400" b="1" i="1" dirty="0" smtClean="0">
                <a:solidFill>
                  <a:schemeClr val="accent6">
                    <a:lumMod val="75000"/>
                  </a:schemeClr>
                </a:solidFill>
              </a:rPr>
              <a:t>We need to communicate!!!... </a:t>
            </a:r>
          </a:p>
          <a:p>
            <a:pPr algn="just"/>
            <a:r>
              <a:rPr lang="en-GB" sz="2400" b="1" i="1" dirty="0" smtClean="0">
                <a:solidFill>
                  <a:schemeClr val="accent6">
                    <a:lumMod val="75000"/>
                  </a:schemeClr>
                </a:solidFill>
              </a:rPr>
              <a:t>But, how do we communicate?</a:t>
            </a:r>
          </a:p>
          <a:p>
            <a:pPr lvl="1" algn="just"/>
            <a:endParaRPr lang="en-US" sz="2000" b="1" i="1" dirty="0">
              <a:solidFill>
                <a:schemeClr val="accent6">
                  <a:lumMod val="75000"/>
                </a:schemeClr>
              </a:solidFill>
            </a:endParaRPr>
          </a:p>
        </p:txBody>
      </p:sp>
      <p:pic>
        <p:nvPicPr>
          <p:cNvPr id="5" name="Picture 3"/>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899592" y="3175733"/>
            <a:ext cx="6299200" cy="23431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339125966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Why and How?</a:t>
            </a:r>
            <a:endParaRPr lang="en-GB" sz="3600"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169168" y="1340768"/>
            <a:ext cx="4546848" cy="3917032"/>
          </a:xfrm>
        </p:spPr>
        <p:txBody>
          <a:bodyPr>
            <a:normAutofit lnSpcReduction="10000"/>
          </a:bodyPr>
          <a:lstStyle/>
          <a:p>
            <a:pPr algn="just"/>
            <a:r>
              <a:rPr lang="en-US" sz="2200" dirty="0" smtClean="0"/>
              <a:t>We communicate using Data!!! </a:t>
            </a:r>
            <a:r>
              <a:rPr lang="en-US" sz="2200" baseline="30000" dirty="0" smtClean="0"/>
              <a:t>-1</a:t>
            </a:r>
          </a:p>
          <a:p>
            <a:pPr lvl="1" algn="just"/>
            <a:r>
              <a:rPr lang="en-US" sz="1800" dirty="0" smtClean="0"/>
              <a:t>Data </a:t>
            </a:r>
            <a:r>
              <a:rPr lang="en-US" sz="1800" dirty="0"/>
              <a:t>is a value that represents </a:t>
            </a:r>
            <a:r>
              <a:rPr lang="en-US" sz="1800" dirty="0" smtClean="0"/>
              <a:t>something.</a:t>
            </a:r>
          </a:p>
          <a:p>
            <a:pPr lvl="1" algn="just"/>
            <a:r>
              <a:rPr lang="en-US" sz="1800" dirty="0" smtClean="0"/>
              <a:t>Networks </a:t>
            </a:r>
            <a:r>
              <a:rPr lang="en-US" sz="1800" dirty="0"/>
              <a:t>to transmit their data in order to share with others or for long-term </a:t>
            </a:r>
            <a:r>
              <a:rPr lang="en-US" sz="1800" dirty="0" smtClean="0"/>
              <a:t>storage.</a:t>
            </a:r>
          </a:p>
          <a:p>
            <a:pPr lvl="1" algn="just"/>
            <a:r>
              <a:rPr lang="en-US" sz="1800" b="1" i="1" dirty="0" smtClean="0"/>
              <a:t>Computers </a:t>
            </a:r>
            <a:r>
              <a:rPr lang="en-US" sz="1800" b="1" i="1" dirty="0"/>
              <a:t>use binary codes </a:t>
            </a:r>
            <a:r>
              <a:rPr lang="en-US" sz="1800" dirty="0"/>
              <a:t>to represent and interpret letters, numbers and special characters with bits.</a:t>
            </a:r>
          </a:p>
          <a:p>
            <a:pPr lvl="1"/>
            <a:r>
              <a:rPr lang="en-US" sz="1800" b="1" i="1" dirty="0"/>
              <a:t>Each group of eight bits</a:t>
            </a:r>
            <a:r>
              <a:rPr lang="en-US" sz="1800" dirty="0"/>
              <a:t>, such as the representations of letters and numbers, is known as a byte.</a:t>
            </a:r>
          </a:p>
          <a:p>
            <a:pPr algn="just"/>
            <a:endParaRPr lang="en-US" sz="2200" dirty="0"/>
          </a:p>
          <a:p>
            <a:pPr algn="just"/>
            <a:endParaRPr lang="en-US" sz="2200" dirty="0"/>
          </a:p>
        </p:txBody>
      </p:sp>
      <p:pic>
        <p:nvPicPr>
          <p:cNvPr id="6" name="Picture 2"/>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4716016" y="1916832"/>
            <a:ext cx="4318193" cy="30243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8" name="TextBox 7"/>
          <p:cNvSpPr txBox="1"/>
          <p:nvPr/>
        </p:nvSpPr>
        <p:spPr>
          <a:xfrm>
            <a:off x="5840426" y="5229200"/>
            <a:ext cx="3296095" cy="276999"/>
          </a:xfrm>
          <a:prstGeom prst="rect">
            <a:avLst/>
          </a:prstGeom>
          <a:noFill/>
        </p:spPr>
        <p:txBody>
          <a:bodyPr wrap="none" rtlCol="0">
            <a:spAutoFit/>
          </a:bodyPr>
          <a:lstStyle/>
          <a:p>
            <a:r>
              <a:rPr lang="en-US" kern="0" baseline="-25000" dirty="0" smtClean="0"/>
              <a:t>1 </a:t>
            </a:r>
            <a:r>
              <a:rPr lang="en-US" kern="0" baseline="-25000" dirty="0"/>
              <a:t>Cisco </a:t>
            </a:r>
            <a:r>
              <a:rPr lang="en-US" kern="0" baseline="-25000" dirty="0" err="1"/>
              <a:t>Netacademy</a:t>
            </a:r>
            <a:r>
              <a:rPr lang="en-US" kern="0" baseline="-25000" dirty="0"/>
              <a:t> Course – Network Essentials</a:t>
            </a:r>
            <a:endParaRPr lang="en-GB" baseline="-25000" dirty="0"/>
          </a:p>
        </p:txBody>
      </p:sp>
    </p:spTree>
    <p:extLst>
      <p:ext uri="{BB962C8B-B14F-4D97-AF65-F5344CB8AC3E}">
        <p14:creationId xmlns:p14="http://schemas.microsoft.com/office/powerpoint/2010/main" val="22287422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Why and How?</a:t>
            </a:r>
            <a:endParaRPr lang="en-GB" sz="3600"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457200" y="1417638"/>
            <a:ext cx="8075240" cy="3917032"/>
          </a:xfrm>
        </p:spPr>
        <p:txBody>
          <a:bodyPr>
            <a:normAutofit/>
          </a:bodyPr>
          <a:lstStyle/>
          <a:p>
            <a:pPr algn="just"/>
            <a:r>
              <a:rPr lang="en-US" sz="2200" dirty="0" smtClean="0"/>
              <a:t>Metrics for Communication:</a:t>
            </a:r>
          </a:p>
          <a:p>
            <a:pPr algn="just"/>
            <a:r>
              <a:rPr lang="en-US" sz="2200" b="1" dirty="0" smtClean="0"/>
              <a:t>Bandwidth </a:t>
            </a:r>
            <a:r>
              <a:rPr lang="en-US" sz="2200" i="1" dirty="0" smtClean="0"/>
              <a:t>(Like No. of Lanes in a Highway) </a:t>
            </a:r>
            <a:r>
              <a:rPr lang="en-US" sz="2200" b="1" dirty="0" smtClean="0"/>
              <a:t>and Throughput </a:t>
            </a:r>
            <a:r>
              <a:rPr lang="en-US" sz="2200" i="1" dirty="0" smtClean="0"/>
              <a:t>(No. of Vehicles, Type of commuters, Traffic Congestions </a:t>
            </a:r>
            <a:r>
              <a:rPr lang="en-US" sz="2200" i="1" dirty="0" err="1" smtClean="0"/>
              <a:t>etc</a:t>
            </a:r>
            <a:r>
              <a:rPr lang="en-US" sz="2200" i="1" dirty="0" smtClean="0"/>
              <a:t>)</a:t>
            </a:r>
            <a:endParaRPr lang="en-US" sz="1400" i="1" dirty="0"/>
          </a:p>
          <a:p>
            <a:pPr algn="just"/>
            <a:endParaRPr lang="en-US" sz="2200" dirty="0"/>
          </a:p>
          <a:p>
            <a:pPr algn="just"/>
            <a:endParaRPr lang="en-US" sz="2200" dirty="0"/>
          </a:p>
        </p:txBody>
      </p:sp>
      <p:pic>
        <p:nvPicPr>
          <p:cNvPr id="4" name="Picture 3" descr="terrorism - Could technical controls prevent vehicle ..."/>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998698" y="2852936"/>
            <a:ext cx="3053598" cy="2298678"/>
          </a:xfrm>
          <a:prstGeom prst="rect">
            <a:avLst/>
          </a:prstGeom>
        </p:spPr>
      </p:pic>
      <p:pic>
        <p:nvPicPr>
          <p:cNvPr id="5" name="Picture 4"/>
          <p:cNvPicPr>
            <a:picLocks noChangeAspect="1"/>
          </p:cNvPicPr>
          <p:nvPr/>
        </p:nvPicPr>
        <p:blipFill rotWithShape="1">
          <a:blip r:embed="rId3"/>
          <a:srcRect t="10891" b="30468"/>
          <a:stretch/>
        </p:blipFill>
        <p:spPr>
          <a:xfrm>
            <a:off x="50088" y="2852936"/>
            <a:ext cx="5879882" cy="2298678"/>
          </a:xfrm>
          <a:prstGeom prst="rect">
            <a:avLst/>
          </a:prstGeom>
        </p:spPr>
      </p:pic>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18749408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How?</a:t>
            </a:r>
            <a:endParaRPr lang="en-GB" sz="3600"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457200" y="1417638"/>
            <a:ext cx="8075240" cy="3917032"/>
          </a:xfrm>
        </p:spPr>
        <p:txBody>
          <a:bodyPr>
            <a:normAutofit/>
          </a:bodyPr>
          <a:lstStyle/>
          <a:p>
            <a:pPr algn="just"/>
            <a:r>
              <a:rPr lang="en-US" sz="2200" dirty="0" smtClean="0"/>
              <a:t>Clients and Servers.</a:t>
            </a:r>
          </a:p>
          <a:p>
            <a:pPr algn="just"/>
            <a:r>
              <a:rPr lang="en-US" sz="2200" dirty="0" smtClean="0"/>
              <a:t>Network Infrastructure</a:t>
            </a:r>
          </a:p>
          <a:p>
            <a:pPr algn="just"/>
            <a:r>
              <a:rPr lang="en-US" sz="2200" dirty="0" smtClean="0"/>
              <a:t>End Devices</a:t>
            </a:r>
          </a:p>
          <a:p>
            <a:pPr marL="0" indent="0" algn="just">
              <a:buNone/>
            </a:pPr>
            <a:endParaRPr lang="en-US" sz="2200" dirty="0" smtClean="0"/>
          </a:p>
          <a:p>
            <a:pPr marL="0" indent="0" algn="just">
              <a:buNone/>
            </a:pPr>
            <a:r>
              <a:rPr lang="en-US" sz="2200" dirty="0" smtClean="0"/>
              <a:t>How to check?</a:t>
            </a:r>
          </a:p>
          <a:p>
            <a:pPr algn="just"/>
            <a:r>
              <a:rPr lang="en-US" sz="2200" b="1" dirty="0" smtClean="0"/>
              <a:t>Ping</a:t>
            </a:r>
          </a:p>
          <a:p>
            <a:pPr algn="just"/>
            <a:r>
              <a:rPr lang="en-US" sz="2200" b="1" dirty="0" smtClean="0"/>
              <a:t>Traceroute</a:t>
            </a:r>
            <a:endParaRPr lang="en-US" sz="2200" b="1" dirty="0"/>
          </a:p>
        </p:txBody>
      </p:sp>
      <p:sp>
        <p:nvSpPr>
          <p:cNvPr id="6" name="TextBox 5"/>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171846606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1C8677D-6AC9-5B4C-BD0E-9950912632F1}"/>
              </a:ext>
            </a:extLst>
          </p:cNvPr>
          <p:cNvPicPr>
            <a:picLocks noChangeAspect="1"/>
          </p:cNvPicPr>
          <p:nvPr/>
        </p:nvPicPr>
        <p:blipFill rotWithShape="1">
          <a:blip r:embed="rId2"/>
          <a:srcRect t="36457" b="32695"/>
          <a:stretch/>
        </p:blipFill>
        <p:spPr>
          <a:xfrm>
            <a:off x="35496" y="548680"/>
            <a:ext cx="9001000" cy="1584176"/>
          </a:xfrm>
          <a:prstGeom prst="rect">
            <a:avLst/>
          </a:prstGeom>
        </p:spPr>
      </p:pic>
      <p:sp>
        <p:nvSpPr>
          <p:cNvPr id="6" name="TextBox 5"/>
          <p:cNvSpPr txBox="1"/>
          <p:nvPr/>
        </p:nvSpPr>
        <p:spPr>
          <a:xfrm>
            <a:off x="1691680" y="2852936"/>
            <a:ext cx="6336704" cy="830997"/>
          </a:xfrm>
          <a:prstGeom prst="rect">
            <a:avLst/>
          </a:prstGeom>
          <a:noFill/>
        </p:spPr>
        <p:txBody>
          <a:bodyPr wrap="square" rtlCol="0">
            <a:spAutoFit/>
          </a:bodyPr>
          <a:lstStyle/>
          <a:p>
            <a:pPr algn="just"/>
            <a:r>
              <a:rPr lang="en-US" b="1" kern="0" baseline="-25000" dirty="0" smtClean="0"/>
              <a:t>Contents/ References/ Images used in this Presentation:</a:t>
            </a:r>
            <a:endParaRPr lang="en-US" b="1" kern="0" baseline="-25000" dirty="0"/>
          </a:p>
          <a:p>
            <a:pPr algn="just"/>
            <a:r>
              <a:rPr lang="en-US" kern="0" baseline="-25000" dirty="0" smtClean="0"/>
              <a:t>Contents &amp; Selective Images : </a:t>
            </a:r>
            <a:r>
              <a:rPr lang="en-US" b="1" kern="0" baseline="-25000" dirty="0" smtClean="0"/>
              <a:t>Cisco Networking Academy </a:t>
            </a:r>
            <a:r>
              <a:rPr lang="en-US" b="1" kern="0" baseline="-25000" dirty="0"/>
              <a:t>Course </a:t>
            </a:r>
            <a:r>
              <a:rPr lang="en-US" kern="0" baseline="-25000" dirty="0"/>
              <a:t>– Network </a:t>
            </a:r>
            <a:r>
              <a:rPr lang="en-US" kern="0" baseline="-25000" dirty="0" smtClean="0"/>
              <a:t>Essentials | Selective images from </a:t>
            </a:r>
            <a:r>
              <a:rPr lang="en-US" b="1" kern="0" baseline="-25000" dirty="0" smtClean="0"/>
              <a:t>Bing Internet Search </a:t>
            </a:r>
            <a:r>
              <a:rPr lang="en-US" kern="0" baseline="-25000" dirty="0" smtClean="0"/>
              <a:t>| </a:t>
            </a:r>
            <a:r>
              <a:rPr lang="en-US" b="1" kern="0" baseline="-25000" dirty="0" smtClean="0"/>
              <a:t>YouTube</a:t>
            </a:r>
            <a:r>
              <a:rPr lang="en-US" kern="0" baseline="-25000" dirty="0" smtClean="0"/>
              <a:t>: How </a:t>
            </a:r>
            <a:r>
              <a:rPr lang="en-US" kern="0" baseline="-25000" dirty="0"/>
              <a:t>Computer Network works https://youtu.be/3uhA8bdz8gI</a:t>
            </a:r>
            <a:endParaRPr lang="en-US" kern="0" baseline="-25000" dirty="0" smtClean="0"/>
          </a:p>
        </p:txBody>
      </p:sp>
      <p:pic>
        <p:nvPicPr>
          <p:cNvPr id="7" name="Picture 6" descr="CNA_largo-onwhite"/>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691680" y="4553049"/>
            <a:ext cx="6097588" cy="89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7983207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457200" y="1417638"/>
            <a:ext cx="8075240" cy="3917032"/>
          </a:xfrm>
        </p:spPr>
        <p:txBody>
          <a:bodyPr>
            <a:normAutofit/>
          </a:bodyPr>
          <a:lstStyle/>
          <a:p>
            <a:pPr marL="0" indent="0" algn="just">
              <a:buNone/>
            </a:pPr>
            <a:r>
              <a:rPr lang="en-US" sz="2200" dirty="0" smtClean="0"/>
              <a:t>Reminders/ Action Plans:</a:t>
            </a:r>
          </a:p>
          <a:p>
            <a:pPr algn="just">
              <a:buFont typeface="Wingdings" panose="05000000000000000000" pitchFamily="2" charset="2"/>
              <a:buChar char="ü"/>
            </a:pPr>
            <a:r>
              <a:rPr lang="en-US" sz="2200" b="1" dirty="0" smtClean="0"/>
              <a:t>HW1: Enroll in “Introduction to Packet Tracer” Course and complete on or before Week 4. </a:t>
            </a:r>
          </a:p>
          <a:p>
            <a:pPr marL="0" indent="0" algn="just">
              <a:buNone/>
            </a:pPr>
            <a:r>
              <a:rPr lang="en-US" sz="1600" b="1" dirty="0" smtClean="0"/>
              <a:t>	</a:t>
            </a:r>
            <a:r>
              <a:rPr lang="en-US" sz="1600" i="1" dirty="0" smtClean="0">
                <a:solidFill>
                  <a:schemeClr val="accent6">
                    <a:lumMod val="75000"/>
                  </a:schemeClr>
                </a:solidFill>
              </a:rPr>
              <a:t>https</a:t>
            </a:r>
            <a:r>
              <a:rPr lang="en-US" sz="1600" i="1" dirty="0">
                <a:solidFill>
                  <a:schemeClr val="accent6">
                    <a:lumMod val="75000"/>
                  </a:schemeClr>
                </a:solidFill>
              </a:rPr>
              <a:t>://www.netacad.com/courses/packet-tracer/introduction-packet-tracer</a:t>
            </a:r>
            <a:endParaRPr lang="en-US" sz="2200" i="1" dirty="0" smtClean="0">
              <a:solidFill>
                <a:schemeClr val="accent6">
                  <a:lumMod val="75000"/>
                </a:schemeClr>
              </a:solidFill>
            </a:endParaRPr>
          </a:p>
          <a:p>
            <a:pPr algn="just">
              <a:buFont typeface="Wingdings" panose="05000000000000000000" pitchFamily="2" charset="2"/>
              <a:buChar char="ü"/>
            </a:pPr>
            <a:r>
              <a:rPr lang="en-US" sz="2200" b="1" dirty="0" smtClean="0"/>
              <a:t>Signup and download Packet Tracer before you come to the Lab Session.  We will be using Packet Tracer.</a:t>
            </a:r>
          </a:p>
          <a:p>
            <a:pPr algn="just">
              <a:buFont typeface="Wingdings" panose="05000000000000000000" pitchFamily="2" charset="2"/>
              <a:buChar char="ü"/>
            </a:pPr>
            <a:r>
              <a:rPr lang="en-US" sz="2200" b="1" dirty="0" smtClean="0"/>
              <a:t>Submit the Poll if you are interested to do Additional Course via Cisco Networking Academy. You could be admitted to Network Essentials and Cybersecurity Essentials. </a:t>
            </a:r>
            <a:endParaRPr lang="en-US" sz="2200" b="1" dirty="0"/>
          </a:p>
        </p:txBody>
      </p:sp>
    </p:spTree>
    <p:extLst>
      <p:ext uri="{BB962C8B-B14F-4D97-AF65-F5344CB8AC3E}">
        <p14:creationId xmlns:p14="http://schemas.microsoft.com/office/powerpoint/2010/main" val="261383100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hlinkClick r:id="rId2" action="ppaction://hlinksldjump"/>
              </a:rPr>
              <a:t>Local Networks</a:t>
            </a:r>
            <a:r>
              <a:rPr lang="en-GB" sz="3600" dirty="0" smtClean="0">
                <a:solidFill>
                  <a:schemeClr val="accent1">
                    <a:lumMod val="50000"/>
                  </a:schemeClr>
                </a:solidFill>
              </a:rPr>
              <a:t>: Understand the basics</a:t>
            </a:r>
            <a:endParaRPr lang="en-GB" sz="3600"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169168" y="1340768"/>
            <a:ext cx="4546848" cy="3917032"/>
          </a:xfrm>
        </p:spPr>
        <p:txBody>
          <a:bodyPr>
            <a:normAutofit/>
          </a:bodyPr>
          <a:lstStyle/>
          <a:p>
            <a:pPr marL="285750" indent="-285750" algn="just">
              <a:buClr>
                <a:schemeClr val="accent5">
                  <a:lumMod val="75000"/>
                </a:schemeClr>
              </a:buClr>
              <a:buFont typeface="Wingdings" panose="05000000000000000000" pitchFamily="2" charset="2"/>
              <a:buChar char="§"/>
            </a:pPr>
            <a:r>
              <a:rPr lang="en-US" sz="1800" dirty="0" smtClean="0"/>
              <a:t>Local Networks can be formed using the following components. Or in other words, the components used in forming a local network could be classified as </a:t>
            </a:r>
          </a:p>
          <a:p>
            <a:pPr marL="685800" lvl="1" algn="just">
              <a:buClr>
                <a:schemeClr val="accent5">
                  <a:lumMod val="75000"/>
                </a:schemeClr>
              </a:buClr>
              <a:buFont typeface="Wingdings" panose="05000000000000000000" pitchFamily="2" charset="2"/>
              <a:buChar char="§"/>
            </a:pPr>
            <a:r>
              <a:rPr lang="en-US" sz="1600" dirty="0" smtClean="0"/>
              <a:t>hosts</a:t>
            </a:r>
            <a:r>
              <a:rPr lang="en-US" sz="1600" dirty="0"/>
              <a:t>, </a:t>
            </a:r>
            <a:endParaRPr lang="en-US" sz="1600" dirty="0" smtClean="0"/>
          </a:p>
          <a:p>
            <a:pPr marL="685800" lvl="1" algn="just">
              <a:buClr>
                <a:schemeClr val="accent5">
                  <a:lumMod val="75000"/>
                </a:schemeClr>
              </a:buClr>
              <a:buFont typeface="Wingdings" panose="05000000000000000000" pitchFamily="2" charset="2"/>
              <a:buChar char="§"/>
            </a:pPr>
            <a:r>
              <a:rPr lang="en-US" sz="1600" dirty="0" smtClean="0"/>
              <a:t>shared </a:t>
            </a:r>
            <a:r>
              <a:rPr lang="en-US" sz="1600" dirty="0"/>
              <a:t>peripherals, </a:t>
            </a:r>
            <a:endParaRPr lang="en-US" sz="1600" dirty="0" smtClean="0"/>
          </a:p>
          <a:p>
            <a:pPr marL="685800" lvl="1" algn="just">
              <a:buClr>
                <a:schemeClr val="accent5">
                  <a:lumMod val="75000"/>
                </a:schemeClr>
              </a:buClr>
              <a:buFont typeface="Wingdings" panose="05000000000000000000" pitchFamily="2" charset="2"/>
              <a:buChar char="§"/>
            </a:pPr>
            <a:r>
              <a:rPr lang="en-US" sz="1600" dirty="0" smtClean="0"/>
              <a:t>network </a:t>
            </a:r>
            <a:r>
              <a:rPr lang="en-US" sz="1600" dirty="0"/>
              <a:t>devices, and </a:t>
            </a:r>
            <a:endParaRPr lang="en-US" sz="1600" dirty="0" smtClean="0"/>
          </a:p>
          <a:p>
            <a:pPr marL="685800" lvl="1" algn="just">
              <a:buClr>
                <a:schemeClr val="accent5">
                  <a:lumMod val="75000"/>
                </a:schemeClr>
              </a:buClr>
              <a:buFont typeface="Wingdings" panose="05000000000000000000" pitchFamily="2" charset="2"/>
              <a:buChar char="§"/>
            </a:pPr>
            <a:r>
              <a:rPr lang="en-US" sz="1600" dirty="0" smtClean="0"/>
              <a:t>network </a:t>
            </a:r>
            <a:r>
              <a:rPr lang="en-US" sz="1600" dirty="0"/>
              <a:t>media.</a:t>
            </a:r>
          </a:p>
          <a:p>
            <a:pPr algn="just"/>
            <a:endParaRPr lang="en-US" sz="1800" dirty="0" smtClean="0"/>
          </a:p>
          <a:p>
            <a:pPr marL="285750" indent="-285750" algn="just">
              <a:buClr>
                <a:schemeClr val="accent5">
                  <a:lumMod val="75000"/>
                </a:schemeClr>
              </a:buClr>
              <a:buFont typeface="Wingdings" panose="05000000000000000000" pitchFamily="2" charset="2"/>
              <a:buChar char="§"/>
            </a:pPr>
            <a:r>
              <a:rPr lang="en-US" sz="1800" dirty="0" smtClean="0"/>
              <a:t>Internet Protocol </a:t>
            </a:r>
            <a:r>
              <a:rPr lang="en-US" sz="1800" dirty="0"/>
              <a:t>configuration </a:t>
            </a:r>
            <a:r>
              <a:rPr lang="en-US" sz="1800" dirty="0" smtClean="0"/>
              <a:t>is a very important factor for any device </a:t>
            </a:r>
            <a:r>
              <a:rPr lang="en-US" sz="1800" dirty="0"/>
              <a:t>to </a:t>
            </a:r>
            <a:r>
              <a:rPr lang="en-US" sz="1800" dirty="0" smtClean="0"/>
              <a:t>send </a:t>
            </a:r>
            <a:r>
              <a:rPr lang="en-US" sz="1800" dirty="0"/>
              <a:t>and receive information on the </a:t>
            </a:r>
            <a:r>
              <a:rPr lang="en-US" sz="1800" dirty="0" smtClean="0"/>
              <a:t>network.</a:t>
            </a:r>
            <a:endParaRPr lang="en-US" sz="1800" dirty="0"/>
          </a:p>
        </p:txBody>
      </p:sp>
      <p:pic>
        <p:nvPicPr>
          <p:cNvPr id="5" name="Content Placeholder 2"/>
          <p:cNvPicPr>
            <a:picLocks noChangeAspect="1"/>
          </p:cNvPicPr>
          <p:nvPr/>
        </p:nvPicPr>
        <p:blipFill>
          <a:blip r:embed="rId3"/>
          <a:stretch>
            <a:fillRect/>
          </a:stretch>
        </p:blipFill>
        <p:spPr>
          <a:xfrm>
            <a:off x="4788023" y="1417638"/>
            <a:ext cx="4245321" cy="3523530"/>
          </a:xfrm>
          <a:prstGeom prst="rect">
            <a:avLst/>
          </a:prstGeom>
        </p:spPr>
      </p:pic>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323860650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a:solidFill>
                  <a:schemeClr val="accent1">
                    <a:lumMod val="50000"/>
                  </a:schemeClr>
                </a:solidFill>
                <a:hlinkClick r:id="rId2" action="ppaction://hlinksldjump"/>
              </a:rPr>
              <a:t>Local Networks</a:t>
            </a:r>
            <a:r>
              <a:rPr lang="en-GB" sz="3600" dirty="0">
                <a:solidFill>
                  <a:schemeClr val="accent1">
                    <a:lumMod val="50000"/>
                  </a:schemeClr>
                </a:solidFill>
              </a:rPr>
              <a:t>: Understand the basics</a:t>
            </a:r>
          </a:p>
        </p:txBody>
      </p:sp>
      <p:pic>
        <p:nvPicPr>
          <p:cNvPr id="7" name="Picture 6"/>
          <p:cNvPicPr>
            <a:picLocks noChangeAspect="1"/>
          </p:cNvPicPr>
          <p:nvPr/>
        </p:nvPicPr>
        <p:blipFill>
          <a:blip r:embed="rId3"/>
          <a:stretch>
            <a:fillRect/>
          </a:stretch>
        </p:blipFill>
        <p:spPr>
          <a:xfrm>
            <a:off x="107504" y="1124744"/>
            <a:ext cx="5256584" cy="4393924"/>
          </a:xfrm>
          <a:prstGeom prst="rect">
            <a:avLst/>
          </a:prstGeom>
        </p:spPr>
      </p:pic>
      <p:pic>
        <p:nvPicPr>
          <p:cNvPr id="8" name="Picture 7"/>
          <p:cNvPicPr>
            <a:picLocks noChangeAspect="1"/>
          </p:cNvPicPr>
          <p:nvPr/>
        </p:nvPicPr>
        <p:blipFill>
          <a:blip r:embed="rId4"/>
          <a:stretch>
            <a:fillRect/>
          </a:stretch>
        </p:blipFill>
        <p:spPr>
          <a:xfrm>
            <a:off x="5471843" y="1052736"/>
            <a:ext cx="3519747" cy="2423586"/>
          </a:xfrm>
          <a:prstGeom prst="rect">
            <a:avLst/>
          </a:prstGeom>
        </p:spPr>
      </p:pic>
      <p:pic>
        <p:nvPicPr>
          <p:cNvPr id="9" name="Picture 8"/>
          <p:cNvPicPr>
            <a:picLocks noChangeAspect="1"/>
          </p:cNvPicPr>
          <p:nvPr/>
        </p:nvPicPr>
        <p:blipFill>
          <a:blip r:embed="rId5"/>
          <a:stretch>
            <a:fillRect/>
          </a:stretch>
        </p:blipFill>
        <p:spPr>
          <a:xfrm>
            <a:off x="5458185" y="3501008"/>
            <a:ext cx="3506304" cy="2017660"/>
          </a:xfrm>
          <a:prstGeom prst="rect">
            <a:avLst/>
          </a:prstGeom>
        </p:spPr>
      </p:pic>
      <p:sp>
        <p:nvSpPr>
          <p:cNvPr id="10" name="TextBox 9"/>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241355186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dirty="0">
                <a:hlinkClick r:id="rId2" action="ppaction://hlinksldjump"/>
              </a:rPr>
              <a:t>Connecting different </a:t>
            </a:r>
            <a:r>
              <a:rPr lang="en-US" sz="3600" dirty="0" smtClean="0">
                <a:hlinkClick r:id="rId2" action="ppaction://hlinksldjump"/>
              </a:rPr>
              <a:t>devices</a:t>
            </a:r>
            <a:endParaRPr lang="en-GB" sz="3600"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169168" y="1340768"/>
            <a:ext cx="4546848" cy="3917032"/>
          </a:xfrm>
        </p:spPr>
        <p:txBody>
          <a:bodyPr>
            <a:normAutofit/>
          </a:bodyPr>
          <a:lstStyle/>
          <a:p>
            <a:pPr marL="0" lvl="1" indent="0" algn="just">
              <a:buNone/>
            </a:pPr>
            <a:r>
              <a:rPr lang="en-US" sz="1000" b="1" dirty="0" smtClean="0"/>
              <a:t>Twisted-Pair (TP) </a:t>
            </a:r>
            <a:r>
              <a:rPr lang="en-US" sz="1000" dirty="0" smtClean="0"/>
              <a:t>is a type of copper cable. TP is the most common type of network cabling. Data </a:t>
            </a:r>
            <a:r>
              <a:rPr lang="en-US" sz="1000" dirty="0"/>
              <a:t>transmission over copper cable is sensitive to </a:t>
            </a:r>
            <a:r>
              <a:rPr lang="en-US" sz="1000" b="1" dirty="0"/>
              <a:t>electromagnetic </a:t>
            </a:r>
            <a:r>
              <a:rPr lang="en-US" sz="1000" b="1" dirty="0" smtClean="0"/>
              <a:t>interference. (</a:t>
            </a:r>
            <a:r>
              <a:rPr lang="en-US" sz="1000" b="1" dirty="0"/>
              <a:t>EMI)</a:t>
            </a:r>
            <a:r>
              <a:rPr lang="en-US" sz="1000" dirty="0"/>
              <a:t>, which can reduce the data throughput rate. Another source of interference, </a:t>
            </a:r>
            <a:r>
              <a:rPr lang="en-US" sz="1000" dirty="0" smtClean="0"/>
              <a:t>known </a:t>
            </a:r>
            <a:r>
              <a:rPr lang="en-US" sz="1000" dirty="0"/>
              <a:t>as </a:t>
            </a:r>
            <a:r>
              <a:rPr lang="en-US" sz="1000" b="1" dirty="0"/>
              <a:t>crosstalk</a:t>
            </a:r>
            <a:r>
              <a:rPr lang="en-US" sz="1000" dirty="0"/>
              <a:t>, occurs when long lengths of cables are bundled together. </a:t>
            </a:r>
            <a:r>
              <a:rPr lang="en-US" sz="1000" dirty="0" smtClean="0"/>
              <a:t>The electrical </a:t>
            </a:r>
            <a:r>
              <a:rPr lang="en-US" sz="1000" dirty="0"/>
              <a:t>impulses from one cable may cross over to an adjacent cable. </a:t>
            </a:r>
          </a:p>
          <a:p>
            <a:pPr marL="285750" indent="-285750">
              <a:buClr>
                <a:schemeClr val="accent5">
                  <a:lumMod val="75000"/>
                </a:schemeClr>
              </a:buClr>
              <a:buFont typeface="Wingdings" panose="05000000000000000000" pitchFamily="2" charset="2"/>
              <a:buChar char="§"/>
            </a:pPr>
            <a:r>
              <a:rPr lang="en-US" sz="1000" b="1" dirty="0" smtClean="0"/>
              <a:t>Unshielded twisted-pair </a:t>
            </a:r>
            <a:r>
              <a:rPr lang="en-US" sz="1000" b="1" dirty="0"/>
              <a:t>(UTP)</a:t>
            </a:r>
            <a:r>
              <a:rPr lang="en-US" sz="1000" dirty="0"/>
              <a:t> and </a:t>
            </a:r>
            <a:r>
              <a:rPr lang="en-US" sz="1000" b="1" dirty="0"/>
              <a:t>Shielded twisted-pair (STP</a:t>
            </a:r>
            <a:r>
              <a:rPr lang="en-US" sz="1000" dirty="0" smtClean="0"/>
              <a:t>).</a:t>
            </a:r>
            <a:endParaRPr lang="en-US" sz="1000" dirty="0"/>
          </a:p>
        </p:txBody>
      </p:sp>
      <p:pic>
        <p:nvPicPr>
          <p:cNvPr id="6" name="Picture 5"/>
          <p:cNvPicPr>
            <a:picLocks noChangeAspect="1"/>
          </p:cNvPicPr>
          <p:nvPr/>
        </p:nvPicPr>
        <p:blipFill>
          <a:blip r:embed="rId3"/>
          <a:stretch>
            <a:fillRect/>
          </a:stretch>
        </p:blipFill>
        <p:spPr>
          <a:xfrm>
            <a:off x="4786467" y="1124744"/>
            <a:ext cx="4188365" cy="2944761"/>
          </a:xfrm>
          <a:prstGeom prst="rect">
            <a:avLst/>
          </a:prstGeom>
        </p:spPr>
      </p:pic>
      <p:pic>
        <p:nvPicPr>
          <p:cNvPr id="7" name="Picture 6"/>
          <p:cNvPicPr>
            <a:picLocks noChangeAspect="1"/>
          </p:cNvPicPr>
          <p:nvPr/>
        </p:nvPicPr>
        <p:blipFill>
          <a:blip r:embed="rId4"/>
          <a:stretch>
            <a:fillRect/>
          </a:stretch>
        </p:blipFill>
        <p:spPr>
          <a:xfrm>
            <a:off x="217357" y="2708920"/>
            <a:ext cx="4464496" cy="2735103"/>
          </a:xfrm>
          <a:prstGeom prst="rect">
            <a:avLst/>
          </a:prstGeom>
        </p:spPr>
      </p:pic>
      <p:sp>
        <p:nvSpPr>
          <p:cNvPr id="8" name="TextBox 7"/>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154393043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dirty="0">
                <a:hlinkClick r:id="rId2" action="ppaction://hlinksldjump"/>
              </a:rPr>
              <a:t>Connecting different </a:t>
            </a:r>
            <a:r>
              <a:rPr lang="en-US" sz="3600" dirty="0" smtClean="0">
                <a:hlinkClick r:id="rId2" action="ppaction://hlinksldjump"/>
              </a:rPr>
              <a:t>devices</a:t>
            </a:r>
            <a:endParaRPr lang="en-GB" sz="3600"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41176" y="1340768"/>
            <a:ext cx="8579296" cy="3917032"/>
          </a:xfrm>
        </p:spPr>
        <p:txBody>
          <a:bodyPr>
            <a:normAutofit/>
          </a:bodyPr>
          <a:lstStyle/>
          <a:p>
            <a:pPr marL="0" indent="0" algn="just">
              <a:buClr>
                <a:schemeClr val="accent5">
                  <a:lumMod val="75000"/>
                </a:schemeClr>
              </a:buClr>
              <a:buNone/>
            </a:pPr>
            <a:r>
              <a:rPr lang="en-US" sz="1400" b="1" dirty="0" smtClean="0"/>
              <a:t>Coaxial Cable </a:t>
            </a:r>
            <a:r>
              <a:rPr lang="en-US" sz="1400" dirty="0" smtClean="0"/>
              <a:t>is usually made of copper or aluminum. It is used by cable television companies to provide service, and for satellite communication systems. Coaxial </a:t>
            </a:r>
            <a:r>
              <a:rPr lang="en-US" sz="1400" dirty="0"/>
              <a:t>cable (or coax) carries data in the form of electrical signals. It has better shielding than UTP and can carry more data. Coaxial cable is usually constructed of either copper or aluminum.</a:t>
            </a:r>
          </a:p>
          <a:p>
            <a:pPr marL="0" indent="0" algn="just">
              <a:buClr>
                <a:schemeClr val="accent5">
                  <a:lumMod val="75000"/>
                </a:schemeClr>
              </a:buClr>
              <a:buNone/>
            </a:pPr>
            <a:endParaRPr lang="en-US" sz="1400" dirty="0" smtClean="0"/>
          </a:p>
          <a:p>
            <a:pPr marL="0" indent="0" algn="just">
              <a:buClr>
                <a:schemeClr val="accent5">
                  <a:lumMod val="75000"/>
                </a:schemeClr>
              </a:buClr>
              <a:buNone/>
            </a:pPr>
            <a:r>
              <a:rPr lang="en-US" sz="1400" b="1" dirty="0" smtClean="0"/>
              <a:t>Fiber-optic </a:t>
            </a:r>
            <a:r>
              <a:rPr lang="en-US" sz="1400" dirty="0"/>
              <a:t>cables are made of glass or </a:t>
            </a:r>
            <a:r>
              <a:rPr lang="en-US" sz="1400" dirty="0" smtClean="0"/>
              <a:t>plastic </a:t>
            </a:r>
            <a:r>
              <a:rPr lang="en-US" sz="1400" dirty="0"/>
              <a:t>neither of which conducts electricity</a:t>
            </a:r>
            <a:r>
              <a:rPr lang="en-US" sz="1400" dirty="0" smtClean="0"/>
              <a:t>. </a:t>
            </a:r>
            <a:r>
              <a:rPr lang="en-US" sz="1400" dirty="0"/>
              <a:t>They have a very high bandwidth, </a:t>
            </a:r>
            <a:r>
              <a:rPr lang="en-US" sz="1400" dirty="0" smtClean="0"/>
              <a:t>so </a:t>
            </a:r>
            <a:r>
              <a:rPr lang="en-US" sz="1400" dirty="0"/>
              <a:t>they can carry vast amounts of data. Fiber-optic is used in backbone networks, </a:t>
            </a:r>
            <a:r>
              <a:rPr lang="en-US" sz="1400" dirty="0" smtClean="0"/>
              <a:t>large </a:t>
            </a:r>
            <a:r>
              <a:rPr lang="en-US" sz="1400" dirty="0"/>
              <a:t>enterprise environments, and large data centers</a:t>
            </a:r>
            <a:r>
              <a:rPr lang="en-US" sz="1400" dirty="0" smtClean="0"/>
              <a:t>.. </a:t>
            </a:r>
            <a:r>
              <a:rPr lang="en-US" sz="1400" dirty="0"/>
              <a:t>It is immune to EMI and RFI, and is suitable for installation in environments where interference is a problem.</a:t>
            </a:r>
          </a:p>
          <a:p>
            <a:pPr algn="just"/>
            <a:endParaRPr lang="en-US" sz="1100" dirty="0"/>
          </a:p>
          <a:p>
            <a:pPr marL="0" indent="0" algn="just">
              <a:buClr>
                <a:schemeClr val="accent5">
                  <a:lumMod val="75000"/>
                </a:schemeClr>
              </a:buClr>
              <a:buNone/>
            </a:pPr>
            <a:endParaRPr lang="en-US" sz="1400" dirty="0"/>
          </a:p>
          <a:p>
            <a:pPr marL="0" indent="0" algn="just">
              <a:buNone/>
            </a:pPr>
            <a:endParaRPr lang="en-US" sz="1400" dirty="0"/>
          </a:p>
          <a:p>
            <a:pPr marL="0" lvl="1" indent="0" algn="just">
              <a:buNone/>
            </a:pPr>
            <a:endParaRPr lang="en-US" sz="1400" dirty="0"/>
          </a:p>
        </p:txBody>
      </p:sp>
      <p:pic>
        <p:nvPicPr>
          <p:cNvPr id="8" name="Picture 7"/>
          <p:cNvPicPr>
            <a:picLocks noChangeAspect="1"/>
          </p:cNvPicPr>
          <p:nvPr/>
        </p:nvPicPr>
        <p:blipFill>
          <a:blip r:embed="rId3"/>
          <a:stretch>
            <a:fillRect/>
          </a:stretch>
        </p:blipFill>
        <p:spPr>
          <a:xfrm>
            <a:off x="2987824" y="3212976"/>
            <a:ext cx="5472608" cy="2311641"/>
          </a:xfrm>
          <a:prstGeom prst="rect">
            <a:avLst/>
          </a:prstGeom>
        </p:spPr>
      </p:pic>
      <p:sp>
        <p:nvSpPr>
          <p:cNvPr id="9" name="TextBox 8"/>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170388054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dirty="0" smtClean="0">
                <a:hlinkClick r:id="rId2" action="ppaction://hlinksldjump"/>
              </a:rPr>
              <a:t>Class Activity</a:t>
            </a:r>
            <a:endParaRPr lang="en-GB" sz="3600"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41176" y="1340768"/>
            <a:ext cx="8579296" cy="3917032"/>
          </a:xfrm>
        </p:spPr>
        <p:txBody>
          <a:bodyPr>
            <a:normAutofit/>
          </a:bodyPr>
          <a:lstStyle/>
          <a:p>
            <a:pPr marL="0" indent="0" algn="just">
              <a:buNone/>
            </a:pPr>
            <a:r>
              <a:rPr lang="en-US" sz="1400" b="1" dirty="0" err="1" smtClean="0"/>
              <a:t>IcA</a:t>
            </a:r>
            <a:r>
              <a:rPr lang="en-US" sz="1400" b="1" dirty="0" smtClean="0"/>
              <a:t> 1: </a:t>
            </a:r>
            <a:r>
              <a:rPr lang="en-GB" sz="1400" dirty="0" smtClean="0"/>
              <a:t>Identify </a:t>
            </a:r>
            <a:r>
              <a:rPr lang="en-GB" sz="1400" dirty="0"/>
              <a:t>and Draw the Network Topology of your </a:t>
            </a:r>
            <a:r>
              <a:rPr lang="en-GB" sz="1400" dirty="0" smtClean="0"/>
              <a:t>Home. (Just draw it in a Paper and volunteer to explain. Keep in mind: don't include any sensitive information) </a:t>
            </a:r>
            <a:r>
              <a:rPr lang="en-GB" sz="1400" dirty="0"/>
              <a:t>(Estimated Time: 15 </a:t>
            </a:r>
            <a:r>
              <a:rPr lang="en-GB" sz="1400" dirty="0" err="1"/>
              <a:t>Mins</a:t>
            </a:r>
            <a:r>
              <a:rPr lang="en-GB" sz="1400" dirty="0"/>
              <a:t>) </a:t>
            </a:r>
            <a:endParaRPr lang="en-GB" sz="1400" dirty="0" smtClean="0"/>
          </a:p>
          <a:p>
            <a:pPr marL="0" indent="0" algn="just">
              <a:buNone/>
            </a:pPr>
            <a:r>
              <a:rPr lang="en-GB" sz="1400" dirty="0" smtClean="0"/>
              <a:t>Sample Here: This is my network!!!</a:t>
            </a:r>
            <a:r>
              <a:rPr lang="en-GB" sz="1400" dirty="0"/>
              <a:t>	</a:t>
            </a:r>
          </a:p>
          <a:p>
            <a:pPr marL="0" indent="0" algn="just">
              <a:buClr>
                <a:schemeClr val="accent5">
                  <a:lumMod val="75000"/>
                </a:schemeClr>
              </a:buClr>
              <a:buNone/>
            </a:pPr>
            <a:endParaRPr lang="en-US" sz="1400" dirty="0"/>
          </a:p>
        </p:txBody>
      </p:sp>
      <p:sp>
        <p:nvSpPr>
          <p:cNvPr id="9" name="TextBox 8"/>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051720" y="2096866"/>
            <a:ext cx="4788024" cy="3192016"/>
          </a:xfrm>
          <a:prstGeom prst="rect">
            <a:avLst/>
          </a:prstGeom>
        </p:spPr>
      </p:pic>
    </p:spTree>
    <p:extLst>
      <p:ext uri="{BB962C8B-B14F-4D97-AF65-F5344CB8AC3E}">
        <p14:creationId xmlns:p14="http://schemas.microsoft.com/office/powerpoint/2010/main" val="2398042788"/>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purl.org/dc/elements/1.1/"/>
    <ds:schemaRef ds:uri="9902240c-f584-4322-946e-7b0be23bca91"/>
    <ds:schemaRef ds:uri="http://schemas.microsoft.com/office/infopath/2007/PartnerControls"/>
    <ds:schemaRef ds:uri="http://schemas.openxmlformats.org/package/2006/metadata/core-properties"/>
    <ds:schemaRef ds:uri="http://purl.org/dc/terms/"/>
    <ds:schemaRef ds:uri="d2ec016d-25cf-4c07-aa6b-c53e267faa6f"/>
    <ds:schemaRef ds:uri="http://schemas.microsoft.com/office/2006/metadata/properties"/>
    <ds:schemaRef ds:uri="http://www.w3.org/XML/1998/namespace"/>
    <ds:schemaRef ds:uri="http://purl.org/dc/dcmitype/"/>
  </ds:schemaRefs>
</ds:datastoreItem>
</file>

<file path=customXml/itemProps2.xml><?xml version="1.0" encoding="utf-8"?>
<ds:datastoreItem xmlns:ds="http://schemas.openxmlformats.org/officeDocument/2006/customXml" ds:itemID="{D096AEF0-AA4C-48CB-8EF3-EB81F34C815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352</TotalTime>
  <Words>1059</Words>
  <Application>Microsoft Office PowerPoint</Application>
  <PresentationFormat>On-screen Show (4:3)</PresentationFormat>
  <Paragraphs>118</Paragraphs>
  <Slides>19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Myriad Pro</vt:lpstr>
      <vt:lpstr>Wingdings</vt:lpstr>
      <vt:lpstr>20140311PresentationUWTSDTemplate</vt:lpstr>
      <vt:lpstr>Network and Cybersecurity Essentials (ACCA4024) Network Essentials: Introduction to Networks</vt:lpstr>
      <vt:lpstr>Objectives and Discussions</vt:lpstr>
      <vt:lpstr>Objectives and Discussions</vt:lpstr>
      <vt:lpstr>What is a Network?</vt:lpstr>
      <vt:lpstr>What about our class?</vt:lpstr>
      <vt:lpstr>So, what is a network?</vt:lpstr>
      <vt:lpstr>Interconnected Networks?</vt:lpstr>
      <vt:lpstr>Finally, Networks – What it is?</vt:lpstr>
      <vt:lpstr>Seriously?  But why do we connect devices?</vt:lpstr>
      <vt:lpstr>Why and How?</vt:lpstr>
      <vt:lpstr>Why and How?</vt:lpstr>
      <vt:lpstr>How?</vt:lpstr>
      <vt:lpstr>PowerPoint Presentation</vt:lpstr>
      <vt:lpstr>PowerPoint Presentation</vt:lpstr>
      <vt:lpstr>Local Networks: Understand the basics</vt:lpstr>
      <vt:lpstr>Local Networks: Understand the basics</vt:lpstr>
      <vt:lpstr>Connecting different devices</vt:lpstr>
      <vt:lpstr>Connecting different devices</vt:lpstr>
      <vt:lpstr>Class Activity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Computer Networks and Cybersecurity Applied Computing Wales Institute of Science and Art (WISA)</dc:title>
  <dc:creator>Kapilan Radhakrishnan</dc:creator>
  <cp:lastModifiedBy>Nitheesh Kaliyamurthy</cp:lastModifiedBy>
  <cp:revision>32</cp:revision>
  <dcterms:created xsi:type="dcterms:W3CDTF">2020-09-20T20:16:38Z</dcterms:created>
  <dcterms:modified xsi:type="dcterms:W3CDTF">2020-09-27T19:30:44Z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