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1"/>
  </p:notesMasterIdLst>
  <p:sldIdLst>
    <p:sldId id="256" r:id="rId2"/>
    <p:sldId id="274" r:id="rId3"/>
    <p:sldId id="282" r:id="rId4"/>
    <p:sldId id="283" r:id="rId5"/>
    <p:sldId id="285" r:id="rId6"/>
    <p:sldId id="275" r:id="rId7"/>
    <p:sldId id="286" r:id="rId8"/>
    <p:sldId id="287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30" d="100"/>
          <a:sy n="130" d="100"/>
        </p:scale>
        <p:origin x="107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11/11/2016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18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668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604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775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93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772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390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98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678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42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75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01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47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 smtClean="0"/>
              <a:t>M6X01087</a:t>
            </a:r>
          </a:p>
          <a:p>
            <a:r>
              <a:rPr lang="en-GB" dirty="0" smtClean="0"/>
              <a:t>Big </a:t>
            </a:r>
            <a:r>
              <a:rPr lang="en-GB" dirty="0" smtClean="0"/>
              <a:t>Data – </a:t>
            </a:r>
            <a:r>
              <a:rPr lang="en-GB" dirty="0" smtClean="0"/>
              <a:t>Lecture 5</a:t>
            </a:r>
          </a:p>
          <a:p>
            <a:r>
              <a:rPr lang="en-GB" dirty="0" smtClean="0"/>
              <a:t> More Dimensional Modelling</a:t>
            </a:r>
          </a:p>
          <a:p>
            <a:endParaRPr lang="en-GB" dirty="0" smtClean="0"/>
          </a:p>
          <a:p>
            <a:r>
              <a:rPr lang="en-GB" dirty="0" smtClean="0"/>
              <a:t>Dr Nik </a:t>
            </a:r>
            <a:r>
              <a:rPr lang="en-GB" dirty="0" smtClean="0"/>
              <a:t>Whitehead</a:t>
            </a:r>
          </a:p>
          <a:p>
            <a:r>
              <a:rPr lang="en-GB" dirty="0" smtClean="0"/>
              <a:t>Dr Tim Bashford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Families of fact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692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Real-world DW systems are made up of </a:t>
            </a:r>
            <a:r>
              <a:rPr lang="en-GB" i="1" dirty="0" smtClean="0"/>
              <a:t>families</a:t>
            </a:r>
            <a:r>
              <a:rPr lang="en-GB" dirty="0" smtClean="0"/>
              <a:t> of fact tables using a </a:t>
            </a:r>
            <a:r>
              <a:rPr lang="en-GB" i="1" dirty="0" smtClean="0"/>
              <a:t>constellation</a:t>
            </a:r>
            <a:r>
              <a:rPr lang="en-GB" dirty="0" smtClean="0"/>
              <a:t> of conformed dimensions</a:t>
            </a:r>
          </a:p>
          <a:p>
            <a:r>
              <a:rPr lang="en-GB" dirty="0" smtClean="0"/>
              <a:t>Businesses with a logical flow have fact tables that  each represent a stage in the flow, e.g.</a:t>
            </a:r>
          </a:p>
          <a:p>
            <a:pPr lvl="1"/>
            <a:r>
              <a:rPr lang="en-GB" dirty="0" smtClean="0"/>
              <a:t>Materials purchasing</a:t>
            </a:r>
          </a:p>
          <a:p>
            <a:pPr lvl="1"/>
            <a:r>
              <a:rPr lang="en-GB" dirty="0" smtClean="0"/>
              <a:t>Materials delivery</a:t>
            </a:r>
          </a:p>
          <a:p>
            <a:pPr lvl="1"/>
            <a:r>
              <a:rPr lang="en-GB" dirty="0" smtClean="0"/>
              <a:t>Materials inventory</a:t>
            </a:r>
          </a:p>
          <a:p>
            <a:pPr lvl="1"/>
            <a:r>
              <a:rPr lang="en-GB" dirty="0" smtClean="0"/>
              <a:t>Bill of materials</a:t>
            </a:r>
          </a:p>
          <a:p>
            <a:pPr lvl="1"/>
            <a:r>
              <a:rPr lang="en-GB" dirty="0" smtClean="0"/>
              <a:t>Manufacturing process control</a:t>
            </a:r>
          </a:p>
          <a:p>
            <a:pPr lvl="1"/>
            <a:r>
              <a:rPr lang="en-GB" dirty="0" smtClean="0"/>
              <a:t>Manufacturing costs</a:t>
            </a:r>
          </a:p>
          <a:p>
            <a:pPr lvl="1"/>
            <a:r>
              <a:rPr lang="en-GB" dirty="0" smtClean="0"/>
              <a:t>Packaging</a:t>
            </a:r>
          </a:p>
          <a:p>
            <a:pPr lvl="1"/>
            <a:r>
              <a:rPr lang="en-GB" dirty="0" smtClean="0"/>
              <a:t>Trans-shipping to warehouse</a:t>
            </a:r>
          </a:p>
          <a:p>
            <a:pPr lvl="1"/>
            <a:r>
              <a:rPr lang="en-GB" dirty="0" smtClean="0"/>
              <a:t>Finished goods inventory</a:t>
            </a:r>
          </a:p>
          <a:p>
            <a:r>
              <a:rPr lang="en-GB" dirty="0" smtClean="0"/>
              <a:t>In these cases each stage of the process has its own fact table and set of associated dimensions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Some structures are common to DW for many different applications</a:t>
            </a:r>
          </a:p>
          <a:p>
            <a:pPr lvl="1"/>
            <a:r>
              <a:rPr lang="en-GB" dirty="0" smtClean="0"/>
              <a:t>Transactions</a:t>
            </a:r>
          </a:p>
          <a:p>
            <a:pPr lvl="1"/>
            <a:r>
              <a:rPr lang="en-GB" dirty="0" smtClean="0"/>
              <a:t>Snapshots</a:t>
            </a:r>
          </a:p>
          <a:p>
            <a:r>
              <a:rPr lang="en-GB" dirty="0" smtClean="0"/>
              <a:t>A transaction is a single fact representing a single business operation, e.g. a sale, a phone call, a bank deposit...</a:t>
            </a:r>
          </a:p>
          <a:p>
            <a:r>
              <a:rPr lang="en-GB" dirty="0" smtClean="0"/>
              <a:t>These are generally low-level records and have a structure that seldom changes because the transaction capture system usually returns only one amount in a transaction</a:t>
            </a:r>
          </a:p>
          <a:p>
            <a:r>
              <a:rPr lang="en-GB" dirty="0" smtClean="0"/>
              <a:t>New transaction types are added by adding values to dimensions, not to the fact</a:t>
            </a:r>
          </a:p>
          <a:p>
            <a:r>
              <a:rPr lang="en-GB" dirty="0" smtClean="0"/>
              <a:t>Transaction-level data allows behaviour to be analysed, e.g. time-of-day analyses, queue analyses and basket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and snapshots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Snapshot</a:t>
            </a:r>
            <a:r>
              <a:rPr lang="en-GB" dirty="0" smtClean="0"/>
              <a:t> facts show summary data at the end of a specific reporting period, e.g. weekly or monthly</a:t>
            </a:r>
          </a:p>
          <a:p>
            <a:r>
              <a:rPr lang="en-GB" dirty="0" smtClean="0"/>
              <a:t>The application that creates the snapshot goes through the transaction fact to calculate the current status (this might take some time...)</a:t>
            </a:r>
          </a:p>
          <a:p>
            <a:r>
              <a:rPr lang="en-GB" dirty="0" smtClean="0"/>
              <a:t>A </a:t>
            </a:r>
            <a:r>
              <a:rPr lang="en-GB" i="1" dirty="0" smtClean="0"/>
              <a:t>current rolling snapshot</a:t>
            </a:r>
            <a:r>
              <a:rPr lang="en-GB" dirty="0" smtClean="0"/>
              <a:t> stores a daily snapshot for each day of a set period, e.g. 36 months</a:t>
            </a:r>
          </a:p>
          <a:p>
            <a:r>
              <a:rPr lang="en-GB" dirty="0" smtClean="0"/>
              <a:t>Transaction facts are operational facts; snapshots are management facts</a:t>
            </a:r>
          </a:p>
          <a:p>
            <a:r>
              <a:rPr lang="en-GB" dirty="0" smtClean="0"/>
              <a:t>Snapshot fact structure is related to the transaction fact structure but will have many summary and calculated measures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Stars and snowflakes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Although the star schema is good for high-performance data access, some DW designers try to over-normalise their schema by allowing the dimensions to use look-up tables</a:t>
            </a:r>
          </a:p>
          <a:p>
            <a:r>
              <a:rPr lang="en-GB" dirty="0" smtClean="0"/>
              <a:t>This leads to a </a:t>
            </a:r>
            <a:r>
              <a:rPr lang="en-GB" i="1" dirty="0" smtClean="0"/>
              <a:t>snowflake </a:t>
            </a:r>
            <a:r>
              <a:rPr lang="en-GB" dirty="0" smtClean="0"/>
              <a:t>schema with the fact connected to dimensions which may themselves have  one or more dimensions</a:t>
            </a:r>
          </a:p>
          <a:p>
            <a:r>
              <a:rPr lang="en-GB" dirty="0" smtClean="0"/>
              <a:t>This is sometimes not a good idea</a:t>
            </a:r>
          </a:p>
          <a:p>
            <a:pPr lvl="1"/>
            <a:r>
              <a:rPr lang="en-GB" dirty="0" smtClean="0"/>
              <a:t>Users are often confused by the added detail</a:t>
            </a:r>
          </a:p>
          <a:p>
            <a:pPr lvl="1"/>
            <a:r>
              <a:rPr lang="en-GB" dirty="0" smtClean="0"/>
              <a:t>Writing the user interface becomes more difficult</a:t>
            </a:r>
          </a:p>
          <a:p>
            <a:pPr lvl="1"/>
            <a:r>
              <a:rPr lang="en-GB" dirty="0" smtClean="0"/>
              <a:t>It slows down the query because it adds complex joins</a:t>
            </a:r>
          </a:p>
          <a:p>
            <a:pPr lvl="1"/>
            <a:r>
              <a:rPr lang="en-GB" dirty="0" smtClean="0"/>
              <a:t>It can cause problems with indexes in dimensions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z="1600" smtClean="0"/>
              <a:pPr/>
              <a:t>6</a:t>
            </a:fld>
            <a:endParaRPr lang="en-GB" sz="1600"/>
          </a:p>
        </p:txBody>
      </p:sp>
      <p:sp>
        <p:nvSpPr>
          <p:cNvPr id="6" name="TextBox 5"/>
          <p:cNvSpPr txBox="1"/>
          <p:nvPr/>
        </p:nvSpPr>
        <p:spPr>
          <a:xfrm>
            <a:off x="1071538" y="3643314"/>
            <a:ext cx="2097049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Store_ID</a:t>
            </a:r>
            <a:endParaRPr lang="en-GB" sz="1600" dirty="0" smtClean="0"/>
          </a:p>
          <a:p>
            <a:r>
              <a:rPr lang="en-GB" sz="1600" dirty="0" err="1" smtClean="0"/>
              <a:t>Store_name</a:t>
            </a:r>
            <a:endParaRPr lang="en-GB" sz="1600" dirty="0" smtClean="0"/>
          </a:p>
          <a:p>
            <a:r>
              <a:rPr lang="en-GB" sz="1600" b="1" dirty="0" err="1" smtClean="0"/>
              <a:t>Address_key</a:t>
            </a:r>
            <a:r>
              <a:rPr lang="en-GB" sz="1600" b="1" dirty="0" smtClean="0"/>
              <a:t> (FK)</a:t>
            </a:r>
          </a:p>
          <a:p>
            <a:r>
              <a:rPr lang="en-GB" sz="1600" dirty="0" smtClean="0"/>
              <a:t>District</a:t>
            </a:r>
          </a:p>
          <a:p>
            <a:r>
              <a:rPr lang="en-GB" sz="1600" dirty="0" err="1" smtClean="0"/>
              <a:t>Floor_type</a:t>
            </a:r>
            <a:endParaRPr lang="en-GB" sz="1600" dirty="0" smtClean="0"/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214282" y="285728"/>
            <a:ext cx="2305439" cy="230832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Time_key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Store_key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Customer_key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Clerk_key</a:t>
            </a:r>
            <a:r>
              <a:rPr lang="en-GB" sz="1600" dirty="0" smtClean="0"/>
              <a:t> (FK)</a:t>
            </a:r>
          </a:p>
          <a:p>
            <a:r>
              <a:rPr lang="en-GB" sz="1600" b="1" dirty="0" err="1" smtClean="0"/>
              <a:t>Promotion_key</a:t>
            </a:r>
            <a:r>
              <a:rPr lang="en-GB" sz="1600" dirty="0" smtClean="0"/>
              <a:t> (FK)</a:t>
            </a:r>
          </a:p>
          <a:p>
            <a:r>
              <a:rPr lang="en-GB" sz="1600" dirty="0" err="1" smtClean="0"/>
              <a:t>Pounds_sold</a:t>
            </a:r>
            <a:endParaRPr lang="en-GB" sz="1600" dirty="0" smtClean="0"/>
          </a:p>
          <a:p>
            <a:r>
              <a:rPr lang="en-GB" sz="1600" dirty="0" err="1" smtClean="0"/>
              <a:t>Units_sold</a:t>
            </a:r>
            <a:endParaRPr lang="en-GB" sz="1600" dirty="0" smtClean="0"/>
          </a:p>
          <a:p>
            <a:r>
              <a:rPr lang="en-GB" sz="1600" dirty="0" err="1" smtClean="0"/>
              <a:t>Pounds_cost</a:t>
            </a:r>
            <a:endParaRPr lang="en-GB" sz="1600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643306" y="4143380"/>
            <a:ext cx="202651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Address_key</a:t>
            </a:r>
            <a:r>
              <a:rPr lang="en-GB" sz="1600" dirty="0" smtClean="0"/>
              <a:t> (PK)</a:t>
            </a:r>
          </a:p>
          <a:p>
            <a:r>
              <a:rPr lang="en-GB" sz="1600" dirty="0" err="1" smtClean="0"/>
              <a:t>Street_Address</a:t>
            </a:r>
            <a:endParaRPr lang="en-GB" sz="1600" dirty="0" smtClean="0"/>
          </a:p>
          <a:p>
            <a:r>
              <a:rPr lang="en-GB" sz="1600" dirty="0" smtClean="0"/>
              <a:t>Town</a:t>
            </a:r>
          </a:p>
          <a:p>
            <a:r>
              <a:rPr lang="en-GB" sz="1600" dirty="0" smtClean="0"/>
              <a:t>County</a:t>
            </a:r>
          </a:p>
          <a:p>
            <a:r>
              <a:rPr lang="en-GB" sz="1600" dirty="0" smtClean="0"/>
              <a:t>Postcode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3019083" y="285728"/>
            <a:ext cx="2148345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Product_key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SKO</a:t>
            </a:r>
          </a:p>
          <a:p>
            <a:r>
              <a:rPr lang="en-GB" sz="1600" dirty="0" smtClean="0"/>
              <a:t>Description</a:t>
            </a:r>
          </a:p>
          <a:p>
            <a:r>
              <a:rPr lang="en-GB" sz="1600" dirty="0" smtClean="0"/>
              <a:t>Brand</a:t>
            </a:r>
          </a:p>
          <a:p>
            <a:r>
              <a:rPr lang="en-GB" sz="1600" dirty="0" smtClean="0"/>
              <a:t>Category</a:t>
            </a:r>
          </a:p>
          <a:p>
            <a:r>
              <a:rPr lang="en-GB" sz="1600" b="1" dirty="0" err="1" smtClean="0"/>
              <a:t>Package_key</a:t>
            </a:r>
            <a:r>
              <a:rPr lang="en-GB" sz="1600" b="1" dirty="0" smtClean="0"/>
              <a:t>  (FK)</a:t>
            </a:r>
          </a:p>
          <a:p>
            <a:r>
              <a:rPr lang="en-GB" sz="1600" dirty="0" smtClean="0"/>
              <a:t>Size</a:t>
            </a:r>
          </a:p>
          <a:p>
            <a:r>
              <a:rPr lang="en-GB" sz="1600" dirty="0" smtClean="0"/>
              <a:t>Flavour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382076" y="2611375"/>
            <a:ext cx="1534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Sales fact table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1195897" y="5459196"/>
            <a:ext cx="1677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Store dimension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5643570" y="2512745"/>
            <a:ext cx="19383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Package dimension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3643306" y="5774596"/>
            <a:ext cx="1931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Address dimension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3031130" y="2594052"/>
            <a:ext cx="19175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Product dimension</a:t>
            </a:r>
            <a:endParaRPr lang="en-GB" sz="1600" dirty="0"/>
          </a:p>
        </p:txBody>
      </p:sp>
      <p:cxnSp>
        <p:nvCxnSpPr>
          <p:cNvPr id="22" name="Straight Connector 21"/>
          <p:cNvCxnSpPr>
            <a:stCxn id="6" idx="0"/>
            <a:endCxn id="8" idx="2"/>
          </p:cNvCxnSpPr>
          <p:nvPr/>
        </p:nvCxnSpPr>
        <p:spPr>
          <a:xfrm flipH="1" flipV="1">
            <a:off x="1367002" y="2594052"/>
            <a:ext cx="753061" cy="10492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1" idx="1"/>
            <a:endCxn id="8" idx="3"/>
          </p:cNvCxnSpPr>
          <p:nvPr/>
        </p:nvCxnSpPr>
        <p:spPr>
          <a:xfrm flipH="1">
            <a:off x="2519721" y="1439890"/>
            <a:ext cx="49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9" idx="1"/>
            <a:endCxn id="6" idx="3"/>
          </p:cNvCxnSpPr>
          <p:nvPr/>
        </p:nvCxnSpPr>
        <p:spPr>
          <a:xfrm flipH="1" flipV="1">
            <a:off x="3168587" y="4551255"/>
            <a:ext cx="474719" cy="4077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643570" y="642918"/>
            <a:ext cx="2135521" cy="184665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Package_key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Number _stored</a:t>
            </a:r>
          </a:p>
          <a:p>
            <a:r>
              <a:rPr lang="en-GB" sz="1600" b="1" dirty="0" err="1" smtClean="0"/>
              <a:t>Material_key</a:t>
            </a:r>
            <a:r>
              <a:rPr lang="en-GB" sz="1600" b="1" dirty="0" smtClean="0"/>
              <a:t> (FK)</a:t>
            </a:r>
          </a:p>
          <a:p>
            <a:r>
              <a:rPr lang="en-GB" sz="1600" dirty="0" smtClean="0"/>
              <a:t>Length</a:t>
            </a:r>
          </a:p>
          <a:p>
            <a:r>
              <a:rPr lang="en-GB" sz="1600" dirty="0" smtClean="0"/>
              <a:t>Width</a:t>
            </a:r>
          </a:p>
          <a:p>
            <a:r>
              <a:rPr lang="en-GB" sz="1600" dirty="0" smtClean="0"/>
              <a:t>Breadth</a:t>
            </a:r>
          </a:p>
          <a:p>
            <a:r>
              <a:rPr lang="en-GB" sz="1600" dirty="0" smtClean="0"/>
              <a:t>Etc...</a:t>
            </a:r>
            <a:endParaRPr lang="en-GB" sz="1600" dirty="0"/>
          </a:p>
        </p:txBody>
      </p:sp>
      <p:cxnSp>
        <p:nvCxnSpPr>
          <p:cNvPr id="48" name="Straight Connector 47"/>
          <p:cNvCxnSpPr>
            <a:stCxn id="47" idx="1"/>
            <a:endCxn id="11" idx="3"/>
          </p:cNvCxnSpPr>
          <p:nvPr/>
        </p:nvCxnSpPr>
        <p:spPr>
          <a:xfrm flipH="1" flipV="1">
            <a:off x="5167428" y="1439890"/>
            <a:ext cx="476142" cy="1263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948264" y="3419708"/>
            <a:ext cx="2064989" cy="58477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 smtClean="0"/>
              <a:t>Material_key</a:t>
            </a:r>
            <a:r>
              <a:rPr lang="en-GB" sz="1600" dirty="0" smtClean="0"/>
              <a:t> (PK)</a:t>
            </a:r>
          </a:p>
          <a:p>
            <a:r>
              <a:rPr lang="en-GB" sz="1600" dirty="0" smtClean="0"/>
              <a:t>Description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48264" y="3988117"/>
            <a:ext cx="19704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Material dimension</a:t>
            </a:r>
            <a:endParaRPr lang="en-GB" sz="1600" dirty="0"/>
          </a:p>
        </p:txBody>
      </p:sp>
      <p:cxnSp>
        <p:nvCxnSpPr>
          <p:cNvPr id="21" name="Straight Connector 20"/>
          <p:cNvCxnSpPr>
            <a:stCxn id="19" idx="0"/>
            <a:endCxn id="47" idx="2"/>
          </p:cNvCxnSpPr>
          <p:nvPr/>
        </p:nvCxnSpPr>
        <p:spPr>
          <a:xfrm flipH="1" flipV="1">
            <a:off x="6711331" y="2489577"/>
            <a:ext cx="1269428" cy="9301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Tips for generating 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Identify everything you might possibly want to record</a:t>
            </a:r>
          </a:p>
          <a:p>
            <a:r>
              <a:rPr lang="en-GB" dirty="0" smtClean="0"/>
              <a:t>Decide whether these things are look-up tables (dimensions), important entities (facts) or numerical attributes of important entities (measures within facts)</a:t>
            </a:r>
          </a:p>
          <a:p>
            <a:r>
              <a:rPr lang="en-GB" dirty="0" smtClean="0"/>
              <a:t>Identify all of the user groups who might want to use your data warehouse</a:t>
            </a:r>
          </a:p>
          <a:p>
            <a:r>
              <a:rPr lang="en-GB" dirty="0" smtClean="0"/>
              <a:t>Imagine the questions that your users might want to ask</a:t>
            </a:r>
          </a:p>
          <a:p>
            <a:r>
              <a:rPr lang="en-GB" dirty="0" smtClean="0"/>
              <a:t>Work out which dimensions are used by more than one fact; these are your conformed dimensions</a:t>
            </a:r>
          </a:p>
          <a:p>
            <a:r>
              <a:rPr lang="en-GB" dirty="0" smtClean="0"/>
              <a:t>Decide if your dimensions need their own look-up tables; if so then you have a snowflake schema, not a star schema; </a:t>
            </a:r>
            <a:r>
              <a:rPr lang="en-GB" dirty="0" err="1" smtClean="0"/>
              <a:t>snowflaking</a:t>
            </a:r>
            <a:r>
              <a:rPr lang="en-GB" dirty="0" smtClean="0"/>
              <a:t> is allowed, but it may not be the best solution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Generate a schema for the </a:t>
            </a:r>
            <a:r>
              <a:rPr lang="en-GB" dirty="0" err="1" smtClean="0"/>
              <a:t>Northwind</a:t>
            </a:r>
            <a:r>
              <a:rPr lang="en-GB" dirty="0" smtClean="0"/>
              <a:t> Database.</a:t>
            </a:r>
          </a:p>
          <a:p>
            <a:pPr lvl="1"/>
            <a:r>
              <a:rPr lang="en-GB" dirty="0" smtClean="0"/>
              <a:t>Consider the questions which managers may want answered, based on who may use the database.</a:t>
            </a:r>
          </a:p>
          <a:p>
            <a:pPr lvl="1"/>
            <a:r>
              <a:rPr lang="en-GB" dirty="0" smtClean="0"/>
              <a:t>Build the dimension tables based on this.</a:t>
            </a:r>
          </a:p>
          <a:p>
            <a:pPr lvl="1"/>
            <a:r>
              <a:rPr lang="en-GB" dirty="0" smtClean="0"/>
              <a:t>Generate the fact tables.  Consider your conformed dimensions.</a:t>
            </a:r>
          </a:p>
          <a:p>
            <a:pPr lvl="1"/>
            <a:r>
              <a:rPr lang="en-GB" dirty="0" smtClean="0"/>
              <a:t>If dimensions are getting complex, do they need look-up tables?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42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</a:t>
            </a:r>
            <a:r>
              <a:rPr lang="en-GB" dirty="0" smtClean="0"/>
              <a:t>Data Mining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remaining Data Warehousing PowerPoints available on Moodle.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2636</TotalTime>
  <Words>680</Words>
  <Application>Microsoft Office PowerPoint</Application>
  <PresentationFormat>On-screen Show (4:3)</PresentationFormat>
  <Paragraphs>114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Georgia</vt:lpstr>
      <vt:lpstr>Trebuchet MS</vt:lpstr>
      <vt:lpstr>Wingdings 2</vt:lpstr>
      <vt:lpstr>Nik2013</vt:lpstr>
      <vt:lpstr>Data Warehousing for Business Intelligence</vt:lpstr>
      <vt:lpstr>Families of fact tables</vt:lpstr>
      <vt:lpstr>Transactions and snapshots</vt:lpstr>
      <vt:lpstr>Transactions and snapshots</vt:lpstr>
      <vt:lpstr>Stars and snowflakes</vt:lpstr>
      <vt:lpstr>PowerPoint Presentation</vt:lpstr>
      <vt:lpstr>Tips for generating schema</vt:lpstr>
      <vt:lpstr>Exercise</vt:lpstr>
      <vt:lpstr>Looking ahead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Tim Bashford</cp:lastModifiedBy>
  <cp:revision>226</cp:revision>
  <dcterms:created xsi:type="dcterms:W3CDTF">2011-09-13T10:27:46Z</dcterms:created>
  <dcterms:modified xsi:type="dcterms:W3CDTF">2016-11-11T10:41:48Z</dcterms:modified>
</cp:coreProperties>
</file>