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69" r:id="rId3"/>
    <p:sldId id="258" r:id="rId4"/>
    <p:sldId id="273" r:id="rId5"/>
    <p:sldId id="270" r:id="rId6"/>
    <p:sldId id="260" r:id="rId7"/>
    <p:sldId id="261" r:id="rId8"/>
    <p:sldId id="272" r:id="rId9"/>
    <p:sldId id="262" r:id="rId10"/>
    <p:sldId id="264" r:id="rId11"/>
    <p:sldId id="263" r:id="rId12"/>
    <p:sldId id="265" r:id="rId13"/>
    <p:sldId id="266" r:id="rId14"/>
    <p:sldId id="267" r:id="rId15"/>
    <p:sldId id="268" r:id="rId16"/>
    <p:sldId id="271" r:id="rId17"/>
    <p:sldId id="27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3617"/>
    <p:restoredTop sz="94691"/>
  </p:normalViewPr>
  <p:slideViewPr>
    <p:cSldViewPr snapToGrid="0">
      <p:cViewPr>
        <p:scale>
          <a:sx n="103" d="100"/>
          <a:sy n="103" d="100"/>
        </p:scale>
        <p:origin x="1128"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03A96B-97DA-4496-851D-5BB038587176}" type="doc">
      <dgm:prSet loTypeId="urn:microsoft.com/office/officeart/2005/8/layout/matrix3" loCatId="matrix" qsTypeId="urn:microsoft.com/office/officeart/2005/8/quickstyle/simple3" qsCatId="simple" csTypeId="urn:microsoft.com/office/officeart/2005/8/colors/colorful2" csCatId="colorful" phldr="1"/>
      <dgm:spPr/>
      <dgm:t>
        <a:bodyPr/>
        <a:lstStyle/>
        <a:p>
          <a:endParaRPr lang="en-US"/>
        </a:p>
      </dgm:t>
    </dgm:pt>
    <dgm:pt modelId="{3C5DEDFB-8A5C-4D60-922F-413A35712A0D}">
      <dgm:prSet custT="1"/>
      <dgm:spPr/>
      <dgm:t>
        <a:bodyPr/>
        <a:lstStyle/>
        <a:p>
          <a:r>
            <a:rPr lang="en-US" sz="1200" b="1" i="0" baseline="0" dirty="0"/>
            <a:t>Health </a:t>
          </a:r>
          <a:endParaRPr lang="en-US" sz="1200" b="1" dirty="0"/>
        </a:p>
      </dgm:t>
    </dgm:pt>
    <dgm:pt modelId="{32B8CC14-B7C9-4144-8C65-9F1414A54EFF}" type="parTrans" cxnId="{36EF9CF2-5EA3-4BE3-A5B7-1464778F8BF7}">
      <dgm:prSet/>
      <dgm:spPr/>
      <dgm:t>
        <a:bodyPr/>
        <a:lstStyle/>
        <a:p>
          <a:endParaRPr lang="en-US" sz="1200"/>
        </a:p>
      </dgm:t>
    </dgm:pt>
    <dgm:pt modelId="{58D3A7C0-2046-4378-8A9F-D01714D1AC92}" type="sibTrans" cxnId="{36EF9CF2-5EA3-4BE3-A5B7-1464778F8BF7}">
      <dgm:prSet/>
      <dgm:spPr/>
      <dgm:t>
        <a:bodyPr/>
        <a:lstStyle/>
        <a:p>
          <a:endParaRPr lang="en-US" sz="1200"/>
        </a:p>
      </dgm:t>
    </dgm:pt>
    <dgm:pt modelId="{57E82929-8D15-4E58-AECA-EEB434F2D654}">
      <dgm:prSet custT="1"/>
      <dgm:spPr/>
      <dgm:t>
        <a:bodyPr/>
        <a:lstStyle/>
        <a:p>
          <a:r>
            <a:rPr lang="en-US" sz="1200" b="0" i="0" baseline="0" dirty="0"/>
            <a:t>Physical health – how well the body functions.</a:t>
          </a:r>
          <a:endParaRPr lang="en-US" sz="1200" b="0" dirty="0"/>
        </a:p>
      </dgm:t>
    </dgm:pt>
    <dgm:pt modelId="{8E9FEFD0-B564-4E14-BC41-AC138264EE47}" type="parTrans" cxnId="{D98CC5DE-3AD6-4E44-832D-9093DDAAB31C}">
      <dgm:prSet/>
      <dgm:spPr/>
      <dgm:t>
        <a:bodyPr/>
        <a:lstStyle/>
        <a:p>
          <a:endParaRPr lang="en-US" sz="1200"/>
        </a:p>
      </dgm:t>
    </dgm:pt>
    <dgm:pt modelId="{3F5B5F3C-DFE5-4A29-88BF-6D06094298C9}" type="sibTrans" cxnId="{D98CC5DE-3AD6-4E44-832D-9093DDAAB31C}">
      <dgm:prSet/>
      <dgm:spPr/>
      <dgm:t>
        <a:bodyPr/>
        <a:lstStyle/>
        <a:p>
          <a:endParaRPr lang="en-US" sz="1200"/>
        </a:p>
      </dgm:t>
    </dgm:pt>
    <dgm:pt modelId="{58B53313-E4D9-4F62-8E75-D8ACCE31EDCE}">
      <dgm:prSet custT="1"/>
      <dgm:spPr/>
      <dgm:t>
        <a:bodyPr/>
        <a:lstStyle/>
        <a:p>
          <a:r>
            <a:rPr lang="en-US" sz="1200" b="0" i="0" baseline="0" dirty="0"/>
            <a:t>Mental health – emotional and psychological wellbeing.</a:t>
          </a:r>
          <a:endParaRPr lang="en-US" sz="1200" b="0" dirty="0"/>
        </a:p>
      </dgm:t>
    </dgm:pt>
    <dgm:pt modelId="{2289654D-EA95-453E-9512-7235C174BF90}" type="parTrans" cxnId="{BFE154D7-27A7-4457-BAFB-BA96FE3FC349}">
      <dgm:prSet/>
      <dgm:spPr/>
      <dgm:t>
        <a:bodyPr/>
        <a:lstStyle/>
        <a:p>
          <a:endParaRPr lang="en-US" sz="1200"/>
        </a:p>
      </dgm:t>
    </dgm:pt>
    <dgm:pt modelId="{2C6B1187-1C79-41DA-9AD2-AF5458CB2CFA}" type="sibTrans" cxnId="{BFE154D7-27A7-4457-BAFB-BA96FE3FC349}">
      <dgm:prSet/>
      <dgm:spPr/>
      <dgm:t>
        <a:bodyPr/>
        <a:lstStyle/>
        <a:p>
          <a:endParaRPr lang="en-US" sz="1200"/>
        </a:p>
      </dgm:t>
    </dgm:pt>
    <dgm:pt modelId="{198D9D6D-D0FD-4EAD-AA19-7E7B703F8108}">
      <dgm:prSet custT="1"/>
      <dgm:spPr/>
      <dgm:t>
        <a:bodyPr/>
        <a:lstStyle/>
        <a:p>
          <a:r>
            <a:rPr lang="en-US" sz="1200" b="0" i="0" baseline="0" dirty="0"/>
            <a:t>Social health – relationships and social connections.</a:t>
          </a:r>
          <a:endParaRPr lang="en-US" sz="1200" b="0" dirty="0"/>
        </a:p>
      </dgm:t>
    </dgm:pt>
    <dgm:pt modelId="{E96EE23D-385B-440B-AFFC-39BF808A8B1F}" type="parTrans" cxnId="{0948D389-189C-4671-BB1B-F63497DDCF9E}">
      <dgm:prSet/>
      <dgm:spPr/>
      <dgm:t>
        <a:bodyPr/>
        <a:lstStyle/>
        <a:p>
          <a:endParaRPr lang="en-US" sz="1200"/>
        </a:p>
      </dgm:t>
    </dgm:pt>
    <dgm:pt modelId="{5887523A-8331-4D60-9271-486E79AE2FAA}" type="sibTrans" cxnId="{0948D389-189C-4671-BB1B-F63497DDCF9E}">
      <dgm:prSet/>
      <dgm:spPr/>
      <dgm:t>
        <a:bodyPr/>
        <a:lstStyle/>
        <a:p>
          <a:endParaRPr lang="en-US" sz="1200"/>
        </a:p>
      </dgm:t>
    </dgm:pt>
    <dgm:pt modelId="{2280AE5F-8BAF-4A4C-9330-82B4ABF7FB79}">
      <dgm:prSet custT="1"/>
      <dgm:spPr/>
      <dgm:t>
        <a:bodyPr/>
        <a:lstStyle/>
        <a:p>
          <a:r>
            <a:rPr lang="en-US" sz="1200" b="0" i="0" baseline="0" dirty="0"/>
            <a:t>Health – physical, mental and social wellbeing (WHO, 1948).</a:t>
          </a:r>
          <a:endParaRPr lang="en-US" sz="1200" b="0" dirty="0"/>
        </a:p>
      </dgm:t>
    </dgm:pt>
    <dgm:pt modelId="{28312E3B-FB14-4287-912E-DF1D24E7EA4D}" type="parTrans" cxnId="{01686CA9-3A8C-4CC1-B136-E35C3746B1B1}">
      <dgm:prSet/>
      <dgm:spPr/>
      <dgm:t>
        <a:bodyPr/>
        <a:lstStyle/>
        <a:p>
          <a:endParaRPr lang="en-US" sz="1200"/>
        </a:p>
      </dgm:t>
    </dgm:pt>
    <dgm:pt modelId="{808B2C25-98C1-457F-9F1D-C868F0EA65B7}" type="sibTrans" cxnId="{01686CA9-3A8C-4CC1-B136-E35C3746B1B1}">
      <dgm:prSet/>
      <dgm:spPr/>
      <dgm:t>
        <a:bodyPr/>
        <a:lstStyle/>
        <a:p>
          <a:endParaRPr lang="en-US" sz="1200"/>
        </a:p>
      </dgm:t>
    </dgm:pt>
    <dgm:pt modelId="{524A2C50-BE1D-4B9E-9EF9-3E9F3A282D08}">
      <dgm:prSet custT="1"/>
      <dgm:spPr/>
      <dgm:t>
        <a:bodyPr/>
        <a:lstStyle/>
        <a:p>
          <a:r>
            <a:rPr lang="en-US" sz="1200" b="1" dirty="0"/>
            <a:t>Wellbeing </a:t>
          </a:r>
        </a:p>
      </dgm:t>
    </dgm:pt>
    <dgm:pt modelId="{BAB5FD75-2E02-4FBA-B731-4A880A0F8F39}" type="parTrans" cxnId="{4F59856A-9A7C-4FB4-B0C5-81EF890C408E}">
      <dgm:prSet/>
      <dgm:spPr/>
      <dgm:t>
        <a:bodyPr/>
        <a:lstStyle/>
        <a:p>
          <a:endParaRPr lang="en-US" sz="1200"/>
        </a:p>
      </dgm:t>
    </dgm:pt>
    <dgm:pt modelId="{4D283F5F-1598-437C-87C2-F0471C4BA520}" type="sibTrans" cxnId="{4F59856A-9A7C-4FB4-B0C5-81EF890C408E}">
      <dgm:prSet/>
      <dgm:spPr/>
      <dgm:t>
        <a:bodyPr/>
        <a:lstStyle/>
        <a:p>
          <a:endParaRPr lang="en-US" sz="1200"/>
        </a:p>
      </dgm:t>
    </dgm:pt>
    <dgm:pt modelId="{8C538A5D-83D2-47D5-8A41-241E001CF831}">
      <dgm:prSet custT="1"/>
      <dgm:spPr/>
      <dgm:t>
        <a:bodyPr/>
        <a:lstStyle/>
        <a:p>
          <a:r>
            <a:rPr lang="en-US" sz="1200" b="0" i="0" baseline="0" dirty="0"/>
            <a:t>Subjective wellbeing – how satisfied people feel with their lives (OECD, 2025).</a:t>
          </a:r>
          <a:endParaRPr lang="en-US" sz="1200" b="0" dirty="0"/>
        </a:p>
      </dgm:t>
    </dgm:pt>
    <dgm:pt modelId="{826E8BD8-2925-4A6F-A9EB-A1CABDCD55E6}" type="parTrans" cxnId="{580B9D40-1DA2-42DD-BD53-E3F267D0DDFD}">
      <dgm:prSet/>
      <dgm:spPr/>
      <dgm:t>
        <a:bodyPr/>
        <a:lstStyle/>
        <a:p>
          <a:endParaRPr lang="en-US" sz="1200"/>
        </a:p>
      </dgm:t>
    </dgm:pt>
    <dgm:pt modelId="{8A3F16F7-7AA5-48B7-8831-14ABA02694C7}" type="sibTrans" cxnId="{580B9D40-1DA2-42DD-BD53-E3F267D0DDFD}">
      <dgm:prSet/>
      <dgm:spPr/>
      <dgm:t>
        <a:bodyPr/>
        <a:lstStyle/>
        <a:p>
          <a:endParaRPr lang="en-US" sz="1200"/>
        </a:p>
      </dgm:t>
    </dgm:pt>
    <dgm:pt modelId="{FFD1F2CA-6FF7-4C9F-8290-6D29C1DB3628}">
      <dgm:prSet custT="1"/>
      <dgm:spPr/>
      <dgm:t>
        <a:bodyPr/>
        <a:lstStyle/>
        <a:p>
          <a:r>
            <a:rPr lang="en-US" sz="1200" b="0" i="0" baseline="0" dirty="0"/>
            <a:t>Objective wellbeing – measurable factors such as income, housing and health (OECD, 2025).</a:t>
          </a:r>
          <a:endParaRPr lang="en-US" sz="1200" b="0" dirty="0"/>
        </a:p>
      </dgm:t>
    </dgm:pt>
    <dgm:pt modelId="{222E7FE7-1445-4C6E-966D-326F2F175E2B}" type="parTrans" cxnId="{B85CDA05-A3D1-4315-9132-4CF485C1383D}">
      <dgm:prSet/>
      <dgm:spPr/>
      <dgm:t>
        <a:bodyPr/>
        <a:lstStyle/>
        <a:p>
          <a:endParaRPr lang="en-US" sz="1200"/>
        </a:p>
      </dgm:t>
    </dgm:pt>
    <dgm:pt modelId="{FB19BD44-56EF-4E05-ACA5-F1A0F1BA8CBF}" type="sibTrans" cxnId="{B85CDA05-A3D1-4315-9132-4CF485C1383D}">
      <dgm:prSet/>
      <dgm:spPr/>
      <dgm:t>
        <a:bodyPr/>
        <a:lstStyle/>
        <a:p>
          <a:endParaRPr lang="en-US" sz="1200"/>
        </a:p>
      </dgm:t>
    </dgm:pt>
    <dgm:pt modelId="{1E8F414B-8640-443F-B376-047B1C8BB1B5}">
      <dgm:prSet custT="1"/>
      <dgm:spPr/>
      <dgm:t>
        <a:bodyPr/>
        <a:lstStyle/>
        <a:p>
          <a:r>
            <a:rPr lang="en-US" sz="1200" b="1" i="0" baseline="0" dirty="0"/>
            <a:t>Sustainable development</a:t>
          </a:r>
          <a:r>
            <a:rPr lang="en-US" sz="1200" b="0" i="0" baseline="0" dirty="0"/>
            <a:t> – meeting current needs without harming future generations</a:t>
          </a:r>
          <a:r>
            <a:rPr lang="en-US" sz="1200" b="1" i="0" baseline="0" dirty="0"/>
            <a:t> (</a:t>
          </a:r>
          <a:r>
            <a:rPr lang="en-GB" sz="1200" dirty="0"/>
            <a:t>(World Commission on Environment and Development, 1987</a:t>
          </a:r>
          <a:r>
            <a:rPr lang="en-US" sz="1200" b="0" i="0" baseline="0" dirty="0"/>
            <a:t>).</a:t>
          </a:r>
          <a:endParaRPr lang="en-US" sz="1200" b="0" dirty="0"/>
        </a:p>
      </dgm:t>
    </dgm:pt>
    <dgm:pt modelId="{00215EEA-D63E-4179-BE70-8AAE6EF1B94A}" type="parTrans" cxnId="{A9F215C9-CE77-48E5-8D36-53417993A210}">
      <dgm:prSet/>
      <dgm:spPr/>
      <dgm:t>
        <a:bodyPr/>
        <a:lstStyle/>
        <a:p>
          <a:endParaRPr lang="en-US" sz="1200"/>
        </a:p>
      </dgm:t>
    </dgm:pt>
    <dgm:pt modelId="{2F92FB57-7F4E-4CEC-968D-BC69506AFE15}" type="sibTrans" cxnId="{A9F215C9-CE77-48E5-8D36-53417993A210}">
      <dgm:prSet/>
      <dgm:spPr/>
      <dgm:t>
        <a:bodyPr/>
        <a:lstStyle/>
        <a:p>
          <a:endParaRPr lang="en-US" sz="1200"/>
        </a:p>
      </dgm:t>
    </dgm:pt>
    <dgm:pt modelId="{6D6C0337-867B-47DF-A440-40F5FB1BEED4}">
      <dgm:prSet custT="1"/>
      <dgm:spPr/>
      <dgm:t>
        <a:bodyPr/>
        <a:lstStyle/>
        <a:p>
          <a:r>
            <a:rPr lang="en-US" sz="1200" b="1" i="0" baseline="0" dirty="0"/>
            <a:t>Biopsychosocial model</a:t>
          </a:r>
          <a:r>
            <a:rPr lang="en-US" sz="1200" b="0" i="0" baseline="0" dirty="0"/>
            <a:t> – health is influenced by biological, psychological and social factors </a:t>
          </a:r>
          <a:r>
            <a:rPr lang="en-US" sz="1200" b="1" i="0" baseline="0" dirty="0"/>
            <a:t>(Engel, 1977).</a:t>
          </a:r>
          <a:endParaRPr lang="en-US" sz="1200" b="1" dirty="0"/>
        </a:p>
      </dgm:t>
    </dgm:pt>
    <dgm:pt modelId="{69478EDC-842C-4860-B9F5-C5641413C77C}" type="parTrans" cxnId="{523BBC48-57C3-4803-8BE1-573744C9DA26}">
      <dgm:prSet/>
      <dgm:spPr/>
      <dgm:t>
        <a:bodyPr/>
        <a:lstStyle/>
        <a:p>
          <a:endParaRPr lang="en-US" sz="1200"/>
        </a:p>
      </dgm:t>
    </dgm:pt>
    <dgm:pt modelId="{3C69F778-7223-42C1-A139-64AA12441AE1}" type="sibTrans" cxnId="{523BBC48-57C3-4803-8BE1-573744C9DA26}">
      <dgm:prSet/>
      <dgm:spPr/>
      <dgm:t>
        <a:bodyPr/>
        <a:lstStyle/>
        <a:p>
          <a:endParaRPr lang="en-US" sz="1200"/>
        </a:p>
      </dgm:t>
    </dgm:pt>
    <dgm:pt modelId="{C0C14E5B-7313-6B47-944A-ABBE79548000}" type="pres">
      <dgm:prSet presAssocID="{8D03A96B-97DA-4496-851D-5BB038587176}" presName="matrix" presStyleCnt="0">
        <dgm:presLayoutVars>
          <dgm:chMax val="1"/>
          <dgm:dir/>
          <dgm:resizeHandles val="exact"/>
        </dgm:presLayoutVars>
      </dgm:prSet>
      <dgm:spPr/>
    </dgm:pt>
    <dgm:pt modelId="{546D4F27-B9D8-9F45-80AC-7A4ED03F00FE}" type="pres">
      <dgm:prSet presAssocID="{8D03A96B-97DA-4496-851D-5BB038587176}" presName="diamond" presStyleLbl="bgShp" presStyleIdx="0" presStyleCnt="1"/>
      <dgm:spPr/>
    </dgm:pt>
    <dgm:pt modelId="{D1522822-7F58-6640-A5AD-CBDF6BA44709}" type="pres">
      <dgm:prSet presAssocID="{8D03A96B-97DA-4496-851D-5BB038587176}" presName="quad1" presStyleLbl="node1" presStyleIdx="0" presStyleCnt="4" custScaleX="107464" custScaleY="109755">
        <dgm:presLayoutVars>
          <dgm:chMax val="0"/>
          <dgm:chPref val="0"/>
          <dgm:bulletEnabled val="1"/>
        </dgm:presLayoutVars>
      </dgm:prSet>
      <dgm:spPr/>
    </dgm:pt>
    <dgm:pt modelId="{208CE0DD-FE73-BE46-A65E-06D6D89D6F2B}" type="pres">
      <dgm:prSet presAssocID="{8D03A96B-97DA-4496-851D-5BB038587176}" presName="quad2" presStyleLbl="node1" presStyleIdx="1" presStyleCnt="4" custScaleX="100416" custScaleY="107900">
        <dgm:presLayoutVars>
          <dgm:chMax val="0"/>
          <dgm:chPref val="0"/>
          <dgm:bulletEnabled val="1"/>
        </dgm:presLayoutVars>
      </dgm:prSet>
      <dgm:spPr/>
    </dgm:pt>
    <dgm:pt modelId="{669EFB59-1991-BD4C-B2FF-F971E37F87E3}" type="pres">
      <dgm:prSet presAssocID="{8D03A96B-97DA-4496-851D-5BB038587176}" presName="quad3" presStyleLbl="node1" presStyleIdx="2" presStyleCnt="4" custScaleX="102888" custScaleY="100598">
        <dgm:presLayoutVars>
          <dgm:chMax val="0"/>
          <dgm:chPref val="0"/>
          <dgm:bulletEnabled val="1"/>
        </dgm:presLayoutVars>
      </dgm:prSet>
      <dgm:spPr/>
    </dgm:pt>
    <dgm:pt modelId="{83DF0163-06C3-2049-8F9E-FE4E5F1FE44F}" type="pres">
      <dgm:prSet presAssocID="{8D03A96B-97DA-4496-851D-5BB038587176}" presName="quad4" presStyleLbl="node1" presStyleIdx="3" presStyleCnt="4">
        <dgm:presLayoutVars>
          <dgm:chMax val="0"/>
          <dgm:chPref val="0"/>
          <dgm:bulletEnabled val="1"/>
        </dgm:presLayoutVars>
      </dgm:prSet>
      <dgm:spPr/>
    </dgm:pt>
  </dgm:ptLst>
  <dgm:cxnLst>
    <dgm:cxn modelId="{B85CDA05-A3D1-4315-9132-4CF485C1383D}" srcId="{524A2C50-BE1D-4B9E-9EF9-3E9F3A282D08}" destId="{FFD1F2CA-6FF7-4C9F-8290-6D29C1DB3628}" srcOrd="1" destOrd="0" parTransId="{222E7FE7-1445-4C6E-966D-326F2F175E2B}" sibTransId="{FB19BD44-56EF-4E05-ACA5-F1A0F1BA8CBF}"/>
    <dgm:cxn modelId="{E2C47308-27FE-BF4C-A0C0-F860F77A2FD5}" type="presOf" srcId="{8C538A5D-83D2-47D5-8A41-241E001CF831}" destId="{208CE0DD-FE73-BE46-A65E-06D6D89D6F2B}" srcOrd="0" destOrd="1" presId="urn:microsoft.com/office/officeart/2005/8/layout/matrix3"/>
    <dgm:cxn modelId="{0D84A511-CA37-304E-AC87-EEA663C79C39}" type="presOf" srcId="{58B53313-E4D9-4F62-8E75-D8ACCE31EDCE}" destId="{D1522822-7F58-6640-A5AD-CBDF6BA44709}" srcOrd="0" destOrd="2" presId="urn:microsoft.com/office/officeart/2005/8/layout/matrix3"/>
    <dgm:cxn modelId="{FD53EF15-2AEB-6C4A-A83C-804267B3697E}" type="presOf" srcId="{524A2C50-BE1D-4B9E-9EF9-3E9F3A282D08}" destId="{208CE0DD-FE73-BE46-A65E-06D6D89D6F2B}" srcOrd="0" destOrd="0" presId="urn:microsoft.com/office/officeart/2005/8/layout/matrix3"/>
    <dgm:cxn modelId="{D16EBF16-88A8-FF43-A0DB-059746D53CDF}" type="presOf" srcId="{3C5DEDFB-8A5C-4D60-922F-413A35712A0D}" destId="{D1522822-7F58-6640-A5AD-CBDF6BA44709}" srcOrd="0" destOrd="0" presId="urn:microsoft.com/office/officeart/2005/8/layout/matrix3"/>
    <dgm:cxn modelId="{580B9D40-1DA2-42DD-BD53-E3F267D0DDFD}" srcId="{524A2C50-BE1D-4B9E-9EF9-3E9F3A282D08}" destId="{8C538A5D-83D2-47D5-8A41-241E001CF831}" srcOrd="0" destOrd="0" parTransId="{826E8BD8-2925-4A6F-A9EB-A1CABDCD55E6}" sibTransId="{8A3F16F7-7AA5-48B7-8831-14ABA02694C7}"/>
    <dgm:cxn modelId="{C94B6445-F6A1-1A4E-B306-CA1A23335A56}" type="presOf" srcId="{FFD1F2CA-6FF7-4C9F-8290-6D29C1DB3628}" destId="{208CE0DD-FE73-BE46-A65E-06D6D89D6F2B}" srcOrd="0" destOrd="2" presId="urn:microsoft.com/office/officeart/2005/8/layout/matrix3"/>
    <dgm:cxn modelId="{523BBC48-57C3-4803-8BE1-573744C9DA26}" srcId="{8D03A96B-97DA-4496-851D-5BB038587176}" destId="{6D6C0337-867B-47DF-A440-40F5FB1BEED4}" srcOrd="3" destOrd="0" parTransId="{69478EDC-842C-4860-B9F5-C5641413C77C}" sibTransId="{3C69F778-7223-42C1-A139-64AA12441AE1}"/>
    <dgm:cxn modelId="{9AE8C662-A44D-4F45-87E0-7D43EB07C8E5}" type="presOf" srcId="{1E8F414B-8640-443F-B376-047B1C8BB1B5}" destId="{669EFB59-1991-BD4C-B2FF-F971E37F87E3}" srcOrd="0" destOrd="0" presId="urn:microsoft.com/office/officeart/2005/8/layout/matrix3"/>
    <dgm:cxn modelId="{4F59856A-9A7C-4FB4-B0C5-81EF890C408E}" srcId="{8D03A96B-97DA-4496-851D-5BB038587176}" destId="{524A2C50-BE1D-4B9E-9EF9-3E9F3A282D08}" srcOrd="1" destOrd="0" parTransId="{BAB5FD75-2E02-4FBA-B731-4A880A0F8F39}" sibTransId="{4D283F5F-1598-437C-87C2-F0471C4BA520}"/>
    <dgm:cxn modelId="{2B8DEB84-286C-8E49-8395-0DA0AC8E132C}" type="presOf" srcId="{57E82929-8D15-4E58-AECA-EEB434F2D654}" destId="{D1522822-7F58-6640-A5AD-CBDF6BA44709}" srcOrd="0" destOrd="1" presId="urn:microsoft.com/office/officeart/2005/8/layout/matrix3"/>
    <dgm:cxn modelId="{0948D389-189C-4671-BB1B-F63497DDCF9E}" srcId="{3C5DEDFB-8A5C-4D60-922F-413A35712A0D}" destId="{198D9D6D-D0FD-4EAD-AA19-7E7B703F8108}" srcOrd="2" destOrd="0" parTransId="{E96EE23D-385B-440B-AFFC-39BF808A8B1F}" sibTransId="{5887523A-8331-4D60-9271-486E79AE2FAA}"/>
    <dgm:cxn modelId="{01686CA9-3A8C-4CC1-B136-E35C3746B1B1}" srcId="{3C5DEDFB-8A5C-4D60-922F-413A35712A0D}" destId="{2280AE5F-8BAF-4A4C-9330-82B4ABF7FB79}" srcOrd="3" destOrd="0" parTransId="{28312E3B-FB14-4287-912E-DF1D24E7EA4D}" sibTransId="{808B2C25-98C1-457F-9F1D-C868F0EA65B7}"/>
    <dgm:cxn modelId="{B231A9C0-AF1E-834A-B95D-42B47F77D5E6}" type="presOf" srcId="{2280AE5F-8BAF-4A4C-9330-82B4ABF7FB79}" destId="{D1522822-7F58-6640-A5AD-CBDF6BA44709}" srcOrd="0" destOrd="4" presId="urn:microsoft.com/office/officeart/2005/8/layout/matrix3"/>
    <dgm:cxn modelId="{433FB9C8-71ED-E34F-BFDC-98797D07E56C}" type="presOf" srcId="{6D6C0337-867B-47DF-A440-40F5FB1BEED4}" destId="{83DF0163-06C3-2049-8F9E-FE4E5F1FE44F}" srcOrd="0" destOrd="0" presId="urn:microsoft.com/office/officeart/2005/8/layout/matrix3"/>
    <dgm:cxn modelId="{A9F215C9-CE77-48E5-8D36-53417993A210}" srcId="{8D03A96B-97DA-4496-851D-5BB038587176}" destId="{1E8F414B-8640-443F-B376-047B1C8BB1B5}" srcOrd="2" destOrd="0" parTransId="{00215EEA-D63E-4179-BE70-8AAE6EF1B94A}" sibTransId="{2F92FB57-7F4E-4CEC-968D-BC69506AFE15}"/>
    <dgm:cxn modelId="{BFE154D7-27A7-4457-BAFB-BA96FE3FC349}" srcId="{3C5DEDFB-8A5C-4D60-922F-413A35712A0D}" destId="{58B53313-E4D9-4F62-8E75-D8ACCE31EDCE}" srcOrd="1" destOrd="0" parTransId="{2289654D-EA95-453E-9512-7235C174BF90}" sibTransId="{2C6B1187-1C79-41DA-9AD2-AF5458CB2CFA}"/>
    <dgm:cxn modelId="{D98CC5DE-3AD6-4E44-832D-9093DDAAB31C}" srcId="{3C5DEDFB-8A5C-4D60-922F-413A35712A0D}" destId="{57E82929-8D15-4E58-AECA-EEB434F2D654}" srcOrd="0" destOrd="0" parTransId="{8E9FEFD0-B564-4E14-BC41-AC138264EE47}" sibTransId="{3F5B5F3C-DFE5-4A29-88BF-6D06094298C9}"/>
    <dgm:cxn modelId="{0B2F11EC-793B-4848-BE9C-A885F008C78A}" type="presOf" srcId="{198D9D6D-D0FD-4EAD-AA19-7E7B703F8108}" destId="{D1522822-7F58-6640-A5AD-CBDF6BA44709}" srcOrd="0" destOrd="3" presId="urn:microsoft.com/office/officeart/2005/8/layout/matrix3"/>
    <dgm:cxn modelId="{36EF9CF2-5EA3-4BE3-A5B7-1464778F8BF7}" srcId="{8D03A96B-97DA-4496-851D-5BB038587176}" destId="{3C5DEDFB-8A5C-4D60-922F-413A35712A0D}" srcOrd="0" destOrd="0" parTransId="{32B8CC14-B7C9-4144-8C65-9F1414A54EFF}" sibTransId="{58D3A7C0-2046-4378-8A9F-D01714D1AC92}"/>
    <dgm:cxn modelId="{726CF1F6-FEC6-FD47-9BBA-9A79DD6C639E}" type="presOf" srcId="{8D03A96B-97DA-4496-851D-5BB038587176}" destId="{C0C14E5B-7313-6B47-944A-ABBE79548000}" srcOrd="0" destOrd="0" presId="urn:microsoft.com/office/officeart/2005/8/layout/matrix3"/>
    <dgm:cxn modelId="{81570A21-C336-A34E-B41E-3133FF35F102}" type="presParOf" srcId="{C0C14E5B-7313-6B47-944A-ABBE79548000}" destId="{546D4F27-B9D8-9F45-80AC-7A4ED03F00FE}" srcOrd="0" destOrd="0" presId="urn:microsoft.com/office/officeart/2005/8/layout/matrix3"/>
    <dgm:cxn modelId="{121D1CFE-2480-B74E-998A-5EE3DAA72A81}" type="presParOf" srcId="{C0C14E5B-7313-6B47-944A-ABBE79548000}" destId="{D1522822-7F58-6640-A5AD-CBDF6BA44709}" srcOrd="1" destOrd="0" presId="urn:microsoft.com/office/officeart/2005/8/layout/matrix3"/>
    <dgm:cxn modelId="{86DA95BE-7A77-8143-9DFB-A3D6B3E1A0F0}" type="presParOf" srcId="{C0C14E5B-7313-6B47-944A-ABBE79548000}" destId="{208CE0DD-FE73-BE46-A65E-06D6D89D6F2B}" srcOrd="2" destOrd="0" presId="urn:microsoft.com/office/officeart/2005/8/layout/matrix3"/>
    <dgm:cxn modelId="{61E76C07-ABB3-F447-808E-BA7C870C1FED}" type="presParOf" srcId="{C0C14E5B-7313-6B47-944A-ABBE79548000}" destId="{669EFB59-1991-BD4C-B2FF-F971E37F87E3}" srcOrd="3" destOrd="0" presId="urn:microsoft.com/office/officeart/2005/8/layout/matrix3"/>
    <dgm:cxn modelId="{7FD3EE57-C12A-6146-A18B-423E4D83794A}" type="presParOf" srcId="{C0C14E5B-7313-6B47-944A-ABBE79548000}" destId="{83DF0163-06C3-2049-8F9E-FE4E5F1FE44F}"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4B29FEA-BABE-4C08-A025-6D6D3A0969D2}" type="doc">
      <dgm:prSet loTypeId="urn:microsoft.com/office/officeart/2005/8/layout/vProcess5" loCatId="process" qsTypeId="urn:microsoft.com/office/officeart/2005/8/quickstyle/3d4" qsCatId="3D" csTypeId="urn:microsoft.com/office/officeart/2005/8/colors/accent3_3" csCatId="accent3" phldr="1"/>
      <dgm:spPr/>
      <dgm:t>
        <a:bodyPr/>
        <a:lstStyle/>
        <a:p>
          <a:endParaRPr lang="en-US"/>
        </a:p>
      </dgm:t>
    </dgm:pt>
    <dgm:pt modelId="{6760BBBD-3EC4-48BC-818A-3E3C139B4D0B}">
      <dgm:prSet/>
      <dgm:spPr/>
      <dgm:t>
        <a:bodyPr/>
        <a:lstStyle/>
        <a:p>
          <a:r>
            <a:rPr lang="en-GB" b="1"/>
            <a:t>Socioeconomic deprivation:</a:t>
          </a:r>
          <a:r>
            <a:rPr lang="en-GB"/>
            <a:t> People living in deprived areas often experience poorer health and difficulties accessing healthcare services (Marmot, 2020).</a:t>
          </a:r>
          <a:endParaRPr lang="en-US"/>
        </a:p>
      </dgm:t>
    </dgm:pt>
    <dgm:pt modelId="{3FA09709-6822-417E-9F0E-BEEAAAB17E86}" type="parTrans" cxnId="{EE50F49B-19C7-4ADD-B745-DCCDE7069367}">
      <dgm:prSet/>
      <dgm:spPr/>
      <dgm:t>
        <a:bodyPr/>
        <a:lstStyle/>
        <a:p>
          <a:endParaRPr lang="en-US"/>
        </a:p>
      </dgm:t>
    </dgm:pt>
    <dgm:pt modelId="{9E4EC20F-547D-47AB-BDE1-409F3E5C21CF}" type="sibTrans" cxnId="{EE50F49B-19C7-4ADD-B745-DCCDE7069367}">
      <dgm:prSet/>
      <dgm:spPr/>
      <dgm:t>
        <a:bodyPr/>
        <a:lstStyle/>
        <a:p>
          <a:endParaRPr lang="en-US"/>
        </a:p>
      </dgm:t>
    </dgm:pt>
    <dgm:pt modelId="{E7C9B52A-5F91-4F7D-8811-70F7202183AC}">
      <dgm:prSet/>
      <dgm:spPr/>
      <dgm:t>
        <a:bodyPr/>
        <a:lstStyle/>
        <a:p>
          <a:r>
            <a:rPr lang="en-GB" b="1" dirty="0"/>
            <a:t>Ethnic inequalities:</a:t>
          </a:r>
          <a:r>
            <a:rPr lang="en-GB" dirty="0"/>
            <a:t> Language barriers, discrimination and cultural differences can affect access to healthcare for some ethnic minority groups (NHS England, 2025).</a:t>
          </a:r>
          <a:endParaRPr lang="en-US" dirty="0"/>
        </a:p>
      </dgm:t>
    </dgm:pt>
    <dgm:pt modelId="{0B243D41-E5E5-41F1-AA36-AA73F4EDD1DC}" type="parTrans" cxnId="{45AA9D20-F24E-408F-BB28-A18DE0437F5E}">
      <dgm:prSet/>
      <dgm:spPr/>
      <dgm:t>
        <a:bodyPr/>
        <a:lstStyle/>
        <a:p>
          <a:endParaRPr lang="en-US"/>
        </a:p>
      </dgm:t>
    </dgm:pt>
    <dgm:pt modelId="{71921AD0-2272-4712-A896-168F3DFC7DAD}" type="sibTrans" cxnId="{45AA9D20-F24E-408F-BB28-A18DE0437F5E}">
      <dgm:prSet/>
      <dgm:spPr/>
      <dgm:t>
        <a:bodyPr/>
        <a:lstStyle/>
        <a:p>
          <a:endParaRPr lang="en-US"/>
        </a:p>
      </dgm:t>
    </dgm:pt>
    <dgm:pt modelId="{94388018-14AB-4CD2-90A2-98F8F80E3173}">
      <dgm:prSet/>
      <dgm:spPr/>
      <dgm:t>
        <a:bodyPr/>
        <a:lstStyle/>
        <a:p>
          <a:r>
            <a:rPr lang="en-GB" b="1"/>
            <a:t>Digital exclusion:</a:t>
          </a:r>
          <a:r>
            <a:rPr lang="en-GB"/>
            <a:t> People without internet access or digital skills may struggle to use online healthcare services (Good Things Foundation, 2024)</a:t>
          </a:r>
          <a:endParaRPr lang="en-US"/>
        </a:p>
      </dgm:t>
    </dgm:pt>
    <dgm:pt modelId="{E37EA255-2372-40B2-BC7E-F27809952F8F}" type="parTrans" cxnId="{19A0C1A1-30FC-4F5F-8023-0E83B5A2D64E}">
      <dgm:prSet/>
      <dgm:spPr/>
      <dgm:t>
        <a:bodyPr/>
        <a:lstStyle/>
        <a:p>
          <a:endParaRPr lang="en-US"/>
        </a:p>
      </dgm:t>
    </dgm:pt>
    <dgm:pt modelId="{E4173155-FE6C-44F5-A5D5-E7875B6491D6}" type="sibTrans" cxnId="{19A0C1A1-30FC-4F5F-8023-0E83B5A2D64E}">
      <dgm:prSet/>
      <dgm:spPr/>
      <dgm:t>
        <a:bodyPr/>
        <a:lstStyle/>
        <a:p>
          <a:endParaRPr lang="en-US"/>
        </a:p>
      </dgm:t>
    </dgm:pt>
    <dgm:pt modelId="{BEC0F44E-F2B6-234A-89C8-B7B946F7F851}" type="pres">
      <dgm:prSet presAssocID="{24B29FEA-BABE-4C08-A025-6D6D3A0969D2}" presName="outerComposite" presStyleCnt="0">
        <dgm:presLayoutVars>
          <dgm:chMax val="5"/>
          <dgm:dir/>
          <dgm:resizeHandles val="exact"/>
        </dgm:presLayoutVars>
      </dgm:prSet>
      <dgm:spPr/>
    </dgm:pt>
    <dgm:pt modelId="{0AE30B6A-4940-3C46-B102-7821911AC306}" type="pres">
      <dgm:prSet presAssocID="{24B29FEA-BABE-4C08-A025-6D6D3A0969D2}" presName="dummyMaxCanvas" presStyleCnt="0">
        <dgm:presLayoutVars/>
      </dgm:prSet>
      <dgm:spPr/>
    </dgm:pt>
    <dgm:pt modelId="{882A34EB-AAAE-8B4E-AB87-CC0394A08902}" type="pres">
      <dgm:prSet presAssocID="{24B29FEA-BABE-4C08-A025-6D6D3A0969D2}" presName="ThreeNodes_1" presStyleLbl="node1" presStyleIdx="0" presStyleCnt="3">
        <dgm:presLayoutVars>
          <dgm:bulletEnabled val="1"/>
        </dgm:presLayoutVars>
      </dgm:prSet>
      <dgm:spPr/>
    </dgm:pt>
    <dgm:pt modelId="{6146658C-9237-FC43-8D11-21254D1073D2}" type="pres">
      <dgm:prSet presAssocID="{24B29FEA-BABE-4C08-A025-6D6D3A0969D2}" presName="ThreeNodes_2" presStyleLbl="node1" presStyleIdx="1" presStyleCnt="3">
        <dgm:presLayoutVars>
          <dgm:bulletEnabled val="1"/>
        </dgm:presLayoutVars>
      </dgm:prSet>
      <dgm:spPr/>
    </dgm:pt>
    <dgm:pt modelId="{0644022B-EDE6-2A4A-8282-1C219D941825}" type="pres">
      <dgm:prSet presAssocID="{24B29FEA-BABE-4C08-A025-6D6D3A0969D2}" presName="ThreeNodes_3" presStyleLbl="node1" presStyleIdx="2" presStyleCnt="3">
        <dgm:presLayoutVars>
          <dgm:bulletEnabled val="1"/>
        </dgm:presLayoutVars>
      </dgm:prSet>
      <dgm:spPr/>
    </dgm:pt>
    <dgm:pt modelId="{4D8BD227-BEAF-224F-B57E-CBF3DAD197E6}" type="pres">
      <dgm:prSet presAssocID="{24B29FEA-BABE-4C08-A025-6D6D3A0969D2}" presName="ThreeConn_1-2" presStyleLbl="fgAccFollowNode1" presStyleIdx="0" presStyleCnt="2">
        <dgm:presLayoutVars>
          <dgm:bulletEnabled val="1"/>
        </dgm:presLayoutVars>
      </dgm:prSet>
      <dgm:spPr/>
    </dgm:pt>
    <dgm:pt modelId="{54F7AA55-0C84-224D-A053-4F735A20DB5D}" type="pres">
      <dgm:prSet presAssocID="{24B29FEA-BABE-4C08-A025-6D6D3A0969D2}" presName="ThreeConn_2-3" presStyleLbl="fgAccFollowNode1" presStyleIdx="1" presStyleCnt="2">
        <dgm:presLayoutVars>
          <dgm:bulletEnabled val="1"/>
        </dgm:presLayoutVars>
      </dgm:prSet>
      <dgm:spPr/>
    </dgm:pt>
    <dgm:pt modelId="{0693B282-7CB9-5F41-817A-2CDBDD72C41C}" type="pres">
      <dgm:prSet presAssocID="{24B29FEA-BABE-4C08-A025-6D6D3A0969D2}" presName="ThreeNodes_1_text" presStyleLbl="node1" presStyleIdx="2" presStyleCnt="3">
        <dgm:presLayoutVars>
          <dgm:bulletEnabled val="1"/>
        </dgm:presLayoutVars>
      </dgm:prSet>
      <dgm:spPr/>
    </dgm:pt>
    <dgm:pt modelId="{607F6758-A536-3140-97C7-4A0B3C10BACA}" type="pres">
      <dgm:prSet presAssocID="{24B29FEA-BABE-4C08-A025-6D6D3A0969D2}" presName="ThreeNodes_2_text" presStyleLbl="node1" presStyleIdx="2" presStyleCnt="3">
        <dgm:presLayoutVars>
          <dgm:bulletEnabled val="1"/>
        </dgm:presLayoutVars>
      </dgm:prSet>
      <dgm:spPr/>
    </dgm:pt>
    <dgm:pt modelId="{2829DFA7-A22F-664B-BDEE-CED69A9A9AED}" type="pres">
      <dgm:prSet presAssocID="{24B29FEA-BABE-4C08-A025-6D6D3A0969D2}" presName="ThreeNodes_3_text" presStyleLbl="node1" presStyleIdx="2" presStyleCnt="3">
        <dgm:presLayoutVars>
          <dgm:bulletEnabled val="1"/>
        </dgm:presLayoutVars>
      </dgm:prSet>
      <dgm:spPr/>
    </dgm:pt>
  </dgm:ptLst>
  <dgm:cxnLst>
    <dgm:cxn modelId="{45AA9D20-F24E-408F-BB28-A18DE0437F5E}" srcId="{24B29FEA-BABE-4C08-A025-6D6D3A0969D2}" destId="{E7C9B52A-5F91-4F7D-8811-70F7202183AC}" srcOrd="1" destOrd="0" parTransId="{0B243D41-E5E5-41F1-AA36-AA73F4EDD1DC}" sibTransId="{71921AD0-2272-4712-A896-168F3DFC7DAD}"/>
    <dgm:cxn modelId="{79042526-F7EB-E943-820A-4C303DFAFF82}" type="presOf" srcId="{71921AD0-2272-4712-A896-168F3DFC7DAD}" destId="{54F7AA55-0C84-224D-A053-4F735A20DB5D}" srcOrd="0" destOrd="0" presId="urn:microsoft.com/office/officeart/2005/8/layout/vProcess5"/>
    <dgm:cxn modelId="{5AC45E2B-536C-B943-A0B3-CAABFD878774}" type="presOf" srcId="{6760BBBD-3EC4-48BC-818A-3E3C139B4D0B}" destId="{882A34EB-AAAE-8B4E-AB87-CC0394A08902}" srcOrd="0" destOrd="0" presId="urn:microsoft.com/office/officeart/2005/8/layout/vProcess5"/>
    <dgm:cxn modelId="{CF618335-36B9-C542-8223-50EB4F1086F2}" type="presOf" srcId="{E7C9B52A-5F91-4F7D-8811-70F7202183AC}" destId="{6146658C-9237-FC43-8D11-21254D1073D2}" srcOrd="0" destOrd="0" presId="urn:microsoft.com/office/officeart/2005/8/layout/vProcess5"/>
    <dgm:cxn modelId="{C33F9E61-2C54-0941-82DF-A94F3A9027A5}" type="presOf" srcId="{9E4EC20F-547D-47AB-BDE1-409F3E5C21CF}" destId="{4D8BD227-BEAF-224F-B57E-CBF3DAD197E6}" srcOrd="0" destOrd="0" presId="urn:microsoft.com/office/officeart/2005/8/layout/vProcess5"/>
    <dgm:cxn modelId="{1C269E70-7A44-D04E-A93B-865130F2D8C8}" type="presOf" srcId="{94388018-14AB-4CD2-90A2-98F8F80E3173}" destId="{0644022B-EDE6-2A4A-8282-1C219D941825}" srcOrd="0" destOrd="0" presId="urn:microsoft.com/office/officeart/2005/8/layout/vProcess5"/>
    <dgm:cxn modelId="{EE50F49B-19C7-4ADD-B745-DCCDE7069367}" srcId="{24B29FEA-BABE-4C08-A025-6D6D3A0969D2}" destId="{6760BBBD-3EC4-48BC-818A-3E3C139B4D0B}" srcOrd="0" destOrd="0" parTransId="{3FA09709-6822-417E-9F0E-BEEAAAB17E86}" sibTransId="{9E4EC20F-547D-47AB-BDE1-409F3E5C21CF}"/>
    <dgm:cxn modelId="{BADCEB9C-E2EB-E441-B361-0807CE175380}" type="presOf" srcId="{6760BBBD-3EC4-48BC-818A-3E3C139B4D0B}" destId="{0693B282-7CB9-5F41-817A-2CDBDD72C41C}" srcOrd="1" destOrd="0" presId="urn:microsoft.com/office/officeart/2005/8/layout/vProcess5"/>
    <dgm:cxn modelId="{19A0C1A1-30FC-4F5F-8023-0E83B5A2D64E}" srcId="{24B29FEA-BABE-4C08-A025-6D6D3A0969D2}" destId="{94388018-14AB-4CD2-90A2-98F8F80E3173}" srcOrd="2" destOrd="0" parTransId="{E37EA255-2372-40B2-BC7E-F27809952F8F}" sibTransId="{E4173155-FE6C-44F5-A5D5-E7875B6491D6}"/>
    <dgm:cxn modelId="{E2F22BAC-23B2-E446-A056-F34DCE576FC5}" type="presOf" srcId="{24B29FEA-BABE-4C08-A025-6D6D3A0969D2}" destId="{BEC0F44E-F2B6-234A-89C8-B7B946F7F851}" srcOrd="0" destOrd="0" presId="urn:microsoft.com/office/officeart/2005/8/layout/vProcess5"/>
    <dgm:cxn modelId="{930B42C9-DF03-B942-B842-B66AAC93B66B}" type="presOf" srcId="{E7C9B52A-5F91-4F7D-8811-70F7202183AC}" destId="{607F6758-A536-3140-97C7-4A0B3C10BACA}" srcOrd="1" destOrd="0" presId="urn:microsoft.com/office/officeart/2005/8/layout/vProcess5"/>
    <dgm:cxn modelId="{C6DC4CDF-E907-9E4D-812B-4D9F6C3812E6}" type="presOf" srcId="{94388018-14AB-4CD2-90A2-98F8F80E3173}" destId="{2829DFA7-A22F-664B-BDEE-CED69A9A9AED}" srcOrd="1" destOrd="0" presId="urn:microsoft.com/office/officeart/2005/8/layout/vProcess5"/>
    <dgm:cxn modelId="{1E36CE11-4BDC-7C4A-8711-93D1E8D148D5}" type="presParOf" srcId="{BEC0F44E-F2B6-234A-89C8-B7B946F7F851}" destId="{0AE30B6A-4940-3C46-B102-7821911AC306}" srcOrd="0" destOrd="0" presId="urn:microsoft.com/office/officeart/2005/8/layout/vProcess5"/>
    <dgm:cxn modelId="{8B575327-2FD7-E743-93B2-B0D11A1062A7}" type="presParOf" srcId="{BEC0F44E-F2B6-234A-89C8-B7B946F7F851}" destId="{882A34EB-AAAE-8B4E-AB87-CC0394A08902}" srcOrd="1" destOrd="0" presId="urn:microsoft.com/office/officeart/2005/8/layout/vProcess5"/>
    <dgm:cxn modelId="{8091C36F-5A3E-EC45-B524-1029A62905BE}" type="presParOf" srcId="{BEC0F44E-F2B6-234A-89C8-B7B946F7F851}" destId="{6146658C-9237-FC43-8D11-21254D1073D2}" srcOrd="2" destOrd="0" presId="urn:microsoft.com/office/officeart/2005/8/layout/vProcess5"/>
    <dgm:cxn modelId="{FBD08466-8AF9-5940-A76D-99980E8EC0C0}" type="presParOf" srcId="{BEC0F44E-F2B6-234A-89C8-B7B946F7F851}" destId="{0644022B-EDE6-2A4A-8282-1C219D941825}" srcOrd="3" destOrd="0" presId="urn:microsoft.com/office/officeart/2005/8/layout/vProcess5"/>
    <dgm:cxn modelId="{0ED6863D-2835-A648-96B9-B7FE3544DCFB}" type="presParOf" srcId="{BEC0F44E-F2B6-234A-89C8-B7B946F7F851}" destId="{4D8BD227-BEAF-224F-B57E-CBF3DAD197E6}" srcOrd="4" destOrd="0" presId="urn:microsoft.com/office/officeart/2005/8/layout/vProcess5"/>
    <dgm:cxn modelId="{394FE4C8-9D23-D048-8205-CE0D3D1F1C5B}" type="presParOf" srcId="{BEC0F44E-F2B6-234A-89C8-B7B946F7F851}" destId="{54F7AA55-0C84-224D-A053-4F735A20DB5D}" srcOrd="5" destOrd="0" presId="urn:microsoft.com/office/officeart/2005/8/layout/vProcess5"/>
    <dgm:cxn modelId="{DCF21780-A28A-A440-87BC-CC7CC13A40FC}" type="presParOf" srcId="{BEC0F44E-F2B6-234A-89C8-B7B946F7F851}" destId="{0693B282-7CB9-5F41-817A-2CDBDD72C41C}" srcOrd="6" destOrd="0" presId="urn:microsoft.com/office/officeart/2005/8/layout/vProcess5"/>
    <dgm:cxn modelId="{127AE9BF-694E-8C4C-8023-FF855639FB92}" type="presParOf" srcId="{BEC0F44E-F2B6-234A-89C8-B7B946F7F851}" destId="{607F6758-A536-3140-97C7-4A0B3C10BACA}" srcOrd="7" destOrd="0" presId="urn:microsoft.com/office/officeart/2005/8/layout/vProcess5"/>
    <dgm:cxn modelId="{27F64785-33BE-E547-8476-4CD2A10E1D10}" type="presParOf" srcId="{BEC0F44E-F2B6-234A-89C8-B7B946F7F851}" destId="{2829DFA7-A22F-664B-BDEE-CED69A9A9AED}"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6D4F27-B9D8-9F45-80AC-7A4ED03F00FE}">
      <dsp:nvSpPr>
        <dsp:cNvPr id="0" name=""/>
        <dsp:cNvSpPr/>
      </dsp:nvSpPr>
      <dsp:spPr>
        <a:xfrm>
          <a:off x="369747" y="0"/>
          <a:ext cx="5591331" cy="5591331"/>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D1522822-7F58-6640-A5AD-CBDF6BA44709}">
      <dsp:nvSpPr>
        <dsp:cNvPr id="0" name=""/>
        <dsp:cNvSpPr/>
      </dsp:nvSpPr>
      <dsp:spPr>
        <a:xfrm>
          <a:off x="819543" y="424816"/>
          <a:ext cx="2343380" cy="2393338"/>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b="1" i="0" kern="1200" baseline="0" dirty="0"/>
            <a:t>Health </a:t>
          </a:r>
          <a:endParaRPr lang="en-US" sz="1200" b="1" kern="1200" dirty="0"/>
        </a:p>
        <a:p>
          <a:pPr marL="114300" lvl="1" indent="-114300" algn="l" defTabSz="533400">
            <a:lnSpc>
              <a:spcPct val="90000"/>
            </a:lnSpc>
            <a:spcBef>
              <a:spcPct val="0"/>
            </a:spcBef>
            <a:spcAft>
              <a:spcPct val="15000"/>
            </a:spcAft>
            <a:buChar char="•"/>
          </a:pPr>
          <a:r>
            <a:rPr lang="en-US" sz="1200" b="0" i="0" kern="1200" baseline="0" dirty="0"/>
            <a:t>Physical health – how well the body functions.</a:t>
          </a:r>
          <a:endParaRPr lang="en-US" sz="1200" b="0" kern="1200" dirty="0"/>
        </a:p>
        <a:p>
          <a:pPr marL="114300" lvl="1" indent="-114300" algn="l" defTabSz="533400">
            <a:lnSpc>
              <a:spcPct val="90000"/>
            </a:lnSpc>
            <a:spcBef>
              <a:spcPct val="0"/>
            </a:spcBef>
            <a:spcAft>
              <a:spcPct val="15000"/>
            </a:spcAft>
            <a:buChar char="•"/>
          </a:pPr>
          <a:r>
            <a:rPr lang="en-US" sz="1200" b="0" i="0" kern="1200" baseline="0" dirty="0"/>
            <a:t>Mental health – emotional and psychological wellbeing.</a:t>
          </a:r>
          <a:endParaRPr lang="en-US" sz="1200" b="0" kern="1200" dirty="0"/>
        </a:p>
        <a:p>
          <a:pPr marL="114300" lvl="1" indent="-114300" algn="l" defTabSz="533400">
            <a:lnSpc>
              <a:spcPct val="90000"/>
            </a:lnSpc>
            <a:spcBef>
              <a:spcPct val="0"/>
            </a:spcBef>
            <a:spcAft>
              <a:spcPct val="15000"/>
            </a:spcAft>
            <a:buChar char="•"/>
          </a:pPr>
          <a:r>
            <a:rPr lang="en-US" sz="1200" b="0" i="0" kern="1200" baseline="0" dirty="0"/>
            <a:t>Social health – relationships and social connections.</a:t>
          </a:r>
          <a:endParaRPr lang="en-US" sz="1200" b="0" kern="1200" dirty="0"/>
        </a:p>
        <a:p>
          <a:pPr marL="114300" lvl="1" indent="-114300" algn="l" defTabSz="533400">
            <a:lnSpc>
              <a:spcPct val="90000"/>
            </a:lnSpc>
            <a:spcBef>
              <a:spcPct val="0"/>
            </a:spcBef>
            <a:spcAft>
              <a:spcPct val="15000"/>
            </a:spcAft>
            <a:buChar char="•"/>
          </a:pPr>
          <a:r>
            <a:rPr lang="en-US" sz="1200" b="0" i="0" kern="1200" baseline="0" dirty="0"/>
            <a:t>Health – physical, mental and social wellbeing (WHO, 1948).</a:t>
          </a:r>
          <a:endParaRPr lang="en-US" sz="1200" b="0" kern="1200" dirty="0"/>
        </a:p>
      </dsp:txBody>
      <dsp:txXfrm>
        <a:off x="933937" y="539210"/>
        <a:ext cx="2114592" cy="2164550"/>
      </dsp:txXfrm>
    </dsp:sp>
    <dsp:sp modelId="{208CE0DD-FE73-BE46-A65E-06D6D89D6F2B}">
      <dsp:nvSpPr>
        <dsp:cNvPr id="0" name=""/>
        <dsp:cNvSpPr/>
      </dsp:nvSpPr>
      <dsp:spPr>
        <a:xfrm>
          <a:off x="3244747" y="445041"/>
          <a:ext cx="2189690" cy="2352887"/>
        </a:xfrm>
        <a:prstGeom prst="roundRect">
          <a:avLst/>
        </a:prstGeom>
        <a:gradFill rotWithShape="0">
          <a:gsLst>
            <a:gs pos="0">
              <a:schemeClr val="accent2">
                <a:hueOff val="2147871"/>
                <a:satOff val="-6164"/>
                <a:lumOff val="-9870"/>
                <a:alphaOff val="0"/>
                <a:lumMod val="110000"/>
                <a:satMod val="105000"/>
                <a:tint val="67000"/>
              </a:schemeClr>
            </a:gs>
            <a:gs pos="50000">
              <a:schemeClr val="accent2">
                <a:hueOff val="2147871"/>
                <a:satOff val="-6164"/>
                <a:lumOff val="-9870"/>
                <a:alphaOff val="0"/>
                <a:lumMod val="105000"/>
                <a:satMod val="103000"/>
                <a:tint val="73000"/>
              </a:schemeClr>
            </a:gs>
            <a:gs pos="100000">
              <a:schemeClr val="accent2">
                <a:hueOff val="2147871"/>
                <a:satOff val="-6164"/>
                <a:lumOff val="-987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b="1" kern="1200" dirty="0"/>
            <a:t>Wellbeing </a:t>
          </a:r>
        </a:p>
        <a:p>
          <a:pPr marL="114300" lvl="1" indent="-114300" algn="l" defTabSz="533400">
            <a:lnSpc>
              <a:spcPct val="90000"/>
            </a:lnSpc>
            <a:spcBef>
              <a:spcPct val="0"/>
            </a:spcBef>
            <a:spcAft>
              <a:spcPct val="15000"/>
            </a:spcAft>
            <a:buChar char="•"/>
          </a:pPr>
          <a:r>
            <a:rPr lang="en-US" sz="1200" b="0" i="0" kern="1200" baseline="0" dirty="0"/>
            <a:t>Subjective wellbeing – how satisfied people feel with their lives (OECD, 2025).</a:t>
          </a:r>
          <a:endParaRPr lang="en-US" sz="1200" b="0" kern="1200" dirty="0"/>
        </a:p>
        <a:p>
          <a:pPr marL="114300" lvl="1" indent="-114300" algn="l" defTabSz="533400">
            <a:lnSpc>
              <a:spcPct val="90000"/>
            </a:lnSpc>
            <a:spcBef>
              <a:spcPct val="0"/>
            </a:spcBef>
            <a:spcAft>
              <a:spcPct val="15000"/>
            </a:spcAft>
            <a:buChar char="•"/>
          </a:pPr>
          <a:r>
            <a:rPr lang="en-US" sz="1200" b="0" i="0" kern="1200" baseline="0" dirty="0"/>
            <a:t>Objective wellbeing – measurable factors such as income, housing and health (OECD, 2025).</a:t>
          </a:r>
          <a:endParaRPr lang="en-US" sz="1200" b="0" kern="1200" dirty="0"/>
        </a:p>
      </dsp:txBody>
      <dsp:txXfrm>
        <a:off x="3351639" y="551933"/>
        <a:ext cx="1975906" cy="2139103"/>
      </dsp:txXfrm>
    </dsp:sp>
    <dsp:sp modelId="{669EFB59-1991-BD4C-B2FF-F971E37F87E3}">
      <dsp:nvSpPr>
        <dsp:cNvPr id="0" name=""/>
        <dsp:cNvSpPr/>
      </dsp:nvSpPr>
      <dsp:spPr>
        <a:xfrm>
          <a:off x="869435" y="2873015"/>
          <a:ext cx="2243595" cy="2193659"/>
        </a:xfrm>
        <a:prstGeom prst="roundRect">
          <a:avLst/>
        </a:prstGeom>
        <a:gradFill rotWithShape="0">
          <a:gsLst>
            <a:gs pos="0">
              <a:schemeClr val="accent2">
                <a:hueOff val="4295742"/>
                <a:satOff val="-12329"/>
                <a:lumOff val="-19739"/>
                <a:alphaOff val="0"/>
                <a:lumMod val="110000"/>
                <a:satMod val="105000"/>
                <a:tint val="67000"/>
              </a:schemeClr>
            </a:gs>
            <a:gs pos="50000">
              <a:schemeClr val="accent2">
                <a:hueOff val="4295742"/>
                <a:satOff val="-12329"/>
                <a:lumOff val="-19739"/>
                <a:alphaOff val="0"/>
                <a:lumMod val="105000"/>
                <a:satMod val="103000"/>
                <a:tint val="73000"/>
              </a:schemeClr>
            </a:gs>
            <a:gs pos="100000">
              <a:schemeClr val="accent2">
                <a:hueOff val="4295742"/>
                <a:satOff val="-12329"/>
                <a:lumOff val="-1973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i="0" kern="1200" baseline="0" dirty="0"/>
            <a:t>Sustainable development</a:t>
          </a:r>
          <a:r>
            <a:rPr lang="en-US" sz="1200" b="0" i="0" kern="1200" baseline="0" dirty="0"/>
            <a:t> – meeting current needs without harming future generations</a:t>
          </a:r>
          <a:r>
            <a:rPr lang="en-US" sz="1200" b="1" i="0" kern="1200" baseline="0" dirty="0"/>
            <a:t> (</a:t>
          </a:r>
          <a:r>
            <a:rPr lang="en-GB" sz="1200" kern="1200" dirty="0"/>
            <a:t>(World Commission on Environment and Development, 1987</a:t>
          </a:r>
          <a:r>
            <a:rPr lang="en-US" sz="1200" b="0" i="0" kern="1200" baseline="0" dirty="0"/>
            <a:t>).</a:t>
          </a:r>
          <a:endParaRPr lang="en-US" sz="1200" b="0" kern="1200" dirty="0"/>
        </a:p>
      </dsp:txBody>
      <dsp:txXfrm>
        <a:off x="976521" y="2980101"/>
        <a:ext cx="2029423" cy="1979487"/>
      </dsp:txXfrm>
    </dsp:sp>
    <dsp:sp modelId="{83DF0163-06C3-2049-8F9E-FE4E5F1FE44F}">
      <dsp:nvSpPr>
        <dsp:cNvPr id="0" name=""/>
        <dsp:cNvSpPr/>
      </dsp:nvSpPr>
      <dsp:spPr>
        <a:xfrm>
          <a:off x="3249282" y="2879535"/>
          <a:ext cx="2180619" cy="2180619"/>
        </a:xfrm>
        <a:prstGeom prst="roundRect">
          <a:avLst/>
        </a:prstGeom>
        <a:gradFill rotWithShape="0">
          <a:gsLst>
            <a:gs pos="0">
              <a:schemeClr val="accent2">
                <a:hueOff val="6443612"/>
                <a:satOff val="-18493"/>
                <a:lumOff val="-29609"/>
                <a:alphaOff val="0"/>
                <a:lumMod val="110000"/>
                <a:satMod val="105000"/>
                <a:tint val="67000"/>
              </a:schemeClr>
            </a:gs>
            <a:gs pos="50000">
              <a:schemeClr val="accent2">
                <a:hueOff val="6443612"/>
                <a:satOff val="-18493"/>
                <a:lumOff val="-29609"/>
                <a:alphaOff val="0"/>
                <a:lumMod val="105000"/>
                <a:satMod val="103000"/>
                <a:tint val="73000"/>
              </a:schemeClr>
            </a:gs>
            <a:gs pos="100000">
              <a:schemeClr val="accent2">
                <a:hueOff val="6443612"/>
                <a:satOff val="-18493"/>
                <a:lumOff val="-2960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i="0" kern="1200" baseline="0" dirty="0"/>
            <a:t>Biopsychosocial model</a:t>
          </a:r>
          <a:r>
            <a:rPr lang="en-US" sz="1200" b="0" i="0" kern="1200" baseline="0" dirty="0"/>
            <a:t> – health is influenced by biological, psychological and social factors </a:t>
          </a:r>
          <a:r>
            <a:rPr lang="en-US" sz="1200" b="1" i="0" kern="1200" baseline="0" dirty="0"/>
            <a:t>(Engel, 1977).</a:t>
          </a:r>
          <a:endParaRPr lang="en-US" sz="1200" b="1" kern="1200" dirty="0"/>
        </a:p>
      </dsp:txBody>
      <dsp:txXfrm>
        <a:off x="3355731" y="2985984"/>
        <a:ext cx="1967721" cy="19677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2A34EB-AAAE-8B4E-AB87-CC0394A08902}">
      <dsp:nvSpPr>
        <dsp:cNvPr id="0" name=""/>
        <dsp:cNvSpPr/>
      </dsp:nvSpPr>
      <dsp:spPr>
        <a:xfrm>
          <a:off x="0" y="0"/>
          <a:ext cx="8938260" cy="1138713"/>
        </a:xfrm>
        <a:prstGeom prst="roundRect">
          <a:avLst>
            <a:gd name="adj" fmla="val 10000"/>
          </a:avLst>
        </a:prstGeom>
        <a:solidFill>
          <a:schemeClr val="accent3">
            <a:shade val="8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Socioeconomic deprivation:</a:t>
          </a:r>
          <a:r>
            <a:rPr lang="en-GB" sz="2100" kern="1200"/>
            <a:t> People living in deprived areas often experience poorer health and difficulties accessing healthcare services (Marmot, 2020).</a:t>
          </a:r>
          <a:endParaRPr lang="en-US" sz="2100" kern="1200"/>
        </a:p>
      </dsp:txBody>
      <dsp:txXfrm>
        <a:off x="33352" y="33352"/>
        <a:ext cx="7709498" cy="1072009"/>
      </dsp:txXfrm>
    </dsp:sp>
    <dsp:sp modelId="{6146658C-9237-FC43-8D11-21254D1073D2}">
      <dsp:nvSpPr>
        <dsp:cNvPr id="0" name=""/>
        <dsp:cNvSpPr/>
      </dsp:nvSpPr>
      <dsp:spPr>
        <a:xfrm>
          <a:off x="788670" y="1328499"/>
          <a:ext cx="8938260" cy="1138713"/>
        </a:xfrm>
        <a:prstGeom prst="roundRect">
          <a:avLst>
            <a:gd name="adj" fmla="val 10000"/>
          </a:avLst>
        </a:prstGeom>
        <a:solidFill>
          <a:schemeClr val="accent3">
            <a:shade val="80000"/>
            <a:hueOff val="-128999"/>
            <a:satOff val="-26493"/>
            <a:lumOff val="19882"/>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t>Ethnic inequalities:</a:t>
          </a:r>
          <a:r>
            <a:rPr lang="en-GB" sz="2100" kern="1200" dirty="0"/>
            <a:t> Language barriers, discrimination and cultural differences can affect access to healthcare for some ethnic minority groups (NHS England, 2025).</a:t>
          </a:r>
          <a:endParaRPr lang="en-US" sz="2100" kern="1200" dirty="0"/>
        </a:p>
      </dsp:txBody>
      <dsp:txXfrm>
        <a:off x="822022" y="1361851"/>
        <a:ext cx="7342722" cy="1072009"/>
      </dsp:txXfrm>
    </dsp:sp>
    <dsp:sp modelId="{0644022B-EDE6-2A4A-8282-1C219D941825}">
      <dsp:nvSpPr>
        <dsp:cNvPr id="0" name=""/>
        <dsp:cNvSpPr/>
      </dsp:nvSpPr>
      <dsp:spPr>
        <a:xfrm>
          <a:off x="1577340" y="2656998"/>
          <a:ext cx="8938260" cy="1138713"/>
        </a:xfrm>
        <a:prstGeom prst="roundRect">
          <a:avLst>
            <a:gd name="adj" fmla="val 10000"/>
          </a:avLst>
        </a:prstGeom>
        <a:solidFill>
          <a:schemeClr val="accent3">
            <a:shade val="80000"/>
            <a:hueOff val="-257998"/>
            <a:satOff val="-52986"/>
            <a:lumOff val="39763"/>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Digital exclusion:</a:t>
          </a:r>
          <a:r>
            <a:rPr lang="en-GB" sz="2100" kern="1200"/>
            <a:t> People without internet access or digital skills may struggle to use online healthcare services (Good Things Foundation, 2024)</a:t>
          </a:r>
          <a:endParaRPr lang="en-US" sz="2100" kern="1200"/>
        </a:p>
      </dsp:txBody>
      <dsp:txXfrm>
        <a:off x="1610692" y="2690350"/>
        <a:ext cx="7342722" cy="1072009"/>
      </dsp:txXfrm>
    </dsp:sp>
    <dsp:sp modelId="{4D8BD227-BEAF-224F-B57E-CBF3DAD197E6}">
      <dsp:nvSpPr>
        <dsp:cNvPr id="0" name=""/>
        <dsp:cNvSpPr/>
      </dsp:nvSpPr>
      <dsp:spPr>
        <a:xfrm>
          <a:off x="8198096" y="863524"/>
          <a:ext cx="740163" cy="740163"/>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364633" y="863524"/>
        <a:ext cx="407089" cy="556973"/>
      </dsp:txXfrm>
    </dsp:sp>
    <dsp:sp modelId="{54F7AA55-0C84-224D-A053-4F735A20DB5D}">
      <dsp:nvSpPr>
        <dsp:cNvPr id="0" name=""/>
        <dsp:cNvSpPr/>
      </dsp:nvSpPr>
      <dsp:spPr>
        <a:xfrm>
          <a:off x="8986766" y="2184432"/>
          <a:ext cx="740163" cy="740163"/>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9153303" y="2184432"/>
        <a:ext cx="407089" cy="556973"/>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90219-7921-B8F7-0CED-1F3B5A4C425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E1614F2-5187-D3A4-455F-E9CEE542D37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A22B723-8455-12E6-1B98-CFA7DCD0D019}"/>
              </a:ext>
            </a:extLst>
          </p:cNvPr>
          <p:cNvSpPr>
            <a:spLocks noGrp="1"/>
          </p:cNvSpPr>
          <p:nvPr>
            <p:ph type="dt" sz="half" idx="10"/>
          </p:nvPr>
        </p:nvSpPr>
        <p:spPr/>
        <p:txBody>
          <a:bodyPr/>
          <a:lstStyle/>
          <a:p>
            <a:fld id="{E3D1659E-7520-C749-9789-9A645D8B9405}" type="datetimeFigureOut">
              <a:rPr lang="en-GB" smtClean="0"/>
              <a:t>14/10/2026</a:t>
            </a:fld>
            <a:endParaRPr lang="en-GB"/>
          </a:p>
        </p:txBody>
      </p:sp>
      <p:sp>
        <p:nvSpPr>
          <p:cNvPr id="5" name="Footer Placeholder 4">
            <a:extLst>
              <a:ext uri="{FF2B5EF4-FFF2-40B4-BE49-F238E27FC236}">
                <a16:creationId xmlns:a16="http://schemas.microsoft.com/office/drawing/2014/main" id="{F1F2C406-1768-B9CB-A7E5-4EACF5268A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23F0A5-77D7-05FA-1F3F-0881C9A80221}"/>
              </a:ext>
            </a:extLst>
          </p:cNvPr>
          <p:cNvSpPr>
            <a:spLocks noGrp="1"/>
          </p:cNvSpPr>
          <p:nvPr>
            <p:ph type="sldNum" sz="quarter" idx="12"/>
          </p:nvPr>
        </p:nvSpPr>
        <p:spPr/>
        <p:txBody>
          <a:bodyPr/>
          <a:lstStyle/>
          <a:p>
            <a:fld id="{A652E6F7-13B4-EF40-B2BB-3937A15EF4EF}" type="slidenum">
              <a:rPr lang="en-GB" smtClean="0"/>
              <a:t>‹#›</a:t>
            </a:fld>
            <a:endParaRPr lang="en-GB"/>
          </a:p>
        </p:txBody>
      </p:sp>
    </p:spTree>
    <p:extLst>
      <p:ext uri="{BB962C8B-B14F-4D97-AF65-F5344CB8AC3E}">
        <p14:creationId xmlns:p14="http://schemas.microsoft.com/office/powerpoint/2010/main" val="8598567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6BA12-E404-FC9E-03D3-07D9D48979C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738E92F-73A0-7C53-9095-D6EC6C95299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EC7FEAC-6B4C-3065-0F43-E8E3E95F895F}"/>
              </a:ext>
            </a:extLst>
          </p:cNvPr>
          <p:cNvSpPr>
            <a:spLocks noGrp="1"/>
          </p:cNvSpPr>
          <p:nvPr>
            <p:ph type="dt" sz="half" idx="10"/>
          </p:nvPr>
        </p:nvSpPr>
        <p:spPr/>
        <p:txBody>
          <a:bodyPr/>
          <a:lstStyle/>
          <a:p>
            <a:fld id="{E3D1659E-7520-C749-9789-9A645D8B9405}" type="datetimeFigureOut">
              <a:rPr lang="en-GB" smtClean="0"/>
              <a:t>14/10/2026</a:t>
            </a:fld>
            <a:endParaRPr lang="en-GB"/>
          </a:p>
        </p:txBody>
      </p:sp>
      <p:sp>
        <p:nvSpPr>
          <p:cNvPr id="5" name="Footer Placeholder 4">
            <a:extLst>
              <a:ext uri="{FF2B5EF4-FFF2-40B4-BE49-F238E27FC236}">
                <a16:creationId xmlns:a16="http://schemas.microsoft.com/office/drawing/2014/main" id="{B7224056-A259-6699-680D-A04A7F6513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AACE82-9C21-1DAF-B8F1-49FB776A064D}"/>
              </a:ext>
            </a:extLst>
          </p:cNvPr>
          <p:cNvSpPr>
            <a:spLocks noGrp="1"/>
          </p:cNvSpPr>
          <p:nvPr>
            <p:ph type="sldNum" sz="quarter" idx="12"/>
          </p:nvPr>
        </p:nvSpPr>
        <p:spPr/>
        <p:txBody>
          <a:bodyPr/>
          <a:lstStyle/>
          <a:p>
            <a:fld id="{A652E6F7-13B4-EF40-B2BB-3937A15EF4EF}" type="slidenum">
              <a:rPr lang="en-GB" smtClean="0"/>
              <a:t>‹#›</a:t>
            </a:fld>
            <a:endParaRPr lang="en-GB"/>
          </a:p>
        </p:txBody>
      </p:sp>
    </p:spTree>
    <p:extLst>
      <p:ext uri="{BB962C8B-B14F-4D97-AF65-F5344CB8AC3E}">
        <p14:creationId xmlns:p14="http://schemas.microsoft.com/office/powerpoint/2010/main" val="26739374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0AC85-9049-0A9A-ED4F-7BDB64B872F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E2360C7-D37D-145A-69A9-DE52D5D6F45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FA8B1BA-EA3F-4A59-B4EE-D641299C0CED}"/>
              </a:ext>
            </a:extLst>
          </p:cNvPr>
          <p:cNvSpPr>
            <a:spLocks noGrp="1"/>
          </p:cNvSpPr>
          <p:nvPr>
            <p:ph type="dt" sz="half" idx="10"/>
          </p:nvPr>
        </p:nvSpPr>
        <p:spPr/>
        <p:txBody>
          <a:bodyPr/>
          <a:lstStyle/>
          <a:p>
            <a:fld id="{E3D1659E-7520-C749-9789-9A645D8B9405}" type="datetimeFigureOut">
              <a:rPr lang="en-GB" smtClean="0"/>
              <a:t>14/10/2026</a:t>
            </a:fld>
            <a:endParaRPr lang="en-GB"/>
          </a:p>
        </p:txBody>
      </p:sp>
      <p:sp>
        <p:nvSpPr>
          <p:cNvPr id="5" name="Footer Placeholder 4">
            <a:extLst>
              <a:ext uri="{FF2B5EF4-FFF2-40B4-BE49-F238E27FC236}">
                <a16:creationId xmlns:a16="http://schemas.microsoft.com/office/drawing/2014/main" id="{1002383E-666B-A200-F644-4D99F0B30C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9FABBA-7A60-1A46-88D8-88E005D2A8B3}"/>
              </a:ext>
            </a:extLst>
          </p:cNvPr>
          <p:cNvSpPr>
            <a:spLocks noGrp="1"/>
          </p:cNvSpPr>
          <p:nvPr>
            <p:ph type="sldNum" sz="quarter" idx="12"/>
          </p:nvPr>
        </p:nvSpPr>
        <p:spPr/>
        <p:txBody>
          <a:bodyPr/>
          <a:lstStyle/>
          <a:p>
            <a:fld id="{A652E6F7-13B4-EF40-B2BB-3937A15EF4EF}" type="slidenum">
              <a:rPr lang="en-GB" smtClean="0"/>
              <a:t>‹#›</a:t>
            </a:fld>
            <a:endParaRPr lang="en-GB"/>
          </a:p>
        </p:txBody>
      </p:sp>
    </p:spTree>
    <p:extLst>
      <p:ext uri="{BB962C8B-B14F-4D97-AF65-F5344CB8AC3E}">
        <p14:creationId xmlns:p14="http://schemas.microsoft.com/office/powerpoint/2010/main" val="172876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30F25-3EED-5B25-5E4E-437919D1D22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B00C6AA-A7FD-258A-7FA1-C629C5748E9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78C84B34-6EF9-0114-23F1-7EF50A8E2B3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D85EC28-41F1-3A19-7EF9-6E071568EA7F}"/>
              </a:ext>
            </a:extLst>
          </p:cNvPr>
          <p:cNvSpPr>
            <a:spLocks noGrp="1"/>
          </p:cNvSpPr>
          <p:nvPr>
            <p:ph type="dt" sz="half" idx="10"/>
          </p:nvPr>
        </p:nvSpPr>
        <p:spPr/>
        <p:txBody>
          <a:bodyPr/>
          <a:lstStyle/>
          <a:p>
            <a:fld id="{E3D1659E-7520-C749-9789-9A645D8B9405}" type="datetimeFigureOut">
              <a:rPr lang="en-GB" smtClean="0"/>
              <a:t>14/10/2026</a:t>
            </a:fld>
            <a:endParaRPr lang="en-GB"/>
          </a:p>
        </p:txBody>
      </p:sp>
      <p:sp>
        <p:nvSpPr>
          <p:cNvPr id="6" name="Footer Placeholder 5">
            <a:extLst>
              <a:ext uri="{FF2B5EF4-FFF2-40B4-BE49-F238E27FC236}">
                <a16:creationId xmlns:a16="http://schemas.microsoft.com/office/drawing/2014/main" id="{A1C55F95-005B-494D-2298-BE1CC1E3AB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4243C3-0662-DB73-44E9-977214ACA23C}"/>
              </a:ext>
            </a:extLst>
          </p:cNvPr>
          <p:cNvSpPr>
            <a:spLocks noGrp="1"/>
          </p:cNvSpPr>
          <p:nvPr>
            <p:ph type="sldNum" sz="quarter" idx="12"/>
          </p:nvPr>
        </p:nvSpPr>
        <p:spPr/>
        <p:txBody>
          <a:bodyPr/>
          <a:lstStyle/>
          <a:p>
            <a:fld id="{A652E6F7-13B4-EF40-B2BB-3937A15EF4EF}" type="slidenum">
              <a:rPr lang="en-GB" smtClean="0"/>
              <a:t>‹#›</a:t>
            </a:fld>
            <a:endParaRPr lang="en-GB"/>
          </a:p>
        </p:txBody>
      </p:sp>
    </p:spTree>
    <p:extLst>
      <p:ext uri="{BB962C8B-B14F-4D97-AF65-F5344CB8AC3E}">
        <p14:creationId xmlns:p14="http://schemas.microsoft.com/office/powerpoint/2010/main" val="15642153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23F37-6AF7-CA9F-8967-E3CCCAF8668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2B8E69A-A6F4-6A82-1E5C-AEA5433475D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AA072D-4D92-000B-7080-9CB3D5598D8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533FC88-ACD6-9338-0ED8-6C336B698CA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9299EE3-38B0-BBCA-E340-716D30E709C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9770B38-075B-642A-FAA1-21872C28E704}"/>
              </a:ext>
            </a:extLst>
          </p:cNvPr>
          <p:cNvSpPr>
            <a:spLocks noGrp="1"/>
          </p:cNvSpPr>
          <p:nvPr>
            <p:ph type="dt" sz="half" idx="10"/>
          </p:nvPr>
        </p:nvSpPr>
        <p:spPr/>
        <p:txBody>
          <a:bodyPr/>
          <a:lstStyle/>
          <a:p>
            <a:fld id="{E3D1659E-7520-C749-9789-9A645D8B9405}" type="datetimeFigureOut">
              <a:rPr lang="en-GB" smtClean="0"/>
              <a:t>14/10/2026</a:t>
            </a:fld>
            <a:endParaRPr lang="en-GB"/>
          </a:p>
        </p:txBody>
      </p:sp>
      <p:sp>
        <p:nvSpPr>
          <p:cNvPr id="8" name="Footer Placeholder 7">
            <a:extLst>
              <a:ext uri="{FF2B5EF4-FFF2-40B4-BE49-F238E27FC236}">
                <a16:creationId xmlns:a16="http://schemas.microsoft.com/office/drawing/2014/main" id="{1822BA2F-8D92-FBDE-A50D-12A5C0570B3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EA34676-13AA-1CB5-8604-AEEB02864FD4}"/>
              </a:ext>
            </a:extLst>
          </p:cNvPr>
          <p:cNvSpPr>
            <a:spLocks noGrp="1"/>
          </p:cNvSpPr>
          <p:nvPr>
            <p:ph type="sldNum" sz="quarter" idx="12"/>
          </p:nvPr>
        </p:nvSpPr>
        <p:spPr/>
        <p:txBody>
          <a:bodyPr/>
          <a:lstStyle/>
          <a:p>
            <a:fld id="{A652E6F7-13B4-EF40-B2BB-3937A15EF4EF}" type="slidenum">
              <a:rPr lang="en-GB" smtClean="0"/>
              <a:t>‹#›</a:t>
            </a:fld>
            <a:endParaRPr lang="en-GB"/>
          </a:p>
        </p:txBody>
      </p:sp>
    </p:spTree>
    <p:extLst>
      <p:ext uri="{BB962C8B-B14F-4D97-AF65-F5344CB8AC3E}">
        <p14:creationId xmlns:p14="http://schemas.microsoft.com/office/powerpoint/2010/main" val="9463983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5D142-7BC1-6F95-D9B1-89FD3F42BE8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85665004-6850-13EC-1EDA-56B2814B2053}"/>
              </a:ext>
            </a:extLst>
          </p:cNvPr>
          <p:cNvSpPr>
            <a:spLocks noGrp="1"/>
          </p:cNvSpPr>
          <p:nvPr>
            <p:ph type="dt" sz="half" idx="10"/>
          </p:nvPr>
        </p:nvSpPr>
        <p:spPr/>
        <p:txBody>
          <a:bodyPr/>
          <a:lstStyle/>
          <a:p>
            <a:fld id="{E3D1659E-7520-C749-9789-9A645D8B9405}" type="datetimeFigureOut">
              <a:rPr lang="en-GB" smtClean="0"/>
              <a:t>14/10/2026</a:t>
            </a:fld>
            <a:endParaRPr lang="en-GB"/>
          </a:p>
        </p:txBody>
      </p:sp>
      <p:sp>
        <p:nvSpPr>
          <p:cNvPr id="4" name="Footer Placeholder 3">
            <a:extLst>
              <a:ext uri="{FF2B5EF4-FFF2-40B4-BE49-F238E27FC236}">
                <a16:creationId xmlns:a16="http://schemas.microsoft.com/office/drawing/2014/main" id="{89850B3F-E306-2F61-34A0-DC854448397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41B8A45-138C-F409-9E2E-DE062D2D4A5D}"/>
              </a:ext>
            </a:extLst>
          </p:cNvPr>
          <p:cNvSpPr>
            <a:spLocks noGrp="1"/>
          </p:cNvSpPr>
          <p:nvPr>
            <p:ph type="sldNum" sz="quarter" idx="12"/>
          </p:nvPr>
        </p:nvSpPr>
        <p:spPr/>
        <p:txBody>
          <a:bodyPr/>
          <a:lstStyle/>
          <a:p>
            <a:fld id="{A652E6F7-13B4-EF40-B2BB-3937A15EF4EF}" type="slidenum">
              <a:rPr lang="en-GB" smtClean="0"/>
              <a:t>‹#›</a:t>
            </a:fld>
            <a:endParaRPr lang="en-GB"/>
          </a:p>
        </p:txBody>
      </p:sp>
    </p:spTree>
    <p:extLst>
      <p:ext uri="{BB962C8B-B14F-4D97-AF65-F5344CB8AC3E}">
        <p14:creationId xmlns:p14="http://schemas.microsoft.com/office/powerpoint/2010/main" val="35063126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9209D2D-0CAC-8474-5344-F2FC98C0A715}"/>
              </a:ext>
            </a:extLst>
          </p:cNvPr>
          <p:cNvSpPr>
            <a:spLocks noGrp="1"/>
          </p:cNvSpPr>
          <p:nvPr>
            <p:ph type="dt" sz="half" idx="10"/>
          </p:nvPr>
        </p:nvSpPr>
        <p:spPr/>
        <p:txBody>
          <a:bodyPr/>
          <a:lstStyle/>
          <a:p>
            <a:fld id="{E3D1659E-7520-C749-9789-9A645D8B9405}" type="datetimeFigureOut">
              <a:rPr lang="en-GB" smtClean="0"/>
              <a:t>14/10/2026</a:t>
            </a:fld>
            <a:endParaRPr lang="en-GB"/>
          </a:p>
        </p:txBody>
      </p:sp>
      <p:sp>
        <p:nvSpPr>
          <p:cNvPr id="3" name="Footer Placeholder 2">
            <a:extLst>
              <a:ext uri="{FF2B5EF4-FFF2-40B4-BE49-F238E27FC236}">
                <a16:creationId xmlns:a16="http://schemas.microsoft.com/office/drawing/2014/main" id="{F4BA1CEB-2B04-EF28-CF62-F2F8AD2E718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EBAAE28-272E-B806-A17B-7650310C9ED9}"/>
              </a:ext>
            </a:extLst>
          </p:cNvPr>
          <p:cNvSpPr>
            <a:spLocks noGrp="1"/>
          </p:cNvSpPr>
          <p:nvPr>
            <p:ph type="sldNum" sz="quarter" idx="12"/>
          </p:nvPr>
        </p:nvSpPr>
        <p:spPr/>
        <p:txBody>
          <a:bodyPr/>
          <a:lstStyle/>
          <a:p>
            <a:fld id="{A652E6F7-13B4-EF40-B2BB-3937A15EF4EF}" type="slidenum">
              <a:rPr lang="en-GB" smtClean="0"/>
              <a:t>‹#›</a:t>
            </a:fld>
            <a:endParaRPr lang="en-GB"/>
          </a:p>
        </p:txBody>
      </p:sp>
    </p:spTree>
    <p:extLst>
      <p:ext uri="{BB962C8B-B14F-4D97-AF65-F5344CB8AC3E}">
        <p14:creationId xmlns:p14="http://schemas.microsoft.com/office/powerpoint/2010/main" val="32834300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06D73-587B-B36F-09AB-D3A0D3793F5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BA870D78-8C93-8549-DBF7-88E925C9D50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33E45EA-BAF2-EDD9-A91F-98D58F13E6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E3E3EAC-123E-8A17-E45F-B28C28CF4C0E}"/>
              </a:ext>
            </a:extLst>
          </p:cNvPr>
          <p:cNvSpPr>
            <a:spLocks noGrp="1"/>
          </p:cNvSpPr>
          <p:nvPr>
            <p:ph type="dt" sz="half" idx="10"/>
          </p:nvPr>
        </p:nvSpPr>
        <p:spPr/>
        <p:txBody>
          <a:bodyPr/>
          <a:lstStyle/>
          <a:p>
            <a:fld id="{E3D1659E-7520-C749-9789-9A645D8B9405}" type="datetimeFigureOut">
              <a:rPr lang="en-GB" smtClean="0"/>
              <a:t>14/10/2026</a:t>
            </a:fld>
            <a:endParaRPr lang="en-GB"/>
          </a:p>
        </p:txBody>
      </p:sp>
      <p:sp>
        <p:nvSpPr>
          <p:cNvPr id="6" name="Footer Placeholder 5">
            <a:extLst>
              <a:ext uri="{FF2B5EF4-FFF2-40B4-BE49-F238E27FC236}">
                <a16:creationId xmlns:a16="http://schemas.microsoft.com/office/drawing/2014/main" id="{692B3C45-8F58-DCC4-37CD-8BFB1AA340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5B3B19-4604-E58B-6DFB-B1D8515EFE1E}"/>
              </a:ext>
            </a:extLst>
          </p:cNvPr>
          <p:cNvSpPr>
            <a:spLocks noGrp="1"/>
          </p:cNvSpPr>
          <p:nvPr>
            <p:ph type="sldNum" sz="quarter" idx="12"/>
          </p:nvPr>
        </p:nvSpPr>
        <p:spPr/>
        <p:txBody>
          <a:bodyPr/>
          <a:lstStyle/>
          <a:p>
            <a:fld id="{A652E6F7-13B4-EF40-B2BB-3937A15EF4EF}" type="slidenum">
              <a:rPr lang="en-GB" smtClean="0"/>
              <a:t>‹#›</a:t>
            </a:fld>
            <a:endParaRPr lang="en-GB"/>
          </a:p>
        </p:txBody>
      </p:sp>
    </p:spTree>
    <p:extLst>
      <p:ext uri="{BB962C8B-B14F-4D97-AF65-F5344CB8AC3E}">
        <p14:creationId xmlns:p14="http://schemas.microsoft.com/office/powerpoint/2010/main" val="5423953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909C6-E3C9-4112-6ED4-C6D146AE7E8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DB28321-3557-CDF8-D8F5-874E0F458F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0E65EAF-7DC8-DA4B-EE08-95B2518827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BBF6047-6148-220E-1A01-F8079500BC70}"/>
              </a:ext>
            </a:extLst>
          </p:cNvPr>
          <p:cNvSpPr>
            <a:spLocks noGrp="1"/>
          </p:cNvSpPr>
          <p:nvPr>
            <p:ph type="dt" sz="half" idx="10"/>
          </p:nvPr>
        </p:nvSpPr>
        <p:spPr/>
        <p:txBody>
          <a:bodyPr/>
          <a:lstStyle/>
          <a:p>
            <a:fld id="{E3D1659E-7520-C749-9789-9A645D8B9405}" type="datetimeFigureOut">
              <a:rPr lang="en-GB" smtClean="0"/>
              <a:t>14/10/2026</a:t>
            </a:fld>
            <a:endParaRPr lang="en-GB"/>
          </a:p>
        </p:txBody>
      </p:sp>
      <p:sp>
        <p:nvSpPr>
          <p:cNvPr id="6" name="Footer Placeholder 5">
            <a:extLst>
              <a:ext uri="{FF2B5EF4-FFF2-40B4-BE49-F238E27FC236}">
                <a16:creationId xmlns:a16="http://schemas.microsoft.com/office/drawing/2014/main" id="{1348E7FF-3C66-4A3D-812C-65F61B786E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508F44-3387-DF0F-6FBE-6DF2D69589B2}"/>
              </a:ext>
            </a:extLst>
          </p:cNvPr>
          <p:cNvSpPr>
            <a:spLocks noGrp="1"/>
          </p:cNvSpPr>
          <p:nvPr>
            <p:ph type="sldNum" sz="quarter" idx="12"/>
          </p:nvPr>
        </p:nvSpPr>
        <p:spPr/>
        <p:txBody>
          <a:bodyPr/>
          <a:lstStyle/>
          <a:p>
            <a:fld id="{A652E6F7-13B4-EF40-B2BB-3937A15EF4EF}" type="slidenum">
              <a:rPr lang="en-GB" smtClean="0"/>
              <a:t>‹#›</a:t>
            </a:fld>
            <a:endParaRPr lang="en-GB"/>
          </a:p>
        </p:txBody>
      </p:sp>
    </p:spTree>
    <p:extLst>
      <p:ext uri="{BB962C8B-B14F-4D97-AF65-F5344CB8AC3E}">
        <p14:creationId xmlns:p14="http://schemas.microsoft.com/office/powerpoint/2010/main" val="14495910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75697-0722-F03A-5D59-1C3B1ED56C6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407DF81-90B0-4813-B91E-A2008E48390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E8754F5-0CE0-2130-8AF6-E62674D4307E}"/>
              </a:ext>
            </a:extLst>
          </p:cNvPr>
          <p:cNvSpPr>
            <a:spLocks noGrp="1"/>
          </p:cNvSpPr>
          <p:nvPr>
            <p:ph type="dt" sz="half" idx="10"/>
          </p:nvPr>
        </p:nvSpPr>
        <p:spPr/>
        <p:txBody>
          <a:bodyPr/>
          <a:lstStyle/>
          <a:p>
            <a:fld id="{E3D1659E-7520-C749-9789-9A645D8B9405}" type="datetimeFigureOut">
              <a:rPr lang="en-GB" smtClean="0"/>
              <a:t>14/10/2026</a:t>
            </a:fld>
            <a:endParaRPr lang="en-GB"/>
          </a:p>
        </p:txBody>
      </p:sp>
      <p:sp>
        <p:nvSpPr>
          <p:cNvPr id="5" name="Footer Placeholder 4">
            <a:extLst>
              <a:ext uri="{FF2B5EF4-FFF2-40B4-BE49-F238E27FC236}">
                <a16:creationId xmlns:a16="http://schemas.microsoft.com/office/drawing/2014/main" id="{5866661C-7F97-931B-EB1F-564C9F93C7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656FB9-CC63-BBBE-63FA-0540DB733735}"/>
              </a:ext>
            </a:extLst>
          </p:cNvPr>
          <p:cNvSpPr>
            <a:spLocks noGrp="1"/>
          </p:cNvSpPr>
          <p:nvPr>
            <p:ph type="sldNum" sz="quarter" idx="12"/>
          </p:nvPr>
        </p:nvSpPr>
        <p:spPr/>
        <p:txBody>
          <a:bodyPr/>
          <a:lstStyle/>
          <a:p>
            <a:fld id="{A652E6F7-13B4-EF40-B2BB-3937A15EF4EF}" type="slidenum">
              <a:rPr lang="en-GB" smtClean="0"/>
              <a:t>‹#›</a:t>
            </a:fld>
            <a:endParaRPr lang="en-GB"/>
          </a:p>
        </p:txBody>
      </p:sp>
    </p:spTree>
    <p:extLst>
      <p:ext uri="{BB962C8B-B14F-4D97-AF65-F5344CB8AC3E}">
        <p14:creationId xmlns:p14="http://schemas.microsoft.com/office/powerpoint/2010/main" val="13329786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04B75B2-518F-A148-FABB-F7E42696AE2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FC24A6C-87B1-C6BF-A7BF-6C08123AD76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70164C9-7324-3470-AC26-96867810D489}"/>
              </a:ext>
            </a:extLst>
          </p:cNvPr>
          <p:cNvSpPr>
            <a:spLocks noGrp="1"/>
          </p:cNvSpPr>
          <p:nvPr>
            <p:ph type="dt" sz="half" idx="10"/>
          </p:nvPr>
        </p:nvSpPr>
        <p:spPr/>
        <p:txBody>
          <a:bodyPr/>
          <a:lstStyle/>
          <a:p>
            <a:fld id="{E3D1659E-7520-C749-9789-9A645D8B9405}" type="datetimeFigureOut">
              <a:rPr lang="en-GB" smtClean="0"/>
              <a:t>14/10/2026</a:t>
            </a:fld>
            <a:endParaRPr lang="en-GB"/>
          </a:p>
        </p:txBody>
      </p:sp>
      <p:sp>
        <p:nvSpPr>
          <p:cNvPr id="5" name="Footer Placeholder 4">
            <a:extLst>
              <a:ext uri="{FF2B5EF4-FFF2-40B4-BE49-F238E27FC236}">
                <a16:creationId xmlns:a16="http://schemas.microsoft.com/office/drawing/2014/main" id="{14670249-AD08-6339-42DD-068D244B61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591A9F-76AB-67DF-3DD2-E8C4E6F7031F}"/>
              </a:ext>
            </a:extLst>
          </p:cNvPr>
          <p:cNvSpPr>
            <a:spLocks noGrp="1"/>
          </p:cNvSpPr>
          <p:nvPr>
            <p:ph type="sldNum" sz="quarter" idx="12"/>
          </p:nvPr>
        </p:nvSpPr>
        <p:spPr/>
        <p:txBody>
          <a:bodyPr/>
          <a:lstStyle/>
          <a:p>
            <a:fld id="{A652E6F7-13B4-EF40-B2BB-3937A15EF4EF}" type="slidenum">
              <a:rPr lang="en-GB" smtClean="0"/>
              <a:t>‹#›</a:t>
            </a:fld>
            <a:endParaRPr lang="en-GB"/>
          </a:p>
        </p:txBody>
      </p:sp>
    </p:spTree>
    <p:extLst>
      <p:ext uri="{BB962C8B-B14F-4D97-AF65-F5344CB8AC3E}">
        <p14:creationId xmlns:p14="http://schemas.microsoft.com/office/powerpoint/2010/main" val="28398916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2C53896-5BD0-00E5-D4D8-4B3A6C5DE6F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73D04A9-2D7A-075B-138C-CECB44150F8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3AB5DCC-2DDB-EDAA-DBA4-47A599E3C2A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3D1659E-7520-C749-9789-9A645D8B9405}" type="datetimeFigureOut">
              <a:rPr lang="en-GB" smtClean="0"/>
              <a:t>14/10/2026</a:t>
            </a:fld>
            <a:endParaRPr lang="en-GB"/>
          </a:p>
        </p:txBody>
      </p:sp>
      <p:sp>
        <p:nvSpPr>
          <p:cNvPr id="5" name="Footer Placeholder 4">
            <a:extLst>
              <a:ext uri="{FF2B5EF4-FFF2-40B4-BE49-F238E27FC236}">
                <a16:creationId xmlns:a16="http://schemas.microsoft.com/office/drawing/2014/main" id="{BB9B305A-0A0D-CB56-7180-9A66363B81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24B12CA-C143-217F-9D62-18757074ED9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652E6F7-13B4-EF40-B2BB-3937A15EF4EF}" type="slidenum">
              <a:rPr lang="en-GB" smtClean="0"/>
              <a:t>‹#›</a:t>
            </a:fld>
            <a:endParaRPr lang="en-GB"/>
          </a:p>
        </p:txBody>
      </p:sp>
    </p:spTree>
    <p:extLst>
      <p:ext uri="{BB962C8B-B14F-4D97-AF65-F5344CB8AC3E}">
        <p14:creationId xmlns:p14="http://schemas.microsoft.com/office/powerpoint/2010/main" val="39109019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longtermplan.nhs.uk/" TargetMode="External"/><Relationship Id="rId13" Type="http://schemas.openxmlformats.org/officeDocument/2006/relationships/hyperlink" Target="https://sdgs.un.org/2030agenda" TargetMode="External"/><Relationship Id="rId18" Type="http://schemas.openxmlformats.org/officeDocument/2006/relationships/hyperlink" Target="https://www.linkedin.com/posts/itpaystocare_great-messaging-from-comcare-it-pays-to-activity-7153854985179402240-oF4A?utm_source=chatgpt.com" TargetMode="External"/><Relationship Id="rId3" Type="http://schemas.openxmlformats.org/officeDocument/2006/relationships/hyperlink" Target="https://sustain.auburn.edu/poster-archive-sustainable-development-goal-3-good-health-and-wellbeing-poster/" TargetMode="External"/><Relationship Id="rId7" Type="http://schemas.openxmlformats.org/officeDocument/2006/relationships/hyperlink" Target="https://www.medwriter.ai/blog/comprehensive-guide-to-biopsychosocial-assessment-enhancing-mental-health-evaluations" TargetMode="External"/><Relationship Id="rId12" Type="http://schemas.openxmlformats.org/officeDocument/2006/relationships/hyperlink" Target="http://socisdg.com/en/blog/sustainable-development-goal-3-ensure-healthy-lives-and-promote-well-being-for-all-at-all-ages/" TargetMode="External"/><Relationship Id="rId17" Type="http://schemas.openxmlformats.org/officeDocument/2006/relationships/hyperlink" Target="https://www.who.int/health-topics/social-determinants-of-health" TargetMode="External"/><Relationship Id="rId2" Type="http://schemas.openxmlformats.org/officeDocument/2006/relationships/hyperlink" Target="https://www.kingsfund.org.uk/insight-and-analysis/long-reads/what-is-prevention-in-health" TargetMode="External"/><Relationship Id="rId16" Type="http://schemas.openxmlformats.org/officeDocument/2006/relationships/hyperlink" Target="https://www.who.int/about/governance/constitution" TargetMode="External"/><Relationship Id="rId1" Type="http://schemas.openxmlformats.org/officeDocument/2006/relationships/slideLayout" Target="../slideLayouts/slideLayout2.xml"/><Relationship Id="rId6" Type="http://schemas.openxmlformats.org/officeDocument/2006/relationships/hyperlink" Target="https://doi.org/10.1016/j.lanepe.2022.100420" TargetMode="External"/><Relationship Id="rId11" Type="http://schemas.openxmlformats.org/officeDocument/2006/relationships/hyperlink" Target="https://doi.org/10.1787/9203632a-en" TargetMode="External"/><Relationship Id="rId5" Type="http://schemas.openxmlformats.org/officeDocument/2006/relationships/hyperlink" Target="https://www.health.org.uk/reports-and-analysis/briefings/how-can-the-next-government-take-prevention-from-rhetoric-to-reality" TargetMode="External"/><Relationship Id="rId15" Type="http://schemas.openxmlformats.org/officeDocument/2006/relationships/hyperlink" Target="https://sdgs.un.org/goals" TargetMode="External"/><Relationship Id="rId10" Type="http://schemas.openxmlformats.org/officeDocument/2006/relationships/hyperlink" Target="https://www.nice.org.uk/guidance/qs209/chapter/Quality-statement-1-Preventing-type-2-diabetes" TargetMode="External"/><Relationship Id="rId4" Type="http://schemas.openxmlformats.org/officeDocument/2006/relationships/hyperlink" Target="https://www.iied.org/global-goals-for-sustainable-development" TargetMode="External"/><Relationship Id="rId9" Type="http://schemas.openxmlformats.org/officeDocument/2006/relationships/hyperlink" Target="https://www.england.nhs.uk/diabetes/diabetes-prevention/" TargetMode="External"/><Relationship Id="rId14" Type="http://schemas.openxmlformats.org/officeDocument/2006/relationships/hyperlink" Target="https://sdgs.un.org/goals/goal3"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health.org.uk/reports-and-analysis/briefings/personalised-prevention-in-england" TargetMode="External"/><Relationship Id="rId13" Type="http://schemas.openxmlformats.org/officeDocument/2006/relationships/hyperlink" Target="https://doi.org/10.1186/s12913-020-05951-7" TargetMode="External"/><Relationship Id="rId18" Type="http://schemas.openxmlformats.org/officeDocument/2006/relationships/hyperlink" Target="https://www.psychologytoday.com/gb/blog/theory-knowledge/201510/the-biopsychosocial-model-and-its-limitations" TargetMode="External"/><Relationship Id="rId3" Type="http://schemas.openxmlformats.org/officeDocument/2006/relationships/hyperlink" Target="https://www.legislation.gov.uk/ukpga/2010/15/contents" TargetMode="External"/><Relationship Id="rId7" Type="http://schemas.openxmlformats.org/officeDocument/2006/relationships/hyperlink" Target="https://www.who.int/publications/i/item/9789241506908" TargetMode="External"/><Relationship Id="rId12" Type="http://schemas.openxmlformats.org/officeDocument/2006/relationships/hyperlink" Target="https://doi.org/10.2337/dc19-1425" TargetMode="External"/><Relationship Id="rId17" Type="http://schemas.openxmlformats.org/officeDocument/2006/relationships/hyperlink" Target="https://sdgs.un.org/goals/goal3" TargetMode="External"/><Relationship Id="rId2" Type="http://schemas.openxmlformats.org/officeDocument/2006/relationships/hyperlink" Target="https://www.legislation.gov.uk/ukpga/2022/31/contents" TargetMode="External"/><Relationship Id="rId16" Type="http://schemas.openxmlformats.org/officeDocument/2006/relationships/hyperlink" Target="https://www.who.int/news/item/01-09-2022-infodemics-and-misinformation-negatively-affect-people-s-health-behaviours--new-who-review-finds" TargetMode="External"/><Relationship Id="rId20" Type="http://schemas.openxmlformats.org/officeDocument/2006/relationships/hyperlink" Target="https://digital.nhs.uk/data-and-information/publications/statistical/national-diabetes-audit-ndh-dpp/dpp-e1-23-24/non-diabetic-hyperglycaemia" TargetMode="External"/><Relationship Id="rId1" Type="http://schemas.openxmlformats.org/officeDocument/2006/relationships/slideLayout" Target="../slideLayouts/slideLayout2.xml"/><Relationship Id="rId6" Type="http://schemas.openxmlformats.org/officeDocument/2006/relationships/hyperlink" Target="https://www.gov.uk/government/organisations/office-for-health-improvement-and-disparities/about" TargetMode="External"/><Relationship Id="rId11" Type="http://schemas.openxmlformats.org/officeDocument/2006/relationships/hyperlink" Target="https://www.england.nhs.uk/diabetes/diabetes-prevention/" TargetMode="External"/><Relationship Id="rId5" Type="http://schemas.openxmlformats.org/officeDocument/2006/relationships/hyperlink" Target="https://www.longtermplan.nhs.uk/" TargetMode="External"/><Relationship Id="rId15" Type="http://schemas.openxmlformats.org/officeDocument/2006/relationships/hyperlink" Target="https://www.instituteofhealthequity.org/resources-reports/marmot-review-10-years-on" TargetMode="External"/><Relationship Id="rId10" Type="http://schemas.openxmlformats.org/officeDocument/2006/relationships/hyperlink" Target="https://www.diabetes.org.uk/about-diabetes/type-2-diabetes/preventing/prevention-work" TargetMode="External"/><Relationship Id="rId19" Type="http://schemas.openxmlformats.org/officeDocument/2006/relationships/hyperlink" Target="https://sustainabledevelopment.un.org/content/documents/5987our-common-future.pdf" TargetMode="External"/><Relationship Id="rId4" Type="http://schemas.openxmlformats.org/officeDocument/2006/relationships/hyperlink" Target="https://www.legislation.gov.uk/ukpga/2014/23/contents" TargetMode="External"/><Relationship Id="rId9" Type="http://schemas.openxmlformats.org/officeDocument/2006/relationships/hyperlink" Target="https://www.diabetes.org.uk/about-diabetes/type-2-diabetes/preventing/prevention-work?utm_source=chatgpt.com" TargetMode="External"/><Relationship Id="rId14" Type="http://schemas.openxmlformats.org/officeDocument/2006/relationships/hyperlink" Target="https://doi.org/10.1093/abm/kaab093"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england.nhs.uk/publication/core20plus5-an-approach-to-reducing-health-inequalities-supporting-information/" TargetMode="External"/><Relationship Id="rId2" Type="http://schemas.openxmlformats.org/officeDocument/2006/relationships/hyperlink" Target="https://www.england.nhs.uk/long-read/nhs-englands-statement-on-information-on-health-inequaliti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3074" name="Picture 2" descr="Sustainable Development Goal 3 Good Health and Well-being, green background with image of a heart with worldly icons">
            <a:extLst>
              <a:ext uri="{FF2B5EF4-FFF2-40B4-BE49-F238E27FC236}">
                <a16:creationId xmlns:a16="http://schemas.microsoft.com/office/drawing/2014/main" id="{845D6419-2339-C938-5F36-12CA9DE609A3}"/>
              </a:ext>
            </a:extLst>
          </p:cNvPr>
          <p:cNvPicPr>
            <a:picLocks noChangeAspect="1" noChangeArrowheads="1"/>
          </p:cNvPicPr>
          <p:nvPr/>
        </p:nvPicPr>
        <p:blipFill rotWithShape="1">
          <a:blip r:embed="rId2">
            <a:alphaModFix amt="70000"/>
            <a:extLst>
              <a:ext uri="{28A0092B-C50C-407E-A947-70E740481C1C}">
                <a14:useLocalDpi xmlns:a14="http://schemas.microsoft.com/office/drawing/2010/main" val="0"/>
              </a:ext>
            </a:extLst>
          </a:blip>
          <a:srcRect t="19402" r="1" b="14433"/>
          <a:stretch>
            <a:fillRect/>
          </a:stretch>
        </p:blipFill>
        <p:spPr bwMode="auto">
          <a:xfrm>
            <a:off x="23507" y="0"/>
            <a:ext cx="10364889" cy="6858000"/>
          </a:xfrm>
          <a:prstGeom prst="rect">
            <a:avLst/>
          </a:prstGeom>
          <a:noFill/>
          <a:extLst>
            <a:ext uri="{909E8E84-426E-40DD-AFC4-6F175D3DCCD1}">
              <a14:hiddenFill xmlns:a14="http://schemas.microsoft.com/office/drawing/2010/main">
                <a:solidFill>
                  <a:srgbClr val="FFFFFF"/>
                </a:solidFill>
              </a14:hiddenFill>
            </a:ext>
          </a:extLst>
        </p:spPr>
      </p:pic>
      <p:sp>
        <p:nvSpPr>
          <p:cNvPr id="3081" name="Freeform: Shape 308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3083" name="Freeform: Shape 3082">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3085" name="Freeform: Shape 308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A2FF3163-E625-E26B-6C65-3D8EE89DA86D}"/>
              </a:ext>
            </a:extLst>
          </p:cNvPr>
          <p:cNvSpPr>
            <a:spLocks noGrp="1"/>
          </p:cNvSpPr>
          <p:nvPr>
            <p:ph type="ctrTitle"/>
          </p:nvPr>
        </p:nvSpPr>
        <p:spPr>
          <a:xfrm>
            <a:off x="8046720" y="1045597"/>
            <a:ext cx="3633746" cy="1588422"/>
          </a:xfrm>
        </p:spPr>
        <p:txBody>
          <a:bodyPr vert="horz" lIns="91440" tIns="45720" rIns="91440" bIns="45720" rtlCol="0" anchor="b">
            <a:normAutofit/>
          </a:bodyPr>
          <a:lstStyle/>
          <a:p>
            <a:pPr algn="l"/>
            <a:r>
              <a:rPr lang="en-US" sz="3300" b="1" dirty="0"/>
              <a:t>Health, Wellbeing and Sustainable Development</a:t>
            </a:r>
            <a:r>
              <a:rPr lang="en-US" sz="3300" dirty="0"/>
              <a:t> </a:t>
            </a:r>
          </a:p>
        </p:txBody>
      </p:sp>
      <p:sp>
        <p:nvSpPr>
          <p:cNvPr id="3" name="Subtitle 2">
            <a:extLst>
              <a:ext uri="{FF2B5EF4-FFF2-40B4-BE49-F238E27FC236}">
                <a16:creationId xmlns:a16="http://schemas.microsoft.com/office/drawing/2014/main" id="{EB3DD133-BCFD-29DD-1B5C-2332C5B74D55}"/>
              </a:ext>
            </a:extLst>
          </p:cNvPr>
          <p:cNvSpPr>
            <a:spLocks noGrp="1"/>
          </p:cNvSpPr>
          <p:nvPr>
            <p:ph type="subTitle" idx="1"/>
          </p:nvPr>
        </p:nvSpPr>
        <p:spPr>
          <a:xfrm>
            <a:off x="8224012" y="3222460"/>
            <a:ext cx="3633747" cy="2700062"/>
          </a:xfrm>
        </p:spPr>
        <p:txBody>
          <a:bodyPr vert="horz" lIns="91440" tIns="45720" rIns="91440" bIns="45720" rtlCol="0">
            <a:normAutofit/>
          </a:bodyPr>
          <a:lstStyle/>
          <a:p>
            <a:pPr algn="l"/>
            <a:r>
              <a:rPr lang="en-US" sz="2000" b="1" dirty="0"/>
              <a:t>Name: Iqra Mohammad </a:t>
            </a:r>
          </a:p>
          <a:p>
            <a:pPr algn="l"/>
            <a:r>
              <a:rPr lang="en-US" sz="2000" b="1" dirty="0"/>
              <a:t>Student ID : 2325946 </a:t>
            </a:r>
          </a:p>
          <a:p>
            <a:pPr algn="l"/>
            <a:r>
              <a:rPr lang="en-US" sz="2000" b="1" dirty="0"/>
              <a:t>Module : BMHP6030</a:t>
            </a:r>
          </a:p>
          <a:p>
            <a:pPr algn="l"/>
            <a:r>
              <a:rPr lang="en-US" sz="2000" b="1" dirty="0"/>
              <a:t>Lecturer : Parese Ahmed</a:t>
            </a:r>
          </a:p>
        </p:txBody>
      </p:sp>
      <p:sp>
        <p:nvSpPr>
          <p:cNvPr id="5" name="TextBox 4">
            <a:extLst>
              <a:ext uri="{FF2B5EF4-FFF2-40B4-BE49-F238E27FC236}">
                <a16:creationId xmlns:a16="http://schemas.microsoft.com/office/drawing/2014/main" id="{EDB15F6D-6F78-04C4-B87C-8054151DA426}"/>
              </a:ext>
            </a:extLst>
          </p:cNvPr>
          <p:cNvSpPr txBox="1"/>
          <p:nvPr/>
        </p:nvSpPr>
        <p:spPr>
          <a:xfrm>
            <a:off x="-15116" y="6488668"/>
            <a:ext cx="5359738" cy="369332"/>
          </a:xfrm>
          <a:prstGeom prst="rect">
            <a:avLst/>
          </a:prstGeom>
          <a:noFill/>
        </p:spPr>
        <p:txBody>
          <a:bodyPr wrap="square">
            <a:spAutoFit/>
          </a:bodyPr>
          <a:lstStyle/>
          <a:p>
            <a:r>
              <a:rPr lang="en-GB" dirty="0"/>
              <a:t>(Auburn University Office of Sustainability, n.d.)</a:t>
            </a:r>
            <a:endParaRPr lang="en-GB" dirty="0">
              <a:solidFill>
                <a:srgbClr val="FF0000"/>
              </a:solidFill>
            </a:endParaRPr>
          </a:p>
        </p:txBody>
      </p:sp>
    </p:spTree>
    <p:extLst>
      <p:ext uri="{BB962C8B-B14F-4D97-AF65-F5344CB8AC3E}">
        <p14:creationId xmlns:p14="http://schemas.microsoft.com/office/powerpoint/2010/main" val="16099541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IIED produced an animation to raise awareness of the SDGs and the potential of the new development agenda (Image: IIED/Hands Up)">
            <a:extLst>
              <a:ext uri="{FF2B5EF4-FFF2-40B4-BE49-F238E27FC236}">
                <a16:creationId xmlns:a16="http://schemas.microsoft.com/office/drawing/2014/main" id="{153B871D-45AC-0468-D07B-7EE6A42E82D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0513" r="29723"/>
          <a:stretch>
            <a:fillRect/>
          </a:stretch>
        </p:blipFill>
        <p:spPr bwMode="auto">
          <a:xfrm>
            <a:off x="3455373" y="1587"/>
            <a:ext cx="4846882" cy="6856413"/>
          </a:xfrm>
          <a:custGeom>
            <a:avLst/>
            <a:gdLst/>
            <a:ahLst/>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71A9515-53DE-C4A5-35F0-B057AB591C41}"/>
              </a:ext>
            </a:extLst>
          </p:cNvPr>
          <p:cNvSpPr>
            <a:spLocks noGrp="1"/>
          </p:cNvSpPr>
          <p:nvPr>
            <p:ph type="title"/>
          </p:nvPr>
        </p:nvSpPr>
        <p:spPr>
          <a:xfrm>
            <a:off x="481012" y="485775"/>
            <a:ext cx="2825506" cy="5719762"/>
          </a:xfrm>
        </p:spPr>
        <p:txBody>
          <a:bodyPr>
            <a:normAutofit/>
          </a:bodyPr>
          <a:lstStyle/>
          <a:p>
            <a:r>
              <a:rPr lang="en-GB" sz="3600" b="1" dirty="0"/>
              <a:t>Introduction </a:t>
            </a:r>
          </a:p>
        </p:txBody>
      </p:sp>
      <p:sp>
        <p:nvSpPr>
          <p:cNvPr id="3" name="Content Placeholder 2">
            <a:extLst>
              <a:ext uri="{FF2B5EF4-FFF2-40B4-BE49-F238E27FC236}">
                <a16:creationId xmlns:a16="http://schemas.microsoft.com/office/drawing/2014/main" id="{0D64470E-5FE3-7B1C-7418-378FB7213105}"/>
              </a:ext>
            </a:extLst>
          </p:cNvPr>
          <p:cNvSpPr>
            <a:spLocks noGrp="1"/>
          </p:cNvSpPr>
          <p:nvPr>
            <p:ph idx="1"/>
          </p:nvPr>
        </p:nvSpPr>
        <p:spPr>
          <a:xfrm>
            <a:off x="8640208" y="262490"/>
            <a:ext cx="3292475" cy="5719763"/>
          </a:xfrm>
        </p:spPr>
        <p:txBody>
          <a:bodyPr anchor="ctr">
            <a:normAutofit/>
          </a:bodyPr>
          <a:lstStyle/>
          <a:p>
            <a:pPr marL="0" indent="0">
              <a:buNone/>
            </a:pPr>
            <a:r>
              <a:rPr lang="en-GB" sz="1800" b="1" dirty="0"/>
              <a:t>This presentation will cover:</a:t>
            </a:r>
          </a:p>
          <a:p>
            <a:r>
              <a:rPr lang="en-GB" sz="1800" dirty="0"/>
              <a:t>Definitions and Key Concepts</a:t>
            </a:r>
          </a:p>
          <a:p>
            <a:r>
              <a:rPr lang="en-GB" sz="1800" dirty="0"/>
              <a:t>Sustainable Development Goals (SDGs)</a:t>
            </a:r>
          </a:p>
          <a:p>
            <a:r>
              <a:rPr lang="en-GB" sz="1800" dirty="0"/>
              <a:t>Policy, Governance and Legislation</a:t>
            </a:r>
          </a:p>
          <a:p>
            <a:r>
              <a:rPr lang="en-GB" sz="1800" dirty="0"/>
              <a:t>Case Study: NHS Diabetes Prevention Programme – Successes and Challenges</a:t>
            </a:r>
          </a:p>
          <a:p>
            <a:r>
              <a:rPr lang="en-GB" sz="1800" dirty="0"/>
              <a:t>Health Belief Model</a:t>
            </a:r>
          </a:p>
          <a:p>
            <a:r>
              <a:rPr lang="en-GB" sz="1800" dirty="0"/>
              <a:t>Health Inequalities</a:t>
            </a:r>
          </a:p>
          <a:p>
            <a:r>
              <a:rPr lang="en-GB" sz="1800" dirty="0"/>
              <a:t>Recommendations for Sustainable Healthcare</a:t>
            </a:r>
            <a:endParaRPr lang="en-US" sz="1800" dirty="0"/>
          </a:p>
        </p:txBody>
      </p:sp>
      <p:sp>
        <p:nvSpPr>
          <p:cNvPr id="5" name="TextBox 4">
            <a:extLst>
              <a:ext uri="{FF2B5EF4-FFF2-40B4-BE49-F238E27FC236}">
                <a16:creationId xmlns:a16="http://schemas.microsoft.com/office/drawing/2014/main" id="{DC63B037-4567-D0FC-95C2-665B7ABDE26E}"/>
              </a:ext>
            </a:extLst>
          </p:cNvPr>
          <p:cNvSpPr txBox="1"/>
          <p:nvPr/>
        </p:nvSpPr>
        <p:spPr>
          <a:xfrm>
            <a:off x="4970426" y="6410844"/>
            <a:ext cx="6098058" cy="369332"/>
          </a:xfrm>
          <a:prstGeom prst="rect">
            <a:avLst/>
          </a:prstGeom>
          <a:noFill/>
        </p:spPr>
        <p:txBody>
          <a:bodyPr wrap="square">
            <a:spAutoFit/>
          </a:bodyPr>
          <a:lstStyle/>
          <a:p>
            <a:r>
              <a:rPr lang="en-GB" dirty="0"/>
              <a:t>(Geoghegan, 2015)</a:t>
            </a:r>
            <a:endParaRPr lang="en-GB" dirty="0">
              <a:solidFill>
                <a:srgbClr val="FF0000"/>
              </a:solidFill>
            </a:endParaRPr>
          </a:p>
        </p:txBody>
      </p:sp>
    </p:spTree>
    <p:extLst>
      <p:ext uri="{BB962C8B-B14F-4D97-AF65-F5344CB8AC3E}">
        <p14:creationId xmlns:p14="http://schemas.microsoft.com/office/powerpoint/2010/main" val="13135000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9" name="Rectangle 105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1" name="Rectangle 1060">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2B1995-0396-5AAA-D5FD-BC12DACB5AF5}"/>
              </a:ext>
            </a:extLst>
          </p:cNvPr>
          <p:cNvSpPr>
            <a:spLocks noGrp="1"/>
          </p:cNvSpPr>
          <p:nvPr>
            <p:ph type="title"/>
          </p:nvPr>
        </p:nvSpPr>
        <p:spPr>
          <a:xfrm>
            <a:off x="7155574" y="0"/>
            <a:ext cx="4140014" cy="1330839"/>
          </a:xfrm>
        </p:spPr>
        <p:txBody>
          <a:bodyPr>
            <a:normAutofit/>
          </a:bodyPr>
          <a:lstStyle/>
          <a:p>
            <a:r>
              <a:rPr lang="en-GB" sz="2800" b="1" dirty="0"/>
              <a:t>Health, Wellbeing &amp; Sustainable Development</a:t>
            </a:r>
          </a:p>
        </p:txBody>
      </p:sp>
      <p:pic>
        <p:nvPicPr>
          <p:cNvPr id="1032" name="Picture 8" descr="Comprehensive Guide to Biopsychosocial Assessment: Enhancing Mental Health Evaluations">
            <a:extLst>
              <a:ext uri="{FF2B5EF4-FFF2-40B4-BE49-F238E27FC236}">
                <a16:creationId xmlns:a16="http://schemas.microsoft.com/office/drawing/2014/main" id="{5F140406-EB34-CDF5-E190-2698F57D43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633" r="-2" b="-2"/>
          <a:stretch>
            <a:fillRect/>
          </a:stretch>
        </p:blipFill>
        <p:spPr bwMode="auto">
          <a:xfrm>
            <a:off x="88625" y="370713"/>
            <a:ext cx="6007375"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graphicFrame>
        <p:nvGraphicFramePr>
          <p:cNvPr id="11" name="Rectangle 6">
            <a:extLst>
              <a:ext uri="{FF2B5EF4-FFF2-40B4-BE49-F238E27FC236}">
                <a16:creationId xmlns:a16="http://schemas.microsoft.com/office/drawing/2014/main" id="{13EEF131-6D36-B1F5-7610-7111503CFF6E}"/>
              </a:ext>
            </a:extLst>
          </p:cNvPr>
          <p:cNvGraphicFramePr>
            <a:graphicFrameLocks noGrp="1"/>
          </p:cNvGraphicFramePr>
          <p:nvPr>
            <p:ph idx="1"/>
            <p:extLst>
              <p:ext uri="{D42A27DB-BD31-4B8C-83A1-F6EECF244321}">
                <p14:modId xmlns:p14="http://schemas.microsoft.com/office/powerpoint/2010/main" val="1585406117"/>
              </p:ext>
            </p:extLst>
          </p:nvPr>
        </p:nvGraphicFramePr>
        <p:xfrm>
          <a:off x="5861154" y="1124262"/>
          <a:ext cx="6330826" cy="55913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13">
            <a:extLst>
              <a:ext uri="{FF2B5EF4-FFF2-40B4-BE49-F238E27FC236}">
                <a16:creationId xmlns:a16="http://schemas.microsoft.com/office/drawing/2014/main" id="{6F6D77D1-4325-DFBD-0D7F-27E7CE461A46}"/>
              </a:ext>
            </a:extLst>
          </p:cNvPr>
          <p:cNvSpPr txBox="1"/>
          <p:nvPr/>
        </p:nvSpPr>
        <p:spPr>
          <a:xfrm>
            <a:off x="1953136" y="6673334"/>
            <a:ext cx="2101102" cy="369332"/>
          </a:xfrm>
          <a:prstGeom prst="rect">
            <a:avLst/>
          </a:prstGeom>
          <a:noFill/>
        </p:spPr>
        <p:txBody>
          <a:bodyPr wrap="square">
            <a:spAutoFit/>
          </a:bodyPr>
          <a:lstStyle/>
          <a:p>
            <a:r>
              <a:rPr lang="en-GB" dirty="0"/>
              <a:t>(</a:t>
            </a:r>
            <a:r>
              <a:rPr lang="en-GB" dirty="0" err="1"/>
              <a:t>Medwriter</a:t>
            </a:r>
            <a:r>
              <a:rPr lang="en-GB" dirty="0"/>
              <a:t>, 2025).</a:t>
            </a:r>
          </a:p>
        </p:txBody>
      </p:sp>
    </p:spTree>
    <p:extLst>
      <p:ext uri="{BB962C8B-B14F-4D97-AF65-F5344CB8AC3E}">
        <p14:creationId xmlns:p14="http://schemas.microsoft.com/office/powerpoint/2010/main" val="10066595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2" name="Rectangle 2071">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C2240A-749F-A431-5064-FA1524D3B360}"/>
              </a:ext>
            </a:extLst>
          </p:cNvPr>
          <p:cNvSpPr>
            <a:spLocks noGrp="1"/>
          </p:cNvSpPr>
          <p:nvPr>
            <p:ph type="title"/>
          </p:nvPr>
        </p:nvSpPr>
        <p:spPr>
          <a:xfrm>
            <a:off x="838200" y="365125"/>
            <a:ext cx="10515600" cy="1325563"/>
          </a:xfrm>
        </p:spPr>
        <p:txBody>
          <a:bodyPr>
            <a:normAutofit/>
          </a:bodyPr>
          <a:lstStyle/>
          <a:p>
            <a:r>
              <a:rPr lang="en-US" b="1" dirty="0"/>
              <a:t>Biopsychosocial model</a:t>
            </a:r>
            <a:r>
              <a:rPr lang="en-US" dirty="0"/>
              <a:t> </a:t>
            </a:r>
            <a:br>
              <a:rPr lang="en-GB" dirty="0"/>
            </a:br>
            <a:endParaRPr lang="en-GB" dirty="0"/>
          </a:p>
        </p:txBody>
      </p:sp>
      <p:sp>
        <p:nvSpPr>
          <p:cNvPr id="3" name="Content Placeholder 2">
            <a:extLst>
              <a:ext uri="{FF2B5EF4-FFF2-40B4-BE49-F238E27FC236}">
                <a16:creationId xmlns:a16="http://schemas.microsoft.com/office/drawing/2014/main" id="{629B2B14-54AA-4533-FC07-7B1CF195858A}"/>
              </a:ext>
            </a:extLst>
          </p:cNvPr>
          <p:cNvSpPr>
            <a:spLocks noGrp="1"/>
          </p:cNvSpPr>
          <p:nvPr>
            <p:ph idx="1"/>
          </p:nvPr>
        </p:nvSpPr>
        <p:spPr>
          <a:xfrm>
            <a:off x="420623" y="1347331"/>
            <a:ext cx="6227311" cy="4163337"/>
          </a:xfrm>
        </p:spPr>
        <p:txBody>
          <a:bodyPr>
            <a:noAutofit/>
          </a:bodyPr>
          <a:lstStyle/>
          <a:p>
            <a:pPr marL="0" indent="0">
              <a:buNone/>
            </a:pPr>
            <a:r>
              <a:rPr lang="en-GB" sz="1800" b="1" dirty="0"/>
              <a:t>Advantages:</a:t>
            </a:r>
          </a:p>
          <a:p>
            <a:r>
              <a:rPr lang="en-GB" sz="1800" dirty="0"/>
              <a:t>The model considers biological, psychological and social factors affecting health.</a:t>
            </a:r>
          </a:p>
          <a:p>
            <a:r>
              <a:rPr lang="en-GB" sz="1800" dirty="0"/>
              <a:t>It encourages a holistic approach rather than focusing only on physical illness.</a:t>
            </a:r>
          </a:p>
          <a:p>
            <a:r>
              <a:rPr lang="en-GB" sz="1800" dirty="0"/>
              <a:t>It helps healthcare professionals understand how lifestyle, emotions and social circumstances influence health.</a:t>
            </a:r>
          </a:p>
          <a:p>
            <a:pPr marL="0" indent="0">
              <a:buNone/>
            </a:pPr>
            <a:r>
              <a:rPr lang="en-GB" sz="1800" b="1" dirty="0"/>
              <a:t>Limitations:</a:t>
            </a:r>
          </a:p>
          <a:p>
            <a:r>
              <a:rPr lang="en-GB" sz="1800" dirty="0"/>
              <a:t>The model is very broad, making it difficult to identify which factors are most important.</a:t>
            </a:r>
          </a:p>
          <a:p>
            <a:r>
              <a:rPr lang="en-GB" sz="1800" dirty="0"/>
              <a:t>It does not clearly explain how biological, psychological and social factors interact.</a:t>
            </a:r>
          </a:p>
          <a:p>
            <a:r>
              <a:rPr lang="en-GB" sz="1800" dirty="0"/>
              <a:t>Applying the model can be challenging because healthcare professionals may not have expertise in all three areas.</a:t>
            </a:r>
          </a:p>
          <a:p>
            <a:pPr marL="0" indent="0" algn="ctr">
              <a:buNone/>
            </a:pPr>
            <a:r>
              <a:rPr lang="en-GB" sz="1800" dirty="0"/>
              <a:t>(Henriques, 2015).</a:t>
            </a:r>
          </a:p>
        </p:txBody>
      </p:sp>
      <p:pic>
        <p:nvPicPr>
          <p:cNvPr id="2050" name="Picture 2" descr="A stylized illustration of a woman standing in front of a Venn diagram containing icons of a speech bubble, a DNA strand, and a human brain.">
            <a:extLst>
              <a:ext uri="{FF2B5EF4-FFF2-40B4-BE49-F238E27FC236}">
                <a16:creationId xmlns:a16="http://schemas.microsoft.com/office/drawing/2014/main" id="{FA02CB3A-EFF2-8B4D-8F81-2C149AAF4B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2609" r="3621" b="-3"/>
          <a:stretch>
            <a:fillRect/>
          </a:stretch>
        </p:blipFill>
        <p:spPr bwMode="auto">
          <a:xfrm>
            <a:off x="6786972" y="1614770"/>
            <a:ext cx="4984404" cy="3971816"/>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50812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9" name="Rectangle 512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9B5345-FDEC-23DE-6B7A-EE18DE1DCB7F}"/>
              </a:ext>
            </a:extLst>
          </p:cNvPr>
          <p:cNvSpPr>
            <a:spLocks noGrp="1"/>
          </p:cNvSpPr>
          <p:nvPr>
            <p:ph type="title"/>
          </p:nvPr>
        </p:nvSpPr>
        <p:spPr>
          <a:xfrm>
            <a:off x="1137033" y="670559"/>
            <a:ext cx="4683321" cy="2148841"/>
          </a:xfrm>
        </p:spPr>
        <p:txBody>
          <a:bodyPr anchor="t">
            <a:normAutofit/>
          </a:bodyPr>
          <a:lstStyle/>
          <a:p>
            <a:r>
              <a:rPr lang="en-GB" b="1" dirty="0"/>
              <a:t>Sustainable Development Goals (SDGs</a:t>
            </a:r>
            <a:endParaRPr lang="en-GB" dirty="0"/>
          </a:p>
        </p:txBody>
      </p:sp>
      <p:pic>
        <p:nvPicPr>
          <p:cNvPr id="5124" name="Picture 4" descr="SUSTAINABLE DEVELOPMENT GOAL 3: Ensure healthy lives and promote well-being for all at all ages.">
            <a:extLst>
              <a:ext uri="{FF2B5EF4-FFF2-40B4-BE49-F238E27FC236}">
                <a16:creationId xmlns:a16="http://schemas.microsoft.com/office/drawing/2014/main" id="{A40014F8-915B-EE04-B5A4-669D0AE09F10}"/>
              </a:ext>
            </a:extLst>
          </p:cNvPr>
          <p:cNvPicPr>
            <a:picLocks noChangeAspect="1" noChangeArrowheads="1"/>
          </p:cNvPicPr>
          <p:nvPr/>
        </p:nvPicPr>
        <p:blipFill>
          <a:blip r:embed="rId2">
            <a:alphaModFix amt="70000"/>
            <a:extLst>
              <a:ext uri="{28A0092B-C50C-407E-A947-70E740481C1C}">
                <a14:useLocalDpi xmlns:a14="http://schemas.microsoft.com/office/drawing/2010/main" val="0"/>
              </a:ext>
            </a:extLst>
          </a:blip>
          <a:srcRect t="10822" r="-9" b="17270"/>
          <a:stretch>
            <a:fillRect/>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16" name="Content Placeholder 15">
            <a:extLst>
              <a:ext uri="{FF2B5EF4-FFF2-40B4-BE49-F238E27FC236}">
                <a16:creationId xmlns:a16="http://schemas.microsoft.com/office/drawing/2014/main" id="{A008BC3D-ABD0-3D25-07D2-269CB72EBF09}"/>
              </a:ext>
            </a:extLst>
          </p:cNvPr>
          <p:cNvSpPr>
            <a:spLocks noGrp="1"/>
          </p:cNvSpPr>
          <p:nvPr>
            <p:ph idx="1"/>
          </p:nvPr>
        </p:nvSpPr>
        <p:spPr>
          <a:xfrm>
            <a:off x="6371648" y="164892"/>
            <a:ext cx="5825855" cy="6693106"/>
          </a:xfrm>
        </p:spPr>
        <p:txBody>
          <a:bodyPr anchor="t">
            <a:normAutofit fontScale="92500" lnSpcReduction="10000"/>
          </a:bodyPr>
          <a:lstStyle/>
          <a:p>
            <a:pPr marL="0" indent="0">
              <a:buNone/>
            </a:pPr>
            <a:r>
              <a:rPr lang="en-GB" sz="1900" b="1" dirty="0"/>
              <a:t>Sustainable Development Goals (SDGs):</a:t>
            </a:r>
            <a:r>
              <a:rPr lang="en-GB" sz="1900" dirty="0"/>
              <a:t> The 17 global goals adopted by the United Nations in 2015 as part of the 2030 Agenda for Sustainable Development. They aim to improve people's lives, reduce inequalities, protect the environment and promote sustainable development by 2030 (United Nations, 2015).</a:t>
            </a:r>
          </a:p>
          <a:p>
            <a:pPr marL="0" indent="0">
              <a:buNone/>
            </a:pPr>
            <a:r>
              <a:rPr lang="en-GB" sz="1900" b="1" dirty="0"/>
              <a:t>SDG 3 -  Good health and wellbeing </a:t>
            </a:r>
          </a:p>
          <a:p>
            <a:pPr marL="285750" indent="-285750"/>
            <a:r>
              <a:rPr lang="en-GB" sz="1900" dirty="0"/>
              <a:t>Aims to ensure healthy lives and promote well-being for all at all ages (United Nations, 2015).</a:t>
            </a:r>
          </a:p>
          <a:p>
            <a:pPr marL="285750" indent="-285750"/>
            <a:r>
              <a:rPr lang="en-GB" sz="1900" dirty="0"/>
              <a:t>Focuses on preventing disease, improving mental health and reducing preventable deaths (United Nations, 2015).</a:t>
            </a:r>
          </a:p>
          <a:p>
            <a:pPr marL="285750" indent="-285750"/>
            <a:r>
              <a:rPr lang="en-GB" sz="1900" dirty="0"/>
              <a:t>Promotes universal access to essential healthcare services and affordable medicines (United Nations, 2015).</a:t>
            </a:r>
          </a:p>
          <a:p>
            <a:pPr marL="285750" indent="-285750"/>
            <a:r>
              <a:rPr lang="en-GB" sz="1900" dirty="0"/>
              <a:t>Supports health promotion, disease prevention and early intervention, rather than focusing only on treatment (WHO, 2025).</a:t>
            </a:r>
          </a:p>
          <a:p>
            <a:pPr marL="285750" indent="-285750"/>
            <a:r>
              <a:rPr lang="en-GB" sz="1900" dirty="0"/>
              <a:t>Encourages stronger and more resilient healthcare systems to support population health (WHO, 2025).</a:t>
            </a:r>
          </a:p>
          <a:p>
            <a:pPr marL="0" indent="0">
              <a:buNone/>
            </a:pPr>
            <a:endParaRPr lang="en-GB" sz="1900" dirty="0"/>
          </a:p>
          <a:p>
            <a:pPr marL="0" indent="0">
              <a:buNone/>
            </a:pPr>
            <a:r>
              <a:rPr lang="en-GB" sz="1900" dirty="0"/>
              <a:t>Links to sustainable healthcare, as prevention and health promotion can improve population health while reducing avoidable demand on healthcare services (NHS England, 2019).</a:t>
            </a:r>
          </a:p>
          <a:p>
            <a:endParaRPr lang="en-GB" sz="1100" dirty="0"/>
          </a:p>
          <a:p>
            <a:endParaRPr lang="en-GB" sz="1100" dirty="0"/>
          </a:p>
        </p:txBody>
      </p:sp>
      <p:sp>
        <p:nvSpPr>
          <p:cNvPr id="20" name="TextBox 19">
            <a:extLst>
              <a:ext uri="{FF2B5EF4-FFF2-40B4-BE49-F238E27FC236}">
                <a16:creationId xmlns:a16="http://schemas.microsoft.com/office/drawing/2014/main" id="{CD997039-A539-4666-5793-5A3582484EEC}"/>
              </a:ext>
            </a:extLst>
          </p:cNvPr>
          <p:cNvSpPr txBox="1"/>
          <p:nvPr/>
        </p:nvSpPr>
        <p:spPr>
          <a:xfrm>
            <a:off x="-11006" y="6488666"/>
            <a:ext cx="5884396" cy="369332"/>
          </a:xfrm>
          <a:prstGeom prst="rect">
            <a:avLst/>
          </a:prstGeom>
          <a:noFill/>
        </p:spPr>
        <p:txBody>
          <a:bodyPr wrap="square">
            <a:spAutoFit/>
          </a:bodyPr>
          <a:lstStyle/>
          <a:p>
            <a:r>
              <a:rPr lang="en-GB" dirty="0"/>
              <a:t>(SOCI SDG, 2019).</a:t>
            </a:r>
            <a:endParaRPr lang="en-GB" dirty="0">
              <a:solidFill>
                <a:srgbClr val="FF0000"/>
              </a:solidFill>
            </a:endParaRPr>
          </a:p>
        </p:txBody>
      </p:sp>
    </p:spTree>
    <p:extLst>
      <p:ext uri="{BB962C8B-B14F-4D97-AF65-F5344CB8AC3E}">
        <p14:creationId xmlns:p14="http://schemas.microsoft.com/office/powerpoint/2010/main" val="34238666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6" name="Rectangle 6155">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7" name="Freeform: Shape 615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DD97FE0-9193-3540-3A30-2650A34019F4}"/>
              </a:ext>
            </a:extLst>
          </p:cNvPr>
          <p:cNvSpPr>
            <a:spLocks noGrp="1"/>
          </p:cNvSpPr>
          <p:nvPr>
            <p:ph type="title"/>
          </p:nvPr>
        </p:nvSpPr>
        <p:spPr>
          <a:xfrm>
            <a:off x="1137034" y="609597"/>
            <a:ext cx="9392421" cy="1330841"/>
          </a:xfrm>
        </p:spPr>
        <p:txBody>
          <a:bodyPr>
            <a:normAutofit/>
          </a:bodyPr>
          <a:lstStyle/>
          <a:p>
            <a:r>
              <a:rPr lang="en-GB" b="1"/>
              <a:t>SDG 3 in UK Health &amp; Social Care</a:t>
            </a:r>
            <a:br>
              <a:rPr lang="en-GB" b="1"/>
            </a:br>
            <a:endParaRPr lang="en-GB" dirty="0"/>
          </a:p>
        </p:txBody>
      </p:sp>
      <p:sp>
        <p:nvSpPr>
          <p:cNvPr id="3" name="Content Placeholder 2">
            <a:extLst>
              <a:ext uri="{FF2B5EF4-FFF2-40B4-BE49-F238E27FC236}">
                <a16:creationId xmlns:a16="http://schemas.microsoft.com/office/drawing/2014/main" id="{AB79D5D7-6C1A-0683-FD30-329AF1481BE6}"/>
              </a:ext>
            </a:extLst>
          </p:cNvPr>
          <p:cNvSpPr>
            <a:spLocks noGrp="1"/>
          </p:cNvSpPr>
          <p:nvPr>
            <p:ph idx="1"/>
          </p:nvPr>
        </p:nvSpPr>
        <p:spPr>
          <a:xfrm>
            <a:off x="432484" y="2209022"/>
            <a:ext cx="7142208" cy="4167063"/>
          </a:xfrm>
        </p:spPr>
        <p:txBody>
          <a:bodyPr>
            <a:normAutofit fontScale="55000" lnSpcReduction="20000"/>
          </a:bodyPr>
          <a:lstStyle/>
          <a:p>
            <a:pPr marL="0" indent="0">
              <a:buNone/>
            </a:pPr>
            <a:r>
              <a:rPr lang="en-GB" sz="2900" b="1" dirty="0"/>
              <a:t>Prevention &amp; Early Intervention</a:t>
            </a:r>
          </a:p>
          <a:p>
            <a:r>
              <a:rPr lang="en-GB" sz="2900" dirty="0"/>
              <a:t>Prevention aims to keep people healthy and reduce the risk of illness (Arnold and Holden, 2025).</a:t>
            </a:r>
          </a:p>
          <a:p>
            <a:r>
              <a:rPr lang="en-GB" sz="2900" dirty="0"/>
              <a:t>Early intervention identifies health problems sooner to prevent them from becoming more serious (Arnold and Holden, 2025).</a:t>
            </a:r>
          </a:p>
          <a:p>
            <a:r>
              <a:rPr lang="en-GB" sz="2900" dirty="0"/>
              <a:t>A greater focus on prevention may also help reduce future pressure on health services (Arnold and Holden, 2025).</a:t>
            </a:r>
          </a:p>
          <a:p>
            <a:r>
              <a:rPr lang="en-GB" sz="2900" dirty="0"/>
              <a:t>Prevention can improve population health and reduce avoidable illness (Marshall, Briggs and Bibby, 2024).</a:t>
            </a:r>
          </a:p>
          <a:p>
            <a:pPr marL="0" indent="0">
              <a:buNone/>
            </a:pPr>
            <a:endParaRPr lang="en-GB" sz="2900" b="1" dirty="0"/>
          </a:p>
          <a:p>
            <a:pPr marL="0" indent="0">
              <a:buNone/>
            </a:pPr>
            <a:r>
              <a:rPr lang="en-GB" sz="2900" b="1" dirty="0"/>
              <a:t>NHS Diabetes Prevention Programme</a:t>
            </a:r>
          </a:p>
          <a:p>
            <a:r>
              <a:rPr lang="en-GB" sz="2900" dirty="0"/>
              <a:t>Supports adults at high risk of developing type 2 diabetes (NICE, 2023).</a:t>
            </a:r>
          </a:p>
          <a:p>
            <a:r>
              <a:rPr lang="en-GB" sz="2900" dirty="0"/>
              <a:t>Promotes healthier lifestyles and behaviour change.</a:t>
            </a:r>
          </a:p>
          <a:p>
            <a:r>
              <a:rPr lang="en-GB" sz="2900" dirty="0"/>
              <a:t>Research shows the programme has reduced the incidence of type 2 diabetes in England (McManus et al., 2022).</a:t>
            </a:r>
          </a:p>
          <a:p>
            <a:endParaRPr lang="en-GB" sz="1100" dirty="0"/>
          </a:p>
        </p:txBody>
      </p:sp>
      <p:pic>
        <p:nvPicPr>
          <p:cNvPr id="6146" name="Picture 2" descr="No alternative text description for this image">
            <a:extLst>
              <a:ext uri="{FF2B5EF4-FFF2-40B4-BE49-F238E27FC236}">
                <a16:creationId xmlns:a16="http://schemas.microsoft.com/office/drawing/2014/main" id="{816F7B6A-18F5-9851-341F-B8031EB49C1E}"/>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colorTemperature colorTemp="11500"/>
                    </a14:imgEffect>
                  </a14:imgLayer>
                </a14:imgProps>
              </a:ext>
              <a:ext uri="{28A0092B-C50C-407E-A947-70E740481C1C}">
                <a14:useLocalDpi xmlns:a14="http://schemas.microsoft.com/office/drawing/2010/main" val="0"/>
              </a:ext>
            </a:extLst>
          </a:blip>
          <a:stretch>
            <a:fillRect/>
          </a:stretch>
        </p:blipFill>
        <p:spPr bwMode="auto">
          <a:xfrm>
            <a:off x="7789144" y="2209022"/>
            <a:ext cx="3755915" cy="3755915"/>
          </a:xfrm>
          <a:prstGeom prst="rect">
            <a:avLst/>
          </a:prstGeom>
          <a:noFill/>
          <a:extLst>
            <a:ext uri="{909E8E84-426E-40DD-AFC4-6F175D3DCCD1}">
              <a14:hiddenFill xmlns:a14="http://schemas.microsoft.com/office/drawing/2010/main">
                <a:solidFill>
                  <a:srgbClr val="FFFFFF"/>
                </a:solidFill>
              </a14:hiddenFill>
            </a:ext>
          </a:extLst>
        </p:spPr>
      </p:pic>
      <p:sp>
        <p:nvSpPr>
          <p:cNvPr id="6155" name="Freeform: Shape 615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D22D3FE0-1E45-CE2E-50EA-27D34582E785}"/>
              </a:ext>
            </a:extLst>
          </p:cNvPr>
          <p:cNvSpPr txBox="1"/>
          <p:nvPr/>
        </p:nvSpPr>
        <p:spPr>
          <a:xfrm>
            <a:off x="8786811" y="5908339"/>
            <a:ext cx="2332594" cy="307777"/>
          </a:xfrm>
          <a:prstGeom prst="rect">
            <a:avLst/>
          </a:prstGeom>
          <a:noFill/>
        </p:spPr>
        <p:txBody>
          <a:bodyPr wrap="square">
            <a:spAutoFit/>
          </a:bodyPr>
          <a:lstStyle/>
          <a:p>
            <a:pPr>
              <a:buNone/>
            </a:pPr>
            <a:r>
              <a:rPr lang="en-GB" sz="1400" dirty="0"/>
              <a:t>(It Pays to Care, n.d.)</a:t>
            </a:r>
          </a:p>
        </p:txBody>
      </p:sp>
    </p:spTree>
    <p:extLst>
      <p:ext uri="{BB962C8B-B14F-4D97-AF65-F5344CB8AC3E}">
        <p14:creationId xmlns:p14="http://schemas.microsoft.com/office/powerpoint/2010/main" val="14083879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B0AB7-2572-B697-48B3-4ABE5F99E2ED}"/>
              </a:ext>
            </a:extLst>
          </p:cNvPr>
          <p:cNvSpPr>
            <a:spLocks noGrp="1"/>
          </p:cNvSpPr>
          <p:nvPr>
            <p:ph type="title"/>
          </p:nvPr>
        </p:nvSpPr>
        <p:spPr>
          <a:xfrm>
            <a:off x="838200" y="100654"/>
            <a:ext cx="10035746" cy="863174"/>
          </a:xfrm>
        </p:spPr>
        <p:txBody>
          <a:bodyPr/>
          <a:lstStyle/>
          <a:p>
            <a:pPr algn="ctr"/>
            <a:r>
              <a:rPr lang="en-GB" b="1" dirty="0"/>
              <a:t>Policy, Governance &amp; Legislation</a:t>
            </a:r>
          </a:p>
        </p:txBody>
      </p:sp>
      <p:graphicFrame>
        <p:nvGraphicFramePr>
          <p:cNvPr id="4" name="Content Placeholder 3">
            <a:extLst>
              <a:ext uri="{FF2B5EF4-FFF2-40B4-BE49-F238E27FC236}">
                <a16:creationId xmlns:a16="http://schemas.microsoft.com/office/drawing/2014/main" id="{B41327FD-5580-B641-8E5D-1DE2403AB31F}"/>
              </a:ext>
            </a:extLst>
          </p:cNvPr>
          <p:cNvGraphicFramePr>
            <a:graphicFrameLocks noGrp="1"/>
          </p:cNvGraphicFramePr>
          <p:nvPr>
            <p:ph idx="1"/>
            <p:extLst>
              <p:ext uri="{D42A27DB-BD31-4B8C-83A1-F6EECF244321}">
                <p14:modId xmlns:p14="http://schemas.microsoft.com/office/powerpoint/2010/main" val="2875908564"/>
              </p:ext>
            </p:extLst>
          </p:nvPr>
        </p:nvGraphicFramePr>
        <p:xfrm>
          <a:off x="838200" y="963828"/>
          <a:ext cx="10515600" cy="5066659"/>
        </p:xfrm>
        <a:graphic>
          <a:graphicData uri="http://schemas.openxmlformats.org/drawingml/2006/table">
            <a:tbl>
              <a:tblPr firstRow="1" bandRow="1">
                <a:tableStyleId>{93296810-A885-4BE3-A3E7-6D5BEEA58F35}</a:tableStyleId>
              </a:tblPr>
              <a:tblGrid>
                <a:gridCol w="5257800">
                  <a:extLst>
                    <a:ext uri="{9D8B030D-6E8A-4147-A177-3AD203B41FA5}">
                      <a16:colId xmlns:a16="http://schemas.microsoft.com/office/drawing/2014/main" val="3995463425"/>
                    </a:ext>
                  </a:extLst>
                </a:gridCol>
                <a:gridCol w="5257800">
                  <a:extLst>
                    <a:ext uri="{9D8B030D-6E8A-4147-A177-3AD203B41FA5}">
                      <a16:colId xmlns:a16="http://schemas.microsoft.com/office/drawing/2014/main" val="2783671189"/>
                    </a:ext>
                  </a:extLst>
                </a:gridCol>
              </a:tblGrid>
              <a:tr h="306867">
                <a:tc>
                  <a:txBody>
                    <a:bodyPr/>
                    <a:lstStyle/>
                    <a:p>
                      <a:r>
                        <a:rPr lang="en-GB" dirty="0"/>
                        <a:t>Policy / Legislation</a:t>
                      </a:r>
                    </a:p>
                  </a:txBody>
                  <a:tcPr/>
                </a:tc>
                <a:tc>
                  <a:txBody>
                    <a:bodyPr/>
                    <a:lstStyle/>
                    <a:p>
                      <a:r>
                        <a:rPr lang="en-GB" dirty="0"/>
                        <a:t>Relevance to health &amp; social care</a:t>
                      </a:r>
                    </a:p>
                  </a:txBody>
                  <a:tcPr/>
                </a:tc>
                <a:extLst>
                  <a:ext uri="{0D108BD9-81ED-4DB2-BD59-A6C34878D82A}">
                    <a16:rowId xmlns:a16="http://schemas.microsoft.com/office/drawing/2014/main" val="683822807"/>
                  </a:ext>
                </a:extLst>
              </a:tr>
              <a:tr h="76716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dirty="0"/>
                        <a:t>WHO – Health in All Policies</a:t>
                      </a:r>
                    </a:p>
                    <a:p>
                      <a:pPr>
                        <a:buNone/>
                      </a:pPr>
                      <a:endParaRPr lang="en-GB" sz="1600" b="0" dirty="0"/>
                    </a:p>
                  </a:txBody>
                  <a:tcPr anchor="ctr"/>
                </a:tc>
                <a:tc>
                  <a:txBody>
                    <a:bodyPr/>
                    <a:lstStyle/>
                    <a:p>
                      <a:pPr>
                        <a:buNone/>
                      </a:pPr>
                      <a:r>
                        <a:rPr lang="en-GB" sz="1600" b="0" dirty="0"/>
                        <a:t>Encourages health and health equity to be considered across different areas of public policy (WHO, 2014).</a:t>
                      </a:r>
                    </a:p>
                  </a:txBody>
                  <a:tcPr anchor="ctr"/>
                </a:tc>
                <a:extLst>
                  <a:ext uri="{0D108BD9-81ED-4DB2-BD59-A6C34878D82A}">
                    <a16:rowId xmlns:a16="http://schemas.microsoft.com/office/drawing/2014/main" val="1756827055"/>
                  </a:ext>
                </a:extLst>
              </a:tr>
              <a:tr h="767167">
                <a:tc>
                  <a:txBody>
                    <a:bodyPr/>
                    <a:lstStyle/>
                    <a:p>
                      <a:pPr>
                        <a:buNone/>
                      </a:pPr>
                      <a:r>
                        <a:rPr lang="en-GB" sz="1600" b="0" dirty="0"/>
                        <a:t>NHS Long Term Plan</a:t>
                      </a:r>
                    </a:p>
                  </a:txBody>
                  <a:tcPr anchor="ctr"/>
                </a:tc>
                <a:tc>
                  <a:txBody>
                    <a:bodyPr/>
                    <a:lstStyle/>
                    <a:p>
                      <a:r>
                        <a:rPr lang="en-GB" sz="1600" b="0" dirty="0"/>
                        <a:t>Emphasises prevention, reducing health inequalities and improving population health (NHS England, 2019).</a:t>
                      </a:r>
                    </a:p>
                  </a:txBody>
                  <a:tcPr/>
                </a:tc>
                <a:extLst>
                  <a:ext uri="{0D108BD9-81ED-4DB2-BD59-A6C34878D82A}">
                    <a16:rowId xmlns:a16="http://schemas.microsoft.com/office/drawing/2014/main" val="1719874436"/>
                  </a:ext>
                </a:extLst>
              </a:tr>
              <a:tr h="767167">
                <a:tc>
                  <a:txBody>
                    <a:bodyPr/>
                    <a:lstStyle/>
                    <a:p>
                      <a:r>
                        <a:rPr lang="en-GB" sz="1600" b="0" dirty="0"/>
                        <a:t>Health and Care Act 2022</a:t>
                      </a:r>
                    </a:p>
                  </a:txBody>
                  <a:tcPr/>
                </a:tc>
                <a:tc>
                  <a:txBody>
                    <a:bodyPr/>
                    <a:lstStyle/>
                    <a:p>
                      <a:r>
                        <a:rPr lang="en-GB" sz="1600" b="0" dirty="0"/>
                        <a:t>Supports greater integration and collaboration between NHS organisations, local authorities and other partners (Health and Care Act 2022).</a:t>
                      </a:r>
                    </a:p>
                  </a:txBody>
                  <a:tcPr/>
                </a:tc>
                <a:extLst>
                  <a:ext uri="{0D108BD9-81ED-4DB2-BD59-A6C34878D82A}">
                    <a16:rowId xmlns:a16="http://schemas.microsoft.com/office/drawing/2014/main" val="1030478630"/>
                  </a:ext>
                </a:extLst>
              </a:tr>
              <a:tr h="767167">
                <a:tc>
                  <a:txBody>
                    <a:bodyPr/>
                    <a:lstStyle/>
                    <a:p>
                      <a:r>
                        <a:rPr lang="en-GB" sz="1600" b="0" dirty="0"/>
                        <a:t>Care Act 2014</a:t>
                      </a:r>
                    </a:p>
                  </a:txBody>
                  <a:tcPr/>
                </a:tc>
                <a:tc>
                  <a:txBody>
                    <a:bodyPr/>
                    <a:lstStyle/>
                    <a:p>
                      <a:r>
                        <a:rPr lang="en-GB" sz="1600" b="0" dirty="0"/>
                        <a:t>Places wellbeing and prevention at the centre of adult social care and promotes independence (Care Act 2014).</a:t>
                      </a:r>
                    </a:p>
                  </a:txBody>
                  <a:tcPr/>
                </a:tc>
                <a:extLst>
                  <a:ext uri="{0D108BD9-81ED-4DB2-BD59-A6C34878D82A}">
                    <a16:rowId xmlns:a16="http://schemas.microsoft.com/office/drawing/2014/main" val="3930452289"/>
                  </a:ext>
                </a:extLst>
              </a:tr>
              <a:tr h="537017">
                <a:tc>
                  <a:txBody>
                    <a:bodyPr/>
                    <a:lstStyle/>
                    <a:p>
                      <a:r>
                        <a:rPr lang="en-GB" sz="1600" b="0" dirty="0"/>
                        <a:t>Equality Act 2010</a:t>
                      </a:r>
                    </a:p>
                  </a:txBody>
                  <a:tcPr/>
                </a:tc>
                <a:tc>
                  <a:txBody>
                    <a:bodyPr/>
                    <a:lstStyle/>
                    <a:p>
                      <a:r>
                        <a:rPr lang="en-GB" sz="1600" b="0" dirty="0"/>
                        <a:t>Protects people from discrimination because of protected characteristics (Equality Act 2010).</a:t>
                      </a:r>
                    </a:p>
                  </a:txBody>
                  <a:tcPr/>
                </a:tc>
                <a:extLst>
                  <a:ext uri="{0D108BD9-81ED-4DB2-BD59-A6C34878D82A}">
                    <a16:rowId xmlns:a16="http://schemas.microsoft.com/office/drawing/2014/main" val="3619925045"/>
                  </a:ext>
                </a:extLst>
              </a:tr>
              <a:tr h="997318">
                <a:tc>
                  <a:txBody>
                    <a:bodyPr/>
                    <a:lstStyle/>
                    <a:p>
                      <a:r>
                        <a:rPr lang="en-GB" sz="1600" b="0" dirty="0"/>
                        <a:t>Public Health Approach</a:t>
                      </a:r>
                    </a:p>
                  </a:txBody>
                  <a:tcPr/>
                </a:tc>
                <a:tc>
                  <a:txBody>
                    <a:bodyPr/>
                    <a:lstStyle/>
                    <a:p>
                      <a:r>
                        <a:rPr lang="en-GB" sz="1600" b="0" dirty="0"/>
                        <a:t>Focuses on preventing ill health, promoting health and improving population health and wellbeing (Office for Health Improvement and Disparities, </a:t>
                      </a:r>
                      <a:r>
                        <a:rPr lang="en-GB" sz="1600" b="0" dirty="0" err="1"/>
                        <a:t>n.d</a:t>
                      </a:r>
                      <a:r>
                        <a:rPr lang="en-GB" sz="1600" b="0" dirty="0"/>
                        <a:t>).</a:t>
                      </a:r>
                    </a:p>
                  </a:txBody>
                  <a:tcPr/>
                </a:tc>
                <a:extLst>
                  <a:ext uri="{0D108BD9-81ED-4DB2-BD59-A6C34878D82A}">
                    <a16:rowId xmlns:a16="http://schemas.microsoft.com/office/drawing/2014/main" val="2298871730"/>
                  </a:ext>
                </a:extLst>
              </a:tr>
            </a:tbl>
          </a:graphicData>
        </a:graphic>
      </p:graphicFrame>
      <p:sp>
        <p:nvSpPr>
          <p:cNvPr id="6" name="TextBox 5">
            <a:extLst>
              <a:ext uri="{FF2B5EF4-FFF2-40B4-BE49-F238E27FC236}">
                <a16:creationId xmlns:a16="http://schemas.microsoft.com/office/drawing/2014/main" id="{2B78E0A6-EA65-283D-6A30-2F5A5291EFCA}"/>
              </a:ext>
            </a:extLst>
          </p:cNvPr>
          <p:cNvSpPr txBox="1"/>
          <p:nvPr/>
        </p:nvSpPr>
        <p:spPr>
          <a:xfrm>
            <a:off x="960738" y="6111015"/>
            <a:ext cx="10515600" cy="646331"/>
          </a:xfrm>
          <a:prstGeom prst="rect">
            <a:avLst/>
          </a:prstGeom>
          <a:noFill/>
        </p:spPr>
        <p:txBody>
          <a:bodyPr wrap="square">
            <a:spAutoFit/>
          </a:bodyPr>
          <a:lstStyle/>
          <a:p>
            <a:r>
              <a:rPr lang="en-GB" dirty="0"/>
              <a:t>Policies and legislation can promote prevention, equality and integrated care, but practical barriers can affect how these principles are achieved in practice (</a:t>
            </a:r>
            <a:r>
              <a:rPr lang="en-GB" dirty="0" err="1"/>
              <a:t>Boshari</a:t>
            </a:r>
            <a:r>
              <a:rPr lang="en-GB" dirty="0"/>
              <a:t> et al., 2024).</a:t>
            </a:r>
          </a:p>
        </p:txBody>
      </p:sp>
    </p:spTree>
    <p:extLst>
      <p:ext uri="{BB962C8B-B14F-4D97-AF65-F5344CB8AC3E}">
        <p14:creationId xmlns:p14="http://schemas.microsoft.com/office/powerpoint/2010/main" val="33484049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B1E1F-0087-9380-610E-089C9B98EA75}"/>
              </a:ext>
            </a:extLst>
          </p:cNvPr>
          <p:cNvSpPr>
            <a:spLocks noGrp="1"/>
          </p:cNvSpPr>
          <p:nvPr>
            <p:ph type="title"/>
          </p:nvPr>
        </p:nvSpPr>
        <p:spPr>
          <a:xfrm>
            <a:off x="1503403" y="0"/>
            <a:ext cx="10515600" cy="1325563"/>
          </a:xfrm>
        </p:spPr>
        <p:txBody>
          <a:bodyPr>
            <a:normAutofit/>
          </a:bodyPr>
          <a:lstStyle/>
          <a:p>
            <a:r>
              <a:rPr lang="en-GB" sz="3600" b="1" dirty="0"/>
              <a:t>Social processes, media and ideologies  </a:t>
            </a:r>
          </a:p>
        </p:txBody>
      </p:sp>
      <p:graphicFrame>
        <p:nvGraphicFramePr>
          <p:cNvPr id="4" name="Content Placeholder 3">
            <a:extLst>
              <a:ext uri="{FF2B5EF4-FFF2-40B4-BE49-F238E27FC236}">
                <a16:creationId xmlns:a16="http://schemas.microsoft.com/office/drawing/2014/main" id="{78BA5CC4-36A3-617F-4255-AB51385B61AA}"/>
              </a:ext>
            </a:extLst>
          </p:cNvPr>
          <p:cNvGraphicFramePr>
            <a:graphicFrameLocks noGrp="1"/>
          </p:cNvGraphicFramePr>
          <p:nvPr>
            <p:ph idx="1"/>
            <p:extLst>
              <p:ext uri="{D42A27DB-BD31-4B8C-83A1-F6EECF244321}">
                <p14:modId xmlns:p14="http://schemas.microsoft.com/office/powerpoint/2010/main" val="2848232276"/>
              </p:ext>
            </p:extLst>
          </p:nvPr>
        </p:nvGraphicFramePr>
        <p:xfrm>
          <a:off x="593126" y="1581665"/>
          <a:ext cx="10641228" cy="4297680"/>
        </p:xfrm>
        <a:graphic>
          <a:graphicData uri="http://schemas.openxmlformats.org/drawingml/2006/table">
            <a:tbl>
              <a:tblPr>
                <a:tableStyleId>{08FB837D-C827-4EFA-A057-4D05807E0F7C}</a:tableStyleId>
              </a:tblPr>
              <a:tblGrid>
                <a:gridCol w="5320614">
                  <a:extLst>
                    <a:ext uri="{9D8B030D-6E8A-4147-A177-3AD203B41FA5}">
                      <a16:colId xmlns:a16="http://schemas.microsoft.com/office/drawing/2014/main" val="2788387955"/>
                    </a:ext>
                  </a:extLst>
                </a:gridCol>
                <a:gridCol w="5320614">
                  <a:extLst>
                    <a:ext uri="{9D8B030D-6E8A-4147-A177-3AD203B41FA5}">
                      <a16:colId xmlns:a16="http://schemas.microsoft.com/office/drawing/2014/main" val="2896814780"/>
                    </a:ext>
                  </a:extLst>
                </a:gridCol>
              </a:tblGrid>
              <a:tr h="250935">
                <a:tc>
                  <a:txBody>
                    <a:bodyPr/>
                    <a:lstStyle/>
                    <a:p>
                      <a:pPr>
                        <a:buNone/>
                      </a:pPr>
                      <a:r>
                        <a:rPr lang="en-GB" b="1" dirty="0"/>
                        <a:t>Factor</a:t>
                      </a:r>
                    </a:p>
                  </a:txBody>
                  <a:tcPr anchor="ctr"/>
                </a:tc>
                <a:tc>
                  <a:txBody>
                    <a:bodyPr/>
                    <a:lstStyle/>
                    <a:p>
                      <a:pPr>
                        <a:buNone/>
                      </a:pPr>
                      <a:r>
                        <a:rPr lang="en-GB" b="1" dirty="0"/>
                        <a:t>Impact on health and wellbeing</a:t>
                      </a:r>
                    </a:p>
                  </a:txBody>
                  <a:tcPr anchor="ctr"/>
                </a:tc>
                <a:extLst>
                  <a:ext uri="{0D108BD9-81ED-4DB2-BD59-A6C34878D82A}">
                    <a16:rowId xmlns:a16="http://schemas.microsoft.com/office/drawing/2014/main" val="4151125508"/>
                  </a:ext>
                </a:extLst>
              </a:tr>
              <a:tr h="796537">
                <a:tc>
                  <a:txBody>
                    <a:bodyPr/>
                    <a:lstStyle/>
                    <a:p>
                      <a:pPr>
                        <a:buNone/>
                      </a:pPr>
                      <a:r>
                        <a:rPr lang="en-GB" dirty="0"/>
                        <a:t>Social processes</a:t>
                      </a:r>
                    </a:p>
                  </a:txBody>
                  <a:tcPr anchor="ctr"/>
                </a:tc>
                <a:tc>
                  <a:txBody>
                    <a:bodyPr/>
                    <a:lstStyle/>
                    <a:p>
                      <a:pPr>
                        <a:buNone/>
                      </a:pPr>
                      <a:r>
                        <a:rPr lang="en-GB" dirty="0"/>
                        <a:t>Family, culture, education and socioeconomic status influence health behaviours and access to healthcare (Marmot et al., 2020).</a:t>
                      </a:r>
                    </a:p>
                  </a:txBody>
                  <a:tcPr anchor="ctr"/>
                </a:tc>
                <a:extLst>
                  <a:ext uri="{0D108BD9-81ED-4DB2-BD59-A6C34878D82A}">
                    <a16:rowId xmlns:a16="http://schemas.microsoft.com/office/drawing/2014/main" val="846754663"/>
                  </a:ext>
                </a:extLst>
              </a:tr>
              <a:tr h="796537">
                <a:tc>
                  <a:txBody>
                    <a:bodyPr/>
                    <a:lstStyle/>
                    <a:p>
                      <a:pPr>
                        <a:buNone/>
                      </a:pPr>
                      <a:r>
                        <a:rPr lang="en-GB" dirty="0"/>
                        <a:t>Media influence</a:t>
                      </a:r>
                    </a:p>
                  </a:txBody>
                  <a:tcPr anchor="ctr"/>
                </a:tc>
                <a:tc>
                  <a:txBody>
                    <a:bodyPr/>
                    <a:lstStyle/>
                    <a:p>
                      <a:pPr>
                        <a:buNone/>
                      </a:pPr>
                      <a:r>
                        <a:rPr lang="en-GB" dirty="0"/>
                        <a:t>Social media and health campaigns increase awareness but can also spread misinformation (WHO, 2022).</a:t>
                      </a:r>
                    </a:p>
                  </a:txBody>
                  <a:tcPr anchor="ctr"/>
                </a:tc>
                <a:extLst>
                  <a:ext uri="{0D108BD9-81ED-4DB2-BD59-A6C34878D82A}">
                    <a16:rowId xmlns:a16="http://schemas.microsoft.com/office/drawing/2014/main" val="1335966058"/>
                  </a:ext>
                </a:extLst>
              </a:tr>
              <a:tr h="796537">
                <a:tc>
                  <a:txBody>
                    <a:bodyPr/>
                    <a:lstStyle/>
                    <a:p>
                      <a:pPr>
                        <a:buNone/>
                      </a:pPr>
                      <a:r>
                        <a:rPr lang="en-GB" dirty="0"/>
                        <a:t>Health ideologies</a:t>
                      </a:r>
                    </a:p>
                  </a:txBody>
                  <a:tcPr anchor="ctr"/>
                </a:tc>
                <a:tc>
                  <a:txBody>
                    <a:bodyPr/>
                    <a:lstStyle/>
                    <a:p>
                      <a:pPr>
                        <a:buNone/>
                      </a:pPr>
                      <a:r>
                        <a:rPr lang="en-GB" dirty="0"/>
                        <a:t>Beliefs about personal responsibility influence lifestyle choices but may overlook social and economic inequalities (Marmot et al., 2020).</a:t>
                      </a:r>
                    </a:p>
                  </a:txBody>
                  <a:tcPr anchor="ctr"/>
                </a:tc>
                <a:extLst>
                  <a:ext uri="{0D108BD9-81ED-4DB2-BD59-A6C34878D82A}">
                    <a16:rowId xmlns:a16="http://schemas.microsoft.com/office/drawing/2014/main" val="1474041990"/>
                  </a:ext>
                </a:extLst>
              </a:tr>
              <a:tr h="1035498">
                <a:tc>
                  <a:txBody>
                    <a:bodyPr/>
                    <a:lstStyle/>
                    <a:p>
                      <a:pPr>
                        <a:buNone/>
                      </a:pPr>
                      <a:r>
                        <a:rPr lang="en-GB"/>
                        <a:t>Social norms and stigma</a:t>
                      </a:r>
                    </a:p>
                  </a:txBody>
                  <a:tcPr anchor="ctr"/>
                </a:tc>
                <a:tc>
                  <a:txBody>
                    <a:bodyPr/>
                    <a:lstStyle/>
                    <a:p>
                      <a:pPr>
                        <a:buNone/>
                      </a:pPr>
                      <a:r>
                        <a:rPr lang="en-GB" dirty="0"/>
                        <a:t>Cultural expectations and negative attitudes towards mental illness, disability or obesity can discourage people from seeking support (WHO, 2022).</a:t>
                      </a:r>
                    </a:p>
                  </a:txBody>
                  <a:tcPr anchor="ctr"/>
                </a:tc>
                <a:extLst>
                  <a:ext uri="{0D108BD9-81ED-4DB2-BD59-A6C34878D82A}">
                    <a16:rowId xmlns:a16="http://schemas.microsoft.com/office/drawing/2014/main" val="3270980771"/>
                  </a:ext>
                </a:extLst>
              </a:tr>
            </a:tbl>
          </a:graphicData>
        </a:graphic>
      </p:graphicFrame>
    </p:spTree>
    <p:extLst>
      <p:ext uri="{BB962C8B-B14F-4D97-AF65-F5344CB8AC3E}">
        <p14:creationId xmlns:p14="http://schemas.microsoft.com/office/powerpoint/2010/main" val="14315298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B27C4-C206-30CC-6327-E145FE03C03C}"/>
              </a:ext>
            </a:extLst>
          </p:cNvPr>
          <p:cNvSpPr>
            <a:spLocks noGrp="1"/>
          </p:cNvSpPr>
          <p:nvPr>
            <p:ph type="title"/>
          </p:nvPr>
        </p:nvSpPr>
        <p:spPr>
          <a:xfrm>
            <a:off x="980607" y="78898"/>
            <a:ext cx="10515600" cy="1325563"/>
          </a:xfrm>
        </p:spPr>
        <p:txBody>
          <a:bodyPr>
            <a:normAutofit/>
          </a:bodyPr>
          <a:lstStyle/>
          <a:p>
            <a:r>
              <a:rPr lang="en-GB" sz="3600" b="1" dirty="0"/>
              <a:t>Case Study: NHS Diabetes Prevention Programme</a:t>
            </a:r>
          </a:p>
        </p:txBody>
      </p:sp>
      <p:sp>
        <p:nvSpPr>
          <p:cNvPr id="3" name="Content Placeholder 2">
            <a:extLst>
              <a:ext uri="{FF2B5EF4-FFF2-40B4-BE49-F238E27FC236}">
                <a16:creationId xmlns:a16="http://schemas.microsoft.com/office/drawing/2014/main" id="{4C2A54D5-0458-0FD4-E540-FEEC33E8FC80}"/>
              </a:ext>
            </a:extLst>
          </p:cNvPr>
          <p:cNvSpPr>
            <a:spLocks noGrp="1"/>
          </p:cNvSpPr>
          <p:nvPr>
            <p:ph idx="1"/>
          </p:nvPr>
        </p:nvSpPr>
        <p:spPr>
          <a:xfrm>
            <a:off x="200577" y="1185280"/>
            <a:ext cx="11790845" cy="2243720"/>
          </a:xfrm>
        </p:spPr>
        <p:txBody>
          <a:bodyPr>
            <a:normAutofit fontScale="92500" lnSpcReduction="20000"/>
          </a:bodyPr>
          <a:lstStyle/>
          <a:p>
            <a:pPr marL="0" indent="0">
              <a:buNone/>
            </a:pPr>
            <a:r>
              <a:rPr lang="en-GB" sz="1900" b="1" dirty="0">
                <a:cs typeface="Arial" panose="020B0604020202020204" pitchFamily="34" charset="0"/>
              </a:rPr>
              <a:t>What is the NHS Diabetes Prevention Programme?</a:t>
            </a:r>
          </a:p>
          <a:p>
            <a:r>
              <a:rPr lang="en-GB" sz="1900" dirty="0">
                <a:cs typeface="Arial" panose="020B0604020202020204" pitchFamily="34" charset="0"/>
              </a:rPr>
              <a:t>A national NHS programme designed to help prevent or delay type 2 diabetes.</a:t>
            </a:r>
          </a:p>
          <a:p>
            <a:r>
              <a:rPr lang="en-GB" sz="1900" dirty="0">
                <a:cs typeface="Arial" panose="020B0604020202020204" pitchFamily="34" charset="0"/>
              </a:rPr>
              <a:t>Supports people identified as being at high risk of developing type 2 diabetes(NHS England, n.d.).</a:t>
            </a:r>
          </a:p>
          <a:p>
            <a:pPr marL="0" indent="0">
              <a:buNone/>
            </a:pPr>
            <a:r>
              <a:rPr lang="en-GB" sz="1900" b="1" dirty="0">
                <a:cs typeface="Arial" panose="020B0604020202020204" pitchFamily="34" charset="0"/>
              </a:rPr>
              <a:t>Why is it important?</a:t>
            </a:r>
          </a:p>
          <a:p>
            <a:r>
              <a:rPr lang="en-GB" sz="1900" dirty="0">
                <a:cs typeface="Arial" panose="020B0604020202020204" pitchFamily="34" charset="0"/>
              </a:rPr>
              <a:t> Identifies people at risk early.</a:t>
            </a:r>
          </a:p>
          <a:p>
            <a:r>
              <a:rPr lang="en-GB" sz="1900" dirty="0">
                <a:cs typeface="Arial" panose="020B0604020202020204" pitchFamily="34" charset="0"/>
              </a:rPr>
              <a:t> Encourages healthier lifestyle changes.</a:t>
            </a:r>
          </a:p>
          <a:p>
            <a:r>
              <a:rPr lang="en-GB" sz="1900" dirty="0">
                <a:cs typeface="Arial" panose="020B0604020202020204" pitchFamily="34" charset="0"/>
              </a:rPr>
              <a:t> Can help prevent or delay type 2 diabetes (Diabetes UK, n.d.).</a:t>
            </a:r>
          </a:p>
          <a:p>
            <a:pPr marL="0" indent="0">
              <a:buNone/>
            </a:pPr>
            <a:endParaRPr lang="en-GB" b="1" dirty="0"/>
          </a:p>
          <a:p>
            <a:endParaRPr lang="en-GB" dirty="0"/>
          </a:p>
        </p:txBody>
      </p:sp>
      <p:graphicFrame>
        <p:nvGraphicFramePr>
          <p:cNvPr id="4" name="Table 3">
            <a:extLst>
              <a:ext uri="{FF2B5EF4-FFF2-40B4-BE49-F238E27FC236}">
                <a16:creationId xmlns:a16="http://schemas.microsoft.com/office/drawing/2014/main" id="{041D7E2B-BF13-021E-4600-56C92D893B67}"/>
              </a:ext>
            </a:extLst>
          </p:cNvPr>
          <p:cNvGraphicFramePr>
            <a:graphicFrameLocks noGrp="1"/>
          </p:cNvGraphicFramePr>
          <p:nvPr>
            <p:extLst>
              <p:ext uri="{D42A27DB-BD31-4B8C-83A1-F6EECF244321}">
                <p14:modId xmlns:p14="http://schemas.microsoft.com/office/powerpoint/2010/main" val="4052091231"/>
              </p:ext>
            </p:extLst>
          </p:nvPr>
        </p:nvGraphicFramePr>
        <p:xfrm>
          <a:off x="353282" y="3909826"/>
          <a:ext cx="11142925" cy="2024538"/>
        </p:xfrm>
        <a:graphic>
          <a:graphicData uri="http://schemas.openxmlformats.org/drawingml/2006/table">
            <a:tbl>
              <a:tblPr>
                <a:tableStyleId>{08FB837D-C827-4EFA-A057-4D05807E0F7C}</a:tableStyleId>
              </a:tblPr>
              <a:tblGrid>
                <a:gridCol w="5826245">
                  <a:extLst>
                    <a:ext uri="{9D8B030D-6E8A-4147-A177-3AD203B41FA5}">
                      <a16:colId xmlns:a16="http://schemas.microsoft.com/office/drawing/2014/main" val="4240507413"/>
                    </a:ext>
                  </a:extLst>
                </a:gridCol>
                <a:gridCol w="2658340">
                  <a:extLst>
                    <a:ext uri="{9D8B030D-6E8A-4147-A177-3AD203B41FA5}">
                      <a16:colId xmlns:a16="http://schemas.microsoft.com/office/drawing/2014/main" val="2284843224"/>
                    </a:ext>
                  </a:extLst>
                </a:gridCol>
                <a:gridCol w="2658340">
                  <a:extLst>
                    <a:ext uri="{9D8B030D-6E8A-4147-A177-3AD203B41FA5}">
                      <a16:colId xmlns:a16="http://schemas.microsoft.com/office/drawing/2014/main" val="2177115399"/>
                    </a:ext>
                  </a:extLst>
                </a:gridCol>
              </a:tblGrid>
              <a:tr h="385626">
                <a:tc>
                  <a:txBody>
                    <a:bodyPr/>
                    <a:lstStyle/>
                    <a:p>
                      <a:pPr>
                        <a:buNone/>
                      </a:pPr>
                      <a:r>
                        <a:rPr lang="en-GB" b="1" dirty="0"/>
                        <a:t>7% ↓</a:t>
                      </a:r>
                      <a:endParaRPr lang="en-GB" dirty="0"/>
                    </a:p>
                  </a:txBody>
                  <a:tcPr anchor="ctr"/>
                </a:tc>
                <a:tc>
                  <a:txBody>
                    <a:bodyPr/>
                    <a:lstStyle/>
                    <a:p>
                      <a:pPr>
                        <a:buNone/>
                      </a:pPr>
                      <a:r>
                        <a:rPr lang="en-GB" b="1"/>
                        <a:t>3.3 kg ↓</a:t>
                      </a:r>
                      <a:endParaRPr lang="en-GB"/>
                    </a:p>
                  </a:txBody>
                  <a:tcPr anchor="ctr"/>
                </a:tc>
                <a:tc>
                  <a:txBody>
                    <a:bodyPr/>
                    <a:lstStyle/>
                    <a:p>
                      <a:pPr>
                        <a:buNone/>
                      </a:pPr>
                      <a:r>
                        <a:rPr lang="en-GB" b="1"/>
                        <a:t>~50% ↓</a:t>
                      </a:r>
                      <a:endParaRPr lang="en-GB"/>
                    </a:p>
                  </a:txBody>
                  <a:tcPr anchor="ctr"/>
                </a:tc>
                <a:extLst>
                  <a:ext uri="{0D108BD9-81ED-4DB2-BD59-A6C34878D82A}">
                    <a16:rowId xmlns:a16="http://schemas.microsoft.com/office/drawing/2014/main" val="4276015992"/>
                  </a:ext>
                </a:extLst>
              </a:tr>
              <a:tr h="1253286">
                <a:tc>
                  <a:txBody>
                    <a:bodyPr/>
                    <a:lstStyle/>
                    <a:p>
                      <a:pPr>
                        <a:buNone/>
                      </a:pPr>
                      <a:r>
                        <a:rPr lang="en-GB" dirty="0"/>
                        <a:t>Reduction in type 2 diabetes incidence associated with the NHS programme</a:t>
                      </a:r>
                    </a:p>
                  </a:txBody>
                  <a:tcPr anchor="ctr"/>
                </a:tc>
                <a:tc>
                  <a:txBody>
                    <a:bodyPr/>
                    <a:lstStyle/>
                    <a:p>
                      <a:pPr>
                        <a:buNone/>
                      </a:pPr>
                      <a:r>
                        <a:rPr lang="en-GB"/>
                        <a:t>Average weight loss among participants who completed the programme</a:t>
                      </a:r>
                    </a:p>
                  </a:txBody>
                  <a:tcPr anchor="ctr"/>
                </a:tc>
                <a:tc>
                  <a:txBody>
                    <a:bodyPr/>
                    <a:lstStyle/>
                    <a:p>
                      <a:pPr>
                        <a:buNone/>
                      </a:pPr>
                      <a:r>
                        <a:rPr lang="en-GB" dirty="0"/>
                        <a:t>Type 2 diabetes risk reduction possible for some people through lifestyle changes</a:t>
                      </a:r>
                    </a:p>
                  </a:txBody>
                  <a:tcPr anchor="ctr"/>
                </a:tc>
                <a:extLst>
                  <a:ext uri="{0D108BD9-81ED-4DB2-BD59-A6C34878D82A}">
                    <a16:rowId xmlns:a16="http://schemas.microsoft.com/office/drawing/2014/main" val="1586083996"/>
                  </a:ext>
                </a:extLst>
              </a:tr>
              <a:tr h="385626">
                <a:tc>
                  <a:txBody>
                    <a:bodyPr/>
                    <a:lstStyle/>
                    <a:p>
                      <a:pPr>
                        <a:buNone/>
                      </a:pPr>
                      <a:r>
                        <a:rPr lang="en-GB" b="0" dirty="0"/>
                        <a:t>(McManus et al., 2022)</a:t>
                      </a:r>
                    </a:p>
                  </a:txBody>
                  <a:tcPr anchor="ctr"/>
                </a:tc>
                <a:tc>
                  <a:txBody>
                    <a:bodyPr/>
                    <a:lstStyle/>
                    <a:p>
                      <a:pPr>
                        <a:buNone/>
                      </a:pPr>
                      <a:r>
                        <a:rPr lang="en-GB" b="0" dirty="0"/>
                        <a:t>(</a:t>
                      </a:r>
                      <a:r>
                        <a:rPr lang="en-GB" b="0" dirty="0" err="1"/>
                        <a:t>Valabhji</a:t>
                      </a:r>
                      <a:r>
                        <a:rPr lang="en-GB" b="0" dirty="0"/>
                        <a:t> et al., 2020)</a:t>
                      </a:r>
                    </a:p>
                  </a:txBody>
                  <a:tcPr anchor="ctr"/>
                </a:tc>
                <a:tc>
                  <a:txBody>
                    <a:bodyPr/>
                    <a:lstStyle/>
                    <a:p>
                      <a:pPr>
                        <a:buNone/>
                      </a:pPr>
                      <a:r>
                        <a:rPr lang="en-GB" b="0" dirty="0"/>
                        <a:t>(Diabetes UK, n.d.)</a:t>
                      </a:r>
                    </a:p>
                  </a:txBody>
                  <a:tcPr anchor="ctr"/>
                </a:tc>
                <a:extLst>
                  <a:ext uri="{0D108BD9-81ED-4DB2-BD59-A6C34878D82A}">
                    <a16:rowId xmlns:a16="http://schemas.microsoft.com/office/drawing/2014/main" val="3753483208"/>
                  </a:ext>
                </a:extLst>
              </a:tr>
            </a:tbl>
          </a:graphicData>
        </a:graphic>
      </p:graphicFrame>
      <p:sp>
        <p:nvSpPr>
          <p:cNvPr id="5" name="Rectangle 1">
            <a:extLst>
              <a:ext uri="{FF2B5EF4-FFF2-40B4-BE49-F238E27FC236}">
                <a16:creationId xmlns:a16="http://schemas.microsoft.com/office/drawing/2014/main" id="{9DE82376-CBC7-6902-1A53-ED07885FC4F1}"/>
              </a:ext>
            </a:extLst>
          </p:cNvPr>
          <p:cNvSpPr>
            <a:spLocks noChangeArrowheads="1"/>
          </p:cNvSpPr>
          <p:nvPr/>
        </p:nvSpPr>
        <p:spPr bwMode="auto">
          <a:xfrm>
            <a:off x="388495" y="3479712"/>
            <a:ext cx="169790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chemeClr val="tx1"/>
                </a:solidFill>
                <a:effectLst/>
                <a:latin typeface="Arial" panose="020B0604020202020204" pitchFamily="34" charset="0"/>
              </a:rPr>
              <a:t>Key Statistics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7EFEC667-8FF4-8EE9-407B-7D6B1F276F83}"/>
              </a:ext>
            </a:extLst>
          </p:cNvPr>
          <p:cNvSpPr txBox="1"/>
          <p:nvPr/>
        </p:nvSpPr>
        <p:spPr>
          <a:xfrm>
            <a:off x="388495" y="5934364"/>
            <a:ext cx="11363794" cy="923330"/>
          </a:xfrm>
          <a:prstGeom prst="rect">
            <a:avLst/>
          </a:prstGeom>
          <a:noFill/>
        </p:spPr>
        <p:txBody>
          <a:bodyPr wrap="square">
            <a:spAutoFit/>
          </a:bodyPr>
          <a:lstStyle/>
          <a:p>
            <a:pPr>
              <a:buNone/>
            </a:pPr>
            <a:endParaRPr lang="en-GB" b="1" dirty="0"/>
          </a:p>
          <a:p>
            <a:pPr>
              <a:buNone/>
            </a:pPr>
            <a:r>
              <a:rPr lang="en-GB" b="1" dirty="0"/>
              <a:t>Why this case study?</a:t>
            </a:r>
          </a:p>
          <a:p>
            <a:pPr>
              <a:buNone/>
            </a:pPr>
            <a:r>
              <a:rPr lang="en-GB" b="1" dirty="0"/>
              <a:t>Health Promotion + Prevention + Behaviour Change + Wellbeing = Sustainable Healthcare</a:t>
            </a:r>
            <a:endParaRPr lang="en-GB" dirty="0"/>
          </a:p>
        </p:txBody>
      </p:sp>
    </p:spTree>
    <p:extLst>
      <p:ext uri="{BB962C8B-B14F-4D97-AF65-F5344CB8AC3E}">
        <p14:creationId xmlns:p14="http://schemas.microsoft.com/office/powerpoint/2010/main" val="35141925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36C549-4987-479A-32B4-B066ED486992}"/>
              </a:ext>
            </a:extLst>
          </p:cNvPr>
          <p:cNvSpPr>
            <a:spLocks noGrp="1"/>
          </p:cNvSpPr>
          <p:nvPr>
            <p:ph type="title"/>
          </p:nvPr>
        </p:nvSpPr>
        <p:spPr>
          <a:xfrm>
            <a:off x="838200" y="556995"/>
            <a:ext cx="10515600" cy="1133693"/>
          </a:xfrm>
        </p:spPr>
        <p:txBody>
          <a:bodyPr>
            <a:normAutofit/>
          </a:bodyPr>
          <a:lstStyle/>
          <a:p>
            <a:br>
              <a:rPr lang="en-GB" sz="3600" b="1" dirty="0"/>
            </a:br>
            <a:endParaRPr lang="en-GB" sz="3600" dirty="0"/>
          </a:p>
        </p:txBody>
      </p:sp>
      <p:graphicFrame>
        <p:nvGraphicFramePr>
          <p:cNvPr id="11" name="Content Placeholder 10">
            <a:extLst>
              <a:ext uri="{FF2B5EF4-FFF2-40B4-BE49-F238E27FC236}">
                <a16:creationId xmlns:a16="http://schemas.microsoft.com/office/drawing/2014/main" id="{8092996A-8B92-E3EE-B91B-8529CF46DC9A}"/>
              </a:ext>
            </a:extLst>
          </p:cNvPr>
          <p:cNvGraphicFramePr>
            <a:graphicFrameLocks noGrp="1"/>
          </p:cNvGraphicFramePr>
          <p:nvPr>
            <p:ph idx="1"/>
            <p:extLst>
              <p:ext uri="{D42A27DB-BD31-4B8C-83A1-F6EECF244321}">
                <p14:modId xmlns:p14="http://schemas.microsoft.com/office/powerpoint/2010/main" val="4168281410"/>
              </p:ext>
            </p:extLst>
          </p:nvPr>
        </p:nvGraphicFramePr>
        <p:xfrm>
          <a:off x="836674" y="1690688"/>
          <a:ext cx="10515601" cy="4399755"/>
        </p:xfrm>
        <a:graphic>
          <a:graphicData uri="http://schemas.openxmlformats.org/drawingml/2006/table">
            <a:tbl>
              <a:tblPr>
                <a:tableStyleId>{08FB837D-C827-4EFA-A057-4D05807E0F7C}</a:tableStyleId>
              </a:tblPr>
              <a:tblGrid>
                <a:gridCol w="5298593">
                  <a:extLst>
                    <a:ext uri="{9D8B030D-6E8A-4147-A177-3AD203B41FA5}">
                      <a16:colId xmlns:a16="http://schemas.microsoft.com/office/drawing/2014/main" val="1505124929"/>
                    </a:ext>
                  </a:extLst>
                </a:gridCol>
                <a:gridCol w="5217008">
                  <a:extLst>
                    <a:ext uri="{9D8B030D-6E8A-4147-A177-3AD203B41FA5}">
                      <a16:colId xmlns:a16="http://schemas.microsoft.com/office/drawing/2014/main" val="1854360893"/>
                    </a:ext>
                  </a:extLst>
                </a:gridCol>
              </a:tblGrid>
              <a:tr h="397019">
                <a:tc>
                  <a:txBody>
                    <a:bodyPr/>
                    <a:lstStyle/>
                    <a:p>
                      <a:pPr>
                        <a:buNone/>
                      </a:pPr>
                      <a:r>
                        <a:rPr lang="en-GB" sz="1800" b="1"/>
                        <a:t>Successes</a:t>
                      </a:r>
                      <a:endParaRPr lang="en-GB" sz="1800"/>
                    </a:p>
                  </a:txBody>
                  <a:tcPr marL="90231" marR="90231" marT="45116" marB="45116" anchor="ctr"/>
                </a:tc>
                <a:tc>
                  <a:txBody>
                    <a:bodyPr/>
                    <a:lstStyle/>
                    <a:p>
                      <a:pPr>
                        <a:buNone/>
                      </a:pPr>
                      <a:r>
                        <a:rPr lang="en-GB" sz="1800" b="1" dirty="0"/>
                        <a:t>Challenges</a:t>
                      </a:r>
                      <a:endParaRPr lang="en-GB" sz="1800" dirty="0"/>
                    </a:p>
                  </a:txBody>
                  <a:tcPr marL="90231" marR="90231" marT="45116" marB="45116" anchor="ctr"/>
                </a:tc>
                <a:extLst>
                  <a:ext uri="{0D108BD9-81ED-4DB2-BD59-A6C34878D82A}">
                    <a16:rowId xmlns:a16="http://schemas.microsoft.com/office/drawing/2014/main" val="2216263511"/>
                  </a:ext>
                </a:extLst>
              </a:tr>
              <a:tr h="938408">
                <a:tc>
                  <a:txBody>
                    <a:bodyPr/>
                    <a:lstStyle/>
                    <a:p>
                      <a:pPr>
                        <a:buNone/>
                      </a:pPr>
                      <a:r>
                        <a:rPr lang="en-GB" sz="1800" b="1" dirty="0"/>
                        <a:t>Weight Loss:</a:t>
                      </a:r>
                      <a:r>
                        <a:rPr lang="en-GB" sz="1800" dirty="0"/>
                        <a:t> Participants completing the programme lost around </a:t>
                      </a:r>
                      <a:r>
                        <a:rPr lang="en-GB" sz="1800" b="0" dirty="0"/>
                        <a:t>3.3 kg on average </a:t>
                      </a:r>
                      <a:r>
                        <a:rPr lang="en-GB" sz="1800" dirty="0"/>
                        <a:t>(</a:t>
                      </a:r>
                      <a:r>
                        <a:rPr lang="en-GB" sz="1800" dirty="0" err="1"/>
                        <a:t>Valabhji</a:t>
                      </a:r>
                      <a:r>
                        <a:rPr lang="en-GB" sz="1800" dirty="0"/>
                        <a:t> et al., 2020).</a:t>
                      </a:r>
                    </a:p>
                  </a:txBody>
                  <a:tcPr marL="90231" marR="90231" marT="45116" marB="45116" anchor="ctr"/>
                </a:tc>
                <a:tc>
                  <a:txBody>
                    <a:bodyPr/>
                    <a:lstStyle/>
                    <a:p>
                      <a:pPr>
                        <a:buNone/>
                      </a:pPr>
                      <a:r>
                        <a:rPr lang="en-GB" sz="1800" b="1" dirty="0"/>
                        <a:t>Engagement &amp; Retention:</a:t>
                      </a:r>
                      <a:r>
                        <a:rPr lang="en-GB" dirty="0"/>
                        <a:t>Not everyone referred to the programme starts or completes it (NHS England, 2023).</a:t>
                      </a:r>
                      <a:endParaRPr lang="en-GB" sz="1800" dirty="0"/>
                    </a:p>
                  </a:txBody>
                  <a:tcPr marL="90231" marR="90231" marT="45116" marB="45116" anchor="ctr"/>
                </a:tc>
                <a:extLst>
                  <a:ext uri="{0D108BD9-81ED-4DB2-BD59-A6C34878D82A}">
                    <a16:rowId xmlns:a16="http://schemas.microsoft.com/office/drawing/2014/main" val="1595564215"/>
                  </a:ext>
                </a:extLst>
              </a:tr>
              <a:tr h="938408">
                <a:tc>
                  <a:txBody>
                    <a:bodyPr/>
                    <a:lstStyle/>
                    <a:p>
                      <a:pPr>
                        <a:buNone/>
                      </a:pPr>
                      <a:r>
                        <a:rPr lang="en-GB" sz="1800" b="1" dirty="0"/>
                        <a:t>Reduced Diabetes Risk:</a:t>
                      </a:r>
                      <a:r>
                        <a:rPr lang="en-GB" sz="1800" dirty="0"/>
                        <a:t> Programme completion is associated with a </a:t>
                      </a:r>
                      <a:r>
                        <a:rPr lang="en-GB" sz="1800" b="0" dirty="0"/>
                        <a:t>37% lower risk </a:t>
                      </a:r>
                      <a:r>
                        <a:rPr lang="en-GB" sz="1800" dirty="0"/>
                        <a:t>of developing type 2 diabetes (Diabetes UK, n.d.).</a:t>
                      </a:r>
                    </a:p>
                  </a:txBody>
                  <a:tcPr marL="90231" marR="90231" marT="45116" marB="45116" anchor="ctr"/>
                </a:tc>
                <a:tc>
                  <a:txBody>
                    <a:bodyPr/>
                    <a:lstStyle/>
                    <a:p>
                      <a:pPr>
                        <a:buNone/>
                      </a:pPr>
                      <a:r>
                        <a:rPr lang="en-GB" sz="1800" b="1" dirty="0"/>
                        <a:t>Health Inequalities:</a:t>
                      </a:r>
                      <a:r>
                        <a:rPr lang="en-GB" sz="1800" dirty="0"/>
                        <a:t> </a:t>
                      </a:r>
                      <a:r>
                        <a:rPr lang="en-GB" dirty="0"/>
                        <a:t>People from deprived areas and some age groups may be under-represented in programme participation (NHS England, 2023).</a:t>
                      </a:r>
                      <a:endParaRPr lang="en-GB" sz="1800" dirty="0"/>
                    </a:p>
                  </a:txBody>
                  <a:tcPr marL="90231" marR="90231" marT="45116" marB="45116" anchor="ctr"/>
                </a:tc>
                <a:extLst>
                  <a:ext uri="{0D108BD9-81ED-4DB2-BD59-A6C34878D82A}">
                    <a16:rowId xmlns:a16="http://schemas.microsoft.com/office/drawing/2014/main" val="2706321731"/>
                  </a:ext>
                </a:extLst>
              </a:tr>
              <a:tr h="938408">
                <a:tc>
                  <a:txBody>
                    <a:bodyPr/>
                    <a:lstStyle/>
                    <a:p>
                      <a:pPr>
                        <a:buNone/>
                      </a:pPr>
                      <a:r>
                        <a:rPr lang="en-GB" sz="1800" b="1" dirty="0"/>
                        <a:t>Population Impact:</a:t>
                      </a:r>
                      <a:r>
                        <a:rPr lang="en-GB" sz="1800" dirty="0"/>
                        <a:t> Associated with a</a:t>
                      </a:r>
                      <a:r>
                        <a:rPr lang="en-GB" sz="1800" b="0" dirty="0"/>
                        <a:t> 7% reduction in new type 2 diabetes cases </a:t>
                      </a:r>
                      <a:r>
                        <a:rPr lang="en-GB" sz="1800" dirty="0"/>
                        <a:t>in England (McManus et al., 2022).</a:t>
                      </a:r>
                    </a:p>
                  </a:txBody>
                  <a:tcPr marL="90231" marR="90231" marT="45116" marB="45116" anchor="ctr"/>
                </a:tc>
                <a:tc>
                  <a:txBody>
                    <a:bodyPr/>
                    <a:lstStyle/>
                    <a:p>
                      <a:pPr>
                        <a:buNone/>
                      </a:pPr>
                      <a:r>
                        <a:rPr lang="en-GB" sz="1800" b="1" dirty="0"/>
                        <a:t>Cultural &amp; Language Barriers:</a:t>
                      </a:r>
                      <a:r>
                        <a:rPr lang="en-GB" sz="1800" dirty="0"/>
                        <a:t> </a:t>
                      </a:r>
                      <a:r>
                        <a:rPr lang="en-GB" dirty="0"/>
                        <a:t>Access Barriers: Language, transport and digital barriers may limit access to preventative services (NHS England, 2025)</a:t>
                      </a:r>
                      <a:r>
                        <a:rPr lang="en-GB" sz="1800" dirty="0"/>
                        <a:t>.</a:t>
                      </a:r>
                    </a:p>
                  </a:txBody>
                  <a:tcPr marL="90231" marR="90231" marT="45116" marB="45116" anchor="ctr"/>
                </a:tc>
                <a:extLst>
                  <a:ext uri="{0D108BD9-81ED-4DB2-BD59-A6C34878D82A}">
                    <a16:rowId xmlns:a16="http://schemas.microsoft.com/office/drawing/2014/main" val="4225593561"/>
                  </a:ext>
                </a:extLst>
              </a:tr>
              <a:tr h="938408">
                <a:tc>
                  <a:txBody>
                    <a:bodyPr/>
                    <a:lstStyle/>
                    <a:p>
                      <a:pPr>
                        <a:buNone/>
                      </a:pPr>
                      <a:r>
                        <a:rPr lang="en-GB" sz="1800" b="1" dirty="0"/>
                        <a:t>Behaviour Change:</a:t>
                      </a:r>
                      <a:r>
                        <a:rPr lang="en-GB" sz="1800" dirty="0"/>
                        <a:t> Participants reported positive lifestyle changes and valued </a:t>
                      </a:r>
                      <a:r>
                        <a:rPr lang="en-GB" sz="1800" b="0" dirty="0"/>
                        <a:t>peer support </a:t>
                      </a:r>
                      <a:r>
                        <a:rPr lang="en-GB" sz="1800" dirty="0"/>
                        <a:t>(Hawkes et al., 2020).</a:t>
                      </a:r>
                    </a:p>
                  </a:txBody>
                  <a:tcPr marL="90231" marR="90231" marT="45116" marB="45116" anchor="ctr"/>
                </a:tc>
                <a:tc>
                  <a:txBody>
                    <a:bodyPr/>
                    <a:lstStyle/>
                    <a:p>
                      <a:pPr>
                        <a:buNone/>
                      </a:pPr>
                      <a:r>
                        <a:rPr lang="en-GB" sz="1800" b="1" dirty="0"/>
                        <a:t>Maintaining Change:</a:t>
                      </a:r>
                      <a:r>
                        <a:rPr lang="en-GB" sz="1800" dirty="0"/>
                        <a:t> Long-term lifestyle changes can be difficult to sustain after programme support ends (Hawkes et al., 2020).</a:t>
                      </a:r>
                    </a:p>
                  </a:txBody>
                  <a:tcPr marL="90231" marR="90231" marT="45116" marB="45116" anchor="ctr"/>
                </a:tc>
                <a:extLst>
                  <a:ext uri="{0D108BD9-81ED-4DB2-BD59-A6C34878D82A}">
                    <a16:rowId xmlns:a16="http://schemas.microsoft.com/office/drawing/2014/main" val="3687882322"/>
                  </a:ext>
                </a:extLst>
              </a:tr>
            </a:tbl>
          </a:graphicData>
        </a:graphic>
      </p:graphicFrame>
      <p:sp>
        <p:nvSpPr>
          <p:cNvPr id="17" name="Title 1">
            <a:extLst>
              <a:ext uri="{FF2B5EF4-FFF2-40B4-BE49-F238E27FC236}">
                <a16:creationId xmlns:a16="http://schemas.microsoft.com/office/drawing/2014/main" id="{958D21AE-FFA5-0511-E1C9-85BF05969ED3}"/>
              </a:ext>
            </a:extLst>
          </p:cNvPr>
          <p:cNvSpPr txBox="1">
            <a:spLocks/>
          </p:cNvSpPr>
          <p:nvPr/>
        </p:nvSpPr>
        <p:spPr>
          <a:xfrm>
            <a:off x="980607" y="78898"/>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t>Case Study: NHS Diabetes Prevention Programme</a:t>
            </a:r>
          </a:p>
        </p:txBody>
      </p:sp>
    </p:spTree>
    <p:extLst>
      <p:ext uri="{BB962C8B-B14F-4D97-AF65-F5344CB8AC3E}">
        <p14:creationId xmlns:p14="http://schemas.microsoft.com/office/powerpoint/2010/main" val="21138833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350D0-F2A8-DEEF-9C66-ED585B1CCCA8}"/>
              </a:ext>
            </a:extLst>
          </p:cNvPr>
          <p:cNvSpPr>
            <a:spLocks noGrp="1"/>
          </p:cNvSpPr>
          <p:nvPr>
            <p:ph type="title"/>
          </p:nvPr>
        </p:nvSpPr>
        <p:spPr>
          <a:xfrm>
            <a:off x="497359" y="118192"/>
            <a:ext cx="10515600" cy="1189429"/>
          </a:xfrm>
        </p:spPr>
        <p:txBody>
          <a:bodyPr>
            <a:normAutofit/>
          </a:bodyPr>
          <a:lstStyle/>
          <a:p>
            <a:r>
              <a:rPr lang="en-GB" sz="3600" b="1" dirty="0"/>
              <a:t>Health Belief Model</a:t>
            </a:r>
          </a:p>
        </p:txBody>
      </p:sp>
      <p:graphicFrame>
        <p:nvGraphicFramePr>
          <p:cNvPr id="4" name="Content Placeholder 3">
            <a:extLst>
              <a:ext uri="{FF2B5EF4-FFF2-40B4-BE49-F238E27FC236}">
                <a16:creationId xmlns:a16="http://schemas.microsoft.com/office/drawing/2014/main" id="{ED506F27-BECD-B081-C4E4-528B9E9A1FE9}"/>
              </a:ext>
            </a:extLst>
          </p:cNvPr>
          <p:cNvGraphicFramePr>
            <a:graphicFrameLocks noGrp="1"/>
          </p:cNvGraphicFramePr>
          <p:nvPr>
            <p:ph idx="1"/>
            <p:extLst>
              <p:ext uri="{D42A27DB-BD31-4B8C-83A1-F6EECF244321}">
                <p14:modId xmlns:p14="http://schemas.microsoft.com/office/powerpoint/2010/main" val="1526341633"/>
              </p:ext>
            </p:extLst>
          </p:nvPr>
        </p:nvGraphicFramePr>
        <p:xfrm>
          <a:off x="497359" y="2259120"/>
          <a:ext cx="11197282" cy="3647413"/>
        </p:xfrm>
        <a:graphic>
          <a:graphicData uri="http://schemas.openxmlformats.org/drawingml/2006/table">
            <a:tbl>
              <a:tblPr>
                <a:tableStyleId>{08FB837D-C827-4EFA-A057-4D05807E0F7C}</a:tableStyleId>
              </a:tblPr>
              <a:tblGrid>
                <a:gridCol w="5598641">
                  <a:extLst>
                    <a:ext uri="{9D8B030D-6E8A-4147-A177-3AD203B41FA5}">
                      <a16:colId xmlns:a16="http://schemas.microsoft.com/office/drawing/2014/main" val="1502653660"/>
                    </a:ext>
                  </a:extLst>
                </a:gridCol>
                <a:gridCol w="5598641">
                  <a:extLst>
                    <a:ext uri="{9D8B030D-6E8A-4147-A177-3AD203B41FA5}">
                      <a16:colId xmlns:a16="http://schemas.microsoft.com/office/drawing/2014/main" val="2383206033"/>
                    </a:ext>
                  </a:extLst>
                </a:gridCol>
              </a:tblGrid>
              <a:tr h="521059">
                <a:tc>
                  <a:txBody>
                    <a:bodyPr/>
                    <a:lstStyle/>
                    <a:p>
                      <a:pPr>
                        <a:buNone/>
                      </a:pPr>
                      <a:r>
                        <a:rPr lang="en-GB" b="1" dirty="0"/>
                        <a:t>HBM concept</a:t>
                      </a:r>
                    </a:p>
                  </a:txBody>
                  <a:tcPr anchor="ctr"/>
                </a:tc>
                <a:tc>
                  <a:txBody>
                    <a:bodyPr/>
                    <a:lstStyle/>
                    <a:p>
                      <a:pPr>
                        <a:buNone/>
                      </a:pPr>
                      <a:r>
                        <a:rPr lang="en-GB" b="1" dirty="0"/>
                        <a:t>Diabetes prevention </a:t>
                      </a:r>
                    </a:p>
                  </a:txBody>
                  <a:tcPr anchor="ctr"/>
                </a:tc>
                <a:extLst>
                  <a:ext uri="{0D108BD9-81ED-4DB2-BD59-A6C34878D82A}">
                    <a16:rowId xmlns:a16="http://schemas.microsoft.com/office/drawing/2014/main" val="1951500813"/>
                  </a:ext>
                </a:extLst>
              </a:tr>
              <a:tr h="521059">
                <a:tc>
                  <a:txBody>
                    <a:bodyPr/>
                    <a:lstStyle/>
                    <a:p>
                      <a:pPr>
                        <a:buNone/>
                      </a:pPr>
                      <a:r>
                        <a:rPr lang="en-GB" dirty="0"/>
                        <a:t>Perceived susceptibility</a:t>
                      </a:r>
                    </a:p>
                  </a:txBody>
                  <a:tcPr anchor="ctr"/>
                </a:tc>
                <a:tc>
                  <a:txBody>
                    <a:bodyPr/>
                    <a:lstStyle/>
                    <a:p>
                      <a:pPr>
                        <a:buNone/>
                      </a:pPr>
                      <a:r>
                        <a:rPr lang="en-GB"/>
                        <a:t>Understanding personal risk of diabetes</a:t>
                      </a:r>
                    </a:p>
                  </a:txBody>
                  <a:tcPr anchor="ctr"/>
                </a:tc>
                <a:extLst>
                  <a:ext uri="{0D108BD9-81ED-4DB2-BD59-A6C34878D82A}">
                    <a16:rowId xmlns:a16="http://schemas.microsoft.com/office/drawing/2014/main" val="3449733259"/>
                  </a:ext>
                </a:extLst>
              </a:tr>
              <a:tr h="521059">
                <a:tc>
                  <a:txBody>
                    <a:bodyPr/>
                    <a:lstStyle/>
                    <a:p>
                      <a:pPr>
                        <a:buNone/>
                      </a:pPr>
                      <a:r>
                        <a:rPr lang="en-GB" dirty="0"/>
                        <a:t>Perceived severity</a:t>
                      </a:r>
                    </a:p>
                  </a:txBody>
                  <a:tcPr anchor="ctr"/>
                </a:tc>
                <a:tc>
                  <a:txBody>
                    <a:bodyPr/>
                    <a:lstStyle/>
                    <a:p>
                      <a:pPr>
                        <a:buNone/>
                      </a:pPr>
                      <a:r>
                        <a:rPr lang="en-GB"/>
                        <a:t>Understanding possible consequences</a:t>
                      </a:r>
                    </a:p>
                  </a:txBody>
                  <a:tcPr anchor="ctr"/>
                </a:tc>
                <a:extLst>
                  <a:ext uri="{0D108BD9-81ED-4DB2-BD59-A6C34878D82A}">
                    <a16:rowId xmlns:a16="http://schemas.microsoft.com/office/drawing/2014/main" val="1063500574"/>
                  </a:ext>
                </a:extLst>
              </a:tr>
              <a:tr h="521059">
                <a:tc>
                  <a:txBody>
                    <a:bodyPr/>
                    <a:lstStyle/>
                    <a:p>
                      <a:pPr>
                        <a:buNone/>
                      </a:pPr>
                      <a:r>
                        <a:rPr lang="en-GB"/>
                        <a:t>Perceived benefits</a:t>
                      </a:r>
                    </a:p>
                  </a:txBody>
                  <a:tcPr anchor="ctr"/>
                </a:tc>
                <a:tc>
                  <a:txBody>
                    <a:bodyPr/>
                    <a:lstStyle/>
                    <a:p>
                      <a:pPr>
                        <a:buNone/>
                      </a:pPr>
                      <a:r>
                        <a:rPr lang="en-GB" dirty="0"/>
                        <a:t>Believing lifestyle changes can reduce risk</a:t>
                      </a:r>
                    </a:p>
                  </a:txBody>
                  <a:tcPr anchor="ctr"/>
                </a:tc>
                <a:extLst>
                  <a:ext uri="{0D108BD9-81ED-4DB2-BD59-A6C34878D82A}">
                    <a16:rowId xmlns:a16="http://schemas.microsoft.com/office/drawing/2014/main" val="3433844412"/>
                  </a:ext>
                </a:extLst>
              </a:tr>
              <a:tr h="521059">
                <a:tc>
                  <a:txBody>
                    <a:bodyPr/>
                    <a:lstStyle/>
                    <a:p>
                      <a:pPr>
                        <a:buNone/>
                      </a:pPr>
                      <a:r>
                        <a:rPr lang="en-GB"/>
                        <a:t>Perceived barriers</a:t>
                      </a:r>
                    </a:p>
                  </a:txBody>
                  <a:tcPr anchor="ctr"/>
                </a:tc>
                <a:tc>
                  <a:txBody>
                    <a:bodyPr/>
                    <a:lstStyle/>
                    <a:p>
                      <a:pPr>
                        <a:buNone/>
                      </a:pPr>
                      <a:r>
                        <a:rPr lang="en-GB"/>
                        <a:t>Cost, time, language, transport</a:t>
                      </a:r>
                    </a:p>
                  </a:txBody>
                  <a:tcPr anchor="ctr"/>
                </a:tc>
                <a:extLst>
                  <a:ext uri="{0D108BD9-81ED-4DB2-BD59-A6C34878D82A}">
                    <a16:rowId xmlns:a16="http://schemas.microsoft.com/office/drawing/2014/main" val="3041833211"/>
                  </a:ext>
                </a:extLst>
              </a:tr>
              <a:tr h="521059">
                <a:tc>
                  <a:txBody>
                    <a:bodyPr/>
                    <a:lstStyle/>
                    <a:p>
                      <a:pPr>
                        <a:buNone/>
                      </a:pPr>
                      <a:r>
                        <a:rPr lang="en-GB" dirty="0"/>
                        <a:t>Cues to action</a:t>
                      </a:r>
                    </a:p>
                  </a:txBody>
                  <a:tcPr anchor="ctr"/>
                </a:tc>
                <a:tc>
                  <a:txBody>
                    <a:bodyPr/>
                    <a:lstStyle/>
                    <a:p>
                      <a:pPr>
                        <a:buNone/>
                      </a:pPr>
                      <a:r>
                        <a:rPr lang="en-GB"/>
                        <a:t>GP referral/health advice</a:t>
                      </a:r>
                    </a:p>
                  </a:txBody>
                  <a:tcPr anchor="ctr"/>
                </a:tc>
                <a:extLst>
                  <a:ext uri="{0D108BD9-81ED-4DB2-BD59-A6C34878D82A}">
                    <a16:rowId xmlns:a16="http://schemas.microsoft.com/office/drawing/2014/main" val="674513782"/>
                  </a:ext>
                </a:extLst>
              </a:tr>
              <a:tr h="521059">
                <a:tc>
                  <a:txBody>
                    <a:bodyPr/>
                    <a:lstStyle/>
                    <a:p>
                      <a:pPr>
                        <a:buNone/>
                      </a:pPr>
                      <a:r>
                        <a:rPr lang="en-GB"/>
                        <a:t>Self-efficacy</a:t>
                      </a:r>
                    </a:p>
                  </a:txBody>
                  <a:tcPr anchor="ctr"/>
                </a:tc>
                <a:tc>
                  <a:txBody>
                    <a:bodyPr/>
                    <a:lstStyle/>
                    <a:p>
                      <a:pPr>
                        <a:buNone/>
                      </a:pPr>
                      <a:r>
                        <a:rPr lang="en-GB" dirty="0"/>
                        <a:t>Confidence to change diet/activity</a:t>
                      </a:r>
                    </a:p>
                  </a:txBody>
                  <a:tcPr anchor="ctr"/>
                </a:tc>
                <a:extLst>
                  <a:ext uri="{0D108BD9-81ED-4DB2-BD59-A6C34878D82A}">
                    <a16:rowId xmlns:a16="http://schemas.microsoft.com/office/drawing/2014/main" val="2111820104"/>
                  </a:ext>
                </a:extLst>
              </a:tr>
            </a:tbl>
          </a:graphicData>
        </a:graphic>
      </p:graphicFrame>
      <p:sp>
        <p:nvSpPr>
          <p:cNvPr id="5" name="Rectangle 1">
            <a:extLst>
              <a:ext uri="{FF2B5EF4-FFF2-40B4-BE49-F238E27FC236}">
                <a16:creationId xmlns:a16="http://schemas.microsoft.com/office/drawing/2014/main" id="{CFE55E38-CF41-E3AB-A846-5DF6495D330C}"/>
              </a:ext>
            </a:extLst>
          </p:cNvPr>
          <p:cNvSpPr>
            <a:spLocks noChangeArrowheads="1"/>
          </p:cNvSpPr>
          <p:nvPr/>
        </p:nvSpPr>
        <p:spPr bwMode="auto">
          <a:xfrm>
            <a:off x="366584" y="1307621"/>
            <a:ext cx="12060195"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lang="en-GB" dirty="0"/>
              <a:t>Health Belief Model (HBM): The HBM suggests that people's health behaviours are influenced by their beliefs about risk, seriousness, benefits, barriers and their ability to take action (Rosenstock, </a:t>
            </a:r>
            <a:r>
              <a:rPr lang="en-GB" dirty="0" err="1"/>
              <a:t>Strecher</a:t>
            </a:r>
            <a:r>
              <a:rPr lang="en-GB" dirty="0"/>
              <a:t> and Becker, 1988).</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1677689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8FC48-FBF5-10B9-0A4C-C6AE334DB99C}"/>
              </a:ext>
            </a:extLst>
          </p:cNvPr>
          <p:cNvSpPr>
            <a:spLocks noGrp="1"/>
          </p:cNvSpPr>
          <p:nvPr>
            <p:ph type="title"/>
          </p:nvPr>
        </p:nvSpPr>
        <p:spPr>
          <a:xfrm>
            <a:off x="665203" y="363589"/>
            <a:ext cx="10515600" cy="1325563"/>
          </a:xfrm>
        </p:spPr>
        <p:txBody>
          <a:bodyPr>
            <a:normAutofit/>
          </a:bodyPr>
          <a:lstStyle/>
          <a:p>
            <a:r>
              <a:rPr lang="en-GB" sz="3600" b="1" dirty="0"/>
              <a:t>Health Inequalities, Equity &amp; Access</a:t>
            </a:r>
          </a:p>
        </p:txBody>
      </p:sp>
      <p:graphicFrame>
        <p:nvGraphicFramePr>
          <p:cNvPr id="1028" name="Content Placeholder 2">
            <a:extLst>
              <a:ext uri="{FF2B5EF4-FFF2-40B4-BE49-F238E27FC236}">
                <a16:creationId xmlns:a16="http://schemas.microsoft.com/office/drawing/2014/main" id="{3B0F1416-CDCE-C00F-634D-AD6915E04D33}"/>
              </a:ext>
            </a:extLst>
          </p:cNvPr>
          <p:cNvGraphicFramePr>
            <a:graphicFrameLocks noGrp="1"/>
          </p:cNvGraphicFramePr>
          <p:nvPr>
            <p:ph idx="1"/>
            <p:extLst>
              <p:ext uri="{D42A27DB-BD31-4B8C-83A1-F6EECF244321}">
                <p14:modId xmlns:p14="http://schemas.microsoft.com/office/powerpoint/2010/main" val="453261165"/>
              </p:ext>
            </p:extLst>
          </p:nvPr>
        </p:nvGraphicFramePr>
        <p:xfrm>
          <a:off x="665203" y="1754326"/>
          <a:ext cx="10515600" cy="3795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CA674858-B4D5-5D05-10CF-2A843DEBC21C}"/>
              </a:ext>
            </a:extLst>
          </p:cNvPr>
          <p:cNvSpPr txBox="1"/>
          <p:nvPr/>
        </p:nvSpPr>
        <p:spPr>
          <a:xfrm>
            <a:off x="916462" y="5894246"/>
            <a:ext cx="9306700" cy="1200329"/>
          </a:xfrm>
          <a:prstGeom prst="rect">
            <a:avLst/>
          </a:prstGeom>
          <a:noFill/>
        </p:spPr>
        <p:txBody>
          <a:bodyPr wrap="square">
            <a:spAutoFit/>
          </a:bodyPr>
          <a:lstStyle/>
          <a:p>
            <a:r>
              <a:rPr lang="en-GB" b="1" dirty="0"/>
              <a:t>Policies and Strategies to Reduce Inequalities</a:t>
            </a:r>
          </a:p>
          <a:p>
            <a:pPr marL="285750" indent="-285750">
              <a:buFont typeface="Arial" panose="020B0604020202020204" pitchFamily="34" charset="0"/>
              <a:buChar char="•"/>
            </a:pPr>
            <a:r>
              <a:rPr lang="en-GB" dirty="0"/>
              <a:t>SDG 10 – Reduced Inequalities, Equality Act 2010 and Core20PLUS5.</a:t>
            </a:r>
          </a:p>
          <a:p>
            <a:endParaRPr lang="en-GB" dirty="0"/>
          </a:p>
          <a:p>
            <a:endParaRPr lang="en-GB" dirty="0"/>
          </a:p>
        </p:txBody>
      </p:sp>
    </p:spTree>
    <p:extLst>
      <p:ext uri="{BB962C8B-B14F-4D97-AF65-F5344CB8AC3E}">
        <p14:creationId xmlns:p14="http://schemas.microsoft.com/office/powerpoint/2010/main" val="42109898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0DC0EC46-2230-4728-856D-F353111210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8" y="643467"/>
            <a:ext cx="10905066" cy="5562249"/>
          </a:xfrm>
          <a:custGeom>
            <a:avLst/>
            <a:gdLst>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8506 w 11243827"/>
              <a:gd name="connsiteY105" fmla="*/ 5632788 h 5641173"/>
              <a:gd name="connsiteX106" fmla="*/ 7912803 w 11243827"/>
              <a:gd name="connsiteY106" fmla="*/ 5629702 h 5641173"/>
              <a:gd name="connsiteX107" fmla="*/ 7890915 w 11243827"/>
              <a:gd name="connsiteY107" fmla="*/ 5612272 h 5641173"/>
              <a:gd name="connsiteX108" fmla="*/ 7727691 w 11243827"/>
              <a:gd name="connsiteY108" fmla="*/ 5621064 h 5641173"/>
              <a:gd name="connsiteX109" fmla="*/ 7685998 w 11243827"/>
              <a:gd name="connsiteY109" fmla="*/ 5615564 h 5641173"/>
              <a:gd name="connsiteX110" fmla="*/ 7649302 w 11243827"/>
              <a:gd name="connsiteY110" fmla="*/ 5626541 h 5641173"/>
              <a:gd name="connsiteX111" fmla="*/ 7634083 w 11243827"/>
              <a:gd name="connsiteY111" fmla="*/ 5620862 h 5641173"/>
              <a:gd name="connsiteX112" fmla="*/ 7631455 w 11243827"/>
              <a:gd name="connsiteY112" fmla="*/ 5619708 h 5641173"/>
              <a:gd name="connsiteX113" fmla="*/ 7620952 w 11243827"/>
              <a:gd name="connsiteY113" fmla="*/ 5618872 h 5641173"/>
              <a:gd name="connsiteX114" fmla="*/ 7617992 w 11243827"/>
              <a:gd name="connsiteY114" fmla="*/ 5613914 h 5641173"/>
              <a:gd name="connsiteX115" fmla="*/ 7602182 w 11243827"/>
              <a:gd name="connsiteY115" fmla="*/ 5609271 h 5641173"/>
              <a:gd name="connsiteX116" fmla="*/ 7582847 w 11243827"/>
              <a:gd name="connsiteY116" fmla="*/ 5609047 h 5641173"/>
              <a:gd name="connsiteX117" fmla="*/ 7514158 w 11243827"/>
              <a:gd name="connsiteY117" fmla="*/ 5607737 h 5641173"/>
              <a:gd name="connsiteX118" fmla="*/ 7502955 w 11243827"/>
              <a:gd name="connsiteY118" fmla="*/ 5610415 h 5641173"/>
              <a:gd name="connsiteX119" fmla="*/ 7466391 w 11243827"/>
              <a:gd name="connsiteY119" fmla="*/ 5605949 h 5641173"/>
              <a:gd name="connsiteX120" fmla="*/ 7433806 w 11243827"/>
              <a:gd name="connsiteY120" fmla="*/ 5604945 h 5641173"/>
              <a:gd name="connsiteX121" fmla="*/ 7412693 w 11243827"/>
              <a:gd name="connsiteY121" fmla="*/ 5607075 h 5641173"/>
              <a:gd name="connsiteX122" fmla="*/ 7407159 w 11243827"/>
              <a:gd name="connsiteY122" fmla="*/ 5605310 h 5641173"/>
              <a:gd name="connsiteX123" fmla="*/ 7385900 w 11243827"/>
              <a:gd name="connsiteY123" fmla="*/ 5604171 h 5641173"/>
              <a:gd name="connsiteX124" fmla="*/ 7375071 w 11243827"/>
              <a:gd name="connsiteY124" fmla="*/ 5606788 h 5641173"/>
              <a:gd name="connsiteX125" fmla="*/ 7364382 w 11243827"/>
              <a:gd name="connsiteY125" fmla="*/ 5600762 h 5641173"/>
              <a:gd name="connsiteX126" fmla="*/ 7361770 w 11243827"/>
              <a:gd name="connsiteY126" fmla="*/ 5596347 h 5641173"/>
              <a:gd name="connsiteX127" fmla="*/ 7346641 w 11243827"/>
              <a:gd name="connsiteY127" fmla="*/ 5598329 h 5641173"/>
              <a:gd name="connsiteX128" fmla="*/ 7334238 w 11243827"/>
              <a:gd name="connsiteY128" fmla="*/ 5594014 h 5641173"/>
              <a:gd name="connsiteX129" fmla="*/ 7323426 w 11243827"/>
              <a:gd name="connsiteY129" fmla="*/ 5596835 h 5641173"/>
              <a:gd name="connsiteX130" fmla="*/ 7318938 w 11243827"/>
              <a:gd name="connsiteY130" fmla="*/ 5596200 h 5641173"/>
              <a:gd name="connsiteX131" fmla="*/ 7307784 w 11243827"/>
              <a:gd name="connsiteY131" fmla="*/ 5594065 h 5641173"/>
              <a:gd name="connsiteX132" fmla="*/ 7288540 w 11243827"/>
              <a:gd name="connsiteY132" fmla="*/ 5589320 h 5641173"/>
              <a:gd name="connsiteX133" fmla="*/ 7282537 w 11243827"/>
              <a:gd name="connsiteY133" fmla="*/ 5588660 h 5641173"/>
              <a:gd name="connsiteX134" fmla="*/ 7269466 w 11243827"/>
              <a:gd name="connsiteY134" fmla="*/ 5581404 h 5641173"/>
              <a:gd name="connsiteX135" fmla="*/ 7244165 w 11243827"/>
              <a:gd name="connsiteY135" fmla="*/ 5575200 h 5641173"/>
              <a:gd name="connsiteX136" fmla="*/ 7199619 w 11243827"/>
              <a:gd name="connsiteY136" fmla="*/ 5553550 h 5641173"/>
              <a:gd name="connsiteX137" fmla="*/ 7173434 w 11243827"/>
              <a:gd name="connsiteY137" fmla="*/ 5543219 h 5641173"/>
              <a:gd name="connsiteX138" fmla="*/ 7155718 w 11243827"/>
              <a:gd name="connsiteY138" fmla="*/ 5533697 h 5641173"/>
              <a:gd name="connsiteX139" fmla="*/ 7103430 w 11243827"/>
              <a:gd name="connsiteY139" fmla="*/ 5520249 h 5641173"/>
              <a:gd name="connsiteX140" fmla="*/ 7013746 w 11243827"/>
              <a:gd name="connsiteY140" fmla="*/ 5502470 h 5641173"/>
              <a:gd name="connsiteX141" fmla="*/ 6995379 w 11243827"/>
              <a:gd name="connsiteY141" fmla="*/ 5497693 h 5641173"/>
              <a:gd name="connsiteX142" fmla="*/ 6982475 w 11243827"/>
              <a:gd name="connsiteY142" fmla="*/ 5489641 h 5641173"/>
              <a:gd name="connsiteX143" fmla="*/ 6981994 w 11243827"/>
              <a:gd name="connsiteY143" fmla="*/ 5484335 h 5641173"/>
              <a:gd name="connsiteX144" fmla="*/ 6972355 w 11243827"/>
              <a:gd name="connsiteY144" fmla="*/ 5481074 h 5641173"/>
              <a:gd name="connsiteX145" fmla="*/ 6970394 w 11243827"/>
              <a:gd name="connsiteY145" fmla="*/ 5479383 h 5641173"/>
              <a:gd name="connsiteX146" fmla="*/ 6958543 w 11243827"/>
              <a:gd name="connsiteY146" fmla="*/ 5470507 h 5641173"/>
              <a:gd name="connsiteX147" fmla="*/ 6918276 w 11243827"/>
              <a:gd name="connsiteY147" fmla="*/ 5472034 h 5641173"/>
              <a:gd name="connsiteX148" fmla="*/ 6881046 w 11243827"/>
              <a:gd name="connsiteY148" fmla="*/ 5457070 h 5641173"/>
              <a:gd name="connsiteX149" fmla="*/ 6720917 w 11243827"/>
              <a:gd name="connsiteY149" fmla="*/ 5426664 h 5641173"/>
              <a:gd name="connsiteX150" fmla="*/ 6724964 w 11243827"/>
              <a:gd name="connsiteY150" fmla="*/ 5414071 h 5641173"/>
              <a:gd name="connsiteX151" fmla="*/ 6717823 w 11243827"/>
              <a:gd name="connsiteY151" fmla="*/ 5410317 h 5641173"/>
              <a:gd name="connsiteX152" fmla="*/ 6660723 w 11243827"/>
              <a:gd name="connsiteY152" fmla="*/ 5408304 h 5641173"/>
              <a:gd name="connsiteX153" fmla="*/ 6532914 w 11243827"/>
              <a:gd name="connsiteY153" fmla="*/ 5431205 h 5641173"/>
              <a:gd name="connsiteX154" fmla="*/ 6317327 w 11243827"/>
              <a:gd name="connsiteY154" fmla="*/ 5481889 h 5641173"/>
              <a:gd name="connsiteX155" fmla="*/ 6196243 w 11243827"/>
              <a:gd name="connsiteY155" fmla="*/ 5515042 h 5641173"/>
              <a:gd name="connsiteX156" fmla="*/ 6099124 w 11243827"/>
              <a:gd name="connsiteY156" fmla="*/ 5516848 h 5641173"/>
              <a:gd name="connsiteX157" fmla="*/ 6016077 w 11243827"/>
              <a:gd name="connsiteY157" fmla="*/ 5528642 h 5641173"/>
              <a:gd name="connsiteX158" fmla="*/ 6004389 w 11243827"/>
              <a:gd name="connsiteY158" fmla="*/ 5531206 h 5641173"/>
              <a:gd name="connsiteX159" fmla="*/ 5933945 w 11243827"/>
              <a:gd name="connsiteY159" fmla="*/ 5538840 h 5641173"/>
              <a:gd name="connsiteX160" fmla="*/ 5883936 w 11243827"/>
              <a:gd name="connsiteY160" fmla="*/ 5553807 h 5641173"/>
              <a:gd name="connsiteX161" fmla="*/ 5798331 w 11243827"/>
              <a:gd name="connsiteY161" fmla="*/ 5564248 h 5641173"/>
              <a:gd name="connsiteX162" fmla="*/ 5712738 w 11243827"/>
              <a:gd name="connsiteY162" fmla="*/ 5573120 h 5641173"/>
              <a:gd name="connsiteX163" fmla="*/ 5681342 w 11243827"/>
              <a:gd name="connsiteY163" fmla="*/ 5575621 h 5641173"/>
              <a:gd name="connsiteX164" fmla="*/ 5627167 w 11243827"/>
              <a:gd name="connsiteY164" fmla="*/ 5583215 h 5641173"/>
              <a:gd name="connsiteX165" fmla="*/ 5591414 w 11243827"/>
              <a:gd name="connsiteY165" fmla="*/ 5587695 h 5641173"/>
              <a:gd name="connsiteX166" fmla="*/ 5583028 w 11243827"/>
              <a:gd name="connsiteY166" fmla="*/ 5580877 h 5641173"/>
              <a:gd name="connsiteX167" fmla="*/ 5549426 w 11243827"/>
              <a:gd name="connsiteY167" fmla="*/ 5582858 h 5641173"/>
              <a:gd name="connsiteX168" fmla="*/ 5519999 w 11243827"/>
              <a:gd name="connsiteY168" fmla="*/ 5592246 h 5641173"/>
              <a:gd name="connsiteX169" fmla="*/ 5480028 w 11243827"/>
              <a:gd name="connsiteY169" fmla="*/ 5597282 h 5641173"/>
              <a:gd name="connsiteX170" fmla="*/ 5456175 w 11243827"/>
              <a:gd name="connsiteY170" fmla="*/ 5600371 h 5641173"/>
              <a:gd name="connsiteX171" fmla="*/ 5388463 w 11243827"/>
              <a:gd name="connsiteY171" fmla="*/ 5602638 h 5641173"/>
              <a:gd name="connsiteX172" fmla="*/ 5265898 w 11243827"/>
              <a:gd name="connsiteY172" fmla="*/ 5591830 h 5641173"/>
              <a:gd name="connsiteX173" fmla="*/ 5231231 w 11243827"/>
              <a:gd name="connsiteY173" fmla="*/ 5592790 h 5641173"/>
              <a:gd name="connsiteX174" fmla="*/ 5226996 w 11243827"/>
              <a:gd name="connsiteY174" fmla="*/ 5595040 h 5641173"/>
              <a:gd name="connsiteX175" fmla="*/ 5175988 w 11243827"/>
              <a:gd name="connsiteY175" fmla="*/ 5588131 h 5641173"/>
              <a:gd name="connsiteX176" fmla="*/ 5107470 w 11243827"/>
              <a:gd name="connsiteY176" fmla="*/ 5594771 h 5641173"/>
              <a:gd name="connsiteX177" fmla="*/ 5027868 w 11243827"/>
              <a:gd name="connsiteY177" fmla="*/ 5605624 h 5641173"/>
              <a:gd name="connsiteX178" fmla="*/ 5007324 w 11243827"/>
              <a:gd name="connsiteY178" fmla="*/ 5609209 h 5641173"/>
              <a:gd name="connsiteX179" fmla="*/ 4952559 w 11243827"/>
              <a:gd name="connsiteY179" fmla="*/ 5611402 h 5641173"/>
              <a:gd name="connsiteX180" fmla="*/ 4826081 w 11243827"/>
              <a:gd name="connsiteY180" fmla="*/ 5616191 h 5641173"/>
              <a:gd name="connsiteX181" fmla="*/ 4823501 w 11243827"/>
              <a:gd name="connsiteY181" fmla="*/ 5619174 h 5641173"/>
              <a:gd name="connsiteX182" fmla="*/ 4813093 w 11243827"/>
              <a:gd name="connsiteY182" fmla="*/ 5620026 h 5641173"/>
              <a:gd name="connsiteX183" fmla="*/ 4810563 w 11243827"/>
              <a:gd name="connsiteY183" fmla="*/ 5620787 h 5641173"/>
              <a:gd name="connsiteX184" fmla="*/ 4795818 w 11243827"/>
              <a:gd name="connsiteY184" fmla="*/ 5624618 h 5641173"/>
              <a:gd name="connsiteX185" fmla="*/ 4758404 w 11243827"/>
              <a:gd name="connsiteY185" fmla="*/ 5619510 h 5641173"/>
              <a:gd name="connsiteX186" fmla="*/ 4717254 w 11243827"/>
              <a:gd name="connsiteY186" fmla="*/ 5624155 h 5641173"/>
              <a:gd name="connsiteX187" fmla="*/ 4591958 w 11243827"/>
              <a:gd name="connsiteY187" fmla="*/ 5624710 h 5641173"/>
              <a:gd name="connsiteX188" fmla="*/ 4476215 w 11243827"/>
              <a:gd name="connsiteY188" fmla="*/ 5628210 h 5641173"/>
              <a:gd name="connsiteX189" fmla="*/ 4425193 w 11243827"/>
              <a:gd name="connsiteY189" fmla="*/ 5627414 h 5641173"/>
              <a:gd name="connsiteX190" fmla="*/ 4383866 w 11243827"/>
              <a:gd name="connsiteY190" fmla="*/ 5626546 h 5641173"/>
              <a:gd name="connsiteX191" fmla="*/ 4385596 w 11243827"/>
              <a:gd name="connsiteY191" fmla="*/ 5634646 h 5641173"/>
              <a:gd name="connsiteX192" fmla="*/ 4360864 w 11243827"/>
              <a:gd name="connsiteY192" fmla="*/ 5641173 h 5641173"/>
              <a:gd name="connsiteX193" fmla="*/ 4328321 w 11243827"/>
              <a:gd name="connsiteY193" fmla="*/ 5626332 h 5641173"/>
              <a:gd name="connsiteX194" fmla="*/ 4309842 w 11243827"/>
              <a:gd name="connsiteY194" fmla="*/ 5626471 h 5641173"/>
              <a:gd name="connsiteX195" fmla="*/ 4277424 w 11243827"/>
              <a:gd name="connsiteY195" fmla="*/ 5631598 h 5641173"/>
              <a:gd name="connsiteX196" fmla="*/ 4266627 w 11243827"/>
              <a:gd name="connsiteY196" fmla="*/ 5633969 h 5641173"/>
              <a:gd name="connsiteX197" fmla="*/ 4185525 w 11243827"/>
              <a:gd name="connsiteY197" fmla="*/ 5617508 h 5641173"/>
              <a:gd name="connsiteX198" fmla="*/ 4177617 w 11243827"/>
              <a:gd name="connsiteY198" fmla="*/ 5610903 h 5641173"/>
              <a:gd name="connsiteX199" fmla="*/ 4136948 w 11243827"/>
              <a:gd name="connsiteY199" fmla="*/ 5608031 h 5641173"/>
              <a:gd name="connsiteX200" fmla="*/ 4132323 w 11243827"/>
              <a:gd name="connsiteY200" fmla="*/ 5609784 h 5641173"/>
              <a:gd name="connsiteX201" fmla="*/ 4098620 w 11243827"/>
              <a:gd name="connsiteY201" fmla="*/ 5599672 h 5641173"/>
              <a:gd name="connsiteX202" fmla="*/ 3963475 w 11243827"/>
              <a:gd name="connsiteY202" fmla="*/ 5581841 h 5641173"/>
              <a:gd name="connsiteX203" fmla="*/ 3703613 w 11243827"/>
              <a:gd name="connsiteY203" fmla="*/ 5572482 h 5641173"/>
              <a:gd name="connsiteX204" fmla="*/ 3432987 w 11243827"/>
              <a:gd name="connsiteY204" fmla="*/ 5545768 h 5641173"/>
              <a:gd name="connsiteX205" fmla="*/ 3176381 w 11243827"/>
              <a:gd name="connsiteY205" fmla="*/ 5556110 h 5641173"/>
              <a:gd name="connsiteX206" fmla="*/ 2710156 w 11243827"/>
              <a:gd name="connsiteY206" fmla="*/ 5527517 h 5641173"/>
              <a:gd name="connsiteX207" fmla="*/ 2550206 w 11243827"/>
              <a:gd name="connsiteY207" fmla="*/ 5524958 h 5641173"/>
              <a:gd name="connsiteX208" fmla="*/ 2443041 w 11243827"/>
              <a:gd name="connsiteY208" fmla="*/ 5523990 h 5641173"/>
              <a:gd name="connsiteX209" fmla="*/ 2435613 w 11243827"/>
              <a:gd name="connsiteY209" fmla="*/ 5526704 h 5641173"/>
              <a:gd name="connsiteX210" fmla="*/ 2405682 w 11243827"/>
              <a:gd name="connsiteY210" fmla="*/ 5528307 h 5641173"/>
              <a:gd name="connsiteX211" fmla="*/ 2397487 w 11243827"/>
              <a:gd name="connsiteY211" fmla="*/ 5540337 h 5641173"/>
              <a:gd name="connsiteX212" fmla="*/ 2297454 w 11243827"/>
              <a:gd name="connsiteY212" fmla="*/ 5550765 h 5641173"/>
              <a:gd name="connsiteX213" fmla="*/ 2056700 w 11243827"/>
              <a:gd name="connsiteY213" fmla="*/ 5555489 h 5641173"/>
              <a:gd name="connsiteX214" fmla="*/ 1878530 w 11243827"/>
              <a:gd name="connsiteY214" fmla="*/ 5535330 h 5641173"/>
              <a:gd name="connsiteX215" fmla="*/ 1859292 w 11243827"/>
              <a:gd name="connsiteY215" fmla="*/ 5535461 h 5641173"/>
              <a:gd name="connsiteX216" fmla="*/ 1835626 w 11243827"/>
              <a:gd name="connsiteY216" fmla="*/ 5533793 h 5641173"/>
              <a:gd name="connsiteX217" fmla="*/ 1798939 w 11243827"/>
              <a:gd name="connsiteY217" fmla="*/ 5540285 h 5641173"/>
              <a:gd name="connsiteX218" fmla="*/ 1779046 w 11243827"/>
              <a:gd name="connsiteY218" fmla="*/ 5549949 h 5641173"/>
              <a:gd name="connsiteX219" fmla="*/ 1772421 w 11243827"/>
              <a:gd name="connsiteY219" fmla="*/ 5549018 h 5641173"/>
              <a:gd name="connsiteX220" fmla="*/ 1772052 w 11243827"/>
              <a:gd name="connsiteY220" fmla="*/ 5545689 h 5641173"/>
              <a:gd name="connsiteX221" fmla="*/ 1711543 w 11243827"/>
              <a:gd name="connsiteY221" fmla="*/ 5534558 h 5641173"/>
              <a:gd name="connsiteX222" fmla="*/ 1698891 w 11243827"/>
              <a:gd name="connsiteY222" fmla="*/ 5513187 h 5641173"/>
              <a:gd name="connsiteX223" fmla="*/ 1538763 w 11243827"/>
              <a:gd name="connsiteY223" fmla="*/ 5482781 h 5641173"/>
              <a:gd name="connsiteX224" fmla="*/ 1501533 w 11243827"/>
              <a:gd name="connsiteY224" fmla="*/ 5467817 h 5641173"/>
              <a:gd name="connsiteX225" fmla="*/ 1461266 w 11243827"/>
              <a:gd name="connsiteY225" fmla="*/ 5469343 h 5641173"/>
              <a:gd name="connsiteX226" fmla="*/ 1449415 w 11243827"/>
              <a:gd name="connsiteY226" fmla="*/ 5460467 h 5641173"/>
              <a:gd name="connsiteX227" fmla="*/ 1447454 w 11243827"/>
              <a:gd name="connsiteY227" fmla="*/ 5458776 h 5641173"/>
              <a:gd name="connsiteX228" fmla="*/ 1437814 w 11243827"/>
              <a:gd name="connsiteY228" fmla="*/ 5455515 h 5641173"/>
              <a:gd name="connsiteX229" fmla="*/ 1437334 w 11243827"/>
              <a:gd name="connsiteY229" fmla="*/ 5450209 h 5641173"/>
              <a:gd name="connsiteX230" fmla="*/ 1424429 w 11243827"/>
              <a:gd name="connsiteY230" fmla="*/ 5442157 h 5641173"/>
              <a:gd name="connsiteX231" fmla="*/ 1406063 w 11243827"/>
              <a:gd name="connsiteY231" fmla="*/ 5437380 h 5641173"/>
              <a:gd name="connsiteX232" fmla="*/ 1316379 w 11243827"/>
              <a:gd name="connsiteY232" fmla="*/ 5419601 h 5641173"/>
              <a:gd name="connsiteX233" fmla="*/ 1264090 w 11243827"/>
              <a:gd name="connsiteY233" fmla="*/ 5406153 h 5641173"/>
              <a:gd name="connsiteX234" fmla="*/ 1246374 w 11243827"/>
              <a:gd name="connsiteY234" fmla="*/ 5396631 h 5641173"/>
              <a:gd name="connsiteX235" fmla="*/ 1220190 w 11243827"/>
              <a:gd name="connsiteY235" fmla="*/ 5386301 h 5641173"/>
              <a:gd name="connsiteX236" fmla="*/ 1175643 w 11243827"/>
              <a:gd name="connsiteY236" fmla="*/ 5364651 h 5641173"/>
              <a:gd name="connsiteX237" fmla="*/ 1150342 w 11243827"/>
              <a:gd name="connsiteY237" fmla="*/ 5358447 h 5641173"/>
              <a:gd name="connsiteX238" fmla="*/ 1137272 w 11243827"/>
              <a:gd name="connsiteY238" fmla="*/ 5351191 h 5641173"/>
              <a:gd name="connsiteX239" fmla="*/ 1131268 w 11243827"/>
              <a:gd name="connsiteY239" fmla="*/ 5350530 h 5641173"/>
              <a:gd name="connsiteX240" fmla="*/ 1112024 w 11243827"/>
              <a:gd name="connsiteY240" fmla="*/ 5345786 h 5641173"/>
              <a:gd name="connsiteX241" fmla="*/ 1100870 w 11243827"/>
              <a:gd name="connsiteY241" fmla="*/ 5343651 h 5641173"/>
              <a:gd name="connsiteX242" fmla="*/ 1096383 w 11243827"/>
              <a:gd name="connsiteY242" fmla="*/ 5343015 h 5641173"/>
              <a:gd name="connsiteX243" fmla="*/ 1085571 w 11243827"/>
              <a:gd name="connsiteY243" fmla="*/ 5345836 h 5641173"/>
              <a:gd name="connsiteX244" fmla="*/ 1073168 w 11243827"/>
              <a:gd name="connsiteY244" fmla="*/ 5341521 h 5641173"/>
              <a:gd name="connsiteX245" fmla="*/ 1058039 w 11243827"/>
              <a:gd name="connsiteY245" fmla="*/ 5343504 h 5641173"/>
              <a:gd name="connsiteX246" fmla="*/ 1055426 w 11243827"/>
              <a:gd name="connsiteY246" fmla="*/ 5339088 h 5641173"/>
              <a:gd name="connsiteX247" fmla="*/ 1044738 w 11243827"/>
              <a:gd name="connsiteY247" fmla="*/ 5333063 h 5641173"/>
              <a:gd name="connsiteX248" fmla="*/ 1033909 w 11243827"/>
              <a:gd name="connsiteY248" fmla="*/ 5335680 h 5641173"/>
              <a:gd name="connsiteX249" fmla="*/ 1012649 w 11243827"/>
              <a:gd name="connsiteY249" fmla="*/ 5334541 h 5641173"/>
              <a:gd name="connsiteX250" fmla="*/ 1007115 w 11243827"/>
              <a:gd name="connsiteY250" fmla="*/ 5332775 h 5641173"/>
              <a:gd name="connsiteX251" fmla="*/ 986002 w 11243827"/>
              <a:gd name="connsiteY251" fmla="*/ 5334906 h 5641173"/>
              <a:gd name="connsiteX252" fmla="*/ 953418 w 11243827"/>
              <a:gd name="connsiteY252" fmla="*/ 5333901 h 5641173"/>
              <a:gd name="connsiteX253" fmla="*/ 916854 w 11243827"/>
              <a:gd name="connsiteY253" fmla="*/ 5329435 h 5641173"/>
              <a:gd name="connsiteX254" fmla="*/ 905651 w 11243827"/>
              <a:gd name="connsiteY254" fmla="*/ 5332114 h 5641173"/>
              <a:gd name="connsiteX255" fmla="*/ 836961 w 11243827"/>
              <a:gd name="connsiteY255" fmla="*/ 5330803 h 5641173"/>
              <a:gd name="connsiteX256" fmla="*/ 817627 w 11243827"/>
              <a:gd name="connsiteY256" fmla="*/ 5330580 h 5641173"/>
              <a:gd name="connsiteX257" fmla="*/ 801817 w 11243827"/>
              <a:gd name="connsiteY257" fmla="*/ 5325937 h 5641173"/>
              <a:gd name="connsiteX258" fmla="*/ 798857 w 11243827"/>
              <a:gd name="connsiteY258" fmla="*/ 5320979 h 5641173"/>
              <a:gd name="connsiteX259" fmla="*/ 788354 w 11243827"/>
              <a:gd name="connsiteY259" fmla="*/ 5320143 h 5641173"/>
              <a:gd name="connsiteX260" fmla="*/ 785726 w 11243827"/>
              <a:gd name="connsiteY260" fmla="*/ 5318989 h 5641173"/>
              <a:gd name="connsiteX261" fmla="*/ 770507 w 11243827"/>
              <a:gd name="connsiteY261" fmla="*/ 5313309 h 5641173"/>
              <a:gd name="connsiteX262" fmla="*/ 733810 w 11243827"/>
              <a:gd name="connsiteY262" fmla="*/ 5324286 h 5641173"/>
              <a:gd name="connsiteX263" fmla="*/ 692117 w 11243827"/>
              <a:gd name="connsiteY263" fmla="*/ 5318786 h 5641173"/>
              <a:gd name="connsiteX264" fmla="*/ 528894 w 11243827"/>
              <a:gd name="connsiteY264" fmla="*/ 5327578 h 5641173"/>
              <a:gd name="connsiteX265" fmla="*/ 507005 w 11243827"/>
              <a:gd name="connsiteY265" fmla="*/ 5310149 h 5641173"/>
              <a:gd name="connsiteX266" fmla="*/ 441302 w 11243827"/>
              <a:gd name="connsiteY266" fmla="*/ 5307062 h 5641173"/>
              <a:gd name="connsiteX267" fmla="*/ 336819 w 11243827"/>
              <a:gd name="connsiteY267" fmla="*/ 5336690 h 5641173"/>
              <a:gd name="connsiteX268" fmla="*/ 215763 w 11243827"/>
              <a:gd name="connsiteY268" fmla="*/ 5332575 h 5641173"/>
              <a:gd name="connsiteX269" fmla="*/ 205927 w 11243827"/>
              <a:gd name="connsiteY269" fmla="*/ 5339672 h 5641173"/>
              <a:gd name="connsiteX270" fmla="*/ 194189 w 11243827"/>
              <a:gd name="connsiteY270" fmla="*/ 5343588 h 5641173"/>
              <a:gd name="connsiteX271" fmla="*/ 192552 w 11243827"/>
              <a:gd name="connsiteY271" fmla="*/ 5342845 h 5641173"/>
              <a:gd name="connsiteX272" fmla="*/ 178320 w 11243827"/>
              <a:gd name="connsiteY272" fmla="*/ 5343766 h 5641173"/>
              <a:gd name="connsiteX273" fmla="*/ 175596 w 11243827"/>
              <a:gd name="connsiteY273" fmla="*/ 5346411 h 5641173"/>
              <a:gd name="connsiteX274" fmla="*/ 165951 w 11243827"/>
              <a:gd name="connsiteY274" fmla="*/ 5347808 h 5641173"/>
              <a:gd name="connsiteX275" fmla="*/ 147287 w 11243827"/>
              <a:gd name="connsiteY275" fmla="*/ 5352625 h 5641173"/>
              <a:gd name="connsiteX276" fmla="*/ 143484 w 11243827"/>
              <a:gd name="connsiteY276" fmla="*/ 5351591 h 5641173"/>
              <a:gd name="connsiteX277" fmla="*/ 114847 w 11243827"/>
              <a:gd name="connsiteY277" fmla="*/ 5355844 h 5641173"/>
              <a:gd name="connsiteX278" fmla="*/ 114306 w 11243827"/>
              <a:gd name="connsiteY278" fmla="*/ 5354983 h 5641173"/>
              <a:gd name="connsiteX279" fmla="*/ 105588 w 11243827"/>
              <a:gd name="connsiteY279" fmla="*/ 5352169 h 5641173"/>
              <a:gd name="connsiteX280" fmla="*/ 89264 w 11243827"/>
              <a:gd name="connsiteY280" fmla="*/ 5348886 h 5641173"/>
              <a:gd name="connsiteX281" fmla="*/ 49794 w 11243827"/>
              <a:gd name="connsiteY281" fmla="*/ 5329950 h 5641173"/>
              <a:gd name="connsiteX282" fmla="*/ 19924 w 11243827"/>
              <a:gd name="connsiteY282" fmla="*/ 5334282 h 5641173"/>
              <a:gd name="connsiteX283" fmla="*/ 13819 w 11243827"/>
              <a:gd name="connsiteY283" fmla="*/ 5334653 h 5641173"/>
              <a:gd name="connsiteX284" fmla="*/ 13657 w 11243827"/>
              <a:gd name="connsiteY284" fmla="*/ 5334455 h 5641173"/>
              <a:gd name="connsiteX285" fmla="*/ 7139 w 11243827"/>
              <a:gd name="connsiteY285" fmla="*/ 5334438 h 5641173"/>
              <a:gd name="connsiteX286" fmla="*/ 2684 w 11243827"/>
              <a:gd name="connsiteY286" fmla="*/ 5335333 h 5641173"/>
              <a:gd name="connsiteX287" fmla="*/ 0 w 11243827"/>
              <a:gd name="connsiteY287" fmla="*/ 5335496 h 5641173"/>
              <a:gd name="connsiteX288" fmla="*/ 0 w 11243827"/>
              <a:gd name="connsiteY288" fmla="*/ 10592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426664 h 5641173"/>
              <a:gd name="connsiteX149" fmla="*/ 6724964 w 11243827"/>
              <a:gd name="connsiteY149" fmla="*/ 5414071 h 5641173"/>
              <a:gd name="connsiteX150" fmla="*/ 6717823 w 11243827"/>
              <a:gd name="connsiteY150" fmla="*/ 5410317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426664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637174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804792 w 11243827"/>
              <a:gd name="connsiteY148" fmla="*/ 5439822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804792 w 11243827"/>
              <a:gd name="connsiteY148" fmla="*/ 5439822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87273"/>
              <a:gd name="connsiteX1" fmla="*/ 11243827 w 11243827"/>
              <a:gd name="connsiteY1" fmla="*/ 1470035 h 5687273"/>
              <a:gd name="connsiteX2" fmla="*/ 11243827 w 11243827"/>
              <a:gd name="connsiteY2" fmla="*/ 5001571 h 5687273"/>
              <a:gd name="connsiteX3" fmla="*/ 11243827 w 11243827"/>
              <a:gd name="connsiteY3" fmla="*/ 5209610 h 5687273"/>
              <a:gd name="connsiteX4" fmla="*/ 11240675 w 11243827"/>
              <a:gd name="connsiteY4" fmla="*/ 5210442 h 5687273"/>
              <a:gd name="connsiteX5" fmla="*/ 11179959 w 11243827"/>
              <a:gd name="connsiteY5" fmla="*/ 5221199 h 5687273"/>
              <a:gd name="connsiteX6" fmla="*/ 11105493 w 11243827"/>
              <a:gd name="connsiteY6" fmla="*/ 5259905 h 5687273"/>
              <a:gd name="connsiteX7" fmla="*/ 11078640 w 11243827"/>
              <a:gd name="connsiteY7" fmla="*/ 5263531 h 5687273"/>
              <a:gd name="connsiteX8" fmla="*/ 11079616 w 11243827"/>
              <a:gd name="connsiteY8" fmla="*/ 5270380 h 5687273"/>
              <a:gd name="connsiteX9" fmla="*/ 11069641 w 11243827"/>
              <a:gd name="connsiteY9" fmla="*/ 5270884 h 5687273"/>
              <a:gd name="connsiteX10" fmla="*/ 11047377 w 11243827"/>
              <a:gd name="connsiteY10" fmla="*/ 5271051 h 5687273"/>
              <a:gd name="connsiteX11" fmla="*/ 10980705 w 11243827"/>
              <a:gd name="connsiteY11" fmla="*/ 5272951 h 5687273"/>
              <a:gd name="connsiteX12" fmla="*/ 10962514 w 11243827"/>
              <a:gd name="connsiteY12" fmla="*/ 5286084 h 5687273"/>
              <a:gd name="connsiteX13" fmla="*/ 10945307 w 11243827"/>
              <a:gd name="connsiteY13" fmla="*/ 5286290 h 5687273"/>
              <a:gd name="connsiteX14" fmla="*/ 10845516 w 11243827"/>
              <a:gd name="connsiteY14" fmla="*/ 5303894 h 5687273"/>
              <a:gd name="connsiteX15" fmla="*/ 10831795 w 11243827"/>
              <a:gd name="connsiteY15" fmla="*/ 5305210 h 5687273"/>
              <a:gd name="connsiteX16" fmla="*/ 10824365 w 11243827"/>
              <a:gd name="connsiteY16" fmla="*/ 5311111 h 5687273"/>
              <a:gd name="connsiteX17" fmla="*/ 10797756 w 11243827"/>
              <a:gd name="connsiteY17" fmla="*/ 5312285 h 5687273"/>
              <a:gd name="connsiteX18" fmla="*/ 10796525 w 11243827"/>
              <a:gd name="connsiteY18" fmla="*/ 5315645 h 5687273"/>
              <a:gd name="connsiteX19" fmla="*/ 10709063 w 11243827"/>
              <a:gd name="connsiteY19" fmla="*/ 5344492 h 5687273"/>
              <a:gd name="connsiteX20" fmla="*/ 10694078 w 11243827"/>
              <a:gd name="connsiteY20" fmla="*/ 5349258 h 5687273"/>
              <a:gd name="connsiteX21" fmla="*/ 10681131 w 11243827"/>
              <a:gd name="connsiteY21" fmla="*/ 5347812 h 5687273"/>
              <a:gd name="connsiteX22" fmla="*/ 10609448 w 11243827"/>
              <a:gd name="connsiteY22" fmla="*/ 5351931 h 5687273"/>
              <a:gd name="connsiteX23" fmla="*/ 10592397 w 11243827"/>
              <a:gd name="connsiteY23" fmla="*/ 5349402 h 5687273"/>
              <a:gd name="connsiteX24" fmla="*/ 10585227 w 11243827"/>
              <a:gd name="connsiteY24" fmla="*/ 5344063 h 5687273"/>
              <a:gd name="connsiteX25" fmla="*/ 10557472 w 11243827"/>
              <a:gd name="connsiteY25" fmla="*/ 5354151 h 5687273"/>
              <a:gd name="connsiteX26" fmla="*/ 10514646 w 11243827"/>
              <a:gd name="connsiteY26" fmla="*/ 5361064 h 5687273"/>
              <a:gd name="connsiteX27" fmla="*/ 10494292 w 11243827"/>
              <a:gd name="connsiteY27" fmla="*/ 5366054 h 5687273"/>
              <a:gd name="connsiteX28" fmla="*/ 10477869 w 11243827"/>
              <a:gd name="connsiteY28" fmla="*/ 5363025 h 5687273"/>
              <a:gd name="connsiteX29" fmla="*/ 10384411 w 11243827"/>
              <a:gd name="connsiteY29" fmla="*/ 5362257 h 5687273"/>
              <a:gd name="connsiteX30" fmla="*/ 10362921 w 11243827"/>
              <a:gd name="connsiteY30" fmla="*/ 5357444 h 5687273"/>
              <a:gd name="connsiteX31" fmla="*/ 10352736 w 11243827"/>
              <a:gd name="connsiteY31" fmla="*/ 5347851 h 5687273"/>
              <a:gd name="connsiteX32" fmla="*/ 10344754 w 11243827"/>
              <a:gd name="connsiteY32" fmla="*/ 5351272 h 5687273"/>
              <a:gd name="connsiteX33" fmla="*/ 10288226 w 11243827"/>
              <a:gd name="connsiteY33" fmla="*/ 5351613 h 5687273"/>
              <a:gd name="connsiteX34" fmla="*/ 10251350 w 11243827"/>
              <a:gd name="connsiteY34" fmla="*/ 5352711 h 5687273"/>
              <a:gd name="connsiteX35" fmla="*/ 10249108 w 11243827"/>
              <a:gd name="connsiteY35" fmla="*/ 5365881 h 5687273"/>
              <a:gd name="connsiteX36" fmla="*/ 10216272 w 11243827"/>
              <a:gd name="connsiteY36" fmla="*/ 5370573 h 5687273"/>
              <a:gd name="connsiteX37" fmla="*/ 10181278 w 11243827"/>
              <a:gd name="connsiteY37" fmla="*/ 5362119 h 5687273"/>
              <a:gd name="connsiteX38" fmla="*/ 10140033 w 11243827"/>
              <a:gd name="connsiteY38" fmla="*/ 5363304 h 5687273"/>
              <a:gd name="connsiteX39" fmla="*/ 10115353 w 11243827"/>
              <a:gd name="connsiteY39" fmla="*/ 5363869 h 5687273"/>
              <a:gd name="connsiteX40" fmla="*/ 10050578 w 11243827"/>
              <a:gd name="connsiteY40" fmla="*/ 5376153 h 5687273"/>
              <a:gd name="connsiteX41" fmla="*/ 9945478 w 11243827"/>
              <a:gd name="connsiteY41" fmla="*/ 5422859 h 5687273"/>
              <a:gd name="connsiteX42" fmla="*/ 9912481 w 11243827"/>
              <a:gd name="connsiteY42" fmla="*/ 5429477 h 5687273"/>
              <a:gd name="connsiteX43" fmla="*/ 9906713 w 11243827"/>
              <a:gd name="connsiteY43" fmla="*/ 5426784 h 5687273"/>
              <a:gd name="connsiteX44" fmla="*/ 9742436 w 11243827"/>
              <a:gd name="connsiteY44" fmla="*/ 5454834 h 5687273"/>
              <a:gd name="connsiteX45" fmla="*/ 9713044 w 11243827"/>
              <a:gd name="connsiteY45" fmla="*/ 5456476 h 5687273"/>
              <a:gd name="connsiteX46" fmla="*/ 9691033 w 11243827"/>
              <a:gd name="connsiteY46" fmla="*/ 5455451 h 5687273"/>
              <a:gd name="connsiteX47" fmla="*/ 9638355 w 11243827"/>
              <a:gd name="connsiteY47" fmla="*/ 5464794 h 5687273"/>
              <a:gd name="connsiteX48" fmla="*/ 9552434 w 11243827"/>
              <a:gd name="connsiteY48" fmla="*/ 5485280 h 5687273"/>
              <a:gd name="connsiteX49" fmla="*/ 9533883 w 11243827"/>
              <a:gd name="connsiteY49" fmla="*/ 5488516 h 5687273"/>
              <a:gd name="connsiteX50" fmla="*/ 9516916 w 11243827"/>
              <a:gd name="connsiteY50" fmla="*/ 5486828 h 5687273"/>
              <a:gd name="connsiteX51" fmla="*/ 9512093 w 11243827"/>
              <a:gd name="connsiteY51" fmla="*/ 5482541 h 5687273"/>
              <a:gd name="connsiteX52" fmla="*/ 9501725 w 11243827"/>
              <a:gd name="connsiteY52" fmla="*/ 5483603 h 5687273"/>
              <a:gd name="connsiteX53" fmla="*/ 9498754 w 11243827"/>
              <a:gd name="connsiteY53" fmla="*/ 5482951 h 5687273"/>
              <a:gd name="connsiteX54" fmla="*/ 9481932 w 11243827"/>
              <a:gd name="connsiteY54" fmla="*/ 5480151 h 5687273"/>
              <a:gd name="connsiteX55" fmla="*/ 9451321 w 11243827"/>
              <a:gd name="connsiteY55" fmla="*/ 5497375 h 5687273"/>
              <a:gd name="connsiteX56" fmla="*/ 9409298 w 11243827"/>
              <a:gd name="connsiteY56" fmla="*/ 5499478 h 5687273"/>
              <a:gd name="connsiteX57" fmla="*/ 9257007 w 11243827"/>
              <a:gd name="connsiteY57" fmla="*/ 5537183 h 5687273"/>
              <a:gd name="connsiteX58" fmla="*/ 9229078 w 11243827"/>
              <a:gd name="connsiteY58" fmla="*/ 5524154 h 5687273"/>
              <a:gd name="connsiteX59" fmla="*/ 9165105 w 11243827"/>
              <a:gd name="connsiteY59" fmla="*/ 5532892 h 5687273"/>
              <a:gd name="connsiteX60" fmla="*/ 9077301 w 11243827"/>
              <a:gd name="connsiteY60" fmla="*/ 5580356 h 5687273"/>
              <a:gd name="connsiteX61" fmla="*/ 8960065 w 11243827"/>
              <a:gd name="connsiteY61" fmla="*/ 5597982 h 5687273"/>
              <a:gd name="connsiteX62" fmla="*/ 8953536 w 11243827"/>
              <a:gd name="connsiteY62" fmla="*/ 5606638 h 5687273"/>
              <a:gd name="connsiteX63" fmla="*/ 8943907 w 11243827"/>
              <a:gd name="connsiteY63" fmla="*/ 5612541 h 5687273"/>
              <a:gd name="connsiteX64" fmla="*/ 8942046 w 11243827"/>
              <a:gd name="connsiteY64" fmla="*/ 5612112 h 5687273"/>
              <a:gd name="connsiteX65" fmla="*/ 8928824 w 11243827"/>
              <a:gd name="connsiteY65" fmla="*/ 5615549 h 5687273"/>
              <a:gd name="connsiteX66" fmla="*/ 8927294 w 11243827"/>
              <a:gd name="connsiteY66" fmla="*/ 5618607 h 5687273"/>
              <a:gd name="connsiteX67" fmla="*/ 8918651 w 11243827"/>
              <a:gd name="connsiteY67" fmla="*/ 5621688 h 5687273"/>
              <a:gd name="connsiteX68" fmla="*/ 8902772 w 11243827"/>
              <a:gd name="connsiteY68" fmla="*/ 5629703 h 5687273"/>
              <a:gd name="connsiteX69" fmla="*/ 8898724 w 11243827"/>
              <a:gd name="connsiteY69" fmla="*/ 5629379 h 5687273"/>
              <a:gd name="connsiteX70" fmla="*/ 8873099 w 11243827"/>
              <a:gd name="connsiteY70" fmla="*/ 5638628 h 5687273"/>
              <a:gd name="connsiteX71" fmla="*/ 8872234 w 11243827"/>
              <a:gd name="connsiteY71" fmla="*/ 5637889 h 5687273"/>
              <a:gd name="connsiteX72" fmla="*/ 8862777 w 11243827"/>
              <a:gd name="connsiteY72" fmla="*/ 5636711 h 5687273"/>
              <a:gd name="connsiteX73" fmla="*/ 8845869 w 11243827"/>
              <a:gd name="connsiteY73" fmla="*/ 5636436 h 5687273"/>
              <a:gd name="connsiteX74" fmla="*/ 8800548 w 11243827"/>
              <a:gd name="connsiteY74" fmla="*/ 5625084 h 5687273"/>
              <a:gd name="connsiteX75" fmla="*/ 8773774 w 11243827"/>
              <a:gd name="connsiteY75" fmla="*/ 5634630 h 5687273"/>
              <a:gd name="connsiteX76" fmla="*/ 8698255 w 11243827"/>
              <a:gd name="connsiteY76" fmla="*/ 5636083 h 5687273"/>
              <a:gd name="connsiteX77" fmla="*/ 8619167 w 11243827"/>
              <a:gd name="connsiteY77" fmla="*/ 5619130 h 5687273"/>
              <a:gd name="connsiteX78" fmla="*/ 8539822 w 11243827"/>
              <a:gd name="connsiteY78" fmla="*/ 5616905 h 5687273"/>
              <a:gd name="connsiteX79" fmla="*/ 8511094 w 11243827"/>
              <a:gd name="connsiteY79" fmla="*/ 5617360 h 5687273"/>
              <a:gd name="connsiteX80" fmla="*/ 8459886 w 11243827"/>
              <a:gd name="connsiteY80" fmla="*/ 5612612 h 5687273"/>
              <a:gd name="connsiteX81" fmla="*/ 8436432 w 11243827"/>
              <a:gd name="connsiteY81" fmla="*/ 5606990 h 5687273"/>
              <a:gd name="connsiteX82" fmla="*/ 8435403 w 11243827"/>
              <a:gd name="connsiteY82" fmla="*/ 5607336 h 5687273"/>
              <a:gd name="connsiteX83" fmla="*/ 8433307 w 11243827"/>
              <a:gd name="connsiteY83" fmla="*/ 5604917 h 5687273"/>
              <a:gd name="connsiteX84" fmla="*/ 8428968 w 11243827"/>
              <a:gd name="connsiteY84" fmla="*/ 5603796 h 5687273"/>
              <a:gd name="connsiteX85" fmla="*/ 8417124 w 11243827"/>
              <a:gd name="connsiteY85" fmla="*/ 5604518 h 5687273"/>
              <a:gd name="connsiteX86" fmla="*/ 8412669 w 11243827"/>
              <a:gd name="connsiteY86" fmla="*/ 5605413 h 5687273"/>
              <a:gd name="connsiteX87" fmla="*/ 8406152 w 11243827"/>
              <a:gd name="connsiteY87" fmla="*/ 5605396 h 5687273"/>
              <a:gd name="connsiteX88" fmla="*/ 8405989 w 11243827"/>
              <a:gd name="connsiteY88" fmla="*/ 5605197 h 5687273"/>
              <a:gd name="connsiteX89" fmla="*/ 8399884 w 11243827"/>
              <a:gd name="connsiteY89" fmla="*/ 5605568 h 5687273"/>
              <a:gd name="connsiteX90" fmla="*/ 8370014 w 11243827"/>
              <a:gd name="connsiteY90" fmla="*/ 5609900 h 5687273"/>
              <a:gd name="connsiteX91" fmla="*/ 8330544 w 11243827"/>
              <a:gd name="connsiteY91" fmla="*/ 5590964 h 5687273"/>
              <a:gd name="connsiteX92" fmla="*/ 8314221 w 11243827"/>
              <a:gd name="connsiteY92" fmla="*/ 5587682 h 5687273"/>
              <a:gd name="connsiteX93" fmla="*/ 8305502 w 11243827"/>
              <a:gd name="connsiteY93" fmla="*/ 5584868 h 5687273"/>
              <a:gd name="connsiteX94" fmla="*/ 8304962 w 11243827"/>
              <a:gd name="connsiteY94" fmla="*/ 5584007 h 5687273"/>
              <a:gd name="connsiteX95" fmla="*/ 8276324 w 11243827"/>
              <a:gd name="connsiteY95" fmla="*/ 5588260 h 5687273"/>
              <a:gd name="connsiteX96" fmla="*/ 8272522 w 11243827"/>
              <a:gd name="connsiteY96" fmla="*/ 5587226 h 5687273"/>
              <a:gd name="connsiteX97" fmla="*/ 8253857 w 11243827"/>
              <a:gd name="connsiteY97" fmla="*/ 5592043 h 5687273"/>
              <a:gd name="connsiteX98" fmla="*/ 8244212 w 11243827"/>
              <a:gd name="connsiteY98" fmla="*/ 5593439 h 5687273"/>
              <a:gd name="connsiteX99" fmla="*/ 8241488 w 11243827"/>
              <a:gd name="connsiteY99" fmla="*/ 5596085 h 5687273"/>
              <a:gd name="connsiteX100" fmla="*/ 8227256 w 11243827"/>
              <a:gd name="connsiteY100" fmla="*/ 5597005 h 5687273"/>
              <a:gd name="connsiteX101" fmla="*/ 8225619 w 11243827"/>
              <a:gd name="connsiteY101" fmla="*/ 5596262 h 5687273"/>
              <a:gd name="connsiteX102" fmla="*/ 8213882 w 11243827"/>
              <a:gd name="connsiteY102" fmla="*/ 5600179 h 5687273"/>
              <a:gd name="connsiteX103" fmla="*/ 8204045 w 11243827"/>
              <a:gd name="connsiteY103" fmla="*/ 5607275 h 5687273"/>
              <a:gd name="connsiteX104" fmla="*/ 8082989 w 11243827"/>
              <a:gd name="connsiteY104" fmla="*/ 5603160 h 5687273"/>
              <a:gd name="connsiteX105" fmla="*/ 7976942 w 11243827"/>
              <a:gd name="connsiteY105" fmla="*/ 5598455 h 5687273"/>
              <a:gd name="connsiteX106" fmla="*/ 7915584 w 11243827"/>
              <a:gd name="connsiteY106" fmla="*/ 5684635 h 5687273"/>
              <a:gd name="connsiteX107" fmla="*/ 7727691 w 11243827"/>
              <a:gd name="connsiteY107" fmla="*/ 5621064 h 5687273"/>
              <a:gd name="connsiteX108" fmla="*/ 7685998 w 11243827"/>
              <a:gd name="connsiteY108" fmla="*/ 5615564 h 5687273"/>
              <a:gd name="connsiteX109" fmla="*/ 7649302 w 11243827"/>
              <a:gd name="connsiteY109" fmla="*/ 5626541 h 5687273"/>
              <a:gd name="connsiteX110" fmla="*/ 7634083 w 11243827"/>
              <a:gd name="connsiteY110" fmla="*/ 5620862 h 5687273"/>
              <a:gd name="connsiteX111" fmla="*/ 7631455 w 11243827"/>
              <a:gd name="connsiteY111" fmla="*/ 5619708 h 5687273"/>
              <a:gd name="connsiteX112" fmla="*/ 7620952 w 11243827"/>
              <a:gd name="connsiteY112" fmla="*/ 5618872 h 5687273"/>
              <a:gd name="connsiteX113" fmla="*/ 7617992 w 11243827"/>
              <a:gd name="connsiteY113" fmla="*/ 5613914 h 5687273"/>
              <a:gd name="connsiteX114" fmla="*/ 7602182 w 11243827"/>
              <a:gd name="connsiteY114" fmla="*/ 5609271 h 5687273"/>
              <a:gd name="connsiteX115" fmla="*/ 7582847 w 11243827"/>
              <a:gd name="connsiteY115" fmla="*/ 5609047 h 5687273"/>
              <a:gd name="connsiteX116" fmla="*/ 7514158 w 11243827"/>
              <a:gd name="connsiteY116" fmla="*/ 5607737 h 5687273"/>
              <a:gd name="connsiteX117" fmla="*/ 7502955 w 11243827"/>
              <a:gd name="connsiteY117" fmla="*/ 5610415 h 5687273"/>
              <a:gd name="connsiteX118" fmla="*/ 7466391 w 11243827"/>
              <a:gd name="connsiteY118" fmla="*/ 5605949 h 5687273"/>
              <a:gd name="connsiteX119" fmla="*/ 7433806 w 11243827"/>
              <a:gd name="connsiteY119" fmla="*/ 5604945 h 5687273"/>
              <a:gd name="connsiteX120" fmla="*/ 7412693 w 11243827"/>
              <a:gd name="connsiteY120" fmla="*/ 5607075 h 5687273"/>
              <a:gd name="connsiteX121" fmla="*/ 7407159 w 11243827"/>
              <a:gd name="connsiteY121" fmla="*/ 5605310 h 5687273"/>
              <a:gd name="connsiteX122" fmla="*/ 7385900 w 11243827"/>
              <a:gd name="connsiteY122" fmla="*/ 5604171 h 5687273"/>
              <a:gd name="connsiteX123" fmla="*/ 7375071 w 11243827"/>
              <a:gd name="connsiteY123" fmla="*/ 5606788 h 5687273"/>
              <a:gd name="connsiteX124" fmla="*/ 7364382 w 11243827"/>
              <a:gd name="connsiteY124" fmla="*/ 5600762 h 5687273"/>
              <a:gd name="connsiteX125" fmla="*/ 7361770 w 11243827"/>
              <a:gd name="connsiteY125" fmla="*/ 5596347 h 5687273"/>
              <a:gd name="connsiteX126" fmla="*/ 7346641 w 11243827"/>
              <a:gd name="connsiteY126" fmla="*/ 5598329 h 5687273"/>
              <a:gd name="connsiteX127" fmla="*/ 7334238 w 11243827"/>
              <a:gd name="connsiteY127" fmla="*/ 5594014 h 5687273"/>
              <a:gd name="connsiteX128" fmla="*/ 7323426 w 11243827"/>
              <a:gd name="connsiteY128" fmla="*/ 5596835 h 5687273"/>
              <a:gd name="connsiteX129" fmla="*/ 7318938 w 11243827"/>
              <a:gd name="connsiteY129" fmla="*/ 5596200 h 5687273"/>
              <a:gd name="connsiteX130" fmla="*/ 7307784 w 11243827"/>
              <a:gd name="connsiteY130" fmla="*/ 5594065 h 5687273"/>
              <a:gd name="connsiteX131" fmla="*/ 7288540 w 11243827"/>
              <a:gd name="connsiteY131" fmla="*/ 5589320 h 5687273"/>
              <a:gd name="connsiteX132" fmla="*/ 7282537 w 11243827"/>
              <a:gd name="connsiteY132" fmla="*/ 5588660 h 5687273"/>
              <a:gd name="connsiteX133" fmla="*/ 7269466 w 11243827"/>
              <a:gd name="connsiteY133" fmla="*/ 5581404 h 5687273"/>
              <a:gd name="connsiteX134" fmla="*/ 7244165 w 11243827"/>
              <a:gd name="connsiteY134" fmla="*/ 5575200 h 5687273"/>
              <a:gd name="connsiteX135" fmla="*/ 7199619 w 11243827"/>
              <a:gd name="connsiteY135" fmla="*/ 5553550 h 5687273"/>
              <a:gd name="connsiteX136" fmla="*/ 7173434 w 11243827"/>
              <a:gd name="connsiteY136" fmla="*/ 5543219 h 5687273"/>
              <a:gd name="connsiteX137" fmla="*/ 7155718 w 11243827"/>
              <a:gd name="connsiteY137" fmla="*/ 5533697 h 5687273"/>
              <a:gd name="connsiteX138" fmla="*/ 7103430 w 11243827"/>
              <a:gd name="connsiteY138" fmla="*/ 5520249 h 5687273"/>
              <a:gd name="connsiteX139" fmla="*/ 7013746 w 11243827"/>
              <a:gd name="connsiteY139" fmla="*/ 5502470 h 5687273"/>
              <a:gd name="connsiteX140" fmla="*/ 6995379 w 11243827"/>
              <a:gd name="connsiteY140" fmla="*/ 5497693 h 5687273"/>
              <a:gd name="connsiteX141" fmla="*/ 6982475 w 11243827"/>
              <a:gd name="connsiteY141" fmla="*/ 5489641 h 5687273"/>
              <a:gd name="connsiteX142" fmla="*/ 6981994 w 11243827"/>
              <a:gd name="connsiteY142" fmla="*/ 5484335 h 5687273"/>
              <a:gd name="connsiteX143" fmla="*/ 6972355 w 11243827"/>
              <a:gd name="connsiteY143" fmla="*/ 5481074 h 5687273"/>
              <a:gd name="connsiteX144" fmla="*/ 6970394 w 11243827"/>
              <a:gd name="connsiteY144" fmla="*/ 5479383 h 5687273"/>
              <a:gd name="connsiteX145" fmla="*/ 6958543 w 11243827"/>
              <a:gd name="connsiteY145" fmla="*/ 5470507 h 5687273"/>
              <a:gd name="connsiteX146" fmla="*/ 6918276 w 11243827"/>
              <a:gd name="connsiteY146" fmla="*/ 5472034 h 5687273"/>
              <a:gd name="connsiteX147" fmla="*/ 6881046 w 11243827"/>
              <a:gd name="connsiteY147" fmla="*/ 5457070 h 5687273"/>
              <a:gd name="connsiteX148" fmla="*/ 6752164 w 11243827"/>
              <a:gd name="connsiteY148" fmla="*/ 5425021 h 5687273"/>
              <a:gd name="connsiteX149" fmla="*/ 6724964 w 11243827"/>
              <a:gd name="connsiteY149" fmla="*/ 5414071 h 5687273"/>
              <a:gd name="connsiteX150" fmla="*/ 6683286 w 11243827"/>
              <a:gd name="connsiteY150" fmla="*/ 5405383 h 5687273"/>
              <a:gd name="connsiteX151" fmla="*/ 6644277 w 11243827"/>
              <a:gd name="connsiteY151" fmla="*/ 5429684 h 5687273"/>
              <a:gd name="connsiteX152" fmla="*/ 6532914 w 11243827"/>
              <a:gd name="connsiteY152" fmla="*/ 5431205 h 5687273"/>
              <a:gd name="connsiteX153" fmla="*/ 6307459 w 11243827"/>
              <a:gd name="connsiteY153" fmla="*/ 5467087 h 5687273"/>
              <a:gd name="connsiteX154" fmla="*/ 6196243 w 11243827"/>
              <a:gd name="connsiteY154" fmla="*/ 5515042 h 5687273"/>
              <a:gd name="connsiteX155" fmla="*/ 6099124 w 11243827"/>
              <a:gd name="connsiteY155" fmla="*/ 5516848 h 5687273"/>
              <a:gd name="connsiteX156" fmla="*/ 6016077 w 11243827"/>
              <a:gd name="connsiteY156" fmla="*/ 5528642 h 5687273"/>
              <a:gd name="connsiteX157" fmla="*/ 6004389 w 11243827"/>
              <a:gd name="connsiteY157" fmla="*/ 5531206 h 5687273"/>
              <a:gd name="connsiteX158" fmla="*/ 5933945 w 11243827"/>
              <a:gd name="connsiteY158" fmla="*/ 5538840 h 5687273"/>
              <a:gd name="connsiteX159" fmla="*/ 5883936 w 11243827"/>
              <a:gd name="connsiteY159" fmla="*/ 5553807 h 5687273"/>
              <a:gd name="connsiteX160" fmla="*/ 5798331 w 11243827"/>
              <a:gd name="connsiteY160" fmla="*/ 5564248 h 5687273"/>
              <a:gd name="connsiteX161" fmla="*/ 5712738 w 11243827"/>
              <a:gd name="connsiteY161" fmla="*/ 5573120 h 5687273"/>
              <a:gd name="connsiteX162" fmla="*/ 5681342 w 11243827"/>
              <a:gd name="connsiteY162" fmla="*/ 5575621 h 5687273"/>
              <a:gd name="connsiteX163" fmla="*/ 5627167 w 11243827"/>
              <a:gd name="connsiteY163" fmla="*/ 5583215 h 5687273"/>
              <a:gd name="connsiteX164" fmla="*/ 5591414 w 11243827"/>
              <a:gd name="connsiteY164" fmla="*/ 5587695 h 5687273"/>
              <a:gd name="connsiteX165" fmla="*/ 5583028 w 11243827"/>
              <a:gd name="connsiteY165" fmla="*/ 5580877 h 5687273"/>
              <a:gd name="connsiteX166" fmla="*/ 5549426 w 11243827"/>
              <a:gd name="connsiteY166" fmla="*/ 5582858 h 5687273"/>
              <a:gd name="connsiteX167" fmla="*/ 5519999 w 11243827"/>
              <a:gd name="connsiteY167" fmla="*/ 5592246 h 5687273"/>
              <a:gd name="connsiteX168" fmla="*/ 5480028 w 11243827"/>
              <a:gd name="connsiteY168" fmla="*/ 5597282 h 5687273"/>
              <a:gd name="connsiteX169" fmla="*/ 5456175 w 11243827"/>
              <a:gd name="connsiteY169" fmla="*/ 5600371 h 5687273"/>
              <a:gd name="connsiteX170" fmla="*/ 5388463 w 11243827"/>
              <a:gd name="connsiteY170" fmla="*/ 5602638 h 5687273"/>
              <a:gd name="connsiteX171" fmla="*/ 5265898 w 11243827"/>
              <a:gd name="connsiteY171" fmla="*/ 5591830 h 5687273"/>
              <a:gd name="connsiteX172" fmla="*/ 5231231 w 11243827"/>
              <a:gd name="connsiteY172" fmla="*/ 5592790 h 5687273"/>
              <a:gd name="connsiteX173" fmla="*/ 5226996 w 11243827"/>
              <a:gd name="connsiteY173" fmla="*/ 5595040 h 5687273"/>
              <a:gd name="connsiteX174" fmla="*/ 5175988 w 11243827"/>
              <a:gd name="connsiteY174" fmla="*/ 5588131 h 5687273"/>
              <a:gd name="connsiteX175" fmla="*/ 5107470 w 11243827"/>
              <a:gd name="connsiteY175" fmla="*/ 5594771 h 5687273"/>
              <a:gd name="connsiteX176" fmla="*/ 5027868 w 11243827"/>
              <a:gd name="connsiteY176" fmla="*/ 5605624 h 5687273"/>
              <a:gd name="connsiteX177" fmla="*/ 5007324 w 11243827"/>
              <a:gd name="connsiteY177" fmla="*/ 5609209 h 5687273"/>
              <a:gd name="connsiteX178" fmla="*/ 4952559 w 11243827"/>
              <a:gd name="connsiteY178" fmla="*/ 5611402 h 5687273"/>
              <a:gd name="connsiteX179" fmla="*/ 4826081 w 11243827"/>
              <a:gd name="connsiteY179" fmla="*/ 5616191 h 5687273"/>
              <a:gd name="connsiteX180" fmla="*/ 4823501 w 11243827"/>
              <a:gd name="connsiteY180" fmla="*/ 5619174 h 5687273"/>
              <a:gd name="connsiteX181" fmla="*/ 4813093 w 11243827"/>
              <a:gd name="connsiteY181" fmla="*/ 5620026 h 5687273"/>
              <a:gd name="connsiteX182" fmla="*/ 4810563 w 11243827"/>
              <a:gd name="connsiteY182" fmla="*/ 5620787 h 5687273"/>
              <a:gd name="connsiteX183" fmla="*/ 4795818 w 11243827"/>
              <a:gd name="connsiteY183" fmla="*/ 5624618 h 5687273"/>
              <a:gd name="connsiteX184" fmla="*/ 4758404 w 11243827"/>
              <a:gd name="connsiteY184" fmla="*/ 5619510 h 5687273"/>
              <a:gd name="connsiteX185" fmla="*/ 4717254 w 11243827"/>
              <a:gd name="connsiteY185" fmla="*/ 5624155 h 5687273"/>
              <a:gd name="connsiteX186" fmla="*/ 4591958 w 11243827"/>
              <a:gd name="connsiteY186" fmla="*/ 5624710 h 5687273"/>
              <a:gd name="connsiteX187" fmla="*/ 4476215 w 11243827"/>
              <a:gd name="connsiteY187" fmla="*/ 5628210 h 5687273"/>
              <a:gd name="connsiteX188" fmla="*/ 4425193 w 11243827"/>
              <a:gd name="connsiteY188" fmla="*/ 5627414 h 5687273"/>
              <a:gd name="connsiteX189" fmla="*/ 4383866 w 11243827"/>
              <a:gd name="connsiteY189" fmla="*/ 5626546 h 5687273"/>
              <a:gd name="connsiteX190" fmla="*/ 4385596 w 11243827"/>
              <a:gd name="connsiteY190" fmla="*/ 5634646 h 5687273"/>
              <a:gd name="connsiteX191" fmla="*/ 4360864 w 11243827"/>
              <a:gd name="connsiteY191" fmla="*/ 5641173 h 5687273"/>
              <a:gd name="connsiteX192" fmla="*/ 4328321 w 11243827"/>
              <a:gd name="connsiteY192" fmla="*/ 5626332 h 5687273"/>
              <a:gd name="connsiteX193" fmla="*/ 4309842 w 11243827"/>
              <a:gd name="connsiteY193" fmla="*/ 5626471 h 5687273"/>
              <a:gd name="connsiteX194" fmla="*/ 4277424 w 11243827"/>
              <a:gd name="connsiteY194" fmla="*/ 5631598 h 5687273"/>
              <a:gd name="connsiteX195" fmla="*/ 4266627 w 11243827"/>
              <a:gd name="connsiteY195" fmla="*/ 5633969 h 5687273"/>
              <a:gd name="connsiteX196" fmla="*/ 4185525 w 11243827"/>
              <a:gd name="connsiteY196" fmla="*/ 5617508 h 5687273"/>
              <a:gd name="connsiteX197" fmla="*/ 4177617 w 11243827"/>
              <a:gd name="connsiteY197" fmla="*/ 5610903 h 5687273"/>
              <a:gd name="connsiteX198" fmla="*/ 4136948 w 11243827"/>
              <a:gd name="connsiteY198" fmla="*/ 5608031 h 5687273"/>
              <a:gd name="connsiteX199" fmla="*/ 4132323 w 11243827"/>
              <a:gd name="connsiteY199" fmla="*/ 5609784 h 5687273"/>
              <a:gd name="connsiteX200" fmla="*/ 4098620 w 11243827"/>
              <a:gd name="connsiteY200" fmla="*/ 5599672 h 5687273"/>
              <a:gd name="connsiteX201" fmla="*/ 3963475 w 11243827"/>
              <a:gd name="connsiteY201" fmla="*/ 5581841 h 5687273"/>
              <a:gd name="connsiteX202" fmla="*/ 3703613 w 11243827"/>
              <a:gd name="connsiteY202" fmla="*/ 5572482 h 5687273"/>
              <a:gd name="connsiteX203" fmla="*/ 3432987 w 11243827"/>
              <a:gd name="connsiteY203" fmla="*/ 5545768 h 5687273"/>
              <a:gd name="connsiteX204" fmla="*/ 3176381 w 11243827"/>
              <a:gd name="connsiteY204" fmla="*/ 5556110 h 5687273"/>
              <a:gd name="connsiteX205" fmla="*/ 2710156 w 11243827"/>
              <a:gd name="connsiteY205" fmla="*/ 5527517 h 5687273"/>
              <a:gd name="connsiteX206" fmla="*/ 2550206 w 11243827"/>
              <a:gd name="connsiteY206" fmla="*/ 5524958 h 5687273"/>
              <a:gd name="connsiteX207" fmla="*/ 2443041 w 11243827"/>
              <a:gd name="connsiteY207" fmla="*/ 5523990 h 5687273"/>
              <a:gd name="connsiteX208" fmla="*/ 2435613 w 11243827"/>
              <a:gd name="connsiteY208" fmla="*/ 5526704 h 5687273"/>
              <a:gd name="connsiteX209" fmla="*/ 2405682 w 11243827"/>
              <a:gd name="connsiteY209" fmla="*/ 5528307 h 5687273"/>
              <a:gd name="connsiteX210" fmla="*/ 2397487 w 11243827"/>
              <a:gd name="connsiteY210" fmla="*/ 5540337 h 5687273"/>
              <a:gd name="connsiteX211" fmla="*/ 2297454 w 11243827"/>
              <a:gd name="connsiteY211" fmla="*/ 5550765 h 5687273"/>
              <a:gd name="connsiteX212" fmla="*/ 2056700 w 11243827"/>
              <a:gd name="connsiteY212" fmla="*/ 5555489 h 5687273"/>
              <a:gd name="connsiteX213" fmla="*/ 1878530 w 11243827"/>
              <a:gd name="connsiteY213" fmla="*/ 5535330 h 5687273"/>
              <a:gd name="connsiteX214" fmla="*/ 1859292 w 11243827"/>
              <a:gd name="connsiteY214" fmla="*/ 5535461 h 5687273"/>
              <a:gd name="connsiteX215" fmla="*/ 1835626 w 11243827"/>
              <a:gd name="connsiteY215" fmla="*/ 5533793 h 5687273"/>
              <a:gd name="connsiteX216" fmla="*/ 1798939 w 11243827"/>
              <a:gd name="connsiteY216" fmla="*/ 5540285 h 5687273"/>
              <a:gd name="connsiteX217" fmla="*/ 1779046 w 11243827"/>
              <a:gd name="connsiteY217" fmla="*/ 5549949 h 5687273"/>
              <a:gd name="connsiteX218" fmla="*/ 1772421 w 11243827"/>
              <a:gd name="connsiteY218" fmla="*/ 5549018 h 5687273"/>
              <a:gd name="connsiteX219" fmla="*/ 1772052 w 11243827"/>
              <a:gd name="connsiteY219" fmla="*/ 5545689 h 5687273"/>
              <a:gd name="connsiteX220" fmla="*/ 1711543 w 11243827"/>
              <a:gd name="connsiteY220" fmla="*/ 5534558 h 5687273"/>
              <a:gd name="connsiteX221" fmla="*/ 1698891 w 11243827"/>
              <a:gd name="connsiteY221" fmla="*/ 5513187 h 5687273"/>
              <a:gd name="connsiteX222" fmla="*/ 1538763 w 11243827"/>
              <a:gd name="connsiteY222" fmla="*/ 5482781 h 5687273"/>
              <a:gd name="connsiteX223" fmla="*/ 1501533 w 11243827"/>
              <a:gd name="connsiteY223" fmla="*/ 5467817 h 5687273"/>
              <a:gd name="connsiteX224" fmla="*/ 1461266 w 11243827"/>
              <a:gd name="connsiteY224" fmla="*/ 5469343 h 5687273"/>
              <a:gd name="connsiteX225" fmla="*/ 1449415 w 11243827"/>
              <a:gd name="connsiteY225" fmla="*/ 5460467 h 5687273"/>
              <a:gd name="connsiteX226" fmla="*/ 1447454 w 11243827"/>
              <a:gd name="connsiteY226" fmla="*/ 5458776 h 5687273"/>
              <a:gd name="connsiteX227" fmla="*/ 1437814 w 11243827"/>
              <a:gd name="connsiteY227" fmla="*/ 5455515 h 5687273"/>
              <a:gd name="connsiteX228" fmla="*/ 1437334 w 11243827"/>
              <a:gd name="connsiteY228" fmla="*/ 5450209 h 5687273"/>
              <a:gd name="connsiteX229" fmla="*/ 1424429 w 11243827"/>
              <a:gd name="connsiteY229" fmla="*/ 5442157 h 5687273"/>
              <a:gd name="connsiteX230" fmla="*/ 1406063 w 11243827"/>
              <a:gd name="connsiteY230" fmla="*/ 5437380 h 5687273"/>
              <a:gd name="connsiteX231" fmla="*/ 1316379 w 11243827"/>
              <a:gd name="connsiteY231" fmla="*/ 5419601 h 5687273"/>
              <a:gd name="connsiteX232" fmla="*/ 1264090 w 11243827"/>
              <a:gd name="connsiteY232" fmla="*/ 5406153 h 5687273"/>
              <a:gd name="connsiteX233" fmla="*/ 1246374 w 11243827"/>
              <a:gd name="connsiteY233" fmla="*/ 5396631 h 5687273"/>
              <a:gd name="connsiteX234" fmla="*/ 1220190 w 11243827"/>
              <a:gd name="connsiteY234" fmla="*/ 5386301 h 5687273"/>
              <a:gd name="connsiteX235" fmla="*/ 1175643 w 11243827"/>
              <a:gd name="connsiteY235" fmla="*/ 5364651 h 5687273"/>
              <a:gd name="connsiteX236" fmla="*/ 1150342 w 11243827"/>
              <a:gd name="connsiteY236" fmla="*/ 5358447 h 5687273"/>
              <a:gd name="connsiteX237" fmla="*/ 1137272 w 11243827"/>
              <a:gd name="connsiteY237" fmla="*/ 5351191 h 5687273"/>
              <a:gd name="connsiteX238" fmla="*/ 1131268 w 11243827"/>
              <a:gd name="connsiteY238" fmla="*/ 5350530 h 5687273"/>
              <a:gd name="connsiteX239" fmla="*/ 1112024 w 11243827"/>
              <a:gd name="connsiteY239" fmla="*/ 5345786 h 5687273"/>
              <a:gd name="connsiteX240" fmla="*/ 1100870 w 11243827"/>
              <a:gd name="connsiteY240" fmla="*/ 5343651 h 5687273"/>
              <a:gd name="connsiteX241" fmla="*/ 1096383 w 11243827"/>
              <a:gd name="connsiteY241" fmla="*/ 5343015 h 5687273"/>
              <a:gd name="connsiteX242" fmla="*/ 1085571 w 11243827"/>
              <a:gd name="connsiteY242" fmla="*/ 5345836 h 5687273"/>
              <a:gd name="connsiteX243" fmla="*/ 1073168 w 11243827"/>
              <a:gd name="connsiteY243" fmla="*/ 5341521 h 5687273"/>
              <a:gd name="connsiteX244" fmla="*/ 1058039 w 11243827"/>
              <a:gd name="connsiteY244" fmla="*/ 5343504 h 5687273"/>
              <a:gd name="connsiteX245" fmla="*/ 1055426 w 11243827"/>
              <a:gd name="connsiteY245" fmla="*/ 5339088 h 5687273"/>
              <a:gd name="connsiteX246" fmla="*/ 1044738 w 11243827"/>
              <a:gd name="connsiteY246" fmla="*/ 5333063 h 5687273"/>
              <a:gd name="connsiteX247" fmla="*/ 1033909 w 11243827"/>
              <a:gd name="connsiteY247" fmla="*/ 5335680 h 5687273"/>
              <a:gd name="connsiteX248" fmla="*/ 1012649 w 11243827"/>
              <a:gd name="connsiteY248" fmla="*/ 5334541 h 5687273"/>
              <a:gd name="connsiteX249" fmla="*/ 1007115 w 11243827"/>
              <a:gd name="connsiteY249" fmla="*/ 5332775 h 5687273"/>
              <a:gd name="connsiteX250" fmla="*/ 986002 w 11243827"/>
              <a:gd name="connsiteY250" fmla="*/ 5334906 h 5687273"/>
              <a:gd name="connsiteX251" fmla="*/ 953418 w 11243827"/>
              <a:gd name="connsiteY251" fmla="*/ 5333901 h 5687273"/>
              <a:gd name="connsiteX252" fmla="*/ 916854 w 11243827"/>
              <a:gd name="connsiteY252" fmla="*/ 5329435 h 5687273"/>
              <a:gd name="connsiteX253" fmla="*/ 905651 w 11243827"/>
              <a:gd name="connsiteY253" fmla="*/ 5332114 h 5687273"/>
              <a:gd name="connsiteX254" fmla="*/ 836961 w 11243827"/>
              <a:gd name="connsiteY254" fmla="*/ 5330803 h 5687273"/>
              <a:gd name="connsiteX255" fmla="*/ 817627 w 11243827"/>
              <a:gd name="connsiteY255" fmla="*/ 5330580 h 5687273"/>
              <a:gd name="connsiteX256" fmla="*/ 801817 w 11243827"/>
              <a:gd name="connsiteY256" fmla="*/ 5325937 h 5687273"/>
              <a:gd name="connsiteX257" fmla="*/ 798857 w 11243827"/>
              <a:gd name="connsiteY257" fmla="*/ 5320979 h 5687273"/>
              <a:gd name="connsiteX258" fmla="*/ 788354 w 11243827"/>
              <a:gd name="connsiteY258" fmla="*/ 5320143 h 5687273"/>
              <a:gd name="connsiteX259" fmla="*/ 785726 w 11243827"/>
              <a:gd name="connsiteY259" fmla="*/ 5318989 h 5687273"/>
              <a:gd name="connsiteX260" fmla="*/ 770507 w 11243827"/>
              <a:gd name="connsiteY260" fmla="*/ 5313309 h 5687273"/>
              <a:gd name="connsiteX261" fmla="*/ 733810 w 11243827"/>
              <a:gd name="connsiteY261" fmla="*/ 5324286 h 5687273"/>
              <a:gd name="connsiteX262" fmla="*/ 692117 w 11243827"/>
              <a:gd name="connsiteY262" fmla="*/ 5318786 h 5687273"/>
              <a:gd name="connsiteX263" fmla="*/ 528894 w 11243827"/>
              <a:gd name="connsiteY263" fmla="*/ 5327578 h 5687273"/>
              <a:gd name="connsiteX264" fmla="*/ 507005 w 11243827"/>
              <a:gd name="connsiteY264" fmla="*/ 5310149 h 5687273"/>
              <a:gd name="connsiteX265" fmla="*/ 441302 w 11243827"/>
              <a:gd name="connsiteY265" fmla="*/ 5307062 h 5687273"/>
              <a:gd name="connsiteX266" fmla="*/ 336819 w 11243827"/>
              <a:gd name="connsiteY266" fmla="*/ 5336690 h 5687273"/>
              <a:gd name="connsiteX267" fmla="*/ 215763 w 11243827"/>
              <a:gd name="connsiteY267" fmla="*/ 5332575 h 5687273"/>
              <a:gd name="connsiteX268" fmla="*/ 205927 w 11243827"/>
              <a:gd name="connsiteY268" fmla="*/ 5339672 h 5687273"/>
              <a:gd name="connsiteX269" fmla="*/ 194189 w 11243827"/>
              <a:gd name="connsiteY269" fmla="*/ 5343588 h 5687273"/>
              <a:gd name="connsiteX270" fmla="*/ 192552 w 11243827"/>
              <a:gd name="connsiteY270" fmla="*/ 5342845 h 5687273"/>
              <a:gd name="connsiteX271" fmla="*/ 178320 w 11243827"/>
              <a:gd name="connsiteY271" fmla="*/ 5343766 h 5687273"/>
              <a:gd name="connsiteX272" fmla="*/ 175596 w 11243827"/>
              <a:gd name="connsiteY272" fmla="*/ 5346411 h 5687273"/>
              <a:gd name="connsiteX273" fmla="*/ 165951 w 11243827"/>
              <a:gd name="connsiteY273" fmla="*/ 5347808 h 5687273"/>
              <a:gd name="connsiteX274" fmla="*/ 147287 w 11243827"/>
              <a:gd name="connsiteY274" fmla="*/ 5352625 h 5687273"/>
              <a:gd name="connsiteX275" fmla="*/ 143484 w 11243827"/>
              <a:gd name="connsiteY275" fmla="*/ 5351591 h 5687273"/>
              <a:gd name="connsiteX276" fmla="*/ 114847 w 11243827"/>
              <a:gd name="connsiteY276" fmla="*/ 5355844 h 5687273"/>
              <a:gd name="connsiteX277" fmla="*/ 114306 w 11243827"/>
              <a:gd name="connsiteY277" fmla="*/ 5354983 h 5687273"/>
              <a:gd name="connsiteX278" fmla="*/ 105588 w 11243827"/>
              <a:gd name="connsiteY278" fmla="*/ 5352169 h 5687273"/>
              <a:gd name="connsiteX279" fmla="*/ 89264 w 11243827"/>
              <a:gd name="connsiteY279" fmla="*/ 5348886 h 5687273"/>
              <a:gd name="connsiteX280" fmla="*/ 49794 w 11243827"/>
              <a:gd name="connsiteY280" fmla="*/ 5329950 h 5687273"/>
              <a:gd name="connsiteX281" fmla="*/ 19924 w 11243827"/>
              <a:gd name="connsiteY281" fmla="*/ 5334282 h 5687273"/>
              <a:gd name="connsiteX282" fmla="*/ 13819 w 11243827"/>
              <a:gd name="connsiteY282" fmla="*/ 5334653 h 5687273"/>
              <a:gd name="connsiteX283" fmla="*/ 13657 w 11243827"/>
              <a:gd name="connsiteY283" fmla="*/ 5334455 h 5687273"/>
              <a:gd name="connsiteX284" fmla="*/ 7139 w 11243827"/>
              <a:gd name="connsiteY284" fmla="*/ 5334438 h 5687273"/>
              <a:gd name="connsiteX285" fmla="*/ 2684 w 11243827"/>
              <a:gd name="connsiteY285" fmla="*/ 5335333 h 5687273"/>
              <a:gd name="connsiteX286" fmla="*/ 0 w 11243827"/>
              <a:gd name="connsiteY286" fmla="*/ 5335496 h 5687273"/>
              <a:gd name="connsiteX287" fmla="*/ 0 w 11243827"/>
              <a:gd name="connsiteY287" fmla="*/ 10592 h 5687273"/>
              <a:gd name="connsiteX288" fmla="*/ 11243827 w 11243827"/>
              <a:gd name="connsiteY288" fmla="*/ 0 h 56872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15763 w 11243827"/>
              <a:gd name="connsiteY266" fmla="*/ 5332575 h 5641173"/>
              <a:gd name="connsiteX267" fmla="*/ 205927 w 11243827"/>
              <a:gd name="connsiteY267" fmla="*/ 5339672 h 5641173"/>
              <a:gd name="connsiteX268" fmla="*/ 194189 w 11243827"/>
              <a:gd name="connsiteY268" fmla="*/ 5343588 h 5641173"/>
              <a:gd name="connsiteX269" fmla="*/ 192552 w 11243827"/>
              <a:gd name="connsiteY269" fmla="*/ 5342845 h 5641173"/>
              <a:gd name="connsiteX270" fmla="*/ 178320 w 11243827"/>
              <a:gd name="connsiteY270" fmla="*/ 5343766 h 5641173"/>
              <a:gd name="connsiteX271" fmla="*/ 175596 w 11243827"/>
              <a:gd name="connsiteY271" fmla="*/ 5346411 h 5641173"/>
              <a:gd name="connsiteX272" fmla="*/ 165951 w 11243827"/>
              <a:gd name="connsiteY272" fmla="*/ 5347808 h 5641173"/>
              <a:gd name="connsiteX273" fmla="*/ 147287 w 11243827"/>
              <a:gd name="connsiteY273" fmla="*/ 5352625 h 5641173"/>
              <a:gd name="connsiteX274" fmla="*/ 143484 w 11243827"/>
              <a:gd name="connsiteY274" fmla="*/ 5351591 h 5641173"/>
              <a:gd name="connsiteX275" fmla="*/ 114847 w 11243827"/>
              <a:gd name="connsiteY275" fmla="*/ 5355844 h 5641173"/>
              <a:gd name="connsiteX276" fmla="*/ 114306 w 11243827"/>
              <a:gd name="connsiteY276" fmla="*/ 5354983 h 5641173"/>
              <a:gd name="connsiteX277" fmla="*/ 105588 w 11243827"/>
              <a:gd name="connsiteY277" fmla="*/ 5352169 h 5641173"/>
              <a:gd name="connsiteX278" fmla="*/ 89264 w 11243827"/>
              <a:gd name="connsiteY278" fmla="*/ 5348886 h 5641173"/>
              <a:gd name="connsiteX279" fmla="*/ 49794 w 11243827"/>
              <a:gd name="connsiteY279" fmla="*/ 5329950 h 5641173"/>
              <a:gd name="connsiteX280" fmla="*/ 19924 w 11243827"/>
              <a:gd name="connsiteY280" fmla="*/ 5334282 h 5641173"/>
              <a:gd name="connsiteX281" fmla="*/ 13819 w 11243827"/>
              <a:gd name="connsiteY281" fmla="*/ 5334653 h 5641173"/>
              <a:gd name="connsiteX282" fmla="*/ 13657 w 11243827"/>
              <a:gd name="connsiteY282" fmla="*/ 5334455 h 5641173"/>
              <a:gd name="connsiteX283" fmla="*/ 7139 w 11243827"/>
              <a:gd name="connsiteY283" fmla="*/ 5334438 h 5641173"/>
              <a:gd name="connsiteX284" fmla="*/ 2684 w 11243827"/>
              <a:gd name="connsiteY284" fmla="*/ 5335333 h 5641173"/>
              <a:gd name="connsiteX285" fmla="*/ 0 w 11243827"/>
              <a:gd name="connsiteY285" fmla="*/ 5335496 h 5641173"/>
              <a:gd name="connsiteX286" fmla="*/ 0 w 11243827"/>
              <a:gd name="connsiteY286" fmla="*/ 10592 h 5641173"/>
              <a:gd name="connsiteX287" fmla="*/ 11243827 w 11243827"/>
              <a:gd name="connsiteY287"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15763 w 11243827"/>
              <a:gd name="connsiteY266" fmla="*/ 5332575 h 5641173"/>
              <a:gd name="connsiteX267" fmla="*/ 270932 w 11243827"/>
              <a:gd name="connsiteY267" fmla="*/ 5345451 h 5641173"/>
              <a:gd name="connsiteX268" fmla="*/ 194189 w 11243827"/>
              <a:gd name="connsiteY268" fmla="*/ 5343588 h 5641173"/>
              <a:gd name="connsiteX269" fmla="*/ 192552 w 11243827"/>
              <a:gd name="connsiteY269" fmla="*/ 5342845 h 5641173"/>
              <a:gd name="connsiteX270" fmla="*/ 178320 w 11243827"/>
              <a:gd name="connsiteY270" fmla="*/ 5343766 h 5641173"/>
              <a:gd name="connsiteX271" fmla="*/ 175596 w 11243827"/>
              <a:gd name="connsiteY271" fmla="*/ 5346411 h 5641173"/>
              <a:gd name="connsiteX272" fmla="*/ 165951 w 11243827"/>
              <a:gd name="connsiteY272" fmla="*/ 5347808 h 5641173"/>
              <a:gd name="connsiteX273" fmla="*/ 147287 w 11243827"/>
              <a:gd name="connsiteY273" fmla="*/ 5352625 h 5641173"/>
              <a:gd name="connsiteX274" fmla="*/ 143484 w 11243827"/>
              <a:gd name="connsiteY274" fmla="*/ 5351591 h 5641173"/>
              <a:gd name="connsiteX275" fmla="*/ 114847 w 11243827"/>
              <a:gd name="connsiteY275" fmla="*/ 5355844 h 5641173"/>
              <a:gd name="connsiteX276" fmla="*/ 114306 w 11243827"/>
              <a:gd name="connsiteY276" fmla="*/ 5354983 h 5641173"/>
              <a:gd name="connsiteX277" fmla="*/ 105588 w 11243827"/>
              <a:gd name="connsiteY277" fmla="*/ 5352169 h 5641173"/>
              <a:gd name="connsiteX278" fmla="*/ 89264 w 11243827"/>
              <a:gd name="connsiteY278" fmla="*/ 5348886 h 5641173"/>
              <a:gd name="connsiteX279" fmla="*/ 49794 w 11243827"/>
              <a:gd name="connsiteY279" fmla="*/ 5329950 h 5641173"/>
              <a:gd name="connsiteX280" fmla="*/ 19924 w 11243827"/>
              <a:gd name="connsiteY280" fmla="*/ 5334282 h 5641173"/>
              <a:gd name="connsiteX281" fmla="*/ 13819 w 11243827"/>
              <a:gd name="connsiteY281" fmla="*/ 5334653 h 5641173"/>
              <a:gd name="connsiteX282" fmla="*/ 13657 w 11243827"/>
              <a:gd name="connsiteY282" fmla="*/ 5334455 h 5641173"/>
              <a:gd name="connsiteX283" fmla="*/ 7139 w 11243827"/>
              <a:gd name="connsiteY283" fmla="*/ 5334438 h 5641173"/>
              <a:gd name="connsiteX284" fmla="*/ 2684 w 11243827"/>
              <a:gd name="connsiteY284" fmla="*/ 5335333 h 5641173"/>
              <a:gd name="connsiteX285" fmla="*/ 0 w 11243827"/>
              <a:gd name="connsiteY285" fmla="*/ 5335496 h 5641173"/>
              <a:gd name="connsiteX286" fmla="*/ 0 w 11243827"/>
              <a:gd name="connsiteY286" fmla="*/ 10592 h 5641173"/>
              <a:gd name="connsiteX287" fmla="*/ 11243827 w 11243827"/>
              <a:gd name="connsiteY287"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43484 w 11243827"/>
              <a:gd name="connsiteY273" fmla="*/ 5351591 h 5641173"/>
              <a:gd name="connsiteX274" fmla="*/ 114847 w 11243827"/>
              <a:gd name="connsiteY274" fmla="*/ 5355844 h 5641173"/>
              <a:gd name="connsiteX275" fmla="*/ 114306 w 11243827"/>
              <a:gd name="connsiteY275" fmla="*/ 5354983 h 5641173"/>
              <a:gd name="connsiteX276" fmla="*/ 105588 w 11243827"/>
              <a:gd name="connsiteY276" fmla="*/ 5352169 h 5641173"/>
              <a:gd name="connsiteX277" fmla="*/ 89264 w 11243827"/>
              <a:gd name="connsiteY277" fmla="*/ 5348886 h 5641173"/>
              <a:gd name="connsiteX278" fmla="*/ 49794 w 11243827"/>
              <a:gd name="connsiteY278" fmla="*/ 5329950 h 5641173"/>
              <a:gd name="connsiteX279" fmla="*/ 19924 w 11243827"/>
              <a:gd name="connsiteY279" fmla="*/ 5334282 h 5641173"/>
              <a:gd name="connsiteX280" fmla="*/ 13819 w 11243827"/>
              <a:gd name="connsiteY280" fmla="*/ 5334653 h 5641173"/>
              <a:gd name="connsiteX281" fmla="*/ 13657 w 11243827"/>
              <a:gd name="connsiteY281" fmla="*/ 5334455 h 5641173"/>
              <a:gd name="connsiteX282" fmla="*/ 7139 w 11243827"/>
              <a:gd name="connsiteY282" fmla="*/ 5334438 h 5641173"/>
              <a:gd name="connsiteX283" fmla="*/ 2684 w 11243827"/>
              <a:gd name="connsiteY283" fmla="*/ 5335333 h 5641173"/>
              <a:gd name="connsiteX284" fmla="*/ 0 w 11243827"/>
              <a:gd name="connsiteY284" fmla="*/ 5335496 h 5641173"/>
              <a:gd name="connsiteX285" fmla="*/ 0 w 11243827"/>
              <a:gd name="connsiteY285" fmla="*/ 10592 h 5641173"/>
              <a:gd name="connsiteX286" fmla="*/ 11243827 w 11243827"/>
              <a:gd name="connsiteY286"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43484 w 11243827"/>
              <a:gd name="connsiteY273" fmla="*/ 5351591 h 5641173"/>
              <a:gd name="connsiteX274" fmla="*/ 114847 w 11243827"/>
              <a:gd name="connsiteY274" fmla="*/ 5355844 h 5641173"/>
              <a:gd name="connsiteX275" fmla="*/ 114306 w 11243827"/>
              <a:gd name="connsiteY275" fmla="*/ 5354983 h 5641173"/>
              <a:gd name="connsiteX276" fmla="*/ 89264 w 11243827"/>
              <a:gd name="connsiteY276" fmla="*/ 5348886 h 5641173"/>
              <a:gd name="connsiteX277" fmla="*/ 49794 w 11243827"/>
              <a:gd name="connsiteY277" fmla="*/ 5329950 h 5641173"/>
              <a:gd name="connsiteX278" fmla="*/ 19924 w 11243827"/>
              <a:gd name="connsiteY278" fmla="*/ 5334282 h 5641173"/>
              <a:gd name="connsiteX279" fmla="*/ 13819 w 11243827"/>
              <a:gd name="connsiteY279" fmla="*/ 5334653 h 5641173"/>
              <a:gd name="connsiteX280" fmla="*/ 13657 w 11243827"/>
              <a:gd name="connsiteY280" fmla="*/ 5334455 h 5641173"/>
              <a:gd name="connsiteX281" fmla="*/ 7139 w 11243827"/>
              <a:gd name="connsiteY281" fmla="*/ 5334438 h 5641173"/>
              <a:gd name="connsiteX282" fmla="*/ 2684 w 11243827"/>
              <a:gd name="connsiteY282" fmla="*/ 5335333 h 5641173"/>
              <a:gd name="connsiteX283" fmla="*/ 0 w 11243827"/>
              <a:gd name="connsiteY283" fmla="*/ 5335496 h 5641173"/>
              <a:gd name="connsiteX284" fmla="*/ 0 w 11243827"/>
              <a:gd name="connsiteY284" fmla="*/ 10592 h 5641173"/>
              <a:gd name="connsiteX285" fmla="*/ 11243827 w 11243827"/>
              <a:gd name="connsiteY285"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14847 w 11243827"/>
              <a:gd name="connsiteY273" fmla="*/ 5355844 h 5641173"/>
              <a:gd name="connsiteX274" fmla="*/ 114306 w 11243827"/>
              <a:gd name="connsiteY274" fmla="*/ 5354983 h 5641173"/>
              <a:gd name="connsiteX275" fmla="*/ 89264 w 11243827"/>
              <a:gd name="connsiteY275" fmla="*/ 5348886 h 5641173"/>
              <a:gd name="connsiteX276" fmla="*/ 49794 w 11243827"/>
              <a:gd name="connsiteY276" fmla="*/ 5329950 h 5641173"/>
              <a:gd name="connsiteX277" fmla="*/ 19924 w 11243827"/>
              <a:gd name="connsiteY277" fmla="*/ 5334282 h 5641173"/>
              <a:gd name="connsiteX278" fmla="*/ 13819 w 11243827"/>
              <a:gd name="connsiteY278" fmla="*/ 5334653 h 5641173"/>
              <a:gd name="connsiteX279" fmla="*/ 13657 w 11243827"/>
              <a:gd name="connsiteY279" fmla="*/ 5334455 h 5641173"/>
              <a:gd name="connsiteX280" fmla="*/ 7139 w 11243827"/>
              <a:gd name="connsiteY280" fmla="*/ 5334438 h 5641173"/>
              <a:gd name="connsiteX281" fmla="*/ 2684 w 11243827"/>
              <a:gd name="connsiteY281" fmla="*/ 5335333 h 5641173"/>
              <a:gd name="connsiteX282" fmla="*/ 0 w 11243827"/>
              <a:gd name="connsiteY282" fmla="*/ 5335496 h 5641173"/>
              <a:gd name="connsiteX283" fmla="*/ 0 w 11243827"/>
              <a:gd name="connsiteY283" fmla="*/ 10592 h 5641173"/>
              <a:gd name="connsiteX284" fmla="*/ 11243827 w 11243827"/>
              <a:gd name="connsiteY284"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47287 w 11243827"/>
              <a:gd name="connsiteY271" fmla="*/ 5352625 h 5641173"/>
              <a:gd name="connsiteX272" fmla="*/ 114847 w 11243827"/>
              <a:gd name="connsiteY272" fmla="*/ 5355844 h 5641173"/>
              <a:gd name="connsiteX273" fmla="*/ 114306 w 11243827"/>
              <a:gd name="connsiteY273" fmla="*/ 5354983 h 5641173"/>
              <a:gd name="connsiteX274" fmla="*/ 89264 w 11243827"/>
              <a:gd name="connsiteY274" fmla="*/ 5348886 h 5641173"/>
              <a:gd name="connsiteX275" fmla="*/ 49794 w 11243827"/>
              <a:gd name="connsiteY275" fmla="*/ 5329950 h 5641173"/>
              <a:gd name="connsiteX276" fmla="*/ 19924 w 11243827"/>
              <a:gd name="connsiteY276" fmla="*/ 5334282 h 5641173"/>
              <a:gd name="connsiteX277" fmla="*/ 13819 w 11243827"/>
              <a:gd name="connsiteY277" fmla="*/ 5334653 h 5641173"/>
              <a:gd name="connsiteX278" fmla="*/ 13657 w 11243827"/>
              <a:gd name="connsiteY278" fmla="*/ 5334455 h 5641173"/>
              <a:gd name="connsiteX279" fmla="*/ 7139 w 11243827"/>
              <a:gd name="connsiteY279" fmla="*/ 5334438 h 5641173"/>
              <a:gd name="connsiteX280" fmla="*/ 2684 w 11243827"/>
              <a:gd name="connsiteY280" fmla="*/ 5335333 h 5641173"/>
              <a:gd name="connsiteX281" fmla="*/ 0 w 11243827"/>
              <a:gd name="connsiteY281" fmla="*/ 5335496 h 5641173"/>
              <a:gd name="connsiteX282" fmla="*/ 0 w 11243827"/>
              <a:gd name="connsiteY282" fmla="*/ 10592 h 5641173"/>
              <a:gd name="connsiteX283" fmla="*/ 11243827 w 11243827"/>
              <a:gd name="connsiteY283"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12024 w 11243827"/>
              <a:gd name="connsiteY238" fmla="*/ 5345786 h 5641173"/>
              <a:gd name="connsiteX239" fmla="*/ 1100870 w 11243827"/>
              <a:gd name="connsiteY239" fmla="*/ 5343651 h 5641173"/>
              <a:gd name="connsiteX240" fmla="*/ 1096383 w 11243827"/>
              <a:gd name="connsiteY240" fmla="*/ 5343015 h 5641173"/>
              <a:gd name="connsiteX241" fmla="*/ 1085571 w 11243827"/>
              <a:gd name="connsiteY241" fmla="*/ 5345836 h 5641173"/>
              <a:gd name="connsiteX242" fmla="*/ 1073168 w 11243827"/>
              <a:gd name="connsiteY242" fmla="*/ 5341521 h 5641173"/>
              <a:gd name="connsiteX243" fmla="*/ 1058039 w 11243827"/>
              <a:gd name="connsiteY243" fmla="*/ 5343504 h 5641173"/>
              <a:gd name="connsiteX244" fmla="*/ 1055426 w 11243827"/>
              <a:gd name="connsiteY244" fmla="*/ 5339088 h 5641173"/>
              <a:gd name="connsiteX245" fmla="*/ 1044738 w 11243827"/>
              <a:gd name="connsiteY245" fmla="*/ 5333063 h 5641173"/>
              <a:gd name="connsiteX246" fmla="*/ 1033909 w 11243827"/>
              <a:gd name="connsiteY246" fmla="*/ 5335680 h 5641173"/>
              <a:gd name="connsiteX247" fmla="*/ 1012649 w 11243827"/>
              <a:gd name="connsiteY247" fmla="*/ 5334541 h 5641173"/>
              <a:gd name="connsiteX248" fmla="*/ 1007115 w 11243827"/>
              <a:gd name="connsiteY248" fmla="*/ 5332775 h 5641173"/>
              <a:gd name="connsiteX249" fmla="*/ 986002 w 11243827"/>
              <a:gd name="connsiteY249" fmla="*/ 5334906 h 5641173"/>
              <a:gd name="connsiteX250" fmla="*/ 953418 w 11243827"/>
              <a:gd name="connsiteY250" fmla="*/ 5333901 h 5641173"/>
              <a:gd name="connsiteX251" fmla="*/ 916854 w 11243827"/>
              <a:gd name="connsiteY251" fmla="*/ 5329435 h 5641173"/>
              <a:gd name="connsiteX252" fmla="*/ 905651 w 11243827"/>
              <a:gd name="connsiteY252" fmla="*/ 5332114 h 5641173"/>
              <a:gd name="connsiteX253" fmla="*/ 836961 w 11243827"/>
              <a:gd name="connsiteY253" fmla="*/ 5330803 h 5641173"/>
              <a:gd name="connsiteX254" fmla="*/ 817627 w 11243827"/>
              <a:gd name="connsiteY254" fmla="*/ 5330580 h 5641173"/>
              <a:gd name="connsiteX255" fmla="*/ 801817 w 11243827"/>
              <a:gd name="connsiteY255" fmla="*/ 5325937 h 5641173"/>
              <a:gd name="connsiteX256" fmla="*/ 798857 w 11243827"/>
              <a:gd name="connsiteY256" fmla="*/ 5320979 h 5641173"/>
              <a:gd name="connsiteX257" fmla="*/ 788354 w 11243827"/>
              <a:gd name="connsiteY257" fmla="*/ 5320143 h 5641173"/>
              <a:gd name="connsiteX258" fmla="*/ 785726 w 11243827"/>
              <a:gd name="connsiteY258" fmla="*/ 5318989 h 5641173"/>
              <a:gd name="connsiteX259" fmla="*/ 770507 w 11243827"/>
              <a:gd name="connsiteY259" fmla="*/ 5313309 h 5641173"/>
              <a:gd name="connsiteX260" fmla="*/ 733810 w 11243827"/>
              <a:gd name="connsiteY260" fmla="*/ 5324286 h 5641173"/>
              <a:gd name="connsiteX261" fmla="*/ 692117 w 11243827"/>
              <a:gd name="connsiteY261" fmla="*/ 5318786 h 5641173"/>
              <a:gd name="connsiteX262" fmla="*/ 574943 w 11243827"/>
              <a:gd name="connsiteY262" fmla="*/ 5327578 h 5641173"/>
              <a:gd name="connsiteX263" fmla="*/ 441302 w 11243827"/>
              <a:gd name="connsiteY263" fmla="*/ 5307062 h 5641173"/>
              <a:gd name="connsiteX264" fmla="*/ 336819 w 11243827"/>
              <a:gd name="connsiteY264" fmla="*/ 5336690 h 5641173"/>
              <a:gd name="connsiteX265" fmla="*/ 270932 w 11243827"/>
              <a:gd name="connsiteY265" fmla="*/ 5345451 h 5641173"/>
              <a:gd name="connsiteX266" fmla="*/ 194189 w 11243827"/>
              <a:gd name="connsiteY266" fmla="*/ 5343588 h 5641173"/>
              <a:gd name="connsiteX267" fmla="*/ 192552 w 11243827"/>
              <a:gd name="connsiteY267" fmla="*/ 5342845 h 5641173"/>
              <a:gd name="connsiteX268" fmla="*/ 178320 w 11243827"/>
              <a:gd name="connsiteY268" fmla="*/ 5343766 h 5641173"/>
              <a:gd name="connsiteX269" fmla="*/ 175596 w 11243827"/>
              <a:gd name="connsiteY269" fmla="*/ 5346411 h 5641173"/>
              <a:gd name="connsiteX270" fmla="*/ 147287 w 11243827"/>
              <a:gd name="connsiteY270" fmla="*/ 5352625 h 5641173"/>
              <a:gd name="connsiteX271" fmla="*/ 114847 w 11243827"/>
              <a:gd name="connsiteY271" fmla="*/ 5355844 h 5641173"/>
              <a:gd name="connsiteX272" fmla="*/ 114306 w 11243827"/>
              <a:gd name="connsiteY272" fmla="*/ 5354983 h 5641173"/>
              <a:gd name="connsiteX273" fmla="*/ 89264 w 11243827"/>
              <a:gd name="connsiteY273" fmla="*/ 5348886 h 5641173"/>
              <a:gd name="connsiteX274" fmla="*/ 49794 w 11243827"/>
              <a:gd name="connsiteY274" fmla="*/ 5329950 h 5641173"/>
              <a:gd name="connsiteX275" fmla="*/ 19924 w 11243827"/>
              <a:gd name="connsiteY275" fmla="*/ 5334282 h 5641173"/>
              <a:gd name="connsiteX276" fmla="*/ 13819 w 11243827"/>
              <a:gd name="connsiteY276" fmla="*/ 5334653 h 5641173"/>
              <a:gd name="connsiteX277" fmla="*/ 13657 w 11243827"/>
              <a:gd name="connsiteY277" fmla="*/ 5334455 h 5641173"/>
              <a:gd name="connsiteX278" fmla="*/ 7139 w 11243827"/>
              <a:gd name="connsiteY278" fmla="*/ 5334438 h 5641173"/>
              <a:gd name="connsiteX279" fmla="*/ 2684 w 11243827"/>
              <a:gd name="connsiteY279" fmla="*/ 5335333 h 5641173"/>
              <a:gd name="connsiteX280" fmla="*/ 0 w 11243827"/>
              <a:gd name="connsiteY280" fmla="*/ 5335496 h 5641173"/>
              <a:gd name="connsiteX281" fmla="*/ 0 w 11243827"/>
              <a:gd name="connsiteY281" fmla="*/ 10592 h 5641173"/>
              <a:gd name="connsiteX282" fmla="*/ 11243827 w 11243827"/>
              <a:gd name="connsiteY282"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45836 h 5641173"/>
              <a:gd name="connsiteX241" fmla="*/ 1073168 w 11243827"/>
              <a:gd name="connsiteY241" fmla="*/ 5341521 h 5641173"/>
              <a:gd name="connsiteX242" fmla="*/ 1058039 w 11243827"/>
              <a:gd name="connsiteY242" fmla="*/ 5343504 h 5641173"/>
              <a:gd name="connsiteX243" fmla="*/ 1055426 w 11243827"/>
              <a:gd name="connsiteY243" fmla="*/ 5339088 h 5641173"/>
              <a:gd name="connsiteX244" fmla="*/ 1044738 w 11243827"/>
              <a:gd name="connsiteY244" fmla="*/ 5333063 h 5641173"/>
              <a:gd name="connsiteX245" fmla="*/ 1033909 w 11243827"/>
              <a:gd name="connsiteY245" fmla="*/ 5335680 h 5641173"/>
              <a:gd name="connsiteX246" fmla="*/ 1012649 w 11243827"/>
              <a:gd name="connsiteY246" fmla="*/ 5334541 h 5641173"/>
              <a:gd name="connsiteX247" fmla="*/ 1007115 w 11243827"/>
              <a:gd name="connsiteY247" fmla="*/ 5332775 h 5641173"/>
              <a:gd name="connsiteX248" fmla="*/ 986002 w 11243827"/>
              <a:gd name="connsiteY248" fmla="*/ 5334906 h 5641173"/>
              <a:gd name="connsiteX249" fmla="*/ 953418 w 11243827"/>
              <a:gd name="connsiteY249" fmla="*/ 5333901 h 5641173"/>
              <a:gd name="connsiteX250" fmla="*/ 916854 w 11243827"/>
              <a:gd name="connsiteY250" fmla="*/ 5329435 h 5641173"/>
              <a:gd name="connsiteX251" fmla="*/ 905651 w 11243827"/>
              <a:gd name="connsiteY251" fmla="*/ 5332114 h 5641173"/>
              <a:gd name="connsiteX252" fmla="*/ 836961 w 11243827"/>
              <a:gd name="connsiteY252" fmla="*/ 5330803 h 5641173"/>
              <a:gd name="connsiteX253" fmla="*/ 817627 w 11243827"/>
              <a:gd name="connsiteY253" fmla="*/ 5330580 h 5641173"/>
              <a:gd name="connsiteX254" fmla="*/ 801817 w 11243827"/>
              <a:gd name="connsiteY254" fmla="*/ 5325937 h 5641173"/>
              <a:gd name="connsiteX255" fmla="*/ 798857 w 11243827"/>
              <a:gd name="connsiteY255" fmla="*/ 5320979 h 5641173"/>
              <a:gd name="connsiteX256" fmla="*/ 788354 w 11243827"/>
              <a:gd name="connsiteY256" fmla="*/ 5320143 h 5641173"/>
              <a:gd name="connsiteX257" fmla="*/ 785726 w 11243827"/>
              <a:gd name="connsiteY257" fmla="*/ 5318989 h 5641173"/>
              <a:gd name="connsiteX258" fmla="*/ 770507 w 11243827"/>
              <a:gd name="connsiteY258" fmla="*/ 5313309 h 5641173"/>
              <a:gd name="connsiteX259" fmla="*/ 733810 w 11243827"/>
              <a:gd name="connsiteY259" fmla="*/ 5324286 h 5641173"/>
              <a:gd name="connsiteX260" fmla="*/ 692117 w 11243827"/>
              <a:gd name="connsiteY260" fmla="*/ 5318786 h 5641173"/>
              <a:gd name="connsiteX261" fmla="*/ 574943 w 11243827"/>
              <a:gd name="connsiteY261" fmla="*/ 5327578 h 5641173"/>
              <a:gd name="connsiteX262" fmla="*/ 441302 w 11243827"/>
              <a:gd name="connsiteY262" fmla="*/ 5307062 h 5641173"/>
              <a:gd name="connsiteX263" fmla="*/ 336819 w 11243827"/>
              <a:gd name="connsiteY263" fmla="*/ 5336690 h 5641173"/>
              <a:gd name="connsiteX264" fmla="*/ 270932 w 11243827"/>
              <a:gd name="connsiteY264" fmla="*/ 5345451 h 5641173"/>
              <a:gd name="connsiteX265" fmla="*/ 194189 w 11243827"/>
              <a:gd name="connsiteY265" fmla="*/ 5343588 h 5641173"/>
              <a:gd name="connsiteX266" fmla="*/ 192552 w 11243827"/>
              <a:gd name="connsiteY266" fmla="*/ 5342845 h 5641173"/>
              <a:gd name="connsiteX267" fmla="*/ 178320 w 11243827"/>
              <a:gd name="connsiteY267" fmla="*/ 5343766 h 5641173"/>
              <a:gd name="connsiteX268" fmla="*/ 175596 w 11243827"/>
              <a:gd name="connsiteY268" fmla="*/ 5346411 h 5641173"/>
              <a:gd name="connsiteX269" fmla="*/ 147287 w 11243827"/>
              <a:gd name="connsiteY269" fmla="*/ 5352625 h 5641173"/>
              <a:gd name="connsiteX270" fmla="*/ 114847 w 11243827"/>
              <a:gd name="connsiteY270" fmla="*/ 5355844 h 5641173"/>
              <a:gd name="connsiteX271" fmla="*/ 114306 w 11243827"/>
              <a:gd name="connsiteY271" fmla="*/ 5354983 h 5641173"/>
              <a:gd name="connsiteX272" fmla="*/ 89264 w 11243827"/>
              <a:gd name="connsiteY272" fmla="*/ 5348886 h 5641173"/>
              <a:gd name="connsiteX273" fmla="*/ 49794 w 11243827"/>
              <a:gd name="connsiteY273" fmla="*/ 5329950 h 5641173"/>
              <a:gd name="connsiteX274" fmla="*/ 19924 w 11243827"/>
              <a:gd name="connsiteY274" fmla="*/ 5334282 h 5641173"/>
              <a:gd name="connsiteX275" fmla="*/ 13819 w 11243827"/>
              <a:gd name="connsiteY275" fmla="*/ 5334653 h 5641173"/>
              <a:gd name="connsiteX276" fmla="*/ 13657 w 11243827"/>
              <a:gd name="connsiteY276" fmla="*/ 5334455 h 5641173"/>
              <a:gd name="connsiteX277" fmla="*/ 7139 w 11243827"/>
              <a:gd name="connsiteY277" fmla="*/ 5334438 h 5641173"/>
              <a:gd name="connsiteX278" fmla="*/ 2684 w 11243827"/>
              <a:gd name="connsiteY278" fmla="*/ 5335333 h 5641173"/>
              <a:gd name="connsiteX279" fmla="*/ 0 w 11243827"/>
              <a:gd name="connsiteY279" fmla="*/ 5335496 h 5641173"/>
              <a:gd name="connsiteX280" fmla="*/ 0 w 11243827"/>
              <a:gd name="connsiteY280" fmla="*/ 10592 h 5641173"/>
              <a:gd name="connsiteX281" fmla="*/ 11243827 w 11243827"/>
              <a:gd name="connsiteY281"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45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6002 w 11243827"/>
              <a:gd name="connsiteY247" fmla="*/ 5334906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6002 w 11243827"/>
              <a:gd name="connsiteY247" fmla="*/ 5334906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7447 w 11243827"/>
              <a:gd name="connsiteY247" fmla="*/ 5346462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7447 w 11243827"/>
              <a:gd name="connsiteY247" fmla="*/ 5346462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8405 w 11243827"/>
              <a:gd name="connsiteY251" fmla="*/ 5339470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32830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32830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209610 h 5641173"/>
              <a:gd name="connsiteX3" fmla="*/ 11240675 w 11243827"/>
              <a:gd name="connsiteY3" fmla="*/ 5210442 h 5641173"/>
              <a:gd name="connsiteX4" fmla="*/ 11179959 w 11243827"/>
              <a:gd name="connsiteY4" fmla="*/ 5221199 h 5641173"/>
              <a:gd name="connsiteX5" fmla="*/ 11105493 w 11243827"/>
              <a:gd name="connsiteY5" fmla="*/ 5259905 h 5641173"/>
              <a:gd name="connsiteX6" fmla="*/ 11078640 w 11243827"/>
              <a:gd name="connsiteY6" fmla="*/ 5263531 h 5641173"/>
              <a:gd name="connsiteX7" fmla="*/ 11079616 w 11243827"/>
              <a:gd name="connsiteY7" fmla="*/ 5270380 h 5641173"/>
              <a:gd name="connsiteX8" fmla="*/ 11069641 w 11243827"/>
              <a:gd name="connsiteY8" fmla="*/ 5270884 h 5641173"/>
              <a:gd name="connsiteX9" fmla="*/ 11047377 w 11243827"/>
              <a:gd name="connsiteY9" fmla="*/ 5271051 h 5641173"/>
              <a:gd name="connsiteX10" fmla="*/ 10980705 w 11243827"/>
              <a:gd name="connsiteY10" fmla="*/ 5272951 h 5641173"/>
              <a:gd name="connsiteX11" fmla="*/ 10962514 w 11243827"/>
              <a:gd name="connsiteY11" fmla="*/ 5286084 h 5641173"/>
              <a:gd name="connsiteX12" fmla="*/ 10945307 w 11243827"/>
              <a:gd name="connsiteY12" fmla="*/ 5286290 h 5641173"/>
              <a:gd name="connsiteX13" fmla="*/ 10845516 w 11243827"/>
              <a:gd name="connsiteY13" fmla="*/ 5303894 h 5641173"/>
              <a:gd name="connsiteX14" fmla="*/ 10831795 w 11243827"/>
              <a:gd name="connsiteY14" fmla="*/ 5305210 h 5641173"/>
              <a:gd name="connsiteX15" fmla="*/ 10824365 w 11243827"/>
              <a:gd name="connsiteY15" fmla="*/ 5311111 h 5641173"/>
              <a:gd name="connsiteX16" fmla="*/ 10797756 w 11243827"/>
              <a:gd name="connsiteY16" fmla="*/ 5312285 h 5641173"/>
              <a:gd name="connsiteX17" fmla="*/ 10796525 w 11243827"/>
              <a:gd name="connsiteY17" fmla="*/ 5315645 h 5641173"/>
              <a:gd name="connsiteX18" fmla="*/ 10709063 w 11243827"/>
              <a:gd name="connsiteY18" fmla="*/ 5344492 h 5641173"/>
              <a:gd name="connsiteX19" fmla="*/ 10694078 w 11243827"/>
              <a:gd name="connsiteY19" fmla="*/ 5349258 h 5641173"/>
              <a:gd name="connsiteX20" fmla="*/ 10681131 w 11243827"/>
              <a:gd name="connsiteY20" fmla="*/ 5347812 h 5641173"/>
              <a:gd name="connsiteX21" fmla="*/ 10609448 w 11243827"/>
              <a:gd name="connsiteY21" fmla="*/ 5351931 h 5641173"/>
              <a:gd name="connsiteX22" fmla="*/ 10592397 w 11243827"/>
              <a:gd name="connsiteY22" fmla="*/ 5349402 h 5641173"/>
              <a:gd name="connsiteX23" fmla="*/ 10585227 w 11243827"/>
              <a:gd name="connsiteY23" fmla="*/ 5344063 h 5641173"/>
              <a:gd name="connsiteX24" fmla="*/ 10557472 w 11243827"/>
              <a:gd name="connsiteY24" fmla="*/ 5354151 h 5641173"/>
              <a:gd name="connsiteX25" fmla="*/ 10514646 w 11243827"/>
              <a:gd name="connsiteY25" fmla="*/ 5361064 h 5641173"/>
              <a:gd name="connsiteX26" fmla="*/ 10494292 w 11243827"/>
              <a:gd name="connsiteY26" fmla="*/ 5366054 h 5641173"/>
              <a:gd name="connsiteX27" fmla="*/ 10477869 w 11243827"/>
              <a:gd name="connsiteY27" fmla="*/ 5363025 h 5641173"/>
              <a:gd name="connsiteX28" fmla="*/ 10384411 w 11243827"/>
              <a:gd name="connsiteY28" fmla="*/ 5362257 h 5641173"/>
              <a:gd name="connsiteX29" fmla="*/ 10362921 w 11243827"/>
              <a:gd name="connsiteY29" fmla="*/ 5357444 h 5641173"/>
              <a:gd name="connsiteX30" fmla="*/ 10352736 w 11243827"/>
              <a:gd name="connsiteY30" fmla="*/ 5347851 h 5641173"/>
              <a:gd name="connsiteX31" fmla="*/ 10344754 w 11243827"/>
              <a:gd name="connsiteY31" fmla="*/ 5351272 h 5641173"/>
              <a:gd name="connsiteX32" fmla="*/ 10288226 w 11243827"/>
              <a:gd name="connsiteY32" fmla="*/ 5351613 h 5641173"/>
              <a:gd name="connsiteX33" fmla="*/ 10251350 w 11243827"/>
              <a:gd name="connsiteY33" fmla="*/ 5352711 h 5641173"/>
              <a:gd name="connsiteX34" fmla="*/ 10249108 w 11243827"/>
              <a:gd name="connsiteY34" fmla="*/ 5365881 h 5641173"/>
              <a:gd name="connsiteX35" fmla="*/ 10216272 w 11243827"/>
              <a:gd name="connsiteY35" fmla="*/ 5370573 h 5641173"/>
              <a:gd name="connsiteX36" fmla="*/ 10181278 w 11243827"/>
              <a:gd name="connsiteY36" fmla="*/ 5362119 h 5641173"/>
              <a:gd name="connsiteX37" fmla="*/ 10140033 w 11243827"/>
              <a:gd name="connsiteY37" fmla="*/ 5363304 h 5641173"/>
              <a:gd name="connsiteX38" fmla="*/ 10115353 w 11243827"/>
              <a:gd name="connsiteY38" fmla="*/ 5363869 h 5641173"/>
              <a:gd name="connsiteX39" fmla="*/ 10050578 w 11243827"/>
              <a:gd name="connsiteY39" fmla="*/ 5376153 h 5641173"/>
              <a:gd name="connsiteX40" fmla="*/ 9945478 w 11243827"/>
              <a:gd name="connsiteY40" fmla="*/ 5422859 h 5641173"/>
              <a:gd name="connsiteX41" fmla="*/ 9912481 w 11243827"/>
              <a:gd name="connsiteY41" fmla="*/ 5429477 h 5641173"/>
              <a:gd name="connsiteX42" fmla="*/ 9906713 w 11243827"/>
              <a:gd name="connsiteY42" fmla="*/ 5426784 h 5641173"/>
              <a:gd name="connsiteX43" fmla="*/ 9742436 w 11243827"/>
              <a:gd name="connsiteY43" fmla="*/ 5454834 h 5641173"/>
              <a:gd name="connsiteX44" fmla="*/ 9713044 w 11243827"/>
              <a:gd name="connsiteY44" fmla="*/ 5456476 h 5641173"/>
              <a:gd name="connsiteX45" fmla="*/ 9691033 w 11243827"/>
              <a:gd name="connsiteY45" fmla="*/ 5455451 h 5641173"/>
              <a:gd name="connsiteX46" fmla="*/ 9638355 w 11243827"/>
              <a:gd name="connsiteY46" fmla="*/ 5464794 h 5641173"/>
              <a:gd name="connsiteX47" fmla="*/ 9552434 w 11243827"/>
              <a:gd name="connsiteY47" fmla="*/ 5485280 h 5641173"/>
              <a:gd name="connsiteX48" fmla="*/ 9533883 w 11243827"/>
              <a:gd name="connsiteY48" fmla="*/ 5488516 h 5641173"/>
              <a:gd name="connsiteX49" fmla="*/ 9516916 w 11243827"/>
              <a:gd name="connsiteY49" fmla="*/ 5486828 h 5641173"/>
              <a:gd name="connsiteX50" fmla="*/ 9512093 w 11243827"/>
              <a:gd name="connsiteY50" fmla="*/ 5482541 h 5641173"/>
              <a:gd name="connsiteX51" fmla="*/ 9501725 w 11243827"/>
              <a:gd name="connsiteY51" fmla="*/ 5483603 h 5641173"/>
              <a:gd name="connsiteX52" fmla="*/ 9498754 w 11243827"/>
              <a:gd name="connsiteY52" fmla="*/ 5482951 h 5641173"/>
              <a:gd name="connsiteX53" fmla="*/ 9481932 w 11243827"/>
              <a:gd name="connsiteY53" fmla="*/ 5480151 h 5641173"/>
              <a:gd name="connsiteX54" fmla="*/ 9451321 w 11243827"/>
              <a:gd name="connsiteY54" fmla="*/ 5497375 h 5641173"/>
              <a:gd name="connsiteX55" fmla="*/ 9409298 w 11243827"/>
              <a:gd name="connsiteY55" fmla="*/ 5499478 h 5641173"/>
              <a:gd name="connsiteX56" fmla="*/ 9303056 w 11243827"/>
              <a:gd name="connsiteY56" fmla="*/ 5519093 h 5641173"/>
              <a:gd name="connsiteX57" fmla="*/ 9229078 w 11243827"/>
              <a:gd name="connsiteY57" fmla="*/ 5524154 h 5641173"/>
              <a:gd name="connsiteX58" fmla="*/ 9165105 w 11243827"/>
              <a:gd name="connsiteY58" fmla="*/ 5532892 h 5641173"/>
              <a:gd name="connsiteX59" fmla="*/ 9077301 w 11243827"/>
              <a:gd name="connsiteY59" fmla="*/ 5580356 h 5641173"/>
              <a:gd name="connsiteX60" fmla="*/ 8960065 w 11243827"/>
              <a:gd name="connsiteY60" fmla="*/ 5597982 h 5641173"/>
              <a:gd name="connsiteX61" fmla="*/ 8953536 w 11243827"/>
              <a:gd name="connsiteY61" fmla="*/ 5606638 h 5641173"/>
              <a:gd name="connsiteX62" fmla="*/ 8943907 w 11243827"/>
              <a:gd name="connsiteY62" fmla="*/ 5612541 h 5641173"/>
              <a:gd name="connsiteX63" fmla="*/ 8942046 w 11243827"/>
              <a:gd name="connsiteY63" fmla="*/ 5612112 h 5641173"/>
              <a:gd name="connsiteX64" fmla="*/ 8928824 w 11243827"/>
              <a:gd name="connsiteY64" fmla="*/ 5615549 h 5641173"/>
              <a:gd name="connsiteX65" fmla="*/ 8927294 w 11243827"/>
              <a:gd name="connsiteY65" fmla="*/ 5618607 h 5641173"/>
              <a:gd name="connsiteX66" fmla="*/ 8918651 w 11243827"/>
              <a:gd name="connsiteY66" fmla="*/ 5621688 h 5641173"/>
              <a:gd name="connsiteX67" fmla="*/ 8902772 w 11243827"/>
              <a:gd name="connsiteY67" fmla="*/ 5629703 h 5641173"/>
              <a:gd name="connsiteX68" fmla="*/ 8898724 w 11243827"/>
              <a:gd name="connsiteY68" fmla="*/ 5629379 h 5641173"/>
              <a:gd name="connsiteX69" fmla="*/ 8873099 w 11243827"/>
              <a:gd name="connsiteY69" fmla="*/ 5638628 h 5641173"/>
              <a:gd name="connsiteX70" fmla="*/ 8872234 w 11243827"/>
              <a:gd name="connsiteY70" fmla="*/ 5637889 h 5641173"/>
              <a:gd name="connsiteX71" fmla="*/ 8862777 w 11243827"/>
              <a:gd name="connsiteY71" fmla="*/ 5636711 h 5641173"/>
              <a:gd name="connsiteX72" fmla="*/ 8845869 w 11243827"/>
              <a:gd name="connsiteY72" fmla="*/ 5636436 h 5641173"/>
              <a:gd name="connsiteX73" fmla="*/ 8800548 w 11243827"/>
              <a:gd name="connsiteY73" fmla="*/ 5625084 h 5641173"/>
              <a:gd name="connsiteX74" fmla="*/ 8773774 w 11243827"/>
              <a:gd name="connsiteY74" fmla="*/ 5634630 h 5641173"/>
              <a:gd name="connsiteX75" fmla="*/ 8698255 w 11243827"/>
              <a:gd name="connsiteY75" fmla="*/ 5636083 h 5641173"/>
              <a:gd name="connsiteX76" fmla="*/ 8619167 w 11243827"/>
              <a:gd name="connsiteY76" fmla="*/ 5619130 h 5641173"/>
              <a:gd name="connsiteX77" fmla="*/ 8539822 w 11243827"/>
              <a:gd name="connsiteY77" fmla="*/ 5616905 h 5641173"/>
              <a:gd name="connsiteX78" fmla="*/ 8511094 w 11243827"/>
              <a:gd name="connsiteY78" fmla="*/ 5617360 h 5641173"/>
              <a:gd name="connsiteX79" fmla="*/ 8459886 w 11243827"/>
              <a:gd name="connsiteY79" fmla="*/ 5612612 h 5641173"/>
              <a:gd name="connsiteX80" fmla="*/ 8436432 w 11243827"/>
              <a:gd name="connsiteY80" fmla="*/ 5606990 h 5641173"/>
              <a:gd name="connsiteX81" fmla="*/ 8435403 w 11243827"/>
              <a:gd name="connsiteY81" fmla="*/ 5607336 h 5641173"/>
              <a:gd name="connsiteX82" fmla="*/ 8433307 w 11243827"/>
              <a:gd name="connsiteY82" fmla="*/ 5604917 h 5641173"/>
              <a:gd name="connsiteX83" fmla="*/ 8428968 w 11243827"/>
              <a:gd name="connsiteY83" fmla="*/ 5603796 h 5641173"/>
              <a:gd name="connsiteX84" fmla="*/ 8417124 w 11243827"/>
              <a:gd name="connsiteY84" fmla="*/ 5604518 h 5641173"/>
              <a:gd name="connsiteX85" fmla="*/ 8412669 w 11243827"/>
              <a:gd name="connsiteY85" fmla="*/ 5605413 h 5641173"/>
              <a:gd name="connsiteX86" fmla="*/ 8406152 w 11243827"/>
              <a:gd name="connsiteY86" fmla="*/ 5605396 h 5641173"/>
              <a:gd name="connsiteX87" fmla="*/ 8405989 w 11243827"/>
              <a:gd name="connsiteY87" fmla="*/ 5605197 h 5641173"/>
              <a:gd name="connsiteX88" fmla="*/ 8399884 w 11243827"/>
              <a:gd name="connsiteY88" fmla="*/ 5605568 h 5641173"/>
              <a:gd name="connsiteX89" fmla="*/ 8370014 w 11243827"/>
              <a:gd name="connsiteY89" fmla="*/ 5609900 h 5641173"/>
              <a:gd name="connsiteX90" fmla="*/ 8330544 w 11243827"/>
              <a:gd name="connsiteY90" fmla="*/ 5590964 h 5641173"/>
              <a:gd name="connsiteX91" fmla="*/ 8314221 w 11243827"/>
              <a:gd name="connsiteY91" fmla="*/ 5587682 h 5641173"/>
              <a:gd name="connsiteX92" fmla="*/ 8305502 w 11243827"/>
              <a:gd name="connsiteY92" fmla="*/ 5584868 h 5641173"/>
              <a:gd name="connsiteX93" fmla="*/ 8304962 w 11243827"/>
              <a:gd name="connsiteY93" fmla="*/ 5584007 h 5641173"/>
              <a:gd name="connsiteX94" fmla="*/ 8276324 w 11243827"/>
              <a:gd name="connsiteY94" fmla="*/ 5588260 h 5641173"/>
              <a:gd name="connsiteX95" fmla="*/ 8272522 w 11243827"/>
              <a:gd name="connsiteY95" fmla="*/ 5587226 h 5641173"/>
              <a:gd name="connsiteX96" fmla="*/ 8253857 w 11243827"/>
              <a:gd name="connsiteY96" fmla="*/ 5592043 h 5641173"/>
              <a:gd name="connsiteX97" fmla="*/ 8244212 w 11243827"/>
              <a:gd name="connsiteY97" fmla="*/ 5593439 h 5641173"/>
              <a:gd name="connsiteX98" fmla="*/ 8241488 w 11243827"/>
              <a:gd name="connsiteY98" fmla="*/ 5596085 h 5641173"/>
              <a:gd name="connsiteX99" fmla="*/ 8227256 w 11243827"/>
              <a:gd name="connsiteY99" fmla="*/ 5597005 h 5641173"/>
              <a:gd name="connsiteX100" fmla="*/ 8225619 w 11243827"/>
              <a:gd name="connsiteY100" fmla="*/ 5596262 h 5641173"/>
              <a:gd name="connsiteX101" fmla="*/ 8213882 w 11243827"/>
              <a:gd name="connsiteY101" fmla="*/ 5600179 h 5641173"/>
              <a:gd name="connsiteX102" fmla="*/ 8204045 w 11243827"/>
              <a:gd name="connsiteY102" fmla="*/ 5607275 h 5641173"/>
              <a:gd name="connsiteX103" fmla="*/ 8082989 w 11243827"/>
              <a:gd name="connsiteY103" fmla="*/ 5603160 h 5641173"/>
              <a:gd name="connsiteX104" fmla="*/ 7976942 w 11243827"/>
              <a:gd name="connsiteY104" fmla="*/ 5598455 h 5641173"/>
              <a:gd name="connsiteX105" fmla="*/ 7950121 w 11243827"/>
              <a:gd name="connsiteY105" fmla="*/ 5590893 h 5641173"/>
              <a:gd name="connsiteX106" fmla="*/ 7727691 w 11243827"/>
              <a:gd name="connsiteY106" fmla="*/ 5621064 h 5641173"/>
              <a:gd name="connsiteX107" fmla="*/ 7685998 w 11243827"/>
              <a:gd name="connsiteY107" fmla="*/ 5615564 h 5641173"/>
              <a:gd name="connsiteX108" fmla="*/ 7649302 w 11243827"/>
              <a:gd name="connsiteY108" fmla="*/ 5626541 h 5641173"/>
              <a:gd name="connsiteX109" fmla="*/ 7634083 w 11243827"/>
              <a:gd name="connsiteY109" fmla="*/ 5620862 h 5641173"/>
              <a:gd name="connsiteX110" fmla="*/ 7631455 w 11243827"/>
              <a:gd name="connsiteY110" fmla="*/ 5619708 h 5641173"/>
              <a:gd name="connsiteX111" fmla="*/ 7620952 w 11243827"/>
              <a:gd name="connsiteY111" fmla="*/ 5618872 h 5641173"/>
              <a:gd name="connsiteX112" fmla="*/ 7617992 w 11243827"/>
              <a:gd name="connsiteY112" fmla="*/ 5613914 h 5641173"/>
              <a:gd name="connsiteX113" fmla="*/ 7602182 w 11243827"/>
              <a:gd name="connsiteY113" fmla="*/ 5609271 h 5641173"/>
              <a:gd name="connsiteX114" fmla="*/ 7582847 w 11243827"/>
              <a:gd name="connsiteY114" fmla="*/ 5609047 h 5641173"/>
              <a:gd name="connsiteX115" fmla="*/ 7514158 w 11243827"/>
              <a:gd name="connsiteY115" fmla="*/ 5607737 h 5641173"/>
              <a:gd name="connsiteX116" fmla="*/ 7502955 w 11243827"/>
              <a:gd name="connsiteY116" fmla="*/ 5610415 h 5641173"/>
              <a:gd name="connsiteX117" fmla="*/ 7466391 w 11243827"/>
              <a:gd name="connsiteY117" fmla="*/ 5605949 h 5641173"/>
              <a:gd name="connsiteX118" fmla="*/ 7433806 w 11243827"/>
              <a:gd name="connsiteY118" fmla="*/ 5604945 h 5641173"/>
              <a:gd name="connsiteX119" fmla="*/ 7412693 w 11243827"/>
              <a:gd name="connsiteY119" fmla="*/ 5607075 h 5641173"/>
              <a:gd name="connsiteX120" fmla="*/ 7407159 w 11243827"/>
              <a:gd name="connsiteY120" fmla="*/ 5605310 h 5641173"/>
              <a:gd name="connsiteX121" fmla="*/ 7385900 w 11243827"/>
              <a:gd name="connsiteY121" fmla="*/ 5604171 h 5641173"/>
              <a:gd name="connsiteX122" fmla="*/ 7375071 w 11243827"/>
              <a:gd name="connsiteY122" fmla="*/ 5606788 h 5641173"/>
              <a:gd name="connsiteX123" fmla="*/ 7364382 w 11243827"/>
              <a:gd name="connsiteY123" fmla="*/ 5600762 h 5641173"/>
              <a:gd name="connsiteX124" fmla="*/ 7361770 w 11243827"/>
              <a:gd name="connsiteY124" fmla="*/ 5596347 h 5641173"/>
              <a:gd name="connsiteX125" fmla="*/ 7346641 w 11243827"/>
              <a:gd name="connsiteY125" fmla="*/ 5598329 h 5641173"/>
              <a:gd name="connsiteX126" fmla="*/ 7334238 w 11243827"/>
              <a:gd name="connsiteY126" fmla="*/ 5594014 h 5641173"/>
              <a:gd name="connsiteX127" fmla="*/ 7323426 w 11243827"/>
              <a:gd name="connsiteY127" fmla="*/ 5596835 h 5641173"/>
              <a:gd name="connsiteX128" fmla="*/ 7318938 w 11243827"/>
              <a:gd name="connsiteY128" fmla="*/ 5596200 h 5641173"/>
              <a:gd name="connsiteX129" fmla="*/ 7307784 w 11243827"/>
              <a:gd name="connsiteY129" fmla="*/ 5594065 h 5641173"/>
              <a:gd name="connsiteX130" fmla="*/ 7288540 w 11243827"/>
              <a:gd name="connsiteY130" fmla="*/ 5589320 h 5641173"/>
              <a:gd name="connsiteX131" fmla="*/ 7282537 w 11243827"/>
              <a:gd name="connsiteY131" fmla="*/ 5588660 h 5641173"/>
              <a:gd name="connsiteX132" fmla="*/ 7269466 w 11243827"/>
              <a:gd name="connsiteY132" fmla="*/ 5581404 h 5641173"/>
              <a:gd name="connsiteX133" fmla="*/ 7244165 w 11243827"/>
              <a:gd name="connsiteY133" fmla="*/ 5575200 h 5641173"/>
              <a:gd name="connsiteX134" fmla="*/ 7199619 w 11243827"/>
              <a:gd name="connsiteY134" fmla="*/ 5553550 h 5641173"/>
              <a:gd name="connsiteX135" fmla="*/ 7173434 w 11243827"/>
              <a:gd name="connsiteY135" fmla="*/ 5543219 h 5641173"/>
              <a:gd name="connsiteX136" fmla="*/ 7155718 w 11243827"/>
              <a:gd name="connsiteY136" fmla="*/ 5533697 h 5641173"/>
              <a:gd name="connsiteX137" fmla="*/ 7103430 w 11243827"/>
              <a:gd name="connsiteY137" fmla="*/ 5520249 h 5641173"/>
              <a:gd name="connsiteX138" fmla="*/ 7013746 w 11243827"/>
              <a:gd name="connsiteY138" fmla="*/ 5502470 h 5641173"/>
              <a:gd name="connsiteX139" fmla="*/ 6995379 w 11243827"/>
              <a:gd name="connsiteY139" fmla="*/ 5497693 h 5641173"/>
              <a:gd name="connsiteX140" fmla="*/ 6982475 w 11243827"/>
              <a:gd name="connsiteY140" fmla="*/ 5489641 h 5641173"/>
              <a:gd name="connsiteX141" fmla="*/ 6981994 w 11243827"/>
              <a:gd name="connsiteY141" fmla="*/ 5484335 h 5641173"/>
              <a:gd name="connsiteX142" fmla="*/ 6972355 w 11243827"/>
              <a:gd name="connsiteY142" fmla="*/ 5481074 h 5641173"/>
              <a:gd name="connsiteX143" fmla="*/ 6970394 w 11243827"/>
              <a:gd name="connsiteY143" fmla="*/ 5479383 h 5641173"/>
              <a:gd name="connsiteX144" fmla="*/ 6958543 w 11243827"/>
              <a:gd name="connsiteY144" fmla="*/ 5470507 h 5641173"/>
              <a:gd name="connsiteX145" fmla="*/ 6918276 w 11243827"/>
              <a:gd name="connsiteY145" fmla="*/ 5472034 h 5641173"/>
              <a:gd name="connsiteX146" fmla="*/ 6881046 w 11243827"/>
              <a:gd name="connsiteY146" fmla="*/ 5457070 h 5641173"/>
              <a:gd name="connsiteX147" fmla="*/ 6752164 w 11243827"/>
              <a:gd name="connsiteY147" fmla="*/ 5425021 h 5641173"/>
              <a:gd name="connsiteX148" fmla="*/ 6724964 w 11243827"/>
              <a:gd name="connsiteY148" fmla="*/ 5414071 h 5641173"/>
              <a:gd name="connsiteX149" fmla="*/ 6683286 w 11243827"/>
              <a:gd name="connsiteY149" fmla="*/ 5432830 h 5641173"/>
              <a:gd name="connsiteX150" fmla="*/ 6644277 w 11243827"/>
              <a:gd name="connsiteY150" fmla="*/ 5429684 h 5641173"/>
              <a:gd name="connsiteX151" fmla="*/ 6532914 w 11243827"/>
              <a:gd name="connsiteY151" fmla="*/ 5431205 h 5641173"/>
              <a:gd name="connsiteX152" fmla="*/ 6307459 w 11243827"/>
              <a:gd name="connsiteY152" fmla="*/ 5467087 h 5641173"/>
              <a:gd name="connsiteX153" fmla="*/ 6196243 w 11243827"/>
              <a:gd name="connsiteY153" fmla="*/ 5515042 h 5641173"/>
              <a:gd name="connsiteX154" fmla="*/ 6099124 w 11243827"/>
              <a:gd name="connsiteY154" fmla="*/ 5516848 h 5641173"/>
              <a:gd name="connsiteX155" fmla="*/ 6016077 w 11243827"/>
              <a:gd name="connsiteY155" fmla="*/ 5528642 h 5641173"/>
              <a:gd name="connsiteX156" fmla="*/ 6004389 w 11243827"/>
              <a:gd name="connsiteY156" fmla="*/ 5531206 h 5641173"/>
              <a:gd name="connsiteX157" fmla="*/ 5933945 w 11243827"/>
              <a:gd name="connsiteY157" fmla="*/ 5538840 h 5641173"/>
              <a:gd name="connsiteX158" fmla="*/ 5883936 w 11243827"/>
              <a:gd name="connsiteY158" fmla="*/ 5553807 h 5641173"/>
              <a:gd name="connsiteX159" fmla="*/ 5798331 w 11243827"/>
              <a:gd name="connsiteY159" fmla="*/ 5564248 h 5641173"/>
              <a:gd name="connsiteX160" fmla="*/ 5712738 w 11243827"/>
              <a:gd name="connsiteY160" fmla="*/ 5573120 h 5641173"/>
              <a:gd name="connsiteX161" fmla="*/ 5681342 w 11243827"/>
              <a:gd name="connsiteY161" fmla="*/ 5575621 h 5641173"/>
              <a:gd name="connsiteX162" fmla="*/ 5627167 w 11243827"/>
              <a:gd name="connsiteY162" fmla="*/ 5583215 h 5641173"/>
              <a:gd name="connsiteX163" fmla="*/ 5591414 w 11243827"/>
              <a:gd name="connsiteY163" fmla="*/ 5587695 h 5641173"/>
              <a:gd name="connsiteX164" fmla="*/ 5583028 w 11243827"/>
              <a:gd name="connsiteY164" fmla="*/ 5580877 h 5641173"/>
              <a:gd name="connsiteX165" fmla="*/ 5549426 w 11243827"/>
              <a:gd name="connsiteY165" fmla="*/ 5582858 h 5641173"/>
              <a:gd name="connsiteX166" fmla="*/ 5519999 w 11243827"/>
              <a:gd name="connsiteY166" fmla="*/ 5592246 h 5641173"/>
              <a:gd name="connsiteX167" fmla="*/ 5480028 w 11243827"/>
              <a:gd name="connsiteY167" fmla="*/ 5597282 h 5641173"/>
              <a:gd name="connsiteX168" fmla="*/ 5456175 w 11243827"/>
              <a:gd name="connsiteY168" fmla="*/ 5600371 h 5641173"/>
              <a:gd name="connsiteX169" fmla="*/ 5388463 w 11243827"/>
              <a:gd name="connsiteY169" fmla="*/ 5602638 h 5641173"/>
              <a:gd name="connsiteX170" fmla="*/ 5265898 w 11243827"/>
              <a:gd name="connsiteY170" fmla="*/ 5591830 h 5641173"/>
              <a:gd name="connsiteX171" fmla="*/ 5231231 w 11243827"/>
              <a:gd name="connsiteY171" fmla="*/ 5592790 h 5641173"/>
              <a:gd name="connsiteX172" fmla="*/ 5226996 w 11243827"/>
              <a:gd name="connsiteY172" fmla="*/ 5595040 h 5641173"/>
              <a:gd name="connsiteX173" fmla="*/ 5175988 w 11243827"/>
              <a:gd name="connsiteY173" fmla="*/ 5588131 h 5641173"/>
              <a:gd name="connsiteX174" fmla="*/ 5107470 w 11243827"/>
              <a:gd name="connsiteY174" fmla="*/ 5594771 h 5641173"/>
              <a:gd name="connsiteX175" fmla="*/ 5027868 w 11243827"/>
              <a:gd name="connsiteY175" fmla="*/ 5605624 h 5641173"/>
              <a:gd name="connsiteX176" fmla="*/ 5007324 w 11243827"/>
              <a:gd name="connsiteY176" fmla="*/ 5609209 h 5641173"/>
              <a:gd name="connsiteX177" fmla="*/ 4952559 w 11243827"/>
              <a:gd name="connsiteY177" fmla="*/ 5611402 h 5641173"/>
              <a:gd name="connsiteX178" fmla="*/ 4826081 w 11243827"/>
              <a:gd name="connsiteY178" fmla="*/ 5616191 h 5641173"/>
              <a:gd name="connsiteX179" fmla="*/ 4823501 w 11243827"/>
              <a:gd name="connsiteY179" fmla="*/ 5619174 h 5641173"/>
              <a:gd name="connsiteX180" fmla="*/ 4813093 w 11243827"/>
              <a:gd name="connsiteY180" fmla="*/ 5620026 h 5641173"/>
              <a:gd name="connsiteX181" fmla="*/ 4810563 w 11243827"/>
              <a:gd name="connsiteY181" fmla="*/ 5620787 h 5641173"/>
              <a:gd name="connsiteX182" fmla="*/ 4795818 w 11243827"/>
              <a:gd name="connsiteY182" fmla="*/ 5624618 h 5641173"/>
              <a:gd name="connsiteX183" fmla="*/ 4758404 w 11243827"/>
              <a:gd name="connsiteY183" fmla="*/ 5619510 h 5641173"/>
              <a:gd name="connsiteX184" fmla="*/ 4717254 w 11243827"/>
              <a:gd name="connsiteY184" fmla="*/ 5624155 h 5641173"/>
              <a:gd name="connsiteX185" fmla="*/ 4591958 w 11243827"/>
              <a:gd name="connsiteY185" fmla="*/ 5624710 h 5641173"/>
              <a:gd name="connsiteX186" fmla="*/ 4476215 w 11243827"/>
              <a:gd name="connsiteY186" fmla="*/ 5628210 h 5641173"/>
              <a:gd name="connsiteX187" fmla="*/ 4425193 w 11243827"/>
              <a:gd name="connsiteY187" fmla="*/ 5627414 h 5641173"/>
              <a:gd name="connsiteX188" fmla="*/ 4383866 w 11243827"/>
              <a:gd name="connsiteY188" fmla="*/ 5626546 h 5641173"/>
              <a:gd name="connsiteX189" fmla="*/ 4385596 w 11243827"/>
              <a:gd name="connsiteY189" fmla="*/ 5634646 h 5641173"/>
              <a:gd name="connsiteX190" fmla="*/ 4360864 w 11243827"/>
              <a:gd name="connsiteY190" fmla="*/ 5641173 h 5641173"/>
              <a:gd name="connsiteX191" fmla="*/ 4328321 w 11243827"/>
              <a:gd name="connsiteY191" fmla="*/ 5626332 h 5641173"/>
              <a:gd name="connsiteX192" fmla="*/ 4309842 w 11243827"/>
              <a:gd name="connsiteY192" fmla="*/ 5626471 h 5641173"/>
              <a:gd name="connsiteX193" fmla="*/ 4277424 w 11243827"/>
              <a:gd name="connsiteY193" fmla="*/ 5631598 h 5641173"/>
              <a:gd name="connsiteX194" fmla="*/ 4266627 w 11243827"/>
              <a:gd name="connsiteY194" fmla="*/ 5633969 h 5641173"/>
              <a:gd name="connsiteX195" fmla="*/ 4185525 w 11243827"/>
              <a:gd name="connsiteY195" fmla="*/ 5617508 h 5641173"/>
              <a:gd name="connsiteX196" fmla="*/ 4177617 w 11243827"/>
              <a:gd name="connsiteY196" fmla="*/ 5610903 h 5641173"/>
              <a:gd name="connsiteX197" fmla="*/ 4136948 w 11243827"/>
              <a:gd name="connsiteY197" fmla="*/ 5608031 h 5641173"/>
              <a:gd name="connsiteX198" fmla="*/ 4132323 w 11243827"/>
              <a:gd name="connsiteY198" fmla="*/ 5609784 h 5641173"/>
              <a:gd name="connsiteX199" fmla="*/ 4098620 w 11243827"/>
              <a:gd name="connsiteY199" fmla="*/ 5599672 h 5641173"/>
              <a:gd name="connsiteX200" fmla="*/ 3963475 w 11243827"/>
              <a:gd name="connsiteY200" fmla="*/ 5581841 h 5641173"/>
              <a:gd name="connsiteX201" fmla="*/ 3703613 w 11243827"/>
              <a:gd name="connsiteY201" fmla="*/ 5572482 h 5641173"/>
              <a:gd name="connsiteX202" fmla="*/ 3432987 w 11243827"/>
              <a:gd name="connsiteY202" fmla="*/ 5545768 h 5641173"/>
              <a:gd name="connsiteX203" fmla="*/ 3176381 w 11243827"/>
              <a:gd name="connsiteY203" fmla="*/ 5556110 h 5641173"/>
              <a:gd name="connsiteX204" fmla="*/ 2710156 w 11243827"/>
              <a:gd name="connsiteY204" fmla="*/ 5527517 h 5641173"/>
              <a:gd name="connsiteX205" fmla="*/ 2550206 w 11243827"/>
              <a:gd name="connsiteY205" fmla="*/ 5524958 h 5641173"/>
              <a:gd name="connsiteX206" fmla="*/ 2443041 w 11243827"/>
              <a:gd name="connsiteY206" fmla="*/ 5523990 h 5641173"/>
              <a:gd name="connsiteX207" fmla="*/ 2435613 w 11243827"/>
              <a:gd name="connsiteY207" fmla="*/ 5526704 h 5641173"/>
              <a:gd name="connsiteX208" fmla="*/ 2405682 w 11243827"/>
              <a:gd name="connsiteY208" fmla="*/ 5528307 h 5641173"/>
              <a:gd name="connsiteX209" fmla="*/ 2397487 w 11243827"/>
              <a:gd name="connsiteY209" fmla="*/ 5540337 h 5641173"/>
              <a:gd name="connsiteX210" fmla="*/ 2297454 w 11243827"/>
              <a:gd name="connsiteY210" fmla="*/ 5550765 h 5641173"/>
              <a:gd name="connsiteX211" fmla="*/ 2056700 w 11243827"/>
              <a:gd name="connsiteY211" fmla="*/ 5555489 h 5641173"/>
              <a:gd name="connsiteX212" fmla="*/ 1878530 w 11243827"/>
              <a:gd name="connsiteY212" fmla="*/ 5535330 h 5641173"/>
              <a:gd name="connsiteX213" fmla="*/ 1859292 w 11243827"/>
              <a:gd name="connsiteY213" fmla="*/ 5535461 h 5641173"/>
              <a:gd name="connsiteX214" fmla="*/ 1835626 w 11243827"/>
              <a:gd name="connsiteY214" fmla="*/ 5533793 h 5641173"/>
              <a:gd name="connsiteX215" fmla="*/ 1798939 w 11243827"/>
              <a:gd name="connsiteY215" fmla="*/ 5540285 h 5641173"/>
              <a:gd name="connsiteX216" fmla="*/ 1779046 w 11243827"/>
              <a:gd name="connsiteY216" fmla="*/ 5549949 h 5641173"/>
              <a:gd name="connsiteX217" fmla="*/ 1772421 w 11243827"/>
              <a:gd name="connsiteY217" fmla="*/ 5549018 h 5641173"/>
              <a:gd name="connsiteX218" fmla="*/ 1772052 w 11243827"/>
              <a:gd name="connsiteY218" fmla="*/ 5545689 h 5641173"/>
              <a:gd name="connsiteX219" fmla="*/ 1711543 w 11243827"/>
              <a:gd name="connsiteY219" fmla="*/ 5534558 h 5641173"/>
              <a:gd name="connsiteX220" fmla="*/ 1631462 w 11243827"/>
              <a:gd name="connsiteY220" fmla="*/ 5491807 h 5641173"/>
              <a:gd name="connsiteX221" fmla="*/ 1538763 w 11243827"/>
              <a:gd name="connsiteY221" fmla="*/ 5482781 h 5641173"/>
              <a:gd name="connsiteX222" fmla="*/ 1501533 w 11243827"/>
              <a:gd name="connsiteY222" fmla="*/ 5467817 h 5641173"/>
              <a:gd name="connsiteX223" fmla="*/ 1461266 w 11243827"/>
              <a:gd name="connsiteY223" fmla="*/ 5469343 h 5641173"/>
              <a:gd name="connsiteX224" fmla="*/ 1449415 w 11243827"/>
              <a:gd name="connsiteY224" fmla="*/ 5460467 h 5641173"/>
              <a:gd name="connsiteX225" fmla="*/ 1447454 w 11243827"/>
              <a:gd name="connsiteY225" fmla="*/ 5458776 h 5641173"/>
              <a:gd name="connsiteX226" fmla="*/ 1437814 w 11243827"/>
              <a:gd name="connsiteY226" fmla="*/ 5455515 h 5641173"/>
              <a:gd name="connsiteX227" fmla="*/ 1437334 w 11243827"/>
              <a:gd name="connsiteY227" fmla="*/ 5450209 h 5641173"/>
              <a:gd name="connsiteX228" fmla="*/ 1424429 w 11243827"/>
              <a:gd name="connsiteY228" fmla="*/ 5442157 h 5641173"/>
              <a:gd name="connsiteX229" fmla="*/ 1406063 w 11243827"/>
              <a:gd name="connsiteY229" fmla="*/ 5437380 h 5641173"/>
              <a:gd name="connsiteX230" fmla="*/ 1316379 w 11243827"/>
              <a:gd name="connsiteY230" fmla="*/ 5419601 h 5641173"/>
              <a:gd name="connsiteX231" fmla="*/ 1264090 w 11243827"/>
              <a:gd name="connsiteY231" fmla="*/ 5406153 h 5641173"/>
              <a:gd name="connsiteX232" fmla="*/ 1246374 w 11243827"/>
              <a:gd name="connsiteY232" fmla="*/ 5396631 h 5641173"/>
              <a:gd name="connsiteX233" fmla="*/ 1220190 w 11243827"/>
              <a:gd name="connsiteY233" fmla="*/ 5386301 h 5641173"/>
              <a:gd name="connsiteX234" fmla="*/ 1175643 w 11243827"/>
              <a:gd name="connsiteY234" fmla="*/ 5364651 h 5641173"/>
              <a:gd name="connsiteX235" fmla="*/ 1150342 w 11243827"/>
              <a:gd name="connsiteY235" fmla="*/ 5358447 h 5641173"/>
              <a:gd name="connsiteX236" fmla="*/ 1112024 w 11243827"/>
              <a:gd name="connsiteY236" fmla="*/ 5345786 h 5641173"/>
              <a:gd name="connsiteX237" fmla="*/ 1100870 w 11243827"/>
              <a:gd name="connsiteY237" fmla="*/ 5343651 h 5641173"/>
              <a:gd name="connsiteX238" fmla="*/ 1096383 w 11243827"/>
              <a:gd name="connsiteY238" fmla="*/ 5343015 h 5641173"/>
              <a:gd name="connsiteX239" fmla="*/ 1058039 w 11243827"/>
              <a:gd name="connsiteY239" fmla="*/ 5343504 h 5641173"/>
              <a:gd name="connsiteX240" fmla="*/ 1055426 w 11243827"/>
              <a:gd name="connsiteY240" fmla="*/ 5339088 h 5641173"/>
              <a:gd name="connsiteX241" fmla="*/ 1044738 w 11243827"/>
              <a:gd name="connsiteY241" fmla="*/ 5333063 h 5641173"/>
              <a:gd name="connsiteX242" fmla="*/ 1033909 w 11243827"/>
              <a:gd name="connsiteY242" fmla="*/ 5335680 h 5641173"/>
              <a:gd name="connsiteX243" fmla="*/ 1012649 w 11243827"/>
              <a:gd name="connsiteY243" fmla="*/ 5334541 h 5641173"/>
              <a:gd name="connsiteX244" fmla="*/ 1007115 w 11243827"/>
              <a:gd name="connsiteY244" fmla="*/ 5332775 h 5641173"/>
              <a:gd name="connsiteX245" fmla="*/ 987447 w 11243827"/>
              <a:gd name="connsiteY245" fmla="*/ 5346462 h 5641173"/>
              <a:gd name="connsiteX246" fmla="*/ 953418 w 11243827"/>
              <a:gd name="connsiteY246" fmla="*/ 5333901 h 5641173"/>
              <a:gd name="connsiteX247" fmla="*/ 916854 w 11243827"/>
              <a:gd name="connsiteY247" fmla="*/ 5329435 h 5641173"/>
              <a:gd name="connsiteX248" fmla="*/ 905651 w 11243827"/>
              <a:gd name="connsiteY248" fmla="*/ 5332114 h 5641173"/>
              <a:gd name="connsiteX249" fmla="*/ 838405 w 11243827"/>
              <a:gd name="connsiteY249" fmla="*/ 5339470 h 5641173"/>
              <a:gd name="connsiteX250" fmla="*/ 817627 w 11243827"/>
              <a:gd name="connsiteY250" fmla="*/ 5330580 h 5641173"/>
              <a:gd name="connsiteX251" fmla="*/ 801817 w 11243827"/>
              <a:gd name="connsiteY251" fmla="*/ 5325937 h 5641173"/>
              <a:gd name="connsiteX252" fmla="*/ 798857 w 11243827"/>
              <a:gd name="connsiteY252" fmla="*/ 5320979 h 5641173"/>
              <a:gd name="connsiteX253" fmla="*/ 788354 w 11243827"/>
              <a:gd name="connsiteY253" fmla="*/ 5320143 h 5641173"/>
              <a:gd name="connsiteX254" fmla="*/ 785726 w 11243827"/>
              <a:gd name="connsiteY254" fmla="*/ 5318989 h 5641173"/>
              <a:gd name="connsiteX255" fmla="*/ 770507 w 11243827"/>
              <a:gd name="connsiteY255" fmla="*/ 5313309 h 5641173"/>
              <a:gd name="connsiteX256" fmla="*/ 733810 w 11243827"/>
              <a:gd name="connsiteY256" fmla="*/ 5324286 h 5641173"/>
              <a:gd name="connsiteX257" fmla="*/ 692117 w 11243827"/>
              <a:gd name="connsiteY257" fmla="*/ 5318786 h 5641173"/>
              <a:gd name="connsiteX258" fmla="*/ 574943 w 11243827"/>
              <a:gd name="connsiteY258" fmla="*/ 5327578 h 5641173"/>
              <a:gd name="connsiteX259" fmla="*/ 441302 w 11243827"/>
              <a:gd name="connsiteY259" fmla="*/ 5307062 h 5641173"/>
              <a:gd name="connsiteX260" fmla="*/ 336819 w 11243827"/>
              <a:gd name="connsiteY260" fmla="*/ 5336690 h 5641173"/>
              <a:gd name="connsiteX261" fmla="*/ 270932 w 11243827"/>
              <a:gd name="connsiteY261" fmla="*/ 5345451 h 5641173"/>
              <a:gd name="connsiteX262" fmla="*/ 194189 w 11243827"/>
              <a:gd name="connsiteY262" fmla="*/ 5343588 h 5641173"/>
              <a:gd name="connsiteX263" fmla="*/ 192552 w 11243827"/>
              <a:gd name="connsiteY263" fmla="*/ 5342845 h 5641173"/>
              <a:gd name="connsiteX264" fmla="*/ 178320 w 11243827"/>
              <a:gd name="connsiteY264" fmla="*/ 5343766 h 5641173"/>
              <a:gd name="connsiteX265" fmla="*/ 175596 w 11243827"/>
              <a:gd name="connsiteY265" fmla="*/ 5346411 h 5641173"/>
              <a:gd name="connsiteX266" fmla="*/ 147287 w 11243827"/>
              <a:gd name="connsiteY266" fmla="*/ 5352625 h 5641173"/>
              <a:gd name="connsiteX267" fmla="*/ 114847 w 11243827"/>
              <a:gd name="connsiteY267" fmla="*/ 5355844 h 5641173"/>
              <a:gd name="connsiteX268" fmla="*/ 114306 w 11243827"/>
              <a:gd name="connsiteY268" fmla="*/ 5354983 h 5641173"/>
              <a:gd name="connsiteX269" fmla="*/ 89264 w 11243827"/>
              <a:gd name="connsiteY269" fmla="*/ 5348886 h 5641173"/>
              <a:gd name="connsiteX270" fmla="*/ 49794 w 11243827"/>
              <a:gd name="connsiteY270" fmla="*/ 5329950 h 5641173"/>
              <a:gd name="connsiteX271" fmla="*/ 19924 w 11243827"/>
              <a:gd name="connsiteY271" fmla="*/ 5334282 h 5641173"/>
              <a:gd name="connsiteX272" fmla="*/ 13819 w 11243827"/>
              <a:gd name="connsiteY272" fmla="*/ 5334653 h 5641173"/>
              <a:gd name="connsiteX273" fmla="*/ 13657 w 11243827"/>
              <a:gd name="connsiteY273" fmla="*/ 5334455 h 5641173"/>
              <a:gd name="connsiteX274" fmla="*/ 7139 w 11243827"/>
              <a:gd name="connsiteY274" fmla="*/ 5334438 h 5641173"/>
              <a:gd name="connsiteX275" fmla="*/ 2684 w 11243827"/>
              <a:gd name="connsiteY275" fmla="*/ 5335333 h 5641173"/>
              <a:gd name="connsiteX276" fmla="*/ 0 w 11243827"/>
              <a:gd name="connsiteY276" fmla="*/ 5335496 h 5641173"/>
              <a:gd name="connsiteX277" fmla="*/ 0 w 11243827"/>
              <a:gd name="connsiteY277" fmla="*/ 10592 h 5641173"/>
              <a:gd name="connsiteX278" fmla="*/ 11243827 w 11243827"/>
              <a:gd name="connsiteY278" fmla="*/ 0 h 5641173"/>
              <a:gd name="connsiteX0" fmla="*/ 11243827 w 11243827"/>
              <a:gd name="connsiteY0" fmla="*/ 0 h 5641173"/>
              <a:gd name="connsiteX1" fmla="*/ 11243827 w 11243827"/>
              <a:gd name="connsiteY1" fmla="*/ 5209610 h 5641173"/>
              <a:gd name="connsiteX2" fmla="*/ 11240675 w 11243827"/>
              <a:gd name="connsiteY2" fmla="*/ 5210442 h 5641173"/>
              <a:gd name="connsiteX3" fmla="*/ 11179959 w 11243827"/>
              <a:gd name="connsiteY3" fmla="*/ 5221199 h 5641173"/>
              <a:gd name="connsiteX4" fmla="*/ 11105493 w 11243827"/>
              <a:gd name="connsiteY4" fmla="*/ 5259905 h 5641173"/>
              <a:gd name="connsiteX5" fmla="*/ 11078640 w 11243827"/>
              <a:gd name="connsiteY5" fmla="*/ 5263531 h 5641173"/>
              <a:gd name="connsiteX6" fmla="*/ 11079616 w 11243827"/>
              <a:gd name="connsiteY6" fmla="*/ 5270380 h 5641173"/>
              <a:gd name="connsiteX7" fmla="*/ 11069641 w 11243827"/>
              <a:gd name="connsiteY7" fmla="*/ 5270884 h 5641173"/>
              <a:gd name="connsiteX8" fmla="*/ 11047377 w 11243827"/>
              <a:gd name="connsiteY8" fmla="*/ 5271051 h 5641173"/>
              <a:gd name="connsiteX9" fmla="*/ 10980705 w 11243827"/>
              <a:gd name="connsiteY9" fmla="*/ 5272951 h 5641173"/>
              <a:gd name="connsiteX10" fmla="*/ 10962514 w 11243827"/>
              <a:gd name="connsiteY10" fmla="*/ 5286084 h 5641173"/>
              <a:gd name="connsiteX11" fmla="*/ 10945307 w 11243827"/>
              <a:gd name="connsiteY11" fmla="*/ 5286290 h 5641173"/>
              <a:gd name="connsiteX12" fmla="*/ 10845516 w 11243827"/>
              <a:gd name="connsiteY12" fmla="*/ 5303894 h 5641173"/>
              <a:gd name="connsiteX13" fmla="*/ 10831795 w 11243827"/>
              <a:gd name="connsiteY13" fmla="*/ 5305210 h 5641173"/>
              <a:gd name="connsiteX14" fmla="*/ 10824365 w 11243827"/>
              <a:gd name="connsiteY14" fmla="*/ 5311111 h 5641173"/>
              <a:gd name="connsiteX15" fmla="*/ 10797756 w 11243827"/>
              <a:gd name="connsiteY15" fmla="*/ 5312285 h 5641173"/>
              <a:gd name="connsiteX16" fmla="*/ 10796525 w 11243827"/>
              <a:gd name="connsiteY16" fmla="*/ 5315645 h 5641173"/>
              <a:gd name="connsiteX17" fmla="*/ 10709063 w 11243827"/>
              <a:gd name="connsiteY17" fmla="*/ 5344492 h 5641173"/>
              <a:gd name="connsiteX18" fmla="*/ 10694078 w 11243827"/>
              <a:gd name="connsiteY18" fmla="*/ 5349258 h 5641173"/>
              <a:gd name="connsiteX19" fmla="*/ 10681131 w 11243827"/>
              <a:gd name="connsiteY19" fmla="*/ 5347812 h 5641173"/>
              <a:gd name="connsiteX20" fmla="*/ 10609448 w 11243827"/>
              <a:gd name="connsiteY20" fmla="*/ 5351931 h 5641173"/>
              <a:gd name="connsiteX21" fmla="*/ 10592397 w 11243827"/>
              <a:gd name="connsiteY21" fmla="*/ 5349402 h 5641173"/>
              <a:gd name="connsiteX22" fmla="*/ 10585227 w 11243827"/>
              <a:gd name="connsiteY22" fmla="*/ 5344063 h 5641173"/>
              <a:gd name="connsiteX23" fmla="*/ 10557472 w 11243827"/>
              <a:gd name="connsiteY23" fmla="*/ 5354151 h 5641173"/>
              <a:gd name="connsiteX24" fmla="*/ 10514646 w 11243827"/>
              <a:gd name="connsiteY24" fmla="*/ 5361064 h 5641173"/>
              <a:gd name="connsiteX25" fmla="*/ 10494292 w 11243827"/>
              <a:gd name="connsiteY25" fmla="*/ 5366054 h 5641173"/>
              <a:gd name="connsiteX26" fmla="*/ 10477869 w 11243827"/>
              <a:gd name="connsiteY26" fmla="*/ 5363025 h 5641173"/>
              <a:gd name="connsiteX27" fmla="*/ 10384411 w 11243827"/>
              <a:gd name="connsiteY27" fmla="*/ 5362257 h 5641173"/>
              <a:gd name="connsiteX28" fmla="*/ 10362921 w 11243827"/>
              <a:gd name="connsiteY28" fmla="*/ 5357444 h 5641173"/>
              <a:gd name="connsiteX29" fmla="*/ 10352736 w 11243827"/>
              <a:gd name="connsiteY29" fmla="*/ 5347851 h 5641173"/>
              <a:gd name="connsiteX30" fmla="*/ 10344754 w 11243827"/>
              <a:gd name="connsiteY30" fmla="*/ 5351272 h 5641173"/>
              <a:gd name="connsiteX31" fmla="*/ 10288226 w 11243827"/>
              <a:gd name="connsiteY31" fmla="*/ 5351613 h 5641173"/>
              <a:gd name="connsiteX32" fmla="*/ 10251350 w 11243827"/>
              <a:gd name="connsiteY32" fmla="*/ 5352711 h 5641173"/>
              <a:gd name="connsiteX33" fmla="*/ 10249108 w 11243827"/>
              <a:gd name="connsiteY33" fmla="*/ 5365881 h 5641173"/>
              <a:gd name="connsiteX34" fmla="*/ 10216272 w 11243827"/>
              <a:gd name="connsiteY34" fmla="*/ 5370573 h 5641173"/>
              <a:gd name="connsiteX35" fmla="*/ 10181278 w 11243827"/>
              <a:gd name="connsiteY35" fmla="*/ 5362119 h 5641173"/>
              <a:gd name="connsiteX36" fmla="*/ 10140033 w 11243827"/>
              <a:gd name="connsiteY36" fmla="*/ 5363304 h 5641173"/>
              <a:gd name="connsiteX37" fmla="*/ 10115353 w 11243827"/>
              <a:gd name="connsiteY37" fmla="*/ 5363869 h 5641173"/>
              <a:gd name="connsiteX38" fmla="*/ 10050578 w 11243827"/>
              <a:gd name="connsiteY38" fmla="*/ 5376153 h 5641173"/>
              <a:gd name="connsiteX39" fmla="*/ 9945478 w 11243827"/>
              <a:gd name="connsiteY39" fmla="*/ 5422859 h 5641173"/>
              <a:gd name="connsiteX40" fmla="*/ 9912481 w 11243827"/>
              <a:gd name="connsiteY40" fmla="*/ 5429477 h 5641173"/>
              <a:gd name="connsiteX41" fmla="*/ 9906713 w 11243827"/>
              <a:gd name="connsiteY41" fmla="*/ 5426784 h 5641173"/>
              <a:gd name="connsiteX42" fmla="*/ 9742436 w 11243827"/>
              <a:gd name="connsiteY42" fmla="*/ 5454834 h 5641173"/>
              <a:gd name="connsiteX43" fmla="*/ 9713044 w 11243827"/>
              <a:gd name="connsiteY43" fmla="*/ 5456476 h 5641173"/>
              <a:gd name="connsiteX44" fmla="*/ 9691033 w 11243827"/>
              <a:gd name="connsiteY44" fmla="*/ 5455451 h 5641173"/>
              <a:gd name="connsiteX45" fmla="*/ 9638355 w 11243827"/>
              <a:gd name="connsiteY45" fmla="*/ 5464794 h 5641173"/>
              <a:gd name="connsiteX46" fmla="*/ 9552434 w 11243827"/>
              <a:gd name="connsiteY46" fmla="*/ 5485280 h 5641173"/>
              <a:gd name="connsiteX47" fmla="*/ 9533883 w 11243827"/>
              <a:gd name="connsiteY47" fmla="*/ 5488516 h 5641173"/>
              <a:gd name="connsiteX48" fmla="*/ 9516916 w 11243827"/>
              <a:gd name="connsiteY48" fmla="*/ 5486828 h 5641173"/>
              <a:gd name="connsiteX49" fmla="*/ 9512093 w 11243827"/>
              <a:gd name="connsiteY49" fmla="*/ 5482541 h 5641173"/>
              <a:gd name="connsiteX50" fmla="*/ 9501725 w 11243827"/>
              <a:gd name="connsiteY50" fmla="*/ 5483603 h 5641173"/>
              <a:gd name="connsiteX51" fmla="*/ 9498754 w 11243827"/>
              <a:gd name="connsiteY51" fmla="*/ 5482951 h 5641173"/>
              <a:gd name="connsiteX52" fmla="*/ 9481932 w 11243827"/>
              <a:gd name="connsiteY52" fmla="*/ 5480151 h 5641173"/>
              <a:gd name="connsiteX53" fmla="*/ 9451321 w 11243827"/>
              <a:gd name="connsiteY53" fmla="*/ 5497375 h 5641173"/>
              <a:gd name="connsiteX54" fmla="*/ 9409298 w 11243827"/>
              <a:gd name="connsiteY54" fmla="*/ 5499478 h 5641173"/>
              <a:gd name="connsiteX55" fmla="*/ 9303056 w 11243827"/>
              <a:gd name="connsiteY55" fmla="*/ 5519093 h 5641173"/>
              <a:gd name="connsiteX56" fmla="*/ 9229078 w 11243827"/>
              <a:gd name="connsiteY56" fmla="*/ 5524154 h 5641173"/>
              <a:gd name="connsiteX57" fmla="*/ 9165105 w 11243827"/>
              <a:gd name="connsiteY57" fmla="*/ 5532892 h 5641173"/>
              <a:gd name="connsiteX58" fmla="*/ 9077301 w 11243827"/>
              <a:gd name="connsiteY58" fmla="*/ 5580356 h 5641173"/>
              <a:gd name="connsiteX59" fmla="*/ 8960065 w 11243827"/>
              <a:gd name="connsiteY59" fmla="*/ 5597982 h 5641173"/>
              <a:gd name="connsiteX60" fmla="*/ 8953536 w 11243827"/>
              <a:gd name="connsiteY60" fmla="*/ 5606638 h 5641173"/>
              <a:gd name="connsiteX61" fmla="*/ 8943907 w 11243827"/>
              <a:gd name="connsiteY61" fmla="*/ 5612541 h 5641173"/>
              <a:gd name="connsiteX62" fmla="*/ 8942046 w 11243827"/>
              <a:gd name="connsiteY62" fmla="*/ 5612112 h 5641173"/>
              <a:gd name="connsiteX63" fmla="*/ 8928824 w 11243827"/>
              <a:gd name="connsiteY63" fmla="*/ 5615549 h 5641173"/>
              <a:gd name="connsiteX64" fmla="*/ 8927294 w 11243827"/>
              <a:gd name="connsiteY64" fmla="*/ 5618607 h 5641173"/>
              <a:gd name="connsiteX65" fmla="*/ 8918651 w 11243827"/>
              <a:gd name="connsiteY65" fmla="*/ 5621688 h 5641173"/>
              <a:gd name="connsiteX66" fmla="*/ 8902772 w 11243827"/>
              <a:gd name="connsiteY66" fmla="*/ 5629703 h 5641173"/>
              <a:gd name="connsiteX67" fmla="*/ 8898724 w 11243827"/>
              <a:gd name="connsiteY67" fmla="*/ 5629379 h 5641173"/>
              <a:gd name="connsiteX68" fmla="*/ 8873099 w 11243827"/>
              <a:gd name="connsiteY68" fmla="*/ 5638628 h 5641173"/>
              <a:gd name="connsiteX69" fmla="*/ 8872234 w 11243827"/>
              <a:gd name="connsiteY69" fmla="*/ 5637889 h 5641173"/>
              <a:gd name="connsiteX70" fmla="*/ 8862777 w 11243827"/>
              <a:gd name="connsiteY70" fmla="*/ 5636711 h 5641173"/>
              <a:gd name="connsiteX71" fmla="*/ 8845869 w 11243827"/>
              <a:gd name="connsiteY71" fmla="*/ 5636436 h 5641173"/>
              <a:gd name="connsiteX72" fmla="*/ 8800548 w 11243827"/>
              <a:gd name="connsiteY72" fmla="*/ 5625084 h 5641173"/>
              <a:gd name="connsiteX73" fmla="*/ 8773774 w 11243827"/>
              <a:gd name="connsiteY73" fmla="*/ 5634630 h 5641173"/>
              <a:gd name="connsiteX74" fmla="*/ 8698255 w 11243827"/>
              <a:gd name="connsiteY74" fmla="*/ 5636083 h 5641173"/>
              <a:gd name="connsiteX75" fmla="*/ 8619167 w 11243827"/>
              <a:gd name="connsiteY75" fmla="*/ 5619130 h 5641173"/>
              <a:gd name="connsiteX76" fmla="*/ 8539822 w 11243827"/>
              <a:gd name="connsiteY76" fmla="*/ 5616905 h 5641173"/>
              <a:gd name="connsiteX77" fmla="*/ 8511094 w 11243827"/>
              <a:gd name="connsiteY77" fmla="*/ 5617360 h 5641173"/>
              <a:gd name="connsiteX78" fmla="*/ 8459886 w 11243827"/>
              <a:gd name="connsiteY78" fmla="*/ 5612612 h 5641173"/>
              <a:gd name="connsiteX79" fmla="*/ 8436432 w 11243827"/>
              <a:gd name="connsiteY79" fmla="*/ 5606990 h 5641173"/>
              <a:gd name="connsiteX80" fmla="*/ 8435403 w 11243827"/>
              <a:gd name="connsiteY80" fmla="*/ 5607336 h 5641173"/>
              <a:gd name="connsiteX81" fmla="*/ 8433307 w 11243827"/>
              <a:gd name="connsiteY81" fmla="*/ 5604917 h 5641173"/>
              <a:gd name="connsiteX82" fmla="*/ 8428968 w 11243827"/>
              <a:gd name="connsiteY82" fmla="*/ 5603796 h 5641173"/>
              <a:gd name="connsiteX83" fmla="*/ 8417124 w 11243827"/>
              <a:gd name="connsiteY83" fmla="*/ 5604518 h 5641173"/>
              <a:gd name="connsiteX84" fmla="*/ 8412669 w 11243827"/>
              <a:gd name="connsiteY84" fmla="*/ 5605413 h 5641173"/>
              <a:gd name="connsiteX85" fmla="*/ 8406152 w 11243827"/>
              <a:gd name="connsiteY85" fmla="*/ 5605396 h 5641173"/>
              <a:gd name="connsiteX86" fmla="*/ 8405989 w 11243827"/>
              <a:gd name="connsiteY86" fmla="*/ 5605197 h 5641173"/>
              <a:gd name="connsiteX87" fmla="*/ 8399884 w 11243827"/>
              <a:gd name="connsiteY87" fmla="*/ 5605568 h 5641173"/>
              <a:gd name="connsiteX88" fmla="*/ 8370014 w 11243827"/>
              <a:gd name="connsiteY88" fmla="*/ 5609900 h 5641173"/>
              <a:gd name="connsiteX89" fmla="*/ 8330544 w 11243827"/>
              <a:gd name="connsiteY89" fmla="*/ 5590964 h 5641173"/>
              <a:gd name="connsiteX90" fmla="*/ 8314221 w 11243827"/>
              <a:gd name="connsiteY90" fmla="*/ 5587682 h 5641173"/>
              <a:gd name="connsiteX91" fmla="*/ 8305502 w 11243827"/>
              <a:gd name="connsiteY91" fmla="*/ 5584868 h 5641173"/>
              <a:gd name="connsiteX92" fmla="*/ 8304962 w 11243827"/>
              <a:gd name="connsiteY92" fmla="*/ 5584007 h 5641173"/>
              <a:gd name="connsiteX93" fmla="*/ 8276324 w 11243827"/>
              <a:gd name="connsiteY93" fmla="*/ 5588260 h 5641173"/>
              <a:gd name="connsiteX94" fmla="*/ 8272522 w 11243827"/>
              <a:gd name="connsiteY94" fmla="*/ 5587226 h 5641173"/>
              <a:gd name="connsiteX95" fmla="*/ 8253857 w 11243827"/>
              <a:gd name="connsiteY95" fmla="*/ 5592043 h 5641173"/>
              <a:gd name="connsiteX96" fmla="*/ 8244212 w 11243827"/>
              <a:gd name="connsiteY96" fmla="*/ 5593439 h 5641173"/>
              <a:gd name="connsiteX97" fmla="*/ 8241488 w 11243827"/>
              <a:gd name="connsiteY97" fmla="*/ 5596085 h 5641173"/>
              <a:gd name="connsiteX98" fmla="*/ 8227256 w 11243827"/>
              <a:gd name="connsiteY98" fmla="*/ 5597005 h 5641173"/>
              <a:gd name="connsiteX99" fmla="*/ 8225619 w 11243827"/>
              <a:gd name="connsiteY99" fmla="*/ 5596262 h 5641173"/>
              <a:gd name="connsiteX100" fmla="*/ 8213882 w 11243827"/>
              <a:gd name="connsiteY100" fmla="*/ 5600179 h 5641173"/>
              <a:gd name="connsiteX101" fmla="*/ 8204045 w 11243827"/>
              <a:gd name="connsiteY101" fmla="*/ 5607275 h 5641173"/>
              <a:gd name="connsiteX102" fmla="*/ 8082989 w 11243827"/>
              <a:gd name="connsiteY102" fmla="*/ 5603160 h 5641173"/>
              <a:gd name="connsiteX103" fmla="*/ 7976942 w 11243827"/>
              <a:gd name="connsiteY103" fmla="*/ 5598455 h 5641173"/>
              <a:gd name="connsiteX104" fmla="*/ 7950121 w 11243827"/>
              <a:gd name="connsiteY104" fmla="*/ 5590893 h 5641173"/>
              <a:gd name="connsiteX105" fmla="*/ 7727691 w 11243827"/>
              <a:gd name="connsiteY105" fmla="*/ 5621064 h 5641173"/>
              <a:gd name="connsiteX106" fmla="*/ 7685998 w 11243827"/>
              <a:gd name="connsiteY106" fmla="*/ 5615564 h 5641173"/>
              <a:gd name="connsiteX107" fmla="*/ 7649302 w 11243827"/>
              <a:gd name="connsiteY107" fmla="*/ 5626541 h 5641173"/>
              <a:gd name="connsiteX108" fmla="*/ 7634083 w 11243827"/>
              <a:gd name="connsiteY108" fmla="*/ 5620862 h 5641173"/>
              <a:gd name="connsiteX109" fmla="*/ 7631455 w 11243827"/>
              <a:gd name="connsiteY109" fmla="*/ 5619708 h 5641173"/>
              <a:gd name="connsiteX110" fmla="*/ 7620952 w 11243827"/>
              <a:gd name="connsiteY110" fmla="*/ 5618872 h 5641173"/>
              <a:gd name="connsiteX111" fmla="*/ 7617992 w 11243827"/>
              <a:gd name="connsiteY111" fmla="*/ 5613914 h 5641173"/>
              <a:gd name="connsiteX112" fmla="*/ 7602182 w 11243827"/>
              <a:gd name="connsiteY112" fmla="*/ 5609271 h 5641173"/>
              <a:gd name="connsiteX113" fmla="*/ 7582847 w 11243827"/>
              <a:gd name="connsiteY113" fmla="*/ 5609047 h 5641173"/>
              <a:gd name="connsiteX114" fmla="*/ 7514158 w 11243827"/>
              <a:gd name="connsiteY114" fmla="*/ 5607737 h 5641173"/>
              <a:gd name="connsiteX115" fmla="*/ 7502955 w 11243827"/>
              <a:gd name="connsiteY115" fmla="*/ 5610415 h 5641173"/>
              <a:gd name="connsiteX116" fmla="*/ 7466391 w 11243827"/>
              <a:gd name="connsiteY116" fmla="*/ 5605949 h 5641173"/>
              <a:gd name="connsiteX117" fmla="*/ 7433806 w 11243827"/>
              <a:gd name="connsiteY117" fmla="*/ 5604945 h 5641173"/>
              <a:gd name="connsiteX118" fmla="*/ 7412693 w 11243827"/>
              <a:gd name="connsiteY118" fmla="*/ 5607075 h 5641173"/>
              <a:gd name="connsiteX119" fmla="*/ 7407159 w 11243827"/>
              <a:gd name="connsiteY119" fmla="*/ 5605310 h 5641173"/>
              <a:gd name="connsiteX120" fmla="*/ 7385900 w 11243827"/>
              <a:gd name="connsiteY120" fmla="*/ 5604171 h 5641173"/>
              <a:gd name="connsiteX121" fmla="*/ 7375071 w 11243827"/>
              <a:gd name="connsiteY121" fmla="*/ 5606788 h 5641173"/>
              <a:gd name="connsiteX122" fmla="*/ 7364382 w 11243827"/>
              <a:gd name="connsiteY122" fmla="*/ 5600762 h 5641173"/>
              <a:gd name="connsiteX123" fmla="*/ 7361770 w 11243827"/>
              <a:gd name="connsiteY123" fmla="*/ 5596347 h 5641173"/>
              <a:gd name="connsiteX124" fmla="*/ 7346641 w 11243827"/>
              <a:gd name="connsiteY124" fmla="*/ 5598329 h 5641173"/>
              <a:gd name="connsiteX125" fmla="*/ 7334238 w 11243827"/>
              <a:gd name="connsiteY125" fmla="*/ 5594014 h 5641173"/>
              <a:gd name="connsiteX126" fmla="*/ 7323426 w 11243827"/>
              <a:gd name="connsiteY126" fmla="*/ 5596835 h 5641173"/>
              <a:gd name="connsiteX127" fmla="*/ 7318938 w 11243827"/>
              <a:gd name="connsiteY127" fmla="*/ 5596200 h 5641173"/>
              <a:gd name="connsiteX128" fmla="*/ 7307784 w 11243827"/>
              <a:gd name="connsiteY128" fmla="*/ 5594065 h 5641173"/>
              <a:gd name="connsiteX129" fmla="*/ 7288540 w 11243827"/>
              <a:gd name="connsiteY129" fmla="*/ 5589320 h 5641173"/>
              <a:gd name="connsiteX130" fmla="*/ 7282537 w 11243827"/>
              <a:gd name="connsiteY130" fmla="*/ 5588660 h 5641173"/>
              <a:gd name="connsiteX131" fmla="*/ 7269466 w 11243827"/>
              <a:gd name="connsiteY131" fmla="*/ 5581404 h 5641173"/>
              <a:gd name="connsiteX132" fmla="*/ 7244165 w 11243827"/>
              <a:gd name="connsiteY132" fmla="*/ 5575200 h 5641173"/>
              <a:gd name="connsiteX133" fmla="*/ 7199619 w 11243827"/>
              <a:gd name="connsiteY133" fmla="*/ 5553550 h 5641173"/>
              <a:gd name="connsiteX134" fmla="*/ 7173434 w 11243827"/>
              <a:gd name="connsiteY134" fmla="*/ 5543219 h 5641173"/>
              <a:gd name="connsiteX135" fmla="*/ 7155718 w 11243827"/>
              <a:gd name="connsiteY135" fmla="*/ 5533697 h 5641173"/>
              <a:gd name="connsiteX136" fmla="*/ 7103430 w 11243827"/>
              <a:gd name="connsiteY136" fmla="*/ 5520249 h 5641173"/>
              <a:gd name="connsiteX137" fmla="*/ 7013746 w 11243827"/>
              <a:gd name="connsiteY137" fmla="*/ 5502470 h 5641173"/>
              <a:gd name="connsiteX138" fmla="*/ 6995379 w 11243827"/>
              <a:gd name="connsiteY138" fmla="*/ 5497693 h 5641173"/>
              <a:gd name="connsiteX139" fmla="*/ 6982475 w 11243827"/>
              <a:gd name="connsiteY139" fmla="*/ 5489641 h 5641173"/>
              <a:gd name="connsiteX140" fmla="*/ 6981994 w 11243827"/>
              <a:gd name="connsiteY140" fmla="*/ 5484335 h 5641173"/>
              <a:gd name="connsiteX141" fmla="*/ 6972355 w 11243827"/>
              <a:gd name="connsiteY141" fmla="*/ 5481074 h 5641173"/>
              <a:gd name="connsiteX142" fmla="*/ 6970394 w 11243827"/>
              <a:gd name="connsiteY142" fmla="*/ 5479383 h 5641173"/>
              <a:gd name="connsiteX143" fmla="*/ 6958543 w 11243827"/>
              <a:gd name="connsiteY143" fmla="*/ 5470507 h 5641173"/>
              <a:gd name="connsiteX144" fmla="*/ 6918276 w 11243827"/>
              <a:gd name="connsiteY144" fmla="*/ 5472034 h 5641173"/>
              <a:gd name="connsiteX145" fmla="*/ 6881046 w 11243827"/>
              <a:gd name="connsiteY145" fmla="*/ 5457070 h 5641173"/>
              <a:gd name="connsiteX146" fmla="*/ 6752164 w 11243827"/>
              <a:gd name="connsiteY146" fmla="*/ 5425021 h 5641173"/>
              <a:gd name="connsiteX147" fmla="*/ 6724964 w 11243827"/>
              <a:gd name="connsiteY147" fmla="*/ 5414071 h 5641173"/>
              <a:gd name="connsiteX148" fmla="*/ 6683286 w 11243827"/>
              <a:gd name="connsiteY148" fmla="*/ 5432830 h 5641173"/>
              <a:gd name="connsiteX149" fmla="*/ 6644277 w 11243827"/>
              <a:gd name="connsiteY149" fmla="*/ 5429684 h 5641173"/>
              <a:gd name="connsiteX150" fmla="*/ 6532914 w 11243827"/>
              <a:gd name="connsiteY150" fmla="*/ 5431205 h 5641173"/>
              <a:gd name="connsiteX151" fmla="*/ 6307459 w 11243827"/>
              <a:gd name="connsiteY151" fmla="*/ 5467087 h 5641173"/>
              <a:gd name="connsiteX152" fmla="*/ 6196243 w 11243827"/>
              <a:gd name="connsiteY152" fmla="*/ 5515042 h 5641173"/>
              <a:gd name="connsiteX153" fmla="*/ 6099124 w 11243827"/>
              <a:gd name="connsiteY153" fmla="*/ 5516848 h 5641173"/>
              <a:gd name="connsiteX154" fmla="*/ 6016077 w 11243827"/>
              <a:gd name="connsiteY154" fmla="*/ 5528642 h 5641173"/>
              <a:gd name="connsiteX155" fmla="*/ 6004389 w 11243827"/>
              <a:gd name="connsiteY155" fmla="*/ 5531206 h 5641173"/>
              <a:gd name="connsiteX156" fmla="*/ 5933945 w 11243827"/>
              <a:gd name="connsiteY156" fmla="*/ 5538840 h 5641173"/>
              <a:gd name="connsiteX157" fmla="*/ 5883936 w 11243827"/>
              <a:gd name="connsiteY157" fmla="*/ 5553807 h 5641173"/>
              <a:gd name="connsiteX158" fmla="*/ 5798331 w 11243827"/>
              <a:gd name="connsiteY158" fmla="*/ 5564248 h 5641173"/>
              <a:gd name="connsiteX159" fmla="*/ 5712738 w 11243827"/>
              <a:gd name="connsiteY159" fmla="*/ 5573120 h 5641173"/>
              <a:gd name="connsiteX160" fmla="*/ 5681342 w 11243827"/>
              <a:gd name="connsiteY160" fmla="*/ 5575621 h 5641173"/>
              <a:gd name="connsiteX161" fmla="*/ 5627167 w 11243827"/>
              <a:gd name="connsiteY161" fmla="*/ 5583215 h 5641173"/>
              <a:gd name="connsiteX162" fmla="*/ 5591414 w 11243827"/>
              <a:gd name="connsiteY162" fmla="*/ 5587695 h 5641173"/>
              <a:gd name="connsiteX163" fmla="*/ 5583028 w 11243827"/>
              <a:gd name="connsiteY163" fmla="*/ 5580877 h 5641173"/>
              <a:gd name="connsiteX164" fmla="*/ 5549426 w 11243827"/>
              <a:gd name="connsiteY164" fmla="*/ 5582858 h 5641173"/>
              <a:gd name="connsiteX165" fmla="*/ 5519999 w 11243827"/>
              <a:gd name="connsiteY165" fmla="*/ 5592246 h 5641173"/>
              <a:gd name="connsiteX166" fmla="*/ 5480028 w 11243827"/>
              <a:gd name="connsiteY166" fmla="*/ 5597282 h 5641173"/>
              <a:gd name="connsiteX167" fmla="*/ 5456175 w 11243827"/>
              <a:gd name="connsiteY167" fmla="*/ 5600371 h 5641173"/>
              <a:gd name="connsiteX168" fmla="*/ 5388463 w 11243827"/>
              <a:gd name="connsiteY168" fmla="*/ 5602638 h 5641173"/>
              <a:gd name="connsiteX169" fmla="*/ 5265898 w 11243827"/>
              <a:gd name="connsiteY169" fmla="*/ 5591830 h 5641173"/>
              <a:gd name="connsiteX170" fmla="*/ 5231231 w 11243827"/>
              <a:gd name="connsiteY170" fmla="*/ 5592790 h 5641173"/>
              <a:gd name="connsiteX171" fmla="*/ 5226996 w 11243827"/>
              <a:gd name="connsiteY171" fmla="*/ 5595040 h 5641173"/>
              <a:gd name="connsiteX172" fmla="*/ 5175988 w 11243827"/>
              <a:gd name="connsiteY172" fmla="*/ 5588131 h 5641173"/>
              <a:gd name="connsiteX173" fmla="*/ 5107470 w 11243827"/>
              <a:gd name="connsiteY173" fmla="*/ 5594771 h 5641173"/>
              <a:gd name="connsiteX174" fmla="*/ 5027868 w 11243827"/>
              <a:gd name="connsiteY174" fmla="*/ 5605624 h 5641173"/>
              <a:gd name="connsiteX175" fmla="*/ 5007324 w 11243827"/>
              <a:gd name="connsiteY175" fmla="*/ 5609209 h 5641173"/>
              <a:gd name="connsiteX176" fmla="*/ 4952559 w 11243827"/>
              <a:gd name="connsiteY176" fmla="*/ 5611402 h 5641173"/>
              <a:gd name="connsiteX177" fmla="*/ 4826081 w 11243827"/>
              <a:gd name="connsiteY177" fmla="*/ 5616191 h 5641173"/>
              <a:gd name="connsiteX178" fmla="*/ 4823501 w 11243827"/>
              <a:gd name="connsiteY178" fmla="*/ 5619174 h 5641173"/>
              <a:gd name="connsiteX179" fmla="*/ 4813093 w 11243827"/>
              <a:gd name="connsiteY179" fmla="*/ 5620026 h 5641173"/>
              <a:gd name="connsiteX180" fmla="*/ 4810563 w 11243827"/>
              <a:gd name="connsiteY180" fmla="*/ 5620787 h 5641173"/>
              <a:gd name="connsiteX181" fmla="*/ 4795818 w 11243827"/>
              <a:gd name="connsiteY181" fmla="*/ 5624618 h 5641173"/>
              <a:gd name="connsiteX182" fmla="*/ 4758404 w 11243827"/>
              <a:gd name="connsiteY182" fmla="*/ 5619510 h 5641173"/>
              <a:gd name="connsiteX183" fmla="*/ 4717254 w 11243827"/>
              <a:gd name="connsiteY183" fmla="*/ 5624155 h 5641173"/>
              <a:gd name="connsiteX184" fmla="*/ 4591958 w 11243827"/>
              <a:gd name="connsiteY184" fmla="*/ 5624710 h 5641173"/>
              <a:gd name="connsiteX185" fmla="*/ 4476215 w 11243827"/>
              <a:gd name="connsiteY185" fmla="*/ 5628210 h 5641173"/>
              <a:gd name="connsiteX186" fmla="*/ 4425193 w 11243827"/>
              <a:gd name="connsiteY186" fmla="*/ 5627414 h 5641173"/>
              <a:gd name="connsiteX187" fmla="*/ 4383866 w 11243827"/>
              <a:gd name="connsiteY187" fmla="*/ 5626546 h 5641173"/>
              <a:gd name="connsiteX188" fmla="*/ 4385596 w 11243827"/>
              <a:gd name="connsiteY188" fmla="*/ 5634646 h 5641173"/>
              <a:gd name="connsiteX189" fmla="*/ 4360864 w 11243827"/>
              <a:gd name="connsiteY189" fmla="*/ 5641173 h 5641173"/>
              <a:gd name="connsiteX190" fmla="*/ 4328321 w 11243827"/>
              <a:gd name="connsiteY190" fmla="*/ 5626332 h 5641173"/>
              <a:gd name="connsiteX191" fmla="*/ 4309842 w 11243827"/>
              <a:gd name="connsiteY191" fmla="*/ 5626471 h 5641173"/>
              <a:gd name="connsiteX192" fmla="*/ 4277424 w 11243827"/>
              <a:gd name="connsiteY192" fmla="*/ 5631598 h 5641173"/>
              <a:gd name="connsiteX193" fmla="*/ 4266627 w 11243827"/>
              <a:gd name="connsiteY193" fmla="*/ 5633969 h 5641173"/>
              <a:gd name="connsiteX194" fmla="*/ 4185525 w 11243827"/>
              <a:gd name="connsiteY194" fmla="*/ 5617508 h 5641173"/>
              <a:gd name="connsiteX195" fmla="*/ 4177617 w 11243827"/>
              <a:gd name="connsiteY195" fmla="*/ 5610903 h 5641173"/>
              <a:gd name="connsiteX196" fmla="*/ 4136948 w 11243827"/>
              <a:gd name="connsiteY196" fmla="*/ 5608031 h 5641173"/>
              <a:gd name="connsiteX197" fmla="*/ 4132323 w 11243827"/>
              <a:gd name="connsiteY197" fmla="*/ 5609784 h 5641173"/>
              <a:gd name="connsiteX198" fmla="*/ 4098620 w 11243827"/>
              <a:gd name="connsiteY198" fmla="*/ 5599672 h 5641173"/>
              <a:gd name="connsiteX199" fmla="*/ 3963475 w 11243827"/>
              <a:gd name="connsiteY199" fmla="*/ 5581841 h 5641173"/>
              <a:gd name="connsiteX200" fmla="*/ 3703613 w 11243827"/>
              <a:gd name="connsiteY200" fmla="*/ 5572482 h 5641173"/>
              <a:gd name="connsiteX201" fmla="*/ 3432987 w 11243827"/>
              <a:gd name="connsiteY201" fmla="*/ 5545768 h 5641173"/>
              <a:gd name="connsiteX202" fmla="*/ 3176381 w 11243827"/>
              <a:gd name="connsiteY202" fmla="*/ 5556110 h 5641173"/>
              <a:gd name="connsiteX203" fmla="*/ 2710156 w 11243827"/>
              <a:gd name="connsiteY203" fmla="*/ 5527517 h 5641173"/>
              <a:gd name="connsiteX204" fmla="*/ 2550206 w 11243827"/>
              <a:gd name="connsiteY204" fmla="*/ 5524958 h 5641173"/>
              <a:gd name="connsiteX205" fmla="*/ 2443041 w 11243827"/>
              <a:gd name="connsiteY205" fmla="*/ 5523990 h 5641173"/>
              <a:gd name="connsiteX206" fmla="*/ 2435613 w 11243827"/>
              <a:gd name="connsiteY206" fmla="*/ 5526704 h 5641173"/>
              <a:gd name="connsiteX207" fmla="*/ 2405682 w 11243827"/>
              <a:gd name="connsiteY207" fmla="*/ 5528307 h 5641173"/>
              <a:gd name="connsiteX208" fmla="*/ 2397487 w 11243827"/>
              <a:gd name="connsiteY208" fmla="*/ 5540337 h 5641173"/>
              <a:gd name="connsiteX209" fmla="*/ 2297454 w 11243827"/>
              <a:gd name="connsiteY209" fmla="*/ 5550765 h 5641173"/>
              <a:gd name="connsiteX210" fmla="*/ 2056700 w 11243827"/>
              <a:gd name="connsiteY210" fmla="*/ 5555489 h 5641173"/>
              <a:gd name="connsiteX211" fmla="*/ 1878530 w 11243827"/>
              <a:gd name="connsiteY211" fmla="*/ 5535330 h 5641173"/>
              <a:gd name="connsiteX212" fmla="*/ 1859292 w 11243827"/>
              <a:gd name="connsiteY212" fmla="*/ 5535461 h 5641173"/>
              <a:gd name="connsiteX213" fmla="*/ 1835626 w 11243827"/>
              <a:gd name="connsiteY213" fmla="*/ 5533793 h 5641173"/>
              <a:gd name="connsiteX214" fmla="*/ 1798939 w 11243827"/>
              <a:gd name="connsiteY214" fmla="*/ 5540285 h 5641173"/>
              <a:gd name="connsiteX215" fmla="*/ 1779046 w 11243827"/>
              <a:gd name="connsiteY215" fmla="*/ 5549949 h 5641173"/>
              <a:gd name="connsiteX216" fmla="*/ 1772421 w 11243827"/>
              <a:gd name="connsiteY216" fmla="*/ 5549018 h 5641173"/>
              <a:gd name="connsiteX217" fmla="*/ 1772052 w 11243827"/>
              <a:gd name="connsiteY217" fmla="*/ 5545689 h 5641173"/>
              <a:gd name="connsiteX218" fmla="*/ 1711543 w 11243827"/>
              <a:gd name="connsiteY218" fmla="*/ 5534558 h 5641173"/>
              <a:gd name="connsiteX219" fmla="*/ 1631462 w 11243827"/>
              <a:gd name="connsiteY219" fmla="*/ 5491807 h 5641173"/>
              <a:gd name="connsiteX220" fmla="*/ 1538763 w 11243827"/>
              <a:gd name="connsiteY220" fmla="*/ 5482781 h 5641173"/>
              <a:gd name="connsiteX221" fmla="*/ 1501533 w 11243827"/>
              <a:gd name="connsiteY221" fmla="*/ 5467817 h 5641173"/>
              <a:gd name="connsiteX222" fmla="*/ 1461266 w 11243827"/>
              <a:gd name="connsiteY222" fmla="*/ 5469343 h 5641173"/>
              <a:gd name="connsiteX223" fmla="*/ 1449415 w 11243827"/>
              <a:gd name="connsiteY223" fmla="*/ 5460467 h 5641173"/>
              <a:gd name="connsiteX224" fmla="*/ 1447454 w 11243827"/>
              <a:gd name="connsiteY224" fmla="*/ 5458776 h 5641173"/>
              <a:gd name="connsiteX225" fmla="*/ 1437814 w 11243827"/>
              <a:gd name="connsiteY225" fmla="*/ 5455515 h 5641173"/>
              <a:gd name="connsiteX226" fmla="*/ 1437334 w 11243827"/>
              <a:gd name="connsiteY226" fmla="*/ 5450209 h 5641173"/>
              <a:gd name="connsiteX227" fmla="*/ 1424429 w 11243827"/>
              <a:gd name="connsiteY227" fmla="*/ 5442157 h 5641173"/>
              <a:gd name="connsiteX228" fmla="*/ 1406063 w 11243827"/>
              <a:gd name="connsiteY228" fmla="*/ 5437380 h 5641173"/>
              <a:gd name="connsiteX229" fmla="*/ 1316379 w 11243827"/>
              <a:gd name="connsiteY229" fmla="*/ 5419601 h 5641173"/>
              <a:gd name="connsiteX230" fmla="*/ 1264090 w 11243827"/>
              <a:gd name="connsiteY230" fmla="*/ 5406153 h 5641173"/>
              <a:gd name="connsiteX231" fmla="*/ 1246374 w 11243827"/>
              <a:gd name="connsiteY231" fmla="*/ 5396631 h 5641173"/>
              <a:gd name="connsiteX232" fmla="*/ 1220190 w 11243827"/>
              <a:gd name="connsiteY232" fmla="*/ 5386301 h 5641173"/>
              <a:gd name="connsiteX233" fmla="*/ 1175643 w 11243827"/>
              <a:gd name="connsiteY233" fmla="*/ 5364651 h 5641173"/>
              <a:gd name="connsiteX234" fmla="*/ 1150342 w 11243827"/>
              <a:gd name="connsiteY234" fmla="*/ 5358447 h 5641173"/>
              <a:gd name="connsiteX235" fmla="*/ 1112024 w 11243827"/>
              <a:gd name="connsiteY235" fmla="*/ 5345786 h 5641173"/>
              <a:gd name="connsiteX236" fmla="*/ 1100870 w 11243827"/>
              <a:gd name="connsiteY236" fmla="*/ 5343651 h 5641173"/>
              <a:gd name="connsiteX237" fmla="*/ 1096383 w 11243827"/>
              <a:gd name="connsiteY237" fmla="*/ 5343015 h 5641173"/>
              <a:gd name="connsiteX238" fmla="*/ 1058039 w 11243827"/>
              <a:gd name="connsiteY238" fmla="*/ 5343504 h 5641173"/>
              <a:gd name="connsiteX239" fmla="*/ 1055426 w 11243827"/>
              <a:gd name="connsiteY239" fmla="*/ 5339088 h 5641173"/>
              <a:gd name="connsiteX240" fmla="*/ 1044738 w 11243827"/>
              <a:gd name="connsiteY240" fmla="*/ 5333063 h 5641173"/>
              <a:gd name="connsiteX241" fmla="*/ 1033909 w 11243827"/>
              <a:gd name="connsiteY241" fmla="*/ 5335680 h 5641173"/>
              <a:gd name="connsiteX242" fmla="*/ 1012649 w 11243827"/>
              <a:gd name="connsiteY242" fmla="*/ 5334541 h 5641173"/>
              <a:gd name="connsiteX243" fmla="*/ 1007115 w 11243827"/>
              <a:gd name="connsiteY243" fmla="*/ 5332775 h 5641173"/>
              <a:gd name="connsiteX244" fmla="*/ 987447 w 11243827"/>
              <a:gd name="connsiteY244" fmla="*/ 5346462 h 5641173"/>
              <a:gd name="connsiteX245" fmla="*/ 953418 w 11243827"/>
              <a:gd name="connsiteY245" fmla="*/ 5333901 h 5641173"/>
              <a:gd name="connsiteX246" fmla="*/ 916854 w 11243827"/>
              <a:gd name="connsiteY246" fmla="*/ 5329435 h 5641173"/>
              <a:gd name="connsiteX247" fmla="*/ 905651 w 11243827"/>
              <a:gd name="connsiteY247" fmla="*/ 5332114 h 5641173"/>
              <a:gd name="connsiteX248" fmla="*/ 838405 w 11243827"/>
              <a:gd name="connsiteY248" fmla="*/ 5339470 h 5641173"/>
              <a:gd name="connsiteX249" fmla="*/ 817627 w 11243827"/>
              <a:gd name="connsiteY249" fmla="*/ 5330580 h 5641173"/>
              <a:gd name="connsiteX250" fmla="*/ 801817 w 11243827"/>
              <a:gd name="connsiteY250" fmla="*/ 5325937 h 5641173"/>
              <a:gd name="connsiteX251" fmla="*/ 798857 w 11243827"/>
              <a:gd name="connsiteY251" fmla="*/ 5320979 h 5641173"/>
              <a:gd name="connsiteX252" fmla="*/ 788354 w 11243827"/>
              <a:gd name="connsiteY252" fmla="*/ 5320143 h 5641173"/>
              <a:gd name="connsiteX253" fmla="*/ 785726 w 11243827"/>
              <a:gd name="connsiteY253" fmla="*/ 5318989 h 5641173"/>
              <a:gd name="connsiteX254" fmla="*/ 770507 w 11243827"/>
              <a:gd name="connsiteY254" fmla="*/ 5313309 h 5641173"/>
              <a:gd name="connsiteX255" fmla="*/ 733810 w 11243827"/>
              <a:gd name="connsiteY255" fmla="*/ 5324286 h 5641173"/>
              <a:gd name="connsiteX256" fmla="*/ 692117 w 11243827"/>
              <a:gd name="connsiteY256" fmla="*/ 5318786 h 5641173"/>
              <a:gd name="connsiteX257" fmla="*/ 574943 w 11243827"/>
              <a:gd name="connsiteY257" fmla="*/ 5327578 h 5641173"/>
              <a:gd name="connsiteX258" fmla="*/ 441302 w 11243827"/>
              <a:gd name="connsiteY258" fmla="*/ 5307062 h 5641173"/>
              <a:gd name="connsiteX259" fmla="*/ 336819 w 11243827"/>
              <a:gd name="connsiteY259" fmla="*/ 5336690 h 5641173"/>
              <a:gd name="connsiteX260" fmla="*/ 270932 w 11243827"/>
              <a:gd name="connsiteY260" fmla="*/ 5345451 h 5641173"/>
              <a:gd name="connsiteX261" fmla="*/ 194189 w 11243827"/>
              <a:gd name="connsiteY261" fmla="*/ 5343588 h 5641173"/>
              <a:gd name="connsiteX262" fmla="*/ 192552 w 11243827"/>
              <a:gd name="connsiteY262" fmla="*/ 5342845 h 5641173"/>
              <a:gd name="connsiteX263" fmla="*/ 178320 w 11243827"/>
              <a:gd name="connsiteY263" fmla="*/ 5343766 h 5641173"/>
              <a:gd name="connsiteX264" fmla="*/ 175596 w 11243827"/>
              <a:gd name="connsiteY264" fmla="*/ 5346411 h 5641173"/>
              <a:gd name="connsiteX265" fmla="*/ 147287 w 11243827"/>
              <a:gd name="connsiteY265" fmla="*/ 5352625 h 5641173"/>
              <a:gd name="connsiteX266" fmla="*/ 114847 w 11243827"/>
              <a:gd name="connsiteY266" fmla="*/ 5355844 h 5641173"/>
              <a:gd name="connsiteX267" fmla="*/ 114306 w 11243827"/>
              <a:gd name="connsiteY267" fmla="*/ 5354983 h 5641173"/>
              <a:gd name="connsiteX268" fmla="*/ 89264 w 11243827"/>
              <a:gd name="connsiteY268" fmla="*/ 5348886 h 5641173"/>
              <a:gd name="connsiteX269" fmla="*/ 49794 w 11243827"/>
              <a:gd name="connsiteY269" fmla="*/ 5329950 h 5641173"/>
              <a:gd name="connsiteX270" fmla="*/ 19924 w 11243827"/>
              <a:gd name="connsiteY270" fmla="*/ 5334282 h 5641173"/>
              <a:gd name="connsiteX271" fmla="*/ 13819 w 11243827"/>
              <a:gd name="connsiteY271" fmla="*/ 5334653 h 5641173"/>
              <a:gd name="connsiteX272" fmla="*/ 13657 w 11243827"/>
              <a:gd name="connsiteY272" fmla="*/ 5334455 h 5641173"/>
              <a:gd name="connsiteX273" fmla="*/ 7139 w 11243827"/>
              <a:gd name="connsiteY273" fmla="*/ 5334438 h 5641173"/>
              <a:gd name="connsiteX274" fmla="*/ 2684 w 11243827"/>
              <a:gd name="connsiteY274" fmla="*/ 5335333 h 5641173"/>
              <a:gd name="connsiteX275" fmla="*/ 0 w 11243827"/>
              <a:gd name="connsiteY275" fmla="*/ 5335496 h 5641173"/>
              <a:gd name="connsiteX276" fmla="*/ 0 w 11243827"/>
              <a:gd name="connsiteY276" fmla="*/ 10592 h 5641173"/>
              <a:gd name="connsiteX277" fmla="*/ 11243827 w 11243827"/>
              <a:gd name="connsiteY277" fmla="*/ 0 h 564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Lst>
            <a:rect l="l" t="t" r="r" b="b"/>
            <a:pathLst>
              <a:path w="11243827" h="5641173">
                <a:moveTo>
                  <a:pt x="11243827" y="0"/>
                </a:moveTo>
                <a:lnTo>
                  <a:pt x="11243827" y="5209610"/>
                </a:lnTo>
                <a:lnTo>
                  <a:pt x="11240675" y="5210442"/>
                </a:lnTo>
                <a:cubicBezTo>
                  <a:pt x="11212687" y="5216721"/>
                  <a:pt x="11197241" y="5217028"/>
                  <a:pt x="11179959" y="5221199"/>
                </a:cubicBezTo>
                <a:cubicBezTo>
                  <a:pt x="11151979" y="5230882"/>
                  <a:pt x="11122378" y="5252850"/>
                  <a:pt x="11105493" y="5259905"/>
                </a:cubicBezTo>
                <a:lnTo>
                  <a:pt x="11078640" y="5263531"/>
                </a:lnTo>
                <a:lnTo>
                  <a:pt x="11079616" y="5270380"/>
                </a:lnTo>
                <a:lnTo>
                  <a:pt x="11069641" y="5270884"/>
                </a:lnTo>
                <a:lnTo>
                  <a:pt x="11047377" y="5271051"/>
                </a:lnTo>
                <a:cubicBezTo>
                  <a:pt x="11033483" y="5272087"/>
                  <a:pt x="10994850" y="5270445"/>
                  <a:pt x="10980705" y="5272951"/>
                </a:cubicBezTo>
                <a:cubicBezTo>
                  <a:pt x="10976625" y="5280257"/>
                  <a:pt x="10970327" y="5284239"/>
                  <a:pt x="10962514" y="5286084"/>
                </a:cubicBezTo>
                <a:lnTo>
                  <a:pt x="10945307" y="5286290"/>
                </a:lnTo>
                <a:lnTo>
                  <a:pt x="10845516" y="5303894"/>
                </a:lnTo>
                <a:lnTo>
                  <a:pt x="10831795" y="5305210"/>
                </a:lnTo>
                <a:lnTo>
                  <a:pt x="10824365" y="5311111"/>
                </a:lnTo>
                <a:cubicBezTo>
                  <a:pt x="10818692" y="5312290"/>
                  <a:pt x="10802397" y="5311529"/>
                  <a:pt x="10797756" y="5312285"/>
                </a:cubicBezTo>
                <a:lnTo>
                  <a:pt x="10796525" y="5315645"/>
                </a:lnTo>
                <a:cubicBezTo>
                  <a:pt x="10781742" y="5321013"/>
                  <a:pt x="10726138" y="5338890"/>
                  <a:pt x="10709063" y="5344492"/>
                </a:cubicBezTo>
                <a:cubicBezTo>
                  <a:pt x="10705652" y="5339328"/>
                  <a:pt x="10698014" y="5347484"/>
                  <a:pt x="10694078" y="5349258"/>
                </a:cubicBezTo>
                <a:cubicBezTo>
                  <a:pt x="10693469" y="5345779"/>
                  <a:pt x="10683941" y="5344718"/>
                  <a:pt x="10681131" y="5347812"/>
                </a:cubicBezTo>
                <a:cubicBezTo>
                  <a:pt x="10614153" y="5364782"/>
                  <a:pt x="10647679" y="5329716"/>
                  <a:pt x="10609448" y="5351931"/>
                </a:cubicBezTo>
                <a:cubicBezTo>
                  <a:pt x="10602685" y="5353403"/>
                  <a:pt x="10597204" y="5352000"/>
                  <a:pt x="10592397" y="5349402"/>
                </a:cubicBezTo>
                <a:lnTo>
                  <a:pt x="10585227" y="5344063"/>
                </a:lnTo>
                <a:lnTo>
                  <a:pt x="10557472" y="5354151"/>
                </a:lnTo>
                <a:cubicBezTo>
                  <a:pt x="10543800" y="5357667"/>
                  <a:pt x="10529411" y="5359999"/>
                  <a:pt x="10514646" y="5361064"/>
                </a:cubicBezTo>
                <a:cubicBezTo>
                  <a:pt x="10511333" y="5353956"/>
                  <a:pt x="10499744" y="5364054"/>
                  <a:pt x="10494292" y="5366054"/>
                </a:cubicBezTo>
                <a:cubicBezTo>
                  <a:pt x="10494236" y="5361412"/>
                  <a:pt x="10482156" y="5359187"/>
                  <a:pt x="10477869" y="5363025"/>
                </a:cubicBezTo>
                <a:cubicBezTo>
                  <a:pt x="10387782" y="5379617"/>
                  <a:pt x="10438473" y="5336257"/>
                  <a:pt x="10384411" y="5362257"/>
                </a:cubicBezTo>
                <a:cubicBezTo>
                  <a:pt x="10375368" y="5363613"/>
                  <a:pt x="10368582" y="5361287"/>
                  <a:pt x="10362921" y="5357444"/>
                </a:cubicBezTo>
                <a:lnTo>
                  <a:pt x="10352736" y="5347851"/>
                </a:lnTo>
                <a:lnTo>
                  <a:pt x="10344754" y="5351272"/>
                </a:lnTo>
                <a:cubicBezTo>
                  <a:pt x="10314632" y="5351540"/>
                  <a:pt x="10305751" y="5341709"/>
                  <a:pt x="10288226" y="5351613"/>
                </a:cubicBezTo>
                <a:cubicBezTo>
                  <a:pt x="10262327" y="5331026"/>
                  <a:pt x="10271048" y="5349560"/>
                  <a:pt x="10251350" y="5352711"/>
                </a:cubicBezTo>
                <a:cubicBezTo>
                  <a:pt x="10235810" y="5356816"/>
                  <a:pt x="10264339" y="5364714"/>
                  <a:pt x="10249108" y="5365881"/>
                </a:cubicBezTo>
                <a:cubicBezTo>
                  <a:pt x="10232632" y="5360566"/>
                  <a:pt x="10233406" y="5377073"/>
                  <a:pt x="10216272" y="5370573"/>
                </a:cubicBezTo>
                <a:cubicBezTo>
                  <a:pt x="10220434" y="5358137"/>
                  <a:pt x="10182459" y="5372984"/>
                  <a:pt x="10181278" y="5362119"/>
                </a:cubicBezTo>
                <a:cubicBezTo>
                  <a:pt x="10166724" y="5377655"/>
                  <a:pt x="10159412" y="5358516"/>
                  <a:pt x="10140033" y="5363304"/>
                </a:cubicBezTo>
                <a:cubicBezTo>
                  <a:pt x="10130907" y="5369181"/>
                  <a:pt x="10124323" y="5370190"/>
                  <a:pt x="10115353" y="5363869"/>
                </a:cubicBezTo>
                <a:cubicBezTo>
                  <a:pt x="10073314" y="5392482"/>
                  <a:pt x="10089920" y="5365150"/>
                  <a:pt x="10050578" y="5376153"/>
                </a:cubicBezTo>
                <a:cubicBezTo>
                  <a:pt x="10016683" y="5387725"/>
                  <a:pt x="9978260" y="5395233"/>
                  <a:pt x="9945478" y="5422859"/>
                </a:cubicBezTo>
                <a:cubicBezTo>
                  <a:pt x="9939461" y="5430686"/>
                  <a:pt x="9924686" y="5433649"/>
                  <a:pt x="9912481" y="5429477"/>
                </a:cubicBezTo>
                <a:cubicBezTo>
                  <a:pt x="9910384" y="5428759"/>
                  <a:pt x="9908438" y="5427851"/>
                  <a:pt x="9906713" y="5426784"/>
                </a:cubicBezTo>
                <a:cubicBezTo>
                  <a:pt x="9878372" y="5431011"/>
                  <a:pt x="9774714" y="5449885"/>
                  <a:pt x="9742436" y="5454834"/>
                </a:cubicBezTo>
                <a:cubicBezTo>
                  <a:pt x="9739822" y="5444779"/>
                  <a:pt x="9723500" y="5462923"/>
                  <a:pt x="9713044" y="5456476"/>
                </a:cubicBezTo>
                <a:cubicBezTo>
                  <a:pt x="9705555" y="5450821"/>
                  <a:pt x="9698855" y="5455006"/>
                  <a:pt x="9691033" y="5455451"/>
                </a:cubicBezTo>
                <a:cubicBezTo>
                  <a:pt x="9680728" y="5451004"/>
                  <a:pt x="9647117" y="5459035"/>
                  <a:pt x="9638355" y="5464794"/>
                </a:cubicBezTo>
                <a:cubicBezTo>
                  <a:pt x="9617415" y="5484808"/>
                  <a:pt x="9569832" y="5469945"/>
                  <a:pt x="9552434" y="5485280"/>
                </a:cubicBezTo>
                <a:cubicBezTo>
                  <a:pt x="9546122" y="5487529"/>
                  <a:pt x="9539945" y="5488440"/>
                  <a:pt x="9533883" y="5488516"/>
                </a:cubicBezTo>
                <a:lnTo>
                  <a:pt x="9516916" y="5486828"/>
                </a:lnTo>
                <a:lnTo>
                  <a:pt x="9512093" y="5482541"/>
                </a:lnTo>
                <a:lnTo>
                  <a:pt x="9501725" y="5483603"/>
                </a:lnTo>
                <a:lnTo>
                  <a:pt x="9498754" y="5482951"/>
                </a:lnTo>
                <a:cubicBezTo>
                  <a:pt x="9493078" y="5481686"/>
                  <a:pt x="9487476" y="5480586"/>
                  <a:pt x="9481932" y="5480151"/>
                </a:cubicBezTo>
                <a:cubicBezTo>
                  <a:pt x="9489223" y="5501646"/>
                  <a:pt x="9435971" y="5479991"/>
                  <a:pt x="9451321" y="5497375"/>
                </a:cubicBezTo>
                <a:cubicBezTo>
                  <a:pt x="9422124" y="5498722"/>
                  <a:pt x="9444395" y="5514914"/>
                  <a:pt x="9409298" y="5499478"/>
                </a:cubicBezTo>
                <a:cubicBezTo>
                  <a:pt x="9363968" y="5517055"/>
                  <a:pt x="9350073" y="5507226"/>
                  <a:pt x="9303056" y="5519093"/>
                </a:cubicBezTo>
                <a:cubicBezTo>
                  <a:pt x="9272929" y="5515489"/>
                  <a:pt x="9242312" y="5519100"/>
                  <a:pt x="9229078" y="5524154"/>
                </a:cubicBezTo>
                <a:cubicBezTo>
                  <a:pt x="9244549" y="5484199"/>
                  <a:pt x="9198133" y="5512463"/>
                  <a:pt x="9165105" y="5532892"/>
                </a:cubicBezTo>
                <a:cubicBezTo>
                  <a:pt x="9128348" y="5546691"/>
                  <a:pt x="9105217" y="5601124"/>
                  <a:pt x="9077301" y="5580356"/>
                </a:cubicBezTo>
                <a:cubicBezTo>
                  <a:pt x="9034770" y="5585424"/>
                  <a:pt x="9004654" y="5606346"/>
                  <a:pt x="8960065" y="5597982"/>
                </a:cubicBezTo>
                <a:cubicBezTo>
                  <a:pt x="8958681" y="5601368"/>
                  <a:pt x="8956414" y="5604204"/>
                  <a:pt x="8953536" y="5606638"/>
                </a:cubicBezTo>
                <a:lnTo>
                  <a:pt x="8943907" y="5612541"/>
                </a:lnTo>
                <a:lnTo>
                  <a:pt x="8942046" y="5612112"/>
                </a:lnTo>
                <a:cubicBezTo>
                  <a:pt x="8934733" y="5612036"/>
                  <a:pt x="8930989" y="5613463"/>
                  <a:pt x="8928824" y="5615549"/>
                </a:cubicBezTo>
                <a:lnTo>
                  <a:pt x="8927294" y="5618607"/>
                </a:lnTo>
                <a:lnTo>
                  <a:pt x="8918651" y="5621688"/>
                </a:lnTo>
                <a:lnTo>
                  <a:pt x="8902772" y="5629703"/>
                </a:lnTo>
                <a:lnTo>
                  <a:pt x="8898724" y="5629379"/>
                </a:lnTo>
                <a:lnTo>
                  <a:pt x="8873099" y="5638628"/>
                </a:lnTo>
                <a:lnTo>
                  <a:pt x="8872234" y="5637889"/>
                </a:lnTo>
                <a:cubicBezTo>
                  <a:pt x="8869712" y="5636443"/>
                  <a:pt x="8866744" y="5635774"/>
                  <a:pt x="8862777" y="5636711"/>
                </a:cubicBezTo>
                <a:cubicBezTo>
                  <a:pt x="8861373" y="5622581"/>
                  <a:pt x="8857449" y="5632426"/>
                  <a:pt x="8845869" y="5636436"/>
                </a:cubicBezTo>
                <a:cubicBezTo>
                  <a:pt x="8841103" y="5615386"/>
                  <a:pt x="8812729" y="5634444"/>
                  <a:pt x="8800548" y="5625084"/>
                </a:cubicBezTo>
                <a:cubicBezTo>
                  <a:pt x="8792146" y="5628504"/>
                  <a:pt x="8783174" y="5631737"/>
                  <a:pt x="8773774" y="5634630"/>
                </a:cubicBezTo>
                <a:lnTo>
                  <a:pt x="8698255" y="5636083"/>
                </a:lnTo>
                <a:lnTo>
                  <a:pt x="8619167" y="5619130"/>
                </a:lnTo>
                <a:cubicBezTo>
                  <a:pt x="8589913" y="5618762"/>
                  <a:pt x="8564581" y="5612466"/>
                  <a:pt x="8539822" y="5616905"/>
                </a:cubicBezTo>
                <a:cubicBezTo>
                  <a:pt x="8529764" y="5612008"/>
                  <a:pt x="8520285" y="5610031"/>
                  <a:pt x="8511094" y="5617360"/>
                </a:cubicBezTo>
                <a:cubicBezTo>
                  <a:pt x="8483794" y="5614914"/>
                  <a:pt x="8477184" y="5604447"/>
                  <a:pt x="8459886" y="5612612"/>
                </a:cubicBezTo>
                <a:cubicBezTo>
                  <a:pt x="8444548" y="5595681"/>
                  <a:pt x="8443640" y="5602142"/>
                  <a:pt x="8436432" y="5606990"/>
                </a:cubicBezTo>
                <a:lnTo>
                  <a:pt x="8435403" y="5607336"/>
                </a:lnTo>
                <a:lnTo>
                  <a:pt x="8433307" y="5604917"/>
                </a:lnTo>
                <a:lnTo>
                  <a:pt x="8428968" y="5603796"/>
                </a:lnTo>
                <a:lnTo>
                  <a:pt x="8417124" y="5604518"/>
                </a:lnTo>
                <a:lnTo>
                  <a:pt x="8412669" y="5605413"/>
                </a:lnTo>
                <a:cubicBezTo>
                  <a:pt x="8409601" y="5605797"/>
                  <a:pt x="8407563" y="5605754"/>
                  <a:pt x="8406152" y="5605396"/>
                </a:cubicBezTo>
                <a:lnTo>
                  <a:pt x="8405989" y="5605197"/>
                </a:lnTo>
                <a:lnTo>
                  <a:pt x="8399884" y="5605568"/>
                </a:lnTo>
                <a:cubicBezTo>
                  <a:pt x="8389582" y="5606652"/>
                  <a:pt x="8379557" y="5608135"/>
                  <a:pt x="8370014" y="5609900"/>
                </a:cubicBezTo>
                <a:cubicBezTo>
                  <a:pt x="8361945" y="5598787"/>
                  <a:pt x="8326685" y="5611914"/>
                  <a:pt x="8330544" y="5590964"/>
                </a:cubicBezTo>
                <a:cubicBezTo>
                  <a:pt x="8317672" y="5592723"/>
                  <a:pt x="8309886" y="5601422"/>
                  <a:pt x="8314221" y="5587682"/>
                </a:cubicBezTo>
                <a:cubicBezTo>
                  <a:pt x="8309983" y="5587866"/>
                  <a:pt x="8307372" y="5586698"/>
                  <a:pt x="8305502" y="5584868"/>
                </a:cubicBezTo>
                <a:lnTo>
                  <a:pt x="8304962" y="5584007"/>
                </a:lnTo>
                <a:lnTo>
                  <a:pt x="8276324" y="5588260"/>
                </a:lnTo>
                <a:lnTo>
                  <a:pt x="8272522" y="5587226"/>
                </a:lnTo>
                <a:lnTo>
                  <a:pt x="8253857" y="5592043"/>
                </a:lnTo>
                <a:lnTo>
                  <a:pt x="8244212" y="5593439"/>
                </a:lnTo>
                <a:lnTo>
                  <a:pt x="8241488" y="5596085"/>
                </a:lnTo>
                <a:cubicBezTo>
                  <a:pt x="8238546" y="5597691"/>
                  <a:pt x="8234330" y="5598384"/>
                  <a:pt x="8227256" y="5597005"/>
                </a:cubicBezTo>
                <a:lnTo>
                  <a:pt x="8225619" y="5596262"/>
                </a:lnTo>
                <a:lnTo>
                  <a:pt x="8213882" y="5600179"/>
                </a:lnTo>
                <a:cubicBezTo>
                  <a:pt x="8210102" y="5601988"/>
                  <a:pt x="8206755" y="5604291"/>
                  <a:pt x="8204045" y="5607275"/>
                </a:cubicBezTo>
                <a:cubicBezTo>
                  <a:pt x="8164079" y="5591326"/>
                  <a:pt x="8126369" y="5605919"/>
                  <a:pt x="8082989" y="5603160"/>
                </a:cubicBezTo>
                <a:cubicBezTo>
                  <a:pt x="8034449" y="5606898"/>
                  <a:pt x="8008954" y="5596936"/>
                  <a:pt x="7976942" y="5598455"/>
                </a:cubicBezTo>
                <a:cubicBezTo>
                  <a:pt x="7962042" y="5600916"/>
                  <a:pt x="7941729" y="5599827"/>
                  <a:pt x="7950121" y="5590893"/>
                </a:cubicBezTo>
                <a:cubicBezTo>
                  <a:pt x="7904855" y="5610014"/>
                  <a:pt x="7778840" y="5612380"/>
                  <a:pt x="7727691" y="5621064"/>
                </a:cubicBezTo>
                <a:cubicBezTo>
                  <a:pt x="7699805" y="5600056"/>
                  <a:pt x="7714922" y="5619495"/>
                  <a:pt x="7685998" y="5615564"/>
                </a:cubicBezTo>
                <a:cubicBezTo>
                  <a:pt x="7693909" y="5634905"/>
                  <a:pt x="7650884" y="5604714"/>
                  <a:pt x="7649302" y="5626541"/>
                </a:cubicBezTo>
                <a:cubicBezTo>
                  <a:pt x="7644089" y="5625134"/>
                  <a:pt x="7639087" y="5623084"/>
                  <a:pt x="7634083" y="5620862"/>
                </a:cubicBezTo>
                <a:lnTo>
                  <a:pt x="7631455" y="5619708"/>
                </a:lnTo>
                <a:lnTo>
                  <a:pt x="7620952" y="5618872"/>
                </a:lnTo>
                <a:lnTo>
                  <a:pt x="7617992" y="5613914"/>
                </a:lnTo>
                <a:lnTo>
                  <a:pt x="7602182" y="5609271"/>
                </a:lnTo>
                <a:cubicBezTo>
                  <a:pt x="7596260" y="5608262"/>
                  <a:pt x="7589888" y="5608028"/>
                  <a:pt x="7582847" y="5609047"/>
                </a:cubicBezTo>
                <a:cubicBezTo>
                  <a:pt x="7565525" y="5617697"/>
                  <a:pt x="7538553" y="5607096"/>
                  <a:pt x="7514158" y="5607737"/>
                </a:cubicBezTo>
                <a:lnTo>
                  <a:pt x="7502955" y="5610415"/>
                </a:lnTo>
                <a:lnTo>
                  <a:pt x="7466391" y="5605949"/>
                </a:lnTo>
                <a:cubicBezTo>
                  <a:pt x="7455982" y="5605083"/>
                  <a:pt x="7445179" y="5604628"/>
                  <a:pt x="7433806" y="5604945"/>
                </a:cubicBezTo>
                <a:lnTo>
                  <a:pt x="7412693" y="5607075"/>
                </a:lnTo>
                <a:lnTo>
                  <a:pt x="7407159" y="5605310"/>
                </a:lnTo>
                <a:cubicBezTo>
                  <a:pt x="7397520" y="5605506"/>
                  <a:pt x="7384763" y="5611721"/>
                  <a:pt x="7385900" y="5604171"/>
                </a:cubicBezTo>
                <a:lnTo>
                  <a:pt x="7375071" y="5606788"/>
                </a:lnTo>
                <a:lnTo>
                  <a:pt x="7364382" y="5600762"/>
                </a:lnTo>
                <a:cubicBezTo>
                  <a:pt x="7363212" y="5599363"/>
                  <a:pt x="7362331" y="5597874"/>
                  <a:pt x="7361770" y="5596347"/>
                </a:cubicBezTo>
                <a:lnTo>
                  <a:pt x="7346641" y="5598329"/>
                </a:lnTo>
                <a:lnTo>
                  <a:pt x="7334238" y="5594014"/>
                </a:lnTo>
                <a:lnTo>
                  <a:pt x="7323426" y="5596835"/>
                </a:lnTo>
                <a:lnTo>
                  <a:pt x="7318938" y="5596200"/>
                </a:lnTo>
                <a:lnTo>
                  <a:pt x="7307784" y="5594065"/>
                </a:lnTo>
                <a:cubicBezTo>
                  <a:pt x="7302066" y="5592568"/>
                  <a:pt x="7295667" y="5590765"/>
                  <a:pt x="7288540" y="5589320"/>
                </a:cubicBezTo>
                <a:lnTo>
                  <a:pt x="7282537" y="5588660"/>
                </a:lnTo>
                <a:lnTo>
                  <a:pt x="7269466" y="5581404"/>
                </a:lnTo>
                <a:cubicBezTo>
                  <a:pt x="7259956" y="5575919"/>
                  <a:pt x="7252471" y="5572223"/>
                  <a:pt x="7244165" y="5575200"/>
                </a:cubicBezTo>
                <a:cubicBezTo>
                  <a:pt x="7230005" y="5568113"/>
                  <a:pt x="7220114" y="5548251"/>
                  <a:pt x="7199619" y="5553550"/>
                </a:cubicBezTo>
                <a:cubicBezTo>
                  <a:pt x="7205839" y="5544552"/>
                  <a:pt x="7176858" y="5552461"/>
                  <a:pt x="7173434" y="5543219"/>
                </a:cubicBezTo>
                <a:cubicBezTo>
                  <a:pt x="7171853" y="5535776"/>
                  <a:pt x="7162694" y="5536440"/>
                  <a:pt x="7155718" y="5533697"/>
                </a:cubicBezTo>
                <a:cubicBezTo>
                  <a:pt x="7150747" y="5526096"/>
                  <a:pt x="7115649" y="5519155"/>
                  <a:pt x="7103430" y="5520249"/>
                </a:cubicBezTo>
                <a:cubicBezTo>
                  <a:pt x="7068988" y="5527813"/>
                  <a:pt x="7041283" y="5497211"/>
                  <a:pt x="7013746" y="5502470"/>
                </a:cubicBezTo>
                <a:cubicBezTo>
                  <a:pt x="7006535" y="5501753"/>
                  <a:pt x="7000557" y="5500031"/>
                  <a:pt x="6995379" y="5497693"/>
                </a:cubicBezTo>
                <a:lnTo>
                  <a:pt x="6982475" y="5489641"/>
                </a:lnTo>
                <a:cubicBezTo>
                  <a:pt x="6982314" y="5487873"/>
                  <a:pt x="6982155" y="5486104"/>
                  <a:pt x="6981994" y="5484335"/>
                </a:cubicBezTo>
                <a:lnTo>
                  <a:pt x="6972355" y="5481074"/>
                </a:lnTo>
                <a:lnTo>
                  <a:pt x="6970394" y="5479383"/>
                </a:lnTo>
                <a:cubicBezTo>
                  <a:pt x="6966663" y="5476135"/>
                  <a:pt x="6962857" y="5473046"/>
                  <a:pt x="6958543" y="5470507"/>
                </a:cubicBezTo>
                <a:cubicBezTo>
                  <a:pt x="6946682" y="5490417"/>
                  <a:pt x="6919886" y="5452192"/>
                  <a:pt x="6918276" y="5472034"/>
                </a:cubicBezTo>
                <a:cubicBezTo>
                  <a:pt x="6892502" y="5461546"/>
                  <a:pt x="6897731" y="5483185"/>
                  <a:pt x="6881046" y="5457070"/>
                </a:cubicBezTo>
                <a:cubicBezTo>
                  <a:pt x="6828055" y="5453051"/>
                  <a:pt x="6839016" y="5431108"/>
                  <a:pt x="6752164" y="5425021"/>
                </a:cubicBezTo>
                <a:cubicBezTo>
                  <a:pt x="6758292" y="5421861"/>
                  <a:pt x="6727733" y="5418470"/>
                  <a:pt x="6724964" y="5414071"/>
                </a:cubicBezTo>
                <a:lnTo>
                  <a:pt x="6683286" y="5432830"/>
                </a:lnTo>
                <a:lnTo>
                  <a:pt x="6644277" y="5429684"/>
                </a:lnTo>
                <a:cubicBezTo>
                  <a:pt x="6602299" y="5429624"/>
                  <a:pt x="6572889" y="5412513"/>
                  <a:pt x="6532914" y="5431205"/>
                </a:cubicBezTo>
                <a:lnTo>
                  <a:pt x="6307459" y="5467087"/>
                </a:lnTo>
                <a:cubicBezTo>
                  <a:pt x="6243940" y="5484756"/>
                  <a:pt x="6232610" y="5506751"/>
                  <a:pt x="6196243" y="5515042"/>
                </a:cubicBezTo>
                <a:cubicBezTo>
                  <a:pt x="6164533" y="5518021"/>
                  <a:pt x="6142666" y="5509345"/>
                  <a:pt x="6099124" y="5516848"/>
                </a:cubicBezTo>
                <a:cubicBezTo>
                  <a:pt x="6076503" y="5515419"/>
                  <a:pt x="6031865" y="5528713"/>
                  <a:pt x="6016077" y="5528642"/>
                </a:cubicBezTo>
                <a:cubicBezTo>
                  <a:pt x="6017142" y="5530608"/>
                  <a:pt x="6008544" y="5532493"/>
                  <a:pt x="6004389" y="5531206"/>
                </a:cubicBezTo>
                <a:cubicBezTo>
                  <a:pt x="5932347" y="5531241"/>
                  <a:pt x="5981006" y="5545600"/>
                  <a:pt x="5933945" y="5538840"/>
                </a:cubicBezTo>
                <a:cubicBezTo>
                  <a:pt x="5905303" y="5539379"/>
                  <a:pt x="5918093" y="5561978"/>
                  <a:pt x="5883936" y="5553807"/>
                </a:cubicBezTo>
                <a:cubicBezTo>
                  <a:pt x="5850054" y="5556990"/>
                  <a:pt x="5832962" y="5567338"/>
                  <a:pt x="5798331" y="5564248"/>
                </a:cubicBezTo>
                <a:cubicBezTo>
                  <a:pt x="5766627" y="5567265"/>
                  <a:pt x="5741097" y="5573248"/>
                  <a:pt x="5712738" y="5573120"/>
                </a:cubicBezTo>
                <a:cubicBezTo>
                  <a:pt x="5703372" y="5576849"/>
                  <a:pt x="5693695" y="5578874"/>
                  <a:pt x="5681342" y="5575621"/>
                </a:cubicBezTo>
                <a:lnTo>
                  <a:pt x="5627167" y="5583215"/>
                </a:lnTo>
                <a:cubicBezTo>
                  <a:pt x="5612183" y="5597917"/>
                  <a:pt x="5611727" y="5586689"/>
                  <a:pt x="5591414" y="5587695"/>
                </a:cubicBezTo>
                <a:cubicBezTo>
                  <a:pt x="5574616" y="5587612"/>
                  <a:pt x="5598133" y="5579413"/>
                  <a:pt x="5583028" y="5580877"/>
                </a:cubicBezTo>
                <a:cubicBezTo>
                  <a:pt x="5569804" y="5586020"/>
                  <a:pt x="5562718" y="5576982"/>
                  <a:pt x="5549426" y="5582858"/>
                </a:cubicBezTo>
                <a:cubicBezTo>
                  <a:pt x="5559299" y="5589013"/>
                  <a:pt x="5515978" y="5586206"/>
                  <a:pt x="5519999" y="5592246"/>
                </a:cubicBezTo>
                <a:cubicBezTo>
                  <a:pt x="5498728" y="5585844"/>
                  <a:pt x="5500813" y="5597206"/>
                  <a:pt x="5480028" y="5597282"/>
                </a:cubicBezTo>
                <a:cubicBezTo>
                  <a:pt x="5468519" y="5595356"/>
                  <a:pt x="5461753" y="5595717"/>
                  <a:pt x="5456175" y="5600371"/>
                </a:cubicBezTo>
                <a:cubicBezTo>
                  <a:pt x="5402444" y="5590675"/>
                  <a:pt x="5431269" y="5603179"/>
                  <a:pt x="5388463" y="5602638"/>
                </a:cubicBezTo>
                <a:cubicBezTo>
                  <a:pt x="5350589" y="5601042"/>
                  <a:pt x="5310318" y="5602266"/>
                  <a:pt x="5265898" y="5591830"/>
                </a:cubicBezTo>
                <a:cubicBezTo>
                  <a:pt x="5256434" y="5588423"/>
                  <a:pt x="5240914" y="5588853"/>
                  <a:pt x="5231231" y="5592790"/>
                </a:cubicBezTo>
                <a:cubicBezTo>
                  <a:pt x="5229565" y="5593467"/>
                  <a:pt x="5228139" y="5594226"/>
                  <a:pt x="5226996" y="5595040"/>
                </a:cubicBezTo>
                <a:cubicBezTo>
                  <a:pt x="5199121" y="5587151"/>
                  <a:pt x="5190547" y="5594087"/>
                  <a:pt x="5175988" y="5588131"/>
                </a:cubicBezTo>
                <a:cubicBezTo>
                  <a:pt x="5141664" y="5589465"/>
                  <a:pt x="5120774" y="5599921"/>
                  <a:pt x="5107470" y="5594771"/>
                </a:cubicBezTo>
                <a:cubicBezTo>
                  <a:pt x="5082783" y="5597686"/>
                  <a:pt x="5044558" y="5603218"/>
                  <a:pt x="5027868" y="5605624"/>
                </a:cubicBezTo>
                <a:cubicBezTo>
                  <a:pt x="5023394" y="5609716"/>
                  <a:pt x="5015008" y="5608373"/>
                  <a:pt x="5007324" y="5609209"/>
                </a:cubicBezTo>
                <a:cubicBezTo>
                  <a:pt x="4999584" y="5613033"/>
                  <a:pt x="4963661" y="5613313"/>
                  <a:pt x="4952559" y="5611402"/>
                </a:cubicBezTo>
                <a:lnTo>
                  <a:pt x="4826081" y="5616191"/>
                </a:lnTo>
                <a:lnTo>
                  <a:pt x="4823501" y="5619174"/>
                </a:lnTo>
                <a:lnTo>
                  <a:pt x="4813093" y="5620026"/>
                </a:lnTo>
                <a:lnTo>
                  <a:pt x="4810563" y="5620787"/>
                </a:lnTo>
                <a:cubicBezTo>
                  <a:pt x="4805739" y="5622253"/>
                  <a:pt x="4800910" y="5623620"/>
                  <a:pt x="4795818" y="5624618"/>
                </a:cubicBezTo>
                <a:cubicBezTo>
                  <a:pt x="4792594" y="5611984"/>
                  <a:pt x="4751975" y="5631029"/>
                  <a:pt x="4758404" y="5619510"/>
                </a:cubicBezTo>
                <a:cubicBezTo>
                  <a:pt x="4729867" y="5622800"/>
                  <a:pt x="4743470" y="5610974"/>
                  <a:pt x="4717254" y="5624155"/>
                </a:cubicBezTo>
                <a:cubicBezTo>
                  <a:pt x="4665606" y="5620882"/>
                  <a:pt x="4638526" y="5634254"/>
                  <a:pt x="4591958" y="5624710"/>
                </a:cubicBezTo>
                <a:cubicBezTo>
                  <a:pt x="4600998" y="5629613"/>
                  <a:pt x="4491255" y="5629123"/>
                  <a:pt x="4476215" y="5628210"/>
                </a:cubicBezTo>
                <a:lnTo>
                  <a:pt x="4425193" y="5627414"/>
                </a:lnTo>
                <a:lnTo>
                  <a:pt x="4383866" y="5626546"/>
                </a:lnTo>
                <a:lnTo>
                  <a:pt x="4385596" y="5634646"/>
                </a:lnTo>
                <a:cubicBezTo>
                  <a:pt x="4373497" y="5634009"/>
                  <a:pt x="4366105" y="5636763"/>
                  <a:pt x="4360864" y="5641173"/>
                </a:cubicBezTo>
                <a:lnTo>
                  <a:pt x="4328321" y="5626332"/>
                </a:lnTo>
                <a:lnTo>
                  <a:pt x="4309842" y="5626471"/>
                </a:lnTo>
                <a:lnTo>
                  <a:pt x="4277424" y="5631598"/>
                </a:lnTo>
                <a:lnTo>
                  <a:pt x="4266627" y="5633969"/>
                </a:lnTo>
                <a:lnTo>
                  <a:pt x="4185525" y="5617508"/>
                </a:lnTo>
                <a:lnTo>
                  <a:pt x="4177617" y="5610903"/>
                </a:lnTo>
                <a:cubicBezTo>
                  <a:pt x="4169135" y="5606836"/>
                  <a:pt x="4157063" y="5604954"/>
                  <a:pt x="4136948" y="5608031"/>
                </a:cubicBezTo>
                <a:lnTo>
                  <a:pt x="4132323" y="5609784"/>
                </a:lnTo>
                <a:lnTo>
                  <a:pt x="4098620" y="5599672"/>
                </a:lnTo>
                <a:cubicBezTo>
                  <a:pt x="4087744" y="5595070"/>
                  <a:pt x="3971360" y="5589278"/>
                  <a:pt x="3963475" y="5581841"/>
                </a:cubicBezTo>
                <a:cubicBezTo>
                  <a:pt x="3836034" y="5600252"/>
                  <a:pt x="3827261" y="5567580"/>
                  <a:pt x="3703613" y="5572482"/>
                </a:cubicBezTo>
                <a:cubicBezTo>
                  <a:pt x="3596526" y="5522697"/>
                  <a:pt x="3528981" y="5553020"/>
                  <a:pt x="3432987" y="5545768"/>
                </a:cubicBezTo>
                <a:cubicBezTo>
                  <a:pt x="3341557" y="5540666"/>
                  <a:pt x="3299222" y="5556776"/>
                  <a:pt x="3176381" y="5556110"/>
                </a:cubicBezTo>
                <a:cubicBezTo>
                  <a:pt x="3046225" y="5545252"/>
                  <a:pt x="2856562" y="5551022"/>
                  <a:pt x="2710156" y="5527517"/>
                </a:cubicBezTo>
                <a:cubicBezTo>
                  <a:pt x="2595124" y="5519951"/>
                  <a:pt x="2594726" y="5525545"/>
                  <a:pt x="2550206" y="5524958"/>
                </a:cubicBezTo>
                <a:cubicBezTo>
                  <a:pt x="2535402" y="5528183"/>
                  <a:pt x="2457214" y="5518753"/>
                  <a:pt x="2443041" y="5523990"/>
                </a:cubicBezTo>
                <a:lnTo>
                  <a:pt x="2435613" y="5526704"/>
                </a:lnTo>
                <a:lnTo>
                  <a:pt x="2405682" y="5528307"/>
                </a:lnTo>
                <a:lnTo>
                  <a:pt x="2397487" y="5540337"/>
                </a:lnTo>
                <a:lnTo>
                  <a:pt x="2297454" y="5550765"/>
                </a:lnTo>
                <a:cubicBezTo>
                  <a:pt x="2230952" y="5521480"/>
                  <a:pt x="2174171" y="5556417"/>
                  <a:pt x="2056700" y="5555489"/>
                </a:cubicBezTo>
                <a:cubicBezTo>
                  <a:pt x="2025568" y="5545373"/>
                  <a:pt x="1901680" y="5520750"/>
                  <a:pt x="1878530" y="5535330"/>
                </a:cubicBezTo>
                <a:lnTo>
                  <a:pt x="1859292" y="5535461"/>
                </a:lnTo>
                <a:lnTo>
                  <a:pt x="1835626" y="5533793"/>
                </a:lnTo>
                <a:cubicBezTo>
                  <a:pt x="1823131" y="5534628"/>
                  <a:pt x="1810151" y="5536942"/>
                  <a:pt x="1798939" y="5540285"/>
                </a:cubicBezTo>
                <a:lnTo>
                  <a:pt x="1779046" y="5549949"/>
                </a:lnTo>
                <a:lnTo>
                  <a:pt x="1772421" y="5549018"/>
                </a:lnTo>
                <a:lnTo>
                  <a:pt x="1772052" y="5545689"/>
                </a:lnTo>
                <a:cubicBezTo>
                  <a:pt x="1758274" y="5534165"/>
                  <a:pt x="1670822" y="5556887"/>
                  <a:pt x="1711543" y="5534558"/>
                </a:cubicBezTo>
                <a:cubicBezTo>
                  <a:pt x="1696140" y="5533324"/>
                  <a:pt x="1670188" y="5488258"/>
                  <a:pt x="1631462" y="5491807"/>
                </a:cubicBezTo>
                <a:cubicBezTo>
                  <a:pt x="1579148" y="5498877"/>
                  <a:pt x="1591754" y="5486800"/>
                  <a:pt x="1538763" y="5482781"/>
                </a:cubicBezTo>
                <a:cubicBezTo>
                  <a:pt x="1522078" y="5456666"/>
                  <a:pt x="1527306" y="5478305"/>
                  <a:pt x="1501533" y="5467817"/>
                </a:cubicBezTo>
                <a:cubicBezTo>
                  <a:pt x="1499922" y="5487659"/>
                  <a:pt x="1473126" y="5449434"/>
                  <a:pt x="1461266" y="5469343"/>
                </a:cubicBezTo>
                <a:cubicBezTo>
                  <a:pt x="1456951" y="5466804"/>
                  <a:pt x="1453146" y="5463716"/>
                  <a:pt x="1449415" y="5460467"/>
                </a:cubicBezTo>
                <a:lnTo>
                  <a:pt x="1447454" y="5458776"/>
                </a:lnTo>
                <a:lnTo>
                  <a:pt x="1437814" y="5455515"/>
                </a:lnTo>
                <a:lnTo>
                  <a:pt x="1437334" y="5450209"/>
                </a:lnTo>
                <a:lnTo>
                  <a:pt x="1424429" y="5442157"/>
                </a:lnTo>
                <a:cubicBezTo>
                  <a:pt x="1419251" y="5439819"/>
                  <a:pt x="1413273" y="5438098"/>
                  <a:pt x="1406063" y="5437380"/>
                </a:cubicBezTo>
                <a:cubicBezTo>
                  <a:pt x="1378526" y="5442640"/>
                  <a:pt x="1350821" y="5412037"/>
                  <a:pt x="1316379" y="5419601"/>
                </a:cubicBezTo>
                <a:cubicBezTo>
                  <a:pt x="1304160" y="5420695"/>
                  <a:pt x="1269061" y="5413755"/>
                  <a:pt x="1264090" y="5406153"/>
                </a:cubicBezTo>
                <a:cubicBezTo>
                  <a:pt x="1257115" y="5403410"/>
                  <a:pt x="1247955" y="5404075"/>
                  <a:pt x="1246374" y="5396631"/>
                </a:cubicBezTo>
                <a:cubicBezTo>
                  <a:pt x="1242951" y="5387390"/>
                  <a:pt x="1213970" y="5395299"/>
                  <a:pt x="1220190" y="5386301"/>
                </a:cubicBezTo>
                <a:cubicBezTo>
                  <a:pt x="1199695" y="5391599"/>
                  <a:pt x="1189803" y="5371737"/>
                  <a:pt x="1175643" y="5364651"/>
                </a:cubicBezTo>
                <a:cubicBezTo>
                  <a:pt x="1167337" y="5367627"/>
                  <a:pt x="1159852" y="5363931"/>
                  <a:pt x="1150342" y="5358447"/>
                </a:cubicBezTo>
                <a:lnTo>
                  <a:pt x="1112024" y="5345786"/>
                </a:lnTo>
                <a:lnTo>
                  <a:pt x="1100870" y="5343651"/>
                </a:lnTo>
                <a:lnTo>
                  <a:pt x="1096383" y="5343015"/>
                </a:lnTo>
                <a:lnTo>
                  <a:pt x="1058039" y="5343504"/>
                </a:lnTo>
                <a:cubicBezTo>
                  <a:pt x="1057478" y="5341976"/>
                  <a:pt x="1056597" y="5340487"/>
                  <a:pt x="1055426" y="5339088"/>
                </a:cubicBezTo>
                <a:lnTo>
                  <a:pt x="1044738" y="5333063"/>
                </a:lnTo>
                <a:lnTo>
                  <a:pt x="1033909" y="5335680"/>
                </a:lnTo>
                <a:cubicBezTo>
                  <a:pt x="1035046" y="5328129"/>
                  <a:pt x="1022289" y="5334344"/>
                  <a:pt x="1012649" y="5334541"/>
                </a:cubicBezTo>
                <a:lnTo>
                  <a:pt x="1007115" y="5332775"/>
                </a:lnTo>
                <a:lnTo>
                  <a:pt x="987447" y="5346462"/>
                </a:lnTo>
                <a:cubicBezTo>
                  <a:pt x="976074" y="5346779"/>
                  <a:pt x="963827" y="5334768"/>
                  <a:pt x="953418" y="5333901"/>
                </a:cubicBezTo>
                <a:lnTo>
                  <a:pt x="916854" y="5329435"/>
                </a:lnTo>
                <a:lnTo>
                  <a:pt x="905651" y="5332114"/>
                </a:lnTo>
                <a:cubicBezTo>
                  <a:pt x="881256" y="5332755"/>
                  <a:pt x="855727" y="5330820"/>
                  <a:pt x="838405" y="5339470"/>
                </a:cubicBezTo>
                <a:cubicBezTo>
                  <a:pt x="831364" y="5340489"/>
                  <a:pt x="823548" y="5331589"/>
                  <a:pt x="817627" y="5330580"/>
                </a:cubicBezTo>
                <a:lnTo>
                  <a:pt x="801817" y="5325937"/>
                </a:lnTo>
                <a:lnTo>
                  <a:pt x="798857" y="5320979"/>
                </a:lnTo>
                <a:lnTo>
                  <a:pt x="788354" y="5320143"/>
                </a:lnTo>
                <a:lnTo>
                  <a:pt x="785726" y="5318989"/>
                </a:lnTo>
                <a:cubicBezTo>
                  <a:pt x="780721" y="5316767"/>
                  <a:pt x="775719" y="5314716"/>
                  <a:pt x="770507" y="5313309"/>
                </a:cubicBezTo>
                <a:cubicBezTo>
                  <a:pt x="768924" y="5335137"/>
                  <a:pt x="725899" y="5304945"/>
                  <a:pt x="733810" y="5324286"/>
                </a:cubicBezTo>
                <a:cubicBezTo>
                  <a:pt x="704886" y="5320356"/>
                  <a:pt x="720003" y="5339795"/>
                  <a:pt x="692117" y="5318786"/>
                </a:cubicBezTo>
                <a:cubicBezTo>
                  <a:pt x="640968" y="5327470"/>
                  <a:pt x="620209" y="5334772"/>
                  <a:pt x="574943" y="5327578"/>
                </a:cubicBezTo>
                <a:cubicBezTo>
                  <a:pt x="533141" y="5325624"/>
                  <a:pt x="480989" y="5305543"/>
                  <a:pt x="441302" y="5307062"/>
                </a:cubicBezTo>
                <a:cubicBezTo>
                  <a:pt x="381194" y="5308098"/>
                  <a:pt x="355572" y="5361507"/>
                  <a:pt x="336819" y="5336690"/>
                </a:cubicBezTo>
                <a:cubicBezTo>
                  <a:pt x="308424" y="5343088"/>
                  <a:pt x="294704" y="5344301"/>
                  <a:pt x="270932" y="5345451"/>
                </a:cubicBezTo>
                <a:lnTo>
                  <a:pt x="194189" y="5343588"/>
                </a:lnTo>
                <a:lnTo>
                  <a:pt x="192552" y="5342845"/>
                </a:lnTo>
                <a:cubicBezTo>
                  <a:pt x="185478" y="5341467"/>
                  <a:pt x="181262" y="5342160"/>
                  <a:pt x="178320" y="5343766"/>
                </a:cubicBezTo>
                <a:lnTo>
                  <a:pt x="175596" y="5346411"/>
                </a:lnTo>
                <a:lnTo>
                  <a:pt x="147287" y="5352625"/>
                </a:lnTo>
                <a:lnTo>
                  <a:pt x="114847" y="5355844"/>
                </a:lnTo>
                <a:lnTo>
                  <a:pt x="114306" y="5354983"/>
                </a:lnTo>
                <a:cubicBezTo>
                  <a:pt x="110042" y="5353823"/>
                  <a:pt x="100016" y="5353058"/>
                  <a:pt x="89264" y="5348886"/>
                </a:cubicBezTo>
                <a:cubicBezTo>
                  <a:pt x="93123" y="5327937"/>
                  <a:pt x="57863" y="5341064"/>
                  <a:pt x="49794" y="5329950"/>
                </a:cubicBezTo>
                <a:cubicBezTo>
                  <a:pt x="40251" y="5331715"/>
                  <a:pt x="30226" y="5333199"/>
                  <a:pt x="19924" y="5334282"/>
                </a:cubicBezTo>
                <a:lnTo>
                  <a:pt x="13819" y="5334653"/>
                </a:lnTo>
                <a:lnTo>
                  <a:pt x="13657" y="5334455"/>
                </a:lnTo>
                <a:cubicBezTo>
                  <a:pt x="12246" y="5334096"/>
                  <a:pt x="10207" y="5334053"/>
                  <a:pt x="7139" y="5334438"/>
                </a:cubicBezTo>
                <a:lnTo>
                  <a:pt x="2684" y="5335333"/>
                </a:lnTo>
                <a:lnTo>
                  <a:pt x="0" y="5335496"/>
                </a:lnTo>
                <a:lnTo>
                  <a:pt x="0" y="10592"/>
                </a:lnTo>
                <a:lnTo>
                  <a:pt x="1124382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D449C3D-85E2-E4BE-F946-54B2A5B773F9}"/>
              </a:ext>
            </a:extLst>
          </p:cNvPr>
          <p:cNvSpPr>
            <a:spLocks noGrp="1"/>
          </p:cNvSpPr>
          <p:nvPr>
            <p:ph type="title"/>
          </p:nvPr>
        </p:nvSpPr>
        <p:spPr>
          <a:xfrm>
            <a:off x="1629751" y="1059116"/>
            <a:ext cx="8924392" cy="933486"/>
          </a:xfrm>
        </p:spPr>
        <p:txBody>
          <a:bodyPr>
            <a:normAutofit/>
          </a:bodyPr>
          <a:lstStyle/>
          <a:p>
            <a:pPr algn="ctr"/>
            <a:r>
              <a:rPr lang="en-GB" b="1"/>
              <a:t>Recommendation</a:t>
            </a:r>
          </a:p>
        </p:txBody>
      </p:sp>
      <p:sp>
        <p:nvSpPr>
          <p:cNvPr id="21" name="Rectangle 6">
            <a:extLst>
              <a:ext uri="{FF2B5EF4-FFF2-40B4-BE49-F238E27FC236}">
                <a16:creationId xmlns:a16="http://schemas.microsoft.com/office/drawing/2014/main" id="{16A12243-4887-4E89-8347-1146AE5D14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0000">
            <a:off x="5418161" y="351736"/>
            <a:ext cx="1352113" cy="407805"/>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AF67ACB-28EB-791B-D466-D5DE08C12AA4}"/>
              </a:ext>
            </a:extLst>
          </p:cNvPr>
          <p:cNvSpPr>
            <a:spLocks noGrp="1"/>
          </p:cNvSpPr>
          <p:nvPr>
            <p:ph idx="1"/>
          </p:nvPr>
        </p:nvSpPr>
        <p:spPr>
          <a:xfrm>
            <a:off x="1957986" y="2292176"/>
            <a:ext cx="8273380" cy="3329395"/>
          </a:xfrm>
        </p:spPr>
        <p:txBody>
          <a:bodyPr>
            <a:normAutofit/>
          </a:bodyPr>
          <a:lstStyle/>
          <a:p>
            <a:r>
              <a:rPr lang="en-GB" sz="1900" dirty="0"/>
              <a:t>The NHS should work with local authorities to establish community healthcare support hubs in deprived areas, particularly those identified through the Core20PLUS5 approach. These hubs should provide free health screenings, face-to-face appointments, language interpretation and digital support for booking healthcare appointments.</a:t>
            </a:r>
          </a:p>
          <a:p>
            <a:r>
              <a:rPr lang="en-GB" sz="1900" dirty="0"/>
              <a:t>This would help reduce barriers to accessing healthcare, encourage early detection of illnesses and improve access to preventative services for vulnerable communities (NHS England, </a:t>
            </a:r>
            <a:r>
              <a:rPr lang="en-GB" sz="1900" dirty="0" err="1"/>
              <a:t>nd</a:t>
            </a:r>
            <a:r>
              <a:rPr lang="en-GB" sz="1900" dirty="0"/>
              <a:t>).</a:t>
            </a:r>
          </a:p>
          <a:p>
            <a:r>
              <a:rPr lang="en-GB" sz="1900" dirty="0"/>
              <a:t>This recommendation supports SDG 3 (Good Health and Well-being) and SDG 10 (Reduced Inequalities) by promoting fair and accessible healthcare for everyone.</a:t>
            </a:r>
          </a:p>
          <a:p>
            <a:endParaRPr lang="en-GB" sz="1900" dirty="0"/>
          </a:p>
        </p:txBody>
      </p:sp>
    </p:spTree>
    <p:extLst>
      <p:ext uri="{BB962C8B-B14F-4D97-AF65-F5344CB8AC3E}">
        <p14:creationId xmlns:p14="http://schemas.microsoft.com/office/powerpoint/2010/main" val="16985102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DC0EC46-2230-4728-856D-F353111210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8" y="643467"/>
            <a:ext cx="10905066" cy="5562249"/>
          </a:xfrm>
          <a:custGeom>
            <a:avLst/>
            <a:gdLst>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8506 w 11243827"/>
              <a:gd name="connsiteY105" fmla="*/ 5632788 h 5641173"/>
              <a:gd name="connsiteX106" fmla="*/ 7912803 w 11243827"/>
              <a:gd name="connsiteY106" fmla="*/ 5629702 h 5641173"/>
              <a:gd name="connsiteX107" fmla="*/ 7890915 w 11243827"/>
              <a:gd name="connsiteY107" fmla="*/ 5612272 h 5641173"/>
              <a:gd name="connsiteX108" fmla="*/ 7727691 w 11243827"/>
              <a:gd name="connsiteY108" fmla="*/ 5621064 h 5641173"/>
              <a:gd name="connsiteX109" fmla="*/ 7685998 w 11243827"/>
              <a:gd name="connsiteY109" fmla="*/ 5615564 h 5641173"/>
              <a:gd name="connsiteX110" fmla="*/ 7649302 w 11243827"/>
              <a:gd name="connsiteY110" fmla="*/ 5626541 h 5641173"/>
              <a:gd name="connsiteX111" fmla="*/ 7634083 w 11243827"/>
              <a:gd name="connsiteY111" fmla="*/ 5620862 h 5641173"/>
              <a:gd name="connsiteX112" fmla="*/ 7631455 w 11243827"/>
              <a:gd name="connsiteY112" fmla="*/ 5619708 h 5641173"/>
              <a:gd name="connsiteX113" fmla="*/ 7620952 w 11243827"/>
              <a:gd name="connsiteY113" fmla="*/ 5618872 h 5641173"/>
              <a:gd name="connsiteX114" fmla="*/ 7617992 w 11243827"/>
              <a:gd name="connsiteY114" fmla="*/ 5613914 h 5641173"/>
              <a:gd name="connsiteX115" fmla="*/ 7602182 w 11243827"/>
              <a:gd name="connsiteY115" fmla="*/ 5609271 h 5641173"/>
              <a:gd name="connsiteX116" fmla="*/ 7582847 w 11243827"/>
              <a:gd name="connsiteY116" fmla="*/ 5609047 h 5641173"/>
              <a:gd name="connsiteX117" fmla="*/ 7514158 w 11243827"/>
              <a:gd name="connsiteY117" fmla="*/ 5607737 h 5641173"/>
              <a:gd name="connsiteX118" fmla="*/ 7502955 w 11243827"/>
              <a:gd name="connsiteY118" fmla="*/ 5610415 h 5641173"/>
              <a:gd name="connsiteX119" fmla="*/ 7466391 w 11243827"/>
              <a:gd name="connsiteY119" fmla="*/ 5605949 h 5641173"/>
              <a:gd name="connsiteX120" fmla="*/ 7433806 w 11243827"/>
              <a:gd name="connsiteY120" fmla="*/ 5604945 h 5641173"/>
              <a:gd name="connsiteX121" fmla="*/ 7412693 w 11243827"/>
              <a:gd name="connsiteY121" fmla="*/ 5607075 h 5641173"/>
              <a:gd name="connsiteX122" fmla="*/ 7407159 w 11243827"/>
              <a:gd name="connsiteY122" fmla="*/ 5605310 h 5641173"/>
              <a:gd name="connsiteX123" fmla="*/ 7385900 w 11243827"/>
              <a:gd name="connsiteY123" fmla="*/ 5604171 h 5641173"/>
              <a:gd name="connsiteX124" fmla="*/ 7375071 w 11243827"/>
              <a:gd name="connsiteY124" fmla="*/ 5606788 h 5641173"/>
              <a:gd name="connsiteX125" fmla="*/ 7364382 w 11243827"/>
              <a:gd name="connsiteY125" fmla="*/ 5600762 h 5641173"/>
              <a:gd name="connsiteX126" fmla="*/ 7361770 w 11243827"/>
              <a:gd name="connsiteY126" fmla="*/ 5596347 h 5641173"/>
              <a:gd name="connsiteX127" fmla="*/ 7346641 w 11243827"/>
              <a:gd name="connsiteY127" fmla="*/ 5598329 h 5641173"/>
              <a:gd name="connsiteX128" fmla="*/ 7334238 w 11243827"/>
              <a:gd name="connsiteY128" fmla="*/ 5594014 h 5641173"/>
              <a:gd name="connsiteX129" fmla="*/ 7323426 w 11243827"/>
              <a:gd name="connsiteY129" fmla="*/ 5596835 h 5641173"/>
              <a:gd name="connsiteX130" fmla="*/ 7318938 w 11243827"/>
              <a:gd name="connsiteY130" fmla="*/ 5596200 h 5641173"/>
              <a:gd name="connsiteX131" fmla="*/ 7307784 w 11243827"/>
              <a:gd name="connsiteY131" fmla="*/ 5594065 h 5641173"/>
              <a:gd name="connsiteX132" fmla="*/ 7288540 w 11243827"/>
              <a:gd name="connsiteY132" fmla="*/ 5589320 h 5641173"/>
              <a:gd name="connsiteX133" fmla="*/ 7282537 w 11243827"/>
              <a:gd name="connsiteY133" fmla="*/ 5588660 h 5641173"/>
              <a:gd name="connsiteX134" fmla="*/ 7269466 w 11243827"/>
              <a:gd name="connsiteY134" fmla="*/ 5581404 h 5641173"/>
              <a:gd name="connsiteX135" fmla="*/ 7244165 w 11243827"/>
              <a:gd name="connsiteY135" fmla="*/ 5575200 h 5641173"/>
              <a:gd name="connsiteX136" fmla="*/ 7199619 w 11243827"/>
              <a:gd name="connsiteY136" fmla="*/ 5553550 h 5641173"/>
              <a:gd name="connsiteX137" fmla="*/ 7173434 w 11243827"/>
              <a:gd name="connsiteY137" fmla="*/ 5543219 h 5641173"/>
              <a:gd name="connsiteX138" fmla="*/ 7155718 w 11243827"/>
              <a:gd name="connsiteY138" fmla="*/ 5533697 h 5641173"/>
              <a:gd name="connsiteX139" fmla="*/ 7103430 w 11243827"/>
              <a:gd name="connsiteY139" fmla="*/ 5520249 h 5641173"/>
              <a:gd name="connsiteX140" fmla="*/ 7013746 w 11243827"/>
              <a:gd name="connsiteY140" fmla="*/ 5502470 h 5641173"/>
              <a:gd name="connsiteX141" fmla="*/ 6995379 w 11243827"/>
              <a:gd name="connsiteY141" fmla="*/ 5497693 h 5641173"/>
              <a:gd name="connsiteX142" fmla="*/ 6982475 w 11243827"/>
              <a:gd name="connsiteY142" fmla="*/ 5489641 h 5641173"/>
              <a:gd name="connsiteX143" fmla="*/ 6981994 w 11243827"/>
              <a:gd name="connsiteY143" fmla="*/ 5484335 h 5641173"/>
              <a:gd name="connsiteX144" fmla="*/ 6972355 w 11243827"/>
              <a:gd name="connsiteY144" fmla="*/ 5481074 h 5641173"/>
              <a:gd name="connsiteX145" fmla="*/ 6970394 w 11243827"/>
              <a:gd name="connsiteY145" fmla="*/ 5479383 h 5641173"/>
              <a:gd name="connsiteX146" fmla="*/ 6958543 w 11243827"/>
              <a:gd name="connsiteY146" fmla="*/ 5470507 h 5641173"/>
              <a:gd name="connsiteX147" fmla="*/ 6918276 w 11243827"/>
              <a:gd name="connsiteY147" fmla="*/ 5472034 h 5641173"/>
              <a:gd name="connsiteX148" fmla="*/ 6881046 w 11243827"/>
              <a:gd name="connsiteY148" fmla="*/ 5457070 h 5641173"/>
              <a:gd name="connsiteX149" fmla="*/ 6720917 w 11243827"/>
              <a:gd name="connsiteY149" fmla="*/ 5426664 h 5641173"/>
              <a:gd name="connsiteX150" fmla="*/ 6724964 w 11243827"/>
              <a:gd name="connsiteY150" fmla="*/ 5414071 h 5641173"/>
              <a:gd name="connsiteX151" fmla="*/ 6717823 w 11243827"/>
              <a:gd name="connsiteY151" fmla="*/ 5410317 h 5641173"/>
              <a:gd name="connsiteX152" fmla="*/ 6660723 w 11243827"/>
              <a:gd name="connsiteY152" fmla="*/ 5408304 h 5641173"/>
              <a:gd name="connsiteX153" fmla="*/ 6532914 w 11243827"/>
              <a:gd name="connsiteY153" fmla="*/ 5431205 h 5641173"/>
              <a:gd name="connsiteX154" fmla="*/ 6317327 w 11243827"/>
              <a:gd name="connsiteY154" fmla="*/ 5481889 h 5641173"/>
              <a:gd name="connsiteX155" fmla="*/ 6196243 w 11243827"/>
              <a:gd name="connsiteY155" fmla="*/ 5515042 h 5641173"/>
              <a:gd name="connsiteX156" fmla="*/ 6099124 w 11243827"/>
              <a:gd name="connsiteY156" fmla="*/ 5516848 h 5641173"/>
              <a:gd name="connsiteX157" fmla="*/ 6016077 w 11243827"/>
              <a:gd name="connsiteY157" fmla="*/ 5528642 h 5641173"/>
              <a:gd name="connsiteX158" fmla="*/ 6004389 w 11243827"/>
              <a:gd name="connsiteY158" fmla="*/ 5531206 h 5641173"/>
              <a:gd name="connsiteX159" fmla="*/ 5933945 w 11243827"/>
              <a:gd name="connsiteY159" fmla="*/ 5538840 h 5641173"/>
              <a:gd name="connsiteX160" fmla="*/ 5883936 w 11243827"/>
              <a:gd name="connsiteY160" fmla="*/ 5553807 h 5641173"/>
              <a:gd name="connsiteX161" fmla="*/ 5798331 w 11243827"/>
              <a:gd name="connsiteY161" fmla="*/ 5564248 h 5641173"/>
              <a:gd name="connsiteX162" fmla="*/ 5712738 w 11243827"/>
              <a:gd name="connsiteY162" fmla="*/ 5573120 h 5641173"/>
              <a:gd name="connsiteX163" fmla="*/ 5681342 w 11243827"/>
              <a:gd name="connsiteY163" fmla="*/ 5575621 h 5641173"/>
              <a:gd name="connsiteX164" fmla="*/ 5627167 w 11243827"/>
              <a:gd name="connsiteY164" fmla="*/ 5583215 h 5641173"/>
              <a:gd name="connsiteX165" fmla="*/ 5591414 w 11243827"/>
              <a:gd name="connsiteY165" fmla="*/ 5587695 h 5641173"/>
              <a:gd name="connsiteX166" fmla="*/ 5583028 w 11243827"/>
              <a:gd name="connsiteY166" fmla="*/ 5580877 h 5641173"/>
              <a:gd name="connsiteX167" fmla="*/ 5549426 w 11243827"/>
              <a:gd name="connsiteY167" fmla="*/ 5582858 h 5641173"/>
              <a:gd name="connsiteX168" fmla="*/ 5519999 w 11243827"/>
              <a:gd name="connsiteY168" fmla="*/ 5592246 h 5641173"/>
              <a:gd name="connsiteX169" fmla="*/ 5480028 w 11243827"/>
              <a:gd name="connsiteY169" fmla="*/ 5597282 h 5641173"/>
              <a:gd name="connsiteX170" fmla="*/ 5456175 w 11243827"/>
              <a:gd name="connsiteY170" fmla="*/ 5600371 h 5641173"/>
              <a:gd name="connsiteX171" fmla="*/ 5388463 w 11243827"/>
              <a:gd name="connsiteY171" fmla="*/ 5602638 h 5641173"/>
              <a:gd name="connsiteX172" fmla="*/ 5265898 w 11243827"/>
              <a:gd name="connsiteY172" fmla="*/ 5591830 h 5641173"/>
              <a:gd name="connsiteX173" fmla="*/ 5231231 w 11243827"/>
              <a:gd name="connsiteY173" fmla="*/ 5592790 h 5641173"/>
              <a:gd name="connsiteX174" fmla="*/ 5226996 w 11243827"/>
              <a:gd name="connsiteY174" fmla="*/ 5595040 h 5641173"/>
              <a:gd name="connsiteX175" fmla="*/ 5175988 w 11243827"/>
              <a:gd name="connsiteY175" fmla="*/ 5588131 h 5641173"/>
              <a:gd name="connsiteX176" fmla="*/ 5107470 w 11243827"/>
              <a:gd name="connsiteY176" fmla="*/ 5594771 h 5641173"/>
              <a:gd name="connsiteX177" fmla="*/ 5027868 w 11243827"/>
              <a:gd name="connsiteY177" fmla="*/ 5605624 h 5641173"/>
              <a:gd name="connsiteX178" fmla="*/ 5007324 w 11243827"/>
              <a:gd name="connsiteY178" fmla="*/ 5609209 h 5641173"/>
              <a:gd name="connsiteX179" fmla="*/ 4952559 w 11243827"/>
              <a:gd name="connsiteY179" fmla="*/ 5611402 h 5641173"/>
              <a:gd name="connsiteX180" fmla="*/ 4826081 w 11243827"/>
              <a:gd name="connsiteY180" fmla="*/ 5616191 h 5641173"/>
              <a:gd name="connsiteX181" fmla="*/ 4823501 w 11243827"/>
              <a:gd name="connsiteY181" fmla="*/ 5619174 h 5641173"/>
              <a:gd name="connsiteX182" fmla="*/ 4813093 w 11243827"/>
              <a:gd name="connsiteY182" fmla="*/ 5620026 h 5641173"/>
              <a:gd name="connsiteX183" fmla="*/ 4810563 w 11243827"/>
              <a:gd name="connsiteY183" fmla="*/ 5620787 h 5641173"/>
              <a:gd name="connsiteX184" fmla="*/ 4795818 w 11243827"/>
              <a:gd name="connsiteY184" fmla="*/ 5624618 h 5641173"/>
              <a:gd name="connsiteX185" fmla="*/ 4758404 w 11243827"/>
              <a:gd name="connsiteY185" fmla="*/ 5619510 h 5641173"/>
              <a:gd name="connsiteX186" fmla="*/ 4717254 w 11243827"/>
              <a:gd name="connsiteY186" fmla="*/ 5624155 h 5641173"/>
              <a:gd name="connsiteX187" fmla="*/ 4591958 w 11243827"/>
              <a:gd name="connsiteY187" fmla="*/ 5624710 h 5641173"/>
              <a:gd name="connsiteX188" fmla="*/ 4476215 w 11243827"/>
              <a:gd name="connsiteY188" fmla="*/ 5628210 h 5641173"/>
              <a:gd name="connsiteX189" fmla="*/ 4425193 w 11243827"/>
              <a:gd name="connsiteY189" fmla="*/ 5627414 h 5641173"/>
              <a:gd name="connsiteX190" fmla="*/ 4383866 w 11243827"/>
              <a:gd name="connsiteY190" fmla="*/ 5626546 h 5641173"/>
              <a:gd name="connsiteX191" fmla="*/ 4385596 w 11243827"/>
              <a:gd name="connsiteY191" fmla="*/ 5634646 h 5641173"/>
              <a:gd name="connsiteX192" fmla="*/ 4360864 w 11243827"/>
              <a:gd name="connsiteY192" fmla="*/ 5641173 h 5641173"/>
              <a:gd name="connsiteX193" fmla="*/ 4328321 w 11243827"/>
              <a:gd name="connsiteY193" fmla="*/ 5626332 h 5641173"/>
              <a:gd name="connsiteX194" fmla="*/ 4309842 w 11243827"/>
              <a:gd name="connsiteY194" fmla="*/ 5626471 h 5641173"/>
              <a:gd name="connsiteX195" fmla="*/ 4277424 w 11243827"/>
              <a:gd name="connsiteY195" fmla="*/ 5631598 h 5641173"/>
              <a:gd name="connsiteX196" fmla="*/ 4266627 w 11243827"/>
              <a:gd name="connsiteY196" fmla="*/ 5633969 h 5641173"/>
              <a:gd name="connsiteX197" fmla="*/ 4185525 w 11243827"/>
              <a:gd name="connsiteY197" fmla="*/ 5617508 h 5641173"/>
              <a:gd name="connsiteX198" fmla="*/ 4177617 w 11243827"/>
              <a:gd name="connsiteY198" fmla="*/ 5610903 h 5641173"/>
              <a:gd name="connsiteX199" fmla="*/ 4136948 w 11243827"/>
              <a:gd name="connsiteY199" fmla="*/ 5608031 h 5641173"/>
              <a:gd name="connsiteX200" fmla="*/ 4132323 w 11243827"/>
              <a:gd name="connsiteY200" fmla="*/ 5609784 h 5641173"/>
              <a:gd name="connsiteX201" fmla="*/ 4098620 w 11243827"/>
              <a:gd name="connsiteY201" fmla="*/ 5599672 h 5641173"/>
              <a:gd name="connsiteX202" fmla="*/ 3963475 w 11243827"/>
              <a:gd name="connsiteY202" fmla="*/ 5581841 h 5641173"/>
              <a:gd name="connsiteX203" fmla="*/ 3703613 w 11243827"/>
              <a:gd name="connsiteY203" fmla="*/ 5572482 h 5641173"/>
              <a:gd name="connsiteX204" fmla="*/ 3432987 w 11243827"/>
              <a:gd name="connsiteY204" fmla="*/ 5545768 h 5641173"/>
              <a:gd name="connsiteX205" fmla="*/ 3176381 w 11243827"/>
              <a:gd name="connsiteY205" fmla="*/ 5556110 h 5641173"/>
              <a:gd name="connsiteX206" fmla="*/ 2710156 w 11243827"/>
              <a:gd name="connsiteY206" fmla="*/ 5527517 h 5641173"/>
              <a:gd name="connsiteX207" fmla="*/ 2550206 w 11243827"/>
              <a:gd name="connsiteY207" fmla="*/ 5524958 h 5641173"/>
              <a:gd name="connsiteX208" fmla="*/ 2443041 w 11243827"/>
              <a:gd name="connsiteY208" fmla="*/ 5523990 h 5641173"/>
              <a:gd name="connsiteX209" fmla="*/ 2435613 w 11243827"/>
              <a:gd name="connsiteY209" fmla="*/ 5526704 h 5641173"/>
              <a:gd name="connsiteX210" fmla="*/ 2405682 w 11243827"/>
              <a:gd name="connsiteY210" fmla="*/ 5528307 h 5641173"/>
              <a:gd name="connsiteX211" fmla="*/ 2397487 w 11243827"/>
              <a:gd name="connsiteY211" fmla="*/ 5540337 h 5641173"/>
              <a:gd name="connsiteX212" fmla="*/ 2297454 w 11243827"/>
              <a:gd name="connsiteY212" fmla="*/ 5550765 h 5641173"/>
              <a:gd name="connsiteX213" fmla="*/ 2056700 w 11243827"/>
              <a:gd name="connsiteY213" fmla="*/ 5555489 h 5641173"/>
              <a:gd name="connsiteX214" fmla="*/ 1878530 w 11243827"/>
              <a:gd name="connsiteY214" fmla="*/ 5535330 h 5641173"/>
              <a:gd name="connsiteX215" fmla="*/ 1859292 w 11243827"/>
              <a:gd name="connsiteY215" fmla="*/ 5535461 h 5641173"/>
              <a:gd name="connsiteX216" fmla="*/ 1835626 w 11243827"/>
              <a:gd name="connsiteY216" fmla="*/ 5533793 h 5641173"/>
              <a:gd name="connsiteX217" fmla="*/ 1798939 w 11243827"/>
              <a:gd name="connsiteY217" fmla="*/ 5540285 h 5641173"/>
              <a:gd name="connsiteX218" fmla="*/ 1779046 w 11243827"/>
              <a:gd name="connsiteY218" fmla="*/ 5549949 h 5641173"/>
              <a:gd name="connsiteX219" fmla="*/ 1772421 w 11243827"/>
              <a:gd name="connsiteY219" fmla="*/ 5549018 h 5641173"/>
              <a:gd name="connsiteX220" fmla="*/ 1772052 w 11243827"/>
              <a:gd name="connsiteY220" fmla="*/ 5545689 h 5641173"/>
              <a:gd name="connsiteX221" fmla="*/ 1711543 w 11243827"/>
              <a:gd name="connsiteY221" fmla="*/ 5534558 h 5641173"/>
              <a:gd name="connsiteX222" fmla="*/ 1698891 w 11243827"/>
              <a:gd name="connsiteY222" fmla="*/ 5513187 h 5641173"/>
              <a:gd name="connsiteX223" fmla="*/ 1538763 w 11243827"/>
              <a:gd name="connsiteY223" fmla="*/ 5482781 h 5641173"/>
              <a:gd name="connsiteX224" fmla="*/ 1501533 w 11243827"/>
              <a:gd name="connsiteY224" fmla="*/ 5467817 h 5641173"/>
              <a:gd name="connsiteX225" fmla="*/ 1461266 w 11243827"/>
              <a:gd name="connsiteY225" fmla="*/ 5469343 h 5641173"/>
              <a:gd name="connsiteX226" fmla="*/ 1449415 w 11243827"/>
              <a:gd name="connsiteY226" fmla="*/ 5460467 h 5641173"/>
              <a:gd name="connsiteX227" fmla="*/ 1447454 w 11243827"/>
              <a:gd name="connsiteY227" fmla="*/ 5458776 h 5641173"/>
              <a:gd name="connsiteX228" fmla="*/ 1437814 w 11243827"/>
              <a:gd name="connsiteY228" fmla="*/ 5455515 h 5641173"/>
              <a:gd name="connsiteX229" fmla="*/ 1437334 w 11243827"/>
              <a:gd name="connsiteY229" fmla="*/ 5450209 h 5641173"/>
              <a:gd name="connsiteX230" fmla="*/ 1424429 w 11243827"/>
              <a:gd name="connsiteY230" fmla="*/ 5442157 h 5641173"/>
              <a:gd name="connsiteX231" fmla="*/ 1406063 w 11243827"/>
              <a:gd name="connsiteY231" fmla="*/ 5437380 h 5641173"/>
              <a:gd name="connsiteX232" fmla="*/ 1316379 w 11243827"/>
              <a:gd name="connsiteY232" fmla="*/ 5419601 h 5641173"/>
              <a:gd name="connsiteX233" fmla="*/ 1264090 w 11243827"/>
              <a:gd name="connsiteY233" fmla="*/ 5406153 h 5641173"/>
              <a:gd name="connsiteX234" fmla="*/ 1246374 w 11243827"/>
              <a:gd name="connsiteY234" fmla="*/ 5396631 h 5641173"/>
              <a:gd name="connsiteX235" fmla="*/ 1220190 w 11243827"/>
              <a:gd name="connsiteY235" fmla="*/ 5386301 h 5641173"/>
              <a:gd name="connsiteX236" fmla="*/ 1175643 w 11243827"/>
              <a:gd name="connsiteY236" fmla="*/ 5364651 h 5641173"/>
              <a:gd name="connsiteX237" fmla="*/ 1150342 w 11243827"/>
              <a:gd name="connsiteY237" fmla="*/ 5358447 h 5641173"/>
              <a:gd name="connsiteX238" fmla="*/ 1137272 w 11243827"/>
              <a:gd name="connsiteY238" fmla="*/ 5351191 h 5641173"/>
              <a:gd name="connsiteX239" fmla="*/ 1131268 w 11243827"/>
              <a:gd name="connsiteY239" fmla="*/ 5350530 h 5641173"/>
              <a:gd name="connsiteX240" fmla="*/ 1112024 w 11243827"/>
              <a:gd name="connsiteY240" fmla="*/ 5345786 h 5641173"/>
              <a:gd name="connsiteX241" fmla="*/ 1100870 w 11243827"/>
              <a:gd name="connsiteY241" fmla="*/ 5343651 h 5641173"/>
              <a:gd name="connsiteX242" fmla="*/ 1096383 w 11243827"/>
              <a:gd name="connsiteY242" fmla="*/ 5343015 h 5641173"/>
              <a:gd name="connsiteX243" fmla="*/ 1085571 w 11243827"/>
              <a:gd name="connsiteY243" fmla="*/ 5345836 h 5641173"/>
              <a:gd name="connsiteX244" fmla="*/ 1073168 w 11243827"/>
              <a:gd name="connsiteY244" fmla="*/ 5341521 h 5641173"/>
              <a:gd name="connsiteX245" fmla="*/ 1058039 w 11243827"/>
              <a:gd name="connsiteY245" fmla="*/ 5343504 h 5641173"/>
              <a:gd name="connsiteX246" fmla="*/ 1055426 w 11243827"/>
              <a:gd name="connsiteY246" fmla="*/ 5339088 h 5641173"/>
              <a:gd name="connsiteX247" fmla="*/ 1044738 w 11243827"/>
              <a:gd name="connsiteY247" fmla="*/ 5333063 h 5641173"/>
              <a:gd name="connsiteX248" fmla="*/ 1033909 w 11243827"/>
              <a:gd name="connsiteY248" fmla="*/ 5335680 h 5641173"/>
              <a:gd name="connsiteX249" fmla="*/ 1012649 w 11243827"/>
              <a:gd name="connsiteY249" fmla="*/ 5334541 h 5641173"/>
              <a:gd name="connsiteX250" fmla="*/ 1007115 w 11243827"/>
              <a:gd name="connsiteY250" fmla="*/ 5332775 h 5641173"/>
              <a:gd name="connsiteX251" fmla="*/ 986002 w 11243827"/>
              <a:gd name="connsiteY251" fmla="*/ 5334906 h 5641173"/>
              <a:gd name="connsiteX252" fmla="*/ 953418 w 11243827"/>
              <a:gd name="connsiteY252" fmla="*/ 5333901 h 5641173"/>
              <a:gd name="connsiteX253" fmla="*/ 916854 w 11243827"/>
              <a:gd name="connsiteY253" fmla="*/ 5329435 h 5641173"/>
              <a:gd name="connsiteX254" fmla="*/ 905651 w 11243827"/>
              <a:gd name="connsiteY254" fmla="*/ 5332114 h 5641173"/>
              <a:gd name="connsiteX255" fmla="*/ 836961 w 11243827"/>
              <a:gd name="connsiteY255" fmla="*/ 5330803 h 5641173"/>
              <a:gd name="connsiteX256" fmla="*/ 817627 w 11243827"/>
              <a:gd name="connsiteY256" fmla="*/ 5330580 h 5641173"/>
              <a:gd name="connsiteX257" fmla="*/ 801817 w 11243827"/>
              <a:gd name="connsiteY257" fmla="*/ 5325937 h 5641173"/>
              <a:gd name="connsiteX258" fmla="*/ 798857 w 11243827"/>
              <a:gd name="connsiteY258" fmla="*/ 5320979 h 5641173"/>
              <a:gd name="connsiteX259" fmla="*/ 788354 w 11243827"/>
              <a:gd name="connsiteY259" fmla="*/ 5320143 h 5641173"/>
              <a:gd name="connsiteX260" fmla="*/ 785726 w 11243827"/>
              <a:gd name="connsiteY260" fmla="*/ 5318989 h 5641173"/>
              <a:gd name="connsiteX261" fmla="*/ 770507 w 11243827"/>
              <a:gd name="connsiteY261" fmla="*/ 5313309 h 5641173"/>
              <a:gd name="connsiteX262" fmla="*/ 733810 w 11243827"/>
              <a:gd name="connsiteY262" fmla="*/ 5324286 h 5641173"/>
              <a:gd name="connsiteX263" fmla="*/ 692117 w 11243827"/>
              <a:gd name="connsiteY263" fmla="*/ 5318786 h 5641173"/>
              <a:gd name="connsiteX264" fmla="*/ 528894 w 11243827"/>
              <a:gd name="connsiteY264" fmla="*/ 5327578 h 5641173"/>
              <a:gd name="connsiteX265" fmla="*/ 507005 w 11243827"/>
              <a:gd name="connsiteY265" fmla="*/ 5310149 h 5641173"/>
              <a:gd name="connsiteX266" fmla="*/ 441302 w 11243827"/>
              <a:gd name="connsiteY266" fmla="*/ 5307062 h 5641173"/>
              <a:gd name="connsiteX267" fmla="*/ 336819 w 11243827"/>
              <a:gd name="connsiteY267" fmla="*/ 5336690 h 5641173"/>
              <a:gd name="connsiteX268" fmla="*/ 215763 w 11243827"/>
              <a:gd name="connsiteY268" fmla="*/ 5332575 h 5641173"/>
              <a:gd name="connsiteX269" fmla="*/ 205927 w 11243827"/>
              <a:gd name="connsiteY269" fmla="*/ 5339672 h 5641173"/>
              <a:gd name="connsiteX270" fmla="*/ 194189 w 11243827"/>
              <a:gd name="connsiteY270" fmla="*/ 5343588 h 5641173"/>
              <a:gd name="connsiteX271" fmla="*/ 192552 w 11243827"/>
              <a:gd name="connsiteY271" fmla="*/ 5342845 h 5641173"/>
              <a:gd name="connsiteX272" fmla="*/ 178320 w 11243827"/>
              <a:gd name="connsiteY272" fmla="*/ 5343766 h 5641173"/>
              <a:gd name="connsiteX273" fmla="*/ 175596 w 11243827"/>
              <a:gd name="connsiteY273" fmla="*/ 5346411 h 5641173"/>
              <a:gd name="connsiteX274" fmla="*/ 165951 w 11243827"/>
              <a:gd name="connsiteY274" fmla="*/ 5347808 h 5641173"/>
              <a:gd name="connsiteX275" fmla="*/ 147287 w 11243827"/>
              <a:gd name="connsiteY275" fmla="*/ 5352625 h 5641173"/>
              <a:gd name="connsiteX276" fmla="*/ 143484 w 11243827"/>
              <a:gd name="connsiteY276" fmla="*/ 5351591 h 5641173"/>
              <a:gd name="connsiteX277" fmla="*/ 114847 w 11243827"/>
              <a:gd name="connsiteY277" fmla="*/ 5355844 h 5641173"/>
              <a:gd name="connsiteX278" fmla="*/ 114306 w 11243827"/>
              <a:gd name="connsiteY278" fmla="*/ 5354983 h 5641173"/>
              <a:gd name="connsiteX279" fmla="*/ 105588 w 11243827"/>
              <a:gd name="connsiteY279" fmla="*/ 5352169 h 5641173"/>
              <a:gd name="connsiteX280" fmla="*/ 89264 w 11243827"/>
              <a:gd name="connsiteY280" fmla="*/ 5348886 h 5641173"/>
              <a:gd name="connsiteX281" fmla="*/ 49794 w 11243827"/>
              <a:gd name="connsiteY281" fmla="*/ 5329950 h 5641173"/>
              <a:gd name="connsiteX282" fmla="*/ 19924 w 11243827"/>
              <a:gd name="connsiteY282" fmla="*/ 5334282 h 5641173"/>
              <a:gd name="connsiteX283" fmla="*/ 13819 w 11243827"/>
              <a:gd name="connsiteY283" fmla="*/ 5334653 h 5641173"/>
              <a:gd name="connsiteX284" fmla="*/ 13657 w 11243827"/>
              <a:gd name="connsiteY284" fmla="*/ 5334455 h 5641173"/>
              <a:gd name="connsiteX285" fmla="*/ 7139 w 11243827"/>
              <a:gd name="connsiteY285" fmla="*/ 5334438 h 5641173"/>
              <a:gd name="connsiteX286" fmla="*/ 2684 w 11243827"/>
              <a:gd name="connsiteY286" fmla="*/ 5335333 h 5641173"/>
              <a:gd name="connsiteX287" fmla="*/ 0 w 11243827"/>
              <a:gd name="connsiteY287" fmla="*/ 5335496 h 5641173"/>
              <a:gd name="connsiteX288" fmla="*/ 0 w 11243827"/>
              <a:gd name="connsiteY288" fmla="*/ 10592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426664 h 5641173"/>
              <a:gd name="connsiteX149" fmla="*/ 6724964 w 11243827"/>
              <a:gd name="connsiteY149" fmla="*/ 5414071 h 5641173"/>
              <a:gd name="connsiteX150" fmla="*/ 6717823 w 11243827"/>
              <a:gd name="connsiteY150" fmla="*/ 5410317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426664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637174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804792 w 11243827"/>
              <a:gd name="connsiteY148" fmla="*/ 5439822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804792 w 11243827"/>
              <a:gd name="connsiteY148" fmla="*/ 5439822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87273"/>
              <a:gd name="connsiteX1" fmla="*/ 11243827 w 11243827"/>
              <a:gd name="connsiteY1" fmla="*/ 1470035 h 5687273"/>
              <a:gd name="connsiteX2" fmla="*/ 11243827 w 11243827"/>
              <a:gd name="connsiteY2" fmla="*/ 5001571 h 5687273"/>
              <a:gd name="connsiteX3" fmla="*/ 11243827 w 11243827"/>
              <a:gd name="connsiteY3" fmla="*/ 5209610 h 5687273"/>
              <a:gd name="connsiteX4" fmla="*/ 11240675 w 11243827"/>
              <a:gd name="connsiteY4" fmla="*/ 5210442 h 5687273"/>
              <a:gd name="connsiteX5" fmla="*/ 11179959 w 11243827"/>
              <a:gd name="connsiteY5" fmla="*/ 5221199 h 5687273"/>
              <a:gd name="connsiteX6" fmla="*/ 11105493 w 11243827"/>
              <a:gd name="connsiteY6" fmla="*/ 5259905 h 5687273"/>
              <a:gd name="connsiteX7" fmla="*/ 11078640 w 11243827"/>
              <a:gd name="connsiteY7" fmla="*/ 5263531 h 5687273"/>
              <a:gd name="connsiteX8" fmla="*/ 11079616 w 11243827"/>
              <a:gd name="connsiteY8" fmla="*/ 5270380 h 5687273"/>
              <a:gd name="connsiteX9" fmla="*/ 11069641 w 11243827"/>
              <a:gd name="connsiteY9" fmla="*/ 5270884 h 5687273"/>
              <a:gd name="connsiteX10" fmla="*/ 11047377 w 11243827"/>
              <a:gd name="connsiteY10" fmla="*/ 5271051 h 5687273"/>
              <a:gd name="connsiteX11" fmla="*/ 10980705 w 11243827"/>
              <a:gd name="connsiteY11" fmla="*/ 5272951 h 5687273"/>
              <a:gd name="connsiteX12" fmla="*/ 10962514 w 11243827"/>
              <a:gd name="connsiteY12" fmla="*/ 5286084 h 5687273"/>
              <a:gd name="connsiteX13" fmla="*/ 10945307 w 11243827"/>
              <a:gd name="connsiteY13" fmla="*/ 5286290 h 5687273"/>
              <a:gd name="connsiteX14" fmla="*/ 10845516 w 11243827"/>
              <a:gd name="connsiteY14" fmla="*/ 5303894 h 5687273"/>
              <a:gd name="connsiteX15" fmla="*/ 10831795 w 11243827"/>
              <a:gd name="connsiteY15" fmla="*/ 5305210 h 5687273"/>
              <a:gd name="connsiteX16" fmla="*/ 10824365 w 11243827"/>
              <a:gd name="connsiteY16" fmla="*/ 5311111 h 5687273"/>
              <a:gd name="connsiteX17" fmla="*/ 10797756 w 11243827"/>
              <a:gd name="connsiteY17" fmla="*/ 5312285 h 5687273"/>
              <a:gd name="connsiteX18" fmla="*/ 10796525 w 11243827"/>
              <a:gd name="connsiteY18" fmla="*/ 5315645 h 5687273"/>
              <a:gd name="connsiteX19" fmla="*/ 10709063 w 11243827"/>
              <a:gd name="connsiteY19" fmla="*/ 5344492 h 5687273"/>
              <a:gd name="connsiteX20" fmla="*/ 10694078 w 11243827"/>
              <a:gd name="connsiteY20" fmla="*/ 5349258 h 5687273"/>
              <a:gd name="connsiteX21" fmla="*/ 10681131 w 11243827"/>
              <a:gd name="connsiteY21" fmla="*/ 5347812 h 5687273"/>
              <a:gd name="connsiteX22" fmla="*/ 10609448 w 11243827"/>
              <a:gd name="connsiteY22" fmla="*/ 5351931 h 5687273"/>
              <a:gd name="connsiteX23" fmla="*/ 10592397 w 11243827"/>
              <a:gd name="connsiteY23" fmla="*/ 5349402 h 5687273"/>
              <a:gd name="connsiteX24" fmla="*/ 10585227 w 11243827"/>
              <a:gd name="connsiteY24" fmla="*/ 5344063 h 5687273"/>
              <a:gd name="connsiteX25" fmla="*/ 10557472 w 11243827"/>
              <a:gd name="connsiteY25" fmla="*/ 5354151 h 5687273"/>
              <a:gd name="connsiteX26" fmla="*/ 10514646 w 11243827"/>
              <a:gd name="connsiteY26" fmla="*/ 5361064 h 5687273"/>
              <a:gd name="connsiteX27" fmla="*/ 10494292 w 11243827"/>
              <a:gd name="connsiteY27" fmla="*/ 5366054 h 5687273"/>
              <a:gd name="connsiteX28" fmla="*/ 10477869 w 11243827"/>
              <a:gd name="connsiteY28" fmla="*/ 5363025 h 5687273"/>
              <a:gd name="connsiteX29" fmla="*/ 10384411 w 11243827"/>
              <a:gd name="connsiteY29" fmla="*/ 5362257 h 5687273"/>
              <a:gd name="connsiteX30" fmla="*/ 10362921 w 11243827"/>
              <a:gd name="connsiteY30" fmla="*/ 5357444 h 5687273"/>
              <a:gd name="connsiteX31" fmla="*/ 10352736 w 11243827"/>
              <a:gd name="connsiteY31" fmla="*/ 5347851 h 5687273"/>
              <a:gd name="connsiteX32" fmla="*/ 10344754 w 11243827"/>
              <a:gd name="connsiteY32" fmla="*/ 5351272 h 5687273"/>
              <a:gd name="connsiteX33" fmla="*/ 10288226 w 11243827"/>
              <a:gd name="connsiteY33" fmla="*/ 5351613 h 5687273"/>
              <a:gd name="connsiteX34" fmla="*/ 10251350 w 11243827"/>
              <a:gd name="connsiteY34" fmla="*/ 5352711 h 5687273"/>
              <a:gd name="connsiteX35" fmla="*/ 10249108 w 11243827"/>
              <a:gd name="connsiteY35" fmla="*/ 5365881 h 5687273"/>
              <a:gd name="connsiteX36" fmla="*/ 10216272 w 11243827"/>
              <a:gd name="connsiteY36" fmla="*/ 5370573 h 5687273"/>
              <a:gd name="connsiteX37" fmla="*/ 10181278 w 11243827"/>
              <a:gd name="connsiteY37" fmla="*/ 5362119 h 5687273"/>
              <a:gd name="connsiteX38" fmla="*/ 10140033 w 11243827"/>
              <a:gd name="connsiteY38" fmla="*/ 5363304 h 5687273"/>
              <a:gd name="connsiteX39" fmla="*/ 10115353 w 11243827"/>
              <a:gd name="connsiteY39" fmla="*/ 5363869 h 5687273"/>
              <a:gd name="connsiteX40" fmla="*/ 10050578 w 11243827"/>
              <a:gd name="connsiteY40" fmla="*/ 5376153 h 5687273"/>
              <a:gd name="connsiteX41" fmla="*/ 9945478 w 11243827"/>
              <a:gd name="connsiteY41" fmla="*/ 5422859 h 5687273"/>
              <a:gd name="connsiteX42" fmla="*/ 9912481 w 11243827"/>
              <a:gd name="connsiteY42" fmla="*/ 5429477 h 5687273"/>
              <a:gd name="connsiteX43" fmla="*/ 9906713 w 11243827"/>
              <a:gd name="connsiteY43" fmla="*/ 5426784 h 5687273"/>
              <a:gd name="connsiteX44" fmla="*/ 9742436 w 11243827"/>
              <a:gd name="connsiteY44" fmla="*/ 5454834 h 5687273"/>
              <a:gd name="connsiteX45" fmla="*/ 9713044 w 11243827"/>
              <a:gd name="connsiteY45" fmla="*/ 5456476 h 5687273"/>
              <a:gd name="connsiteX46" fmla="*/ 9691033 w 11243827"/>
              <a:gd name="connsiteY46" fmla="*/ 5455451 h 5687273"/>
              <a:gd name="connsiteX47" fmla="*/ 9638355 w 11243827"/>
              <a:gd name="connsiteY47" fmla="*/ 5464794 h 5687273"/>
              <a:gd name="connsiteX48" fmla="*/ 9552434 w 11243827"/>
              <a:gd name="connsiteY48" fmla="*/ 5485280 h 5687273"/>
              <a:gd name="connsiteX49" fmla="*/ 9533883 w 11243827"/>
              <a:gd name="connsiteY49" fmla="*/ 5488516 h 5687273"/>
              <a:gd name="connsiteX50" fmla="*/ 9516916 w 11243827"/>
              <a:gd name="connsiteY50" fmla="*/ 5486828 h 5687273"/>
              <a:gd name="connsiteX51" fmla="*/ 9512093 w 11243827"/>
              <a:gd name="connsiteY51" fmla="*/ 5482541 h 5687273"/>
              <a:gd name="connsiteX52" fmla="*/ 9501725 w 11243827"/>
              <a:gd name="connsiteY52" fmla="*/ 5483603 h 5687273"/>
              <a:gd name="connsiteX53" fmla="*/ 9498754 w 11243827"/>
              <a:gd name="connsiteY53" fmla="*/ 5482951 h 5687273"/>
              <a:gd name="connsiteX54" fmla="*/ 9481932 w 11243827"/>
              <a:gd name="connsiteY54" fmla="*/ 5480151 h 5687273"/>
              <a:gd name="connsiteX55" fmla="*/ 9451321 w 11243827"/>
              <a:gd name="connsiteY55" fmla="*/ 5497375 h 5687273"/>
              <a:gd name="connsiteX56" fmla="*/ 9409298 w 11243827"/>
              <a:gd name="connsiteY56" fmla="*/ 5499478 h 5687273"/>
              <a:gd name="connsiteX57" fmla="*/ 9257007 w 11243827"/>
              <a:gd name="connsiteY57" fmla="*/ 5537183 h 5687273"/>
              <a:gd name="connsiteX58" fmla="*/ 9229078 w 11243827"/>
              <a:gd name="connsiteY58" fmla="*/ 5524154 h 5687273"/>
              <a:gd name="connsiteX59" fmla="*/ 9165105 w 11243827"/>
              <a:gd name="connsiteY59" fmla="*/ 5532892 h 5687273"/>
              <a:gd name="connsiteX60" fmla="*/ 9077301 w 11243827"/>
              <a:gd name="connsiteY60" fmla="*/ 5580356 h 5687273"/>
              <a:gd name="connsiteX61" fmla="*/ 8960065 w 11243827"/>
              <a:gd name="connsiteY61" fmla="*/ 5597982 h 5687273"/>
              <a:gd name="connsiteX62" fmla="*/ 8953536 w 11243827"/>
              <a:gd name="connsiteY62" fmla="*/ 5606638 h 5687273"/>
              <a:gd name="connsiteX63" fmla="*/ 8943907 w 11243827"/>
              <a:gd name="connsiteY63" fmla="*/ 5612541 h 5687273"/>
              <a:gd name="connsiteX64" fmla="*/ 8942046 w 11243827"/>
              <a:gd name="connsiteY64" fmla="*/ 5612112 h 5687273"/>
              <a:gd name="connsiteX65" fmla="*/ 8928824 w 11243827"/>
              <a:gd name="connsiteY65" fmla="*/ 5615549 h 5687273"/>
              <a:gd name="connsiteX66" fmla="*/ 8927294 w 11243827"/>
              <a:gd name="connsiteY66" fmla="*/ 5618607 h 5687273"/>
              <a:gd name="connsiteX67" fmla="*/ 8918651 w 11243827"/>
              <a:gd name="connsiteY67" fmla="*/ 5621688 h 5687273"/>
              <a:gd name="connsiteX68" fmla="*/ 8902772 w 11243827"/>
              <a:gd name="connsiteY68" fmla="*/ 5629703 h 5687273"/>
              <a:gd name="connsiteX69" fmla="*/ 8898724 w 11243827"/>
              <a:gd name="connsiteY69" fmla="*/ 5629379 h 5687273"/>
              <a:gd name="connsiteX70" fmla="*/ 8873099 w 11243827"/>
              <a:gd name="connsiteY70" fmla="*/ 5638628 h 5687273"/>
              <a:gd name="connsiteX71" fmla="*/ 8872234 w 11243827"/>
              <a:gd name="connsiteY71" fmla="*/ 5637889 h 5687273"/>
              <a:gd name="connsiteX72" fmla="*/ 8862777 w 11243827"/>
              <a:gd name="connsiteY72" fmla="*/ 5636711 h 5687273"/>
              <a:gd name="connsiteX73" fmla="*/ 8845869 w 11243827"/>
              <a:gd name="connsiteY73" fmla="*/ 5636436 h 5687273"/>
              <a:gd name="connsiteX74" fmla="*/ 8800548 w 11243827"/>
              <a:gd name="connsiteY74" fmla="*/ 5625084 h 5687273"/>
              <a:gd name="connsiteX75" fmla="*/ 8773774 w 11243827"/>
              <a:gd name="connsiteY75" fmla="*/ 5634630 h 5687273"/>
              <a:gd name="connsiteX76" fmla="*/ 8698255 w 11243827"/>
              <a:gd name="connsiteY76" fmla="*/ 5636083 h 5687273"/>
              <a:gd name="connsiteX77" fmla="*/ 8619167 w 11243827"/>
              <a:gd name="connsiteY77" fmla="*/ 5619130 h 5687273"/>
              <a:gd name="connsiteX78" fmla="*/ 8539822 w 11243827"/>
              <a:gd name="connsiteY78" fmla="*/ 5616905 h 5687273"/>
              <a:gd name="connsiteX79" fmla="*/ 8511094 w 11243827"/>
              <a:gd name="connsiteY79" fmla="*/ 5617360 h 5687273"/>
              <a:gd name="connsiteX80" fmla="*/ 8459886 w 11243827"/>
              <a:gd name="connsiteY80" fmla="*/ 5612612 h 5687273"/>
              <a:gd name="connsiteX81" fmla="*/ 8436432 w 11243827"/>
              <a:gd name="connsiteY81" fmla="*/ 5606990 h 5687273"/>
              <a:gd name="connsiteX82" fmla="*/ 8435403 w 11243827"/>
              <a:gd name="connsiteY82" fmla="*/ 5607336 h 5687273"/>
              <a:gd name="connsiteX83" fmla="*/ 8433307 w 11243827"/>
              <a:gd name="connsiteY83" fmla="*/ 5604917 h 5687273"/>
              <a:gd name="connsiteX84" fmla="*/ 8428968 w 11243827"/>
              <a:gd name="connsiteY84" fmla="*/ 5603796 h 5687273"/>
              <a:gd name="connsiteX85" fmla="*/ 8417124 w 11243827"/>
              <a:gd name="connsiteY85" fmla="*/ 5604518 h 5687273"/>
              <a:gd name="connsiteX86" fmla="*/ 8412669 w 11243827"/>
              <a:gd name="connsiteY86" fmla="*/ 5605413 h 5687273"/>
              <a:gd name="connsiteX87" fmla="*/ 8406152 w 11243827"/>
              <a:gd name="connsiteY87" fmla="*/ 5605396 h 5687273"/>
              <a:gd name="connsiteX88" fmla="*/ 8405989 w 11243827"/>
              <a:gd name="connsiteY88" fmla="*/ 5605197 h 5687273"/>
              <a:gd name="connsiteX89" fmla="*/ 8399884 w 11243827"/>
              <a:gd name="connsiteY89" fmla="*/ 5605568 h 5687273"/>
              <a:gd name="connsiteX90" fmla="*/ 8370014 w 11243827"/>
              <a:gd name="connsiteY90" fmla="*/ 5609900 h 5687273"/>
              <a:gd name="connsiteX91" fmla="*/ 8330544 w 11243827"/>
              <a:gd name="connsiteY91" fmla="*/ 5590964 h 5687273"/>
              <a:gd name="connsiteX92" fmla="*/ 8314221 w 11243827"/>
              <a:gd name="connsiteY92" fmla="*/ 5587682 h 5687273"/>
              <a:gd name="connsiteX93" fmla="*/ 8305502 w 11243827"/>
              <a:gd name="connsiteY93" fmla="*/ 5584868 h 5687273"/>
              <a:gd name="connsiteX94" fmla="*/ 8304962 w 11243827"/>
              <a:gd name="connsiteY94" fmla="*/ 5584007 h 5687273"/>
              <a:gd name="connsiteX95" fmla="*/ 8276324 w 11243827"/>
              <a:gd name="connsiteY95" fmla="*/ 5588260 h 5687273"/>
              <a:gd name="connsiteX96" fmla="*/ 8272522 w 11243827"/>
              <a:gd name="connsiteY96" fmla="*/ 5587226 h 5687273"/>
              <a:gd name="connsiteX97" fmla="*/ 8253857 w 11243827"/>
              <a:gd name="connsiteY97" fmla="*/ 5592043 h 5687273"/>
              <a:gd name="connsiteX98" fmla="*/ 8244212 w 11243827"/>
              <a:gd name="connsiteY98" fmla="*/ 5593439 h 5687273"/>
              <a:gd name="connsiteX99" fmla="*/ 8241488 w 11243827"/>
              <a:gd name="connsiteY99" fmla="*/ 5596085 h 5687273"/>
              <a:gd name="connsiteX100" fmla="*/ 8227256 w 11243827"/>
              <a:gd name="connsiteY100" fmla="*/ 5597005 h 5687273"/>
              <a:gd name="connsiteX101" fmla="*/ 8225619 w 11243827"/>
              <a:gd name="connsiteY101" fmla="*/ 5596262 h 5687273"/>
              <a:gd name="connsiteX102" fmla="*/ 8213882 w 11243827"/>
              <a:gd name="connsiteY102" fmla="*/ 5600179 h 5687273"/>
              <a:gd name="connsiteX103" fmla="*/ 8204045 w 11243827"/>
              <a:gd name="connsiteY103" fmla="*/ 5607275 h 5687273"/>
              <a:gd name="connsiteX104" fmla="*/ 8082989 w 11243827"/>
              <a:gd name="connsiteY104" fmla="*/ 5603160 h 5687273"/>
              <a:gd name="connsiteX105" fmla="*/ 7976942 w 11243827"/>
              <a:gd name="connsiteY105" fmla="*/ 5598455 h 5687273"/>
              <a:gd name="connsiteX106" fmla="*/ 7915584 w 11243827"/>
              <a:gd name="connsiteY106" fmla="*/ 5684635 h 5687273"/>
              <a:gd name="connsiteX107" fmla="*/ 7727691 w 11243827"/>
              <a:gd name="connsiteY107" fmla="*/ 5621064 h 5687273"/>
              <a:gd name="connsiteX108" fmla="*/ 7685998 w 11243827"/>
              <a:gd name="connsiteY108" fmla="*/ 5615564 h 5687273"/>
              <a:gd name="connsiteX109" fmla="*/ 7649302 w 11243827"/>
              <a:gd name="connsiteY109" fmla="*/ 5626541 h 5687273"/>
              <a:gd name="connsiteX110" fmla="*/ 7634083 w 11243827"/>
              <a:gd name="connsiteY110" fmla="*/ 5620862 h 5687273"/>
              <a:gd name="connsiteX111" fmla="*/ 7631455 w 11243827"/>
              <a:gd name="connsiteY111" fmla="*/ 5619708 h 5687273"/>
              <a:gd name="connsiteX112" fmla="*/ 7620952 w 11243827"/>
              <a:gd name="connsiteY112" fmla="*/ 5618872 h 5687273"/>
              <a:gd name="connsiteX113" fmla="*/ 7617992 w 11243827"/>
              <a:gd name="connsiteY113" fmla="*/ 5613914 h 5687273"/>
              <a:gd name="connsiteX114" fmla="*/ 7602182 w 11243827"/>
              <a:gd name="connsiteY114" fmla="*/ 5609271 h 5687273"/>
              <a:gd name="connsiteX115" fmla="*/ 7582847 w 11243827"/>
              <a:gd name="connsiteY115" fmla="*/ 5609047 h 5687273"/>
              <a:gd name="connsiteX116" fmla="*/ 7514158 w 11243827"/>
              <a:gd name="connsiteY116" fmla="*/ 5607737 h 5687273"/>
              <a:gd name="connsiteX117" fmla="*/ 7502955 w 11243827"/>
              <a:gd name="connsiteY117" fmla="*/ 5610415 h 5687273"/>
              <a:gd name="connsiteX118" fmla="*/ 7466391 w 11243827"/>
              <a:gd name="connsiteY118" fmla="*/ 5605949 h 5687273"/>
              <a:gd name="connsiteX119" fmla="*/ 7433806 w 11243827"/>
              <a:gd name="connsiteY119" fmla="*/ 5604945 h 5687273"/>
              <a:gd name="connsiteX120" fmla="*/ 7412693 w 11243827"/>
              <a:gd name="connsiteY120" fmla="*/ 5607075 h 5687273"/>
              <a:gd name="connsiteX121" fmla="*/ 7407159 w 11243827"/>
              <a:gd name="connsiteY121" fmla="*/ 5605310 h 5687273"/>
              <a:gd name="connsiteX122" fmla="*/ 7385900 w 11243827"/>
              <a:gd name="connsiteY122" fmla="*/ 5604171 h 5687273"/>
              <a:gd name="connsiteX123" fmla="*/ 7375071 w 11243827"/>
              <a:gd name="connsiteY123" fmla="*/ 5606788 h 5687273"/>
              <a:gd name="connsiteX124" fmla="*/ 7364382 w 11243827"/>
              <a:gd name="connsiteY124" fmla="*/ 5600762 h 5687273"/>
              <a:gd name="connsiteX125" fmla="*/ 7361770 w 11243827"/>
              <a:gd name="connsiteY125" fmla="*/ 5596347 h 5687273"/>
              <a:gd name="connsiteX126" fmla="*/ 7346641 w 11243827"/>
              <a:gd name="connsiteY126" fmla="*/ 5598329 h 5687273"/>
              <a:gd name="connsiteX127" fmla="*/ 7334238 w 11243827"/>
              <a:gd name="connsiteY127" fmla="*/ 5594014 h 5687273"/>
              <a:gd name="connsiteX128" fmla="*/ 7323426 w 11243827"/>
              <a:gd name="connsiteY128" fmla="*/ 5596835 h 5687273"/>
              <a:gd name="connsiteX129" fmla="*/ 7318938 w 11243827"/>
              <a:gd name="connsiteY129" fmla="*/ 5596200 h 5687273"/>
              <a:gd name="connsiteX130" fmla="*/ 7307784 w 11243827"/>
              <a:gd name="connsiteY130" fmla="*/ 5594065 h 5687273"/>
              <a:gd name="connsiteX131" fmla="*/ 7288540 w 11243827"/>
              <a:gd name="connsiteY131" fmla="*/ 5589320 h 5687273"/>
              <a:gd name="connsiteX132" fmla="*/ 7282537 w 11243827"/>
              <a:gd name="connsiteY132" fmla="*/ 5588660 h 5687273"/>
              <a:gd name="connsiteX133" fmla="*/ 7269466 w 11243827"/>
              <a:gd name="connsiteY133" fmla="*/ 5581404 h 5687273"/>
              <a:gd name="connsiteX134" fmla="*/ 7244165 w 11243827"/>
              <a:gd name="connsiteY134" fmla="*/ 5575200 h 5687273"/>
              <a:gd name="connsiteX135" fmla="*/ 7199619 w 11243827"/>
              <a:gd name="connsiteY135" fmla="*/ 5553550 h 5687273"/>
              <a:gd name="connsiteX136" fmla="*/ 7173434 w 11243827"/>
              <a:gd name="connsiteY136" fmla="*/ 5543219 h 5687273"/>
              <a:gd name="connsiteX137" fmla="*/ 7155718 w 11243827"/>
              <a:gd name="connsiteY137" fmla="*/ 5533697 h 5687273"/>
              <a:gd name="connsiteX138" fmla="*/ 7103430 w 11243827"/>
              <a:gd name="connsiteY138" fmla="*/ 5520249 h 5687273"/>
              <a:gd name="connsiteX139" fmla="*/ 7013746 w 11243827"/>
              <a:gd name="connsiteY139" fmla="*/ 5502470 h 5687273"/>
              <a:gd name="connsiteX140" fmla="*/ 6995379 w 11243827"/>
              <a:gd name="connsiteY140" fmla="*/ 5497693 h 5687273"/>
              <a:gd name="connsiteX141" fmla="*/ 6982475 w 11243827"/>
              <a:gd name="connsiteY141" fmla="*/ 5489641 h 5687273"/>
              <a:gd name="connsiteX142" fmla="*/ 6981994 w 11243827"/>
              <a:gd name="connsiteY142" fmla="*/ 5484335 h 5687273"/>
              <a:gd name="connsiteX143" fmla="*/ 6972355 w 11243827"/>
              <a:gd name="connsiteY143" fmla="*/ 5481074 h 5687273"/>
              <a:gd name="connsiteX144" fmla="*/ 6970394 w 11243827"/>
              <a:gd name="connsiteY144" fmla="*/ 5479383 h 5687273"/>
              <a:gd name="connsiteX145" fmla="*/ 6958543 w 11243827"/>
              <a:gd name="connsiteY145" fmla="*/ 5470507 h 5687273"/>
              <a:gd name="connsiteX146" fmla="*/ 6918276 w 11243827"/>
              <a:gd name="connsiteY146" fmla="*/ 5472034 h 5687273"/>
              <a:gd name="connsiteX147" fmla="*/ 6881046 w 11243827"/>
              <a:gd name="connsiteY147" fmla="*/ 5457070 h 5687273"/>
              <a:gd name="connsiteX148" fmla="*/ 6752164 w 11243827"/>
              <a:gd name="connsiteY148" fmla="*/ 5425021 h 5687273"/>
              <a:gd name="connsiteX149" fmla="*/ 6724964 w 11243827"/>
              <a:gd name="connsiteY149" fmla="*/ 5414071 h 5687273"/>
              <a:gd name="connsiteX150" fmla="*/ 6683286 w 11243827"/>
              <a:gd name="connsiteY150" fmla="*/ 5405383 h 5687273"/>
              <a:gd name="connsiteX151" fmla="*/ 6644277 w 11243827"/>
              <a:gd name="connsiteY151" fmla="*/ 5429684 h 5687273"/>
              <a:gd name="connsiteX152" fmla="*/ 6532914 w 11243827"/>
              <a:gd name="connsiteY152" fmla="*/ 5431205 h 5687273"/>
              <a:gd name="connsiteX153" fmla="*/ 6307459 w 11243827"/>
              <a:gd name="connsiteY153" fmla="*/ 5467087 h 5687273"/>
              <a:gd name="connsiteX154" fmla="*/ 6196243 w 11243827"/>
              <a:gd name="connsiteY154" fmla="*/ 5515042 h 5687273"/>
              <a:gd name="connsiteX155" fmla="*/ 6099124 w 11243827"/>
              <a:gd name="connsiteY155" fmla="*/ 5516848 h 5687273"/>
              <a:gd name="connsiteX156" fmla="*/ 6016077 w 11243827"/>
              <a:gd name="connsiteY156" fmla="*/ 5528642 h 5687273"/>
              <a:gd name="connsiteX157" fmla="*/ 6004389 w 11243827"/>
              <a:gd name="connsiteY157" fmla="*/ 5531206 h 5687273"/>
              <a:gd name="connsiteX158" fmla="*/ 5933945 w 11243827"/>
              <a:gd name="connsiteY158" fmla="*/ 5538840 h 5687273"/>
              <a:gd name="connsiteX159" fmla="*/ 5883936 w 11243827"/>
              <a:gd name="connsiteY159" fmla="*/ 5553807 h 5687273"/>
              <a:gd name="connsiteX160" fmla="*/ 5798331 w 11243827"/>
              <a:gd name="connsiteY160" fmla="*/ 5564248 h 5687273"/>
              <a:gd name="connsiteX161" fmla="*/ 5712738 w 11243827"/>
              <a:gd name="connsiteY161" fmla="*/ 5573120 h 5687273"/>
              <a:gd name="connsiteX162" fmla="*/ 5681342 w 11243827"/>
              <a:gd name="connsiteY162" fmla="*/ 5575621 h 5687273"/>
              <a:gd name="connsiteX163" fmla="*/ 5627167 w 11243827"/>
              <a:gd name="connsiteY163" fmla="*/ 5583215 h 5687273"/>
              <a:gd name="connsiteX164" fmla="*/ 5591414 w 11243827"/>
              <a:gd name="connsiteY164" fmla="*/ 5587695 h 5687273"/>
              <a:gd name="connsiteX165" fmla="*/ 5583028 w 11243827"/>
              <a:gd name="connsiteY165" fmla="*/ 5580877 h 5687273"/>
              <a:gd name="connsiteX166" fmla="*/ 5549426 w 11243827"/>
              <a:gd name="connsiteY166" fmla="*/ 5582858 h 5687273"/>
              <a:gd name="connsiteX167" fmla="*/ 5519999 w 11243827"/>
              <a:gd name="connsiteY167" fmla="*/ 5592246 h 5687273"/>
              <a:gd name="connsiteX168" fmla="*/ 5480028 w 11243827"/>
              <a:gd name="connsiteY168" fmla="*/ 5597282 h 5687273"/>
              <a:gd name="connsiteX169" fmla="*/ 5456175 w 11243827"/>
              <a:gd name="connsiteY169" fmla="*/ 5600371 h 5687273"/>
              <a:gd name="connsiteX170" fmla="*/ 5388463 w 11243827"/>
              <a:gd name="connsiteY170" fmla="*/ 5602638 h 5687273"/>
              <a:gd name="connsiteX171" fmla="*/ 5265898 w 11243827"/>
              <a:gd name="connsiteY171" fmla="*/ 5591830 h 5687273"/>
              <a:gd name="connsiteX172" fmla="*/ 5231231 w 11243827"/>
              <a:gd name="connsiteY172" fmla="*/ 5592790 h 5687273"/>
              <a:gd name="connsiteX173" fmla="*/ 5226996 w 11243827"/>
              <a:gd name="connsiteY173" fmla="*/ 5595040 h 5687273"/>
              <a:gd name="connsiteX174" fmla="*/ 5175988 w 11243827"/>
              <a:gd name="connsiteY174" fmla="*/ 5588131 h 5687273"/>
              <a:gd name="connsiteX175" fmla="*/ 5107470 w 11243827"/>
              <a:gd name="connsiteY175" fmla="*/ 5594771 h 5687273"/>
              <a:gd name="connsiteX176" fmla="*/ 5027868 w 11243827"/>
              <a:gd name="connsiteY176" fmla="*/ 5605624 h 5687273"/>
              <a:gd name="connsiteX177" fmla="*/ 5007324 w 11243827"/>
              <a:gd name="connsiteY177" fmla="*/ 5609209 h 5687273"/>
              <a:gd name="connsiteX178" fmla="*/ 4952559 w 11243827"/>
              <a:gd name="connsiteY178" fmla="*/ 5611402 h 5687273"/>
              <a:gd name="connsiteX179" fmla="*/ 4826081 w 11243827"/>
              <a:gd name="connsiteY179" fmla="*/ 5616191 h 5687273"/>
              <a:gd name="connsiteX180" fmla="*/ 4823501 w 11243827"/>
              <a:gd name="connsiteY180" fmla="*/ 5619174 h 5687273"/>
              <a:gd name="connsiteX181" fmla="*/ 4813093 w 11243827"/>
              <a:gd name="connsiteY181" fmla="*/ 5620026 h 5687273"/>
              <a:gd name="connsiteX182" fmla="*/ 4810563 w 11243827"/>
              <a:gd name="connsiteY182" fmla="*/ 5620787 h 5687273"/>
              <a:gd name="connsiteX183" fmla="*/ 4795818 w 11243827"/>
              <a:gd name="connsiteY183" fmla="*/ 5624618 h 5687273"/>
              <a:gd name="connsiteX184" fmla="*/ 4758404 w 11243827"/>
              <a:gd name="connsiteY184" fmla="*/ 5619510 h 5687273"/>
              <a:gd name="connsiteX185" fmla="*/ 4717254 w 11243827"/>
              <a:gd name="connsiteY185" fmla="*/ 5624155 h 5687273"/>
              <a:gd name="connsiteX186" fmla="*/ 4591958 w 11243827"/>
              <a:gd name="connsiteY186" fmla="*/ 5624710 h 5687273"/>
              <a:gd name="connsiteX187" fmla="*/ 4476215 w 11243827"/>
              <a:gd name="connsiteY187" fmla="*/ 5628210 h 5687273"/>
              <a:gd name="connsiteX188" fmla="*/ 4425193 w 11243827"/>
              <a:gd name="connsiteY188" fmla="*/ 5627414 h 5687273"/>
              <a:gd name="connsiteX189" fmla="*/ 4383866 w 11243827"/>
              <a:gd name="connsiteY189" fmla="*/ 5626546 h 5687273"/>
              <a:gd name="connsiteX190" fmla="*/ 4385596 w 11243827"/>
              <a:gd name="connsiteY190" fmla="*/ 5634646 h 5687273"/>
              <a:gd name="connsiteX191" fmla="*/ 4360864 w 11243827"/>
              <a:gd name="connsiteY191" fmla="*/ 5641173 h 5687273"/>
              <a:gd name="connsiteX192" fmla="*/ 4328321 w 11243827"/>
              <a:gd name="connsiteY192" fmla="*/ 5626332 h 5687273"/>
              <a:gd name="connsiteX193" fmla="*/ 4309842 w 11243827"/>
              <a:gd name="connsiteY193" fmla="*/ 5626471 h 5687273"/>
              <a:gd name="connsiteX194" fmla="*/ 4277424 w 11243827"/>
              <a:gd name="connsiteY194" fmla="*/ 5631598 h 5687273"/>
              <a:gd name="connsiteX195" fmla="*/ 4266627 w 11243827"/>
              <a:gd name="connsiteY195" fmla="*/ 5633969 h 5687273"/>
              <a:gd name="connsiteX196" fmla="*/ 4185525 w 11243827"/>
              <a:gd name="connsiteY196" fmla="*/ 5617508 h 5687273"/>
              <a:gd name="connsiteX197" fmla="*/ 4177617 w 11243827"/>
              <a:gd name="connsiteY197" fmla="*/ 5610903 h 5687273"/>
              <a:gd name="connsiteX198" fmla="*/ 4136948 w 11243827"/>
              <a:gd name="connsiteY198" fmla="*/ 5608031 h 5687273"/>
              <a:gd name="connsiteX199" fmla="*/ 4132323 w 11243827"/>
              <a:gd name="connsiteY199" fmla="*/ 5609784 h 5687273"/>
              <a:gd name="connsiteX200" fmla="*/ 4098620 w 11243827"/>
              <a:gd name="connsiteY200" fmla="*/ 5599672 h 5687273"/>
              <a:gd name="connsiteX201" fmla="*/ 3963475 w 11243827"/>
              <a:gd name="connsiteY201" fmla="*/ 5581841 h 5687273"/>
              <a:gd name="connsiteX202" fmla="*/ 3703613 w 11243827"/>
              <a:gd name="connsiteY202" fmla="*/ 5572482 h 5687273"/>
              <a:gd name="connsiteX203" fmla="*/ 3432987 w 11243827"/>
              <a:gd name="connsiteY203" fmla="*/ 5545768 h 5687273"/>
              <a:gd name="connsiteX204" fmla="*/ 3176381 w 11243827"/>
              <a:gd name="connsiteY204" fmla="*/ 5556110 h 5687273"/>
              <a:gd name="connsiteX205" fmla="*/ 2710156 w 11243827"/>
              <a:gd name="connsiteY205" fmla="*/ 5527517 h 5687273"/>
              <a:gd name="connsiteX206" fmla="*/ 2550206 w 11243827"/>
              <a:gd name="connsiteY206" fmla="*/ 5524958 h 5687273"/>
              <a:gd name="connsiteX207" fmla="*/ 2443041 w 11243827"/>
              <a:gd name="connsiteY207" fmla="*/ 5523990 h 5687273"/>
              <a:gd name="connsiteX208" fmla="*/ 2435613 w 11243827"/>
              <a:gd name="connsiteY208" fmla="*/ 5526704 h 5687273"/>
              <a:gd name="connsiteX209" fmla="*/ 2405682 w 11243827"/>
              <a:gd name="connsiteY209" fmla="*/ 5528307 h 5687273"/>
              <a:gd name="connsiteX210" fmla="*/ 2397487 w 11243827"/>
              <a:gd name="connsiteY210" fmla="*/ 5540337 h 5687273"/>
              <a:gd name="connsiteX211" fmla="*/ 2297454 w 11243827"/>
              <a:gd name="connsiteY211" fmla="*/ 5550765 h 5687273"/>
              <a:gd name="connsiteX212" fmla="*/ 2056700 w 11243827"/>
              <a:gd name="connsiteY212" fmla="*/ 5555489 h 5687273"/>
              <a:gd name="connsiteX213" fmla="*/ 1878530 w 11243827"/>
              <a:gd name="connsiteY213" fmla="*/ 5535330 h 5687273"/>
              <a:gd name="connsiteX214" fmla="*/ 1859292 w 11243827"/>
              <a:gd name="connsiteY214" fmla="*/ 5535461 h 5687273"/>
              <a:gd name="connsiteX215" fmla="*/ 1835626 w 11243827"/>
              <a:gd name="connsiteY215" fmla="*/ 5533793 h 5687273"/>
              <a:gd name="connsiteX216" fmla="*/ 1798939 w 11243827"/>
              <a:gd name="connsiteY216" fmla="*/ 5540285 h 5687273"/>
              <a:gd name="connsiteX217" fmla="*/ 1779046 w 11243827"/>
              <a:gd name="connsiteY217" fmla="*/ 5549949 h 5687273"/>
              <a:gd name="connsiteX218" fmla="*/ 1772421 w 11243827"/>
              <a:gd name="connsiteY218" fmla="*/ 5549018 h 5687273"/>
              <a:gd name="connsiteX219" fmla="*/ 1772052 w 11243827"/>
              <a:gd name="connsiteY219" fmla="*/ 5545689 h 5687273"/>
              <a:gd name="connsiteX220" fmla="*/ 1711543 w 11243827"/>
              <a:gd name="connsiteY220" fmla="*/ 5534558 h 5687273"/>
              <a:gd name="connsiteX221" fmla="*/ 1698891 w 11243827"/>
              <a:gd name="connsiteY221" fmla="*/ 5513187 h 5687273"/>
              <a:gd name="connsiteX222" fmla="*/ 1538763 w 11243827"/>
              <a:gd name="connsiteY222" fmla="*/ 5482781 h 5687273"/>
              <a:gd name="connsiteX223" fmla="*/ 1501533 w 11243827"/>
              <a:gd name="connsiteY223" fmla="*/ 5467817 h 5687273"/>
              <a:gd name="connsiteX224" fmla="*/ 1461266 w 11243827"/>
              <a:gd name="connsiteY224" fmla="*/ 5469343 h 5687273"/>
              <a:gd name="connsiteX225" fmla="*/ 1449415 w 11243827"/>
              <a:gd name="connsiteY225" fmla="*/ 5460467 h 5687273"/>
              <a:gd name="connsiteX226" fmla="*/ 1447454 w 11243827"/>
              <a:gd name="connsiteY226" fmla="*/ 5458776 h 5687273"/>
              <a:gd name="connsiteX227" fmla="*/ 1437814 w 11243827"/>
              <a:gd name="connsiteY227" fmla="*/ 5455515 h 5687273"/>
              <a:gd name="connsiteX228" fmla="*/ 1437334 w 11243827"/>
              <a:gd name="connsiteY228" fmla="*/ 5450209 h 5687273"/>
              <a:gd name="connsiteX229" fmla="*/ 1424429 w 11243827"/>
              <a:gd name="connsiteY229" fmla="*/ 5442157 h 5687273"/>
              <a:gd name="connsiteX230" fmla="*/ 1406063 w 11243827"/>
              <a:gd name="connsiteY230" fmla="*/ 5437380 h 5687273"/>
              <a:gd name="connsiteX231" fmla="*/ 1316379 w 11243827"/>
              <a:gd name="connsiteY231" fmla="*/ 5419601 h 5687273"/>
              <a:gd name="connsiteX232" fmla="*/ 1264090 w 11243827"/>
              <a:gd name="connsiteY232" fmla="*/ 5406153 h 5687273"/>
              <a:gd name="connsiteX233" fmla="*/ 1246374 w 11243827"/>
              <a:gd name="connsiteY233" fmla="*/ 5396631 h 5687273"/>
              <a:gd name="connsiteX234" fmla="*/ 1220190 w 11243827"/>
              <a:gd name="connsiteY234" fmla="*/ 5386301 h 5687273"/>
              <a:gd name="connsiteX235" fmla="*/ 1175643 w 11243827"/>
              <a:gd name="connsiteY235" fmla="*/ 5364651 h 5687273"/>
              <a:gd name="connsiteX236" fmla="*/ 1150342 w 11243827"/>
              <a:gd name="connsiteY236" fmla="*/ 5358447 h 5687273"/>
              <a:gd name="connsiteX237" fmla="*/ 1137272 w 11243827"/>
              <a:gd name="connsiteY237" fmla="*/ 5351191 h 5687273"/>
              <a:gd name="connsiteX238" fmla="*/ 1131268 w 11243827"/>
              <a:gd name="connsiteY238" fmla="*/ 5350530 h 5687273"/>
              <a:gd name="connsiteX239" fmla="*/ 1112024 w 11243827"/>
              <a:gd name="connsiteY239" fmla="*/ 5345786 h 5687273"/>
              <a:gd name="connsiteX240" fmla="*/ 1100870 w 11243827"/>
              <a:gd name="connsiteY240" fmla="*/ 5343651 h 5687273"/>
              <a:gd name="connsiteX241" fmla="*/ 1096383 w 11243827"/>
              <a:gd name="connsiteY241" fmla="*/ 5343015 h 5687273"/>
              <a:gd name="connsiteX242" fmla="*/ 1085571 w 11243827"/>
              <a:gd name="connsiteY242" fmla="*/ 5345836 h 5687273"/>
              <a:gd name="connsiteX243" fmla="*/ 1073168 w 11243827"/>
              <a:gd name="connsiteY243" fmla="*/ 5341521 h 5687273"/>
              <a:gd name="connsiteX244" fmla="*/ 1058039 w 11243827"/>
              <a:gd name="connsiteY244" fmla="*/ 5343504 h 5687273"/>
              <a:gd name="connsiteX245" fmla="*/ 1055426 w 11243827"/>
              <a:gd name="connsiteY245" fmla="*/ 5339088 h 5687273"/>
              <a:gd name="connsiteX246" fmla="*/ 1044738 w 11243827"/>
              <a:gd name="connsiteY246" fmla="*/ 5333063 h 5687273"/>
              <a:gd name="connsiteX247" fmla="*/ 1033909 w 11243827"/>
              <a:gd name="connsiteY247" fmla="*/ 5335680 h 5687273"/>
              <a:gd name="connsiteX248" fmla="*/ 1012649 w 11243827"/>
              <a:gd name="connsiteY248" fmla="*/ 5334541 h 5687273"/>
              <a:gd name="connsiteX249" fmla="*/ 1007115 w 11243827"/>
              <a:gd name="connsiteY249" fmla="*/ 5332775 h 5687273"/>
              <a:gd name="connsiteX250" fmla="*/ 986002 w 11243827"/>
              <a:gd name="connsiteY250" fmla="*/ 5334906 h 5687273"/>
              <a:gd name="connsiteX251" fmla="*/ 953418 w 11243827"/>
              <a:gd name="connsiteY251" fmla="*/ 5333901 h 5687273"/>
              <a:gd name="connsiteX252" fmla="*/ 916854 w 11243827"/>
              <a:gd name="connsiteY252" fmla="*/ 5329435 h 5687273"/>
              <a:gd name="connsiteX253" fmla="*/ 905651 w 11243827"/>
              <a:gd name="connsiteY253" fmla="*/ 5332114 h 5687273"/>
              <a:gd name="connsiteX254" fmla="*/ 836961 w 11243827"/>
              <a:gd name="connsiteY254" fmla="*/ 5330803 h 5687273"/>
              <a:gd name="connsiteX255" fmla="*/ 817627 w 11243827"/>
              <a:gd name="connsiteY255" fmla="*/ 5330580 h 5687273"/>
              <a:gd name="connsiteX256" fmla="*/ 801817 w 11243827"/>
              <a:gd name="connsiteY256" fmla="*/ 5325937 h 5687273"/>
              <a:gd name="connsiteX257" fmla="*/ 798857 w 11243827"/>
              <a:gd name="connsiteY257" fmla="*/ 5320979 h 5687273"/>
              <a:gd name="connsiteX258" fmla="*/ 788354 w 11243827"/>
              <a:gd name="connsiteY258" fmla="*/ 5320143 h 5687273"/>
              <a:gd name="connsiteX259" fmla="*/ 785726 w 11243827"/>
              <a:gd name="connsiteY259" fmla="*/ 5318989 h 5687273"/>
              <a:gd name="connsiteX260" fmla="*/ 770507 w 11243827"/>
              <a:gd name="connsiteY260" fmla="*/ 5313309 h 5687273"/>
              <a:gd name="connsiteX261" fmla="*/ 733810 w 11243827"/>
              <a:gd name="connsiteY261" fmla="*/ 5324286 h 5687273"/>
              <a:gd name="connsiteX262" fmla="*/ 692117 w 11243827"/>
              <a:gd name="connsiteY262" fmla="*/ 5318786 h 5687273"/>
              <a:gd name="connsiteX263" fmla="*/ 528894 w 11243827"/>
              <a:gd name="connsiteY263" fmla="*/ 5327578 h 5687273"/>
              <a:gd name="connsiteX264" fmla="*/ 507005 w 11243827"/>
              <a:gd name="connsiteY264" fmla="*/ 5310149 h 5687273"/>
              <a:gd name="connsiteX265" fmla="*/ 441302 w 11243827"/>
              <a:gd name="connsiteY265" fmla="*/ 5307062 h 5687273"/>
              <a:gd name="connsiteX266" fmla="*/ 336819 w 11243827"/>
              <a:gd name="connsiteY266" fmla="*/ 5336690 h 5687273"/>
              <a:gd name="connsiteX267" fmla="*/ 215763 w 11243827"/>
              <a:gd name="connsiteY267" fmla="*/ 5332575 h 5687273"/>
              <a:gd name="connsiteX268" fmla="*/ 205927 w 11243827"/>
              <a:gd name="connsiteY268" fmla="*/ 5339672 h 5687273"/>
              <a:gd name="connsiteX269" fmla="*/ 194189 w 11243827"/>
              <a:gd name="connsiteY269" fmla="*/ 5343588 h 5687273"/>
              <a:gd name="connsiteX270" fmla="*/ 192552 w 11243827"/>
              <a:gd name="connsiteY270" fmla="*/ 5342845 h 5687273"/>
              <a:gd name="connsiteX271" fmla="*/ 178320 w 11243827"/>
              <a:gd name="connsiteY271" fmla="*/ 5343766 h 5687273"/>
              <a:gd name="connsiteX272" fmla="*/ 175596 w 11243827"/>
              <a:gd name="connsiteY272" fmla="*/ 5346411 h 5687273"/>
              <a:gd name="connsiteX273" fmla="*/ 165951 w 11243827"/>
              <a:gd name="connsiteY273" fmla="*/ 5347808 h 5687273"/>
              <a:gd name="connsiteX274" fmla="*/ 147287 w 11243827"/>
              <a:gd name="connsiteY274" fmla="*/ 5352625 h 5687273"/>
              <a:gd name="connsiteX275" fmla="*/ 143484 w 11243827"/>
              <a:gd name="connsiteY275" fmla="*/ 5351591 h 5687273"/>
              <a:gd name="connsiteX276" fmla="*/ 114847 w 11243827"/>
              <a:gd name="connsiteY276" fmla="*/ 5355844 h 5687273"/>
              <a:gd name="connsiteX277" fmla="*/ 114306 w 11243827"/>
              <a:gd name="connsiteY277" fmla="*/ 5354983 h 5687273"/>
              <a:gd name="connsiteX278" fmla="*/ 105588 w 11243827"/>
              <a:gd name="connsiteY278" fmla="*/ 5352169 h 5687273"/>
              <a:gd name="connsiteX279" fmla="*/ 89264 w 11243827"/>
              <a:gd name="connsiteY279" fmla="*/ 5348886 h 5687273"/>
              <a:gd name="connsiteX280" fmla="*/ 49794 w 11243827"/>
              <a:gd name="connsiteY280" fmla="*/ 5329950 h 5687273"/>
              <a:gd name="connsiteX281" fmla="*/ 19924 w 11243827"/>
              <a:gd name="connsiteY281" fmla="*/ 5334282 h 5687273"/>
              <a:gd name="connsiteX282" fmla="*/ 13819 w 11243827"/>
              <a:gd name="connsiteY282" fmla="*/ 5334653 h 5687273"/>
              <a:gd name="connsiteX283" fmla="*/ 13657 w 11243827"/>
              <a:gd name="connsiteY283" fmla="*/ 5334455 h 5687273"/>
              <a:gd name="connsiteX284" fmla="*/ 7139 w 11243827"/>
              <a:gd name="connsiteY284" fmla="*/ 5334438 h 5687273"/>
              <a:gd name="connsiteX285" fmla="*/ 2684 w 11243827"/>
              <a:gd name="connsiteY285" fmla="*/ 5335333 h 5687273"/>
              <a:gd name="connsiteX286" fmla="*/ 0 w 11243827"/>
              <a:gd name="connsiteY286" fmla="*/ 5335496 h 5687273"/>
              <a:gd name="connsiteX287" fmla="*/ 0 w 11243827"/>
              <a:gd name="connsiteY287" fmla="*/ 10592 h 5687273"/>
              <a:gd name="connsiteX288" fmla="*/ 11243827 w 11243827"/>
              <a:gd name="connsiteY288" fmla="*/ 0 h 56872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15763 w 11243827"/>
              <a:gd name="connsiteY266" fmla="*/ 5332575 h 5641173"/>
              <a:gd name="connsiteX267" fmla="*/ 205927 w 11243827"/>
              <a:gd name="connsiteY267" fmla="*/ 5339672 h 5641173"/>
              <a:gd name="connsiteX268" fmla="*/ 194189 w 11243827"/>
              <a:gd name="connsiteY268" fmla="*/ 5343588 h 5641173"/>
              <a:gd name="connsiteX269" fmla="*/ 192552 w 11243827"/>
              <a:gd name="connsiteY269" fmla="*/ 5342845 h 5641173"/>
              <a:gd name="connsiteX270" fmla="*/ 178320 w 11243827"/>
              <a:gd name="connsiteY270" fmla="*/ 5343766 h 5641173"/>
              <a:gd name="connsiteX271" fmla="*/ 175596 w 11243827"/>
              <a:gd name="connsiteY271" fmla="*/ 5346411 h 5641173"/>
              <a:gd name="connsiteX272" fmla="*/ 165951 w 11243827"/>
              <a:gd name="connsiteY272" fmla="*/ 5347808 h 5641173"/>
              <a:gd name="connsiteX273" fmla="*/ 147287 w 11243827"/>
              <a:gd name="connsiteY273" fmla="*/ 5352625 h 5641173"/>
              <a:gd name="connsiteX274" fmla="*/ 143484 w 11243827"/>
              <a:gd name="connsiteY274" fmla="*/ 5351591 h 5641173"/>
              <a:gd name="connsiteX275" fmla="*/ 114847 w 11243827"/>
              <a:gd name="connsiteY275" fmla="*/ 5355844 h 5641173"/>
              <a:gd name="connsiteX276" fmla="*/ 114306 w 11243827"/>
              <a:gd name="connsiteY276" fmla="*/ 5354983 h 5641173"/>
              <a:gd name="connsiteX277" fmla="*/ 105588 w 11243827"/>
              <a:gd name="connsiteY277" fmla="*/ 5352169 h 5641173"/>
              <a:gd name="connsiteX278" fmla="*/ 89264 w 11243827"/>
              <a:gd name="connsiteY278" fmla="*/ 5348886 h 5641173"/>
              <a:gd name="connsiteX279" fmla="*/ 49794 w 11243827"/>
              <a:gd name="connsiteY279" fmla="*/ 5329950 h 5641173"/>
              <a:gd name="connsiteX280" fmla="*/ 19924 w 11243827"/>
              <a:gd name="connsiteY280" fmla="*/ 5334282 h 5641173"/>
              <a:gd name="connsiteX281" fmla="*/ 13819 w 11243827"/>
              <a:gd name="connsiteY281" fmla="*/ 5334653 h 5641173"/>
              <a:gd name="connsiteX282" fmla="*/ 13657 w 11243827"/>
              <a:gd name="connsiteY282" fmla="*/ 5334455 h 5641173"/>
              <a:gd name="connsiteX283" fmla="*/ 7139 w 11243827"/>
              <a:gd name="connsiteY283" fmla="*/ 5334438 h 5641173"/>
              <a:gd name="connsiteX284" fmla="*/ 2684 w 11243827"/>
              <a:gd name="connsiteY284" fmla="*/ 5335333 h 5641173"/>
              <a:gd name="connsiteX285" fmla="*/ 0 w 11243827"/>
              <a:gd name="connsiteY285" fmla="*/ 5335496 h 5641173"/>
              <a:gd name="connsiteX286" fmla="*/ 0 w 11243827"/>
              <a:gd name="connsiteY286" fmla="*/ 10592 h 5641173"/>
              <a:gd name="connsiteX287" fmla="*/ 11243827 w 11243827"/>
              <a:gd name="connsiteY287"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15763 w 11243827"/>
              <a:gd name="connsiteY266" fmla="*/ 5332575 h 5641173"/>
              <a:gd name="connsiteX267" fmla="*/ 270932 w 11243827"/>
              <a:gd name="connsiteY267" fmla="*/ 5345451 h 5641173"/>
              <a:gd name="connsiteX268" fmla="*/ 194189 w 11243827"/>
              <a:gd name="connsiteY268" fmla="*/ 5343588 h 5641173"/>
              <a:gd name="connsiteX269" fmla="*/ 192552 w 11243827"/>
              <a:gd name="connsiteY269" fmla="*/ 5342845 h 5641173"/>
              <a:gd name="connsiteX270" fmla="*/ 178320 w 11243827"/>
              <a:gd name="connsiteY270" fmla="*/ 5343766 h 5641173"/>
              <a:gd name="connsiteX271" fmla="*/ 175596 w 11243827"/>
              <a:gd name="connsiteY271" fmla="*/ 5346411 h 5641173"/>
              <a:gd name="connsiteX272" fmla="*/ 165951 w 11243827"/>
              <a:gd name="connsiteY272" fmla="*/ 5347808 h 5641173"/>
              <a:gd name="connsiteX273" fmla="*/ 147287 w 11243827"/>
              <a:gd name="connsiteY273" fmla="*/ 5352625 h 5641173"/>
              <a:gd name="connsiteX274" fmla="*/ 143484 w 11243827"/>
              <a:gd name="connsiteY274" fmla="*/ 5351591 h 5641173"/>
              <a:gd name="connsiteX275" fmla="*/ 114847 w 11243827"/>
              <a:gd name="connsiteY275" fmla="*/ 5355844 h 5641173"/>
              <a:gd name="connsiteX276" fmla="*/ 114306 w 11243827"/>
              <a:gd name="connsiteY276" fmla="*/ 5354983 h 5641173"/>
              <a:gd name="connsiteX277" fmla="*/ 105588 w 11243827"/>
              <a:gd name="connsiteY277" fmla="*/ 5352169 h 5641173"/>
              <a:gd name="connsiteX278" fmla="*/ 89264 w 11243827"/>
              <a:gd name="connsiteY278" fmla="*/ 5348886 h 5641173"/>
              <a:gd name="connsiteX279" fmla="*/ 49794 w 11243827"/>
              <a:gd name="connsiteY279" fmla="*/ 5329950 h 5641173"/>
              <a:gd name="connsiteX280" fmla="*/ 19924 w 11243827"/>
              <a:gd name="connsiteY280" fmla="*/ 5334282 h 5641173"/>
              <a:gd name="connsiteX281" fmla="*/ 13819 w 11243827"/>
              <a:gd name="connsiteY281" fmla="*/ 5334653 h 5641173"/>
              <a:gd name="connsiteX282" fmla="*/ 13657 w 11243827"/>
              <a:gd name="connsiteY282" fmla="*/ 5334455 h 5641173"/>
              <a:gd name="connsiteX283" fmla="*/ 7139 w 11243827"/>
              <a:gd name="connsiteY283" fmla="*/ 5334438 h 5641173"/>
              <a:gd name="connsiteX284" fmla="*/ 2684 w 11243827"/>
              <a:gd name="connsiteY284" fmla="*/ 5335333 h 5641173"/>
              <a:gd name="connsiteX285" fmla="*/ 0 w 11243827"/>
              <a:gd name="connsiteY285" fmla="*/ 5335496 h 5641173"/>
              <a:gd name="connsiteX286" fmla="*/ 0 w 11243827"/>
              <a:gd name="connsiteY286" fmla="*/ 10592 h 5641173"/>
              <a:gd name="connsiteX287" fmla="*/ 11243827 w 11243827"/>
              <a:gd name="connsiteY287"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43484 w 11243827"/>
              <a:gd name="connsiteY273" fmla="*/ 5351591 h 5641173"/>
              <a:gd name="connsiteX274" fmla="*/ 114847 w 11243827"/>
              <a:gd name="connsiteY274" fmla="*/ 5355844 h 5641173"/>
              <a:gd name="connsiteX275" fmla="*/ 114306 w 11243827"/>
              <a:gd name="connsiteY275" fmla="*/ 5354983 h 5641173"/>
              <a:gd name="connsiteX276" fmla="*/ 105588 w 11243827"/>
              <a:gd name="connsiteY276" fmla="*/ 5352169 h 5641173"/>
              <a:gd name="connsiteX277" fmla="*/ 89264 w 11243827"/>
              <a:gd name="connsiteY277" fmla="*/ 5348886 h 5641173"/>
              <a:gd name="connsiteX278" fmla="*/ 49794 w 11243827"/>
              <a:gd name="connsiteY278" fmla="*/ 5329950 h 5641173"/>
              <a:gd name="connsiteX279" fmla="*/ 19924 w 11243827"/>
              <a:gd name="connsiteY279" fmla="*/ 5334282 h 5641173"/>
              <a:gd name="connsiteX280" fmla="*/ 13819 w 11243827"/>
              <a:gd name="connsiteY280" fmla="*/ 5334653 h 5641173"/>
              <a:gd name="connsiteX281" fmla="*/ 13657 w 11243827"/>
              <a:gd name="connsiteY281" fmla="*/ 5334455 h 5641173"/>
              <a:gd name="connsiteX282" fmla="*/ 7139 w 11243827"/>
              <a:gd name="connsiteY282" fmla="*/ 5334438 h 5641173"/>
              <a:gd name="connsiteX283" fmla="*/ 2684 w 11243827"/>
              <a:gd name="connsiteY283" fmla="*/ 5335333 h 5641173"/>
              <a:gd name="connsiteX284" fmla="*/ 0 w 11243827"/>
              <a:gd name="connsiteY284" fmla="*/ 5335496 h 5641173"/>
              <a:gd name="connsiteX285" fmla="*/ 0 w 11243827"/>
              <a:gd name="connsiteY285" fmla="*/ 10592 h 5641173"/>
              <a:gd name="connsiteX286" fmla="*/ 11243827 w 11243827"/>
              <a:gd name="connsiteY286"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43484 w 11243827"/>
              <a:gd name="connsiteY273" fmla="*/ 5351591 h 5641173"/>
              <a:gd name="connsiteX274" fmla="*/ 114847 w 11243827"/>
              <a:gd name="connsiteY274" fmla="*/ 5355844 h 5641173"/>
              <a:gd name="connsiteX275" fmla="*/ 114306 w 11243827"/>
              <a:gd name="connsiteY275" fmla="*/ 5354983 h 5641173"/>
              <a:gd name="connsiteX276" fmla="*/ 89264 w 11243827"/>
              <a:gd name="connsiteY276" fmla="*/ 5348886 h 5641173"/>
              <a:gd name="connsiteX277" fmla="*/ 49794 w 11243827"/>
              <a:gd name="connsiteY277" fmla="*/ 5329950 h 5641173"/>
              <a:gd name="connsiteX278" fmla="*/ 19924 w 11243827"/>
              <a:gd name="connsiteY278" fmla="*/ 5334282 h 5641173"/>
              <a:gd name="connsiteX279" fmla="*/ 13819 w 11243827"/>
              <a:gd name="connsiteY279" fmla="*/ 5334653 h 5641173"/>
              <a:gd name="connsiteX280" fmla="*/ 13657 w 11243827"/>
              <a:gd name="connsiteY280" fmla="*/ 5334455 h 5641173"/>
              <a:gd name="connsiteX281" fmla="*/ 7139 w 11243827"/>
              <a:gd name="connsiteY281" fmla="*/ 5334438 h 5641173"/>
              <a:gd name="connsiteX282" fmla="*/ 2684 w 11243827"/>
              <a:gd name="connsiteY282" fmla="*/ 5335333 h 5641173"/>
              <a:gd name="connsiteX283" fmla="*/ 0 w 11243827"/>
              <a:gd name="connsiteY283" fmla="*/ 5335496 h 5641173"/>
              <a:gd name="connsiteX284" fmla="*/ 0 w 11243827"/>
              <a:gd name="connsiteY284" fmla="*/ 10592 h 5641173"/>
              <a:gd name="connsiteX285" fmla="*/ 11243827 w 11243827"/>
              <a:gd name="connsiteY285"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14847 w 11243827"/>
              <a:gd name="connsiteY273" fmla="*/ 5355844 h 5641173"/>
              <a:gd name="connsiteX274" fmla="*/ 114306 w 11243827"/>
              <a:gd name="connsiteY274" fmla="*/ 5354983 h 5641173"/>
              <a:gd name="connsiteX275" fmla="*/ 89264 w 11243827"/>
              <a:gd name="connsiteY275" fmla="*/ 5348886 h 5641173"/>
              <a:gd name="connsiteX276" fmla="*/ 49794 w 11243827"/>
              <a:gd name="connsiteY276" fmla="*/ 5329950 h 5641173"/>
              <a:gd name="connsiteX277" fmla="*/ 19924 w 11243827"/>
              <a:gd name="connsiteY277" fmla="*/ 5334282 h 5641173"/>
              <a:gd name="connsiteX278" fmla="*/ 13819 w 11243827"/>
              <a:gd name="connsiteY278" fmla="*/ 5334653 h 5641173"/>
              <a:gd name="connsiteX279" fmla="*/ 13657 w 11243827"/>
              <a:gd name="connsiteY279" fmla="*/ 5334455 h 5641173"/>
              <a:gd name="connsiteX280" fmla="*/ 7139 w 11243827"/>
              <a:gd name="connsiteY280" fmla="*/ 5334438 h 5641173"/>
              <a:gd name="connsiteX281" fmla="*/ 2684 w 11243827"/>
              <a:gd name="connsiteY281" fmla="*/ 5335333 h 5641173"/>
              <a:gd name="connsiteX282" fmla="*/ 0 w 11243827"/>
              <a:gd name="connsiteY282" fmla="*/ 5335496 h 5641173"/>
              <a:gd name="connsiteX283" fmla="*/ 0 w 11243827"/>
              <a:gd name="connsiteY283" fmla="*/ 10592 h 5641173"/>
              <a:gd name="connsiteX284" fmla="*/ 11243827 w 11243827"/>
              <a:gd name="connsiteY284"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47287 w 11243827"/>
              <a:gd name="connsiteY271" fmla="*/ 5352625 h 5641173"/>
              <a:gd name="connsiteX272" fmla="*/ 114847 w 11243827"/>
              <a:gd name="connsiteY272" fmla="*/ 5355844 h 5641173"/>
              <a:gd name="connsiteX273" fmla="*/ 114306 w 11243827"/>
              <a:gd name="connsiteY273" fmla="*/ 5354983 h 5641173"/>
              <a:gd name="connsiteX274" fmla="*/ 89264 w 11243827"/>
              <a:gd name="connsiteY274" fmla="*/ 5348886 h 5641173"/>
              <a:gd name="connsiteX275" fmla="*/ 49794 w 11243827"/>
              <a:gd name="connsiteY275" fmla="*/ 5329950 h 5641173"/>
              <a:gd name="connsiteX276" fmla="*/ 19924 w 11243827"/>
              <a:gd name="connsiteY276" fmla="*/ 5334282 h 5641173"/>
              <a:gd name="connsiteX277" fmla="*/ 13819 w 11243827"/>
              <a:gd name="connsiteY277" fmla="*/ 5334653 h 5641173"/>
              <a:gd name="connsiteX278" fmla="*/ 13657 w 11243827"/>
              <a:gd name="connsiteY278" fmla="*/ 5334455 h 5641173"/>
              <a:gd name="connsiteX279" fmla="*/ 7139 w 11243827"/>
              <a:gd name="connsiteY279" fmla="*/ 5334438 h 5641173"/>
              <a:gd name="connsiteX280" fmla="*/ 2684 w 11243827"/>
              <a:gd name="connsiteY280" fmla="*/ 5335333 h 5641173"/>
              <a:gd name="connsiteX281" fmla="*/ 0 w 11243827"/>
              <a:gd name="connsiteY281" fmla="*/ 5335496 h 5641173"/>
              <a:gd name="connsiteX282" fmla="*/ 0 w 11243827"/>
              <a:gd name="connsiteY282" fmla="*/ 10592 h 5641173"/>
              <a:gd name="connsiteX283" fmla="*/ 11243827 w 11243827"/>
              <a:gd name="connsiteY283"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12024 w 11243827"/>
              <a:gd name="connsiteY238" fmla="*/ 5345786 h 5641173"/>
              <a:gd name="connsiteX239" fmla="*/ 1100870 w 11243827"/>
              <a:gd name="connsiteY239" fmla="*/ 5343651 h 5641173"/>
              <a:gd name="connsiteX240" fmla="*/ 1096383 w 11243827"/>
              <a:gd name="connsiteY240" fmla="*/ 5343015 h 5641173"/>
              <a:gd name="connsiteX241" fmla="*/ 1085571 w 11243827"/>
              <a:gd name="connsiteY241" fmla="*/ 5345836 h 5641173"/>
              <a:gd name="connsiteX242" fmla="*/ 1073168 w 11243827"/>
              <a:gd name="connsiteY242" fmla="*/ 5341521 h 5641173"/>
              <a:gd name="connsiteX243" fmla="*/ 1058039 w 11243827"/>
              <a:gd name="connsiteY243" fmla="*/ 5343504 h 5641173"/>
              <a:gd name="connsiteX244" fmla="*/ 1055426 w 11243827"/>
              <a:gd name="connsiteY244" fmla="*/ 5339088 h 5641173"/>
              <a:gd name="connsiteX245" fmla="*/ 1044738 w 11243827"/>
              <a:gd name="connsiteY245" fmla="*/ 5333063 h 5641173"/>
              <a:gd name="connsiteX246" fmla="*/ 1033909 w 11243827"/>
              <a:gd name="connsiteY246" fmla="*/ 5335680 h 5641173"/>
              <a:gd name="connsiteX247" fmla="*/ 1012649 w 11243827"/>
              <a:gd name="connsiteY247" fmla="*/ 5334541 h 5641173"/>
              <a:gd name="connsiteX248" fmla="*/ 1007115 w 11243827"/>
              <a:gd name="connsiteY248" fmla="*/ 5332775 h 5641173"/>
              <a:gd name="connsiteX249" fmla="*/ 986002 w 11243827"/>
              <a:gd name="connsiteY249" fmla="*/ 5334906 h 5641173"/>
              <a:gd name="connsiteX250" fmla="*/ 953418 w 11243827"/>
              <a:gd name="connsiteY250" fmla="*/ 5333901 h 5641173"/>
              <a:gd name="connsiteX251" fmla="*/ 916854 w 11243827"/>
              <a:gd name="connsiteY251" fmla="*/ 5329435 h 5641173"/>
              <a:gd name="connsiteX252" fmla="*/ 905651 w 11243827"/>
              <a:gd name="connsiteY252" fmla="*/ 5332114 h 5641173"/>
              <a:gd name="connsiteX253" fmla="*/ 836961 w 11243827"/>
              <a:gd name="connsiteY253" fmla="*/ 5330803 h 5641173"/>
              <a:gd name="connsiteX254" fmla="*/ 817627 w 11243827"/>
              <a:gd name="connsiteY254" fmla="*/ 5330580 h 5641173"/>
              <a:gd name="connsiteX255" fmla="*/ 801817 w 11243827"/>
              <a:gd name="connsiteY255" fmla="*/ 5325937 h 5641173"/>
              <a:gd name="connsiteX256" fmla="*/ 798857 w 11243827"/>
              <a:gd name="connsiteY256" fmla="*/ 5320979 h 5641173"/>
              <a:gd name="connsiteX257" fmla="*/ 788354 w 11243827"/>
              <a:gd name="connsiteY257" fmla="*/ 5320143 h 5641173"/>
              <a:gd name="connsiteX258" fmla="*/ 785726 w 11243827"/>
              <a:gd name="connsiteY258" fmla="*/ 5318989 h 5641173"/>
              <a:gd name="connsiteX259" fmla="*/ 770507 w 11243827"/>
              <a:gd name="connsiteY259" fmla="*/ 5313309 h 5641173"/>
              <a:gd name="connsiteX260" fmla="*/ 733810 w 11243827"/>
              <a:gd name="connsiteY260" fmla="*/ 5324286 h 5641173"/>
              <a:gd name="connsiteX261" fmla="*/ 692117 w 11243827"/>
              <a:gd name="connsiteY261" fmla="*/ 5318786 h 5641173"/>
              <a:gd name="connsiteX262" fmla="*/ 574943 w 11243827"/>
              <a:gd name="connsiteY262" fmla="*/ 5327578 h 5641173"/>
              <a:gd name="connsiteX263" fmla="*/ 441302 w 11243827"/>
              <a:gd name="connsiteY263" fmla="*/ 5307062 h 5641173"/>
              <a:gd name="connsiteX264" fmla="*/ 336819 w 11243827"/>
              <a:gd name="connsiteY264" fmla="*/ 5336690 h 5641173"/>
              <a:gd name="connsiteX265" fmla="*/ 270932 w 11243827"/>
              <a:gd name="connsiteY265" fmla="*/ 5345451 h 5641173"/>
              <a:gd name="connsiteX266" fmla="*/ 194189 w 11243827"/>
              <a:gd name="connsiteY266" fmla="*/ 5343588 h 5641173"/>
              <a:gd name="connsiteX267" fmla="*/ 192552 w 11243827"/>
              <a:gd name="connsiteY267" fmla="*/ 5342845 h 5641173"/>
              <a:gd name="connsiteX268" fmla="*/ 178320 w 11243827"/>
              <a:gd name="connsiteY268" fmla="*/ 5343766 h 5641173"/>
              <a:gd name="connsiteX269" fmla="*/ 175596 w 11243827"/>
              <a:gd name="connsiteY269" fmla="*/ 5346411 h 5641173"/>
              <a:gd name="connsiteX270" fmla="*/ 147287 w 11243827"/>
              <a:gd name="connsiteY270" fmla="*/ 5352625 h 5641173"/>
              <a:gd name="connsiteX271" fmla="*/ 114847 w 11243827"/>
              <a:gd name="connsiteY271" fmla="*/ 5355844 h 5641173"/>
              <a:gd name="connsiteX272" fmla="*/ 114306 w 11243827"/>
              <a:gd name="connsiteY272" fmla="*/ 5354983 h 5641173"/>
              <a:gd name="connsiteX273" fmla="*/ 89264 w 11243827"/>
              <a:gd name="connsiteY273" fmla="*/ 5348886 h 5641173"/>
              <a:gd name="connsiteX274" fmla="*/ 49794 w 11243827"/>
              <a:gd name="connsiteY274" fmla="*/ 5329950 h 5641173"/>
              <a:gd name="connsiteX275" fmla="*/ 19924 w 11243827"/>
              <a:gd name="connsiteY275" fmla="*/ 5334282 h 5641173"/>
              <a:gd name="connsiteX276" fmla="*/ 13819 w 11243827"/>
              <a:gd name="connsiteY276" fmla="*/ 5334653 h 5641173"/>
              <a:gd name="connsiteX277" fmla="*/ 13657 w 11243827"/>
              <a:gd name="connsiteY277" fmla="*/ 5334455 h 5641173"/>
              <a:gd name="connsiteX278" fmla="*/ 7139 w 11243827"/>
              <a:gd name="connsiteY278" fmla="*/ 5334438 h 5641173"/>
              <a:gd name="connsiteX279" fmla="*/ 2684 w 11243827"/>
              <a:gd name="connsiteY279" fmla="*/ 5335333 h 5641173"/>
              <a:gd name="connsiteX280" fmla="*/ 0 w 11243827"/>
              <a:gd name="connsiteY280" fmla="*/ 5335496 h 5641173"/>
              <a:gd name="connsiteX281" fmla="*/ 0 w 11243827"/>
              <a:gd name="connsiteY281" fmla="*/ 10592 h 5641173"/>
              <a:gd name="connsiteX282" fmla="*/ 11243827 w 11243827"/>
              <a:gd name="connsiteY282"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45836 h 5641173"/>
              <a:gd name="connsiteX241" fmla="*/ 1073168 w 11243827"/>
              <a:gd name="connsiteY241" fmla="*/ 5341521 h 5641173"/>
              <a:gd name="connsiteX242" fmla="*/ 1058039 w 11243827"/>
              <a:gd name="connsiteY242" fmla="*/ 5343504 h 5641173"/>
              <a:gd name="connsiteX243" fmla="*/ 1055426 w 11243827"/>
              <a:gd name="connsiteY243" fmla="*/ 5339088 h 5641173"/>
              <a:gd name="connsiteX244" fmla="*/ 1044738 w 11243827"/>
              <a:gd name="connsiteY244" fmla="*/ 5333063 h 5641173"/>
              <a:gd name="connsiteX245" fmla="*/ 1033909 w 11243827"/>
              <a:gd name="connsiteY245" fmla="*/ 5335680 h 5641173"/>
              <a:gd name="connsiteX246" fmla="*/ 1012649 w 11243827"/>
              <a:gd name="connsiteY246" fmla="*/ 5334541 h 5641173"/>
              <a:gd name="connsiteX247" fmla="*/ 1007115 w 11243827"/>
              <a:gd name="connsiteY247" fmla="*/ 5332775 h 5641173"/>
              <a:gd name="connsiteX248" fmla="*/ 986002 w 11243827"/>
              <a:gd name="connsiteY248" fmla="*/ 5334906 h 5641173"/>
              <a:gd name="connsiteX249" fmla="*/ 953418 w 11243827"/>
              <a:gd name="connsiteY249" fmla="*/ 5333901 h 5641173"/>
              <a:gd name="connsiteX250" fmla="*/ 916854 w 11243827"/>
              <a:gd name="connsiteY250" fmla="*/ 5329435 h 5641173"/>
              <a:gd name="connsiteX251" fmla="*/ 905651 w 11243827"/>
              <a:gd name="connsiteY251" fmla="*/ 5332114 h 5641173"/>
              <a:gd name="connsiteX252" fmla="*/ 836961 w 11243827"/>
              <a:gd name="connsiteY252" fmla="*/ 5330803 h 5641173"/>
              <a:gd name="connsiteX253" fmla="*/ 817627 w 11243827"/>
              <a:gd name="connsiteY253" fmla="*/ 5330580 h 5641173"/>
              <a:gd name="connsiteX254" fmla="*/ 801817 w 11243827"/>
              <a:gd name="connsiteY254" fmla="*/ 5325937 h 5641173"/>
              <a:gd name="connsiteX255" fmla="*/ 798857 w 11243827"/>
              <a:gd name="connsiteY255" fmla="*/ 5320979 h 5641173"/>
              <a:gd name="connsiteX256" fmla="*/ 788354 w 11243827"/>
              <a:gd name="connsiteY256" fmla="*/ 5320143 h 5641173"/>
              <a:gd name="connsiteX257" fmla="*/ 785726 w 11243827"/>
              <a:gd name="connsiteY257" fmla="*/ 5318989 h 5641173"/>
              <a:gd name="connsiteX258" fmla="*/ 770507 w 11243827"/>
              <a:gd name="connsiteY258" fmla="*/ 5313309 h 5641173"/>
              <a:gd name="connsiteX259" fmla="*/ 733810 w 11243827"/>
              <a:gd name="connsiteY259" fmla="*/ 5324286 h 5641173"/>
              <a:gd name="connsiteX260" fmla="*/ 692117 w 11243827"/>
              <a:gd name="connsiteY260" fmla="*/ 5318786 h 5641173"/>
              <a:gd name="connsiteX261" fmla="*/ 574943 w 11243827"/>
              <a:gd name="connsiteY261" fmla="*/ 5327578 h 5641173"/>
              <a:gd name="connsiteX262" fmla="*/ 441302 w 11243827"/>
              <a:gd name="connsiteY262" fmla="*/ 5307062 h 5641173"/>
              <a:gd name="connsiteX263" fmla="*/ 336819 w 11243827"/>
              <a:gd name="connsiteY263" fmla="*/ 5336690 h 5641173"/>
              <a:gd name="connsiteX264" fmla="*/ 270932 w 11243827"/>
              <a:gd name="connsiteY264" fmla="*/ 5345451 h 5641173"/>
              <a:gd name="connsiteX265" fmla="*/ 194189 w 11243827"/>
              <a:gd name="connsiteY265" fmla="*/ 5343588 h 5641173"/>
              <a:gd name="connsiteX266" fmla="*/ 192552 w 11243827"/>
              <a:gd name="connsiteY266" fmla="*/ 5342845 h 5641173"/>
              <a:gd name="connsiteX267" fmla="*/ 178320 w 11243827"/>
              <a:gd name="connsiteY267" fmla="*/ 5343766 h 5641173"/>
              <a:gd name="connsiteX268" fmla="*/ 175596 w 11243827"/>
              <a:gd name="connsiteY268" fmla="*/ 5346411 h 5641173"/>
              <a:gd name="connsiteX269" fmla="*/ 147287 w 11243827"/>
              <a:gd name="connsiteY269" fmla="*/ 5352625 h 5641173"/>
              <a:gd name="connsiteX270" fmla="*/ 114847 w 11243827"/>
              <a:gd name="connsiteY270" fmla="*/ 5355844 h 5641173"/>
              <a:gd name="connsiteX271" fmla="*/ 114306 w 11243827"/>
              <a:gd name="connsiteY271" fmla="*/ 5354983 h 5641173"/>
              <a:gd name="connsiteX272" fmla="*/ 89264 w 11243827"/>
              <a:gd name="connsiteY272" fmla="*/ 5348886 h 5641173"/>
              <a:gd name="connsiteX273" fmla="*/ 49794 w 11243827"/>
              <a:gd name="connsiteY273" fmla="*/ 5329950 h 5641173"/>
              <a:gd name="connsiteX274" fmla="*/ 19924 w 11243827"/>
              <a:gd name="connsiteY274" fmla="*/ 5334282 h 5641173"/>
              <a:gd name="connsiteX275" fmla="*/ 13819 w 11243827"/>
              <a:gd name="connsiteY275" fmla="*/ 5334653 h 5641173"/>
              <a:gd name="connsiteX276" fmla="*/ 13657 w 11243827"/>
              <a:gd name="connsiteY276" fmla="*/ 5334455 h 5641173"/>
              <a:gd name="connsiteX277" fmla="*/ 7139 w 11243827"/>
              <a:gd name="connsiteY277" fmla="*/ 5334438 h 5641173"/>
              <a:gd name="connsiteX278" fmla="*/ 2684 w 11243827"/>
              <a:gd name="connsiteY278" fmla="*/ 5335333 h 5641173"/>
              <a:gd name="connsiteX279" fmla="*/ 0 w 11243827"/>
              <a:gd name="connsiteY279" fmla="*/ 5335496 h 5641173"/>
              <a:gd name="connsiteX280" fmla="*/ 0 w 11243827"/>
              <a:gd name="connsiteY280" fmla="*/ 10592 h 5641173"/>
              <a:gd name="connsiteX281" fmla="*/ 11243827 w 11243827"/>
              <a:gd name="connsiteY281"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45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6002 w 11243827"/>
              <a:gd name="connsiteY247" fmla="*/ 5334906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6002 w 11243827"/>
              <a:gd name="connsiteY247" fmla="*/ 5334906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7447 w 11243827"/>
              <a:gd name="connsiteY247" fmla="*/ 5346462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7447 w 11243827"/>
              <a:gd name="connsiteY247" fmla="*/ 5346462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8405 w 11243827"/>
              <a:gd name="connsiteY251" fmla="*/ 5339470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32830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32830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209610 h 5641173"/>
              <a:gd name="connsiteX3" fmla="*/ 11240675 w 11243827"/>
              <a:gd name="connsiteY3" fmla="*/ 5210442 h 5641173"/>
              <a:gd name="connsiteX4" fmla="*/ 11179959 w 11243827"/>
              <a:gd name="connsiteY4" fmla="*/ 5221199 h 5641173"/>
              <a:gd name="connsiteX5" fmla="*/ 11105493 w 11243827"/>
              <a:gd name="connsiteY5" fmla="*/ 5259905 h 5641173"/>
              <a:gd name="connsiteX6" fmla="*/ 11078640 w 11243827"/>
              <a:gd name="connsiteY6" fmla="*/ 5263531 h 5641173"/>
              <a:gd name="connsiteX7" fmla="*/ 11079616 w 11243827"/>
              <a:gd name="connsiteY7" fmla="*/ 5270380 h 5641173"/>
              <a:gd name="connsiteX8" fmla="*/ 11069641 w 11243827"/>
              <a:gd name="connsiteY8" fmla="*/ 5270884 h 5641173"/>
              <a:gd name="connsiteX9" fmla="*/ 11047377 w 11243827"/>
              <a:gd name="connsiteY9" fmla="*/ 5271051 h 5641173"/>
              <a:gd name="connsiteX10" fmla="*/ 10980705 w 11243827"/>
              <a:gd name="connsiteY10" fmla="*/ 5272951 h 5641173"/>
              <a:gd name="connsiteX11" fmla="*/ 10962514 w 11243827"/>
              <a:gd name="connsiteY11" fmla="*/ 5286084 h 5641173"/>
              <a:gd name="connsiteX12" fmla="*/ 10945307 w 11243827"/>
              <a:gd name="connsiteY12" fmla="*/ 5286290 h 5641173"/>
              <a:gd name="connsiteX13" fmla="*/ 10845516 w 11243827"/>
              <a:gd name="connsiteY13" fmla="*/ 5303894 h 5641173"/>
              <a:gd name="connsiteX14" fmla="*/ 10831795 w 11243827"/>
              <a:gd name="connsiteY14" fmla="*/ 5305210 h 5641173"/>
              <a:gd name="connsiteX15" fmla="*/ 10824365 w 11243827"/>
              <a:gd name="connsiteY15" fmla="*/ 5311111 h 5641173"/>
              <a:gd name="connsiteX16" fmla="*/ 10797756 w 11243827"/>
              <a:gd name="connsiteY16" fmla="*/ 5312285 h 5641173"/>
              <a:gd name="connsiteX17" fmla="*/ 10796525 w 11243827"/>
              <a:gd name="connsiteY17" fmla="*/ 5315645 h 5641173"/>
              <a:gd name="connsiteX18" fmla="*/ 10709063 w 11243827"/>
              <a:gd name="connsiteY18" fmla="*/ 5344492 h 5641173"/>
              <a:gd name="connsiteX19" fmla="*/ 10694078 w 11243827"/>
              <a:gd name="connsiteY19" fmla="*/ 5349258 h 5641173"/>
              <a:gd name="connsiteX20" fmla="*/ 10681131 w 11243827"/>
              <a:gd name="connsiteY20" fmla="*/ 5347812 h 5641173"/>
              <a:gd name="connsiteX21" fmla="*/ 10609448 w 11243827"/>
              <a:gd name="connsiteY21" fmla="*/ 5351931 h 5641173"/>
              <a:gd name="connsiteX22" fmla="*/ 10592397 w 11243827"/>
              <a:gd name="connsiteY22" fmla="*/ 5349402 h 5641173"/>
              <a:gd name="connsiteX23" fmla="*/ 10585227 w 11243827"/>
              <a:gd name="connsiteY23" fmla="*/ 5344063 h 5641173"/>
              <a:gd name="connsiteX24" fmla="*/ 10557472 w 11243827"/>
              <a:gd name="connsiteY24" fmla="*/ 5354151 h 5641173"/>
              <a:gd name="connsiteX25" fmla="*/ 10514646 w 11243827"/>
              <a:gd name="connsiteY25" fmla="*/ 5361064 h 5641173"/>
              <a:gd name="connsiteX26" fmla="*/ 10494292 w 11243827"/>
              <a:gd name="connsiteY26" fmla="*/ 5366054 h 5641173"/>
              <a:gd name="connsiteX27" fmla="*/ 10477869 w 11243827"/>
              <a:gd name="connsiteY27" fmla="*/ 5363025 h 5641173"/>
              <a:gd name="connsiteX28" fmla="*/ 10384411 w 11243827"/>
              <a:gd name="connsiteY28" fmla="*/ 5362257 h 5641173"/>
              <a:gd name="connsiteX29" fmla="*/ 10362921 w 11243827"/>
              <a:gd name="connsiteY29" fmla="*/ 5357444 h 5641173"/>
              <a:gd name="connsiteX30" fmla="*/ 10352736 w 11243827"/>
              <a:gd name="connsiteY30" fmla="*/ 5347851 h 5641173"/>
              <a:gd name="connsiteX31" fmla="*/ 10344754 w 11243827"/>
              <a:gd name="connsiteY31" fmla="*/ 5351272 h 5641173"/>
              <a:gd name="connsiteX32" fmla="*/ 10288226 w 11243827"/>
              <a:gd name="connsiteY32" fmla="*/ 5351613 h 5641173"/>
              <a:gd name="connsiteX33" fmla="*/ 10251350 w 11243827"/>
              <a:gd name="connsiteY33" fmla="*/ 5352711 h 5641173"/>
              <a:gd name="connsiteX34" fmla="*/ 10249108 w 11243827"/>
              <a:gd name="connsiteY34" fmla="*/ 5365881 h 5641173"/>
              <a:gd name="connsiteX35" fmla="*/ 10216272 w 11243827"/>
              <a:gd name="connsiteY35" fmla="*/ 5370573 h 5641173"/>
              <a:gd name="connsiteX36" fmla="*/ 10181278 w 11243827"/>
              <a:gd name="connsiteY36" fmla="*/ 5362119 h 5641173"/>
              <a:gd name="connsiteX37" fmla="*/ 10140033 w 11243827"/>
              <a:gd name="connsiteY37" fmla="*/ 5363304 h 5641173"/>
              <a:gd name="connsiteX38" fmla="*/ 10115353 w 11243827"/>
              <a:gd name="connsiteY38" fmla="*/ 5363869 h 5641173"/>
              <a:gd name="connsiteX39" fmla="*/ 10050578 w 11243827"/>
              <a:gd name="connsiteY39" fmla="*/ 5376153 h 5641173"/>
              <a:gd name="connsiteX40" fmla="*/ 9945478 w 11243827"/>
              <a:gd name="connsiteY40" fmla="*/ 5422859 h 5641173"/>
              <a:gd name="connsiteX41" fmla="*/ 9912481 w 11243827"/>
              <a:gd name="connsiteY41" fmla="*/ 5429477 h 5641173"/>
              <a:gd name="connsiteX42" fmla="*/ 9906713 w 11243827"/>
              <a:gd name="connsiteY42" fmla="*/ 5426784 h 5641173"/>
              <a:gd name="connsiteX43" fmla="*/ 9742436 w 11243827"/>
              <a:gd name="connsiteY43" fmla="*/ 5454834 h 5641173"/>
              <a:gd name="connsiteX44" fmla="*/ 9713044 w 11243827"/>
              <a:gd name="connsiteY44" fmla="*/ 5456476 h 5641173"/>
              <a:gd name="connsiteX45" fmla="*/ 9691033 w 11243827"/>
              <a:gd name="connsiteY45" fmla="*/ 5455451 h 5641173"/>
              <a:gd name="connsiteX46" fmla="*/ 9638355 w 11243827"/>
              <a:gd name="connsiteY46" fmla="*/ 5464794 h 5641173"/>
              <a:gd name="connsiteX47" fmla="*/ 9552434 w 11243827"/>
              <a:gd name="connsiteY47" fmla="*/ 5485280 h 5641173"/>
              <a:gd name="connsiteX48" fmla="*/ 9533883 w 11243827"/>
              <a:gd name="connsiteY48" fmla="*/ 5488516 h 5641173"/>
              <a:gd name="connsiteX49" fmla="*/ 9516916 w 11243827"/>
              <a:gd name="connsiteY49" fmla="*/ 5486828 h 5641173"/>
              <a:gd name="connsiteX50" fmla="*/ 9512093 w 11243827"/>
              <a:gd name="connsiteY50" fmla="*/ 5482541 h 5641173"/>
              <a:gd name="connsiteX51" fmla="*/ 9501725 w 11243827"/>
              <a:gd name="connsiteY51" fmla="*/ 5483603 h 5641173"/>
              <a:gd name="connsiteX52" fmla="*/ 9498754 w 11243827"/>
              <a:gd name="connsiteY52" fmla="*/ 5482951 h 5641173"/>
              <a:gd name="connsiteX53" fmla="*/ 9481932 w 11243827"/>
              <a:gd name="connsiteY53" fmla="*/ 5480151 h 5641173"/>
              <a:gd name="connsiteX54" fmla="*/ 9451321 w 11243827"/>
              <a:gd name="connsiteY54" fmla="*/ 5497375 h 5641173"/>
              <a:gd name="connsiteX55" fmla="*/ 9409298 w 11243827"/>
              <a:gd name="connsiteY55" fmla="*/ 5499478 h 5641173"/>
              <a:gd name="connsiteX56" fmla="*/ 9303056 w 11243827"/>
              <a:gd name="connsiteY56" fmla="*/ 5519093 h 5641173"/>
              <a:gd name="connsiteX57" fmla="*/ 9229078 w 11243827"/>
              <a:gd name="connsiteY57" fmla="*/ 5524154 h 5641173"/>
              <a:gd name="connsiteX58" fmla="*/ 9165105 w 11243827"/>
              <a:gd name="connsiteY58" fmla="*/ 5532892 h 5641173"/>
              <a:gd name="connsiteX59" fmla="*/ 9077301 w 11243827"/>
              <a:gd name="connsiteY59" fmla="*/ 5580356 h 5641173"/>
              <a:gd name="connsiteX60" fmla="*/ 8960065 w 11243827"/>
              <a:gd name="connsiteY60" fmla="*/ 5597982 h 5641173"/>
              <a:gd name="connsiteX61" fmla="*/ 8953536 w 11243827"/>
              <a:gd name="connsiteY61" fmla="*/ 5606638 h 5641173"/>
              <a:gd name="connsiteX62" fmla="*/ 8943907 w 11243827"/>
              <a:gd name="connsiteY62" fmla="*/ 5612541 h 5641173"/>
              <a:gd name="connsiteX63" fmla="*/ 8942046 w 11243827"/>
              <a:gd name="connsiteY63" fmla="*/ 5612112 h 5641173"/>
              <a:gd name="connsiteX64" fmla="*/ 8928824 w 11243827"/>
              <a:gd name="connsiteY64" fmla="*/ 5615549 h 5641173"/>
              <a:gd name="connsiteX65" fmla="*/ 8927294 w 11243827"/>
              <a:gd name="connsiteY65" fmla="*/ 5618607 h 5641173"/>
              <a:gd name="connsiteX66" fmla="*/ 8918651 w 11243827"/>
              <a:gd name="connsiteY66" fmla="*/ 5621688 h 5641173"/>
              <a:gd name="connsiteX67" fmla="*/ 8902772 w 11243827"/>
              <a:gd name="connsiteY67" fmla="*/ 5629703 h 5641173"/>
              <a:gd name="connsiteX68" fmla="*/ 8898724 w 11243827"/>
              <a:gd name="connsiteY68" fmla="*/ 5629379 h 5641173"/>
              <a:gd name="connsiteX69" fmla="*/ 8873099 w 11243827"/>
              <a:gd name="connsiteY69" fmla="*/ 5638628 h 5641173"/>
              <a:gd name="connsiteX70" fmla="*/ 8872234 w 11243827"/>
              <a:gd name="connsiteY70" fmla="*/ 5637889 h 5641173"/>
              <a:gd name="connsiteX71" fmla="*/ 8862777 w 11243827"/>
              <a:gd name="connsiteY71" fmla="*/ 5636711 h 5641173"/>
              <a:gd name="connsiteX72" fmla="*/ 8845869 w 11243827"/>
              <a:gd name="connsiteY72" fmla="*/ 5636436 h 5641173"/>
              <a:gd name="connsiteX73" fmla="*/ 8800548 w 11243827"/>
              <a:gd name="connsiteY73" fmla="*/ 5625084 h 5641173"/>
              <a:gd name="connsiteX74" fmla="*/ 8773774 w 11243827"/>
              <a:gd name="connsiteY74" fmla="*/ 5634630 h 5641173"/>
              <a:gd name="connsiteX75" fmla="*/ 8698255 w 11243827"/>
              <a:gd name="connsiteY75" fmla="*/ 5636083 h 5641173"/>
              <a:gd name="connsiteX76" fmla="*/ 8619167 w 11243827"/>
              <a:gd name="connsiteY76" fmla="*/ 5619130 h 5641173"/>
              <a:gd name="connsiteX77" fmla="*/ 8539822 w 11243827"/>
              <a:gd name="connsiteY77" fmla="*/ 5616905 h 5641173"/>
              <a:gd name="connsiteX78" fmla="*/ 8511094 w 11243827"/>
              <a:gd name="connsiteY78" fmla="*/ 5617360 h 5641173"/>
              <a:gd name="connsiteX79" fmla="*/ 8459886 w 11243827"/>
              <a:gd name="connsiteY79" fmla="*/ 5612612 h 5641173"/>
              <a:gd name="connsiteX80" fmla="*/ 8436432 w 11243827"/>
              <a:gd name="connsiteY80" fmla="*/ 5606990 h 5641173"/>
              <a:gd name="connsiteX81" fmla="*/ 8435403 w 11243827"/>
              <a:gd name="connsiteY81" fmla="*/ 5607336 h 5641173"/>
              <a:gd name="connsiteX82" fmla="*/ 8433307 w 11243827"/>
              <a:gd name="connsiteY82" fmla="*/ 5604917 h 5641173"/>
              <a:gd name="connsiteX83" fmla="*/ 8428968 w 11243827"/>
              <a:gd name="connsiteY83" fmla="*/ 5603796 h 5641173"/>
              <a:gd name="connsiteX84" fmla="*/ 8417124 w 11243827"/>
              <a:gd name="connsiteY84" fmla="*/ 5604518 h 5641173"/>
              <a:gd name="connsiteX85" fmla="*/ 8412669 w 11243827"/>
              <a:gd name="connsiteY85" fmla="*/ 5605413 h 5641173"/>
              <a:gd name="connsiteX86" fmla="*/ 8406152 w 11243827"/>
              <a:gd name="connsiteY86" fmla="*/ 5605396 h 5641173"/>
              <a:gd name="connsiteX87" fmla="*/ 8405989 w 11243827"/>
              <a:gd name="connsiteY87" fmla="*/ 5605197 h 5641173"/>
              <a:gd name="connsiteX88" fmla="*/ 8399884 w 11243827"/>
              <a:gd name="connsiteY88" fmla="*/ 5605568 h 5641173"/>
              <a:gd name="connsiteX89" fmla="*/ 8370014 w 11243827"/>
              <a:gd name="connsiteY89" fmla="*/ 5609900 h 5641173"/>
              <a:gd name="connsiteX90" fmla="*/ 8330544 w 11243827"/>
              <a:gd name="connsiteY90" fmla="*/ 5590964 h 5641173"/>
              <a:gd name="connsiteX91" fmla="*/ 8314221 w 11243827"/>
              <a:gd name="connsiteY91" fmla="*/ 5587682 h 5641173"/>
              <a:gd name="connsiteX92" fmla="*/ 8305502 w 11243827"/>
              <a:gd name="connsiteY92" fmla="*/ 5584868 h 5641173"/>
              <a:gd name="connsiteX93" fmla="*/ 8304962 w 11243827"/>
              <a:gd name="connsiteY93" fmla="*/ 5584007 h 5641173"/>
              <a:gd name="connsiteX94" fmla="*/ 8276324 w 11243827"/>
              <a:gd name="connsiteY94" fmla="*/ 5588260 h 5641173"/>
              <a:gd name="connsiteX95" fmla="*/ 8272522 w 11243827"/>
              <a:gd name="connsiteY95" fmla="*/ 5587226 h 5641173"/>
              <a:gd name="connsiteX96" fmla="*/ 8253857 w 11243827"/>
              <a:gd name="connsiteY96" fmla="*/ 5592043 h 5641173"/>
              <a:gd name="connsiteX97" fmla="*/ 8244212 w 11243827"/>
              <a:gd name="connsiteY97" fmla="*/ 5593439 h 5641173"/>
              <a:gd name="connsiteX98" fmla="*/ 8241488 w 11243827"/>
              <a:gd name="connsiteY98" fmla="*/ 5596085 h 5641173"/>
              <a:gd name="connsiteX99" fmla="*/ 8227256 w 11243827"/>
              <a:gd name="connsiteY99" fmla="*/ 5597005 h 5641173"/>
              <a:gd name="connsiteX100" fmla="*/ 8225619 w 11243827"/>
              <a:gd name="connsiteY100" fmla="*/ 5596262 h 5641173"/>
              <a:gd name="connsiteX101" fmla="*/ 8213882 w 11243827"/>
              <a:gd name="connsiteY101" fmla="*/ 5600179 h 5641173"/>
              <a:gd name="connsiteX102" fmla="*/ 8204045 w 11243827"/>
              <a:gd name="connsiteY102" fmla="*/ 5607275 h 5641173"/>
              <a:gd name="connsiteX103" fmla="*/ 8082989 w 11243827"/>
              <a:gd name="connsiteY103" fmla="*/ 5603160 h 5641173"/>
              <a:gd name="connsiteX104" fmla="*/ 7976942 w 11243827"/>
              <a:gd name="connsiteY104" fmla="*/ 5598455 h 5641173"/>
              <a:gd name="connsiteX105" fmla="*/ 7950121 w 11243827"/>
              <a:gd name="connsiteY105" fmla="*/ 5590893 h 5641173"/>
              <a:gd name="connsiteX106" fmla="*/ 7727691 w 11243827"/>
              <a:gd name="connsiteY106" fmla="*/ 5621064 h 5641173"/>
              <a:gd name="connsiteX107" fmla="*/ 7685998 w 11243827"/>
              <a:gd name="connsiteY107" fmla="*/ 5615564 h 5641173"/>
              <a:gd name="connsiteX108" fmla="*/ 7649302 w 11243827"/>
              <a:gd name="connsiteY108" fmla="*/ 5626541 h 5641173"/>
              <a:gd name="connsiteX109" fmla="*/ 7634083 w 11243827"/>
              <a:gd name="connsiteY109" fmla="*/ 5620862 h 5641173"/>
              <a:gd name="connsiteX110" fmla="*/ 7631455 w 11243827"/>
              <a:gd name="connsiteY110" fmla="*/ 5619708 h 5641173"/>
              <a:gd name="connsiteX111" fmla="*/ 7620952 w 11243827"/>
              <a:gd name="connsiteY111" fmla="*/ 5618872 h 5641173"/>
              <a:gd name="connsiteX112" fmla="*/ 7617992 w 11243827"/>
              <a:gd name="connsiteY112" fmla="*/ 5613914 h 5641173"/>
              <a:gd name="connsiteX113" fmla="*/ 7602182 w 11243827"/>
              <a:gd name="connsiteY113" fmla="*/ 5609271 h 5641173"/>
              <a:gd name="connsiteX114" fmla="*/ 7582847 w 11243827"/>
              <a:gd name="connsiteY114" fmla="*/ 5609047 h 5641173"/>
              <a:gd name="connsiteX115" fmla="*/ 7514158 w 11243827"/>
              <a:gd name="connsiteY115" fmla="*/ 5607737 h 5641173"/>
              <a:gd name="connsiteX116" fmla="*/ 7502955 w 11243827"/>
              <a:gd name="connsiteY116" fmla="*/ 5610415 h 5641173"/>
              <a:gd name="connsiteX117" fmla="*/ 7466391 w 11243827"/>
              <a:gd name="connsiteY117" fmla="*/ 5605949 h 5641173"/>
              <a:gd name="connsiteX118" fmla="*/ 7433806 w 11243827"/>
              <a:gd name="connsiteY118" fmla="*/ 5604945 h 5641173"/>
              <a:gd name="connsiteX119" fmla="*/ 7412693 w 11243827"/>
              <a:gd name="connsiteY119" fmla="*/ 5607075 h 5641173"/>
              <a:gd name="connsiteX120" fmla="*/ 7407159 w 11243827"/>
              <a:gd name="connsiteY120" fmla="*/ 5605310 h 5641173"/>
              <a:gd name="connsiteX121" fmla="*/ 7385900 w 11243827"/>
              <a:gd name="connsiteY121" fmla="*/ 5604171 h 5641173"/>
              <a:gd name="connsiteX122" fmla="*/ 7375071 w 11243827"/>
              <a:gd name="connsiteY122" fmla="*/ 5606788 h 5641173"/>
              <a:gd name="connsiteX123" fmla="*/ 7364382 w 11243827"/>
              <a:gd name="connsiteY123" fmla="*/ 5600762 h 5641173"/>
              <a:gd name="connsiteX124" fmla="*/ 7361770 w 11243827"/>
              <a:gd name="connsiteY124" fmla="*/ 5596347 h 5641173"/>
              <a:gd name="connsiteX125" fmla="*/ 7346641 w 11243827"/>
              <a:gd name="connsiteY125" fmla="*/ 5598329 h 5641173"/>
              <a:gd name="connsiteX126" fmla="*/ 7334238 w 11243827"/>
              <a:gd name="connsiteY126" fmla="*/ 5594014 h 5641173"/>
              <a:gd name="connsiteX127" fmla="*/ 7323426 w 11243827"/>
              <a:gd name="connsiteY127" fmla="*/ 5596835 h 5641173"/>
              <a:gd name="connsiteX128" fmla="*/ 7318938 w 11243827"/>
              <a:gd name="connsiteY128" fmla="*/ 5596200 h 5641173"/>
              <a:gd name="connsiteX129" fmla="*/ 7307784 w 11243827"/>
              <a:gd name="connsiteY129" fmla="*/ 5594065 h 5641173"/>
              <a:gd name="connsiteX130" fmla="*/ 7288540 w 11243827"/>
              <a:gd name="connsiteY130" fmla="*/ 5589320 h 5641173"/>
              <a:gd name="connsiteX131" fmla="*/ 7282537 w 11243827"/>
              <a:gd name="connsiteY131" fmla="*/ 5588660 h 5641173"/>
              <a:gd name="connsiteX132" fmla="*/ 7269466 w 11243827"/>
              <a:gd name="connsiteY132" fmla="*/ 5581404 h 5641173"/>
              <a:gd name="connsiteX133" fmla="*/ 7244165 w 11243827"/>
              <a:gd name="connsiteY133" fmla="*/ 5575200 h 5641173"/>
              <a:gd name="connsiteX134" fmla="*/ 7199619 w 11243827"/>
              <a:gd name="connsiteY134" fmla="*/ 5553550 h 5641173"/>
              <a:gd name="connsiteX135" fmla="*/ 7173434 w 11243827"/>
              <a:gd name="connsiteY135" fmla="*/ 5543219 h 5641173"/>
              <a:gd name="connsiteX136" fmla="*/ 7155718 w 11243827"/>
              <a:gd name="connsiteY136" fmla="*/ 5533697 h 5641173"/>
              <a:gd name="connsiteX137" fmla="*/ 7103430 w 11243827"/>
              <a:gd name="connsiteY137" fmla="*/ 5520249 h 5641173"/>
              <a:gd name="connsiteX138" fmla="*/ 7013746 w 11243827"/>
              <a:gd name="connsiteY138" fmla="*/ 5502470 h 5641173"/>
              <a:gd name="connsiteX139" fmla="*/ 6995379 w 11243827"/>
              <a:gd name="connsiteY139" fmla="*/ 5497693 h 5641173"/>
              <a:gd name="connsiteX140" fmla="*/ 6982475 w 11243827"/>
              <a:gd name="connsiteY140" fmla="*/ 5489641 h 5641173"/>
              <a:gd name="connsiteX141" fmla="*/ 6981994 w 11243827"/>
              <a:gd name="connsiteY141" fmla="*/ 5484335 h 5641173"/>
              <a:gd name="connsiteX142" fmla="*/ 6972355 w 11243827"/>
              <a:gd name="connsiteY142" fmla="*/ 5481074 h 5641173"/>
              <a:gd name="connsiteX143" fmla="*/ 6970394 w 11243827"/>
              <a:gd name="connsiteY143" fmla="*/ 5479383 h 5641173"/>
              <a:gd name="connsiteX144" fmla="*/ 6958543 w 11243827"/>
              <a:gd name="connsiteY144" fmla="*/ 5470507 h 5641173"/>
              <a:gd name="connsiteX145" fmla="*/ 6918276 w 11243827"/>
              <a:gd name="connsiteY145" fmla="*/ 5472034 h 5641173"/>
              <a:gd name="connsiteX146" fmla="*/ 6881046 w 11243827"/>
              <a:gd name="connsiteY146" fmla="*/ 5457070 h 5641173"/>
              <a:gd name="connsiteX147" fmla="*/ 6752164 w 11243827"/>
              <a:gd name="connsiteY147" fmla="*/ 5425021 h 5641173"/>
              <a:gd name="connsiteX148" fmla="*/ 6724964 w 11243827"/>
              <a:gd name="connsiteY148" fmla="*/ 5414071 h 5641173"/>
              <a:gd name="connsiteX149" fmla="*/ 6683286 w 11243827"/>
              <a:gd name="connsiteY149" fmla="*/ 5432830 h 5641173"/>
              <a:gd name="connsiteX150" fmla="*/ 6644277 w 11243827"/>
              <a:gd name="connsiteY150" fmla="*/ 5429684 h 5641173"/>
              <a:gd name="connsiteX151" fmla="*/ 6532914 w 11243827"/>
              <a:gd name="connsiteY151" fmla="*/ 5431205 h 5641173"/>
              <a:gd name="connsiteX152" fmla="*/ 6307459 w 11243827"/>
              <a:gd name="connsiteY152" fmla="*/ 5467087 h 5641173"/>
              <a:gd name="connsiteX153" fmla="*/ 6196243 w 11243827"/>
              <a:gd name="connsiteY153" fmla="*/ 5515042 h 5641173"/>
              <a:gd name="connsiteX154" fmla="*/ 6099124 w 11243827"/>
              <a:gd name="connsiteY154" fmla="*/ 5516848 h 5641173"/>
              <a:gd name="connsiteX155" fmla="*/ 6016077 w 11243827"/>
              <a:gd name="connsiteY155" fmla="*/ 5528642 h 5641173"/>
              <a:gd name="connsiteX156" fmla="*/ 6004389 w 11243827"/>
              <a:gd name="connsiteY156" fmla="*/ 5531206 h 5641173"/>
              <a:gd name="connsiteX157" fmla="*/ 5933945 w 11243827"/>
              <a:gd name="connsiteY157" fmla="*/ 5538840 h 5641173"/>
              <a:gd name="connsiteX158" fmla="*/ 5883936 w 11243827"/>
              <a:gd name="connsiteY158" fmla="*/ 5553807 h 5641173"/>
              <a:gd name="connsiteX159" fmla="*/ 5798331 w 11243827"/>
              <a:gd name="connsiteY159" fmla="*/ 5564248 h 5641173"/>
              <a:gd name="connsiteX160" fmla="*/ 5712738 w 11243827"/>
              <a:gd name="connsiteY160" fmla="*/ 5573120 h 5641173"/>
              <a:gd name="connsiteX161" fmla="*/ 5681342 w 11243827"/>
              <a:gd name="connsiteY161" fmla="*/ 5575621 h 5641173"/>
              <a:gd name="connsiteX162" fmla="*/ 5627167 w 11243827"/>
              <a:gd name="connsiteY162" fmla="*/ 5583215 h 5641173"/>
              <a:gd name="connsiteX163" fmla="*/ 5591414 w 11243827"/>
              <a:gd name="connsiteY163" fmla="*/ 5587695 h 5641173"/>
              <a:gd name="connsiteX164" fmla="*/ 5583028 w 11243827"/>
              <a:gd name="connsiteY164" fmla="*/ 5580877 h 5641173"/>
              <a:gd name="connsiteX165" fmla="*/ 5549426 w 11243827"/>
              <a:gd name="connsiteY165" fmla="*/ 5582858 h 5641173"/>
              <a:gd name="connsiteX166" fmla="*/ 5519999 w 11243827"/>
              <a:gd name="connsiteY166" fmla="*/ 5592246 h 5641173"/>
              <a:gd name="connsiteX167" fmla="*/ 5480028 w 11243827"/>
              <a:gd name="connsiteY167" fmla="*/ 5597282 h 5641173"/>
              <a:gd name="connsiteX168" fmla="*/ 5456175 w 11243827"/>
              <a:gd name="connsiteY168" fmla="*/ 5600371 h 5641173"/>
              <a:gd name="connsiteX169" fmla="*/ 5388463 w 11243827"/>
              <a:gd name="connsiteY169" fmla="*/ 5602638 h 5641173"/>
              <a:gd name="connsiteX170" fmla="*/ 5265898 w 11243827"/>
              <a:gd name="connsiteY170" fmla="*/ 5591830 h 5641173"/>
              <a:gd name="connsiteX171" fmla="*/ 5231231 w 11243827"/>
              <a:gd name="connsiteY171" fmla="*/ 5592790 h 5641173"/>
              <a:gd name="connsiteX172" fmla="*/ 5226996 w 11243827"/>
              <a:gd name="connsiteY172" fmla="*/ 5595040 h 5641173"/>
              <a:gd name="connsiteX173" fmla="*/ 5175988 w 11243827"/>
              <a:gd name="connsiteY173" fmla="*/ 5588131 h 5641173"/>
              <a:gd name="connsiteX174" fmla="*/ 5107470 w 11243827"/>
              <a:gd name="connsiteY174" fmla="*/ 5594771 h 5641173"/>
              <a:gd name="connsiteX175" fmla="*/ 5027868 w 11243827"/>
              <a:gd name="connsiteY175" fmla="*/ 5605624 h 5641173"/>
              <a:gd name="connsiteX176" fmla="*/ 5007324 w 11243827"/>
              <a:gd name="connsiteY176" fmla="*/ 5609209 h 5641173"/>
              <a:gd name="connsiteX177" fmla="*/ 4952559 w 11243827"/>
              <a:gd name="connsiteY177" fmla="*/ 5611402 h 5641173"/>
              <a:gd name="connsiteX178" fmla="*/ 4826081 w 11243827"/>
              <a:gd name="connsiteY178" fmla="*/ 5616191 h 5641173"/>
              <a:gd name="connsiteX179" fmla="*/ 4823501 w 11243827"/>
              <a:gd name="connsiteY179" fmla="*/ 5619174 h 5641173"/>
              <a:gd name="connsiteX180" fmla="*/ 4813093 w 11243827"/>
              <a:gd name="connsiteY180" fmla="*/ 5620026 h 5641173"/>
              <a:gd name="connsiteX181" fmla="*/ 4810563 w 11243827"/>
              <a:gd name="connsiteY181" fmla="*/ 5620787 h 5641173"/>
              <a:gd name="connsiteX182" fmla="*/ 4795818 w 11243827"/>
              <a:gd name="connsiteY182" fmla="*/ 5624618 h 5641173"/>
              <a:gd name="connsiteX183" fmla="*/ 4758404 w 11243827"/>
              <a:gd name="connsiteY183" fmla="*/ 5619510 h 5641173"/>
              <a:gd name="connsiteX184" fmla="*/ 4717254 w 11243827"/>
              <a:gd name="connsiteY184" fmla="*/ 5624155 h 5641173"/>
              <a:gd name="connsiteX185" fmla="*/ 4591958 w 11243827"/>
              <a:gd name="connsiteY185" fmla="*/ 5624710 h 5641173"/>
              <a:gd name="connsiteX186" fmla="*/ 4476215 w 11243827"/>
              <a:gd name="connsiteY186" fmla="*/ 5628210 h 5641173"/>
              <a:gd name="connsiteX187" fmla="*/ 4425193 w 11243827"/>
              <a:gd name="connsiteY187" fmla="*/ 5627414 h 5641173"/>
              <a:gd name="connsiteX188" fmla="*/ 4383866 w 11243827"/>
              <a:gd name="connsiteY188" fmla="*/ 5626546 h 5641173"/>
              <a:gd name="connsiteX189" fmla="*/ 4385596 w 11243827"/>
              <a:gd name="connsiteY189" fmla="*/ 5634646 h 5641173"/>
              <a:gd name="connsiteX190" fmla="*/ 4360864 w 11243827"/>
              <a:gd name="connsiteY190" fmla="*/ 5641173 h 5641173"/>
              <a:gd name="connsiteX191" fmla="*/ 4328321 w 11243827"/>
              <a:gd name="connsiteY191" fmla="*/ 5626332 h 5641173"/>
              <a:gd name="connsiteX192" fmla="*/ 4309842 w 11243827"/>
              <a:gd name="connsiteY192" fmla="*/ 5626471 h 5641173"/>
              <a:gd name="connsiteX193" fmla="*/ 4277424 w 11243827"/>
              <a:gd name="connsiteY193" fmla="*/ 5631598 h 5641173"/>
              <a:gd name="connsiteX194" fmla="*/ 4266627 w 11243827"/>
              <a:gd name="connsiteY194" fmla="*/ 5633969 h 5641173"/>
              <a:gd name="connsiteX195" fmla="*/ 4185525 w 11243827"/>
              <a:gd name="connsiteY195" fmla="*/ 5617508 h 5641173"/>
              <a:gd name="connsiteX196" fmla="*/ 4177617 w 11243827"/>
              <a:gd name="connsiteY196" fmla="*/ 5610903 h 5641173"/>
              <a:gd name="connsiteX197" fmla="*/ 4136948 w 11243827"/>
              <a:gd name="connsiteY197" fmla="*/ 5608031 h 5641173"/>
              <a:gd name="connsiteX198" fmla="*/ 4132323 w 11243827"/>
              <a:gd name="connsiteY198" fmla="*/ 5609784 h 5641173"/>
              <a:gd name="connsiteX199" fmla="*/ 4098620 w 11243827"/>
              <a:gd name="connsiteY199" fmla="*/ 5599672 h 5641173"/>
              <a:gd name="connsiteX200" fmla="*/ 3963475 w 11243827"/>
              <a:gd name="connsiteY200" fmla="*/ 5581841 h 5641173"/>
              <a:gd name="connsiteX201" fmla="*/ 3703613 w 11243827"/>
              <a:gd name="connsiteY201" fmla="*/ 5572482 h 5641173"/>
              <a:gd name="connsiteX202" fmla="*/ 3432987 w 11243827"/>
              <a:gd name="connsiteY202" fmla="*/ 5545768 h 5641173"/>
              <a:gd name="connsiteX203" fmla="*/ 3176381 w 11243827"/>
              <a:gd name="connsiteY203" fmla="*/ 5556110 h 5641173"/>
              <a:gd name="connsiteX204" fmla="*/ 2710156 w 11243827"/>
              <a:gd name="connsiteY204" fmla="*/ 5527517 h 5641173"/>
              <a:gd name="connsiteX205" fmla="*/ 2550206 w 11243827"/>
              <a:gd name="connsiteY205" fmla="*/ 5524958 h 5641173"/>
              <a:gd name="connsiteX206" fmla="*/ 2443041 w 11243827"/>
              <a:gd name="connsiteY206" fmla="*/ 5523990 h 5641173"/>
              <a:gd name="connsiteX207" fmla="*/ 2435613 w 11243827"/>
              <a:gd name="connsiteY207" fmla="*/ 5526704 h 5641173"/>
              <a:gd name="connsiteX208" fmla="*/ 2405682 w 11243827"/>
              <a:gd name="connsiteY208" fmla="*/ 5528307 h 5641173"/>
              <a:gd name="connsiteX209" fmla="*/ 2397487 w 11243827"/>
              <a:gd name="connsiteY209" fmla="*/ 5540337 h 5641173"/>
              <a:gd name="connsiteX210" fmla="*/ 2297454 w 11243827"/>
              <a:gd name="connsiteY210" fmla="*/ 5550765 h 5641173"/>
              <a:gd name="connsiteX211" fmla="*/ 2056700 w 11243827"/>
              <a:gd name="connsiteY211" fmla="*/ 5555489 h 5641173"/>
              <a:gd name="connsiteX212" fmla="*/ 1878530 w 11243827"/>
              <a:gd name="connsiteY212" fmla="*/ 5535330 h 5641173"/>
              <a:gd name="connsiteX213" fmla="*/ 1859292 w 11243827"/>
              <a:gd name="connsiteY213" fmla="*/ 5535461 h 5641173"/>
              <a:gd name="connsiteX214" fmla="*/ 1835626 w 11243827"/>
              <a:gd name="connsiteY214" fmla="*/ 5533793 h 5641173"/>
              <a:gd name="connsiteX215" fmla="*/ 1798939 w 11243827"/>
              <a:gd name="connsiteY215" fmla="*/ 5540285 h 5641173"/>
              <a:gd name="connsiteX216" fmla="*/ 1779046 w 11243827"/>
              <a:gd name="connsiteY216" fmla="*/ 5549949 h 5641173"/>
              <a:gd name="connsiteX217" fmla="*/ 1772421 w 11243827"/>
              <a:gd name="connsiteY217" fmla="*/ 5549018 h 5641173"/>
              <a:gd name="connsiteX218" fmla="*/ 1772052 w 11243827"/>
              <a:gd name="connsiteY218" fmla="*/ 5545689 h 5641173"/>
              <a:gd name="connsiteX219" fmla="*/ 1711543 w 11243827"/>
              <a:gd name="connsiteY219" fmla="*/ 5534558 h 5641173"/>
              <a:gd name="connsiteX220" fmla="*/ 1631462 w 11243827"/>
              <a:gd name="connsiteY220" fmla="*/ 5491807 h 5641173"/>
              <a:gd name="connsiteX221" fmla="*/ 1538763 w 11243827"/>
              <a:gd name="connsiteY221" fmla="*/ 5482781 h 5641173"/>
              <a:gd name="connsiteX222" fmla="*/ 1501533 w 11243827"/>
              <a:gd name="connsiteY222" fmla="*/ 5467817 h 5641173"/>
              <a:gd name="connsiteX223" fmla="*/ 1461266 w 11243827"/>
              <a:gd name="connsiteY223" fmla="*/ 5469343 h 5641173"/>
              <a:gd name="connsiteX224" fmla="*/ 1449415 w 11243827"/>
              <a:gd name="connsiteY224" fmla="*/ 5460467 h 5641173"/>
              <a:gd name="connsiteX225" fmla="*/ 1447454 w 11243827"/>
              <a:gd name="connsiteY225" fmla="*/ 5458776 h 5641173"/>
              <a:gd name="connsiteX226" fmla="*/ 1437814 w 11243827"/>
              <a:gd name="connsiteY226" fmla="*/ 5455515 h 5641173"/>
              <a:gd name="connsiteX227" fmla="*/ 1437334 w 11243827"/>
              <a:gd name="connsiteY227" fmla="*/ 5450209 h 5641173"/>
              <a:gd name="connsiteX228" fmla="*/ 1424429 w 11243827"/>
              <a:gd name="connsiteY228" fmla="*/ 5442157 h 5641173"/>
              <a:gd name="connsiteX229" fmla="*/ 1406063 w 11243827"/>
              <a:gd name="connsiteY229" fmla="*/ 5437380 h 5641173"/>
              <a:gd name="connsiteX230" fmla="*/ 1316379 w 11243827"/>
              <a:gd name="connsiteY230" fmla="*/ 5419601 h 5641173"/>
              <a:gd name="connsiteX231" fmla="*/ 1264090 w 11243827"/>
              <a:gd name="connsiteY231" fmla="*/ 5406153 h 5641173"/>
              <a:gd name="connsiteX232" fmla="*/ 1246374 w 11243827"/>
              <a:gd name="connsiteY232" fmla="*/ 5396631 h 5641173"/>
              <a:gd name="connsiteX233" fmla="*/ 1220190 w 11243827"/>
              <a:gd name="connsiteY233" fmla="*/ 5386301 h 5641173"/>
              <a:gd name="connsiteX234" fmla="*/ 1175643 w 11243827"/>
              <a:gd name="connsiteY234" fmla="*/ 5364651 h 5641173"/>
              <a:gd name="connsiteX235" fmla="*/ 1150342 w 11243827"/>
              <a:gd name="connsiteY235" fmla="*/ 5358447 h 5641173"/>
              <a:gd name="connsiteX236" fmla="*/ 1112024 w 11243827"/>
              <a:gd name="connsiteY236" fmla="*/ 5345786 h 5641173"/>
              <a:gd name="connsiteX237" fmla="*/ 1100870 w 11243827"/>
              <a:gd name="connsiteY237" fmla="*/ 5343651 h 5641173"/>
              <a:gd name="connsiteX238" fmla="*/ 1096383 w 11243827"/>
              <a:gd name="connsiteY238" fmla="*/ 5343015 h 5641173"/>
              <a:gd name="connsiteX239" fmla="*/ 1058039 w 11243827"/>
              <a:gd name="connsiteY239" fmla="*/ 5343504 h 5641173"/>
              <a:gd name="connsiteX240" fmla="*/ 1055426 w 11243827"/>
              <a:gd name="connsiteY240" fmla="*/ 5339088 h 5641173"/>
              <a:gd name="connsiteX241" fmla="*/ 1044738 w 11243827"/>
              <a:gd name="connsiteY241" fmla="*/ 5333063 h 5641173"/>
              <a:gd name="connsiteX242" fmla="*/ 1033909 w 11243827"/>
              <a:gd name="connsiteY242" fmla="*/ 5335680 h 5641173"/>
              <a:gd name="connsiteX243" fmla="*/ 1012649 w 11243827"/>
              <a:gd name="connsiteY243" fmla="*/ 5334541 h 5641173"/>
              <a:gd name="connsiteX244" fmla="*/ 1007115 w 11243827"/>
              <a:gd name="connsiteY244" fmla="*/ 5332775 h 5641173"/>
              <a:gd name="connsiteX245" fmla="*/ 987447 w 11243827"/>
              <a:gd name="connsiteY245" fmla="*/ 5346462 h 5641173"/>
              <a:gd name="connsiteX246" fmla="*/ 953418 w 11243827"/>
              <a:gd name="connsiteY246" fmla="*/ 5333901 h 5641173"/>
              <a:gd name="connsiteX247" fmla="*/ 916854 w 11243827"/>
              <a:gd name="connsiteY247" fmla="*/ 5329435 h 5641173"/>
              <a:gd name="connsiteX248" fmla="*/ 905651 w 11243827"/>
              <a:gd name="connsiteY248" fmla="*/ 5332114 h 5641173"/>
              <a:gd name="connsiteX249" fmla="*/ 838405 w 11243827"/>
              <a:gd name="connsiteY249" fmla="*/ 5339470 h 5641173"/>
              <a:gd name="connsiteX250" fmla="*/ 817627 w 11243827"/>
              <a:gd name="connsiteY250" fmla="*/ 5330580 h 5641173"/>
              <a:gd name="connsiteX251" fmla="*/ 801817 w 11243827"/>
              <a:gd name="connsiteY251" fmla="*/ 5325937 h 5641173"/>
              <a:gd name="connsiteX252" fmla="*/ 798857 w 11243827"/>
              <a:gd name="connsiteY252" fmla="*/ 5320979 h 5641173"/>
              <a:gd name="connsiteX253" fmla="*/ 788354 w 11243827"/>
              <a:gd name="connsiteY253" fmla="*/ 5320143 h 5641173"/>
              <a:gd name="connsiteX254" fmla="*/ 785726 w 11243827"/>
              <a:gd name="connsiteY254" fmla="*/ 5318989 h 5641173"/>
              <a:gd name="connsiteX255" fmla="*/ 770507 w 11243827"/>
              <a:gd name="connsiteY255" fmla="*/ 5313309 h 5641173"/>
              <a:gd name="connsiteX256" fmla="*/ 733810 w 11243827"/>
              <a:gd name="connsiteY256" fmla="*/ 5324286 h 5641173"/>
              <a:gd name="connsiteX257" fmla="*/ 692117 w 11243827"/>
              <a:gd name="connsiteY257" fmla="*/ 5318786 h 5641173"/>
              <a:gd name="connsiteX258" fmla="*/ 574943 w 11243827"/>
              <a:gd name="connsiteY258" fmla="*/ 5327578 h 5641173"/>
              <a:gd name="connsiteX259" fmla="*/ 441302 w 11243827"/>
              <a:gd name="connsiteY259" fmla="*/ 5307062 h 5641173"/>
              <a:gd name="connsiteX260" fmla="*/ 336819 w 11243827"/>
              <a:gd name="connsiteY260" fmla="*/ 5336690 h 5641173"/>
              <a:gd name="connsiteX261" fmla="*/ 270932 w 11243827"/>
              <a:gd name="connsiteY261" fmla="*/ 5345451 h 5641173"/>
              <a:gd name="connsiteX262" fmla="*/ 194189 w 11243827"/>
              <a:gd name="connsiteY262" fmla="*/ 5343588 h 5641173"/>
              <a:gd name="connsiteX263" fmla="*/ 192552 w 11243827"/>
              <a:gd name="connsiteY263" fmla="*/ 5342845 h 5641173"/>
              <a:gd name="connsiteX264" fmla="*/ 178320 w 11243827"/>
              <a:gd name="connsiteY264" fmla="*/ 5343766 h 5641173"/>
              <a:gd name="connsiteX265" fmla="*/ 175596 w 11243827"/>
              <a:gd name="connsiteY265" fmla="*/ 5346411 h 5641173"/>
              <a:gd name="connsiteX266" fmla="*/ 147287 w 11243827"/>
              <a:gd name="connsiteY266" fmla="*/ 5352625 h 5641173"/>
              <a:gd name="connsiteX267" fmla="*/ 114847 w 11243827"/>
              <a:gd name="connsiteY267" fmla="*/ 5355844 h 5641173"/>
              <a:gd name="connsiteX268" fmla="*/ 114306 w 11243827"/>
              <a:gd name="connsiteY268" fmla="*/ 5354983 h 5641173"/>
              <a:gd name="connsiteX269" fmla="*/ 89264 w 11243827"/>
              <a:gd name="connsiteY269" fmla="*/ 5348886 h 5641173"/>
              <a:gd name="connsiteX270" fmla="*/ 49794 w 11243827"/>
              <a:gd name="connsiteY270" fmla="*/ 5329950 h 5641173"/>
              <a:gd name="connsiteX271" fmla="*/ 19924 w 11243827"/>
              <a:gd name="connsiteY271" fmla="*/ 5334282 h 5641173"/>
              <a:gd name="connsiteX272" fmla="*/ 13819 w 11243827"/>
              <a:gd name="connsiteY272" fmla="*/ 5334653 h 5641173"/>
              <a:gd name="connsiteX273" fmla="*/ 13657 w 11243827"/>
              <a:gd name="connsiteY273" fmla="*/ 5334455 h 5641173"/>
              <a:gd name="connsiteX274" fmla="*/ 7139 w 11243827"/>
              <a:gd name="connsiteY274" fmla="*/ 5334438 h 5641173"/>
              <a:gd name="connsiteX275" fmla="*/ 2684 w 11243827"/>
              <a:gd name="connsiteY275" fmla="*/ 5335333 h 5641173"/>
              <a:gd name="connsiteX276" fmla="*/ 0 w 11243827"/>
              <a:gd name="connsiteY276" fmla="*/ 5335496 h 5641173"/>
              <a:gd name="connsiteX277" fmla="*/ 0 w 11243827"/>
              <a:gd name="connsiteY277" fmla="*/ 10592 h 5641173"/>
              <a:gd name="connsiteX278" fmla="*/ 11243827 w 11243827"/>
              <a:gd name="connsiteY278" fmla="*/ 0 h 5641173"/>
              <a:gd name="connsiteX0" fmla="*/ 11243827 w 11243827"/>
              <a:gd name="connsiteY0" fmla="*/ 0 h 5641173"/>
              <a:gd name="connsiteX1" fmla="*/ 11243827 w 11243827"/>
              <a:gd name="connsiteY1" fmla="*/ 5209610 h 5641173"/>
              <a:gd name="connsiteX2" fmla="*/ 11240675 w 11243827"/>
              <a:gd name="connsiteY2" fmla="*/ 5210442 h 5641173"/>
              <a:gd name="connsiteX3" fmla="*/ 11179959 w 11243827"/>
              <a:gd name="connsiteY3" fmla="*/ 5221199 h 5641173"/>
              <a:gd name="connsiteX4" fmla="*/ 11105493 w 11243827"/>
              <a:gd name="connsiteY4" fmla="*/ 5259905 h 5641173"/>
              <a:gd name="connsiteX5" fmla="*/ 11078640 w 11243827"/>
              <a:gd name="connsiteY5" fmla="*/ 5263531 h 5641173"/>
              <a:gd name="connsiteX6" fmla="*/ 11079616 w 11243827"/>
              <a:gd name="connsiteY6" fmla="*/ 5270380 h 5641173"/>
              <a:gd name="connsiteX7" fmla="*/ 11069641 w 11243827"/>
              <a:gd name="connsiteY7" fmla="*/ 5270884 h 5641173"/>
              <a:gd name="connsiteX8" fmla="*/ 11047377 w 11243827"/>
              <a:gd name="connsiteY8" fmla="*/ 5271051 h 5641173"/>
              <a:gd name="connsiteX9" fmla="*/ 10980705 w 11243827"/>
              <a:gd name="connsiteY9" fmla="*/ 5272951 h 5641173"/>
              <a:gd name="connsiteX10" fmla="*/ 10962514 w 11243827"/>
              <a:gd name="connsiteY10" fmla="*/ 5286084 h 5641173"/>
              <a:gd name="connsiteX11" fmla="*/ 10945307 w 11243827"/>
              <a:gd name="connsiteY11" fmla="*/ 5286290 h 5641173"/>
              <a:gd name="connsiteX12" fmla="*/ 10845516 w 11243827"/>
              <a:gd name="connsiteY12" fmla="*/ 5303894 h 5641173"/>
              <a:gd name="connsiteX13" fmla="*/ 10831795 w 11243827"/>
              <a:gd name="connsiteY13" fmla="*/ 5305210 h 5641173"/>
              <a:gd name="connsiteX14" fmla="*/ 10824365 w 11243827"/>
              <a:gd name="connsiteY14" fmla="*/ 5311111 h 5641173"/>
              <a:gd name="connsiteX15" fmla="*/ 10797756 w 11243827"/>
              <a:gd name="connsiteY15" fmla="*/ 5312285 h 5641173"/>
              <a:gd name="connsiteX16" fmla="*/ 10796525 w 11243827"/>
              <a:gd name="connsiteY16" fmla="*/ 5315645 h 5641173"/>
              <a:gd name="connsiteX17" fmla="*/ 10709063 w 11243827"/>
              <a:gd name="connsiteY17" fmla="*/ 5344492 h 5641173"/>
              <a:gd name="connsiteX18" fmla="*/ 10694078 w 11243827"/>
              <a:gd name="connsiteY18" fmla="*/ 5349258 h 5641173"/>
              <a:gd name="connsiteX19" fmla="*/ 10681131 w 11243827"/>
              <a:gd name="connsiteY19" fmla="*/ 5347812 h 5641173"/>
              <a:gd name="connsiteX20" fmla="*/ 10609448 w 11243827"/>
              <a:gd name="connsiteY20" fmla="*/ 5351931 h 5641173"/>
              <a:gd name="connsiteX21" fmla="*/ 10592397 w 11243827"/>
              <a:gd name="connsiteY21" fmla="*/ 5349402 h 5641173"/>
              <a:gd name="connsiteX22" fmla="*/ 10585227 w 11243827"/>
              <a:gd name="connsiteY22" fmla="*/ 5344063 h 5641173"/>
              <a:gd name="connsiteX23" fmla="*/ 10557472 w 11243827"/>
              <a:gd name="connsiteY23" fmla="*/ 5354151 h 5641173"/>
              <a:gd name="connsiteX24" fmla="*/ 10514646 w 11243827"/>
              <a:gd name="connsiteY24" fmla="*/ 5361064 h 5641173"/>
              <a:gd name="connsiteX25" fmla="*/ 10494292 w 11243827"/>
              <a:gd name="connsiteY25" fmla="*/ 5366054 h 5641173"/>
              <a:gd name="connsiteX26" fmla="*/ 10477869 w 11243827"/>
              <a:gd name="connsiteY26" fmla="*/ 5363025 h 5641173"/>
              <a:gd name="connsiteX27" fmla="*/ 10384411 w 11243827"/>
              <a:gd name="connsiteY27" fmla="*/ 5362257 h 5641173"/>
              <a:gd name="connsiteX28" fmla="*/ 10362921 w 11243827"/>
              <a:gd name="connsiteY28" fmla="*/ 5357444 h 5641173"/>
              <a:gd name="connsiteX29" fmla="*/ 10352736 w 11243827"/>
              <a:gd name="connsiteY29" fmla="*/ 5347851 h 5641173"/>
              <a:gd name="connsiteX30" fmla="*/ 10344754 w 11243827"/>
              <a:gd name="connsiteY30" fmla="*/ 5351272 h 5641173"/>
              <a:gd name="connsiteX31" fmla="*/ 10288226 w 11243827"/>
              <a:gd name="connsiteY31" fmla="*/ 5351613 h 5641173"/>
              <a:gd name="connsiteX32" fmla="*/ 10251350 w 11243827"/>
              <a:gd name="connsiteY32" fmla="*/ 5352711 h 5641173"/>
              <a:gd name="connsiteX33" fmla="*/ 10249108 w 11243827"/>
              <a:gd name="connsiteY33" fmla="*/ 5365881 h 5641173"/>
              <a:gd name="connsiteX34" fmla="*/ 10216272 w 11243827"/>
              <a:gd name="connsiteY34" fmla="*/ 5370573 h 5641173"/>
              <a:gd name="connsiteX35" fmla="*/ 10181278 w 11243827"/>
              <a:gd name="connsiteY35" fmla="*/ 5362119 h 5641173"/>
              <a:gd name="connsiteX36" fmla="*/ 10140033 w 11243827"/>
              <a:gd name="connsiteY36" fmla="*/ 5363304 h 5641173"/>
              <a:gd name="connsiteX37" fmla="*/ 10115353 w 11243827"/>
              <a:gd name="connsiteY37" fmla="*/ 5363869 h 5641173"/>
              <a:gd name="connsiteX38" fmla="*/ 10050578 w 11243827"/>
              <a:gd name="connsiteY38" fmla="*/ 5376153 h 5641173"/>
              <a:gd name="connsiteX39" fmla="*/ 9945478 w 11243827"/>
              <a:gd name="connsiteY39" fmla="*/ 5422859 h 5641173"/>
              <a:gd name="connsiteX40" fmla="*/ 9912481 w 11243827"/>
              <a:gd name="connsiteY40" fmla="*/ 5429477 h 5641173"/>
              <a:gd name="connsiteX41" fmla="*/ 9906713 w 11243827"/>
              <a:gd name="connsiteY41" fmla="*/ 5426784 h 5641173"/>
              <a:gd name="connsiteX42" fmla="*/ 9742436 w 11243827"/>
              <a:gd name="connsiteY42" fmla="*/ 5454834 h 5641173"/>
              <a:gd name="connsiteX43" fmla="*/ 9713044 w 11243827"/>
              <a:gd name="connsiteY43" fmla="*/ 5456476 h 5641173"/>
              <a:gd name="connsiteX44" fmla="*/ 9691033 w 11243827"/>
              <a:gd name="connsiteY44" fmla="*/ 5455451 h 5641173"/>
              <a:gd name="connsiteX45" fmla="*/ 9638355 w 11243827"/>
              <a:gd name="connsiteY45" fmla="*/ 5464794 h 5641173"/>
              <a:gd name="connsiteX46" fmla="*/ 9552434 w 11243827"/>
              <a:gd name="connsiteY46" fmla="*/ 5485280 h 5641173"/>
              <a:gd name="connsiteX47" fmla="*/ 9533883 w 11243827"/>
              <a:gd name="connsiteY47" fmla="*/ 5488516 h 5641173"/>
              <a:gd name="connsiteX48" fmla="*/ 9516916 w 11243827"/>
              <a:gd name="connsiteY48" fmla="*/ 5486828 h 5641173"/>
              <a:gd name="connsiteX49" fmla="*/ 9512093 w 11243827"/>
              <a:gd name="connsiteY49" fmla="*/ 5482541 h 5641173"/>
              <a:gd name="connsiteX50" fmla="*/ 9501725 w 11243827"/>
              <a:gd name="connsiteY50" fmla="*/ 5483603 h 5641173"/>
              <a:gd name="connsiteX51" fmla="*/ 9498754 w 11243827"/>
              <a:gd name="connsiteY51" fmla="*/ 5482951 h 5641173"/>
              <a:gd name="connsiteX52" fmla="*/ 9481932 w 11243827"/>
              <a:gd name="connsiteY52" fmla="*/ 5480151 h 5641173"/>
              <a:gd name="connsiteX53" fmla="*/ 9451321 w 11243827"/>
              <a:gd name="connsiteY53" fmla="*/ 5497375 h 5641173"/>
              <a:gd name="connsiteX54" fmla="*/ 9409298 w 11243827"/>
              <a:gd name="connsiteY54" fmla="*/ 5499478 h 5641173"/>
              <a:gd name="connsiteX55" fmla="*/ 9303056 w 11243827"/>
              <a:gd name="connsiteY55" fmla="*/ 5519093 h 5641173"/>
              <a:gd name="connsiteX56" fmla="*/ 9229078 w 11243827"/>
              <a:gd name="connsiteY56" fmla="*/ 5524154 h 5641173"/>
              <a:gd name="connsiteX57" fmla="*/ 9165105 w 11243827"/>
              <a:gd name="connsiteY57" fmla="*/ 5532892 h 5641173"/>
              <a:gd name="connsiteX58" fmla="*/ 9077301 w 11243827"/>
              <a:gd name="connsiteY58" fmla="*/ 5580356 h 5641173"/>
              <a:gd name="connsiteX59" fmla="*/ 8960065 w 11243827"/>
              <a:gd name="connsiteY59" fmla="*/ 5597982 h 5641173"/>
              <a:gd name="connsiteX60" fmla="*/ 8953536 w 11243827"/>
              <a:gd name="connsiteY60" fmla="*/ 5606638 h 5641173"/>
              <a:gd name="connsiteX61" fmla="*/ 8943907 w 11243827"/>
              <a:gd name="connsiteY61" fmla="*/ 5612541 h 5641173"/>
              <a:gd name="connsiteX62" fmla="*/ 8942046 w 11243827"/>
              <a:gd name="connsiteY62" fmla="*/ 5612112 h 5641173"/>
              <a:gd name="connsiteX63" fmla="*/ 8928824 w 11243827"/>
              <a:gd name="connsiteY63" fmla="*/ 5615549 h 5641173"/>
              <a:gd name="connsiteX64" fmla="*/ 8927294 w 11243827"/>
              <a:gd name="connsiteY64" fmla="*/ 5618607 h 5641173"/>
              <a:gd name="connsiteX65" fmla="*/ 8918651 w 11243827"/>
              <a:gd name="connsiteY65" fmla="*/ 5621688 h 5641173"/>
              <a:gd name="connsiteX66" fmla="*/ 8902772 w 11243827"/>
              <a:gd name="connsiteY66" fmla="*/ 5629703 h 5641173"/>
              <a:gd name="connsiteX67" fmla="*/ 8898724 w 11243827"/>
              <a:gd name="connsiteY67" fmla="*/ 5629379 h 5641173"/>
              <a:gd name="connsiteX68" fmla="*/ 8873099 w 11243827"/>
              <a:gd name="connsiteY68" fmla="*/ 5638628 h 5641173"/>
              <a:gd name="connsiteX69" fmla="*/ 8872234 w 11243827"/>
              <a:gd name="connsiteY69" fmla="*/ 5637889 h 5641173"/>
              <a:gd name="connsiteX70" fmla="*/ 8862777 w 11243827"/>
              <a:gd name="connsiteY70" fmla="*/ 5636711 h 5641173"/>
              <a:gd name="connsiteX71" fmla="*/ 8845869 w 11243827"/>
              <a:gd name="connsiteY71" fmla="*/ 5636436 h 5641173"/>
              <a:gd name="connsiteX72" fmla="*/ 8800548 w 11243827"/>
              <a:gd name="connsiteY72" fmla="*/ 5625084 h 5641173"/>
              <a:gd name="connsiteX73" fmla="*/ 8773774 w 11243827"/>
              <a:gd name="connsiteY73" fmla="*/ 5634630 h 5641173"/>
              <a:gd name="connsiteX74" fmla="*/ 8698255 w 11243827"/>
              <a:gd name="connsiteY74" fmla="*/ 5636083 h 5641173"/>
              <a:gd name="connsiteX75" fmla="*/ 8619167 w 11243827"/>
              <a:gd name="connsiteY75" fmla="*/ 5619130 h 5641173"/>
              <a:gd name="connsiteX76" fmla="*/ 8539822 w 11243827"/>
              <a:gd name="connsiteY76" fmla="*/ 5616905 h 5641173"/>
              <a:gd name="connsiteX77" fmla="*/ 8511094 w 11243827"/>
              <a:gd name="connsiteY77" fmla="*/ 5617360 h 5641173"/>
              <a:gd name="connsiteX78" fmla="*/ 8459886 w 11243827"/>
              <a:gd name="connsiteY78" fmla="*/ 5612612 h 5641173"/>
              <a:gd name="connsiteX79" fmla="*/ 8436432 w 11243827"/>
              <a:gd name="connsiteY79" fmla="*/ 5606990 h 5641173"/>
              <a:gd name="connsiteX80" fmla="*/ 8435403 w 11243827"/>
              <a:gd name="connsiteY80" fmla="*/ 5607336 h 5641173"/>
              <a:gd name="connsiteX81" fmla="*/ 8433307 w 11243827"/>
              <a:gd name="connsiteY81" fmla="*/ 5604917 h 5641173"/>
              <a:gd name="connsiteX82" fmla="*/ 8428968 w 11243827"/>
              <a:gd name="connsiteY82" fmla="*/ 5603796 h 5641173"/>
              <a:gd name="connsiteX83" fmla="*/ 8417124 w 11243827"/>
              <a:gd name="connsiteY83" fmla="*/ 5604518 h 5641173"/>
              <a:gd name="connsiteX84" fmla="*/ 8412669 w 11243827"/>
              <a:gd name="connsiteY84" fmla="*/ 5605413 h 5641173"/>
              <a:gd name="connsiteX85" fmla="*/ 8406152 w 11243827"/>
              <a:gd name="connsiteY85" fmla="*/ 5605396 h 5641173"/>
              <a:gd name="connsiteX86" fmla="*/ 8405989 w 11243827"/>
              <a:gd name="connsiteY86" fmla="*/ 5605197 h 5641173"/>
              <a:gd name="connsiteX87" fmla="*/ 8399884 w 11243827"/>
              <a:gd name="connsiteY87" fmla="*/ 5605568 h 5641173"/>
              <a:gd name="connsiteX88" fmla="*/ 8370014 w 11243827"/>
              <a:gd name="connsiteY88" fmla="*/ 5609900 h 5641173"/>
              <a:gd name="connsiteX89" fmla="*/ 8330544 w 11243827"/>
              <a:gd name="connsiteY89" fmla="*/ 5590964 h 5641173"/>
              <a:gd name="connsiteX90" fmla="*/ 8314221 w 11243827"/>
              <a:gd name="connsiteY90" fmla="*/ 5587682 h 5641173"/>
              <a:gd name="connsiteX91" fmla="*/ 8305502 w 11243827"/>
              <a:gd name="connsiteY91" fmla="*/ 5584868 h 5641173"/>
              <a:gd name="connsiteX92" fmla="*/ 8304962 w 11243827"/>
              <a:gd name="connsiteY92" fmla="*/ 5584007 h 5641173"/>
              <a:gd name="connsiteX93" fmla="*/ 8276324 w 11243827"/>
              <a:gd name="connsiteY93" fmla="*/ 5588260 h 5641173"/>
              <a:gd name="connsiteX94" fmla="*/ 8272522 w 11243827"/>
              <a:gd name="connsiteY94" fmla="*/ 5587226 h 5641173"/>
              <a:gd name="connsiteX95" fmla="*/ 8253857 w 11243827"/>
              <a:gd name="connsiteY95" fmla="*/ 5592043 h 5641173"/>
              <a:gd name="connsiteX96" fmla="*/ 8244212 w 11243827"/>
              <a:gd name="connsiteY96" fmla="*/ 5593439 h 5641173"/>
              <a:gd name="connsiteX97" fmla="*/ 8241488 w 11243827"/>
              <a:gd name="connsiteY97" fmla="*/ 5596085 h 5641173"/>
              <a:gd name="connsiteX98" fmla="*/ 8227256 w 11243827"/>
              <a:gd name="connsiteY98" fmla="*/ 5597005 h 5641173"/>
              <a:gd name="connsiteX99" fmla="*/ 8225619 w 11243827"/>
              <a:gd name="connsiteY99" fmla="*/ 5596262 h 5641173"/>
              <a:gd name="connsiteX100" fmla="*/ 8213882 w 11243827"/>
              <a:gd name="connsiteY100" fmla="*/ 5600179 h 5641173"/>
              <a:gd name="connsiteX101" fmla="*/ 8204045 w 11243827"/>
              <a:gd name="connsiteY101" fmla="*/ 5607275 h 5641173"/>
              <a:gd name="connsiteX102" fmla="*/ 8082989 w 11243827"/>
              <a:gd name="connsiteY102" fmla="*/ 5603160 h 5641173"/>
              <a:gd name="connsiteX103" fmla="*/ 7976942 w 11243827"/>
              <a:gd name="connsiteY103" fmla="*/ 5598455 h 5641173"/>
              <a:gd name="connsiteX104" fmla="*/ 7950121 w 11243827"/>
              <a:gd name="connsiteY104" fmla="*/ 5590893 h 5641173"/>
              <a:gd name="connsiteX105" fmla="*/ 7727691 w 11243827"/>
              <a:gd name="connsiteY105" fmla="*/ 5621064 h 5641173"/>
              <a:gd name="connsiteX106" fmla="*/ 7685998 w 11243827"/>
              <a:gd name="connsiteY106" fmla="*/ 5615564 h 5641173"/>
              <a:gd name="connsiteX107" fmla="*/ 7649302 w 11243827"/>
              <a:gd name="connsiteY107" fmla="*/ 5626541 h 5641173"/>
              <a:gd name="connsiteX108" fmla="*/ 7634083 w 11243827"/>
              <a:gd name="connsiteY108" fmla="*/ 5620862 h 5641173"/>
              <a:gd name="connsiteX109" fmla="*/ 7631455 w 11243827"/>
              <a:gd name="connsiteY109" fmla="*/ 5619708 h 5641173"/>
              <a:gd name="connsiteX110" fmla="*/ 7620952 w 11243827"/>
              <a:gd name="connsiteY110" fmla="*/ 5618872 h 5641173"/>
              <a:gd name="connsiteX111" fmla="*/ 7617992 w 11243827"/>
              <a:gd name="connsiteY111" fmla="*/ 5613914 h 5641173"/>
              <a:gd name="connsiteX112" fmla="*/ 7602182 w 11243827"/>
              <a:gd name="connsiteY112" fmla="*/ 5609271 h 5641173"/>
              <a:gd name="connsiteX113" fmla="*/ 7582847 w 11243827"/>
              <a:gd name="connsiteY113" fmla="*/ 5609047 h 5641173"/>
              <a:gd name="connsiteX114" fmla="*/ 7514158 w 11243827"/>
              <a:gd name="connsiteY114" fmla="*/ 5607737 h 5641173"/>
              <a:gd name="connsiteX115" fmla="*/ 7502955 w 11243827"/>
              <a:gd name="connsiteY115" fmla="*/ 5610415 h 5641173"/>
              <a:gd name="connsiteX116" fmla="*/ 7466391 w 11243827"/>
              <a:gd name="connsiteY116" fmla="*/ 5605949 h 5641173"/>
              <a:gd name="connsiteX117" fmla="*/ 7433806 w 11243827"/>
              <a:gd name="connsiteY117" fmla="*/ 5604945 h 5641173"/>
              <a:gd name="connsiteX118" fmla="*/ 7412693 w 11243827"/>
              <a:gd name="connsiteY118" fmla="*/ 5607075 h 5641173"/>
              <a:gd name="connsiteX119" fmla="*/ 7407159 w 11243827"/>
              <a:gd name="connsiteY119" fmla="*/ 5605310 h 5641173"/>
              <a:gd name="connsiteX120" fmla="*/ 7385900 w 11243827"/>
              <a:gd name="connsiteY120" fmla="*/ 5604171 h 5641173"/>
              <a:gd name="connsiteX121" fmla="*/ 7375071 w 11243827"/>
              <a:gd name="connsiteY121" fmla="*/ 5606788 h 5641173"/>
              <a:gd name="connsiteX122" fmla="*/ 7364382 w 11243827"/>
              <a:gd name="connsiteY122" fmla="*/ 5600762 h 5641173"/>
              <a:gd name="connsiteX123" fmla="*/ 7361770 w 11243827"/>
              <a:gd name="connsiteY123" fmla="*/ 5596347 h 5641173"/>
              <a:gd name="connsiteX124" fmla="*/ 7346641 w 11243827"/>
              <a:gd name="connsiteY124" fmla="*/ 5598329 h 5641173"/>
              <a:gd name="connsiteX125" fmla="*/ 7334238 w 11243827"/>
              <a:gd name="connsiteY125" fmla="*/ 5594014 h 5641173"/>
              <a:gd name="connsiteX126" fmla="*/ 7323426 w 11243827"/>
              <a:gd name="connsiteY126" fmla="*/ 5596835 h 5641173"/>
              <a:gd name="connsiteX127" fmla="*/ 7318938 w 11243827"/>
              <a:gd name="connsiteY127" fmla="*/ 5596200 h 5641173"/>
              <a:gd name="connsiteX128" fmla="*/ 7307784 w 11243827"/>
              <a:gd name="connsiteY128" fmla="*/ 5594065 h 5641173"/>
              <a:gd name="connsiteX129" fmla="*/ 7288540 w 11243827"/>
              <a:gd name="connsiteY129" fmla="*/ 5589320 h 5641173"/>
              <a:gd name="connsiteX130" fmla="*/ 7282537 w 11243827"/>
              <a:gd name="connsiteY130" fmla="*/ 5588660 h 5641173"/>
              <a:gd name="connsiteX131" fmla="*/ 7269466 w 11243827"/>
              <a:gd name="connsiteY131" fmla="*/ 5581404 h 5641173"/>
              <a:gd name="connsiteX132" fmla="*/ 7244165 w 11243827"/>
              <a:gd name="connsiteY132" fmla="*/ 5575200 h 5641173"/>
              <a:gd name="connsiteX133" fmla="*/ 7199619 w 11243827"/>
              <a:gd name="connsiteY133" fmla="*/ 5553550 h 5641173"/>
              <a:gd name="connsiteX134" fmla="*/ 7173434 w 11243827"/>
              <a:gd name="connsiteY134" fmla="*/ 5543219 h 5641173"/>
              <a:gd name="connsiteX135" fmla="*/ 7155718 w 11243827"/>
              <a:gd name="connsiteY135" fmla="*/ 5533697 h 5641173"/>
              <a:gd name="connsiteX136" fmla="*/ 7103430 w 11243827"/>
              <a:gd name="connsiteY136" fmla="*/ 5520249 h 5641173"/>
              <a:gd name="connsiteX137" fmla="*/ 7013746 w 11243827"/>
              <a:gd name="connsiteY137" fmla="*/ 5502470 h 5641173"/>
              <a:gd name="connsiteX138" fmla="*/ 6995379 w 11243827"/>
              <a:gd name="connsiteY138" fmla="*/ 5497693 h 5641173"/>
              <a:gd name="connsiteX139" fmla="*/ 6982475 w 11243827"/>
              <a:gd name="connsiteY139" fmla="*/ 5489641 h 5641173"/>
              <a:gd name="connsiteX140" fmla="*/ 6981994 w 11243827"/>
              <a:gd name="connsiteY140" fmla="*/ 5484335 h 5641173"/>
              <a:gd name="connsiteX141" fmla="*/ 6972355 w 11243827"/>
              <a:gd name="connsiteY141" fmla="*/ 5481074 h 5641173"/>
              <a:gd name="connsiteX142" fmla="*/ 6970394 w 11243827"/>
              <a:gd name="connsiteY142" fmla="*/ 5479383 h 5641173"/>
              <a:gd name="connsiteX143" fmla="*/ 6958543 w 11243827"/>
              <a:gd name="connsiteY143" fmla="*/ 5470507 h 5641173"/>
              <a:gd name="connsiteX144" fmla="*/ 6918276 w 11243827"/>
              <a:gd name="connsiteY144" fmla="*/ 5472034 h 5641173"/>
              <a:gd name="connsiteX145" fmla="*/ 6881046 w 11243827"/>
              <a:gd name="connsiteY145" fmla="*/ 5457070 h 5641173"/>
              <a:gd name="connsiteX146" fmla="*/ 6752164 w 11243827"/>
              <a:gd name="connsiteY146" fmla="*/ 5425021 h 5641173"/>
              <a:gd name="connsiteX147" fmla="*/ 6724964 w 11243827"/>
              <a:gd name="connsiteY147" fmla="*/ 5414071 h 5641173"/>
              <a:gd name="connsiteX148" fmla="*/ 6683286 w 11243827"/>
              <a:gd name="connsiteY148" fmla="*/ 5432830 h 5641173"/>
              <a:gd name="connsiteX149" fmla="*/ 6644277 w 11243827"/>
              <a:gd name="connsiteY149" fmla="*/ 5429684 h 5641173"/>
              <a:gd name="connsiteX150" fmla="*/ 6532914 w 11243827"/>
              <a:gd name="connsiteY150" fmla="*/ 5431205 h 5641173"/>
              <a:gd name="connsiteX151" fmla="*/ 6307459 w 11243827"/>
              <a:gd name="connsiteY151" fmla="*/ 5467087 h 5641173"/>
              <a:gd name="connsiteX152" fmla="*/ 6196243 w 11243827"/>
              <a:gd name="connsiteY152" fmla="*/ 5515042 h 5641173"/>
              <a:gd name="connsiteX153" fmla="*/ 6099124 w 11243827"/>
              <a:gd name="connsiteY153" fmla="*/ 5516848 h 5641173"/>
              <a:gd name="connsiteX154" fmla="*/ 6016077 w 11243827"/>
              <a:gd name="connsiteY154" fmla="*/ 5528642 h 5641173"/>
              <a:gd name="connsiteX155" fmla="*/ 6004389 w 11243827"/>
              <a:gd name="connsiteY155" fmla="*/ 5531206 h 5641173"/>
              <a:gd name="connsiteX156" fmla="*/ 5933945 w 11243827"/>
              <a:gd name="connsiteY156" fmla="*/ 5538840 h 5641173"/>
              <a:gd name="connsiteX157" fmla="*/ 5883936 w 11243827"/>
              <a:gd name="connsiteY157" fmla="*/ 5553807 h 5641173"/>
              <a:gd name="connsiteX158" fmla="*/ 5798331 w 11243827"/>
              <a:gd name="connsiteY158" fmla="*/ 5564248 h 5641173"/>
              <a:gd name="connsiteX159" fmla="*/ 5712738 w 11243827"/>
              <a:gd name="connsiteY159" fmla="*/ 5573120 h 5641173"/>
              <a:gd name="connsiteX160" fmla="*/ 5681342 w 11243827"/>
              <a:gd name="connsiteY160" fmla="*/ 5575621 h 5641173"/>
              <a:gd name="connsiteX161" fmla="*/ 5627167 w 11243827"/>
              <a:gd name="connsiteY161" fmla="*/ 5583215 h 5641173"/>
              <a:gd name="connsiteX162" fmla="*/ 5591414 w 11243827"/>
              <a:gd name="connsiteY162" fmla="*/ 5587695 h 5641173"/>
              <a:gd name="connsiteX163" fmla="*/ 5583028 w 11243827"/>
              <a:gd name="connsiteY163" fmla="*/ 5580877 h 5641173"/>
              <a:gd name="connsiteX164" fmla="*/ 5549426 w 11243827"/>
              <a:gd name="connsiteY164" fmla="*/ 5582858 h 5641173"/>
              <a:gd name="connsiteX165" fmla="*/ 5519999 w 11243827"/>
              <a:gd name="connsiteY165" fmla="*/ 5592246 h 5641173"/>
              <a:gd name="connsiteX166" fmla="*/ 5480028 w 11243827"/>
              <a:gd name="connsiteY166" fmla="*/ 5597282 h 5641173"/>
              <a:gd name="connsiteX167" fmla="*/ 5456175 w 11243827"/>
              <a:gd name="connsiteY167" fmla="*/ 5600371 h 5641173"/>
              <a:gd name="connsiteX168" fmla="*/ 5388463 w 11243827"/>
              <a:gd name="connsiteY168" fmla="*/ 5602638 h 5641173"/>
              <a:gd name="connsiteX169" fmla="*/ 5265898 w 11243827"/>
              <a:gd name="connsiteY169" fmla="*/ 5591830 h 5641173"/>
              <a:gd name="connsiteX170" fmla="*/ 5231231 w 11243827"/>
              <a:gd name="connsiteY170" fmla="*/ 5592790 h 5641173"/>
              <a:gd name="connsiteX171" fmla="*/ 5226996 w 11243827"/>
              <a:gd name="connsiteY171" fmla="*/ 5595040 h 5641173"/>
              <a:gd name="connsiteX172" fmla="*/ 5175988 w 11243827"/>
              <a:gd name="connsiteY172" fmla="*/ 5588131 h 5641173"/>
              <a:gd name="connsiteX173" fmla="*/ 5107470 w 11243827"/>
              <a:gd name="connsiteY173" fmla="*/ 5594771 h 5641173"/>
              <a:gd name="connsiteX174" fmla="*/ 5027868 w 11243827"/>
              <a:gd name="connsiteY174" fmla="*/ 5605624 h 5641173"/>
              <a:gd name="connsiteX175" fmla="*/ 5007324 w 11243827"/>
              <a:gd name="connsiteY175" fmla="*/ 5609209 h 5641173"/>
              <a:gd name="connsiteX176" fmla="*/ 4952559 w 11243827"/>
              <a:gd name="connsiteY176" fmla="*/ 5611402 h 5641173"/>
              <a:gd name="connsiteX177" fmla="*/ 4826081 w 11243827"/>
              <a:gd name="connsiteY177" fmla="*/ 5616191 h 5641173"/>
              <a:gd name="connsiteX178" fmla="*/ 4823501 w 11243827"/>
              <a:gd name="connsiteY178" fmla="*/ 5619174 h 5641173"/>
              <a:gd name="connsiteX179" fmla="*/ 4813093 w 11243827"/>
              <a:gd name="connsiteY179" fmla="*/ 5620026 h 5641173"/>
              <a:gd name="connsiteX180" fmla="*/ 4810563 w 11243827"/>
              <a:gd name="connsiteY180" fmla="*/ 5620787 h 5641173"/>
              <a:gd name="connsiteX181" fmla="*/ 4795818 w 11243827"/>
              <a:gd name="connsiteY181" fmla="*/ 5624618 h 5641173"/>
              <a:gd name="connsiteX182" fmla="*/ 4758404 w 11243827"/>
              <a:gd name="connsiteY182" fmla="*/ 5619510 h 5641173"/>
              <a:gd name="connsiteX183" fmla="*/ 4717254 w 11243827"/>
              <a:gd name="connsiteY183" fmla="*/ 5624155 h 5641173"/>
              <a:gd name="connsiteX184" fmla="*/ 4591958 w 11243827"/>
              <a:gd name="connsiteY184" fmla="*/ 5624710 h 5641173"/>
              <a:gd name="connsiteX185" fmla="*/ 4476215 w 11243827"/>
              <a:gd name="connsiteY185" fmla="*/ 5628210 h 5641173"/>
              <a:gd name="connsiteX186" fmla="*/ 4425193 w 11243827"/>
              <a:gd name="connsiteY186" fmla="*/ 5627414 h 5641173"/>
              <a:gd name="connsiteX187" fmla="*/ 4383866 w 11243827"/>
              <a:gd name="connsiteY187" fmla="*/ 5626546 h 5641173"/>
              <a:gd name="connsiteX188" fmla="*/ 4385596 w 11243827"/>
              <a:gd name="connsiteY188" fmla="*/ 5634646 h 5641173"/>
              <a:gd name="connsiteX189" fmla="*/ 4360864 w 11243827"/>
              <a:gd name="connsiteY189" fmla="*/ 5641173 h 5641173"/>
              <a:gd name="connsiteX190" fmla="*/ 4328321 w 11243827"/>
              <a:gd name="connsiteY190" fmla="*/ 5626332 h 5641173"/>
              <a:gd name="connsiteX191" fmla="*/ 4309842 w 11243827"/>
              <a:gd name="connsiteY191" fmla="*/ 5626471 h 5641173"/>
              <a:gd name="connsiteX192" fmla="*/ 4277424 w 11243827"/>
              <a:gd name="connsiteY192" fmla="*/ 5631598 h 5641173"/>
              <a:gd name="connsiteX193" fmla="*/ 4266627 w 11243827"/>
              <a:gd name="connsiteY193" fmla="*/ 5633969 h 5641173"/>
              <a:gd name="connsiteX194" fmla="*/ 4185525 w 11243827"/>
              <a:gd name="connsiteY194" fmla="*/ 5617508 h 5641173"/>
              <a:gd name="connsiteX195" fmla="*/ 4177617 w 11243827"/>
              <a:gd name="connsiteY195" fmla="*/ 5610903 h 5641173"/>
              <a:gd name="connsiteX196" fmla="*/ 4136948 w 11243827"/>
              <a:gd name="connsiteY196" fmla="*/ 5608031 h 5641173"/>
              <a:gd name="connsiteX197" fmla="*/ 4132323 w 11243827"/>
              <a:gd name="connsiteY197" fmla="*/ 5609784 h 5641173"/>
              <a:gd name="connsiteX198" fmla="*/ 4098620 w 11243827"/>
              <a:gd name="connsiteY198" fmla="*/ 5599672 h 5641173"/>
              <a:gd name="connsiteX199" fmla="*/ 3963475 w 11243827"/>
              <a:gd name="connsiteY199" fmla="*/ 5581841 h 5641173"/>
              <a:gd name="connsiteX200" fmla="*/ 3703613 w 11243827"/>
              <a:gd name="connsiteY200" fmla="*/ 5572482 h 5641173"/>
              <a:gd name="connsiteX201" fmla="*/ 3432987 w 11243827"/>
              <a:gd name="connsiteY201" fmla="*/ 5545768 h 5641173"/>
              <a:gd name="connsiteX202" fmla="*/ 3176381 w 11243827"/>
              <a:gd name="connsiteY202" fmla="*/ 5556110 h 5641173"/>
              <a:gd name="connsiteX203" fmla="*/ 2710156 w 11243827"/>
              <a:gd name="connsiteY203" fmla="*/ 5527517 h 5641173"/>
              <a:gd name="connsiteX204" fmla="*/ 2550206 w 11243827"/>
              <a:gd name="connsiteY204" fmla="*/ 5524958 h 5641173"/>
              <a:gd name="connsiteX205" fmla="*/ 2443041 w 11243827"/>
              <a:gd name="connsiteY205" fmla="*/ 5523990 h 5641173"/>
              <a:gd name="connsiteX206" fmla="*/ 2435613 w 11243827"/>
              <a:gd name="connsiteY206" fmla="*/ 5526704 h 5641173"/>
              <a:gd name="connsiteX207" fmla="*/ 2405682 w 11243827"/>
              <a:gd name="connsiteY207" fmla="*/ 5528307 h 5641173"/>
              <a:gd name="connsiteX208" fmla="*/ 2397487 w 11243827"/>
              <a:gd name="connsiteY208" fmla="*/ 5540337 h 5641173"/>
              <a:gd name="connsiteX209" fmla="*/ 2297454 w 11243827"/>
              <a:gd name="connsiteY209" fmla="*/ 5550765 h 5641173"/>
              <a:gd name="connsiteX210" fmla="*/ 2056700 w 11243827"/>
              <a:gd name="connsiteY210" fmla="*/ 5555489 h 5641173"/>
              <a:gd name="connsiteX211" fmla="*/ 1878530 w 11243827"/>
              <a:gd name="connsiteY211" fmla="*/ 5535330 h 5641173"/>
              <a:gd name="connsiteX212" fmla="*/ 1859292 w 11243827"/>
              <a:gd name="connsiteY212" fmla="*/ 5535461 h 5641173"/>
              <a:gd name="connsiteX213" fmla="*/ 1835626 w 11243827"/>
              <a:gd name="connsiteY213" fmla="*/ 5533793 h 5641173"/>
              <a:gd name="connsiteX214" fmla="*/ 1798939 w 11243827"/>
              <a:gd name="connsiteY214" fmla="*/ 5540285 h 5641173"/>
              <a:gd name="connsiteX215" fmla="*/ 1779046 w 11243827"/>
              <a:gd name="connsiteY215" fmla="*/ 5549949 h 5641173"/>
              <a:gd name="connsiteX216" fmla="*/ 1772421 w 11243827"/>
              <a:gd name="connsiteY216" fmla="*/ 5549018 h 5641173"/>
              <a:gd name="connsiteX217" fmla="*/ 1772052 w 11243827"/>
              <a:gd name="connsiteY217" fmla="*/ 5545689 h 5641173"/>
              <a:gd name="connsiteX218" fmla="*/ 1711543 w 11243827"/>
              <a:gd name="connsiteY218" fmla="*/ 5534558 h 5641173"/>
              <a:gd name="connsiteX219" fmla="*/ 1631462 w 11243827"/>
              <a:gd name="connsiteY219" fmla="*/ 5491807 h 5641173"/>
              <a:gd name="connsiteX220" fmla="*/ 1538763 w 11243827"/>
              <a:gd name="connsiteY220" fmla="*/ 5482781 h 5641173"/>
              <a:gd name="connsiteX221" fmla="*/ 1501533 w 11243827"/>
              <a:gd name="connsiteY221" fmla="*/ 5467817 h 5641173"/>
              <a:gd name="connsiteX222" fmla="*/ 1461266 w 11243827"/>
              <a:gd name="connsiteY222" fmla="*/ 5469343 h 5641173"/>
              <a:gd name="connsiteX223" fmla="*/ 1449415 w 11243827"/>
              <a:gd name="connsiteY223" fmla="*/ 5460467 h 5641173"/>
              <a:gd name="connsiteX224" fmla="*/ 1447454 w 11243827"/>
              <a:gd name="connsiteY224" fmla="*/ 5458776 h 5641173"/>
              <a:gd name="connsiteX225" fmla="*/ 1437814 w 11243827"/>
              <a:gd name="connsiteY225" fmla="*/ 5455515 h 5641173"/>
              <a:gd name="connsiteX226" fmla="*/ 1437334 w 11243827"/>
              <a:gd name="connsiteY226" fmla="*/ 5450209 h 5641173"/>
              <a:gd name="connsiteX227" fmla="*/ 1424429 w 11243827"/>
              <a:gd name="connsiteY227" fmla="*/ 5442157 h 5641173"/>
              <a:gd name="connsiteX228" fmla="*/ 1406063 w 11243827"/>
              <a:gd name="connsiteY228" fmla="*/ 5437380 h 5641173"/>
              <a:gd name="connsiteX229" fmla="*/ 1316379 w 11243827"/>
              <a:gd name="connsiteY229" fmla="*/ 5419601 h 5641173"/>
              <a:gd name="connsiteX230" fmla="*/ 1264090 w 11243827"/>
              <a:gd name="connsiteY230" fmla="*/ 5406153 h 5641173"/>
              <a:gd name="connsiteX231" fmla="*/ 1246374 w 11243827"/>
              <a:gd name="connsiteY231" fmla="*/ 5396631 h 5641173"/>
              <a:gd name="connsiteX232" fmla="*/ 1220190 w 11243827"/>
              <a:gd name="connsiteY232" fmla="*/ 5386301 h 5641173"/>
              <a:gd name="connsiteX233" fmla="*/ 1175643 w 11243827"/>
              <a:gd name="connsiteY233" fmla="*/ 5364651 h 5641173"/>
              <a:gd name="connsiteX234" fmla="*/ 1150342 w 11243827"/>
              <a:gd name="connsiteY234" fmla="*/ 5358447 h 5641173"/>
              <a:gd name="connsiteX235" fmla="*/ 1112024 w 11243827"/>
              <a:gd name="connsiteY235" fmla="*/ 5345786 h 5641173"/>
              <a:gd name="connsiteX236" fmla="*/ 1100870 w 11243827"/>
              <a:gd name="connsiteY236" fmla="*/ 5343651 h 5641173"/>
              <a:gd name="connsiteX237" fmla="*/ 1096383 w 11243827"/>
              <a:gd name="connsiteY237" fmla="*/ 5343015 h 5641173"/>
              <a:gd name="connsiteX238" fmla="*/ 1058039 w 11243827"/>
              <a:gd name="connsiteY238" fmla="*/ 5343504 h 5641173"/>
              <a:gd name="connsiteX239" fmla="*/ 1055426 w 11243827"/>
              <a:gd name="connsiteY239" fmla="*/ 5339088 h 5641173"/>
              <a:gd name="connsiteX240" fmla="*/ 1044738 w 11243827"/>
              <a:gd name="connsiteY240" fmla="*/ 5333063 h 5641173"/>
              <a:gd name="connsiteX241" fmla="*/ 1033909 w 11243827"/>
              <a:gd name="connsiteY241" fmla="*/ 5335680 h 5641173"/>
              <a:gd name="connsiteX242" fmla="*/ 1012649 w 11243827"/>
              <a:gd name="connsiteY242" fmla="*/ 5334541 h 5641173"/>
              <a:gd name="connsiteX243" fmla="*/ 1007115 w 11243827"/>
              <a:gd name="connsiteY243" fmla="*/ 5332775 h 5641173"/>
              <a:gd name="connsiteX244" fmla="*/ 987447 w 11243827"/>
              <a:gd name="connsiteY244" fmla="*/ 5346462 h 5641173"/>
              <a:gd name="connsiteX245" fmla="*/ 953418 w 11243827"/>
              <a:gd name="connsiteY245" fmla="*/ 5333901 h 5641173"/>
              <a:gd name="connsiteX246" fmla="*/ 916854 w 11243827"/>
              <a:gd name="connsiteY246" fmla="*/ 5329435 h 5641173"/>
              <a:gd name="connsiteX247" fmla="*/ 905651 w 11243827"/>
              <a:gd name="connsiteY247" fmla="*/ 5332114 h 5641173"/>
              <a:gd name="connsiteX248" fmla="*/ 838405 w 11243827"/>
              <a:gd name="connsiteY248" fmla="*/ 5339470 h 5641173"/>
              <a:gd name="connsiteX249" fmla="*/ 817627 w 11243827"/>
              <a:gd name="connsiteY249" fmla="*/ 5330580 h 5641173"/>
              <a:gd name="connsiteX250" fmla="*/ 801817 w 11243827"/>
              <a:gd name="connsiteY250" fmla="*/ 5325937 h 5641173"/>
              <a:gd name="connsiteX251" fmla="*/ 798857 w 11243827"/>
              <a:gd name="connsiteY251" fmla="*/ 5320979 h 5641173"/>
              <a:gd name="connsiteX252" fmla="*/ 788354 w 11243827"/>
              <a:gd name="connsiteY252" fmla="*/ 5320143 h 5641173"/>
              <a:gd name="connsiteX253" fmla="*/ 785726 w 11243827"/>
              <a:gd name="connsiteY253" fmla="*/ 5318989 h 5641173"/>
              <a:gd name="connsiteX254" fmla="*/ 770507 w 11243827"/>
              <a:gd name="connsiteY254" fmla="*/ 5313309 h 5641173"/>
              <a:gd name="connsiteX255" fmla="*/ 733810 w 11243827"/>
              <a:gd name="connsiteY255" fmla="*/ 5324286 h 5641173"/>
              <a:gd name="connsiteX256" fmla="*/ 692117 w 11243827"/>
              <a:gd name="connsiteY256" fmla="*/ 5318786 h 5641173"/>
              <a:gd name="connsiteX257" fmla="*/ 574943 w 11243827"/>
              <a:gd name="connsiteY257" fmla="*/ 5327578 h 5641173"/>
              <a:gd name="connsiteX258" fmla="*/ 441302 w 11243827"/>
              <a:gd name="connsiteY258" fmla="*/ 5307062 h 5641173"/>
              <a:gd name="connsiteX259" fmla="*/ 336819 w 11243827"/>
              <a:gd name="connsiteY259" fmla="*/ 5336690 h 5641173"/>
              <a:gd name="connsiteX260" fmla="*/ 270932 w 11243827"/>
              <a:gd name="connsiteY260" fmla="*/ 5345451 h 5641173"/>
              <a:gd name="connsiteX261" fmla="*/ 194189 w 11243827"/>
              <a:gd name="connsiteY261" fmla="*/ 5343588 h 5641173"/>
              <a:gd name="connsiteX262" fmla="*/ 192552 w 11243827"/>
              <a:gd name="connsiteY262" fmla="*/ 5342845 h 5641173"/>
              <a:gd name="connsiteX263" fmla="*/ 178320 w 11243827"/>
              <a:gd name="connsiteY263" fmla="*/ 5343766 h 5641173"/>
              <a:gd name="connsiteX264" fmla="*/ 175596 w 11243827"/>
              <a:gd name="connsiteY264" fmla="*/ 5346411 h 5641173"/>
              <a:gd name="connsiteX265" fmla="*/ 147287 w 11243827"/>
              <a:gd name="connsiteY265" fmla="*/ 5352625 h 5641173"/>
              <a:gd name="connsiteX266" fmla="*/ 114847 w 11243827"/>
              <a:gd name="connsiteY266" fmla="*/ 5355844 h 5641173"/>
              <a:gd name="connsiteX267" fmla="*/ 114306 w 11243827"/>
              <a:gd name="connsiteY267" fmla="*/ 5354983 h 5641173"/>
              <a:gd name="connsiteX268" fmla="*/ 89264 w 11243827"/>
              <a:gd name="connsiteY268" fmla="*/ 5348886 h 5641173"/>
              <a:gd name="connsiteX269" fmla="*/ 49794 w 11243827"/>
              <a:gd name="connsiteY269" fmla="*/ 5329950 h 5641173"/>
              <a:gd name="connsiteX270" fmla="*/ 19924 w 11243827"/>
              <a:gd name="connsiteY270" fmla="*/ 5334282 h 5641173"/>
              <a:gd name="connsiteX271" fmla="*/ 13819 w 11243827"/>
              <a:gd name="connsiteY271" fmla="*/ 5334653 h 5641173"/>
              <a:gd name="connsiteX272" fmla="*/ 13657 w 11243827"/>
              <a:gd name="connsiteY272" fmla="*/ 5334455 h 5641173"/>
              <a:gd name="connsiteX273" fmla="*/ 7139 w 11243827"/>
              <a:gd name="connsiteY273" fmla="*/ 5334438 h 5641173"/>
              <a:gd name="connsiteX274" fmla="*/ 2684 w 11243827"/>
              <a:gd name="connsiteY274" fmla="*/ 5335333 h 5641173"/>
              <a:gd name="connsiteX275" fmla="*/ 0 w 11243827"/>
              <a:gd name="connsiteY275" fmla="*/ 5335496 h 5641173"/>
              <a:gd name="connsiteX276" fmla="*/ 0 w 11243827"/>
              <a:gd name="connsiteY276" fmla="*/ 10592 h 5641173"/>
              <a:gd name="connsiteX277" fmla="*/ 11243827 w 11243827"/>
              <a:gd name="connsiteY277" fmla="*/ 0 h 564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Lst>
            <a:rect l="l" t="t" r="r" b="b"/>
            <a:pathLst>
              <a:path w="11243827" h="5641173">
                <a:moveTo>
                  <a:pt x="11243827" y="0"/>
                </a:moveTo>
                <a:lnTo>
                  <a:pt x="11243827" y="5209610"/>
                </a:lnTo>
                <a:lnTo>
                  <a:pt x="11240675" y="5210442"/>
                </a:lnTo>
                <a:cubicBezTo>
                  <a:pt x="11212687" y="5216721"/>
                  <a:pt x="11197241" y="5217028"/>
                  <a:pt x="11179959" y="5221199"/>
                </a:cubicBezTo>
                <a:cubicBezTo>
                  <a:pt x="11151979" y="5230882"/>
                  <a:pt x="11122378" y="5252850"/>
                  <a:pt x="11105493" y="5259905"/>
                </a:cubicBezTo>
                <a:lnTo>
                  <a:pt x="11078640" y="5263531"/>
                </a:lnTo>
                <a:lnTo>
                  <a:pt x="11079616" y="5270380"/>
                </a:lnTo>
                <a:lnTo>
                  <a:pt x="11069641" y="5270884"/>
                </a:lnTo>
                <a:lnTo>
                  <a:pt x="11047377" y="5271051"/>
                </a:lnTo>
                <a:cubicBezTo>
                  <a:pt x="11033483" y="5272087"/>
                  <a:pt x="10994850" y="5270445"/>
                  <a:pt x="10980705" y="5272951"/>
                </a:cubicBezTo>
                <a:cubicBezTo>
                  <a:pt x="10976625" y="5280257"/>
                  <a:pt x="10970327" y="5284239"/>
                  <a:pt x="10962514" y="5286084"/>
                </a:cubicBezTo>
                <a:lnTo>
                  <a:pt x="10945307" y="5286290"/>
                </a:lnTo>
                <a:lnTo>
                  <a:pt x="10845516" y="5303894"/>
                </a:lnTo>
                <a:lnTo>
                  <a:pt x="10831795" y="5305210"/>
                </a:lnTo>
                <a:lnTo>
                  <a:pt x="10824365" y="5311111"/>
                </a:lnTo>
                <a:cubicBezTo>
                  <a:pt x="10818692" y="5312290"/>
                  <a:pt x="10802397" y="5311529"/>
                  <a:pt x="10797756" y="5312285"/>
                </a:cubicBezTo>
                <a:lnTo>
                  <a:pt x="10796525" y="5315645"/>
                </a:lnTo>
                <a:cubicBezTo>
                  <a:pt x="10781742" y="5321013"/>
                  <a:pt x="10726138" y="5338890"/>
                  <a:pt x="10709063" y="5344492"/>
                </a:cubicBezTo>
                <a:cubicBezTo>
                  <a:pt x="10705652" y="5339328"/>
                  <a:pt x="10698014" y="5347484"/>
                  <a:pt x="10694078" y="5349258"/>
                </a:cubicBezTo>
                <a:cubicBezTo>
                  <a:pt x="10693469" y="5345779"/>
                  <a:pt x="10683941" y="5344718"/>
                  <a:pt x="10681131" y="5347812"/>
                </a:cubicBezTo>
                <a:cubicBezTo>
                  <a:pt x="10614153" y="5364782"/>
                  <a:pt x="10647679" y="5329716"/>
                  <a:pt x="10609448" y="5351931"/>
                </a:cubicBezTo>
                <a:cubicBezTo>
                  <a:pt x="10602685" y="5353403"/>
                  <a:pt x="10597204" y="5352000"/>
                  <a:pt x="10592397" y="5349402"/>
                </a:cubicBezTo>
                <a:lnTo>
                  <a:pt x="10585227" y="5344063"/>
                </a:lnTo>
                <a:lnTo>
                  <a:pt x="10557472" y="5354151"/>
                </a:lnTo>
                <a:cubicBezTo>
                  <a:pt x="10543800" y="5357667"/>
                  <a:pt x="10529411" y="5359999"/>
                  <a:pt x="10514646" y="5361064"/>
                </a:cubicBezTo>
                <a:cubicBezTo>
                  <a:pt x="10511333" y="5353956"/>
                  <a:pt x="10499744" y="5364054"/>
                  <a:pt x="10494292" y="5366054"/>
                </a:cubicBezTo>
                <a:cubicBezTo>
                  <a:pt x="10494236" y="5361412"/>
                  <a:pt x="10482156" y="5359187"/>
                  <a:pt x="10477869" y="5363025"/>
                </a:cubicBezTo>
                <a:cubicBezTo>
                  <a:pt x="10387782" y="5379617"/>
                  <a:pt x="10438473" y="5336257"/>
                  <a:pt x="10384411" y="5362257"/>
                </a:cubicBezTo>
                <a:cubicBezTo>
                  <a:pt x="10375368" y="5363613"/>
                  <a:pt x="10368582" y="5361287"/>
                  <a:pt x="10362921" y="5357444"/>
                </a:cubicBezTo>
                <a:lnTo>
                  <a:pt x="10352736" y="5347851"/>
                </a:lnTo>
                <a:lnTo>
                  <a:pt x="10344754" y="5351272"/>
                </a:lnTo>
                <a:cubicBezTo>
                  <a:pt x="10314632" y="5351540"/>
                  <a:pt x="10305751" y="5341709"/>
                  <a:pt x="10288226" y="5351613"/>
                </a:cubicBezTo>
                <a:cubicBezTo>
                  <a:pt x="10262327" y="5331026"/>
                  <a:pt x="10271048" y="5349560"/>
                  <a:pt x="10251350" y="5352711"/>
                </a:cubicBezTo>
                <a:cubicBezTo>
                  <a:pt x="10235810" y="5356816"/>
                  <a:pt x="10264339" y="5364714"/>
                  <a:pt x="10249108" y="5365881"/>
                </a:cubicBezTo>
                <a:cubicBezTo>
                  <a:pt x="10232632" y="5360566"/>
                  <a:pt x="10233406" y="5377073"/>
                  <a:pt x="10216272" y="5370573"/>
                </a:cubicBezTo>
                <a:cubicBezTo>
                  <a:pt x="10220434" y="5358137"/>
                  <a:pt x="10182459" y="5372984"/>
                  <a:pt x="10181278" y="5362119"/>
                </a:cubicBezTo>
                <a:cubicBezTo>
                  <a:pt x="10166724" y="5377655"/>
                  <a:pt x="10159412" y="5358516"/>
                  <a:pt x="10140033" y="5363304"/>
                </a:cubicBezTo>
                <a:cubicBezTo>
                  <a:pt x="10130907" y="5369181"/>
                  <a:pt x="10124323" y="5370190"/>
                  <a:pt x="10115353" y="5363869"/>
                </a:cubicBezTo>
                <a:cubicBezTo>
                  <a:pt x="10073314" y="5392482"/>
                  <a:pt x="10089920" y="5365150"/>
                  <a:pt x="10050578" y="5376153"/>
                </a:cubicBezTo>
                <a:cubicBezTo>
                  <a:pt x="10016683" y="5387725"/>
                  <a:pt x="9978260" y="5395233"/>
                  <a:pt x="9945478" y="5422859"/>
                </a:cubicBezTo>
                <a:cubicBezTo>
                  <a:pt x="9939461" y="5430686"/>
                  <a:pt x="9924686" y="5433649"/>
                  <a:pt x="9912481" y="5429477"/>
                </a:cubicBezTo>
                <a:cubicBezTo>
                  <a:pt x="9910384" y="5428759"/>
                  <a:pt x="9908438" y="5427851"/>
                  <a:pt x="9906713" y="5426784"/>
                </a:cubicBezTo>
                <a:cubicBezTo>
                  <a:pt x="9878372" y="5431011"/>
                  <a:pt x="9774714" y="5449885"/>
                  <a:pt x="9742436" y="5454834"/>
                </a:cubicBezTo>
                <a:cubicBezTo>
                  <a:pt x="9739822" y="5444779"/>
                  <a:pt x="9723500" y="5462923"/>
                  <a:pt x="9713044" y="5456476"/>
                </a:cubicBezTo>
                <a:cubicBezTo>
                  <a:pt x="9705555" y="5450821"/>
                  <a:pt x="9698855" y="5455006"/>
                  <a:pt x="9691033" y="5455451"/>
                </a:cubicBezTo>
                <a:cubicBezTo>
                  <a:pt x="9680728" y="5451004"/>
                  <a:pt x="9647117" y="5459035"/>
                  <a:pt x="9638355" y="5464794"/>
                </a:cubicBezTo>
                <a:cubicBezTo>
                  <a:pt x="9617415" y="5484808"/>
                  <a:pt x="9569832" y="5469945"/>
                  <a:pt x="9552434" y="5485280"/>
                </a:cubicBezTo>
                <a:cubicBezTo>
                  <a:pt x="9546122" y="5487529"/>
                  <a:pt x="9539945" y="5488440"/>
                  <a:pt x="9533883" y="5488516"/>
                </a:cubicBezTo>
                <a:lnTo>
                  <a:pt x="9516916" y="5486828"/>
                </a:lnTo>
                <a:lnTo>
                  <a:pt x="9512093" y="5482541"/>
                </a:lnTo>
                <a:lnTo>
                  <a:pt x="9501725" y="5483603"/>
                </a:lnTo>
                <a:lnTo>
                  <a:pt x="9498754" y="5482951"/>
                </a:lnTo>
                <a:cubicBezTo>
                  <a:pt x="9493078" y="5481686"/>
                  <a:pt x="9487476" y="5480586"/>
                  <a:pt x="9481932" y="5480151"/>
                </a:cubicBezTo>
                <a:cubicBezTo>
                  <a:pt x="9489223" y="5501646"/>
                  <a:pt x="9435971" y="5479991"/>
                  <a:pt x="9451321" y="5497375"/>
                </a:cubicBezTo>
                <a:cubicBezTo>
                  <a:pt x="9422124" y="5498722"/>
                  <a:pt x="9444395" y="5514914"/>
                  <a:pt x="9409298" y="5499478"/>
                </a:cubicBezTo>
                <a:cubicBezTo>
                  <a:pt x="9363968" y="5517055"/>
                  <a:pt x="9350073" y="5507226"/>
                  <a:pt x="9303056" y="5519093"/>
                </a:cubicBezTo>
                <a:cubicBezTo>
                  <a:pt x="9272929" y="5515489"/>
                  <a:pt x="9242312" y="5519100"/>
                  <a:pt x="9229078" y="5524154"/>
                </a:cubicBezTo>
                <a:cubicBezTo>
                  <a:pt x="9244549" y="5484199"/>
                  <a:pt x="9198133" y="5512463"/>
                  <a:pt x="9165105" y="5532892"/>
                </a:cubicBezTo>
                <a:cubicBezTo>
                  <a:pt x="9128348" y="5546691"/>
                  <a:pt x="9105217" y="5601124"/>
                  <a:pt x="9077301" y="5580356"/>
                </a:cubicBezTo>
                <a:cubicBezTo>
                  <a:pt x="9034770" y="5585424"/>
                  <a:pt x="9004654" y="5606346"/>
                  <a:pt x="8960065" y="5597982"/>
                </a:cubicBezTo>
                <a:cubicBezTo>
                  <a:pt x="8958681" y="5601368"/>
                  <a:pt x="8956414" y="5604204"/>
                  <a:pt x="8953536" y="5606638"/>
                </a:cubicBezTo>
                <a:lnTo>
                  <a:pt x="8943907" y="5612541"/>
                </a:lnTo>
                <a:lnTo>
                  <a:pt x="8942046" y="5612112"/>
                </a:lnTo>
                <a:cubicBezTo>
                  <a:pt x="8934733" y="5612036"/>
                  <a:pt x="8930989" y="5613463"/>
                  <a:pt x="8928824" y="5615549"/>
                </a:cubicBezTo>
                <a:lnTo>
                  <a:pt x="8927294" y="5618607"/>
                </a:lnTo>
                <a:lnTo>
                  <a:pt x="8918651" y="5621688"/>
                </a:lnTo>
                <a:lnTo>
                  <a:pt x="8902772" y="5629703"/>
                </a:lnTo>
                <a:lnTo>
                  <a:pt x="8898724" y="5629379"/>
                </a:lnTo>
                <a:lnTo>
                  <a:pt x="8873099" y="5638628"/>
                </a:lnTo>
                <a:lnTo>
                  <a:pt x="8872234" y="5637889"/>
                </a:lnTo>
                <a:cubicBezTo>
                  <a:pt x="8869712" y="5636443"/>
                  <a:pt x="8866744" y="5635774"/>
                  <a:pt x="8862777" y="5636711"/>
                </a:cubicBezTo>
                <a:cubicBezTo>
                  <a:pt x="8861373" y="5622581"/>
                  <a:pt x="8857449" y="5632426"/>
                  <a:pt x="8845869" y="5636436"/>
                </a:cubicBezTo>
                <a:cubicBezTo>
                  <a:pt x="8841103" y="5615386"/>
                  <a:pt x="8812729" y="5634444"/>
                  <a:pt x="8800548" y="5625084"/>
                </a:cubicBezTo>
                <a:cubicBezTo>
                  <a:pt x="8792146" y="5628504"/>
                  <a:pt x="8783174" y="5631737"/>
                  <a:pt x="8773774" y="5634630"/>
                </a:cubicBezTo>
                <a:lnTo>
                  <a:pt x="8698255" y="5636083"/>
                </a:lnTo>
                <a:lnTo>
                  <a:pt x="8619167" y="5619130"/>
                </a:lnTo>
                <a:cubicBezTo>
                  <a:pt x="8589913" y="5618762"/>
                  <a:pt x="8564581" y="5612466"/>
                  <a:pt x="8539822" y="5616905"/>
                </a:cubicBezTo>
                <a:cubicBezTo>
                  <a:pt x="8529764" y="5612008"/>
                  <a:pt x="8520285" y="5610031"/>
                  <a:pt x="8511094" y="5617360"/>
                </a:cubicBezTo>
                <a:cubicBezTo>
                  <a:pt x="8483794" y="5614914"/>
                  <a:pt x="8477184" y="5604447"/>
                  <a:pt x="8459886" y="5612612"/>
                </a:cubicBezTo>
                <a:cubicBezTo>
                  <a:pt x="8444548" y="5595681"/>
                  <a:pt x="8443640" y="5602142"/>
                  <a:pt x="8436432" y="5606990"/>
                </a:cubicBezTo>
                <a:lnTo>
                  <a:pt x="8435403" y="5607336"/>
                </a:lnTo>
                <a:lnTo>
                  <a:pt x="8433307" y="5604917"/>
                </a:lnTo>
                <a:lnTo>
                  <a:pt x="8428968" y="5603796"/>
                </a:lnTo>
                <a:lnTo>
                  <a:pt x="8417124" y="5604518"/>
                </a:lnTo>
                <a:lnTo>
                  <a:pt x="8412669" y="5605413"/>
                </a:lnTo>
                <a:cubicBezTo>
                  <a:pt x="8409601" y="5605797"/>
                  <a:pt x="8407563" y="5605754"/>
                  <a:pt x="8406152" y="5605396"/>
                </a:cubicBezTo>
                <a:lnTo>
                  <a:pt x="8405989" y="5605197"/>
                </a:lnTo>
                <a:lnTo>
                  <a:pt x="8399884" y="5605568"/>
                </a:lnTo>
                <a:cubicBezTo>
                  <a:pt x="8389582" y="5606652"/>
                  <a:pt x="8379557" y="5608135"/>
                  <a:pt x="8370014" y="5609900"/>
                </a:cubicBezTo>
                <a:cubicBezTo>
                  <a:pt x="8361945" y="5598787"/>
                  <a:pt x="8326685" y="5611914"/>
                  <a:pt x="8330544" y="5590964"/>
                </a:cubicBezTo>
                <a:cubicBezTo>
                  <a:pt x="8317672" y="5592723"/>
                  <a:pt x="8309886" y="5601422"/>
                  <a:pt x="8314221" y="5587682"/>
                </a:cubicBezTo>
                <a:cubicBezTo>
                  <a:pt x="8309983" y="5587866"/>
                  <a:pt x="8307372" y="5586698"/>
                  <a:pt x="8305502" y="5584868"/>
                </a:cubicBezTo>
                <a:lnTo>
                  <a:pt x="8304962" y="5584007"/>
                </a:lnTo>
                <a:lnTo>
                  <a:pt x="8276324" y="5588260"/>
                </a:lnTo>
                <a:lnTo>
                  <a:pt x="8272522" y="5587226"/>
                </a:lnTo>
                <a:lnTo>
                  <a:pt x="8253857" y="5592043"/>
                </a:lnTo>
                <a:lnTo>
                  <a:pt x="8244212" y="5593439"/>
                </a:lnTo>
                <a:lnTo>
                  <a:pt x="8241488" y="5596085"/>
                </a:lnTo>
                <a:cubicBezTo>
                  <a:pt x="8238546" y="5597691"/>
                  <a:pt x="8234330" y="5598384"/>
                  <a:pt x="8227256" y="5597005"/>
                </a:cubicBezTo>
                <a:lnTo>
                  <a:pt x="8225619" y="5596262"/>
                </a:lnTo>
                <a:lnTo>
                  <a:pt x="8213882" y="5600179"/>
                </a:lnTo>
                <a:cubicBezTo>
                  <a:pt x="8210102" y="5601988"/>
                  <a:pt x="8206755" y="5604291"/>
                  <a:pt x="8204045" y="5607275"/>
                </a:cubicBezTo>
                <a:cubicBezTo>
                  <a:pt x="8164079" y="5591326"/>
                  <a:pt x="8126369" y="5605919"/>
                  <a:pt x="8082989" y="5603160"/>
                </a:cubicBezTo>
                <a:cubicBezTo>
                  <a:pt x="8034449" y="5606898"/>
                  <a:pt x="8008954" y="5596936"/>
                  <a:pt x="7976942" y="5598455"/>
                </a:cubicBezTo>
                <a:cubicBezTo>
                  <a:pt x="7962042" y="5600916"/>
                  <a:pt x="7941729" y="5599827"/>
                  <a:pt x="7950121" y="5590893"/>
                </a:cubicBezTo>
                <a:cubicBezTo>
                  <a:pt x="7904855" y="5610014"/>
                  <a:pt x="7778840" y="5612380"/>
                  <a:pt x="7727691" y="5621064"/>
                </a:cubicBezTo>
                <a:cubicBezTo>
                  <a:pt x="7699805" y="5600056"/>
                  <a:pt x="7714922" y="5619495"/>
                  <a:pt x="7685998" y="5615564"/>
                </a:cubicBezTo>
                <a:cubicBezTo>
                  <a:pt x="7693909" y="5634905"/>
                  <a:pt x="7650884" y="5604714"/>
                  <a:pt x="7649302" y="5626541"/>
                </a:cubicBezTo>
                <a:cubicBezTo>
                  <a:pt x="7644089" y="5625134"/>
                  <a:pt x="7639087" y="5623084"/>
                  <a:pt x="7634083" y="5620862"/>
                </a:cubicBezTo>
                <a:lnTo>
                  <a:pt x="7631455" y="5619708"/>
                </a:lnTo>
                <a:lnTo>
                  <a:pt x="7620952" y="5618872"/>
                </a:lnTo>
                <a:lnTo>
                  <a:pt x="7617992" y="5613914"/>
                </a:lnTo>
                <a:lnTo>
                  <a:pt x="7602182" y="5609271"/>
                </a:lnTo>
                <a:cubicBezTo>
                  <a:pt x="7596260" y="5608262"/>
                  <a:pt x="7589888" y="5608028"/>
                  <a:pt x="7582847" y="5609047"/>
                </a:cubicBezTo>
                <a:cubicBezTo>
                  <a:pt x="7565525" y="5617697"/>
                  <a:pt x="7538553" y="5607096"/>
                  <a:pt x="7514158" y="5607737"/>
                </a:cubicBezTo>
                <a:lnTo>
                  <a:pt x="7502955" y="5610415"/>
                </a:lnTo>
                <a:lnTo>
                  <a:pt x="7466391" y="5605949"/>
                </a:lnTo>
                <a:cubicBezTo>
                  <a:pt x="7455982" y="5605083"/>
                  <a:pt x="7445179" y="5604628"/>
                  <a:pt x="7433806" y="5604945"/>
                </a:cubicBezTo>
                <a:lnTo>
                  <a:pt x="7412693" y="5607075"/>
                </a:lnTo>
                <a:lnTo>
                  <a:pt x="7407159" y="5605310"/>
                </a:lnTo>
                <a:cubicBezTo>
                  <a:pt x="7397520" y="5605506"/>
                  <a:pt x="7384763" y="5611721"/>
                  <a:pt x="7385900" y="5604171"/>
                </a:cubicBezTo>
                <a:lnTo>
                  <a:pt x="7375071" y="5606788"/>
                </a:lnTo>
                <a:lnTo>
                  <a:pt x="7364382" y="5600762"/>
                </a:lnTo>
                <a:cubicBezTo>
                  <a:pt x="7363212" y="5599363"/>
                  <a:pt x="7362331" y="5597874"/>
                  <a:pt x="7361770" y="5596347"/>
                </a:cubicBezTo>
                <a:lnTo>
                  <a:pt x="7346641" y="5598329"/>
                </a:lnTo>
                <a:lnTo>
                  <a:pt x="7334238" y="5594014"/>
                </a:lnTo>
                <a:lnTo>
                  <a:pt x="7323426" y="5596835"/>
                </a:lnTo>
                <a:lnTo>
                  <a:pt x="7318938" y="5596200"/>
                </a:lnTo>
                <a:lnTo>
                  <a:pt x="7307784" y="5594065"/>
                </a:lnTo>
                <a:cubicBezTo>
                  <a:pt x="7302066" y="5592568"/>
                  <a:pt x="7295667" y="5590765"/>
                  <a:pt x="7288540" y="5589320"/>
                </a:cubicBezTo>
                <a:lnTo>
                  <a:pt x="7282537" y="5588660"/>
                </a:lnTo>
                <a:lnTo>
                  <a:pt x="7269466" y="5581404"/>
                </a:lnTo>
                <a:cubicBezTo>
                  <a:pt x="7259956" y="5575919"/>
                  <a:pt x="7252471" y="5572223"/>
                  <a:pt x="7244165" y="5575200"/>
                </a:cubicBezTo>
                <a:cubicBezTo>
                  <a:pt x="7230005" y="5568113"/>
                  <a:pt x="7220114" y="5548251"/>
                  <a:pt x="7199619" y="5553550"/>
                </a:cubicBezTo>
                <a:cubicBezTo>
                  <a:pt x="7205839" y="5544552"/>
                  <a:pt x="7176858" y="5552461"/>
                  <a:pt x="7173434" y="5543219"/>
                </a:cubicBezTo>
                <a:cubicBezTo>
                  <a:pt x="7171853" y="5535776"/>
                  <a:pt x="7162694" y="5536440"/>
                  <a:pt x="7155718" y="5533697"/>
                </a:cubicBezTo>
                <a:cubicBezTo>
                  <a:pt x="7150747" y="5526096"/>
                  <a:pt x="7115649" y="5519155"/>
                  <a:pt x="7103430" y="5520249"/>
                </a:cubicBezTo>
                <a:cubicBezTo>
                  <a:pt x="7068988" y="5527813"/>
                  <a:pt x="7041283" y="5497211"/>
                  <a:pt x="7013746" y="5502470"/>
                </a:cubicBezTo>
                <a:cubicBezTo>
                  <a:pt x="7006535" y="5501753"/>
                  <a:pt x="7000557" y="5500031"/>
                  <a:pt x="6995379" y="5497693"/>
                </a:cubicBezTo>
                <a:lnTo>
                  <a:pt x="6982475" y="5489641"/>
                </a:lnTo>
                <a:cubicBezTo>
                  <a:pt x="6982314" y="5487873"/>
                  <a:pt x="6982155" y="5486104"/>
                  <a:pt x="6981994" y="5484335"/>
                </a:cubicBezTo>
                <a:lnTo>
                  <a:pt x="6972355" y="5481074"/>
                </a:lnTo>
                <a:lnTo>
                  <a:pt x="6970394" y="5479383"/>
                </a:lnTo>
                <a:cubicBezTo>
                  <a:pt x="6966663" y="5476135"/>
                  <a:pt x="6962857" y="5473046"/>
                  <a:pt x="6958543" y="5470507"/>
                </a:cubicBezTo>
                <a:cubicBezTo>
                  <a:pt x="6946682" y="5490417"/>
                  <a:pt x="6919886" y="5452192"/>
                  <a:pt x="6918276" y="5472034"/>
                </a:cubicBezTo>
                <a:cubicBezTo>
                  <a:pt x="6892502" y="5461546"/>
                  <a:pt x="6897731" y="5483185"/>
                  <a:pt x="6881046" y="5457070"/>
                </a:cubicBezTo>
                <a:cubicBezTo>
                  <a:pt x="6828055" y="5453051"/>
                  <a:pt x="6839016" y="5431108"/>
                  <a:pt x="6752164" y="5425021"/>
                </a:cubicBezTo>
                <a:cubicBezTo>
                  <a:pt x="6758292" y="5421861"/>
                  <a:pt x="6727733" y="5418470"/>
                  <a:pt x="6724964" y="5414071"/>
                </a:cubicBezTo>
                <a:lnTo>
                  <a:pt x="6683286" y="5432830"/>
                </a:lnTo>
                <a:lnTo>
                  <a:pt x="6644277" y="5429684"/>
                </a:lnTo>
                <a:cubicBezTo>
                  <a:pt x="6602299" y="5429624"/>
                  <a:pt x="6572889" y="5412513"/>
                  <a:pt x="6532914" y="5431205"/>
                </a:cubicBezTo>
                <a:lnTo>
                  <a:pt x="6307459" y="5467087"/>
                </a:lnTo>
                <a:cubicBezTo>
                  <a:pt x="6243940" y="5484756"/>
                  <a:pt x="6232610" y="5506751"/>
                  <a:pt x="6196243" y="5515042"/>
                </a:cubicBezTo>
                <a:cubicBezTo>
                  <a:pt x="6164533" y="5518021"/>
                  <a:pt x="6142666" y="5509345"/>
                  <a:pt x="6099124" y="5516848"/>
                </a:cubicBezTo>
                <a:cubicBezTo>
                  <a:pt x="6076503" y="5515419"/>
                  <a:pt x="6031865" y="5528713"/>
                  <a:pt x="6016077" y="5528642"/>
                </a:cubicBezTo>
                <a:cubicBezTo>
                  <a:pt x="6017142" y="5530608"/>
                  <a:pt x="6008544" y="5532493"/>
                  <a:pt x="6004389" y="5531206"/>
                </a:cubicBezTo>
                <a:cubicBezTo>
                  <a:pt x="5932347" y="5531241"/>
                  <a:pt x="5981006" y="5545600"/>
                  <a:pt x="5933945" y="5538840"/>
                </a:cubicBezTo>
                <a:cubicBezTo>
                  <a:pt x="5905303" y="5539379"/>
                  <a:pt x="5918093" y="5561978"/>
                  <a:pt x="5883936" y="5553807"/>
                </a:cubicBezTo>
                <a:cubicBezTo>
                  <a:pt x="5850054" y="5556990"/>
                  <a:pt x="5832962" y="5567338"/>
                  <a:pt x="5798331" y="5564248"/>
                </a:cubicBezTo>
                <a:cubicBezTo>
                  <a:pt x="5766627" y="5567265"/>
                  <a:pt x="5741097" y="5573248"/>
                  <a:pt x="5712738" y="5573120"/>
                </a:cubicBezTo>
                <a:cubicBezTo>
                  <a:pt x="5703372" y="5576849"/>
                  <a:pt x="5693695" y="5578874"/>
                  <a:pt x="5681342" y="5575621"/>
                </a:cubicBezTo>
                <a:lnTo>
                  <a:pt x="5627167" y="5583215"/>
                </a:lnTo>
                <a:cubicBezTo>
                  <a:pt x="5612183" y="5597917"/>
                  <a:pt x="5611727" y="5586689"/>
                  <a:pt x="5591414" y="5587695"/>
                </a:cubicBezTo>
                <a:cubicBezTo>
                  <a:pt x="5574616" y="5587612"/>
                  <a:pt x="5598133" y="5579413"/>
                  <a:pt x="5583028" y="5580877"/>
                </a:cubicBezTo>
                <a:cubicBezTo>
                  <a:pt x="5569804" y="5586020"/>
                  <a:pt x="5562718" y="5576982"/>
                  <a:pt x="5549426" y="5582858"/>
                </a:cubicBezTo>
                <a:cubicBezTo>
                  <a:pt x="5559299" y="5589013"/>
                  <a:pt x="5515978" y="5586206"/>
                  <a:pt x="5519999" y="5592246"/>
                </a:cubicBezTo>
                <a:cubicBezTo>
                  <a:pt x="5498728" y="5585844"/>
                  <a:pt x="5500813" y="5597206"/>
                  <a:pt x="5480028" y="5597282"/>
                </a:cubicBezTo>
                <a:cubicBezTo>
                  <a:pt x="5468519" y="5595356"/>
                  <a:pt x="5461753" y="5595717"/>
                  <a:pt x="5456175" y="5600371"/>
                </a:cubicBezTo>
                <a:cubicBezTo>
                  <a:pt x="5402444" y="5590675"/>
                  <a:pt x="5431269" y="5603179"/>
                  <a:pt x="5388463" y="5602638"/>
                </a:cubicBezTo>
                <a:cubicBezTo>
                  <a:pt x="5350589" y="5601042"/>
                  <a:pt x="5310318" y="5602266"/>
                  <a:pt x="5265898" y="5591830"/>
                </a:cubicBezTo>
                <a:cubicBezTo>
                  <a:pt x="5256434" y="5588423"/>
                  <a:pt x="5240914" y="5588853"/>
                  <a:pt x="5231231" y="5592790"/>
                </a:cubicBezTo>
                <a:cubicBezTo>
                  <a:pt x="5229565" y="5593467"/>
                  <a:pt x="5228139" y="5594226"/>
                  <a:pt x="5226996" y="5595040"/>
                </a:cubicBezTo>
                <a:cubicBezTo>
                  <a:pt x="5199121" y="5587151"/>
                  <a:pt x="5190547" y="5594087"/>
                  <a:pt x="5175988" y="5588131"/>
                </a:cubicBezTo>
                <a:cubicBezTo>
                  <a:pt x="5141664" y="5589465"/>
                  <a:pt x="5120774" y="5599921"/>
                  <a:pt x="5107470" y="5594771"/>
                </a:cubicBezTo>
                <a:cubicBezTo>
                  <a:pt x="5082783" y="5597686"/>
                  <a:pt x="5044558" y="5603218"/>
                  <a:pt x="5027868" y="5605624"/>
                </a:cubicBezTo>
                <a:cubicBezTo>
                  <a:pt x="5023394" y="5609716"/>
                  <a:pt x="5015008" y="5608373"/>
                  <a:pt x="5007324" y="5609209"/>
                </a:cubicBezTo>
                <a:cubicBezTo>
                  <a:pt x="4999584" y="5613033"/>
                  <a:pt x="4963661" y="5613313"/>
                  <a:pt x="4952559" y="5611402"/>
                </a:cubicBezTo>
                <a:lnTo>
                  <a:pt x="4826081" y="5616191"/>
                </a:lnTo>
                <a:lnTo>
                  <a:pt x="4823501" y="5619174"/>
                </a:lnTo>
                <a:lnTo>
                  <a:pt x="4813093" y="5620026"/>
                </a:lnTo>
                <a:lnTo>
                  <a:pt x="4810563" y="5620787"/>
                </a:lnTo>
                <a:cubicBezTo>
                  <a:pt x="4805739" y="5622253"/>
                  <a:pt x="4800910" y="5623620"/>
                  <a:pt x="4795818" y="5624618"/>
                </a:cubicBezTo>
                <a:cubicBezTo>
                  <a:pt x="4792594" y="5611984"/>
                  <a:pt x="4751975" y="5631029"/>
                  <a:pt x="4758404" y="5619510"/>
                </a:cubicBezTo>
                <a:cubicBezTo>
                  <a:pt x="4729867" y="5622800"/>
                  <a:pt x="4743470" y="5610974"/>
                  <a:pt x="4717254" y="5624155"/>
                </a:cubicBezTo>
                <a:cubicBezTo>
                  <a:pt x="4665606" y="5620882"/>
                  <a:pt x="4638526" y="5634254"/>
                  <a:pt x="4591958" y="5624710"/>
                </a:cubicBezTo>
                <a:cubicBezTo>
                  <a:pt x="4600998" y="5629613"/>
                  <a:pt x="4491255" y="5629123"/>
                  <a:pt x="4476215" y="5628210"/>
                </a:cubicBezTo>
                <a:lnTo>
                  <a:pt x="4425193" y="5627414"/>
                </a:lnTo>
                <a:lnTo>
                  <a:pt x="4383866" y="5626546"/>
                </a:lnTo>
                <a:lnTo>
                  <a:pt x="4385596" y="5634646"/>
                </a:lnTo>
                <a:cubicBezTo>
                  <a:pt x="4373497" y="5634009"/>
                  <a:pt x="4366105" y="5636763"/>
                  <a:pt x="4360864" y="5641173"/>
                </a:cubicBezTo>
                <a:lnTo>
                  <a:pt x="4328321" y="5626332"/>
                </a:lnTo>
                <a:lnTo>
                  <a:pt x="4309842" y="5626471"/>
                </a:lnTo>
                <a:lnTo>
                  <a:pt x="4277424" y="5631598"/>
                </a:lnTo>
                <a:lnTo>
                  <a:pt x="4266627" y="5633969"/>
                </a:lnTo>
                <a:lnTo>
                  <a:pt x="4185525" y="5617508"/>
                </a:lnTo>
                <a:lnTo>
                  <a:pt x="4177617" y="5610903"/>
                </a:lnTo>
                <a:cubicBezTo>
                  <a:pt x="4169135" y="5606836"/>
                  <a:pt x="4157063" y="5604954"/>
                  <a:pt x="4136948" y="5608031"/>
                </a:cubicBezTo>
                <a:lnTo>
                  <a:pt x="4132323" y="5609784"/>
                </a:lnTo>
                <a:lnTo>
                  <a:pt x="4098620" y="5599672"/>
                </a:lnTo>
                <a:cubicBezTo>
                  <a:pt x="4087744" y="5595070"/>
                  <a:pt x="3971360" y="5589278"/>
                  <a:pt x="3963475" y="5581841"/>
                </a:cubicBezTo>
                <a:cubicBezTo>
                  <a:pt x="3836034" y="5600252"/>
                  <a:pt x="3827261" y="5567580"/>
                  <a:pt x="3703613" y="5572482"/>
                </a:cubicBezTo>
                <a:cubicBezTo>
                  <a:pt x="3596526" y="5522697"/>
                  <a:pt x="3528981" y="5553020"/>
                  <a:pt x="3432987" y="5545768"/>
                </a:cubicBezTo>
                <a:cubicBezTo>
                  <a:pt x="3341557" y="5540666"/>
                  <a:pt x="3299222" y="5556776"/>
                  <a:pt x="3176381" y="5556110"/>
                </a:cubicBezTo>
                <a:cubicBezTo>
                  <a:pt x="3046225" y="5545252"/>
                  <a:pt x="2856562" y="5551022"/>
                  <a:pt x="2710156" y="5527517"/>
                </a:cubicBezTo>
                <a:cubicBezTo>
                  <a:pt x="2595124" y="5519951"/>
                  <a:pt x="2594726" y="5525545"/>
                  <a:pt x="2550206" y="5524958"/>
                </a:cubicBezTo>
                <a:cubicBezTo>
                  <a:pt x="2535402" y="5528183"/>
                  <a:pt x="2457214" y="5518753"/>
                  <a:pt x="2443041" y="5523990"/>
                </a:cubicBezTo>
                <a:lnTo>
                  <a:pt x="2435613" y="5526704"/>
                </a:lnTo>
                <a:lnTo>
                  <a:pt x="2405682" y="5528307"/>
                </a:lnTo>
                <a:lnTo>
                  <a:pt x="2397487" y="5540337"/>
                </a:lnTo>
                <a:lnTo>
                  <a:pt x="2297454" y="5550765"/>
                </a:lnTo>
                <a:cubicBezTo>
                  <a:pt x="2230952" y="5521480"/>
                  <a:pt x="2174171" y="5556417"/>
                  <a:pt x="2056700" y="5555489"/>
                </a:cubicBezTo>
                <a:cubicBezTo>
                  <a:pt x="2025568" y="5545373"/>
                  <a:pt x="1901680" y="5520750"/>
                  <a:pt x="1878530" y="5535330"/>
                </a:cubicBezTo>
                <a:lnTo>
                  <a:pt x="1859292" y="5535461"/>
                </a:lnTo>
                <a:lnTo>
                  <a:pt x="1835626" y="5533793"/>
                </a:lnTo>
                <a:cubicBezTo>
                  <a:pt x="1823131" y="5534628"/>
                  <a:pt x="1810151" y="5536942"/>
                  <a:pt x="1798939" y="5540285"/>
                </a:cubicBezTo>
                <a:lnTo>
                  <a:pt x="1779046" y="5549949"/>
                </a:lnTo>
                <a:lnTo>
                  <a:pt x="1772421" y="5549018"/>
                </a:lnTo>
                <a:lnTo>
                  <a:pt x="1772052" y="5545689"/>
                </a:lnTo>
                <a:cubicBezTo>
                  <a:pt x="1758274" y="5534165"/>
                  <a:pt x="1670822" y="5556887"/>
                  <a:pt x="1711543" y="5534558"/>
                </a:cubicBezTo>
                <a:cubicBezTo>
                  <a:pt x="1696140" y="5533324"/>
                  <a:pt x="1670188" y="5488258"/>
                  <a:pt x="1631462" y="5491807"/>
                </a:cubicBezTo>
                <a:cubicBezTo>
                  <a:pt x="1579148" y="5498877"/>
                  <a:pt x="1591754" y="5486800"/>
                  <a:pt x="1538763" y="5482781"/>
                </a:cubicBezTo>
                <a:cubicBezTo>
                  <a:pt x="1522078" y="5456666"/>
                  <a:pt x="1527306" y="5478305"/>
                  <a:pt x="1501533" y="5467817"/>
                </a:cubicBezTo>
                <a:cubicBezTo>
                  <a:pt x="1499922" y="5487659"/>
                  <a:pt x="1473126" y="5449434"/>
                  <a:pt x="1461266" y="5469343"/>
                </a:cubicBezTo>
                <a:cubicBezTo>
                  <a:pt x="1456951" y="5466804"/>
                  <a:pt x="1453146" y="5463716"/>
                  <a:pt x="1449415" y="5460467"/>
                </a:cubicBezTo>
                <a:lnTo>
                  <a:pt x="1447454" y="5458776"/>
                </a:lnTo>
                <a:lnTo>
                  <a:pt x="1437814" y="5455515"/>
                </a:lnTo>
                <a:lnTo>
                  <a:pt x="1437334" y="5450209"/>
                </a:lnTo>
                <a:lnTo>
                  <a:pt x="1424429" y="5442157"/>
                </a:lnTo>
                <a:cubicBezTo>
                  <a:pt x="1419251" y="5439819"/>
                  <a:pt x="1413273" y="5438098"/>
                  <a:pt x="1406063" y="5437380"/>
                </a:cubicBezTo>
                <a:cubicBezTo>
                  <a:pt x="1378526" y="5442640"/>
                  <a:pt x="1350821" y="5412037"/>
                  <a:pt x="1316379" y="5419601"/>
                </a:cubicBezTo>
                <a:cubicBezTo>
                  <a:pt x="1304160" y="5420695"/>
                  <a:pt x="1269061" y="5413755"/>
                  <a:pt x="1264090" y="5406153"/>
                </a:cubicBezTo>
                <a:cubicBezTo>
                  <a:pt x="1257115" y="5403410"/>
                  <a:pt x="1247955" y="5404075"/>
                  <a:pt x="1246374" y="5396631"/>
                </a:cubicBezTo>
                <a:cubicBezTo>
                  <a:pt x="1242951" y="5387390"/>
                  <a:pt x="1213970" y="5395299"/>
                  <a:pt x="1220190" y="5386301"/>
                </a:cubicBezTo>
                <a:cubicBezTo>
                  <a:pt x="1199695" y="5391599"/>
                  <a:pt x="1189803" y="5371737"/>
                  <a:pt x="1175643" y="5364651"/>
                </a:cubicBezTo>
                <a:cubicBezTo>
                  <a:pt x="1167337" y="5367627"/>
                  <a:pt x="1159852" y="5363931"/>
                  <a:pt x="1150342" y="5358447"/>
                </a:cubicBezTo>
                <a:lnTo>
                  <a:pt x="1112024" y="5345786"/>
                </a:lnTo>
                <a:lnTo>
                  <a:pt x="1100870" y="5343651"/>
                </a:lnTo>
                <a:lnTo>
                  <a:pt x="1096383" y="5343015"/>
                </a:lnTo>
                <a:lnTo>
                  <a:pt x="1058039" y="5343504"/>
                </a:lnTo>
                <a:cubicBezTo>
                  <a:pt x="1057478" y="5341976"/>
                  <a:pt x="1056597" y="5340487"/>
                  <a:pt x="1055426" y="5339088"/>
                </a:cubicBezTo>
                <a:lnTo>
                  <a:pt x="1044738" y="5333063"/>
                </a:lnTo>
                <a:lnTo>
                  <a:pt x="1033909" y="5335680"/>
                </a:lnTo>
                <a:cubicBezTo>
                  <a:pt x="1035046" y="5328129"/>
                  <a:pt x="1022289" y="5334344"/>
                  <a:pt x="1012649" y="5334541"/>
                </a:cubicBezTo>
                <a:lnTo>
                  <a:pt x="1007115" y="5332775"/>
                </a:lnTo>
                <a:lnTo>
                  <a:pt x="987447" y="5346462"/>
                </a:lnTo>
                <a:cubicBezTo>
                  <a:pt x="976074" y="5346779"/>
                  <a:pt x="963827" y="5334768"/>
                  <a:pt x="953418" y="5333901"/>
                </a:cubicBezTo>
                <a:lnTo>
                  <a:pt x="916854" y="5329435"/>
                </a:lnTo>
                <a:lnTo>
                  <a:pt x="905651" y="5332114"/>
                </a:lnTo>
                <a:cubicBezTo>
                  <a:pt x="881256" y="5332755"/>
                  <a:pt x="855727" y="5330820"/>
                  <a:pt x="838405" y="5339470"/>
                </a:cubicBezTo>
                <a:cubicBezTo>
                  <a:pt x="831364" y="5340489"/>
                  <a:pt x="823548" y="5331589"/>
                  <a:pt x="817627" y="5330580"/>
                </a:cubicBezTo>
                <a:lnTo>
                  <a:pt x="801817" y="5325937"/>
                </a:lnTo>
                <a:lnTo>
                  <a:pt x="798857" y="5320979"/>
                </a:lnTo>
                <a:lnTo>
                  <a:pt x="788354" y="5320143"/>
                </a:lnTo>
                <a:lnTo>
                  <a:pt x="785726" y="5318989"/>
                </a:lnTo>
                <a:cubicBezTo>
                  <a:pt x="780721" y="5316767"/>
                  <a:pt x="775719" y="5314716"/>
                  <a:pt x="770507" y="5313309"/>
                </a:cubicBezTo>
                <a:cubicBezTo>
                  <a:pt x="768924" y="5335137"/>
                  <a:pt x="725899" y="5304945"/>
                  <a:pt x="733810" y="5324286"/>
                </a:cubicBezTo>
                <a:cubicBezTo>
                  <a:pt x="704886" y="5320356"/>
                  <a:pt x="720003" y="5339795"/>
                  <a:pt x="692117" y="5318786"/>
                </a:cubicBezTo>
                <a:cubicBezTo>
                  <a:pt x="640968" y="5327470"/>
                  <a:pt x="620209" y="5334772"/>
                  <a:pt x="574943" y="5327578"/>
                </a:cubicBezTo>
                <a:cubicBezTo>
                  <a:pt x="533141" y="5325624"/>
                  <a:pt x="480989" y="5305543"/>
                  <a:pt x="441302" y="5307062"/>
                </a:cubicBezTo>
                <a:cubicBezTo>
                  <a:pt x="381194" y="5308098"/>
                  <a:pt x="355572" y="5361507"/>
                  <a:pt x="336819" y="5336690"/>
                </a:cubicBezTo>
                <a:cubicBezTo>
                  <a:pt x="308424" y="5343088"/>
                  <a:pt x="294704" y="5344301"/>
                  <a:pt x="270932" y="5345451"/>
                </a:cubicBezTo>
                <a:lnTo>
                  <a:pt x="194189" y="5343588"/>
                </a:lnTo>
                <a:lnTo>
                  <a:pt x="192552" y="5342845"/>
                </a:lnTo>
                <a:cubicBezTo>
                  <a:pt x="185478" y="5341467"/>
                  <a:pt x="181262" y="5342160"/>
                  <a:pt x="178320" y="5343766"/>
                </a:cubicBezTo>
                <a:lnTo>
                  <a:pt x="175596" y="5346411"/>
                </a:lnTo>
                <a:lnTo>
                  <a:pt x="147287" y="5352625"/>
                </a:lnTo>
                <a:lnTo>
                  <a:pt x="114847" y="5355844"/>
                </a:lnTo>
                <a:lnTo>
                  <a:pt x="114306" y="5354983"/>
                </a:lnTo>
                <a:cubicBezTo>
                  <a:pt x="110042" y="5353823"/>
                  <a:pt x="100016" y="5353058"/>
                  <a:pt x="89264" y="5348886"/>
                </a:cubicBezTo>
                <a:cubicBezTo>
                  <a:pt x="93123" y="5327937"/>
                  <a:pt x="57863" y="5341064"/>
                  <a:pt x="49794" y="5329950"/>
                </a:cubicBezTo>
                <a:cubicBezTo>
                  <a:pt x="40251" y="5331715"/>
                  <a:pt x="30226" y="5333199"/>
                  <a:pt x="19924" y="5334282"/>
                </a:cubicBezTo>
                <a:lnTo>
                  <a:pt x="13819" y="5334653"/>
                </a:lnTo>
                <a:lnTo>
                  <a:pt x="13657" y="5334455"/>
                </a:lnTo>
                <a:cubicBezTo>
                  <a:pt x="12246" y="5334096"/>
                  <a:pt x="10207" y="5334053"/>
                  <a:pt x="7139" y="5334438"/>
                </a:cubicBezTo>
                <a:lnTo>
                  <a:pt x="2684" y="5335333"/>
                </a:lnTo>
                <a:lnTo>
                  <a:pt x="0" y="5335496"/>
                </a:lnTo>
                <a:lnTo>
                  <a:pt x="0" y="10592"/>
                </a:lnTo>
                <a:lnTo>
                  <a:pt x="1124382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297DBC2-B548-5926-91A7-196D9F155584}"/>
              </a:ext>
            </a:extLst>
          </p:cNvPr>
          <p:cNvSpPr>
            <a:spLocks noGrp="1"/>
          </p:cNvSpPr>
          <p:nvPr>
            <p:ph type="title"/>
          </p:nvPr>
        </p:nvSpPr>
        <p:spPr>
          <a:xfrm>
            <a:off x="1629751" y="1059116"/>
            <a:ext cx="8924392" cy="933486"/>
          </a:xfrm>
        </p:spPr>
        <p:txBody>
          <a:bodyPr>
            <a:normAutofit/>
          </a:bodyPr>
          <a:lstStyle/>
          <a:p>
            <a:pPr algn="ctr"/>
            <a:r>
              <a:rPr lang="en-GB" b="1"/>
              <a:t>Conclusion</a:t>
            </a:r>
          </a:p>
        </p:txBody>
      </p:sp>
      <p:sp>
        <p:nvSpPr>
          <p:cNvPr id="12" name="Rectangle 6">
            <a:extLst>
              <a:ext uri="{FF2B5EF4-FFF2-40B4-BE49-F238E27FC236}">
                <a16:creationId xmlns:a16="http://schemas.microsoft.com/office/drawing/2014/main" id="{16A12243-4887-4E89-8347-1146AE5D14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0000">
            <a:off x="5418161" y="351736"/>
            <a:ext cx="1352113" cy="407805"/>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5B8A191-F848-C744-A97A-A7250A987ADF}"/>
              </a:ext>
            </a:extLst>
          </p:cNvPr>
          <p:cNvSpPr>
            <a:spLocks noGrp="1"/>
          </p:cNvSpPr>
          <p:nvPr>
            <p:ph idx="1"/>
          </p:nvPr>
        </p:nvSpPr>
        <p:spPr>
          <a:xfrm>
            <a:off x="1957986" y="2292176"/>
            <a:ext cx="8273380" cy="3329395"/>
          </a:xfrm>
        </p:spPr>
        <p:txBody>
          <a:bodyPr>
            <a:normAutofit fontScale="85000" lnSpcReduction="20000"/>
          </a:bodyPr>
          <a:lstStyle/>
          <a:p>
            <a:r>
              <a:rPr lang="en-GB" sz="2000" dirty="0"/>
              <a:t>Health, wellbeing and sustainability are closely connected and essential for improving quality of life.</a:t>
            </a:r>
          </a:p>
          <a:p>
            <a:r>
              <a:rPr lang="en-GB" sz="2000" dirty="0"/>
              <a:t>SDG 3 aims to promote good health and wellbeing for everyone through prevention, early intervention and equal access to healthcare.</a:t>
            </a:r>
          </a:p>
          <a:p>
            <a:r>
              <a:rPr lang="en-GB" sz="2000" dirty="0"/>
              <a:t>UK policies and legislation support preventative, person-centred and integrated healthcare services.</a:t>
            </a:r>
          </a:p>
          <a:p>
            <a:r>
              <a:rPr lang="en-GB" sz="2000" dirty="0"/>
              <a:t>The NHS Diabetes Prevention Programme demonstrates how early intervention and healthier lifestyles can reduce the risk of Type 2 diabetes and support sustainable healthcare.</a:t>
            </a:r>
          </a:p>
          <a:p>
            <a:r>
              <a:rPr lang="en-GB" sz="2000" dirty="0"/>
              <a:t>However, socioeconomic deprivation, ethnic inequalities and digital exclusion continue to create barriers to accessing healthcare.</a:t>
            </a:r>
          </a:p>
          <a:p>
            <a:r>
              <a:rPr lang="en-GB" sz="2000" dirty="0"/>
              <a:t>Overall, achieving SDG 3 requires accessible, inclusive and sustainable healthcare that addresses both individual health needs and wider social inequalities.</a:t>
            </a:r>
          </a:p>
          <a:p>
            <a:endParaRPr lang="en-GB" sz="1400" dirty="0"/>
          </a:p>
          <a:p>
            <a:endParaRPr lang="en-GB" sz="1400" dirty="0"/>
          </a:p>
        </p:txBody>
      </p:sp>
    </p:spTree>
    <p:extLst>
      <p:ext uri="{BB962C8B-B14F-4D97-AF65-F5344CB8AC3E}">
        <p14:creationId xmlns:p14="http://schemas.microsoft.com/office/powerpoint/2010/main" val="9583170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98428-9177-504E-3447-388ED5C0E0AA}"/>
              </a:ext>
            </a:extLst>
          </p:cNvPr>
          <p:cNvSpPr>
            <a:spLocks noGrp="1"/>
          </p:cNvSpPr>
          <p:nvPr>
            <p:ph type="title"/>
          </p:nvPr>
        </p:nvSpPr>
        <p:spPr/>
        <p:txBody>
          <a:bodyPr/>
          <a:lstStyle/>
          <a:p>
            <a:r>
              <a:rPr lang="en-GB" dirty="0"/>
              <a:t>References</a:t>
            </a:r>
          </a:p>
        </p:txBody>
      </p:sp>
      <p:sp>
        <p:nvSpPr>
          <p:cNvPr id="5" name="Content Placeholder 4">
            <a:extLst>
              <a:ext uri="{FF2B5EF4-FFF2-40B4-BE49-F238E27FC236}">
                <a16:creationId xmlns:a16="http://schemas.microsoft.com/office/drawing/2014/main" id="{3FA9B8E8-E5CA-D277-B2D5-62314235B347}"/>
              </a:ext>
            </a:extLst>
          </p:cNvPr>
          <p:cNvSpPr>
            <a:spLocks noGrp="1"/>
          </p:cNvSpPr>
          <p:nvPr>
            <p:ph idx="1"/>
          </p:nvPr>
        </p:nvSpPr>
        <p:spPr>
          <a:xfrm>
            <a:off x="677563" y="1393138"/>
            <a:ext cx="10515600" cy="4351338"/>
          </a:xfrm>
        </p:spPr>
        <p:txBody>
          <a:bodyPr>
            <a:normAutofit fontScale="25000" lnSpcReduction="20000"/>
          </a:bodyPr>
          <a:lstStyle/>
          <a:p>
            <a:pPr marL="0" indent="0">
              <a:buNone/>
            </a:pPr>
            <a:r>
              <a:rPr lang="en-GB" dirty="0"/>
              <a:t>Arnold, S. and Holden, J. (2025) ‘What is prevention in health?’, </a:t>
            </a:r>
            <a:r>
              <a:rPr lang="en-GB" i="1" dirty="0"/>
              <a:t>The King’s Fund</a:t>
            </a:r>
            <a:r>
              <a:rPr lang="en-GB" dirty="0"/>
              <a:t>, 18 June. Available at: </a:t>
            </a:r>
            <a:r>
              <a:rPr lang="en-GB" dirty="0">
                <a:hlinkClick r:id="rId2"/>
              </a:rPr>
              <a:t>https://www.kingsfund.org.uk/insight-and-analysis/long-reads/what-is-prevention-in-health</a:t>
            </a:r>
            <a:r>
              <a:rPr lang="en-GB" dirty="0"/>
              <a:t> (Accessed: 28 September 2026).</a:t>
            </a:r>
          </a:p>
          <a:p>
            <a:pPr marL="0" indent="0">
              <a:buNone/>
            </a:pPr>
            <a:r>
              <a:rPr lang="en-GB" dirty="0"/>
              <a:t>Auburn University Office of Sustainability (n.d.) </a:t>
            </a:r>
            <a:r>
              <a:rPr lang="en-GB" i="1" dirty="0"/>
              <a:t>Sustainable Development Goal 3: Good Health and Wellbeing Poster</a:t>
            </a:r>
            <a:r>
              <a:rPr lang="en-GB" dirty="0"/>
              <a:t>. Available at: </a:t>
            </a:r>
            <a:r>
              <a:rPr lang="en-GB" dirty="0">
                <a:hlinkClick r:id="rId3"/>
              </a:rPr>
              <a:t>https://sustain.auburn.edu/poster-archive-sustainable-development-goal-3-good-health-and-wellbeing-poster/</a:t>
            </a:r>
            <a:r>
              <a:rPr lang="en-GB" dirty="0"/>
              <a:t> (Accessed: 28 September 2026).</a:t>
            </a:r>
          </a:p>
          <a:p>
            <a:pPr marL="0" indent="0">
              <a:buNone/>
            </a:pPr>
            <a:r>
              <a:rPr lang="en-GB" dirty="0"/>
              <a:t>Engel, G.L. (1977) ‘The need for a new medical model: A challenge for biomedicine’, </a:t>
            </a:r>
            <a:r>
              <a:rPr lang="en-GB" i="1" dirty="0"/>
              <a:t>Science</a:t>
            </a:r>
            <a:r>
              <a:rPr lang="en-GB" dirty="0"/>
              <a:t>, 196(4286), pp. 129–136. </a:t>
            </a:r>
            <a:r>
              <a:rPr lang="en-GB" dirty="0" err="1"/>
              <a:t>doi</a:t>
            </a:r>
            <a:r>
              <a:rPr lang="en-GB" dirty="0"/>
              <a:t>: 10.1126/science.847460.</a:t>
            </a:r>
          </a:p>
          <a:p>
            <a:pPr marL="0" indent="0">
              <a:buNone/>
            </a:pPr>
            <a:r>
              <a:rPr lang="en-GB" dirty="0"/>
              <a:t>Geoghegan, T. (2015) ‘Global goals for sustainable development’, </a:t>
            </a:r>
            <a:r>
              <a:rPr lang="en-GB" i="1" dirty="0"/>
              <a:t>International Institute for Environment and Development</a:t>
            </a:r>
            <a:r>
              <a:rPr lang="en-GB" dirty="0"/>
              <a:t>, 2 September. Available at: </a:t>
            </a:r>
            <a:r>
              <a:rPr lang="en-GB" dirty="0">
                <a:hlinkClick r:id="rId4"/>
              </a:rPr>
              <a:t>https://www.iied.org/global-goals-for-sustainable-development</a:t>
            </a:r>
            <a:r>
              <a:rPr lang="en-GB" dirty="0"/>
              <a:t> (Accessed: 28 September 2026).</a:t>
            </a:r>
          </a:p>
          <a:p>
            <a:pPr marL="0" indent="0">
              <a:buNone/>
            </a:pPr>
            <a:r>
              <a:rPr lang="en-GB" dirty="0"/>
              <a:t>Marshall, L., Briggs, A. and Bibby, J. (2024) </a:t>
            </a:r>
            <a:r>
              <a:rPr lang="en-GB" i="1" dirty="0"/>
              <a:t>How can the next government take prevention from rhetoric to reality?</a:t>
            </a:r>
            <a:r>
              <a:rPr lang="en-GB" dirty="0"/>
              <a:t> London: The Health Foundation. Available at: </a:t>
            </a:r>
            <a:r>
              <a:rPr lang="en-GB" dirty="0">
                <a:hlinkClick r:id="rId5"/>
              </a:rPr>
              <a:t>https://www.health.org.uk/reports-and-analysis/briefings/how-can-the-next-government-take-prevention-from-rhetoric-to-reality</a:t>
            </a:r>
            <a:r>
              <a:rPr lang="en-GB" dirty="0"/>
              <a:t> (Accessed: 28 September 2026).</a:t>
            </a:r>
          </a:p>
          <a:p>
            <a:pPr marL="0" indent="0">
              <a:buNone/>
            </a:pPr>
            <a:r>
              <a:rPr lang="en-GB" dirty="0"/>
              <a:t>McManus, E., Meacock, R., Parkinson, B. and Sutton, M. (2022) ‘Population level impact of the NHS Diabetes Prevention Programme on incidence of type 2 diabetes in England: An observational study’, </a:t>
            </a:r>
            <a:r>
              <a:rPr lang="en-GB" i="1" dirty="0"/>
              <a:t>The Lancet Regional Health – Europe</a:t>
            </a:r>
            <a:r>
              <a:rPr lang="en-GB" dirty="0"/>
              <a:t>, 19, 100420. Available at: </a:t>
            </a:r>
            <a:r>
              <a:rPr lang="en-GB" dirty="0">
                <a:hlinkClick r:id="rId6"/>
              </a:rPr>
              <a:t>https://doi.org/10.1016/j.lanepe.2022.100420</a:t>
            </a:r>
            <a:r>
              <a:rPr lang="en-GB" dirty="0"/>
              <a:t> (Accessed: 28 September 2026).</a:t>
            </a:r>
          </a:p>
          <a:p>
            <a:pPr marL="0" indent="0">
              <a:buNone/>
            </a:pPr>
            <a:r>
              <a:rPr lang="en-GB" dirty="0" err="1"/>
              <a:t>Medwriter</a:t>
            </a:r>
            <a:r>
              <a:rPr lang="en-GB" dirty="0"/>
              <a:t> (2025) </a:t>
            </a:r>
            <a:r>
              <a:rPr lang="en-GB" i="1" dirty="0"/>
              <a:t>Comprehensive Guide to Biopsychosocial Assessment: Enhancing Mental Health Evaluations</a:t>
            </a:r>
            <a:r>
              <a:rPr lang="en-GB" dirty="0"/>
              <a:t>. 15 May. Available at: </a:t>
            </a:r>
            <a:r>
              <a:rPr lang="en-GB" dirty="0">
                <a:hlinkClick r:id="rId7"/>
              </a:rPr>
              <a:t>https://www.medwriter.ai/blog/comprehensive-guide-to-biopsychosocial-assessment-enhancing-mental-health-evaluations</a:t>
            </a:r>
            <a:r>
              <a:rPr lang="en-GB" dirty="0"/>
              <a:t> (Accessed: 28 September 2026).</a:t>
            </a:r>
          </a:p>
          <a:p>
            <a:pPr marL="0" indent="0">
              <a:buNone/>
            </a:pPr>
            <a:r>
              <a:rPr lang="en-GB" dirty="0"/>
              <a:t>NHS England (2019) </a:t>
            </a:r>
            <a:r>
              <a:rPr lang="en-GB" i="1" dirty="0"/>
              <a:t>The NHS Long Term Plan</a:t>
            </a:r>
            <a:r>
              <a:rPr lang="en-GB" dirty="0"/>
              <a:t>. London: NHS England. Available at: </a:t>
            </a:r>
            <a:r>
              <a:rPr lang="en-GB" dirty="0">
                <a:hlinkClick r:id="rId8"/>
              </a:rPr>
              <a:t>https://www.longtermplan.nhs.uk/</a:t>
            </a:r>
            <a:r>
              <a:rPr lang="en-GB" dirty="0"/>
              <a:t> (Accessed: 28 September 2026).</a:t>
            </a:r>
          </a:p>
          <a:p>
            <a:pPr marL="0" indent="0">
              <a:buNone/>
            </a:pPr>
            <a:r>
              <a:rPr lang="en-GB" dirty="0"/>
              <a:t>NHS England (n.d.) </a:t>
            </a:r>
            <a:r>
              <a:rPr lang="en-GB" i="1" dirty="0"/>
              <a:t>NHS Diabetes Prevention Programme</a:t>
            </a:r>
            <a:r>
              <a:rPr lang="en-GB" dirty="0"/>
              <a:t>. Available at: </a:t>
            </a:r>
            <a:r>
              <a:rPr lang="en-GB" dirty="0">
                <a:hlinkClick r:id="rId9"/>
              </a:rPr>
              <a:t>https://www.england.nhs.uk/diabetes/diabetes-prevention/</a:t>
            </a:r>
            <a:r>
              <a:rPr lang="en-GB" dirty="0"/>
              <a:t> (Accessed: 28 September 2026).</a:t>
            </a:r>
          </a:p>
          <a:p>
            <a:pPr marL="0" indent="0">
              <a:buNone/>
            </a:pPr>
            <a:r>
              <a:rPr lang="en-GB" dirty="0"/>
              <a:t>NICE (2023) </a:t>
            </a:r>
            <a:r>
              <a:rPr lang="en-GB" i="1" dirty="0"/>
              <a:t>Type 2 diabetes in adults: prevention – Quality statement 1: Preventing type 2 diabetes</a:t>
            </a:r>
            <a:r>
              <a:rPr lang="en-GB" dirty="0"/>
              <a:t>. London: National Institute for Health and Care Excellence. Available at: </a:t>
            </a:r>
            <a:r>
              <a:rPr lang="en-GB" dirty="0">
                <a:hlinkClick r:id="rId10"/>
              </a:rPr>
              <a:t>https://www.nice.org.uk/guidance/qs209/chapter/Quality-statement-1-Preventing-type-2-diabetes</a:t>
            </a:r>
            <a:r>
              <a:rPr lang="en-GB" dirty="0"/>
              <a:t> (Accessed: 28 September 2026).</a:t>
            </a:r>
          </a:p>
          <a:p>
            <a:pPr marL="0" indent="0">
              <a:buNone/>
            </a:pPr>
            <a:r>
              <a:rPr lang="en-GB" dirty="0"/>
              <a:t>OECD (2025) </a:t>
            </a:r>
            <a:r>
              <a:rPr lang="en-GB" i="1" dirty="0"/>
              <a:t>OECD Guidelines on Measuring Subjective Well-being (2025 Update)</a:t>
            </a:r>
            <a:r>
              <a:rPr lang="en-GB" dirty="0"/>
              <a:t>. Paris: OECD Publishing. Available at: </a:t>
            </a:r>
            <a:r>
              <a:rPr lang="en-GB" dirty="0">
                <a:hlinkClick r:id="rId11"/>
              </a:rPr>
              <a:t>https://doi.org/10.1787/9203632a-en</a:t>
            </a:r>
            <a:r>
              <a:rPr lang="en-GB" dirty="0"/>
              <a:t> (Accessed: 28 September 2026).</a:t>
            </a:r>
          </a:p>
          <a:p>
            <a:pPr marL="0" indent="0">
              <a:buNone/>
            </a:pPr>
            <a:r>
              <a:rPr lang="en-GB" dirty="0"/>
              <a:t>SOCI SDG (n.d.) </a:t>
            </a:r>
            <a:r>
              <a:rPr lang="en-GB" i="1" dirty="0"/>
              <a:t>Sustainable Development Goal 3: Ensure healthy lives and promote well-being for all at all ages</a:t>
            </a:r>
            <a:r>
              <a:rPr lang="en-GB" dirty="0"/>
              <a:t>. Available at: </a:t>
            </a:r>
            <a:r>
              <a:rPr lang="en-GB" dirty="0">
                <a:hlinkClick r:id="rId12"/>
              </a:rPr>
              <a:t>http://socisdg.com/en/blog/sustainable-development-goal-3-ensure-healthy-lives-and-promote-well-being-for-all-at-all-ages/</a:t>
            </a:r>
            <a:r>
              <a:rPr lang="en-GB" dirty="0"/>
              <a:t> (Accessed: 28 September 2026).</a:t>
            </a:r>
          </a:p>
          <a:p>
            <a:pPr marL="0" indent="0">
              <a:buNone/>
            </a:pPr>
            <a:r>
              <a:rPr lang="en-GB" dirty="0"/>
              <a:t>United Nations (2015) </a:t>
            </a:r>
            <a:r>
              <a:rPr lang="en-GB" i="1" dirty="0"/>
              <a:t>Transforming our world: The 2030 Agenda for Sustainable Development</a:t>
            </a:r>
            <a:r>
              <a:rPr lang="en-GB" dirty="0"/>
              <a:t>. New York: United Nations. Available at: </a:t>
            </a:r>
            <a:r>
              <a:rPr lang="en-GB" dirty="0">
                <a:hlinkClick r:id="rId13"/>
              </a:rPr>
              <a:t>https://sdgs.un.org/2030agenda</a:t>
            </a:r>
            <a:r>
              <a:rPr lang="en-GB" dirty="0"/>
              <a:t> (Accessed: 28 September 2026).</a:t>
            </a:r>
          </a:p>
          <a:p>
            <a:pPr marL="0" indent="0">
              <a:buNone/>
            </a:pPr>
            <a:r>
              <a:rPr lang="en-GB" dirty="0"/>
              <a:t>United Nations (n.d.) </a:t>
            </a:r>
            <a:r>
              <a:rPr lang="en-GB" i="1" dirty="0"/>
              <a:t>Goal 3: Ensure healthy lives and promote well-being for all at all ages</a:t>
            </a:r>
            <a:r>
              <a:rPr lang="en-GB" dirty="0"/>
              <a:t>. Available at: </a:t>
            </a:r>
            <a:r>
              <a:rPr lang="en-GB" dirty="0">
                <a:hlinkClick r:id="rId14"/>
              </a:rPr>
              <a:t>https://sdgs.un.org/goals/goal3</a:t>
            </a:r>
            <a:r>
              <a:rPr lang="en-GB" dirty="0"/>
              <a:t> (Accessed: 28 September 2026).</a:t>
            </a:r>
          </a:p>
          <a:p>
            <a:pPr marL="0" indent="0">
              <a:buNone/>
            </a:pPr>
            <a:r>
              <a:rPr lang="en-GB" dirty="0"/>
              <a:t>United Nations (n.d.) </a:t>
            </a:r>
            <a:r>
              <a:rPr lang="en-GB" i="1" dirty="0"/>
              <a:t>The 17 Goals</a:t>
            </a:r>
            <a:r>
              <a:rPr lang="en-GB" dirty="0"/>
              <a:t>. Available at: </a:t>
            </a:r>
            <a:r>
              <a:rPr lang="en-GB" dirty="0">
                <a:hlinkClick r:id="rId15"/>
              </a:rPr>
              <a:t>https://sdgs.un.org/goals</a:t>
            </a:r>
            <a:r>
              <a:rPr lang="en-GB" dirty="0"/>
              <a:t> (Accessed: 28 September 2026).</a:t>
            </a:r>
          </a:p>
          <a:p>
            <a:pPr marL="0" indent="0">
              <a:buNone/>
            </a:pPr>
            <a:r>
              <a:rPr lang="en-GB" dirty="0"/>
              <a:t>World Health Organization (WHO) (1948) </a:t>
            </a:r>
            <a:r>
              <a:rPr lang="en-GB" i="1" dirty="0"/>
              <a:t>Constitution of the World Health Organization</a:t>
            </a:r>
            <a:r>
              <a:rPr lang="en-GB" dirty="0"/>
              <a:t>. Geneva: World Health Organization. Available at: </a:t>
            </a:r>
            <a:r>
              <a:rPr lang="en-GB" dirty="0">
                <a:hlinkClick r:id="rId16"/>
              </a:rPr>
              <a:t>https://www.who.int/about/governance/constitution</a:t>
            </a:r>
            <a:r>
              <a:rPr lang="en-GB" dirty="0"/>
              <a:t> (Accessed: 28 September 2026).</a:t>
            </a:r>
          </a:p>
          <a:p>
            <a:pPr marL="0" indent="0">
              <a:buNone/>
            </a:pPr>
            <a:r>
              <a:rPr lang="en-GB" dirty="0"/>
              <a:t>World Health Organization (WHO) (2025) </a:t>
            </a:r>
            <a:r>
              <a:rPr lang="en-GB" i="1" dirty="0"/>
              <a:t>Social determinants of health</a:t>
            </a:r>
            <a:r>
              <a:rPr lang="en-GB" dirty="0"/>
              <a:t>. Geneva: World Health Organization. Available at: </a:t>
            </a:r>
            <a:r>
              <a:rPr lang="en-GB" dirty="0">
                <a:hlinkClick r:id="rId17"/>
              </a:rPr>
              <a:t>https://www.who.int/health-topics/social-determinants-of-health</a:t>
            </a:r>
            <a:r>
              <a:rPr lang="en-GB" dirty="0"/>
              <a:t> (Accessed: 28 September 2026).</a:t>
            </a:r>
          </a:p>
          <a:p>
            <a:pPr marL="0" indent="0">
              <a:buNone/>
            </a:pPr>
            <a:r>
              <a:rPr lang="en-GB" b="1" dirty="0"/>
              <a:t>It Pays to Care (n.d.)</a:t>
            </a:r>
            <a:r>
              <a:rPr lang="en-GB" dirty="0"/>
              <a:t> ‘Great messaging from Comcare – it pays to care’ [LinkedIn post]. Available at: </a:t>
            </a:r>
            <a:r>
              <a:rPr lang="en-GB" dirty="0">
                <a:hlinkClick r:id="rId18"/>
              </a:rPr>
              <a:t>LinkedIn post</a:t>
            </a:r>
            <a:r>
              <a:rPr lang="en-GB" dirty="0"/>
              <a:t> (Accessed: 28 September 2026).</a:t>
            </a:r>
          </a:p>
        </p:txBody>
      </p:sp>
    </p:spTree>
    <p:extLst>
      <p:ext uri="{BB962C8B-B14F-4D97-AF65-F5344CB8AC3E}">
        <p14:creationId xmlns:p14="http://schemas.microsoft.com/office/powerpoint/2010/main" val="41902251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86B27-690D-526D-D3AA-EF9A095D147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8E1904B-C6B5-FFE3-589F-9F0C32044732}"/>
              </a:ext>
            </a:extLst>
          </p:cNvPr>
          <p:cNvSpPr>
            <a:spLocks noGrp="1"/>
          </p:cNvSpPr>
          <p:nvPr>
            <p:ph idx="1"/>
          </p:nvPr>
        </p:nvSpPr>
        <p:spPr>
          <a:xfrm>
            <a:off x="838200" y="1825625"/>
            <a:ext cx="10515600" cy="4822310"/>
          </a:xfrm>
        </p:spPr>
        <p:txBody>
          <a:bodyPr>
            <a:normAutofit fontScale="25000" lnSpcReduction="20000"/>
          </a:bodyPr>
          <a:lstStyle/>
          <a:p>
            <a:r>
              <a:rPr lang="en-GB" dirty="0"/>
              <a:t>Department of Health and Social Care (2022) </a:t>
            </a:r>
            <a:r>
              <a:rPr lang="en-GB" i="1" dirty="0"/>
              <a:t>Health and Care Act 2022</a:t>
            </a:r>
            <a:r>
              <a:rPr lang="en-GB" dirty="0"/>
              <a:t>. London: The Stationery Office. Available at: </a:t>
            </a:r>
            <a:r>
              <a:rPr lang="en-GB" dirty="0">
                <a:hlinkClick r:id="rId2"/>
              </a:rPr>
              <a:t>https://www.legislation.gov.uk/ukpga/2022/31/contents</a:t>
            </a:r>
            <a:r>
              <a:rPr lang="en-GB" dirty="0"/>
              <a:t> (Accessed: 28 September 2026).</a:t>
            </a:r>
          </a:p>
          <a:p>
            <a:r>
              <a:rPr lang="en-GB" i="1" dirty="0"/>
              <a:t>Equality Act( 2010)</a:t>
            </a:r>
            <a:r>
              <a:rPr lang="en-GB" dirty="0"/>
              <a:t>. London: The Stationery Office. Available at: </a:t>
            </a:r>
            <a:r>
              <a:rPr lang="en-GB" dirty="0">
                <a:hlinkClick r:id="rId3"/>
              </a:rPr>
              <a:t>https://www.legislation.gov.uk/ukpga/2010/15/contents</a:t>
            </a:r>
            <a:r>
              <a:rPr lang="en-GB" dirty="0"/>
              <a:t> (Accessed: 28 September 2026).</a:t>
            </a:r>
          </a:p>
          <a:p>
            <a:r>
              <a:rPr lang="en-GB" i="1" dirty="0"/>
              <a:t>Care Act (2014)</a:t>
            </a:r>
            <a:r>
              <a:rPr lang="en-GB" dirty="0"/>
              <a:t>. London: The Stationery Office. Available at: </a:t>
            </a:r>
            <a:r>
              <a:rPr lang="en-GB" dirty="0">
                <a:hlinkClick r:id="rId4"/>
              </a:rPr>
              <a:t>https://www.legislation.gov.uk/ukpga/2014/23/contents</a:t>
            </a:r>
            <a:r>
              <a:rPr lang="en-GB" dirty="0"/>
              <a:t> (Accessed: 28 September 2026).</a:t>
            </a:r>
          </a:p>
          <a:p>
            <a:r>
              <a:rPr lang="en-GB" dirty="0"/>
              <a:t>NHS England (2019) </a:t>
            </a:r>
            <a:r>
              <a:rPr lang="en-GB" i="1" dirty="0"/>
              <a:t>The NHS Long Term Plan</a:t>
            </a:r>
            <a:r>
              <a:rPr lang="en-GB" dirty="0"/>
              <a:t>. London: NHS England. Available at: </a:t>
            </a:r>
            <a:r>
              <a:rPr lang="en-GB" dirty="0">
                <a:hlinkClick r:id="rId5"/>
              </a:rPr>
              <a:t>https://www.longtermplan.nhs.uk/</a:t>
            </a:r>
            <a:r>
              <a:rPr lang="en-GB" dirty="0"/>
              <a:t> (Accessed: 28 September 2026).</a:t>
            </a:r>
          </a:p>
          <a:p>
            <a:r>
              <a:rPr lang="en-GB" dirty="0"/>
              <a:t>Office for Health Improvement and Disparities (OHID) (n.d.) </a:t>
            </a:r>
            <a:r>
              <a:rPr lang="en-GB" i="1" dirty="0"/>
              <a:t>About us</a:t>
            </a:r>
            <a:r>
              <a:rPr lang="en-GB" dirty="0"/>
              <a:t>. Available at: </a:t>
            </a:r>
            <a:r>
              <a:rPr lang="en-GB" dirty="0">
                <a:hlinkClick r:id="rId6"/>
              </a:rPr>
              <a:t>https://www.gov.uk/government/organisations/office-for-health-improvement-and-disparities/about</a:t>
            </a:r>
            <a:r>
              <a:rPr lang="en-GB" dirty="0"/>
              <a:t> (Accessed: 28 September 2026).</a:t>
            </a:r>
          </a:p>
          <a:p>
            <a:r>
              <a:rPr lang="en-GB" dirty="0"/>
              <a:t>World Health Organization (WHO) (2014) </a:t>
            </a:r>
            <a:r>
              <a:rPr lang="en-GB" i="1" dirty="0"/>
              <a:t>Health in All Policies: Helsinki Statement. Framework for Country Action</a:t>
            </a:r>
            <a:r>
              <a:rPr lang="en-GB" dirty="0"/>
              <a:t>. Geneva: World Health Organization. Available at: </a:t>
            </a:r>
            <a:r>
              <a:rPr lang="en-GB" dirty="0">
                <a:hlinkClick r:id="rId7"/>
              </a:rPr>
              <a:t>https://www.who.int/publications/i/item/9789241506908</a:t>
            </a:r>
            <a:r>
              <a:rPr lang="en-GB" dirty="0"/>
              <a:t> (Accessed: 28 September 2026).</a:t>
            </a:r>
          </a:p>
          <a:p>
            <a:r>
              <a:rPr lang="en-GB" dirty="0" err="1"/>
              <a:t>Boshari</a:t>
            </a:r>
            <a:r>
              <a:rPr lang="en-GB" dirty="0"/>
              <a:t>, T., </a:t>
            </a:r>
            <a:r>
              <a:rPr lang="en-GB" dirty="0" err="1"/>
              <a:t>Tallack</a:t>
            </a:r>
            <a:r>
              <a:rPr lang="en-GB" dirty="0"/>
              <a:t>, C., Gerhold, M. and Briggs, A. (2024) </a:t>
            </a:r>
            <a:r>
              <a:rPr lang="en-GB" i="1" dirty="0"/>
              <a:t>Personalised prevention in England: Bridging the gap between policy rhetoric and practical reality</a:t>
            </a:r>
            <a:r>
              <a:rPr lang="en-GB" dirty="0"/>
              <a:t>. London: The Health Foundation. Available at: </a:t>
            </a:r>
            <a:r>
              <a:rPr lang="en-GB" dirty="0">
                <a:hlinkClick r:id="rId8"/>
              </a:rPr>
              <a:t>https://www.health.org.uk/reports-and-analysis/briefings/personalised-prevention-in-england</a:t>
            </a:r>
            <a:r>
              <a:rPr lang="en-GB" dirty="0"/>
              <a:t> (Accessed: 28 September 2026).</a:t>
            </a:r>
          </a:p>
          <a:p>
            <a:r>
              <a:rPr lang="en-GB" dirty="0"/>
              <a:t>Diabetes UK (n.d.) </a:t>
            </a:r>
            <a:r>
              <a:rPr lang="en-GB" i="1" dirty="0"/>
              <a:t>Our prevention work</a:t>
            </a:r>
            <a:r>
              <a:rPr lang="en-GB" dirty="0"/>
              <a:t>. Available at: </a:t>
            </a:r>
            <a:r>
              <a:rPr lang="en-GB" dirty="0">
                <a:hlinkClick r:id="rId9"/>
              </a:rPr>
              <a:t>Diabetes UK – Our prevention work</a:t>
            </a:r>
            <a:r>
              <a:rPr lang="en-GB" dirty="0"/>
              <a:t> (Accessed: 28 September 2026).</a:t>
            </a:r>
          </a:p>
          <a:p>
            <a:r>
              <a:rPr lang="en-GB" dirty="0"/>
              <a:t>Diabetes UK (n.d.) </a:t>
            </a:r>
            <a:r>
              <a:rPr lang="en-GB" i="1" dirty="0"/>
              <a:t>Our prevention work</a:t>
            </a:r>
            <a:r>
              <a:rPr lang="en-GB" dirty="0"/>
              <a:t>. Available at: </a:t>
            </a:r>
            <a:r>
              <a:rPr lang="en-GB" dirty="0">
                <a:hlinkClick r:id="rId10"/>
              </a:rPr>
              <a:t>https://www.diabetes.org.uk/about-diabetes/type-2-diabetes/preventing/prevention-work</a:t>
            </a:r>
            <a:r>
              <a:rPr lang="en-GB" dirty="0"/>
              <a:t> (Accessed: 28 September 2026).</a:t>
            </a:r>
          </a:p>
          <a:p>
            <a:r>
              <a:rPr lang="en-GB" dirty="0"/>
              <a:t>NHS England (n.d.) </a:t>
            </a:r>
            <a:r>
              <a:rPr lang="en-GB" i="1" dirty="0"/>
              <a:t>NHS Diabetes Prevention Programme</a:t>
            </a:r>
            <a:r>
              <a:rPr lang="en-GB" dirty="0"/>
              <a:t>. Available at: </a:t>
            </a:r>
            <a:r>
              <a:rPr lang="en-GB" dirty="0">
                <a:hlinkClick r:id="rId11"/>
              </a:rPr>
              <a:t>https://www.england.nhs.uk/diabetes/diabetes-prevention/</a:t>
            </a:r>
            <a:r>
              <a:rPr lang="en-GB" dirty="0"/>
              <a:t> (Accessed: 28 September 2026).</a:t>
            </a:r>
          </a:p>
          <a:p>
            <a:r>
              <a:rPr lang="en-GB" dirty="0" err="1"/>
              <a:t>Valabhji</a:t>
            </a:r>
            <a:r>
              <a:rPr lang="en-GB" dirty="0"/>
              <a:t>, J., Barron, E., Bradley, D., </a:t>
            </a:r>
            <a:r>
              <a:rPr lang="en-GB" dirty="0" err="1"/>
              <a:t>Bakhai</a:t>
            </a:r>
            <a:r>
              <a:rPr lang="en-GB" dirty="0"/>
              <a:t>, C., Fagg, J., O’Neill, S., Young, B., Wareham, N., </a:t>
            </a:r>
            <a:r>
              <a:rPr lang="en-GB" dirty="0" err="1"/>
              <a:t>Khunti</a:t>
            </a:r>
            <a:r>
              <a:rPr lang="en-GB" dirty="0"/>
              <a:t>, K., Jebb, S. and Smith, J. (2020) ‘Early outcomes from the English National Health Service Diabetes Prevention Programme’, </a:t>
            </a:r>
            <a:r>
              <a:rPr lang="en-GB" i="1" dirty="0"/>
              <a:t>Diabetes Care</a:t>
            </a:r>
            <a:r>
              <a:rPr lang="en-GB" dirty="0"/>
              <a:t>, 43(1), pp. 152–160. Available at: </a:t>
            </a:r>
            <a:r>
              <a:rPr lang="en-GB" dirty="0">
                <a:hlinkClick r:id="rId12"/>
              </a:rPr>
              <a:t>https://doi.org/10.2337/dc19-1425</a:t>
            </a:r>
            <a:r>
              <a:rPr lang="en-GB" dirty="0"/>
              <a:t> (Accessed: 28 September 2026).</a:t>
            </a:r>
          </a:p>
          <a:p>
            <a:r>
              <a:rPr lang="en-GB" dirty="0"/>
              <a:t>Hawkes, R.E., Cameron, E., Cotterill, S., Bower, P. and French, D.P. (2020) ‘The NHS Diabetes Prevention Programme: an observational study of service delivery and patient experience’, </a:t>
            </a:r>
            <a:r>
              <a:rPr lang="en-GB" i="1" dirty="0"/>
              <a:t>BMC Health Services Research</a:t>
            </a:r>
            <a:r>
              <a:rPr lang="en-GB" dirty="0"/>
              <a:t>, 20, 1098. Available at: </a:t>
            </a:r>
            <a:r>
              <a:rPr lang="en-GB" dirty="0">
                <a:hlinkClick r:id="rId13"/>
              </a:rPr>
              <a:t>https://doi.org/10.1186/s12913-020-05951-7</a:t>
            </a:r>
            <a:r>
              <a:rPr lang="en-GB" dirty="0"/>
              <a:t> (Accessed: 28 September 2026).</a:t>
            </a:r>
          </a:p>
          <a:p>
            <a:r>
              <a:rPr lang="en-GB" dirty="0"/>
              <a:t>Miles, L.M., Hawkes, R.E. and French, D.P. (2021) ‘How is the </a:t>
            </a:r>
            <a:r>
              <a:rPr lang="en-GB" dirty="0" err="1"/>
              <a:t>behavior</a:t>
            </a:r>
            <a:r>
              <a:rPr lang="en-GB" dirty="0"/>
              <a:t> change technique content of the NHS Diabetes Prevention Program understood by participants? A qualitative study of fidelity, with a focus on receipt’, </a:t>
            </a:r>
            <a:r>
              <a:rPr lang="en-GB" i="1" dirty="0"/>
              <a:t>Annals of </a:t>
            </a:r>
            <a:r>
              <a:rPr lang="en-GB" i="1" dirty="0" err="1"/>
              <a:t>Behavioral</a:t>
            </a:r>
            <a:r>
              <a:rPr lang="en-GB" i="1" dirty="0"/>
              <a:t> Medicine</a:t>
            </a:r>
            <a:r>
              <a:rPr lang="en-GB" dirty="0"/>
              <a:t>, 56(7), pp. 749–759. Available at: </a:t>
            </a:r>
            <a:r>
              <a:rPr lang="en-GB" dirty="0">
                <a:hlinkClick r:id="rId14"/>
              </a:rPr>
              <a:t>https://doi.org/10.1093/abm/kaab093</a:t>
            </a:r>
            <a:r>
              <a:rPr lang="en-GB" dirty="0"/>
              <a:t> (Accessed: 28 September 2026).</a:t>
            </a:r>
          </a:p>
          <a:p>
            <a:endParaRPr lang="en-GB" dirty="0"/>
          </a:p>
          <a:p>
            <a:r>
              <a:rPr lang="en-GB" dirty="0"/>
              <a:t>Marmot, M. et al. (2020) Health Equity in England: The Marmot Review 10 Years On. London: Institute of Health Equity. Available at: </a:t>
            </a:r>
            <a:r>
              <a:rPr lang="en-GB" dirty="0">
                <a:hlinkClick r:id="rId15"/>
              </a:rPr>
              <a:t>https://www.instituteofhealthequity.org/resources-reports/marmot-review-10-years-on</a:t>
            </a:r>
            <a:r>
              <a:rPr lang="en-GB" dirty="0"/>
              <a:t> (Accessed: 13 October 2026).</a:t>
            </a:r>
          </a:p>
          <a:p>
            <a:r>
              <a:rPr lang="en-GB" dirty="0"/>
              <a:t>World Health Organization (WHO) (2022) Infodemics and misinformation negatively affect people's health behaviours, new WHO review finds. Available at: </a:t>
            </a:r>
            <a:r>
              <a:rPr lang="en-GB" dirty="0">
                <a:hlinkClick r:id="rId16"/>
              </a:rPr>
              <a:t>https://www.who.int/news/item/01-09-2022-infodemics-and-misinformation-negatively-affect-people-s-health-behaviours--new-who-review-finds</a:t>
            </a:r>
            <a:r>
              <a:rPr lang="en-GB" dirty="0"/>
              <a:t> (Accessed: 13 October 2026).</a:t>
            </a:r>
          </a:p>
          <a:p>
            <a:r>
              <a:rPr lang="en-GB" dirty="0"/>
              <a:t>United Nations (n.d.) Goal 3: Ensure healthy lives and promote well-being for all at all ages. Available at: </a:t>
            </a:r>
            <a:r>
              <a:rPr lang="en-GB" dirty="0">
                <a:hlinkClick r:id="rId17"/>
              </a:rPr>
              <a:t>https://sdgs.un.org/goals/goal3</a:t>
            </a:r>
            <a:r>
              <a:rPr lang="en-GB" dirty="0"/>
              <a:t> (Accessed: 13 October 2026).</a:t>
            </a:r>
          </a:p>
          <a:p>
            <a:r>
              <a:rPr lang="en-GB" dirty="0"/>
              <a:t>Henriques, G. (2015) ‘The biopsychosocial model and its limitations’, Psychology Today, 30 October. Available at: </a:t>
            </a:r>
            <a:r>
              <a:rPr lang="en-GB" dirty="0">
                <a:hlinkClick r:id="rId18"/>
              </a:rPr>
              <a:t>https://www.psychologytoday.com/gb/blog/theory-knowledge/201510/the-biopsychosocial-model-and-its-limitations</a:t>
            </a:r>
            <a:r>
              <a:rPr lang="en-GB" dirty="0"/>
              <a:t> (Accessed: 14 October 2026).</a:t>
            </a:r>
          </a:p>
          <a:p>
            <a:r>
              <a:rPr lang="en-GB" dirty="0"/>
              <a:t>World Commission on Environment and Development (1987) Our Common Future. Oxford: Oxford University Press. Available at: </a:t>
            </a:r>
            <a:r>
              <a:rPr lang="en-GB" dirty="0">
                <a:hlinkClick r:id="rId19"/>
              </a:rPr>
              <a:t>https://sustainabledevelopment.un.org/content/documents/5987our-common-future.pdf</a:t>
            </a:r>
            <a:r>
              <a:rPr lang="en-GB" dirty="0"/>
              <a:t> (Accessed: 14 October 2026).</a:t>
            </a:r>
          </a:p>
          <a:p>
            <a:r>
              <a:rPr lang="en-GB" dirty="0"/>
              <a:t>NHS England (2023) Diabetes Prevention Programme: Non-Diabetic Hyperglycaemia, January 2023 to June 2023. Available at: </a:t>
            </a:r>
            <a:r>
              <a:rPr lang="en-GB" dirty="0">
                <a:hlinkClick r:id="rId20"/>
              </a:rPr>
              <a:t>https://digital.nhs.uk/data-and-information/publications/statistical/national-diabetes-audit-ndh-dpp/dpp-e1-23-24/non-diabetic-hyperglycaemia</a:t>
            </a:r>
            <a:r>
              <a:rPr lang="en-GB" dirty="0"/>
              <a:t> (Accessed: 14 October 2026).</a:t>
            </a:r>
            <a:endParaRPr lang="en-GB" b="1" dirty="0"/>
          </a:p>
        </p:txBody>
      </p:sp>
    </p:spTree>
    <p:extLst>
      <p:ext uri="{BB962C8B-B14F-4D97-AF65-F5344CB8AC3E}">
        <p14:creationId xmlns:p14="http://schemas.microsoft.com/office/powerpoint/2010/main" val="23500204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C3FEE-3F7A-C783-8672-E08CAA3D08B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16FD520-F4F5-715C-FC4C-CD94677AE7F3}"/>
              </a:ext>
            </a:extLst>
          </p:cNvPr>
          <p:cNvSpPr>
            <a:spLocks noGrp="1"/>
          </p:cNvSpPr>
          <p:nvPr>
            <p:ph idx="1"/>
          </p:nvPr>
        </p:nvSpPr>
        <p:spPr/>
        <p:txBody>
          <a:bodyPr/>
          <a:lstStyle/>
          <a:p>
            <a:r>
              <a:rPr lang="en-GB" dirty="0"/>
              <a:t>NHS England (2025) NHS England's statement on information on health inequalities. Available at: </a:t>
            </a:r>
            <a:r>
              <a:rPr lang="en-GB" dirty="0">
                <a:hlinkClick r:id="rId2"/>
              </a:rPr>
              <a:t>https://www.england.nhs.uk/long-read/nhs-englands-statement-on-information-on-health-inequalities/</a:t>
            </a:r>
            <a:r>
              <a:rPr lang="en-GB" dirty="0"/>
              <a:t> (Accessed: 14 October 2026).</a:t>
            </a:r>
          </a:p>
          <a:p>
            <a:r>
              <a:rPr lang="en-GB" dirty="0"/>
              <a:t>NHS England (2021) Core20PLUS5 – An Approach to Reducing Health Inequalities: Supporting Information. Available at: </a:t>
            </a:r>
            <a:r>
              <a:rPr lang="en-GB" dirty="0">
                <a:hlinkClick r:id="rId3"/>
              </a:rPr>
              <a:t>https://www.england.nhs.uk/publication/core20plus5-an-approach-to-reducing-health-inequalities-supporting-information/</a:t>
            </a:r>
            <a:r>
              <a:rPr lang="en-GB" dirty="0"/>
              <a:t> (Accessed: 14 October 2026).</a:t>
            </a:r>
          </a:p>
        </p:txBody>
      </p:sp>
    </p:spTree>
    <p:extLst>
      <p:ext uri="{BB962C8B-B14F-4D97-AF65-F5344CB8AC3E}">
        <p14:creationId xmlns:p14="http://schemas.microsoft.com/office/powerpoint/2010/main" val="38940925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602</TotalTime>
  <Words>3511</Words>
  <Application>Microsoft Macintosh PowerPoint</Application>
  <PresentationFormat>Widescreen</PresentationFormat>
  <Paragraphs>195</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Meiryo</vt:lpstr>
      <vt:lpstr>Aptos</vt:lpstr>
      <vt:lpstr>Aptos Display</vt:lpstr>
      <vt:lpstr>Arial</vt:lpstr>
      <vt:lpstr>Office Theme</vt:lpstr>
      <vt:lpstr>Health, Wellbeing and Sustainable Development </vt:lpstr>
      <vt:lpstr>Introduction </vt:lpstr>
      <vt:lpstr>Health, Wellbeing &amp; Sustainable Development</vt:lpstr>
      <vt:lpstr>Biopsychosocial model  </vt:lpstr>
      <vt:lpstr>Sustainable Development Goals (SDGs</vt:lpstr>
      <vt:lpstr>SDG 3 in UK Health &amp; Social Care </vt:lpstr>
      <vt:lpstr>Policy, Governance &amp; Legislation</vt:lpstr>
      <vt:lpstr>Social processes, media and ideologies  </vt:lpstr>
      <vt:lpstr>Case Study: NHS Diabetes Prevention Programme</vt:lpstr>
      <vt:lpstr> </vt:lpstr>
      <vt:lpstr>Health Belief Model</vt:lpstr>
      <vt:lpstr>Health Inequalities, Equity &amp; Access</vt:lpstr>
      <vt:lpstr>Recommendation</vt:lpstr>
      <vt:lpstr>Conclusion</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Iqra Mohammad (2325946)</dc:creator>
  <cp:lastModifiedBy>Iqra Mohammad (2325946)</cp:lastModifiedBy>
  <cp:revision>9</cp:revision>
  <dcterms:created xsi:type="dcterms:W3CDTF">2026-09-22T20:55:33Z</dcterms:created>
  <dcterms:modified xsi:type="dcterms:W3CDTF">2026-10-14T09:34:11Z</dcterms:modified>
</cp:coreProperties>
</file>