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"/>
  </p:notesMasterIdLst>
  <p:sldIdLst>
    <p:sldId id="256" r:id="rId2"/>
  </p:sldIdLst>
  <p:sldSz cx="10688638" cy="15124113"/>
  <p:notesSz cx="15124113" cy="10688638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9D6EAF9-206A-4742-B92D-B76657B70DB2}" v="1" dt="2026-10-26T11:56:32.34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85" d="100"/>
          <a:sy n="85" d="100"/>
        </p:scale>
        <p:origin x="328" y="-42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5297021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"/>
          <p:cNvSpPr/>
          <p:nvPr/>
        </p:nvSpPr>
        <p:spPr>
          <a:xfrm>
            <a:off x="457200" y="457200"/>
            <a:ext cx="9774936" cy="1920240"/>
          </a:xfrm>
          <a:prstGeom prst="rect">
            <a:avLst/>
          </a:prstGeom>
          <a:solidFill>
            <a:srgbClr val="133A5E"/>
          </a:solidFill>
          <a:ln w="12700">
            <a:solidFill>
              <a:srgbClr val="133A5E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" name="Text 1"/>
          <p:cNvSpPr txBox="1"/>
          <p:nvPr/>
        </p:nvSpPr>
        <p:spPr>
          <a:xfrm>
            <a:off x="640080" y="548640"/>
            <a:ext cx="9409176" cy="11887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impact of community-based hybrid pulmonary rehabilitation on quality of life in older people (65+) living  with COPD in the UK: A Systematic Review</a:t>
            </a:r>
            <a:endParaRPr lang="en-US" sz="2500" dirty="0"/>
          </a:p>
        </p:txBody>
      </p:sp>
      <p:sp>
        <p:nvSpPr>
          <p:cNvPr id="4" name="Text 2"/>
          <p:cNvSpPr txBox="1"/>
          <p:nvPr/>
        </p:nvSpPr>
        <p:spPr>
          <a:xfrm>
            <a:off x="640080" y="1755648"/>
            <a:ext cx="9409176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spcAft>
                <a:spcPts val="200"/>
              </a:spcAft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Student: </a:t>
            </a: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Priyanka Thokala   |   </a:t>
            </a: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Student number: </a:t>
            </a: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2530797   |   </a:t>
            </a: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Email: </a:t>
            </a: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priyankathokala169@gmail.com</a:t>
            </a:r>
            <a:endParaRPr lang="en-US" sz="1200" dirty="0"/>
          </a:p>
          <a:p>
            <a:pPr marL="0" indent="0">
              <a:spcAft>
                <a:spcPts val="200"/>
              </a:spcAft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Programme: </a:t>
            </a: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[MSc Public Health, Level 7]   |   </a:t>
            </a: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Supervisor: Arif Ahmed</a:t>
            </a:r>
            <a:endParaRPr lang="en-US" sz="1200" dirty="0"/>
          </a:p>
        </p:txBody>
      </p:sp>
      <p:sp>
        <p:nvSpPr>
          <p:cNvPr id="5" name="Stat card 1"/>
          <p:cNvSpPr/>
          <p:nvPr/>
        </p:nvSpPr>
        <p:spPr>
          <a:xfrm>
            <a:off x="457200" y="2606040"/>
            <a:ext cx="2306574" cy="1188720"/>
          </a:xfrm>
          <a:prstGeom prst="rect">
            <a:avLst/>
          </a:prstGeom>
          <a:solidFill>
            <a:srgbClr val="E8F1F4"/>
          </a:solidFill>
          <a:ln w="12700">
            <a:solidFill>
              <a:srgbClr val="E8F1F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6" name="Text 4"/>
          <p:cNvSpPr txBox="1"/>
          <p:nvPr/>
        </p:nvSpPr>
        <p:spPr>
          <a:xfrm>
            <a:off x="594360" y="2651760"/>
            <a:ext cx="2032254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33A5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3.5 million</a:t>
            </a:r>
            <a:endParaRPr lang="en-US" sz="2600" dirty="0"/>
          </a:p>
        </p:txBody>
      </p:sp>
      <p:sp>
        <p:nvSpPr>
          <p:cNvPr id="7" name="Text 5"/>
          <p:cNvSpPr txBox="1"/>
          <p:nvPr/>
        </p:nvSpPr>
        <p:spPr>
          <a:xfrm>
            <a:off x="594360" y="3154680"/>
            <a:ext cx="2032254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COPD deaths worldwide in 2021, about 5% of all deaths (WHO, 2024)</a:t>
            </a:r>
            <a:endParaRPr lang="en-US" sz="1000" dirty="0"/>
          </a:p>
        </p:txBody>
      </p:sp>
      <p:sp>
        <p:nvSpPr>
          <p:cNvPr id="8" name="Stat card 2"/>
          <p:cNvSpPr/>
          <p:nvPr/>
        </p:nvSpPr>
        <p:spPr>
          <a:xfrm>
            <a:off x="2946654" y="2606040"/>
            <a:ext cx="2306574" cy="1188720"/>
          </a:xfrm>
          <a:prstGeom prst="rect">
            <a:avLst/>
          </a:prstGeom>
          <a:solidFill>
            <a:srgbClr val="E8F1F4"/>
          </a:solidFill>
          <a:ln w="12700">
            <a:solidFill>
              <a:srgbClr val="E8F1F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9" name="Text 7"/>
          <p:cNvSpPr txBox="1"/>
          <p:nvPr/>
        </p:nvSpPr>
        <p:spPr>
          <a:xfrm>
            <a:off x="3083814" y="2651760"/>
            <a:ext cx="2032254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33A5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90%+</a:t>
            </a:r>
            <a:endParaRPr lang="en-US" sz="2600" dirty="0"/>
          </a:p>
        </p:txBody>
      </p:sp>
      <p:sp>
        <p:nvSpPr>
          <p:cNvPr id="10" name="Text 8"/>
          <p:cNvSpPr txBox="1"/>
          <p:nvPr/>
        </p:nvSpPr>
        <p:spPr>
          <a:xfrm>
            <a:off x="3083814" y="3154680"/>
            <a:ext cx="2032254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of UK COPD deaths occur in people over 65 (NICE, 2012)</a:t>
            </a:r>
            <a:endParaRPr lang="en-US" sz="1000" dirty="0"/>
          </a:p>
        </p:txBody>
      </p:sp>
      <p:sp>
        <p:nvSpPr>
          <p:cNvPr id="11" name="Stat card 3"/>
          <p:cNvSpPr/>
          <p:nvPr/>
        </p:nvSpPr>
        <p:spPr>
          <a:xfrm>
            <a:off x="5436108" y="2606040"/>
            <a:ext cx="2306574" cy="1188720"/>
          </a:xfrm>
          <a:prstGeom prst="rect">
            <a:avLst/>
          </a:prstGeom>
          <a:solidFill>
            <a:srgbClr val="E8F1F4"/>
          </a:solidFill>
          <a:ln w="12700">
            <a:solidFill>
              <a:srgbClr val="E8F1F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2" name="Text 10"/>
          <p:cNvSpPr txBox="1"/>
          <p:nvPr/>
        </p:nvSpPr>
        <p:spPr>
          <a:xfrm>
            <a:off x="5573268" y="2651760"/>
            <a:ext cx="2032254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33A5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1.2 million</a:t>
            </a:r>
            <a:endParaRPr lang="en-US" sz="2600" dirty="0"/>
          </a:p>
        </p:txBody>
      </p:sp>
      <p:sp>
        <p:nvSpPr>
          <p:cNvPr id="13" name="Text 11"/>
          <p:cNvSpPr txBox="1"/>
          <p:nvPr/>
        </p:nvSpPr>
        <p:spPr>
          <a:xfrm>
            <a:off x="5573268" y="3154680"/>
            <a:ext cx="2032254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people with diagnosed COPD in the UK, about 2% of the population (Snell et al., 2016)</a:t>
            </a:r>
            <a:endParaRPr lang="en-US" sz="1000" dirty="0"/>
          </a:p>
        </p:txBody>
      </p:sp>
      <p:sp>
        <p:nvSpPr>
          <p:cNvPr id="14" name="Stat card 4"/>
          <p:cNvSpPr/>
          <p:nvPr/>
        </p:nvSpPr>
        <p:spPr>
          <a:xfrm>
            <a:off x="7925562" y="2606040"/>
            <a:ext cx="2306574" cy="1188720"/>
          </a:xfrm>
          <a:prstGeom prst="rect">
            <a:avLst/>
          </a:prstGeom>
          <a:solidFill>
            <a:srgbClr val="E8F1F4"/>
          </a:solidFill>
          <a:ln w="12700">
            <a:solidFill>
              <a:srgbClr val="E8F1F4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5" name="Text 13"/>
          <p:cNvSpPr txBox="1"/>
          <p:nvPr/>
        </p:nvSpPr>
        <p:spPr>
          <a:xfrm>
            <a:off x="8062722" y="2651760"/>
            <a:ext cx="2032254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133A5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140,000+</a:t>
            </a:r>
            <a:endParaRPr lang="en-US" sz="2600" dirty="0"/>
          </a:p>
        </p:txBody>
      </p:sp>
      <p:sp>
        <p:nvSpPr>
          <p:cNvPr id="16" name="Text 14"/>
          <p:cNvSpPr txBox="1"/>
          <p:nvPr/>
        </p:nvSpPr>
        <p:spPr>
          <a:xfrm>
            <a:off x="8062722" y="3154680"/>
            <a:ext cx="2032254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0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UK hospital admissions a year; 97% are emergencies (Snell et al., 2016)</a:t>
            </a:r>
            <a:endParaRPr lang="en-US" sz="1000" dirty="0"/>
          </a:p>
        </p:txBody>
      </p:sp>
      <p:sp>
        <p:nvSpPr>
          <p:cNvPr id="17" name="Text 15"/>
          <p:cNvSpPr txBox="1"/>
          <p:nvPr/>
        </p:nvSpPr>
        <p:spPr>
          <a:xfrm>
            <a:off x="457200" y="4069080"/>
            <a:ext cx="4754880" cy="274320"/>
          </a:xfrm>
          <a:prstGeom prst="rect">
            <a:avLst/>
          </a:prstGeom>
          <a:solidFill>
            <a:srgbClr val="1F8A8A"/>
          </a:solidFill>
          <a:ln/>
        </p:spPr>
        <p:txBody>
          <a:bodyPr wrap="square" lIns="0" tIns="1016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Prevalence</a:t>
            </a:r>
            <a:endParaRPr lang="en-US" sz="1300" dirty="0"/>
          </a:p>
        </p:txBody>
      </p:sp>
      <p:sp>
        <p:nvSpPr>
          <p:cNvPr id="18" name="Shape 16"/>
          <p:cNvSpPr/>
          <p:nvPr/>
        </p:nvSpPr>
        <p:spPr>
          <a:xfrm>
            <a:off x="484632" y="4503420"/>
            <a:ext cx="64008" cy="64008"/>
          </a:xfrm>
          <a:prstGeom prst="ellipse">
            <a:avLst/>
          </a:prstGeom>
          <a:solidFill>
            <a:srgbClr val="222222"/>
          </a:solidFill>
          <a:ln w="12700">
            <a:solidFill>
              <a:srgbClr val="22222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19" name="Text 17"/>
          <p:cNvSpPr txBox="1"/>
          <p:nvPr/>
        </p:nvSpPr>
        <p:spPr>
          <a:xfrm>
            <a:off x="640080" y="4434840"/>
            <a:ext cx="45720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COPD is a leading global cause of death and places a heavy burden on the UK, mainly in older people (WHO, 2024; NICE, 2012; Snell et al., 2016).</a:t>
            </a:r>
            <a:endParaRPr lang="en-US" sz="1200" dirty="0"/>
          </a:p>
        </p:txBody>
      </p:sp>
      <p:sp>
        <p:nvSpPr>
          <p:cNvPr id="20" name="Shape 18"/>
          <p:cNvSpPr/>
          <p:nvPr/>
        </p:nvSpPr>
        <p:spPr>
          <a:xfrm>
            <a:off x="484632" y="5161788"/>
            <a:ext cx="64008" cy="64008"/>
          </a:xfrm>
          <a:prstGeom prst="ellipse">
            <a:avLst/>
          </a:prstGeom>
          <a:solidFill>
            <a:srgbClr val="222222"/>
          </a:solidFill>
          <a:ln w="12700">
            <a:solidFill>
              <a:srgbClr val="22222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1" name="Text 19"/>
          <p:cNvSpPr txBox="1"/>
          <p:nvPr/>
        </p:nvSpPr>
        <p:spPr>
          <a:xfrm>
            <a:off x="640080" y="5093208"/>
            <a:ext cx="4572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London records more admissions than regions with similar prevalence (Snell et al., 2016).</a:t>
            </a:r>
            <a:endParaRPr lang="en-US" sz="1200" dirty="0"/>
          </a:p>
        </p:txBody>
      </p:sp>
      <p:sp>
        <p:nvSpPr>
          <p:cNvPr id="22" name="Shape 20"/>
          <p:cNvSpPr/>
          <p:nvPr/>
        </p:nvSpPr>
        <p:spPr>
          <a:xfrm>
            <a:off x="484632" y="5637276"/>
            <a:ext cx="64008" cy="64008"/>
          </a:xfrm>
          <a:prstGeom prst="ellipse">
            <a:avLst/>
          </a:prstGeom>
          <a:solidFill>
            <a:srgbClr val="222222"/>
          </a:solidFill>
          <a:ln w="12700">
            <a:solidFill>
              <a:srgbClr val="22222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3" name="Text 21"/>
          <p:cNvSpPr txBox="1"/>
          <p:nvPr/>
        </p:nvSpPr>
        <p:spPr>
          <a:xfrm>
            <a:off x="640080" y="5568696"/>
            <a:ext cx="4572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Deprivation widens respiratory inequalities, so access to care matters (Marmot et al., 2020).</a:t>
            </a:r>
            <a:endParaRPr lang="en-US" sz="1200" dirty="0"/>
          </a:p>
        </p:txBody>
      </p:sp>
      <p:pic>
        <p:nvPicPr>
          <p:cNvPr id="24" name="Image 0" descr="Bar charts: UK deaths 2012 by cause and diagnosed UK COPD cases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00" y="6217920"/>
            <a:ext cx="4754880" cy="1737360"/>
          </a:xfrm>
          <a:prstGeom prst="rect">
            <a:avLst/>
          </a:prstGeom>
        </p:spPr>
      </p:pic>
      <p:sp>
        <p:nvSpPr>
          <p:cNvPr id="25" name="Text 22"/>
          <p:cNvSpPr txBox="1"/>
          <p:nvPr/>
        </p:nvSpPr>
        <p:spPr>
          <a:xfrm>
            <a:off x="457200" y="8183880"/>
            <a:ext cx="4754880" cy="274320"/>
          </a:xfrm>
          <a:prstGeom prst="rect">
            <a:avLst/>
          </a:prstGeom>
          <a:solidFill>
            <a:srgbClr val="1F8A8A"/>
          </a:solidFill>
          <a:ln/>
        </p:spPr>
        <p:txBody>
          <a:bodyPr wrap="square" lIns="0" tIns="1016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Rationale</a:t>
            </a:r>
            <a:endParaRPr lang="en-US" sz="1300" dirty="0"/>
          </a:p>
        </p:txBody>
      </p:sp>
      <p:sp>
        <p:nvSpPr>
          <p:cNvPr id="26" name="Shape 23"/>
          <p:cNvSpPr/>
          <p:nvPr/>
        </p:nvSpPr>
        <p:spPr>
          <a:xfrm>
            <a:off x="484632" y="8618220"/>
            <a:ext cx="64008" cy="64008"/>
          </a:xfrm>
          <a:prstGeom prst="ellipse">
            <a:avLst/>
          </a:prstGeom>
          <a:solidFill>
            <a:srgbClr val="222222"/>
          </a:solidFill>
          <a:ln w="12700">
            <a:solidFill>
              <a:srgbClr val="22222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7" name="Text 24"/>
          <p:cNvSpPr txBox="1"/>
          <p:nvPr/>
        </p:nvSpPr>
        <p:spPr>
          <a:xfrm>
            <a:off x="640080" y="8549640"/>
            <a:ext cx="457200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Why: </a:t>
            </a:r>
            <a:r>
              <a:rPr lang="en-US" sz="12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pulmonary rehabilitation (PR) improves exercise capacity, breathlessness and quality of life and cuts readmissions (McCarthy et al., 2015; Puhan et al., 2016). NICE (2018), GOLD (2025) and Bolton et al. (2013) recommend it.</a:t>
            </a:r>
            <a:endParaRPr lang="en-US" sz="1200" dirty="0"/>
          </a:p>
        </p:txBody>
      </p:sp>
      <p:sp>
        <p:nvSpPr>
          <p:cNvPr id="28" name="Shape 25"/>
          <p:cNvSpPr/>
          <p:nvPr/>
        </p:nvSpPr>
        <p:spPr>
          <a:xfrm>
            <a:off x="484632" y="9459468"/>
            <a:ext cx="64008" cy="64008"/>
          </a:xfrm>
          <a:prstGeom prst="ellipse">
            <a:avLst/>
          </a:prstGeom>
          <a:solidFill>
            <a:srgbClr val="222222"/>
          </a:solidFill>
          <a:ln w="12700">
            <a:solidFill>
              <a:srgbClr val="22222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29" name="Text 26"/>
          <p:cNvSpPr txBox="1"/>
          <p:nvPr/>
        </p:nvSpPr>
        <p:spPr>
          <a:xfrm>
            <a:off x="640080" y="9390888"/>
            <a:ext cx="4572000" cy="9326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Urgency: </a:t>
            </a:r>
            <a:r>
              <a:rPr lang="en-US" sz="12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uptake and completion remain poor because of travel, time and symptoms (Keating, Lee and Holland, 2011; Rochester et al., 2015). In a cohort averaging 70 years, a quarter were frail and twice as likely not to complete PR (Maddocks et al., 2016).</a:t>
            </a:r>
            <a:endParaRPr lang="en-US" sz="1200" dirty="0"/>
          </a:p>
        </p:txBody>
      </p:sp>
      <p:sp>
        <p:nvSpPr>
          <p:cNvPr id="30" name="Shape 27"/>
          <p:cNvSpPr/>
          <p:nvPr/>
        </p:nvSpPr>
        <p:spPr>
          <a:xfrm>
            <a:off x="484632" y="10483596"/>
            <a:ext cx="64008" cy="64008"/>
          </a:xfrm>
          <a:prstGeom prst="ellipse">
            <a:avLst/>
          </a:prstGeom>
          <a:solidFill>
            <a:srgbClr val="222222"/>
          </a:solidFill>
          <a:ln w="12700">
            <a:solidFill>
              <a:srgbClr val="22222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1" name="Text 28"/>
          <p:cNvSpPr txBox="1"/>
          <p:nvPr/>
        </p:nvSpPr>
        <p:spPr>
          <a:xfrm>
            <a:off x="640080" y="10415016"/>
            <a:ext cx="4572000" cy="5669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Contrast: </a:t>
            </a:r>
            <a:r>
              <a:rPr lang="en-US" sz="12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telerehabilitation matches centre-based PR (Cox et al., 2021), but gains fade without maintenance (Spruit et al., 2013).</a:t>
            </a:r>
            <a:endParaRPr lang="en-US" sz="1200" dirty="0"/>
          </a:p>
        </p:txBody>
      </p:sp>
      <p:sp>
        <p:nvSpPr>
          <p:cNvPr id="32" name="Shape 29"/>
          <p:cNvSpPr/>
          <p:nvPr/>
        </p:nvSpPr>
        <p:spPr>
          <a:xfrm>
            <a:off x="484632" y="11141964"/>
            <a:ext cx="64008" cy="64008"/>
          </a:xfrm>
          <a:prstGeom prst="ellipse">
            <a:avLst/>
          </a:prstGeom>
          <a:solidFill>
            <a:srgbClr val="222222"/>
          </a:solidFill>
          <a:ln w="12700">
            <a:solidFill>
              <a:srgbClr val="22222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3" name="Text 30"/>
          <p:cNvSpPr txBox="1"/>
          <p:nvPr/>
        </p:nvSpPr>
        <p:spPr>
          <a:xfrm>
            <a:off x="640080" y="11073384"/>
            <a:ext cx="4572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Originality: </a:t>
            </a:r>
            <a:r>
              <a:rPr lang="en-US" sz="12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tests a hybrid community model for London's older population, aligned with NHS England (2019) priorities.</a:t>
            </a:r>
            <a:endParaRPr lang="en-US" sz="1200" dirty="0"/>
          </a:p>
        </p:txBody>
      </p:sp>
      <p:sp>
        <p:nvSpPr>
          <p:cNvPr id="34" name="Text 31"/>
          <p:cNvSpPr txBox="1"/>
          <p:nvPr/>
        </p:nvSpPr>
        <p:spPr>
          <a:xfrm>
            <a:off x="5477256" y="4069080"/>
            <a:ext cx="4754880" cy="274320"/>
          </a:xfrm>
          <a:prstGeom prst="rect">
            <a:avLst/>
          </a:prstGeom>
          <a:solidFill>
            <a:srgbClr val="133A5E"/>
          </a:solidFill>
          <a:ln/>
        </p:spPr>
        <p:txBody>
          <a:bodyPr wrap="square" lIns="0" tIns="1016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Research question, aims and objectives</a:t>
            </a:r>
            <a:endParaRPr lang="en-US" sz="1300" dirty="0"/>
          </a:p>
        </p:txBody>
      </p:sp>
      <p:sp>
        <p:nvSpPr>
          <p:cNvPr id="35" name="Shape 32"/>
          <p:cNvSpPr/>
          <p:nvPr/>
        </p:nvSpPr>
        <p:spPr>
          <a:xfrm>
            <a:off x="5504688" y="4503420"/>
            <a:ext cx="64008" cy="64008"/>
          </a:xfrm>
          <a:prstGeom prst="ellipse">
            <a:avLst/>
          </a:prstGeom>
          <a:solidFill>
            <a:srgbClr val="222222"/>
          </a:solidFill>
          <a:ln w="12700">
            <a:solidFill>
              <a:srgbClr val="22222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6" name="Text 33"/>
          <p:cNvSpPr txBox="1"/>
          <p:nvPr/>
        </p:nvSpPr>
        <p:spPr>
          <a:xfrm>
            <a:off x="5660136" y="4434840"/>
            <a:ext cx="457200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Question: </a:t>
            </a:r>
            <a:r>
              <a:rPr lang="en-US" sz="12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the impact of Community based hybrid pulmonary rehabilitation (PR) on quality of life in older people 65+living with COPD in the UK</a:t>
            </a:r>
          </a:p>
          <a:p>
            <a:pPr marL="0" indent="0">
              <a:buNone/>
            </a:pPr>
            <a:endParaRPr lang="en-US" sz="1200" dirty="0">
              <a:solidFill>
                <a:srgbClr val="222222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0" indent="0">
              <a:buNone/>
            </a:pPr>
            <a:endParaRPr lang="en-US" sz="1200" dirty="0">
              <a:solidFill>
                <a:srgbClr val="222222"/>
              </a:solidFill>
              <a:latin typeface="Arial" pitchFamily="34" charset="0"/>
              <a:ea typeface="Arial" pitchFamily="34" charset="-122"/>
              <a:cs typeface="Arial" pitchFamily="34" charset="-120"/>
            </a:endParaRPr>
          </a:p>
          <a:p>
            <a:pPr marL="0" indent="0">
              <a:buNone/>
            </a:pPr>
            <a:r>
              <a:rPr lang="en-US" sz="12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 </a:t>
            </a:r>
            <a:endParaRPr lang="en-US" sz="1200" dirty="0"/>
          </a:p>
        </p:txBody>
      </p:sp>
      <p:sp>
        <p:nvSpPr>
          <p:cNvPr id="37" name="Shape 34"/>
          <p:cNvSpPr/>
          <p:nvPr/>
        </p:nvSpPr>
        <p:spPr>
          <a:xfrm>
            <a:off x="5504688" y="4978908"/>
            <a:ext cx="64008" cy="64008"/>
          </a:xfrm>
          <a:prstGeom prst="ellipse">
            <a:avLst/>
          </a:prstGeom>
          <a:solidFill>
            <a:srgbClr val="222222"/>
          </a:solidFill>
          <a:ln w="12700">
            <a:solidFill>
              <a:srgbClr val="22222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38" name="Text 35"/>
          <p:cNvSpPr txBox="1"/>
          <p:nvPr/>
        </p:nvSpPr>
        <p:spPr>
          <a:xfrm>
            <a:off x="5660136" y="4978908"/>
            <a:ext cx="4572000" cy="3154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Aim: </a:t>
            </a:r>
            <a:r>
              <a:rPr lang="en-US" sz="12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 evaluate the effectiveness and acceptability of hybrid community based PR versus centre-based PR in older people.</a:t>
            </a:r>
            <a:endParaRPr lang="en-US" sz="1200" dirty="0"/>
          </a:p>
        </p:txBody>
      </p:sp>
      <p:sp>
        <p:nvSpPr>
          <p:cNvPr id="39" name="Shape 36"/>
          <p:cNvSpPr/>
          <p:nvPr/>
        </p:nvSpPr>
        <p:spPr>
          <a:xfrm>
            <a:off x="5504688" y="5454396"/>
            <a:ext cx="64008" cy="64008"/>
          </a:xfrm>
          <a:prstGeom prst="ellipse">
            <a:avLst/>
          </a:prstGeom>
          <a:solidFill>
            <a:srgbClr val="222222"/>
          </a:solidFill>
          <a:ln w="12700">
            <a:solidFill>
              <a:srgbClr val="22222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40" name="Text 37"/>
          <p:cNvSpPr txBox="1"/>
          <p:nvPr/>
        </p:nvSpPr>
        <p:spPr>
          <a:xfrm>
            <a:off x="5660136" y="5385816"/>
            <a:ext cx="457200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Objectives:</a:t>
            </a:r>
            <a:endParaRPr lang="en-US" sz="1200" dirty="0"/>
          </a:p>
        </p:txBody>
      </p:sp>
      <p:sp>
        <p:nvSpPr>
          <p:cNvPr id="41" name="Text 38"/>
          <p:cNvSpPr txBox="1"/>
          <p:nvPr/>
        </p:nvSpPr>
        <p:spPr>
          <a:xfrm>
            <a:off x="5660136" y="5678424"/>
            <a:ext cx="274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E883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</a:t>
            </a:r>
            <a:endParaRPr lang="en-US" sz="1200" dirty="0"/>
          </a:p>
        </p:txBody>
      </p:sp>
      <p:sp>
        <p:nvSpPr>
          <p:cNvPr id="42" name="Text 39"/>
          <p:cNvSpPr txBox="1"/>
          <p:nvPr/>
        </p:nvSpPr>
        <p:spPr>
          <a:xfrm>
            <a:off x="5980176" y="5678424"/>
            <a:ext cx="42519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/>
              <a:t>Examine the impact of COPD on the lives of older people living in the UK</a:t>
            </a:r>
          </a:p>
        </p:txBody>
      </p:sp>
      <p:sp>
        <p:nvSpPr>
          <p:cNvPr id="43" name="Text 40"/>
          <p:cNvSpPr txBox="1"/>
          <p:nvPr/>
        </p:nvSpPr>
        <p:spPr>
          <a:xfrm>
            <a:off x="5660136" y="6153912"/>
            <a:ext cx="274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E883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</a:t>
            </a:r>
            <a:endParaRPr lang="en-US" sz="1200" dirty="0"/>
          </a:p>
        </p:txBody>
      </p:sp>
      <p:sp>
        <p:nvSpPr>
          <p:cNvPr id="44" name="Text 41"/>
          <p:cNvSpPr txBox="1"/>
          <p:nvPr/>
        </p:nvSpPr>
        <p:spPr>
          <a:xfrm>
            <a:off x="5980176" y="6153912"/>
            <a:ext cx="42519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222222"/>
                </a:solidFill>
                <a:latin typeface="Arial" pitchFamily="34" charset="0"/>
                <a:cs typeface="Arial" pitchFamily="34" charset="-120"/>
              </a:rPr>
              <a:t>Evaluate the Community based vs </a:t>
            </a:r>
            <a:r>
              <a:rPr lang="en-US" sz="1200" dirty="0" err="1">
                <a:solidFill>
                  <a:srgbClr val="222222"/>
                </a:solidFill>
                <a:latin typeface="Arial" pitchFamily="34" charset="0"/>
                <a:cs typeface="Arial" pitchFamily="34" charset="-120"/>
              </a:rPr>
              <a:t>centre</a:t>
            </a:r>
            <a:r>
              <a:rPr lang="en-US" sz="1200" dirty="0">
                <a:solidFill>
                  <a:srgbClr val="222222"/>
                </a:solidFill>
                <a:latin typeface="Arial" pitchFamily="34" charset="0"/>
                <a:cs typeface="Arial" pitchFamily="34" charset="-120"/>
              </a:rPr>
              <a:t> PR based impact on COPD at 8 weeks and 6 months</a:t>
            </a:r>
            <a:endParaRPr lang="en-US" sz="1200" dirty="0"/>
          </a:p>
        </p:txBody>
      </p:sp>
      <p:sp>
        <p:nvSpPr>
          <p:cNvPr id="45" name="Text 42"/>
          <p:cNvSpPr txBox="1"/>
          <p:nvPr/>
        </p:nvSpPr>
        <p:spPr>
          <a:xfrm>
            <a:off x="5660136" y="6629400"/>
            <a:ext cx="27432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E8833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</a:t>
            </a:r>
            <a:endParaRPr lang="en-US" sz="1200" dirty="0"/>
          </a:p>
        </p:txBody>
      </p:sp>
      <p:sp>
        <p:nvSpPr>
          <p:cNvPr id="46" name="Text 43"/>
          <p:cNvSpPr txBox="1"/>
          <p:nvPr/>
        </p:nvSpPr>
        <p:spPr>
          <a:xfrm>
            <a:off x="5936742" y="6629400"/>
            <a:ext cx="42519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Explore patients' and professionals' views on barriers and facilitators.</a:t>
            </a:r>
          </a:p>
          <a:p>
            <a:pPr marL="0" indent="0">
              <a:buNone/>
            </a:pPr>
            <a:r>
              <a:rPr lang="en-US" sz="12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Provide recommendations to patients and professionals.</a:t>
            </a:r>
          </a:p>
        </p:txBody>
      </p:sp>
      <p:pic>
        <p:nvPicPr>
          <p:cNvPr id="47" name="Image 1" descr="Proposed study design: older people in London boroughs allocated to hybrid community PR or centre-based PR; outcomes quality of life, admissions, experiences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7256" y="7406640"/>
            <a:ext cx="4754880" cy="1737360"/>
          </a:xfrm>
          <a:prstGeom prst="rect">
            <a:avLst/>
          </a:prstGeom>
        </p:spPr>
      </p:pic>
      <p:sp>
        <p:nvSpPr>
          <p:cNvPr id="48" name="Text 44"/>
          <p:cNvSpPr txBox="1"/>
          <p:nvPr/>
        </p:nvSpPr>
        <p:spPr>
          <a:xfrm>
            <a:off x="5477256" y="9326880"/>
            <a:ext cx="4754880" cy="274320"/>
          </a:xfrm>
          <a:prstGeom prst="rect">
            <a:avLst/>
          </a:prstGeom>
          <a:solidFill>
            <a:srgbClr val="1F8A8A"/>
          </a:solidFill>
          <a:ln/>
        </p:spPr>
        <p:txBody>
          <a:bodyPr wrap="square" lIns="0" tIns="1016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6. Research impact</a:t>
            </a:r>
            <a:endParaRPr lang="en-US" sz="1300" dirty="0"/>
          </a:p>
        </p:txBody>
      </p:sp>
      <p:sp>
        <p:nvSpPr>
          <p:cNvPr id="49" name="Shape 45"/>
          <p:cNvSpPr/>
          <p:nvPr/>
        </p:nvSpPr>
        <p:spPr>
          <a:xfrm>
            <a:off x="5504688" y="9761220"/>
            <a:ext cx="64008" cy="64008"/>
          </a:xfrm>
          <a:prstGeom prst="ellipse">
            <a:avLst/>
          </a:prstGeom>
          <a:solidFill>
            <a:srgbClr val="222222"/>
          </a:solidFill>
          <a:ln w="12700">
            <a:solidFill>
              <a:srgbClr val="22222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0" name="Text 46"/>
          <p:cNvSpPr txBox="1"/>
          <p:nvPr/>
        </p:nvSpPr>
        <p:spPr>
          <a:xfrm>
            <a:off x="5660136" y="9692640"/>
            <a:ext cx="4572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Patients: </a:t>
            </a:r>
            <a:r>
              <a:rPr lang="en-US" sz="12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better quality of life and fewer emergency admissions for older people.</a:t>
            </a:r>
            <a:endParaRPr lang="en-US" sz="1200" dirty="0"/>
          </a:p>
        </p:txBody>
      </p:sp>
      <p:sp>
        <p:nvSpPr>
          <p:cNvPr id="51" name="Shape 47"/>
          <p:cNvSpPr/>
          <p:nvPr/>
        </p:nvSpPr>
        <p:spPr>
          <a:xfrm>
            <a:off x="5504688" y="10236708"/>
            <a:ext cx="64008" cy="64008"/>
          </a:xfrm>
          <a:prstGeom prst="ellipse">
            <a:avLst/>
          </a:prstGeom>
          <a:solidFill>
            <a:srgbClr val="222222"/>
          </a:solidFill>
          <a:ln w="12700">
            <a:solidFill>
              <a:srgbClr val="22222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2" name="Text 48"/>
          <p:cNvSpPr txBox="1"/>
          <p:nvPr/>
        </p:nvSpPr>
        <p:spPr>
          <a:xfrm>
            <a:off x="5660136" y="10168128"/>
            <a:ext cx="4572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Services: </a:t>
            </a:r>
            <a:r>
              <a:rPr lang="en-US" sz="12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evidence to commission flexible PR and ease acute pressure (Snell et al., 2016).</a:t>
            </a:r>
            <a:endParaRPr lang="en-US" sz="1200" dirty="0"/>
          </a:p>
        </p:txBody>
      </p:sp>
      <p:sp>
        <p:nvSpPr>
          <p:cNvPr id="53" name="Shape 49"/>
          <p:cNvSpPr/>
          <p:nvPr/>
        </p:nvSpPr>
        <p:spPr>
          <a:xfrm>
            <a:off x="5504688" y="10712196"/>
            <a:ext cx="64008" cy="64008"/>
          </a:xfrm>
          <a:prstGeom prst="ellipse">
            <a:avLst/>
          </a:prstGeom>
          <a:solidFill>
            <a:srgbClr val="222222"/>
          </a:solidFill>
          <a:ln w="12700">
            <a:solidFill>
              <a:srgbClr val="22222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4" name="Text 50"/>
          <p:cNvSpPr txBox="1"/>
          <p:nvPr/>
        </p:nvSpPr>
        <p:spPr>
          <a:xfrm>
            <a:off x="5660136" y="10643616"/>
            <a:ext cx="4572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Policy: </a:t>
            </a:r>
            <a:r>
              <a:rPr lang="en-US" sz="12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supports NICE (2018) and NHS England (2019) aims and helps reduce inequalities (Marmot et al., 2020).</a:t>
            </a:r>
            <a:endParaRPr lang="en-US" sz="1200" dirty="0"/>
          </a:p>
        </p:txBody>
      </p:sp>
      <p:sp>
        <p:nvSpPr>
          <p:cNvPr id="55" name="Shape 51"/>
          <p:cNvSpPr/>
          <p:nvPr/>
        </p:nvSpPr>
        <p:spPr>
          <a:xfrm>
            <a:off x="5504688" y="11187684"/>
            <a:ext cx="64008" cy="64008"/>
          </a:xfrm>
          <a:prstGeom prst="ellipse">
            <a:avLst/>
          </a:prstGeom>
          <a:solidFill>
            <a:srgbClr val="222222"/>
          </a:solidFill>
          <a:ln w="12700">
            <a:solidFill>
              <a:srgbClr val="222222"/>
            </a:solidFill>
            <a:prstDash val="solid"/>
          </a:ln>
        </p:spPr>
        <p:txBody>
          <a:bodyPr/>
          <a:lstStyle/>
          <a:p>
            <a:endParaRPr lang="en-US"/>
          </a:p>
        </p:txBody>
      </p:sp>
      <p:sp>
        <p:nvSpPr>
          <p:cNvPr id="56" name="Text 52"/>
          <p:cNvSpPr txBox="1"/>
          <p:nvPr/>
        </p:nvSpPr>
        <p:spPr>
          <a:xfrm>
            <a:off x="5660136" y="11119104"/>
            <a:ext cx="457200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200" b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HSC professionals: </a:t>
            </a:r>
            <a:r>
              <a:rPr lang="en-US" sz="12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informs community respiratory team training.</a:t>
            </a:r>
            <a:endParaRPr lang="en-US" sz="1200" dirty="0"/>
          </a:p>
        </p:txBody>
      </p:sp>
      <p:sp>
        <p:nvSpPr>
          <p:cNvPr id="57" name="Text 53"/>
          <p:cNvSpPr txBox="1"/>
          <p:nvPr/>
        </p:nvSpPr>
        <p:spPr>
          <a:xfrm>
            <a:off x="457200" y="11750040"/>
            <a:ext cx="9774936" cy="274320"/>
          </a:xfrm>
          <a:prstGeom prst="rect">
            <a:avLst/>
          </a:prstGeom>
          <a:solidFill>
            <a:srgbClr val="133A5E"/>
          </a:solidFill>
          <a:ln/>
        </p:spPr>
        <p:txBody>
          <a:bodyPr wrap="square" lIns="0" tIns="1016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7. References (Harvard)</a:t>
            </a:r>
            <a:endParaRPr lang="en-US" sz="1300" dirty="0"/>
          </a:p>
        </p:txBody>
      </p:sp>
      <p:sp>
        <p:nvSpPr>
          <p:cNvPr id="58" name="Text 54"/>
          <p:cNvSpPr txBox="1"/>
          <p:nvPr/>
        </p:nvSpPr>
        <p:spPr>
          <a:xfrm>
            <a:off x="457200" y="12088368"/>
            <a:ext cx="3105912" cy="2606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400"/>
              </a:spcAft>
              <a:buNone/>
            </a:pP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Bolton, C.E. et al. (2013) 'British Thoracic Society guideline on pulmonary rehabilitation in adults', </a:t>
            </a:r>
            <a:r>
              <a:rPr lang="en-US" sz="800" i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Thorax</a:t>
            </a: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68(Suppl 2), pp. ii1–ii30.</a:t>
            </a:r>
            <a:endParaRPr lang="en-US" sz="8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Lung Foundation (2016) </a:t>
            </a:r>
            <a:r>
              <a:rPr lang="en-US" sz="800" i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Lung disease in the UK: the big picture</a:t>
            </a: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 Available at: https://statistics.blf.org.uk (Accessed: 12 October 2026).</a:t>
            </a:r>
            <a:endParaRPr lang="en-US" sz="8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Cox, N.S. et al. (2021) 'Telerehabilitation for chronic respiratory disease', </a:t>
            </a:r>
            <a:r>
              <a:rPr lang="en-US" sz="800" i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Cochrane Database of Systematic Reviews</a:t>
            </a: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2021(1), CD013040.</a:t>
            </a:r>
            <a:endParaRPr lang="en-US" sz="8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Global Initiative for Chronic Obstructive Lung Disease (2025) </a:t>
            </a:r>
            <a:r>
              <a:rPr lang="en-US" sz="800" i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Global strategy for the diagnosis, management and prevention of COPD: 2025 report</a:t>
            </a: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 Available at: https://goldcopd.org (Accessed: 12 October 2026).</a:t>
            </a:r>
            <a:endParaRPr lang="en-US" sz="8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Jones, P.W. et al. (1992) 'A self-complete measure of health status for chronic airflow limitation: the St George's Respiratory Questionnaire', </a:t>
            </a:r>
            <a:r>
              <a:rPr lang="en-US" sz="800" i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American Review of Respiratory Disease</a:t>
            </a: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145(6), pp. 1321–1327.</a:t>
            </a:r>
            <a:endParaRPr lang="en-US" sz="800" dirty="0"/>
          </a:p>
        </p:txBody>
      </p:sp>
      <p:sp>
        <p:nvSpPr>
          <p:cNvPr id="59" name="Text 55"/>
          <p:cNvSpPr txBox="1"/>
          <p:nvPr/>
        </p:nvSpPr>
        <p:spPr>
          <a:xfrm>
            <a:off x="3791712" y="12088368"/>
            <a:ext cx="3105912" cy="2606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400"/>
              </a:spcAft>
              <a:buNone/>
            </a:pP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Keating, A., Lee, A. and Holland, A.E. (2011) 'What prevents people with chronic obstructive pulmonary disease from attending pulmonary rehabilitation? A systematic review', </a:t>
            </a:r>
            <a:r>
              <a:rPr lang="en-US" sz="800" i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Chronic Respiratory Disease</a:t>
            </a: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8(2), pp. 89–99.</a:t>
            </a:r>
            <a:endParaRPr lang="en-US" sz="8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Maddocks, M. et al. (2016) 'Physical frailty and pulmonary rehabilitation in COPD: a prospective cohort study', </a:t>
            </a:r>
            <a:r>
              <a:rPr lang="en-US" sz="800" i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Thorax</a:t>
            </a: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71(11), pp. 988–995.</a:t>
            </a:r>
            <a:endParaRPr lang="en-US" sz="8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Marmot, M. et al. (2020) </a:t>
            </a:r>
            <a:r>
              <a:rPr lang="en-US" sz="800" i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Health equity in England: the Marmot review 10 years on</a:t>
            </a: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 London: Institute of Health Equity.</a:t>
            </a:r>
            <a:endParaRPr lang="en-US" sz="8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McCarthy, B. et al. (2015) 'Pulmonary rehabilitation for chronic obstructive pulmonary disease', </a:t>
            </a:r>
            <a:r>
              <a:rPr lang="en-US" sz="800" i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Cochrane Database of Systematic Reviews</a:t>
            </a: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2015(2), CD003793.</a:t>
            </a:r>
            <a:endParaRPr lang="en-US" sz="8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Institute for Health and Care Excellence (2012) </a:t>
            </a:r>
            <a:r>
              <a:rPr lang="en-US" sz="800" i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QOF cost impact statement: COPD</a:t>
            </a: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 London: NICE. Available at: https://www.nice.org.uk (Accessed: 15 October 2026).</a:t>
            </a:r>
            <a:endParaRPr lang="en-US" sz="800" dirty="0"/>
          </a:p>
          <a:p>
            <a:pPr marL="0" indent="0">
              <a:spcAft>
                <a:spcPts val="400"/>
              </a:spcAft>
              <a:buNone/>
            </a:pP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National Institute for Health and Care Excellence (2018) </a:t>
            </a:r>
            <a:r>
              <a:rPr lang="en-US" sz="800" i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Chronic obstructive pulmonary disease in over 16s: diagnosis and management (NG115)</a:t>
            </a: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. London: NICE.</a:t>
            </a:r>
            <a:endParaRPr lang="en-US" sz="800" dirty="0"/>
          </a:p>
        </p:txBody>
      </p:sp>
      <p:sp>
        <p:nvSpPr>
          <p:cNvPr id="60" name="Text 56"/>
          <p:cNvSpPr txBox="1"/>
          <p:nvPr/>
        </p:nvSpPr>
        <p:spPr>
          <a:xfrm>
            <a:off x="7126224" y="12088368"/>
            <a:ext cx="3105912" cy="2606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spcAft>
                <a:spcPts val="400"/>
              </a:spcAft>
              <a:buNone/>
            </a:pP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Puhan, M.A. et al. (2016) 'Pulmonary rehabilitation following exacerbations of chronic obstructive pulmonary disease', </a:t>
            </a:r>
            <a:r>
              <a:rPr lang="en-US" sz="800" i="1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Cochrane Database of Systematic Reviews</a:t>
            </a:r>
            <a:r>
              <a:rPr lang="en-US" sz="800" dirty="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, 2016(12), </a:t>
            </a:r>
            <a:r>
              <a:rPr lang="en-US" sz="800">
                <a:solidFill>
                  <a:srgbClr val="2222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CD005305.</a:t>
            </a:r>
            <a:endParaRPr lang="en-US" sz="800" dirty="0"/>
          </a:p>
        </p:txBody>
      </p:sp>
      <p:sp>
        <p:nvSpPr>
          <p:cNvPr id="61" name="Text 57"/>
          <p:cNvSpPr txBox="1"/>
          <p:nvPr/>
        </p:nvSpPr>
        <p:spPr>
          <a:xfrm>
            <a:off x="457200" y="14813280"/>
            <a:ext cx="9774936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i="1" dirty="0">
                <a:solidFill>
                  <a:srgbClr val="5555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Word count: 474 (title and body, excluding references)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84</TotalTime>
  <Words>982</Words>
  <Application>Microsoft Office PowerPoint</Application>
  <PresentationFormat>Custom</PresentationFormat>
  <Paragraphs>54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3" baseType="lpstr">
      <vt:lpstr>Arial</vt:lpstr>
      <vt:lpstr>Office Theme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COPD hybrid pulmonary rehabilitation poster</dc:title>
  <dc:subject>PptxGenJS Presentation</dc:subject>
  <dc:creator>PptxGenJS</dc:creator>
  <cp:lastModifiedBy>Priyanka Thokala (2530797)</cp:lastModifiedBy>
  <cp:revision>2</cp:revision>
  <dcterms:created xsi:type="dcterms:W3CDTF">2026-10-19T10:38:29Z</dcterms:created>
  <dcterms:modified xsi:type="dcterms:W3CDTF">2026-10-26T11:59:58Z</dcterms:modified>
</cp:coreProperties>
</file>