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4"/>
  </p:sldMasterIdLst>
  <p:notesMasterIdLst>
    <p:notesMasterId r:id="rId24"/>
  </p:notesMasterIdLst>
  <p:sldIdLst>
    <p:sldId id="256" r:id="rId5"/>
    <p:sldId id="259" r:id="rId6"/>
    <p:sldId id="258" r:id="rId7"/>
    <p:sldId id="264" r:id="rId8"/>
    <p:sldId id="265" r:id="rId9"/>
    <p:sldId id="266" r:id="rId10"/>
    <p:sldId id="269" r:id="rId11"/>
    <p:sldId id="270" r:id="rId12"/>
    <p:sldId id="271" r:id="rId13"/>
    <p:sldId id="267" r:id="rId14"/>
    <p:sldId id="268" r:id="rId15"/>
    <p:sldId id="260" r:id="rId16"/>
    <p:sldId id="261" r:id="rId17"/>
    <p:sldId id="274" r:id="rId18"/>
    <p:sldId id="262" r:id="rId19"/>
    <p:sldId id="263" r:id="rId20"/>
    <p:sldId id="273" r:id="rId21"/>
    <p:sldId id="275" r:id="rId22"/>
    <p:sldId id="276"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45" autoAdjust="0"/>
    <p:restoredTop sz="94660"/>
  </p:normalViewPr>
  <p:slideViewPr>
    <p:cSldViewPr snapToGrid="0">
      <p:cViewPr varScale="1">
        <p:scale>
          <a:sx n="43" d="100"/>
          <a:sy n="43" d="100"/>
        </p:scale>
        <p:origin x="48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F78500-0321-4858-86FA-2F76846431D4}" type="datetimeFigureOut">
              <a:rPr lang="en-GB" smtClean="0"/>
              <a:t>09/07/2025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E68366-12E5-46D2-85A9-AD8139CAB43F}" type="slidenum">
              <a:rPr lang="en-GB" smtClean="0"/>
              <a:t>‹#›</a:t>
            </a:fld>
            <a:endParaRPr lang="en-GB"/>
          </a:p>
        </p:txBody>
      </p:sp>
    </p:spTree>
    <p:extLst>
      <p:ext uri="{BB962C8B-B14F-4D97-AF65-F5344CB8AC3E}">
        <p14:creationId xmlns:p14="http://schemas.microsoft.com/office/powerpoint/2010/main" val="2036594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68366-12E5-46D2-85A9-AD8139CAB43F}" type="slidenum">
              <a:rPr lang="en-GB" smtClean="0"/>
              <a:t>6</a:t>
            </a:fld>
            <a:endParaRPr lang="en-GB"/>
          </a:p>
        </p:txBody>
      </p:sp>
    </p:spTree>
    <p:extLst>
      <p:ext uri="{BB962C8B-B14F-4D97-AF65-F5344CB8AC3E}">
        <p14:creationId xmlns:p14="http://schemas.microsoft.com/office/powerpoint/2010/main" val="532669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68366-12E5-46D2-85A9-AD8139CAB43F}" type="slidenum">
              <a:rPr lang="en-GB" smtClean="0"/>
              <a:t>8</a:t>
            </a:fld>
            <a:endParaRPr lang="en-GB"/>
          </a:p>
        </p:txBody>
      </p:sp>
    </p:spTree>
    <p:extLst>
      <p:ext uri="{BB962C8B-B14F-4D97-AF65-F5344CB8AC3E}">
        <p14:creationId xmlns:p14="http://schemas.microsoft.com/office/powerpoint/2010/main" val="1023805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E68366-12E5-46D2-85A9-AD8139CAB43F}" type="slidenum">
              <a:rPr lang="en-GB" smtClean="0"/>
              <a:t>14</a:t>
            </a:fld>
            <a:endParaRPr lang="en-GB"/>
          </a:p>
        </p:txBody>
      </p:sp>
    </p:spTree>
    <p:extLst>
      <p:ext uri="{BB962C8B-B14F-4D97-AF65-F5344CB8AC3E}">
        <p14:creationId xmlns:p14="http://schemas.microsoft.com/office/powerpoint/2010/main" val="1773237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15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2013173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593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6BE41F2-17F0-453B-8110-D5915294B54D}" type="datetimeFigureOut">
              <a:rPr lang="en-GB" smtClean="0"/>
              <a:t>09/07/2025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1025306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C6BE41F2-17F0-453B-8110-D5915294B54D}" type="datetimeFigureOut">
              <a:rPr lang="en-GB" smtClean="0"/>
              <a:t>09/07/2025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2281189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C6BE41F2-17F0-453B-8110-D5915294B54D}" type="datetimeFigureOut">
              <a:rPr lang="en-GB" smtClean="0"/>
              <a:t>09/07/2025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36276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6BE41F2-17F0-453B-8110-D5915294B54D}" type="datetimeFigureOut">
              <a:rPr lang="en-GB" smtClean="0"/>
              <a:t>09/07/2025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509767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6BE41F2-17F0-453B-8110-D5915294B54D}" type="datetimeFigureOut">
              <a:rPr lang="en-GB" smtClean="0"/>
              <a:t>09/07/2025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35E3B78-DBEE-478E-8CC8-0050E14063AB}" type="slidenum">
              <a:rPr lang="en-GB" smtClean="0"/>
              <a:t>‹#›</a:t>
            </a:fld>
            <a:endParaRPr lang="en-GB"/>
          </a:p>
        </p:txBody>
      </p:sp>
    </p:spTree>
    <p:extLst>
      <p:ext uri="{BB962C8B-B14F-4D97-AF65-F5344CB8AC3E}">
        <p14:creationId xmlns:p14="http://schemas.microsoft.com/office/powerpoint/2010/main" val="2089240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6BE41F2-17F0-453B-8110-D5915294B54D}" type="datetimeFigureOut">
              <a:rPr lang="en-GB" smtClean="0"/>
              <a:t>09/07/2025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3280150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18286054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BE41F2-17F0-453B-8110-D5915294B54D}" type="datetimeFigureOut">
              <a:rPr lang="en-GB" smtClean="0"/>
              <a:t>09/07/2025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5E3B78-DBEE-478E-8CC8-0050E14063AB}" type="slidenum">
              <a:rPr lang="en-GB" smtClean="0"/>
              <a:t>‹#›</a:t>
            </a:fld>
            <a:endParaRPr lang="en-GB"/>
          </a:p>
        </p:txBody>
      </p:sp>
    </p:spTree>
    <p:extLst>
      <p:ext uri="{BB962C8B-B14F-4D97-AF65-F5344CB8AC3E}">
        <p14:creationId xmlns:p14="http://schemas.microsoft.com/office/powerpoint/2010/main" val="2633779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6BE41F2-17F0-453B-8110-D5915294B54D}" type="datetimeFigureOut">
              <a:rPr lang="en-GB" smtClean="0"/>
              <a:t>09/07/2025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35E3B78-DBEE-478E-8CC8-0050E14063A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6742484"/>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hyperlink" Target="http://fhlogo.blogspot.com/2011/03/facebook.html" TargetMode="External"/><Relationship Id="rId7" Type="http://schemas.openxmlformats.org/officeDocument/2006/relationships/image" Target="../media/image23.png"/><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intercontinentalcry.org/hey-foodie-do-you-know-where-your-meal-came-from/" TargetMode="External"/><Relationship Id="rId4" Type="http://schemas.openxmlformats.org/officeDocument/2006/relationships/image" Target="../media/image21.jpg"/></Relationships>
</file>

<file path=ppt/slides/_rels/slide13.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hyperlink" Target="https://statswales.gov.wales/Catalogue/Business-Economy-and-Labour-Market/People-and-Work/Earnings/medianweeklyearnings-by-welshlocalareas-year?utm_source=chatgpt.com" TargetMode="External"/><Relationship Id="rId4" Type="http://schemas.openxmlformats.org/officeDocument/2006/relationships/image" Target="../media/image26.em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78AD4EC-3313-13C1-B5C0-25A7527C3DEA}"/>
              </a:ext>
            </a:extLst>
          </p:cNvPr>
          <p:cNvSpPr>
            <a:spLocks noGrp="1"/>
          </p:cNvSpPr>
          <p:nvPr>
            <p:ph type="subTitle" idx="1"/>
          </p:nvPr>
        </p:nvSpPr>
        <p:spPr>
          <a:xfrm>
            <a:off x="4055740" y="3721525"/>
            <a:ext cx="8288032" cy="469122"/>
          </a:xfrm>
        </p:spPr>
        <p:txBody>
          <a:bodyPr>
            <a:normAutofit/>
          </a:bodyPr>
          <a:lstStyle/>
          <a:p>
            <a:pPr algn="ctr"/>
            <a:r>
              <a:rPr lang="en-GB" dirty="0"/>
              <a:t>Business Plan </a:t>
            </a:r>
          </a:p>
        </p:txBody>
      </p:sp>
      <p:pic>
        <p:nvPicPr>
          <p:cNvPr id="26" name="Picture 25" descr="A black background with a black square&#10;&#10;AI-generated content may be incorrect.">
            <a:extLst>
              <a:ext uri="{FF2B5EF4-FFF2-40B4-BE49-F238E27FC236}">
                <a16:creationId xmlns:a16="http://schemas.microsoft.com/office/drawing/2014/main" id="{166001B9-23F9-9328-C344-3AE29CDC3451}"/>
              </a:ext>
            </a:extLst>
          </p:cNvPr>
          <p:cNvPicPr>
            <a:picLocks noChangeAspect="1"/>
          </p:cNvPicPr>
          <p:nvPr/>
        </p:nvPicPr>
        <p:blipFill>
          <a:blip r:embed="rId2"/>
          <a:stretch>
            <a:fillRect/>
          </a:stretch>
        </p:blipFill>
        <p:spPr>
          <a:xfrm>
            <a:off x="3936005" y="1883744"/>
            <a:ext cx="8288033" cy="2505462"/>
          </a:xfrm>
          <a:prstGeom prst="rect">
            <a:avLst/>
          </a:prstGeom>
        </p:spPr>
      </p:pic>
      <p:sp>
        <p:nvSpPr>
          <p:cNvPr id="2" name="TextBox 1">
            <a:extLst>
              <a:ext uri="{FF2B5EF4-FFF2-40B4-BE49-F238E27FC236}">
                <a16:creationId xmlns:a16="http://schemas.microsoft.com/office/drawing/2014/main" id="{98403149-3A8F-5276-E2A5-D3B321576D98}"/>
              </a:ext>
            </a:extLst>
          </p:cNvPr>
          <p:cNvSpPr txBox="1"/>
          <p:nvPr/>
        </p:nvSpPr>
        <p:spPr>
          <a:xfrm>
            <a:off x="8163658" y="4759899"/>
            <a:ext cx="2220686" cy="369332"/>
          </a:xfrm>
          <a:prstGeom prst="rect">
            <a:avLst/>
          </a:prstGeom>
          <a:noFill/>
        </p:spPr>
        <p:txBody>
          <a:bodyPr wrap="square" rtlCol="0">
            <a:spAutoFit/>
          </a:bodyPr>
          <a:lstStyle/>
          <a:p>
            <a:r>
              <a:rPr lang="en-GB" dirty="0"/>
              <a:t>By Farhan Ahmed </a:t>
            </a:r>
          </a:p>
        </p:txBody>
      </p:sp>
      <p:sp>
        <p:nvSpPr>
          <p:cNvPr id="5" name="TextBox 4">
            <a:extLst>
              <a:ext uri="{FF2B5EF4-FFF2-40B4-BE49-F238E27FC236}">
                <a16:creationId xmlns:a16="http://schemas.microsoft.com/office/drawing/2014/main" id="{FB2B4793-0B2F-C1A9-B850-990022028304}"/>
              </a:ext>
            </a:extLst>
          </p:cNvPr>
          <p:cNvSpPr txBox="1"/>
          <p:nvPr/>
        </p:nvSpPr>
        <p:spPr>
          <a:xfrm>
            <a:off x="1910644" y="4759899"/>
            <a:ext cx="6169378" cy="646331"/>
          </a:xfrm>
          <a:prstGeom prst="rect">
            <a:avLst/>
          </a:prstGeom>
          <a:noFill/>
        </p:spPr>
        <p:txBody>
          <a:bodyPr wrap="square">
            <a:spAutoFit/>
          </a:bodyPr>
          <a:lstStyle/>
          <a:p>
            <a:r>
              <a:rPr lang="en-GB" dirty="0"/>
              <a:t>Location: Swansea indoor Market </a:t>
            </a:r>
          </a:p>
          <a:p>
            <a:r>
              <a:rPr lang="en-GB" dirty="0"/>
              <a:t> Whitewalls, Swansea SA1 3PQ</a:t>
            </a:r>
          </a:p>
        </p:txBody>
      </p:sp>
      <p:pic>
        <p:nvPicPr>
          <p:cNvPr id="7" name="Picture 6">
            <a:extLst>
              <a:ext uri="{FF2B5EF4-FFF2-40B4-BE49-F238E27FC236}">
                <a16:creationId xmlns:a16="http://schemas.microsoft.com/office/drawing/2014/main" id="{3D4D43FD-75A6-ADE4-697A-3467668EEF77}"/>
              </a:ext>
            </a:extLst>
          </p:cNvPr>
          <p:cNvPicPr>
            <a:picLocks noChangeAspect="1"/>
          </p:cNvPicPr>
          <p:nvPr/>
        </p:nvPicPr>
        <p:blipFill>
          <a:blip r:embed="rId3"/>
          <a:stretch>
            <a:fillRect/>
          </a:stretch>
        </p:blipFill>
        <p:spPr>
          <a:xfrm>
            <a:off x="1910644" y="626805"/>
            <a:ext cx="2444044" cy="3258725"/>
          </a:xfrm>
          <a:prstGeom prst="rect">
            <a:avLst/>
          </a:prstGeom>
        </p:spPr>
      </p:pic>
    </p:spTree>
    <p:extLst>
      <p:ext uri="{BB962C8B-B14F-4D97-AF65-F5344CB8AC3E}">
        <p14:creationId xmlns:p14="http://schemas.microsoft.com/office/powerpoint/2010/main" val="1184688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547B9-D8BA-2B70-9697-93FD0439A1EF}"/>
              </a:ext>
            </a:extLst>
          </p:cNvPr>
          <p:cNvSpPr>
            <a:spLocks noGrp="1"/>
          </p:cNvSpPr>
          <p:nvPr>
            <p:ph type="title"/>
          </p:nvPr>
        </p:nvSpPr>
        <p:spPr>
          <a:xfrm>
            <a:off x="677334" y="156209"/>
            <a:ext cx="9601196" cy="1303867"/>
          </a:xfrm>
        </p:spPr>
        <p:txBody>
          <a:bodyPr/>
          <a:lstStyle/>
          <a:p>
            <a:r>
              <a:rPr lang="en-GB" dirty="0"/>
              <a:t>Our Vision </a:t>
            </a:r>
          </a:p>
        </p:txBody>
      </p:sp>
      <p:sp>
        <p:nvSpPr>
          <p:cNvPr id="3" name="Content Placeholder 2">
            <a:extLst>
              <a:ext uri="{FF2B5EF4-FFF2-40B4-BE49-F238E27FC236}">
                <a16:creationId xmlns:a16="http://schemas.microsoft.com/office/drawing/2014/main" id="{62F23788-2CD7-84B0-2DD1-F60CFD5F087D}"/>
              </a:ext>
            </a:extLst>
          </p:cNvPr>
          <p:cNvSpPr>
            <a:spLocks noGrp="1"/>
          </p:cNvSpPr>
          <p:nvPr>
            <p:ph idx="1"/>
          </p:nvPr>
        </p:nvSpPr>
        <p:spPr>
          <a:xfrm>
            <a:off x="437637" y="1838566"/>
            <a:ext cx="8596668" cy="3880773"/>
          </a:xfrm>
        </p:spPr>
        <p:txBody>
          <a:bodyPr/>
          <a:lstStyle/>
          <a:p>
            <a:pPr marL="0" indent="0">
              <a:buNone/>
            </a:pPr>
            <a:r>
              <a:rPr lang="en-GB" dirty="0"/>
              <a:t>Our mission is to make healthy living easy and exciting for everyone visiting Swansea Indoor Market. We offer delicious, freshly prepared smoothies that energize busy shoppers and bring a taste of freshness to the heart of the city.</a:t>
            </a:r>
          </a:p>
        </p:txBody>
      </p:sp>
      <p:sp>
        <p:nvSpPr>
          <p:cNvPr id="5" name="TextBox 4">
            <a:extLst>
              <a:ext uri="{FF2B5EF4-FFF2-40B4-BE49-F238E27FC236}">
                <a16:creationId xmlns:a16="http://schemas.microsoft.com/office/drawing/2014/main" id="{E9310400-A9FD-9C12-B250-00FB51C2FA02}"/>
              </a:ext>
            </a:extLst>
          </p:cNvPr>
          <p:cNvSpPr txBox="1"/>
          <p:nvPr/>
        </p:nvSpPr>
        <p:spPr>
          <a:xfrm>
            <a:off x="340528" y="2948964"/>
            <a:ext cx="9025959" cy="2031325"/>
          </a:xfrm>
          <a:prstGeom prst="rect">
            <a:avLst/>
          </a:prstGeom>
          <a:noFill/>
        </p:spPr>
        <p:txBody>
          <a:bodyPr wrap="square">
            <a:spAutoFit/>
          </a:bodyPr>
          <a:lstStyle/>
          <a:p>
            <a:r>
              <a:rPr lang="en-GB" dirty="0"/>
              <a:t>Story Behind it</a:t>
            </a:r>
          </a:p>
          <a:p>
            <a:r>
              <a:rPr lang="en-GB" dirty="0"/>
              <a:t>The inspiration for the smoothie bar emerged during my final year at college when I struggled to maintain a healthy diet while juggling assignments and part-time work. After noticing the lack of convenient, affordable, and truly healthy drink options in Swansea, I envisioned a place where health meets convenience — a vibrant hub for fresh, energising blends. This personal journey inspired me to create a business promoting healthy living in an accessible way.</a:t>
            </a:r>
          </a:p>
        </p:txBody>
      </p:sp>
      <p:pic>
        <p:nvPicPr>
          <p:cNvPr id="10" name="Picture 9">
            <a:extLst>
              <a:ext uri="{FF2B5EF4-FFF2-40B4-BE49-F238E27FC236}">
                <a16:creationId xmlns:a16="http://schemas.microsoft.com/office/drawing/2014/main" id="{2CB3F17F-D1FF-DC3B-F16E-39CD25C159A1}"/>
              </a:ext>
            </a:extLst>
          </p:cNvPr>
          <p:cNvPicPr>
            <a:picLocks noChangeAspect="1"/>
          </p:cNvPicPr>
          <p:nvPr/>
        </p:nvPicPr>
        <p:blipFill>
          <a:blip r:embed="rId2"/>
          <a:stretch>
            <a:fillRect/>
          </a:stretch>
        </p:blipFill>
        <p:spPr>
          <a:xfrm>
            <a:off x="9195901" y="1505765"/>
            <a:ext cx="2318765" cy="1344884"/>
          </a:xfrm>
          <a:prstGeom prst="rect">
            <a:avLst/>
          </a:prstGeom>
        </p:spPr>
      </p:pic>
      <p:pic>
        <p:nvPicPr>
          <p:cNvPr id="12" name="Picture 11">
            <a:extLst>
              <a:ext uri="{FF2B5EF4-FFF2-40B4-BE49-F238E27FC236}">
                <a16:creationId xmlns:a16="http://schemas.microsoft.com/office/drawing/2014/main" id="{689EC253-67EC-9D01-3A8C-888F43B0D1A5}"/>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9195901" y="3031270"/>
            <a:ext cx="2733028" cy="1952163"/>
          </a:xfrm>
          <a:prstGeom prst="rect">
            <a:avLst/>
          </a:prstGeom>
          <a:ln>
            <a:noFill/>
          </a:ln>
          <a:effectLst>
            <a:softEdge rad="112500"/>
          </a:effectLst>
        </p:spPr>
      </p:pic>
      <p:sp>
        <p:nvSpPr>
          <p:cNvPr id="6" name="TextBox 5">
            <a:extLst>
              <a:ext uri="{FF2B5EF4-FFF2-40B4-BE49-F238E27FC236}">
                <a16:creationId xmlns:a16="http://schemas.microsoft.com/office/drawing/2014/main" id="{9A5395D6-0C21-84D2-99AD-7C2ACD194691}"/>
              </a:ext>
            </a:extLst>
          </p:cNvPr>
          <p:cNvSpPr txBox="1"/>
          <p:nvPr/>
        </p:nvSpPr>
        <p:spPr>
          <a:xfrm>
            <a:off x="4853507" y="5801645"/>
            <a:ext cx="6098720" cy="369332"/>
          </a:xfrm>
          <a:prstGeom prst="rect">
            <a:avLst/>
          </a:prstGeom>
          <a:noFill/>
        </p:spPr>
        <p:txBody>
          <a:bodyPr wrap="square">
            <a:spAutoFit/>
          </a:bodyPr>
          <a:lstStyle/>
          <a:p>
            <a:r>
              <a:rPr lang="en-GB" dirty="0"/>
              <a:t>(Mintel, 2023)</a:t>
            </a:r>
          </a:p>
        </p:txBody>
      </p:sp>
    </p:spTree>
    <p:extLst>
      <p:ext uri="{BB962C8B-B14F-4D97-AF65-F5344CB8AC3E}">
        <p14:creationId xmlns:p14="http://schemas.microsoft.com/office/powerpoint/2010/main" val="2654983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ack background with a black square&#10;&#10;AI-generated content may be incorrect.">
            <a:extLst>
              <a:ext uri="{FF2B5EF4-FFF2-40B4-BE49-F238E27FC236}">
                <a16:creationId xmlns:a16="http://schemas.microsoft.com/office/drawing/2014/main" id="{D2D514CA-5815-54D1-937D-1B95FBACDAF1}"/>
              </a:ext>
            </a:extLst>
          </p:cNvPr>
          <p:cNvPicPr>
            <a:picLocks noChangeAspect="1"/>
          </p:cNvPicPr>
          <p:nvPr/>
        </p:nvPicPr>
        <p:blipFill>
          <a:blip r:embed="rId2"/>
          <a:stretch>
            <a:fillRect/>
          </a:stretch>
        </p:blipFill>
        <p:spPr>
          <a:xfrm>
            <a:off x="633999" y="1211240"/>
            <a:ext cx="4020297" cy="1215851"/>
          </a:xfrm>
          <a:prstGeom prst="rect">
            <a:avLst/>
          </a:prstGeom>
        </p:spPr>
      </p:pic>
      <p:cxnSp>
        <p:nvCxnSpPr>
          <p:cNvPr id="22" name="Straight Connector 21">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C4942791-79E9-00F8-D494-A840CCC6FB05}"/>
              </a:ext>
            </a:extLst>
          </p:cNvPr>
          <p:cNvPicPr>
            <a:picLocks noChangeAspect="1"/>
          </p:cNvPicPr>
          <p:nvPr/>
        </p:nvPicPr>
        <p:blipFill>
          <a:blip r:embed="rId3"/>
          <a:stretch>
            <a:fillRect/>
          </a:stretch>
        </p:blipFill>
        <p:spPr>
          <a:xfrm>
            <a:off x="633999" y="2658384"/>
            <a:ext cx="4020296" cy="1959894"/>
          </a:xfrm>
          <a:prstGeom prst="rect">
            <a:avLst/>
          </a:prstGeom>
        </p:spPr>
      </p:pic>
      <p:sp>
        <p:nvSpPr>
          <p:cNvPr id="3" name="Content Placeholder 2">
            <a:extLst>
              <a:ext uri="{FF2B5EF4-FFF2-40B4-BE49-F238E27FC236}">
                <a16:creationId xmlns:a16="http://schemas.microsoft.com/office/drawing/2014/main" id="{784C622A-41E3-24E5-09BA-42DC773E8A68}"/>
              </a:ext>
            </a:extLst>
          </p:cNvPr>
          <p:cNvSpPr>
            <a:spLocks noGrp="1"/>
          </p:cNvSpPr>
          <p:nvPr>
            <p:ph idx="1"/>
          </p:nvPr>
        </p:nvSpPr>
        <p:spPr>
          <a:xfrm>
            <a:off x="5144679" y="2198914"/>
            <a:ext cx="6405063" cy="3670180"/>
          </a:xfrm>
        </p:spPr>
        <p:txBody>
          <a:bodyPr>
            <a:normAutofit/>
          </a:bodyPr>
          <a:lstStyle/>
          <a:p>
            <a:pPr marL="0" indent="0">
              <a:buNone/>
            </a:pPr>
            <a:r>
              <a:rPr lang="en-GB" dirty="0"/>
              <a:t>Mission Statement:</a:t>
            </a:r>
          </a:p>
          <a:p>
            <a:pPr marL="0" indent="0">
              <a:buNone/>
            </a:pPr>
            <a:r>
              <a:rPr lang="en-GB" dirty="0"/>
              <a:t>“To empower the Swansea community to live healthier, happier lives through fresh, innovative, and convenient smoothie solutions.”</a:t>
            </a:r>
          </a:p>
          <a:p>
            <a:pPr marL="0" indent="0">
              <a:buNone/>
            </a:pPr>
            <a:r>
              <a:rPr lang="en-GB" dirty="0"/>
              <a:t>Aim:</a:t>
            </a:r>
          </a:p>
          <a:p>
            <a:pPr marL="0" indent="0">
              <a:buNone/>
            </a:pPr>
            <a:r>
              <a:rPr lang="en-GB" dirty="0"/>
              <a:t>To become Swansea’s leading smoothie bar within three years, recognised for exceptional quality and community engagement.</a:t>
            </a:r>
          </a:p>
        </p:txBody>
      </p:sp>
      <p:sp>
        <p:nvSpPr>
          <p:cNvPr id="24" name="Rectangle 23">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DA9BBBFA-5A59-E52A-00B8-A7635A24A364}"/>
              </a:ext>
            </a:extLst>
          </p:cNvPr>
          <p:cNvSpPr txBox="1"/>
          <p:nvPr/>
        </p:nvSpPr>
        <p:spPr>
          <a:xfrm>
            <a:off x="4934687" y="5913028"/>
            <a:ext cx="6098720" cy="369332"/>
          </a:xfrm>
          <a:prstGeom prst="rect">
            <a:avLst/>
          </a:prstGeom>
          <a:noFill/>
        </p:spPr>
        <p:txBody>
          <a:bodyPr wrap="square">
            <a:spAutoFit/>
          </a:bodyPr>
          <a:lstStyle/>
          <a:p>
            <a:r>
              <a:rPr lang="en-GB" dirty="0"/>
              <a:t>(Mintel, 2023)</a:t>
            </a:r>
          </a:p>
        </p:txBody>
      </p:sp>
    </p:spTree>
    <p:extLst>
      <p:ext uri="{BB962C8B-B14F-4D97-AF65-F5344CB8AC3E}">
        <p14:creationId xmlns:p14="http://schemas.microsoft.com/office/powerpoint/2010/main" val="599370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699373FF-C78A-430B-A246-6048999CE9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3E702-CE77-A0E3-F6A2-359BC3283A02}"/>
              </a:ext>
            </a:extLst>
          </p:cNvPr>
          <p:cNvSpPr>
            <a:spLocks noGrp="1"/>
          </p:cNvSpPr>
          <p:nvPr>
            <p:ph type="title"/>
          </p:nvPr>
        </p:nvSpPr>
        <p:spPr>
          <a:xfrm>
            <a:off x="4703577" y="634946"/>
            <a:ext cx="6846166" cy="1450757"/>
          </a:xfrm>
        </p:spPr>
        <p:txBody>
          <a:bodyPr>
            <a:normAutofit/>
          </a:bodyPr>
          <a:lstStyle/>
          <a:p>
            <a:r>
              <a:rPr lang="en-GB"/>
              <a:t>Why Swansea Indoor Market?</a:t>
            </a:r>
            <a:endParaRPr lang="en-GB" dirty="0"/>
          </a:p>
        </p:txBody>
      </p:sp>
      <p:pic>
        <p:nvPicPr>
          <p:cNvPr id="8" name="Picture 7" descr="A map of a market&#10;&#10;AI-generated content may be incorrect.">
            <a:extLst>
              <a:ext uri="{FF2B5EF4-FFF2-40B4-BE49-F238E27FC236}">
                <a16:creationId xmlns:a16="http://schemas.microsoft.com/office/drawing/2014/main" id="{19EDD61D-49EC-FD38-5820-F19CEEB26D15}"/>
              </a:ext>
            </a:extLst>
          </p:cNvPr>
          <p:cNvPicPr>
            <a:picLocks noChangeAspect="1"/>
          </p:cNvPicPr>
          <p:nvPr/>
        </p:nvPicPr>
        <p:blipFill>
          <a:blip r:embed="rId2"/>
          <a:stretch>
            <a:fillRect/>
          </a:stretch>
        </p:blipFill>
        <p:spPr>
          <a:xfrm>
            <a:off x="525325" y="1346284"/>
            <a:ext cx="3805615" cy="2863725"/>
          </a:xfrm>
          <a:prstGeom prst="rect">
            <a:avLst/>
          </a:prstGeom>
        </p:spPr>
      </p:pic>
      <p:cxnSp>
        <p:nvCxnSpPr>
          <p:cNvPr id="65" name="Straight Connector 64">
            <a:extLst>
              <a:ext uri="{FF2B5EF4-FFF2-40B4-BE49-F238E27FC236}">
                <a16:creationId xmlns:a16="http://schemas.microsoft.com/office/drawing/2014/main" id="{03EBB925-FEC3-4CD5-9271-3D75EBB5326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9772"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red bird with a white background&#10;&#10;AI-generated content may be incorrect.">
            <a:extLst>
              <a:ext uri="{FF2B5EF4-FFF2-40B4-BE49-F238E27FC236}">
                <a16:creationId xmlns:a16="http://schemas.microsoft.com/office/drawing/2014/main" id="{7EE98405-C8E9-DE03-ADED-B221B8F55F87}"/>
              </a:ext>
            </a:extLst>
          </p:cNvPr>
          <p:cNvPicPr>
            <a:picLocks noChangeAspect="1"/>
          </p:cNvPicPr>
          <p:nvPr/>
        </p:nvPicPr>
        <p:blipFill>
          <a:blip r:embed="rId3"/>
          <a:stretch>
            <a:fillRect/>
          </a:stretch>
        </p:blipFill>
        <p:spPr>
          <a:xfrm>
            <a:off x="10113246" y="4163032"/>
            <a:ext cx="1599923" cy="1599923"/>
          </a:xfrm>
          <a:prstGeom prst="rect">
            <a:avLst/>
          </a:prstGeom>
        </p:spPr>
      </p:pic>
      <p:pic>
        <p:nvPicPr>
          <p:cNvPr id="6" name="Picture 5" descr="A blue text on a white background&#10;&#10;AI-generated content may be incorrect.">
            <a:extLst>
              <a:ext uri="{FF2B5EF4-FFF2-40B4-BE49-F238E27FC236}">
                <a16:creationId xmlns:a16="http://schemas.microsoft.com/office/drawing/2014/main" id="{D6EDA84F-ABE9-CC8F-F3E0-AF4EFC7B5A72}"/>
              </a:ext>
            </a:extLst>
          </p:cNvPr>
          <p:cNvPicPr>
            <a:picLocks noChangeAspect="1"/>
          </p:cNvPicPr>
          <p:nvPr/>
        </p:nvPicPr>
        <p:blipFill>
          <a:blip r:embed="rId4"/>
          <a:stretch>
            <a:fillRect/>
          </a:stretch>
        </p:blipFill>
        <p:spPr>
          <a:xfrm>
            <a:off x="5577802" y="4601091"/>
            <a:ext cx="3446682" cy="723803"/>
          </a:xfrm>
          <a:prstGeom prst="rect">
            <a:avLst/>
          </a:prstGeom>
        </p:spPr>
      </p:pic>
      <p:sp>
        <p:nvSpPr>
          <p:cNvPr id="3" name="Content Placeholder 2">
            <a:extLst>
              <a:ext uri="{FF2B5EF4-FFF2-40B4-BE49-F238E27FC236}">
                <a16:creationId xmlns:a16="http://schemas.microsoft.com/office/drawing/2014/main" id="{52EB8626-7D75-BA08-AEDE-11142CA1D1B9}"/>
              </a:ext>
            </a:extLst>
          </p:cNvPr>
          <p:cNvSpPr>
            <a:spLocks noGrp="1"/>
          </p:cNvSpPr>
          <p:nvPr>
            <p:ph idx="1"/>
          </p:nvPr>
        </p:nvSpPr>
        <p:spPr>
          <a:xfrm>
            <a:off x="4701747" y="2198914"/>
            <a:ext cx="6847996" cy="3670180"/>
          </a:xfrm>
        </p:spPr>
        <p:txBody>
          <a:bodyPr>
            <a:normAutofit/>
          </a:bodyPr>
          <a:lstStyle/>
          <a:p>
            <a:pPr>
              <a:buFont typeface="Wingdings" panose="05000000000000000000" pitchFamily="2" charset="2"/>
              <a:buChar char="§"/>
            </a:pPr>
            <a:r>
              <a:rPr lang="en-GB" dirty="0"/>
              <a:t>Swansea Indoor Market is the largest in Wales and attracts </a:t>
            </a:r>
            <a:r>
              <a:rPr lang="en-GB" b="1" dirty="0"/>
              <a:t>over 80,000 visitors a week</a:t>
            </a:r>
            <a:r>
              <a:rPr lang="en-GB" dirty="0"/>
              <a:t> (Swansea Council, 2024).</a:t>
            </a:r>
          </a:p>
          <a:p>
            <a:pPr>
              <a:buFont typeface="Wingdings" panose="05000000000000000000" pitchFamily="2" charset="2"/>
              <a:buChar char="§"/>
            </a:pPr>
            <a:r>
              <a:rPr lang="en-GB" dirty="0"/>
              <a:t>Strong local community atmosphere and focus on local products.</a:t>
            </a:r>
          </a:p>
          <a:p>
            <a:pPr>
              <a:buFont typeface="Wingdings" panose="05000000000000000000" pitchFamily="2" charset="2"/>
              <a:buChar char="§"/>
            </a:pPr>
            <a:r>
              <a:rPr lang="en-GB" dirty="0"/>
              <a:t>Ideal for introducing a fresh, health-focused concept to a diverse audience, including locals, students, and tourists.</a:t>
            </a:r>
          </a:p>
          <a:p>
            <a:endParaRPr lang="en-GB" dirty="0"/>
          </a:p>
          <a:p>
            <a:endParaRPr lang="en-GB" dirty="0"/>
          </a:p>
        </p:txBody>
      </p:sp>
      <p:sp>
        <p:nvSpPr>
          <p:cNvPr id="66" name="Rectangle 65">
            <a:extLst>
              <a:ext uri="{FF2B5EF4-FFF2-40B4-BE49-F238E27FC236}">
                <a16:creationId xmlns:a16="http://schemas.microsoft.com/office/drawing/2014/main" id="{109B2863-A1A5-4050-8DE8-9BC0AD47F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7" name="Rectangle 66">
            <a:extLst>
              <a:ext uri="{FF2B5EF4-FFF2-40B4-BE49-F238E27FC236}">
                <a16:creationId xmlns:a16="http://schemas.microsoft.com/office/drawing/2014/main" id="{F1F76955-21E0-4116-A6AA-19DB89B503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EE31EF28-FE13-66B4-5D2F-0AD6DCC733FC}"/>
              </a:ext>
            </a:extLst>
          </p:cNvPr>
          <p:cNvSpPr txBox="1"/>
          <p:nvPr/>
        </p:nvSpPr>
        <p:spPr>
          <a:xfrm>
            <a:off x="4251783" y="5918006"/>
            <a:ext cx="6098720" cy="369332"/>
          </a:xfrm>
          <a:prstGeom prst="rect">
            <a:avLst/>
          </a:prstGeom>
          <a:noFill/>
        </p:spPr>
        <p:txBody>
          <a:bodyPr wrap="square">
            <a:spAutoFit/>
          </a:bodyPr>
          <a:lstStyle/>
          <a:p>
            <a:r>
              <a:rPr lang="en-GB" dirty="0"/>
              <a:t>(Swansea Council, 2024)</a:t>
            </a:r>
          </a:p>
        </p:txBody>
      </p:sp>
    </p:spTree>
    <p:extLst>
      <p:ext uri="{BB962C8B-B14F-4D97-AF65-F5344CB8AC3E}">
        <p14:creationId xmlns:p14="http://schemas.microsoft.com/office/powerpoint/2010/main" val="2351815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92171F-95EA-E67E-1343-BEBD15E56F7C}"/>
              </a:ext>
            </a:extLst>
          </p:cNvPr>
          <p:cNvSpPr>
            <a:spLocks noGrp="1"/>
          </p:cNvSpPr>
          <p:nvPr>
            <p:ph type="title"/>
          </p:nvPr>
        </p:nvSpPr>
        <p:spPr>
          <a:xfrm>
            <a:off x="6411685" y="634946"/>
            <a:ext cx="5127171" cy="1450757"/>
          </a:xfrm>
        </p:spPr>
        <p:txBody>
          <a:bodyPr>
            <a:normAutofit/>
          </a:bodyPr>
          <a:lstStyle/>
          <a:p>
            <a:r>
              <a:rPr lang="en-GB" dirty="0"/>
              <a:t>Our unique selling point (USP)</a:t>
            </a:r>
          </a:p>
        </p:txBody>
      </p:sp>
      <p:pic>
        <p:nvPicPr>
          <p:cNvPr id="5" name="Picture 4" descr="A group of fruit juices in plastic cups&#10;&#10;AI-generated content may be incorrect.">
            <a:extLst>
              <a:ext uri="{FF2B5EF4-FFF2-40B4-BE49-F238E27FC236}">
                <a16:creationId xmlns:a16="http://schemas.microsoft.com/office/drawing/2014/main" id="{F1321405-790F-E1B9-7455-B5923F572B1C}"/>
              </a:ext>
            </a:extLst>
          </p:cNvPr>
          <p:cNvPicPr>
            <a:picLocks noChangeAspect="1"/>
          </p:cNvPicPr>
          <p:nvPr/>
        </p:nvPicPr>
        <p:blipFill>
          <a:blip r:embed="rId2"/>
          <a:stretch>
            <a:fillRect/>
          </a:stretch>
        </p:blipFill>
        <p:spPr>
          <a:xfrm>
            <a:off x="643192" y="1231434"/>
            <a:ext cx="5451627" cy="4075091"/>
          </a:xfrm>
          <a:prstGeom prst="rect">
            <a:avLst/>
          </a:prstGeom>
        </p:spPr>
      </p:pic>
      <p:cxnSp>
        <p:nvCxnSpPr>
          <p:cNvPr id="12" name="Straight Connector 11">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Rectangle 1">
            <a:extLst>
              <a:ext uri="{FF2B5EF4-FFF2-40B4-BE49-F238E27FC236}">
                <a16:creationId xmlns:a16="http://schemas.microsoft.com/office/drawing/2014/main" id="{787F0024-7D57-9441-2D68-4FE40BC946C2}"/>
              </a:ext>
            </a:extLst>
          </p:cNvPr>
          <p:cNvSpPr>
            <a:spLocks noGrp="1" noChangeArrowheads="1"/>
          </p:cNvSpPr>
          <p:nvPr>
            <p:ph idx="1"/>
          </p:nvPr>
        </p:nvSpPr>
        <p:spPr bwMode="auto">
          <a:xfrm>
            <a:off x="6152242" y="2206936"/>
            <a:ext cx="5646056" cy="367018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Locally sourced ingredients from market traders where possible</a:t>
            </a:r>
          </a:p>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Fully compostable packaging to support market sustainability goals</a:t>
            </a:r>
          </a:p>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Quick, friendly service for busy market visitors</a:t>
            </a:r>
            <a:r>
              <a:rPr lang="en-US" altLang="en-US" dirty="0">
                <a:solidFill>
                  <a:schemeClr val="tx1"/>
                </a:solidFill>
                <a:latin typeface="Arial" panose="020B0604020202020204" pitchFamily="34" charset="0"/>
              </a:rPr>
              <a:t>.</a:t>
            </a:r>
          </a:p>
          <a:p>
            <a:pPr marL="0" marR="0" lvl="0" indent="0" defTabSz="914400" rtl="0" eaLnBrk="0" fontAlgn="base" latinLnBrk="0" hangingPunct="0">
              <a:spcBef>
                <a:spcPct val="0"/>
              </a:spcBef>
              <a:spcAft>
                <a:spcPts val="600"/>
              </a:spcAft>
              <a:buClrTx/>
              <a:buSzTx/>
              <a:buFontTx/>
              <a:buChar char="•"/>
              <a:tabLst/>
            </a:pPr>
            <a:r>
              <a:rPr kumimoji="0" lang="en-US" altLang="en-US" i="0" u="none" strike="noStrike" cap="none" normalizeH="0" baseline="0" dirty="0">
                <a:ln>
                  <a:noFill/>
                </a:ln>
                <a:solidFill>
                  <a:schemeClr val="tx1"/>
                </a:solidFill>
                <a:effectLst/>
                <a:latin typeface="Arial" panose="020B0604020202020204" pitchFamily="34" charset="0"/>
              </a:rPr>
              <a:t>Personalized </a:t>
            </a:r>
            <a:r>
              <a:rPr lang="en-US" altLang="en-US" dirty="0">
                <a:solidFill>
                  <a:schemeClr val="tx1"/>
                </a:solidFill>
                <a:latin typeface="Arial" panose="020B0604020202020204" pitchFamily="34" charset="0"/>
              </a:rPr>
              <a:t>Smoothies</a:t>
            </a:r>
            <a:r>
              <a:rPr kumimoji="0" lang="en-US" altLang="en-US" i="0" u="none" strike="noStrike" cap="none" normalizeH="0" baseline="0" dirty="0">
                <a:ln>
                  <a:noFill/>
                </a:ln>
                <a:solidFill>
                  <a:schemeClr val="tx1"/>
                </a:solidFill>
                <a:effectLst/>
                <a:latin typeface="Arial" panose="020B0604020202020204" pitchFamily="34" charset="0"/>
              </a:rPr>
              <a:t> </a:t>
            </a:r>
          </a:p>
          <a:p>
            <a:pPr marL="0" indent="0" eaLnBrk="0" fontAlgn="base" hangingPunct="0">
              <a:spcBef>
                <a:spcPct val="0"/>
              </a:spcBef>
              <a:spcAft>
                <a:spcPts val="600"/>
              </a:spcAft>
              <a:buClrTx/>
              <a:buSzTx/>
              <a:buFontTx/>
              <a:buChar char="•"/>
            </a:pPr>
            <a:r>
              <a:rPr lang="en-US" altLang="en-US" dirty="0">
                <a:solidFill>
                  <a:schemeClr val="tx1"/>
                </a:solidFill>
                <a:latin typeface="Arial" panose="020B0604020202020204" pitchFamily="34" charset="0"/>
              </a:rPr>
              <a:t>Website (Order &amp; Collect) </a:t>
            </a:r>
          </a:p>
          <a:p>
            <a:pPr marL="0" indent="0" eaLnBrk="0" fontAlgn="base" hangingPunct="0">
              <a:spcBef>
                <a:spcPct val="0"/>
              </a:spcBef>
              <a:spcAft>
                <a:spcPts val="600"/>
              </a:spcAft>
              <a:buClrTx/>
              <a:buSzTx/>
              <a:buFontTx/>
              <a:buChar char="•"/>
            </a:pPr>
            <a:r>
              <a:rPr lang="en-US" altLang="en-US" dirty="0">
                <a:solidFill>
                  <a:schemeClr val="tx1"/>
                </a:solidFill>
                <a:latin typeface="Arial" panose="020B0604020202020204" pitchFamily="34" charset="0"/>
              </a:rPr>
              <a:t>Made-to-order freshness — no pre-made drinks</a:t>
            </a:r>
          </a:p>
          <a:p>
            <a:pPr marL="0" marR="0" lvl="0" indent="0" defTabSz="914400" rtl="0" eaLnBrk="0" fontAlgn="base" latinLnBrk="0" hangingPunct="0">
              <a:spcBef>
                <a:spcPct val="0"/>
              </a:spcBef>
              <a:spcAft>
                <a:spcPts val="600"/>
              </a:spcAft>
              <a:buClrTx/>
              <a:buSzTx/>
              <a:buFontTx/>
              <a:buChar char="•"/>
              <a:tabLst/>
            </a:pPr>
            <a:endParaRPr kumimoji="0" lang="en-US" altLang="en-US" i="0" u="none" strike="noStrike" cap="none" normalizeH="0" baseline="0" dirty="0">
              <a:ln>
                <a:noFill/>
              </a:ln>
              <a:solidFill>
                <a:schemeClr val="tx1"/>
              </a:solidFill>
              <a:effectLst/>
              <a:latin typeface="Arial" panose="020B0604020202020204" pitchFamily="34" charset="0"/>
            </a:endParaRPr>
          </a:p>
        </p:txBody>
      </p:sp>
      <p:sp>
        <p:nvSpPr>
          <p:cNvPr id="14" name="Rectangle 13">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DFCAEFCC-9AB7-47D5-F4FE-3E72BAA38937}"/>
              </a:ext>
            </a:extLst>
          </p:cNvPr>
          <p:cNvSpPr txBox="1"/>
          <p:nvPr/>
        </p:nvSpPr>
        <p:spPr>
          <a:xfrm>
            <a:off x="4371975" y="5877116"/>
            <a:ext cx="6098720" cy="369332"/>
          </a:xfrm>
          <a:prstGeom prst="rect">
            <a:avLst/>
          </a:prstGeom>
          <a:noFill/>
        </p:spPr>
        <p:txBody>
          <a:bodyPr wrap="square">
            <a:spAutoFit/>
          </a:bodyPr>
          <a:lstStyle/>
          <a:p>
            <a:r>
              <a:rPr lang="en-GB" dirty="0"/>
              <a:t>(Mintel, 2023; Swansea Council, 2024)</a:t>
            </a:r>
          </a:p>
        </p:txBody>
      </p:sp>
    </p:spTree>
    <p:extLst>
      <p:ext uri="{BB962C8B-B14F-4D97-AF65-F5344CB8AC3E}">
        <p14:creationId xmlns:p14="http://schemas.microsoft.com/office/powerpoint/2010/main" val="3198954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9061E3-F16E-7092-A2FE-7617C2E58EA2}"/>
              </a:ext>
            </a:extLst>
          </p:cNvPr>
          <p:cNvSpPr>
            <a:spLocks noGrp="1"/>
          </p:cNvSpPr>
          <p:nvPr>
            <p:ph type="title"/>
          </p:nvPr>
        </p:nvSpPr>
        <p:spPr>
          <a:xfrm>
            <a:off x="5181247" y="420841"/>
            <a:ext cx="6405063" cy="1450757"/>
          </a:xfrm>
        </p:spPr>
        <p:txBody>
          <a:bodyPr>
            <a:normAutofit/>
          </a:bodyPr>
          <a:lstStyle/>
          <a:p>
            <a:r>
              <a:rPr lang="en-GB" dirty="0"/>
              <a:t>Products/Menu  </a:t>
            </a:r>
          </a:p>
        </p:txBody>
      </p:sp>
      <p:pic>
        <p:nvPicPr>
          <p:cNvPr id="5" name="Picture 4" descr="A group of fruit juices in plastic cups&#10;&#10;AI-generated content may be incorrect.">
            <a:extLst>
              <a:ext uri="{FF2B5EF4-FFF2-40B4-BE49-F238E27FC236}">
                <a16:creationId xmlns:a16="http://schemas.microsoft.com/office/drawing/2014/main" id="{51395211-7AC8-5F44-1322-CC1B4A94A2F3}"/>
              </a:ext>
            </a:extLst>
          </p:cNvPr>
          <p:cNvPicPr>
            <a:picLocks noChangeAspect="1"/>
          </p:cNvPicPr>
          <p:nvPr/>
        </p:nvPicPr>
        <p:blipFill>
          <a:blip r:embed="rId3"/>
          <a:srcRect l="16306" r="4542" b="-1"/>
          <a:stretch>
            <a:fillRect/>
          </a:stretch>
        </p:blipFill>
        <p:spPr>
          <a:xfrm>
            <a:off x="642258" y="3429000"/>
            <a:ext cx="4020297" cy="2476136"/>
          </a:xfrm>
          <a:prstGeom prst="rect">
            <a:avLst/>
          </a:prstGeom>
        </p:spPr>
      </p:pic>
      <p:cxnSp>
        <p:nvCxnSpPr>
          <p:cNvPr id="23" name="Straight Connector 22">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1247" y="2086188"/>
            <a:ext cx="5852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screenshot of a website&#10;&#10;AI-generated content may be incorrect.">
            <a:extLst>
              <a:ext uri="{FF2B5EF4-FFF2-40B4-BE49-F238E27FC236}">
                <a16:creationId xmlns:a16="http://schemas.microsoft.com/office/drawing/2014/main" id="{D1503F8D-DF07-F648-86C4-AE11F0700DB4}"/>
              </a:ext>
            </a:extLst>
          </p:cNvPr>
          <p:cNvPicPr>
            <a:picLocks noChangeAspect="1"/>
          </p:cNvPicPr>
          <p:nvPr/>
        </p:nvPicPr>
        <p:blipFill>
          <a:blip r:embed="rId4"/>
          <a:srcRect t="12945" r="3" b="3"/>
          <a:stretch>
            <a:fillRect/>
          </a:stretch>
        </p:blipFill>
        <p:spPr>
          <a:xfrm>
            <a:off x="883321" y="847635"/>
            <a:ext cx="4020296" cy="2476136"/>
          </a:xfrm>
          <a:prstGeom prst="rect">
            <a:avLst/>
          </a:prstGeom>
        </p:spPr>
      </p:pic>
      <p:pic>
        <p:nvPicPr>
          <p:cNvPr id="3" name="Content Placeholder 2">
            <a:extLst>
              <a:ext uri="{FF2B5EF4-FFF2-40B4-BE49-F238E27FC236}">
                <a16:creationId xmlns:a16="http://schemas.microsoft.com/office/drawing/2014/main" id="{F8011EFA-8B1A-22A2-455B-89482D2429F8}"/>
              </a:ext>
            </a:extLst>
          </p:cNvPr>
          <p:cNvPicPr>
            <a:picLocks noGrp="1" noChangeAspect="1"/>
          </p:cNvPicPr>
          <p:nvPr>
            <p:ph idx="1"/>
          </p:nvPr>
        </p:nvPicPr>
        <p:blipFill>
          <a:blip r:embed="rId5"/>
          <a:stretch>
            <a:fillRect/>
          </a:stretch>
        </p:blipFill>
        <p:spPr>
          <a:xfrm>
            <a:off x="5145088" y="2492140"/>
            <a:ext cx="6403975" cy="3083395"/>
          </a:xfrm>
          <a:prstGeom prst="rect">
            <a:avLst/>
          </a:prstGeom>
        </p:spPr>
      </p:pic>
      <p:sp>
        <p:nvSpPr>
          <p:cNvPr id="25" name="Rectangle 24">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53A72A66-9C5C-5BDC-6397-A0828B61B3B7}"/>
              </a:ext>
            </a:extLst>
          </p:cNvPr>
          <p:cNvSpPr txBox="1"/>
          <p:nvPr/>
        </p:nvSpPr>
        <p:spPr>
          <a:xfrm>
            <a:off x="4903617" y="5964984"/>
            <a:ext cx="6098720" cy="369332"/>
          </a:xfrm>
          <a:prstGeom prst="rect">
            <a:avLst/>
          </a:prstGeom>
          <a:noFill/>
        </p:spPr>
        <p:txBody>
          <a:bodyPr wrap="square">
            <a:spAutoFit/>
          </a:bodyPr>
          <a:lstStyle/>
          <a:p>
            <a:r>
              <a:rPr lang="en-GB" dirty="0"/>
              <a:t>(Euromonitor, 2024)</a:t>
            </a:r>
          </a:p>
        </p:txBody>
      </p:sp>
    </p:spTree>
    <p:extLst>
      <p:ext uri="{BB962C8B-B14F-4D97-AF65-F5344CB8AC3E}">
        <p14:creationId xmlns:p14="http://schemas.microsoft.com/office/powerpoint/2010/main" val="1131862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41C1B-3395-5341-9167-1CD71628595F}"/>
              </a:ext>
            </a:extLst>
          </p:cNvPr>
          <p:cNvSpPr>
            <a:spLocks noGrp="1"/>
          </p:cNvSpPr>
          <p:nvPr>
            <p:ph type="title"/>
          </p:nvPr>
        </p:nvSpPr>
        <p:spPr>
          <a:xfrm>
            <a:off x="819694" y="-376077"/>
            <a:ext cx="10058400" cy="1450757"/>
          </a:xfrm>
        </p:spPr>
        <p:txBody>
          <a:bodyPr/>
          <a:lstStyle/>
          <a:p>
            <a:r>
              <a:rPr lang="en-GB" dirty="0"/>
              <a:t>SWOT </a:t>
            </a:r>
          </a:p>
        </p:txBody>
      </p:sp>
      <p:sp>
        <p:nvSpPr>
          <p:cNvPr id="4" name="Content Placeholder 2">
            <a:extLst>
              <a:ext uri="{FF2B5EF4-FFF2-40B4-BE49-F238E27FC236}">
                <a16:creationId xmlns:a16="http://schemas.microsoft.com/office/drawing/2014/main" id="{050151ED-B35A-CCA3-12C9-3A003C57E1F6}"/>
              </a:ext>
            </a:extLst>
          </p:cNvPr>
          <p:cNvSpPr>
            <a:spLocks noGrp="1"/>
          </p:cNvSpPr>
          <p:nvPr>
            <p:ph idx="1"/>
          </p:nvPr>
        </p:nvSpPr>
        <p:spPr>
          <a:xfrm>
            <a:off x="179277" y="1755555"/>
            <a:ext cx="5120641" cy="4958654"/>
          </a:xfrm>
        </p:spPr>
        <p:txBody>
          <a:bodyPr>
            <a:normAutofit lnSpcReduction="10000"/>
          </a:bodyPr>
          <a:lstStyle/>
          <a:p>
            <a:pPr marL="0" indent="0">
              <a:buNone/>
            </a:pPr>
            <a:r>
              <a:rPr lang="en-US" b="1" dirty="0"/>
              <a:t>Strength</a:t>
            </a:r>
          </a:p>
          <a:p>
            <a:pPr marL="0" indent="0">
              <a:buNone/>
            </a:pPr>
            <a:r>
              <a:rPr lang="en-US" dirty="0"/>
              <a:t>•Locally sourced ingredients </a:t>
            </a:r>
          </a:p>
          <a:p>
            <a:pPr marL="0" indent="0">
              <a:buNone/>
            </a:pPr>
            <a:r>
              <a:rPr lang="en-GB" dirty="0"/>
              <a:t>•Vegan and gluten free options</a:t>
            </a:r>
          </a:p>
          <a:p>
            <a:pPr marL="0" indent="0">
              <a:buNone/>
            </a:pPr>
            <a:r>
              <a:rPr lang="en-GB" dirty="0"/>
              <a:t>•Excellent local location that attracts foot fall	</a:t>
            </a:r>
            <a:endParaRPr lang="en-US" dirty="0"/>
          </a:p>
          <a:p>
            <a:pPr marL="0" indent="0">
              <a:buNone/>
            </a:pPr>
            <a:r>
              <a:rPr lang="en-US" b="1" dirty="0"/>
              <a:t>Weaknesses</a:t>
            </a:r>
          </a:p>
          <a:p>
            <a:pPr marL="0" indent="0">
              <a:buNone/>
            </a:pPr>
            <a:r>
              <a:rPr lang="en-US" dirty="0"/>
              <a:t>•</a:t>
            </a:r>
            <a:r>
              <a:rPr lang="en-GB" dirty="0"/>
              <a:t>Lack of knowledge in the industry </a:t>
            </a:r>
          </a:p>
          <a:p>
            <a:pPr marL="0" indent="0">
              <a:buNone/>
            </a:pPr>
            <a:r>
              <a:rPr lang="en-US" dirty="0"/>
              <a:t>•Loud or overpacked environment </a:t>
            </a:r>
          </a:p>
          <a:p>
            <a:pPr>
              <a:buFont typeface="Arial" panose="020B0604020202020204" pitchFamily="34" charset="0"/>
              <a:buChar char="•"/>
            </a:pPr>
            <a:r>
              <a:rPr lang="en-GB" dirty="0"/>
              <a:t>Limited space and storage as a market stall</a:t>
            </a:r>
          </a:p>
          <a:p>
            <a:pPr>
              <a:buFont typeface="Arial" panose="020B0604020202020204" pitchFamily="34" charset="0"/>
              <a:buChar char="•"/>
            </a:pPr>
            <a:r>
              <a:rPr lang="en-GB" dirty="0"/>
              <a:t>Seasonal variations in customer numbers</a:t>
            </a:r>
          </a:p>
          <a:p>
            <a:pPr>
              <a:buFont typeface="Arial" panose="020B0604020202020204" pitchFamily="34" charset="0"/>
              <a:buChar char="•"/>
            </a:pPr>
            <a:r>
              <a:rPr lang="en-GB" dirty="0"/>
              <a:t>Strong competition from other food and drink options</a:t>
            </a:r>
          </a:p>
          <a:p>
            <a:pPr marL="0" indent="0">
              <a:buNone/>
            </a:pPr>
            <a:endParaRPr lang="en-US" dirty="0"/>
          </a:p>
          <a:p>
            <a:pPr marL="0" indent="0">
              <a:buNone/>
            </a:pPr>
            <a:endParaRPr lang="en-US" b="1" dirty="0"/>
          </a:p>
        </p:txBody>
      </p:sp>
      <p:sp>
        <p:nvSpPr>
          <p:cNvPr id="5" name="TextBox 4">
            <a:extLst>
              <a:ext uri="{FF2B5EF4-FFF2-40B4-BE49-F238E27FC236}">
                <a16:creationId xmlns:a16="http://schemas.microsoft.com/office/drawing/2014/main" id="{EF76AA3E-5367-56BE-2397-C8E993E24597}"/>
              </a:ext>
            </a:extLst>
          </p:cNvPr>
          <p:cNvSpPr txBox="1"/>
          <p:nvPr/>
        </p:nvSpPr>
        <p:spPr>
          <a:xfrm>
            <a:off x="5483136" y="1755555"/>
            <a:ext cx="6529587" cy="5078313"/>
          </a:xfrm>
          <a:prstGeom prst="rect">
            <a:avLst/>
          </a:prstGeom>
          <a:noFill/>
        </p:spPr>
        <p:txBody>
          <a:bodyPr wrap="square" rtlCol="0">
            <a:spAutoFit/>
          </a:bodyPr>
          <a:lstStyle/>
          <a:p>
            <a:r>
              <a:rPr lang="en-GB" b="1" dirty="0"/>
              <a:t>Opportunities</a:t>
            </a:r>
          </a:p>
          <a:p>
            <a:r>
              <a:rPr lang="en-GB" dirty="0"/>
              <a:t>• Promotions running continuously </a:t>
            </a:r>
          </a:p>
          <a:p>
            <a:r>
              <a:rPr lang="en-GB" dirty="0"/>
              <a:t>• Charity events for more marketing </a:t>
            </a:r>
          </a:p>
          <a:p>
            <a:r>
              <a:rPr lang="en-GB" dirty="0"/>
              <a:t>• Growing demand for healthy, fresh food and drinks</a:t>
            </a:r>
          </a:p>
          <a:p>
            <a:r>
              <a:rPr lang="en-GB" dirty="0"/>
              <a:t>•Partnerships with local gyms, events, and wellness initiatives</a:t>
            </a:r>
          </a:p>
          <a:p>
            <a:r>
              <a:rPr lang="en-GB" dirty="0"/>
              <a:t>•Potential to introduce new products or seasonal specials</a:t>
            </a:r>
          </a:p>
          <a:p>
            <a:r>
              <a:rPr lang="en-GB" dirty="0"/>
              <a:t>•A huge surge in health-conscious eating</a:t>
            </a:r>
          </a:p>
          <a:p>
            <a:r>
              <a:rPr lang="en-GB" b="1" dirty="0"/>
              <a:t>Threats</a:t>
            </a:r>
          </a:p>
          <a:p>
            <a:r>
              <a:rPr lang="en-GB" dirty="0"/>
              <a:t>•Competition from other cafes and juice bars  that have been trading longer in the market </a:t>
            </a:r>
          </a:p>
          <a:p>
            <a:r>
              <a:rPr lang="en-GB" dirty="0"/>
              <a:t>• Uncertainty due to Brexit and how this is going to affect the price on raw materials</a:t>
            </a:r>
          </a:p>
          <a:p>
            <a:r>
              <a:rPr lang="en-GB" dirty="0"/>
              <a:t>• What if the menu isn’t what the local people want?</a:t>
            </a:r>
          </a:p>
          <a:p>
            <a:r>
              <a:rPr lang="en-GB" dirty="0"/>
              <a:t>•Rising costs of fresh ingredients</a:t>
            </a:r>
          </a:p>
          <a:p>
            <a:r>
              <a:rPr lang="en-GB" dirty="0"/>
              <a:t>•Economic pressures affecting discretionary spending</a:t>
            </a:r>
          </a:p>
          <a:p>
            <a:r>
              <a:rPr lang="en-GB" dirty="0"/>
              <a:t>•Fluctuations in market footfall, especially in colder months</a:t>
            </a:r>
          </a:p>
          <a:p>
            <a:endParaRPr lang="en-GB" dirty="0"/>
          </a:p>
          <a:p>
            <a:endParaRPr lang="en-GB" b="1" dirty="0"/>
          </a:p>
        </p:txBody>
      </p:sp>
      <p:sp>
        <p:nvSpPr>
          <p:cNvPr id="6" name="TextBox 5">
            <a:extLst>
              <a:ext uri="{FF2B5EF4-FFF2-40B4-BE49-F238E27FC236}">
                <a16:creationId xmlns:a16="http://schemas.microsoft.com/office/drawing/2014/main" id="{C384CC9D-A63D-624A-FEAC-18D64B348BCD}"/>
              </a:ext>
            </a:extLst>
          </p:cNvPr>
          <p:cNvSpPr txBox="1"/>
          <p:nvPr/>
        </p:nvSpPr>
        <p:spPr>
          <a:xfrm>
            <a:off x="627016" y="8155269"/>
            <a:ext cx="6098720" cy="4524315"/>
          </a:xfrm>
          <a:prstGeom prst="rect">
            <a:avLst/>
          </a:prstGeom>
          <a:noFill/>
        </p:spPr>
        <p:txBody>
          <a:bodyPr wrap="square">
            <a:spAutoFit/>
          </a:bodyPr>
          <a:lstStyle/>
          <a:p>
            <a:pPr>
              <a:buNone/>
            </a:pPr>
            <a:r>
              <a:rPr lang="en-GB" b="1" dirty="0"/>
              <a:t>✅ Strengths</a:t>
            </a:r>
          </a:p>
          <a:p>
            <a:pPr>
              <a:buFont typeface="Arial" panose="020B0604020202020204" pitchFamily="34" charset="0"/>
              <a:buChar char="•"/>
            </a:pPr>
            <a:r>
              <a:rPr lang="en-GB" dirty="0"/>
              <a:t>High footfall from both locals and tourists</a:t>
            </a:r>
          </a:p>
          <a:p>
            <a:pPr>
              <a:buFont typeface="Arial" panose="020B0604020202020204" pitchFamily="34" charset="0"/>
              <a:buChar char="•"/>
            </a:pPr>
            <a:r>
              <a:rPr lang="en-GB" dirty="0"/>
              <a:t>Health-focused products in line with current trends</a:t>
            </a:r>
          </a:p>
          <a:p>
            <a:pPr>
              <a:buFont typeface="Arial" panose="020B0604020202020204" pitchFamily="34" charset="0"/>
              <a:buChar char="•"/>
            </a:pPr>
            <a:r>
              <a:rPr lang="en-GB" dirty="0"/>
              <a:t>Strong visibility within a well-known, award-winning market</a:t>
            </a:r>
          </a:p>
          <a:p>
            <a:pPr>
              <a:buNone/>
            </a:pPr>
            <a:r>
              <a:rPr lang="en-GB" b="1" dirty="0"/>
              <a:t>⚠️ Weaknesses</a:t>
            </a:r>
          </a:p>
          <a:p>
            <a:pPr>
              <a:buFont typeface="Arial" panose="020B0604020202020204" pitchFamily="34" charset="0"/>
              <a:buChar char="•"/>
            </a:pPr>
            <a:r>
              <a:rPr lang="en-GB" dirty="0"/>
              <a:t>Limited space and storage as a market stall</a:t>
            </a:r>
          </a:p>
          <a:p>
            <a:pPr>
              <a:buFont typeface="Arial" panose="020B0604020202020204" pitchFamily="34" charset="0"/>
              <a:buChar char="•"/>
            </a:pPr>
            <a:r>
              <a:rPr lang="en-GB" dirty="0"/>
              <a:t>Seasonal variations in customer numbers</a:t>
            </a:r>
          </a:p>
          <a:p>
            <a:pPr>
              <a:buFont typeface="Arial" panose="020B0604020202020204" pitchFamily="34" charset="0"/>
              <a:buChar char="•"/>
            </a:pPr>
            <a:r>
              <a:rPr lang="en-GB" dirty="0"/>
              <a:t>Strong competition from other food and drink options</a:t>
            </a:r>
          </a:p>
          <a:p>
            <a:pPr>
              <a:buNone/>
            </a:pPr>
            <a:r>
              <a:rPr lang="en-GB" b="1" dirty="0"/>
              <a:t>🌟 Opportunities</a:t>
            </a:r>
          </a:p>
          <a:p>
            <a:pPr>
              <a:buFont typeface="Arial" panose="020B0604020202020204" pitchFamily="34" charset="0"/>
              <a:buChar char="•"/>
            </a:pPr>
            <a:r>
              <a:rPr lang="en-GB" dirty="0"/>
              <a:t>Growing demand for healthy, fresh food and drinks</a:t>
            </a:r>
          </a:p>
          <a:p>
            <a:pPr>
              <a:buFont typeface="Arial" panose="020B0604020202020204" pitchFamily="34" charset="0"/>
              <a:buChar char="•"/>
            </a:pPr>
            <a:r>
              <a:rPr lang="en-GB" dirty="0"/>
              <a:t>Partnerships with local gyms, events, and wellness initiatives</a:t>
            </a:r>
          </a:p>
          <a:p>
            <a:pPr>
              <a:buFont typeface="Arial" panose="020B0604020202020204" pitchFamily="34" charset="0"/>
              <a:buChar char="•"/>
            </a:pPr>
            <a:r>
              <a:rPr lang="en-GB" dirty="0"/>
              <a:t>Potential to introduce new products or seasonal specials</a:t>
            </a:r>
          </a:p>
          <a:p>
            <a:pPr>
              <a:buNone/>
            </a:pPr>
            <a:r>
              <a:rPr lang="en-GB" b="1" dirty="0"/>
              <a:t>⚡ Threats</a:t>
            </a:r>
          </a:p>
          <a:p>
            <a:pPr>
              <a:buFont typeface="Arial" panose="020B0604020202020204" pitchFamily="34" charset="0"/>
              <a:buChar char="•"/>
            </a:pPr>
            <a:r>
              <a:rPr lang="en-GB" dirty="0"/>
              <a:t>Rising costs of fresh ingredients</a:t>
            </a:r>
          </a:p>
          <a:p>
            <a:pPr>
              <a:buFont typeface="Arial" panose="020B0604020202020204" pitchFamily="34" charset="0"/>
              <a:buChar char="•"/>
            </a:pPr>
            <a:r>
              <a:rPr lang="en-GB" dirty="0"/>
              <a:t>Economic pressures affecting discretionary spending</a:t>
            </a:r>
          </a:p>
          <a:p>
            <a:pPr>
              <a:buFont typeface="Arial" panose="020B0604020202020204" pitchFamily="34" charset="0"/>
              <a:buChar char="•"/>
            </a:pPr>
            <a:r>
              <a:rPr lang="en-GB" dirty="0"/>
              <a:t>Fluctuations in market footfall, especially in colder months</a:t>
            </a:r>
          </a:p>
        </p:txBody>
      </p:sp>
    </p:spTree>
    <p:extLst>
      <p:ext uri="{BB962C8B-B14F-4D97-AF65-F5344CB8AC3E}">
        <p14:creationId xmlns:p14="http://schemas.microsoft.com/office/powerpoint/2010/main" val="921095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6455D-EB51-4218-8135-25B74DD4DA9B}"/>
              </a:ext>
            </a:extLst>
          </p:cNvPr>
          <p:cNvSpPr>
            <a:spLocks noGrp="1"/>
          </p:cNvSpPr>
          <p:nvPr>
            <p:ph type="title"/>
          </p:nvPr>
        </p:nvSpPr>
        <p:spPr/>
        <p:txBody>
          <a:bodyPr/>
          <a:lstStyle/>
          <a:p>
            <a:r>
              <a:rPr lang="en-GB" dirty="0"/>
              <a:t>SMART </a:t>
            </a:r>
          </a:p>
        </p:txBody>
      </p:sp>
      <p:sp>
        <p:nvSpPr>
          <p:cNvPr id="6" name="Content Placeholder 5">
            <a:extLst>
              <a:ext uri="{FF2B5EF4-FFF2-40B4-BE49-F238E27FC236}">
                <a16:creationId xmlns:a16="http://schemas.microsoft.com/office/drawing/2014/main" id="{81D22086-270F-53B0-98CE-7AD3964EB057}"/>
              </a:ext>
            </a:extLst>
          </p:cNvPr>
          <p:cNvSpPr>
            <a:spLocks noGrp="1"/>
          </p:cNvSpPr>
          <p:nvPr>
            <p:ph idx="1"/>
          </p:nvPr>
        </p:nvSpPr>
        <p:spPr>
          <a:xfrm>
            <a:off x="937306" y="1737360"/>
            <a:ext cx="10058400" cy="5211683"/>
          </a:xfrm>
          <a:prstGeom prst="rect">
            <a:avLst/>
          </a:prstGeom>
        </p:spPr>
        <p:txBody>
          <a:bodyPr wrap="square">
            <a:spAutoFit/>
          </a:bodyPr>
          <a:lstStyle/>
          <a:p>
            <a:r>
              <a:rPr lang="en-GB" sz="1800" u="sng" dirty="0"/>
              <a:t>Specific </a:t>
            </a:r>
          </a:p>
          <a:p>
            <a:r>
              <a:rPr lang="en-GB" sz="1800" dirty="0"/>
              <a:t>We want to expand our business to other cities and take it to the global markets by building our brand </a:t>
            </a:r>
          </a:p>
          <a:p>
            <a:r>
              <a:rPr lang="en-GB" sz="1800" u="sng" dirty="0"/>
              <a:t>Measurable</a:t>
            </a:r>
          </a:p>
          <a:p>
            <a:r>
              <a:rPr lang="en-GB" sz="1800" dirty="0"/>
              <a:t>We like to hit our target in 3 years</a:t>
            </a:r>
          </a:p>
          <a:p>
            <a:r>
              <a:rPr lang="en-GB" sz="1800" u="sng" dirty="0"/>
              <a:t>Attainable</a:t>
            </a:r>
          </a:p>
          <a:p>
            <a:r>
              <a:rPr lang="en-GB" sz="1800" dirty="0"/>
              <a:t>By building the brands success we should be desired and become a well-known brand in all the indoor market.</a:t>
            </a:r>
          </a:p>
          <a:p>
            <a:r>
              <a:rPr lang="en-GB" sz="1800" u="sng" dirty="0"/>
              <a:t>Reasonable</a:t>
            </a:r>
          </a:p>
          <a:p>
            <a:r>
              <a:rPr lang="en-GB" sz="1800" dirty="0"/>
              <a:t>When we have attracted enough awareness in the  Swansea indoor market and-built reputation reached sustainable turn over it is possible </a:t>
            </a:r>
          </a:p>
          <a:p>
            <a:r>
              <a:rPr lang="en-GB" sz="1800" u="sng" dirty="0"/>
              <a:t>Timely</a:t>
            </a:r>
          </a:p>
          <a:p>
            <a:r>
              <a:rPr lang="en-GB" sz="1800" dirty="0"/>
              <a:t>Given the 3-year time frame it is possible to achieve market position and expand.</a:t>
            </a:r>
          </a:p>
          <a:p>
            <a:endParaRPr lang="en-GB" sz="2400" dirty="0"/>
          </a:p>
        </p:txBody>
      </p:sp>
    </p:spTree>
    <p:extLst>
      <p:ext uri="{BB962C8B-B14F-4D97-AF65-F5344CB8AC3E}">
        <p14:creationId xmlns:p14="http://schemas.microsoft.com/office/powerpoint/2010/main" val="16972515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6C21F-3914-6210-502E-E85AE75BA936}"/>
              </a:ext>
            </a:extLst>
          </p:cNvPr>
          <p:cNvSpPr>
            <a:spLocks noGrp="1"/>
          </p:cNvSpPr>
          <p:nvPr>
            <p:ph type="title"/>
          </p:nvPr>
        </p:nvSpPr>
        <p:spPr/>
        <p:txBody>
          <a:bodyPr/>
          <a:lstStyle/>
          <a:p>
            <a:r>
              <a:rPr lang="en-GB" dirty="0"/>
              <a:t>Operations/Partnership </a:t>
            </a:r>
          </a:p>
        </p:txBody>
      </p:sp>
      <p:sp>
        <p:nvSpPr>
          <p:cNvPr id="3" name="Content Placeholder 2">
            <a:extLst>
              <a:ext uri="{FF2B5EF4-FFF2-40B4-BE49-F238E27FC236}">
                <a16:creationId xmlns:a16="http://schemas.microsoft.com/office/drawing/2014/main" id="{6E83FE56-53F7-9C88-2CD2-71F2C9755F71}"/>
              </a:ext>
            </a:extLst>
          </p:cNvPr>
          <p:cNvSpPr>
            <a:spLocks noGrp="1"/>
          </p:cNvSpPr>
          <p:nvPr>
            <p:ph idx="1"/>
          </p:nvPr>
        </p:nvSpPr>
        <p:spPr/>
        <p:txBody>
          <a:bodyPr/>
          <a:lstStyle/>
          <a:p>
            <a:r>
              <a:rPr lang="en-GB" dirty="0"/>
              <a:t>Smoothie Bar will employ </a:t>
            </a:r>
            <a:r>
              <a:rPr lang="en-GB" b="1" dirty="0"/>
              <a:t>4 staff members</a:t>
            </a:r>
            <a:r>
              <a:rPr lang="en-GB" dirty="0"/>
              <a:t>:</a:t>
            </a:r>
          </a:p>
          <a:p>
            <a:r>
              <a:rPr lang="en-GB" dirty="0"/>
              <a:t>2 co-owners (myself and partner) managing operations and marketing.</a:t>
            </a:r>
          </a:p>
          <a:p>
            <a:r>
              <a:rPr lang="en-GB" dirty="0"/>
              <a:t>2 smoothie baristas handling preparation, service, and hygiene.</a:t>
            </a:r>
          </a:p>
          <a:p>
            <a:r>
              <a:rPr lang="en-GB" b="1" dirty="0"/>
              <a:t>Organisation Chart:</a:t>
            </a:r>
            <a:endParaRPr lang="en-GB" dirty="0"/>
          </a:p>
          <a:p>
            <a:r>
              <a:rPr lang="en-GB" dirty="0"/>
              <a:t>Co-owners (2)</a:t>
            </a:r>
          </a:p>
          <a:p>
            <a:r>
              <a:rPr lang="en-GB" dirty="0"/>
              <a:t>│</a:t>
            </a:r>
          </a:p>
          <a:p>
            <a:r>
              <a:rPr lang="en-GB" dirty="0"/>
              <a:t>└── Baristas (2)</a:t>
            </a:r>
          </a:p>
          <a:p>
            <a:endParaRPr lang="en-GB" dirty="0"/>
          </a:p>
        </p:txBody>
      </p:sp>
      <p:sp>
        <p:nvSpPr>
          <p:cNvPr id="5" name="TextBox 4">
            <a:extLst>
              <a:ext uri="{FF2B5EF4-FFF2-40B4-BE49-F238E27FC236}">
                <a16:creationId xmlns:a16="http://schemas.microsoft.com/office/drawing/2014/main" id="{D5309E4E-C59A-6705-D9C6-961DB76F02B8}"/>
              </a:ext>
            </a:extLst>
          </p:cNvPr>
          <p:cNvSpPr txBox="1"/>
          <p:nvPr/>
        </p:nvSpPr>
        <p:spPr>
          <a:xfrm>
            <a:off x="4322990" y="5869094"/>
            <a:ext cx="6098720" cy="369332"/>
          </a:xfrm>
          <a:prstGeom prst="rect">
            <a:avLst/>
          </a:prstGeom>
          <a:noFill/>
        </p:spPr>
        <p:txBody>
          <a:bodyPr wrap="square">
            <a:spAutoFit/>
          </a:bodyPr>
          <a:lstStyle/>
          <a:p>
            <a:r>
              <a:rPr lang="en-GB" dirty="0"/>
              <a:t>(Swansea Council, 2024)</a:t>
            </a:r>
          </a:p>
        </p:txBody>
      </p:sp>
      <p:sp>
        <p:nvSpPr>
          <p:cNvPr id="7" name="TextBox 6">
            <a:extLst>
              <a:ext uri="{FF2B5EF4-FFF2-40B4-BE49-F238E27FC236}">
                <a16:creationId xmlns:a16="http://schemas.microsoft.com/office/drawing/2014/main" id="{A56F7EB9-A772-F279-4C05-55514A1CC335}"/>
              </a:ext>
            </a:extLst>
          </p:cNvPr>
          <p:cNvSpPr txBox="1"/>
          <p:nvPr/>
        </p:nvSpPr>
        <p:spPr>
          <a:xfrm>
            <a:off x="6723290" y="5869094"/>
            <a:ext cx="6098720" cy="369332"/>
          </a:xfrm>
          <a:prstGeom prst="rect">
            <a:avLst/>
          </a:prstGeom>
          <a:noFill/>
        </p:spPr>
        <p:txBody>
          <a:bodyPr wrap="square">
            <a:spAutoFit/>
          </a:bodyPr>
          <a:lstStyle/>
          <a:p>
            <a:r>
              <a:rPr lang="en-GB" dirty="0"/>
              <a:t>(Euromonitor, 2024)</a:t>
            </a:r>
          </a:p>
        </p:txBody>
      </p:sp>
    </p:spTree>
    <p:extLst>
      <p:ext uri="{BB962C8B-B14F-4D97-AF65-F5344CB8AC3E}">
        <p14:creationId xmlns:p14="http://schemas.microsoft.com/office/powerpoint/2010/main" val="3176695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street sign with a couple of street signs&#10;&#10;AI-generated content may be incorrect.">
            <a:extLst>
              <a:ext uri="{FF2B5EF4-FFF2-40B4-BE49-F238E27FC236}">
                <a16:creationId xmlns:a16="http://schemas.microsoft.com/office/drawing/2014/main" id="{43066C3A-5DCE-37C6-2C6B-BDEC3D631C95}"/>
              </a:ext>
            </a:extLst>
          </p:cNvPr>
          <p:cNvPicPr>
            <a:picLocks noChangeAspect="1"/>
          </p:cNvPicPr>
          <p:nvPr/>
        </p:nvPicPr>
        <p:blipFill>
          <a:blip r:embed="rId2"/>
          <a:stretch>
            <a:fillRect/>
          </a:stretch>
        </p:blipFill>
        <p:spPr>
          <a:xfrm>
            <a:off x="831879" y="730239"/>
            <a:ext cx="3580032" cy="2264371"/>
          </a:xfrm>
          <a:prstGeom prst="rect">
            <a:avLst/>
          </a:prstGeom>
        </p:spPr>
      </p:pic>
      <p:cxnSp>
        <p:nvCxnSpPr>
          <p:cNvPr id="13" name="Straight Connector 12">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092C31EF-3D97-2A5E-38A8-E7F652BC1667}"/>
              </a:ext>
            </a:extLst>
          </p:cNvPr>
          <p:cNvSpPr txBox="1"/>
          <p:nvPr/>
        </p:nvSpPr>
        <p:spPr>
          <a:xfrm>
            <a:off x="6464568" y="2152673"/>
            <a:ext cx="5127172" cy="3670180"/>
          </a:xfrm>
          <a:prstGeom prst="rect">
            <a:avLst/>
          </a:prstGeom>
        </p:spPr>
        <p:txBody>
          <a:bodyPr vert="horz" lIns="0" tIns="45720" rIns="0" bIns="45720" rtlCol="0">
            <a:normAutofit/>
          </a:bodyPr>
          <a:lstStyle/>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The main purpose of smoothie bar marketing is to attract both new and existing customers. It's a well-known fact that people go online to discover new smoothie bars, write reviews, browse menus, and make bookings. Promoting your smoothie bar can sometimes be challenging in today’s digital landscape. You need creative and effective marketing ideas to draw people in and keep them coming back for more! After all, without customers, a smoothie bar wouldn’t survive.</a:t>
            </a:r>
          </a:p>
        </p:txBody>
      </p:sp>
      <p:sp>
        <p:nvSpPr>
          <p:cNvPr id="15" name="Rectangle 14">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TextBox 8">
            <a:extLst>
              <a:ext uri="{FF2B5EF4-FFF2-40B4-BE49-F238E27FC236}">
                <a16:creationId xmlns:a16="http://schemas.microsoft.com/office/drawing/2014/main" id="{5462FAF2-08FC-D11F-503C-4A45C2CFD681}"/>
              </a:ext>
            </a:extLst>
          </p:cNvPr>
          <p:cNvSpPr txBox="1"/>
          <p:nvPr/>
        </p:nvSpPr>
        <p:spPr>
          <a:xfrm>
            <a:off x="5243790" y="753171"/>
            <a:ext cx="626214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Here is the marketing plan and advertising strategies for our  Smoothie Bar:</a:t>
            </a:r>
          </a:p>
        </p:txBody>
      </p:sp>
      <p:sp>
        <p:nvSpPr>
          <p:cNvPr id="10" name="TextBox 9">
            <a:extLst>
              <a:ext uri="{FF2B5EF4-FFF2-40B4-BE49-F238E27FC236}">
                <a16:creationId xmlns:a16="http://schemas.microsoft.com/office/drawing/2014/main" id="{B4D3C68F-AE16-C94C-EA45-C88EFA0CC073}"/>
              </a:ext>
            </a:extLst>
          </p:cNvPr>
          <p:cNvSpPr txBox="1"/>
          <p:nvPr/>
        </p:nvSpPr>
        <p:spPr>
          <a:xfrm>
            <a:off x="600260" y="3327308"/>
            <a:ext cx="6072682" cy="2585323"/>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Local Venues Castle Square Screen, Coach station screens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Online banners and own website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Radio and TV</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Local newspapers and magazines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Door to door leaflets and flyers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Social media</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Promotions ,discounts and offers</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QR codes </a:t>
            </a:r>
          </a:p>
        </p:txBody>
      </p:sp>
      <p:pic>
        <p:nvPicPr>
          <p:cNvPr id="12" name="Picture 11">
            <a:extLst>
              <a:ext uri="{FF2B5EF4-FFF2-40B4-BE49-F238E27FC236}">
                <a16:creationId xmlns:a16="http://schemas.microsoft.com/office/drawing/2014/main" id="{23BB2805-794F-1932-47BA-9B132144DACD}"/>
              </a:ext>
            </a:extLst>
          </p:cNvPr>
          <p:cNvPicPr>
            <a:picLocks noChangeAspect="1"/>
          </p:cNvPicPr>
          <p:nvPr/>
        </p:nvPicPr>
        <p:blipFill>
          <a:blip r:embed="rId3"/>
          <a:stretch>
            <a:fillRect/>
          </a:stretch>
        </p:blipFill>
        <p:spPr>
          <a:xfrm>
            <a:off x="7717925" y="4589509"/>
            <a:ext cx="2828832" cy="1530280"/>
          </a:xfrm>
          <a:prstGeom prst="rect">
            <a:avLst/>
          </a:prstGeom>
        </p:spPr>
      </p:pic>
    </p:spTree>
    <p:extLst>
      <p:ext uri="{BB962C8B-B14F-4D97-AF65-F5344CB8AC3E}">
        <p14:creationId xmlns:p14="http://schemas.microsoft.com/office/powerpoint/2010/main" val="2528542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DE3B93A-6105-4E0D-ABE7-1711117A8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EDC95-776A-5D05-E232-89D09BDF5F68}"/>
              </a:ext>
            </a:extLst>
          </p:cNvPr>
          <p:cNvSpPr>
            <a:spLocks noGrp="1"/>
          </p:cNvSpPr>
          <p:nvPr>
            <p:ph type="title"/>
          </p:nvPr>
        </p:nvSpPr>
        <p:spPr>
          <a:xfrm>
            <a:off x="650633" y="650279"/>
            <a:ext cx="3108567" cy="5226837"/>
          </a:xfrm>
        </p:spPr>
        <p:txBody>
          <a:bodyPr anchor="t">
            <a:normAutofit/>
          </a:bodyPr>
          <a:lstStyle/>
          <a:p>
            <a:r>
              <a:rPr lang="en-GB" u="sng" dirty="0"/>
              <a:t>Wix Website</a:t>
            </a:r>
            <a:r>
              <a:rPr lang="en-GB" dirty="0"/>
              <a:t> </a:t>
            </a:r>
          </a:p>
        </p:txBody>
      </p:sp>
      <p:pic>
        <p:nvPicPr>
          <p:cNvPr id="5" name="Content Placeholder 4">
            <a:extLst>
              <a:ext uri="{FF2B5EF4-FFF2-40B4-BE49-F238E27FC236}">
                <a16:creationId xmlns:a16="http://schemas.microsoft.com/office/drawing/2014/main" id="{DD4C3A73-6A96-AEB8-EF98-AAC1D8B7A6E1}"/>
              </a:ext>
            </a:extLst>
          </p:cNvPr>
          <p:cNvPicPr>
            <a:picLocks noGrp="1" noChangeAspect="1"/>
          </p:cNvPicPr>
          <p:nvPr>
            <p:ph idx="1"/>
          </p:nvPr>
        </p:nvPicPr>
        <p:blipFill>
          <a:blip r:embed="rId2"/>
          <a:stretch>
            <a:fillRect/>
          </a:stretch>
        </p:blipFill>
        <p:spPr>
          <a:xfrm>
            <a:off x="6321778" y="367846"/>
            <a:ext cx="5730737" cy="2895851"/>
          </a:xfrm>
          <a:prstGeom prst="rect">
            <a:avLst/>
          </a:prstGeom>
        </p:spPr>
      </p:pic>
      <p:pic>
        <p:nvPicPr>
          <p:cNvPr id="4" name="Picture 3" descr="A black background with a black square&#10;&#10;AI-generated content may be incorrect.">
            <a:extLst>
              <a:ext uri="{FF2B5EF4-FFF2-40B4-BE49-F238E27FC236}">
                <a16:creationId xmlns:a16="http://schemas.microsoft.com/office/drawing/2014/main" id="{B59E66DC-AEB6-B635-A658-9CC783595376}"/>
              </a:ext>
            </a:extLst>
          </p:cNvPr>
          <p:cNvPicPr>
            <a:picLocks noChangeAspect="1"/>
          </p:cNvPicPr>
          <p:nvPr/>
        </p:nvPicPr>
        <p:blipFill>
          <a:blip r:embed="rId3"/>
          <a:stretch>
            <a:fillRect/>
          </a:stretch>
        </p:blipFill>
        <p:spPr>
          <a:xfrm>
            <a:off x="3037612" y="4223084"/>
            <a:ext cx="5923756" cy="1882632"/>
          </a:xfrm>
          <a:prstGeom prst="rect">
            <a:avLst/>
          </a:prstGeom>
        </p:spPr>
      </p:pic>
      <p:sp>
        <p:nvSpPr>
          <p:cNvPr id="11" name="Rectangle 10">
            <a:extLst>
              <a:ext uri="{FF2B5EF4-FFF2-40B4-BE49-F238E27FC236}">
                <a16:creationId xmlns:a16="http://schemas.microsoft.com/office/drawing/2014/main" id="{1924D57B-FEC9-4779-B514-732685B87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55EFD2BD-6E0E-4450-A3FF-5D1EA322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3" name="Picture 2">
            <a:extLst>
              <a:ext uri="{FF2B5EF4-FFF2-40B4-BE49-F238E27FC236}">
                <a16:creationId xmlns:a16="http://schemas.microsoft.com/office/drawing/2014/main" id="{E442C441-8F8F-2321-EB03-9918DC6B1EA0}"/>
              </a:ext>
            </a:extLst>
          </p:cNvPr>
          <p:cNvPicPr>
            <a:picLocks noChangeAspect="1"/>
          </p:cNvPicPr>
          <p:nvPr/>
        </p:nvPicPr>
        <p:blipFill>
          <a:blip r:embed="rId4"/>
          <a:stretch>
            <a:fillRect/>
          </a:stretch>
        </p:blipFill>
        <p:spPr>
          <a:xfrm>
            <a:off x="650633" y="1807900"/>
            <a:ext cx="4801501" cy="2415184"/>
          </a:xfrm>
          <a:prstGeom prst="rect">
            <a:avLst/>
          </a:prstGeom>
        </p:spPr>
      </p:pic>
    </p:spTree>
    <p:extLst>
      <p:ext uri="{BB962C8B-B14F-4D97-AF65-F5344CB8AC3E}">
        <p14:creationId xmlns:p14="http://schemas.microsoft.com/office/powerpoint/2010/main" val="695767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0366E54-7DB7-5A65-706C-42FDEBD75041}"/>
              </a:ext>
            </a:extLst>
          </p:cNvPr>
          <p:cNvSpPr txBox="1"/>
          <p:nvPr/>
        </p:nvSpPr>
        <p:spPr>
          <a:xfrm>
            <a:off x="1509713" y="0"/>
            <a:ext cx="9620250" cy="400110"/>
          </a:xfrm>
          <a:prstGeom prst="rect">
            <a:avLst/>
          </a:prstGeom>
          <a:noFill/>
        </p:spPr>
        <p:txBody>
          <a:bodyPr wrap="square" rtlCol="0">
            <a:spAutoFit/>
          </a:bodyPr>
          <a:lstStyle/>
          <a:p>
            <a:pPr algn="ctr"/>
            <a:r>
              <a:rPr lang="en-GB" sz="2000" dirty="0">
                <a:latin typeface="Arial Black" panose="020B0A04020102020204" pitchFamily="34" charset="0"/>
              </a:rPr>
              <a:t>Social media advertising</a:t>
            </a:r>
          </a:p>
        </p:txBody>
      </p:sp>
      <p:pic>
        <p:nvPicPr>
          <p:cNvPr id="7" name="Picture 6">
            <a:extLst>
              <a:ext uri="{FF2B5EF4-FFF2-40B4-BE49-F238E27FC236}">
                <a16:creationId xmlns:a16="http://schemas.microsoft.com/office/drawing/2014/main" id="{781AE036-AE6C-E1CD-AC76-B49D234C6A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05390" y="489733"/>
            <a:ext cx="10048875" cy="1363662"/>
          </a:xfrm>
          <a:prstGeom prst="rect">
            <a:avLst/>
          </a:prstGeom>
        </p:spPr>
      </p:pic>
      <p:pic>
        <p:nvPicPr>
          <p:cNvPr id="8" name="Picture 7">
            <a:extLst>
              <a:ext uri="{FF2B5EF4-FFF2-40B4-BE49-F238E27FC236}">
                <a16:creationId xmlns:a16="http://schemas.microsoft.com/office/drawing/2014/main" id="{93AFF670-EC2D-53BF-F880-B74D9C94ECD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19838" y="3727093"/>
            <a:ext cx="5024438" cy="2101114"/>
          </a:xfrm>
          <a:prstGeom prst="rect">
            <a:avLst/>
          </a:prstGeom>
        </p:spPr>
      </p:pic>
      <p:sp>
        <p:nvSpPr>
          <p:cNvPr id="14" name="TextBox 13">
            <a:extLst>
              <a:ext uri="{FF2B5EF4-FFF2-40B4-BE49-F238E27FC236}">
                <a16:creationId xmlns:a16="http://schemas.microsoft.com/office/drawing/2014/main" id="{90C47E07-DCD8-9CB3-D26E-FA1C08C71D74}"/>
              </a:ext>
            </a:extLst>
          </p:cNvPr>
          <p:cNvSpPr txBox="1"/>
          <p:nvPr/>
        </p:nvSpPr>
        <p:spPr>
          <a:xfrm>
            <a:off x="723900" y="6084243"/>
            <a:ext cx="9344025" cy="230832"/>
          </a:xfrm>
          <a:prstGeom prst="rect">
            <a:avLst/>
          </a:prstGeom>
          <a:noFill/>
        </p:spPr>
        <p:txBody>
          <a:bodyPr wrap="square" rtlCol="0">
            <a:spAutoFit/>
          </a:bodyPr>
          <a:lstStyle/>
          <a:p>
            <a:endParaRPr lang="en-GB" sz="900" dirty="0"/>
          </a:p>
        </p:txBody>
      </p:sp>
      <p:sp>
        <p:nvSpPr>
          <p:cNvPr id="16" name="TextBox 15">
            <a:extLst>
              <a:ext uri="{FF2B5EF4-FFF2-40B4-BE49-F238E27FC236}">
                <a16:creationId xmlns:a16="http://schemas.microsoft.com/office/drawing/2014/main" id="{F9F49DF6-DAAC-118E-B58D-D35E9C056AE0}"/>
              </a:ext>
            </a:extLst>
          </p:cNvPr>
          <p:cNvSpPr txBox="1"/>
          <p:nvPr/>
        </p:nvSpPr>
        <p:spPr>
          <a:xfrm>
            <a:off x="1509713" y="3248675"/>
            <a:ext cx="6400800" cy="461665"/>
          </a:xfrm>
          <a:prstGeom prst="rect">
            <a:avLst/>
          </a:prstGeom>
          <a:noFill/>
        </p:spPr>
        <p:txBody>
          <a:bodyPr wrap="square" rtlCol="0">
            <a:spAutoFit/>
          </a:bodyPr>
          <a:lstStyle/>
          <a:p>
            <a:r>
              <a:rPr lang="en-GB" sz="2400" dirty="0">
                <a:latin typeface="Arial Black" panose="020B0A04020102020204" pitchFamily="34" charset="0"/>
              </a:rPr>
              <a:t>Give us your feedback!</a:t>
            </a:r>
          </a:p>
        </p:txBody>
      </p:sp>
      <p:sp>
        <p:nvSpPr>
          <p:cNvPr id="18" name="TextBox 17">
            <a:extLst>
              <a:ext uri="{FF2B5EF4-FFF2-40B4-BE49-F238E27FC236}">
                <a16:creationId xmlns:a16="http://schemas.microsoft.com/office/drawing/2014/main" id="{027EEC9F-375E-FE34-02A6-7959D6379250}"/>
              </a:ext>
            </a:extLst>
          </p:cNvPr>
          <p:cNvSpPr txBox="1"/>
          <p:nvPr/>
        </p:nvSpPr>
        <p:spPr>
          <a:xfrm>
            <a:off x="2291557" y="2543602"/>
            <a:ext cx="4629150" cy="461665"/>
          </a:xfrm>
          <a:prstGeom prst="rect">
            <a:avLst/>
          </a:prstGeom>
          <a:noFill/>
        </p:spPr>
        <p:txBody>
          <a:bodyPr wrap="square" rtlCol="0">
            <a:spAutoFit/>
          </a:bodyPr>
          <a:lstStyle/>
          <a:p>
            <a:r>
              <a:rPr lang="en-GB" sz="2400" dirty="0">
                <a:latin typeface="Arial Black" panose="020B0A04020102020204" pitchFamily="34" charset="0"/>
              </a:rPr>
              <a:t>Visit our page  </a:t>
            </a:r>
            <a:r>
              <a:rPr lang="en-GB" sz="2400" dirty="0">
                <a:solidFill>
                  <a:schemeClr val="bg1"/>
                </a:solidFill>
                <a:latin typeface="Arial Black" panose="020B0A04020102020204" pitchFamily="34" charset="0"/>
              </a:rPr>
              <a:t>…</a:t>
            </a:r>
          </a:p>
        </p:txBody>
      </p:sp>
      <p:pic>
        <p:nvPicPr>
          <p:cNvPr id="19" name="Picture 18">
            <a:extLst>
              <a:ext uri="{FF2B5EF4-FFF2-40B4-BE49-F238E27FC236}">
                <a16:creationId xmlns:a16="http://schemas.microsoft.com/office/drawing/2014/main" id="{BC05B834-69D2-A9B5-5398-2AC1D2C026B0}"/>
              </a:ext>
            </a:extLst>
          </p:cNvPr>
          <p:cNvPicPr>
            <a:picLocks noChangeAspect="1"/>
          </p:cNvPicPr>
          <p:nvPr/>
        </p:nvPicPr>
        <p:blipFill>
          <a:blip r:embed="rId6"/>
          <a:stretch>
            <a:fillRect/>
          </a:stretch>
        </p:blipFill>
        <p:spPr>
          <a:xfrm>
            <a:off x="1405390" y="3802114"/>
            <a:ext cx="4190489" cy="2357150"/>
          </a:xfrm>
          <a:prstGeom prst="rect">
            <a:avLst/>
          </a:prstGeom>
        </p:spPr>
      </p:pic>
      <p:pic>
        <p:nvPicPr>
          <p:cNvPr id="20" name="Picture 19">
            <a:extLst>
              <a:ext uri="{FF2B5EF4-FFF2-40B4-BE49-F238E27FC236}">
                <a16:creationId xmlns:a16="http://schemas.microsoft.com/office/drawing/2014/main" id="{E9CE37F1-741D-D2DA-A233-A68C544E1634}"/>
              </a:ext>
            </a:extLst>
          </p:cNvPr>
          <p:cNvPicPr>
            <a:picLocks noChangeAspect="1"/>
          </p:cNvPicPr>
          <p:nvPr/>
        </p:nvPicPr>
        <p:blipFill>
          <a:blip r:embed="rId7"/>
          <a:stretch>
            <a:fillRect/>
          </a:stretch>
        </p:blipFill>
        <p:spPr>
          <a:xfrm>
            <a:off x="8639175" y="2034497"/>
            <a:ext cx="2857500" cy="1600200"/>
          </a:xfrm>
          <a:prstGeom prst="rect">
            <a:avLst/>
          </a:prstGeom>
        </p:spPr>
      </p:pic>
      <p:pic>
        <p:nvPicPr>
          <p:cNvPr id="21" name="Picture 20">
            <a:extLst>
              <a:ext uri="{FF2B5EF4-FFF2-40B4-BE49-F238E27FC236}">
                <a16:creationId xmlns:a16="http://schemas.microsoft.com/office/drawing/2014/main" id="{30D8E80A-5D84-98D4-53D3-9F5358196152}"/>
              </a:ext>
            </a:extLst>
          </p:cNvPr>
          <p:cNvPicPr>
            <a:picLocks noChangeAspect="1"/>
          </p:cNvPicPr>
          <p:nvPr/>
        </p:nvPicPr>
        <p:blipFill>
          <a:blip r:embed="rId8"/>
          <a:stretch>
            <a:fillRect/>
          </a:stretch>
        </p:blipFill>
        <p:spPr>
          <a:xfrm>
            <a:off x="6319838" y="1893589"/>
            <a:ext cx="1882016" cy="1882016"/>
          </a:xfrm>
          <a:prstGeom prst="rect">
            <a:avLst/>
          </a:prstGeom>
        </p:spPr>
      </p:pic>
      <p:sp>
        <p:nvSpPr>
          <p:cNvPr id="3" name="TextBox 2">
            <a:extLst>
              <a:ext uri="{FF2B5EF4-FFF2-40B4-BE49-F238E27FC236}">
                <a16:creationId xmlns:a16="http://schemas.microsoft.com/office/drawing/2014/main" id="{2798FCEC-459D-35E8-D120-D3057A8D5A57}"/>
              </a:ext>
            </a:extLst>
          </p:cNvPr>
          <p:cNvSpPr txBox="1"/>
          <p:nvPr/>
        </p:nvSpPr>
        <p:spPr>
          <a:xfrm>
            <a:off x="6596123" y="5998935"/>
            <a:ext cx="6098720" cy="369332"/>
          </a:xfrm>
          <a:prstGeom prst="rect">
            <a:avLst/>
          </a:prstGeom>
          <a:noFill/>
        </p:spPr>
        <p:txBody>
          <a:bodyPr wrap="square">
            <a:spAutoFit/>
          </a:bodyPr>
          <a:lstStyle/>
          <a:p>
            <a:r>
              <a:rPr lang="en-GB" dirty="0"/>
              <a:t>(Mintel, 2023; Statista, 2024)</a:t>
            </a:r>
          </a:p>
        </p:txBody>
      </p:sp>
    </p:spTree>
    <p:extLst>
      <p:ext uri="{BB962C8B-B14F-4D97-AF65-F5344CB8AC3E}">
        <p14:creationId xmlns:p14="http://schemas.microsoft.com/office/powerpoint/2010/main" val="33515618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DE3B93A-6105-4E0D-ABE7-1711117A8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14DC5-87B4-CFB0-D1C2-BCA067F99FC7}"/>
              </a:ext>
            </a:extLst>
          </p:cNvPr>
          <p:cNvSpPr>
            <a:spLocks noGrp="1"/>
          </p:cNvSpPr>
          <p:nvPr>
            <p:ph type="title"/>
          </p:nvPr>
        </p:nvSpPr>
        <p:spPr>
          <a:xfrm>
            <a:off x="961570" y="448858"/>
            <a:ext cx="5453744" cy="5226837"/>
          </a:xfrm>
        </p:spPr>
        <p:txBody>
          <a:bodyPr anchor="t">
            <a:normAutofit/>
          </a:bodyPr>
          <a:lstStyle/>
          <a:p>
            <a:r>
              <a:rPr lang="en-GB" dirty="0"/>
              <a:t>Financial Overview </a:t>
            </a:r>
          </a:p>
        </p:txBody>
      </p:sp>
      <p:sp>
        <p:nvSpPr>
          <p:cNvPr id="3" name="Content Placeholder 2">
            <a:extLst>
              <a:ext uri="{FF2B5EF4-FFF2-40B4-BE49-F238E27FC236}">
                <a16:creationId xmlns:a16="http://schemas.microsoft.com/office/drawing/2014/main" id="{0A4C26A8-935C-B712-6C3E-25C580804ED3}"/>
              </a:ext>
            </a:extLst>
          </p:cNvPr>
          <p:cNvSpPr>
            <a:spLocks noGrp="1"/>
          </p:cNvSpPr>
          <p:nvPr>
            <p:ph idx="1"/>
          </p:nvPr>
        </p:nvSpPr>
        <p:spPr>
          <a:xfrm>
            <a:off x="4809669" y="1925393"/>
            <a:ext cx="6847117" cy="3091682"/>
          </a:xfrm>
        </p:spPr>
        <p:txBody>
          <a:bodyPr>
            <a:normAutofit/>
          </a:bodyPr>
          <a:lstStyle/>
          <a:p>
            <a:r>
              <a:rPr lang="en-GB" b="1" dirty="0"/>
              <a:t>Startup Costs:</a:t>
            </a:r>
            <a:endParaRPr lang="en-GB" dirty="0"/>
          </a:p>
          <a:p>
            <a:r>
              <a:rPr lang="en-GB" dirty="0"/>
              <a:t>Stall fit-out &amp; design: £15,000</a:t>
            </a:r>
          </a:p>
          <a:p>
            <a:r>
              <a:rPr lang="en-GB" dirty="0"/>
              <a:t>Equipment: £10,000</a:t>
            </a:r>
          </a:p>
          <a:p>
            <a:r>
              <a:rPr lang="en-GB" dirty="0"/>
              <a:t>Initial stock &amp; licenses: £5,000</a:t>
            </a:r>
          </a:p>
          <a:p>
            <a:br>
              <a:rPr lang="en-GB" dirty="0"/>
            </a:br>
            <a:r>
              <a:rPr lang="en-GB" b="1" dirty="0"/>
              <a:t>Total:</a:t>
            </a:r>
            <a:r>
              <a:rPr lang="en-GB" dirty="0"/>
              <a:t> £30,000</a:t>
            </a:r>
          </a:p>
          <a:p>
            <a:endParaRPr lang="en-GB" dirty="0"/>
          </a:p>
        </p:txBody>
      </p:sp>
      <p:pic>
        <p:nvPicPr>
          <p:cNvPr id="4" name="Picture 3" descr="A hand holding a pen over a graph&#10;&#10;AI-generated content may be incorrect.">
            <a:extLst>
              <a:ext uri="{FF2B5EF4-FFF2-40B4-BE49-F238E27FC236}">
                <a16:creationId xmlns:a16="http://schemas.microsoft.com/office/drawing/2014/main" id="{8B7CC9C0-00B4-E78F-B0BE-FD137DCB7EEB}"/>
              </a:ext>
            </a:extLst>
          </p:cNvPr>
          <p:cNvPicPr>
            <a:picLocks noChangeAspect="1"/>
          </p:cNvPicPr>
          <p:nvPr/>
        </p:nvPicPr>
        <p:blipFill>
          <a:blip r:embed="rId2"/>
          <a:stretch>
            <a:fillRect/>
          </a:stretch>
        </p:blipFill>
        <p:spPr>
          <a:xfrm>
            <a:off x="668109" y="2183070"/>
            <a:ext cx="3655595" cy="1882632"/>
          </a:xfrm>
          <a:prstGeom prst="rect">
            <a:avLst/>
          </a:prstGeom>
        </p:spPr>
      </p:pic>
      <p:sp>
        <p:nvSpPr>
          <p:cNvPr id="22" name="Rectangle 21">
            <a:extLst>
              <a:ext uri="{FF2B5EF4-FFF2-40B4-BE49-F238E27FC236}">
                <a16:creationId xmlns:a16="http://schemas.microsoft.com/office/drawing/2014/main" id="{1924D57B-FEC9-4779-B514-732685B87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55EFD2BD-6E0E-4450-A3FF-5D1EA322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7" name="Object 6">
            <a:extLst>
              <a:ext uri="{FF2B5EF4-FFF2-40B4-BE49-F238E27FC236}">
                <a16:creationId xmlns:a16="http://schemas.microsoft.com/office/drawing/2014/main" id="{5A400DA6-928F-7EFC-9CA5-490986548D8C}"/>
              </a:ext>
            </a:extLst>
          </p:cNvPr>
          <p:cNvGraphicFramePr>
            <a:graphicFrameLocks noChangeAspect="1"/>
          </p:cNvGraphicFramePr>
          <p:nvPr>
            <p:extLst>
              <p:ext uri="{D42A27DB-BD31-4B8C-83A1-F6EECF244321}">
                <p14:modId xmlns:p14="http://schemas.microsoft.com/office/powerpoint/2010/main" val="2736562604"/>
              </p:ext>
            </p:extLst>
          </p:nvPr>
        </p:nvGraphicFramePr>
        <p:xfrm>
          <a:off x="5481638" y="3241675"/>
          <a:ext cx="1227137" cy="373063"/>
        </p:xfrm>
        <a:graphic>
          <a:graphicData uri="http://schemas.openxmlformats.org/presentationml/2006/ole">
            <mc:AlternateContent xmlns:mc="http://schemas.openxmlformats.org/markup-compatibility/2006">
              <mc:Choice xmlns:v="urn:schemas-microsoft-com:vml" Requires="v">
                <p:oleObj name="Worksheet" r:id="rId3" imgW="1226997" imgH="373301" progId="Excel.Sheet.12">
                  <p:embed/>
                </p:oleObj>
              </mc:Choice>
              <mc:Fallback>
                <p:oleObj name="Worksheet" r:id="rId3" imgW="1226997" imgH="373301" progId="Excel.Sheet.12">
                  <p:embed/>
                  <p:pic>
                    <p:nvPicPr>
                      <p:cNvPr id="7" name="Object 6">
                        <a:extLst>
                          <a:ext uri="{FF2B5EF4-FFF2-40B4-BE49-F238E27FC236}">
                            <a16:creationId xmlns:a16="http://schemas.microsoft.com/office/drawing/2014/main" id="{5A400DA6-928F-7EFC-9CA5-490986548D8C}"/>
                          </a:ext>
                        </a:extLst>
                      </p:cNvPr>
                      <p:cNvPicPr/>
                      <p:nvPr/>
                    </p:nvPicPr>
                    <p:blipFill>
                      <a:blip r:embed="rId4"/>
                      <a:stretch>
                        <a:fillRect/>
                      </a:stretch>
                    </p:blipFill>
                    <p:spPr>
                      <a:xfrm>
                        <a:off x="5481638" y="3241675"/>
                        <a:ext cx="1227137" cy="373063"/>
                      </a:xfrm>
                      <a:prstGeom prst="rect">
                        <a:avLst/>
                      </a:prstGeom>
                    </p:spPr>
                  </p:pic>
                </p:oleObj>
              </mc:Fallback>
            </mc:AlternateContent>
          </a:graphicData>
        </a:graphic>
      </p:graphicFrame>
      <p:sp>
        <p:nvSpPr>
          <p:cNvPr id="16" name="TextBox 15">
            <a:extLst>
              <a:ext uri="{FF2B5EF4-FFF2-40B4-BE49-F238E27FC236}">
                <a16:creationId xmlns:a16="http://schemas.microsoft.com/office/drawing/2014/main" id="{BC87A676-DD08-8C9C-2C2B-5EB6BE5D7047}"/>
              </a:ext>
            </a:extLst>
          </p:cNvPr>
          <p:cNvSpPr txBox="1"/>
          <p:nvPr/>
        </p:nvSpPr>
        <p:spPr>
          <a:xfrm>
            <a:off x="8321784" y="1925393"/>
            <a:ext cx="3655728" cy="1754326"/>
          </a:xfrm>
          <a:prstGeom prst="rect">
            <a:avLst/>
          </a:prstGeom>
          <a:noFill/>
        </p:spPr>
        <p:txBody>
          <a:bodyPr wrap="square">
            <a:spAutoFit/>
          </a:bodyPr>
          <a:lstStyle/>
          <a:p>
            <a:pPr>
              <a:buNone/>
            </a:pPr>
            <a:r>
              <a:rPr lang="en-GB" b="1" dirty="0"/>
              <a:t>Revenue Projections (Year 1):</a:t>
            </a:r>
            <a:endParaRPr lang="en-GB" dirty="0"/>
          </a:p>
          <a:p>
            <a:pPr>
              <a:buFont typeface="Arial" panose="020B0604020202020204" pitchFamily="34" charset="0"/>
              <a:buChar char="•"/>
            </a:pPr>
            <a:r>
              <a:rPr lang="en-GB" dirty="0"/>
              <a:t>Average monthly revenue: £12,000–£15,000</a:t>
            </a:r>
          </a:p>
          <a:p>
            <a:pPr>
              <a:buFont typeface="Arial" panose="020B0604020202020204" pitchFamily="34" charset="0"/>
              <a:buChar char="•"/>
            </a:pPr>
            <a:r>
              <a:rPr lang="en-GB" dirty="0"/>
              <a:t>Annual revenue: approx. £144,000–£180,000</a:t>
            </a:r>
          </a:p>
          <a:p>
            <a:pPr>
              <a:buFont typeface="Arial" panose="020B0604020202020204" pitchFamily="34" charset="0"/>
              <a:buChar char="•"/>
            </a:pPr>
            <a:r>
              <a:rPr lang="en-GB" dirty="0"/>
              <a:t>Break-even: within 12–15 months</a:t>
            </a:r>
          </a:p>
        </p:txBody>
      </p:sp>
      <p:sp>
        <p:nvSpPr>
          <p:cNvPr id="24" name="TextBox 23">
            <a:extLst>
              <a:ext uri="{FF2B5EF4-FFF2-40B4-BE49-F238E27FC236}">
                <a16:creationId xmlns:a16="http://schemas.microsoft.com/office/drawing/2014/main" id="{06556850-5E1D-6840-2231-CF3AB3837DE8}"/>
              </a:ext>
            </a:extLst>
          </p:cNvPr>
          <p:cNvSpPr txBox="1"/>
          <p:nvPr/>
        </p:nvSpPr>
        <p:spPr>
          <a:xfrm>
            <a:off x="4859091" y="4703966"/>
            <a:ext cx="5067012" cy="1200329"/>
          </a:xfrm>
          <a:prstGeom prst="rect">
            <a:avLst/>
          </a:prstGeom>
          <a:noFill/>
        </p:spPr>
        <p:txBody>
          <a:bodyPr wrap="square">
            <a:spAutoFit/>
          </a:bodyPr>
          <a:lstStyle/>
          <a:p>
            <a:r>
              <a:rPr lang="en-GB" dirty="0"/>
              <a:t>Monthly footfall of ~368,000 visitors to Swansea Indoor Market </a:t>
            </a:r>
            <a:r>
              <a:rPr lang="en-GB" dirty="0">
                <a:hlinkClick r:id="rId5"/>
              </a:rPr>
              <a:t>ss</a:t>
            </a:r>
            <a:endParaRPr lang="en-GB" dirty="0"/>
          </a:p>
          <a:p>
            <a:r>
              <a:rPr lang="en-GB" dirty="0"/>
              <a:t>Estimated 0.5–1% capture rate at £5 per sale yields projected monthly revenue</a:t>
            </a:r>
          </a:p>
        </p:txBody>
      </p:sp>
      <p:sp>
        <p:nvSpPr>
          <p:cNvPr id="6" name="TextBox 5">
            <a:extLst>
              <a:ext uri="{FF2B5EF4-FFF2-40B4-BE49-F238E27FC236}">
                <a16:creationId xmlns:a16="http://schemas.microsoft.com/office/drawing/2014/main" id="{8B3D0CC8-7F40-1294-4A8F-89A48F1E8F46}"/>
              </a:ext>
            </a:extLst>
          </p:cNvPr>
          <p:cNvSpPr txBox="1"/>
          <p:nvPr/>
        </p:nvSpPr>
        <p:spPr>
          <a:xfrm>
            <a:off x="6415314" y="5970779"/>
            <a:ext cx="6098720" cy="369332"/>
          </a:xfrm>
          <a:prstGeom prst="rect">
            <a:avLst/>
          </a:prstGeom>
          <a:noFill/>
        </p:spPr>
        <p:txBody>
          <a:bodyPr wrap="square">
            <a:spAutoFit/>
          </a:bodyPr>
          <a:lstStyle/>
          <a:p>
            <a:r>
              <a:rPr lang="en-GB" dirty="0"/>
              <a:t>(Statista, 2024).</a:t>
            </a:r>
          </a:p>
        </p:txBody>
      </p:sp>
      <p:sp>
        <p:nvSpPr>
          <p:cNvPr id="8" name="TextBox 7">
            <a:extLst>
              <a:ext uri="{FF2B5EF4-FFF2-40B4-BE49-F238E27FC236}">
                <a16:creationId xmlns:a16="http://schemas.microsoft.com/office/drawing/2014/main" id="{068C1F09-AB95-DFD4-5DCE-BBC274119F61}"/>
              </a:ext>
            </a:extLst>
          </p:cNvPr>
          <p:cNvSpPr txBox="1"/>
          <p:nvPr/>
        </p:nvSpPr>
        <p:spPr>
          <a:xfrm>
            <a:off x="4471762" y="5948229"/>
            <a:ext cx="6098720" cy="369332"/>
          </a:xfrm>
          <a:prstGeom prst="rect">
            <a:avLst/>
          </a:prstGeom>
          <a:noFill/>
        </p:spPr>
        <p:txBody>
          <a:bodyPr wrap="square">
            <a:spAutoFit/>
          </a:bodyPr>
          <a:lstStyle/>
          <a:p>
            <a:r>
              <a:rPr lang="en-GB" dirty="0"/>
              <a:t>(Euromonitor, 2024)</a:t>
            </a:r>
          </a:p>
        </p:txBody>
      </p:sp>
      <p:sp>
        <p:nvSpPr>
          <p:cNvPr id="10" name="TextBox 9">
            <a:extLst>
              <a:ext uri="{FF2B5EF4-FFF2-40B4-BE49-F238E27FC236}">
                <a16:creationId xmlns:a16="http://schemas.microsoft.com/office/drawing/2014/main" id="{8C55F794-1C1B-92DC-0861-76859C7B8144}"/>
              </a:ext>
            </a:extLst>
          </p:cNvPr>
          <p:cNvSpPr txBox="1"/>
          <p:nvPr/>
        </p:nvSpPr>
        <p:spPr>
          <a:xfrm>
            <a:off x="4471762" y="6395005"/>
            <a:ext cx="6253842" cy="369332"/>
          </a:xfrm>
          <a:prstGeom prst="rect">
            <a:avLst/>
          </a:prstGeom>
          <a:noFill/>
        </p:spPr>
        <p:txBody>
          <a:bodyPr wrap="square">
            <a:spAutoFit/>
          </a:bodyPr>
          <a:lstStyle/>
          <a:p>
            <a:r>
              <a:rPr lang="en-GB" dirty="0"/>
              <a:t>(City and County of Swansea, 2024)</a:t>
            </a:r>
          </a:p>
        </p:txBody>
      </p:sp>
    </p:spTree>
    <p:extLst>
      <p:ext uri="{BB962C8B-B14F-4D97-AF65-F5344CB8AC3E}">
        <p14:creationId xmlns:p14="http://schemas.microsoft.com/office/powerpoint/2010/main" val="2724471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B16355-27FB-445B-B646-02AB736374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1D7150-F604-983D-13C7-5D4632C84484}"/>
              </a:ext>
            </a:extLst>
          </p:cNvPr>
          <p:cNvSpPr>
            <a:spLocks noGrp="1"/>
          </p:cNvSpPr>
          <p:nvPr>
            <p:ph type="title"/>
          </p:nvPr>
        </p:nvSpPr>
        <p:spPr>
          <a:xfrm>
            <a:off x="8177212" y="634946"/>
            <a:ext cx="3372529" cy="5055904"/>
          </a:xfrm>
        </p:spPr>
        <p:txBody>
          <a:bodyPr anchor="ctr">
            <a:normAutofit/>
          </a:bodyPr>
          <a:lstStyle/>
          <a:p>
            <a:r>
              <a:rPr lang="en-GB" dirty="0"/>
              <a:t>Profit &amp; Loss Account Year 1 </a:t>
            </a:r>
          </a:p>
        </p:txBody>
      </p:sp>
      <p:cxnSp>
        <p:nvCxnSpPr>
          <p:cNvPr id="11" name="Straight Connector 10">
            <a:extLst>
              <a:ext uri="{FF2B5EF4-FFF2-40B4-BE49-F238E27FC236}">
                <a16:creationId xmlns:a16="http://schemas.microsoft.com/office/drawing/2014/main" id="{06DA680F-F6AC-453E-A8BF-C5BDED2851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B3BF2E5-C3AB-441F-A430-491119C56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DD07C90B-B81A-473B-8919-CA924E61F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3">
            <a:extLst>
              <a:ext uri="{FF2B5EF4-FFF2-40B4-BE49-F238E27FC236}">
                <a16:creationId xmlns:a16="http://schemas.microsoft.com/office/drawing/2014/main" id="{F9C110F3-DE13-92D4-E788-967043597F00}"/>
              </a:ext>
            </a:extLst>
          </p:cNvPr>
          <p:cNvGraphicFramePr>
            <a:graphicFrameLocks noGrp="1"/>
          </p:cNvGraphicFramePr>
          <p:nvPr>
            <p:ph idx="1"/>
            <p:extLst>
              <p:ext uri="{D42A27DB-BD31-4B8C-83A1-F6EECF244321}">
                <p14:modId xmlns:p14="http://schemas.microsoft.com/office/powerpoint/2010/main" val="2872456060"/>
              </p:ext>
            </p:extLst>
          </p:nvPr>
        </p:nvGraphicFramePr>
        <p:xfrm>
          <a:off x="837936" y="639763"/>
          <a:ext cx="6501342" cy="5051434"/>
        </p:xfrm>
        <a:graphic>
          <a:graphicData uri="http://schemas.openxmlformats.org/drawingml/2006/table">
            <a:tbl>
              <a:tblPr/>
              <a:tblGrid>
                <a:gridCol w="4810671">
                  <a:extLst>
                    <a:ext uri="{9D8B030D-6E8A-4147-A177-3AD203B41FA5}">
                      <a16:colId xmlns:a16="http://schemas.microsoft.com/office/drawing/2014/main" val="166324286"/>
                    </a:ext>
                  </a:extLst>
                </a:gridCol>
                <a:gridCol w="1690671">
                  <a:extLst>
                    <a:ext uri="{9D8B030D-6E8A-4147-A177-3AD203B41FA5}">
                      <a16:colId xmlns:a16="http://schemas.microsoft.com/office/drawing/2014/main" val="2347068896"/>
                    </a:ext>
                  </a:extLst>
                </a:gridCol>
              </a:tblGrid>
              <a:tr h="398420">
                <a:tc>
                  <a:txBody>
                    <a:bodyPr/>
                    <a:lstStyle/>
                    <a:p>
                      <a:pPr>
                        <a:buNone/>
                      </a:pPr>
                      <a:r>
                        <a:rPr lang="en-GB" sz="1800" b="1"/>
                        <a:t>Item</a:t>
                      </a:r>
                      <a:endParaRPr lang="en-GB" sz="1800"/>
                    </a:p>
                  </a:txBody>
                  <a:tcPr marL="87467" marR="87467" marT="43733" marB="43733" anchor="ctr">
                    <a:lnL>
                      <a:noFill/>
                    </a:lnL>
                    <a:lnR>
                      <a:noFill/>
                    </a:lnR>
                    <a:lnT>
                      <a:noFill/>
                    </a:lnT>
                    <a:lnB>
                      <a:noFill/>
                    </a:lnB>
                    <a:noFill/>
                  </a:tcPr>
                </a:tc>
                <a:tc>
                  <a:txBody>
                    <a:bodyPr/>
                    <a:lstStyle/>
                    <a:p>
                      <a:pPr>
                        <a:buNone/>
                      </a:pPr>
                      <a:r>
                        <a:rPr lang="en-GB" sz="1800" b="1"/>
                        <a:t>£</a:t>
                      </a:r>
                      <a:endParaRPr lang="en-GB" sz="1800"/>
                    </a:p>
                  </a:txBody>
                  <a:tcPr marL="87467" marR="87467" marT="43733" marB="43733" anchor="ctr">
                    <a:lnL>
                      <a:noFill/>
                    </a:lnL>
                    <a:lnR>
                      <a:noFill/>
                    </a:lnR>
                    <a:lnT>
                      <a:noFill/>
                    </a:lnT>
                    <a:lnB>
                      <a:noFill/>
                    </a:lnB>
                    <a:noFill/>
                  </a:tcPr>
                </a:tc>
                <a:extLst>
                  <a:ext uri="{0D108BD9-81ED-4DB2-BD59-A6C34878D82A}">
                    <a16:rowId xmlns:a16="http://schemas.microsoft.com/office/drawing/2014/main" val="290015772"/>
                  </a:ext>
                </a:extLst>
              </a:tr>
              <a:tr h="398420">
                <a:tc>
                  <a:txBody>
                    <a:bodyPr/>
                    <a:lstStyle/>
                    <a:p>
                      <a:pPr>
                        <a:buNone/>
                      </a:pPr>
                      <a:r>
                        <a:rPr lang="en-GB" sz="1800" b="1"/>
                        <a:t>Sales Revenue</a:t>
                      </a:r>
                      <a:endParaRPr lang="en-GB" sz="1800"/>
                    </a:p>
                  </a:txBody>
                  <a:tcPr marL="87467" marR="87467" marT="43733" marB="43733" anchor="ctr">
                    <a:lnL>
                      <a:noFill/>
                    </a:lnL>
                    <a:lnR>
                      <a:noFill/>
                    </a:lnR>
                    <a:lnT>
                      <a:noFill/>
                    </a:lnT>
                    <a:lnB>
                      <a:noFill/>
                    </a:lnB>
                    <a:noFill/>
                  </a:tcPr>
                </a:tc>
                <a:tc>
                  <a:txBody>
                    <a:bodyPr/>
                    <a:lstStyle/>
                    <a:p>
                      <a:pPr>
                        <a:buNone/>
                      </a:pPr>
                      <a:r>
                        <a:rPr lang="en-GB" sz="1800"/>
                        <a:t>£85,000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374832923"/>
                  </a:ext>
                </a:extLst>
              </a:tr>
              <a:tr h="398420">
                <a:tc>
                  <a:txBody>
                    <a:bodyPr/>
                    <a:lstStyle/>
                    <a:p>
                      <a:pPr>
                        <a:buNone/>
                      </a:pPr>
                      <a:r>
                        <a:rPr lang="en-GB" sz="1800" b="1" dirty="0"/>
                        <a:t>Cost of Sales</a:t>
                      </a:r>
                      <a:endParaRPr lang="en-GB" sz="1800" dirty="0"/>
                    </a:p>
                  </a:txBody>
                  <a:tcPr marL="87467" marR="87467" marT="43733" marB="43733" anchor="ctr">
                    <a:lnL>
                      <a:noFill/>
                    </a:lnL>
                    <a:lnR>
                      <a:noFill/>
                    </a:lnR>
                    <a:lnT>
                      <a:noFill/>
                    </a:lnT>
                    <a:lnB>
                      <a:noFill/>
                    </a:lnB>
                    <a:noFill/>
                  </a:tcPr>
                </a:tc>
                <a:tc>
                  <a:txBody>
                    <a:bodyPr/>
                    <a:lstStyle/>
                    <a:p>
                      <a:pPr>
                        <a:buNone/>
                      </a:pPr>
                      <a:r>
                        <a:rPr lang="en-GB" sz="1800"/>
                        <a:t>£34,000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79539073"/>
                  </a:ext>
                </a:extLst>
              </a:tr>
              <a:tr h="398420">
                <a:tc>
                  <a:txBody>
                    <a:bodyPr/>
                    <a:lstStyle/>
                    <a:p>
                      <a:pPr>
                        <a:buNone/>
                      </a:pPr>
                      <a:r>
                        <a:rPr lang="en-GB" sz="1800" b="1"/>
                        <a:t>Gross Profit</a:t>
                      </a:r>
                      <a:endParaRPr lang="en-GB" sz="1800"/>
                    </a:p>
                  </a:txBody>
                  <a:tcPr marL="87467" marR="87467" marT="43733" marB="43733" anchor="ctr">
                    <a:lnL>
                      <a:noFill/>
                    </a:lnL>
                    <a:lnR>
                      <a:noFill/>
                    </a:lnR>
                    <a:lnT>
                      <a:noFill/>
                    </a:lnT>
                    <a:lnB>
                      <a:noFill/>
                    </a:lnB>
                    <a:noFill/>
                  </a:tcPr>
                </a:tc>
                <a:tc>
                  <a:txBody>
                    <a:bodyPr/>
                    <a:lstStyle/>
                    <a:p>
                      <a:pPr>
                        <a:buNone/>
                      </a:pPr>
                      <a:r>
                        <a:rPr lang="en-GB" sz="1800" dirty="0"/>
                        <a:t>£51,000</a:t>
                      </a:r>
                    </a:p>
                  </a:txBody>
                  <a:tcPr marL="87467" marR="87467" marT="43733" marB="43733" anchor="ctr">
                    <a:lnL>
                      <a:noFill/>
                    </a:lnL>
                    <a:lnR>
                      <a:noFill/>
                    </a:lnR>
                    <a:lnT>
                      <a:noFill/>
                    </a:lnT>
                    <a:lnB>
                      <a:noFill/>
                    </a:lnB>
                    <a:noFill/>
                  </a:tcPr>
                </a:tc>
                <a:extLst>
                  <a:ext uri="{0D108BD9-81ED-4DB2-BD59-A6C34878D82A}">
                    <a16:rowId xmlns:a16="http://schemas.microsoft.com/office/drawing/2014/main" val="392167255"/>
                  </a:ext>
                </a:extLst>
              </a:tr>
              <a:tr h="398420">
                <a:tc>
                  <a:txBody>
                    <a:bodyPr/>
                    <a:lstStyle/>
                    <a:p>
                      <a:pPr>
                        <a:buNone/>
                      </a:pPr>
                      <a:r>
                        <a:rPr lang="en-GB" sz="1800" b="1"/>
                        <a:t>Operating Expenses</a:t>
                      </a:r>
                      <a:endParaRPr lang="en-GB" sz="1800"/>
                    </a:p>
                  </a:txBody>
                  <a:tcPr marL="87467" marR="87467" marT="43733" marB="43733" anchor="ctr">
                    <a:lnL>
                      <a:noFill/>
                    </a:lnL>
                    <a:lnR>
                      <a:noFill/>
                    </a:lnR>
                    <a:lnT>
                      <a:noFill/>
                    </a:lnT>
                    <a:lnB>
                      <a:noFill/>
                    </a:lnB>
                    <a:noFill/>
                  </a:tcPr>
                </a:tc>
                <a:tc>
                  <a:txBody>
                    <a:bodyPr/>
                    <a:lstStyle/>
                    <a:p>
                      <a:pPr>
                        <a:buNone/>
                      </a:pPr>
                      <a:endParaRPr lang="en-GB" sz="1800" dirty="0"/>
                    </a:p>
                  </a:txBody>
                  <a:tcPr marL="87467" marR="87467" marT="43733" marB="43733" anchor="ctr">
                    <a:lnL>
                      <a:noFill/>
                    </a:lnL>
                    <a:lnR>
                      <a:noFill/>
                    </a:lnR>
                    <a:lnT>
                      <a:noFill/>
                    </a:lnT>
                    <a:lnB>
                      <a:noFill/>
                    </a:lnB>
                    <a:noFill/>
                  </a:tcPr>
                </a:tc>
                <a:extLst>
                  <a:ext uri="{0D108BD9-81ED-4DB2-BD59-A6C34878D82A}">
                    <a16:rowId xmlns:a16="http://schemas.microsoft.com/office/drawing/2014/main" val="1294626772"/>
                  </a:ext>
                </a:extLst>
              </a:tr>
              <a:tr h="398420">
                <a:tc>
                  <a:txBody>
                    <a:bodyPr/>
                    <a:lstStyle/>
                    <a:p>
                      <a:pPr>
                        <a:buNone/>
                      </a:pPr>
                      <a:r>
                        <a:rPr lang="en-GB" sz="1800"/>
                        <a:t>Rent &amp; utilities</a:t>
                      </a:r>
                    </a:p>
                  </a:txBody>
                  <a:tcPr marL="87467" marR="87467" marT="43733" marB="43733" anchor="ctr">
                    <a:lnL>
                      <a:noFill/>
                    </a:lnL>
                    <a:lnR>
                      <a:noFill/>
                    </a:lnR>
                    <a:lnT>
                      <a:noFill/>
                    </a:lnT>
                    <a:lnB>
                      <a:noFill/>
                    </a:lnB>
                    <a:noFill/>
                  </a:tcPr>
                </a:tc>
                <a:tc>
                  <a:txBody>
                    <a:bodyPr/>
                    <a:lstStyle/>
                    <a:p>
                      <a:pPr>
                        <a:buNone/>
                      </a:pPr>
                      <a:r>
                        <a:rPr lang="en-GB" sz="1800"/>
                        <a:t>£6,200</a:t>
                      </a:r>
                    </a:p>
                  </a:txBody>
                  <a:tcPr marL="87467" marR="87467" marT="43733" marB="43733" anchor="ctr">
                    <a:lnL>
                      <a:noFill/>
                    </a:lnL>
                    <a:lnR>
                      <a:noFill/>
                    </a:lnR>
                    <a:lnT>
                      <a:noFill/>
                    </a:lnT>
                    <a:lnB>
                      <a:noFill/>
                    </a:lnB>
                    <a:noFill/>
                  </a:tcPr>
                </a:tc>
                <a:extLst>
                  <a:ext uri="{0D108BD9-81ED-4DB2-BD59-A6C34878D82A}">
                    <a16:rowId xmlns:a16="http://schemas.microsoft.com/office/drawing/2014/main" val="2604586235"/>
                  </a:ext>
                </a:extLst>
              </a:tr>
              <a:tr h="398420">
                <a:tc>
                  <a:txBody>
                    <a:bodyPr/>
                    <a:lstStyle/>
                    <a:p>
                      <a:pPr>
                        <a:buNone/>
                      </a:pPr>
                      <a:r>
                        <a:rPr lang="en-GB" sz="1800"/>
                        <a:t>Staff wages (1 part-time helper)</a:t>
                      </a:r>
                    </a:p>
                  </a:txBody>
                  <a:tcPr marL="87467" marR="87467" marT="43733" marB="43733" anchor="ctr">
                    <a:lnL>
                      <a:noFill/>
                    </a:lnL>
                    <a:lnR>
                      <a:noFill/>
                    </a:lnR>
                    <a:lnT>
                      <a:noFill/>
                    </a:lnT>
                    <a:lnB>
                      <a:noFill/>
                    </a:lnB>
                    <a:noFill/>
                  </a:tcPr>
                </a:tc>
                <a:tc>
                  <a:txBody>
                    <a:bodyPr/>
                    <a:lstStyle/>
                    <a:p>
                      <a:pPr>
                        <a:buNone/>
                      </a:pPr>
                      <a:r>
                        <a:rPr lang="en-GB" sz="1800"/>
                        <a:t>£15,000</a:t>
                      </a:r>
                    </a:p>
                  </a:txBody>
                  <a:tcPr marL="87467" marR="87467" marT="43733" marB="43733" anchor="ctr">
                    <a:lnL>
                      <a:noFill/>
                    </a:lnL>
                    <a:lnR>
                      <a:noFill/>
                    </a:lnR>
                    <a:lnT>
                      <a:noFill/>
                    </a:lnT>
                    <a:lnB>
                      <a:noFill/>
                    </a:lnB>
                    <a:noFill/>
                  </a:tcPr>
                </a:tc>
                <a:extLst>
                  <a:ext uri="{0D108BD9-81ED-4DB2-BD59-A6C34878D82A}">
                    <a16:rowId xmlns:a16="http://schemas.microsoft.com/office/drawing/2014/main" val="3170430407"/>
                  </a:ext>
                </a:extLst>
              </a:tr>
              <a:tr h="398420">
                <a:tc>
                  <a:txBody>
                    <a:bodyPr/>
                    <a:lstStyle/>
                    <a:p>
                      <a:pPr>
                        <a:buNone/>
                      </a:pPr>
                      <a:r>
                        <a:rPr lang="en-GB" sz="1800"/>
                        <a:t>Insurance &amp; licences</a:t>
                      </a:r>
                    </a:p>
                  </a:txBody>
                  <a:tcPr marL="87467" marR="87467" marT="43733" marB="43733" anchor="ctr">
                    <a:lnL>
                      <a:noFill/>
                    </a:lnL>
                    <a:lnR>
                      <a:noFill/>
                    </a:lnR>
                    <a:lnT>
                      <a:noFill/>
                    </a:lnT>
                    <a:lnB>
                      <a:noFill/>
                    </a:lnB>
                    <a:noFill/>
                  </a:tcPr>
                </a:tc>
                <a:tc>
                  <a:txBody>
                    <a:bodyPr/>
                    <a:lstStyle/>
                    <a:p>
                      <a:pPr>
                        <a:buNone/>
                      </a:pPr>
                      <a:r>
                        <a:rPr lang="en-GB" sz="1800"/>
                        <a:t>£1,500</a:t>
                      </a:r>
                    </a:p>
                  </a:txBody>
                  <a:tcPr marL="87467" marR="87467" marT="43733" marB="43733" anchor="ctr">
                    <a:lnL>
                      <a:noFill/>
                    </a:lnL>
                    <a:lnR>
                      <a:noFill/>
                    </a:lnR>
                    <a:lnT>
                      <a:noFill/>
                    </a:lnT>
                    <a:lnB>
                      <a:noFill/>
                    </a:lnB>
                    <a:noFill/>
                  </a:tcPr>
                </a:tc>
                <a:extLst>
                  <a:ext uri="{0D108BD9-81ED-4DB2-BD59-A6C34878D82A}">
                    <a16:rowId xmlns:a16="http://schemas.microsoft.com/office/drawing/2014/main" val="3136814306"/>
                  </a:ext>
                </a:extLst>
              </a:tr>
              <a:tr h="398420">
                <a:tc>
                  <a:txBody>
                    <a:bodyPr/>
                    <a:lstStyle/>
                    <a:p>
                      <a:pPr>
                        <a:buNone/>
                      </a:pPr>
                      <a:r>
                        <a:rPr lang="en-GB" sz="1800"/>
                        <a:t>Marketing</a:t>
                      </a:r>
                    </a:p>
                  </a:txBody>
                  <a:tcPr marL="87467" marR="87467" marT="43733" marB="43733" anchor="ctr">
                    <a:lnL>
                      <a:noFill/>
                    </a:lnL>
                    <a:lnR>
                      <a:noFill/>
                    </a:lnR>
                    <a:lnT>
                      <a:noFill/>
                    </a:lnT>
                    <a:lnB>
                      <a:noFill/>
                    </a:lnB>
                    <a:noFill/>
                  </a:tcPr>
                </a:tc>
                <a:tc>
                  <a:txBody>
                    <a:bodyPr/>
                    <a:lstStyle/>
                    <a:p>
                      <a:pPr>
                        <a:buNone/>
                      </a:pPr>
                      <a:r>
                        <a:rPr lang="en-GB" sz="1800"/>
                        <a:t>£1,500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301357106"/>
                  </a:ext>
                </a:extLst>
              </a:tr>
              <a:tr h="668814">
                <a:tc>
                  <a:txBody>
                    <a:bodyPr/>
                    <a:lstStyle/>
                    <a:p>
                      <a:pPr>
                        <a:buNone/>
                      </a:pPr>
                      <a:r>
                        <a:rPr lang="en-GB" sz="1800"/>
                        <a:t>Other expenses (cleaning, disposables, maintenance)</a:t>
                      </a:r>
                    </a:p>
                  </a:txBody>
                  <a:tcPr marL="87467" marR="87467" marT="43733" marB="43733" anchor="ctr">
                    <a:lnL>
                      <a:noFill/>
                    </a:lnL>
                    <a:lnR>
                      <a:noFill/>
                    </a:lnR>
                    <a:lnT>
                      <a:noFill/>
                    </a:lnT>
                    <a:lnB>
                      <a:noFill/>
                    </a:lnB>
                    <a:noFill/>
                  </a:tcPr>
                </a:tc>
                <a:tc>
                  <a:txBody>
                    <a:bodyPr/>
                    <a:lstStyle/>
                    <a:p>
                      <a:pPr>
                        <a:buNone/>
                      </a:pPr>
                      <a:r>
                        <a:rPr lang="en-GB" sz="1800"/>
                        <a:t>£3,500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121855243"/>
                  </a:ext>
                </a:extLst>
              </a:tr>
              <a:tr h="398420">
                <a:tc>
                  <a:txBody>
                    <a:bodyPr/>
                    <a:lstStyle/>
                    <a:p>
                      <a:pPr>
                        <a:buNone/>
                      </a:pPr>
                      <a:r>
                        <a:rPr lang="en-GB" sz="1800" b="1"/>
                        <a:t>Total Expenses</a:t>
                      </a:r>
                      <a:endParaRPr lang="en-GB" sz="1800"/>
                    </a:p>
                  </a:txBody>
                  <a:tcPr marL="87467" marR="87467" marT="43733" marB="43733" anchor="ctr">
                    <a:lnL>
                      <a:noFill/>
                    </a:lnL>
                    <a:lnR>
                      <a:noFill/>
                    </a:lnR>
                    <a:lnT>
                      <a:noFill/>
                    </a:lnT>
                    <a:lnB>
                      <a:noFill/>
                    </a:lnB>
                    <a:noFill/>
                  </a:tcPr>
                </a:tc>
                <a:tc>
                  <a:txBody>
                    <a:bodyPr/>
                    <a:lstStyle/>
                    <a:p>
                      <a:pPr>
                        <a:buNone/>
                      </a:pPr>
                      <a:r>
                        <a:rPr lang="en-GB" sz="1800"/>
                        <a:t>£27,700</a:t>
                      </a:r>
                    </a:p>
                  </a:txBody>
                  <a:tcPr marL="87467" marR="87467" marT="43733" marB="43733" anchor="ctr">
                    <a:lnL>
                      <a:noFill/>
                    </a:lnL>
                    <a:lnR>
                      <a:noFill/>
                    </a:lnR>
                    <a:lnT>
                      <a:noFill/>
                    </a:lnT>
                    <a:lnB>
                      <a:noFill/>
                    </a:lnB>
                    <a:noFill/>
                  </a:tcPr>
                </a:tc>
                <a:extLst>
                  <a:ext uri="{0D108BD9-81ED-4DB2-BD59-A6C34878D82A}">
                    <a16:rowId xmlns:a16="http://schemas.microsoft.com/office/drawing/2014/main" val="620707394"/>
                  </a:ext>
                </a:extLst>
              </a:tr>
              <a:tr h="398420">
                <a:tc>
                  <a:txBody>
                    <a:bodyPr/>
                    <a:lstStyle/>
                    <a:p>
                      <a:pPr>
                        <a:buNone/>
                      </a:pPr>
                      <a:r>
                        <a:rPr lang="en-GB" sz="1800" b="1"/>
                        <a:t>Net Profit</a:t>
                      </a:r>
                      <a:endParaRPr lang="en-GB" sz="1800"/>
                    </a:p>
                  </a:txBody>
                  <a:tcPr marL="87467" marR="87467" marT="43733" marB="43733" anchor="ctr">
                    <a:lnL>
                      <a:noFill/>
                    </a:lnL>
                    <a:lnR>
                      <a:noFill/>
                    </a:lnR>
                    <a:lnT>
                      <a:noFill/>
                    </a:lnT>
                    <a:lnB>
                      <a:noFill/>
                    </a:lnB>
                    <a:noFill/>
                  </a:tcPr>
                </a:tc>
                <a:tc>
                  <a:txBody>
                    <a:bodyPr/>
                    <a:lstStyle/>
                    <a:p>
                      <a:pPr>
                        <a:buNone/>
                      </a:pPr>
                      <a:r>
                        <a:rPr lang="en-GB" sz="1800"/>
                        <a:t>£23,300</a:t>
                      </a:r>
                    </a:p>
                  </a:txBody>
                  <a:tcPr marL="87467" marR="87467" marT="43733" marB="43733" anchor="ctr">
                    <a:lnL>
                      <a:noFill/>
                    </a:lnL>
                    <a:lnR>
                      <a:noFill/>
                    </a:lnR>
                    <a:lnT>
                      <a:noFill/>
                    </a:lnT>
                    <a:lnB>
                      <a:noFill/>
                    </a:lnB>
                    <a:noFill/>
                  </a:tcPr>
                </a:tc>
                <a:extLst>
                  <a:ext uri="{0D108BD9-81ED-4DB2-BD59-A6C34878D82A}">
                    <a16:rowId xmlns:a16="http://schemas.microsoft.com/office/drawing/2014/main" val="1428929860"/>
                  </a:ext>
                </a:extLst>
              </a:tr>
            </a:tbl>
          </a:graphicData>
        </a:graphic>
      </p:graphicFrame>
    </p:spTree>
    <p:extLst>
      <p:ext uri="{BB962C8B-B14F-4D97-AF65-F5344CB8AC3E}">
        <p14:creationId xmlns:p14="http://schemas.microsoft.com/office/powerpoint/2010/main" val="176158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9FFFD-3DF8-3403-77AA-CF4819E2DA5B}"/>
              </a:ext>
            </a:extLst>
          </p:cNvPr>
          <p:cNvSpPr>
            <a:spLocks noGrp="1"/>
          </p:cNvSpPr>
          <p:nvPr>
            <p:ph type="title"/>
          </p:nvPr>
        </p:nvSpPr>
        <p:spPr/>
        <p:txBody>
          <a:bodyPr/>
          <a:lstStyle/>
          <a:p>
            <a:r>
              <a:rPr lang="en-GB"/>
              <a:t>12 Months Cashflow Forecast </a:t>
            </a:r>
            <a:endParaRPr lang="en-GB" dirty="0"/>
          </a:p>
        </p:txBody>
      </p:sp>
      <p:pic>
        <p:nvPicPr>
          <p:cNvPr id="5" name="Content Placeholder 4" descr="A screenshot of a calendar&#10;&#10;AI-generated content may be incorrect.">
            <a:extLst>
              <a:ext uri="{FF2B5EF4-FFF2-40B4-BE49-F238E27FC236}">
                <a16:creationId xmlns:a16="http://schemas.microsoft.com/office/drawing/2014/main" id="{6C3805E0-F005-7074-1817-17D5DBE05843}"/>
              </a:ext>
            </a:extLst>
          </p:cNvPr>
          <p:cNvPicPr>
            <a:picLocks noGrp="1" noChangeAspect="1"/>
          </p:cNvPicPr>
          <p:nvPr>
            <p:ph idx="1"/>
          </p:nvPr>
        </p:nvPicPr>
        <p:blipFill>
          <a:blip r:embed="rId2"/>
          <a:stretch>
            <a:fillRect/>
          </a:stretch>
        </p:blipFill>
        <p:spPr>
          <a:xfrm>
            <a:off x="1201026" y="1846263"/>
            <a:ext cx="9850274" cy="4022725"/>
          </a:xfrm>
          <a:prstGeom prst="rect">
            <a:avLst/>
          </a:prstGeom>
        </p:spPr>
      </p:pic>
      <p:sp>
        <p:nvSpPr>
          <p:cNvPr id="4" name="TextBox 3">
            <a:extLst>
              <a:ext uri="{FF2B5EF4-FFF2-40B4-BE49-F238E27FC236}">
                <a16:creationId xmlns:a16="http://schemas.microsoft.com/office/drawing/2014/main" id="{0B6EBFD9-DDA9-AC0A-9780-1F9B1F0AA860}"/>
              </a:ext>
            </a:extLst>
          </p:cNvPr>
          <p:cNvSpPr txBox="1"/>
          <p:nvPr/>
        </p:nvSpPr>
        <p:spPr>
          <a:xfrm>
            <a:off x="4339318" y="5977891"/>
            <a:ext cx="6098720" cy="369332"/>
          </a:xfrm>
          <a:prstGeom prst="rect">
            <a:avLst/>
          </a:prstGeom>
          <a:noFill/>
        </p:spPr>
        <p:txBody>
          <a:bodyPr wrap="square">
            <a:spAutoFit/>
          </a:bodyPr>
          <a:lstStyle/>
          <a:p>
            <a:r>
              <a:rPr lang="en-GB" dirty="0"/>
              <a:t>(City and County of Swansea, 2024).</a:t>
            </a:r>
          </a:p>
        </p:txBody>
      </p:sp>
    </p:spTree>
    <p:extLst>
      <p:ext uri="{BB962C8B-B14F-4D97-AF65-F5344CB8AC3E}">
        <p14:creationId xmlns:p14="http://schemas.microsoft.com/office/powerpoint/2010/main" val="4103383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68894-F2A3-2029-620A-618DA180E024}"/>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04898AA0-1386-B81A-5ADF-2A0538BF18DC}"/>
              </a:ext>
            </a:extLst>
          </p:cNvPr>
          <p:cNvSpPr>
            <a:spLocks noGrp="1"/>
          </p:cNvSpPr>
          <p:nvPr>
            <p:ph idx="1"/>
          </p:nvPr>
        </p:nvSpPr>
        <p:spPr>
          <a:xfrm>
            <a:off x="1097280" y="1737360"/>
            <a:ext cx="10058400" cy="4023360"/>
          </a:xfrm>
        </p:spPr>
        <p:txBody>
          <a:bodyPr/>
          <a:lstStyle/>
          <a:p>
            <a:r>
              <a:rPr lang="en-GB" dirty="0"/>
              <a:t>The Smoothie Bar at Swansea Indoor Market combines fresh, local ingredients, a health-focused menu, and quick, friendly service — all in one vibrant, welcoming space. We aim to become the go-to healthy choice for shoppers, students, and families in the heart of Swansea. We're committed to supporting the local community, promoting sustainability, and making wellness accessible to everyone. Join us in bringing this fresh, exciting concept to life. </a:t>
            </a:r>
          </a:p>
        </p:txBody>
      </p:sp>
    </p:spTree>
    <p:extLst>
      <p:ext uri="{BB962C8B-B14F-4D97-AF65-F5344CB8AC3E}">
        <p14:creationId xmlns:p14="http://schemas.microsoft.com/office/powerpoint/2010/main" val="5186698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CE9D4-44D2-5EF2-D309-6B832744A012}"/>
              </a:ext>
            </a:extLst>
          </p:cNvPr>
          <p:cNvSpPr>
            <a:spLocks noGrp="1"/>
          </p:cNvSpPr>
          <p:nvPr>
            <p:ph type="title"/>
          </p:nvPr>
        </p:nvSpPr>
        <p:spPr>
          <a:xfrm>
            <a:off x="4304937" y="1978243"/>
            <a:ext cx="10058400" cy="1450757"/>
          </a:xfrm>
        </p:spPr>
        <p:txBody>
          <a:bodyPr/>
          <a:lstStyle/>
          <a:p>
            <a:r>
              <a:rPr lang="en-GB" dirty="0"/>
              <a:t>Thank You </a:t>
            </a:r>
          </a:p>
        </p:txBody>
      </p:sp>
    </p:spTree>
    <p:extLst>
      <p:ext uri="{BB962C8B-B14F-4D97-AF65-F5344CB8AC3E}">
        <p14:creationId xmlns:p14="http://schemas.microsoft.com/office/powerpoint/2010/main" val="13826723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09A67-0962-FD3A-1F2A-59555C8E83D3}"/>
              </a:ext>
            </a:extLst>
          </p:cNvPr>
          <p:cNvSpPr>
            <a:spLocks noGrp="1"/>
          </p:cNvSpPr>
          <p:nvPr>
            <p:ph type="title"/>
          </p:nvPr>
        </p:nvSpPr>
        <p:spPr/>
        <p:txBody>
          <a:bodyPr/>
          <a:lstStyle/>
          <a:p>
            <a:r>
              <a:rPr lang="en-GB" dirty="0"/>
              <a:t>Reference list </a:t>
            </a:r>
          </a:p>
        </p:txBody>
      </p:sp>
      <p:sp>
        <p:nvSpPr>
          <p:cNvPr id="4" name="TextBox 3">
            <a:extLst>
              <a:ext uri="{FF2B5EF4-FFF2-40B4-BE49-F238E27FC236}">
                <a16:creationId xmlns:a16="http://schemas.microsoft.com/office/drawing/2014/main" id="{A52C801A-9BAA-7279-6278-BF555C548DFF}"/>
              </a:ext>
            </a:extLst>
          </p:cNvPr>
          <p:cNvSpPr txBox="1"/>
          <p:nvPr/>
        </p:nvSpPr>
        <p:spPr>
          <a:xfrm>
            <a:off x="1097280" y="1737360"/>
            <a:ext cx="9360353" cy="4833311"/>
          </a:xfrm>
          <a:prstGeom prst="rect">
            <a:avLst/>
          </a:prstGeom>
          <a:noFill/>
        </p:spPr>
        <p:txBody>
          <a:bodyPr wrap="square">
            <a:spAutoFit/>
          </a:bodyPr>
          <a:lstStyle/>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City and County of Swansea, 2024. Swansea Market - Stalls to let. Available at: https://www.swanseaindoormarket.co.uk/wp-content/uploads/2024/01/Stalls-to-Let-January-2024.pdf [Accessed 9 July 2025].</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City and County of Swansea, 2024. Tourism research and statistics. Available at: https://www.swansea.gov.uk/article/8449/Tourism-research-and-statistics [Accessed 9 July 2025].</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Euromonitor, 2024. Health and Wellness Food Trends in Western Europe 2024. Available at: https://www.euromonitor.com/health-and-wellness [Accessed 8 July 2025].</a:t>
            </a: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Mintel, 2023. UK Health and Wellness Food Market Report. Available at: https://www.mintel.com/uk-health-food [Accessed 8 July 2025].</a:t>
            </a:r>
          </a:p>
          <a:p>
            <a:pPr>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kern="100" dirty="0">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48043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A81F0A5-5818-CFF5-1564-87CECFB3391E}"/>
              </a:ext>
            </a:extLst>
          </p:cNvPr>
          <p:cNvSpPr txBox="1">
            <a:spLocks/>
          </p:cNvSpPr>
          <p:nvPr/>
        </p:nvSpPr>
        <p:spPr>
          <a:xfrm>
            <a:off x="1106261" y="2038438"/>
            <a:ext cx="9164410" cy="1771960"/>
          </a:xfrm>
          <a:prstGeom prst="rect">
            <a:avLst/>
          </a:prstGeom>
          <a:noFill/>
        </p:spPr>
        <p:txBody>
          <a:bodyPr wrap="square">
            <a:spAutoFit/>
          </a:bodyPr>
          <a:lstStyle/>
          <a:p>
            <a:pPr>
              <a:lnSpc>
                <a:spcPct val="115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Swansea Bay News, 2023. Three new stalls open at popular city indoor market. Available at: https://swanseabaynews.com/2023/06/06/three-new-stalls-open-at-popular-city-indoor-market [Accessed 9 July 2025].</a:t>
            </a:r>
          </a:p>
          <a:p>
            <a:pPr>
              <a:lnSpc>
                <a:spcPct val="115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Swansea Council, 2024. Swansea Indoor Market Footfall Report. Available at: https://www.swansea.gov.uk/indoorMarket [Accessed 8 July 2025].</a:t>
            </a:r>
          </a:p>
        </p:txBody>
      </p:sp>
      <p:sp>
        <p:nvSpPr>
          <p:cNvPr id="6" name="TextBox 5">
            <a:extLst>
              <a:ext uri="{FF2B5EF4-FFF2-40B4-BE49-F238E27FC236}">
                <a16:creationId xmlns:a16="http://schemas.microsoft.com/office/drawing/2014/main" id="{F1040650-92BC-F448-776C-2C47D0800979}"/>
              </a:ext>
            </a:extLst>
          </p:cNvPr>
          <p:cNvSpPr txBox="1"/>
          <p:nvPr/>
        </p:nvSpPr>
        <p:spPr>
          <a:xfrm>
            <a:off x="1106261" y="3875356"/>
            <a:ext cx="8935810" cy="2090509"/>
          </a:xfrm>
          <a:prstGeom prst="rect">
            <a:avLst/>
          </a:prstGeom>
          <a:noFill/>
        </p:spPr>
        <p:txBody>
          <a:bodyPr wrap="square">
            <a:spAutoFit/>
          </a:bodyPr>
          <a:lstStyle/>
          <a:p>
            <a:pPr>
              <a:lnSpc>
                <a:spcPct val="115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The Business Plan Shop, 2023. How to open a smoothie bar: the complete guide. Available at: https://www.thebusinessplanshop.com/en/start-a-business/guides/open-smoothie-bar [Accessed 9 July 2025].</a:t>
            </a:r>
          </a:p>
          <a:p>
            <a:pPr>
              <a:lnSpc>
                <a:spcPct val="115000"/>
              </a:lnSpc>
              <a:spcAft>
                <a:spcPts val="800"/>
              </a:spcAft>
              <a:buNone/>
            </a:pPr>
            <a:r>
              <a:rPr lang="en-GB" kern="100" dirty="0">
                <a:effectLst/>
                <a:latin typeface="Aptos" panose="020B0004020202020204" pitchFamily="34" charset="0"/>
                <a:ea typeface="Aptos" panose="020B0004020202020204" pitchFamily="34" charset="0"/>
                <a:cs typeface="Times New Roman" panose="02020603050405020304" pitchFamily="18" charset="0"/>
              </a:rPr>
              <a:t>Visit Swansea Bay, 2024. Swansea Market. Available at: https://www.visitswanseabay.com/listing/swansea-market/48561101 [Accessed 9 July 2025].</a:t>
            </a:r>
          </a:p>
        </p:txBody>
      </p:sp>
    </p:spTree>
    <p:extLst>
      <p:ext uri="{BB962C8B-B14F-4D97-AF65-F5344CB8AC3E}">
        <p14:creationId xmlns:p14="http://schemas.microsoft.com/office/powerpoint/2010/main" val="2096474542"/>
      </p:ext>
    </p:extLst>
  </p:cSld>
  <p:clrMapOvr>
    <a:masterClrMapping/>
  </p:clrMapOvr>
</p:sld>
</file>

<file path=ppt/theme/theme1.xml><?xml version="1.0" encoding="utf-8"?>
<a:theme xmlns:a="http://schemas.openxmlformats.org/drawingml/2006/main" name="Retrospect">
  <a:themeElements>
    <a:clrScheme name="Custom 1">
      <a:dk1>
        <a:srgbClr val="000000"/>
      </a:dk1>
      <a:lt1>
        <a:srgbClr val="FFFFFF"/>
      </a:lt1>
      <a:dk2>
        <a:srgbClr val="000000"/>
      </a:dk2>
      <a:lt2>
        <a:srgbClr val="EBEBEB"/>
      </a:lt2>
      <a:accent1>
        <a:srgbClr val="000000"/>
      </a:accent1>
      <a:accent2>
        <a:srgbClr val="FFFFFF"/>
      </a:accent2>
      <a:accent3>
        <a:srgbClr val="000000"/>
      </a:accent3>
      <a:accent4>
        <a:srgbClr val="2C3C43"/>
      </a:accent4>
      <a:accent5>
        <a:srgbClr val="000000"/>
      </a:accent5>
      <a:accent6>
        <a:srgbClr val="FFFFFF"/>
      </a:accent6>
      <a:hlink>
        <a:srgbClr val="FFFFFF"/>
      </a:hlink>
      <a:folHlink>
        <a:srgbClr val="00000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7C3DBBDDD03D9419471381A29C7D881" ma:contentTypeVersion="6" ma:contentTypeDescription="Create a new document." ma:contentTypeScope="" ma:versionID="f6deb4878bdbb036a7ea79b05cb542f4">
  <xsd:schema xmlns:xsd="http://www.w3.org/2001/XMLSchema" xmlns:xs="http://www.w3.org/2001/XMLSchema" xmlns:p="http://schemas.microsoft.com/office/2006/metadata/properties" xmlns:ns3="170d7878-6d73-463a-a069-a6c57769e00c" targetNamespace="http://schemas.microsoft.com/office/2006/metadata/properties" ma:root="true" ma:fieldsID="a94747511c87121103ab665fa2fc8575" ns3:_="">
    <xsd:import namespace="170d7878-6d73-463a-a069-a6c57769e00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0d7878-6d73-463a-a069-a6c57769e00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170d7878-6d73-463a-a069-a6c57769e00c" xsi:nil="true"/>
  </documentManagement>
</p:properties>
</file>

<file path=customXml/itemProps1.xml><?xml version="1.0" encoding="utf-8"?>
<ds:datastoreItem xmlns:ds="http://schemas.openxmlformats.org/officeDocument/2006/customXml" ds:itemID="{6E3F86E6-6D0C-4A75-B601-1E6D83E3BB4E}">
  <ds:schemaRefs>
    <ds:schemaRef ds:uri="http://schemas.microsoft.com/sharepoint/v3/contenttype/forms"/>
  </ds:schemaRefs>
</ds:datastoreItem>
</file>

<file path=customXml/itemProps2.xml><?xml version="1.0" encoding="utf-8"?>
<ds:datastoreItem xmlns:ds="http://schemas.openxmlformats.org/officeDocument/2006/customXml" ds:itemID="{78DF999F-8B54-47EE-B70D-C2CCA7AC369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0d7878-6d73-463a-a069-a6c57769e00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CC84541-2604-488B-94A0-1CE5A1F0DD36}">
  <ds:schemaRefs>
    <ds:schemaRef ds:uri="http://schemas.microsoft.com/office/2006/metadata/properties"/>
    <ds:schemaRef ds:uri="http://www.w3.org/XML/1998/namespace"/>
    <ds:schemaRef ds:uri="http://purl.org/dc/terms/"/>
    <ds:schemaRef ds:uri="http://purl.org/dc/elements/1.1/"/>
    <ds:schemaRef ds:uri="170d7878-6d73-463a-a069-a6c57769e00c"/>
    <ds:schemaRef ds:uri="http://schemas.microsoft.com/office/infopath/2007/PartnerControls"/>
    <ds:schemaRef ds:uri="http://purl.org/dc/dcmitype/"/>
    <ds:schemaRef ds:uri="http://schemas.microsoft.com/office/2006/documentManagement/type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Retrospect</Template>
  <TotalTime>653</TotalTime>
  <Words>1443</Words>
  <Application>Microsoft Office PowerPoint</Application>
  <PresentationFormat>Widescreen</PresentationFormat>
  <Paragraphs>163</Paragraphs>
  <Slides>19</Slides>
  <Notes>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27" baseType="lpstr">
      <vt:lpstr>Aptos</vt:lpstr>
      <vt:lpstr>Arial</vt:lpstr>
      <vt:lpstr>Arial Black</vt:lpstr>
      <vt:lpstr>Calibri</vt:lpstr>
      <vt:lpstr>Calibri Light</vt:lpstr>
      <vt:lpstr>Wingdings</vt:lpstr>
      <vt:lpstr>Retrospect</vt:lpstr>
      <vt:lpstr>Worksheet</vt:lpstr>
      <vt:lpstr>PowerPoint Presentation</vt:lpstr>
      <vt:lpstr>Our Vision </vt:lpstr>
      <vt:lpstr>PowerPoint Presentation</vt:lpstr>
      <vt:lpstr>Why Swansea Indoor Market?</vt:lpstr>
      <vt:lpstr>Our unique selling point (USP)</vt:lpstr>
      <vt:lpstr>Products/Menu  </vt:lpstr>
      <vt:lpstr>SWOT </vt:lpstr>
      <vt:lpstr>SMART </vt:lpstr>
      <vt:lpstr>Operations/Partnership </vt:lpstr>
      <vt:lpstr>PowerPoint Presentation</vt:lpstr>
      <vt:lpstr>Wix Website </vt:lpstr>
      <vt:lpstr>PowerPoint Presentation</vt:lpstr>
      <vt:lpstr>Financial Overview </vt:lpstr>
      <vt:lpstr>Profit &amp; Loss Account Year 1 </vt:lpstr>
      <vt:lpstr>12 Months Cashflow Forecast </vt:lpstr>
      <vt:lpstr>Conclusion </vt:lpstr>
      <vt:lpstr>Thank You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Farhan Ahmed (2406518)</dc:creator>
  <cp:lastModifiedBy>Farhan Ahmed (2406518)</cp:lastModifiedBy>
  <cp:revision>2</cp:revision>
  <dcterms:created xsi:type="dcterms:W3CDTF">2025-07-08T17:29:22Z</dcterms:created>
  <dcterms:modified xsi:type="dcterms:W3CDTF">2025-07-09T17:47:13Z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0x01010097C3DBBDDD03D9419471381A29C7D881</vt:lpwstr>
  </property>
</Properties>
</file>