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tmp" ContentType="image/png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theme/theme2.xml" ContentType="application/vnd.openxmlformats-officedocument.them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notesMasterIdLst>
    <p:notesMasterId r:id="rId56"/>
  </p:notesMasterIdLst>
  <p:sldIdLst>
    <p:sldId id="256" r:id="rId2"/>
    <p:sldId id="454" r:id="rId3"/>
    <p:sldId id="480" r:id="rId4"/>
    <p:sldId id="520" r:id="rId5"/>
    <p:sldId id="395" r:id="rId6"/>
    <p:sldId id="452" r:id="rId7"/>
    <p:sldId id="481" r:id="rId8"/>
    <p:sldId id="521" r:id="rId9"/>
    <p:sldId id="522" r:id="rId10"/>
    <p:sldId id="523" r:id="rId11"/>
    <p:sldId id="524" r:id="rId12"/>
    <p:sldId id="525" r:id="rId13"/>
    <p:sldId id="557" r:id="rId14"/>
    <p:sldId id="558" r:id="rId15"/>
    <p:sldId id="527" r:id="rId16"/>
    <p:sldId id="559" r:id="rId17"/>
    <p:sldId id="526" r:id="rId18"/>
    <p:sldId id="323" r:id="rId19"/>
    <p:sldId id="390" r:id="rId20"/>
    <p:sldId id="455" r:id="rId21"/>
    <p:sldId id="470" r:id="rId22"/>
    <p:sldId id="500" r:id="rId23"/>
    <p:sldId id="528" r:id="rId24"/>
    <p:sldId id="529" r:id="rId25"/>
    <p:sldId id="530" r:id="rId26"/>
    <p:sldId id="531" r:id="rId27"/>
    <p:sldId id="532" r:id="rId28"/>
    <p:sldId id="533" r:id="rId29"/>
    <p:sldId id="534" r:id="rId30"/>
    <p:sldId id="535" r:id="rId31"/>
    <p:sldId id="556" r:id="rId32"/>
    <p:sldId id="536" r:id="rId33"/>
    <p:sldId id="537" r:id="rId34"/>
    <p:sldId id="538" r:id="rId35"/>
    <p:sldId id="539" r:id="rId36"/>
    <p:sldId id="540" r:id="rId37"/>
    <p:sldId id="541" r:id="rId38"/>
    <p:sldId id="542" r:id="rId39"/>
    <p:sldId id="543" r:id="rId40"/>
    <p:sldId id="544" r:id="rId41"/>
    <p:sldId id="545" r:id="rId42"/>
    <p:sldId id="546" r:id="rId43"/>
    <p:sldId id="547" r:id="rId44"/>
    <p:sldId id="548" r:id="rId45"/>
    <p:sldId id="552" r:id="rId46"/>
    <p:sldId id="553" r:id="rId47"/>
    <p:sldId id="549" r:id="rId48"/>
    <p:sldId id="550" r:id="rId49"/>
    <p:sldId id="554" r:id="rId50"/>
    <p:sldId id="551" r:id="rId51"/>
    <p:sldId id="555" r:id="rId52"/>
    <p:sldId id="391" r:id="rId53"/>
    <p:sldId id="298" r:id="rId54"/>
    <p:sldId id="299" r:id="rId55"/>
  </p:sldIdLst>
  <p:sldSz cx="9144000" cy="6858000" type="screen4x3"/>
  <p:notesSz cx="6858000" cy="9144000"/>
  <p:defaultTextStyle>
    <a:defPPr marL="0" marR="0" indent="0" algn="l" defTabSz="914400" rtl="0" fontAlgn="auto" latinLnBrk="1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800" b="0" i="0" u="none" strike="noStrike" cap="none" spc="0" normalizeH="0" baseline="0">
        <a:ln>
          <a:noFill/>
        </a:ln>
        <a:solidFill>
          <a:srgbClr val="000000"/>
        </a:solidFill>
        <a:effectLst/>
        <a:uFillTx/>
      </a:defRPr>
    </a:defPPr>
    <a:lvl1pPr marL="0" marR="0" indent="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8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Myriad Pro"/>
        <a:ea typeface="Myriad Pro"/>
        <a:cs typeface="Myriad Pro"/>
        <a:sym typeface="Myriad Pro"/>
      </a:defRPr>
    </a:lvl1pPr>
    <a:lvl2pPr marL="0" marR="0" indent="45720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8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Myriad Pro"/>
        <a:ea typeface="Myriad Pro"/>
        <a:cs typeface="Myriad Pro"/>
        <a:sym typeface="Myriad Pro"/>
      </a:defRPr>
    </a:lvl2pPr>
    <a:lvl3pPr marL="0" marR="0" indent="91440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8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Myriad Pro"/>
        <a:ea typeface="Myriad Pro"/>
        <a:cs typeface="Myriad Pro"/>
        <a:sym typeface="Myriad Pro"/>
      </a:defRPr>
    </a:lvl3pPr>
    <a:lvl4pPr marL="0" marR="0" indent="137160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8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Myriad Pro"/>
        <a:ea typeface="Myriad Pro"/>
        <a:cs typeface="Myriad Pro"/>
        <a:sym typeface="Myriad Pro"/>
      </a:defRPr>
    </a:lvl4pPr>
    <a:lvl5pPr marL="0" marR="0" indent="182880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8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Myriad Pro"/>
        <a:ea typeface="Myriad Pro"/>
        <a:cs typeface="Myriad Pro"/>
        <a:sym typeface="Myriad Pro"/>
      </a:defRPr>
    </a:lvl5pPr>
    <a:lvl6pPr marL="0" marR="0" indent="228600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8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Myriad Pro"/>
        <a:ea typeface="Myriad Pro"/>
        <a:cs typeface="Myriad Pro"/>
        <a:sym typeface="Myriad Pro"/>
      </a:defRPr>
    </a:lvl6pPr>
    <a:lvl7pPr marL="0" marR="0" indent="274320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8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Myriad Pro"/>
        <a:ea typeface="Myriad Pro"/>
        <a:cs typeface="Myriad Pro"/>
        <a:sym typeface="Myriad Pro"/>
      </a:defRPr>
    </a:lvl7pPr>
    <a:lvl8pPr marL="0" marR="0" indent="320040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8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Myriad Pro"/>
        <a:ea typeface="Myriad Pro"/>
        <a:cs typeface="Myriad Pro"/>
        <a:sym typeface="Myriad Pro"/>
      </a:defRPr>
    </a:lvl8pPr>
    <a:lvl9pPr marL="0" marR="0" indent="365760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8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Myriad Pro"/>
        <a:ea typeface="Myriad Pro"/>
        <a:cs typeface="Myriad Pro"/>
        <a:sym typeface="Myriad Pro"/>
      </a:defRPr>
    </a:lvl9pPr>
  </p:defaultTextStyle>
  <p:extLst>
    <p:ext uri="{521415D9-36F7-43E2-AB2F-B90AF26B5E84}">
      <p14:sectionLst xmlns:p14="http://schemas.microsoft.com/office/powerpoint/2010/main">
        <p14:section name="Default Section" id="{52668A9B-499E-40BF-A91D-B0647392A1E2}">
          <p14:sldIdLst>
            <p14:sldId id="256"/>
            <p14:sldId id="454"/>
            <p14:sldId id="480"/>
            <p14:sldId id="520"/>
            <p14:sldId id="395"/>
            <p14:sldId id="452"/>
            <p14:sldId id="481"/>
            <p14:sldId id="521"/>
            <p14:sldId id="522"/>
            <p14:sldId id="523"/>
            <p14:sldId id="524"/>
            <p14:sldId id="525"/>
            <p14:sldId id="557"/>
            <p14:sldId id="558"/>
            <p14:sldId id="527"/>
            <p14:sldId id="559"/>
            <p14:sldId id="526"/>
            <p14:sldId id="323"/>
            <p14:sldId id="390"/>
            <p14:sldId id="455"/>
            <p14:sldId id="470"/>
            <p14:sldId id="500"/>
            <p14:sldId id="528"/>
            <p14:sldId id="529"/>
            <p14:sldId id="530"/>
            <p14:sldId id="531"/>
            <p14:sldId id="532"/>
            <p14:sldId id="533"/>
            <p14:sldId id="534"/>
            <p14:sldId id="535"/>
            <p14:sldId id="556"/>
            <p14:sldId id="536"/>
            <p14:sldId id="537"/>
            <p14:sldId id="538"/>
            <p14:sldId id="539"/>
            <p14:sldId id="540"/>
            <p14:sldId id="541"/>
            <p14:sldId id="542"/>
            <p14:sldId id="543"/>
            <p14:sldId id="544"/>
            <p14:sldId id="545"/>
            <p14:sldId id="546"/>
            <p14:sldId id="547"/>
            <p14:sldId id="548"/>
            <p14:sldId id="552"/>
            <p14:sldId id="553"/>
            <p14:sldId id="549"/>
            <p14:sldId id="550"/>
            <p14:sldId id="554"/>
            <p14:sldId id="551"/>
            <p14:sldId id="555"/>
          </p14:sldIdLst>
        </p14:section>
        <p14:section name="Untitled Section" id="{FBA9ED2F-54F1-4A74-B6C4-CF000303B1BB}">
          <p14:sldIdLst>
            <p14:sldId id="391"/>
            <p14:sldId id="298"/>
            <p14:sldId id="299"/>
          </p14:sldIdLst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B32881D-0BED-434A-802B-9B21C668A08B}" v="15" dt="2024-03-18T17:11:11.380"/>
  </p1510:revLst>
</p1510:revInfo>
</file>

<file path=ppt/tableStyles.xml><?xml version="1.0" encoding="utf-8"?>
<a:tblStyleLst xmlns:a="http://schemas.openxmlformats.org/drawingml/2006/main" def="{5940675A-B579-460E-94D1-54222C63F5DA}">
  <a:tblStyle styleId="{4C3C2611-4C71-4FC5-86AE-919BDF0F9419}" styleName="">
    <a:tblBg/>
    <a:wholeTbl>
      <a:tcTxStyle b="off" i="off">
        <a:font>
          <a:latin typeface="Myriad Pro"/>
          <a:ea typeface="Myriad Pro"/>
          <a:cs typeface="Myriad Pro"/>
        </a:font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CAE3F9"/>
          </a:solidFill>
        </a:fill>
      </a:tcStyle>
    </a:wholeTbl>
    <a:band2H>
      <a:tcTxStyle/>
      <a:tcStyle>
        <a:tcBdr/>
        <a:fill>
          <a:solidFill>
            <a:srgbClr val="E6F2FC"/>
          </a:solidFill>
        </a:fill>
      </a:tcStyle>
    </a:band2H>
    <a:firstCol>
      <a:tcTxStyle b="on" i="off">
        <a:font>
          <a:latin typeface="Myriad Pro"/>
          <a:ea typeface="Myriad Pro"/>
          <a:cs typeface="Myriad Pro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1"/>
          </a:solidFill>
        </a:fill>
      </a:tcStyle>
    </a:firstCol>
    <a:lastRow>
      <a:tcTxStyle b="on" i="off">
        <a:font>
          <a:latin typeface="Myriad Pro"/>
          <a:ea typeface="Myriad Pro"/>
          <a:cs typeface="Myriad Pro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381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1"/>
          </a:solidFill>
        </a:fill>
      </a:tcStyle>
    </a:lastRow>
    <a:firstRow>
      <a:tcTxStyle b="on" i="off">
        <a:font>
          <a:latin typeface="Myriad Pro"/>
          <a:ea typeface="Myriad Pro"/>
          <a:cs typeface="Myriad Pro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381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1"/>
          </a:solidFill>
        </a:fill>
      </a:tcStyle>
    </a:firstRow>
  </a:tblStyle>
  <a:tblStyle styleId="{C7B018BB-80A7-4F77-B60F-C8B233D01FF8}" styleName="">
    <a:tblBg/>
    <a:wholeTbl>
      <a:tcTxStyle b="off" i="off">
        <a:font>
          <a:latin typeface="Myriad Pro"/>
          <a:ea typeface="Myriad Pro"/>
          <a:cs typeface="Myriad Pro"/>
        </a:font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DEE7D0"/>
          </a:solidFill>
        </a:fill>
      </a:tcStyle>
    </a:wholeTbl>
    <a:band2H>
      <a:tcTxStyle/>
      <a:tcStyle>
        <a:tcBdr/>
        <a:fill>
          <a:solidFill>
            <a:srgbClr val="EFF3E9"/>
          </a:solidFill>
        </a:fill>
      </a:tcStyle>
    </a:band2H>
    <a:firstCol>
      <a:tcTxStyle b="on" i="off">
        <a:font>
          <a:latin typeface="Myriad Pro"/>
          <a:ea typeface="Myriad Pro"/>
          <a:cs typeface="Myriad Pro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3"/>
          </a:solidFill>
        </a:fill>
      </a:tcStyle>
    </a:firstCol>
    <a:lastRow>
      <a:tcTxStyle b="on" i="off">
        <a:font>
          <a:latin typeface="Myriad Pro"/>
          <a:ea typeface="Myriad Pro"/>
          <a:cs typeface="Myriad Pro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381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3"/>
          </a:solidFill>
        </a:fill>
      </a:tcStyle>
    </a:lastRow>
    <a:firstRow>
      <a:tcTxStyle b="on" i="off">
        <a:font>
          <a:latin typeface="Myriad Pro"/>
          <a:ea typeface="Myriad Pro"/>
          <a:cs typeface="Myriad Pro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381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3"/>
          </a:solidFill>
        </a:fill>
      </a:tcStyle>
    </a:firstRow>
  </a:tblStyle>
  <a:tblStyle styleId="{EEE7283C-3CF3-47DC-8721-378D4A62B228}" styleName="">
    <a:tblBg/>
    <a:wholeTbl>
      <a:tcTxStyle b="off" i="off">
        <a:font>
          <a:latin typeface="Myriad Pro"/>
          <a:ea typeface="Myriad Pro"/>
          <a:cs typeface="Myriad Pro"/>
        </a:font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FCDCCE"/>
          </a:solidFill>
        </a:fill>
      </a:tcStyle>
    </a:wholeTbl>
    <a:band2H>
      <a:tcTxStyle/>
      <a:tcStyle>
        <a:tcBdr/>
        <a:fill>
          <a:solidFill>
            <a:srgbClr val="FDEEE8"/>
          </a:solidFill>
        </a:fill>
      </a:tcStyle>
    </a:band2H>
    <a:firstCol>
      <a:tcTxStyle b="on" i="off">
        <a:font>
          <a:latin typeface="Myriad Pro"/>
          <a:ea typeface="Myriad Pro"/>
          <a:cs typeface="Myriad Pro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6"/>
          </a:solidFill>
        </a:fill>
      </a:tcStyle>
    </a:firstCol>
    <a:lastRow>
      <a:tcTxStyle b="on" i="off">
        <a:font>
          <a:latin typeface="Myriad Pro"/>
          <a:ea typeface="Myriad Pro"/>
          <a:cs typeface="Myriad Pro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381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6"/>
          </a:solidFill>
        </a:fill>
      </a:tcStyle>
    </a:lastRow>
    <a:firstRow>
      <a:tcTxStyle b="on" i="off">
        <a:font>
          <a:latin typeface="Myriad Pro"/>
          <a:ea typeface="Myriad Pro"/>
          <a:cs typeface="Myriad Pro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381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6"/>
          </a:solidFill>
        </a:fill>
      </a:tcStyle>
    </a:firstRow>
  </a:tblStyle>
  <a:tblStyle styleId="{CF821DB8-F4EB-4A41-A1BA-3FCAFE7338EE}" styleName="">
    <a:tblBg/>
    <a:wholeTbl>
      <a:tcTxStyle b="off" i="off">
        <a:font>
          <a:latin typeface="Myriad Pro"/>
          <a:ea typeface="Myriad Pro"/>
          <a:cs typeface="Myriad Pro"/>
        </a:font>
        <a:srgbClr val="000000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E6E6E6"/>
          </a:solidFill>
        </a:fill>
      </a:tcStyle>
    </a:wholeTbl>
    <a:band2H>
      <a:tcTxStyle/>
      <a:tcStyle>
        <a:tcBdr/>
        <a:fill>
          <a:solidFill>
            <a:srgbClr val="FFFFFF"/>
          </a:solidFill>
        </a:fill>
      </a:tcStyle>
    </a:band2H>
    <a:firstCol>
      <a:tcTxStyle b="on" i="off">
        <a:font>
          <a:latin typeface="Myriad Pro"/>
          <a:ea typeface="Myriad Pro"/>
          <a:cs typeface="Myriad Pro"/>
        </a:font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chemeClr val="accent1"/>
          </a:solidFill>
        </a:fill>
      </a:tcStyle>
    </a:firstCol>
    <a:lastRow>
      <a:tcTxStyle b="on" i="off">
        <a:font>
          <a:latin typeface="Myriad Pro"/>
          <a:ea typeface="Myriad Pro"/>
          <a:cs typeface="Myriad Pro"/>
        </a:font>
        <a:srgbClr val="000000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50800" cap="flat">
              <a:solidFill>
                <a:srgbClr val="000000"/>
              </a:solidFill>
              <a:prstDash val="solid"/>
              <a:round/>
            </a:ln>
          </a:top>
          <a:bottom>
            <a:ln w="25400" cap="flat">
              <a:solidFill>
                <a:srgbClr val="000000"/>
              </a:solidFill>
              <a:prstDash val="solid"/>
              <a:round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FFFFFF"/>
          </a:solidFill>
        </a:fill>
      </a:tcStyle>
    </a:lastRow>
    <a:firstRow>
      <a:tcTxStyle b="on" i="off">
        <a:font>
          <a:latin typeface="Myriad Pro"/>
          <a:ea typeface="Myriad Pro"/>
          <a:cs typeface="Myriad Pro"/>
        </a:font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25400" cap="flat">
              <a:solidFill>
                <a:srgbClr val="000000"/>
              </a:solidFill>
              <a:prstDash val="solid"/>
              <a:round/>
            </a:ln>
          </a:top>
          <a:bottom>
            <a:ln w="25400" cap="flat">
              <a:solidFill>
                <a:srgbClr val="000000"/>
              </a:solidFill>
              <a:prstDash val="solid"/>
              <a:round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chemeClr val="accent1"/>
          </a:solidFill>
        </a:fill>
      </a:tcStyle>
    </a:firstRow>
  </a:tblStyle>
  <a:tblStyle styleId="{33BA23B1-9221-436E-865A-0063620EA4FD}" styleName="">
    <a:tblBg/>
    <a:wholeTbl>
      <a:tcTxStyle b="off" i="off">
        <a:font>
          <a:latin typeface="Myriad Pro"/>
          <a:ea typeface="Myriad Pro"/>
          <a:cs typeface="Myriad Pro"/>
        </a:font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CACACA"/>
          </a:solidFill>
        </a:fill>
      </a:tcStyle>
    </a:wholeTbl>
    <a:band2H>
      <a:tcTxStyle/>
      <a:tcStyle>
        <a:tcBdr/>
        <a:fill>
          <a:solidFill>
            <a:srgbClr val="E6E6E6"/>
          </a:solidFill>
        </a:fill>
      </a:tcStyle>
    </a:band2H>
    <a:firstCol>
      <a:tcTxStyle b="on" i="off">
        <a:font>
          <a:latin typeface="Myriad Pro"/>
          <a:ea typeface="Myriad Pro"/>
          <a:cs typeface="Myriad Pro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000000"/>
          </a:solidFill>
        </a:fill>
      </a:tcStyle>
    </a:firstCol>
    <a:lastRow>
      <a:tcTxStyle b="on" i="off">
        <a:font>
          <a:latin typeface="Myriad Pro"/>
          <a:ea typeface="Myriad Pro"/>
          <a:cs typeface="Myriad Pro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381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000000"/>
          </a:solidFill>
        </a:fill>
      </a:tcStyle>
    </a:lastRow>
    <a:firstRow>
      <a:tcTxStyle b="on" i="off">
        <a:font>
          <a:latin typeface="Myriad Pro"/>
          <a:ea typeface="Myriad Pro"/>
          <a:cs typeface="Myriad Pro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381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000000"/>
          </a:solidFill>
        </a:fill>
      </a:tcStyle>
    </a:firstRow>
  </a:tblStyle>
  <a:tblStyle styleId="{2708684C-4D16-4618-839F-0558EEFCDFE6}" styleName="">
    <a:tblBg/>
    <a:wholeTbl>
      <a:tcTxStyle b="off" i="off">
        <a:font>
          <a:latin typeface="Myriad Pro"/>
          <a:ea typeface="Myriad Pro"/>
          <a:cs typeface="Myriad Pro"/>
        </a:font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round/>
            </a:ln>
          </a:left>
          <a:right>
            <a:ln w="12700" cap="flat">
              <a:solidFill>
                <a:srgbClr val="000000"/>
              </a:solidFill>
              <a:prstDash val="solid"/>
              <a:round/>
            </a:ln>
          </a:right>
          <a:top>
            <a:ln w="12700" cap="flat">
              <a:solidFill>
                <a:srgbClr val="000000"/>
              </a:solidFill>
              <a:prstDash val="solid"/>
              <a:round/>
            </a:ln>
          </a:top>
          <a:bottom>
            <a:ln w="12700" cap="flat">
              <a:solidFill>
                <a:srgbClr val="000000"/>
              </a:solidFill>
              <a:prstDash val="solid"/>
              <a:round/>
            </a:ln>
          </a:bottom>
          <a:insideH>
            <a:ln w="12700" cap="flat">
              <a:solidFill>
                <a:srgbClr val="000000"/>
              </a:solidFill>
              <a:prstDash val="solid"/>
              <a:round/>
            </a:ln>
          </a:insideH>
          <a:insideV>
            <a:ln w="12700" cap="flat">
              <a:solidFill>
                <a:srgbClr val="000000"/>
              </a:solidFill>
              <a:prstDash val="solid"/>
              <a:round/>
            </a:ln>
          </a:insideV>
        </a:tcBdr>
        <a:fill>
          <a:solidFill>
            <a:srgbClr val="000000">
              <a:alpha val="20000"/>
            </a:srgbClr>
          </a:solidFill>
        </a:fill>
      </a:tcStyle>
    </a:wholeTbl>
    <a:band2H>
      <a:tcTxStyle/>
      <a:tcStyle>
        <a:tcBdr/>
        <a:fill>
          <a:solidFill>
            <a:srgbClr val="FFFFFF"/>
          </a:solidFill>
        </a:fill>
      </a:tcStyle>
    </a:band2H>
    <a:firstCol>
      <a:tcTxStyle b="on" i="off">
        <a:font>
          <a:latin typeface="Myriad Pro"/>
          <a:ea typeface="Myriad Pro"/>
          <a:cs typeface="Myriad Pro"/>
        </a:font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round/>
            </a:ln>
          </a:left>
          <a:right>
            <a:ln w="12700" cap="flat">
              <a:solidFill>
                <a:srgbClr val="000000"/>
              </a:solidFill>
              <a:prstDash val="solid"/>
              <a:round/>
            </a:ln>
          </a:right>
          <a:top>
            <a:ln w="12700" cap="flat">
              <a:solidFill>
                <a:srgbClr val="000000"/>
              </a:solidFill>
              <a:prstDash val="solid"/>
              <a:round/>
            </a:ln>
          </a:top>
          <a:bottom>
            <a:ln w="12700" cap="flat">
              <a:solidFill>
                <a:srgbClr val="000000"/>
              </a:solidFill>
              <a:prstDash val="solid"/>
              <a:round/>
            </a:ln>
          </a:bottom>
          <a:insideH>
            <a:ln w="12700" cap="flat">
              <a:solidFill>
                <a:srgbClr val="000000"/>
              </a:solidFill>
              <a:prstDash val="solid"/>
              <a:round/>
            </a:ln>
          </a:insideH>
          <a:insideV>
            <a:ln w="12700" cap="flat">
              <a:solidFill>
                <a:srgbClr val="000000"/>
              </a:solidFill>
              <a:prstDash val="solid"/>
              <a:round/>
            </a:ln>
          </a:insideV>
        </a:tcBdr>
        <a:fill>
          <a:solidFill>
            <a:srgbClr val="000000">
              <a:alpha val="20000"/>
            </a:srgbClr>
          </a:solidFill>
        </a:fill>
      </a:tcStyle>
    </a:firstCol>
    <a:lastRow>
      <a:tcTxStyle b="on" i="off">
        <a:font>
          <a:latin typeface="Myriad Pro"/>
          <a:ea typeface="Myriad Pro"/>
          <a:cs typeface="Myriad Pro"/>
        </a:font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round/>
            </a:ln>
          </a:left>
          <a:right>
            <a:ln w="12700" cap="flat">
              <a:solidFill>
                <a:srgbClr val="000000"/>
              </a:solidFill>
              <a:prstDash val="solid"/>
              <a:round/>
            </a:ln>
          </a:right>
          <a:top>
            <a:ln w="50800" cap="flat">
              <a:solidFill>
                <a:srgbClr val="000000"/>
              </a:solidFill>
              <a:prstDash val="solid"/>
              <a:round/>
            </a:ln>
          </a:top>
          <a:bottom>
            <a:ln w="12700" cap="flat">
              <a:solidFill>
                <a:srgbClr val="000000"/>
              </a:solidFill>
              <a:prstDash val="solid"/>
              <a:round/>
            </a:ln>
          </a:bottom>
          <a:insideH>
            <a:ln w="12700" cap="flat">
              <a:solidFill>
                <a:srgbClr val="000000"/>
              </a:solidFill>
              <a:prstDash val="solid"/>
              <a:round/>
            </a:ln>
          </a:insideH>
          <a:insideV>
            <a:ln w="12700" cap="flat">
              <a:solidFill>
                <a:srgbClr val="000000"/>
              </a:solidFill>
              <a:prstDash val="solid"/>
              <a:round/>
            </a:ln>
          </a:insideV>
        </a:tcBdr>
        <a:fill>
          <a:noFill/>
        </a:fill>
      </a:tcStyle>
    </a:lastRow>
    <a:firstRow>
      <a:tcTxStyle b="on" i="off">
        <a:font>
          <a:latin typeface="Myriad Pro"/>
          <a:ea typeface="Myriad Pro"/>
          <a:cs typeface="Myriad Pro"/>
        </a:font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round/>
            </a:ln>
          </a:left>
          <a:right>
            <a:ln w="12700" cap="flat">
              <a:solidFill>
                <a:srgbClr val="000000"/>
              </a:solidFill>
              <a:prstDash val="solid"/>
              <a:round/>
            </a:ln>
          </a:right>
          <a:top>
            <a:ln w="12700" cap="flat">
              <a:solidFill>
                <a:srgbClr val="000000"/>
              </a:solidFill>
              <a:prstDash val="solid"/>
              <a:round/>
            </a:ln>
          </a:top>
          <a:bottom>
            <a:ln w="25400" cap="flat">
              <a:solidFill>
                <a:srgbClr val="000000"/>
              </a:solidFill>
              <a:prstDash val="solid"/>
              <a:round/>
            </a:ln>
          </a:bottom>
          <a:insideH>
            <a:ln w="12700" cap="flat">
              <a:solidFill>
                <a:srgbClr val="000000"/>
              </a:solidFill>
              <a:prstDash val="solid"/>
              <a:round/>
            </a:ln>
          </a:insideH>
          <a:insideV>
            <a:ln w="12700" cap="flat">
              <a:solidFill>
                <a:srgbClr val="000000"/>
              </a:solidFill>
              <a:prstDash val="solid"/>
              <a:round/>
            </a:ln>
          </a:insideV>
        </a:tcBdr>
        <a:fill>
          <a:noFill/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08FB837D-C827-4EFA-A057-4D05807E0F7C}" styleName="Themed Style 1 - Accent 6">
    <a:tblBg>
      <a:fillRef idx="2">
        <a:schemeClr val="accent6"/>
      </a:fillRef>
      <a:effectRef idx="1">
        <a:schemeClr val="accent6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Ref idx="1">
              <a:schemeClr val="accent6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  <a:fill>
          <a:solidFill>
            <a:schemeClr val="accent6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6"/>
            </a:lnRef>
          </a:left>
          <a:right>
            <a:lnRef idx="2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2">
              <a:schemeClr val="accent6"/>
            </a:lnRef>
          </a:top>
          <a:bottom>
            <a:lnRef idx="2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6"/>
          </a:solidFill>
        </a:fill>
      </a:tcStyle>
    </a:firstRow>
  </a:tblStyle>
  <a:tblStyle styleId="{35758FB7-9AC5-4552-8A53-C91805E547FA}" styleName="Themed Style 1 - Accent 5">
    <a:tblBg>
      <a:fillRef idx="2">
        <a:schemeClr val="accent5"/>
      </a:fillRef>
      <a:effectRef idx="1">
        <a:schemeClr val="accent5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Ref idx="1">
              <a:schemeClr val="accent5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  <a:fill>
          <a:solidFill>
            <a:schemeClr val="accent5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5"/>
            </a:lnRef>
          </a:left>
          <a:right>
            <a:lnRef idx="2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2">
              <a:schemeClr val="accent5"/>
            </a:lnRef>
          </a:top>
          <a:bottom>
            <a:lnRef idx="2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108" d="100"/>
          <a:sy n="108" d="100"/>
        </p:scale>
        <p:origin x="1704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viewProps" Target="viewProps.xml"/><Relationship Id="rId5" Type="http://schemas.openxmlformats.org/officeDocument/2006/relationships/slide" Target="slides/slide4.xml"/><Relationship Id="rId61" Type="http://schemas.microsoft.com/office/2015/10/relationships/revisionInfo" Target="revisionInfo.xml"/><Relationship Id="rId19" Type="http://schemas.openxmlformats.org/officeDocument/2006/relationships/slide" Target="slides/slide1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notesMaster" Target="notesMasters/notesMaster1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theme" Target="theme/theme1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presProps" Target="presProps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" name="Shape 109"/>
          <p:cNvSpPr>
            <a:spLocks noGrp="1" noRot="1" noChangeAspect="1"/>
          </p:cNvSpPr>
          <p:nvPr>
            <p:ph type="sldImg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110" name="Shape 110"/>
          <p:cNvSpPr>
            <a:spLocks noGrp="1"/>
          </p:cNvSpPr>
          <p:nvPr>
            <p:ph type="body" sz="quarter" idx="1"/>
          </p:nvPr>
        </p:nvSpPr>
        <p:spPr>
          <a:xfrm>
            <a:off x="914400" y="4343400"/>
            <a:ext cx="5029200" cy="4114800"/>
          </a:xfrm>
          <a:prstGeom prst="rect">
            <a:avLst/>
          </a:prstGeom>
        </p:spPr>
        <p:txBody>
          <a:bodyPr/>
          <a:lstStyle/>
          <a:p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latinLnBrk="0">
      <a:defRPr sz="1200">
        <a:latin typeface="+mn-lt"/>
        <a:ea typeface="+mn-ea"/>
        <a:cs typeface="+mn-cs"/>
        <a:sym typeface="Calibri"/>
      </a:defRPr>
    </a:lvl1pPr>
    <a:lvl2pPr indent="228600" latinLnBrk="0">
      <a:defRPr sz="1200">
        <a:latin typeface="+mn-lt"/>
        <a:ea typeface="+mn-ea"/>
        <a:cs typeface="+mn-cs"/>
        <a:sym typeface="Calibri"/>
      </a:defRPr>
    </a:lvl2pPr>
    <a:lvl3pPr indent="457200" latinLnBrk="0">
      <a:defRPr sz="1200">
        <a:latin typeface="+mn-lt"/>
        <a:ea typeface="+mn-ea"/>
        <a:cs typeface="+mn-cs"/>
        <a:sym typeface="Calibri"/>
      </a:defRPr>
    </a:lvl3pPr>
    <a:lvl4pPr indent="685800" latinLnBrk="0">
      <a:defRPr sz="1200">
        <a:latin typeface="+mn-lt"/>
        <a:ea typeface="+mn-ea"/>
        <a:cs typeface="+mn-cs"/>
        <a:sym typeface="Calibri"/>
      </a:defRPr>
    </a:lvl4pPr>
    <a:lvl5pPr indent="914400" latinLnBrk="0">
      <a:defRPr sz="1200">
        <a:latin typeface="+mn-lt"/>
        <a:ea typeface="+mn-ea"/>
        <a:cs typeface="+mn-cs"/>
        <a:sym typeface="Calibri"/>
      </a:defRPr>
    </a:lvl5pPr>
    <a:lvl6pPr indent="1143000" latinLnBrk="0">
      <a:defRPr sz="1200">
        <a:latin typeface="+mn-lt"/>
        <a:ea typeface="+mn-ea"/>
        <a:cs typeface="+mn-cs"/>
        <a:sym typeface="Calibri"/>
      </a:defRPr>
    </a:lvl6pPr>
    <a:lvl7pPr indent="1371600" latinLnBrk="0">
      <a:defRPr sz="1200">
        <a:latin typeface="+mn-lt"/>
        <a:ea typeface="+mn-ea"/>
        <a:cs typeface="+mn-cs"/>
        <a:sym typeface="Calibri"/>
      </a:defRPr>
    </a:lvl7pPr>
    <a:lvl8pPr indent="1600200" latinLnBrk="0">
      <a:defRPr sz="1200">
        <a:latin typeface="+mn-lt"/>
        <a:ea typeface="+mn-ea"/>
        <a:cs typeface="+mn-cs"/>
        <a:sym typeface="Calibri"/>
      </a:defRPr>
    </a:lvl8pPr>
    <a:lvl9pPr indent="1828800" latinLnBrk="0">
      <a:defRPr sz="1200">
        <a:latin typeface="+mn-lt"/>
        <a:ea typeface="+mn-ea"/>
        <a:cs typeface="+mn-cs"/>
        <a:sym typeface="Calibri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rotWithShape="1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Text"/>
          <p:cNvSpPr txBox="1">
            <a:spLocks noGrp="1"/>
          </p:cNvSpPr>
          <p:nvPr>
            <p:ph type="title"/>
          </p:nvPr>
        </p:nvSpPr>
        <p:spPr>
          <a:xfrm>
            <a:off x="683568" y="1988843"/>
            <a:ext cx="7772401" cy="1470026"/>
          </a:xfrm>
          <a:prstGeom prst="rect">
            <a:avLst/>
          </a:prstGeom>
        </p:spPr>
        <p:txBody>
          <a:bodyPr/>
          <a:lstStyle/>
          <a:p>
            <a:r>
              <a:t>Title Text</a:t>
            </a:r>
          </a:p>
        </p:txBody>
      </p:sp>
      <p:sp>
        <p:nvSpPr>
          <p:cNvPr id="12" name="Body Level One…"/>
          <p:cNvSpPr txBox="1">
            <a:spLocks noGrp="1"/>
          </p:cNvSpPr>
          <p:nvPr>
            <p:ph type="body" sz="quarter" idx="1"/>
          </p:nvPr>
        </p:nvSpPr>
        <p:spPr>
          <a:xfrm>
            <a:off x="1369367" y="3744614"/>
            <a:ext cx="6400801" cy="1752601"/>
          </a:xfrm>
          <a:prstGeom prst="rect">
            <a:avLst/>
          </a:prstGeom>
        </p:spPr>
        <p:txBody>
          <a:bodyPr/>
          <a:lstStyle>
            <a:lvl1pPr marL="0" indent="0" algn="ctr">
              <a:buSzTx/>
              <a:buFontTx/>
              <a:buNone/>
              <a:defRPr>
                <a:solidFill>
                  <a:srgbClr val="888888"/>
                </a:solidFill>
              </a:defRPr>
            </a:lvl1pPr>
            <a:lvl2pPr marL="0" indent="342900" algn="ctr">
              <a:buSzTx/>
              <a:buFontTx/>
              <a:buNone/>
              <a:defRPr>
                <a:solidFill>
                  <a:srgbClr val="888888"/>
                </a:solidFill>
              </a:defRPr>
            </a:lvl2pPr>
            <a:lvl3pPr marL="0" indent="685800" algn="ctr">
              <a:buSzTx/>
              <a:buFontTx/>
              <a:buNone/>
              <a:defRPr>
                <a:solidFill>
                  <a:srgbClr val="888888"/>
                </a:solidFill>
              </a:defRPr>
            </a:lvl3pPr>
            <a:lvl4pPr marL="0" indent="1028700" algn="ctr">
              <a:buSzTx/>
              <a:buFontTx/>
              <a:buNone/>
              <a:defRPr>
                <a:solidFill>
                  <a:srgbClr val="888888"/>
                </a:solidFill>
              </a:defRPr>
            </a:lvl4pPr>
            <a:lvl5pPr marL="0" indent="1371600" algn="ctr">
              <a:buSzTx/>
              <a:buFontTx/>
              <a:buNone/>
              <a:defRPr>
                <a:solidFill>
                  <a:srgbClr val="888888"/>
                </a:solidFill>
              </a:defRPr>
            </a:lvl5pPr>
          </a:lstStyle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13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Title Text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Title Text</a:t>
            </a:r>
          </a:p>
        </p:txBody>
      </p:sp>
      <p:sp>
        <p:nvSpPr>
          <p:cNvPr id="21" name="Body Level One…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3917033"/>
          </a:xfrm>
          <a:prstGeom prst="rect">
            <a:avLst/>
          </a:prstGeom>
        </p:spPr>
        <p:txBody>
          <a:bodyPr/>
          <a:lstStyle/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22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Title Text"/>
          <p:cNvSpPr txBox="1">
            <a:spLocks noGrp="1"/>
          </p:cNvSpPr>
          <p:nvPr>
            <p:ph type="title"/>
          </p:nvPr>
        </p:nvSpPr>
        <p:spPr>
          <a:xfrm>
            <a:off x="683568" y="3993086"/>
            <a:ext cx="7772401" cy="1362076"/>
          </a:xfrm>
          <a:prstGeom prst="rect">
            <a:avLst/>
          </a:prstGeom>
        </p:spPr>
        <p:txBody>
          <a:bodyPr anchor="t"/>
          <a:lstStyle>
            <a:lvl1pPr algn="l">
              <a:defRPr sz="3000" b="1" cap="all"/>
            </a:lvl1pPr>
          </a:lstStyle>
          <a:p>
            <a:r>
              <a:t>Title Text</a:t>
            </a:r>
          </a:p>
        </p:txBody>
      </p:sp>
      <p:sp>
        <p:nvSpPr>
          <p:cNvPr id="30" name="Body Level One…"/>
          <p:cNvSpPr txBox="1">
            <a:spLocks noGrp="1"/>
          </p:cNvSpPr>
          <p:nvPr>
            <p:ph type="body" sz="quarter" idx="1"/>
          </p:nvPr>
        </p:nvSpPr>
        <p:spPr>
          <a:xfrm>
            <a:off x="683568" y="2492899"/>
            <a:ext cx="7772401" cy="1500188"/>
          </a:xfrm>
          <a:prstGeom prst="rect">
            <a:avLst/>
          </a:prstGeom>
        </p:spPr>
        <p:txBody>
          <a:bodyPr anchor="b"/>
          <a:lstStyle>
            <a:lvl1pPr marL="0" indent="0">
              <a:spcBef>
                <a:spcPts val="300"/>
              </a:spcBef>
              <a:buSzTx/>
              <a:buFontTx/>
              <a:buNone/>
              <a:defRPr sz="1500">
                <a:solidFill>
                  <a:srgbClr val="888888"/>
                </a:solidFill>
              </a:defRPr>
            </a:lvl1pPr>
            <a:lvl2pPr marL="0" indent="342900">
              <a:spcBef>
                <a:spcPts val="300"/>
              </a:spcBef>
              <a:buSzTx/>
              <a:buFontTx/>
              <a:buNone/>
              <a:defRPr sz="1500">
                <a:solidFill>
                  <a:srgbClr val="888888"/>
                </a:solidFill>
              </a:defRPr>
            </a:lvl2pPr>
            <a:lvl3pPr marL="0" indent="685800">
              <a:spcBef>
                <a:spcPts val="300"/>
              </a:spcBef>
              <a:buSzTx/>
              <a:buFontTx/>
              <a:buNone/>
              <a:defRPr sz="1500">
                <a:solidFill>
                  <a:srgbClr val="888888"/>
                </a:solidFill>
              </a:defRPr>
            </a:lvl3pPr>
            <a:lvl4pPr marL="0" indent="1028700">
              <a:spcBef>
                <a:spcPts val="300"/>
              </a:spcBef>
              <a:buSzTx/>
              <a:buFontTx/>
              <a:buNone/>
              <a:defRPr sz="1500">
                <a:solidFill>
                  <a:srgbClr val="888888"/>
                </a:solidFill>
              </a:defRPr>
            </a:lvl4pPr>
            <a:lvl5pPr marL="0" indent="1371600">
              <a:spcBef>
                <a:spcPts val="300"/>
              </a:spcBef>
              <a:buSzTx/>
              <a:buFontTx/>
              <a:buNone/>
              <a:defRPr sz="1500">
                <a:solidFill>
                  <a:srgbClr val="888888"/>
                </a:solidFill>
              </a:defRPr>
            </a:lvl5pPr>
          </a:lstStyle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31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" name="Title Text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Title Text</a:t>
            </a:r>
          </a:p>
        </p:txBody>
      </p:sp>
      <p:sp>
        <p:nvSpPr>
          <p:cNvPr id="48" name="Body Level One…"/>
          <p:cNvSpPr txBox="1">
            <a:spLocks noGrp="1"/>
          </p:cNvSpPr>
          <p:nvPr>
            <p:ph type="body" sz="quarter" idx="1"/>
          </p:nvPr>
        </p:nvSpPr>
        <p:spPr>
          <a:xfrm>
            <a:off x="457200" y="1535112"/>
            <a:ext cx="4040188" cy="639763"/>
          </a:xfrm>
          <a:prstGeom prst="rect">
            <a:avLst/>
          </a:prstGeom>
        </p:spPr>
        <p:txBody>
          <a:bodyPr anchor="b"/>
          <a:lstStyle>
            <a:lvl1pPr marL="0" indent="0">
              <a:spcBef>
                <a:spcPts val="400"/>
              </a:spcBef>
              <a:buSzTx/>
              <a:buFontTx/>
              <a:buNone/>
              <a:defRPr sz="1800" b="1"/>
            </a:lvl1pPr>
            <a:lvl2pPr marL="0" indent="342900">
              <a:spcBef>
                <a:spcPts val="400"/>
              </a:spcBef>
              <a:buSzTx/>
              <a:buFontTx/>
              <a:buNone/>
              <a:defRPr sz="1800" b="1"/>
            </a:lvl2pPr>
            <a:lvl3pPr marL="0" indent="685800">
              <a:spcBef>
                <a:spcPts val="400"/>
              </a:spcBef>
              <a:buSzTx/>
              <a:buFontTx/>
              <a:buNone/>
              <a:defRPr sz="1800" b="1"/>
            </a:lvl3pPr>
            <a:lvl4pPr marL="0" indent="1028700">
              <a:spcBef>
                <a:spcPts val="400"/>
              </a:spcBef>
              <a:buSzTx/>
              <a:buFontTx/>
              <a:buNone/>
              <a:defRPr sz="1800" b="1"/>
            </a:lvl4pPr>
            <a:lvl5pPr marL="0" indent="1371600">
              <a:spcBef>
                <a:spcPts val="400"/>
              </a:spcBef>
              <a:buSzTx/>
              <a:buFontTx/>
              <a:buNone/>
              <a:defRPr sz="1800" b="1"/>
            </a:lvl5pPr>
          </a:lstStyle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49" name="Text Placeholder 4"/>
          <p:cNvSpPr>
            <a:spLocks noGrp="1"/>
          </p:cNvSpPr>
          <p:nvPr>
            <p:ph type="body" sz="quarter" idx="21"/>
          </p:nvPr>
        </p:nvSpPr>
        <p:spPr>
          <a:xfrm>
            <a:off x="4645026" y="1535112"/>
            <a:ext cx="4041776" cy="639763"/>
          </a:xfrm>
          <a:prstGeom prst="rect">
            <a:avLst/>
          </a:prstGeom>
        </p:spPr>
        <p:txBody>
          <a:bodyPr anchor="b"/>
          <a:lstStyle/>
          <a:p>
            <a:pPr marL="0" indent="0">
              <a:spcBef>
                <a:spcPts val="400"/>
              </a:spcBef>
              <a:buSzTx/>
              <a:buFontTx/>
              <a:buNone/>
              <a:defRPr sz="1800" b="1"/>
            </a:pPr>
            <a:endParaRPr/>
          </a:p>
        </p:txBody>
      </p:sp>
      <p:sp>
        <p:nvSpPr>
          <p:cNvPr id="50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" name="Title Text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Title Text</a:t>
            </a:r>
          </a:p>
        </p:txBody>
      </p:sp>
      <p:sp>
        <p:nvSpPr>
          <p:cNvPr id="58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" name="Title Text"/>
          <p:cNvSpPr txBox="1">
            <a:spLocks noGrp="1"/>
          </p:cNvSpPr>
          <p:nvPr>
            <p:ph type="title"/>
          </p:nvPr>
        </p:nvSpPr>
        <p:spPr>
          <a:xfrm>
            <a:off x="457201" y="273050"/>
            <a:ext cx="3008315" cy="1162050"/>
          </a:xfrm>
          <a:prstGeom prst="rect">
            <a:avLst/>
          </a:prstGeom>
        </p:spPr>
        <p:txBody>
          <a:bodyPr anchor="b"/>
          <a:lstStyle>
            <a:lvl1pPr algn="l">
              <a:defRPr sz="1500" b="1"/>
            </a:lvl1pPr>
          </a:lstStyle>
          <a:p>
            <a:r>
              <a:t>Title Text</a:t>
            </a:r>
          </a:p>
        </p:txBody>
      </p:sp>
      <p:sp>
        <p:nvSpPr>
          <p:cNvPr id="73" name="Body Level One…"/>
          <p:cNvSpPr txBox="1">
            <a:spLocks noGrp="1"/>
          </p:cNvSpPr>
          <p:nvPr>
            <p:ph type="body" idx="1"/>
          </p:nvPr>
        </p:nvSpPr>
        <p:spPr>
          <a:xfrm>
            <a:off x="3575050" y="273053"/>
            <a:ext cx="5111750" cy="5172175"/>
          </a:xfrm>
          <a:prstGeom prst="rect">
            <a:avLst/>
          </a:prstGeom>
        </p:spPr>
        <p:txBody>
          <a:bodyPr/>
          <a:lstStyle/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74" name="Text Placeholder 3"/>
          <p:cNvSpPr>
            <a:spLocks noGrp="1"/>
          </p:cNvSpPr>
          <p:nvPr>
            <p:ph type="body" sz="quarter" idx="21"/>
          </p:nvPr>
        </p:nvSpPr>
        <p:spPr>
          <a:xfrm>
            <a:off x="457201" y="1435103"/>
            <a:ext cx="3008315" cy="4029892"/>
          </a:xfrm>
          <a:prstGeom prst="rect">
            <a:avLst/>
          </a:prstGeom>
        </p:spPr>
        <p:txBody>
          <a:bodyPr/>
          <a:lstStyle/>
          <a:p>
            <a:pPr marL="0" indent="0">
              <a:spcBef>
                <a:spcPts val="200"/>
              </a:spcBef>
              <a:buSzTx/>
              <a:buFontTx/>
              <a:buNone/>
              <a:defRPr sz="1000"/>
            </a:pPr>
            <a:endParaRPr/>
          </a:p>
        </p:txBody>
      </p:sp>
      <p:sp>
        <p:nvSpPr>
          <p:cNvPr id="75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" name="Title Text"/>
          <p:cNvSpPr txBox="1">
            <a:spLocks noGrp="1"/>
          </p:cNvSpPr>
          <p:nvPr>
            <p:ph type="title"/>
          </p:nvPr>
        </p:nvSpPr>
        <p:spPr>
          <a:xfrm>
            <a:off x="1792288" y="4509120"/>
            <a:ext cx="5486401" cy="566739"/>
          </a:xfrm>
          <a:prstGeom prst="rect">
            <a:avLst/>
          </a:prstGeom>
        </p:spPr>
        <p:txBody>
          <a:bodyPr anchor="b"/>
          <a:lstStyle>
            <a:lvl1pPr algn="l">
              <a:defRPr sz="1500" b="1"/>
            </a:lvl1pPr>
          </a:lstStyle>
          <a:p>
            <a:r>
              <a:t>Title Text</a:t>
            </a:r>
          </a:p>
        </p:txBody>
      </p:sp>
      <p:sp>
        <p:nvSpPr>
          <p:cNvPr id="83" name="Picture Placeholder 2"/>
          <p:cNvSpPr>
            <a:spLocks noGrp="1"/>
          </p:cNvSpPr>
          <p:nvPr>
            <p:ph type="pic" sz="half" idx="21"/>
          </p:nvPr>
        </p:nvSpPr>
        <p:spPr>
          <a:xfrm>
            <a:off x="1792288" y="612779"/>
            <a:ext cx="5486401" cy="3824338"/>
          </a:xfrm>
          <a:prstGeom prst="rect">
            <a:avLst/>
          </a:prstGeom>
        </p:spPr>
        <p:txBody>
          <a:bodyPr lIns="91439" rIns="91439">
            <a:noAutofit/>
          </a:bodyPr>
          <a:lstStyle/>
          <a:p>
            <a:endParaRPr/>
          </a:p>
        </p:txBody>
      </p:sp>
      <p:sp>
        <p:nvSpPr>
          <p:cNvPr id="84" name="Body Level One…"/>
          <p:cNvSpPr txBox="1">
            <a:spLocks noGrp="1"/>
          </p:cNvSpPr>
          <p:nvPr>
            <p:ph type="body" sz="quarter" idx="1"/>
          </p:nvPr>
        </p:nvSpPr>
        <p:spPr>
          <a:xfrm>
            <a:off x="1792288" y="5157192"/>
            <a:ext cx="5486401" cy="432049"/>
          </a:xfrm>
          <a:prstGeom prst="rect">
            <a:avLst/>
          </a:prstGeom>
        </p:spPr>
        <p:txBody>
          <a:bodyPr/>
          <a:lstStyle>
            <a:lvl1pPr marL="0" indent="0">
              <a:spcBef>
                <a:spcPts val="200"/>
              </a:spcBef>
              <a:buSzTx/>
              <a:buFontTx/>
              <a:buNone/>
              <a:defRPr sz="1000"/>
            </a:lvl1pPr>
            <a:lvl2pPr marL="0" indent="342900">
              <a:spcBef>
                <a:spcPts val="200"/>
              </a:spcBef>
              <a:buSzTx/>
              <a:buFontTx/>
              <a:buNone/>
              <a:defRPr sz="1000"/>
            </a:lvl2pPr>
            <a:lvl3pPr marL="0" indent="685800">
              <a:spcBef>
                <a:spcPts val="200"/>
              </a:spcBef>
              <a:buSzTx/>
              <a:buFontTx/>
              <a:buNone/>
              <a:defRPr sz="1000"/>
            </a:lvl3pPr>
            <a:lvl4pPr marL="0" indent="1028700">
              <a:spcBef>
                <a:spcPts val="200"/>
              </a:spcBef>
              <a:buSzTx/>
              <a:buFontTx/>
              <a:buNone/>
              <a:defRPr sz="1000"/>
            </a:lvl4pPr>
            <a:lvl5pPr marL="0" indent="1371600">
              <a:spcBef>
                <a:spcPts val="200"/>
              </a:spcBef>
              <a:buSzTx/>
              <a:buFontTx/>
              <a:buNone/>
              <a:defRPr sz="1000"/>
            </a:lvl5pPr>
          </a:lstStyle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85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10" Type="http://schemas.openxmlformats.org/officeDocument/2006/relationships/image" Target="../media/image1.jpeg"/><Relationship Id="rId4" Type="http://schemas.openxmlformats.org/officeDocument/2006/relationships/slideLayout" Target="../slideLayouts/slideLayout4.xml"/><Relationship Id="rId9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10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Text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45719" rIns="45719" anchor="ctr">
            <a:normAutofit/>
          </a:bodyPr>
          <a:lstStyle/>
          <a:p>
            <a:r>
              <a:t>Title Text</a:t>
            </a:r>
          </a:p>
        </p:txBody>
      </p:sp>
      <p:sp>
        <p:nvSpPr>
          <p:cNvPr id="3" name="Body Level One…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525780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45719" rIns="45719">
            <a:normAutofit/>
          </a:bodyPr>
          <a:lstStyle/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4" name="Slide Number"/>
          <p:cNvSpPr txBox="1">
            <a:spLocks noGrp="1"/>
          </p:cNvSpPr>
          <p:nvPr>
            <p:ph type="sldNum" sz="quarter" idx="2"/>
          </p:nvPr>
        </p:nvSpPr>
        <p:spPr>
          <a:xfrm>
            <a:off x="8455523" y="6435657"/>
            <a:ext cx="231278" cy="231141"/>
          </a:xfrm>
          <a:prstGeom prst="rect">
            <a:avLst/>
          </a:prstGeom>
          <a:ln w="12700">
            <a:miter lim="400000"/>
          </a:ln>
        </p:spPr>
        <p:txBody>
          <a:bodyPr wrap="none" lIns="45719" rIns="45719" anchor="ctr">
            <a:spAutoFit/>
          </a:bodyPr>
          <a:lstStyle>
            <a:lvl1pPr algn="r">
              <a:defRPr sz="900">
                <a:solidFill>
                  <a:srgbClr val="888888"/>
                </a:solidFill>
              </a:defRPr>
            </a:lvl1pPr>
          </a:lstStyle>
          <a:p>
            <a:fld id="{86CB4B4D-7CA3-9044-876B-883B54F8677D}" type="slidenum">
              <a:t>‹#›</a:t>
            </a:fld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3" r:id="rId4"/>
    <p:sldLayoutId id="2147483654" r:id="rId5"/>
    <p:sldLayoutId id="2147483655" r:id="rId6"/>
    <p:sldLayoutId id="2147483656" r:id="rId7"/>
    <p:sldLayoutId id="2147483657" r:id="rId8"/>
  </p:sldLayoutIdLst>
  <p:transition spd="med"/>
  <p:txStyles>
    <p:titleStyle>
      <a:lvl1pPr marL="0" marR="0" indent="0" algn="ctr" defTabSz="6858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3300" b="0" i="0" u="none" strike="noStrike" cap="none" spc="0" baseline="0">
          <a:solidFill>
            <a:srgbClr val="000000"/>
          </a:solidFill>
          <a:uFillTx/>
          <a:latin typeface="Myriad Pro"/>
          <a:ea typeface="Myriad Pro"/>
          <a:cs typeface="Myriad Pro"/>
          <a:sym typeface="Myriad Pro"/>
        </a:defRPr>
      </a:lvl1pPr>
      <a:lvl2pPr marL="0" marR="0" indent="0" algn="ctr" defTabSz="6858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3300" b="0" i="0" u="none" strike="noStrike" cap="none" spc="0" baseline="0">
          <a:solidFill>
            <a:srgbClr val="000000"/>
          </a:solidFill>
          <a:uFillTx/>
          <a:latin typeface="Myriad Pro"/>
          <a:ea typeface="Myriad Pro"/>
          <a:cs typeface="Myriad Pro"/>
          <a:sym typeface="Myriad Pro"/>
        </a:defRPr>
      </a:lvl2pPr>
      <a:lvl3pPr marL="0" marR="0" indent="0" algn="ctr" defTabSz="6858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3300" b="0" i="0" u="none" strike="noStrike" cap="none" spc="0" baseline="0">
          <a:solidFill>
            <a:srgbClr val="000000"/>
          </a:solidFill>
          <a:uFillTx/>
          <a:latin typeface="Myriad Pro"/>
          <a:ea typeface="Myriad Pro"/>
          <a:cs typeface="Myriad Pro"/>
          <a:sym typeface="Myriad Pro"/>
        </a:defRPr>
      </a:lvl3pPr>
      <a:lvl4pPr marL="0" marR="0" indent="0" algn="ctr" defTabSz="6858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3300" b="0" i="0" u="none" strike="noStrike" cap="none" spc="0" baseline="0">
          <a:solidFill>
            <a:srgbClr val="000000"/>
          </a:solidFill>
          <a:uFillTx/>
          <a:latin typeface="Myriad Pro"/>
          <a:ea typeface="Myriad Pro"/>
          <a:cs typeface="Myriad Pro"/>
          <a:sym typeface="Myriad Pro"/>
        </a:defRPr>
      </a:lvl4pPr>
      <a:lvl5pPr marL="0" marR="0" indent="0" algn="ctr" defTabSz="6858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3300" b="0" i="0" u="none" strike="noStrike" cap="none" spc="0" baseline="0">
          <a:solidFill>
            <a:srgbClr val="000000"/>
          </a:solidFill>
          <a:uFillTx/>
          <a:latin typeface="Myriad Pro"/>
          <a:ea typeface="Myriad Pro"/>
          <a:cs typeface="Myriad Pro"/>
          <a:sym typeface="Myriad Pro"/>
        </a:defRPr>
      </a:lvl5pPr>
      <a:lvl6pPr marL="0" marR="0" indent="0" algn="ctr" defTabSz="6858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3300" b="0" i="0" u="none" strike="noStrike" cap="none" spc="0" baseline="0">
          <a:solidFill>
            <a:srgbClr val="000000"/>
          </a:solidFill>
          <a:uFillTx/>
          <a:latin typeface="Myriad Pro"/>
          <a:ea typeface="Myriad Pro"/>
          <a:cs typeface="Myriad Pro"/>
          <a:sym typeface="Myriad Pro"/>
        </a:defRPr>
      </a:lvl6pPr>
      <a:lvl7pPr marL="0" marR="0" indent="0" algn="ctr" defTabSz="6858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3300" b="0" i="0" u="none" strike="noStrike" cap="none" spc="0" baseline="0">
          <a:solidFill>
            <a:srgbClr val="000000"/>
          </a:solidFill>
          <a:uFillTx/>
          <a:latin typeface="Myriad Pro"/>
          <a:ea typeface="Myriad Pro"/>
          <a:cs typeface="Myriad Pro"/>
          <a:sym typeface="Myriad Pro"/>
        </a:defRPr>
      </a:lvl7pPr>
      <a:lvl8pPr marL="0" marR="0" indent="0" algn="ctr" defTabSz="6858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3300" b="0" i="0" u="none" strike="noStrike" cap="none" spc="0" baseline="0">
          <a:solidFill>
            <a:srgbClr val="000000"/>
          </a:solidFill>
          <a:uFillTx/>
          <a:latin typeface="Myriad Pro"/>
          <a:ea typeface="Myriad Pro"/>
          <a:cs typeface="Myriad Pro"/>
          <a:sym typeface="Myriad Pro"/>
        </a:defRPr>
      </a:lvl8pPr>
      <a:lvl9pPr marL="0" marR="0" indent="0" algn="ctr" defTabSz="6858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3300" b="0" i="0" u="none" strike="noStrike" cap="none" spc="0" baseline="0">
          <a:solidFill>
            <a:srgbClr val="000000"/>
          </a:solidFill>
          <a:uFillTx/>
          <a:latin typeface="Myriad Pro"/>
          <a:ea typeface="Myriad Pro"/>
          <a:cs typeface="Myriad Pro"/>
          <a:sym typeface="Myriad Pro"/>
        </a:defRPr>
      </a:lvl9pPr>
    </p:titleStyle>
    <p:bodyStyle>
      <a:lvl1pPr marL="257175" marR="0" indent="-257175" algn="l" defTabSz="685800" rtl="0" latinLnBrk="0">
        <a:lnSpc>
          <a:spcPct val="100000"/>
        </a:lnSpc>
        <a:spcBef>
          <a:spcPts val="500"/>
        </a:spcBef>
        <a:spcAft>
          <a:spcPts val="0"/>
        </a:spcAft>
        <a:buClrTx/>
        <a:buSzPct val="100000"/>
        <a:buFont typeface="Arial"/>
        <a:buChar char="•"/>
        <a:tabLst/>
        <a:defRPr sz="2400" b="0" i="0" u="none" strike="noStrike" cap="none" spc="0" baseline="0">
          <a:solidFill>
            <a:srgbClr val="000000"/>
          </a:solidFill>
          <a:uFillTx/>
          <a:latin typeface="Myriad Pro"/>
          <a:ea typeface="Myriad Pro"/>
          <a:cs typeface="Myriad Pro"/>
          <a:sym typeface="Myriad Pro"/>
        </a:defRPr>
      </a:lvl1pPr>
      <a:lvl2pPr marL="587829" marR="0" indent="-244929" algn="l" defTabSz="685800" rtl="0" latinLnBrk="0">
        <a:lnSpc>
          <a:spcPct val="100000"/>
        </a:lnSpc>
        <a:spcBef>
          <a:spcPts val="500"/>
        </a:spcBef>
        <a:spcAft>
          <a:spcPts val="0"/>
        </a:spcAft>
        <a:buClrTx/>
        <a:buSzPct val="100000"/>
        <a:buFont typeface="Arial"/>
        <a:buChar char="–"/>
        <a:tabLst/>
        <a:defRPr sz="2400" b="0" i="0" u="none" strike="noStrike" cap="none" spc="0" baseline="0">
          <a:solidFill>
            <a:srgbClr val="000000"/>
          </a:solidFill>
          <a:uFillTx/>
          <a:latin typeface="Myriad Pro"/>
          <a:ea typeface="Myriad Pro"/>
          <a:cs typeface="Myriad Pro"/>
          <a:sym typeface="Myriad Pro"/>
        </a:defRPr>
      </a:lvl2pPr>
      <a:lvl3pPr marL="914400" marR="0" indent="-228600" algn="l" defTabSz="685800" rtl="0" latinLnBrk="0">
        <a:lnSpc>
          <a:spcPct val="100000"/>
        </a:lnSpc>
        <a:spcBef>
          <a:spcPts val="500"/>
        </a:spcBef>
        <a:spcAft>
          <a:spcPts val="0"/>
        </a:spcAft>
        <a:buClrTx/>
        <a:buSzPct val="100000"/>
        <a:buFont typeface="Arial"/>
        <a:buChar char="•"/>
        <a:tabLst/>
        <a:defRPr sz="2400" b="0" i="0" u="none" strike="noStrike" cap="none" spc="0" baseline="0">
          <a:solidFill>
            <a:srgbClr val="000000"/>
          </a:solidFill>
          <a:uFillTx/>
          <a:latin typeface="Myriad Pro"/>
          <a:ea typeface="Myriad Pro"/>
          <a:cs typeface="Myriad Pro"/>
          <a:sym typeface="Myriad Pro"/>
        </a:defRPr>
      </a:lvl3pPr>
      <a:lvl4pPr marL="1303019" marR="0" indent="-274319" algn="l" defTabSz="685800" rtl="0" latinLnBrk="0">
        <a:lnSpc>
          <a:spcPct val="100000"/>
        </a:lnSpc>
        <a:spcBef>
          <a:spcPts val="500"/>
        </a:spcBef>
        <a:spcAft>
          <a:spcPts val="0"/>
        </a:spcAft>
        <a:buClrTx/>
        <a:buSzPct val="100000"/>
        <a:buFont typeface="Arial"/>
        <a:buChar char="–"/>
        <a:tabLst/>
        <a:defRPr sz="2400" b="0" i="0" u="none" strike="noStrike" cap="none" spc="0" baseline="0">
          <a:solidFill>
            <a:srgbClr val="000000"/>
          </a:solidFill>
          <a:uFillTx/>
          <a:latin typeface="Myriad Pro"/>
          <a:ea typeface="Myriad Pro"/>
          <a:cs typeface="Myriad Pro"/>
          <a:sym typeface="Myriad Pro"/>
        </a:defRPr>
      </a:lvl4pPr>
      <a:lvl5pPr marL="1645920" marR="0" indent="-274320" algn="l" defTabSz="685800" rtl="0" latinLnBrk="0">
        <a:lnSpc>
          <a:spcPct val="100000"/>
        </a:lnSpc>
        <a:spcBef>
          <a:spcPts val="500"/>
        </a:spcBef>
        <a:spcAft>
          <a:spcPts val="0"/>
        </a:spcAft>
        <a:buClrTx/>
        <a:buSzPct val="100000"/>
        <a:buFont typeface="Arial"/>
        <a:buChar char="»"/>
        <a:tabLst/>
        <a:defRPr sz="2400" b="0" i="0" u="none" strike="noStrike" cap="none" spc="0" baseline="0">
          <a:solidFill>
            <a:srgbClr val="000000"/>
          </a:solidFill>
          <a:uFillTx/>
          <a:latin typeface="Myriad Pro"/>
          <a:ea typeface="Myriad Pro"/>
          <a:cs typeface="Myriad Pro"/>
          <a:sym typeface="Myriad Pro"/>
        </a:defRPr>
      </a:lvl5pPr>
      <a:lvl6pPr marL="1988820" marR="0" indent="-274320" algn="l" defTabSz="685800" rtl="0" latinLnBrk="0">
        <a:lnSpc>
          <a:spcPct val="100000"/>
        </a:lnSpc>
        <a:spcBef>
          <a:spcPts val="500"/>
        </a:spcBef>
        <a:spcAft>
          <a:spcPts val="0"/>
        </a:spcAft>
        <a:buClrTx/>
        <a:buSzPct val="100000"/>
        <a:buFont typeface="Arial"/>
        <a:buChar char="•"/>
        <a:tabLst/>
        <a:defRPr sz="2400" b="0" i="0" u="none" strike="noStrike" cap="none" spc="0" baseline="0">
          <a:solidFill>
            <a:srgbClr val="000000"/>
          </a:solidFill>
          <a:uFillTx/>
          <a:latin typeface="Myriad Pro"/>
          <a:ea typeface="Myriad Pro"/>
          <a:cs typeface="Myriad Pro"/>
          <a:sym typeface="Myriad Pro"/>
        </a:defRPr>
      </a:lvl6pPr>
      <a:lvl7pPr marL="2331720" marR="0" indent="-274320" algn="l" defTabSz="685800" rtl="0" latinLnBrk="0">
        <a:lnSpc>
          <a:spcPct val="100000"/>
        </a:lnSpc>
        <a:spcBef>
          <a:spcPts val="500"/>
        </a:spcBef>
        <a:spcAft>
          <a:spcPts val="0"/>
        </a:spcAft>
        <a:buClrTx/>
        <a:buSzPct val="100000"/>
        <a:buFont typeface="Arial"/>
        <a:buChar char="•"/>
        <a:tabLst/>
        <a:defRPr sz="2400" b="0" i="0" u="none" strike="noStrike" cap="none" spc="0" baseline="0">
          <a:solidFill>
            <a:srgbClr val="000000"/>
          </a:solidFill>
          <a:uFillTx/>
          <a:latin typeface="Myriad Pro"/>
          <a:ea typeface="Myriad Pro"/>
          <a:cs typeface="Myriad Pro"/>
          <a:sym typeface="Myriad Pro"/>
        </a:defRPr>
      </a:lvl7pPr>
      <a:lvl8pPr marL="2674620" marR="0" indent="-274320" algn="l" defTabSz="685800" rtl="0" latinLnBrk="0">
        <a:lnSpc>
          <a:spcPct val="100000"/>
        </a:lnSpc>
        <a:spcBef>
          <a:spcPts val="500"/>
        </a:spcBef>
        <a:spcAft>
          <a:spcPts val="0"/>
        </a:spcAft>
        <a:buClrTx/>
        <a:buSzPct val="100000"/>
        <a:buFont typeface="Arial"/>
        <a:buChar char="•"/>
        <a:tabLst/>
        <a:defRPr sz="2400" b="0" i="0" u="none" strike="noStrike" cap="none" spc="0" baseline="0">
          <a:solidFill>
            <a:srgbClr val="000000"/>
          </a:solidFill>
          <a:uFillTx/>
          <a:latin typeface="Myriad Pro"/>
          <a:ea typeface="Myriad Pro"/>
          <a:cs typeface="Myriad Pro"/>
          <a:sym typeface="Myriad Pro"/>
        </a:defRPr>
      </a:lvl8pPr>
      <a:lvl9pPr marL="3017520" marR="0" indent="-274320" algn="l" defTabSz="685800" rtl="0" latinLnBrk="0">
        <a:lnSpc>
          <a:spcPct val="100000"/>
        </a:lnSpc>
        <a:spcBef>
          <a:spcPts val="500"/>
        </a:spcBef>
        <a:spcAft>
          <a:spcPts val="0"/>
        </a:spcAft>
        <a:buClrTx/>
        <a:buSzPct val="100000"/>
        <a:buFont typeface="Arial"/>
        <a:buChar char="•"/>
        <a:tabLst/>
        <a:defRPr sz="2400" b="0" i="0" u="none" strike="noStrike" cap="none" spc="0" baseline="0">
          <a:solidFill>
            <a:srgbClr val="000000"/>
          </a:solidFill>
          <a:uFillTx/>
          <a:latin typeface="Myriad Pro"/>
          <a:ea typeface="Myriad Pro"/>
          <a:cs typeface="Myriad Pro"/>
          <a:sym typeface="Myriad Pro"/>
        </a:defRPr>
      </a:lvl9pPr>
    </p:bodyStyle>
    <p:otherStyle>
      <a:lvl1pPr marL="0" marR="0" indent="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9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Myriad Pro"/>
        </a:defRPr>
      </a:lvl1pPr>
      <a:lvl2pPr marL="0" marR="0" indent="45720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9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Myriad Pro"/>
        </a:defRPr>
      </a:lvl2pPr>
      <a:lvl3pPr marL="0" marR="0" indent="91440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9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Myriad Pro"/>
        </a:defRPr>
      </a:lvl3pPr>
      <a:lvl4pPr marL="0" marR="0" indent="137160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9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Myriad Pro"/>
        </a:defRPr>
      </a:lvl4pPr>
      <a:lvl5pPr marL="0" marR="0" indent="182880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9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Myriad Pro"/>
        </a:defRPr>
      </a:lvl5pPr>
      <a:lvl6pPr marL="0" marR="0" indent="228600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9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Myriad Pro"/>
        </a:defRPr>
      </a:lvl6pPr>
      <a:lvl7pPr marL="0" marR="0" indent="274320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9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Myriad Pro"/>
        </a:defRPr>
      </a:lvl7pPr>
      <a:lvl8pPr marL="0" marR="0" indent="320040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9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Myriad Pro"/>
        </a:defRPr>
      </a:lvl8pPr>
      <a:lvl9pPr marL="0" marR="0" indent="365760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9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Myriad Pro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tmp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tmp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tmp"/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tmp"/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tmp"/><Relationship Id="rId1" Type="http://schemas.openxmlformats.org/officeDocument/2006/relationships/slideLayout" Target="../slideLayouts/slideLayout2.xml"/></Relationships>
</file>

<file path=ppt/slides/_rels/slide5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tmp"/><Relationship Id="rId1" Type="http://schemas.openxmlformats.org/officeDocument/2006/relationships/slideLayout" Target="../slideLayouts/slideLayout2.xml"/></Relationships>
</file>

<file path=ppt/slides/_rels/slide5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5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4.xml.rels><?xml version="1.0" encoding="UTF-8" standalone="yes"?>
<Relationships xmlns="http://schemas.openxmlformats.org/package/2006/relationships"><Relationship Id="rId2" Type="http://schemas.openxmlformats.org/officeDocument/2006/relationships/hyperlink" Target="https://digitalcommons.biola.edu/open-textbooks/1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" name="Title 1"/>
          <p:cNvSpPr txBox="1">
            <a:spLocks noGrp="1"/>
          </p:cNvSpPr>
          <p:nvPr>
            <p:ph type="ctrTitle"/>
          </p:nvPr>
        </p:nvSpPr>
        <p:spPr>
          <a:xfrm>
            <a:off x="595900" y="1910993"/>
            <a:ext cx="8235017" cy="4108455"/>
          </a:xfrm>
          <a:prstGeom prst="rect">
            <a:avLst/>
          </a:prstGeom>
        </p:spPr>
        <p:txBody>
          <a:bodyPr>
            <a:normAutofit fontScale="90000"/>
          </a:bodyPr>
          <a:lstStyle/>
          <a:p>
            <a:pPr defTabSz="562355">
              <a:defRPr sz="3034" b="1">
                <a:solidFill>
                  <a:schemeClr val="accent2"/>
                </a:solidFill>
                <a:effectLst>
                  <a:outerShdw blurRad="31242" dist="31242" dir="2700000" rotWithShape="0">
                    <a:srgbClr val="000000">
                      <a:alpha val="43137"/>
                    </a:srgbClr>
                  </a:outerShdw>
                </a:effectLst>
              </a:defRPr>
            </a:pPr>
            <a:br>
              <a:rPr lang="en-GB" dirty="0"/>
            </a:br>
            <a:br>
              <a:rPr lang="en-GB" dirty="0"/>
            </a:br>
            <a:br>
              <a:rPr lang="en-GB" dirty="0"/>
            </a:br>
            <a:r>
              <a:rPr lang="en-GB" sz="3600" dirty="0"/>
              <a:t>LCLM 5004</a:t>
            </a:r>
            <a:br>
              <a:rPr sz="3600" dirty="0"/>
            </a:br>
            <a:r>
              <a:rPr sz="3600" dirty="0">
                <a:solidFill>
                  <a:srgbClr val="000000"/>
                </a:solidFill>
              </a:rPr>
              <a:t> </a:t>
            </a:r>
            <a:r>
              <a:rPr lang="en-GB" sz="3600" dirty="0"/>
              <a:t>Managing Business Information</a:t>
            </a:r>
            <a:r>
              <a:rPr lang="en-GB" sz="3600" b="1" dirty="0">
                <a:solidFill>
                  <a:srgbClr val="000000"/>
                </a:solidFill>
                <a:effectLst/>
                <a:ea typeface="Arial" panose="020B0604020202020204" pitchFamily="34" charset="0"/>
              </a:rPr>
              <a:t> </a:t>
            </a:r>
            <a:endParaRPr sz="3600" dirty="0"/>
          </a:p>
          <a:p>
            <a:pPr defTabSz="562355">
              <a:defRPr sz="2624" b="1">
                <a:solidFill>
                  <a:schemeClr val="accent2"/>
                </a:solidFill>
                <a:effectLst>
                  <a:outerShdw blurRad="31242" dist="31242" dir="2700000" rotWithShape="0">
                    <a:srgbClr val="000000">
                      <a:alpha val="43137"/>
                    </a:srgbClr>
                  </a:outerShdw>
                </a:effectLst>
              </a:defRPr>
            </a:pPr>
            <a:r>
              <a:rPr lang="en-GB" sz="3600" b="1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Week 7</a:t>
            </a:r>
            <a:r>
              <a:rPr lang="en-GB" sz="3600" b="1" dirty="0">
                <a:ea typeface="Calibri" panose="020F0502020204030204" pitchFamily="34" charset="0"/>
                <a:cs typeface="Times New Roman" panose="02020603050405020304" pitchFamily="18" charset="0"/>
              </a:rPr>
              <a:t>:</a:t>
            </a:r>
            <a:r>
              <a:rPr lang="en-GB" sz="36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br>
              <a:rPr lang="en-GB" sz="36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sz="3600" b="1" dirty="0">
                <a:effectLst>
                  <a:outerShdw blurRad="31242" dist="31242" dir="2700000" rotWithShape="0">
                    <a:srgbClr val="000000">
                      <a:alpha val="43137"/>
                    </a:srgbClr>
                  </a:outerShdw>
                </a:effectLst>
                <a:ea typeface="Calibri" panose="020F0502020204030204" pitchFamily="34" charset="0"/>
                <a:cs typeface="Times New Roman" panose="02020603050405020304" pitchFamily="18" charset="0"/>
              </a:rPr>
              <a:t>Knowledge Management</a:t>
            </a:r>
            <a:br>
              <a:rPr lang="en-GB" sz="3600" dirty="0"/>
            </a:br>
            <a:br>
              <a:rPr lang="en-GB" sz="3600" dirty="0"/>
            </a:br>
            <a:br>
              <a:rPr sz="3600" dirty="0"/>
            </a:br>
            <a:br>
              <a:rPr sz="3600" dirty="0"/>
            </a:br>
            <a:br>
              <a:rPr sz="2952" dirty="0">
                <a:solidFill>
                  <a:srgbClr val="FF0000"/>
                </a:solidFill>
              </a:rPr>
            </a:br>
            <a:br>
              <a:rPr sz="2952" dirty="0">
                <a:solidFill>
                  <a:srgbClr val="FF0000"/>
                </a:solidFill>
              </a:rPr>
            </a:br>
            <a:endParaRPr sz="2952" dirty="0">
              <a:solidFill>
                <a:srgbClr val="FF0000"/>
              </a:solidFill>
            </a:endParaRPr>
          </a:p>
        </p:txBody>
      </p:sp>
      <p:sp>
        <p:nvSpPr>
          <p:cNvPr id="113" name="TextBox 1"/>
          <p:cNvSpPr txBox="1"/>
          <p:nvPr/>
        </p:nvSpPr>
        <p:spPr>
          <a:xfrm>
            <a:off x="313083" y="934949"/>
            <a:ext cx="8235017" cy="1077218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square" lIns="45719" rIns="45719">
            <a:spAutoFit/>
          </a:bodyPr>
          <a:lstStyle>
            <a:lvl1pPr>
              <a:defRPr sz="4000" b="1">
                <a:effectLst>
                  <a:outerShdw blurRad="38100" dist="38100" dir="2700000" rotWithShape="0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pPr algn="ctr"/>
            <a:r>
              <a:rPr lang="en-US" sz="320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BA</a:t>
            </a:r>
            <a:r>
              <a:rPr lang="en-US" sz="3200" spc="-35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 </a:t>
            </a:r>
            <a:r>
              <a:rPr lang="en-US" sz="320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(Hons)</a:t>
            </a:r>
            <a:r>
              <a:rPr lang="en-US" sz="3200" spc="-35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 </a:t>
            </a:r>
            <a:r>
              <a:rPr lang="en-US" sz="320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Leadership</a:t>
            </a:r>
            <a:r>
              <a:rPr lang="en-US" sz="3200" spc="-3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 </a:t>
            </a:r>
            <a:r>
              <a:rPr lang="en-US" sz="320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and</a:t>
            </a:r>
            <a:r>
              <a:rPr lang="en-US" sz="3200" spc="-25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 </a:t>
            </a:r>
            <a:r>
              <a:rPr lang="en-US" sz="320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Management</a:t>
            </a:r>
            <a:r>
              <a:rPr lang="en-US" sz="3200" spc="-35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 </a:t>
            </a:r>
            <a:r>
              <a:rPr lang="en-US" sz="320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Skills</a:t>
            </a:r>
            <a:r>
              <a:rPr lang="en-US" sz="3200" spc="-3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 </a:t>
            </a:r>
            <a:r>
              <a:rPr lang="en-US" sz="320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for</a:t>
            </a:r>
            <a:r>
              <a:rPr lang="en-US" sz="3200" spc="-3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 </a:t>
            </a:r>
            <a:r>
              <a:rPr lang="en-US" sz="320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the</a:t>
            </a:r>
            <a:r>
              <a:rPr lang="en-US" sz="3200" spc="-25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 </a:t>
            </a:r>
            <a:r>
              <a:rPr lang="en-US" sz="3200" spc="-1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Workplace</a:t>
            </a:r>
            <a:endParaRPr sz="3200" dirty="0"/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2" grpId="0" animBg="1"/>
      <p:bldP spid="113" grpId="0" animBg="1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5" name="Content Placeholder 2"/>
          <p:cNvSpPr txBox="1">
            <a:spLocks noGrp="1"/>
          </p:cNvSpPr>
          <p:nvPr>
            <p:ph type="body" idx="1"/>
          </p:nvPr>
        </p:nvSpPr>
        <p:spPr>
          <a:xfrm>
            <a:off x="246579" y="1379469"/>
            <a:ext cx="8722760" cy="4281591"/>
          </a:xfrm>
          <a:prstGeom prst="rect">
            <a:avLst/>
          </a:prstGeo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3600" b="1" dirty="0"/>
              <a:t>Information Security and Governance:</a:t>
            </a:r>
            <a:endParaRPr lang="en-GB" sz="3600" dirty="0"/>
          </a:p>
          <a:p>
            <a:pPr lvl="0" algn="just"/>
            <a:r>
              <a:rPr lang="en-GB" sz="2600" dirty="0"/>
              <a:t>Understanding the importance of information security.</a:t>
            </a:r>
          </a:p>
          <a:p>
            <a:pPr lvl="0" algn="just"/>
            <a:r>
              <a:rPr lang="en-US" altLang="en-US" sz="2600" dirty="0"/>
              <a:t>Justification for Information Security and Governance </a:t>
            </a:r>
          </a:p>
          <a:p>
            <a:pPr lvl="0" algn="just"/>
            <a:r>
              <a:rPr lang="en-GB" sz="2600" dirty="0"/>
              <a:t>Implementing and managing information governance policies.</a:t>
            </a:r>
          </a:p>
          <a:p>
            <a:pPr lvl="0" algn="just"/>
            <a:r>
              <a:rPr lang="en-GB" sz="2600" dirty="0">
                <a:solidFill>
                  <a:schemeClr val="tx1"/>
                </a:solidFill>
              </a:rPr>
              <a:t>Information Governance (IG) &amp; Data Protection Principles (</a:t>
            </a:r>
            <a:r>
              <a:rPr lang="en-GB" sz="2600" dirty="0"/>
              <a:t>Regulatory compliance and ethical considerations in information management).</a:t>
            </a:r>
          </a:p>
          <a:p>
            <a:pPr algn="just"/>
            <a:r>
              <a:rPr lang="en-GB" sz="2600" kern="100" dirty="0">
                <a:ea typeface="Calibri" panose="020F0502020204030204" pitchFamily="34" charset="0"/>
                <a:cs typeface="Times New Roman" panose="02020603050405020304" pitchFamily="18" charset="0"/>
              </a:rPr>
              <a:t>Assessment break out time and tutorial session.</a:t>
            </a:r>
            <a:endParaRPr lang="en-GB" sz="2600" kern="1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116" name="Slide Number Placeholder 3"/>
          <p:cNvSpPr txBox="1">
            <a:spLocks noGrp="1"/>
          </p:cNvSpPr>
          <p:nvPr>
            <p:ph type="sldNum" sz="quarter" idx="4294967295"/>
          </p:nvPr>
        </p:nvSpPr>
        <p:spPr>
          <a:xfrm>
            <a:off x="8524728" y="6448270"/>
            <a:ext cx="162072" cy="205915"/>
          </a:xfrm>
          <a:prstGeom prst="rect">
            <a:avLst/>
          </a:prstGeom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/>
          <a:lstStyle>
            <a:lvl1pPr>
              <a:defRPr>
                <a:latin typeface="+mn-lt"/>
                <a:ea typeface="+mn-ea"/>
                <a:cs typeface="+mn-cs"/>
                <a:sym typeface="Calibri"/>
              </a:defRPr>
            </a:lvl1pPr>
          </a:lstStyle>
          <a:p>
            <a:fld id="{86CB4B4D-7CA3-9044-876B-883B54F8677D}" type="slidenum">
              <a:rPr/>
              <a:t>2</a:t>
            </a:fld>
            <a:endParaRPr/>
          </a:p>
        </p:txBody>
      </p:sp>
      <p:sp>
        <p:nvSpPr>
          <p:cNvPr id="117" name="Title 1"/>
          <p:cNvSpPr txBox="1">
            <a:spLocks noGrp="1"/>
          </p:cNvSpPr>
          <p:nvPr>
            <p:ph type="title"/>
          </p:nvPr>
        </p:nvSpPr>
        <p:spPr>
          <a:xfrm>
            <a:off x="1456454" y="250299"/>
            <a:ext cx="6172201" cy="584776"/>
          </a:xfrm>
          <a:prstGeom prst="rect">
            <a:avLst/>
          </a:prstGeom>
        </p:spPr>
        <p:txBody>
          <a:bodyPr>
            <a:normAutofit fontScale="90000"/>
          </a:bodyPr>
          <a:lstStyle>
            <a:lvl1pPr defTabSz="630936">
              <a:defRPr sz="3312" b="1">
                <a:solidFill>
                  <a:srgbClr val="0070C0"/>
                </a:solidFill>
                <a:effectLst>
                  <a:outerShdw blurRad="35052" dist="35052" dir="2700000" rotWithShape="0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r>
              <a:rPr lang="en-GB" dirty="0"/>
              <a:t>During Week 5 Lecture</a:t>
            </a:r>
            <a:endParaRPr dirty="0"/>
          </a:p>
        </p:txBody>
      </p:sp>
      <p:sp>
        <p:nvSpPr>
          <p:cNvPr id="118" name="TextBox 7"/>
          <p:cNvSpPr txBox="1"/>
          <p:nvPr/>
        </p:nvSpPr>
        <p:spPr>
          <a:xfrm>
            <a:off x="210620" y="794694"/>
            <a:ext cx="8722759" cy="58477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square" lIns="45719" rIns="45719">
            <a:spAutoFit/>
          </a:bodyPr>
          <a:lstStyle>
            <a:lvl1pPr>
              <a:defRPr sz="2400" b="1"/>
            </a:lvl1pPr>
          </a:lstStyle>
          <a:p>
            <a:r>
              <a:rPr lang="en-GB" sz="3200" dirty="0"/>
              <a:t>We examined ……………</a:t>
            </a:r>
            <a:endParaRPr sz="3200" dirty="0"/>
          </a:p>
        </p:txBody>
      </p:sp>
    </p:spTree>
    <p:extLst>
      <p:ext uri="{BB962C8B-B14F-4D97-AF65-F5344CB8AC3E}">
        <p14:creationId xmlns:p14="http://schemas.microsoft.com/office/powerpoint/2010/main" val="3959385217"/>
      </p:ext>
    </p:extLst>
  </p:cSld>
  <p:clrMapOvr>
    <a:masterClrMapping/>
  </p:clrMapOvr>
  <p:transition spd="med"/>
  <p:timing>
    <p:tnLst>
      <p:par>
        <p:cTn id="1" dur="indefinite" restart="never" fill="hold" nodeType="tmRoot">
          <p:childTnLst>
            <p:seq concurrent="1" prevAc="none" nextAc="seek">
              <p:cTn id="2" dur="indefinite" fill="hold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1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1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15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15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1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1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1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1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1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1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1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1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1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5" grpId="0" build="p" animBg="1"/>
      <p:bldP spid="117" grpId="0" animBg="1"/>
      <p:bldP spid="118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5" name="Content Placeholder 2"/>
          <p:cNvSpPr txBox="1">
            <a:spLocks noGrp="1"/>
          </p:cNvSpPr>
          <p:nvPr>
            <p:ph type="body" idx="1"/>
          </p:nvPr>
        </p:nvSpPr>
        <p:spPr>
          <a:xfrm>
            <a:off x="246579" y="1379469"/>
            <a:ext cx="8722760" cy="4281591"/>
          </a:xfrm>
          <a:prstGeom prst="rect">
            <a:avLst/>
          </a:prstGeom>
        </p:spPr>
        <p:txBody>
          <a:bodyPr>
            <a:noAutofit/>
          </a:bodyPr>
          <a:lstStyle/>
          <a:p>
            <a:pPr marL="0" indent="0" algn="ctr">
              <a:buNone/>
            </a:pPr>
            <a:endParaRPr lang="en-GB" sz="3600" b="1" dirty="0"/>
          </a:p>
          <a:p>
            <a:pPr marL="0" indent="0" algn="ctr">
              <a:buNone/>
            </a:pPr>
            <a:r>
              <a:rPr lang="en-GB" sz="3600" b="1" dirty="0">
                <a:solidFill>
                  <a:srgbClr val="FF0000"/>
                </a:solidFill>
              </a:rPr>
              <a:t>Group Presentation </a:t>
            </a:r>
          </a:p>
          <a:p>
            <a:pPr marL="0" indent="0" algn="ctr">
              <a:buNone/>
            </a:pPr>
            <a:r>
              <a:rPr lang="en-GB" sz="3600" b="1" dirty="0">
                <a:solidFill>
                  <a:srgbClr val="FF0000"/>
                </a:solidFill>
              </a:rPr>
              <a:t>(i.e., LCLM 5004 C1 Assignment)</a:t>
            </a:r>
          </a:p>
          <a:p>
            <a:pPr marL="0" indent="0" algn="ctr">
              <a:buNone/>
            </a:pPr>
            <a:r>
              <a:rPr lang="en-US" sz="3600" b="1" dirty="0">
                <a:solidFill>
                  <a:srgbClr val="FF0000"/>
                </a:solidFill>
              </a:rPr>
              <a:t>Return date of provisional marks &amp; written feedback (on the Turnitin)</a:t>
            </a:r>
          </a:p>
          <a:p>
            <a:pPr marL="0" indent="0" algn="ctr">
              <a:buNone/>
            </a:pPr>
            <a:r>
              <a:rPr lang="en-US" sz="3600" b="1" dirty="0">
                <a:solidFill>
                  <a:srgbClr val="FF0000"/>
                </a:solidFill>
              </a:rPr>
              <a:t>April 24</a:t>
            </a:r>
            <a:r>
              <a:rPr lang="en-US" sz="3600" b="1" baseline="30000" dirty="0">
                <a:solidFill>
                  <a:srgbClr val="FF0000"/>
                </a:solidFill>
              </a:rPr>
              <a:t>th</a:t>
            </a:r>
            <a:r>
              <a:rPr lang="en-US" sz="3600" b="1" dirty="0">
                <a:solidFill>
                  <a:srgbClr val="FF0000"/>
                </a:solidFill>
              </a:rPr>
              <a:t>, 2024.</a:t>
            </a:r>
          </a:p>
          <a:p>
            <a:pPr marL="0" indent="0" algn="ctr">
              <a:buNone/>
            </a:pPr>
            <a:r>
              <a:rPr lang="en-US" sz="3600" b="1" dirty="0">
                <a:solidFill>
                  <a:srgbClr val="FF0000"/>
                </a:solidFill>
              </a:rPr>
              <a:t>Best wishes!</a:t>
            </a:r>
            <a:endParaRPr lang="en-GB" sz="3600" dirty="0">
              <a:solidFill>
                <a:srgbClr val="FF0000"/>
              </a:solidFill>
            </a:endParaRPr>
          </a:p>
        </p:txBody>
      </p:sp>
      <p:sp>
        <p:nvSpPr>
          <p:cNvPr id="116" name="Slide Number Placeholder 3"/>
          <p:cNvSpPr txBox="1">
            <a:spLocks noGrp="1"/>
          </p:cNvSpPr>
          <p:nvPr>
            <p:ph type="sldNum" sz="quarter" idx="4294967295"/>
          </p:nvPr>
        </p:nvSpPr>
        <p:spPr>
          <a:xfrm>
            <a:off x="8524728" y="6448270"/>
            <a:ext cx="162072" cy="205915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/>
          <a:lstStyle>
            <a:lvl1pPr>
              <a:defRPr>
                <a:latin typeface="+mn-lt"/>
                <a:ea typeface="+mn-ea"/>
                <a:cs typeface="+mn-cs"/>
                <a:sym typeface="Calibri"/>
              </a:defRPr>
            </a:lvl1pPr>
          </a:lstStyle>
          <a:p>
            <a:fld id="{86CB4B4D-7CA3-9044-876B-883B54F8677D}" type="slidenum">
              <a:rPr/>
              <a:t>3</a:t>
            </a:fld>
            <a:endParaRPr/>
          </a:p>
        </p:txBody>
      </p:sp>
      <p:sp>
        <p:nvSpPr>
          <p:cNvPr id="117" name="Title 1"/>
          <p:cNvSpPr txBox="1">
            <a:spLocks noGrp="1"/>
          </p:cNvSpPr>
          <p:nvPr>
            <p:ph type="title"/>
          </p:nvPr>
        </p:nvSpPr>
        <p:spPr>
          <a:xfrm>
            <a:off x="1456454" y="250299"/>
            <a:ext cx="6172201" cy="584776"/>
          </a:xfrm>
          <a:prstGeom prst="rect">
            <a:avLst/>
          </a:prstGeom>
        </p:spPr>
        <p:txBody>
          <a:bodyPr>
            <a:normAutofit fontScale="90000"/>
          </a:bodyPr>
          <a:lstStyle>
            <a:lvl1pPr defTabSz="630936">
              <a:defRPr sz="3312" b="1">
                <a:solidFill>
                  <a:srgbClr val="0070C0"/>
                </a:solidFill>
                <a:effectLst>
                  <a:outerShdw blurRad="35052" dist="35052" dir="2700000" rotWithShape="0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r>
              <a:rPr lang="en-GB" dirty="0"/>
              <a:t>Last Week (i.e., W</a:t>
            </a:r>
            <a:r>
              <a:rPr dirty="0"/>
              <a:t>eek </a:t>
            </a:r>
            <a:r>
              <a:rPr lang="en-GB" dirty="0"/>
              <a:t>6)</a:t>
            </a:r>
            <a:endParaRPr dirty="0"/>
          </a:p>
        </p:txBody>
      </p:sp>
      <p:sp>
        <p:nvSpPr>
          <p:cNvPr id="118" name="TextBox 7"/>
          <p:cNvSpPr txBox="1"/>
          <p:nvPr/>
        </p:nvSpPr>
        <p:spPr>
          <a:xfrm>
            <a:off x="210620" y="794694"/>
            <a:ext cx="8722759" cy="58477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square" lIns="45719" rIns="45719">
            <a:spAutoFit/>
          </a:bodyPr>
          <a:lstStyle>
            <a:lvl1pPr>
              <a:defRPr sz="2400" b="1"/>
            </a:lvl1pPr>
          </a:lstStyle>
          <a:p>
            <a:r>
              <a:rPr lang="en-GB" sz="3200" dirty="0"/>
              <a:t>You had your ……………</a:t>
            </a:r>
            <a:endParaRPr sz="3200" dirty="0"/>
          </a:p>
        </p:txBody>
      </p:sp>
    </p:spTree>
    <p:extLst>
      <p:ext uri="{BB962C8B-B14F-4D97-AF65-F5344CB8AC3E}">
        <p14:creationId xmlns:p14="http://schemas.microsoft.com/office/powerpoint/2010/main" val="2768118212"/>
      </p:ext>
    </p:extLst>
  </p:cSld>
  <p:clrMapOvr>
    <a:masterClrMapping/>
  </p:clrMapOvr>
  <p:transition spd="med"/>
  <p:timing>
    <p:tnLst>
      <p:par>
        <p:cTn id="1" dur="indefinite" restart="never" fill="hold" nodeType="tmRoot">
          <p:childTnLst>
            <p:seq concurrent="1" prevAc="none" nextAc="seek">
              <p:cTn id="2" dur="indefinite" fill="hold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1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1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15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15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1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1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1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1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1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1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5" grpId="0" build="p" animBg="1"/>
      <p:bldP spid="117" grpId="0" animBg="1"/>
      <p:bldP spid="118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0B44A35-0054-8241-9D52-A3E6486B22B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5" name="Content Placeholder 2">
            <a:extLst>
              <a:ext uri="{FF2B5EF4-FFF2-40B4-BE49-F238E27FC236}">
                <a16:creationId xmlns:a16="http://schemas.microsoft.com/office/drawing/2014/main" id="{B7030055-06C6-3C73-BE1D-FE3C13599CF3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246579" y="1379469"/>
            <a:ext cx="8722760" cy="4281591"/>
          </a:xfrm>
          <a:prstGeom prst="rect">
            <a:avLst/>
          </a:prstGeo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3600" b="1" dirty="0"/>
              <a:t>Knowledge Management:</a:t>
            </a:r>
            <a:endParaRPr lang="en-GB" sz="3600" dirty="0"/>
          </a:p>
          <a:p>
            <a:pPr lvl="0"/>
            <a:r>
              <a:rPr lang="en-GB" sz="3600" dirty="0"/>
              <a:t>The role of knowledge in organizational success.</a:t>
            </a:r>
          </a:p>
          <a:p>
            <a:pPr lvl="0"/>
            <a:r>
              <a:rPr lang="en-GB" sz="3600" dirty="0"/>
              <a:t>Strategies for knowledge capture, storage, and dissemination.</a:t>
            </a:r>
          </a:p>
          <a:p>
            <a:pPr lvl="0"/>
            <a:r>
              <a:rPr lang="en-GB" sz="3600" dirty="0"/>
              <a:t>Knowledge Management (KM) systems and tools.</a:t>
            </a:r>
          </a:p>
          <a:p>
            <a:pPr algn="just"/>
            <a:endParaRPr lang="en-GB" sz="2600" kern="1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116" name="Slide Number Placeholder 3">
            <a:extLst>
              <a:ext uri="{FF2B5EF4-FFF2-40B4-BE49-F238E27FC236}">
                <a16:creationId xmlns:a16="http://schemas.microsoft.com/office/drawing/2014/main" id="{2F44A9F4-4AA9-0A82-BEBD-16D9EFF9A2DE}"/>
              </a:ext>
            </a:extLst>
          </p:cNvPr>
          <p:cNvSpPr txBox="1">
            <a:spLocks noGrp="1"/>
          </p:cNvSpPr>
          <p:nvPr>
            <p:ph type="sldNum" sz="quarter" idx="4294967295"/>
          </p:nvPr>
        </p:nvSpPr>
        <p:spPr>
          <a:xfrm>
            <a:off x="8524728" y="6448270"/>
            <a:ext cx="162072" cy="205915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/>
          <a:lstStyle>
            <a:lvl1pPr>
              <a:defRPr>
                <a:latin typeface="+mn-lt"/>
                <a:ea typeface="+mn-ea"/>
                <a:cs typeface="+mn-cs"/>
                <a:sym typeface="Calibri"/>
              </a:defRPr>
            </a:lvl1pPr>
          </a:lstStyle>
          <a:p>
            <a:fld id="{86CB4B4D-7CA3-9044-876B-883B54F8677D}" type="slidenum">
              <a:rPr/>
              <a:t>4</a:t>
            </a:fld>
            <a:endParaRPr/>
          </a:p>
        </p:txBody>
      </p:sp>
      <p:sp>
        <p:nvSpPr>
          <p:cNvPr id="117" name="Title 1">
            <a:extLst>
              <a:ext uri="{FF2B5EF4-FFF2-40B4-BE49-F238E27FC236}">
                <a16:creationId xmlns:a16="http://schemas.microsoft.com/office/drawing/2014/main" id="{2CA4A7DA-4270-02DF-D3D8-A2B42F7D5E92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456454" y="250299"/>
            <a:ext cx="6172201" cy="584776"/>
          </a:xfrm>
          <a:prstGeom prst="rect">
            <a:avLst/>
          </a:prstGeom>
        </p:spPr>
        <p:txBody>
          <a:bodyPr>
            <a:normAutofit fontScale="90000"/>
          </a:bodyPr>
          <a:lstStyle>
            <a:lvl1pPr defTabSz="630936">
              <a:defRPr sz="3312" b="1">
                <a:solidFill>
                  <a:srgbClr val="0070C0"/>
                </a:solidFill>
                <a:effectLst>
                  <a:outerShdw blurRad="35052" dist="35052" dir="2700000" rotWithShape="0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r>
              <a:rPr lang="en-GB" dirty="0"/>
              <a:t>This Week (i.e., W</a:t>
            </a:r>
            <a:r>
              <a:rPr dirty="0"/>
              <a:t>eek </a:t>
            </a:r>
            <a:r>
              <a:rPr lang="en-GB" dirty="0"/>
              <a:t>7)</a:t>
            </a:r>
            <a:endParaRPr dirty="0"/>
          </a:p>
        </p:txBody>
      </p:sp>
      <p:sp>
        <p:nvSpPr>
          <p:cNvPr id="118" name="TextBox 7">
            <a:extLst>
              <a:ext uri="{FF2B5EF4-FFF2-40B4-BE49-F238E27FC236}">
                <a16:creationId xmlns:a16="http://schemas.microsoft.com/office/drawing/2014/main" id="{FE960EDF-B36E-6F39-75DA-87F1D3211A0B}"/>
              </a:ext>
            </a:extLst>
          </p:cNvPr>
          <p:cNvSpPr txBox="1"/>
          <p:nvPr/>
        </p:nvSpPr>
        <p:spPr>
          <a:xfrm>
            <a:off x="210620" y="794694"/>
            <a:ext cx="8722759" cy="58477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square" lIns="45719" rIns="45719">
            <a:spAutoFit/>
          </a:bodyPr>
          <a:lstStyle>
            <a:lvl1pPr>
              <a:defRPr sz="2400" b="1"/>
            </a:lvl1pPr>
          </a:lstStyle>
          <a:p>
            <a:r>
              <a:rPr lang="en-GB" sz="3200" dirty="0"/>
              <a:t>We will examine ……………</a:t>
            </a:r>
            <a:endParaRPr sz="3200" dirty="0"/>
          </a:p>
        </p:txBody>
      </p:sp>
    </p:spTree>
    <p:extLst>
      <p:ext uri="{BB962C8B-B14F-4D97-AF65-F5344CB8AC3E}">
        <p14:creationId xmlns:p14="http://schemas.microsoft.com/office/powerpoint/2010/main" val="1265819726"/>
      </p:ext>
    </p:extLst>
  </p:cSld>
  <p:clrMapOvr>
    <a:masterClrMapping/>
  </p:clrMapOvr>
  <p:transition spd="med"/>
  <p:timing>
    <p:tnLst>
      <p:par>
        <p:cTn id="1" dur="indefinite" restart="never" fill="hold" nodeType="tmRoot">
          <p:childTnLst>
            <p:seq concurrent="1" prevAc="none" nextAc="seek">
              <p:cTn id="2" dur="indefinite" fill="hold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1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1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15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15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1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1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1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1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5" grpId="0" build="p" animBg="1"/>
      <p:bldP spid="117" grpId="0" animBg="1"/>
      <p:bldP spid="118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6" name="Slide Number Placeholder 3"/>
          <p:cNvSpPr txBox="1">
            <a:spLocks noGrp="1"/>
          </p:cNvSpPr>
          <p:nvPr>
            <p:ph type="sldNum" sz="quarter" idx="4294967295"/>
          </p:nvPr>
        </p:nvSpPr>
        <p:spPr>
          <a:xfrm>
            <a:off x="8524728" y="6448270"/>
            <a:ext cx="162072" cy="205915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/>
          <a:lstStyle>
            <a:lvl1pPr>
              <a:defRPr>
                <a:latin typeface="+mn-lt"/>
                <a:ea typeface="+mn-ea"/>
                <a:cs typeface="+mn-cs"/>
                <a:sym typeface="Calibri"/>
              </a:defRPr>
            </a:lvl1pPr>
          </a:lstStyle>
          <a:p>
            <a:fld id="{86CB4B4D-7CA3-9044-876B-883B54F8677D}" type="slidenum">
              <a:rPr/>
              <a:t>5</a:t>
            </a:fld>
            <a:endParaRPr/>
          </a:p>
        </p:txBody>
      </p:sp>
      <p:sp>
        <p:nvSpPr>
          <p:cNvPr id="127" name="Rectangle 7"/>
          <p:cNvSpPr txBox="1"/>
          <p:nvPr/>
        </p:nvSpPr>
        <p:spPr>
          <a:xfrm>
            <a:off x="431514" y="233784"/>
            <a:ext cx="8255285" cy="75253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34290" tIns="34290" rIns="34290" bIns="34290" anchor="ctr">
            <a:normAutofit lnSpcReduction="10000"/>
          </a:bodyPr>
          <a:lstStyle>
            <a:lvl1pPr algn="ctr">
              <a:defRPr sz="3600" b="1">
                <a:solidFill>
                  <a:srgbClr val="0070C0"/>
                </a:solidFill>
                <a:effectLst>
                  <a:outerShdw blurRad="38100" dist="38100" dir="2700000" rotWithShape="0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r>
              <a:rPr dirty="0"/>
              <a:t> </a:t>
            </a:r>
            <a:r>
              <a:rPr lang="en-GB" altLang="en-US" sz="4800" dirty="0"/>
              <a:t>Session 1</a:t>
            </a:r>
            <a:endParaRPr sz="4600" dirty="0"/>
          </a:p>
        </p:txBody>
      </p:sp>
      <p:sp>
        <p:nvSpPr>
          <p:cNvPr id="128" name="Content Placeholder 2"/>
          <p:cNvSpPr txBox="1"/>
          <p:nvPr/>
        </p:nvSpPr>
        <p:spPr>
          <a:xfrm>
            <a:off x="184934" y="1366463"/>
            <a:ext cx="8824143" cy="104644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square" lIns="45719" rIns="45719">
            <a:spAutoFit/>
          </a:bodyPr>
          <a:lstStyle/>
          <a:p>
            <a:pPr lvl="0" algn="ctr"/>
            <a:r>
              <a:rPr lang="en-GB" sz="4400" b="1" dirty="0">
                <a:solidFill>
                  <a:srgbClr val="FF0000"/>
                </a:solidFill>
              </a:rPr>
              <a:t>Knowledge Management</a:t>
            </a:r>
          </a:p>
          <a:p>
            <a:pPr lvl="0" algn="ctr"/>
            <a:endParaRPr lang="en-GB" dirty="0">
              <a:solidFill>
                <a:srgbClr val="FF0000"/>
              </a:solidFill>
            </a:endParaRPr>
          </a:p>
        </p:txBody>
      </p:sp>
      <p:pic>
        <p:nvPicPr>
          <p:cNvPr id="1026" name="Picture 2" descr="What is the use of knowledge management? | by Stan Garfield | Medium">
            <a:extLst>
              <a:ext uri="{FF2B5EF4-FFF2-40B4-BE49-F238E27FC236}">
                <a16:creationId xmlns:a16="http://schemas.microsoft.com/office/drawing/2014/main" id="{FE4BEE88-5841-AB82-6816-0098A99D8F1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23317" y="2505075"/>
            <a:ext cx="5753528" cy="27963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86941858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7" grpId="0" animBg="1"/>
      <p:bldP spid="128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6" name="Slide Number Placeholder 3"/>
          <p:cNvSpPr txBox="1">
            <a:spLocks noGrp="1"/>
          </p:cNvSpPr>
          <p:nvPr>
            <p:ph type="sldNum" sz="quarter" idx="4294967295"/>
          </p:nvPr>
        </p:nvSpPr>
        <p:spPr>
          <a:xfrm>
            <a:off x="8524728" y="6448270"/>
            <a:ext cx="162072" cy="205915"/>
          </a:xfrm>
          <a:prstGeom prst="rect">
            <a:avLst/>
          </a:prstGeom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/>
          <a:lstStyle>
            <a:lvl1pPr>
              <a:defRPr>
                <a:latin typeface="+mn-lt"/>
                <a:ea typeface="+mn-ea"/>
                <a:cs typeface="+mn-cs"/>
                <a:sym typeface="Calibri"/>
              </a:defRPr>
            </a:lvl1pPr>
          </a:lstStyle>
          <a:p>
            <a:fld id="{86CB4B4D-7CA3-9044-876B-883B54F8677D}" type="slidenum">
              <a:rPr/>
              <a:t>6</a:t>
            </a:fld>
            <a:endParaRPr/>
          </a:p>
        </p:txBody>
      </p:sp>
      <p:sp>
        <p:nvSpPr>
          <p:cNvPr id="127" name="Rectangle 7"/>
          <p:cNvSpPr txBox="1"/>
          <p:nvPr/>
        </p:nvSpPr>
        <p:spPr>
          <a:xfrm>
            <a:off x="431514" y="82194"/>
            <a:ext cx="8255285" cy="90412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34290" tIns="34290" rIns="34290" bIns="34290" anchor="ctr">
            <a:normAutofit fontScale="62500" lnSpcReduction="20000"/>
          </a:bodyPr>
          <a:lstStyle>
            <a:lvl1pPr algn="ctr">
              <a:defRPr sz="3600" b="1">
                <a:solidFill>
                  <a:srgbClr val="0070C0"/>
                </a:solidFill>
                <a:effectLst>
                  <a:outerShdw blurRad="38100" dist="38100" dir="2700000" rotWithShape="0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pPr lvl="0"/>
            <a:r>
              <a:rPr dirty="0"/>
              <a:t> </a:t>
            </a:r>
            <a:endParaRPr lang="en-GB" dirty="0"/>
          </a:p>
          <a:p>
            <a:pPr lvl="0"/>
            <a:r>
              <a:rPr lang="en-GB" sz="7000" dirty="0">
                <a:solidFill>
                  <a:schemeClr val="tx1"/>
                </a:solidFill>
              </a:rPr>
              <a:t>Knowledge Management</a:t>
            </a:r>
          </a:p>
          <a:p>
            <a:endParaRPr sz="4600" dirty="0"/>
          </a:p>
        </p:txBody>
      </p:sp>
      <p:sp>
        <p:nvSpPr>
          <p:cNvPr id="128" name="Content Placeholder 2"/>
          <p:cNvSpPr txBox="1"/>
          <p:nvPr/>
        </p:nvSpPr>
        <p:spPr>
          <a:xfrm>
            <a:off x="236306" y="821933"/>
            <a:ext cx="8661113" cy="550920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square" lIns="45719" rIns="45719">
            <a:spAutoFit/>
          </a:bodyPr>
          <a:lstStyle/>
          <a:p>
            <a:pPr algn="ctr"/>
            <a:endParaRPr lang="en-US" altLang="en-US" sz="2800" dirty="0">
              <a:solidFill>
                <a:srgbClr val="FF0000"/>
              </a:solidFill>
            </a:endParaRPr>
          </a:p>
          <a:p>
            <a:pPr algn="ctr"/>
            <a:endParaRPr lang="en-US" altLang="en-US" sz="2800" dirty="0">
              <a:solidFill>
                <a:srgbClr val="FF0000"/>
              </a:solidFill>
            </a:endParaRPr>
          </a:p>
          <a:p>
            <a:pPr algn="ctr"/>
            <a:r>
              <a:rPr lang="en-US" altLang="en-US" sz="3600" b="1" dirty="0">
                <a:solidFill>
                  <a:srgbClr val="FF0000"/>
                </a:solidFill>
              </a:rPr>
              <a:t>“The basic economic resource is no longer capital, nor natural resources, nor labor.  It is and will be knowledge” (Drucker, 1993).</a:t>
            </a:r>
          </a:p>
          <a:p>
            <a:pPr lvl="1" algn="ctr" eaLnBrk="1" hangingPunct="1">
              <a:buFont typeface="Arial" panose="020B0604020202020204" pitchFamily="34" charset="0"/>
              <a:buChar char="–"/>
            </a:pPr>
            <a:endParaRPr lang="en-US" altLang="en-US" sz="2400" dirty="0">
              <a:solidFill>
                <a:srgbClr val="FF0000"/>
              </a:solidFill>
            </a:endParaRPr>
          </a:p>
          <a:p>
            <a:pPr algn="just"/>
            <a:endParaRPr lang="en-GB" sz="3200" dirty="0"/>
          </a:p>
          <a:p>
            <a:pPr algn="just"/>
            <a:endParaRPr lang="en-GB" sz="3200" dirty="0"/>
          </a:p>
          <a:p>
            <a:pPr algn="just"/>
            <a:endParaRPr lang="en-GB" sz="3200" dirty="0"/>
          </a:p>
          <a:p>
            <a:pPr algn="just"/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4084422367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7" grpId="0" animBg="1"/>
      <p:bldP spid="128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6" name="Slide Number Placeholder 3"/>
          <p:cNvSpPr txBox="1">
            <a:spLocks noGrp="1"/>
          </p:cNvSpPr>
          <p:nvPr>
            <p:ph type="sldNum" sz="quarter" idx="4294967295"/>
          </p:nvPr>
        </p:nvSpPr>
        <p:spPr>
          <a:xfrm>
            <a:off x="8524728" y="6448270"/>
            <a:ext cx="162072" cy="205915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/>
          <a:lstStyle>
            <a:lvl1pPr>
              <a:defRPr>
                <a:latin typeface="+mn-lt"/>
                <a:ea typeface="+mn-ea"/>
                <a:cs typeface="+mn-cs"/>
                <a:sym typeface="Calibri"/>
              </a:defRPr>
            </a:lvl1pPr>
          </a:lstStyle>
          <a:p>
            <a:fld id="{86CB4B4D-7CA3-9044-876B-883B54F8677D}" type="slidenum">
              <a:rPr/>
              <a:t>7</a:t>
            </a:fld>
            <a:endParaRPr/>
          </a:p>
        </p:txBody>
      </p:sp>
      <p:sp>
        <p:nvSpPr>
          <p:cNvPr id="127" name="Rectangle 7"/>
          <p:cNvSpPr txBox="1"/>
          <p:nvPr/>
        </p:nvSpPr>
        <p:spPr>
          <a:xfrm>
            <a:off x="431514" y="82194"/>
            <a:ext cx="8255285" cy="90412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34290" tIns="34290" rIns="34290" bIns="34290" anchor="ctr">
            <a:normAutofit fontScale="77500" lnSpcReduction="20000"/>
          </a:bodyPr>
          <a:lstStyle>
            <a:lvl1pPr algn="ctr">
              <a:defRPr sz="3600" b="1">
                <a:solidFill>
                  <a:srgbClr val="0070C0"/>
                </a:solidFill>
                <a:effectLst>
                  <a:outerShdw blurRad="38100" dist="38100" dir="2700000" rotWithShape="0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pPr lvl="0"/>
            <a:r>
              <a:rPr dirty="0"/>
              <a:t> </a:t>
            </a:r>
            <a:endParaRPr lang="en-GB" dirty="0"/>
          </a:p>
          <a:p>
            <a:pPr lvl="0"/>
            <a:r>
              <a:rPr lang="en-GB" sz="4800" dirty="0">
                <a:solidFill>
                  <a:schemeClr val="tx1"/>
                </a:solidFill>
              </a:rPr>
              <a:t>Knowledge Management (KM)</a:t>
            </a:r>
          </a:p>
          <a:p>
            <a:endParaRPr sz="4600" dirty="0"/>
          </a:p>
        </p:txBody>
      </p:sp>
      <p:sp>
        <p:nvSpPr>
          <p:cNvPr id="128" name="Content Placeholder 2"/>
          <p:cNvSpPr txBox="1"/>
          <p:nvPr/>
        </p:nvSpPr>
        <p:spPr>
          <a:xfrm>
            <a:off x="457201" y="863029"/>
            <a:ext cx="8661113" cy="4893647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square" lIns="45719" rIns="45719">
            <a:spAutoFit/>
          </a:bodyPr>
          <a:lstStyle/>
          <a:p>
            <a:r>
              <a:rPr lang="en-GB" sz="3200" b="1" dirty="0"/>
              <a:t>Knowledge management </a:t>
            </a:r>
            <a:r>
              <a:rPr lang="en-GB" sz="2800" dirty="0"/>
              <a:t>refers to the set of business processes developed in an organization to create, store, transfer, and apply knowledge. </a:t>
            </a:r>
          </a:p>
          <a:p>
            <a:endParaRPr lang="en-GB" sz="2800" dirty="0"/>
          </a:p>
          <a:p>
            <a:r>
              <a:rPr lang="en-GB" sz="2800" dirty="0"/>
              <a:t>It increases the ability of the organization to learn from its environment and to incorporate knowledge into its business processes.</a:t>
            </a:r>
          </a:p>
          <a:p>
            <a:endParaRPr lang="en-GB" sz="2800" dirty="0"/>
          </a:p>
          <a:p>
            <a:endParaRPr lang="en-GB" sz="2800" dirty="0"/>
          </a:p>
          <a:p>
            <a:endParaRPr lang="en-GB" sz="2800" dirty="0"/>
          </a:p>
          <a:p>
            <a:endParaRPr lang="en-GB" sz="2800" dirty="0"/>
          </a:p>
        </p:txBody>
      </p:sp>
      <p:pic>
        <p:nvPicPr>
          <p:cNvPr id="2050" name="Picture 2" descr="Integrate Knowledge Management With Your Business Processes">
            <a:extLst>
              <a:ext uri="{FF2B5EF4-FFF2-40B4-BE49-F238E27FC236}">
                <a16:creationId xmlns:a16="http://schemas.microsoft.com/office/drawing/2014/main" id="{2B9C5CE5-B2C1-99C4-9833-0866DE1CE2B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43892" y="3990796"/>
            <a:ext cx="5856270" cy="15925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48264808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7" grpId="0" animBg="1"/>
      <p:bldP spid="128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0A309BF-12B8-5E71-8170-CA30EC09472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6" name="Slide Number Placeholder 3">
            <a:extLst>
              <a:ext uri="{FF2B5EF4-FFF2-40B4-BE49-F238E27FC236}">
                <a16:creationId xmlns:a16="http://schemas.microsoft.com/office/drawing/2014/main" id="{78CC661B-F020-CA67-5186-31DE480A54E9}"/>
              </a:ext>
            </a:extLst>
          </p:cNvPr>
          <p:cNvSpPr txBox="1">
            <a:spLocks noGrp="1"/>
          </p:cNvSpPr>
          <p:nvPr>
            <p:ph type="sldNum" sz="quarter" idx="4294967295"/>
          </p:nvPr>
        </p:nvSpPr>
        <p:spPr>
          <a:xfrm>
            <a:off x="8524728" y="6448270"/>
            <a:ext cx="162072" cy="205915"/>
          </a:xfrm>
          <a:prstGeom prst="rect">
            <a:avLst/>
          </a:prstGeom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/>
          <a:lstStyle>
            <a:lvl1pPr>
              <a:defRPr>
                <a:latin typeface="+mn-lt"/>
                <a:ea typeface="+mn-ea"/>
                <a:cs typeface="+mn-cs"/>
                <a:sym typeface="Calibri"/>
              </a:defRPr>
            </a:lvl1pPr>
          </a:lstStyle>
          <a:p>
            <a:fld id="{86CB4B4D-7CA3-9044-876B-883B54F8677D}" type="slidenum">
              <a:rPr/>
              <a:t>8</a:t>
            </a:fld>
            <a:endParaRPr/>
          </a:p>
        </p:txBody>
      </p:sp>
      <p:sp>
        <p:nvSpPr>
          <p:cNvPr id="127" name="Rectangle 7">
            <a:extLst>
              <a:ext uri="{FF2B5EF4-FFF2-40B4-BE49-F238E27FC236}">
                <a16:creationId xmlns:a16="http://schemas.microsoft.com/office/drawing/2014/main" id="{D778DDBB-0C9D-D587-F187-E130A7F2AD04}"/>
              </a:ext>
            </a:extLst>
          </p:cNvPr>
          <p:cNvSpPr txBox="1"/>
          <p:nvPr/>
        </p:nvSpPr>
        <p:spPr>
          <a:xfrm>
            <a:off x="431514" y="82194"/>
            <a:ext cx="8255285" cy="90412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34290" tIns="34290" rIns="34290" bIns="34290" anchor="ctr">
            <a:normAutofit fontScale="77500" lnSpcReduction="20000"/>
          </a:bodyPr>
          <a:lstStyle>
            <a:lvl1pPr algn="ctr">
              <a:defRPr sz="3600" b="1">
                <a:solidFill>
                  <a:srgbClr val="0070C0"/>
                </a:solidFill>
                <a:effectLst>
                  <a:outerShdw blurRad="38100" dist="38100" dir="2700000" rotWithShape="0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pPr lvl="0"/>
            <a:r>
              <a:rPr dirty="0"/>
              <a:t> </a:t>
            </a:r>
            <a:endParaRPr lang="en-GB" dirty="0"/>
          </a:p>
          <a:p>
            <a:pPr lvl="0"/>
            <a:r>
              <a:rPr lang="en-GB" sz="4800" dirty="0">
                <a:solidFill>
                  <a:schemeClr val="tx1"/>
                </a:solidFill>
              </a:rPr>
              <a:t>The Role Knowledge Management</a:t>
            </a:r>
          </a:p>
          <a:p>
            <a:endParaRPr sz="4600" dirty="0"/>
          </a:p>
        </p:txBody>
      </p:sp>
      <p:sp>
        <p:nvSpPr>
          <p:cNvPr id="128" name="Content Placeholder 2">
            <a:extLst>
              <a:ext uri="{FF2B5EF4-FFF2-40B4-BE49-F238E27FC236}">
                <a16:creationId xmlns:a16="http://schemas.microsoft.com/office/drawing/2014/main" id="{74BBC351-EAD5-11D4-1389-E62B4266A343}"/>
              </a:ext>
            </a:extLst>
          </p:cNvPr>
          <p:cNvSpPr txBox="1"/>
          <p:nvPr/>
        </p:nvSpPr>
        <p:spPr>
          <a:xfrm>
            <a:off x="164387" y="729465"/>
            <a:ext cx="8794678" cy="4770537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square" lIns="45719" rIns="45719">
            <a:spAutoFit/>
          </a:bodyPr>
          <a:lstStyle/>
          <a:p>
            <a:pPr algn="just"/>
            <a:r>
              <a:rPr lang="en-GB" sz="2800" b="1" dirty="0"/>
              <a:t>KM helps organisations to capture, store, series of personal (employee’s) knowledge and translate it to institutional knowledge for organizational Success.</a:t>
            </a:r>
          </a:p>
          <a:p>
            <a:pPr algn="just"/>
            <a:r>
              <a:rPr lang="en-US" altLang="en-US" sz="2400" b="1" dirty="0">
                <a:solidFill>
                  <a:srgbClr val="FF0000"/>
                </a:solidFill>
              </a:rPr>
              <a:t>“The less translation that occurs within someone’s head, the better. There is a 17% turnover in our business every year. </a:t>
            </a:r>
          </a:p>
          <a:p>
            <a:pPr algn="just"/>
            <a:endParaRPr lang="en-US" altLang="en-US" sz="2400" b="1" dirty="0">
              <a:solidFill>
                <a:srgbClr val="FF0000"/>
              </a:solidFill>
            </a:endParaRPr>
          </a:p>
          <a:p>
            <a:pPr algn="just"/>
            <a:r>
              <a:rPr lang="en-US" altLang="en-US" sz="2400" b="1" dirty="0">
                <a:solidFill>
                  <a:srgbClr val="FF0000"/>
                </a:solidFill>
              </a:rPr>
              <a:t>That means that every five years we lose most of our knowledge. A knowledge management system must capture this personal knowledge and translate it into institutional knowledge”.   </a:t>
            </a:r>
          </a:p>
          <a:p>
            <a:pPr algn="just"/>
            <a:r>
              <a:rPr lang="en-US" altLang="en-US" sz="2400" b="1" dirty="0">
                <a:solidFill>
                  <a:srgbClr val="FF0000"/>
                </a:solidFill>
              </a:rPr>
              <a:t>		- </a:t>
            </a:r>
            <a:r>
              <a:rPr lang="en-US" altLang="en-US" sz="2400" b="1" i="1" dirty="0">
                <a:solidFill>
                  <a:srgbClr val="FF0000"/>
                </a:solidFill>
              </a:rPr>
              <a:t>Roger </a:t>
            </a:r>
            <a:r>
              <a:rPr lang="en-US" altLang="en-US" sz="2400" b="1" i="1" dirty="0" err="1">
                <a:solidFill>
                  <a:srgbClr val="FF0000"/>
                </a:solidFill>
              </a:rPr>
              <a:t>Siboni</a:t>
            </a:r>
            <a:r>
              <a:rPr lang="en-US" altLang="en-US" sz="2400" b="1" i="1" dirty="0">
                <a:solidFill>
                  <a:srgbClr val="FF0000"/>
                </a:solidFill>
              </a:rPr>
              <a:t> KPMG Peat Marwick.</a:t>
            </a:r>
            <a:endParaRPr lang="en-GB" sz="24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16230456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7" grpId="0" animBg="1"/>
      <p:bldP spid="128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E2143B6-B79C-13D9-D41E-A54F05D865B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6" name="Slide Number Placeholder 3">
            <a:extLst>
              <a:ext uri="{FF2B5EF4-FFF2-40B4-BE49-F238E27FC236}">
                <a16:creationId xmlns:a16="http://schemas.microsoft.com/office/drawing/2014/main" id="{560E0521-5290-2305-BEAD-91B14B7C4756}"/>
              </a:ext>
            </a:extLst>
          </p:cNvPr>
          <p:cNvSpPr txBox="1">
            <a:spLocks noGrp="1"/>
          </p:cNvSpPr>
          <p:nvPr>
            <p:ph type="sldNum" sz="quarter" idx="4294967295"/>
          </p:nvPr>
        </p:nvSpPr>
        <p:spPr>
          <a:xfrm>
            <a:off x="8524728" y="6448270"/>
            <a:ext cx="162072" cy="205915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/>
          <a:lstStyle>
            <a:lvl1pPr>
              <a:defRPr>
                <a:latin typeface="+mn-lt"/>
                <a:ea typeface="+mn-ea"/>
                <a:cs typeface="+mn-cs"/>
                <a:sym typeface="Calibri"/>
              </a:defRPr>
            </a:lvl1pPr>
          </a:lstStyle>
          <a:p>
            <a:fld id="{86CB4B4D-7CA3-9044-876B-883B54F8677D}" type="slidenum">
              <a:rPr/>
              <a:t>9</a:t>
            </a:fld>
            <a:endParaRPr/>
          </a:p>
        </p:txBody>
      </p:sp>
      <p:sp>
        <p:nvSpPr>
          <p:cNvPr id="127" name="Rectangle 7">
            <a:extLst>
              <a:ext uri="{FF2B5EF4-FFF2-40B4-BE49-F238E27FC236}">
                <a16:creationId xmlns:a16="http://schemas.microsoft.com/office/drawing/2014/main" id="{00C6D163-7F76-C3CB-0C1A-B966CF4F0222}"/>
              </a:ext>
            </a:extLst>
          </p:cNvPr>
          <p:cNvSpPr txBox="1"/>
          <p:nvPr/>
        </p:nvSpPr>
        <p:spPr>
          <a:xfrm>
            <a:off x="431514" y="82194"/>
            <a:ext cx="8255285" cy="90412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34290" tIns="34290" rIns="34290" bIns="34290" anchor="ctr">
            <a:normAutofit fontScale="77500" lnSpcReduction="20000"/>
          </a:bodyPr>
          <a:lstStyle>
            <a:lvl1pPr algn="ctr">
              <a:defRPr sz="3600" b="1">
                <a:solidFill>
                  <a:srgbClr val="0070C0"/>
                </a:solidFill>
                <a:effectLst>
                  <a:outerShdw blurRad="38100" dist="38100" dir="2700000" rotWithShape="0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pPr lvl="0"/>
            <a:r>
              <a:rPr dirty="0"/>
              <a:t> </a:t>
            </a:r>
            <a:endParaRPr lang="en-GB" dirty="0"/>
          </a:p>
          <a:p>
            <a:pPr lvl="0"/>
            <a:r>
              <a:rPr lang="en-GB" sz="4800" dirty="0">
                <a:solidFill>
                  <a:schemeClr val="tx1"/>
                </a:solidFill>
              </a:rPr>
              <a:t>Knowledge Management (KM)</a:t>
            </a:r>
          </a:p>
          <a:p>
            <a:endParaRPr sz="4600" dirty="0"/>
          </a:p>
        </p:txBody>
      </p:sp>
      <p:sp>
        <p:nvSpPr>
          <p:cNvPr id="128" name="Content Placeholder 2">
            <a:extLst>
              <a:ext uri="{FF2B5EF4-FFF2-40B4-BE49-F238E27FC236}">
                <a16:creationId xmlns:a16="http://schemas.microsoft.com/office/drawing/2014/main" id="{F315D8B6-CEFC-86D2-E3DA-D0093F4377F2}"/>
              </a:ext>
            </a:extLst>
          </p:cNvPr>
          <p:cNvSpPr txBox="1"/>
          <p:nvPr/>
        </p:nvSpPr>
        <p:spPr>
          <a:xfrm>
            <a:off x="164387" y="729465"/>
            <a:ext cx="8794678" cy="464742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square" lIns="45719" rIns="45719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dirty="0"/>
              <a:t>KM is important in organizational success.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dirty="0"/>
              <a:t>It is integral in the actualisation of the following function (roles) w</a:t>
            </a:r>
            <a:r>
              <a:rPr lang="en-GB" altLang="en-US" sz="3200" dirty="0"/>
              <a:t>ithin the organisation.</a:t>
            </a:r>
            <a:endParaRPr lang="en-US" altLang="en-US" sz="2800" dirty="0"/>
          </a:p>
          <a:p>
            <a:pPr marL="457200" indent="-457200">
              <a:buFont typeface="Wingdings" panose="05000000000000000000" pitchFamily="2" charset="2"/>
              <a:buChar char="Ø"/>
            </a:pPr>
            <a:r>
              <a:rPr lang="en-US" altLang="en-US" sz="2800" dirty="0"/>
              <a:t>Organizing existing corporate knowledge</a:t>
            </a:r>
          </a:p>
          <a:p>
            <a:pPr marL="457200" indent="-457200">
              <a:buFont typeface="Wingdings" panose="05000000000000000000" pitchFamily="2" charset="2"/>
              <a:buChar char="Ø"/>
            </a:pPr>
            <a:r>
              <a:rPr lang="en-US" altLang="en-US" sz="2800" dirty="0"/>
              <a:t>New ways to share tacit knowledge</a:t>
            </a:r>
          </a:p>
          <a:p>
            <a:pPr marL="457200" indent="-457200">
              <a:buFont typeface="Wingdings" panose="05000000000000000000" pitchFamily="2" charset="2"/>
              <a:buChar char="Ø"/>
            </a:pPr>
            <a:r>
              <a:rPr lang="en-US" altLang="en-US" sz="2800" dirty="0"/>
              <a:t>Support for research and knowledge generation</a:t>
            </a:r>
          </a:p>
          <a:p>
            <a:pPr marL="457200" indent="-457200">
              <a:buFont typeface="Wingdings" panose="05000000000000000000" pitchFamily="2" charset="2"/>
              <a:buChar char="Ø"/>
            </a:pPr>
            <a:r>
              <a:rPr lang="en-US" altLang="en-US" sz="2800" dirty="0"/>
              <a:t>New ways to share explicit knowledge</a:t>
            </a:r>
          </a:p>
          <a:p>
            <a:pPr marL="457200" indent="-457200">
              <a:buFont typeface="Wingdings" panose="05000000000000000000" pitchFamily="2" charset="2"/>
              <a:buChar char="Ø"/>
            </a:pPr>
            <a:r>
              <a:rPr lang="en-US" altLang="en-US" sz="2800" dirty="0"/>
              <a:t>Smart tools to aid decision making</a:t>
            </a:r>
          </a:p>
          <a:p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527172072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7" grpId="0" animBg="1"/>
      <p:bldP spid="128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F139F35-565B-1502-8D98-9A29A12A300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6" name="Slide Number Placeholder 3">
            <a:extLst>
              <a:ext uri="{FF2B5EF4-FFF2-40B4-BE49-F238E27FC236}">
                <a16:creationId xmlns:a16="http://schemas.microsoft.com/office/drawing/2014/main" id="{23129FE3-E8FD-B0DF-57C2-63B9BAD12830}"/>
              </a:ext>
            </a:extLst>
          </p:cNvPr>
          <p:cNvSpPr txBox="1">
            <a:spLocks noGrp="1"/>
          </p:cNvSpPr>
          <p:nvPr>
            <p:ph type="sldNum" sz="quarter" idx="4294967295"/>
          </p:nvPr>
        </p:nvSpPr>
        <p:spPr>
          <a:xfrm>
            <a:off x="8524728" y="6448270"/>
            <a:ext cx="162072" cy="205915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/>
          <a:lstStyle>
            <a:lvl1pPr>
              <a:defRPr>
                <a:latin typeface="+mn-lt"/>
                <a:ea typeface="+mn-ea"/>
                <a:cs typeface="+mn-cs"/>
                <a:sym typeface="Calibri"/>
              </a:defRPr>
            </a:lvl1pPr>
          </a:lstStyle>
          <a:p>
            <a:fld id="{86CB4B4D-7CA3-9044-876B-883B54F8677D}" type="slidenum">
              <a:rPr/>
              <a:t>10</a:t>
            </a:fld>
            <a:endParaRPr/>
          </a:p>
        </p:txBody>
      </p:sp>
      <p:sp>
        <p:nvSpPr>
          <p:cNvPr id="127" name="Rectangle 7">
            <a:extLst>
              <a:ext uri="{FF2B5EF4-FFF2-40B4-BE49-F238E27FC236}">
                <a16:creationId xmlns:a16="http://schemas.microsoft.com/office/drawing/2014/main" id="{21EF3E9D-A1D0-B3AC-E1FA-54E8B1ECE7BA}"/>
              </a:ext>
            </a:extLst>
          </p:cNvPr>
          <p:cNvSpPr txBox="1"/>
          <p:nvPr/>
        </p:nvSpPr>
        <p:spPr>
          <a:xfrm>
            <a:off x="431514" y="203815"/>
            <a:ext cx="8255285" cy="71058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34290" tIns="34290" rIns="34290" bIns="34290" anchor="ctr">
            <a:normAutofit fontScale="55000" lnSpcReduction="20000"/>
          </a:bodyPr>
          <a:lstStyle>
            <a:lvl1pPr algn="ctr">
              <a:defRPr sz="3600" b="1">
                <a:solidFill>
                  <a:srgbClr val="0070C0"/>
                </a:solidFill>
                <a:effectLst>
                  <a:outerShdw blurRad="38100" dist="38100" dir="2700000" rotWithShape="0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pPr lvl="0"/>
            <a:r>
              <a:rPr dirty="0"/>
              <a:t> </a:t>
            </a:r>
            <a:endParaRPr lang="en-GB" dirty="0"/>
          </a:p>
          <a:p>
            <a:pPr lvl="0"/>
            <a:r>
              <a:rPr lang="en-GB" sz="4800" dirty="0">
                <a:solidFill>
                  <a:schemeClr val="tx1"/>
                </a:solidFill>
              </a:rPr>
              <a:t>Knowledge Management (KM).</a:t>
            </a:r>
          </a:p>
          <a:p>
            <a:endParaRPr sz="4600" dirty="0"/>
          </a:p>
        </p:txBody>
      </p:sp>
      <p:sp>
        <p:nvSpPr>
          <p:cNvPr id="128" name="Content Placeholder 2">
            <a:extLst>
              <a:ext uri="{FF2B5EF4-FFF2-40B4-BE49-F238E27FC236}">
                <a16:creationId xmlns:a16="http://schemas.microsoft.com/office/drawing/2014/main" id="{C07C3004-DFC3-9D1A-6B5A-A6F76438393E}"/>
              </a:ext>
            </a:extLst>
          </p:cNvPr>
          <p:cNvSpPr txBox="1"/>
          <p:nvPr/>
        </p:nvSpPr>
        <p:spPr>
          <a:xfrm>
            <a:off x="236307" y="821933"/>
            <a:ext cx="8722758" cy="463819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square" lIns="45719" rIns="45719">
            <a:spAutoFit/>
          </a:bodyPr>
          <a:lstStyle/>
          <a:p>
            <a:r>
              <a:rPr lang="en-GB" sz="2800" b="1" dirty="0">
                <a:solidFill>
                  <a:srgbClr val="FF0000"/>
                </a:solidFill>
              </a:rPr>
              <a:t>The Role of Knowledge in Organizational Success.</a:t>
            </a:r>
          </a:p>
          <a:p>
            <a:endParaRPr lang="en-US" altLang="en-US" sz="2800" dirty="0">
              <a:solidFill>
                <a:srgbClr val="FF0000"/>
              </a:solidFill>
            </a:endParaRPr>
          </a:p>
          <a:p>
            <a:pPr>
              <a:lnSpc>
                <a:spcPct val="110000"/>
              </a:lnSpc>
              <a:spcAft>
                <a:spcPct val="35000"/>
              </a:spcAft>
            </a:pPr>
            <a:r>
              <a:rPr lang="en-US" altLang="en-US" sz="2400" b="1" dirty="0"/>
              <a:t>Knowledge is fast becoming a primary factor of production (e.g., Handy, 1989, 1994; Peter, 1993; Drucker, 1992)</a:t>
            </a:r>
          </a:p>
          <a:p>
            <a:endParaRPr lang="en-GB" sz="2800" dirty="0"/>
          </a:p>
          <a:p>
            <a:endParaRPr lang="en-GB" sz="2800" dirty="0"/>
          </a:p>
          <a:p>
            <a:r>
              <a:rPr lang="en-US" altLang="en-US" sz="2800" b="1" dirty="0">
                <a:solidFill>
                  <a:schemeClr val="hlink"/>
                </a:solidFill>
              </a:rPr>
              <a:t>Knowledge</a:t>
            </a:r>
            <a:r>
              <a:rPr lang="en-US" altLang="en-US" sz="2800" b="1" dirty="0"/>
              <a:t> </a:t>
            </a:r>
            <a:r>
              <a:rPr lang="en-US" altLang="en-US" sz="2800" dirty="0"/>
              <a:t>is the human capacity (potential &amp; actual ability) to take effective action in varied and uncertain situations.</a:t>
            </a:r>
          </a:p>
          <a:p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738975697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7" grpId="0" animBg="1"/>
      <p:bldP spid="128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BB2EC38-0E08-5437-B960-F3B52F3CDED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6" name="Slide Number Placeholder 3">
            <a:extLst>
              <a:ext uri="{FF2B5EF4-FFF2-40B4-BE49-F238E27FC236}">
                <a16:creationId xmlns:a16="http://schemas.microsoft.com/office/drawing/2014/main" id="{F7D91946-D9D2-BAAD-B9D3-4EF9C814FC21}"/>
              </a:ext>
            </a:extLst>
          </p:cNvPr>
          <p:cNvSpPr txBox="1">
            <a:spLocks noGrp="1"/>
          </p:cNvSpPr>
          <p:nvPr>
            <p:ph type="sldNum" sz="quarter" idx="4294967295"/>
          </p:nvPr>
        </p:nvSpPr>
        <p:spPr>
          <a:xfrm>
            <a:off x="8524728" y="6448270"/>
            <a:ext cx="162072" cy="205915"/>
          </a:xfrm>
          <a:prstGeom prst="rect">
            <a:avLst/>
          </a:prstGeom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/>
          <a:lstStyle>
            <a:lvl1pPr>
              <a:defRPr>
                <a:latin typeface="+mn-lt"/>
                <a:ea typeface="+mn-ea"/>
                <a:cs typeface="+mn-cs"/>
                <a:sym typeface="Calibri"/>
              </a:defRPr>
            </a:lvl1pPr>
          </a:lstStyle>
          <a:p>
            <a:fld id="{86CB4B4D-7CA3-9044-876B-883B54F8677D}" type="slidenum">
              <a:rPr/>
              <a:t>11</a:t>
            </a:fld>
            <a:endParaRPr/>
          </a:p>
        </p:txBody>
      </p:sp>
      <p:sp>
        <p:nvSpPr>
          <p:cNvPr id="127" name="Rectangle 7">
            <a:extLst>
              <a:ext uri="{FF2B5EF4-FFF2-40B4-BE49-F238E27FC236}">
                <a16:creationId xmlns:a16="http://schemas.microsoft.com/office/drawing/2014/main" id="{5917FDF2-666E-67CD-2907-4E487A28CD5A}"/>
              </a:ext>
            </a:extLst>
          </p:cNvPr>
          <p:cNvSpPr txBox="1"/>
          <p:nvPr/>
        </p:nvSpPr>
        <p:spPr>
          <a:xfrm>
            <a:off x="431514" y="82194"/>
            <a:ext cx="8255285" cy="133564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34290" tIns="34290" rIns="34290" bIns="34290" anchor="ctr">
            <a:normAutofit fontScale="92500"/>
          </a:bodyPr>
          <a:lstStyle>
            <a:lvl1pPr algn="ctr">
              <a:defRPr sz="3600" b="1">
                <a:solidFill>
                  <a:srgbClr val="0070C0"/>
                </a:solidFill>
                <a:effectLst>
                  <a:outerShdw blurRad="38100" dist="38100" dir="2700000" rotWithShape="0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pPr lvl="0"/>
            <a:r>
              <a:rPr dirty="0"/>
              <a:t> </a:t>
            </a:r>
            <a:endParaRPr lang="en-GB" dirty="0"/>
          </a:p>
          <a:p>
            <a:r>
              <a:rPr lang="en-AU" altLang="en-US" sz="4800" dirty="0">
                <a:solidFill>
                  <a:schemeClr val="tx1"/>
                </a:solidFill>
                <a:latin typeface="Verdana" panose="020B0604030504040204" pitchFamily="34" charset="0"/>
              </a:rPr>
              <a:t>Paradoxes of Knowledge</a:t>
            </a:r>
          </a:p>
          <a:p>
            <a:endParaRPr sz="4600" dirty="0"/>
          </a:p>
        </p:txBody>
      </p:sp>
      <p:sp>
        <p:nvSpPr>
          <p:cNvPr id="128" name="Content Placeholder 2">
            <a:extLst>
              <a:ext uri="{FF2B5EF4-FFF2-40B4-BE49-F238E27FC236}">
                <a16:creationId xmlns:a16="http://schemas.microsoft.com/office/drawing/2014/main" id="{C1A58DBC-7528-FBA7-242C-06FA0B554A7C}"/>
              </a:ext>
            </a:extLst>
          </p:cNvPr>
          <p:cNvSpPr txBox="1"/>
          <p:nvPr/>
        </p:nvSpPr>
        <p:spPr>
          <a:xfrm>
            <a:off x="143839" y="1304818"/>
            <a:ext cx="8568648" cy="388414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square" lIns="45719" rIns="45719">
            <a:spAutoFit/>
          </a:bodyPr>
          <a:lstStyle/>
          <a:p>
            <a:pPr>
              <a:spcBef>
                <a:spcPct val="20000"/>
              </a:spcBef>
              <a:buSzPct val="85000"/>
              <a:buFont typeface="Wingdings" panose="05000000000000000000" pitchFamily="2" charset="2"/>
              <a:buChar char="§"/>
            </a:pPr>
            <a:r>
              <a:rPr lang="en-AU" altLang="en-US" sz="2800" dirty="0"/>
              <a:t>Using knowledge does not consume it </a:t>
            </a:r>
            <a:r>
              <a:rPr lang="en-AU" altLang="en-US" sz="2800" b="1" dirty="0">
                <a:solidFill>
                  <a:srgbClr val="FF0000"/>
                </a:solidFill>
              </a:rPr>
              <a:t>but it does get obsolete</a:t>
            </a:r>
            <a:r>
              <a:rPr lang="en-AU" altLang="en-US" sz="2800" dirty="0">
                <a:solidFill>
                  <a:srgbClr val="FF0000"/>
                </a:solidFill>
              </a:rPr>
              <a:t>.</a:t>
            </a:r>
          </a:p>
          <a:p>
            <a:pPr>
              <a:spcBef>
                <a:spcPct val="20000"/>
              </a:spcBef>
              <a:buSzPct val="85000"/>
              <a:buFont typeface="Wingdings" panose="05000000000000000000" pitchFamily="2" charset="2"/>
              <a:buChar char="§"/>
            </a:pPr>
            <a:r>
              <a:rPr lang="en-AU" altLang="en-US" sz="2800" dirty="0"/>
              <a:t>Transferring knowledge does not lose it </a:t>
            </a:r>
            <a:r>
              <a:rPr lang="en-AU" altLang="en-US" sz="2800" b="1" dirty="0">
                <a:solidFill>
                  <a:srgbClr val="FF0000"/>
                </a:solidFill>
              </a:rPr>
              <a:t>but market mechanisms allow ownership</a:t>
            </a:r>
            <a:r>
              <a:rPr lang="en-AU" altLang="en-US" sz="2800" dirty="0">
                <a:solidFill>
                  <a:srgbClr val="FF0000"/>
                </a:solidFill>
              </a:rPr>
              <a:t>.</a:t>
            </a:r>
          </a:p>
          <a:p>
            <a:pPr>
              <a:spcBef>
                <a:spcPct val="20000"/>
              </a:spcBef>
              <a:buSzPct val="85000"/>
              <a:buFont typeface="Wingdings" panose="05000000000000000000" pitchFamily="2" charset="2"/>
              <a:buChar char="§"/>
            </a:pPr>
            <a:r>
              <a:rPr lang="en-AU" altLang="en-US" sz="2800" dirty="0"/>
              <a:t>Knowledge is abundant, </a:t>
            </a:r>
            <a:r>
              <a:rPr lang="en-AU" altLang="en-US" sz="2800" b="1" dirty="0">
                <a:solidFill>
                  <a:srgbClr val="FF0000"/>
                </a:solidFill>
              </a:rPr>
              <a:t>but the ability to use it is scarce.</a:t>
            </a:r>
          </a:p>
          <a:p>
            <a:pPr>
              <a:spcBef>
                <a:spcPct val="20000"/>
              </a:spcBef>
              <a:buSzPct val="85000"/>
              <a:buFont typeface="Wingdings" panose="05000000000000000000" pitchFamily="2" charset="2"/>
              <a:buChar char="§"/>
            </a:pPr>
            <a:r>
              <a:rPr lang="en-AU" altLang="en-US" sz="2800" dirty="0"/>
              <a:t>Producing knowledge </a:t>
            </a:r>
            <a:r>
              <a:rPr lang="en-AU" altLang="en-US" sz="2800" b="1" dirty="0">
                <a:solidFill>
                  <a:srgbClr val="FF0000"/>
                </a:solidFill>
              </a:rPr>
              <a:t>resists organization.</a:t>
            </a:r>
          </a:p>
          <a:p>
            <a:pPr>
              <a:spcBef>
                <a:spcPct val="20000"/>
              </a:spcBef>
              <a:buSzPct val="85000"/>
              <a:buFont typeface="Wingdings" panose="05000000000000000000" pitchFamily="2" charset="2"/>
              <a:buChar char="§"/>
            </a:pPr>
            <a:r>
              <a:rPr lang="en-AU" altLang="en-US" sz="2800" dirty="0"/>
              <a:t>Much of it </a:t>
            </a:r>
            <a:r>
              <a:rPr lang="en-AU" altLang="en-US" sz="2800" b="1" dirty="0">
                <a:solidFill>
                  <a:srgbClr val="FF0000"/>
                </a:solidFill>
              </a:rPr>
              <a:t>walks out the door</a:t>
            </a:r>
            <a:r>
              <a:rPr lang="en-AU" altLang="en-US" sz="2800" dirty="0">
                <a:solidFill>
                  <a:srgbClr val="FF0000"/>
                </a:solidFill>
              </a:rPr>
              <a:t> </a:t>
            </a:r>
            <a:r>
              <a:rPr lang="en-AU" altLang="en-US" sz="2800" dirty="0"/>
              <a:t>at the end of the day.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4034092194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7" grpId="0" animBg="1"/>
      <p:bldP spid="128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8239426-A329-2C84-3CFE-8A745BE61A2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6" name="Slide Number Placeholder 3">
            <a:extLst>
              <a:ext uri="{FF2B5EF4-FFF2-40B4-BE49-F238E27FC236}">
                <a16:creationId xmlns:a16="http://schemas.microsoft.com/office/drawing/2014/main" id="{25262294-F691-715C-C2BF-C148036F6184}"/>
              </a:ext>
            </a:extLst>
          </p:cNvPr>
          <p:cNvSpPr txBox="1">
            <a:spLocks noGrp="1"/>
          </p:cNvSpPr>
          <p:nvPr>
            <p:ph type="sldNum" sz="quarter" idx="4294967295"/>
          </p:nvPr>
        </p:nvSpPr>
        <p:spPr>
          <a:xfrm>
            <a:off x="8524728" y="6448270"/>
            <a:ext cx="162072" cy="205915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/>
          <a:lstStyle>
            <a:lvl1pPr>
              <a:defRPr>
                <a:latin typeface="+mn-lt"/>
                <a:ea typeface="+mn-ea"/>
                <a:cs typeface="+mn-cs"/>
                <a:sym typeface="Calibri"/>
              </a:defRPr>
            </a:lvl1pPr>
          </a:lstStyle>
          <a:p>
            <a:fld id="{86CB4B4D-7CA3-9044-876B-883B54F8677D}" type="slidenum">
              <a:rPr/>
              <a:t>12</a:t>
            </a:fld>
            <a:endParaRPr/>
          </a:p>
        </p:txBody>
      </p:sp>
      <p:sp>
        <p:nvSpPr>
          <p:cNvPr id="127" name="Rectangle 7">
            <a:extLst>
              <a:ext uri="{FF2B5EF4-FFF2-40B4-BE49-F238E27FC236}">
                <a16:creationId xmlns:a16="http://schemas.microsoft.com/office/drawing/2014/main" id="{262F2479-295F-C641-3D0B-2FA90FD96FE8}"/>
              </a:ext>
            </a:extLst>
          </p:cNvPr>
          <p:cNvSpPr txBox="1"/>
          <p:nvPr/>
        </p:nvSpPr>
        <p:spPr>
          <a:xfrm>
            <a:off x="431514" y="82194"/>
            <a:ext cx="8255285" cy="10171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34290" tIns="34290" rIns="34290" bIns="34290" anchor="ctr">
            <a:normAutofit fontScale="85000" lnSpcReduction="20000"/>
          </a:bodyPr>
          <a:lstStyle>
            <a:lvl1pPr algn="ctr">
              <a:defRPr sz="3600" b="1">
                <a:solidFill>
                  <a:srgbClr val="0070C0"/>
                </a:solidFill>
                <a:effectLst>
                  <a:outerShdw blurRad="38100" dist="38100" dir="2700000" rotWithShape="0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pPr lvl="0"/>
            <a:r>
              <a:rPr dirty="0"/>
              <a:t> </a:t>
            </a:r>
            <a:endParaRPr lang="en-GB" dirty="0"/>
          </a:p>
          <a:p>
            <a:r>
              <a:rPr lang="en-US" altLang="en-US" sz="4800" dirty="0"/>
              <a:t>Forms of Knowledge</a:t>
            </a:r>
            <a:endParaRPr sz="4600" dirty="0"/>
          </a:p>
        </p:txBody>
      </p:sp>
      <p:sp>
        <p:nvSpPr>
          <p:cNvPr id="128" name="Content Placeholder 2">
            <a:extLst>
              <a:ext uri="{FF2B5EF4-FFF2-40B4-BE49-F238E27FC236}">
                <a16:creationId xmlns:a16="http://schemas.microsoft.com/office/drawing/2014/main" id="{EC4141A7-C531-83E9-617B-660A52727302}"/>
              </a:ext>
            </a:extLst>
          </p:cNvPr>
          <p:cNvSpPr txBox="1"/>
          <p:nvPr/>
        </p:nvSpPr>
        <p:spPr>
          <a:xfrm>
            <a:off x="431513" y="1489753"/>
            <a:ext cx="8527551" cy="353943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square" lIns="45719" rIns="45719">
            <a:spAutoFit/>
          </a:bodyPr>
          <a:lstStyle/>
          <a:p>
            <a:endParaRPr lang="en-US" altLang="en-US" sz="2800" dirty="0"/>
          </a:p>
          <a:p>
            <a:pPr lvl="1">
              <a:spcBef>
                <a:spcPct val="0"/>
              </a:spcBef>
              <a:buFontTx/>
              <a:buChar char="•"/>
            </a:pPr>
            <a:r>
              <a:rPr lang="en-US" altLang="en-US" sz="2800" dirty="0">
                <a:latin typeface="Arial" panose="020B0604020202020204" pitchFamily="34" charset="0"/>
              </a:rPr>
              <a:t>Concepts, methodologies</a:t>
            </a:r>
          </a:p>
          <a:p>
            <a:pPr lvl="1">
              <a:spcBef>
                <a:spcPct val="0"/>
              </a:spcBef>
              <a:buFontTx/>
              <a:buChar char="•"/>
            </a:pPr>
            <a:r>
              <a:rPr lang="en-US" altLang="en-US" sz="2800" dirty="0">
                <a:latin typeface="Arial" panose="020B0604020202020204" pitchFamily="34" charset="0"/>
              </a:rPr>
              <a:t>Facts, beliefs, truths &amp; laws</a:t>
            </a:r>
          </a:p>
          <a:p>
            <a:pPr lvl="1">
              <a:spcBef>
                <a:spcPct val="0"/>
              </a:spcBef>
              <a:buFontTx/>
              <a:buChar char="•"/>
            </a:pPr>
            <a:r>
              <a:rPr lang="en-US" altLang="en-US" sz="2800" dirty="0">
                <a:latin typeface="Arial" panose="020B0604020202020204" pitchFamily="34" charset="0"/>
              </a:rPr>
              <a:t>Know what, Know how, Know why</a:t>
            </a:r>
          </a:p>
          <a:p>
            <a:pPr lvl="1">
              <a:spcBef>
                <a:spcPct val="0"/>
              </a:spcBef>
              <a:buFontTx/>
              <a:buChar char="•"/>
            </a:pPr>
            <a:r>
              <a:rPr lang="en-US" altLang="en-US" sz="2800" dirty="0">
                <a:latin typeface="Arial" panose="020B0604020202020204" pitchFamily="34" charset="0"/>
              </a:rPr>
              <a:t>Judgments &amp; expectations, insights</a:t>
            </a:r>
          </a:p>
          <a:p>
            <a:pPr lvl="1">
              <a:spcBef>
                <a:spcPct val="0"/>
              </a:spcBef>
              <a:buFontTx/>
              <a:buChar char="•"/>
            </a:pPr>
            <a:r>
              <a:rPr lang="en-US" altLang="en-US" sz="2800" dirty="0">
                <a:latin typeface="Arial" panose="020B0604020202020204" pitchFamily="34" charset="0"/>
              </a:rPr>
              <a:t>Relationships, leverage points</a:t>
            </a:r>
          </a:p>
          <a:p>
            <a:pPr lvl="1">
              <a:spcBef>
                <a:spcPct val="0"/>
              </a:spcBef>
              <a:buFontTx/>
              <a:buChar char="•"/>
            </a:pPr>
            <a:r>
              <a:rPr lang="en-US" altLang="en-US" sz="2800" dirty="0">
                <a:latin typeface="Arial" panose="020B0604020202020204" pitchFamily="34" charset="0"/>
              </a:rPr>
              <a:t>Intuition &amp; feelings </a:t>
            </a:r>
          </a:p>
          <a:p>
            <a:pPr lvl="1">
              <a:spcBef>
                <a:spcPct val="0"/>
              </a:spcBef>
              <a:buFontTx/>
              <a:buChar char="•"/>
            </a:pPr>
            <a:r>
              <a:rPr lang="en-US" altLang="en-US" sz="2800" dirty="0">
                <a:latin typeface="Arial" panose="020B0604020202020204" pitchFamily="34" charset="0"/>
              </a:rPr>
              <a:t>Meaning and sense making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1315096581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7" grpId="0" animBg="1"/>
      <p:bldP spid="128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40BC53B-237F-6E54-30A8-FE62076E875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6" name="Slide Number Placeholder 3">
            <a:extLst>
              <a:ext uri="{FF2B5EF4-FFF2-40B4-BE49-F238E27FC236}">
                <a16:creationId xmlns:a16="http://schemas.microsoft.com/office/drawing/2014/main" id="{4C4AFE02-78DB-A2F1-4A31-B0EE9B9A5D8E}"/>
              </a:ext>
            </a:extLst>
          </p:cNvPr>
          <p:cNvSpPr txBox="1">
            <a:spLocks noGrp="1"/>
          </p:cNvSpPr>
          <p:nvPr>
            <p:ph type="sldNum" sz="quarter" idx="4294967295"/>
          </p:nvPr>
        </p:nvSpPr>
        <p:spPr>
          <a:xfrm>
            <a:off x="8524728" y="6448270"/>
            <a:ext cx="162072" cy="205915"/>
          </a:xfrm>
          <a:prstGeom prst="rect">
            <a:avLst/>
          </a:prstGeom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/>
          <a:lstStyle>
            <a:lvl1pPr>
              <a:defRPr>
                <a:latin typeface="+mn-lt"/>
                <a:ea typeface="+mn-ea"/>
                <a:cs typeface="+mn-cs"/>
                <a:sym typeface="Calibri"/>
              </a:defRPr>
            </a:lvl1pPr>
          </a:lstStyle>
          <a:p>
            <a:fld id="{86CB4B4D-7CA3-9044-876B-883B54F8677D}" type="slidenum">
              <a:rPr/>
              <a:t>13</a:t>
            </a:fld>
            <a:endParaRPr/>
          </a:p>
        </p:txBody>
      </p:sp>
      <p:sp>
        <p:nvSpPr>
          <p:cNvPr id="127" name="Rectangle 7">
            <a:extLst>
              <a:ext uri="{FF2B5EF4-FFF2-40B4-BE49-F238E27FC236}">
                <a16:creationId xmlns:a16="http://schemas.microsoft.com/office/drawing/2014/main" id="{02F55B8A-D3EE-908C-474D-EA4DEADD32ED}"/>
              </a:ext>
            </a:extLst>
          </p:cNvPr>
          <p:cNvSpPr txBox="1"/>
          <p:nvPr/>
        </p:nvSpPr>
        <p:spPr>
          <a:xfrm>
            <a:off x="431514" y="82194"/>
            <a:ext cx="8255285" cy="10171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34290" tIns="34290" rIns="34290" bIns="34290" anchor="ctr">
            <a:normAutofit fontScale="85000" lnSpcReduction="20000"/>
          </a:bodyPr>
          <a:lstStyle>
            <a:lvl1pPr algn="ctr">
              <a:defRPr sz="3600" b="1">
                <a:solidFill>
                  <a:srgbClr val="0070C0"/>
                </a:solidFill>
                <a:effectLst>
                  <a:outerShdw blurRad="38100" dist="38100" dir="2700000" rotWithShape="0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pPr lvl="0"/>
            <a:r>
              <a:rPr dirty="0"/>
              <a:t> </a:t>
            </a:r>
            <a:endParaRPr lang="en-GB" dirty="0"/>
          </a:p>
          <a:p>
            <a:r>
              <a:rPr lang="en-US" altLang="en-US" sz="4800" dirty="0"/>
              <a:t>Forms of Knowledge</a:t>
            </a:r>
            <a:endParaRPr sz="4600" dirty="0"/>
          </a:p>
        </p:txBody>
      </p:sp>
      <p:sp>
        <p:nvSpPr>
          <p:cNvPr id="128" name="Content Placeholder 2">
            <a:extLst>
              <a:ext uri="{FF2B5EF4-FFF2-40B4-BE49-F238E27FC236}">
                <a16:creationId xmlns:a16="http://schemas.microsoft.com/office/drawing/2014/main" id="{C0647445-74CD-A36A-9575-CF8966FD79F4}"/>
              </a:ext>
            </a:extLst>
          </p:cNvPr>
          <p:cNvSpPr txBox="1"/>
          <p:nvPr/>
        </p:nvSpPr>
        <p:spPr>
          <a:xfrm>
            <a:off x="267129" y="1099335"/>
            <a:ext cx="8691936" cy="5016758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square" lIns="45719" rIns="45719">
            <a:spAutoFit/>
          </a:bodyPr>
          <a:lstStyle/>
          <a:p>
            <a:r>
              <a:rPr lang="en-US" altLang="en-US" sz="2800" b="1" dirty="0"/>
              <a:t>Organizational Knowledge</a:t>
            </a:r>
          </a:p>
          <a:p>
            <a:pPr marL="342900" indent="-342900" eaLnBrk="1" hangingPunct="1">
              <a:buFont typeface="Wingdings" panose="05000000000000000000" pitchFamily="2" charset="2"/>
              <a:buChar char="§"/>
              <a:defRPr/>
            </a:pPr>
            <a:r>
              <a:rPr lang="en-US" altLang="en-US" sz="2400" dirty="0"/>
              <a:t>Both explicit and tacit</a:t>
            </a:r>
          </a:p>
          <a:p>
            <a:pPr marL="342900" lvl="1" indent="-342900" eaLnBrk="1" hangingPunct="1">
              <a:buFont typeface="Wingdings" panose="05000000000000000000" pitchFamily="2" charset="2"/>
              <a:buChar char="ü"/>
              <a:defRPr/>
            </a:pPr>
            <a:r>
              <a:rPr lang="en-US" altLang="en-US" sz="2400" dirty="0"/>
              <a:t>Explicit knowledge can be formalized and codified,</a:t>
            </a:r>
          </a:p>
          <a:p>
            <a:pPr lvl="1" indent="0" eaLnBrk="1" hangingPunct="1">
              <a:defRPr/>
            </a:pPr>
            <a:r>
              <a:rPr lang="en-US" altLang="en-US" sz="2400" dirty="0"/>
              <a:t>    embodied in standard process, documented and taught</a:t>
            </a:r>
          </a:p>
          <a:p>
            <a:pPr marL="342900" lvl="1" indent="-342900" eaLnBrk="1" hangingPunct="1">
              <a:buFont typeface="Wingdings" panose="05000000000000000000" pitchFamily="2" charset="2"/>
              <a:buChar char="ü"/>
              <a:defRPr/>
            </a:pPr>
            <a:r>
              <a:rPr lang="en-US" altLang="en-US" sz="2400" dirty="0"/>
              <a:t>Tacit knowledge is unconscious and cannot easily be</a:t>
            </a:r>
          </a:p>
          <a:p>
            <a:pPr lvl="1" indent="0" eaLnBrk="1" hangingPunct="1">
              <a:defRPr/>
            </a:pPr>
            <a:r>
              <a:rPr lang="en-US" altLang="en-US" sz="2400" dirty="0"/>
              <a:t>     transmitted by formal description-requires interaction and</a:t>
            </a:r>
          </a:p>
          <a:p>
            <a:pPr lvl="1" indent="0" eaLnBrk="1" hangingPunct="1">
              <a:defRPr/>
            </a:pPr>
            <a:r>
              <a:rPr lang="en-US" altLang="en-US" sz="2400" dirty="0"/>
              <a:t>     modeling to be transmitted.</a:t>
            </a:r>
          </a:p>
          <a:p>
            <a:pPr marL="342900" indent="-342900" eaLnBrk="1" hangingPunct="1">
              <a:buFont typeface="Wingdings" panose="05000000000000000000" pitchFamily="2" charset="2"/>
              <a:buChar char="§"/>
              <a:defRPr/>
            </a:pPr>
            <a:r>
              <a:rPr lang="en-US" altLang="en-US" sz="2400" dirty="0"/>
              <a:t>Both individual and collective</a:t>
            </a:r>
          </a:p>
          <a:p>
            <a:pPr marL="342900" lvl="1" indent="-342900" eaLnBrk="1" hangingPunct="1">
              <a:buFont typeface="Wingdings" panose="05000000000000000000" pitchFamily="2" charset="2"/>
              <a:buChar char="ü"/>
              <a:defRPr/>
            </a:pPr>
            <a:r>
              <a:rPr lang="en-US" altLang="en-US" sz="2400" dirty="0"/>
              <a:t>Embodied in individual expertise</a:t>
            </a:r>
          </a:p>
          <a:p>
            <a:pPr marL="342900" lvl="1" indent="-342900" eaLnBrk="1" hangingPunct="1">
              <a:buFont typeface="Wingdings" panose="05000000000000000000" pitchFamily="2" charset="2"/>
              <a:buChar char="ü"/>
              <a:defRPr/>
            </a:pPr>
            <a:r>
              <a:rPr lang="en-US" altLang="en-US" sz="2400" dirty="0"/>
              <a:t>Embodied in communities of practice</a:t>
            </a:r>
          </a:p>
          <a:p>
            <a:pPr marL="342900" lvl="1" indent="-342900" eaLnBrk="1" hangingPunct="1">
              <a:buFont typeface="Wingdings" panose="05000000000000000000" pitchFamily="2" charset="2"/>
              <a:buChar char="ü"/>
              <a:defRPr/>
            </a:pPr>
            <a:r>
              <a:rPr lang="en-US" altLang="en-US" sz="2400" dirty="0"/>
              <a:t>Embodied in collectives of expertise's that work</a:t>
            </a:r>
          </a:p>
          <a:p>
            <a:pPr lvl="1" indent="0" eaLnBrk="1" hangingPunct="1">
              <a:defRPr/>
            </a:pPr>
            <a:r>
              <a:rPr lang="en-US" altLang="en-US" sz="2400" dirty="0"/>
              <a:t>    collaboratively.</a:t>
            </a:r>
          </a:p>
          <a:p>
            <a:pPr lvl="1" indent="0">
              <a:spcBef>
                <a:spcPct val="0"/>
              </a:spcBef>
            </a:pP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1853193780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7" grpId="0" animBg="1"/>
      <p:bldP spid="128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54A117E-2A67-E00D-A661-C9D515F8536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6" name="Slide Number Placeholder 3">
            <a:extLst>
              <a:ext uri="{FF2B5EF4-FFF2-40B4-BE49-F238E27FC236}">
                <a16:creationId xmlns:a16="http://schemas.microsoft.com/office/drawing/2014/main" id="{AC08EE91-44B0-E6AF-7ED4-7E4516C9D522}"/>
              </a:ext>
            </a:extLst>
          </p:cNvPr>
          <p:cNvSpPr txBox="1">
            <a:spLocks noGrp="1"/>
          </p:cNvSpPr>
          <p:nvPr>
            <p:ph type="sldNum" sz="quarter" idx="4294967295"/>
          </p:nvPr>
        </p:nvSpPr>
        <p:spPr>
          <a:xfrm>
            <a:off x="8524728" y="6448270"/>
            <a:ext cx="162072" cy="205915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/>
          <a:lstStyle>
            <a:lvl1pPr>
              <a:defRPr>
                <a:latin typeface="+mn-lt"/>
                <a:ea typeface="+mn-ea"/>
                <a:cs typeface="+mn-cs"/>
                <a:sym typeface="Calibri"/>
              </a:defRPr>
            </a:lvl1pPr>
          </a:lstStyle>
          <a:p>
            <a:fld id="{86CB4B4D-7CA3-9044-876B-883B54F8677D}" type="slidenum">
              <a:rPr/>
              <a:t>14</a:t>
            </a:fld>
            <a:endParaRPr/>
          </a:p>
        </p:txBody>
      </p:sp>
      <p:sp>
        <p:nvSpPr>
          <p:cNvPr id="127" name="Rectangle 7">
            <a:extLst>
              <a:ext uri="{FF2B5EF4-FFF2-40B4-BE49-F238E27FC236}">
                <a16:creationId xmlns:a16="http://schemas.microsoft.com/office/drawing/2014/main" id="{1B588F10-F3CA-D527-681E-4CE6C29FB80E}"/>
              </a:ext>
            </a:extLst>
          </p:cNvPr>
          <p:cNvSpPr txBox="1"/>
          <p:nvPr/>
        </p:nvSpPr>
        <p:spPr>
          <a:xfrm>
            <a:off x="431514" y="82194"/>
            <a:ext cx="8255285" cy="10171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34290" tIns="34290" rIns="34290" bIns="34290" anchor="ctr">
            <a:normAutofit fontScale="85000" lnSpcReduction="20000"/>
          </a:bodyPr>
          <a:lstStyle>
            <a:lvl1pPr algn="ctr">
              <a:defRPr sz="3600" b="1">
                <a:solidFill>
                  <a:srgbClr val="0070C0"/>
                </a:solidFill>
                <a:effectLst>
                  <a:outerShdw blurRad="38100" dist="38100" dir="2700000" rotWithShape="0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pPr lvl="0"/>
            <a:r>
              <a:rPr dirty="0"/>
              <a:t> </a:t>
            </a:r>
            <a:endParaRPr lang="en-GB" dirty="0"/>
          </a:p>
          <a:p>
            <a:r>
              <a:rPr lang="en-US" altLang="en-US" sz="4800" dirty="0"/>
              <a:t>Forms of Knowledge</a:t>
            </a:r>
            <a:endParaRPr sz="4600" dirty="0"/>
          </a:p>
        </p:txBody>
      </p:sp>
      <p:sp>
        <p:nvSpPr>
          <p:cNvPr id="128" name="Content Placeholder 2">
            <a:extLst>
              <a:ext uri="{FF2B5EF4-FFF2-40B4-BE49-F238E27FC236}">
                <a16:creationId xmlns:a16="http://schemas.microsoft.com/office/drawing/2014/main" id="{AAC6DE24-91B1-469A-674F-0EF41ABBFC8C}"/>
              </a:ext>
            </a:extLst>
          </p:cNvPr>
          <p:cNvSpPr txBox="1"/>
          <p:nvPr/>
        </p:nvSpPr>
        <p:spPr>
          <a:xfrm>
            <a:off x="267129" y="1099335"/>
            <a:ext cx="8691936" cy="4278094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square" lIns="45719" rIns="45719">
            <a:spAutoFit/>
          </a:bodyPr>
          <a:lstStyle/>
          <a:p>
            <a:r>
              <a:rPr lang="en-US" altLang="en-US" sz="2800" b="1" dirty="0"/>
              <a:t>Organizational Knowledge</a:t>
            </a:r>
          </a:p>
          <a:p>
            <a:pPr marL="342900" indent="-342900" eaLnBrk="1" hangingPunct="1">
              <a:buFont typeface="Wingdings" panose="05000000000000000000" pitchFamily="2" charset="2"/>
              <a:buChar char="§"/>
              <a:defRPr/>
            </a:pPr>
            <a:r>
              <a:rPr lang="en-US" altLang="zh-TW" sz="2400" dirty="0">
                <a:ea typeface="新細明體" panose="02020500000000000000" pitchFamily="18" charset="-120"/>
              </a:rPr>
              <a:t>Explicit knowledge – what is recorded; easily identified, articulated, shared and employed.</a:t>
            </a:r>
          </a:p>
          <a:p>
            <a:pPr marL="342900" indent="-342900" eaLnBrk="1" hangingPunct="1">
              <a:buFont typeface="Wingdings" panose="05000000000000000000" pitchFamily="2" charset="2"/>
              <a:buChar char="§"/>
              <a:defRPr/>
            </a:pPr>
            <a:r>
              <a:rPr lang="en-US" altLang="zh-TW" sz="2400" dirty="0">
                <a:ea typeface="新細明體" panose="02020500000000000000" pitchFamily="18" charset="-120"/>
              </a:rPr>
              <a:t>Tacit knowledge – personal; wisdom and experience; context-specific; more difficult to extract and codify.</a:t>
            </a:r>
          </a:p>
          <a:p>
            <a:pPr marL="342900" indent="-342900" eaLnBrk="1" hangingPunct="1">
              <a:buFont typeface="Wingdings" panose="05000000000000000000" pitchFamily="2" charset="2"/>
              <a:buChar char="§"/>
              <a:defRPr/>
            </a:pPr>
            <a:endParaRPr lang="en-US" altLang="zh-TW" sz="2400" dirty="0">
              <a:ea typeface="新細明體" panose="02020500000000000000" pitchFamily="18" charset="-120"/>
            </a:endParaRPr>
          </a:p>
          <a:p>
            <a:pPr marL="342900" indent="-342900" eaLnBrk="1" hangingPunct="1">
              <a:buFont typeface="Wingdings" panose="05000000000000000000" pitchFamily="2" charset="2"/>
              <a:buChar char="§"/>
              <a:defRPr/>
            </a:pPr>
            <a:endParaRPr lang="en-US" altLang="zh-TW" sz="2400" dirty="0">
              <a:ea typeface="新細明體" panose="02020500000000000000" pitchFamily="18" charset="-120"/>
            </a:endParaRPr>
          </a:p>
          <a:p>
            <a:pPr marL="342900" indent="-342900" eaLnBrk="1" hangingPunct="1">
              <a:buFont typeface="Wingdings" panose="05000000000000000000" pitchFamily="2" charset="2"/>
              <a:buChar char="§"/>
              <a:defRPr/>
            </a:pPr>
            <a:endParaRPr lang="en-US" altLang="zh-TW" sz="2400" dirty="0">
              <a:ea typeface="新細明體" panose="02020500000000000000" pitchFamily="18" charset="-120"/>
            </a:endParaRPr>
          </a:p>
          <a:p>
            <a:pPr marL="342900" indent="-342900" eaLnBrk="1" hangingPunct="1">
              <a:buFont typeface="Wingdings" panose="05000000000000000000" pitchFamily="2" charset="2"/>
              <a:buChar char="§"/>
              <a:defRPr/>
            </a:pPr>
            <a:endParaRPr lang="en-US" altLang="zh-TW" sz="2400" dirty="0">
              <a:ea typeface="新細明體" panose="02020500000000000000" pitchFamily="18" charset="-120"/>
            </a:endParaRPr>
          </a:p>
          <a:p>
            <a:pPr marL="342900" indent="-342900" eaLnBrk="1" hangingPunct="1">
              <a:buFont typeface="Wingdings" panose="05000000000000000000" pitchFamily="2" charset="2"/>
              <a:buChar char="§"/>
              <a:defRPr/>
            </a:pPr>
            <a:endParaRPr lang="en-US" altLang="zh-TW" sz="2400" dirty="0">
              <a:ea typeface="新細明體" panose="02020500000000000000" pitchFamily="18" charset="-120"/>
            </a:endParaRPr>
          </a:p>
          <a:p>
            <a:pPr lvl="1" indent="0">
              <a:spcBef>
                <a:spcPct val="0"/>
              </a:spcBef>
            </a:pPr>
            <a:endParaRPr lang="en-GB" sz="2800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A3F1EEC9-259B-EBA5-8794-48B9E8CAA2A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81528" y="3236361"/>
            <a:ext cx="5455578" cy="21410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97481629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7" grpId="0" animBg="1"/>
      <p:bldP spid="128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8039035-5BFB-034F-3923-98B6E889E07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6" name="Slide Number Placeholder 3">
            <a:extLst>
              <a:ext uri="{FF2B5EF4-FFF2-40B4-BE49-F238E27FC236}">
                <a16:creationId xmlns:a16="http://schemas.microsoft.com/office/drawing/2014/main" id="{406E29FC-C598-0472-3A85-AF9009F2015D}"/>
              </a:ext>
            </a:extLst>
          </p:cNvPr>
          <p:cNvSpPr txBox="1">
            <a:spLocks noGrp="1"/>
          </p:cNvSpPr>
          <p:nvPr>
            <p:ph type="sldNum" sz="quarter" idx="4294967295"/>
          </p:nvPr>
        </p:nvSpPr>
        <p:spPr>
          <a:xfrm>
            <a:off x="8524728" y="6448270"/>
            <a:ext cx="162072" cy="205915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/>
          <a:lstStyle>
            <a:lvl1pPr>
              <a:defRPr>
                <a:latin typeface="+mn-lt"/>
                <a:ea typeface="+mn-ea"/>
                <a:cs typeface="+mn-cs"/>
                <a:sym typeface="Calibri"/>
              </a:defRPr>
            </a:lvl1pPr>
          </a:lstStyle>
          <a:p>
            <a:fld id="{86CB4B4D-7CA3-9044-876B-883B54F8677D}" type="slidenum">
              <a:rPr/>
              <a:t>15</a:t>
            </a:fld>
            <a:endParaRPr/>
          </a:p>
        </p:txBody>
      </p:sp>
      <p:sp>
        <p:nvSpPr>
          <p:cNvPr id="127" name="Rectangle 7">
            <a:extLst>
              <a:ext uri="{FF2B5EF4-FFF2-40B4-BE49-F238E27FC236}">
                <a16:creationId xmlns:a16="http://schemas.microsoft.com/office/drawing/2014/main" id="{01652F7B-F5FE-08E9-6AF5-0525D6023C11}"/>
              </a:ext>
            </a:extLst>
          </p:cNvPr>
          <p:cNvSpPr txBox="1"/>
          <p:nvPr/>
        </p:nvSpPr>
        <p:spPr>
          <a:xfrm>
            <a:off x="431514" y="82194"/>
            <a:ext cx="8255285" cy="10171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34290" tIns="34290" rIns="34290" bIns="34290" anchor="ctr">
            <a:normAutofit/>
          </a:bodyPr>
          <a:lstStyle>
            <a:lvl1pPr algn="ctr">
              <a:defRPr sz="3600" b="1">
                <a:solidFill>
                  <a:srgbClr val="0070C0"/>
                </a:solidFill>
                <a:effectLst>
                  <a:outerShdw blurRad="38100" dist="38100" dir="2700000" rotWithShape="0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pPr lvl="0"/>
            <a:r>
              <a:rPr dirty="0"/>
              <a:t> </a:t>
            </a:r>
            <a:r>
              <a:rPr lang="en-US" altLang="zh-TW" dirty="0">
                <a:ea typeface="新細明體" panose="02020500000000000000" pitchFamily="18" charset="-120"/>
              </a:rPr>
              <a:t>Components of KM Programs </a:t>
            </a:r>
            <a:endParaRPr lang="en-GB" dirty="0"/>
          </a:p>
        </p:txBody>
      </p:sp>
      <p:sp>
        <p:nvSpPr>
          <p:cNvPr id="128" name="Content Placeholder 2">
            <a:extLst>
              <a:ext uri="{FF2B5EF4-FFF2-40B4-BE49-F238E27FC236}">
                <a16:creationId xmlns:a16="http://schemas.microsoft.com/office/drawing/2014/main" id="{3B6357A4-241E-F601-C388-3F266845B5AB}"/>
              </a:ext>
            </a:extLst>
          </p:cNvPr>
          <p:cNvSpPr txBox="1"/>
          <p:nvPr/>
        </p:nvSpPr>
        <p:spPr>
          <a:xfrm>
            <a:off x="328773" y="996593"/>
            <a:ext cx="8630291" cy="310854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square" lIns="45719" rIns="45719">
            <a:spAutoFit/>
          </a:bodyPr>
          <a:lstStyle/>
          <a:p>
            <a:endParaRPr lang="en-US" altLang="en-US" sz="2800" dirty="0"/>
          </a:p>
          <a:p>
            <a:pPr marL="457200" indent="-457200" eaLnBrk="1" hangingPunct="1">
              <a:buFont typeface="Wingdings" panose="05000000000000000000" pitchFamily="2" charset="2"/>
              <a:buChar char="§"/>
              <a:defRPr/>
            </a:pPr>
            <a:r>
              <a:rPr lang="en-US" altLang="zh-TW" sz="2800" dirty="0">
                <a:ea typeface="新細明體" panose="02020500000000000000" pitchFamily="18" charset="-120"/>
              </a:rPr>
              <a:t>People – communities and networks</a:t>
            </a:r>
          </a:p>
          <a:p>
            <a:pPr marL="457200" indent="-457200" eaLnBrk="1" hangingPunct="1">
              <a:buFont typeface="Wingdings" panose="05000000000000000000" pitchFamily="2" charset="2"/>
              <a:buChar char="§"/>
              <a:defRPr/>
            </a:pPr>
            <a:r>
              <a:rPr lang="en-US" altLang="zh-TW" sz="2800" dirty="0">
                <a:ea typeface="新細明體" panose="02020500000000000000" pitchFamily="18" charset="-120"/>
              </a:rPr>
              <a:t>Processes – knowledge-enabled</a:t>
            </a:r>
          </a:p>
          <a:p>
            <a:pPr marL="457200" indent="-457200" eaLnBrk="1" hangingPunct="1">
              <a:buFont typeface="Wingdings" panose="05000000000000000000" pitchFamily="2" charset="2"/>
              <a:buChar char="§"/>
              <a:defRPr/>
            </a:pPr>
            <a:r>
              <a:rPr lang="en-US" altLang="zh-TW" sz="2800" dirty="0">
                <a:ea typeface="新細明體" panose="02020500000000000000" pitchFamily="18" charset="-120"/>
              </a:rPr>
              <a:t>Technology – collaboration, knowledge leverage tools</a:t>
            </a:r>
          </a:p>
          <a:p>
            <a:pPr marL="457200" indent="-457200" eaLnBrk="1" hangingPunct="1">
              <a:buFont typeface="Wingdings" panose="05000000000000000000" pitchFamily="2" charset="2"/>
              <a:buChar char="§"/>
              <a:defRPr/>
            </a:pPr>
            <a:r>
              <a:rPr lang="en-US" altLang="zh-TW" sz="2800" dirty="0">
                <a:ea typeface="新細明體" panose="02020500000000000000" pitchFamily="18" charset="-120"/>
              </a:rPr>
              <a:t>Content – best practices, internal and external intelligence</a:t>
            </a:r>
          </a:p>
        </p:txBody>
      </p:sp>
    </p:spTree>
    <p:extLst>
      <p:ext uri="{BB962C8B-B14F-4D97-AF65-F5344CB8AC3E}">
        <p14:creationId xmlns:p14="http://schemas.microsoft.com/office/powerpoint/2010/main" val="3316502074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7" grpId="0" animBg="1"/>
      <p:bldP spid="128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A1EE2B4-C5CC-2B87-C217-743833E5872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6" name="Slide Number Placeholder 3">
            <a:extLst>
              <a:ext uri="{FF2B5EF4-FFF2-40B4-BE49-F238E27FC236}">
                <a16:creationId xmlns:a16="http://schemas.microsoft.com/office/drawing/2014/main" id="{1C955E90-2ED5-1158-6939-07E3D12141DA}"/>
              </a:ext>
            </a:extLst>
          </p:cNvPr>
          <p:cNvSpPr txBox="1">
            <a:spLocks noGrp="1"/>
          </p:cNvSpPr>
          <p:nvPr>
            <p:ph type="sldNum" sz="quarter" idx="4294967295"/>
          </p:nvPr>
        </p:nvSpPr>
        <p:spPr>
          <a:xfrm>
            <a:off x="8524728" y="6448270"/>
            <a:ext cx="162072" cy="205915"/>
          </a:xfrm>
          <a:prstGeom prst="rect">
            <a:avLst/>
          </a:prstGeom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/>
          <a:lstStyle>
            <a:lvl1pPr>
              <a:defRPr>
                <a:latin typeface="+mn-lt"/>
                <a:ea typeface="+mn-ea"/>
                <a:cs typeface="+mn-cs"/>
                <a:sym typeface="Calibri"/>
              </a:defRPr>
            </a:lvl1pPr>
          </a:lstStyle>
          <a:p>
            <a:fld id="{86CB4B4D-7CA3-9044-876B-883B54F8677D}" type="slidenum">
              <a:rPr/>
              <a:t>16</a:t>
            </a:fld>
            <a:endParaRPr/>
          </a:p>
        </p:txBody>
      </p:sp>
      <p:sp>
        <p:nvSpPr>
          <p:cNvPr id="127" name="Rectangle 7">
            <a:extLst>
              <a:ext uri="{FF2B5EF4-FFF2-40B4-BE49-F238E27FC236}">
                <a16:creationId xmlns:a16="http://schemas.microsoft.com/office/drawing/2014/main" id="{98B14566-1ED4-E28D-0343-0D62DB06E9D4}"/>
              </a:ext>
            </a:extLst>
          </p:cNvPr>
          <p:cNvSpPr txBox="1"/>
          <p:nvPr/>
        </p:nvSpPr>
        <p:spPr>
          <a:xfrm>
            <a:off x="431514" y="82194"/>
            <a:ext cx="8255285" cy="10171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34290" tIns="34290" rIns="34290" bIns="34290" anchor="ctr">
            <a:normAutofit/>
          </a:bodyPr>
          <a:lstStyle>
            <a:lvl1pPr algn="ctr">
              <a:defRPr sz="3600" b="1">
                <a:solidFill>
                  <a:srgbClr val="0070C0"/>
                </a:solidFill>
                <a:effectLst>
                  <a:outerShdw blurRad="38100" dist="38100" dir="2700000" rotWithShape="0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pPr lvl="0"/>
            <a:r>
              <a:rPr dirty="0"/>
              <a:t> </a:t>
            </a:r>
            <a:r>
              <a:rPr lang="en-US" altLang="en-US" dirty="0"/>
              <a:t>Knowledge Workers</a:t>
            </a:r>
            <a:endParaRPr lang="en-GB" dirty="0"/>
          </a:p>
        </p:txBody>
      </p:sp>
      <p:sp>
        <p:nvSpPr>
          <p:cNvPr id="128" name="Content Placeholder 2">
            <a:extLst>
              <a:ext uri="{FF2B5EF4-FFF2-40B4-BE49-F238E27FC236}">
                <a16:creationId xmlns:a16="http://schemas.microsoft.com/office/drawing/2014/main" id="{AE43E08F-9597-71B0-60CB-5F81BB2D74AE}"/>
              </a:ext>
            </a:extLst>
          </p:cNvPr>
          <p:cNvSpPr txBox="1"/>
          <p:nvPr/>
        </p:nvSpPr>
        <p:spPr>
          <a:xfrm>
            <a:off x="328773" y="996593"/>
            <a:ext cx="8630291" cy="353943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square" lIns="45719" rIns="45719">
            <a:spAutoFit/>
          </a:bodyPr>
          <a:lstStyle/>
          <a:p>
            <a:endParaRPr lang="en-US" altLang="en-US" sz="28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altLang="en-US" sz="2800" dirty="0"/>
              <a:t>Dominant group of workers in the 21</a:t>
            </a:r>
            <a:r>
              <a:rPr lang="en-US" altLang="en-US" sz="2800" baseline="30000" dirty="0"/>
              <a:t>st</a:t>
            </a:r>
            <a:r>
              <a:rPr lang="en-US" altLang="en-US" sz="2800" dirty="0"/>
              <a:t> century.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altLang="en-US" sz="2800" dirty="0"/>
              <a:t>Specialists with job-specific skills.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altLang="en-US" sz="2800" dirty="0"/>
              <a:t>Have significant formal education or formal training.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altLang="en-US" sz="2800" dirty="0"/>
              <a:t>Are self-directed learners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altLang="en-US" sz="2800" dirty="0"/>
              <a:t>Require multiple, continuous learning opportunities to maintain their specialized knowledge</a:t>
            </a:r>
            <a:r>
              <a:rPr lang="en-US" altLang="en-US" sz="2400" dirty="0"/>
              <a:t>  </a:t>
            </a:r>
          </a:p>
        </p:txBody>
      </p:sp>
    </p:spTree>
    <p:extLst>
      <p:ext uri="{BB962C8B-B14F-4D97-AF65-F5344CB8AC3E}">
        <p14:creationId xmlns:p14="http://schemas.microsoft.com/office/powerpoint/2010/main" val="379058748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7" grpId="0" animBg="1"/>
      <p:bldP spid="128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C5E059E-6E9A-3107-AD31-620AFF37FFF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6" name="Slide Number Placeholder 3">
            <a:extLst>
              <a:ext uri="{FF2B5EF4-FFF2-40B4-BE49-F238E27FC236}">
                <a16:creationId xmlns:a16="http://schemas.microsoft.com/office/drawing/2014/main" id="{97908718-F0D3-DDA3-DCCC-E7547BDF8472}"/>
              </a:ext>
            </a:extLst>
          </p:cNvPr>
          <p:cNvSpPr txBox="1">
            <a:spLocks noGrp="1"/>
          </p:cNvSpPr>
          <p:nvPr>
            <p:ph type="sldNum" sz="quarter" idx="4294967295"/>
          </p:nvPr>
        </p:nvSpPr>
        <p:spPr>
          <a:xfrm>
            <a:off x="8524728" y="6448270"/>
            <a:ext cx="162072" cy="205915"/>
          </a:xfrm>
          <a:prstGeom prst="rect">
            <a:avLst/>
          </a:prstGeom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/>
          <a:lstStyle>
            <a:lvl1pPr>
              <a:defRPr>
                <a:latin typeface="+mn-lt"/>
                <a:ea typeface="+mn-ea"/>
                <a:cs typeface="+mn-cs"/>
                <a:sym typeface="Calibri"/>
              </a:defRPr>
            </a:lvl1pPr>
          </a:lstStyle>
          <a:p>
            <a:fld id="{86CB4B4D-7CA3-9044-876B-883B54F8677D}" type="slidenum">
              <a:rPr/>
              <a:t>17</a:t>
            </a:fld>
            <a:endParaRPr/>
          </a:p>
        </p:txBody>
      </p:sp>
      <p:sp>
        <p:nvSpPr>
          <p:cNvPr id="127" name="Rectangle 7">
            <a:extLst>
              <a:ext uri="{FF2B5EF4-FFF2-40B4-BE49-F238E27FC236}">
                <a16:creationId xmlns:a16="http://schemas.microsoft.com/office/drawing/2014/main" id="{1CE46788-4515-0A86-554C-3FA9E61F93D5}"/>
              </a:ext>
            </a:extLst>
          </p:cNvPr>
          <p:cNvSpPr txBox="1"/>
          <p:nvPr/>
        </p:nvSpPr>
        <p:spPr>
          <a:xfrm>
            <a:off x="431514" y="82194"/>
            <a:ext cx="8255285" cy="10171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34290" tIns="34290" rIns="34290" bIns="34290" anchor="ctr">
            <a:normAutofit/>
          </a:bodyPr>
          <a:lstStyle>
            <a:lvl1pPr algn="ctr">
              <a:defRPr sz="3600" b="1">
                <a:solidFill>
                  <a:srgbClr val="0070C0"/>
                </a:solidFill>
                <a:effectLst>
                  <a:outerShdw blurRad="38100" dist="38100" dir="2700000" rotWithShape="0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pPr lvl="0"/>
            <a:r>
              <a:rPr dirty="0"/>
              <a:t> </a:t>
            </a:r>
            <a:r>
              <a:rPr lang="en-US" altLang="en-US" dirty="0"/>
              <a:t>KM versus Data Management</a:t>
            </a:r>
            <a:endParaRPr lang="en-GB" dirty="0"/>
          </a:p>
        </p:txBody>
      </p:sp>
      <p:sp>
        <p:nvSpPr>
          <p:cNvPr id="128" name="Content Placeholder 2">
            <a:extLst>
              <a:ext uri="{FF2B5EF4-FFF2-40B4-BE49-F238E27FC236}">
                <a16:creationId xmlns:a16="http://schemas.microsoft.com/office/drawing/2014/main" id="{F24ED078-1B87-A675-6857-448B55E03F77}"/>
              </a:ext>
            </a:extLst>
          </p:cNvPr>
          <p:cNvSpPr txBox="1"/>
          <p:nvPr/>
        </p:nvSpPr>
        <p:spPr>
          <a:xfrm>
            <a:off x="328773" y="996593"/>
            <a:ext cx="8630291" cy="401340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square" lIns="45719" rIns="45719">
            <a:spAutoFit/>
          </a:bodyPr>
          <a:lstStyle/>
          <a:p>
            <a:endParaRPr lang="en-US" altLang="en-US" sz="2800" dirty="0"/>
          </a:p>
          <a:p>
            <a:pPr>
              <a:lnSpc>
                <a:spcPct val="90000"/>
              </a:lnSpc>
            </a:pPr>
            <a:r>
              <a:rPr lang="en-US" altLang="en-US" sz="2800" b="1" dirty="0"/>
              <a:t>Data / information management</a:t>
            </a:r>
          </a:p>
          <a:p>
            <a:pPr lvl="1">
              <a:lnSpc>
                <a:spcPct val="90000"/>
              </a:lnSpc>
            </a:pPr>
            <a:r>
              <a:rPr lang="en-US" altLang="en-US" sz="2800" dirty="0"/>
              <a:t> Processing large volumes of facts with little human interaction</a:t>
            </a:r>
          </a:p>
          <a:p>
            <a:pPr lvl="1">
              <a:lnSpc>
                <a:spcPct val="90000"/>
              </a:lnSpc>
            </a:pPr>
            <a:r>
              <a:rPr lang="en-US" altLang="en-US" sz="2800" dirty="0"/>
              <a:t> Puts data into organized frameworks.</a:t>
            </a:r>
          </a:p>
          <a:p>
            <a:pPr lvl="1">
              <a:lnSpc>
                <a:spcPct val="90000"/>
              </a:lnSpc>
            </a:pPr>
            <a:endParaRPr lang="en-US" altLang="en-US" sz="2800" b="1" dirty="0"/>
          </a:p>
          <a:p>
            <a:pPr>
              <a:lnSpc>
                <a:spcPct val="90000"/>
              </a:lnSpc>
            </a:pPr>
            <a:r>
              <a:rPr lang="en-US" altLang="en-US" sz="2800" b="1" dirty="0"/>
              <a:t>Knowledge Management</a:t>
            </a:r>
          </a:p>
          <a:p>
            <a:pPr lvl="1">
              <a:lnSpc>
                <a:spcPct val="90000"/>
              </a:lnSpc>
            </a:pPr>
            <a:r>
              <a:rPr lang="en-US" altLang="en-US" sz="2800" dirty="0"/>
              <a:t> Requires human interaction – material must be organized to facilitate human access to it.</a:t>
            </a:r>
          </a:p>
          <a:p>
            <a:pPr lvl="1">
              <a:lnSpc>
                <a:spcPct val="90000"/>
              </a:lnSpc>
            </a:pPr>
            <a:r>
              <a:rPr lang="en-US" altLang="en-US" sz="2800" dirty="0"/>
              <a:t> KM provides links between organized frameworks.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3429860743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7" grpId="0" animBg="1"/>
      <p:bldP spid="128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9" name="What are recent / current business problems?"/>
          <p:cNvSpPr txBox="1">
            <a:spLocks noGrp="1"/>
          </p:cNvSpPr>
          <p:nvPr>
            <p:ph type="title"/>
          </p:nvPr>
        </p:nvSpPr>
        <p:spPr>
          <a:xfrm>
            <a:off x="184935" y="102742"/>
            <a:ext cx="8774129" cy="1037691"/>
          </a:xfrm>
          <a:prstGeom prst="rect">
            <a:avLst/>
          </a:prstGeom>
        </p:spPr>
        <p:txBody>
          <a:bodyPr>
            <a:normAutofit/>
          </a:bodyPr>
          <a:lstStyle>
            <a:lvl1pPr>
              <a:defRPr b="1"/>
            </a:lvl1pPr>
          </a:lstStyle>
          <a:p>
            <a:r>
              <a:rPr lang="en-GB" sz="40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Next, …..</a:t>
            </a:r>
            <a:endParaRPr lang="en-GB" sz="4000" dirty="0"/>
          </a:p>
        </p:txBody>
      </p:sp>
      <p:sp>
        <p:nvSpPr>
          <p:cNvPr id="200" name="Double-click to edit"/>
          <p:cNvSpPr txBox="1">
            <a:spLocks noGrp="1"/>
          </p:cNvSpPr>
          <p:nvPr>
            <p:ph type="body" idx="1"/>
          </p:nvPr>
        </p:nvSpPr>
        <p:spPr>
          <a:xfrm>
            <a:off x="184934" y="986318"/>
            <a:ext cx="8691937" cy="4530915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0" indent="0" algn="ctr">
              <a:lnSpc>
                <a:spcPct val="125000"/>
              </a:lnSpc>
              <a:buNone/>
            </a:pPr>
            <a:endParaRPr lang="en-GB" sz="4400" b="1" dirty="0">
              <a:solidFill>
                <a:srgbClr val="FF0000"/>
              </a:solidFill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 algn="ctr">
              <a:lnSpc>
                <a:spcPct val="125000"/>
              </a:lnSpc>
              <a:buNone/>
            </a:pPr>
            <a:r>
              <a:rPr lang="en-GB" sz="4400" b="1" dirty="0">
                <a:solidFill>
                  <a:srgbClr val="FF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Break Time!</a:t>
            </a:r>
          </a:p>
          <a:p>
            <a:pPr marL="0" indent="0" algn="ctr">
              <a:lnSpc>
                <a:spcPct val="125000"/>
              </a:lnSpc>
              <a:buNone/>
            </a:pPr>
            <a:endParaRPr sz="4400" b="1" dirty="0">
              <a:solidFill>
                <a:srgbClr val="FF0000"/>
              </a:solidFill>
            </a:endParaRPr>
          </a:p>
        </p:txBody>
      </p:sp>
      <p:pic>
        <p:nvPicPr>
          <p:cNvPr id="1026" name="Picture 2" descr="Break Time Images – Browse 199,151 Stock Photos, Vectors, and Video | Adobe  Stock">
            <a:extLst>
              <a:ext uri="{FF2B5EF4-FFF2-40B4-BE49-F238E27FC236}">
                <a16:creationId xmlns:a16="http://schemas.microsoft.com/office/drawing/2014/main" id="{B62AFB69-D520-24E6-2131-5F8515125BC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2234" y="2875961"/>
            <a:ext cx="4726111" cy="24049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00495522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0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00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00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00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20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0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0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9" grpId="0" animBg="1"/>
      <p:bldP spid="200" grpId="0" build="p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9" name="What are recent / current business problems?"/>
          <p:cNvSpPr txBox="1">
            <a:spLocks noGrp="1"/>
          </p:cNvSpPr>
          <p:nvPr>
            <p:ph type="title"/>
          </p:nvPr>
        </p:nvSpPr>
        <p:spPr>
          <a:xfrm>
            <a:off x="184935" y="102742"/>
            <a:ext cx="8774129" cy="1037691"/>
          </a:xfrm>
          <a:prstGeom prst="rect">
            <a:avLst/>
          </a:prstGeom>
        </p:spPr>
        <p:txBody>
          <a:bodyPr>
            <a:normAutofit/>
          </a:bodyPr>
          <a:lstStyle>
            <a:lvl1pPr>
              <a:defRPr b="1"/>
            </a:lvl1pPr>
          </a:lstStyle>
          <a:p>
            <a:r>
              <a:rPr lang="en-GB" sz="40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Next, …..</a:t>
            </a:r>
            <a:endParaRPr lang="en-GB" sz="4000" dirty="0"/>
          </a:p>
        </p:txBody>
      </p:sp>
      <p:sp>
        <p:nvSpPr>
          <p:cNvPr id="200" name="Double-click to edit"/>
          <p:cNvSpPr txBox="1">
            <a:spLocks noGrp="1"/>
          </p:cNvSpPr>
          <p:nvPr>
            <p:ph type="body" idx="1"/>
          </p:nvPr>
        </p:nvSpPr>
        <p:spPr>
          <a:xfrm>
            <a:off x="635310" y="1119412"/>
            <a:ext cx="8178230" cy="4345978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0" indent="0" algn="ctr">
              <a:lnSpc>
                <a:spcPct val="125000"/>
              </a:lnSpc>
              <a:buNone/>
            </a:pPr>
            <a:endParaRPr lang="en-GB" sz="4400" b="1" dirty="0">
              <a:solidFill>
                <a:srgbClr val="FF0000"/>
              </a:solidFill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 algn="ctr">
              <a:lnSpc>
                <a:spcPct val="125000"/>
              </a:lnSpc>
              <a:buNone/>
            </a:pPr>
            <a:r>
              <a:rPr lang="en-GB" sz="4400" b="1" dirty="0">
                <a:solidFill>
                  <a:srgbClr val="FF0000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Welcome Back</a:t>
            </a:r>
            <a:r>
              <a:rPr lang="en-GB" sz="4400" b="1" dirty="0">
                <a:solidFill>
                  <a:srgbClr val="FF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!</a:t>
            </a:r>
          </a:p>
          <a:p>
            <a:pPr marL="0" indent="0" algn="ctr">
              <a:lnSpc>
                <a:spcPct val="125000"/>
              </a:lnSpc>
              <a:buNone/>
            </a:pPr>
            <a:endParaRPr lang="en-GB" sz="4400" b="1" dirty="0">
              <a:solidFill>
                <a:srgbClr val="FF0000"/>
              </a:solidFill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 algn="ctr">
              <a:lnSpc>
                <a:spcPct val="125000"/>
              </a:lnSpc>
              <a:buNone/>
            </a:pPr>
            <a:endParaRPr sz="4400" b="1" dirty="0">
              <a:solidFill>
                <a:srgbClr val="FF0000"/>
              </a:solidFill>
            </a:endParaRPr>
          </a:p>
        </p:txBody>
      </p:sp>
      <p:pic>
        <p:nvPicPr>
          <p:cNvPr id="2052" name="Picture 4" descr="Welcome Back Star - Logo Kit - WINDOW-KIT">
            <a:extLst>
              <a:ext uri="{FF2B5EF4-FFF2-40B4-BE49-F238E27FC236}">
                <a16:creationId xmlns:a16="http://schemas.microsoft.com/office/drawing/2014/main" id="{CF924CAA-17A8-AD18-81D1-873BF258000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61008" y="2891694"/>
            <a:ext cx="4274048" cy="23481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66075173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0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00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00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00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20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0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0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9" grpId="0" animBg="1"/>
      <p:bldP spid="200" grpId="0" build="p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9" name="What are recent / current business problems?"/>
          <p:cNvSpPr txBox="1">
            <a:spLocks noGrp="1"/>
          </p:cNvSpPr>
          <p:nvPr>
            <p:ph type="title"/>
          </p:nvPr>
        </p:nvSpPr>
        <p:spPr>
          <a:xfrm>
            <a:off x="184935" y="102742"/>
            <a:ext cx="8774129" cy="1037691"/>
          </a:xfrm>
          <a:prstGeom prst="rect">
            <a:avLst/>
          </a:prstGeom>
        </p:spPr>
        <p:txBody>
          <a:bodyPr>
            <a:normAutofit/>
          </a:bodyPr>
          <a:lstStyle>
            <a:lvl1pPr>
              <a:defRPr b="1"/>
            </a:lvl1pPr>
          </a:lstStyle>
          <a:p>
            <a:r>
              <a:rPr lang="en-GB" sz="4000" dirty="0">
                <a:solidFill>
                  <a:srgbClr val="0070C0"/>
                </a:solidFill>
                <a:cs typeface="Times New Roman" panose="02020603050405020304" pitchFamily="18" charset="0"/>
              </a:rPr>
              <a:t>Session 2</a:t>
            </a:r>
            <a:endParaRPr lang="en-GB" sz="4000" dirty="0">
              <a:solidFill>
                <a:srgbClr val="0070C0"/>
              </a:solidFill>
            </a:endParaRPr>
          </a:p>
        </p:txBody>
      </p:sp>
      <p:sp>
        <p:nvSpPr>
          <p:cNvPr id="200" name="Double-click to edit"/>
          <p:cNvSpPr txBox="1">
            <a:spLocks noGrp="1"/>
          </p:cNvSpPr>
          <p:nvPr>
            <p:ph type="body" idx="1"/>
          </p:nvPr>
        </p:nvSpPr>
        <p:spPr>
          <a:xfrm>
            <a:off x="184935" y="986319"/>
            <a:ext cx="8691937" cy="4530915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0" indent="0" algn="ctr">
              <a:lnSpc>
                <a:spcPct val="125000"/>
              </a:lnSpc>
              <a:buNone/>
            </a:pPr>
            <a:endParaRPr lang="en-GB" sz="4400" b="1" dirty="0">
              <a:solidFill>
                <a:srgbClr val="FF0000"/>
              </a:solidFill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lvl="0" algn="ctr"/>
            <a:r>
              <a:rPr lang="en-GB" sz="4000" b="1" dirty="0">
                <a:ea typeface="Calibri" panose="020F0502020204030204" pitchFamily="34" charset="0"/>
                <a:cs typeface="Times New Roman" panose="02020603050405020304" pitchFamily="18" charset="0"/>
              </a:rPr>
              <a:t>Next, We Consider…..</a:t>
            </a:r>
            <a:endParaRPr lang="en-GB" sz="4000" b="1" dirty="0">
              <a:solidFill>
                <a:srgbClr val="FF0000"/>
              </a:solidFill>
            </a:endParaRPr>
          </a:p>
          <a:p>
            <a:pPr lvl="0" algn="ctr"/>
            <a:r>
              <a:rPr lang="en-GB" sz="4000" b="1" dirty="0">
                <a:solidFill>
                  <a:srgbClr val="FF0000"/>
                </a:solidFill>
              </a:rPr>
              <a:t>Strategies for knowledge capture, storage, and dissemination</a:t>
            </a:r>
          </a:p>
        </p:txBody>
      </p:sp>
    </p:spTree>
    <p:extLst>
      <p:ext uri="{BB962C8B-B14F-4D97-AF65-F5344CB8AC3E}">
        <p14:creationId xmlns:p14="http://schemas.microsoft.com/office/powerpoint/2010/main" val="870825691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0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00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00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00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20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0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0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9" grpId="0" animBg="1"/>
      <p:bldP spid="200" grpId="0" build="p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9" name="What are recent / current business problems?"/>
          <p:cNvSpPr txBox="1">
            <a:spLocks noGrp="1"/>
          </p:cNvSpPr>
          <p:nvPr>
            <p:ph type="title"/>
          </p:nvPr>
        </p:nvSpPr>
        <p:spPr>
          <a:xfrm>
            <a:off x="184935" y="102742"/>
            <a:ext cx="8774129" cy="760287"/>
          </a:xfrm>
          <a:prstGeom prst="rect">
            <a:avLst/>
          </a:prstGeom>
        </p:spPr>
        <p:txBody>
          <a:bodyPr>
            <a:noAutofit/>
          </a:bodyPr>
          <a:lstStyle>
            <a:lvl1pPr>
              <a:defRPr b="1"/>
            </a:lvl1pPr>
          </a:lstStyle>
          <a:p>
            <a:pPr lvl="0"/>
            <a:r>
              <a:rPr lang="en-GB" sz="3600" dirty="0">
                <a:solidFill>
                  <a:schemeClr val="tx1"/>
                </a:solidFill>
              </a:rPr>
              <a:t>Knowledge Management</a:t>
            </a:r>
          </a:p>
        </p:txBody>
      </p:sp>
      <p:sp>
        <p:nvSpPr>
          <p:cNvPr id="200" name="Double-click to edit"/>
          <p:cNvSpPr txBox="1">
            <a:spLocks noGrp="1"/>
          </p:cNvSpPr>
          <p:nvPr>
            <p:ph type="body" idx="1"/>
          </p:nvPr>
        </p:nvSpPr>
        <p:spPr>
          <a:xfrm>
            <a:off x="184935" y="863029"/>
            <a:ext cx="8691937" cy="4798032"/>
          </a:xfrm>
          <a:prstGeom prst="rect">
            <a:avLst/>
          </a:prstGeo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3200" dirty="0"/>
              <a:t>Strategies for Knowledge Capture, storage, and dissemination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3" name="Picture 2" descr="A diagram of a business strategy&#10;&#10;Description automatically generated">
            <a:extLst>
              <a:ext uri="{FF2B5EF4-FFF2-40B4-BE49-F238E27FC236}">
                <a16:creationId xmlns:a16="http://schemas.microsoft.com/office/drawing/2014/main" id="{56CECAA0-B220-BCC5-DB8C-0B51F59685D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3160" y="1941817"/>
            <a:ext cx="8065213" cy="35718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29796618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0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00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00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00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9" grpId="0" animBg="1"/>
      <p:bldP spid="200" grpId="0" build="p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2DDD672-60E9-6705-3D2D-E0D16E3E206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9" name="What are recent / current business problems?">
            <a:extLst>
              <a:ext uri="{FF2B5EF4-FFF2-40B4-BE49-F238E27FC236}">
                <a16:creationId xmlns:a16="http://schemas.microsoft.com/office/drawing/2014/main" id="{15588B8F-34DC-D6A5-133A-62A172C0A414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84935" y="102742"/>
            <a:ext cx="8774129" cy="626723"/>
          </a:xfrm>
          <a:prstGeom prst="rect">
            <a:avLst/>
          </a:prstGeom>
        </p:spPr>
        <p:txBody>
          <a:bodyPr>
            <a:noAutofit/>
          </a:bodyPr>
          <a:lstStyle>
            <a:lvl1pPr>
              <a:defRPr b="1"/>
            </a:lvl1pPr>
          </a:lstStyle>
          <a:p>
            <a:pPr lvl="0"/>
            <a:r>
              <a:rPr lang="en-GB" sz="3600" dirty="0">
                <a:solidFill>
                  <a:schemeClr val="tx1"/>
                </a:solidFill>
              </a:rPr>
              <a:t>Knowledge Management</a:t>
            </a:r>
            <a:endParaRPr lang="en-GB" sz="3600" dirty="0"/>
          </a:p>
        </p:txBody>
      </p:sp>
      <p:sp>
        <p:nvSpPr>
          <p:cNvPr id="200" name="Double-click to edit">
            <a:extLst>
              <a:ext uri="{FF2B5EF4-FFF2-40B4-BE49-F238E27FC236}">
                <a16:creationId xmlns:a16="http://schemas.microsoft.com/office/drawing/2014/main" id="{D08A07FE-6F41-8851-6C0B-3D08CCC4C30B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184935" y="729465"/>
            <a:ext cx="8691937" cy="4931596"/>
          </a:xfrm>
          <a:prstGeom prst="rect">
            <a:avLst/>
          </a:prstGeo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US" altLang="en-US" sz="3600" b="1" dirty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Knowledge Technology</a:t>
            </a:r>
            <a:r>
              <a:rPr lang="en-US" altLang="en-US" sz="3200" b="1" dirty="0">
                <a:solidFill>
                  <a:schemeClr val="tx2"/>
                </a:solidFill>
                <a:latin typeface="Arial" panose="020B0604020202020204" pitchFamily="34" charset="0"/>
              </a:rPr>
              <a:t> </a:t>
            </a:r>
            <a:r>
              <a:rPr lang="en-GB" sz="3600" b="1" dirty="0">
                <a:solidFill>
                  <a:srgbClr val="FF0000"/>
                </a:solidFill>
              </a:rPr>
              <a:t>:</a:t>
            </a:r>
          </a:p>
          <a:p>
            <a:pPr>
              <a:spcBef>
                <a:spcPct val="0"/>
              </a:spcBef>
            </a:pPr>
            <a:endParaRPr lang="en-US" altLang="en-US" sz="3200" dirty="0">
              <a:latin typeface="Arial" panose="020B0604020202020204" pitchFamily="34" charset="0"/>
            </a:endParaRPr>
          </a:p>
          <a:p>
            <a:pPr lvl="1">
              <a:spcBef>
                <a:spcPct val="0"/>
              </a:spcBef>
              <a:buFontTx/>
              <a:buChar char="•"/>
            </a:pPr>
            <a:r>
              <a:rPr lang="en-US" altLang="en-US" dirty="0"/>
              <a:t> Knowledge repositories</a:t>
            </a:r>
          </a:p>
          <a:p>
            <a:pPr lvl="1">
              <a:spcBef>
                <a:spcPct val="0"/>
              </a:spcBef>
              <a:buFontTx/>
              <a:buChar char="•"/>
            </a:pPr>
            <a:r>
              <a:rPr lang="en-US" altLang="en-US" b="1" dirty="0"/>
              <a:t> </a:t>
            </a:r>
            <a:r>
              <a:rPr lang="en-US" altLang="en-US" dirty="0"/>
              <a:t>Neural systems</a:t>
            </a:r>
          </a:p>
          <a:p>
            <a:pPr lvl="1">
              <a:spcBef>
                <a:spcPct val="0"/>
              </a:spcBef>
              <a:buFontTx/>
              <a:buChar char="•"/>
            </a:pPr>
            <a:r>
              <a:rPr lang="en-US" altLang="en-US" dirty="0"/>
              <a:t> Data-mining tools </a:t>
            </a:r>
          </a:p>
          <a:p>
            <a:pPr lvl="1">
              <a:spcBef>
                <a:spcPct val="0"/>
              </a:spcBef>
              <a:buFontTx/>
              <a:buChar char="•"/>
            </a:pPr>
            <a:r>
              <a:rPr lang="en-US" altLang="en-US" dirty="0"/>
              <a:t> Contact software</a:t>
            </a:r>
          </a:p>
          <a:p>
            <a:pPr lvl="1">
              <a:spcBef>
                <a:spcPct val="0"/>
              </a:spcBef>
              <a:buFontTx/>
              <a:buChar char="•"/>
            </a:pPr>
            <a:r>
              <a:rPr lang="en-US" altLang="en-US" dirty="0"/>
              <a:t> Intranets</a:t>
            </a:r>
          </a:p>
          <a:p>
            <a:pPr lvl="1">
              <a:spcBef>
                <a:spcPct val="0"/>
              </a:spcBef>
              <a:buFontTx/>
              <a:buChar char="•"/>
            </a:pPr>
            <a:r>
              <a:rPr lang="en-US" altLang="en-US" dirty="0"/>
              <a:t> Extranets</a:t>
            </a:r>
          </a:p>
          <a:p>
            <a:pPr lvl="1">
              <a:spcBef>
                <a:spcPct val="0"/>
              </a:spcBef>
              <a:buFontTx/>
              <a:buChar char="•"/>
            </a:pPr>
            <a:r>
              <a:rPr lang="en-US" altLang="en-US" dirty="0"/>
              <a:t> Water Cooler Technology</a:t>
            </a:r>
          </a:p>
        </p:txBody>
      </p:sp>
    </p:spTree>
    <p:extLst>
      <p:ext uri="{BB962C8B-B14F-4D97-AF65-F5344CB8AC3E}">
        <p14:creationId xmlns:p14="http://schemas.microsoft.com/office/powerpoint/2010/main" val="2933010713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0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00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00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00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9" grpId="0" animBg="1"/>
      <p:bldP spid="200" grpId="0" build="p" animBg="1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03B76D1-DF3A-F202-4909-E15C5F33900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9" name="What are recent / current business problems?">
            <a:extLst>
              <a:ext uri="{FF2B5EF4-FFF2-40B4-BE49-F238E27FC236}">
                <a16:creationId xmlns:a16="http://schemas.microsoft.com/office/drawing/2014/main" id="{5A95E47B-FA9D-60C1-79A3-D3C4D8C74928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84935" y="102742"/>
            <a:ext cx="8774129" cy="626723"/>
          </a:xfrm>
          <a:prstGeom prst="rect">
            <a:avLst/>
          </a:prstGeom>
        </p:spPr>
        <p:txBody>
          <a:bodyPr>
            <a:noAutofit/>
          </a:bodyPr>
          <a:lstStyle>
            <a:lvl1pPr>
              <a:defRPr b="1"/>
            </a:lvl1pPr>
          </a:lstStyle>
          <a:p>
            <a:pPr lvl="0"/>
            <a:r>
              <a:rPr lang="en-GB" sz="3600" dirty="0">
                <a:solidFill>
                  <a:schemeClr val="tx1"/>
                </a:solidFill>
              </a:rPr>
              <a:t>Knowledge Management</a:t>
            </a:r>
            <a:endParaRPr lang="en-GB" sz="3600" dirty="0"/>
          </a:p>
        </p:txBody>
      </p:sp>
      <p:sp>
        <p:nvSpPr>
          <p:cNvPr id="200" name="Double-click to edit">
            <a:extLst>
              <a:ext uri="{FF2B5EF4-FFF2-40B4-BE49-F238E27FC236}">
                <a16:creationId xmlns:a16="http://schemas.microsoft.com/office/drawing/2014/main" id="{DDE7B540-C829-5516-7881-63824CA300DE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184935" y="729465"/>
            <a:ext cx="8691937" cy="4931596"/>
          </a:xfrm>
          <a:prstGeom prst="rect">
            <a:avLst/>
          </a:prstGeo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US" altLang="en-US" sz="3600" b="1" dirty="0"/>
              <a:t>Knowledge Repositories</a:t>
            </a:r>
          </a:p>
          <a:p>
            <a:r>
              <a:rPr lang="en-US" altLang="en-US" sz="2800" dirty="0"/>
              <a:t>Tool used to store information</a:t>
            </a:r>
          </a:p>
          <a:p>
            <a:r>
              <a:rPr lang="en-US" altLang="en-US" sz="2800" dirty="0"/>
              <a:t> Also known as data warehouses</a:t>
            </a:r>
          </a:p>
          <a:p>
            <a:r>
              <a:rPr lang="en-US" altLang="en-US" sz="2800" dirty="0"/>
              <a:t> Examples:</a:t>
            </a:r>
          </a:p>
          <a:p>
            <a:pPr lvl="1"/>
            <a:r>
              <a:rPr lang="en-US" altLang="en-US" sz="2800" dirty="0"/>
              <a:t>Discussion databases</a:t>
            </a:r>
          </a:p>
          <a:p>
            <a:pPr lvl="1"/>
            <a:r>
              <a:rPr lang="en-US" altLang="en-US" sz="2800" dirty="0"/>
              <a:t>Best practices repository</a:t>
            </a:r>
          </a:p>
          <a:p>
            <a:pPr lvl="1"/>
            <a:r>
              <a:rPr lang="en-US" altLang="en-US" sz="2800" dirty="0"/>
              <a:t>Lessons Learned</a:t>
            </a:r>
          </a:p>
          <a:p>
            <a:pPr lvl="1"/>
            <a:r>
              <a:rPr lang="en-US" altLang="en-US" sz="2800" dirty="0"/>
              <a:t>Learning Histories</a:t>
            </a:r>
          </a:p>
          <a:p>
            <a:pPr marL="0" indent="0">
              <a:buNone/>
            </a:pPr>
            <a:endParaRPr lang="en-US" altLang="en-US" sz="3200" b="1" dirty="0"/>
          </a:p>
        </p:txBody>
      </p:sp>
    </p:spTree>
    <p:extLst>
      <p:ext uri="{BB962C8B-B14F-4D97-AF65-F5344CB8AC3E}">
        <p14:creationId xmlns:p14="http://schemas.microsoft.com/office/powerpoint/2010/main" val="2196393619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0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00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00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00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9" grpId="0" animBg="1"/>
      <p:bldP spid="200" grpId="0" build="p" animBg="1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D2FA63B-A471-64B7-C980-23966256ED0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9" name="What are recent / current business problems?">
            <a:extLst>
              <a:ext uri="{FF2B5EF4-FFF2-40B4-BE49-F238E27FC236}">
                <a16:creationId xmlns:a16="http://schemas.microsoft.com/office/drawing/2014/main" id="{C3391CCA-92BF-D11B-3CEC-8E17632EA6E8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84935" y="102742"/>
            <a:ext cx="8774129" cy="626723"/>
          </a:xfrm>
          <a:prstGeom prst="rect">
            <a:avLst/>
          </a:prstGeom>
        </p:spPr>
        <p:txBody>
          <a:bodyPr>
            <a:noAutofit/>
          </a:bodyPr>
          <a:lstStyle>
            <a:lvl1pPr>
              <a:defRPr b="1"/>
            </a:lvl1pPr>
          </a:lstStyle>
          <a:p>
            <a:pPr lvl="0"/>
            <a:r>
              <a:rPr lang="en-GB" sz="3600" dirty="0">
                <a:solidFill>
                  <a:schemeClr val="tx1"/>
                </a:solidFill>
              </a:rPr>
              <a:t>Knowledge Management</a:t>
            </a:r>
            <a:endParaRPr lang="en-GB" sz="3600" dirty="0"/>
          </a:p>
        </p:txBody>
      </p:sp>
      <p:sp>
        <p:nvSpPr>
          <p:cNvPr id="200" name="Double-click to edit">
            <a:extLst>
              <a:ext uri="{FF2B5EF4-FFF2-40B4-BE49-F238E27FC236}">
                <a16:creationId xmlns:a16="http://schemas.microsoft.com/office/drawing/2014/main" id="{79D30F83-E8E2-6BB1-FD11-E7D861C1CF8B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184935" y="729465"/>
            <a:ext cx="8691937" cy="4931596"/>
          </a:xfrm>
          <a:prstGeom prst="rect">
            <a:avLst/>
          </a:prstGeo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US" altLang="en-US" sz="3600" b="1" dirty="0"/>
              <a:t>Knowledge Repositories</a:t>
            </a:r>
          </a:p>
          <a:p>
            <a:r>
              <a:rPr lang="en-US" altLang="en-US" sz="2800" dirty="0"/>
              <a:t>Like a data base but for knowledge</a:t>
            </a:r>
          </a:p>
          <a:p>
            <a:r>
              <a:rPr lang="en-US" altLang="en-US" sz="2800" dirty="0"/>
              <a:t>Often mechanistic, technical approach</a:t>
            </a:r>
          </a:p>
          <a:p>
            <a:r>
              <a:rPr lang="en-US" altLang="en-US" sz="2800" dirty="0"/>
              <a:t>Requires tools or interfaces to</a:t>
            </a:r>
          </a:p>
          <a:p>
            <a:r>
              <a:rPr lang="en-US" altLang="en-US" sz="2800" dirty="0"/>
              <a:t>Enter knowledge into repository</a:t>
            </a:r>
          </a:p>
          <a:p>
            <a:r>
              <a:rPr lang="en-US" altLang="en-US" sz="2800" dirty="0"/>
              <a:t>Store, index, sort the knowledge</a:t>
            </a:r>
          </a:p>
          <a:p>
            <a:r>
              <a:rPr lang="en-US" altLang="en-US" sz="2800" dirty="0"/>
              <a:t>Retrieve relevant knowledge when query</a:t>
            </a:r>
          </a:p>
          <a:p>
            <a:r>
              <a:rPr lang="en-US" altLang="en-US" sz="2800" dirty="0"/>
              <a:t>Simplest would be keyword searches</a:t>
            </a:r>
          </a:p>
          <a:p>
            <a:pPr marL="0" indent="0">
              <a:buNone/>
            </a:pPr>
            <a:endParaRPr lang="en-US" altLang="en-US" sz="3200" b="1" dirty="0"/>
          </a:p>
        </p:txBody>
      </p:sp>
    </p:spTree>
    <p:extLst>
      <p:ext uri="{BB962C8B-B14F-4D97-AF65-F5344CB8AC3E}">
        <p14:creationId xmlns:p14="http://schemas.microsoft.com/office/powerpoint/2010/main" val="1712320606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0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00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00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00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9" grpId="0" animBg="1"/>
      <p:bldP spid="200" grpId="0" build="p" animBg="1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96D3691-AC3A-CC57-FE92-D55861BC592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9" name="What are recent / current business problems?">
            <a:extLst>
              <a:ext uri="{FF2B5EF4-FFF2-40B4-BE49-F238E27FC236}">
                <a16:creationId xmlns:a16="http://schemas.microsoft.com/office/drawing/2014/main" id="{8D1DA6ED-1A33-76C7-431B-0DF2E42E1CFC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84935" y="102742"/>
            <a:ext cx="8774129" cy="626723"/>
          </a:xfrm>
          <a:prstGeom prst="rect">
            <a:avLst/>
          </a:prstGeom>
        </p:spPr>
        <p:txBody>
          <a:bodyPr>
            <a:noAutofit/>
          </a:bodyPr>
          <a:lstStyle>
            <a:lvl1pPr>
              <a:defRPr b="1"/>
            </a:lvl1pPr>
          </a:lstStyle>
          <a:p>
            <a:pPr lvl="0"/>
            <a:r>
              <a:rPr lang="en-GB" sz="3600" dirty="0">
                <a:solidFill>
                  <a:schemeClr val="tx1"/>
                </a:solidFill>
              </a:rPr>
              <a:t>Knowledge Management</a:t>
            </a:r>
            <a:endParaRPr lang="en-GB" sz="3600" dirty="0"/>
          </a:p>
        </p:txBody>
      </p:sp>
      <p:sp>
        <p:nvSpPr>
          <p:cNvPr id="200" name="Double-click to edit">
            <a:extLst>
              <a:ext uri="{FF2B5EF4-FFF2-40B4-BE49-F238E27FC236}">
                <a16:creationId xmlns:a16="http://schemas.microsoft.com/office/drawing/2014/main" id="{A4E3C49A-97F3-145A-7824-DD5FA6E4E7E0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184935" y="729465"/>
            <a:ext cx="8691937" cy="4931596"/>
          </a:xfrm>
          <a:prstGeom prst="rect">
            <a:avLst/>
          </a:prstGeo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US" altLang="en-US" sz="3600" b="1" dirty="0"/>
              <a:t>Common Ideas</a:t>
            </a:r>
          </a:p>
          <a:p>
            <a:r>
              <a:rPr lang="en-US" altLang="en-US" dirty="0"/>
              <a:t>Corporate “intranet” as knowledge repository</a:t>
            </a:r>
          </a:p>
          <a:p>
            <a:pPr lvl="2"/>
            <a:r>
              <a:rPr lang="en-US" altLang="en-US" dirty="0"/>
              <a:t>(Intranet is internal network build using Internet technologies such as web, search engines)</a:t>
            </a:r>
          </a:p>
          <a:p>
            <a:pPr lvl="1"/>
            <a:r>
              <a:rPr lang="en-US" altLang="en-US" dirty="0"/>
              <a:t>Internal users (as with Notes systems next time)</a:t>
            </a:r>
          </a:p>
          <a:p>
            <a:pPr lvl="1"/>
            <a:r>
              <a:rPr lang="en-US" altLang="en-US" dirty="0"/>
              <a:t>External users (</a:t>
            </a:r>
            <a:r>
              <a:rPr lang="en-US" altLang="en-US" dirty="0" err="1"/>
              <a:t>Knowledge@Wharton</a:t>
            </a:r>
            <a:r>
              <a:rPr lang="en-US" altLang="en-US" dirty="0"/>
              <a:t>/HBS Working Knowledge)</a:t>
            </a:r>
          </a:p>
          <a:p>
            <a:r>
              <a:rPr lang="en-US" altLang="en-US" dirty="0"/>
              <a:t>Create a “corporate portal” interface</a:t>
            </a:r>
          </a:p>
          <a:p>
            <a:pPr lvl="1"/>
            <a:r>
              <a:rPr lang="en-US" altLang="en-US" dirty="0"/>
              <a:t>Bring together resources, news of all times</a:t>
            </a:r>
          </a:p>
          <a:p>
            <a:pPr lvl="1"/>
            <a:r>
              <a:rPr lang="en-US" altLang="en-US" dirty="0"/>
              <a:t>May be dynamic, </a:t>
            </a:r>
            <a:r>
              <a:rPr lang="en-US" altLang="en-US" dirty="0" err="1"/>
              <a:t>personalizable</a:t>
            </a:r>
            <a:endParaRPr lang="en-US" altLang="en-US" dirty="0"/>
          </a:p>
          <a:p>
            <a:pPr lvl="2"/>
            <a:r>
              <a:rPr lang="en-US" altLang="en-US" dirty="0"/>
              <a:t>Could converge with EIS/”Digital Dashboard” idea</a:t>
            </a:r>
          </a:p>
          <a:p>
            <a:pPr marL="0" indent="0">
              <a:buNone/>
            </a:pPr>
            <a:endParaRPr lang="en-US" altLang="en-US" sz="3200" b="1" dirty="0"/>
          </a:p>
        </p:txBody>
      </p:sp>
    </p:spTree>
    <p:extLst>
      <p:ext uri="{BB962C8B-B14F-4D97-AF65-F5344CB8AC3E}">
        <p14:creationId xmlns:p14="http://schemas.microsoft.com/office/powerpoint/2010/main" val="3258597816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0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00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00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00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9" grpId="0" animBg="1"/>
      <p:bldP spid="200" grpId="0" build="p" animBg="1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4778339-DD6C-C85E-7043-D93A72CA531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9" name="What are recent / current business problems?">
            <a:extLst>
              <a:ext uri="{FF2B5EF4-FFF2-40B4-BE49-F238E27FC236}">
                <a16:creationId xmlns:a16="http://schemas.microsoft.com/office/drawing/2014/main" id="{56658258-4FC4-1327-8C69-43EDF87F3387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84935" y="102742"/>
            <a:ext cx="8774129" cy="626723"/>
          </a:xfrm>
          <a:prstGeom prst="rect">
            <a:avLst/>
          </a:prstGeom>
        </p:spPr>
        <p:txBody>
          <a:bodyPr>
            <a:noAutofit/>
          </a:bodyPr>
          <a:lstStyle>
            <a:lvl1pPr>
              <a:defRPr b="1"/>
            </a:lvl1pPr>
          </a:lstStyle>
          <a:p>
            <a:pPr lvl="0"/>
            <a:r>
              <a:rPr lang="en-GB" sz="3600" dirty="0">
                <a:solidFill>
                  <a:schemeClr val="tx1"/>
                </a:solidFill>
              </a:rPr>
              <a:t>Knowledge Management</a:t>
            </a:r>
            <a:endParaRPr lang="en-GB" sz="3600" dirty="0"/>
          </a:p>
        </p:txBody>
      </p:sp>
      <p:sp>
        <p:nvSpPr>
          <p:cNvPr id="200" name="Double-click to edit">
            <a:extLst>
              <a:ext uri="{FF2B5EF4-FFF2-40B4-BE49-F238E27FC236}">
                <a16:creationId xmlns:a16="http://schemas.microsoft.com/office/drawing/2014/main" id="{B12338D9-2AD8-0C4C-647B-789B57EF530F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184935" y="729465"/>
            <a:ext cx="8691937" cy="4931596"/>
          </a:xfrm>
          <a:prstGeom prst="rect">
            <a:avLst/>
          </a:prstGeo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US" altLang="en-US" sz="3600" b="1" dirty="0"/>
              <a:t>Neural Systems</a:t>
            </a:r>
          </a:p>
          <a:p>
            <a:pPr>
              <a:lnSpc>
                <a:spcPct val="90000"/>
              </a:lnSpc>
            </a:pPr>
            <a:r>
              <a:rPr lang="en-US" altLang="en-US" sz="2800" dirty="0"/>
              <a:t>Performance support tools for workers who need information immediately</a:t>
            </a:r>
          </a:p>
          <a:p>
            <a:pPr>
              <a:lnSpc>
                <a:spcPct val="90000"/>
              </a:lnSpc>
            </a:pPr>
            <a:r>
              <a:rPr lang="en-US" altLang="en-US" sz="2800" dirty="0"/>
              <a:t>Example: Case based reasoning</a:t>
            </a:r>
          </a:p>
          <a:p>
            <a:pPr lvl="1">
              <a:lnSpc>
                <a:spcPct val="90000"/>
              </a:lnSpc>
            </a:pPr>
            <a:r>
              <a:rPr lang="en-US" altLang="en-US" sz="2800" dirty="0"/>
              <a:t>Characteristics of a problem are entered into a system, classified based on a huge statistical database of cases, offers up potential solution.  This case and it’s resolution is then added to the database.</a:t>
            </a:r>
          </a:p>
          <a:p>
            <a:pPr>
              <a:lnSpc>
                <a:spcPct val="90000"/>
              </a:lnSpc>
            </a:pPr>
            <a:r>
              <a:rPr lang="en-US" altLang="en-US" sz="2800" dirty="0"/>
              <a:t>Help Desks</a:t>
            </a:r>
          </a:p>
          <a:p>
            <a:pPr marL="0" indent="0">
              <a:buNone/>
            </a:pPr>
            <a:endParaRPr lang="en-US" altLang="en-US" sz="3200" b="1" dirty="0"/>
          </a:p>
        </p:txBody>
      </p:sp>
    </p:spTree>
    <p:extLst>
      <p:ext uri="{BB962C8B-B14F-4D97-AF65-F5344CB8AC3E}">
        <p14:creationId xmlns:p14="http://schemas.microsoft.com/office/powerpoint/2010/main" val="3320141835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0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00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00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00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9" grpId="0" animBg="1"/>
      <p:bldP spid="200" grpId="0" build="p" animBg="1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C999795-42C8-6888-2970-1C5E7F09DF7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9" name="What are recent / current business problems?">
            <a:extLst>
              <a:ext uri="{FF2B5EF4-FFF2-40B4-BE49-F238E27FC236}">
                <a16:creationId xmlns:a16="http://schemas.microsoft.com/office/drawing/2014/main" id="{0EEC6DA8-A6BD-DF14-4B50-E96264C639F2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84935" y="102742"/>
            <a:ext cx="8774129" cy="626723"/>
          </a:xfrm>
          <a:prstGeom prst="rect">
            <a:avLst/>
          </a:prstGeom>
        </p:spPr>
        <p:txBody>
          <a:bodyPr>
            <a:noAutofit/>
          </a:bodyPr>
          <a:lstStyle>
            <a:lvl1pPr>
              <a:defRPr b="1"/>
            </a:lvl1pPr>
          </a:lstStyle>
          <a:p>
            <a:pPr lvl="0"/>
            <a:r>
              <a:rPr lang="en-GB" sz="3600" dirty="0">
                <a:solidFill>
                  <a:schemeClr val="tx1"/>
                </a:solidFill>
              </a:rPr>
              <a:t>Knowledge Management</a:t>
            </a:r>
            <a:endParaRPr lang="en-GB" sz="3600" dirty="0"/>
          </a:p>
        </p:txBody>
      </p:sp>
      <p:sp>
        <p:nvSpPr>
          <p:cNvPr id="200" name="Double-click to edit">
            <a:extLst>
              <a:ext uri="{FF2B5EF4-FFF2-40B4-BE49-F238E27FC236}">
                <a16:creationId xmlns:a16="http://schemas.microsoft.com/office/drawing/2014/main" id="{56841BB4-4CBC-6960-9A00-45435E73DFCC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184935" y="729465"/>
            <a:ext cx="8691937" cy="4931596"/>
          </a:xfrm>
          <a:prstGeom prst="rect">
            <a:avLst/>
          </a:prstGeo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US" altLang="en-US" sz="3600" b="1" dirty="0"/>
              <a:t>Data Mining</a:t>
            </a:r>
          </a:p>
          <a:p>
            <a:pPr>
              <a:lnSpc>
                <a:spcPct val="90000"/>
              </a:lnSpc>
            </a:pPr>
            <a:r>
              <a:rPr lang="en-US" altLang="en-US" sz="2800" dirty="0"/>
              <a:t>Attempt by the system to translate huge amounts of data into knowledge</a:t>
            </a:r>
          </a:p>
          <a:p>
            <a:pPr>
              <a:lnSpc>
                <a:spcPct val="90000"/>
              </a:lnSpc>
            </a:pPr>
            <a:r>
              <a:rPr lang="en-US" altLang="en-US" sz="2800" dirty="0"/>
              <a:t>Analyzes patterns</a:t>
            </a:r>
          </a:p>
          <a:p>
            <a:pPr>
              <a:lnSpc>
                <a:spcPct val="90000"/>
              </a:lnSpc>
            </a:pPr>
            <a:r>
              <a:rPr lang="en-US" altLang="en-US" sz="2800" dirty="0"/>
              <a:t> some examples…..</a:t>
            </a:r>
          </a:p>
          <a:p>
            <a:pPr lvl="1">
              <a:lnSpc>
                <a:spcPct val="90000"/>
              </a:lnSpc>
            </a:pPr>
            <a:r>
              <a:rPr lang="en-US" altLang="en-US" sz="2800" dirty="0"/>
              <a:t> Credit Card Companies red-flagging purchases out of the “norm”</a:t>
            </a:r>
          </a:p>
          <a:p>
            <a:pPr marL="0" indent="0">
              <a:buNone/>
            </a:pPr>
            <a:endParaRPr lang="en-US" altLang="en-US" sz="3200" b="1" dirty="0"/>
          </a:p>
        </p:txBody>
      </p:sp>
    </p:spTree>
    <p:extLst>
      <p:ext uri="{BB962C8B-B14F-4D97-AF65-F5344CB8AC3E}">
        <p14:creationId xmlns:p14="http://schemas.microsoft.com/office/powerpoint/2010/main" val="3173078474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0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00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00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00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9" grpId="0" animBg="1"/>
      <p:bldP spid="200" grpId="0" build="p" animBg="1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2C53925-BD99-40CC-747C-B779C482B17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9" name="What are recent / current business problems?">
            <a:extLst>
              <a:ext uri="{FF2B5EF4-FFF2-40B4-BE49-F238E27FC236}">
                <a16:creationId xmlns:a16="http://schemas.microsoft.com/office/drawing/2014/main" id="{B79659B9-32A7-B1E3-0B82-29927704C6BC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84935" y="102742"/>
            <a:ext cx="8774129" cy="626723"/>
          </a:xfrm>
          <a:prstGeom prst="rect">
            <a:avLst/>
          </a:prstGeom>
        </p:spPr>
        <p:txBody>
          <a:bodyPr>
            <a:noAutofit/>
          </a:bodyPr>
          <a:lstStyle>
            <a:lvl1pPr>
              <a:defRPr b="1"/>
            </a:lvl1pPr>
          </a:lstStyle>
          <a:p>
            <a:pPr lvl="0"/>
            <a:r>
              <a:rPr lang="en-GB" sz="3600" dirty="0">
                <a:solidFill>
                  <a:schemeClr val="tx1"/>
                </a:solidFill>
              </a:rPr>
              <a:t>Knowledge Management</a:t>
            </a:r>
            <a:endParaRPr lang="en-GB" sz="3600" dirty="0"/>
          </a:p>
        </p:txBody>
      </p:sp>
      <p:sp>
        <p:nvSpPr>
          <p:cNvPr id="200" name="Double-click to edit">
            <a:extLst>
              <a:ext uri="{FF2B5EF4-FFF2-40B4-BE49-F238E27FC236}">
                <a16:creationId xmlns:a16="http://schemas.microsoft.com/office/drawing/2014/main" id="{D6E08844-05D9-7676-C513-D30D1092CDA8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184935" y="729465"/>
            <a:ext cx="8691937" cy="4931596"/>
          </a:xfrm>
          <a:prstGeom prst="rect">
            <a:avLst/>
          </a:prstGeo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US" altLang="en-US" sz="3600" b="1" dirty="0"/>
              <a:t>Contact Software</a:t>
            </a:r>
          </a:p>
          <a:p>
            <a:r>
              <a:rPr lang="en-US" altLang="en-US" sz="2800" dirty="0"/>
              <a:t>Facilitates interaction among individuals to encourage sharing</a:t>
            </a:r>
          </a:p>
          <a:p>
            <a:r>
              <a:rPr lang="en-US" altLang="en-US" sz="2800" dirty="0"/>
              <a:t> Email</a:t>
            </a:r>
          </a:p>
          <a:p>
            <a:r>
              <a:rPr lang="en-US" altLang="en-US" sz="2800" dirty="0"/>
              <a:t> Intranet chat rooms</a:t>
            </a:r>
          </a:p>
          <a:p>
            <a:r>
              <a:rPr lang="en-US" altLang="en-US" sz="2800" dirty="0"/>
              <a:t> Groupware</a:t>
            </a:r>
          </a:p>
          <a:p>
            <a:r>
              <a:rPr lang="en-US" altLang="en-US" sz="2800" dirty="0"/>
              <a:t> Whiteboards</a:t>
            </a:r>
            <a:endParaRPr lang="en-US" altLang="en-US" sz="3200" b="1" dirty="0"/>
          </a:p>
        </p:txBody>
      </p:sp>
    </p:spTree>
    <p:extLst>
      <p:ext uri="{BB962C8B-B14F-4D97-AF65-F5344CB8AC3E}">
        <p14:creationId xmlns:p14="http://schemas.microsoft.com/office/powerpoint/2010/main" val="4171577687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0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00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00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00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9" grpId="0" animBg="1"/>
      <p:bldP spid="200" grpId="0" build="p" animBg="1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0CD020F-6045-7D32-75BF-D0D31C2F179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9" name="What are recent / current business problems?">
            <a:extLst>
              <a:ext uri="{FF2B5EF4-FFF2-40B4-BE49-F238E27FC236}">
                <a16:creationId xmlns:a16="http://schemas.microsoft.com/office/drawing/2014/main" id="{1C0E13E0-86DA-CC85-8893-1CBAFE705B48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84935" y="102742"/>
            <a:ext cx="8774129" cy="626723"/>
          </a:xfrm>
          <a:prstGeom prst="rect">
            <a:avLst/>
          </a:prstGeom>
        </p:spPr>
        <p:txBody>
          <a:bodyPr>
            <a:noAutofit/>
          </a:bodyPr>
          <a:lstStyle>
            <a:lvl1pPr>
              <a:defRPr b="1"/>
            </a:lvl1pPr>
          </a:lstStyle>
          <a:p>
            <a:pPr lvl="0"/>
            <a:r>
              <a:rPr lang="en-GB" sz="3600" dirty="0">
                <a:solidFill>
                  <a:schemeClr val="tx1"/>
                </a:solidFill>
              </a:rPr>
              <a:t>Knowledge Management</a:t>
            </a:r>
            <a:endParaRPr lang="en-GB" sz="3600" dirty="0"/>
          </a:p>
        </p:txBody>
      </p:sp>
      <p:sp>
        <p:nvSpPr>
          <p:cNvPr id="200" name="Double-click to edit">
            <a:extLst>
              <a:ext uri="{FF2B5EF4-FFF2-40B4-BE49-F238E27FC236}">
                <a16:creationId xmlns:a16="http://schemas.microsoft.com/office/drawing/2014/main" id="{F25B48B7-12B0-65BA-26C8-2DA89EA3A020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184935" y="729465"/>
            <a:ext cx="8691937" cy="4931596"/>
          </a:xfrm>
          <a:prstGeom prst="rect">
            <a:avLst/>
          </a:prstGeo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US" altLang="en-US" sz="3600" b="1" dirty="0"/>
              <a:t>Intranets</a:t>
            </a:r>
          </a:p>
          <a:p>
            <a:pPr>
              <a:lnSpc>
                <a:spcPct val="90000"/>
              </a:lnSpc>
            </a:pPr>
            <a:r>
              <a:rPr lang="en-US" altLang="en-US" sz="2800" dirty="0"/>
              <a:t>Usually the first stage of KM implementation for most companies</a:t>
            </a:r>
          </a:p>
          <a:p>
            <a:pPr>
              <a:lnSpc>
                <a:spcPct val="90000"/>
              </a:lnSpc>
            </a:pPr>
            <a:r>
              <a:rPr lang="en-US" altLang="en-US" sz="2800" dirty="0"/>
              <a:t>HR forms, online resources, work product status…</a:t>
            </a:r>
          </a:p>
          <a:p>
            <a:pPr>
              <a:lnSpc>
                <a:spcPct val="90000"/>
              </a:lnSpc>
            </a:pPr>
            <a:r>
              <a:rPr lang="en-US" altLang="en-US" sz="2800" dirty="0"/>
              <a:t>Plan it with the user in mind: access, flexibility and navigation</a:t>
            </a:r>
          </a:p>
          <a:p>
            <a:pPr>
              <a:lnSpc>
                <a:spcPct val="90000"/>
              </a:lnSpc>
            </a:pPr>
            <a:r>
              <a:rPr lang="en-US" altLang="en-US" sz="2800" dirty="0"/>
              <a:t>Putting your cafeteria menu on the intranet does not count as KM</a:t>
            </a:r>
            <a:endParaRPr lang="en-US" altLang="en-US" sz="2800" dirty="0">
              <a:latin typeface="Arial" panose="020B0604020202020204" pitchFamily="34" charset="0"/>
            </a:endParaRPr>
          </a:p>
          <a:p>
            <a:endParaRPr lang="en-US" altLang="en-US" sz="3200" b="1" dirty="0"/>
          </a:p>
        </p:txBody>
      </p:sp>
    </p:spTree>
    <p:extLst>
      <p:ext uri="{BB962C8B-B14F-4D97-AF65-F5344CB8AC3E}">
        <p14:creationId xmlns:p14="http://schemas.microsoft.com/office/powerpoint/2010/main" val="766457128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0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00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00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00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9" grpId="0" animBg="1"/>
      <p:bldP spid="200" grpId="0" build="p" animBg="1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F253692-5DAA-6D4E-0004-DBE1E63D082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9" name="What are recent / current business problems?">
            <a:extLst>
              <a:ext uri="{FF2B5EF4-FFF2-40B4-BE49-F238E27FC236}">
                <a16:creationId xmlns:a16="http://schemas.microsoft.com/office/drawing/2014/main" id="{C34941A1-AAAD-6CC3-4D2A-A7A16B4C13CA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84935" y="102742"/>
            <a:ext cx="8774129" cy="626723"/>
          </a:xfrm>
          <a:prstGeom prst="rect">
            <a:avLst/>
          </a:prstGeom>
        </p:spPr>
        <p:txBody>
          <a:bodyPr>
            <a:noAutofit/>
          </a:bodyPr>
          <a:lstStyle>
            <a:lvl1pPr>
              <a:defRPr b="1"/>
            </a:lvl1pPr>
          </a:lstStyle>
          <a:p>
            <a:pPr lvl="0"/>
            <a:r>
              <a:rPr lang="en-GB" sz="3600" dirty="0">
                <a:solidFill>
                  <a:schemeClr val="tx1"/>
                </a:solidFill>
              </a:rPr>
              <a:t>Knowledge Management</a:t>
            </a:r>
            <a:endParaRPr lang="en-GB" sz="3600" dirty="0"/>
          </a:p>
        </p:txBody>
      </p:sp>
      <p:sp>
        <p:nvSpPr>
          <p:cNvPr id="200" name="Double-click to edit">
            <a:extLst>
              <a:ext uri="{FF2B5EF4-FFF2-40B4-BE49-F238E27FC236}">
                <a16:creationId xmlns:a16="http://schemas.microsoft.com/office/drawing/2014/main" id="{A52B3FDC-FE0C-F1A6-8F94-50A40836E706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184935" y="729465"/>
            <a:ext cx="8691937" cy="4931596"/>
          </a:xfrm>
          <a:prstGeom prst="rect">
            <a:avLst/>
          </a:prstGeo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US" altLang="en-US" sz="3600" b="1" dirty="0"/>
              <a:t>Extranets</a:t>
            </a:r>
          </a:p>
          <a:p>
            <a:r>
              <a:rPr lang="en-US" altLang="en-US" sz="2800" dirty="0"/>
              <a:t>Centralized electronic repository of information</a:t>
            </a:r>
          </a:p>
          <a:p>
            <a:r>
              <a:rPr lang="en-US" altLang="en-US" sz="2800" dirty="0"/>
              <a:t>Accessed by clients</a:t>
            </a:r>
          </a:p>
          <a:p>
            <a:r>
              <a:rPr lang="en-US" altLang="en-US" sz="2800" dirty="0"/>
              <a:t>Advertising, newsletters, client specific information, status of orders….</a:t>
            </a:r>
          </a:p>
          <a:p>
            <a:r>
              <a:rPr lang="en-US" altLang="en-US" sz="2800" dirty="0"/>
              <a:t>Interactive tools for collaboration </a:t>
            </a:r>
          </a:p>
          <a:p>
            <a:endParaRPr lang="en-US" altLang="en-US" sz="3200" b="1" dirty="0"/>
          </a:p>
        </p:txBody>
      </p:sp>
    </p:spTree>
    <p:extLst>
      <p:ext uri="{BB962C8B-B14F-4D97-AF65-F5344CB8AC3E}">
        <p14:creationId xmlns:p14="http://schemas.microsoft.com/office/powerpoint/2010/main" val="3999001317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0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00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00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00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9" grpId="0" animBg="1"/>
      <p:bldP spid="200" grpId="0" build="p" animBg="1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6E6B557-75C8-F34C-4BCE-BF6544494BF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9" name="What are recent / current business problems?">
            <a:extLst>
              <a:ext uri="{FF2B5EF4-FFF2-40B4-BE49-F238E27FC236}">
                <a16:creationId xmlns:a16="http://schemas.microsoft.com/office/drawing/2014/main" id="{014D46FF-92D3-3096-EBA0-B67187E784B3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84935" y="102742"/>
            <a:ext cx="8774129" cy="626723"/>
          </a:xfrm>
          <a:prstGeom prst="rect">
            <a:avLst/>
          </a:prstGeom>
        </p:spPr>
        <p:txBody>
          <a:bodyPr>
            <a:noAutofit/>
          </a:bodyPr>
          <a:lstStyle>
            <a:lvl1pPr>
              <a:defRPr b="1"/>
            </a:lvl1pPr>
          </a:lstStyle>
          <a:p>
            <a:pPr lvl="0"/>
            <a:r>
              <a:rPr lang="en-GB" sz="3600" dirty="0">
                <a:solidFill>
                  <a:schemeClr val="tx1"/>
                </a:solidFill>
              </a:rPr>
              <a:t>Knowledge Management</a:t>
            </a:r>
            <a:endParaRPr lang="en-GB" sz="3600" dirty="0"/>
          </a:p>
        </p:txBody>
      </p:sp>
      <p:sp>
        <p:nvSpPr>
          <p:cNvPr id="200" name="Double-click to edit">
            <a:extLst>
              <a:ext uri="{FF2B5EF4-FFF2-40B4-BE49-F238E27FC236}">
                <a16:creationId xmlns:a16="http://schemas.microsoft.com/office/drawing/2014/main" id="{A12DF5ED-41AB-A9A1-56BC-193F0B2385AC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184935" y="729465"/>
            <a:ext cx="8691937" cy="4931596"/>
          </a:xfrm>
          <a:prstGeom prst="rect">
            <a:avLst/>
          </a:prstGeo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US" altLang="en-US" sz="3600" b="1" dirty="0"/>
              <a:t>Knowledge Dimensions</a:t>
            </a:r>
          </a:p>
          <a:p>
            <a:pPr marL="0" indent="0">
              <a:buNone/>
            </a:pPr>
            <a:endParaRPr lang="en-US" altLang="en-US" sz="3200" b="1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7AB63DB5-94B0-843E-48CE-13E78053C43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7128" y="1356187"/>
            <a:ext cx="8609743" cy="43048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4178288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0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00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00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00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9" grpId="0" animBg="1"/>
      <p:bldP spid="200" grpId="0" build="p" animBg="1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4ED2C8B-026E-1BC0-67C4-F0F2CFEEB31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9" name="What are recent / current business problems?">
            <a:extLst>
              <a:ext uri="{FF2B5EF4-FFF2-40B4-BE49-F238E27FC236}">
                <a16:creationId xmlns:a16="http://schemas.microsoft.com/office/drawing/2014/main" id="{1AA1B0FB-EBDA-9636-79C9-C83B0A872F30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84935" y="102742"/>
            <a:ext cx="8774129" cy="863029"/>
          </a:xfrm>
          <a:prstGeom prst="rect">
            <a:avLst/>
          </a:prstGeom>
        </p:spPr>
        <p:txBody>
          <a:bodyPr>
            <a:noAutofit/>
          </a:bodyPr>
          <a:lstStyle>
            <a:lvl1pPr>
              <a:defRPr b="1"/>
            </a:lvl1pPr>
          </a:lstStyle>
          <a:p>
            <a:pPr lvl="0"/>
            <a:r>
              <a:rPr lang="en-GB" sz="3600" dirty="0"/>
              <a:t>Knowledge Management (KM) Systems and Tools.</a:t>
            </a:r>
          </a:p>
        </p:txBody>
      </p:sp>
      <p:sp>
        <p:nvSpPr>
          <p:cNvPr id="200" name="Double-click to edit">
            <a:extLst>
              <a:ext uri="{FF2B5EF4-FFF2-40B4-BE49-F238E27FC236}">
                <a16:creationId xmlns:a16="http://schemas.microsoft.com/office/drawing/2014/main" id="{3FEAA7E5-CDBD-B9FA-7599-B5F4CDA398C3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102743" y="1089061"/>
            <a:ext cx="8774129" cy="4572000"/>
          </a:xfrm>
          <a:prstGeom prst="rect">
            <a:avLst/>
          </a:prstGeom>
        </p:spPr>
        <p:txBody>
          <a:bodyPr>
            <a:noAutofit/>
          </a:bodyPr>
          <a:lstStyle/>
          <a:p>
            <a:pPr algn="just"/>
            <a:r>
              <a:rPr lang="en-GB" sz="3200" dirty="0"/>
              <a:t>Knowledge management today involves both information systems activities and a host of enabling management and organizational</a:t>
            </a:r>
          </a:p>
          <a:p>
            <a:pPr algn="just"/>
            <a:r>
              <a:rPr lang="en-GB" sz="3200" dirty="0"/>
              <a:t>activities.</a:t>
            </a:r>
            <a:endParaRPr lang="en-US" altLang="en-US" sz="3200" b="1" dirty="0"/>
          </a:p>
        </p:txBody>
      </p:sp>
    </p:spTree>
    <p:extLst>
      <p:ext uri="{BB962C8B-B14F-4D97-AF65-F5344CB8AC3E}">
        <p14:creationId xmlns:p14="http://schemas.microsoft.com/office/powerpoint/2010/main" val="422118000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0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00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00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00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9" grpId="0" animBg="1"/>
      <p:bldP spid="200" grpId="0" build="p" animBg="1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EC6DAC4-E8BA-41CA-EC90-B1E9056FE11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9" name="What are recent / current business problems?">
            <a:extLst>
              <a:ext uri="{FF2B5EF4-FFF2-40B4-BE49-F238E27FC236}">
                <a16:creationId xmlns:a16="http://schemas.microsoft.com/office/drawing/2014/main" id="{2DB0958E-BA0D-9B28-3C85-30F83087BDE9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84935" y="102742"/>
            <a:ext cx="8774129" cy="863029"/>
          </a:xfrm>
          <a:prstGeom prst="rect">
            <a:avLst/>
          </a:prstGeom>
        </p:spPr>
        <p:txBody>
          <a:bodyPr>
            <a:noAutofit/>
          </a:bodyPr>
          <a:lstStyle>
            <a:lvl1pPr>
              <a:defRPr b="1"/>
            </a:lvl1pPr>
          </a:lstStyle>
          <a:p>
            <a:pPr lvl="0"/>
            <a:r>
              <a:rPr lang="en-GB" sz="3600" dirty="0"/>
              <a:t>Knowledge Management (KM) Systems and Tools.</a:t>
            </a:r>
          </a:p>
        </p:txBody>
      </p:sp>
      <p:sp>
        <p:nvSpPr>
          <p:cNvPr id="200" name="Double-click to edit">
            <a:extLst>
              <a:ext uri="{FF2B5EF4-FFF2-40B4-BE49-F238E27FC236}">
                <a16:creationId xmlns:a16="http://schemas.microsoft.com/office/drawing/2014/main" id="{5BE7C4B0-744E-4E4F-5668-92CD208247DE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102743" y="1089061"/>
            <a:ext cx="8774129" cy="4572000"/>
          </a:xfrm>
          <a:prstGeom prst="rect">
            <a:avLst/>
          </a:prstGeom>
        </p:spPr>
        <p:txBody>
          <a:bodyPr>
            <a:noAutofit/>
          </a:bodyPr>
          <a:lstStyle/>
          <a:p>
            <a:pPr algn="just"/>
            <a:r>
              <a:rPr lang="en-GB" sz="3200" dirty="0"/>
              <a:t>Effective knowledge management is 80 percent managerial and organizational, and 20 percent technology.” (Laudon, and Laudon, 2012). </a:t>
            </a:r>
            <a:endParaRPr lang="en-US" altLang="en-US" sz="3200" b="1" dirty="0"/>
          </a:p>
        </p:txBody>
      </p:sp>
    </p:spTree>
    <p:extLst>
      <p:ext uri="{BB962C8B-B14F-4D97-AF65-F5344CB8AC3E}">
        <p14:creationId xmlns:p14="http://schemas.microsoft.com/office/powerpoint/2010/main" val="2463366871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0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00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00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00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9" grpId="0" animBg="1"/>
      <p:bldP spid="200" grpId="0" build="p" animBg="1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79742F2-F70C-1972-839D-6CA81F3F97B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9" name="What are recent / current business problems?">
            <a:extLst>
              <a:ext uri="{FF2B5EF4-FFF2-40B4-BE49-F238E27FC236}">
                <a16:creationId xmlns:a16="http://schemas.microsoft.com/office/drawing/2014/main" id="{357E74C5-6625-7C66-9174-F1F353156E07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84935" y="102742"/>
            <a:ext cx="8774129" cy="863029"/>
          </a:xfrm>
          <a:prstGeom prst="rect">
            <a:avLst/>
          </a:prstGeom>
        </p:spPr>
        <p:txBody>
          <a:bodyPr>
            <a:noAutofit/>
          </a:bodyPr>
          <a:lstStyle>
            <a:lvl1pPr>
              <a:defRPr b="1"/>
            </a:lvl1pPr>
          </a:lstStyle>
          <a:p>
            <a:pPr lvl="0"/>
            <a:r>
              <a:rPr lang="en-GB" sz="3600" dirty="0"/>
              <a:t>Knowledge Management (KM) Systems and Tools.</a:t>
            </a:r>
          </a:p>
        </p:txBody>
      </p:sp>
      <p:sp>
        <p:nvSpPr>
          <p:cNvPr id="200" name="Double-click to edit">
            <a:extLst>
              <a:ext uri="{FF2B5EF4-FFF2-40B4-BE49-F238E27FC236}">
                <a16:creationId xmlns:a16="http://schemas.microsoft.com/office/drawing/2014/main" id="{818B4652-2C0A-AF15-D7D3-6D798D35DAC1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102743" y="1089061"/>
            <a:ext cx="8774129" cy="4572000"/>
          </a:xfrm>
          <a:prstGeom prst="rect">
            <a:avLst/>
          </a:prstGeom>
        </p:spPr>
        <p:txBody>
          <a:bodyPr>
            <a:noAutofit/>
          </a:bodyPr>
          <a:lstStyle/>
          <a:p>
            <a:pPr algn="just"/>
            <a:r>
              <a:rPr lang="en-US" altLang="en-US" sz="3200" b="1" dirty="0"/>
              <a:t>The Knowledge Value Chain </a:t>
            </a:r>
          </a:p>
        </p:txBody>
      </p:sp>
      <p:pic>
        <p:nvPicPr>
          <p:cNvPr id="2" name="Picture 1" descr="A diagram of a knowledge management value chain&#10;&#10;Description automatically generated">
            <a:extLst>
              <a:ext uri="{FF2B5EF4-FFF2-40B4-BE49-F238E27FC236}">
                <a16:creationId xmlns:a16="http://schemas.microsoft.com/office/drawing/2014/main" id="{4761F964-89E7-89EE-4456-79DAD947B89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7128" y="1818525"/>
            <a:ext cx="8476179" cy="36884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44828011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0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00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00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00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9" grpId="0" animBg="1"/>
      <p:bldP spid="200" grpId="0" build="p" animBg="1"/>
    </p:bld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2C11B10-C2D9-CD5F-5F11-FB8AED61A7B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9" name="What are recent / current business problems?">
            <a:extLst>
              <a:ext uri="{FF2B5EF4-FFF2-40B4-BE49-F238E27FC236}">
                <a16:creationId xmlns:a16="http://schemas.microsoft.com/office/drawing/2014/main" id="{ECD42A61-8DB9-865F-4F2E-059F19FA8816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84935" y="102742"/>
            <a:ext cx="8774129" cy="863029"/>
          </a:xfrm>
          <a:prstGeom prst="rect">
            <a:avLst/>
          </a:prstGeom>
        </p:spPr>
        <p:txBody>
          <a:bodyPr>
            <a:noAutofit/>
          </a:bodyPr>
          <a:lstStyle>
            <a:lvl1pPr>
              <a:defRPr b="1"/>
            </a:lvl1pPr>
          </a:lstStyle>
          <a:p>
            <a:pPr lvl="0"/>
            <a:r>
              <a:rPr lang="en-GB" sz="3600" dirty="0"/>
              <a:t>Knowledge Management (KM) Systems and Tools.</a:t>
            </a:r>
          </a:p>
        </p:txBody>
      </p:sp>
      <p:sp>
        <p:nvSpPr>
          <p:cNvPr id="200" name="Double-click to edit">
            <a:extLst>
              <a:ext uri="{FF2B5EF4-FFF2-40B4-BE49-F238E27FC236}">
                <a16:creationId xmlns:a16="http://schemas.microsoft.com/office/drawing/2014/main" id="{36D185F6-2B7F-830B-1A1D-230A09D8BEEE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102743" y="1089061"/>
            <a:ext cx="8774129" cy="4572000"/>
          </a:xfrm>
          <a:prstGeom prst="rect">
            <a:avLst/>
          </a:prstGeom>
        </p:spPr>
        <p:txBody>
          <a:bodyPr>
            <a:noAutofit/>
          </a:bodyPr>
          <a:lstStyle/>
          <a:p>
            <a:pPr>
              <a:spcBef>
                <a:spcPct val="150000"/>
              </a:spcBef>
            </a:pPr>
            <a:r>
              <a:rPr lang="en-AU" altLang="en-US" sz="2800" dirty="0"/>
              <a:t>We must recognise that there is a value chain for “Knowledge” in just the same way that Porter (1985) proposed that business functions be organised in terms of the value added to customers.</a:t>
            </a:r>
          </a:p>
          <a:p>
            <a:pPr>
              <a:spcBef>
                <a:spcPct val="150000"/>
              </a:spcBef>
            </a:pPr>
            <a:r>
              <a:rPr lang="en-AU" altLang="en-US" sz="2800" dirty="0"/>
              <a:t>Within the value chain, business processes and KM processes interweave and at the touch points, create the “Points of Confluence” that require integration of KM practices.</a:t>
            </a:r>
            <a:endParaRPr lang="en-AU" altLang="en-US" sz="3200" dirty="0"/>
          </a:p>
        </p:txBody>
      </p:sp>
    </p:spTree>
    <p:extLst>
      <p:ext uri="{BB962C8B-B14F-4D97-AF65-F5344CB8AC3E}">
        <p14:creationId xmlns:p14="http://schemas.microsoft.com/office/powerpoint/2010/main" val="2719211995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0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00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00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00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9" grpId="0" animBg="1"/>
      <p:bldP spid="200" grpId="0" build="p" animBg="1"/>
    </p:bld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301B21F-7035-D476-3509-93B27837A32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9" name="What are recent / current business problems?">
            <a:extLst>
              <a:ext uri="{FF2B5EF4-FFF2-40B4-BE49-F238E27FC236}">
                <a16:creationId xmlns:a16="http://schemas.microsoft.com/office/drawing/2014/main" id="{D9F19A47-36AA-AEF7-FF70-D46C196FE73B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84935" y="102742"/>
            <a:ext cx="8774129" cy="863029"/>
          </a:xfrm>
          <a:prstGeom prst="rect">
            <a:avLst/>
          </a:prstGeom>
        </p:spPr>
        <p:txBody>
          <a:bodyPr>
            <a:noAutofit/>
          </a:bodyPr>
          <a:lstStyle>
            <a:lvl1pPr>
              <a:defRPr b="1"/>
            </a:lvl1pPr>
          </a:lstStyle>
          <a:p>
            <a:pPr lvl="0"/>
            <a:r>
              <a:rPr lang="en-GB" sz="3600" dirty="0"/>
              <a:t>Knowledge Management (KM) Systems and Tools.</a:t>
            </a:r>
          </a:p>
        </p:txBody>
      </p:sp>
      <p:sp>
        <p:nvSpPr>
          <p:cNvPr id="200" name="Double-click to edit">
            <a:extLst>
              <a:ext uri="{FF2B5EF4-FFF2-40B4-BE49-F238E27FC236}">
                <a16:creationId xmlns:a16="http://schemas.microsoft.com/office/drawing/2014/main" id="{5348E473-2A21-192A-5AF3-A8728577126C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102743" y="1089061"/>
            <a:ext cx="8774129" cy="4572000"/>
          </a:xfrm>
          <a:prstGeom prst="rect">
            <a:avLst/>
          </a:prstGeom>
        </p:spPr>
        <p:txBody>
          <a:bodyPr>
            <a:noAutofit/>
          </a:bodyPr>
          <a:lstStyle/>
          <a:p>
            <a:pPr>
              <a:spcBef>
                <a:spcPts val="0"/>
              </a:spcBef>
              <a:buFont typeface="Wingdings" panose="05000000000000000000" pitchFamily="2" charset="2"/>
              <a:buNone/>
            </a:pPr>
            <a:r>
              <a:rPr lang="en-AU" altLang="en-US" sz="2800" dirty="0"/>
              <a:t>It can be argued that part of the societal role of a</a:t>
            </a:r>
          </a:p>
          <a:p>
            <a:pPr>
              <a:spcBef>
                <a:spcPts val="0"/>
              </a:spcBef>
              <a:buFont typeface="Wingdings" panose="05000000000000000000" pitchFamily="2" charset="2"/>
              <a:buNone/>
            </a:pPr>
            <a:r>
              <a:rPr lang="en-AU" altLang="en-US" sz="2800" dirty="0"/>
              <a:t>university is to nurture and protect this value chain</a:t>
            </a:r>
            <a:endParaRPr lang="en-US" altLang="en-US" sz="2800" dirty="0"/>
          </a:p>
        </p:txBody>
      </p:sp>
    </p:spTree>
    <p:extLst>
      <p:ext uri="{BB962C8B-B14F-4D97-AF65-F5344CB8AC3E}">
        <p14:creationId xmlns:p14="http://schemas.microsoft.com/office/powerpoint/2010/main" val="2782429959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0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00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00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00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9" grpId="0" animBg="1"/>
      <p:bldP spid="200" grpId="0" build="p" animBg="1"/>
    </p:bld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F56609E-90E5-43C7-D9EA-E31C530158D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9" name="What are recent / current business problems?">
            <a:extLst>
              <a:ext uri="{FF2B5EF4-FFF2-40B4-BE49-F238E27FC236}">
                <a16:creationId xmlns:a16="http://schemas.microsoft.com/office/drawing/2014/main" id="{9568AD14-13D8-D6CE-9F88-C59F000415F0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84935" y="102742"/>
            <a:ext cx="8774129" cy="863029"/>
          </a:xfrm>
          <a:prstGeom prst="rect">
            <a:avLst/>
          </a:prstGeom>
        </p:spPr>
        <p:txBody>
          <a:bodyPr>
            <a:noAutofit/>
          </a:bodyPr>
          <a:lstStyle>
            <a:lvl1pPr>
              <a:defRPr b="1"/>
            </a:lvl1pPr>
          </a:lstStyle>
          <a:p>
            <a:pPr lvl="0"/>
            <a:r>
              <a:rPr lang="en-GB" sz="3600" dirty="0"/>
              <a:t>Knowledge Management (KM) Systems and Tools.</a:t>
            </a:r>
          </a:p>
        </p:txBody>
      </p:sp>
      <p:sp>
        <p:nvSpPr>
          <p:cNvPr id="200" name="Double-click to edit">
            <a:extLst>
              <a:ext uri="{FF2B5EF4-FFF2-40B4-BE49-F238E27FC236}">
                <a16:creationId xmlns:a16="http://schemas.microsoft.com/office/drawing/2014/main" id="{9DA9E1A1-B280-372C-DE8D-70A42740964E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102743" y="1089061"/>
            <a:ext cx="8774129" cy="4572000"/>
          </a:xfrm>
          <a:prstGeom prst="rect">
            <a:avLst/>
          </a:prstGeom>
        </p:spPr>
        <p:txBody>
          <a:bodyPr>
            <a:noAutofit/>
          </a:bodyPr>
          <a:lstStyle/>
          <a:p>
            <a:pPr>
              <a:spcBef>
                <a:spcPts val="0"/>
              </a:spcBef>
              <a:buFont typeface="Wingdings" panose="05000000000000000000" pitchFamily="2" charset="2"/>
              <a:buNone/>
            </a:pPr>
            <a:r>
              <a:rPr lang="en-GB" sz="3200" b="1" dirty="0"/>
              <a:t>Knowledge Acquisition</a:t>
            </a:r>
          </a:p>
          <a:p>
            <a:r>
              <a:rPr lang="en-GB" dirty="0"/>
              <a:t>Organizations acquire knowledge in a number of ways, depending on the type of knowledge they seek. The first knowledge management systems sought to build corporate repositories of documents, reports, presentations, and best</a:t>
            </a:r>
          </a:p>
          <a:p>
            <a:r>
              <a:rPr lang="en-GB" dirty="0"/>
              <a:t>practices. </a:t>
            </a:r>
          </a:p>
          <a:p>
            <a:r>
              <a:rPr lang="en-GB" dirty="0"/>
              <a:t>These efforts have been extended to include unstructured documents (such as e-mail). In other cases, organizations acquire knowledge by developing online expert networks so that employees can “find the expert” in the company who has the knowledge in his or her head.</a:t>
            </a:r>
            <a:endParaRPr lang="en-US" altLang="en-US" sz="2800" dirty="0"/>
          </a:p>
        </p:txBody>
      </p:sp>
    </p:spTree>
    <p:extLst>
      <p:ext uri="{BB962C8B-B14F-4D97-AF65-F5344CB8AC3E}">
        <p14:creationId xmlns:p14="http://schemas.microsoft.com/office/powerpoint/2010/main" val="4264834283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0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00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00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00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9" grpId="0" animBg="1"/>
      <p:bldP spid="200" grpId="0" build="p" animBg="1"/>
    </p:bld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993C6A9-7919-5B7B-6C95-75E618F36C1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9" name="What are recent / current business problems?">
            <a:extLst>
              <a:ext uri="{FF2B5EF4-FFF2-40B4-BE49-F238E27FC236}">
                <a16:creationId xmlns:a16="http://schemas.microsoft.com/office/drawing/2014/main" id="{06B29720-D526-A2D0-98ED-BB48646C0672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84935" y="102742"/>
            <a:ext cx="8774129" cy="863029"/>
          </a:xfrm>
          <a:prstGeom prst="rect">
            <a:avLst/>
          </a:prstGeom>
        </p:spPr>
        <p:txBody>
          <a:bodyPr>
            <a:noAutofit/>
          </a:bodyPr>
          <a:lstStyle>
            <a:lvl1pPr>
              <a:defRPr b="1"/>
            </a:lvl1pPr>
          </a:lstStyle>
          <a:p>
            <a:pPr lvl="0"/>
            <a:r>
              <a:rPr lang="en-GB" sz="3600" dirty="0"/>
              <a:t>Knowledge Management (KM) Systems and Tools.</a:t>
            </a:r>
          </a:p>
        </p:txBody>
      </p:sp>
      <p:sp>
        <p:nvSpPr>
          <p:cNvPr id="200" name="Double-click to edit">
            <a:extLst>
              <a:ext uri="{FF2B5EF4-FFF2-40B4-BE49-F238E27FC236}">
                <a16:creationId xmlns:a16="http://schemas.microsoft.com/office/drawing/2014/main" id="{2E2B62F1-01C9-58FB-0677-1D585A29EDBB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102743" y="1089061"/>
            <a:ext cx="8774129" cy="4572000"/>
          </a:xfrm>
          <a:prstGeom prst="rect">
            <a:avLst/>
          </a:prstGeom>
        </p:spPr>
        <p:txBody>
          <a:bodyPr>
            <a:noAutofit/>
          </a:bodyPr>
          <a:lstStyle/>
          <a:p>
            <a:pPr>
              <a:spcBef>
                <a:spcPts val="0"/>
              </a:spcBef>
              <a:buFont typeface="Wingdings" panose="05000000000000000000" pitchFamily="2" charset="2"/>
              <a:buNone/>
            </a:pPr>
            <a:r>
              <a:rPr lang="en-GB" sz="2800" b="1" dirty="0"/>
              <a:t>Knowledge Storage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Knowledge storage generally involves the creation of a database. Document management systems that digitize, index, and tag documents according to a coherent framework are</a:t>
            </a:r>
          </a:p>
          <a:p>
            <a:pPr marL="0" indent="0">
              <a:buNone/>
            </a:pPr>
            <a:r>
              <a:rPr lang="en-GB" dirty="0"/>
              <a:t>   large databases adept at storing collections of documents.</a:t>
            </a:r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Expert systems also help corporations preserve the knowledge</a:t>
            </a:r>
          </a:p>
          <a:p>
            <a:pPr marL="0" indent="0">
              <a:buNone/>
            </a:pPr>
            <a:r>
              <a:rPr lang="en-GB" dirty="0"/>
              <a:t>   that is acquired by incorporating that knowledge into</a:t>
            </a:r>
          </a:p>
          <a:p>
            <a:pPr marL="0" indent="0">
              <a:buNone/>
            </a:pPr>
            <a:r>
              <a:rPr lang="en-GB" dirty="0"/>
              <a:t>   organizational processes and culture.</a:t>
            </a:r>
            <a:endParaRPr lang="en-GB" sz="2800" b="1" dirty="0"/>
          </a:p>
        </p:txBody>
      </p:sp>
    </p:spTree>
    <p:extLst>
      <p:ext uri="{BB962C8B-B14F-4D97-AF65-F5344CB8AC3E}">
        <p14:creationId xmlns:p14="http://schemas.microsoft.com/office/powerpoint/2010/main" val="2146093481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0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00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00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00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9" grpId="0" animBg="1"/>
      <p:bldP spid="200" grpId="0" build="p" animBg="1"/>
    </p:bld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23A1D5C-55F8-2ACA-37F3-E0B64356150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9" name="What are recent / current business problems?">
            <a:extLst>
              <a:ext uri="{FF2B5EF4-FFF2-40B4-BE49-F238E27FC236}">
                <a16:creationId xmlns:a16="http://schemas.microsoft.com/office/drawing/2014/main" id="{A33F78C4-A7AD-F25E-FEAD-718916AE2D2A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84935" y="102742"/>
            <a:ext cx="8774129" cy="863029"/>
          </a:xfrm>
          <a:prstGeom prst="rect">
            <a:avLst/>
          </a:prstGeom>
        </p:spPr>
        <p:txBody>
          <a:bodyPr>
            <a:noAutofit/>
          </a:bodyPr>
          <a:lstStyle>
            <a:lvl1pPr>
              <a:defRPr b="1"/>
            </a:lvl1pPr>
          </a:lstStyle>
          <a:p>
            <a:pPr lvl="0"/>
            <a:r>
              <a:rPr lang="en-GB" sz="3600" dirty="0"/>
              <a:t>Knowledge Management (KM) Systems and Tools.</a:t>
            </a:r>
          </a:p>
        </p:txBody>
      </p:sp>
      <p:sp>
        <p:nvSpPr>
          <p:cNvPr id="200" name="Double-click to edit">
            <a:extLst>
              <a:ext uri="{FF2B5EF4-FFF2-40B4-BE49-F238E27FC236}">
                <a16:creationId xmlns:a16="http://schemas.microsoft.com/office/drawing/2014/main" id="{C5F615BA-61A4-68C3-D664-AF85B8FF73F8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102743" y="1089061"/>
            <a:ext cx="8774129" cy="4572000"/>
          </a:xfrm>
          <a:prstGeom prst="rect">
            <a:avLst/>
          </a:prstGeom>
        </p:spPr>
        <p:txBody>
          <a:bodyPr>
            <a:noAutofit/>
          </a:bodyPr>
          <a:lstStyle/>
          <a:p>
            <a:pPr>
              <a:spcBef>
                <a:spcPts val="0"/>
              </a:spcBef>
              <a:buFont typeface="Wingdings" panose="05000000000000000000" pitchFamily="2" charset="2"/>
              <a:buNone/>
            </a:pPr>
            <a:r>
              <a:rPr lang="en-GB" sz="3200" b="1" dirty="0"/>
              <a:t>Knowledge Dissemination</a:t>
            </a:r>
          </a:p>
          <a:p>
            <a:r>
              <a:rPr lang="en-GB" dirty="0"/>
              <a:t>Portals, e-mail, instant messaging, wikis, social networks, and search engines technology have added to an existing array of collaboration technologies and office systems for sharing calendars, documents, data, and graphics.</a:t>
            </a:r>
            <a:endParaRPr lang="en-GB" sz="3200" b="1" dirty="0"/>
          </a:p>
        </p:txBody>
      </p:sp>
    </p:spTree>
    <p:extLst>
      <p:ext uri="{BB962C8B-B14F-4D97-AF65-F5344CB8AC3E}">
        <p14:creationId xmlns:p14="http://schemas.microsoft.com/office/powerpoint/2010/main" val="2390234713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0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00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00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00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9" grpId="0" animBg="1"/>
      <p:bldP spid="200" grpId="0" build="p" animBg="1"/>
    </p:bld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052F2B3-232B-3A16-C45B-C4275C8B43A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9" name="What are recent / current business problems?">
            <a:extLst>
              <a:ext uri="{FF2B5EF4-FFF2-40B4-BE49-F238E27FC236}">
                <a16:creationId xmlns:a16="http://schemas.microsoft.com/office/drawing/2014/main" id="{3C672124-271A-7CAE-F935-8AC64AA08529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84935" y="102742"/>
            <a:ext cx="8774129" cy="863029"/>
          </a:xfrm>
          <a:prstGeom prst="rect">
            <a:avLst/>
          </a:prstGeom>
        </p:spPr>
        <p:txBody>
          <a:bodyPr>
            <a:noAutofit/>
          </a:bodyPr>
          <a:lstStyle>
            <a:lvl1pPr>
              <a:defRPr b="1"/>
            </a:lvl1pPr>
          </a:lstStyle>
          <a:p>
            <a:pPr lvl="0"/>
            <a:r>
              <a:rPr lang="en-GB" sz="3600" dirty="0"/>
              <a:t>Knowledge Management (KM) Systems and Tools.</a:t>
            </a:r>
          </a:p>
        </p:txBody>
      </p:sp>
      <p:sp>
        <p:nvSpPr>
          <p:cNvPr id="200" name="Double-click to edit">
            <a:extLst>
              <a:ext uri="{FF2B5EF4-FFF2-40B4-BE49-F238E27FC236}">
                <a16:creationId xmlns:a16="http://schemas.microsoft.com/office/drawing/2014/main" id="{6855D94E-8BFB-5084-E378-5132F7A896D5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102743" y="1089061"/>
            <a:ext cx="8774129" cy="4572000"/>
          </a:xfrm>
          <a:prstGeom prst="rect">
            <a:avLst/>
          </a:prstGeom>
        </p:spPr>
        <p:txBody>
          <a:bodyPr>
            <a:noAutofit/>
          </a:bodyPr>
          <a:lstStyle/>
          <a:p>
            <a:pPr>
              <a:spcBef>
                <a:spcPts val="0"/>
              </a:spcBef>
              <a:buFont typeface="Wingdings" panose="05000000000000000000" pitchFamily="2" charset="2"/>
              <a:buNone/>
            </a:pPr>
            <a:r>
              <a:rPr lang="en-GB" sz="3200" b="1" dirty="0"/>
              <a:t>Knowledge Dissemination</a:t>
            </a:r>
          </a:p>
          <a:p>
            <a:r>
              <a:rPr lang="en-GB" dirty="0"/>
              <a:t>Contemporary technology seems to have created a deluge of information and knowledge. How can managers and employees discover, in a sea of information and knowledge, that which is really important for their decisions and their work? </a:t>
            </a:r>
          </a:p>
          <a:p>
            <a:r>
              <a:rPr lang="en-GB" dirty="0"/>
              <a:t>Here, training programs, informal networks, and shared</a:t>
            </a:r>
          </a:p>
          <a:p>
            <a:pPr marL="0" indent="0">
              <a:buNone/>
            </a:pPr>
            <a:r>
              <a:rPr lang="en-GB" dirty="0"/>
              <a:t>   management experience communicated through a supportive</a:t>
            </a:r>
          </a:p>
          <a:p>
            <a:pPr marL="0" indent="0">
              <a:buNone/>
            </a:pPr>
            <a:r>
              <a:rPr lang="en-GB" dirty="0"/>
              <a:t>   culture help managers focus their attention on the important</a:t>
            </a:r>
          </a:p>
          <a:p>
            <a:pPr marL="0" indent="0">
              <a:buNone/>
            </a:pPr>
            <a:r>
              <a:rPr lang="en-GB" dirty="0"/>
              <a:t>   knowledge and information.</a:t>
            </a:r>
            <a:endParaRPr lang="en-GB" sz="3200" b="1" dirty="0"/>
          </a:p>
        </p:txBody>
      </p:sp>
    </p:spTree>
    <p:extLst>
      <p:ext uri="{BB962C8B-B14F-4D97-AF65-F5344CB8AC3E}">
        <p14:creationId xmlns:p14="http://schemas.microsoft.com/office/powerpoint/2010/main" val="735331532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0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00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00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00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9" grpId="0" animBg="1"/>
      <p:bldP spid="200" grpId="0" build="p" animBg="1"/>
    </p:bld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2424C9A-5A94-4474-AC5E-A346EFE528B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9" name="What are recent / current business problems?">
            <a:extLst>
              <a:ext uri="{FF2B5EF4-FFF2-40B4-BE49-F238E27FC236}">
                <a16:creationId xmlns:a16="http://schemas.microsoft.com/office/drawing/2014/main" id="{89CBCB56-21FB-2E39-A27E-97AE54C64962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84935" y="102742"/>
            <a:ext cx="8774129" cy="863029"/>
          </a:xfrm>
          <a:prstGeom prst="rect">
            <a:avLst/>
          </a:prstGeom>
        </p:spPr>
        <p:txBody>
          <a:bodyPr>
            <a:noAutofit/>
          </a:bodyPr>
          <a:lstStyle>
            <a:lvl1pPr>
              <a:defRPr b="1"/>
            </a:lvl1pPr>
          </a:lstStyle>
          <a:p>
            <a:pPr lvl="0"/>
            <a:r>
              <a:rPr lang="en-GB" sz="3600" dirty="0"/>
              <a:t>Knowledge Management (KM) Systems and Tools.</a:t>
            </a:r>
          </a:p>
        </p:txBody>
      </p:sp>
      <p:sp>
        <p:nvSpPr>
          <p:cNvPr id="200" name="Double-click to edit">
            <a:extLst>
              <a:ext uri="{FF2B5EF4-FFF2-40B4-BE49-F238E27FC236}">
                <a16:creationId xmlns:a16="http://schemas.microsoft.com/office/drawing/2014/main" id="{A347ED98-E75A-50C5-E006-B5611A6ACB68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102743" y="1089061"/>
            <a:ext cx="8774129" cy="4572000"/>
          </a:xfrm>
          <a:prstGeom prst="rect">
            <a:avLst/>
          </a:prstGeom>
        </p:spPr>
        <p:txBody>
          <a:bodyPr>
            <a:noAutofit/>
          </a:bodyPr>
          <a:lstStyle/>
          <a:p>
            <a:pPr>
              <a:spcBef>
                <a:spcPts val="0"/>
              </a:spcBef>
              <a:buFont typeface="Wingdings" panose="05000000000000000000" pitchFamily="2" charset="2"/>
              <a:buNone/>
            </a:pPr>
            <a:r>
              <a:rPr lang="en-GB" sz="3200" b="1" dirty="0"/>
              <a:t>Knowledge Application</a:t>
            </a:r>
          </a:p>
          <a:p>
            <a:r>
              <a:rPr lang="en-GB" dirty="0"/>
              <a:t>Regardless of what type of knowledge management system is involved, knowledge that is not shared and applied to the practical problems facing firms and managers does not add business value. </a:t>
            </a:r>
          </a:p>
          <a:p>
            <a:endParaRPr lang="en-GB" dirty="0"/>
          </a:p>
          <a:p>
            <a:r>
              <a:rPr lang="en-GB" dirty="0"/>
              <a:t>To provide a return on investment, organizational knowledge must become a systematic part of management decision making and become situated in decision-support systems</a:t>
            </a:r>
            <a:endParaRPr lang="en-GB" sz="3200" b="1" dirty="0"/>
          </a:p>
        </p:txBody>
      </p:sp>
    </p:spTree>
    <p:extLst>
      <p:ext uri="{BB962C8B-B14F-4D97-AF65-F5344CB8AC3E}">
        <p14:creationId xmlns:p14="http://schemas.microsoft.com/office/powerpoint/2010/main" val="1008961664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0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00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00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00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9" grpId="0" animBg="1"/>
      <p:bldP spid="200" grpId="0" build="p" animBg="1"/>
    </p:bld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DE9AA88-25B5-AE86-635E-CFE02F08325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9" name="What are recent / current business problems?">
            <a:extLst>
              <a:ext uri="{FF2B5EF4-FFF2-40B4-BE49-F238E27FC236}">
                <a16:creationId xmlns:a16="http://schemas.microsoft.com/office/drawing/2014/main" id="{13B912D8-AA19-5DEA-F6BE-BCDBF4F20BFD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84935" y="102742"/>
            <a:ext cx="8774129" cy="863029"/>
          </a:xfrm>
          <a:prstGeom prst="rect">
            <a:avLst/>
          </a:prstGeom>
        </p:spPr>
        <p:txBody>
          <a:bodyPr>
            <a:noAutofit/>
          </a:bodyPr>
          <a:lstStyle>
            <a:lvl1pPr>
              <a:defRPr b="1"/>
            </a:lvl1pPr>
          </a:lstStyle>
          <a:p>
            <a:pPr lvl="0"/>
            <a:r>
              <a:rPr lang="en-GB" sz="3600" dirty="0"/>
              <a:t>Knowledge Management (KM) Systems and Tools.</a:t>
            </a:r>
          </a:p>
        </p:txBody>
      </p:sp>
      <p:sp>
        <p:nvSpPr>
          <p:cNvPr id="200" name="Double-click to edit">
            <a:extLst>
              <a:ext uri="{FF2B5EF4-FFF2-40B4-BE49-F238E27FC236}">
                <a16:creationId xmlns:a16="http://schemas.microsoft.com/office/drawing/2014/main" id="{18D26BF2-C571-4C77-9C17-A396E55C7093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102743" y="1089061"/>
            <a:ext cx="8774129" cy="4572000"/>
          </a:xfrm>
          <a:prstGeom prst="rect">
            <a:avLst/>
          </a:prstGeom>
        </p:spPr>
        <p:txBody>
          <a:bodyPr>
            <a:noAutofit/>
          </a:bodyPr>
          <a:lstStyle/>
          <a:p>
            <a:pPr>
              <a:spcBef>
                <a:spcPts val="0"/>
              </a:spcBef>
              <a:buFont typeface="Wingdings" panose="05000000000000000000" pitchFamily="2" charset="2"/>
              <a:buNone/>
            </a:pPr>
            <a:r>
              <a:rPr lang="en-GB" sz="3200" b="1" dirty="0"/>
              <a:t>Knowledge Application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Ultimately, new knowledge must be built into a firm’s business</a:t>
            </a:r>
          </a:p>
          <a:p>
            <a:pPr marL="0" indent="0">
              <a:buNone/>
            </a:pPr>
            <a:r>
              <a:rPr lang="en-GB" dirty="0"/>
              <a:t>   processes and key application systems, including enterprise</a:t>
            </a:r>
          </a:p>
          <a:p>
            <a:pPr marL="0" indent="0">
              <a:buNone/>
            </a:pPr>
            <a:r>
              <a:rPr lang="en-GB" dirty="0"/>
              <a:t>   applications for managing key internal business processes and</a:t>
            </a:r>
          </a:p>
          <a:p>
            <a:pPr marL="0" indent="0">
              <a:buNone/>
            </a:pPr>
            <a:r>
              <a:rPr lang="en-GB" dirty="0"/>
              <a:t>   relationships with customers and suppliers. </a:t>
            </a:r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Management supports this process by creating—based on new knowledge—new business practices, new products and services, and new markets for the firm.</a:t>
            </a:r>
            <a:endParaRPr lang="en-GB" sz="3200" b="1" dirty="0"/>
          </a:p>
        </p:txBody>
      </p:sp>
    </p:spTree>
    <p:extLst>
      <p:ext uri="{BB962C8B-B14F-4D97-AF65-F5344CB8AC3E}">
        <p14:creationId xmlns:p14="http://schemas.microsoft.com/office/powerpoint/2010/main" val="149419345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0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00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00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00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9" grpId="0" animBg="1"/>
      <p:bldP spid="200" grpId="0" build="p" animBg="1"/>
    </p:bld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224B9D4-C84F-1328-8A25-08BA105700F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9" name="What are recent / current business problems?">
            <a:extLst>
              <a:ext uri="{FF2B5EF4-FFF2-40B4-BE49-F238E27FC236}">
                <a16:creationId xmlns:a16="http://schemas.microsoft.com/office/drawing/2014/main" id="{51719150-1F63-E141-5DA1-939AEA5BDAEC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84935" y="102742"/>
            <a:ext cx="8774129" cy="863029"/>
          </a:xfrm>
          <a:prstGeom prst="rect">
            <a:avLst/>
          </a:prstGeom>
        </p:spPr>
        <p:txBody>
          <a:bodyPr>
            <a:noAutofit/>
          </a:bodyPr>
          <a:lstStyle>
            <a:lvl1pPr>
              <a:defRPr b="1"/>
            </a:lvl1pPr>
          </a:lstStyle>
          <a:p>
            <a:pPr lvl="0"/>
            <a:r>
              <a:rPr lang="en-GB" sz="3600" dirty="0"/>
              <a:t>Knowledge Management (KM) Systems and Tools.</a:t>
            </a:r>
          </a:p>
        </p:txBody>
      </p:sp>
      <p:sp>
        <p:nvSpPr>
          <p:cNvPr id="200" name="Double-click to edit">
            <a:extLst>
              <a:ext uri="{FF2B5EF4-FFF2-40B4-BE49-F238E27FC236}">
                <a16:creationId xmlns:a16="http://schemas.microsoft.com/office/drawing/2014/main" id="{9AD722BE-F023-F81E-2D64-1439EAA5E4B6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102743" y="1089061"/>
            <a:ext cx="8774129" cy="4572000"/>
          </a:xfrm>
          <a:prstGeom prst="rect">
            <a:avLst/>
          </a:prstGeom>
        </p:spPr>
        <p:txBody>
          <a:bodyPr>
            <a:noAutofit/>
          </a:bodyPr>
          <a:lstStyle/>
          <a:p>
            <a:pPr>
              <a:spcBef>
                <a:spcPts val="0"/>
              </a:spcBef>
              <a:buFont typeface="Wingdings" panose="05000000000000000000" pitchFamily="2" charset="2"/>
              <a:buNone/>
            </a:pPr>
            <a:r>
              <a:rPr lang="en-GB" sz="3200" b="1" dirty="0"/>
              <a:t>Types of Knowledge Management Systems</a:t>
            </a:r>
          </a:p>
          <a:p>
            <a:pPr algn="just"/>
            <a:r>
              <a:rPr lang="en-GB" sz="2800" dirty="0"/>
              <a:t>There are three major types of knowledge management systems: enterprise-wide knowledge management systems, knowledge work systems, and intelligent techniques</a:t>
            </a:r>
            <a:r>
              <a:rPr lang="en-GB" dirty="0"/>
              <a:t>.</a:t>
            </a:r>
            <a:endParaRPr lang="en-GB" sz="3200" b="1" dirty="0"/>
          </a:p>
        </p:txBody>
      </p:sp>
    </p:spTree>
    <p:extLst>
      <p:ext uri="{BB962C8B-B14F-4D97-AF65-F5344CB8AC3E}">
        <p14:creationId xmlns:p14="http://schemas.microsoft.com/office/powerpoint/2010/main" val="1215635198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0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00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00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00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9" grpId="0" animBg="1"/>
      <p:bldP spid="200" grpId="0" build="p" animBg="1"/>
    </p:bld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0737E66-0941-6972-CB32-3DF21E30C21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9" name="What are recent / current business problems?">
            <a:extLst>
              <a:ext uri="{FF2B5EF4-FFF2-40B4-BE49-F238E27FC236}">
                <a16:creationId xmlns:a16="http://schemas.microsoft.com/office/drawing/2014/main" id="{994D9CC4-1BC5-18DA-49DF-8915A16F4190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84935" y="102742"/>
            <a:ext cx="8774129" cy="863029"/>
          </a:xfrm>
          <a:prstGeom prst="rect">
            <a:avLst/>
          </a:prstGeom>
        </p:spPr>
        <p:txBody>
          <a:bodyPr>
            <a:noAutofit/>
          </a:bodyPr>
          <a:lstStyle>
            <a:lvl1pPr>
              <a:defRPr b="1"/>
            </a:lvl1pPr>
          </a:lstStyle>
          <a:p>
            <a:pPr lvl="0"/>
            <a:r>
              <a:rPr lang="en-GB" sz="3600" dirty="0"/>
              <a:t>Knowledge Management (KM) Systems and Tools.</a:t>
            </a:r>
          </a:p>
        </p:txBody>
      </p:sp>
      <p:sp>
        <p:nvSpPr>
          <p:cNvPr id="200" name="Double-click to edit">
            <a:extLst>
              <a:ext uri="{FF2B5EF4-FFF2-40B4-BE49-F238E27FC236}">
                <a16:creationId xmlns:a16="http://schemas.microsoft.com/office/drawing/2014/main" id="{A7A4FB73-32FB-9DF8-46B8-B9A6D82F2FDA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102743" y="1089061"/>
            <a:ext cx="8774129" cy="4572000"/>
          </a:xfrm>
          <a:prstGeom prst="rect">
            <a:avLst/>
          </a:prstGeom>
        </p:spPr>
        <p:txBody>
          <a:bodyPr>
            <a:noAutofit/>
          </a:bodyPr>
          <a:lstStyle/>
          <a:p>
            <a:pPr algn="just"/>
            <a:r>
              <a:rPr lang="en-GB" b="1" dirty="0"/>
              <a:t>Enterprise-wide Knowledge Management Systems </a:t>
            </a:r>
            <a:r>
              <a:rPr lang="en-GB" dirty="0"/>
              <a:t>are general-purpose firmwide efforts to collect, store, distribute, and apply digital content and knowledge. </a:t>
            </a:r>
          </a:p>
          <a:p>
            <a:pPr algn="just"/>
            <a:r>
              <a:rPr lang="en-GB" dirty="0"/>
              <a:t>These systems include capabilities for searching for information, storing both structured and unstructured data, and locating employee expertise within the firm. </a:t>
            </a:r>
          </a:p>
          <a:p>
            <a:pPr algn="just"/>
            <a:r>
              <a:rPr lang="en-GB" dirty="0"/>
              <a:t>They also include supporting technologies such as portals,</a:t>
            </a:r>
          </a:p>
          <a:p>
            <a:pPr marL="0" indent="0" algn="just">
              <a:buNone/>
            </a:pPr>
            <a:r>
              <a:rPr lang="en-GB" dirty="0"/>
              <a:t>   search engines, collaboration tools (e-mail, instant</a:t>
            </a:r>
          </a:p>
          <a:p>
            <a:pPr marL="0" indent="0" algn="just">
              <a:buNone/>
            </a:pPr>
            <a:r>
              <a:rPr lang="en-GB" dirty="0"/>
              <a:t>   messaging, wikis, blogs, and social bookmarking), and</a:t>
            </a:r>
          </a:p>
          <a:p>
            <a:pPr marL="0" indent="0" algn="just">
              <a:buNone/>
            </a:pPr>
            <a:r>
              <a:rPr lang="en-GB" dirty="0"/>
              <a:t>   learning management systems.</a:t>
            </a:r>
            <a:endParaRPr lang="en-GB" sz="3200" b="1" dirty="0"/>
          </a:p>
        </p:txBody>
      </p:sp>
    </p:spTree>
    <p:extLst>
      <p:ext uri="{BB962C8B-B14F-4D97-AF65-F5344CB8AC3E}">
        <p14:creationId xmlns:p14="http://schemas.microsoft.com/office/powerpoint/2010/main" val="1676424949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0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00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00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00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9" grpId="0" animBg="1"/>
      <p:bldP spid="200" grpId="0" build="p" animBg="1"/>
    </p:bld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D055EDA-B441-47D2-5914-F9DE00E56A4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9" name="What are recent / current business problems?">
            <a:extLst>
              <a:ext uri="{FF2B5EF4-FFF2-40B4-BE49-F238E27FC236}">
                <a16:creationId xmlns:a16="http://schemas.microsoft.com/office/drawing/2014/main" id="{17BED6B3-D579-3DAB-6461-48C071ED5338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84935" y="102742"/>
            <a:ext cx="8774129" cy="863029"/>
          </a:xfrm>
          <a:prstGeom prst="rect">
            <a:avLst/>
          </a:prstGeom>
        </p:spPr>
        <p:txBody>
          <a:bodyPr>
            <a:noAutofit/>
          </a:bodyPr>
          <a:lstStyle>
            <a:lvl1pPr>
              <a:defRPr b="1"/>
            </a:lvl1pPr>
          </a:lstStyle>
          <a:p>
            <a:pPr lvl="0"/>
            <a:r>
              <a:rPr lang="en-GB" sz="3600" dirty="0"/>
              <a:t>Knowledge Management (KM) Systems and Tools.</a:t>
            </a:r>
          </a:p>
        </p:txBody>
      </p:sp>
      <p:sp>
        <p:nvSpPr>
          <p:cNvPr id="200" name="Double-click to edit">
            <a:extLst>
              <a:ext uri="{FF2B5EF4-FFF2-40B4-BE49-F238E27FC236}">
                <a16:creationId xmlns:a16="http://schemas.microsoft.com/office/drawing/2014/main" id="{12A8708C-9D63-DFD2-A56D-CD2B8C23BC1C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102743" y="1089061"/>
            <a:ext cx="8774129" cy="4572000"/>
          </a:xfrm>
          <a:prstGeom prst="rect">
            <a:avLst/>
          </a:prstGeom>
        </p:spPr>
        <p:txBody>
          <a:bodyPr>
            <a:noAutofit/>
          </a:bodyPr>
          <a:lstStyle/>
          <a:p>
            <a:pPr algn="just"/>
            <a:r>
              <a:rPr lang="en-GB" b="1" dirty="0"/>
              <a:t>Enterprise-wide Knowledge Management Systems</a:t>
            </a:r>
          </a:p>
          <a:p>
            <a:pPr marL="0" indent="0" algn="just">
              <a:buNone/>
            </a:pPr>
            <a:r>
              <a:rPr lang="en-GB" b="1" dirty="0"/>
              <a:t> </a:t>
            </a:r>
            <a:endParaRPr lang="en-GB" sz="3200" b="1" dirty="0"/>
          </a:p>
        </p:txBody>
      </p:sp>
      <p:pic>
        <p:nvPicPr>
          <p:cNvPr id="2" name="Picture 1" descr="A diagram of a content management system&#10;&#10;Description automatically generated">
            <a:extLst>
              <a:ext uri="{FF2B5EF4-FFF2-40B4-BE49-F238E27FC236}">
                <a16:creationId xmlns:a16="http://schemas.microsoft.com/office/drawing/2014/main" id="{5A73500A-7C5A-7A2D-D5A9-4BA2A0E552C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3434" y="1643864"/>
            <a:ext cx="7787811" cy="39452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94683647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0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00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00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00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9" grpId="0" animBg="1"/>
      <p:bldP spid="200" grpId="0" build="p" animBg="1"/>
    </p:bld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660AD0E-903A-FA25-46B0-08395B10F9B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9" name="What are recent / current business problems?">
            <a:extLst>
              <a:ext uri="{FF2B5EF4-FFF2-40B4-BE49-F238E27FC236}">
                <a16:creationId xmlns:a16="http://schemas.microsoft.com/office/drawing/2014/main" id="{E9ADB8C2-77E4-A5B2-6989-6E1F0AC0D7C5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84935" y="102742"/>
            <a:ext cx="8774129" cy="863029"/>
          </a:xfrm>
          <a:prstGeom prst="rect">
            <a:avLst/>
          </a:prstGeom>
        </p:spPr>
        <p:txBody>
          <a:bodyPr>
            <a:noAutofit/>
          </a:bodyPr>
          <a:lstStyle>
            <a:lvl1pPr>
              <a:defRPr b="1"/>
            </a:lvl1pPr>
          </a:lstStyle>
          <a:p>
            <a:pPr lvl="0"/>
            <a:r>
              <a:rPr lang="en-GB" sz="3600" dirty="0"/>
              <a:t>Knowledge Management (KM) Systems and Tools.</a:t>
            </a:r>
          </a:p>
        </p:txBody>
      </p:sp>
      <p:sp>
        <p:nvSpPr>
          <p:cNvPr id="200" name="Double-click to edit">
            <a:extLst>
              <a:ext uri="{FF2B5EF4-FFF2-40B4-BE49-F238E27FC236}">
                <a16:creationId xmlns:a16="http://schemas.microsoft.com/office/drawing/2014/main" id="{CB5D87F4-8299-FE3A-086D-77749E3CDF83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102743" y="1089061"/>
            <a:ext cx="8774129" cy="4572000"/>
          </a:xfrm>
          <a:prstGeom prst="rect">
            <a:avLst/>
          </a:prstGeom>
        </p:spPr>
        <p:txBody>
          <a:bodyPr>
            <a:noAutofit/>
          </a:bodyPr>
          <a:lstStyle/>
          <a:p>
            <a:pPr algn="just"/>
            <a:r>
              <a:rPr lang="en-GB" b="1" dirty="0"/>
              <a:t>Enterprise-wide Knowledge Management Systems</a:t>
            </a:r>
          </a:p>
          <a:p>
            <a:pPr marL="0" indent="0" algn="just">
              <a:buNone/>
            </a:pPr>
            <a:r>
              <a:rPr lang="en-GB" b="1" dirty="0"/>
              <a:t> </a:t>
            </a:r>
            <a:endParaRPr lang="en-GB" sz="3200" b="1" dirty="0"/>
          </a:p>
        </p:txBody>
      </p:sp>
      <p:pic>
        <p:nvPicPr>
          <p:cNvPr id="2" name="Picture 1" descr="A diagram of a diagram&#10;&#10;Description automatically generated">
            <a:extLst>
              <a:ext uri="{FF2B5EF4-FFF2-40B4-BE49-F238E27FC236}">
                <a16:creationId xmlns:a16="http://schemas.microsoft.com/office/drawing/2014/main" id="{E760C204-736B-D50C-8B86-66A0A480A81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9321" y="1561672"/>
            <a:ext cx="8342616" cy="39863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54021433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0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00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00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00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9" grpId="0" animBg="1"/>
      <p:bldP spid="200" grpId="0" build="p" animBg="1"/>
    </p:bld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51A93C2-11EA-D9AF-0A4F-AF261BB734F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9" name="What are recent / current business problems?">
            <a:extLst>
              <a:ext uri="{FF2B5EF4-FFF2-40B4-BE49-F238E27FC236}">
                <a16:creationId xmlns:a16="http://schemas.microsoft.com/office/drawing/2014/main" id="{D1BBCE83-0C5E-EB4A-400F-1D6943DB9F0A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84935" y="102742"/>
            <a:ext cx="8774129" cy="863029"/>
          </a:xfrm>
          <a:prstGeom prst="rect">
            <a:avLst/>
          </a:prstGeom>
        </p:spPr>
        <p:txBody>
          <a:bodyPr>
            <a:noAutofit/>
          </a:bodyPr>
          <a:lstStyle>
            <a:lvl1pPr>
              <a:defRPr b="1"/>
            </a:lvl1pPr>
          </a:lstStyle>
          <a:p>
            <a:pPr lvl="0"/>
            <a:r>
              <a:rPr lang="en-GB" sz="3600" dirty="0"/>
              <a:t>Knowledge Management (KM) Systems and Tools.</a:t>
            </a:r>
          </a:p>
        </p:txBody>
      </p:sp>
      <p:sp>
        <p:nvSpPr>
          <p:cNvPr id="200" name="Double-click to edit">
            <a:extLst>
              <a:ext uri="{FF2B5EF4-FFF2-40B4-BE49-F238E27FC236}">
                <a16:creationId xmlns:a16="http://schemas.microsoft.com/office/drawing/2014/main" id="{DC963552-0447-EC77-4E72-79D6B63D7625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102743" y="1089061"/>
            <a:ext cx="8774129" cy="4572000"/>
          </a:xfrm>
          <a:prstGeom prst="rect">
            <a:avLst/>
          </a:prstGeom>
        </p:spPr>
        <p:txBody>
          <a:bodyPr>
            <a:noAutofit/>
          </a:bodyPr>
          <a:lstStyle/>
          <a:p>
            <a:pPr algn="just"/>
            <a:r>
              <a:rPr lang="en-GB" sz="2800" b="1" dirty="0"/>
              <a:t>Knowledge Work Systems (KWS) </a:t>
            </a:r>
            <a:r>
              <a:rPr lang="en-GB" dirty="0"/>
              <a:t>are specialized systems built for engineers, scientists, and other knowledge workers charged with discovering and creating new knowledge for a company.</a:t>
            </a:r>
            <a:endParaRPr lang="en-GB" sz="3200" b="1" dirty="0"/>
          </a:p>
        </p:txBody>
      </p:sp>
    </p:spTree>
    <p:extLst>
      <p:ext uri="{BB962C8B-B14F-4D97-AF65-F5344CB8AC3E}">
        <p14:creationId xmlns:p14="http://schemas.microsoft.com/office/powerpoint/2010/main" val="2351356748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0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00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00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00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9" grpId="0" animBg="1"/>
      <p:bldP spid="200" grpId="0" build="p" animBg="1"/>
    </p:bld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C09FDDE-512D-ABD7-662A-EB1B00E66CE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9" name="What are recent / current business problems?">
            <a:extLst>
              <a:ext uri="{FF2B5EF4-FFF2-40B4-BE49-F238E27FC236}">
                <a16:creationId xmlns:a16="http://schemas.microsoft.com/office/drawing/2014/main" id="{73A1ED11-B107-7375-BE47-BF00114354E9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84935" y="102742"/>
            <a:ext cx="8774129" cy="863029"/>
          </a:xfrm>
          <a:prstGeom prst="rect">
            <a:avLst/>
          </a:prstGeom>
        </p:spPr>
        <p:txBody>
          <a:bodyPr>
            <a:noAutofit/>
          </a:bodyPr>
          <a:lstStyle>
            <a:lvl1pPr>
              <a:defRPr b="1"/>
            </a:lvl1pPr>
          </a:lstStyle>
          <a:p>
            <a:pPr lvl="0"/>
            <a:r>
              <a:rPr lang="en-GB" sz="3600" dirty="0"/>
              <a:t>Knowledge Management (KM) Systems and Tools.</a:t>
            </a:r>
          </a:p>
        </p:txBody>
      </p:sp>
      <p:sp>
        <p:nvSpPr>
          <p:cNvPr id="200" name="Double-click to edit">
            <a:extLst>
              <a:ext uri="{FF2B5EF4-FFF2-40B4-BE49-F238E27FC236}">
                <a16:creationId xmlns:a16="http://schemas.microsoft.com/office/drawing/2014/main" id="{52D54FD2-17F8-07EB-6765-A6971F1D144E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102743" y="1089061"/>
            <a:ext cx="8774129" cy="4572000"/>
          </a:xfrm>
          <a:prstGeom prst="rect">
            <a:avLst/>
          </a:prstGeo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3200" b="1" dirty="0"/>
              <a:t>Intelligent Techniques </a:t>
            </a:r>
          </a:p>
          <a:p>
            <a:pPr algn="just"/>
            <a:r>
              <a:rPr lang="en-GB" dirty="0"/>
              <a:t>Knowledge management also includes a diverse group of </a:t>
            </a:r>
            <a:r>
              <a:rPr lang="en-GB" b="1" dirty="0"/>
              <a:t>intelligent techniques</a:t>
            </a:r>
            <a:r>
              <a:rPr lang="en-GB" dirty="0"/>
              <a:t>, such as data mining, expert systems, neural networks, fuzzy logic, genetic algorithms, and intelligent agents. </a:t>
            </a:r>
          </a:p>
          <a:p>
            <a:pPr algn="just"/>
            <a:endParaRPr lang="en-GB" dirty="0"/>
          </a:p>
          <a:p>
            <a:pPr algn="just"/>
            <a:r>
              <a:rPr lang="en-GB" dirty="0"/>
              <a:t>These techniques have different objectives, from a focus on discovering knowledge (data mining and neural networks), to distilling knowledge in the form of rules for a computer program (expert systems and fuzzy logic), to discovering optimal solutions for problems (genetic algorithms). </a:t>
            </a:r>
            <a:endParaRPr lang="en-GB" sz="3200" b="1" dirty="0"/>
          </a:p>
        </p:txBody>
      </p:sp>
    </p:spTree>
    <p:extLst>
      <p:ext uri="{BB962C8B-B14F-4D97-AF65-F5344CB8AC3E}">
        <p14:creationId xmlns:p14="http://schemas.microsoft.com/office/powerpoint/2010/main" val="2850777728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0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00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00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00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9" grpId="0" animBg="1"/>
      <p:bldP spid="200" grpId="0" build="p" animBg="1"/>
    </p:bld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E0DD171-0C0D-BE36-C1AB-6F000FE7EF8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9" name="What are recent / current business problems?">
            <a:extLst>
              <a:ext uri="{FF2B5EF4-FFF2-40B4-BE49-F238E27FC236}">
                <a16:creationId xmlns:a16="http://schemas.microsoft.com/office/drawing/2014/main" id="{E2D79B8C-24C5-E175-C015-4053F910D667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84935" y="102742"/>
            <a:ext cx="8774129" cy="863029"/>
          </a:xfrm>
          <a:prstGeom prst="rect">
            <a:avLst/>
          </a:prstGeom>
        </p:spPr>
        <p:txBody>
          <a:bodyPr>
            <a:noAutofit/>
          </a:bodyPr>
          <a:lstStyle>
            <a:lvl1pPr>
              <a:defRPr b="1"/>
            </a:lvl1pPr>
          </a:lstStyle>
          <a:p>
            <a:pPr lvl="0"/>
            <a:r>
              <a:rPr lang="en-GB" sz="3600" dirty="0"/>
              <a:t>Knowledge Management (KM) Systems and Tools.</a:t>
            </a:r>
          </a:p>
        </p:txBody>
      </p:sp>
      <p:sp>
        <p:nvSpPr>
          <p:cNvPr id="200" name="Double-click to edit">
            <a:extLst>
              <a:ext uri="{FF2B5EF4-FFF2-40B4-BE49-F238E27FC236}">
                <a16:creationId xmlns:a16="http://schemas.microsoft.com/office/drawing/2014/main" id="{93C5DA76-B00F-B3F3-75E7-DA120CCA7C67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102743" y="1089061"/>
            <a:ext cx="8774129" cy="4572000"/>
          </a:xfrm>
          <a:prstGeom prst="rect">
            <a:avLst/>
          </a:prstGeo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2800" b="1" dirty="0"/>
              <a:t>Intelligent Techniques </a:t>
            </a:r>
          </a:p>
          <a:p>
            <a:pPr algn="just"/>
            <a:r>
              <a:rPr lang="en-GB" sz="2800" dirty="0"/>
              <a:t>Artificial intelligence and database technology provide a number of intelligent techniques that organizations can use to capture individual and collective knowledge and to extend their knowledge base. </a:t>
            </a:r>
          </a:p>
          <a:p>
            <a:pPr algn="just"/>
            <a:endParaRPr lang="en-GB" sz="2800" dirty="0"/>
          </a:p>
          <a:p>
            <a:pPr algn="just"/>
            <a:r>
              <a:rPr lang="en-GB" sz="2800" dirty="0"/>
              <a:t>Expert systems, case-based reasoning, and fuzzy logic are used for capturing tacit knowledge.</a:t>
            </a:r>
            <a:endParaRPr lang="en-GB" sz="2800" b="1" dirty="0"/>
          </a:p>
        </p:txBody>
      </p:sp>
    </p:spTree>
    <p:extLst>
      <p:ext uri="{BB962C8B-B14F-4D97-AF65-F5344CB8AC3E}">
        <p14:creationId xmlns:p14="http://schemas.microsoft.com/office/powerpoint/2010/main" val="4156958078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0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00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00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00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9" grpId="0" animBg="1"/>
      <p:bldP spid="200" grpId="0" build="p" animBg="1"/>
    </p:bld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EC56EBB-16DC-FF0D-39E4-5E56DB44058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9" name="What are recent / current business problems?">
            <a:extLst>
              <a:ext uri="{FF2B5EF4-FFF2-40B4-BE49-F238E27FC236}">
                <a16:creationId xmlns:a16="http://schemas.microsoft.com/office/drawing/2014/main" id="{AC5E643A-A077-57B9-6D97-85453E31DA1F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84935" y="102742"/>
            <a:ext cx="8774129" cy="863029"/>
          </a:xfrm>
          <a:prstGeom prst="rect">
            <a:avLst/>
          </a:prstGeom>
        </p:spPr>
        <p:txBody>
          <a:bodyPr>
            <a:noAutofit/>
          </a:bodyPr>
          <a:lstStyle>
            <a:lvl1pPr>
              <a:defRPr b="1"/>
            </a:lvl1pPr>
          </a:lstStyle>
          <a:p>
            <a:pPr lvl="0"/>
            <a:r>
              <a:rPr lang="en-GB" sz="3600" dirty="0"/>
              <a:t>Knowledge Management (KM) Systems and Tools.</a:t>
            </a:r>
          </a:p>
        </p:txBody>
      </p:sp>
      <p:sp>
        <p:nvSpPr>
          <p:cNvPr id="200" name="Double-click to edit">
            <a:extLst>
              <a:ext uri="{FF2B5EF4-FFF2-40B4-BE49-F238E27FC236}">
                <a16:creationId xmlns:a16="http://schemas.microsoft.com/office/drawing/2014/main" id="{43621E4D-AB62-E9B3-99EF-D0720E1E0E7A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102743" y="1089061"/>
            <a:ext cx="8774129" cy="4572000"/>
          </a:xfrm>
          <a:prstGeom prst="rect">
            <a:avLst/>
          </a:prstGeom>
        </p:spPr>
        <p:txBody>
          <a:bodyPr>
            <a:noAutofit/>
          </a:bodyPr>
          <a:lstStyle/>
          <a:p>
            <a:pPr>
              <a:spcBef>
                <a:spcPts val="0"/>
              </a:spcBef>
              <a:buFont typeface="Wingdings" panose="05000000000000000000" pitchFamily="2" charset="2"/>
              <a:buNone/>
            </a:pPr>
            <a:r>
              <a:rPr lang="en-GB" sz="2800" b="1" dirty="0"/>
              <a:t>Types of Knowledge Management Systems</a:t>
            </a:r>
          </a:p>
          <a:p>
            <a:pPr>
              <a:spcBef>
                <a:spcPts val="0"/>
              </a:spcBef>
              <a:buFont typeface="Wingdings" panose="05000000000000000000" pitchFamily="2" charset="2"/>
              <a:buNone/>
            </a:pPr>
            <a:endParaRPr lang="en-GB" sz="2800" b="1" dirty="0"/>
          </a:p>
        </p:txBody>
      </p:sp>
      <p:pic>
        <p:nvPicPr>
          <p:cNvPr id="2" name="Picture 1" descr="A diagram of knowledge management systems&#10;&#10;Description automatically generated">
            <a:extLst>
              <a:ext uri="{FF2B5EF4-FFF2-40B4-BE49-F238E27FC236}">
                <a16:creationId xmlns:a16="http://schemas.microsoft.com/office/drawing/2014/main" id="{7E48F14A-45AA-8D7B-397F-F7B82990D08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4935" y="1746607"/>
            <a:ext cx="8620018" cy="37808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54842845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0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00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00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00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9" grpId="0" animBg="1"/>
      <p:bldP spid="200" grpId="0" build="p" animBg="1"/>
    </p:bld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842AD11-D293-D9C2-6244-F9F8414E289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9" name="What are recent / current business problems?">
            <a:extLst>
              <a:ext uri="{FF2B5EF4-FFF2-40B4-BE49-F238E27FC236}">
                <a16:creationId xmlns:a16="http://schemas.microsoft.com/office/drawing/2014/main" id="{70E7D45D-F4BA-F8D2-886C-523BBAFD095C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84935" y="102742"/>
            <a:ext cx="8774129" cy="863029"/>
          </a:xfrm>
          <a:prstGeom prst="rect">
            <a:avLst/>
          </a:prstGeom>
        </p:spPr>
        <p:txBody>
          <a:bodyPr>
            <a:noAutofit/>
          </a:bodyPr>
          <a:lstStyle>
            <a:lvl1pPr>
              <a:defRPr b="1"/>
            </a:lvl1pPr>
          </a:lstStyle>
          <a:p>
            <a:pPr lvl="0"/>
            <a:r>
              <a:rPr lang="en-GB" sz="3600" dirty="0"/>
              <a:t>Knowledge Management (KM) Systems and Tools.</a:t>
            </a:r>
          </a:p>
        </p:txBody>
      </p:sp>
      <p:sp>
        <p:nvSpPr>
          <p:cNvPr id="200" name="Double-click to edit">
            <a:extLst>
              <a:ext uri="{FF2B5EF4-FFF2-40B4-BE49-F238E27FC236}">
                <a16:creationId xmlns:a16="http://schemas.microsoft.com/office/drawing/2014/main" id="{5052E3AB-9F7D-579E-2783-39A6D2E5FB53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102743" y="1089061"/>
            <a:ext cx="8774129" cy="4572000"/>
          </a:xfrm>
          <a:prstGeom prst="rect">
            <a:avLst/>
          </a:prstGeo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3200" b="1" dirty="0"/>
              <a:t>Examples of Knowledge Work Systems</a:t>
            </a:r>
          </a:p>
          <a:p>
            <a:pPr marL="0" indent="0">
              <a:buNone/>
            </a:pPr>
            <a:endParaRPr lang="en-GB" sz="3200" b="1" dirty="0"/>
          </a:p>
        </p:txBody>
      </p:sp>
      <p:pic>
        <p:nvPicPr>
          <p:cNvPr id="2" name="Picture 1" descr="A close-up of a chart&#10;&#10;Description automatically generated">
            <a:extLst>
              <a:ext uri="{FF2B5EF4-FFF2-40B4-BE49-F238E27FC236}">
                <a16:creationId xmlns:a16="http://schemas.microsoft.com/office/drawing/2014/main" id="{B6831D20-BC03-EAA7-1AB1-A72AC93B7C2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7128" y="1890445"/>
            <a:ext cx="8393987" cy="34315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25826579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0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00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00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00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9" grpId="0" animBg="1"/>
      <p:bldP spid="200" grpId="0" build="p" animBg="1"/>
    </p:bld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7" name="Summary"/>
          <p:cNvSpPr txBox="1">
            <a:spLocks noGrp="1"/>
          </p:cNvSpPr>
          <p:nvPr>
            <p:ph type="title"/>
          </p:nvPr>
        </p:nvSpPr>
        <p:spPr>
          <a:xfrm>
            <a:off x="308225" y="143838"/>
            <a:ext cx="8650839" cy="1109609"/>
          </a:xfrm>
          <a:prstGeom prst="rect">
            <a:avLst/>
          </a:prstGeom>
        </p:spPr>
        <p:txBody>
          <a:bodyPr>
            <a:normAutofit/>
          </a:bodyPr>
          <a:lstStyle>
            <a:lvl1pPr>
              <a:defRPr b="1"/>
            </a:lvl1pPr>
          </a:lstStyle>
          <a:p>
            <a:r>
              <a:rPr lang="en-GB" dirty="0"/>
              <a:t>Any Question?</a:t>
            </a:r>
            <a:endParaRPr dirty="0"/>
          </a:p>
        </p:txBody>
      </p:sp>
      <p:sp>
        <p:nvSpPr>
          <p:cNvPr id="278" name="Got to know each other…"/>
          <p:cNvSpPr txBox="1">
            <a:spLocks noGrp="1"/>
          </p:cNvSpPr>
          <p:nvPr>
            <p:ph type="body" idx="1"/>
          </p:nvPr>
        </p:nvSpPr>
        <p:spPr>
          <a:xfrm>
            <a:off x="174661" y="1181527"/>
            <a:ext cx="8784403" cy="4500081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0" indent="0" algn="ctr">
              <a:lnSpc>
                <a:spcPct val="107000"/>
              </a:lnSpc>
              <a:spcAft>
                <a:spcPts val="800"/>
              </a:spcAft>
              <a:buNone/>
            </a:pPr>
            <a:endParaRPr lang="en-GB" sz="3200" dirty="0"/>
          </a:p>
          <a:p>
            <a:pPr marL="0" indent="0" algn="ctr">
              <a:lnSpc>
                <a:spcPct val="107000"/>
              </a:lnSpc>
              <a:spcAft>
                <a:spcPts val="800"/>
              </a:spcAft>
              <a:buNone/>
            </a:pPr>
            <a:endParaRPr lang="en-GB" sz="3200" dirty="0"/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endParaRPr lang="en-US" b="1" dirty="0">
              <a:solidFill>
                <a:srgbClr val="FF0000"/>
              </a:solidFill>
            </a:endParaRP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endParaRPr lang="en-GB" sz="3200" kern="100" dirty="0">
              <a:solidFill>
                <a:schemeClr val="tx1"/>
              </a:solidFill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00619595-562A-91D5-61A7-2E08C53031E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64413" y="1469204"/>
            <a:ext cx="5167902" cy="34212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26612080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78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78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78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7" grpId="0" animBg="1"/>
      <p:bldP spid="278" grpId="0" build="p" animBg="1"/>
    </p:bldLst>
  </p:timing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7" name="Summary"/>
          <p:cNvSpPr txBox="1">
            <a:spLocks noGrp="1"/>
          </p:cNvSpPr>
          <p:nvPr>
            <p:ph type="title"/>
          </p:nvPr>
        </p:nvSpPr>
        <p:spPr>
          <a:xfrm>
            <a:off x="457200" y="154112"/>
            <a:ext cx="8229600" cy="821933"/>
          </a:xfrm>
          <a:prstGeom prst="rect">
            <a:avLst/>
          </a:prstGeom>
        </p:spPr>
        <p:txBody>
          <a:bodyPr/>
          <a:lstStyle>
            <a:lvl1pPr>
              <a:defRPr b="1"/>
            </a:lvl1pPr>
          </a:lstStyle>
          <a:p>
            <a:r>
              <a:rPr dirty="0"/>
              <a:t>Summary</a:t>
            </a:r>
            <a:r>
              <a:rPr lang="en-GB" dirty="0"/>
              <a:t>…Today we have looked at…</a:t>
            </a:r>
            <a:endParaRPr dirty="0"/>
          </a:p>
        </p:txBody>
      </p:sp>
      <p:sp>
        <p:nvSpPr>
          <p:cNvPr id="278" name="Got to know each other…"/>
          <p:cNvSpPr txBox="1">
            <a:spLocks noGrp="1"/>
          </p:cNvSpPr>
          <p:nvPr>
            <p:ph type="body" idx="1"/>
          </p:nvPr>
        </p:nvSpPr>
        <p:spPr>
          <a:xfrm>
            <a:off x="287675" y="976045"/>
            <a:ext cx="8671389" cy="4541189"/>
          </a:xfrm>
          <a:prstGeom prst="rect">
            <a:avLst/>
          </a:prstGeo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3600" b="1" dirty="0"/>
              <a:t>Knowledge Management:</a:t>
            </a:r>
            <a:endParaRPr lang="en-GB" sz="3600" dirty="0"/>
          </a:p>
          <a:p>
            <a:pPr lvl="0"/>
            <a:r>
              <a:rPr lang="en-GB" sz="3200" dirty="0"/>
              <a:t>The role of knowledge in organizational success.</a:t>
            </a:r>
          </a:p>
          <a:p>
            <a:pPr lvl="0"/>
            <a:r>
              <a:rPr lang="en-GB" sz="3200" dirty="0"/>
              <a:t>Strategies for knowledge capture, storage, and dissemination.</a:t>
            </a:r>
          </a:p>
          <a:p>
            <a:pPr lvl="0"/>
            <a:r>
              <a:rPr lang="en-GB" sz="3200" dirty="0"/>
              <a:t>Knowledge Management (KM) systems and tools.</a:t>
            </a:r>
          </a:p>
          <a:p>
            <a:pPr algn="just"/>
            <a:r>
              <a:rPr lang="en-GB" sz="3200" kern="100" dirty="0">
                <a:ea typeface="Calibri" panose="020F0502020204030204" pitchFamily="34" charset="0"/>
                <a:cs typeface="Times New Roman" panose="02020603050405020304" pitchFamily="18" charset="0"/>
              </a:rPr>
              <a:t>Assessment break out time and tutorial session.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78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78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78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27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7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7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27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27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7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27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27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27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27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27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27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27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27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27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7" grpId="0" animBg="1"/>
      <p:bldP spid="278" grpId="0" build="p" animBg="1"/>
    </p:bldLst>
  </p:timing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0" name="Further information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711681"/>
          </a:xfrm>
          <a:prstGeom prst="rect">
            <a:avLst/>
          </a:prstGeom>
        </p:spPr>
        <p:txBody>
          <a:bodyPr/>
          <a:lstStyle>
            <a:lvl1pPr>
              <a:defRPr b="1"/>
            </a:lvl1pPr>
          </a:lstStyle>
          <a:p>
            <a:r>
              <a:rPr lang="en-GB" dirty="0"/>
              <a:t>References</a:t>
            </a:r>
            <a:endParaRPr dirty="0"/>
          </a:p>
        </p:txBody>
      </p:sp>
      <p:sp>
        <p:nvSpPr>
          <p:cNvPr id="281" name="Reading on the need to identify the ‘right’ business problem: Spradlin, D. (2012). Are you solving the right problem? Harvard Business Review…"/>
          <p:cNvSpPr txBox="1">
            <a:spLocks noGrp="1"/>
          </p:cNvSpPr>
          <p:nvPr>
            <p:ph type="body" idx="1"/>
          </p:nvPr>
        </p:nvSpPr>
        <p:spPr>
          <a:xfrm>
            <a:off x="164387" y="1202076"/>
            <a:ext cx="8804951" cy="4315157"/>
          </a:xfrm>
          <a:prstGeom prst="rect">
            <a:avLst/>
          </a:prstGeom>
        </p:spPr>
        <p:txBody>
          <a:bodyPr>
            <a:normAutofit fontScale="25000" lnSpcReduction="20000"/>
          </a:bodyPr>
          <a:lstStyle/>
          <a:p>
            <a:pPr algn="just"/>
            <a:r>
              <a:rPr lang="en-GB" sz="7200" b="0" i="0" u="none" strike="noStrike" baseline="0" dirty="0">
                <a:solidFill>
                  <a:srgbClr val="000000"/>
                </a:solidFill>
              </a:rPr>
              <a:t>Bourgeois, D., T., Smith, J., L., Wang, S., and </a:t>
            </a:r>
            <a:r>
              <a:rPr lang="en-GB" sz="7200" b="0" i="0" u="none" strike="noStrike" baseline="0" dirty="0" err="1">
                <a:solidFill>
                  <a:srgbClr val="000000"/>
                </a:solidFill>
              </a:rPr>
              <a:t>Mortati</a:t>
            </a:r>
            <a:r>
              <a:rPr lang="en-GB" sz="7200" b="0" i="0" u="none" strike="noStrike" baseline="0" dirty="0">
                <a:solidFill>
                  <a:srgbClr val="000000"/>
                </a:solidFill>
              </a:rPr>
              <a:t>, J., (2019). "Information Systems for Business and Beyond“, Open Textbooks. 1, available @: </a:t>
            </a:r>
            <a:r>
              <a:rPr lang="en-GB" sz="7200" b="0" i="0" u="none" strike="noStrike" baseline="0" dirty="0">
                <a:solidFill>
                  <a:srgbClr val="000000"/>
                </a:solidFill>
                <a:hlinkClick r:id="rId2"/>
              </a:rPr>
              <a:t>https://digitalcommons.biola.edu/open-textbooks/1</a:t>
            </a:r>
            <a:r>
              <a:rPr lang="en-GB" sz="7200" b="0" i="0" u="none" strike="noStrike" baseline="0" dirty="0">
                <a:solidFill>
                  <a:srgbClr val="000000"/>
                </a:solidFill>
              </a:rPr>
              <a:t> , (Accessed on 22/11/2023).</a:t>
            </a:r>
          </a:p>
          <a:p>
            <a:pPr algn="just"/>
            <a:endParaRPr lang="en-GB" sz="7200" dirty="0"/>
          </a:p>
          <a:p>
            <a:pPr algn="just"/>
            <a:r>
              <a:rPr lang="en-GB" sz="7200" dirty="0">
                <a:solidFill>
                  <a:srgbClr val="000000"/>
                </a:solidFill>
                <a:effectLst/>
                <a:ea typeface="Calibri" panose="020F0502020204030204" pitchFamily="34" charset="0"/>
              </a:rPr>
              <a:t>Coughlan, J., Lycett, M., and </a:t>
            </a:r>
            <a:r>
              <a:rPr lang="en-GB" sz="7200" dirty="0" err="1">
                <a:solidFill>
                  <a:srgbClr val="000000"/>
                </a:solidFill>
                <a:effectLst/>
                <a:ea typeface="Calibri" panose="020F0502020204030204" pitchFamily="34" charset="0"/>
              </a:rPr>
              <a:t>Macredie</a:t>
            </a:r>
            <a:r>
              <a:rPr lang="en-GB" sz="7200" dirty="0">
                <a:solidFill>
                  <a:srgbClr val="000000"/>
                </a:solidFill>
                <a:effectLst/>
                <a:ea typeface="Calibri" panose="020F0502020204030204" pitchFamily="34" charset="0"/>
              </a:rPr>
              <a:t>, R., D., (2005).  Understanding the Business–IT Relationship, International Journal of Information Management, Vol. 25, pp.303–319.</a:t>
            </a:r>
            <a:endParaRPr lang="en-GB" sz="7200" b="0" i="0" u="none" strike="noStrike" baseline="0" dirty="0">
              <a:solidFill>
                <a:srgbClr val="000000"/>
              </a:solidFill>
            </a:endParaRPr>
          </a:p>
          <a:p>
            <a:pPr marL="0" indent="0" algn="just">
              <a:buNone/>
            </a:pPr>
            <a:endParaRPr lang="en-GB" sz="7200" b="0" i="0" u="none" strike="noStrike" baseline="0" dirty="0">
              <a:solidFill>
                <a:srgbClr val="000000"/>
              </a:solidFill>
            </a:endParaRPr>
          </a:p>
          <a:p>
            <a:r>
              <a:rPr lang="en-GB" sz="7200" dirty="0"/>
              <a:t>Drucker, P.F. (1993). Post-Capitalist Society. New York: HarperCollins </a:t>
            </a:r>
          </a:p>
          <a:p>
            <a:endParaRPr lang="en-GB" sz="7200" b="0" i="0" u="none" strike="noStrike" baseline="0" dirty="0">
              <a:solidFill>
                <a:srgbClr val="000000"/>
              </a:solidFill>
            </a:endParaRPr>
          </a:p>
          <a:p>
            <a:r>
              <a:rPr lang="en-GB" sz="7200" b="0" i="0" u="none" strike="noStrike" baseline="0" dirty="0">
                <a:solidFill>
                  <a:srgbClr val="000000"/>
                </a:solidFill>
              </a:rPr>
              <a:t>Laudon, K.C. and Laudon, J. P. (2012). </a:t>
            </a:r>
            <a:r>
              <a:rPr lang="en-GB" sz="7200" b="0" i="1" u="none" strike="noStrike" baseline="0" dirty="0">
                <a:solidFill>
                  <a:srgbClr val="000000"/>
                </a:solidFill>
              </a:rPr>
              <a:t>Management Information Systems</a:t>
            </a:r>
            <a:r>
              <a:rPr lang="en-GB" sz="7200" b="0" i="0" u="none" strike="noStrike" baseline="0" dirty="0">
                <a:solidFill>
                  <a:srgbClr val="000000"/>
                </a:solidFill>
              </a:rPr>
              <a:t>, twelfth edition. Upper Saddle River, New Jersey: Prentice-Hall. </a:t>
            </a:r>
          </a:p>
          <a:p>
            <a:endParaRPr lang="en-GB" sz="7200" b="0" i="0" u="none" strike="noStrike" baseline="0" dirty="0">
              <a:solidFill>
                <a:srgbClr val="000000"/>
              </a:solidFill>
            </a:endParaRPr>
          </a:p>
          <a:p>
            <a:r>
              <a:rPr lang="en-GB" sz="7200" kern="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Sengupta, S., (2015). Value Additive Activities in ERP Projects: A Consultant’s View, International Journal of Computer Applications, Vol. 121 (19), </a:t>
            </a:r>
          </a:p>
          <a:p>
            <a:endParaRPr lang="en-GB" sz="7200" b="0" i="0" u="none" strike="noStrike" baseline="0" dirty="0">
              <a:solidFill>
                <a:srgbClr val="000000"/>
              </a:solidFill>
            </a:endParaRPr>
          </a:p>
          <a:p>
            <a:pPr marL="0" indent="0" algn="just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7200" b="1" kern="0" dirty="0">
                <a:effectLst/>
                <a:ea typeface="Calibri" panose="020F0502020204030204" pitchFamily="34" charset="0"/>
                <a:cs typeface="GillSansMTPro-Bold"/>
              </a:rPr>
              <a:t> </a:t>
            </a:r>
            <a:endParaRPr lang="en-GB" sz="7200" kern="1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28885" indent="-228885" defTabSz="610361">
              <a:defRPr sz="2136"/>
            </a:pPr>
            <a:endParaRPr i="1" dirty="0"/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81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81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81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28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8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8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28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28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8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28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28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28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28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28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28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28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28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28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281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281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281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0" grpId="0" animBg="1"/>
      <p:bldP spid="281" grpId="0" build="p" animBg="1"/>
    </p:bldLst>
  </p:timing>
</p:sld>
</file>

<file path=ppt/theme/theme1.xml><?xml version="1.0" encoding="utf-8"?>
<a:theme xmlns:a="http://schemas.openxmlformats.org/drawingml/2006/main" name="20140311PresentationUWTSDTemplate">
  <a:themeElements>
    <a:clrScheme name="20140311PresentationUWTSDTemplate">
      <a:dk1>
        <a:srgbClr val="000000"/>
      </a:dk1>
      <a:lt1>
        <a:srgbClr val="FFFFFF"/>
      </a:lt1>
      <a:dk2>
        <a:srgbClr val="A7A7A7"/>
      </a:dk2>
      <a:lt2>
        <a:srgbClr val="535353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FF00FF"/>
      </a:folHlink>
    </a:clrScheme>
    <a:fontScheme name="20140311PresentationUWTSDTemplate">
      <a:majorFont>
        <a:latin typeface="Helvetica"/>
        <a:ea typeface="Helvetica"/>
        <a:cs typeface="Helvetica"/>
      </a:majorFont>
      <a:minorFont>
        <a:latin typeface="Calibri"/>
        <a:ea typeface="Calibri"/>
        <a:cs typeface="Calibri"/>
      </a:minorFont>
    </a:fontScheme>
    <a:fmtScheme name="20140311PresentationUWTSDTemplat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381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38100" dist="20000" dir="5400000" rotWithShape="0">
              <a:srgbClr val="000000">
                <a:alpha val="38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rgbClr val="FFFFFF"/>
        </a:solidFill>
        <a:ln w="25400" cap="flat">
          <a:solidFill>
            <a:schemeClr val="accent1"/>
          </a:solidFill>
          <a:prstDash val="solid"/>
          <a:round/>
        </a:ln>
        <a:effectLst>
          <a:outerShdw blurRad="38100" dist="23000" dir="5400000" rotWithShape="0">
            <a:srgbClr val="000000">
              <a:alpha val="35000"/>
            </a:srgbClr>
          </a:outerShdw>
        </a:effectLst>
        <a:sp3d/>
      </a:spPr>
      <a:bodyPr rot="0" spcFirstLastPara="1" vertOverflow="overflow" horzOverflow="overflow" vert="horz" wrap="square" lIns="45719" tIns="45719" rIns="45719" bIns="45719" numCol="1" spcCol="38100" rtlCol="0" anchor="ctr">
        <a:spAutoFit/>
      </a:bodyPr>
      <a:lstStyle>
        <a:defPPr marL="0" marR="0" indent="0" algn="l" defTabSz="9144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  <a:latin typeface="Myriad Pro"/>
            <a:ea typeface="Myriad Pro"/>
            <a:cs typeface="Myriad Pro"/>
            <a:sym typeface="Myriad Pro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spDef>
    <a:lnDef>
      <a:spPr>
        <a:noFill/>
        <a:ln w="25400" cap="flat">
          <a:solidFill>
            <a:schemeClr val="accent1"/>
          </a:solidFill>
          <a:prstDash val="solid"/>
          <a:round/>
        </a:ln>
        <a:effectLst>
          <a:outerShdw blurRad="38100" dist="20000" dir="5400000" rotWithShape="0">
            <a:srgbClr val="000000">
              <a:alpha val="38000"/>
            </a:srgbClr>
          </a:outerShdw>
        </a:effectLst>
        <a:sp3d/>
      </a:spPr>
      <a:bodyPr rot="0" spcFirstLastPara="1" vertOverflow="overflow" horzOverflow="overflow" vert="horz" wrap="square" lIns="91439" tIns="45719" rIns="91439" bIns="45719" numCol="1" spcCol="38100" rtlCol="0" anchor="t">
        <a:no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lnDef>
    <a:txDef>
      <a:spPr>
        <a:noFill/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45719" tIns="45719" rIns="45719" bIns="45719" numCol="1" spcCol="38100" rtlCol="0" anchor="t">
        <a:spAutoFit/>
      </a:bodyPr>
      <a:lstStyle>
        <a:defPPr marL="0" marR="0" indent="0" algn="l" defTabSz="9144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  <a:latin typeface="Myriad Pro"/>
            <a:ea typeface="Myriad Pro"/>
            <a:cs typeface="Myriad Pro"/>
            <a:sym typeface="Myriad Pro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txDef>
  </a:objectDefaults>
  <a:extraClrSchemeLst/>
</a:theme>
</file>

<file path=ppt/theme/theme2.xml><?xml version="1.0" encoding="utf-8"?>
<a:theme xmlns:a="http://schemas.openxmlformats.org/drawingml/2006/main" name="20140311PresentationUWTSDTemplate">
  <a:themeElements>
    <a:clrScheme name="20140311PresentationUWTSDTemplate">
      <a:dk1>
        <a:srgbClr val="000000"/>
      </a:dk1>
      <a:lt1>
        <a:srgbClr val="FFFFFF"/>
      </a:lt1>
      <a:dk2>
        <a:srgbClr val="A7A7A7"/>
      </a:dk2>
      <a:lt2>
        <a:srgbClr val="535353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FF00FF"/>
      </a:folHlink>
    </a:clrScheme>
    <a:fontScheme name="20140311PresentationUWTSDTemplate">
      <a:majorFont>
        <a:latin typeface="Helvetica"/>
        <a:ea typeface="Helvetica"/>
        <a:cs typeface="Helvetica"/>
      </a:majorFont>
      <a:minorFont>
        <a:latin typeface="Calibri"/>
        <a:ea typeface="Calibri"/>
        <a:cs typeface="Calibri"/>
      </a:minorFont>
    </a:fontScheme>
    <a:fmtScheme name="20140311PresentationUWTSDTemplat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381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38100" dist="20000" dir="5400000" rotWithShape="0">
              <a:srgbClr val="000000">
                <a:alpha val="38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rgbClr val="FFFFFF"/>
        </a:solidFill>
        <a:ln w="25400" cap="flat">
          <a:solidFill>
            <a:schemeClr val="accent1"/>
          </a:solidFill>
          <a:prstDash val="solid"/>
          <a:round/>
        </a:ln>
        <a:effectLst>
          <a:outerShdw blurRad="38100" dist="23000" dir="5400000" rotWithShape="0">
            <a:srgbClr val="000000">
              <a:alpha val="35000"/>
            </a:srgbClr>
          </a:outerShdw>
        </a:effectLst>
        <a:sp3d/>
      </a:spPr>
      <a:bodyPr rot="0" spcFirstLastPara="1" vertOverflow="overflow" horzOverflow="overflow" vert="horz" wrap="square" lIns="45719" tIns="45719" rIns="45719" bIns="45719" numCol="1" spcCol="38100" rtlCol="0" anchor="ctr">
        <a:spAutoFit/>
      </a:bodyPr>
      <a:lstStyle>
        <a:defPPr marL="0" marR="0" indent="0" algn="l" defTabSz="9144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  <a:latin typeface="Myriad Pro"/>
            <a:ea typeface="Myriad Pro"/>
            <a:cs typeface="Myriad Pro"/>
            <a:sym typeface="Myriad Pro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spDef>
    <a:lnDef>
      <a:spPr>
        <a:noFill/>
        <a:ln w="25400" cap="flat">
          <a:solidFill>
            <a:schemeClr val="accent1"/>
          </a:solidFill>
          <a:prstDash val="solid"/>
          <a:round/>
        </a:ln>
        <a:effectLst>
          <a:outerShdw blurRad="38100" dist="20000" dir="5400000" rotWithShape="0">
            <a:srgbClr val="000000">
              <a:alpha val="38000"/>
            </a:srgbClr>
          </a:outerShdw>
        </a:effectLst>
        <a:sp3d/>
      </a:spPr>
      <a:bodyPr rot="0" spcFirstLastPara="1" vertOverflow="overflow" horzOverflow="overflow" vert="horz" wrap="square" lIns="91439" tIns="45719" rIns="91439" bIns="45719" numCol="1" spcCol="38100" rtlCol="0" anchor="t">
        <a:no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lnDef>
    <a:txDef>
      <a:spPr>
        <a:noFill/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45719" tIns="45719" rIns="45719" bIns="45719" numCol="1" spcCol="38100" rtlCol="0" anchor="t">
        <a:spAutoFit/>
      </a:bodyPr>
      <a:lstStyle>
        <a:defPPr marL="0" marR="0" indent="0" algn="l" defTabSz="9144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  <a:latin typeface="Myriad Pro"/>
            <a:ea typeface="Myriad Pro"/>
            <a:cs typeface="Myriad Pro"/>
            <a:sym typeface="Myriad Pro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tx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14166</TotalTime>
  <Words>2450</Words>
  <Application>Microsoft Office PowerPoint</Application>
  <PresentationFormat>On-screen Show (4:3)</PresentationFormat>
  <Paragraphs>329</Paragraphs>
  <Slides>54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54</vt:i4>
      </vt:variant>
    </vt:vector>
  </HeadingPairs>
  <TitlesOfParts>
    <vt:vector size="62" baseType="lpstr">
      <vt:lpstr>Myriad Pro</vt:lpstr>
      <vt:lpstr>新細明體</vt:lpstr>
      <vt:lpstr>Arial</vt:lpstr>
      <vt:lpstr>Calibri</vt:lpstr>
      <vt:lpstr>Times New Roman</vt:lpstr>
      <vt:lpstr>Verdana</vt:lpstr>
      <vt:lpstr>Wingdings</vt:lpstr>
      <vt:lpstr>20140311PresentationUWTSDTemplate</vt:lpstr>
      <vt:lpstr>   LCLM 5004  Managing Business Information  Week 7:  Knowledge Management      </vt:lpstr>
      <vt:lpstr>During Week 5 Lecture</vt:lpstr>
      <vt:lpstr>Last Week (i.e., Week 6)</vt:lpstr>
      <vt:lpstr>This Week (i.e., Week 7)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Next, …..</vt:lpstr>
      <vt:lpstr>Next, …..</vt:lpstr>
      <vt:lpstr>Session 2</vt:lpstr>
      <vt:lpstr>Knowledge Management</vt:lpstr>
      <vt:lpstr>Knowledge Management</vt:lpstr>
      <vt:lpstr>Knowledge Management</vt:lpstr>
      <vt:lpstr>Knowledge Management</vt:lpstr>
      <vt:lpstr>Knowledge Management</vt:lpstr>
      <vt:lpstr>Knowledge Management</vt:lpstr>
      <vt:lpstr>Knowledge Management</vt:lpstr>
      <vt:lpstr>Knowledge Management</vt:lpstr>
      <vt:lpstr>Knowledge Management</vt:lpstr>
      <vt:lpstr>Knowledge Management</vt:lpstr>
      <vt:lpstr>Knowledge Management</vt:lpstr>
      <vt:lpstr>Knowledge Management (KM) Systems and Tools.</vt:lpstr>
      <vt:lpstr>Knowledge Management (KM) Systems and Tools.</vt:lpstr>
      <vt:lpstr>Knowledge Management (KM) Systems and Tools.</vt:lpstr>
      <vt:lpstr>Knowledge Management (KM) Systems and Tools.</vt:lpstr>
      <vt:lpstr>Knowledge Management (KM) Systems and Tools.</vt:lpstr>
      <vt:lpstr>Knowledge Management (KM) Systems and Tools.</vt:lpstr>
      <vt:lpstr>Knowledge Management (KM) Systems and Tools.</vt:lpstr>
      <vt:lpstr>Knowledge Management (KM) Systems and Tools.</vt:lpstr>
      <vt:lpstr>Knowledge Management (KM) Systems and Tools.</vt:lpstr>
      <vt:lpstr>Knowledge Management (KM) Systems and Tools.</vt:lpstr>
      <vt:lpstr>Knowledge Management (KM) Systems and Tools.</vt:lpstr>
      <vt:lpstr>Knowledge Management (KM) Systems and Tools.</vt:lpstr>
      <vt:lpstr>Knowledge Management (KM) Systems and Tools.</vt:lpstr>
      <vt:lpstr>Knowledge Management (KM) Systems and Tools.</vt:lpstr>
      <vt:lpstr>Knowledge Management (KM) Systems and Tools.</vt:lpstr>
      <vt:lpstr>Knowledge Management (KM) Systems and Tools.</vt:lpstr>
      <vt:lpstr>Knowledge Management (KM) Systems and Tools.</vt:lpstr>
      <vt:lpstr>Knowledge Management (KM) Systems and Tools.</vt:lpstr>
      <vt:lpstr>Knowledge Management (KM) Systems and Tools.</vt:lpstr>
      <vt:lpstr>Knowledge Management (KM) Systems and Tools.</vt:lpstr>
      <vt:lpstr>Any Question?</vt:lpstr>
      <vt:lpstr>Summary…Today we have looked at…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LCLM4004  Problem Solving and Decision Making  Week 1</dc:title>
  <dc:creator>Adegbite, Oluwaseun</dc:creator>
  <cp:lastModifiedBy>Joy Botu</cp:lastModifiedBy>
  <cp:revision>418</cp:revision>
  <dcterms:modified xsi:type="dcterms:W3CDTF">2024-03-18T17:14:33Z</dcterms:modified>
</cp:coreProperties>
</file>