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9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1" autoAdjust="0"/>
    <p:restoredTop sz="94660"/>
  </p:normalViewPr>
  <p:slideViewPr>
    <p:cSldViewPr snapToGrid="0">
      <p:cViewPr>
        <p:scale>
          <a:sx n="40" d="100"/>
          <a:sy n="40" d="100"/>
        </p:scale>
        <p:origin x="60" y="119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65091D-A6D0-4FA7-8C6D-CCFA3EACAFF9}"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59BF9868-E507-4215-85F7-761945FD2520}">
      <dgm:prSet/>
      <dgm:spPr/>
      <dgm:t>
        <a:bodyPr/>
        <a:lstStyle/>
        <a:p>
          <a:r>
            <a:rPr lang="en-US" b="1"/>
            <a:t>What does policing face - 21</a:t>
          </a:r>
          <a:r>
            <a:rPr lang="en-US" b="1" baseline="30000"/>
            <a:t>st</a:t>
          </a:r>
          <a:r>
            <a:rPr lang="en-US" b="1"/>
            <a:t> century challenges </a:t>
          </a:r>
          <a:endParaRPr lang="en-US"/>
        </a:p>
      </dgm:t>
    </dgm:pt>
    <dgm:pt modelId="{B65F2D41-AD28-4EC1-9E0C-21F784F9373C}" type="parTrans" cxnId="{B62E1ADA-BC23-4940-87F2-36E9B5F68699}">
      <dgm:prSet/>
      <dgm:spPr/>
      <dgm:t>
        <a:bodyPr/>
        <a:lstStyle/>
        <a:p>
          <a:endParaRPr lang="en-US"/>
        </a:p>
      </dgm:t>
    </dgm:pt>
    <dgm:pt modelId="{25EC6776-028F-4697-A6AB-EAE2E92C986E}" type="sibTrans" cxnId="{B62E1ADA-BC23-4940-87F2-36E9B5F68699}">
      <dgm:prSet/>
      <dgm:spPr/>
      <dgm:t>
        <a:bodyPr/>
        <a:lstStyle/>
        <a:p>
          <a:endParaRPr lang="en-US"/>
        </a:p>
      </dgm:t>
    </dgm:pt>
    <dgm:pt modelId="{A956EAF3-C20A-477F-8148-1439CADC58E5}">
      <dgm:prSet/>
      <dgm:spPr/>
      <dgm:t>
        <a:bodyPr/>
        <a:lstStyle/>
        <a:p>
          <a:r>
            <a:rPr lang="en-US" b="1"/>
            <a:t>What do the police think?</a:t>
          </a:r>
          <a:endParaRPr lang="en-US"/>
        </a:p>
      </dgm:t>
    </dgm:pt>
    <dgm:pt modelId="{A7122C40-E496-4508-BD61-E777A5B7340F}" type="parTrans" cxnId="{FDB5402F-05E2-4547-9DF5-D6D197D7A697}">
      <dgm:prSet/>
      <dgm:spPr/>
      <dgm:t>
        <a:bodyPr/>
        <a:lstStyle/>
        <a:p>
          <a:endParaRPr lang="en-US"/>
        </a:p>
      </dgm:t>
    </dgm:pt>
    <dgm:pt modelId="{7E4C0CCA-4A32-4B7D-805D-631B3C2BE4BC}" type="sibTrans" cxnId="{FDB5402F-05E2-4547-9DF5-D6D197D7A697}">
      <dgm:prSet/>
      <dgm:spPr/>
      <dgm:t>
        <a:bodyPr/>
        <a:lstStyle/>
        <a:p>
          <a:endParaRPr lang="en-US"/>
        </a:p>
      </dgm:t>
    </dgm:pt>
    <dgm:pt modelId="{0AFF7250-FDC8-4CBB-8804-C5313CE5718B}">
      <dgm:prSet/>
      <dgm:spPr/>
      <dgm:t>
        <a:bodyPr/>
        <a:lstStyle/>
        <a:p>
          <a:r>
            <a:rPr lang="en-US" b="1"/>
            <a:t>No more plans or targets</a:t>
          </a:r>
          <a:r>
            <a:rPr lang="en-GB" b="1"/>
            <a:t>?</a:t>
          </a:r>
          <a:endParaRPr lang="en-US"/>
        </a:p>
      </dgm:t>
    </dgm:pt>
    <dgm:pt modelId="{78B84895-4C1A-41CC-94CE-DB2B3AAFE07B}" type="parTrans" cxnId="{B80FB73F-FD64-4380-BAB4-0C7CDE7964F6}">
      <dgm:prSet/>
      <dgm:spPr/>
      <dgm:t>
        <a:bodyPr/>
        <a:lstStyle/>
        <a:p>
          <a:endParaRPr lang="en-US"/>
        </a:p>
      </dgm:t>
    </dgm:pt>
    <dgm:pt modelId="{32ABEDCB-0957-43B1-92B6-84C31CA2B34C}" type="sibTrans" cxnId="{B80FB73F-FD64-4380-BAB4-0C7CDE7964F6}">
      <dgm:prSet/>
      <dgm:spPr/>
      <dgm:t>
        <a:bodyPr/>
        <a:lstStyle/>
        <a:p>
          <a:endParaRPr lang="en-US"/>
        </a:p>
      </dgm:t>
    </dgm:pt>
    <dgm:pt modelId="{02CE3CA0-14ED-433D-97E9-3D5911D770B6}">
      <dgm:prSet/>
      <dgm:spPr/>
      <dgm:t>
        <a:bodyPr/>
        <a:lstStyle/>
        <a:p>
          <a:r>
            <a:rPr lang="en-US" b="1"/>
            <a:t>The Winsor Review</a:t>
          </a:r>
          <a:endParaRPr lang="en-US"/>
        </a:p>
      </dgm:t>
    </dgm:pt>
    <dgm:pt modelId="{BAC22796-A53A-4874-919E-38E4A738D8B6}" type="parTrans" cxnId="{BF3A19D8-9792-454F-A380-45979AF5C19E}">
      <dgm:prSet/>
      <dgm:spPr/>
      <dgm:t>
        <a:bodyPr/>
        <a:lstStyle/>
        <a:p>
          <a:endParaRPr lang="en-US"/>
        </a:p>
      </dgm:t>
    </dgm:pt>
    <dgm:pt modelId="{C2CA1383-91C5-4612-A1FD-0746AD63DA5F}" type="sibTrans" cxnId="{BF3A19D8-9792-454F-A380-45979AF5C19E}">
      <dgm:prSet/>
      <dgm:spPr/>
      <dgm:t>
        <a:bodyPr/>
        <a:lstStyle/>
        <a:p>
          <a:endParaRPr lang="en-US"/>
        </a:p>
      </dgm:t>
    </dgm:pt>
    <dgm:pt modelId="{52BC2EC8-B87A-499D-B92C-17276A78B884}">
      <dgm:prSet/>
      <dgm:spPr/>
      <dgm:t>
        <a:bodyPr/>
        <a:lstStyle/>
        <a:p>
          <a:r>
            <a:rPr lang="en-US" b="1"/>
            <a:t>Marketing the police</a:t>
          </a:r>
          <a:endParaRPr lang="en-US"/>
        </a:p>
      </dgm:t>
    </dgm:pt>
    <dgm:pt modelId="{1808DAFE-98BB-4146-B7AC-A4DEE7517018}" type="parTrans" cxnId="{329EC844-7BFA-497B-8D4A-637AA4E8E369}">
      <dgm:prSet/>
      <dgm:spPr/>
      <dgm:t>
        <a:bodyPr/>
        <a:lstStyle/>
        <a:p>
          <a:endParaRPr lang="en-US"/>
        </a:p>
      </dgm:t>
    </dgm:pt>
    <dgm:pt modelId="{8193EDE8-4C6D-49B5-8A87-5F7ED24E2CC2}" type="sibTrans" cxnId="{329EC844-7BFA-497B-8D4A-637AA4E8E369}">
      <dgm:prSet/>
      <dgm:spPr/>
      <dgm:t>
        <a:bodyPr/>
        <a:lstStyle/>
        <a:p>
          <a:endParaRPr lang="en-US"/>
        </a:p>
      </dgm:t>
    </dgm:pt>
    <dgm:pt modelId="{FBBB6692-384B-4AD7-9CF2-9F82563E78D1}">
      <dgm:prSet/>
      <dgm:spPr/>
      <dgm:t>
        <a:bodyPr/>
        <a:lstStyle/>
        <a:p>
          <a:r>
            <a:rPr lang="en-US" b="1"/>
            <a:t>Transactional and transformational </a:t>
          </a:r>
          <a:endParaRPr lang="en-US"/>
        </a:p>
      </dgm:t>
    </dgm:pt>
    <dgm:pt modelId="{C32BCC2F-FCE2-49BE-A1BB-02B95EC3430A}" type="parTrans" cxnId="{5208E97E-EB7B-49F1-842A-DE5295906B6E}">
      <dgm:prSet/>
      <dgm:spPr/>
      <dgm:t>
        <a:bodyPr/>
        <a:lstStyle/>
        <a:p>
          <a:endParaRPr lang="en-US"/>
        </a:p>
      </dgm:t>
    </dgm:pt>
    <dgm:pt modelId="{F06D4080-9FCB-4A64-B0E0-0614936EAE39}" type="sibTrans" cxnId="{5208E97E-EB7B-49F1-842A-DE5295906B6E}">
      <dgm:prSet/>
      <dgm:spPr/>
      <dgm:t>
        <a:bodyPr/>
        <a:lstStyle/>
        <a:p>
          <a:endParaRPr lang="en-US"/>
        </a:p>
      </dgm:t>
    </dgm:pt>
    <dgm:pt modelId="{ADC538B1-4A7F-4C9F-AF68-67F80FC0EF29}">
      <dgm:prSet/>
      <dgm:spPr/>
      <dgm:t>
        <a:bodyPr/>
        <a:lstStyle/>
        <a:p>
          <a:r>
            <a:rPr lang="en-US" b="1"/>
            <a:t>The Neyroud Review</a:t>
          </a:r>
          <a:endParaRPr lang="en-US"/>
        </a:p>
      </dgm:t>
    </dgm:pt>
    <dgm:pt modelId="{32DD407C-ACBF-4D47-8214-EDCF34FAC7E7}" type="parTrans" cxnId="{E9E4CFED-D17B-4DA0-A537-102835F4E90A}">
      <dgm:prSet/>
      <dgm:spPr/>
      <dgm:t>
        <a:bodyPr/>
        <a:lstStyle/>
        <a:p>
          <a:endParaRPr lang="en-US"/>
        </a:p>
      </dgm:t>
    </dgm:pt>
    <dgm:pt modelId="{6CF7099D-BD5A-4304-9926-2AEA617CDBB7}" type="sibTrans" cxnId="{E9E4CFED-D17B-4DA0-A537-102835F4E90A}">
      <dgm:prSet/>
      <dgm:spPr/>
      <dgm:t>
        <a:bodyPr/>
        <a:lstStyle/>
        <a:p>
          <a:endParaRPr lang="en-US"/>
        </a:p>
      </dgm:t>
    </dgm:pt>
    <dgm:pt modelId="{808088C5-7398-46CE-A0E8-ABA731C52290}">
      <dgm:prSet/>
      <dgm:spPr/>
      <dgm:t>
        <a:bodyPr/>
        <a:lstStyle/>
        <a:p>
          <a:r>
            <a:rPr lang="en-US" b="1"/>
            <a:t>HMCIC view</a:t>
          </a:r>
          <a:endParaRPr lang="en-US"/>
        </a:p>
      </dgm:t>
    </dgm:pt>
    <dgm:pt modelId="{26BEF1BC-F931-4345-BBAE-49484CAF7358}" type="parTrans" cxnId="{ABE81E1B-D6D2-4395-823A-9D93924D85A1}">
      <dgm:prSet/>
      <dgm:spPr/>
      <dgm:t>
        <a:bodyPr/>
        <a:lstStyle/>
        <a:p>
          <a:endParaRPr lang="en-US"/>
        </a:p>
      </dgm:t>
    </dgm:pt>
    <dgm:pt modelId="{38BBE976-D9AE-41B7-83A6-D8512A2A5BAB}" type="sibTrans" cxnId="{ABE81E1B-D6D2-4395-823A-9D93924D85A1}">
      <dgm:prSet/>
      <dgm:spPr/>
      <dgm:t>
        <a:bodyPr/>
        <a:lstStyle/>
        <a:p>
          <a:endParaRPr lang="en-US"/>
        </a:p>
      </dgm:t>
    </dgm:pt>
    <dgm:pt modelId="{35193BE0-ABF3-454E-BE11-25F4B17DFD95}">
      <dgm:prSet/>
      <dgm:spPr/>
      <dgm:t>
        <a:bodyPr/>
        <a:lstStyle/>
        <a:p>
          <a:r>
            <a:rPr lang="en-US" b="1"/>
            <a:t>The holistic approach</a:t>
          </a:r>
          <a:endParaRPr lang="en-US"/>
        </a:p>
      </dgm:t>
    </dgm:pt>
    <dgm:pt modelId="{77E91821-85BE-40D9-A9AC-CA8DA4E6C765}" type="parTrans" cxnId="{FB5D59C3-C68D-476E-B480-68EC9857E642}">
      <dgm:prSet/>
      <dgm:spPr/>
      <dgm:t>
        <a:bodyPr/>
        <a:lstStyle/>
        <a:p>
          <a:endParaRPr lang="en-US"/>
        </a:p>
      </dgm:t>
    </dgm:pt>
    <dgm:pt modelId="{018AFC42-7C0D-46C7-B6AA-02F00604DC6C}" type="sibTrans" cxnId="{FB5D59C3-C68D-476E-B480-68EC9857E642}">
      <dgm:prSet/>
      <dgm:spPr/>
      <dgm:t>
        <a:bodyPr/>
        <a:lstStyle/>
        <a:p>
          <a:endParaRPr lang="en-US"/>
        </a:p>
      </dgm:t>
    </dgm:pt>
    <dgm:pt modelId="{FFD1FDCC-63B9-488F-BFE7-619DFD4AABF6}">
      <dgm:prSet/>
      <dgm:spPr/>
      <dgm:t>
        <a:bodyPr/>
        <a:lstStyle/>
        <a:p>
          <a:r>
            <a:rPr lang="en-US" b="1"/>
            <a:t>The  future</a:t>
          </a:r>
          <a:endParaRPr lang="en-US"/>
        </a:p>
      </dgm:t>
    </dgm:pt>
    <dgm:pt modelId="{E4D28343-0DBC-4982-B941-F3F74B34EC4D}" type="parTrans" cxnId="{B3614403-D3BD-4DF0-BE33-1F64A03C5738}">
      <dgm:prSet/>
      <dgm:spPr/>
      <dgm:t>
        <a:bodyPr/>
        <a:lstStyle/>
        <a:p>
          <a:endParaRPr lang="en-US"/>
        </a:p>
      </dgm:t>
    </dgm:pt>
    <dgm:pt modelId="{AAC44D36-BCD6-4675-872C-E2F1AE06DD05}" type="sibTrans" cxnId="{B3614403-D3BD-4DF0-BE33-1F64A03C5738}">
      <dgm:prSet/>
      <dgm:spPr/>
      <dgm:t>
        <a:bodyPr/>
        <a:lstStyle/>
        <a:p>
          <a:endParaRPr lang="en-US"/>
        </a:p>
      </dgm:t>
    </dgm:pt>
    <dgm:pt modelId="{A7642EB2-1BF9-450B-88D5-6083E8501EB1}" type="pres">
      <dgm:prSet presAssocID="{9465091D-A6D0-4FA7-8C6D-CCFA3EACAFF9}" presName="diagram" presStyleCnt="0">
        <dgm:presLayoutVars>
          <dgm:dir/>
          <dgm:resizeHandles val="exact"/>
        </dgm:presLayoutVars>
      </dgm:prSet>
      <dgm:spPr/>
    </dgm:pt>
    <dgm:pt modelId="{1E8BB61F-0E7B-47AD-94A9-519FE52F580D}" type="pres">
      <dgm:prSet presAssocID="{59BF9868-E507-4215-85F7-761945FD2520}" presName="node" presStyleLbl="node1" presStyleIdx="0" presStyleCnt="10">
        <dgm:presLayoutVars>
          <dgm:bulletEnabled val="1"/>
        </dgm:presLayoutVars>
      </dgm:prSet>
      <dgm:spPr/>
    </dgm:pt>
    <dgm:pt modelId="{1890BE71-B47C-4E65-B578-11EBC4969E51}" type="pres">
      <dgm:prSet presAssocID="{25EC6776-028F-4697-A6AB-EAE2E92C986E}" presName="sibTrans" presStyleCnt="0"/>
      <dgm:spPr/>
    </dgm:pt>
    <dgm:pt modelId="{4895436B-F800-442E-B246-36016C38F4D0}" type="pres">
      <dgm:prSet presAssocID="{A956EAF3-C20A-477F-8148-1439CADC58E5}" presName="node" presStyleLbl="node1" presStyleIdx="1" presStyleCnt="10">
        <dgm:presLayoutVars>
          <dgm:bulletEnabled val="1"/>
        </dgm:presLayoutVars>
      </dgm:prSet>
      <dgm:spPr/>
    </dgm:pt>
    <dgm:pt modelId="{175EB353-D7AD-42B9-981A-4408A1A8C409}" type="pres">
      <dgm:prSet presAssocID="{7E4C0CCA-4A32-4B7D-805D-631B3C2BE4BC}" presName="sibTrans" presStyleCnt="0"/>
      <dgm:spPr/>
    </dgm:pt>
    <dgm:pt modelId="{CCC4626D-AC7A-4EE8-A0BC-03ABFBD39C99}" type="pres">
      <dgm:prSet presAssocID="{0AFF7250-FDC8-4CBB-8804-C5313CE5718B}" presName="node" presStyleLbl="node1" presStyleIdx="2" presStyleCnt="10">
        <dgm:presLayoutVars>
          <dgm:bulletEnabled val="1"/>
        </dgm:presLayoutVars>
      </dgm:prSet>
      <dgm:spPr/>
    </dgm:pt>
    <dgm:pt modelId="{26B1507A-4378-4E54-8BC3-738F3FD7F8F5}" type="pres">
      <dgm:prSet presAssocID="{32ABEDCB-0957-43B1-92B6-84C31CA2B34C}" presName="sibTrans" presStyleCnt="0"/>
      <dgm:spPr/>
    </dgm:pt>
    <dgm:pt modelId="{79F2C8B6-2F11-45FA-BC07-70C76F96AAE0}" type="pres">
      <dgm:prSet presAssocID="{02CE3CA0-14ED-433D-97E9-3D5911D770B6}" presName="node" presStyleLbl="node1" presStyleIdx="3" presStyleCnt="10">
        <dgm:presLayoutVars>
          <dgm:bulletEnabled val="1"/>
        </dgm:presLayoutVars>
      </dgm:prSet>
      <dgm:spPr/>
    </dgm:pt>
    <dgm:pt modelId="{8D821BC7-583C-4EF9-8A35-22FDD12E2C95}" type="pres">
      <dgm:prSet presAssocID="{C2CA1383-91C5-4612-A1FD-0746AD63DA5F}" presName="sibTrans" presStyleCnt="0"/>
      <dgm:spPr/>
    </dgm:pt>
    <dgm:pt modelId="{5E298551-8D0A-48F9-A0B5-7E36F26A504D}" type="pres">
      <dgm:prSet presAssocID="{52BC2EC8-B87A-499D-B92C-17276A78B884}" presName="node" presStyleLbl="node1" presStyleIdx="4" presStyleCnt="10">
        <dgm:presLayoutVars>
          <dgm:bulletEnabled val="1"/>
        </dgm:presLayoutVars>
      </dgm:prSet>
      <dgm:spPr/>
    </dgm:pt>
    <dgm:pt modelId="{98444288-D8B4-4B18-8D78-14864F443BB5}" type="pres">
      <dgm:prSet presAssocID="{8193EDE8-4C6D-49B5-8A87-5F7ED24E2CC2}" presName="sibTrans" presStyleCnt="0"/>
      <dgm:spPr/>
    </dgm:pt>
    <dgm:pt modelId="{A79609B8-861B-4ADA-BEAF-59C375503CD3}" type="pres">
      <dgm:prSet presAssocID="{FBBB6692-384B-4AD7-9CF2-9F82563E78D1}" presName="node" presStyleLbl="node1" presStyleIdx="5" presStyleCnt="10">
        <dgm:presLayoutVars>
          <dgm:bulletEnabled val="1"/>
        </dgm:presLayoutVars>
      </dgm:prSet>
      <dgm:spPr/>
    </dgm:pt>
    <dgm:pt modelId="{1F455038-1D33-41CC-8273-533A92E2EDF9}" type="pres">
      <dgm:prSet presAssocID="{F06D4080-9FCB-4A64-B0E0-0614936EAE39}" presName="sibTrans" presStyleCnt="0"/>
      <dgm:spPr/>
    </dgm:pt>
    <dgm:pt modelId="{52BA0E1E-0408-4D17-B23D-FBCBC0F9C2AD}" type="pres">
      <dgm:prSet presAssocID="{ADC538B1-4A7F-4C9F-AF68-67F80FC0EF29}" presName="node" presStyleLbl="node1" presStyleIdx="6" presStyleCnt="10">
        <dgm:presLayoutVars>
          <dgm:bulletEnabled val="1"/>
        </dgm:presLayoutVars>
      </dgm:prSet>
      <dgm:spPr/>
    </dgm:pt>
    <dgm:pt modelId="{5232E7D5-9938-4368-9719-9FFE21B8CF1F}" type="pres">
      <dgm:prSet presAssocID="{6CF7099D-BD5A-4304-9926-2AEA617CDBB7}" presName="sibTrans" presStyleCnt="0"/>
      <dgm:spPr/>
    </dgm:pt>
    <dgm:pt modelId="{F456B7F3-A01F-4D36-9893-56079F780C7B}" type="pres">
      <dgm:prSet presAssocID="{808088C5-7398-46CE-A0E8-ABA731C52290}" presName="node" presStyleLbl="node1" presStyleIdx="7" presStyleCnt="10">
        <dgm:presLayoutVars>
          <dgm:bulletEnabled val="1"/>
        </dgm:presLayoutVars>
      </dgm:prSet>
      <dgm:spPr/>
    </dgm:pt>
    <dgm:pt modelId="{F004B88F-7280-4FA9-BE5F-4F811CAC9214}" type="pres">
      <dgm:prSet presAssocID="{38BBE976-D9AE-41B7-83A6-D8512A2A5BAB}" presName="sibTrans" presStyleCnt="0"/>
      <dgm:spPr/>
    </dgm:pt>
    <dgm:pt modelId="{79263466-F8B8-46ED-BDE6-5E2C3FCB76F8}" type="pres">
      <dgm:prSet presAssocID="{35193BE0-ABF3-454E-BE11-25F4B17DFD95}" presName="node" presStyleLbl="node1" presStyleIdx="8" presStyleCnt="10">
        <dgm:presLayoutVars>
          <dgm:bulletEnabled val="1"/>
        </dgm:presLayoutVars>
      </dgm:prSet>
      <dgm:spPr/>
    </dgm:pt>
    <dgm:pt modelId="{3487AE24-C693-49FB-8641-6C47F301CAA8}" type="pres">
      <dgm:prSet presAssocID="{018AFC42-7C0D-46C7-B6AA-02F00604DC6C}" presName="sibTrans" presStyleCnt="0"/>
      <dgm:spPr/>
    </dgm:pt>
    <dgm:pt modelId="{A1235D0C-354B-4EB3-BF81-8B1CA3608FC9}" type="pres">
      <dgm:prSet presAssocID="{FFD1FDCC-63B9-488F-BFE7-619DFD4AABF6}" presName="node" presStyleLbl="node1" presStyleIdx="9" presStyleCnt="10">
        <dgm:presLayoutVars>
          <dgm:bulletEnabled val="1"/>
        </dgm:presLayoutVars>
      </dgm:prSet>
      <dgm:spPr/>
    </dgm:pt>
  </dgm:ptLst>
  <dgm:cxnLst>
    <dgm:cxn modelId="{B3614403-D3BD-4DF0-BE33-1F64A03C5738}" srcId="{9465091D-A6D0-4FA7-8C6D-CCFA3EACAFF9}" destId="{FFD1FDCC-63B9-488F-BFE7-619DFD4AABF6}" srcOrd="9" destOrd="0" parTransId="{E4D28343-0DBC-4982-B941-F3F74B34EC4D}" sibTransId="{AAC44D36-BCD6-4675-872C-E2F1AE06DD05}"/>
    <dgm:cxn modelId="{03CB4D13-49A1-4953-B775-2DE9D0F2D904}" type="presOf" srcId="{ADC538B1-4A7F-4C9F-AF68-67F80FC0EF29}" destId="{52BA0E1E-0408-4D17-B23D-FBCBC0F9C2AD}" srcOrd="0" destOrd="0" presId="urn:microsoft.com/office/officeart/2005/8/layout/default"/>
    <dgm:cxn modelId="{ABE81E1B-D6D2-4395-823A-9D93924D85A1}" srcId="{9465091D-A6D0-4FA7-8C6D-CCFA3EACAFF9}" destId="{808088C5-7398-46CE-A0E8-ABA731C52290}" srcOrd="7" destOrd="0" parTransId="{26BEF1BC-F931-4345-BBAE-49484CAF7358}" sibTransId="{38BBE976-D9AE-41B7-83A6-D8512A2A5BAB}"/>
    <dgm:cxn modelId="{5A37771D-54EB-413F-B980-27973BBE2DCE}" type="presOf" srcId="{59BF9868-E507-4215-85F7-761945FD2520}" destId="{1E8BB61F-0E7B-47AD-94A9-519FE52F580D}" srcOrd="0" destOrd="0" presId="urn:microsoft.com/office/officeart/2005/8/layout/default"/>
    <dgm:cxn modelId="{EFEF4924-176B-4CB2-8403-DB687B92890E}" type="presOf" srcId="{52BC2EC8-B87A-499D-B92C-17276A78B884}" destId="{5E298551-8D0A-48F9-A0B5-7E36F26A504D}" srcOrd="0" destOrd="0" presId="urn:microsoft.com/office/officeart/2005/8/layout/default"/>
    <dgm:cxn modelId="{6B013F2A-8376-4C92-935A-6AE38199EB64}" type="presOf" srcId="{FFD1FDCC-63B9-488F-BFE7-619DFD4AABF6}" destId="{A1235D0C-354B-4EB3-BF81-8B1CA3608FC9}" srcOrd="0" destOrd="0" presId="urn:microsoft.com/office/officeart/2005/8/layout/default"/>
    <dgm:cxn modelId="{FDB5402F-05E2-4547-9DF5-D6D197D7A697}" srcId="{9465091D-A6D0-4FA7-8C6D-CCFA3EACAFF9}" destId="{A956EAF3-C20A-477F-8148-1439CADC58E5}" srcOrd="1" destOrd="0" parTransId="{A7122C40-E496-4508-BD61-E777A5B7340F}" sibTransId="{7E4C0CCA-4A32-4B7D-805D-631B3C2BE4BC}"/>
    <dgm:cxn modelId="{B80FB73F-FD64-4380-BAB4-0C7CDE7964F6}" srcId="{9465091D-A6D0-4FA7-8C6D-CCFA3EACAFF9}" destId="{0AFF7250-FDC8-4CBB-8804-C5313CE5718B}" srcOrd="2" destOrd="0" parTransId="{78B84895-4C1A-41CC-94CE-DB2B3AAFE07B}" sibTransId="{32ABEDCB-0957-43B1-92B6-84C31CA2B34C}"/>
    <dgm:cxn modelId="{9BD59C41-7E4F-4D15-98AE-ADD35EE5BB55}" type="presOf" srcId="{35193BE0-ABF3-454E-BE11-25F4B17DFD95}" destId="{79263466-F8B8-46ED-BDE6-5E2C3FCB76F8}" srcOrd="0" destOrd="0" presId="urn:microsoft.com/office/officeart/2005/8/layout/default"/>
    <dgm:cxn modelId="{329EC844-7BFA-497B-8D4A-637AA4E8E369}" srcId="{9465091D-A6D0-4FA7-8C6D-CCFA3EACAFF9}" destId="{52BC2EC8-B87A-499D-B92C-17276A78B884}" srcOrd="4" destOrd="0" parTransId="{1808DAFE-98BB-4146-B7AC-A4DEE7517018}" sibTransId="{8193EDE8-4C6D-49B5-8A87-5F7ED24E2CC2}"/>
    <dgm:cxn modelId="{EDB3AF57-964A-486D-B43E-FF4145027AAA}" type="presOf" srcId="{FBBB6692-384B-4AD7-9CF2-9F82563E78D1}" destId="{A79609B8-861B-4ADA-BEAF-59C375503CD3}" srcOrd="0" destOrd="0" presId="urn:microsoft.com/office/officeart/2005/8/layout/default"/>
    <dgm:cxn modelId="{5208E97E-EB7B-49F1-842A-DE5295906B6E}" srcId="{9465091D-A6D0-4FA7-8C6D-CCFA3EACAFF9}" destId="{FBBB6692-384B-4AD7-9CF2-9F82563E78D1}" srcOrd="5" destOrd="0" parTransId="{C32BCC2F-FCE2-49BE-A1BB-02B95EC3430A}" sibTransId="{F06D4080-9FCB-4A64-B0E0-0614936EAE39}"/>
    <dgm:cxn modelId="{C0D02A96-070E-42A5-B64F-42C85474741F}" type="presOf" srcId="{02CE3CA0-14ED-433D-97E9-3D5911D770B6}" destId="{79F2C8B6-2F11-45FA-BC07-70C76F96AAE0}" srcOrd="0" destOrd="0" presId="urn:microsoft.com/office/officeart/2005/8/layout/default"/>
    <dgm:cxn modelId="{2BBECFBE-5C7C-4A8B-BEBA-60DFCD5C18A8}" type="presOf" srcId="{A956EAF3-C20A-477F-8148-1439CADC58E5}" destId="{4895436B-F800-442E-B246-36016C38F4D0}" srcOrd="0" destOrd="0" presId="urn:microsoft.com/office/officeart/2005/8/layout/default"/>
    <dgm:cxn modelId="{FB5D59C3-C68D-476E-B480-68EC9857E642}" srcId="{9465091D-A6D0-4FA7-8C6D-CCFA3EACAFF9}" destId="{35193BE0-ABF3-454E-BE11-25F4B17DFD95}" srcOrd="8" destOrd="0" parTransId="{77E91821-85BE-40D9-A9AC-CA8DA4E6C765}" sibTransId="{018AFC42-7C0D-46C7-B6AA-02F00604DC6C}"/>
    <dgm:cxn modelId="{BF3A19D8-9792-454F-A380-45979AF5C19E}" srcId="{9465091D-A6D0-4FA7-8C6D-CCFA3EACAFF9}" destId="{02CE3CA0-14ED-433D-97E9-3D5911D770B6}" srcOrd="3" destOrd="0" parTransId="{BAC22796-A53A-4874-919E-38E4A738D8B6}" sibTransId="{C2CA1383-91C5-4612-A1FD-0746AD63DA5F}"/>
    <dgm:cxn modelId="{B62E1ADA-BC23-4940-87F2-36E9B5F68699}" srcId="{9465091D-A6D0-4FA7-8C6D-CCFA3EACAFF9}" destId="{59BF9868-E507-4215-85F7-761945FD2520}" srcOrd="0" destOrd="0" parTransId="{B65F2D41-AD28-4EC1-9E0C-21F784F9373C}" sibTransId="{25EC6776-028F-4697-A6AB-EAE2E92C986E}"/>
    <dgm:cxn modelId="{93F573DD-AAE5-441D-A4B7-EA7460815689}" type="presOf" srcId="{0AFF7250-FDC8-4CBB-8804-C5313CE5718B}" destId="{CCC4626D-AC7A-4EE8-A0BC-03ABFBD39C99}" srcOrd="0" destOrd="0" presId="urn:microsoft.com/office/officeart/2005/8/layout/default"/>
    <dgm:cxn modelId="{CF49E2EA-AD47-409F-9725-21F4CAAFC836}" type="presOf" srcId="{9465091D-A6D0-4FA7-8C6D-CCFA3EACAFF9}" destId="{A7642EB2-1BF9-450B-88D5-6083E8501EB1}" srcOrd="0" destOrd="0" presId="urn:microsoft.com/office/officeart/2005/8/layout/default"/>
    <dgm:cxn modelId="{E9E4CFED-D17B-4DA0-A537-102835F4E90A}" srcId="{9465091D-A6D0-4FA7-8C6D-CCFA3EACAFF9}" destId="{ADC538B1-4A7F-4C9F-AF68-67F80FC0EF29}" srcOrd="6" destOrd="0" parTransId="{32DD407C-ACBF-4D47-8214-EDCF34FAC7E7}" sibTransId="{6CF7099D-BD5A-4304-9926-2AEA617CDBB7}"/>
    <dgm:cxn modelId="{4204E3F2-1DF9-48BB-B1C2-65E46475A2E0}" type="presOf" srcId="{808088C5-7398-46CE-A0E8-ABA731C52290}" destId="{F456B7F3-A01F-4D36-9893-56079F780C7B}" srcOrd="0" destOrd="0" presId="urn:microsoft.com/office/officeart/2005/8/layout/default"/>
    <dgm:cxn modelId="{017FA036-1039-469B-823D-7957BF1A41D9}" type="presParOf" srcId="{A7642EB2-1BF9-450B-88D5-6083E8501EB1}" destId="{1E8BB61F-0E7B-47AD-94A9-519FE52F580D}" srcOrd="0" destOrd="0" presId="urn:microsoft.com/office/officeart/2005/8/layout/default"/>
    <dgm:cxn modelId="{C328B85F-9AD8-4859-BC13-804B0DA852C3}" type="presParOf" srcId="{A7642EB2-1BF9-450B-88D5-6083E8501EB1}" destId="{1890BE71-B47C-4E65-B578-11EBC4969E51}" srcOrd="1" destOrd="0" presId="urn:microsoft.com/office/officeart/2005/8/layout/default"/>
    <dgm:cxn modelId="{842C3B7D-5892-4224-AC85-D197B6FC0460}" type="presParOf" srcId="{A7642EB2-1BF9-450B-88D5-6083E8501EB1}" destId="{4895436B-F800-442E-B246-36016C38F4D0}" srcOrd="2" destOrd="0" presId="urn:microsoft.com/office/officeart/2005/8/layout/default"/>
    <dgm:cxn modelId="{8F9CDF1B-FB6E-4839-86EE-71A0A2D4856E}" type="presParOf" srcId="{A7642EB2-1BF9-450B-88D5-6083E8501EB1}" destId="{175EB353-D7AD-42B9-981A-4408A1A8C409}" srcOrd="3" destOrd="0" presId="urn:microsoft.com/office/officeart/2005/8/layout/default"/>
    <dgm:cxn modelId="{2380E3FE-2935-4C0D-890B-44D79675D478}" type="presParOf" srcId="{A7642EB2-1BF9-450B-88D5-6083E8501EB1}" destId="{CCC4626D-AC7A-4EE8-A0BC-03ABFBD39C99}" srcOrd="4" destOrd="0" presId="urn:microsoft.com/office/officeart/2005/8/layout/default"/>
    <dgm:cxn modelId="{D3D1A1B5-EA32-474D-A2A6-632F6E9C2294}" type="presParOf" srcId="{A7642EB2-1BF9-450B-88D5-6083E8501EB1}" destId="{26B1507A-4378-4E54-8BC3-738F3FD7F8F5}" srcOrd="5" destOrd="0" presId="urn:microsoft.com/office/officeart/2005/8/layout/default"/>
    <dgm:cxn modelId="{E4061374-B04F-4CCE-AE6D-8F5C229F6129}" type="presParOf" srcId="{A7642EB2-1BF9-450B-88D5-6083E8501EB1}" destId="{79F2C8B6-2F11-45FA-BC07-70C76F96AAE0}" srcOrd="6" destOrd="0" presId="urn:microsoft.com/office/officeart/2005/8/layout/default"/>
    <dgm:cxn modelId="{B051F737-793C-4A1E-A6B1-E4B454867472}" type="presParOf" srcId="{A7642EB2-1BF9-450B-88D5-6083E8501EB1}" destId="{8D821BC7-583C-4EF9-8A35-22FDD12E2C95}" srcOrd="7" destOrd="0" presId="urn:microsoft.com/office/officeart/2005/8/layout/default"/>
    <dgm:cxn modelId="{468274D2-06D8-4D56-8D56-AB13D2DEF7FB}" type="presParOf" srcId="{A7642EB2-1BF9-450B-88D5-6083E8501EB1}" destId="{5E298551-8D0A-48F9-A0B5-7E36F26A504D}" srcOrd="8" destOrd="0" presId="urn:microsoft.com/office/officeart/2005/8/layout/default"/>
    <dgm:cxn modelId="{2092F35C-BF34-431A-8523-E6C161C86E91}" type="presParOf" srcId="{A7642EB2-1BF9-450B-88D5-6083E8501EB1}" destId="{98444288-D8B4-4B18-8D78-14864F443BB5}" srcOrd="9" destOrd="0" presId="urn:microsoft.com/office/officeart/2005/8/layout/default"/>
    <dgm:cxn modelId="{FD8D9F74-5187-42B0-AF28-522D8595AC96}" type="presParOf" srcId="{A7642EB2-1BF9-450B-88D5-6083E8501EB1}" destId="{A79609B8-861B-4ADA-BEAF-59C375503CD3}" srcOrd="10" destOrd="0" presId="urn:microsoft.com/office/officeart/2005/8/layout/default"/>
    <dgm:cxn modelId="{C73CA869-DB94-4B60-8107-A5C37190B91C}" type="presParOf" srcId="{A7642EB2-1BF9-450B-88D5-6083E8501EB1}" destId="{1F455038-1D33-41CC-8273-533A92E2EDF9}" srcOrd="11" destOrd="0" presId="urn:microsoft.com/office/officeart/2005/8/layout/default"/>
    <dgm:cxn modelId="{186452B5-7EC1-4FD3-9F97-0F4248B58416}" type="presParOf" srcId="{A7642EB2-1BF9-450B-88D5-6083E8501EB1}" destId="{52BA0E1E-0408-4D17-B23D-FBCBC0F9C2AD}" srcOrd="12" destOrd="0" presId="urn:microsoft.com/office/officeart/2005/8/layout/default"/>
    <dgm:cxn modelId="{ADFF80B4-C4A5-41FD-AAC5-F7B4DBD49E35}" type="presParOf" srcId="{A7642EB2-1BF9-450B-88D5-6083E8501EB1}" destId="{5232E7D5-9938-4368-9719-9FFE21B8CF1F}" srcOrd="13" destOrd="0" presId="urn:microsoft.com/office/officeart/2005/8/layout/default"/>
    <dgm:cxn modelId="{F43B0C8A-F4B0-4E76-9CD7-68F5D0AF666B}" type="presParOf" srcId="{A7642EB2-1BF9-450B-88D5-6083E8501EB1}" destId="{F456B7F3-A01F-4D36-9893-56079F780C7B}" srcOrd="14" destOrd="0" presId="urn:microsoft.com/office/officeart/2005/8/layout/default"/>
    <dgm:cxn modelId="{2D1E3FFF-0B3B-4399-BD52-5A2FA0257E9A}" type="presParOf" srcId="{A7642EB2-1BF9-450B-88D5-6083E8501EB1}" destId="{F004B88F-7280-4FA9-BE5F-4F811CAC9214}" srcOrd="15" destOrd="0" presId="urn:microsoft.com/office/officeart/2005/8/layout/default"/>
    <dgm:cxn modelId="{A09B5753-D1C0-4C6E-BD6B-764F92606A4A}" type="presParOf" srcId="{A7642EB2-1BF9-450B-88D5-6083E8501EB1}" destId="{79263466-F8B8-46ED-BDE6-5E2C3FCB76F8}" srcOrd="16" destOrd="0" presId="urn:microsoft.com/office/officeart/2005/8/layout/default"/>
    <dgm:cxn modelId="{CC329905-489E-4721-B250-8275CCE4DAF5}" type="presParOf" srcId="{A7642EB2-1BF9-450B-88D5-6083E8501EB1}" destId="{3487AE24-C693-49FB-8641-6C47F301CAA8}" srcOrd="17" destOrd="0" presId="urn:microsoft.com/office/officeart/2005/8/layout/default"/>
    <dgm:cxn modelId="{CD9A2994-7EF2-41DE-BC1B-A81F752F4332}" type="presParOf" srcId="{A7642EB2-1BF9-450B-88D5-6083E8501EB1}" destId="{A1235D0C-354B-4EB3-BF81-8B1CA3608FC9}"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BB61F-0E7B-47AD-94A9-519FE52F580D}">
      <dsp:nvSpPr>
        <dsp:cNvPr id="0" name=""/>
        <dsp:cNvSpPr/>
      </dsp:nvSpPr>
      <dsp:spPr>
        <a:xfrm>
          <a:off x="761064" y="1414"/>
          <a:ext cx="1772616" cy="106357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What does policing face - 21</a:t>
          </a:r>
          <a:r>
            <a:rPr lang="en-US" sz="1600" b="1" kern="1200" baseline="30000"/>
            <a:t>st</a:t>
          </a:r>
          <a:r>
            <a:rPr lang="en-US" sz="1600" b="1" kern="1200"/>
            <a:t> century challenges </a:t>
          </a:r>
          <a:endParaRPr lang="en-US" sz="1600" kern="1200"/>
        </a:p>
      </dsp:txBody>
      <dsp:txXfrm>
        <a:off x="761064" y="1414"/>
        <a:ext cx="1772616" cy="1063570"/>
      </dsp:txXfrm>
    </dsp:sp>
    <dsp:sp modelId="{4895436B-F800-442E-B246-36016C38F4D0}">
      <dsp:nvSpPr>
        <dsp:cNvPr id="0" name=""/>
        <dsp:cNvSpPr/>
      </dsp:nvSpPr>
      <dsp:spPr>
        <a:xfrm>
          <a:off x="2710942" y="1414"/>
          <a:ext cx="1772616" cy="1063570"/>
        </a:xfrm>
        <a:prstGeom prst="rect">
          <a:avLst/>
        </a:prstGeom>
        <a:solidFill>
          <a:schemeClr val="accent5">
            <a:hueOff val="164925"/>
            <a:satOff val="600"/>
            <a:lumOff val="-17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What do the police think?</a:t>
          </a:r>
          <a:endParaRPr lang="en-US" sz="1600" kern="1200"/>
        </a:p>
      </dsp:txBody>
      <dsp:txXfrm>
        <a:off x="2710942" y="1414"/>
        <a:ext cx="1772616" cy="1063570"/>
      </dsp:txXfrm>
    </dsp:sp>
    <dsp:sp modelId="{CCC4626D-AC7A-4EE8-A0BC-03ABFBD39C99}">
      <dsp:nvSpPr>
        <dsp:cNvPr id="0" name=""/>
        <dsp:cNvSpPr/>
      </dsp:nvSpPr>
      <dsp:spPr>
        <a:xfrm>
          <a:off x="4660821" y="1414"/>
          <a:ext cx="1772616" cy="1063570"/>
        </a:xfrm>
        <a:prstGeom prst="rect">
          <a:avLst/>
        </a:prstGeom>
        <a:solidFill>
          <a:schemeClr val="accent5">
            <a:hueOff val="329850"/>
            <a:satOff val="1199"/>
            <a:lumOff val="-3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No more plans or targets</a:t>
          </a:r>
          <a:r>
            <a:rPr lang="en-GB" sz="1600" b="1" kern="1200"/>
            <a:t>?</a:t>
          </a:r>
          <a:endParaRPr lang="en-US" sz="1600" kern="1200"/>
        </a:p>
      </dsp:txBody>
      <dsp:txXfrm>
        <a:off x="4660821" y="1414"/>
        <a:ext cx="1772616" cy="1063570"/>
      </dsp:txXfrm>
    </dsp:sp>
    <dsp:sp modelId="{79F2C8B6-2F11-45FA-BC07-70C76F96AAE0}">
      <dsp:nvSpPr>
        <dsp:cNvPr id="0" name=""/>
        <dsp:cNvSpPr/>
      </dsp:nvSpPr>
      <dsp:spPr>
        <a:xfrm>
          <a:off x="6610699" y="1414"/>
          <a:ext cx="1772616" cy="1063570"/>
        </a:xfrm>
        <a:prstGeom prst="rect">
          <a:avLst/>
        </a:prstGeom>
        <a:solidFill>
          <a:schemeClr val="accent5">
            <a:hueOff val="494775"/>
            <a:satOff val="1799"/>
            <a:lumOff val="-5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The Winsor Review</a:t>
          </a:r>
          <a:endParaRPr lang="en-US" sz="1600" kern="1200"/>
        </a:p>
      </dsp:txBody>
      <dsp:txXfrm>
        <a:off x="6610699" y="1414"/>
        <a:ext cx="1772616" cy="1063570"/>
      </dsp:txXfrm>
    </dsp:sp>
    <dsp:sp modelId="{5E298551-8D0A-48F9-A0B5-7E36F26A504D}">
      <dsp:nvSpPr>
        <dsp:cNvPr id="0" name=""/>
        <dsp:cNvSpPr/>
      </dsp:nvSpPr>
      <dsp:spPr>
        <a:xfrm>
          <a:off x="761064" y="1242245"/>
          <a:ext cx="1772616" cy="1063570"/>
        </a:xfrm>
        <a:prstGeom prst="rect">
          <a:avLst/>
        </a:prstGeom>
        <a:solidFill>
          <a:schemeClr val="accent5">
            <a:hueOff val="659700"/>
            <a:satOff val="2398"/>
            <a:lumOff val="-6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Marketing the police</a:t>
          </a:r>
          <a:endParaRPr lang="en-US" sz="1600" kern="1200"/>
        </a:p>
      </dsp:txBody>
      <dsp:txXfrm>
        <a:off x="761064" y="1242245"/>
        <a:ext cx="1772616" cy="1063570"/>
      </dsp:txXfrm>
    </dsp:sp>
    <dsp:sp modelId="{A79609B8-861B-4ADA-BEAF-59C375503CD3}">
      <dsp:nvSpPr>
        <dsp:cNvPr id="0" name=""/>
        <dsp:cNvSpPr/>
      </dsp:nvSpPr>
      <dsp:spPr>
        <a:xfrm>
          <a:off x="2710942" y="1242245"/>
          <a:ext cx="1772616" cy="1063570"/>
        </a:xfrm>
        <a:prstGeom prst="rect">
          <a:avLst/>
        </a:prstGeom>
        <a:solidFill>
          <a:schemeClr val="accent5">
            <a:hueOff val="824624"/>
            <a:satOff val="2998"/>
            <a:lumOff val="-8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Transactional and transformational </a:t>
          </a:r>
          <a:endParaRPr lang="en-US" sz="1600" kern="1200"/>
        </a:p>
      </dsp:txBody>
      <dsp:txXfrm>
        <a:off x="2710942" y="1242245"/>
        <a:ext cx="1772616" cy="1063570"/>
      </dsp:txXfrm>
    </dsp:sp>
    <dsp:sp modelId="{52BA0E1E-0408-4D17-B23D-FBCBC0F9C2AD}">
      <dsp:nvSpPr>
        <dsp:cNvPr id="0" name=""/>
        <dsp:cNvSpPr/>
      </dsp:nvSpPr>
      <dsp:spPr>
        <a:xfrm>
          <a:off x="4660821" y="1242245"/>
          <a:ext cx="1772616" cy="1063570"/>
        </a:xfrm>
        <a:prstGeom prst="rect">
          <a:avLst/>
        </a:prstGeom>
        <a:solidFill>
          <a:schemeClr val="accent5">
            <a:hueOff val="989549"/>
            <a:satOff val="3597"/>
            <a:lumOff val="-10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The Neyroud Review</a:t>
          </a:r>
          <a:endParaRPr lang="en-US" sz="1600" kern="1200"/>
        </a:p>
      </dsp:txBody>
      <dsp:txXfrm>
        <a:off x="4660821" y="1242245"/>
        <a:ext cx="1772616" cy="1063570"/>
      </dsp:txXfrm>
    </dsp:sp>
    <dsp:sp modelId="{F456B7F3-A01F-4D36-9893-56079F780C7B}">
      <dsp:nvSpPr>
        <dsp:cNvPr id="0" name=""/>
        <dsp:cNvSpPr/>
      </dsp:nvSpPr>
      <dsp:spPr>
        <a:xfrm>
          <a:off x="6610699" y="1242245"/>
          <a:ext cx="1772616" cy="1063570"/>
        </a:xfrm>
        <a:prstGeom prst="rect">
          <a:avLst/>
        </a:prstGeom>
        <a:solidFill>
          <a:schemeClr val="accent5">
            <a:hueOff val="1154474"/>
            <a:satOff val="4197"/>
            <a:lumOff val="-122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HMCIC view</a:t>
          </a:r>
          <a:endParaRPr lang="en-US" sz="1600" kern="1200"/>
        </a:p>
      </dsp:txBody>
      <dsp:txXfrm>
        <a:off x="6610699" y="1242245"/>
        <a:ext cx="1772616" cy="1063570"/>
      </dsp:txXfrm>
    </dsp:sp>
    <dsp:sp modelId="{79263466-F8B8-46ED-BDE6-5E2C3FCB76F8}">
      <dsp:nvSpPr>
        <dsp:cNvPr id="0" name=""/>
        <dsp:cNvSpPr/>
      </dsp:nvSpPr>
      <dsp:spPr>
        <a:xfrm>
          <a:off x="2710942" y="2483077"/>
          <a:ext cx="1772616" cy="1063570"/>
        </a:xfrm>
        <a:prstGeom prst="rect">
          <a:avLst/>
        </a:prstGeom>
        <a:solidFill>
          <a:schemeClr val="accent5">
            <a:hueOff val="1319399"/>
            <a:satOff val="4796"/>
            <a:lumOff val="-13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The holistic approach</a:t>
          </a:r>
          <a:endParaRPr lang="en-US" sz="1600" kern="1200"/>
        </a:p>
      </dsp:txBody>
      <dsp:txXfrm>
        <a:off x="2710942" y="2483077"/>
        <a:ext cx="1772616" cy="1063570"/>
      </dsp:txXfrm>
    </dsp:sp>
    <dsp:sp modelId="{A1235D0C-354B-4EB3-BF81-8B1CA3608FC9}">
      <dsp:nvSpPr>
        <dsp:cNvPr id="0" name=""/>
        <dsp:cNvSpPr/>
      </dsp:nvSpPr>
      <dsp:spPr>
        <a:xfrm>
          <a:off x="4660821" y="2483077"/>
          <a:ext cx="1772616" cy="1063570"/>
        </a:xfrm>
        <a:prstGeom prst="rect">
          <a:avLst/>
        </a:prstGeom>
        <a:solidFill>
          <a:schemeClr val="accent5">
            <a:hueOff val="1484324"/>
            <a:satOff val="5396"/>
            <a:lumOff val="-15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t>The  future</a:t>
          </a:r>
          <a:endParaRPr lang="en-US" sz="1600" kern="1200"/>
        </a:p>
      </dsp:txBody>
      <dsp:txXfrm>
        <a:off x="4660821" y="2483077"/>
        <a:ext cx="1772616" cy="106357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2/22/2022</a:t>
            </a:fld>
            <a:endParaRPr lang="en-US" dirty="0"/>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503476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2/22/2022</a:t>
            </a:fld>
            <a:endParaRPr lang="en-US" dirty="0"/>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846014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2/22/2022</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375326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2/22/2022</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015956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2/22/2022</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542159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2/22/2022</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813204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2/22/2022</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3795108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2/22/2022</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12725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2/22/2022</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744908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2/22/2022</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59771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2/22/2022</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385115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2/22/2022</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32035541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76" r:id="rId6"/>
    <p:sldLayoutId id="2147483672" r:id="rId7"/>
    <p:sldLayoutId id="2147483673" r:id="rId8"/>
    <p:sldLayoutId id="2147483674" r:id="rId9"/>
    <p:sldLayoutId id="2147483675" r:id="rId10"/>
    <p:sldLayoutId id="2147483677"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EE051733-8281-43E0-9984-83DAE3627A54}"/>
              </a:ext>
            </a:extLst>
          </p:cNvPr>
          <p:cNvSpPr>
            <a:spLocks noGrp="1"/>
          </p:cNvSpPr>
          <p:nvPr>
            <p:ph type="ctrTitle"/>
          </p:nvPr>
        </p:nvSpPr>
        <p:spPr>
          <a:xfrm>
            <a:off x="530352" y="1122363"/>
            <a:ext cx="5313400" cy="1978346"/>
          </a:xfrm>
        </p:spPr>
        <p:txBody>
          <a:bodyPr>
            <a:normAutofit/>
          </a:bodyPr>
          <a:lstStyle/>
          <a:p>
            <a:r>
              <a:rPr lang="en-GB" dirty="0"/>
              <a:t>Policing The public</a:t>
            </a:r>
          </a:p>
        </p:txBody>
      </p:sp>
      <p:sp>
        <p:nvSpPr>
          <p:cNvPr id="3" name="Subtitle 2">
            <a:extLst>
              <a:ext uri="{FF2B5EF4-FFF2-40B4-BE49-F238E27FC236}">
                <a16:creationId xmlns:a16="http://schemas.microsoft.com/office/drawing/2014/main" id="{859270F6-53AC-46C7-9AB6-8D1D54F0F761}"/>
              </a:ext>
            </a:extLst>
          </p:cNvPr>
          <p:cNvSpPr>
            <a:spLocks noGrp="1"/>
          </p:cNvSpPr>
          <p:nvPr>
            <p:ph type="subTitle" idx="1"/>
          </p:nvPr>
        </p:nvSpPr>
        <p:spPr>
          <a:xfrm>
            <a:off x="530352" y="3509963"/>
            <a:ext cx="5313400" cy="2418188"/>
          </a:xfrm>
        </p:spPr>
        <p:txBody>
          <a:bodyPr>
            <a:normAutofit/>
          </a:bodyPr>
          <a:lstStyle/>
          <a:p>
            <a:r>
              <a:rPr lang="en-GB" sz="1900"/>
              <a:t>Week 5</a:t>
            </a:r>
          </a:p>
          <a:p>
            <a:r>
              <a:rPr lang="en-GB" sz="1900"/>
              <a:t>21</a:t>
            </a:r>
            <a:r>
              <a:rPr lang="en-GB" sz="1900" baseline="30000"/>
              <a:t>st</a:t>
            </a:r>
            <a:r>
              <a:rPr lang="en-GB" sz="1900"/>
              <a:t> Century Challenges for the Police Service</a:t>
            </a:r>
          </a:p>
          <a:p>
            <a:endParaRPr lang="en-GB" sz="1900"/>
          </a:p>
          <a:p>
            <a:r>
              <a:rPr lang="en-GB" sz="1900" err="1"/>
              <a:t>Dr.</a:t>
            </a:r>
            <a:r>
              <a:rPr lang="en-GB" sz="1900"/>
              <a:t> Luke Roach</a:t>
            </a:r>
          </a:p>
          <a:p>
            <a:r>
              <a:rPr lang="en-GB" sz="1900" err="1"/>
              <a:t>L.Roach</a:t>
            </a:r>
            <a:r>
              <a:rPr lang="en-GB" sz="1900"/>
              <a:t>@UWTSD.ac.uk</a:t>
            </a:r>
          </a:p>
        </p:txBody>
      </p:sp>
      <p:sp>
        <p:nvSpPr>
          <p:cNvPr id="11" name="Freeform: Shape 10">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70"/>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3" name="Group 12">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flipV="1">
            <a:off x="1701611" y="285553"/>
            <a:ext cx="886141" cy="802496"/>
            <a:chOff x="10948005" y="3272152"/>
            <a:chExt cx="868640" cy="786648"/>
          </a:xfrm>
          <a:solidFill>
            <a:schemeClr val="accent1"/>
          </a:solidFill>
        </p:grpSpPr>
        <p:sp>
          <p:nvSpPr>
            <p:cNvPr id="14" name="Freeform: Shape 13">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Freeform: Shape 15">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4" name="Picture 3" descr="Interior of empty bus">
            <a:extLst>
              <a:ext uri="{FF2B5EF4-FFF2-40B4-BE49-F238E27FC236}">
                <a16:creationId xmlns:a16="http://schemas.microsoft.com/office/drawing/2014/main" id="{3CFD349C-4F66-4439-B020-522AF0F9D978}"/>
              </a:ext>
            </a:extLst>
          </p:cNvPr>
          <p:cNvPicPr>
            <a:picLocks noChangeAspect="1"/>
          </p:cNvPicPr>
          <p:nvPr/>
        </p:nvPicPr>
        <p:blipFill rotWithShape="1">
          <a:blip r:embed="rId2"/>
          <a:srcRect l="23100" r="21719" b="-1"/>
          <a:stretch/>
        </p:blipFill>
        <p:spPr>
          <a:xfrm>
            <a:off x="6522720" y="10"/>
            <a:ext cx="5669280" cy="6857990"/>
          </a:xfrm>
          <a:prstGeom prst="rect">
            <a:avLst/>
          </a:prstGeom>
        </p:spPr>
      </p:pic>
    </p:spTree>
    <p:extLst>
      <p:ext uri="{BB962C8B-B14F-4D97-AF65-F5344CB8AC3E}">
        <p14:creationId xmlns:p14="http://schemas.microsoft.com/office/powerpoint/2010/main" val="4101452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FF45EE8-3D21-476A-A71F-B62A2D898D4B}"/>
              </a:ext>
            </a:extLst>
          </p:cNvPr>
          <p:cNvSpPr>
            <a:spLocks noGrp="1"/>
          </p:cNvSpPr>
          <p:nvPr>
            <p:ph type="title"/>
          </p:nvPr>
        </p:nvSpPr>
        <p:spPr>
          <a:xfrm>
            <a:off x="517870" y="735307"/>
            <a:ext cx="10915158" cy="1432559"/>
          </a:xfrm>
        </p:spPr>
        <p:txBody>
          <a:bodyPr>
            <a:normAutofit/>
          </a:bodyPr>
          <a:lstStyle/>
          <a:p>
            <a:r>
              <a:rPr lang="en-GB" dirty="0"/>
              <a:t>What challenges do Police face in the 21</a:t>
            </a:r>
            <a:r>
              <a:rPr lang="en-GB" baseline="30000" dirty="0"/>
              <a:t>st</a:t>
            </a:r>
            <a:r>
              <a:rPr lang="en-GB" dirty="0"/>
              <a:t> Century?</a:t>
            </a:r>
          </a:p>
        </p:txBody>
      </p:sp>
      <p:grpSp>
        <p:nvGrpSpPr>
          <p:cNvPr id="11" name="Graphic 78">
            <a:extLst>
              <a:ext uri="{FF2B5EF4-FFF2-40B4-BE49-F238E27FC236}">
                <a16:creationId xmlns:a16="http://schemas.microsoft.com/office/drawing/2014/main" id="{D262907E-3263-4F8C-8D5C-69E4915525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2322314"/>
            <a:ext cx="972241" cy="45718"/>
            <a:chOff x="4886325" y="3371754"/>
            <a:chExt cx="2418492" cy="113728"/>
          </a:xfrm>
          <a:solidFill>
            <a:schemeClr val="accent1"/>
          </a:solidFill>
        </p:grpSpPr>
        <p:sp>
          <p:nvSpPr>
            <p:cNvPr id="12" name="Graphic 78">
              <a:extLst>
                <a:ext uri="{FF2B5EF4-FFF2-40B4-BE49-F238E27FC236}">
                  <a16:creationId xmlns:a16="http://schemas.microsoft.com/office/drawing/2014/main" id="{5E9DBF64-4177-41D3-AA4D-C099F5F4C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3" name="Graphic 78">
              <a:extLst>
                <a:ext uri="{FF2B5EF4-FFF2-40B4-BE49-F238E27FC236}">
                  <a16:creationId xmlns:a16="http://schemas.microsoft.com/office/drawing/2014/main" id="{5546CA24-A5EF-409F-99A2-D0131AE9084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4" name="Graphic 78">
                <a:extLst>
                  <a:ext uri="{FF2B5EF4-FFF2-40B4-BE49-F238E27FC236}">
                    <a16:creationId xmlns:a16="http://schemas.microsoft.com/office/drawing/2014/main" id="{79E62C40-0CA5-4755-86D8-03D076F84F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596152FA-4464-4219-802D-3ED79BA32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170D7D1A-E2C7-49B3-92C2-A96021793D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CCCDE866-922A-4BE9-A245-42CB249801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9" name="Freeform: Shape 18">
            <a:extLst>
              <a:ext uri="{FF2B5EF4-FFF2-40B4-BE49-F238E27FC236}">
                <a16:creationId xmlns:a16="http://schemas.microsoft.com/office/drawing/2014/main" id="{A2597A8B-414A-4F6D-9710-2F1BE256E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506502" y="5652122"/>
            <a:ext cx="2685498" cy="1205872"/>
          </a:xfrm>
          <a:custGeom>
            <a:avLst/>
            <a:gdLst>
              <a:gd name="connsiteX0" fmla="*/ 0 w 4238069"/>
              <a:gd name="connsiteY0" fmla="*/ 0 h 1903025"/>
              <a:gd name="connsiteX1" fmla="*/ 113310 w 4238069"/>
              <a:gd name="connsiteY1" fmla="*/ 8960 h 1903025"/>
              <a:gd name="connsiteX2" fmla="*/ 291503 w 4238069"/>
              <a:gd name="connsiteY2" fmla="*/ 37000 h 1903025"/>
              <a:gd name="connsiteX3" fmla="*/ 3082930 w 4238069"/>
              <a:gd name="connsiteY3" fmla="*/ 1104916 h 1903025"/>
              <a:gd name="connsiteX4" fmla="*/ 3881548 w 4238069"/>
              <a:gd name="connsiteY4" fmla="*/ 1668276 h 1903025"/>
              <a:gd name="connsiteX5" fmla="*/ 4238069 w 4238069"/>
              <a:gd name="connsiteY5" fmla="*/ 1903025 h 1903025"/>
              <a:gd name="connsiteX6" fmla="*/ 0 w 4238069"/>
              <a:gd name="connsiteY6" fmla="*/ 1903025 h 190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8069" h="1903025">
                <a:moveTo>
                  <a:pt x="0" y="0"/>
                </a:moveTo>
                <a:lnTo>
                  <a:pt x="113310" y="8960"/>
                </a:lnTo>
                <a:cubicBezTo>
                  <a:pt x="173365" y="16155"/>
                  <a:pt x="232870" y="25632"/>
                  <a:pt x="291503" y="37000"/>
                </a:cubicBezTo>
                <a:cubicBezTo>
                  <a:pt x="1250780" y="222537"/>
                  <a:pt x="2264787" y="499636"/>
                  <a:pt x="3082930" y="1104916"/>
                </a:cubicBezTo>
                <a:cubicBezTo>
                  <a:pt x="3348371" y="1301283"/>
                  <a:pt x="3614239" y="1488349"/>
                  <a:pt x="3881548" y="1668276"/>
                </a:cubicBezTo>
                <a:lnTo>
                  <a:pt x="4238069" y="1903025"/>
                </a:lnTo>
                <a:lnTo>
                  <a:pt x="0" y="1903025"/>
                </a:lnTo>
                <a:close/>
              </a:path>
            </a:pathLst>
          </a:custGeom>
          <a:solidFill>
            <a:schemeClr val="accent6">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1" name="Group 20">
            <a:extLst>
              <a:ext uri="{FF2B5EF4-FFF2-40B4-BE49-F238E27FC236}">
                <a16:creationId xmlns:a16="http://schemas.microsoft.com/office/drawing/2014/main" id="{09BA142B-E03A-4CCD-8C46-8BDDD96AB3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548459" y="5639171"/>
            <a:ext cx="886144" cy="635293"/>
            <a:chOff x="10948005" y="3379098"/>
            <a:chExt cx="868640" cy="622746"/>
          </a:xfrm>
          <a:solidFill>
            <a:schemeClr val="tx2">
              <a:lumMod val="40000"/>
              <a:lumOff val="60000"/>
            </a:schemeClr>
          </a:solidFill>
        </p:grpSpPr>
        <p:sp>
          <p:nvSpPr>
            <p:cNvPr id="22" name="Freeform: Shape 21">
              <a:extLst>
                <a:ext uri="{FF2B5EF4-FFF2-40B4-BE49-F238E27FC236}">
                  <a16:creationId xmlns:a16="http://schemas.microsoft.com/office/drawing/2014/main" id="{E9071096-5B07-42AC-9C76-6B3D847D0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E86A8581-41D2-4ED9-94DE-6EE3A38B2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5">
              <a:extLst>
                <a:ext uri="{FF2B5EF4-FFF2-40B4-BE49-F238E27FC236}">
                  <a16:creationId xmlns:a16="http://schemas.microsoft.com/office/drawing/2014/main" id="{DA930EF0-907F-46F9-B728-0C189FCB4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F8E83A83-33D7-4E07-98AC-CA07C0F1E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CDA03248-3CE4-4D20-8293-BFDF226CDB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5" name="Content Placeholder 2">
            <a:extLst>
              <a:ext uri="{FF2B5EF4-FFF2-40B4-BE49-F238E27FC236}">
                <a16:creationId xmlns:a16="http://schemas.microsoft.com/office/drawing/2014/main" id="{E7456B33-64AB-4ABC-862C-9FC698328802}"/>
              </a:ext>
            </a:extLst>
          </p:cNvPr>
          <p:cNvGraphicFramePr>
            <a:graphicFrameLocks noGrp="1"/>
          </p:cNvGraphicFramePr>
          <p:nvPr>
            <p:ph idx="1"/>
            <p:extLst>
              <p:ext uri="{D42A27DB-BD31-4B8C-83A1-F6EECF244321}">
                <p14:modId xmlns:p14="http://schemas.microsoft.com/office/powerpoint/2010/main" val="501481084"/>
              </p:ext>
            </p:extLst>
          </p:nvPr>
        </p:nvGraphicFramePr>
        <p:xfrm>
          <a:off x="525463" y="2522538"/>
          <a:ext cx="9144381" cy="3548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3171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A382-AB12-4AD3-8F11-FC0990C6495A}"/>
              </a:ext>
            </a:extLst>
          </p:cNvPr>
          <p:cNvSpPr>
            <a:spLocks noGrp="1"/>
          </p:cNvSpPr>
          <p:nvPr>
            <p:ph type="title"/>
          </p:nvPr>
        </p:nvSpPr>
        <p:spPr/>
        <p:txBody>
          <a:bodyPr/>
          <a:lstStyle/>
          <a:p>
            <a:r>
              <a:rPr lang="en-GB" dirty="0"/>
              <a:t>What kind of modern challenges do you think face the police?</a:t>
            </a:r>
          </a:p>
        </p:txBody>
      </p:sp>
      <p:sp>
        <p:nvSpPr>
          <p:cNvPr id="3" name="Content Placeholder 2">
            <a:extLst>
              <a:ext uri="{FF2B5EF4-FFF2-40B4-BE49-F238E27FC236}">
                <a16:creationId xmlns:a16="http://schemas.microsoft.com/office/drawing/2014/main" id="{7AF320A3-C7BC-464D-9A3E-184443C115FA}"/>
              </a:ext>
            </a:extLst>
          </p:cNvPr>
          <p:cNvSpPr>
            <a:spLocks noGrp="1"/>
          </p:cNvSpPr>
          <p:nvPr>
            <p:ph idx="1"/>
          </p:nvPr>
        </p:nvSpPr>
        <p:spPr/>
        <p:txBody>
          <a:bodyPr/>
          <a:lstStyle/>
          <a:p>
            <a:r>
              <a:rPr lang="en-GB" dirty="0"/>
              <a:t>Which do you think have the most impact on policing?</a:t>
            </a:r>
          </a:p>
          <a:p>
            <a:endParaRPr lang="en-GB" dirty="0"/>
          </a:p>
          <a:p>
            <a:r>
              <a:rPr lang="en-GB" dirty="0"/>
              <a:t>Which do you think have the most impact on the polices relationship to the public?</a:t>
            </a:r>
          </a:p>
        </p:txBody>
      </p:sp>
    </p:spTree>
    <p:extLst>
      <p:ext uri="{BB962C8B-B14F-4D97-AF65-F5344CB8AC3E}">
        <p14:creationId xmlns:p14="http://schemas.microsoft.com/office/powerpoint/2010/main" val="1429275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38C7-F4A1-41B1-8125-3895442706EE}"/>
              </a:ext>
            </a:extLst>
          </p:cNvPr>
          <p:cNvSpPr>
            <a:spLocks noGrp="1"/>
          </p:cNvSpPr>
          <p:nvPr>
            <p:ph type="title"/>
          </p:nvPr>
        </p:nvSpPr>
        <p:spPr/>
        <p:txBody>
          <a:bodyPr/>
          <a:lstStyle/>
          <a:p>
            <a:r>
              <a:rPr lang="en-GB" dirty="0"/>
              <a:t>Contemporary Challenges</a:t>
            </a:r>
          </a:p>
        </p:txBody>
      </p:sp>
      <p:sp>
        <p:nvSpPr>
          <p:cNvPr id="3" name="Content Placeholder 2">
            <a:extLst>
              <a:ext uri="{FF2B5EF4-FFF2-40B4-BE49-F238E27FC236}">
                <a16:creationId xmlns:a16="http://schemas.microsoft.com/office/drawing/2014/main" id="{54FAF9CE-21A4-4427-BEA1-656966912CED}"/>
              </a:ext>
            </a:extLst>
          </p:cNvPr>
          <p:cNvSpPr>
            <a:spLocks noGrp="1"/>
          </p:cNvSpPr>
          <p:nvPr>
            <p:ph idx="1"/>
          </p:nvPr>
        </p:nvSpPr>
        <p:spPr>
          <a:xfrm>
            <a:off x="525717" y="2521885"/>
            <a:ext cx="10771936" cy="4059389"/>
          </a:xfrm>
        </p:spPr>
        <p:txBody>
          <a:bodyPr numCol="2">
            <a:normAutofit fontScale="77500" lnSpcReduction="20000"/>
          </a:bodyPr>
          <a:lstStyle/>
          <a:p>
            <a:pPr>
              <a:buFont typeface="Arial" panose="020B0604020202020204" pitchFamily="34" charset="0"/>
              <a:buChar char="•"/>
              <a:defRPr/>
            </a:pPr>
            <a:r>
              <a:rPr lang="en-GB" b="1" dirty="0">
                <a:solidFill>
                  <a:schemeClr val="tx1"/>
                </a:solidFill>
              </a:rPr>
              <a:t>Globalisation</a:t>
            </a:r>
          </a:p>
          <a:p>
            <a:pPr>
              <a:buFont typeface="Arial" panose="020B0604020202020204" pitchFamily="34" charset="0"/>
              <a:buChar char="•"/>
              <a:defRPr/>
            </a:pPr>
            <a:r>
              <a:rPr lang="en-GB" b="1" dirty="0">
                <a:solidFill>
                  <a:schemeClr val="tx1"/>
                </a:solidFill>
              </a:rPr>
              <a:t>Cyber crime</a:t>
            </a:r>
          </a:p>
          <a:p>
            <a:pPr>
              <a:buFont typeface="Arial" panose="020B0604020202020204" pitchFamily="34" charset="0"/>
              <a:buChar char="•"/>
              <a:defRPr/>
            </a:pPr>
            <a:r>
              <a:rPr lang="en-GB" b="1" dirty="0">
                <a:solidFill>
                  <a:schemeClr val="tx1"/>
                </a:solidFill>
              </a:rPr>
              <a:t>Elder abuse</a:t>
            </a:r>
          </a:p>
          <a:p>
            <a:pPr>
              <a:buFont typeface="Arial" panose="020B0604020202020204" pitchFamily="34" charset="0"/>
              <a:buChar char="•"/>
              <a:defRPr/>
            </a:pPr>
            <a:r>
              <a:rPr lang="en-GB" b="1" dirty="0">
                <a:solidFill>
                  <a:schemeClr val="tx1"/>
                </a:solidFill>
              </a:rPr>
              <a:t>Human trafficking </a:t>
            </a:r>
          </a:p>
          <a:p>
            <a:pPr>
              <a:buFont typeface="Arial" panose="020B0604020202020204" pitchFamily="34" charset="0"/>
              <a:buChar char="•"/>
              <a:defRPr/>
            </a:pPr>
            <a:r>
              <a:rPr lang="en-GB" b="1" dirty="0">
                <a:solidFill>
                  <a:schemeClr val="tx1"/>
                </a:solidFill>
              </a:rPr>
              <a:t>Online child exploitation </a:t>
            </a:r>
          </a:p>
          <a:p>
            <a:pPr>
              <a:buFont typeface="Arial" panose="020B0604020202020204" pitchFamily="34" charset="0"/>
              <a:buChar char="•"/>
              <a:defRPr/>
            </a:pPr>
            <a:r>
              <a:rPr lang="en-GB" b="1" dirty="0">
                <a:solidFill>
                  <a:schemeClr val="tx1"/>
                </a:solidFill>
              </a:rPr>
              <a:t>HBV/Hate crime</a:t>
            </a:r>
          </a:p>
          <a:p>
            <a:pPr>
              <a:buFont typeface="Arial" panose="020B0604020202020204" pitchFamily="34" charset="0"/>
              <a:buChar char="•"/>
              <a:defRPr/>
            </a:pPr>
            <a:r>
              <a:rPr lang="en-GB" b="1" dirty="0">
                <a:solidFill>
                  <a:schemeClr val="tx1"/>
                </a:solidFill>
              </a:rPr>
              <a:t>Gun crime/gang culture </a:t>
            </a:r>
          </a:p>
          <a:p>
            <a:pPr>
              <a:buFont typeface="Arial" panose="020B0604020202020204" pitchFamily="34" charset="0"/>
              <a:buChar char="•"/>
              <a:defRPr/>
            </a:pPr>
            <a:r>
              <a:rPr lang="en-GB" b="1" dirty="0">
                <a:solidFill>
                  <a:schemeClr val="tx1"/>
                </a:solidFill>
              </a:rPr>
              <a:t>Drug Crime </a:t>
            </a:r>
          </a:p>
          <a:p>
            <a:pPr>
              <a:buFont typeface="Arial" panose="020B0604020202020204" pitchFamily="34" charset="0"/>
              <a:buChar char="•"/>
              <a:defRPr/>
            </a:pPr>
            <a:r>
              <a:rPr lang="en-GB" b="1" dirty="0">
                <a:solidFill>
                  <a:schemeClr val="tx1"/>
                </a:solidFill>
              </a:rPr>
              <a:t>Terrorism </a:t>
            </a:r>
          </a:p>
          <a:p>
            <a:pPr>
              <a:buFont typeface="Arial" panose="020B0604020202020204" pitchFamily="34" charset="0"/>
              <a:buChar char="•"/>
              <a:defRPr/>
            </a:pPr>
            <a:r>
              <a:rPr lang="en-GB" b="1" dirty="0">
                <a:solidFill>
                  <a:schemeClr val="tx1"/>
                </a:solidFill>
              </a:rPr>
              <a:t>White collar crime </a:t>
            </a:r>
          </a:p>
          <a:p>
            <a:pPr>
              <a:buFont typeface="Arial" panose="020B0604020202020204" pitchFamily="34" charset="0"/>
              <a:buChar char="•"/>
              <a:defRPr/>
            </a:pPr>
            <a:r>
              <a:rPr lang="en-GB" b="1" dirty="0">
                <a:solidFill>
                  <a:schemeClr val="tx1"/>
                </a:solidFill>
              </a:rPr>
              <a:t>Police culture</a:t>
            </a:r>
          </a:p>
          <a:p>
            <a:pPr>
              <a:buFont typeface="Arial" panose="020B0604020202020204" pitchFamily="34" charset="0"/>
              <a:buChar char="•"/>
              <a:defRPr/>
            </a:pPr>
            <a:r>
              <a:rPr lang="en-GB" b="1" dirty="0">
                <a:solidFill>
                  <a:schemeClr val="tx1"/>
                </a:solidFill>
              </a:rPr>
              <a:t>Miscarriages of Justice</a:t>
            </a:r>
          </a:p>
          <a:p>
            <a:pPr>
              <a:buFont typeface="Arial" panose="020B0604020202020204" pitchFamily="34" charset="0"/>
              <a:buChar char="•"/>
              <a:defRPr/>
            </a:pPr>
            <a:r>
              <a:rPr lang="en-GB" b="1" dirty="0">
                <a:solidFill>
                  <a:schemeClr val="tx1"/>
                </a:solidFill>
              </a:rPr>
              <a:t>Ethical Policing</a:t>
            </a:r>
          </a:p>
          <a:p>
            <a:pPr>
              <a:buFont typeface="Arial" panose="020B0604020202020204" pitchFamily="34" charset="0"/>
              <a:buChar char="•"/>
              <a:defRPr/>
            </a:pPr>
            <a:r>
              <a:rPr lang="en-GB" b="1" dirty="0">
                <a:solidFill>
                  <a:schemeClr val="tx1"/>
                </a:solidFill>
              </a:rPr>
              <a:t>Diversity  </a:t>
            </a:r>
          </a:p>
          <a:p>
            <a:pPr>
              <a:buFont typeface="Arial" panose="020B0604020202020204" pitchFamily="34" charset="0"/>
              <a:buChar char="•"/>
              <a:defRPr/>
            </a:pPr>
            <a:r>
              <a:rPr lang="en-GB" b="1" dirty="0">
                <a:solidFill>
                  <a:schemeClr val="tx1"/>
                </a:solidFill>
              </a:rPr>
              <a:t>Austerity </a:t>
            </a:r>
          </a:p>
          <a:p>
            <a:pPr>
              <a:buFont typeface="Arial" panose="020B0604020202020204" pitchFamily="34" charset="0"/>
              <a:buChar char="•"/>
              <a:defRPr/>
            </a:pPr>
            <a:r>
              <a:rPr lang="en-GB" altLang="en-US" b="1" dirty="0">
                <a:solidFill>
                  <a:schemeClr val="tx1"/>
                </a:solidFill>
              </a:rPr>
              <a:t>Police Powers vs Individual Freedom </a:t>
            </a:r>
          </a:p>
          <a:p>
            <a:pPr>
              <a:buFont typeface="Arial" panose="020B0604020202020204" pitchFamily="34" charset="0"/>
              <a:buChar char="•"/>
              <a:defRPr/>
            </a:pPr>
            <a:r>
              <a:rPr lang="en-GB" altLang="en-US" b="1" dirty="0">
                <a:solidFill>
                  <a:schemeClr val="tx1"/>
                </a:solidFill>
              </a:rPr>
              <a:t>Legitimacy and confidence in Policing</a:t>
            </a:r>
          </a:p>
          <a:p>
            <a:pPr>
              <a:buFont typeface="Arial" panose="020B0604020202020204" pitchFamily="34" charset="0"/>
              <a:buChar char="•"/>
              <a:defRPr/>
            </a:pPr>
            <a:r>
              <a:rPr lang="en-GB" altLang="en-US" b="1" dirty="0">
                <a:solidFill>
                  <a:schemeClr val="tx1"/>
                </a:solidFill>
              </a:rPr>
              <a:t>Free Market Economics </a:t>
            </a:r>
          </a:p>
          <a:p>
            <a:pPr>
              <a:buFont typeface="Arial" panose="020B0604020202020204" pitchFamily="34" charset="0"/>
              <a:buChar char="•"/>
              <a:defRPr/>
            </a:pPr>
            <a:r>
              <a:rPr lang="en-GB" altLang="en-US" b="1" dirty="0">
                <a:solidFill>
                  <a:schemeClr val="tx1"/>
                </a:solidFill>
              </a:rPr>
              <a:t>Models of Policing</a:t>
            </a:r>
          </a:p>
          <a:p>
            <a:pPr>
              <a:buFont typeface="Arial" panose="020B0604020202020204" pitchFamily="34" charset="0"/>
              <a:buChar char="•"/>
              <a:defRPr/>
            </a:pPr>
            <a:r>
              <a:rPr lang="en-GB" altLang="en-US" b="1" dirty="0">
                <a:solidFill>
                  <a:schemeClr val="tx1"/>
                </a:solidFill>
              </a:rPr>
              <a:t>Media </a:t>
            </a:r>
          </a:p>
          <a:p>
            <a:endParaRPr lang="en-GB" dirty="0"/>
          </a:p>
          <a:p>
            <a:r>
              <a:rPr lang="en-GB" u="sng" dirty="0"/>
              <a:t>Have the challenges changed or is it the Culture we live in?</a:t>
            </a:r>
          </a:p>
        </p:txBody>
      </p:sp>
    </p:spTree>
    <p:extLst>
      <p:ext uri="{BB962C8B-B14F-4D97-AF65-F5344CB8AC3E}">
        <p14:creationId xmlns:p14="http://schemas.microsoft.com/office/powerpoint/2010/main" val="3262125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A3C3A-ACB8-42FA-86F3-D6DB28FF840D}"/>
              </a:ext>
            </a:extLst>
          </p:cNvPr>
          <p:cNvSpPr>
            <a:spLocks noGrp="1"/>
          </p:cNvSpPr>
          <p:nvPr>
            <p:ph type="title"/>
          </p:nvPr>
        </p:nvSpPr>
        <p:spPr/>
        <p:txBody>
          <a:bodyPr/>
          <a:lstStyle/>
          <a:p>
            <a:r>
              <a:rPr lang="en-GB" dirty="0"/>
              <a:t>One Example</a:t>
            </a:r>
          </a:p>
        </p:txBody>
      </p:sp>
      <p:sp>
        <p:nvSpPr>
          <p:cNvPr id="3" name="Content Placeholder 2">
            <a:extLst>
              <a:ext uri="{FF2B5EF4-FFF2-40B4-BE49-F238E27FC236}">
                <a16:creationId xmlns:a16="http://schemas.microsoft.com/office/drawing/2014/main" id="{2182A539-E649-4D0E-A1AD-1D426D797E4B}"/>
              </a:ext>
            </a:extLst>
          </p:cNvPr>
          <p:cNvSpPr>
            <a:spLocks noGrp="1"/>
          </p:cNvSpPr>
          <p:nvPr>
            <p:ph idx="1"/>
          </p:nvPr>
        </p:nvSpPr>
        <p:spPr/>
        <p:txBody>
          <a:bodyPr/>
          <a:lstStyle/>
          <a:p>
            <a:r>
              <a:rPr lang="en-GB" dirty="0"/>
              <a:t>Cybercrime</a:t>
            </a:r>
          </a:p>
          <a:p>
            <a:endParaRPr lang="en-GB" dirty="0"/>
          </a:p>
          <a:p>
            <a:r>
              <a:rPr lang="en-GB" dirty="0"/>
              <a:t>https://www.youtube.com/watch?v=eLU_MewF2jg</a:t>
            </a:r>
          </a:p>
        </p:txBody>
      </p:sp>
    </p:spTree>
    <p:extLst>
      <p:ext uri="{BB962C8B-B14F-4D97-AF65-F5344CB8AC3E}">
        <p14:creationId xmlns:p14="http://schemas.microsoft.com/office/powerpoint/2010/main" val="1697418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8DF29-75FB-4531-BBE2-25EEEC4AE9F7}"/>
              </a:ext>
            </a:extLst>
          </p:cNvPr>
          <p:cNvSpPr>
            <a:spLocks noGrp="1"/>
          </p:cNvSpPr>
          <p:nvPr>
            <p:ph type="title"/>
          </p:nvPr>
        </p:nvSpPr>
        <p:spPr/>
        <p:txBody>
          <a:bodyPr/>
          <a:lstStyle/>
          <a:p>
            <a:r>
              <a:rPr lang="en-GB" dirty="0"/>
              <a:t>Cybercrime</a:t>
            </a:r>
          </a:p>
        </p:txBody>
      </p:sp>
      <p:sp>
        <p:nvSpPr>
          <p:cNvPr id="3" name="Content Placeholder 2">
            <a:extLst>
              <a:ext uri="{FF2B5EF4-FFF2-40B4-BE49-F238E27FC236}">
                <a16:creationId xmlns:a16="http://schemas.microsoft.com/office/drawing/2014/main" id="{0698CC46-48F4-4593-B956-1BF49138F39A}"/>
              </a:ext>
            </a:extLst>
          </p:cNvPr>
          <p:cNvSpPr>
            <a:spLocks noGrp="1"/>
          </p:cNvSpPr>
          <p:nvPr>
            <p:ph idx="1"/>
          </p:nvPr>
        </p:nvSpPr>
        <p:spPr/>
        <p:txBody>
          <a:bodyPr/>
          <a:lstStyle/>
          <a:p>
            <a:r>
              <a:rPr lang="en-GB" dirty="0"/>
              <a:t>From the video you’ve just watched, what kinds of challenges do you think this poses to policing?</a:t>
            </a:r>
          </a:p>
          <a:p>
            <a:endParaRPr lang="en-GB" dirty="0"/>
          </a:p>
          <a:p>
            <a:r>
              <a:rPr lang="en-GB" dirty="0"/>
              <a:t>What models and sorts of policing do you think apply here? Which ones don’t?</a:t>
            </a:r>
          </a:p>
          <a:p>
            <a:endParaRPr lang="en-GB" dirty="0"/>
          </a:p>
          <a:p>
            <a:r>
              <a:rPr lang="en-GB" dirty="0"/>
              <a:t>Can you think of any criminological theories or explanations that explain this kind of crime?</a:t>
            </a:r>
          </a:p>
        </p:txBody>
      </p:sp>
    </p:spTree>
    <p:extLst>
      <p:ext uri="{BB962C8B-B14F-4D97-AF65-F5344CB8AC3E}">
        <p14:creationId xmlns:p14="http://schemas.microsoft.com/office/powerpoint/2010/main" val="2945188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D86C2-E71E-4935-8774-1E4F6012061F}"/>
              </a:ext>
            </a:extLst>
          </p:cNvPr>
          <p:cNvSpPr>
            <a:spLocks noGrp="1"/>
          </p:cNvSpPr>
          <p:nvPr>
            <p:ph type="title"/>
          </p:nvPr>
        </p:nvSpPr>
        <p:spPr/>
        <p:txBody>
          <a:bodyPr/>
          <a:lstStyle/>
          <a:p>
            <a:r>
              <a:rPr lang="en-GB" dirty="0"/>
              <a:t>The New World - Online</a:t>
            </a:r>
          </a:p>
        </p:txBody>
      </p:sp>
      <p:sp>
        <p:nvSpPr>
          <p:cNvPr id="3" name="Content Placeholder 2">
            <a:extLst>
              <a:ext uri="{FF2B5EF4-FFF2-40B4-BE49-F238E27FC236}">
                <a16:creationId xmlns:a16="http://schemas.microsoft.com/office/drawing/2014/main" id="{16FAE0E6-E076-46E9-8D8A-37493066FFF0}"/>
              </a:ext>
            </a:extLst>
          </p:cNvPr>
          <p:cNvSpPr>
            <a:spLocks noGrp="1"/>
          </p:cNvSpPr>
          <p:nvPr>
            <p:ph idx="1"/>
          </p:nvPr>
        </p:nvSpPr>
        <p:spPr/>
        <p:txBody>
          <a:bodyPr/>
          <a:lstStyle/>
          <a:p>
            <a:pPr marL="0" indent="0" algn="ctr">
              <a:buNone/>
            </a:pPr>
            <a:endParaRPr lang="en-GB" sz="2000" dirty="0"/>
          </a:p>
          <a:p>
            <a:pPr marL="0" indent="0" algn="ctr">
              <a:buNone/>
            </a:pPr>
            <a:r>
              <a:rPr lang="en-GB" sz="2000" dirty="0"/>
              <a:t>How do these threats fit into the principles of Peel?</a:t>
            </a:r>
          </a:p>
          <a:p>
            <a:endParaRPr lang="en-GB" dirty="0"/>
          </a:p>
        </p:txBody>
      </p:sp>
    </p:spTree>
    <p:extLst>
      <p:ext uri="{BB962C8B-B14F-4D97-AF65-F5344CB8AC3E}">
        <p14:creationId xmlns:p14="http://schemas.microsoft.com/office/powerpoint/2010/main" val="2535790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259F2-581A-4834-9CD2-E007A0E9D0F9}"/>
              </a:ext>
            </a:extLst>
          </p:cNvPr>
          <p:cNvSpPr>
            <a:spLocks noGrp="1"/>
          </p:cNvSpPr>
          <p:nvPr>
            <p:ph type="title"/>
          </p:nvPr>
        </p:nvSpPr>
        <p:spPr/>
        <p:txBody>
          <a:bodyPr/>
          <a:lstStyle/>
          <a:p>
            <a:r>
              <a:rPr lang="en-GB" dirty="0"/>
              <a:t>Peels Principles (1829) – Part 1</a:t>
            </a:r>
          </a:p>
        </p:txBody>
      </p:sp>
      <p:sp>
        <p:nvSpPr>
          <p:cNvPr id="3" name="Content Placeholder 2">
            <a:extLst>
              <a:ext uri="{FF2B5EF4-FFF2-40B4-BE49-F238E27FC236}">
                <a16:creationId xmlns:a16="http://schemas.microsoft.com/office/drawing/2014/main" id="{B95204CC-5FFD-40AA-8274-01DEE6EAD7EC}"/>
              </a:ext>
            </a:extLst>
          </p:cNvPr>
          <p:cNvSpPr>
            <a:spLocks noGrp="1"/>
          </p:cNvSpPr>
          <p:nvPr>
            <p:ph idx="1"/>
          </p:nvPr>
        </p:nvSpPr>
        <p:spPr/>
        <p:txBody>
          <a:bodyPr>
            <a:normAutofit fontScale="92500" lnSpcReduction="10000"/>
          </a:bodyPr>
          <a:lstStyle/>
          <a:p>
            <a:pPr marL="457200" indent="-457200">
              <a:buFont typeface="Arial" panose="020B0604020202020204" pitchFamily="34" charset="0"/>
              <a:buChar char="•"/>
            </a:pPr>
            <a:r>
              <a:rPr lang="en-GB" sz="2000" b="1" dirty="0"/>
              <a:t>To prevent crime and disorder, as an alternative to their repression by military force and severity of legal punishment.</a:t>
            </a:r>
          </a:p>
          <a:p>
            <a:pPr marL="457200" indent="-457200">
              <a:buFont typeface="Arial" panose="020B0604020202020204" pitchFamily="34" charset="0"/>
              <a:buChar char="•"/>
            </a:pPr>
            <a:endParaRPr lang="en-GB" sz="2000" b="1" dirty="0"/>
          </a:p>
          <a:p>
            <a:pPr marL="457200" indent="-457200">
              <a:buFont typeface="Arial" panose="020B0604020202020204" pitchFamily="34" charset="0"/>
              <a:buChar char="•"/>
            </a:pPr>
            <a:r>
              <a:rPr lang="en-GB" sz="2000" b="1" dirty="0"/>
              <a:t>To recognise always that the power of the police to fulfil their functions and duties is dependent on public approval of their existence, actions and behaviour, and on their ability to secure and maintain public respect.</a:t>
            </a:r>
          </a:p>
          <a:p>
            <a:pPr marL="457200" indent="-457200">
              <a:buFont typeface="Arial" panose="020B0604020202020204" pitchFamily="34" charset="0"/>
              <a:buChar char="•"/>
            </a:pPr>
            <a:endParaRPr lang="en-GB" sz="2000" b="1" dirty="0"/>
          </a:p>
          <a:p>
            <a:pPr marL="457200" indent="-457200">
              <a:buFont typeface="Arial" panose="020B0604020202020204" pitchFamily="34" charset="0"/>
              <a:buChar char="•"/>
            </a:pPr>
            <a:r>
              <a:rPr lang="en-GB" sz="2000" b="1" dirty="0"/>
              <a:t>To recognise always that to secure and maintain the respect and approval of the public means also the securing of the willing co-operation of the public in the task of securing observance of laws.</a:t>
            </a:r>
          </a:p>
          <a:p>
            <a:pPr marL="457200" indent="-457200">
              <a:buFont typeface="Arial" panose="020B0604020202020204" pitchFamily="34" charset="0"/>
              <a:buChar char="•"/>
            </a:pPr>
            <a:endParaRPr lang="en-GB" sz="2000" b="1" dirty="0"/>
          </a:p>
          <a:p>
            <a:endParaRPr lang="en-GB" dirty="0"/>
          </a:p>
        </p:txBody>
      </p:sp>
    </p:spTree>
    <p:extLst>
      <p:ext uri="{BB962C8B-B14F-4D97-AF65-F5344CB8AC3E}">
        <p14:creationId xmlns:p14="http://schemas.microsoft.com/office/powerpoint/2010/main" val="2405769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C15EE-218E-4E92-AB36-FDE2A2C948DB}"/>
              </a:ext>
            </a:extLst>
          </p:cNvPr>
          <p:cNvSpPr>
            <a:spLocks noGrp="1"/>
          </p:cNvSpPr>
          <p:nvPr>
            <p:ph type="title"/>
          </p:nvPr>
        </p:nvSpPr>
        <p:spPr/>
        <p:txBody>
          <a:bodyPr/>
          <a:lstStyle/>
          <a:p>
            <a:r>
              <a:rPr lang="en-GB" dirty="0"/>
              <a:t>Peels Principles (1829) – Part 2</a:t>
            </a:r>
          </a:p>
        </p:txBody>
      </p:sp>
      <p:sp>
        <p:nvSpPr>
          <p:cNvPr id="3" name="Content Placeholder 2">
            <a:extLst>
              <a:ext uri="{FF2B5EF4-FFF2-40B4-BE49-F238E27FC236}">
                <a16:creationId xmlns:a16="http://schemas.microsoft.com/office/drawing/2014/main" id="{DFE5CFD0-D82A-4FC5-9C50-A605EC3219F1}"/>
              </a:ext>
            </a:extLst>
          </p:cNvPr>
          <p:cNvSpPr>
            <a:spLocks noGrp="1"/>
          </p:cNvSpPr>
          <p:nvPr>
            <p:ph idx="1"/>
          </p:nvPr>
        </p:nvSpPr>
        <p:spPr/>
        <p:txBody>
          <a:bodyPr>
            <a:normAutofit fontScale="92500" lnSpcReduction="10000"/>
          </a:bodyPr>
          <a:lstStyle/>
          <a:p>
            <a:pPr marL="457200" indent="-457200">
              <a:buFont typeface="Arial" panose="020B0604020202020204" pitchFamily="34" charset="0"/>
              <a:buChar char="•"/>
            </a:pPr>
            <a:r>
              <a:rPr lang="en-GB" sz="2000" b="1" dirty="0"/>
              <a:t>To recognise always that the extent to which the co-operation of the public can be secured diminishes proportionately the necessity of the use of physical force and compulsion for achieving police objectives.</a:t>
            </a:r>
          </a:p>
          <a:p>
            <a:pPr marL="457200" indent="-45720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To seek and preserve public favour, not by pandering to public opinion, but by constantly demonstrating absolutely impartial service to law, in complete independence of policy, and without regard to the justice or injustice of the substance of individual laws, by ready offering of individual service and friendship to all members of the public without regard to their wealth or social standing, by ready exercise of courtesy and friendly good humour, and by ready offering of individual sacrifice in protecting and preserving life.</a:t>
            </a:r>
          </a:p>
          <a:p>
            <a:endParaRPr lang="en-GB" dirty="0"/>
          </a:p>
        </p:txBody>
      </p:sp>
    </p:spTree>
    <p:extLst>
      <p:ext uri="{BB962C8B-B14F-4D97-AF65-F5344CB8AC3E}">
        <p14:creationId xmlns:p14="http://schemas.microsoft.com/office/powerpoint/2010/main" val="2326322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81566-53BC-4F5C-BD17-2B3ACDD58A08}"/>
              </a:ext>
            </a:extLst>
          </p:cNvPr>
          <p:cNvSpPr>
            <a:spLocks noGrp="1"/>
          </p:cNvSpPr>
          <p:nvPr>
            <p:ph type="title"/>
          </p:nvPr>
        </p:nvSpPr>
        <p:spPr/>
        <p:txBody>
          <a:bodyPr/>
          <a:lstStyle/>
          <a:p>
            <a:r>
              <a:rPr lang="en-GB" dirty="0"/>
              <a:t>Peels Principles (1829) – Part 3</a:t>
            </a:r>
          </a:p>
        </p:txBody>
      </p:sp>
      <p:sp>
        <p:nvSpPr>
          <p:cNvPr id="3" name="Content Placeholder 2">
            <a:extLst>
              <a:ext uri="{FF2B5EF4-FFF2-40B4-BE49-F238E27FC236}">
                <a16:creationId xmlns:a16="http://schemas.microsoft.com/office/drawing/2014/main" id="{FCB9A081-FDC9-4476-843D-D4D12E263AF6}"/>
              </a:ext>
            </a:extLst>
          </p:cNvPr>
          <p:cNvSpPr>
            <a:spLocks noGrp="1"/>
          </p:cNvSpPr>
          <p:nvPr>
            <p:ph idx="1"/>
          </p:nvPr>
        </p:nvSpPr>
        <p:spPr/>
        <p:txBody>
          <a:bodyPr>
            <a:normAutofit fontScale="92500" lnSpcReduction="10000"/>
          </a:bodyPr>
          <a:lstStyle/>
          <a:p>
            <a:pPr marL="342900" indent="-342900">
              <a:buFont typeface="Arial" panose="020B0604020202020204" pitchFamily="34" charset="0"/>
              <a:buChar char="•"/>
            </a:pPr>
            <a:r>
              <a:rPr lang="en-GB" sz="2000" b="1" dirty="0"/>
              <a:t>To use physical force only when the exercise of persuasion, advice and warning is found to be insufficient to obtain public co-operation to an extent necessary to secure observance of law or to restore order, and to use only the minimum degree of physical force which is necessary on any particular occasion for achieving a police objective</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To maintain at all times a relationship with the public that gives reality to the historic tradition that the police are the public and that the public are the police, the police being only members of the public who are paid to give full-time attention to duties which are incumbent on every citizen in the interests of community welfare and existence.</a:t>
            </a:r>
          </a:p>
          <a:p>
            <a:endParaRPr lang="en-GB" dirty="0"/>
          </a:p>
        </p:txBody>
      </p:sp>
    </p:spTree>
    <p:extLst>
      <p:ext uri="{BB962C8B-B14F-4D97-AF65-F5344CB8AC3E}">
        <p14:creationId xmlns:p14="http://schemas.microsoft.com/office/powerpoint/2010/main" val="4212928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19C7A-E70C-403A-969B-65DD1B5A4493}"/>
              </a:ext>
            </a:extLst>
          </p:cNvPr>
          <p:cNvSpPr>
            <a:spLocks noGrp="1"/>
          </p:cNvSpPr>
          <p:nvPr>
            <p:ph type="title"/>
          </p:nvPr>
        </p:nvSpPr>
        <p:spPr/>
        <p:txBody>
          <a:bodyPr/>
          <a:lstStyle/>
          <a:p>
            <a:r>
              <a:rPr lang="en-GB" dirty="0"/>
              <a:t>Peels Principles (1829) – Part 4</a:t>
            </a:r>
          </a:p>
        </p:txBody>
      </p:sp>
      <p:sp>
        <p:nvSpPr>
          <p:cNvPr id="3" name="Content Placeholder 2">
            <a:extLst>
              <a:ext uri="{FF2B5EF4-FFF2-40B4-BE49-F238E27FC236}">
                <a16:creationId xmlns:a16="http://schemas.microsoft.com/office/drawing/2014/main" id="{31EA5BBE-12D1-43A7-8E90-21E0BCB3D0C0}"/>
              </a:ext>
            </a:extLst>
          </p:cNvPr>
          <p:cNvSpPr>
            <a:spLocks noGrp="1"/>
          </p:cNvSpPr>
          <p:nvPr>
            <p:ph idx="1"/>
          </p:nvPr>
        </p:nvSpPr>
        <p:spPr/>
        <p:txBody>
          <a:bodyPr/>
          <a:lstStyle/>
          <a:p>
            <a:pPr marL="342900" indent="-342900">
              <a:buFont typeface="Arial" panose="020B0604020202020204" pitchFamily="34" charset="0"/>
              <a:buChar char="•"/>
            </a:pPr>
            <a:r>
              <a:rPr lang="en-GB" sz="2000" b="1" dirty="0"/>
              <a:t>To recognise always the need for strict adherence to police-executive functions, and to refrain from even seeming to usurp the powers of the judiciary, of avenging individuals or the State, and of authoritatively judging guilt and punishing the guilty</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To recognise always that the test of police efficiency is the absence of crime and disorder, and not the visible evidence of police action in dealing with them.</a:t>
            </a:r>
            <a:endParaRPr lang="en-GB" dirty="0"/>
          </a:p>
        </p:txBody>
      </p:sp>
    </p:spTree>
    <p:extLst>
      <p:ext uri="{BB962C8B-B14F-4D97-AF65-F5344CB8AC3E}">
        <p14:creationId xmlns:p14="http://schemas.microsoft.com/office/powerpoint/2010/main" val="996549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1" name="Group 10">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2" name="Freeform: Shape 11">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Freeform: Shape 19">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2"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0" name="Rectangle 29">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9E6C6D1A-7DC7-47BF-B9D2-E5058583CDB9}"/>
              </a:ext>
            </a:extLst>
          </p:cNvPr>
          <p:cNvSpPr>
            <a:spLocks noGrp="1"/>
          </p:cNvSpPr>
          <p:nvPr>
            <p:ph type="title"/>
          </p:nvPr>
        </p:nvSpPr>
        <p:spPr>
          <a:xfrm>
            <a:off x="530352" y="589788"/>
            <a:ext cx="4884481" cy="2510921"/>
          </a:xfrm>
        </p:spPr>
        <p:txBody>
          <a:bodyPr vert="horz" lIns="91440" tIns="45720" rIns="91440" bIns="45720" rtlCol="0" anchor="b">
            <a:normAutofit/>
          </a:bodyPr>
          <a:lstStyle/>
          <a:p>
            <a:r>
              <a:rPr lang="en-US" sz="4000" dirty="0"/>
              <a:t>Video on Solutions for Modern Policing</a:t>
            </a:r>
          </a:p>
        </p:txBody>
      </p:sp>
      <p:grpSp>
        <p:nvGrpSpPr>
          <p:cNvPr id="32"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33"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4"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5"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6"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0" name="Freeform: Shape 39">
            <a:extLst>
              <a:ext uri="{FF2B5EF4-FFF2-40B4-BE49-F238E27FC236}">
                <a16:creationId xmlns:a16="http://schemas.microsoft.com/office/drawing/2014/main" id="{752C2BA4-3BBE-4D22-A0D9-8D2A7B8F1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Solutions for 21st Century Policing">
            <a:hlinkClick r:id="" action="ppaction://media"/>
            <a:extLst>
              <a:ext uri="{FF2B5EF4-FFF2-40B4-BE49-F238E27FC236}">
                <a16:creationId xmlns:a16="http://schemas.microsoft.com/office/drawing/2014/main" id="{EEC2FBF2-EE2F-440D-BE09-49D2681DFEC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495486" y="1830614"/>
            <a:ext cx="7149505" cy="4021595"/>
          </a:xfrm>
          <a:prstGeom prst="rect">
            <a:avLst/>
          </a:prstGeom>
        </p:spPr>
      </p:pic>
      <p:sp>
        <p:nvSpPr>
          <p:cNvPr id="42" name="Freeform: Shape 41">
            <a:extLst>
              <a:ext uri="{FF2B5EF4-FFF2-40B4-BE49-F238E27FC236}">
                <a16:creationId xmlns:a16="http://schemas.microsoft.com/office/drawing/2014/main" id="{82AA7049-B18D-49D6-AD7D-DBB9E19F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4" name="Group 43">
            <a:extLst>
              <a:ext uri="{FF2B5EF4-FFF2-40B4-BE49-F238E27FC236}">
                <a16:creationId xmlns:a16="http://schemas.microsoft.com/office/drawing/2014/main" id="{3850DB66-16D1-4953-A6E3-FCA3DC5F27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35690" y="349252"/>
            <a:ext cx="886142" cy="693398"/>
            <a:chOff x="10948005" y="3379098"/>
            <a:chExt cx="868640" cy="679702"/>
          </a:xfrm>
          <a:solidFill>
            <a:schemeClr val="accent6"/>
          </a:solidFill>
        </p:grpSpPr>
        <p:sp>
          <p:nvSpPr>
            <p:cNvPr id="45" name="Freeform: Shape 44">
              <a:extLst>
                <a:ext uri="{FF2B5EF4-FFF2-40B4-BE49-F238E27FC236}">
                  <a16:creationId xmlns:a16="http://schemas.microsoft.com/office/drawing/2014/main" id="{D698AB2F-1D17-4249-81CB-9A41D46B8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F5301961-8687-4ADB-8043-4065F470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Graphic 15">
              <a:extLst>
                <a:ext uri="{FF2B5EF4-FFF2-40B4-BE49-F238E27FC236}">
                  <a16:creationId xmlns:a16="http://schemas.microsoft.com/office/drawing/2014/main" id="{9DC20816-893A-4201-AA91-22F71E46F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866D1F4E-BA21-44F3-A97A-E979C5FE7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35EADCB-1DB5-4B69-892B-14567F528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9648551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4DC84-EB2A-4CC9-8E90-A7464D461F88}"/>
              </a:ext>
            </a:extLst>
          </p:cNvPr>
          <p:cNvSpPr>
            <a:spLocks noGrp="1"/>
          </p:cNvSpPr>
          <p:nvPr>
            <p:ph type="title"/>
          </p:nvPr>
        </p:nvSpPr>
        <p:spPr/>
        <p:txBody>
          <a:bodyPr/>
          <a:lstStyle/>
          <a:p>
            <a:r>
              <a:rPr lang="en-GB" dirty="0" err="1"/>
              <a:t>Hoggett</a:t>
            </a:r>
            <a:r>
              <a:rPr lang="en-GB" dirty="0"/>
              <a:t> et al. 2013 Survey</a:t>
            </a:r>
          </a:p>
        </p:txBody>
      </p:sp>
      <p:sp>
        <p:nvSpPr>
          <p:cNvPr id="3" name="Content Placeholder 2">
            <a:extLst>
              <a:ext uri="{FF2B5EF4-FFF2-40B4-BE49-F238E27FC236}">
                <a16:creationId xmlns:a16="http://schemas.microsoft.com/office/drawing/2014/main" id="{21849F42-2493-4D4C-9A5A-54285F518A69}"/>
              </a:ext>
            </a:extLst>
          </p:cNvPr>
          <p:cNvSpPr>
            <a:spLocks noGrp="1"/>
          </p:cNvSpPr>
          <p:nvPr>
            <p:ph idx="1"/>
          </p:nvPr>
        </p:nvSpPr>
        <p:spPr/>
        <p:txBody>
          <a:bodyPr/>
          <a:lstStyle/>
          <a:p>
            <a:r>
              <a:rPr lang="en-GB" dirty="0"/>
              <a:t>A pilot survey was run in 2013 to test out a questionnaire for a 2014 report.</a:t>
            </a:r>
          </a:p>
          <a:p>
            <a:endParaRPr lang="en-GB" dirty="0"/>
          </a:p>
          <a:p>
            <a:r>
              <a:rPr lang="en-GB" dirty="0"/>
              <a:t>Have a look at those questions and pilot answers.</a:t>
            </a:r>
          </a:p>
          <a:p>
            <a:endParaRPr lang="en-GB" dirty="0"/>
          </a:p>
          <a:p>
            <a:r>
              <a:rPr lang="en-GB" dirty="0"/>
              <a:t>How would you respond to these questions? </a:t>
            </a:r>
          </a:p>
          <a:p>
            <a:endParaRPr lang="en-GB" dirty="0"/>
          </a:p>
          <a:p>
            <a:r>
              <a:rPr lang="en-GB" dirty="0"/>
              <a:t>Do you think the percentages for agreement and disagreement are expected? </a:t>
            </a:r>
          </a:p>
        </p:txBody>
      </p:sp>
    </p:spTree>
    <p:extLst>
      <p:ext uri="{BB962C8B-B14F-4D97-AF65-F5344CB8AC3E}">
        <p14:creationId xmlns:p14="http://schemas.microsoft.com/office/powerpoint/2010/main" val="371749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3BF4EAEB-FE92-4964-AD27-8221A9704F4C}"/>
              </a:ext>
            </a:extLst>
          </p:cNvPr>
          <p:cNvSpPr>
            <a:spLocks noGrp="1"/>
          </p:cNvSpPr>
          <p:nvPr>
            <p:ph type="title"/>
          </p:nvPr>
        </p:nvSpPr>
        <p:spPr>
          <a:xfrm>
            <a:off x="525718" y="1524000"/>
            <a:ext cx="3763141" cy="4359964"/>
          </a:xfrm>
        </p:spPr>
        <p:txBody>
          <a:bodyPr anchor="t">
            <a:normAutofit/>
          </a:bodyPr>
          <a:lstStyle/>
          <a:p>
            <a:r>
              <a:rPr lang="en-GB" b="1"/>
              <a:t>What do the police think? (Hoggett et al, 2014) </a:t>
            </a:r>
            <a:endParaRPr lang="en-GB" dirty="0"/>
          </a:p>
        </p:txBody>
      </p:sp>
      <p:sp>
        <p:nvSpPr>
          <p:cNvPr id="10" name="Freeform: Shape 9">
            <a:extLst>
              <a:ext uri="{FF2B5EF4-FFF2-40B4-BE49-F238E27FC236}">
                <a16:creationId xmlns:a16="http://schemas.microsoft.com/office/drawing/2014/main" id="{3AB5BF24-836F-4A13-AAE6-3EEB92256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5870" y="-1272272"/>
            <a:ext cx="1349830" cy="3894372"/>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tx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2" name="Graphic 78">
            <a:extLst>
              <a:ext uri="{FF2B5EF4-FFF2-40B4-BE49-F238E27FC236}">
                <a16:creationId xmlns:a16="http://schemas.microsoft.com/office/drawing/2014/main" id="{AFA309B8-3551-4D00-8F72-F8224F39C8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14577" y="1628048"/>
            <a:ext cx="972241" cy="45718"/>
            <a:chOff x="4886325" y="3371754"/>
            <a:chExt cx="2418492" cy="113728"/>
          </a:xfrm>
          <a:solidFill>
            <a:schemeClr val="accent1"/>
          </a:solidFill>
        </p:grpSpPr>
        <p:sp>
          <p:nvSpPr>
            <p:cNvPr id="13" name="Graphic 78">
              <a:extLst>
                <a:ext uri="{FF2B5EF4-FFF2-40B4-BE49-F238E27FC236}">
                  <a16:creationId xmlns:a16="http://schemas.microsoft.com/office/drawing/2014/main" id="{8C5ABE74-2784-4339-960F-DE07433564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4" name="Graphic 78">
              <a:extLst>
                <a:ext uri="{FF2B5EF4-FFF2-40B4-BE49-F238E27FC236}">
                  <a16:creationId xmlns:a16="http://schemas.microsoft.com/office/drawing/2014/main" id="{9B02DBFF-C7B0-4205-8D48-C39852D943B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5" name="Graphic 78">
                <a:extLst>
                  <a:ext uri="{FF2B5EF4-FFF2-40B4-BE49-F238E27FC236}">
                    <a16:creationId xmlns:a16="http://schemas.microsoft.com/office/drawing/2014/main" id="{0AE5FE2D-F4EC-428F-94E7-AAE7762219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BA1B0A68-AF93-4CFA-A1EE-324301A9BF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4F9EB863-21D4-401D-9E61-1D25B48C9D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F3093249-66A1-4C01-B378-49E15A9AB7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7FDC2F53-9FD2-4A3E-941F-DA0ED7F4098F}"/>
              </a:ext>
            </a:extLst>
          </p:cNvPr>
          <p:cNvSpPr>
            <a:spLocks noGrp="1"/>
          </p:cNvSpPr>
          <p:nvPr>
            <p:ph idx="1"/>
          </p:nvPr>
        </p:nvSpPr>
        <p:spPr>
          <a:xfrm>
            <a:off x="3907971" y="1779854"/>
            <a:ext cx="7741125" cy="5099666"/>
          </a:xfrm>
        </p:spPr>
        <p:txBody>
          <a:bodyPr>
            <a:normAutofit fontScale="92500" lnSpcReduction="20000"/>
          </a:bodyPr>
          <a:lstStyle/>
          <a:p>
            <a:pPr marL="0" indent="0">
              <a:lnSpc>
                <a:spcPct val="100000"/>
              </a:lnSpc>
              <a:buNone/>
            </a:pPr>
            <a:r>
              <a:rPr lang="en-GB" altLang="en-US" b="1" dirty="0"/>
              <a:t>Survey with 13,591 police officers from Constable – Chief Inspector from 43 Forces in England and Wales</a:t>
            </a:r>
          </a:p>
          <a:p>
            <a:pPr>
              <a:lnSpc>
                <a:spcPct val="100000"/>
              </a:lnSpc>
              <a:buFont typeface="Arial" panose="020B0604020202020204" pitchFamily="34" charset="0"/>
              <a:buChar char="•"/>
            </a:pPr>
            <a:endParaRPr lang="en-GB" altLang="en-US" b="1" dirty="0"/>
          </a:p>
          <a:p>
            <a:pPr marL="0" indent="0">
              <a:lnSpc>
                <a:spcPct val="100000"/>
              </a:lnSpc>
              <a:buNone/>
            </a:pPr>
            <a:r>
              <a:rPr lang="en-GB" altLang="en-US" b="1" dirty="0"/>
              <a:t>Key findings:</a:t>
            </a:r>
            <a:endParaRPr lang="en-GB" altLang="en-US" dirty="0"/>
          </a:p>
          <a:p>
            <a:pPr>
              <a:lnSpc>
                <a:spcPct val="100000"/>
              </a:lnSpc>
              <a:buFont typeface="Arial" panose="020B0604020202020204" pitchFamily="34" charset="0"/>
              <a:buChar char="•"/>
            </a:pPr>
            <a:r>
              <a:rPr lang="en-GB" altLang="en-US" b="1" dirty="0"/>
              <a:t>Politics and Policing </a:t>
            </a:r>
          </a:p>
          <a:p>
            <a:pPr>
              <a:lnSpc>
                <a:spcPct val="100000"/>
              </a:lnSpc>
              <a:buFont typeface="Arial" panose="020B0604020202020204" pitchFamily="34" charset="0"/>
              <a:buChar char="•"/>
            </a:pPr>
            <a:r>
              <a:rPr lang="en-GB" altLang="en-US" b="1" dirty="0"/>
              <a:t>Only 1.6% of respondents agree the current government supports the police </a:t>
            </a:r>
          </a:p>
          <a:p>
            <a:pPr>
              <a:lnSpc>
                <a:spcPct val="100000"/>
              </a:lnSpc>
              <a:buFont typeface="Arial" panose="020B0604020202020204" pitchFamily="34" charset="0"/>
              <a:buChar char="•"/>
            </a:pPr>
            <a:r>
              <a:rPr lang="en-GB" altLang="en-US" b="1" dirty="0"/>
              <a:t>Only 1.1% positively report confidence in long-term government plans for policing.</a:t>
            </a:r>
          </a:p>
          <a:p>
            <a:pPr>
              <a:lnSpc>
                <a:spcPct val="100000"/>
              </a:lnSpc>
              <a:buFont typeface="Arial" panose="020B0604020202020204" pitchFamily="34" charset="0"/>
              <a:buChar char="•"/>
            </a:pPr>
            <a:r>
              <a:rPr lang="en-GB" altLang="en-US" b="1" dirty="0"/>
              <a:t>95.8% disagree that cuts will not affect police resilience</a:t>
            </a:r>
          </a:p>
          <a:p>
            <a:pPr>
              <a:lnSpc>
                <a:spcPct val="100000"/>
              </a:lnSpc>
              <a:buFont typeface="Arial" panose="020B0604020202020204" pitchFamily="34" charset="0"/>
              <a:buChar char="•"/>
            </a:pPr>
            <a:r>
              <a:rPr lang="en-GB" altLang="en-US" b="1" dirty="0"/>
              <a:t>89.8% agree or strongly agree that the police are under resourced</a:t>
            </a:r>
          </a:p>
          <a:p>
            <a:pPr>
              <a:lnSpc>
                <a:spcPct val="100000"/>
              </a:lnSpc>
              <a:buFont typeface="Arial" panose="020B0604020202020204" pitchFamily="34" charset="0"/>
              <a:buChar char="•"/>
            </a:pPr>
            <a:endParaRPr lang="en-GB" altLang="en-US" b="1" dirty="0"/>
          </a:p>
          <a:p>
            <a:pPr marL="0" indent="0">
              <a:lnSpc>
                <a:spcPct val="100000"/>
              </a:lnSpc>
              <a:buNone/>
            </a:pPr>
            <a:r>
              <a:rPr lang="en-GB" altLang="en-US" b="1" u="sng" dirty="0"/>
              <a:t>If public confidence in the police is important, it perhaps follows that police confidence in the government is also important?</a:t>
            </a:r>
          </a:p>
          <a:p>
            <a:pPr>
              <a:lnSpc>
                <a:spcPct val="100000"/>
              </a:lnSpc>
            </a:pPr>
            <a:endParaRPr lang="en-GB" dirty="0"/>
          </a:p>
        </p:txBody>
      </p:sp>
      <p:sp>
        <p:nvSpPr>
          <p:cNvPr id="20" name="Freeform: Shape 19">
            <a:extLst>
              <a:ext uri="{FF2B5EF4-FFF2-40B4-BE49-F238E27FC236}">
                <a16:creationId xmlns:a16="http://schemas.microsoft.com/office/drawing/2014/main" id="{01AB72E4-85FE-4925-94E8-F8DC756A0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1">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2" name="Group 21">
            <a:extLst>
              <a:ext uri="{FF2B5EF4-FFF2-40B4-BE49-F238E27FC236}">
                <a16:creationId xmlns:a16="http://schemas.microsoft.com/office/drawing/2014/main" id="{2B5F2BAA-9430-49D4-AFB2-873C0C5B32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lumMod val="60000"/>
              <a:lumOff val="40000"/>
            </a:schemeClr>
          </a:solidFill>
        </p:grpSpPr>
        <p:sp>
          <p:nvSpPr>
            <p:cNvPr id="23" name="Freeform: Shape 22">
              <a:extLst>
                <a:ext uri="{FF2B5EF4-FFF2-40B4-BE49-F238E27FC236}">
                  <a16:creationId xmlns:a16="http://schemas.microsoft.com/office/drawing/2014/main" id="{934902B3-2AE0-4E5A-A88A-6F2E21C69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Freeform: Shape 23">
              <a:extLst>
                <a:ext uri="{FF2B5EF4-FFF2-40B4-BE49-F238E27FC236}">
                  <a16:creationId xmlns:a16="http://schemas.microsoft.com/office/drawing/2014/main" id="{9207F540-3EC2-4C41-BB1C-64800269E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00680360-D392-4B29-AAE9-59D48E548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Graphic 12">
              <a:extLst>
                <a:ext uri="{FF2B5EF4-FFF2-40B4-BE49-F238E27FC236}">
                  <a16:creationId xmlns:a16="http://schemas.microsoft.com/office/drawing/2014/main" id="{9E693E54-E127-4A47-A6B4-2D6169CF3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7" name="Graphic 15">
              <a:extLst>
                <a:ext uri="{FF2B5EF4-FFF2-40B4-BE49-F238E27FC236}">
                  <a16:creationId xmlns:a16="http://schemas.microsoft.com/office/drawing/2014/main" id="{AE27342A-086B-4F33-95AE-81BCA416D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3EEBDF54-E0D8-4010-A38F-616CF8255A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EE4438AD-CF0A-44D7-9B3E-5C0102497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572800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404C5-0C25-453E-AB30-67B735EBE2B4}"/>
              </a:ext>
            </a:extLst>
          </p:cNvPr>
          <p:cNvSpPr>
            <a:spLocks noGrp="1"/>
          </p:cNvSpPr>
          <p:nvPr>
            <p:ph type="title"/>
          </p:nvPr>
        </p:nvSpPr>
        <p:spPr/>
        <p:txBody>
          <a:bodyPr/>
          <a:lstStyle/>
          <a:p>
            <a:r>
              <a:rPr lang="en-GB" sz="3600" b="1" dirty="0">
                <a:solidFill>
                  <a:schemeClr val="tx1"/>
                </a:solidFill>
              </a:rPr>
              <a:t>What do the police think? (</a:t>
            </a:r>
            <a:r>
              <a:rPr lang="en-GB" sz="3600" b="1" dirty="0" err="1">
                <a:solidFill>
                  <a:schemeClr val="tx1"/>
                </a:solidFill>
              </a:rPr>
              <a:t>Hoggett</a:t>
            </a:r>
            <a:r>
              <a:rPr lang="en-GB" sz="3600" b="1" dirty="0">
                <a:solidFill>
                  <a:schemeClr val="tx1"/>
                </a:solidFill>
              </a:rPr>
              <a:t> et al, 2014) </a:t>
            </a:r>
            <a:endParaRPr lang="en-GB" dirty="0"/>
          </a:p>
        </p:txBody>
      </p:sp>
      <p:sp>
        <p:nvSpPr>
          <p:cNvPr id="3" name="Content Placeholder 2">
            <a:extLst>
              <a:ext uri="{FF2B5EF4-FFF2-40B4-BE49-F238E27FC236}">
                <a16:creationId xmlns:a16="http://schemas.microsoft.com/office/drawing/2014/main" id="{CBD0B5AF-295E-488B-AC11-2A2ACCCC1474}"/>
              </a:ext>
            </a:extLst>
          </p:cNvPr>
          <p:cNvSpPr>
            <a:spLocks noGrp="1"/>
          </p:cNvSpPr>
          <p:nvPr>
            <p:ph idx="1"/>
          </p:nvPr>
        </p:nvSpPr>
        <p:spPr>
          <a:xfrm>
            <a:off x="525717" y="2521885"/>
            <a:ext cx="10077557" cy="4086733"/>
          </a:xfrm>
        </p:spPr>
        <p:txBody>
          <a:bodyPr>
            <a:normAutofit/>
          </a:bodyPr>
          <a:lstStyle/>
          <a:p>
            <a:pPr>
              <a:buFont typeface="Arial" panose="020B0604020202020204" pitchFamily="34" charset="0"/>
              <a:buChar char="•"/>
            </a:pPr>
            <a:r>
              <a:rPr lang="en-GB" altLang="en-US" sz="2000" b="1" dirty="0"/>
              <a:t>87.6% agree or strongly agree that some change is needed</a:t>
            </a:r>
          </a:p>
          <a:p>
            <a:pPr marL="0" indent="0">
              <a:buNone/>
            </a:pPr>
            <a:endParaRPr lang="en-GB" altLang="en-US" sz="2000" b="1" dirty="0"/>
          </a:p>
          <a:p>
            <a:pPr>
              <a:buFont typeface="Arial" panose="020B0604020202020204" pitchFamily="34" charset="0"/>
              <a:buChar char="•"/>
            </a:pPr>
            <a:r>
              <a:rPr lang="en-GB" altLang="en-US" sz="2000" b="1" dirty="0"/>
              <a:t>But 80.4% agree or strongly agree that the Winsor Proposals if fully implemented, would give criminality the upper hand</a:t>
            </a:r>
          </a:p>
          <a:p>
            <a:pPr>
              <a:buFont typeface="Arial" panose="020B0604020202020204" pitchFamily="34" charset="0"/>
              <a:buChar char="•"/>
            </a:pPr>
            <a:endParaRPr lang="en-GB" altLang="en-US" sz="2000" b="1" dirty="0"/>
          </a:p>
          <a:p>
            <a:pPr>
              <a:buFont typeface="Arial" panose="020B0604020202020204" pitchFamily="34" charset="0"/>
              <a:buChar char="•"/>
            </a:pPr>
            <a:r>
              <a:rPr lang="en-GB" altLang="en-US" sz="2000" b="1" dirty="0"/>
              <a:t>92.5% agree or strongly agree change and reform should be independent of politics</a:t>
            </a:r>
          </a:p>
          <a:p>
            <a:pPr>
              <a:buFont typeface="Arial" panose="020B0604020202020204" pitchFamily="34" charset="0"/>
              <a:buChar char="•"/>
            </a:pPr>
            <a:endParaRPr lang="en-GB" altLang="en-US" sz="2000" dirty="0"/>
          </a:p>
          <a:p>
            <a:pPr marL="0" indent="0" algn="ctr">
              <a:buNone/>
            </a:pPr>
            <a:r>
              <a:rPr lang="en-GB" altLang="en-US" sz="2400" b="1" dirty="0">
                <a:solidFill>
                  <a:srgbClr val="FF0000"/>
                </a:solidFill>
              </a:rPr>
              <a:t>But is policing ever independent of politics?</a:t>
            </a:r>
          </a:p>
        </p:txBody>
      </p:sp>
    </p:spTree>
    <p:extLst>
      <p:ext uri="{BB962C8B-B14F-4D97-AF65-F5344CB8AC3E}">
        <p14:creationId xmlns:p14="http://schemas.microsoft.com/office/powerpoint/2010/main" val="2451079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A634E-790F-4A68-85B1-FDA42AA76D4C}"/>
              </a:ext>
            </a:extLst>
          </p:cNvPr>
          <p:cNvSpPr>
            <a:spLocks noGrp="1"/>
          </p:cNvSpPr>
          <p:nvPr>
            <p:ph type="title"/>
          </p:nvPr>
        </p:nvSpPr>
        <p:spPr/>
        <p:txBody>
          <a:bodyPr/>
          <a:lstStyle/>
          <a:p>
            <a:r>
              <a:rPr lang="en-GB" sz="3600" b="1" dirty="0">
                <a:solidFill>
                  <a:schemeClr val="tx1"/>
                </a:solidFill>
              </a:rPr>
              <a:t>What do the Police think? (Hogget et al. 2014) - Public Support</a:t>
            </a:r>
            <a:endParaRPr lang="en-GB" dirty="0"/>
          </a:p>
        </p:txBody>
      </p:sp>
      <p:sp>
        <p:nvSpPr>
          <p:cNvPr id="3" name="Content Placeholder 2">
            <a:extLst>
              <a:ext uri="{FF2B5EF4-FFF2-40B4-BE49-F238E27FC236}">
                <a16:creationId xmlns:a16="http://schemas.microsoft.com/office/drawing/2014/main" id="{52CDC555-373A-48E2-B327-FD8C98C1E7BC}"/>
              </a:ext>
            </a:extLst>
          </p:cNvPr>
          <p:cNvSpPr>
            <a:spLocks noGrp="1"/>
          </p:cNvSpPr>
          <p:nvPr>
            <p:ph idx="1"/>
          </p:nvPr>
        </p:nvSpPr>
        <p:spPr>
          <a:xfrm>
            <a:off x="525717" y="2521885"/>
            <a:ext cx="10077557" cy="4045170"/>
          </a:xfrm>
        </p:spPr>
        <p:txBody>
          <a:bodyPr>
            <a:normAutofit fontScale="92500" lnSpcReduction="10000"/>
          </a:bodyPr>
          <a:lstStyle/>
          <a:p>
            <a:pPr marL="393700" indent="-285750">
              <a:buFont typeface="Arial" panose="020B0604020202020204" pitchFamily="34" charset="0"/>
              <a:buChar char="•"/>
            </a:pPr>
            <a:r>
              <a:rPr lang="en-GB" altLang="en-US" b="1" dirty="0"/>
              <a:t>80.5% of respondents agree or strongly agree that the support of the general public positively impacts on their job. </a:t>
            </a:r>
          </a:p>
          <a:p>
            <a:pPr marL="107950" indent="0">
              <a:buNone/>
            </a:pPr>
            <a:endParaRPr lang="en-GB" altLang="en-US" b="1" dirty="0"/>
          </a:p>
          <a:p>
            <a:pPr marL="393700" indent="-285750">
              <a:buFont typeface="Arial" panose="020B0604020202020204" pitchFamily="34" charset="0"/>
              <a:buChar char="•"/>
            </a:pPr>
            <a:r>
              <a:rPr lang="en-GB" altLang="en-US" b="1" dirty="0"/>
              <a:t>However, only 8.9% agree or strongly agree that the general public understands what the police do. </a:t>
            </a:r>
          </a:p>
          <a:p>
            <a:pPr marL="393700" indent="-285750">
              <a:buFont typeface="Arial" panose="020B0604020202020204" pitchFamily="34" charset="0"/>
              <a:buChar char="•"/>
            </a:pPr>
            <a:endParaRPr lang="en-GB" altLang="en-US" b="1" dirty="0"/>
          </a:p>
          <a:p>
            <a:pPr marL="393700" indent="-285750">
              <a:buFont typeface="Arial" panose="020B0604020202020204" pitchFamily="34" charset="0"/>
              <a:buChar char="•"/>
            </a:pPr>
            <a:r>
              <a:rPr lang="en-GB" altLang="en-US" b="1" dirty="0"/>
              <a:t>81.2% agree that the changes in the Winsor review will negatively impact on the police’s relationship with the public </a:t>
            </a:r>
          </a:p>
          <a:p>
            <a:pPr marL="393700" indent="-285750">
              <a:buFont typeface="Arial" panose="020B0604020202020204" pitchFamily="34" charset="0"/>
              <a:buChar char="•"/>
            </a:pPr>
            <a:endParaRPr lang="en-GB" altLang="en-US" b="1" dirty="0"/>
          </a:p>
          <a:p>
            <a:pPr marL="393700" indent="-285750">
              <a:buFont typeface="Arial" panose="020B0604020202020204" pitchFamily="34" charset="0"/>
              <a:buChar char="•"/>
            </a:pPr>
            <a:r>
              <a:rPr lang="en-GB" altLang="en-US" b="1" dirty="0"/>
              <a:t>And only 1.7% agree or strongly agree that the changes being made to the police service are in the public’s best interest</a:t>
            </a:r>
          </a:p>
          <a:p>
            <a:endParaRPr lang="en-GB" dirty="0"/>
          </a:p>
        </p:txBody>
      </p:sp>
    </p:spTree>
    <p:extLst>
      <p:ext uri="{BB962C8B-B14F-4D97-AF65-F5344CB8AC3E}">
        <p14:creationId xmlns:p14="http://schemas.microsoft.com/office/powerpoint/2010/main" val="2652588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24E88-611F-4DDC-AA39-8F68FDC9F936}"/>
              </a:ext>
            </a:extLst>
          </p:cNvPr>
          <p:cNvSpPr>
            <a:spLocks noGrp="1"/>
          </p:cNvSpPr>
          <p:nvPr>
            <p:ph type="title"/>
          </p:nvPr>
        </p:nvSpPr>
        <p:spPr/>
        <p:txBody>
          <a:bodyPr/>
          <a:lstStyle/>
          <a:p>
            <a:r>
              <a:rPr lang="en-GB" sz="3600" b="1" dirty="0">
                <a:solidFill>
                  <a:schemeClr val="tx1"/>
                </a:solidFill>
              </a:rPr>
              <a:t>What do the Police think? (Hogget et al. 2014) - Morale</a:t>
            </a:r>
            <a:endParaRPr lang="en-GB" dirty="0"/>
          </a:p>
        </p:txBody>
      </p:sp>
      <p:sp>
        <p:nvSpPr>
          <p:cNvPr id="3" name="Content Placeholder 2">
            <a:extLst>
              <a:ext uri="{FF2B5EF4-FFF2-40B4-BE49-F238E27FC236}">
                <a16:creationId xmlns:a16="http://schemas.microsoft.com/office/drawing/2014/main" id="{73349051-BB74-4A79-BEA8-DF2B3063CDF5}"/>
              </a:ext>
            </a:extLst>
          </p:cNvPr>
          <p:cNvSpPr>
            <a:spLocks noGrp="1"/>
          </p:cNvSpPr>
          <p:nvPr>
            <p:ph idx="1"/>
          </p:nvPr>
        </p:nvSpPr>
        <p:spPr>
          <a:xfrm>
            <a:off x="525717" y="2521885"/>
            <a:ext cx="10077557" cy="4065951"/>
          </a:xfrm>
        </p:spPr>
        <p:txBody>
          <a:bodyPr>
            <a:normAutofit fontScale="70000" lnSpcReduction="20000"/>
          </a:bodyPr>
          <a:lstStyle/>
          <a:p>
            <a:pPr>
              <a:buFont typeface="Wingdings" pitchFamily="2" charset="2"/>
              <a:buChar char="Ø"/>
              <a:defRPr/>
            </a:pPr>
            <a:endParaRPr lang="en-GB" altLang="en-US" sz="1500" dirty="0"/>
          </a:p>
          <a:p>
            <a:pPr marL="452437">
              <a:buFont typeface="Arial" panose="020B0604020202020204" pitchFamily="34" charset="0"/>
              <a:buChar char="•"/>
              <a:defRPr/>
            </a:pPr>
            <a:r>
              <a:rPr lang="en-GB" altLang="en-US" sz="3600" b="1" dirty="0"/>
              <a:t>79.6% of respondents agree or strongly agree that policing is a vocation rather than a job.</a:t>
            </a:r>
          </a:p>
          <a:p>
            <a:pPr marL="109537" indent="0">
              <a:buNone/>
              <a:defRPr/>
            </a:pPr>
            <a:endParaRPr lang="en-GB" altLang="en-US" sz="3600" b="1" dirty="0"/>
          </a:p>
          <a:p>
            <a:pPr marL="452437">
              <a:buFont typeface="Arial" panose="020B0604020202020204" pitchFamily="34" charset="0"/>
              <a:buChar char="•"/>
              <a:defRPr/>
            </a:pPr>
            <a:r>
              <a:rPr lang="en-GB" altLang="en-US" sz="3600" b="1" dirty="0"/>
              <a:t>But only 11.9% -agree or strongly agree that they would join the police today.  </a:t>
            </a:r>
          </a:p>
          <a:p>
            <a:pPr marL="452437">
              <a:buFont typeface="Arial" panose="020B0604020202020204" pitchFamily="34" charset="0"/>
              <a:buChar char="•"/>
              <a:defRPr/>
            </a:pPr>
            <a:endParaRPr lang="en-GB" altLang="en-US" sz="3600" b="1" dirty="0"/>
          </a:p>
          <a:p>
            <a:pPr marL="452437">
              <a:buFont typeface="Arial" panose="020B0604020202020204" pitchFamily="34" charset="0"/>
              <a:buChar char="•"/>
              <a:defRPr/>
            </a:pPr>
            <a:r>
              <a:rPr lang="en-GB" altLang="en-US" sz="3600" b="1" dirty="0"/>
              <a:t>64.9% of respondents agreed or strongly agreed that they would consider looking for alternative  employment</a:t>
            </a:r>
          </a:p>
          <a:p>
            <a:pPr marL="452437">
              <a:buFont typeface="Arial" panose="020B0604020202020204" pitchFamily="34" charset="0"/>
              <a:buChar char="•"/>
              <a:defRPr/>
            </a:pPr>
            <a:endParaRPr lang="en-GB" altLang="en-US" sz="3600" b="1" dirty="0"/>
          </a:p>
          <a:p>
            <a:endParaRPr lang="en-GB" sz="1200" dirty="0"/>
          </a:p>
        </p:txBody>
      </p:sp>
    </p:spTree>
    <p:extLst>
      <p:ext uri="{BB962C8B-B14F-4D97-AF65-F5344CB8AC3E}">
        <p14:creationId xmlns:p14="http://schemas.microsoft.com/office/powerpoint/2010/main" val="3466332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E8FE6-6382-4B51-8C9E-1477CD995FF3}"/>
              </a:ext>
            </a:extLst>
          </p:cNvPr>
          <p:cNvSpPr>
            <a:spLocks noGrp="1"/>
          </p:cNvSpPr>
          <p:nvPr>
            <p:ph type="title"/>
          </p:nvPr>
        </p:nvSpPr>
        <p:spPr/>
        <p:txBody>
          <a:bodyPr/>
          <a:lstStyle/>
          <a:p>
            <a:r>
              <a:rPr lang="en-GB" sz="3600" b="1" dirty="0">
                <a:solidFill>
                  <a:schemeClr val="tx1"/>
                </a:solidFill>
              </a:rPr>
              <a:t>What do the Police think? (Hogget et al. 2014) - Morale</a:t>
            </a:r>
            <a:endParaRPr lang="en-GB" dirty="0"/>
          </a:p>
        </p:txBody>
      </p:sp>
      <p:sp>
        <p:nvSpPr>
          <p:cNvPr id="3" name="Content Placeholder 2">
            <a:extLst>
              <a:ext uri="{FF2B5EF4-FFF2-40B4-BE49-F238E27FC236}">
                <a16:creationId xmlns:a16="http://schemas.microsoft.com/office/drawing/2014/main" id="{2A0DE184-1BE1-4CE8-A33D-06D5CC1FAD30}"/>
              </a:ext>
            </a:extLst>
          </p:cNvPr>
          <p:cNvSpPr>
            <a:spLocks noGrp="1"/>
          </p:cNvSpPr>
          <p:nvPr>
            <p:ph idx="1"/>
          </p:nvPr>
        </p:nvSpPr>
        <p:spPr>
          <a:xfrm>
            <a:off x="525717" y="2521885"/>
            <a:ext cx="10077557" cy="3920479"/>
          </a:xfrm>
        </p:spPr>
        <p:txBody>
          <a:bodyPr>
            <a:normAutofit lnSpcReduction="10000"/>
          </a:bodyPr>
          <a:lstStyle/>
          <a:p>
            <a:pPr marL="452437">
              <a:buFont typeface="Arial" panose="020B0604020202020204" pitchFamily="34" charset="0"/>
              <a:buChar char="•"/>
              <a:defRPr/>
            </a:pPr>
            <a:r>
              <a:rPr lang="en-GB" altLang="en-US" sz="2000" b="1" dirty="0"/>
              <a:t>Only 9.6% of respondents reported that their morale was high</a:t>
            </a:r>
          </a:p>
          <a:p>
            <a:pPr marL="452437">
              <a:buFont typeface="Arial" panose="020B0604020202020204" pitchFamily="34" charset="0"/>
              <a:buChar char="•"/>
              <a:defRPr/>
            </a:pPr>
            <a:endParaRPr lang="en-GB" altLang="en-US" sz="2000" b="1" dirty="0"/>
          </a:p>
          <a:p>
            <a:pPr marL="452437">
              <a:buFont typeface="Arial" panose="020B0604020202020204" pitchFamily="34" charset="0"/>
              <a:buChar char="•"/>
              <a:defRPr/>
            </a:pPr>
            <a:r>
              <a:rPr lang="en-GB" altLang="en-US" sz="2000" b="1" dirty="0"/>
              <a:t>96.0% of respondents agree or strongly agree that they make     sacrifices to be a police officer while only 18.9% agree or strongly agree that the sacrifices are still worth it. </a:t>
            </a:r>
          </a:p>
          <a:p>
            <a:pPr marL="452437">
              <a:buFont typeface="Arial" panose="020B0604020202020204" pitchFamily="34" charset="0"/>
              <a:buChar char="•"/>
              <a:defRPr/>
            </a:pPr>
            <a:endParaRPr lang="en-GB" altLang="en-US" sz="2000" b="1" dirty="0"/>
          </a:p>
          <a:p>
            <a:pPr marL="452437">
              <a:buFont typeface="Arial" panose="020B0604020202020204" pitchFamily="34" charset="0"/>
              <a:buChar char="•"/>
              <a:defRPr/>
            </a:pPr>
            <a:r>
              <a:rPr lang="en-GB" altLang="en-US" sz="2000" b="1" dirty="0"/>
              <a:t>Additionally 96.9% of respondents agree or strongly agree that officer goodwill is essential to the success of the police</a:t>
            </a:r>
          </a:p>
          <a:p>
            <a:pPr marL="452437">
              <a:buFont typeface="Arial" panose="020B0604020202020204" pitchFamily="34" charset="0"/>
              <a:buChar char="•"/>
              <a:defRPr/>
            </a:pPr>
            <a:endParaRPr lang="en-GB" altLang="en-US" sz="800" dirty="0"/>
          </a:p>
          <a:p>
            <a:pPr marL="109537" indent="0" algn="ctr">
              <a:buNone/>
              <a:defRPr/>
            </a:pPr>
            <a:r>
              <a:rPr lang="en-GB" altLang="en-US" sz="2400" b="1" dirty="0">
                <a:solidFill>
                  <a:srgbClr val="FF0000"/>
                </a:solidFill>
              </a:rPr>
              <a:t>How important is good morale?</a:t>
            </a:r>
          </a:p>
          <a:p>
            <a:endParaRPr lang="en-GB" dirty="0"/>
          </a:p>
        </p:txBody>
      </p:sp>
    </p:spTree>
    <p:extLst>
      <p:ext uri="{BB962C8B-B14F-4D97-AF65-F5344CB8AC3E}">
        <p14:creationId xmlns:p14="http://schemas.microsoft.com/office/powerpoint/2010/main" val="720936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4CFAA-82B0-455B-908E-43D5F697B86C}"/>
              </a:ext>
            </a:extLst>
          </p:cNvPr>
          <p:cNvSpPr>
            <a:spLocks noGrp="1"/>
          </p:cNvSpPr>
          <p:nvPr>
            <p:ph type="title"/>
          </p:nvPr>
        </p:nvSpPr>
        <p:spPr/>
        <p:txBody>
          <a:bodyPr/>
          <a:lstStyle/>
          <a:p>
            <a:r>
              <a:rPr lang="en-GB" sz="3600" b="1" dirty="0">
                <a:solidFill>
                  <a:schemeClr val="tx1"/>
                </a:solidFill>
              </a:rPr>
              <a:t>Performance targets – what performance targets?</a:t>
            </a:r>
            <a:endParaRPr lang="en-GB" dirty="0"/>
          </a:p>
        </p:txBody>
      </p:sp>
      <p:sp>
        <p:nvSpPr>
          <p:cNvPr id="3" name="Content Placeholder 2">
            <a:extLst>
              <a:ext uri="{FF2B5EF4-FFF2-40B4-BE49-F238E27FC236}">
                <a16:creationId xmlns:a16="http://schemas.microsoft.com/office/drawing/2014/main" id="{DB7B137C-F20F-4F71-B827-761AD3B1F6C0}"/>
              </a:ext>
            </a:extLst>
          </p:cNvPr>
          <p:cNvSpPr>
            <a:spLocks noGrp="1"/>
          </p:cNvSpPr>
          <p:nvPr>
            <p:ph idx="1"/>
          </p:nvPr>
        </p:nvSpPr>
        <p:spPr/>
        <p:txBody>
          <a:bodyPr/>
          <a:lstStyle/>
          <a:p>
            <a:pPr marL="0" indent="0" algn="ctr">
              <a:buNone/>
            </a:pPr>
            <a:r>
              <a:rPr lang="en-GB" sz="2000" b="1" dirty="0"/>
              <a:t>Theresa May in 2010 speech -  shifting away from New Labours performance indicators for the police</a:t>
            </a:r>
          </a:p>
          <a:p>
            <a:pPr marL="0" indent="0" algn="ctr">
              <a:buNone/>
            </a:pPr>
            <a:endParaRPr lang="en-GB" sz="2000" b="1" dirty="0"/>
          </a:p>
          <a:p>
            <a:pPr marL="0" indent="0" algn="ctr">
              <a:buNone/>
            </a:pPr>
            <a:r>
              <a:rPr lang="en-GB" sz="2000" b="1" dirty="0"/>
              <a:t>What are your opinions on Performance targets?</a:t>
            </a:r>
          </a:p>
          <a:p>
            <a:pPr marL="0" indent="0">
              <a:buNone/>
            </a:pPr>
            <a:endParaRPr lang="en-GB" b="1" dirty="0"/>
          </a:p>
          <a:p>
            <a:pPr marL="0" indent="0">
              <a:buNone/>
            </a:pPr>
            <a:r>
              <a:rPr lang="en-GB" b="1" dirty="0"/>
              <a:t>ITN News https://www.youtube.com/watch?v=I5rooIgIvEY</a:t>
            </a:r>
          </a:p>
        </p:txBody>
      </p:sp>
    </p:spTree>
    <p:extLst>
      <p:ext uri="{BB962C8B-B14F-4D97-AF65-F5344CB8AC3E}">
        <p14:creationId xmlns:p14="http://schemas.microsoft.com/office/powerpoint/2010/main" val="562835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35959F4-53DA-47FF-BC24-1E5B75C6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1" name="Group 10">
            <a:extLst>
              <a:ext uri="{FF2B5EF4-FFF2-40B4-BE49-F238E27FC236}">
                <a16:creationId xmlns:a16="http://schemas.microsoft.com/office/drawing/2014/main" id="{A7CF83E8-F6F0-41E3-B580-7412A04DDF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12" name="Freeform: Shape 11">
              <a:extLst>
                <a:ext uri="{FF2B5EF4-FFF2-40B4-BE49-F238E27FC236}">
                  <a16:creationId xmlns:a16="http://schemas.microsoft.com/office/drawing/2014/main" id="{1A0B6DBB-705D-48D0-842C-F9DFA7684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 name="Freeform: Shape 12">
              <a:extLst>
                <a:ext uri="{FF2B5EF4-FFF2-40B4-BE49-F238E27FC236}">
                  <a16:creationId xmlns:a16="http://schemas.microsoft.com/office/drawing/2014/main" id="{C194A764-16E1-4D0D-9357-76F80E60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4" name="Freeform: Shape 13">
              <a:extLst>
                <a:ext uri="{FF2B5EF4-FFF2-40B4-BE49-F238E27FC236}">
                  <a16:creationId xmlns:a16="http://schemas.microsoft.com/office/drawing/2014/main" id="{115B7F3F-A40D-4F24-8536-E2420B433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Graphic 12">
              <a:extLst>
                <a:ext uri="{FF2B5EF4-FFF2-40B4-BE49-F238E27FC236}">
                  <a16:creationId xmlns:a16="http://schemas.microsoft.com/office/drawing/2014/main" id="{CEF42844-A829-4ED2-A360-63BB2A7C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57B23B52-A1C3-44EF-BC11-9094A0DA1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064E08E5-DA92-4CF2-A0BF-E34180022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7A222560-E657-4CAE-B667-7BE9E224B2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 name="Freeform: Shape 19">
            <a:extLst>
              <a:ext uri="{FF2B5EF4-FFF2-40B4-BE49-F238E27FC236}">
                <a16:creationId xmlns:a16="http://schemas.microsoft.com/office/drawing/2014/main" id="{59226104-0061-4319-8237-9C001BF85D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2"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225" y="3267662"/>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5E279D86-4533-45F1-B0AA-D237399A5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764FD722-CB31-4326-ADD8-CBA52FD1FF5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24E4BCEC-8B0A-444E-8509-1B3BB0449E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9DB36622-1DC7-4B17-8984-588BA8999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51B97AF0-1974-42B9-B5FC-A332C52E8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95A298AD-BE5D-4BE1-8CDF-DBFB42D63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useBgFill="1">
        <p:nvSpPr>
          <p:cNvPr id="30" name="Rectangle 29">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306FBAE-DA55-4252-893E-39D26EB86F01}"/>
              </a:ext>
            </a:extLst>
          </p:cNvPr>
          <p:cNvSpPr>
            <a:spLocks noGrp="1"/>
          </p:cNvSpPr>
          <p:nvPr>
            <p:ph type="title"/>
          </p:nvPr>
        </p:nvSpPr>
        <p:spPr>
          <a:xfrm>
            <a:off x="530352" y="589788"/>
            <a:ext cx="4884481" cy="2510921"/>
          </a:xfrm>
        </p:spPr>
        <p:txBody>
          <a:bodyPr vert="horz" lIns="91440" tIns="45720" rIns="91440" bIns="45720" rtlCol="0" anchor="b">
            <a:normAutofit/>
          </a:bodyPr>
          <a:lstStyle/>
          <a:p>
            <a:r>
              <a:rPr lang="en-US" sz="4000" dirty="0"/>
              <a:t>Performance Targets</a:t>
            </a:r>
          </a:p>
        </p:txBody>
      </p:sp>
      <p:grpSp>
        <p:nvGrpSpPr>
          <p:cNvPr id="32" name="Graphic 78">
            <a:extLst>
              <a:ext uri="{FF2B5EF4-FFF2-40B4-BE49-F238E27FC236}">
                <a16:creationId xmlns:a16="http://schemas.microsoft.com/office/drawing/2014/main" id="{06B4C967-D337-479B-87CA-7587B7FCFF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352" y="3267662"/>
            <a:ext cx="972241" cy="45718"/>
            <a:chOff x="4886325" y="3371754"/>
            <a:chExt cx="2418492" cy="113728"/>
          </a:xfrm>
          <a:solidFill>
            <a:schemeClr val="accent1"/>
          </a:solidFill>
        </p:grpSpPr>
        <p:sp>
          <p:nvSpPr>
            <p:cNvPr id="33" name="Graphic 78">
              <a:extLst>
                <a:ext uri="{FF2B5EF4-FFF2-40B4-BE49-F238E27FC236}">
                  <a16:creationId xmlns:a16="http://schemas.microsoft.com/office/drawing/2014/main" id="{6EF1A9DB-7052-4254-8534-9AAED6F6B6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34" name="Graphic 78">
              <a:extLst>
                <a:ext uri="{FF2B5EF4-FFF2-40B4-BE49-F238E27FC236}">
                  <a16:creationId xmlns:a16="http://schemas.microsoft.com/office/drawing/2014/main" id="{55D44775-F9E3-4142-8CDB-277AEF2F388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35" name="Graphic 78">
                <a:extLst>
                  <a:ext uri="{FF2B5EF4-FFF2-40B4-BE49-F238E27FC236}">
                    <a16:creationId xmlns:a16="http://schemas.microsoft.com/office/drawing/2014/main" id="{93BB9C83-6DC3-450C-BFAD-0CB5EAD29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36" name="Graphic 78">
                <a:extLst>
                  <a:ext uri="{FF2B5EF4-FFF2-40B4-BE49-F238E27FC236}">
                    <a16:creationId xmlns:a16="http://schemas.microsoft.com/office/drawing/2014/main" id="{4E01AF91-A65B-4AE1-96C9-4168BD8F90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37" name="Graphic 78">
                <a:extLst>
                  <a:ext uri="{FF2B5EF4-FFF2-40B4-BE49-F238E27FC236}">
                    <a16:creationId xmlns:a16="http://schemas.microsoft.com/office/drawing/2014/main" id="{0AD45C08-DFB9-441F-A901-BCB9B0305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38" name="Graphic 78">
                <a:extLst>
                  <a:ext uri="{FF2B5EF4-FFF2-40B4-BE49-F238E27FC236}">
                    <a16:creationId xmlns:a16="http://schemas.microsoft.com/office/drawing/2014/main" id="{E05BEC0E-4EE4-42C4-BF0B-15F9AC518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0" name="Freeform: Shape 39">
            <a:extLst>
              <a:ext uri="{FF2B5EF4-FFF2-40B4-BE49-F238E27FC236}">
                <a16:creationId xmlns:a16="http://schemas.microsoft.com/office/drawing/2014/main" id="{752C2BA4-3BBE-4D22-A0D9-8D2A7B8F1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918708"/>
            <a:ext cx="4187283" cy="93929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London Met Police has culture of fear officers say - use of performance targets">
            <a:hlinkClick r:id="" action="ppaction://media"/>
            <a:extLst>
              <a:ext uri="{FF2B5EF4-FFF2-40B4-BE49-F238E27FC236}">
                <a16:creationId xmlns:a16="http://schemas.microsoft.com/office/drawing/2014/main" id="{45ED0407-05D5-45C2-B48B-AECEEFF49FF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961842" y="1297819"/>
            <a:ext cx="5683149" cy="4262361"/>
          </a:xfrm>
          <a:prstGeom prst="rect">
            <a:avLst/>
          </a:prstGeom>
        </p:spPr>
      </p:pic>
      <p:sp>
        <p:nvSpPr>
          <p:cNvPr id="42" name="Freeform: Shape 41">
            <a:extLst>
              <a:ext uri="{FF2B5EF4-FFF2-40B4-BE49-F238E27FC236}">
                <a16:creationId xmlns:a16="http://schemas.microsoft.com/office/drawing/2014/main" id="{82AA7049-B18D-49D6-AD7D-DBB9E19FB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0713190" y="-534982"/>
            <a:ext cx="943826" cy="2013794"/>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4" name="Group 43">
            <a:extLst>
              <a:ext uri="{FF2B5EF4-FFF2-40B4-BE49-F238E27FC236}">
                <a16:creationId xmlns:a16="http://schemas.microsoft.com/office/drawing/2014/main" id="{3850DB66-16D1-4953-A6E3-FCA3DC5F27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35690" y="349252"/>
            <a:ext cx="886142" cy="693398"/>
            <a:chOff x="10948005" y="3379098"/>
            <a:chExt cx="868640" cy="679702"/>
          </a:xfrm>
          <a:solidFill>
            <a:schemeClr val="accent6"/>
          </a:solidFill>
        </p:grpSpPr>
        <p:sp>
          <p:nvSpPr>
            <p:cNvPr id="45" name="Freeform: Shape 44">
              <a:extLst>
                <a:ext uri="{FF2B5EF4-FFF2-40B4-BE49-F238E27FC236}">
                  <a16:creationId xmlns:a16="http://schemas.microsoft.com/office/drawing/2014/main" id="{D698AB2F-1D17-4249-81CB-9A41D46B8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6" name="Freeform: Shape 45">
              <a:extLst>
                <a:ext uri="{FF2B5EF4-FFF2-40B4-BE49-F238E27FC236}">
                  <a16:creationId xmlns:a16="http://schemas.microsoft.com/office/drawing/2014/main" id="{F5301961-8687-4ADB-8043-4065F470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47" name="Graphic 15">
              <a:extLst>
                <a:ext uri="{FF2B5EF4-FFF2-40B4-BE49-F238E27FC236}">
                  <a16:creationId xmlns:a16="http://schemas.microsoft.com/office/drawing/2014/main" id="{9DC20816-893A-4201-AA91-22F71E46F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8" name="Graphic 15">
              <a:extLst>
                <a:ext uri="{FF2B5EF4-FFF2-40B4-BE49-F238E27FC236}">
                  <a16:creationId xmlns:a16="http://schemas.microsoft.com/office/drawing/2014/main" id="{866D1F4E-BA21-44F3-A97A-E979C5FE78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35EADCB-1DB5-4B69-892B-14567F528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7504629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9046CEE-40E8-4603-9E69-F27A3D44F849}"/>
              </a:ext>
            </a:extLst>
          </p:cNvPr>
          <p:cNvSpPr>
            <a:spLocks noGrp="1"/>
          </p:cNvSpPr>
          <p:nvPr>
            <p:ph type="title"/>
          </p:nvPr>
        </p:nvSpPr>
        <p:spPr>
          <a:xfrm>
            <a:off x="525717" y="787068"/>
            <a:ext cx="4950173" cy="1455091"/>
          </a:xfrm>
        </p:spPr>
        <p:txBody>
          <a:bodyPr>
            <a:normAutofit/>
          </a:bodyPr>
          <a:lstStyle/>
          <a:p>
            <a:r>
              <a:rPr lang="en-GB" dirty="0"/>
              <a:t>The Winsor Review</a:t>
            </a:r>
          </a:p>
        </p:txBody>
      </p:sp>
      <p:sp>
        <p:nvSpPr>
          <p:cNvPr id="73" name="Freeform: Shape 72">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5"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76"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7"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78"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9"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80"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81"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F3E1C8DE-3181-4ED9-B23C-4AC00E9AB8ED}"/>
              </a:ext>
            </a:extLst>
          </p:cNvPr>
          <p:cNvSpPr>
            <a:spLocks noGrp="1"/>
          </p:cNvSpPr>
          <p:nvPr>
            <p:ph idx="1"/>
          </p:nvPr>
        </p:nvSpPr>
        <p:spPr>
          <a:xfrm>
            <a:off x="525717" y="2796427"/>
            <a:ext cx="4950173" cy="3849926"/>
          </a:xfrm>
        </p:spPr>
        <p:txBody>
          <a:bodyPr>
            <a:normAutofit lnSpcReduction="10000"/>
          </a:bodyPr>
          <a:lstStyle/>
          <a:p>
            <a:pPr>
              <a:lnSpc>
                <a:spcPct val="100000"/>
              </a:lnSpc>
              <a:buFont typeface="Arial" panose="020B0604020202020204" pitchFamily="34" charset="0"/>
              <a:buChar char="•"/>
            </a:pPr>
            <a:r>
              <a:rPr lang="en-GB" sz="1800" b="1" dirty="0"/>
              <a:t>Tom Winsor – headed an independent review of police pay and conditions in England and Wales by the Home Office beginning on 1</a:t>
            </a:r>
            <a:r>
              <a:rPr lang="en-GB" sz="1800" b="1" baseline="30000" dirty="0"/>
              <a:t>st</a:t>
            </a:r>
            <a:r>
              <a:rPr lang="en-GB" sz="1800" b="1" dirty="0"/>
              <a:t> October 2010 – the first for 30 years</a:t>
            </a:r>
          </a:p>
          <a:p>
            <a:pPr>
              <a:lnSpc>
                <a:spcPct val="100000"/>
              </a:lnSpc>
              <a:buFont typeface="Arial" panose="020B0604020202020204" pitchFamily="34" charset="0"/>
              <a:buChar char="•"/>
            </a:pPr>
            <a:r>
              <a:rPr lang="en-GB" sz="1800" b="1" dirty="0"/>
              <a:t>Mr Winsor is a lawyer and economic regulatory professional who held public office at the Railway regulator – he had no previous policing experience.</a:t>
            </a:r>
          </a:p>
          <a:p>
            <a:pPr>
              <a:lnSpc>
                <a:spcPct val="100000"/>
              </a:lnSpc>
              <a:buFont typeface="Arial" panose="020B0604020202020204" pitchFamily="34" charset="0"/>
              <a:buChar char="•"/>
            </a:pPr>
            <a:r>
              <a:rPr lang="en-GB" sz="1800" b="1" dirty="0"/>
              <a:t>He was appointed HMCI of constabulary on 1</a:t>
            </a:r>
            <a:r>
              <a:rPr lang="en-GB" sz="1800" b="1" baseline="30000" dirty="0"/>
              <a:t>st</a:t>
            </a:r>
            <a:r>
              <a:rPr lang="en-GB" sz="1800" b="1" dirty="0"/>
              <a:t> October 2012, the first HMCI to be appointed from a non-police background.</a:t>
            </a:r>
          </a:p>
          <a:p>
            <a:pPr>
              <a:lnSpc>
                <a:spcPct val="100000"/>
              </a:lnSpc>
              <a:buFont typeface="Arial" panose="020B0604020202020204" pitchFamily="34" charset="0"/>
              <a:buChar char="•"/>
            </a:pPr>
            <a:r>
              <a:rPr lang="en-GB" sz="1800" b="1" dirty="0"/>
              <a:t>He was knighted in 2015</a:t>
            </a:r>
          </a:p>
        </p:txBody>
      </p:sp>
      <p:pic>
        <p:nvPicPr>
          <p:cNvPr id="1026" name="Picture 2" descr="Sir Tom Winsor - RetiredAndAngry">
            <a:extLst>
              <a:ext uri="{FF2B5EF4-FFF2-40B4-BE49-F238E27FC236}">
                <a16:creationId xmlns:a16="http://schemas.microsoft.com/office/drawing/2014/main" id="{BDEB191B-0267-4754-B3BF-A1A65C0A7A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8"/>
          <a:stretch/>
        </p:blipFill>
        <p:spPr bwMode="auto">
          <a:xfrm>
            <a:off x="6002404" y="564012"/>
            <a:ext cx="5606888" cy="5677185"/>
          </a:xfrm>
          <a:prstGeom prst="rect">
            <a:avLst/>
          </a:prstGeom>
          <a:noFill/>
          <a:extLst>
            <a:ext uri="{909E8E84-426E-40DD-AFC4-6F175D3DCCD1}">
              <a14:hiddenFill xmlns:a14="http://schemas.microsoft.com/office/drawing/2010/main">
                <a:solidFill>
                  <a:srgbClr val="FFFFFF"/>
                </a:solidFill>
              </a14:hiddenFill>
            </a:ext>
          </a:extLst>
        </p:spPr>
      </p:pic>
      <p:sp>
        <p:nvSpPr>
          <p:cNvPr id="83" name="Freeform: Shape 82">
            <a:extLst>
              <a:ext uri="{FF2B5EF4-FFF2-40B4-BE49-F238E27FC236}">
                <a16:creationId xmlns:a16="http://schemas.microsoft.com/office/drawing/2014/main" id="{D5B4F0F5-BE58-4EC0-B650-A71A0743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85" name="Group 84">
            <a:extLst>
              <a:ext uri="{FF2B5EF4-FFF2-40B4-BE49-F238E27FC236}">
                <a16:creationId xmlns:a16="http://schemas.microsoft.com/office/drawing/2014/main" id="{E700C1F5-B637-45FE-96CC-270D263A59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86" name="Freeform: Shape 85">
              <a:extLst>
                <a:ext uri="{FF2B5EF4-FFF2-40B4-BE49-F238E27FC236}">
                  <a16:creationId xmlns:a16="http://schemas.microsoft.com/office/drawing/2014/main" id="{83DA22C9-3830-4323-9087-6D7C1E6AA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7" name="Freeform: Shape 86">
              <a:extLst>
                <a:ext uri="{FF2B5EF4-FFF2-40B4-BE49-F238E27FC236}">
                  <a16:creationId xmlns:a16="http://schemas.microsoft.com/office/drawing/2014/main" id="{A5AC4DA9-FD16-4055-8D2D-95D615C0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8" name="Freeform: Shape 87">
              <a:extLst>
                <a:ext uri="{FF2B5EF4-FFF2-40B4-BE49-F238E27FC236}">
                  <a16:creationId xmlns:a16="http://schemas.microsoft.com/office/drawing/2014/main" id="{8BA7D58E-9AB5-4B54-A635-2E86BEC7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9" name="Graphic 12">
              <a:extLst>
                <a:ext uri="{FF2B5EF4-FFF2-40B4-BE49-F238E27FC236}">
                  <a16:creationId xmlns:a16="http://schemas.microsoft.com/office/drawing/2014/main" id="{B7D72779-BBD2-4D64-B6B1-E052E227E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90" name="Graphic 15">
              <a:extLst>
                <a:ext uri="{FF2B5EF4-FFF2-40B4-BE49-F238E27FC236}">
                  <a16:creationId xmlns:a16="http://schemas.microsoft.com/office/drawing/2014/main" id="{569BD34C-BFEF-4FB1-A094-2D9E687CD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1" name="Graphic 15">
              <a:extLst>
                <a:ext uri="{FF2B5EF4-FFF2-40B4-BE49-F238E27FC236}">
                  <a16:creationId xmlns:a16="http://schemas.microsoft.com/office/drawing/2014/main" id="{DC258A66-ED52-4FA3-96CE-7932E91F5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BEC6A48C-21EF-4485-9836-044550003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62310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CF0C843-AC0A-48B9-9D95-BAE33D57C856}"/>
              </a:ext>
            </a:extLst>
          </p:cNvPr>
          <p:cNvSpPr>
            <a:spLocks noGrp="1"/>
          </p:cNvSpPr>
          <p:nvPr>
            <p:ph type="title"/>
          </p:nvPr>
        </p:nvSpPr>
        <p:spPr>
          <a:xfrm>
            <a:off x="525718" y="1114691"/>
            <a:ext cx="5512288" cy="1880555"/>
          </a:xfrm>
        </p:spPr>
        <p:txBody>
          <a:bodyPr anchor="t">
            <a:normAutofit/>
          </a:bodyPr>
          <a:lstStyle/>
          <a:p>
            <a:r>
              <a:rPr lang="en-GB" dirty="0"/>
              <a:t>The Winsor Review</a:t>
            </a:r>
          </a:p>
        </p:txBody>
      </p:sp>
      <p:sp>
        <p:nvSpPr>
          <p:cNvPr id="73" name="Freeform: Shape 72">
            <a:extLst>
              <a:ext uri="{FF2B5EF4-FFF2-40B4-BE49-F238E27FC236}">
                <a16:creationId xmlns:a16="http://schemas.microsoft.com/office/drawing/2014/main" id="{E9BFB270-A887-4B62-B243-50F92509AD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5" name="Graphic 78">
            <a:extLst>
              <a:ext uri="{FF2B5EF4-FFF2-40B4-BE49-F238E27FC236}">
                <a16:creationId xmlns:a16="http://schemas.microsoft.com/office/drawing/2014/main" id="{2EDC2578-BDB0-4118-975D-CFCE02823D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63724" y="776109"/>
            <a:ext cx="972241" cy="45718"/>
            <a:chOff x="4886325" y="3371754"/>
            <a:chExt cx="2418492" cy="113728"/>
          </a:xfrm>
          <a:solidFill>
            <a:schemeClr val="accent1"/>
          </a:solidFill>
        </p:grpSpPr>
        <p:sp>
          <p:nvSpPr>
            <p:cNvPr id="76" name="Graphic 78">
              <a:extLst>
                <a:ext uri="{FF2B5EF4-FFF2-40B4-BE49-F238E27FC236}">
                  <a16:creationId xmlns:a16="http://schemas.microsoft.com/office/drawing/2014/main" id="{FB6536F0-4A9C-46C9-96E9-22CBB33E6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7" name="Graphic 78">
              <a:extLst>
                <a:ext uri="{FF2B5EF4-FFF2-40B4-BE49-F238E27FC236}">
                  <a16:creationId xmlns:a16="http://schemas.microsoft.com/office/drawing/2014/main" id="{DFD6A33A-F889-42D7-ADC2-DD9B88DF060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78" name="Graphic 78">
                <a:extLst>
                  <a:ext uri="{FF2B5EF4-FFF2-40B4-BE49-F238E27FC236}">
                    <a16:creationId xmlns:a16="http://schemas.microsoft.com/office/drawing/2014/main" id="{C375AFD7-9E86-4D19-B86E-C936D33B0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9" name="Graphic 78">
                <a:extLst>
                  <a:ext uri="{FF2B5EF4-FFF2-40B4-BE49-F238E27FC236}">
                    <a16:creationId xmlns:a16="http://schemas.microsoft.com/office/drawing/2014/main" id="{4102C78E-31A2-4DB3-8790-415EB0B48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80" name="Graphic 78">
                <a:extLst>
                  <a:ext uri="{FF2B5EF4-FFF2-40B4-BE49-F238E27FC236}">
                    <a16:creationId xmlns:a16="http://schemas.microsoft.com/office/drawing/2014/main" id="{4F3E144D-8167-438A-B67F-50F5D9C0C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81" name="Graphic 78">
                <a:extLst>
                  <a:ext uri="{FF2B5EF4-FFF2-40B4-BE49-F238E27FC236}">
                    <a16:creationId xmlns:a16="http://schemas.microsoft.com/office/drawing/2014/main" id="{4BE2135F-02C1-449F-B195-232E9AFDD6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2050" name="Picture 2" descr="Tom Winsor and Lord Stevens">
            <a:extLst>
              <a:ext uri="{FF2B5EF4-FFF2-40B4-BE49-F238E27FC236}">
                <a16:creationId xmlns:a16="http://schemas.microsoft.com/office/drawing/2014/main" id="{C422291F-A56A-4883-A548-76E8710A54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863"/>
          <a:stretch/>
        </p:blipFill>
        <p:spPr bwMode="auto">
          <a:xfrm>
            <a:off x="525718" y="3282043"/>
            <a:ext cx="5512288" cy="298093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8CC30FB-5786-428F-923E-E4F6BCCD4AE9}"/>
              </a:ext>
            </a:extLst>
          </p:cNvPr>
          <p:cNvSpPr>
            <a:spLocks noGrp="1"/>
          </p:cNvSpPr>
          <p:nvPr>
            <p:ph idx="1"/>
          </p:nvPr>
        </p:nvSpPr>
        <p:spPr>
          <a:xfrm>
            <a:off x="6444040" y="1114691"/>
            <a:ext cx="4159233" cy="5145901"/>
          </a:xfrm>
        </p:spPr>
        <p:txBody>
          <a:bodyPr>
            <a:normAutofit/>
          </a:bodyPr>
          <a:lstStyle/>
          <a:p>
            <a:pPr>
              <a:lnSpc>
                <a:spcPct val="100000"/>
              </a:lnSpc>
            </a:pPr>
            <a:r>
              <a:rPr lang="en-GB" sz="1900" b="1" i="0">
                <a:effectLst/>
              </a:rPr>
              <a:t>Lord Stevens of Kirkwhelpington, a former Metropolitan Police commissioner and crossbench peer, who was asked to head an independent commission on policing by the Labour party last year.</a:t>
            </a:r>
            <a:endParaRPr lang="en-GB" sz="1900" b="1"/>
          </a:p>
          <a:p>
            <a:pPr>
              <a:lnSpc>
                <a:spcPct val="100000"/>
              </a:lnSpc>
            </a:pPr>
            <a:endParaRPr lang="en-GB" sz="1900" b="1"/>
          </a:p>
          <a:p>
            <a:pPr>
              <a:lnSpc>
                <a:spcPct val="100000"/>
              </a:lnSpc>
            </a:pPr>
            <a:r>
              <a:rPr lang="en-GB" sz="1900" b="1"/>
              <a:t>Lord Stevens -personal criticisms of Mr Winsor  - "Winsor was not independent" and that his review was "politically driven“ and a "failure to engage" properly with serving police officers before announcing his controversial reform proposals</a:t>
            </a:r>
          </a:p>
          <a:p>
            <a:pPr>
              <a:lnSpc>
                <a:spcPct val="100000"/>
              </a:lnSpc>
            </a:pPr>
            <a:endParaRPr lang="en-GB" sz="1900" b="1"/>
          </a:p>
        </p:txBody>
      </p:sp>
      <p:sp>
        <p:nvSpPr>
          <p:cNvPr id="83" name="Freeform: Shape 82">
            <a:extLst>
              <a:ext uri="{FF2B5EF4-FFF2-40B4-BE49-F238E27FC236}">
                <a16:creationId xmlns:a16="http://schemas.microsoft.com/office/drawing/2014/main" id="{E1BEDD21-8CC9-4E04-B8CF-CE59786DF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915833"/>
            <a:ext cx="2438970" cy="942167"/>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85" name="Group 84">
            <a:extLst>
              <a:ext uri="{FF2B5EF4-FFF2-40B4-BE49-F238E27FC236}">
                <a16:creationId xmlns:a16="http://schemas.microsoft.com/office/drawing/2014/main" id="{3B108AF4-088E-4064-B983-46D04AE2E2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9771377" y="5278254"/>
            <a:ext cx="623078" cy="1834221"/>
            <a:chOff x="10948005" y="3272152"/>
            <a:chExt cx="623078" cy="1834221"/>
          </a:xfrm>
          <a:solidFill>
            <a:schemeClr val="accent1">
              <a:lumMod val="60000"/>
              <a:lumOff val="40000"/>
            </a:schemeClr>
          </a:solidFill>
        </p:grpSpPr>
        <p:sp>
          <p:nvSpPr>
            <p:cNvPr id="86" name="Freeform: Shape 85">
              <a:extLst>
                <a:ext uri="{FF2B5EF4-FFF2-40B4-BE49-F238E27FC236}">
                  <a16:creationId xmlns:a16="http://schemas.microsoft.com/office/drawing/2014/main" id="{B0072F45-87A5-41AF-8A5F-AA1169606F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7" name="Freeform: Shape 86">
              <a:extLst>
                <a:ext uri="{FF2B5EF4-FFF2-40B4-BE49-F238E27FC236}">
                  <a16:creationId xmlns:a16="http://schemas.microsoft.com/office/drawing/2014/main" id="{39543D5C-6314-4A56-96D8-66138F7AD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8" name="Freeform: Shape 87">
              <a:extLst>
                <a:ext uri="{FF2B5EF4-FFF2-40B4-BE49-F238E27FC236}">
                  <a16:creationId xmlns:a16="http://schemas.microsoft.com/office/drawing/2014/main" id="{43B17B08-2B11-4A2F-9E2C-DE23C7250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38962" y="5013367"/>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9" name="Graphic 12">
              <a:extLst>
                <a:ext uri="{FF2B5EF4-FFF2-40B4-BE49-F238E27FC236}">
                  <a16:creationId xmlns:a16="http://schemas.microsoft.com/office/drawing/2014/main" id="{1C07DBD2-276A-4A72-BF25-6FB2FCD05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90" name="Graphic 15">
              <a:extLst>
                <a:ext uri="{FF2B5EF4-FFF2-40B4-BE49-F238E27FC236}">
                  <a16:creationId xmlns:a16="http://schemas.microsoft.com/office/drawing/2014/main" id="{C354B108-DB71-4484-8743-68C8D50307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56574" y="4484929"/>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1" name="Graphic 15">
              <a:extLst>
                <a:ext uri="{FF2B5EF4-FFF2-40B4-BE49-F238E27FC236}">
                  <a16:creationId xmlns:a16="http://schemas.microsoft.com/office/drawing/2014/main" id="{C50B8508-ED23-4F52-B6D0-18C4EFC54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37C296D5-FE18-49F2-BECF-3BBFD7834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98165" y="4772395"/>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45243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E45CA-E0A2-40BC-995E-F05D5D075028}"/>
              </a:ext>
            </a:extLst>
          </p:cNvPr>
          <p:cNvSpPr>
            <a:spLocks noGrp="1"/>
          </p:cNvSpPr>
          <p:nvPr>
            <p:ph type="title"/>
          </p:nvPr>
        </p:nvSpPr>
        <p:spPr/>
        <p:txBody>
          <a:bodyPr/>
          <a:lstStyle/>
          <a:p>
            <a:r>
              <a:rPr lang="en-GB" dirty="0"/>
              <a:t>The Winsor Review</a:t>
            </a:r>
          </a:p>
        </p:txBody>
      </p:sp>
      <p:sp>
        <p:nvSpPr>
          <p:cNvPr id="3" name="Content Placeholder 2">
            <a:extLst>
              <a:ext uri="{FF2B5EF4-FFF2-40B4-BE49-F238E27FC236}">
                <a16:creationId xmlns:a16="http://schemas.microsoft.com/office/drawing/2014/main" id="{FA6E193A-A08A-4B2C-BEC6-1BCBAD16F01A}"/>
              </a:ext>
            </a:extLst>
          </p:cNvPr>
          <p:cNvSpPr>
            <a:spLocks noGrp="1"/>
          </p:cNvSpPr>
          <p:nvPr>
            <p:ph idx="1"/>
          </p:nvPr>
        </p:nvSpPr>
        <p:spPr>
          <a:xfrm>
            <a:off x="525717" y="2521885"/>
            <a:ext cx="10696465" cy="4045170"/>
          </a:xfrm>
        </p:spPr>
        <p:txBody>
          <a:bodyPr>
            <a:normAutofit fontScale="92500" lnSpcReduction="20000"/>
          </a:bodyPr>
          <a:lstStyle/>
          <a:p>
            <a:pPr marL="0" indent="0">
              <a:buNone/>
            </a:pPr>
            <a:r>
              <a:rPr lang="en-GB" sz="1800" b="1" dirty="0"/>
              <a:t>The Review examined;</a:t>
            </a:r>
          </a:p>
          <a:p>
            <a:pPr fontAlgn="base">
              <a:buFont typeface="Arial" panose="020B0604020202020204" pitchFamily="34" charset="0"/>
              <a:buChar char="•"/>
            </a:pPr>
            <a:r>
              <a:rPr lang="en-GB" sz="1800" b="1" dirty="0"/>
              <a:t>Basic pay - </a:t>
            </a:r>
            <a:r>
              <a:rPr lang="en-GB" sz="1800" dirty="0"/>
              <a:t>Changes to pay that would lower police officer starting salaries but allow officers to progress more quickly to higher pay.</a:t>
            </a:r>
          </a:p>
          <a:p>
            <a:pPr fontAlgn="base">
              <a:buFont typeface="Arial" panose="020B0604020202020204" pitchFamily="34" charset="0"/>
              <a:buChar char="•"/>
            </a:pPr>
            <a:r>
              <a:rPr lang="en-GB" sz="1800" b="1" dirty="0"/>
              <a:t>Role and skill based pay - </a:t>
            </a:r>
            <a:r>
              <a:rPr lang="en-GB" sz="1800" dirty="0"/>
              <a:t> stronger link between pay and skills - in the short term, a £600 allowance for officers who use certain skills.</a:t>
            </a:r>
          </a:p>
          <a:p>
            <a:pPr fontAlgn="base">
              <a:buFont typeface="Arial" panose="020B0604020202020204" pitchFamily="34" charset="0"/>
              <a:buChar char="•"/>
            </a:pPr>
            <a:r>
              <a:rPr lang="en-GB" sz="1800" b="1" dirty="0"/>
              <a:t>Contribution related pay - </a:t>
            </a:r>
            <a:r>
              <a:rPr lang="en-GB" sz="1800" dirty="0"/>
              <a:t>A stronger link between pay and performance, with annual pay increase limited to those who have performed satisfactorily.</a:t>
            </a:r>
          </a:p>
          <a:p>
            <a:pPr fontAlgn="base">
              <a:buFont typeface="Arial" panose="020B0604020202020204" pitchFamily="34" charset="0"/>
              <a:buChar char="•"/>
            </a:pPr>
            <a:r>
              <a:rPr lang="en-GB" sz="1800" b="1" dirty="0"/>
              <a:t>Recommendations on health and fitness - </a:t>
            </a:r>
            <a:r>
              <a:rPr lang="en-GB" sz="1800" dirty="0"/>
              <a:t>Proposals on fitness testing to ensure that all officers are fit enough to be deployed to the front line. </a:t>
            </a:r>
          </a:p>
          <a:p>
            <a:pPr fontAlgn="base">
              <a:buFont typeface="Arial" panose="020B0604020202020204" pitchFamily="34" charset="0"/>
              <a:buChar char="•"/>
            </a:pPr>
            <a:r>
              <a:rPr lang="en-GB" sz="1800" b="1" dirty="0"/>
              <a:t>Entry routes for police officers - </a:t>
            </a:r>
            <a:r>
              <a:rPr lang="en-GB" sz="1800" dirty="0"/>
              <a:t>A requirement for applicants to have a policing qualification, A-levels, or relevant experience before becoming a police officer.</a:t>
            </a:r>
          </a:p>
          <a:p>
            <a:pPr>
              <a:buFont typeface="Arial" panose="020B0604020202020204" pitchFamily="34" charset="0"/>
              <a:buChar char="•"/>
            </a:pPr>
            <a:r>
              <a:rPr lang="en-GB" sz="1800" b="1" dirty="0"/>
              <a:t>A direct entry scheme  - </a:t>
            </a:r>
            <a:r>
              <a:rPr lang="en-GB" sz="1800" dirty="0"/>
              <a:t>to enable individuals of considerable achievement and capacity to join at the rank of Inspector or superintendent.</a:t>
            </a:r>
          </a:p>
          <a:p>
            <a:endParaRPr lang="en-GB" sz="1800" dirty="0"/>
          </a:p>
          <a:p>
            <a:endParaRPr lang="en-GB" sz="1800" dirty="0"/>
          </a:p>
        </p:txBody>
      </p:sp>
    </p:spTree>
    <p:extLst>
      <p:ext uri="{BB962C8B-B14F-4D97-AF65-F5344CB8AC3E}">
        <p14:creationId xmlns:p14="http://schemas.microsoft.com/office/powerpoint/2010/main" val="40082756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96DFF188-2F1C-40F7-AE04-27FFCCF1D349}"/>
              </a:ext>
            </a:extLst>
          </p:cNvPr>
          <p:cNvSpPr>
            <a:spLocks noGrp="1"/>
          </p:cNvSpPr>
          <p:nvPr>
            <p:ph type="title"/>
          </p:nvPr>
        </p:nvSpPr>
        <p:spPr>
          <a:xfrm>
            <a:off x="525717" y="787068"/>
            <a:ext cx="4950173" cy="1455091"/>
          </a:xfrm>
        </p:spPr>
        <p:txBody>
          <a:bodyPr>
            <a:normAutofit/>
          </a:bodyPr>
          <a:lstStyle/>
          <a:p>
            <a:r>
              <a:rPr lang="en-GB" b="1"/>
              <a:t>The Police &amp; Politics</a:t>
            </a:r>
            <a:endParaRPr lang="en-GB" dirty="0"/>
          </a:p>
        </p:txBody>
      </p:sp>
      <p:sp>
        <p:nvSpPr>
          <p:cNvPr id="73" name="Freeform: Shape 72">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75"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76"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7"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78"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79"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80"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81"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2C09D560-B947-44AC-9885-033F3BF5452A}"/>
              </a:ext>
            </a:extLst>
          </p:cNvPr>
          <p:cNvSpPr>
            <a:spLocks noGrp="1"/>
          </p:cNvSpPr>
          <p:nvPr>
            <p:ph idx="1"/>
          </p:nvPr>
        </p:nvSpPr>
        <p:spPr>
          <a:xfrm>
            <a:off x="525717" y="2796427"/>
            <a:ext cx="4950173" cy="3274503"/>
          </a:xfrm>
        </p:spPr>
        <p:txBody>
          <a:bodyPr>
            <a:normAutofit/>
          </a:bodyPr>
          <a:lstStyle/>
          <a:p>
            <a:pPr>
              <a:lnSpc>
                <a:spcPct val="100000"/>
              </a:lnSpc>
            </a:pPr>
            <a:r>
              <a:rPr lang="en-GB" sz="1900"/>
              <a:t>Are Politics and the police ever separate?</a:t>
            </a:r>
          </a:p>
          <a:p>
            <a:pPr>
              <a:lnSpc>
                <a:spcPct val="100000"/>
              </a:lnSpc>
            </a:pPr>
            <a:endParaRPr lang="en-GB" sz="1900"/>
          </a:p>
          <a:p>
            <a:pPr>
              <a:lnSpc>
                <a:spcPct val="100000"/>
              </a:lnSpc>
            </a:pPr>
            <a:r>
              <a:rPr lang="en-GB" sz="1900"/>
              <a:t>Can they be?</a:t>
            </a:r>
          </a:p>
          <a:p>
            <a:pPr>
              <a:lnSpc>
                <a:spcPct val="100000"/>
              </a:lnSpc>
            </a:pPr>
            <a:endParaRPr lang="en-GB" sz="1900"/>
          </a:p>
          <a:p>
            <a:pPr>
              <a:lnSpc>
                <a:spcPct val="100000"/>
              </a:lnSpc>
            </a:pPr>
            <a:r>
              <a:rPr lang="en-GB" sz="1900"/>
              <a:t>Should they be?</a:t>
            </a:r>
          </a:p>
          <a:p>
            <a:pPr>
              <a:lnSpc>
                <a:spcPct val="100000"/>
              </a:lnSpc>
            </a:pPr>
            <a:endParaRPr lang="en-GB" sz="1900"/>
          </a:p>
          <a:p>
            <a:pPr>
              <a:lnSpc>
                <a:spcPct val="100000"/>
              </a:lnSpc>
            </a:pPr>
            <a:r>
              <a:rPr lang="en-GB" sz="1900"/>
              <a:t>Was the appointment of Tom Winsor driven by politics?</a:t>
            </a:r>
          </a:p>
        </p:txBody>
      </p:sp>
      <p:pic>
        <p:nvPicPr>
          <p:cNvPr id="3074" name="Picture 2" descr="Youth in Politics: Why it&amp;#39;s Important and Why You Should Get Involved | YIP  Institute">
            <a:extLst>
              <a:ext uri="{FF2B5EF4-FFF2-40B4-BE49-F238E27FC236}">
                <a16:creationId xmlns:a16="http://schemas.microsoft.com/office/drawing/2014/main" id="{A74A2D3E-657E-4CE2-90FD-73C4BD5175E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197" r="21250"/>
          <a:stretch/>
        </p:blipFill>
        <p:spPr bwMode="auto">
          <a:xfrm>
            <a:off x="6002404" y="564012"/>
            <a:ext cx="5606888" cy="5677185"/>
          </a:xfrm>
          <a:prstGeom prst="rect">
            <a:avLst/>
          </a:prstGeom>
          <a:noFill/>
          <a:extLst>
            <a:ext uri="{909E8E84-426E-40DD-AFC4-6F175D3DCCD1}">
              <a14:hiddenFill xmlns:a14="http://schemas.microsoft.com/office/drawing/2010/main">
                <a:solidFill>
                  <a:srgbClr val="FFFFFF"/>
                </a:solidFill>
              </a14:hiddenFill>
            </a:ext>
          </a:extLst>
        </p:spPr>
      </p:pic>
      <p:sp>
        <p:nvSpPr>
          <p:cNvPr id="83" name="Freeform: Shape 82">
            <a:extLst>
              <a:ext uri="{FF2B5EF4-FFF2-40B4-BE49-F238E27FC236}">
                <a16:creationId xmlns:a16="http://schemas.microsoft.com/office/drawing/2014/main" id="{D5B4F0F5-BE58-4EC0-B650-A71A0743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85" name="Group 84">
            <a:extLst>
              <a:ext uri="{FF2B5EF4-FFF2-40B4-BE49-F238E27FC236}">
                <a16:creationId xmlns:a16="http://schemas.microsoft.com/office/drawing/2014/main" id="{E700C1F5-B637-45FE-96CC-270D263A59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86" name="Freeform: Shape 85">
              <a:extLst>
                <a:ext uri="{FF2B5EF4-FFF2-40B4-BE49-F238E27FC236}">
                  <a16:creationId xmlns:a16="http://schemas.microsoft.com/office/drawing/2014/main" id="{83DA22C9-3830-4323-9087-6D7C1E6AA3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7" name="Freeform: Shape 86">
              <a:extLst>
                <a:ext uri="{FF2B5EF4-FFF2-40B4-BE49-F238E27FC236}">
                  <a16:creationId xmlns:a16="http://schemas.microsoft.com/office/drawing/2014/main" id="{A5AC4DA9-FD16-4055-8D2D-95D615C0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8" name="Freeform: Shape 87">
              <a:extLst>
                <a:ext uri="{FF2B5EF4-FFF2-40B4-BE49-F238E27FC236}">
                  <a16:creationId xmlns:a16="http://schemas.microsoft.com/office/drawing/2014/main" id="{8BA7D58E-9AB5-4B54-A635-2E86BEC78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9" name="Graphic 12">
              <a:extLst>
                <a:ext uri="{FF2B5EF4-FFF2-40B4-BE49-F238E27FC236}">
                  <a16:creationId xmlns:a16="http://schemas.microsoft.com/office/drawing/2014/main" id="{B7D72779-BBD2-4D64-B6B1-E052E227E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90" name="Graphic 15">
              <a:extLst>
                <a:ext uri="{FF2B5EF4-FFF2-40B4-BE49-F238E27FC236}">
                  <a16:creationId xmlns:a16="http://schemas.microsoft.com/office/drawing/2014/main" id="{569BD34C-BFEF-4FB1-A094-2D9E687CD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1" name="Graphic 15">
              <a:extLst>
                <a:ext uri="{FF2B5EF4-FFF2-40B4-BE49-F238E27FC236}">
                  <a16:creationId xmlns:a16="http://schemas.microsoft.com/office/drawing/2014/main" id="{DC258A66-ED52-4FA3-96CE-7932E91F5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BEC6A48C-21EF-4485-9836-044550003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22668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63C5A-5998-4BF8-870B-D939BA7B76F3}"/>
              </a:ext>
            </a:extLst>
          </p:cNvPr>
          <p:cNvSpPr>
            <a:spLocks noGrp="1"/>
          </p:cNvSpPr>
          <p:nvPr>
            <p:ph type="title"/>
          </p:nvPr>
        </p:nvSpPr>
        <p:spPr/>
        <p:txBody>
          <a:bodyPr/>
          <a:lstStyle/>
          <a:p>
            <a:r>
              <a:rPr lang="en-GB" b="1" dirty="0">
                <a:solidFill>
                  <a:schemeClr val="tx1"/>
                </a:solidFill>
              </a:rPr>
              <a:t>The </a:t>
            </a:r>
            <a:r>
              <a:rPr lang="en-GB" b="1" dirty="0" err="1">
                <a:solidFill>
                  <a:schemeClr val="tx1"/>
                </a:solidFill>
              </a:rPr>
              <a:t>Neyroud</a:t>
            </a:r>
            <a:r>
              <a:rPr lang="en-GB" b="1" dirty="0">
                <a:solidFill>
                  <a:schemeClr val="tx1"/>
                </a:solidFill>
              </a:rPr>
              <a:t> Review</a:t>
            </a:r>
            <a:endParaRPr lang="en-GB" dirty="0"/>
          </a:p>
        </p:txBody>
      </p:sp>
      <p:sp>
        <p:nvSpPr>
          <p:cNvPr id="3" name="Content Placeholder 2">
            <a:extLst>
              <a:ext uri="{FF2B5EF4-FFF2-40B4-BE49-F238E27FC236}">
                <a16:creationId xmlns:a16="http://schemas.microsoft.com/office/drawing/2014/main" id="{807C08CA-6F79-4ECC-9288-14DB994A575B}"/>
              </a:ext>
            </a:extLst>
          </p:cNvPr>
          <p:cNvSpPr>
            <a:spLocks noGrp="1"/>
          </p:cNvSpPr>
          <p:nvPr>
            <p:ph idx="1"/>
          </p:nvPr>
        </p:nvSpPr>
        <p:spPr/>
        <p:txBody>
          <a:bodyPr/>
          <a:lstStyle/>
          <a:p>
            <a:r>
              <a:rPr lang="en-GB" b="1" dirty="0"/>
              <a:t>‘Policing in the 21st Century: Reconnecting police and the people’,</a:t>
            </a:r>
          </a:p>
          <a:p>
            <a:r>
              <a:rPr lang="en-GB" b="1" dirty="0"/>
              <a:t> </a:t>
            </a:r>
          </a:p>
          <a:p>
            <a:r>
              <a:rPr lang="en-GB" b="1" dirty="0"/>
              <a:t> Coalition government paper published in July 2010</a:t>
            </a:r>
          </a:p>
          <a:p>
            <a:endParaRPr lang="en-GB" dirty="0"/>
          </a:p>
        </p:txBody>
      </p:sp>
    </p:spTree>
    <p:extLst>
      <p:ext uri="{BB962C8B-B14F-4D97-AF65-F5344CB8AC3E}">
        <p14:creationId xmlns:p14="http://schemas.microsoft.com/office/powerpoint/2010/main" val="36467063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63C5A-5998-4BF8-870B-D939BA7B76F3}"/>
              </a:ext>
            </a:extLst>
          </p:cNvPr>
          <p:cNvSpPr>
            <a:spLocks noGrp="1"/>
          </p:cNvSpPr>
          <p:nvPr>
            <p:ph type="title"/>
          </p:nvPr>
        </p:nvSpPr>
        <p:spPr/>
        <p:txBody>
          <a:bodyPr/>
          <a:lstStyle/>
          <a:p>
            <a:r>
              <a:rPr lang="en-GB" b="1" dirty="0">
                <a:solidFill>
                  <a:schemeClr val="tx1"/>
                </a:solidFill>
              </a:rPr>
              <a:t>The </a:t>
            </a:r>
            <a:r>
              <a:rPr lang="en-GB" b="1" dirty="0" err="1">
                <a:solidFill>
                  <a:schemeClr val="tx1"/>
                </a:solidFill>
              </a:rPr>
              <a:t>Neyroud</a:t>
            </a:r>
            <a:r>
              <a:rPr lang="en-GB" b="1" dirty="0">
                <a:solidFill>
                  <a:schemeClr val="tx1"/>
                </a:solidFill>
              </a:rPr>
              <a:t> Review</a:t>
            </a:r>
            <a:endParaRPr lang="en-GB" dirty="0"/>
          </a:p>
        </p:txBody>
      </p:sp>
      <p:sp>
        <p:nvSpPr>
          <p:cNvPr id="3" name="Content Placeholder 2">
            <a:extLst>
              <a:ext uri="{FF2B5EF4-FFF2-40B4-BE49-F238E27FC236}">
                <a16:creationId xmlns:a16="http://schemas.microsoft.com/office/drawing/2014/main" id="{807C08CA-6F79-4ECC-9288-14DB994A575B}"/>
              </a:ext>
            </a:extLst>
          </p:cNvPr>
          <p:cNvSpPr>
            <a:spLocks noGrp="1"/>
          </p:cNvSpPr>
          <p:nvPr>
            <p:ph idx="1"/>
          </p:nvPr>
        </p:nvSpPr>
        <p:spPr/>
        <p:txBody>
          <a:bodyPr>
            <a:normAutofit fontScale="92500" lnSpcReduction="20000"/>
          </a:bodyPr>
          <a:lstStyle/>
          <a:p>
            <a:pPr marL="0" indent="0">
              <a:buNone/>
            </a:pPr>
            <a:r>
              <a:rPr lang="en-GB" sz="2800" b="1" dirty="0"/>
              <a:t>3 key elements;</a:t>
            </a:r>
          </a:p>
          <a:p>
            <a:pPr>
              <a:buAutoNum type="arabicPeriod"/>
            </a:pPr>
            <a:r>
              <a:rPr lang="en-GB" sz="2800" dirty="0"/>
              <a:t>Transferring power back to the people and away from government with local PCC plans. (Police Reform &amp; Social Responsibility Bill)</a:t>
            </a:r>
          </a:p>
          <a:p>
            <a:pPr>
              <a:buAutoNum type="arabicPeriod"/>
            </a:pPr>
            <a:r>
              <a:rPr lang="en-GB" sz="2800" dirty="0"/>
              <a:t>Creation of the National Crime Agency (NCA) &amp; phasing out of the National Police Improvement Agency (NPIA)</a:t>
            </a:r>
          </a:p>
          <a:p>
            <a:pPr>
              <a:buAutoNum type="arabicPeriod"/>
            </a:pPr>
            <a:r>
              <a:rPr lang="en-GB" sz="2800" dirty="0"/>
              <a:t>Severe fiscal constraints and the ‘trimming of fat’ associated with the cuts</a:t>
            </a:r>
          </a:p>
        </p:txBody>
      </p:sp>
    </p:spTree>
    <p:extLst>
      <p:ext uri="{BB962C8B-B14F-4D97-AF65-F5344CB8AC3E}">
        <p14:creationId xmlns:p14="http://schemas.microsoft.com/office/powerpoint/2010/main" val="2547140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317FA-C55A-4C8D-B88E-2AD261FE6AC7}"/>
              </a:ext>
            </a:extLst>
          </p:cNvPr>
          <p:cNvSpPr>
            <a:spLocks noGrp="1"/>
          </p:cNvSpPr>
          <p:nvPr>
            <p:ph type="title"/>
          </p:nvPr>
        </p:nvSpPr>
        <p:spPr/>
        <p:txBody>
          <a:bodyPr/>
          <a:lstStyle/>
          <a:p>
            <a:r>
              <a:rPr lang="en-GB" b="1" dirty="0">
                <a:solidFill>
                  <a:schemeClr val="tx1"/>
                </a:solidFill>
              </a:rPr>
              <a:t>The </a:t>
            </a:r>
            <a:r>
              <a:rPr lang="en-GB" b="1" dirty="0" err="1">
                <a:solidFill>
                  <a:schemeClr val="tx1"/>
                </a:solidFill>
              </a:rPr>
              <a:t>Neyroud</a:t>
            </a:r>
            <a:r>
              <a:rPr lang="en-GB" b="1" dirty="0">
                <a:solidFill>
                  <a:schemeClr val="tx1"/>
                </a:solidFill>
              </a:rPr>
              <a:t> Review – Suggestions on Police Leadership and Training</a:t>
            </a:r>
            <a:endParaRPr lang="en-GB" dirty="0"/>
          </a:p>
        </p:txBody>
      </p:sp>
      <p:sp>
        <p:nvSpPr>
          <p:cNvPr id="3" name="Content Placeholder 2">
            <a:extLst>
              <a:ext uri="{FF2B5EF4-FFF2-40B4-BE49-F238E27FC236}">
                <a16:creationId xmlns:a16="http://schemas.microsoft.com/office/drawing/2014/main" id="{12906A54-FCF1-4471-89A8-6C2A23F01977}"/>
              </a:ext>
            </a:extLst>
          </p:cNvPr>
          <p:cNvSpPr>
            <a:spLocks noGrp="1"/>
          </p:cNvSpPr>
          <p:nvPr>
            <p:ph idx="1"/>
          </p:nvPr>
        </p:nvSpPr>
        <p:spPr/>
        <p:txBody>
          <a:bodyPr>
            <a:normAutofit fontScale="92500" lnSpcReduction="20000"/>
          </a:bodyPr>
          <a:lstStyle/>
          <a:p>
            <a:pPr marL="342900" indent="-342900">
              <a:buFont typeface="Arial" panose="020B0604020202020204" pitchFamily="34" charset="0"/>
              <a:buChar char="•"/>
            </a:pPr>
            <a:r>
              <a:rPr lang="en-GB" sz="2000" b="1" dirty="0"/>
              <a:t>Democratically accountable</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Legitimate</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Evidence-based</a:t>
            </a:r>
          </a:p>
          <a:p>
            <a:pPr marL="342900" indent="-342900">
              <a:buFont typeface="Arial" panose="020B0604020202020204" pitchFamily="34" charset="0"/>
              <a:buChar char="•"/>
            </a:pPr>
            <a:endParaRPr lang="en-GB" sz="2000" b="1" dirty="0">
              <a:solidFill>
                <a:schemeClr val="tx1"/>
              </a:solidFill>
            </a:endParaRPr>
          </a:p>
          <a:p>
            <a:pPr marL="342900" indent="-342900">
              <a:buFont typeface="Arial" panose="020B0604020202020204" pitchFamily="34" charset="0"/>
              <a:buChar char="•"/>
            </a:pPr>
            <a:r>
              <a:rPr lang="en-GB" sz="2000" b="1" dirty="0">
                <a:solidFill>
                  <a:schemeClr val="tx1"/>
                </a:solidFill>
              </a:rPr>
              <a:t>Nationally (and internationally) coherent</a:t>
            </a:r>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r>
              <a:rPr lang="en-GB" sz="2000" b="1" dirty="0"/>
              <a:t>Capable, Competent and cost-effective</a:t>
            </a:r>
            <a:endParaRPr lang="en-GB" sz="2400" b="1" dirty="0"/>
          </a:p>
          <a:p>
            <a:pPr marL="342900" indent="-342900">
              <a:buFont typeface="Arial" panose="020B0604020202020204" pitchFamily="34" charset="0"/>
              <a:buChar char="•"/>
            </a:pPr>
            <a:endParaRPr lang="en-GB" dirty="0"/>
          </a:p>
        </p:txBody>
      </p:sp>
    </p:spTree>
    <p:extLst>
      <p:ext uri="{BB962C8B-B14F-4D97-AF65-F5344CB8AC3E}">
        <p14:creationId xmlns:p14="http://schemas.microsoft.com/office/powerpoint/2010/main" val="911210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C9641-614D-4605-B11D-A59576BDA425}"/>
              </a:ext>
            </a:extLst>
          </p:cNvPr>
          <p:cNvSpPr>
            <a:spLocks noGrp="1"/>
          </p:cNvSpPr>
          <p:nvPr>
            <p:ph type="title"/>
          </p:nvPr>
        </p:nvSpPr>
        <p:spPr/>
        <p:txBody>
          <a:bodyPr/>
          <a:lstStyle/>
          <a:p>
            <a:r>
              <a:rPr lang="en-GB" dirty="0"/>
              <a:t>The </a:t>
            </a:r>
            <a:r>
              <a:rPr lang="en-GB" dirty="0" err="1"/>
              <a:t>Neyroud</a:t>
            </a:r>
            <a:r>
              <a:rPr lang="en-GB" dirty="0"/>
              <a:t> Review</a:t>
            </a:r>
          </a:p>
        </p:txBody>
      </p:sp>
      <p:sp>
        <p:nvSpPr>
          <p:cNvPr id="3" name="Content Placeholder 2">
            <a:extLst>
              <a:ext uri="{FF2B5EF4-FFF2-40B4-BE49-F238E27FC236}">
                <a16:creationId xmlns:a16="http://schemas.microsoft.com/office/drawing/2014/main" id="{D65FCD0B-3B22-4B32-A4CE-8F684B89AD1F}"/>
              </a:ext>
            </a:extLst>
          </p:cNvPr>
          <p:cNvSpPr>
            <a:spLocks noGrp="1"/>
          </p:cNvSpPr>
          <p:nvPr>
            <p:ph idx="1"/>
          </p:nvPr>
        </p:nvSpPr>
        <p:spPr/>
        <p:txBody>
          <a:bodyPr/>
          <a:lstStyle/>
          <a:p>
            <a:pPr marL="0" indent="0">
              <a:buNone/>
            </a:pPr>
            <a:r>
              <a:rPr lang="en-GB" dirty="0"/>
              <a:t>1. </a:t>
            </a:r>
            <a:r>
              <a:rPr lang="en-GB" b="1" dirty="0"/>
              <a:t>Professionalising the Police Service: creating a Professional Body</a:t>
            </a:r>
          </a:p>
          <a:p>
            <a:pPr marL="0" indent="0">
              <a:buNone/>
            </a:pPr>
            <a:r>
              <a:rPr lang="en-GB" b="1" dirty="0"/>
              <a:t>2. Building Professional Development</a:t>
            </a:r>
          </a:p>
          <a:p>
            <a:pPr marL="0" indent="0">
              <a:buNone/>
            </a:pPr>
            <a:r>
              <a:rPr lang="en-GB" b="1" dirty="0"/>
              <a:t>3. Developing Senior and Strategic Leadership</a:t>
            </a:r>
          </a:p>
          <a:p>
            <a:pPr marL="0" indent="0">
              <a:buNone/>
            </a:pPr>
            <a:r>
              <a:rPr lang="en-GB" b="1" dirty="0"/>
              <a:t>4. Delivery of leadership and training</a:t>
            </a:r>
          </a:p>
          <a:p>
            <a:pPr marL="0" indent="0">
              <a:buNone/>
            </a:pPr>
            <a:r>
              <a:rPr lang="en-GB" b="1" dirty="0">
                <a:solidFill>
                  <a:schemeClr val="tx1"/>
                </a:solidFill>
              </a:rPr>
              <a:t>Overall, the Review report argues that the police service needs to move from being a service that acts professionally to one which is a professional service</a:t>
            </a:r>
          </a:p>
          <a:p>
            <a:pPr marL="0" indent="0">
              <a:buNone/>
            </a:pPr>
            <a:endParaRPr lang="en-GB" dirty="0">
              <a:solidFill>
                <a:schemeClr val="tx1"/>
              </a:solidFill>
            </a:endParaRPr>
          </a:p>
          <a:p>
            <a:pPr marL="0" indent="0" algn="ctr">
              <a:buNone/>
            </a:pPr>
            <a:r>
              <a:rPr lang="en-GB" sz="1600" b="1" dirty="0">
                <a:solidFill>
                  <a:srgbClr val="FF0000"/>
                </a:solidFill>
              </a:rPr>
              <a:t>A root &amp; branch approach!</a:t>
            </a:r>
          </a:p>
        </p:txBody>
      </p:sp>
    </p:spTree>
    <p:extLst>
      <p:ext uri="{BB962C8B-B14F-4D97-AF65-F5344CB8AC3E}">
        <p14:creationId xmlns:p14="http://schemas.microsoft.com/office/powerpoint/2010/main" val="2588231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29BAF50-AF79-47A5-9067-712BEFE7D11F}"/>
              </a:ext>
            </a:extLst>
          </p:cNvPr>
          <p:cNvSpPr>
            <a:spLocks noGrp="1"/>
          </p:cNvSpPr>
          <p:nvPr>
            <p:ph type="title"/>
          </p:nvPr>
        </p:nvSpPr>
        <p:spPr>
          <a:xfrm>
            <a:off x="517871" y="976160"/>
            <a:ext cx="4767930" cy="1848734"/>
          </a:xfrm>
        </p:spPr>
        <p:txBody>
          <a:bodyPr>
            <a:normAutofit/>
          </a:bodyPr>
          <a:lstStyle/>
          <a:p>
            <a:r>
              <a:rPr lang="en-GB" b="1"/>
              <a:t>Transactional &amp; transformational leadership</a:t>
            </a:r>
            <a:endParaRPr lang="en-GB" dirty="0"/>
          </a:p>
        </p:txBody>
      </p:sp>
      <p:sp>
        <p:nvSpPr>
          <p:cNvPr id="75" name="Freeform: Shape 74">
            <a:extLst>
              <a:ext uri="{FF2B5EF4-FFF2-40B4-BE49-F238E27FC236}">
                <a16:creationId xmlns:a16="http://schemas.microsoft.com/office/drawing/2014/main" id="{13E5F285-BD95-4989-B20B-778990159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21648"/>
            <a:ext cx="1839951" cy="1423657"/>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3">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77" name="Graphic 78">
            <a:extLst>
              <a:ext uri="{FF2B5EF4-FFF2-40B4-BE49-F238E27FC236}">
                <a16:creationId xmlns:a16="http://schemas.microsoft.com/office/drawing/2014/main" id="{6C02F4BE-6538-4CAD-B506-5FEB41D37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4415" y="3039261"/>
            <a:ext cx="1020166" cy="45718"/>
            <a:chOff x="4886325" y="3371754"/>
            <a:chExt cx="2418492" cy="113728"/>
          </a:xfrm>
          <a:solidFill>
            <a:schemeClr val="accent1"/>
          </a:solidFill>
        </p:grpSpPr>
        <p:sp>
          <p:nvSpPr>
            <p:cNvPr id="78" name="Graphic 78">
              <a:extLst>
                <a:ext uri="{FF2B5EF4-FFF2-40B4-BE49-F238E27FC236}">
                  <a16:creationId xmlns:a16="http://schemas.microsoft.com/office/drawing/2014/main" id="{3937246C-D7B5-4CC9-B979-0999DFD5B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79" name="Graphic 78">
              <a:extLst>
                <a:ext uri="{FF2B5EF4-FFF2-40B4-BE49-F238E27FC236}">
                  <a16:creationId xmlns:a16="http://schemas.microsoft.com/office/drawing/2014/main" id="{559392DF-C926-44F7-920D-C232D60C05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80" name="Graphic 78">
                <a:extLst>
                  <a:ext uri="{FF2B5EF4-FFF2-40B4-BE49-F238E27FC236}">
                    <a16:creationId xmlns:a16="http://schemas.microsoft.com/office/drawing/2014/main" id="{437FE2E3-579D-4AA7-8775-C78D1D5631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81" name="Graphic 78">
                <a:extLst>
                  <a:ext uri="{FF2B5EF4-FFF2-40B4-BE49-F238E27FC236}">
                    <a16:creationId xmlns:a16="http://schemas.microsoft.com/office/drawing/2014/main" id="{A6A05323-CAFA-4D34-83D6-3B23B0208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82" name="Graphic 78">
                <a:extLst>
                  <a:ext uri="{FF2B5EF4-FFF2-40B4-BE49-F238E27FC236}">
                    <a16:creationId xmlns:a16="http://schemas.microsoft.com/office/drawing/2014/main" id="{D49C45E0-CA07-4FD4-9097-BF313F498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83" name="Graphic 78">
                <a:extLst>
                  <a:ext uri="{FF2B5EF4-FFF2-40B4-BE49-F238E27FC236}">
                    <a16:creationId xmlns:a16="http://schemas.microsoft.com/office/drawing/2014/main" id="{1EC741B7-EEE8-43D3-9F8E-C2B4DD1965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4102" name="Content Placeholder 4101">
            <a:extLst>
              <a:ext uri="{FF2B5EF4-FFF2-40B4-BE49-F238E27FC236}">
                <a16:creationId xmlns:a16="http://schemas.microsoft.com/office/drawing/2014/main" id="{09249013-FF24-4C6B-B0CA-63985C48F674}"/>
              </a:ext>
            </a:extLst>
          </p:cNvPr>
          <p:cNvSpPr>
            <a:spLocks noGrp="1"/>
          </p:cNvSpPr>
          <p:nvPr>
            <p:ph idx="1"/>
          </p:nvPr>
        </p:nvSpPr>
        <p:spPr>
          <a:xfrm>
            <a:off x="517871" y="3299404"/>
            <a:ext cx="4767930" cy="2745750"/>
          </a:xfrm>
        </p:spPr>
        <p:txBody>
          <a:bodyPr>
            <a:normAutofit/>
          </a:bodyPr>
          <a:lstStyle/>
          <a:p>
            <a:endParaRPr lang="en-US"/>
          </a:p>
        </p:txBody>
      </p:sp>
      <p:pic>
        <p:nvPicPr>
          <p:cNvPr id="4098" name="Picture 2" descr="Transformers Official Website - More than Meets the Eye">
            <a:extLst>
              <a:ext uri="{FF2B5EF4-FFF2-40B4-BE49-F238E27FC236}">
                <a16:creationId xmlns:a16="http://schemas.microsoft.com/office/drawing/2014/main" id="{8A493CCA-BCE9-4E04-AB2A-1CB1FBB9043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80742" y="953232"/>
            <a:ext cx="5654663" cy="4878532"/>
          </a:xfrm>
          <a:prstGeom prst="rect">
            <a:avLst/>
          </a:prstGeom>
          <a:noFill/>
          <a:extLst>
            <a:ext uri="{909E8E84-426E-40DD-AFC4-6F175D3DCCD1}">
              <a14:hiddenFill xmlns:a14="http://schemas.microsoft.com/office/drawing/2010/main">
                <a:solidFill>
                  <a:srgbClr val="FFFFFF"/>
                </a:solidFill>
              </a14:hiddenFill>
            </a:ext>
          </a:extLst>
        </p:spPr>
      </p:pic>
      <p:sp>
        <p:nvSpPr>
          <p:cNvPr id="85" name="Freeform: Shape 84">
            <a:extLst>
              <a:ext uri="{FF2B5EF4-FFF2-40B4-BE49-F238E27FC236}">
                <a16:creationId xmlns:a16="http://schemas.microsoft.com/office/drawing/2014/main" id="{6B6061A8-D267-4967-AF47-C3CC45138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99042" y="5602884"/>
            <a:ext cx="4292956" cy="1255116"/>
          </a:xfrm>
          <a:custGeom>
            <a:avLst/>
            <a:gdLst>
              <a:gd name="connsiteX0" fmla="*/ 0 w 4238069"/>
              <a:gd name="connsiteY0" fmla="*/ 0 h 1903025"/>
              <a:gd name="connsiteX1" fmla="*/ 113310 w 4238069"/>
              <a:gd name="connsiteY1" fmla="*/ 8960 h 1903025"/>
              <a:gd name="connsiteX2" fmla="*/ 291503 w 4238069"/>
              <a:gd name="connsiteY2" fmla="*/ 37000 h 1903025"/>
              <a:gd name="connsiteX3" fmla="*/ 3082930 w 4238069"/>
              <a:gd name="connsiteY3" fmla="*/ 1104916 h 1903025"/>
              <a:gd name="connsiteX4" fmla="*/ 3881548 w 4238069"/>
              <a:gd name="connsiteY4" fmla="*/ 1668276 h 1903025"/>
              <a:gd name="connsiteX5" fmla="*/ 4238069 w 4238069"/>
              <a:gd name="connsiteY5" fmla="*/ 1903025 h 1903025"/>
              <a:gd name="connsiteX6" fmla="*/ 0 w 4238069"/>
              <a:gd name="connsiteY6" fmla="*/ 1903025 h 190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8069" h="1903025">
                <a:moveTo>
                  <a:pt x="0" y="0"/>
                </a:moveTo>
                <a:lnTo>
                  <a:pt x="113310" y="8960"/>
                </a:lnTo>
                <a:cubicBezTo>
                  <a:pt x="173365" y="16155"/>
                  <a:pt x="232870" y="25632"/>
                  <a:pt x="291503" y="37000"/>
                </a:cubicBezTo>
                <a:cubicBezTo>
                  <a:pt x="1250780" y="222537"/>
                  <a:pt x="2264787" y="499636"/>
                  <a:pt x="3082930" y="1104916"/>
                </a:cubicBezTo>
                <a:cubicBezTo>
                  <a:pt x="3348371" y="1301283"/>
                  <a:pt x="3614239" y="1488349"/>
                  <a:pt x="3881548" y="1668276"/>
                </a:cubicBezTo>
                <a:lnTo>
                  <a:pt x="4238069" y="1903025"/>
                </a:lnTo>
                <a:lnTo>
                  <a:pt x="0" y="1903025"/>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87" name="Group 86">
            <a:extLst>
              <a:ext uri="{FF2B5EF4-FFF2-40B4-BE49-F238E27FC236}">
                <a16:creationId xmlns:a16="http://schemas.microsoft.com/office/drawing/2014/main" id="{12DB770A-658D-4212-9BF2-236070D5D7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891063" y="5736410"/>
            <a:ext cx="886141" cy="802496"/>
            <a:chOff x="10948005" y="3272152"/>
            <a:chExt cx="868640" cy="786648"/>
          </a:xfrm>
          <a:solidFill>
            <a:schemeClr val="accent6"/>
          </a:solidFill>
        </p:grpSpPr>
        <p:sp>
          <p:nvSpPr>
            <p:cNvPr id="88" name="Freeform: Shape 87">
              <a:extLst>
                <a:ext uri="{FF2B5EF4-FFF2-40B4-BE49-F238E27FC236}">
                  <a16:creationId xmlns:a16="http://schemas.microsoft.com/office/drawing/2014/main" id="{A9B99195-76A3-4B90-8F45-BAEF05699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89" name="Freeform: Shape 88">
              <a:extLst>
                <a:ext uri="{FF2B5EF4-FFF2-40B4-BE49-F238E27FC236}">
                  <a16:creationId xmlns:a16="http://schemas.microsoft.com/office/drawing/2014/main" id="{F1029419-581A-4B40-B3E3-BD5931F99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0" name="Freeform: Shape 89">
              <a:extLst>
                <a:ext uri="{FF2B5EF4-FFF2-40B4-BE49-F238E27FC236}">
                  <a16:creationId xmlns:a16="http://schemas.microsoft.com/office/drawing/2014/main" id="{38F181C6-C3A7-463D-B837-E6FB1B080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91" name="Graphic 12">
              <a:extLst>
                <a:ext uri="{FF2B5EF4-FFF2-40B4-BE49-F238E27FC236}">
                  <a16:creationId xmlns:a16="http://schemas.microsoft.com/office/drawing/2014/main" id="{FB6F6AFA-67F5-4D3A-839B-6B3980B6FC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92" name="Graphic 15">
              <a:extLst>
                <a:ext uri="{FF2B5EF4-FFF2-40B4-BE49-F238E27FC236}">
                  <a16:creationId xmlns:a16="http://schemas.microsoft.com/office/drawing/2014/main" id="{E9F49015-3756-46EC-AF1A-2F33219CB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3" name="Graphic 15">
              <a:extLst>
                <a:ext uri="{FF2B5EF4-FFF2-40B4-BE49-F238E27FC236}">
                  <a16:creationId xmlns:a16="http://schemas.microsoft.com/office/drawing/2014/main" id="{44C1E606-364B-4793-83A8-61AC96EDB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4D62BB33-881E-4E43-A746-75C1E7C322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149041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9D768-F0A2-44B6-AD46-E8FE90173199}"/>
              </a:ext>
            </a:extLst>
          </p:cNvPr>
          <p:cNvSpPr>
            <a:spLocks noGrp="1"/>
          </p:cNvSpPr>
          <p:nvPr>
            <p:ph type="title"/>
          </p:nvPr>
        </p:nvSpPr>
        <p:spPr/>
        <p:txBody>
          <a:bodyPr/>
          <a:lstStyle/>
          <a:p>
            <a:r>
              <a:rPr lang="en-GB" sz="3600" b="1" dirty="0">
                <a:solidFill>
                  <a:schemeClr val="tx1"/>
                </a:solidFill>
              </a:rPr>
              <a:t>Transactional &amp; transformational leadership</a:t>
            </a:r>
            <a:endParaRPr lang="en-GB" dirty="0"/>
          </a:p>
        </p:txBody>
      </p:sp>
      <p:sp>
        <p:nvSpPr>
          <p:cNvPr id="3" name="Content Placeholder 2">
            <a:extLst>
              <a:ext uri="{FF2B5EF4-FFF2-40B4-BE49-F238E27FC236}">
                <a16:creationId xmlns:a16="http://schemas.microsoft.com/office/drawing/2014/main" id="{8E3DB448-FB12-4F38-A92C-903396E817FF}"/>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en-GB" sz="2800" dirty="0"/>
              <a:t>Traditional models of leadership in police service built upon </a:t>
            </a:r>
            <a:r>
              <a:rPr lang="en-GB" sz="2800" b="1" dirty="0"/>
              <a:t>Transactiona</a:t>
            </a:r>
            <a:r>
              <a:rPr lang="en-GB" sz="2800" dirty="0"/>
              <a:t>l style – rank structure, reward/punishment regime (Engel &amp; Worden 2003)</a:t>
            </a:r>
          </a:p>
          <a:p>
            <a:pPr marL="0" indent="0">
              <a:buNone/>
            </a:pPr>
            <a:endParaRPr lang="en-GB" sz="2800" dirty="0"/>
          </a:p>
          <a:p>
            <a:pPr>
              <a:buFont typeface="Arial" panose="020B0604020202020204" pitchFamily="34" charset="0"/>
              <a:buChar char="•"/>
            </a:pPr>
            <a:r>
              <a:rPr lang="en-GB" sz="2800" b="1" dirty="0"/>
              <a:t>Transformational </a:t>
            </a:r>
            <a:r>
              <a:rPr lang="en-GB" sz="2800" dirty="0"/>
              <a:t>approaches are very different and promote – participation, consultation and inclusion. (Silvestri, 2007). Instead of a reward/punishment control of behaviour it relies upon encouraging the individual to buy into organisational culture.</a:t>
            </a:r>
          </a:p>
        </p:txBody>
      </p:sp>
    </p:spTree>
    <p:extLst>
      <p:ext uri="{BB962C8B-B14F-4D97-AF65-F5344CB8AC3E}">
        <p14:creationId xmlns:p14="http://schemas.microsoft.com/office/powerpoint/2010/main" val="2403123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FCC81-B907-47C0-B915-B04C623969A0}"/>
              </a:ext>
            </a:extLst>
          </p:cNvPr>
          <p:cNvSpPr>
            <a:spLocks noGrp="1"/>
          </p:cNvSpPr>
          <p:nvPr>
            <p:ph type="title"/>
          </p:nvPr>
        </p:nvSpPr>
        <p:spPr/>
        <p:txBody>
          <a:bodyPr/>
          <a:lstStyle/>
          <a:p>
            <a:r>
              <a:rPr lang="en-GB" sz="3600" b="1" dirty="0">
                <a:solidFill>
                  <a:schemeClr val="tx1"/>
                </a:solidFill>
              </a:rPr>
              <a:t>Transactional &amp; transformational leadership</a:t>
            </a:r>
            <a:endParaRPr lang="en-GB" dirty="0"/>
          </a:p>
        </p:txBody>
      </p:sp>
      <p:sp>
        <p:nvSpPr>
          <p:cNvPr id="3" name="Content Placeholder 2">
            <a:extLst>
              <a:ext uri="{FF2B5EF4-FFF2-40B4-BE49-F238E27FC236}">
                <a16:creationId xmlns:a16="http://schemas.microsoft.com/office/drawing/2014/main" id="{75C898AD-04B3-4568-9F6A-C2F142C90D32}"/>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en-GB" sz="3200" dirty="0"/>
              <a:t>Critics have argued that transformational leadership if difficult to achieve in the hierarchical rank structure of policing which is almost transactional by definition – it may therefore require a mixture of both styles</a:t>
            </a:r>
          </a:p>
          <a:p>
            <a:pPr marL="0" indent="0">
              <a:buNone/>
            </a:pPr>
            <a:endParaRPr lang="en-GB" sz="3200" dirty="0"/>
          </a:p>
          <a:p>
            <a:pPr marL="0" indent="0" algn="ctr">
              <a:buNone/>
            </a:pPr>
            <a:r>
              <a:rPr lang="en-GB" sz="2400" b="1" dirty="0">
                <a:solidFill>
                  <a:srgbClr val="FF0000"/>
                </a:solidFill>
              </a:rPr>
              <a:t>There are occasions when officers are ordered to do things they would prefer not to do – is this transactional or transformational?</a:t>
            </a:r>
          </a:p>
        </p:txBody>
      </p:sp>
    </p:spTree>
    <p:extLst>
      <p:ext uri="{BB962C8B-B14F-4D97-AF65-F5344CB8AC3E}">
        <p14:creationId xmlns:p14="http://schemas.microsoft.com/office/powerpoint/2010/main" val="7960295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3C6A-641A-474C-B43F-FD8A83F107C7}"/>
              </a:ext>
            </a:extLst>
          </p:cNvPr>
          <p:cNvSpPr>
            <a:spLocks noGrp="1"/>
          </p:cNvSpPr>
          <p:nvPr>
            <p:ph type="title"/>
          </p:nvPr>
        </p:nvSpPr>
        <p:spPr/>
        <p:txBody>
          <a:bodyPr/>
          <a:lstStyle/>
          <a:p>
            <a:r>
              <a:rPr lang="en-GB" sz="3600" b="1" dirty="0">
                <a:solidFill>
                  <a:schemeClr val="tx1"/>
                </a:solidFill>
              </a:rPr>
              <a:t>Transactional &amp; transformational leadership</a:t>
            </a:r>
            <a:endParaRPr lang="en-GB" dirty="0"/>
          </a:p>
        </p:txBody>
      </p:sp>
      <p:sp>
        <p:nvSpPr>
          <p:cNvPr id="3" name="Content Placeholder 2">
            <a:extLst>
              <a:ext uri="{FF2B5EF4-FFF2-40B4-BE49-F238E27FC236}">
                <a16:creationId xmlns:a16="http://schemas.microsoft.com/office/drawing/2014/main" id="{D1CC299E-5BDA-49A6-8117-65FCA44E342E}"/>
              </a:ext>
            </a:extLst>
          </p:cNvPr>
          <p:cNvSpPr>
            <a:spLocks noGrp="1"/>
          </p:cNvSpPr>
          <p:nvPr>
            <p:ph idx="1"/>
          </p:nvPr>
        </p:nvSpPr>
        <p:spPr/>
        <p:txBody>
          <a:bodyPr/>
          <a:lstStyle/>
          <a:p>
            <a:r>
              <a:rPr lang="en-GB" sz="2000" b="1" dirty="0"/>
              <a:t>How do you think the public would respond to a transactional or transformational leadership style?</a:t>
            </a:r>
          </a:p>
          <a:p>
            <a:endParaRPr lang="en-GB" dirty="0"/>
          </a:p>
        </p:txBody>
      </p:sp>
    </p:spTree>
    <p:extLst>
      <p:ext uri="{BB962C8B-B14F-4D97-AF65-F5344CB8AC3E}">
        <p14:creationId xmlns:p14="http://schemas.microsoft.com/office/powerpoint/2010/main" val="3565731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45A6-5EC2-41D5-90F6-AC942749BC1B}"/>
              </a:ext>
            </a:extLst>
          </p:cNvPr>
          <p:cNvSpPr>
            <a:spLocks noGrp="1"/>
          </p:cNvSpPr>
          <p:nvPr>
            <p:ph type="title"/>
          </p:nvPr>
        </p:nvSpPr>
        <p:spPr/>
        <p:txBody>
          <a:bodyPr/>
          <a:lstStyle/>
          <a:p>
            <a:r>
              <a:rPr lang="en-GB" b="1" dirty="0">
                <a:solidFill>
                  <a:schemeClr val="tx1"/>
                </a:solidFill>
              </a:rPr>
              <a:t>The marketing of the police</a:t>
            </a:r>
            <a:endParaRPr lang="en-GB" dirty="0"/>
          </a:p>
        </p:txBody>
      </p:sp>
      <p:pic>
        <p:nvPicPr>
          <p:cNvPr id="4" name="Picture 2" descr="Image result for SOUTH WALES POLICE &amp; CRIME REDUCTION PLAN 2017-21">
            <a:extLst>
              <a:ext uri="{FF2B5EF4-FFF2-40B4-BE49-F238E27FC236}">
                <a16:creationId xmlns:a16="http://schemas.microsoft.com/office/drawing/2014/main" id="{27F3CF38-F192-426C-AF47-A19D076F41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300" y="2287040"/>
            <a:ext cx="3058663" cy="45144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mage result for SOUTH WALES POLICE &amp; CRIME REDUCTION PLAN 2017-21">
            <a:extLst>
              <a:ext uri="{FF2B5EF4-FFF2-40B4-BE49-F238E27FC236}">
                <a16:creationId xmlns:a16="http://schemas.microsoft.com/office/drawing/2014/main" id="{E9874F22-D904-49AD-B075-A66FD9BB38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8793" y="820288"/>
            <a:ext cx="1584176" cy="29080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Image result for SOUTH WALES POLICE &amp; CRIME REDUCTION PLAN 2017-21">
            <a:extLst>
              <a:ext uri="{FF2B5EF4-FFF2-40B4-BE49-F238E27FC236}">
                <a16:creationId xmlns:a16="http://schemas.microsoft.com/office/drawing/2014/main" id="{EBC84460-6D0D-42FB-A594-FE1F54D2AA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8222" y="820288"/>
            <a:ext cx="2000250" cy="287178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Image result for south wales is safe">
            <a:extLst>
              <a:ext uri="{FF2B5EF4-FFF2-40B4-BE49-F238E27FC236}">
                <a16:creationId xmlns:a16="http://schemas.microsoft.com/office/drawing/2014/main" id="{8BB7C4A7-5268-4ED5-8447-4E384B8D9F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8493" y="4745370"/>
            <a:ext cx="540060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35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80">
                                          <p:stCondLst>
                                            <p:cond delay="0"/>
                                          </p:stCondLst>
                                        </p:cTn>
                                        <p:tgtEl>
                                          <p:spTgt spid="7"/>
                                        </p:tgtEl>
                                      </p:cBhvr>
                                    </p:animEffect>
                                    <p:anim calcmode="lin" valueType="num">
                                      <p:cBhvr>
                                        <p:cTn id="6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7" dur="26">
                                          <p:stCondLst>
                                            <p:cond delay="650"/>
                                          </p:stCondLst>
                                        </p:cTn>
                                        <p:tgtEl>
                                          <p:spTgt spid="7"/>
                                        </p:tgtEl>
                                      </p:cBhvr>
                                      <p:to x="100000" y="60000"/>
                                    </p:animScale>
                                    <p:animScale>
                                      <p:cBhvr>
                                        <p:cTn id="68" dur="166" decel="50000">
                                          <p:stCondLst>
                                            <p:cond delay="676"/>
                                          </p:stCondLst>
                                        </p:cTn>
                                        <p:tgtEl>
                                          <p:spTgt spid="7"/>
                                        </p:tgtEl>
                                      </p:cBhvr>
                                      <p:to x="100000" y="100000"/>
                                    </p:animScale>
                                    <p:animScale>
                                      <p:cBhvr>
                                        <p:cTn id="69" dur="26">
                                          <p:stCondLst>
                                            <p:cond delay="1312"/>
                                          </p:stCondLst>
                                        </p:cTn>
                                        <p:tgtEl>
                                          <p:spTgt spid="7"/>
                                        </p:tgtEl>
                                      </p:cBhvr>
                                      <p:to x="100000" y="80000"/>
                                    </p:animScale>
                                    <p:animScale>
                                      <p:cBhvr>
                                        <p:cTn id="70" dur="166" decel="50000">
                                          <p:stCondLst>
                                            <p:cond delay="1338"/>
                                          </p:stCondLst>
                                        </p:cTn>
                                        <p:tgtEl>
                                          <p:spTgt spid="7"/>
                                        </p:tgtEl>
                                      </p:cBhvr>
                                      <p:to x="100000" y="100000"/>
                                    </p:animScale>
                                    <p:animScale>
                                      <p:cBhvr>
                                        <p:cTn id="71" dur="26">
                                          <p:stCondLst>
                                            <p:cond delay="1642"/>
                                          </p:stCondLst>
                                        </p:cTn>
                                        <p:tgtEl>
                                          <p:spTgt spid="7"/>
                                        </p:tgtEl>
                                      </p:cBhvr>
                                      <p:to x="100000" y="90000"/>
                                    </p:animScale>
                                    <p:animScale>
                                      <p:cBhvr>
                                        <p:cTn id="72" dur="166" decel="50000">
                                          <p:stCondLst>
                                            <p:cond delay="1668"/>
                                          </p:stCondLst>
                                        </p:cTn>
                                        <p:tgtEl>
                                          <p:spTgt spid="7"/>
                                        </p:tgtEl>
                                      </p:cBhvr>
                                      <p:to x="100000" y="100000"/>
                                    </p:animScale>
                                    <p:animScale>
                                      <p:cBhvr>
                                        <p:cTn id="73" dur="26">
                                          <p:stCondLst>
                                            <p:cond delay="1808"/>
                                          </p:stCondLst>
                                        </p:cTn>
                                        <p:tgtEl>
                                          <p:spTgt spid="7"/>
                                        </p:tgtEl>
                                      </p:cBhvr>
                                      <p:to x="100000" y="95000"/>
                                    </p:animScale>
                                    <p:animScale>
                                      <p:cBhvr>
                                        <p:cTn id="7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951A0-6FCF-4ACF-82EE-1DEFC655A49C}"/>
              </a:ext>
            </a:extLst>
          </p:cNvPr>
          <p:cNvSpPr>
            <a:spLocks noGrp="1"/>
          </p:cNvSpPr>
          <p:nvPr>
            <p:ph type="title"/>
          </p:nvPr>
        </p:nvSpPr>
        <p:spPr/>
        <p:txBody>
          <a:bodyPr>
            <a:normAutofit/>
          </a:bodyPr>
          <a:lstStyle/>
          <a:p>
            <a:r>
              <a:rPr lang="en-GB" b="1" dirty="0"/>
              <a:t>Priorities – South Wales Police &amp; Crime Reduction Plan 2017-2021</a:t>
            </a:r>
            <a:endParaRPr lang="en-GB" dirty="0"/>
          </a:p>
        </p:txBody>
      </p:sp>
      <p:sp>
        <p:nvSpPr>
          <p:cNvPr id="3" name="Content Placeholder 2">
            <a:extLst>
              <a:ext uri="{FF2B5EF4-FFF2-40B4-BE49-F238E27FC236}">
                <a16:creationId xmlns:a16="http://schemas.microsoft.com/office/drawing/2014/main" id="{7FDFADC3-38A6-4D4B-9DEB-D077C2D086B8}"/>
              </a:ext>
            </a:extLst>
          </p:cNvPr>
          <p:cNvSpPr>
            <a:spLocks noGrp="1"/>
          </p:cNvSpPr>
          <p:nvPr>
            <p:ph idx="1"/>
          </p:nvPr>
        </p:nvSpPr>
        <p:spPr>
          <a:xfrm>
            <a:off x="525717" y="2521885"/>
            <a:ext cx="10077557" cy="3902978"/>
          </a:xfrm>
        </p:spPr>
        <p:txBody>
          <a:bodyPr>
            <a:normAutofit fontScale="92500" lnSpcReduction="20000"/>
          </a:bodyPr>
          <a:lstStyle/>
          <a:p>
            <a:pPr>
              <a:buFont typeface="+mj-lt"/>
              <a:buAutoNum type="arabicPeriod"/>
            </a:pPr>
            <a:r>
              <a:rPr lang="en-GB" sz="2400" b="1" dirty="0"/>
              <a:t>To reduce and prevent crime and anti-social behaviour  to keep people safe and confident in their homes and communities</a:t>
            </a:r>
          </a:p>
          <a:p>
            <a:pPr>
              <a:buFont typeface="+mj-lt"/>
              <a:buAutoNum type="arabicPeriod"/>
            </a:pPr>
            <a:r>
              <a:rPr lang="en-GB" sz="2400" b="1" dirty="0"/>
              <a:t>To improve the way in which they connect with, involve and inform communities </a:t>
            </a:r>
          </a:p>
          <a:p>
            <a:pPr>
              <a:buFont typeface="+mj-lt"/>
              <a:buAutoNum type="arabicPeriod"/>
            </a:pPr>
            <a:r>
              <a:rPr lang="en-GB" sz="2400" b="1" dirty="0"/>
              <a:t>To work to protect the most vulnerable within communities</a:t>
            </a:r>
          </a:p>
          <a:p>
            <a:pPr>
              <a:buFont typeface="+mj-lt"/>
              <a:buAutoNum type="arabicPeriod"/>
            </a:pPr>
            <a:r>
              <a:rPr lang="en-GB" sz="2400" b="1" dirty="0"/>
              <a:t>To make sure that the local criminal justice system works effectively and efficiently, meeting the needs of victims and challenging offenders</a:t>
            </a:r>
          </a:p>
          <a:p>
            <a:pPr>
              <a:buFont typeface="+mj-lt"/>
              <a:buAutoNum type="arabicPeriod"/>
            </a:pPr>
            <a:r>
              <a:rPr lang="en-GB" sz="2400" b="1" dirty="0"/>
              <a:t>To make a contribution to the strategic policing requirement and successfully police major events</a:t>
            </a:r>
          </a:p>
          <a:p>
            <a:pPr>
              <a:buFont typeface="+mj-lt"/>
              <a:buAutoNum type="arabicPeriod"/>
            </a:pPr>
            <a:r>
              <a:rPr lang="en-GB" sz="2400" b="1" dirty="0"/>
              <a:t>To spend public money wisely to protect policing  in your community </a:t>
            </a:r>
          </a:p>
          <a:p>
            <a:endParaRPr lang="en-GB" sz="2400" dirty="0"/>
          </a:p>
        </p:txBody>
      </p:sp>
    </p:spTree>
    <p:extLst>
      <p:ext uri="{BB962C8B-B14F-4D97-AF65-F5344CB8AC3E}">
        <p14:creationId xmlns:p14="http://schemas.microsoft.com/office/powerpoint/2010/main" val="15823163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F3CD-F8E4-4BFF-A7E7-81304BED9FF2}"/>
              </a:ext>
            </a:extLst>
          </p:cNvPr>
          <p:cNvSpPr>
            <a:spLocks noGrp="1"/>
          </p:cNvSpPr>
          <p:nvPr>
            <p:ph type="title"/>
          </p:nvPr>
        </p:nvSpPr>
        <p:spPr/>
        <p:txBody>
          <a:bodyPr>
            <a:normAutofit/>
          </a:bodyPr>
          <a:lstStyle/>
          <a:p>
            <a:r>
              <a:rPr lang="en-GB" b="1" dirty="0"/>
              <a:t>South Wales Police &amp; Crime Reduction Plan 2017-2021</a:t>
            </a:r>
            <a:endParaRPr lang="en-GB" dirty="0"/>
          </a:p>
        </p:txBody>
      </p:sp>
      <p:sp>
        <p:nvSpPr>
          <p:cNvPr id="3" name="Content Placeholder 2">
            <a:extLst>
              <a:ext uri="{FF2B5EF4-FFF2-40B4-BE49-F238E27FC236}">
                <a16:creationId xmlns:a16="http://schemas.microsoft.com/office/drawing/2014/main" id="{5BEE44A2-79AD-4750-B2EE-AE535DF5550F}"/>
              </a:ext>
            </a:extLst>
          </p:cNvPr>
          <p:cNvSpPr>
            <a:spLocks noGrp="1"/>
          </p:cNvSpPr>
          <p:nvPr>
            <p:ph idx="1"/>
          </p:nvPr>
        </p:nvSpPr>
        <p:spPr/>
        <p:txBody>
          <a:bodyPr/>
          <a:lstStyle/>
          <a:p>
            <a:r>
              <a:rPr lang="en-GB" dirty="0"/>
              <a:t>These are Crime reduction plans but they are also marketing tools that make promises to the public.</a:t>
            </a:r>
          </a:p>
          <a:p>
            <a:endParaRPr lang="en-GB" dirty="0"/>
          </a:p>
          <a:p>
            <a:r>
              <a:rPr lang="en-GB" sz="2000" dirty="0"/>
              <a:t>But if a police service makes promises the public expects those promises to be kept?</a:t>
            </a:r>
          </a:p>
        </p:txBody>
      </p:sp>
    </p:spTree>
    <p:extLst>
      <p:ext uri="{BB962C8B-B14F-4D97-AF65-F5344CB8AC3E}">
        <p14:creationId xmlns:p14="http://schemas.microsoft.com/office/powerpoint/2010/main" val="207993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CC9DD-A4EB-4DAC-844E-B5A1B2D6E37A}"/>
              </a:ext>
            </a:extLst>
          </p:cNvPr>
          <p:cNvSpPr>
            <a:spLocks noGrp="1"/>
          </p:cNvSpPr>
          <p:nvPr>
            <p:ph type="title"/>
          </p:nvPr>
        </p:nvSpPr>
        <p:spPr/>
        <p:txBody>
          <a:bodyPr/>
          <a:lstStyle/>
          <a:p>
            <a:r>
              <a:rPr lang="en-GB" dirty="0"/>
              <a:t>The World of Partnerships</a:t>
            </a:r>
          </a:p>
        </p:txBody>
      </p:sp>
      <p:sp>
        <p:nvSpPr>
          <p:cNvPr id="3" name="Content Placeholder 2">
            <a:extLst>
              <a:ext uri="{FF2B5EF4-FFF2-40B4-BE49-F238E27FC236}">
                <a16:creationId xmlns:a16="http://schemas.microsoft.com/office/drawing/2014/main" id="{A050E127-51CB-4314-B9A9-3CF2E3B78161}"/>
              </a:ext>
            </a:extLst>
          </p:cNvPr>
          <p:cNvSpPr>
            <a:spLocks noGrp="1"/>
          </p:cNvSpPr>
          <p:nvPr>
            <p:ph idx="1"/>
          </p:nvPr>
        </p:nvSpPr>
        <p:spPr/>
        <p:txBody>
          <a:bodyPr>
            <a:normAutofit/>
          </a:bodyPr>
          <a:lstStyle/>
          <a:p>
            <a:pPr>
              <a:buFont typeface="Arial" panose="020B0604020202020204" pitchFamily="34" charset="0"/>
              <a:buChar char="•"/>
            </a:pPr>
            <a:r>
              <a:rPr lang="en-GB" sz="2800" b="1" dirty="0"/>
              <a:t>The days of public bodies such as the police service acting unilaterally are clearly extinct</a:t>
            </a:r>
          </a:p>
          <a:p>
            <a:pPr>
              <a:buFont typeface="Arial" panose="020B0604020202020204" pitchFamily="34" charset="0"/>
              <a:buChar char="•"/>
            </a:pPr>
            <a:endParaRPr lang="en-GB" sz="2800" b="1" dirty="0"/>
          </a:p>
          <a:p>
            <a:pPr>
              <a:buFont typeface="Arial" panose="020B0604020202020204" pitchFamily="34" charset="0"/>
              <a:buChar char="•"/>
            </a:pPr>
            <a:r>
              <a:rPr lang="en-GB" sz="2800" b="1" dirty="0"/>
              <a:t>The combined impacts of grant cuts and inflation have resulted in a savings target of £58m between 2010/11 and 2019/20</a:t>
            </a:r>
          </a:p>
        </p:txBody>
      </p:sp>
    </p:spTree>
    <p:extLst>
      <p:ext uri="{BB962C8B-B14F-4D97-AF65-F5344CB8AC3E}">
        <p14:creationId xmlns:p14="http://schemas.microsoft.com/office/powerpoint/2010/main" val="19363763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CC9DD-A4EB-4DAC-844E-B5A1B2D6E37A}"/>
              </a:ext>
            </a:extLst>
          </p:cNvPr>
          <p:cNvSpPr>
            <a:spLocks noGrp="1"/>
          </p:cNvSpPr>
          <p:nvPr>
            <p:ph type="title"/>
          </p:nvPr>
        </p:nvSpPr>
        <p:spPr/>
        <p:txBody>
          <a:bodyPr/>
          <a:lstStyle/>
          <a:p>
            <a:r>
              <a:rPr lang="en-GB" dirty="0"/>
              <a:t>The World of Partnerships</a:t>
            </a:r>
          </a:p>
        </p:txBody>
      </p:sp>
      <p:sp>
        <p:nvSpPr>
          <p:cNvPr id="3" name="Content Placeholder 2">
            <a:extLst>
              <a:ext uri="{FF2B5EF4-FFF2-40B4-BE49-F238E27FC236}">
                <a16:creationId xmlns:a16="http://schemas.microsoft.com/office/drawing/2014/main" id="{A050E127-51CB-4314-B9A9-3CF2E3B78161}"/>
              </a:ext>
            </a:extLst>
          </p:cNvPr>
          <p:cNvSpPr>
            <a:spLocks noGrp="1"/>
          </p:cNvSpPr>
          <p:nvPr>
            <p:ph idx="1"/>
          </p:nvPr>
        </p:nvSpPr>
        <p:spPr/>
        <p:txBody>
          <a:bodyPr>
            <a:normAutofit/>
          </a:bodyPr>
          <a:lstStyle/>
          <a:p>
            <a:pPr>
              <a:buFont typeface="Arial" panose="020B0604020202020204" pitchFamily="34" charset="0"/>
              <a:buChar char="•"/>
            </a:pPr>
            <a:r>
              <a:rPr lang="en-GB" sz="3600" b="1" dirty="0"/>
              <a:t>Economy of scale has probably never been more important (shared services)</a:t>
            </a:r>
          </a:p>
          <a:p>
            <a:pPr>
              <a:buFont typeface="Arial" panose="020B0604020202020204" pitchFamily="34" charset="0"/>
              <a:buChar char="•"/>
            </a:pPr>
            <a:r>
              <a:rPr lang="en-GB" sz="3600" b="1" dirty="0"/>
              <a:t>Police working directly with public health bodies on initiatives to prevent offending in the first place</a:t>
            </a:r>
          </a:p>
          <a:p>
            <a:pPr>
              <a:buFont typeface="Arial" panose="020B0604020202020204" pitchFamily="34" charset="0"/>
              <a:buChar char="•"/>
            </a:pPr>
            <a:endParaRPr lang="en-GB" sz="2800" b="1" dirty="0"/>
          </a:p>
        </p:txBody>
      </p:sp>
    </p:spTree>
    <p:extLst>
      <p:ext uri="{BB962C8B-B14F-4D97-AF65-F5344CB8AC3E}">
        <p14:creationId xmlns:p14="http://schemas.microsoft.com/office/powerpoint/2010/main" val="18229829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9B693-A6BA-4FFC-A998-9D4E09DA066E}"/>
              </a:ext>
            </a:extLst>
          </p:cNvPr>
          <p:cNvSpPr>
            <a:spLocks noGrp="1"/>
          </p:cNvSpPr>
          <p:nvPr>
            <p:ph type="title"/>
          </p:nvPr>
        </p:nvSpPr>
        <p:spPr/>
        <p:txBody>
          <a:bodyPr/>
          <a:lstStyle/>
          <a:p>
            <a:r>
              <a:rPr lang="en-GB" dirty="0"/>
              <a:t>The World of Partnerships</a:t>
            </a:r>
          </a:p>
        </p:txBody>
      </p:sp>
      <p:sp>
        <p:nvSpPr>
          <p:cNvPr id="3" name="Content Placeholder 2">
            <a:extLst>
              <a:ext uri="{FF2B5EF4-FFF2-40B4-BE49-F238E27FC236}">
                <a16:creationId xmlns:a16="http://schemas.microsoft.com/office/drawing/2014/main" id="{D435AD86-C400-4BCB-A2BE-6AB39F23317B}"/>
              </a:ext>
            </a:extLst>
          </p:cNvPr>
          <p:cNvSpPr>
            <a:spLocks noGrp="1"/>
          </p:cNvSpPr>
          <p:nvPr>
            <p:ph idx="1"/>
          </p:nvPr>
        </p:nvSpPr>
        <p:spPr/>
        <p:txBody>
          <a:bodyPr>
            <a:normAutofit/>
          </a:bodyPr>
          <a:lstStyle/>
          <a:p>
            <a:pPr>
              <a:buFont typeface="Arial" panose="020B0604020202020204" pitchFamily="34" charset="0"/>
              <a:buChar char="•"/>
            </a:pPr>
            <a:r>
              <a:rPr lang="en-GB" sz="2800" b="1" dirty="0"/>
              <a:t>Holistic and multi partnership model of problem solving e.g. Adverse Childhood Experiences research (ACE)</a:t>
            </a:r>
          </a:p>
          <a:p>
            <a:pPr lvl="1">
              <a:buFontTx/>
              <a:buChar char="-"/>
            </a:pPr>
            <a:r>
              <a:rPr lang="en-GB" sz="2400" b="1" dirty="0"/>
              <a:t>A study conducted in California on almost 17,500 people published in 1998</a:t>
            </a:r>
          </a:p>
          <a:p>
            <a:pPr lvl="1">
              <a:buFontTx/>
              <a:buChar char="-"/>
            </a:pPr>
            <a:r>
              <a:rPr lang="en-GB" sz="2400" b="1" dirty="0"/>
              <a:t>Focussed on a questionnaire of adverse childhood experiences such as abuse, neglect, witnessing violence, substance misuse or having a relative in prison.</a:t>
            </a:r>
          </a:p>
          <a:p>
            <a:endParaRPr lang="en-GB" sz="2800" dirty="0"/>
          </a:p>
        </p:txBody>
      </p:sp>
    </p:spTree>
    <p:extLst>
      <p:ext uri="{BB962C8B-B14F-4D97-AF65-F5344CB8AC3E}">
        <p14:creationId xmlns:p14="http://schemas.microsoft.com/office/powerpoint/2010/main" val="1867440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6027-05C9-4E59-9987-03045F4D775D}"/>
              </a:ext>
            </a:extLst>
          </p:cNvPr>
          <p:cNvSpPr>
            <a:spLocks noGrp="1"/>
          </p:cNvSpPr>
          <p:nvPr>
            <p:ph type="title"/>
          </p:nvPr>
        </p:nvSpPr>
        <p:spPr/>
        <p:txBody>
          <a:bodyPr/>
          <a:lstStyle/>
          <a:p>
            <a:r>
              <a:rPr lang="en-GB" sz="3600" b="1" dirty="0">
                <a:solidFill>
                  <a:schemeClr val="tx1"/>
                </a:solidFill>
              </a:rPr>
              <a:t>The Future of Policing</a:t>
            </a:r>
            <a:endParaRPr lang="en-GB" dirty="0"/>
          </a:p>
        </p:txBody>
      </p:sp>
      <p:sp>
        <p:nvSpPr>
          <p:cNvPr id="3" name="Content Placeholder 2">
            <a:extLst>
              <a:ext uri="{FF2B5EF4-FFF2-40B4-BE49-F238E27FC236}">
                <a16:creationId xmlns:a16="http://schemas.microsoft.com/office/drawing/2014/main" id="{160E8954-1DF2-4EF3-A0E4-BABAE92B3DDB}"/>
              </a:ext>
            </a:extLst>
          </p:cNvPr>
          <p:cNvSpPr>
            <a:spLocks noGrp="1"/>
          </p:cNvSpPr>
          <p:nvPr>
            <p:ph idx="1"/>
          </p:nvPr>
        </p:nvSpPr>
        <p:spPr/>
        <p:txBody>
          <a:bodyPr>
            <a:normAutofit fontScale="92500" lnSpcReduction="10000"/>
          </a:bodyPr>
          <a:lstStyle/>
          <a:p>
            <a:pPr eaLnBrk="1" hangingPunct="1">
              <a:buFont typeface="Arial" panose="020B0604020202020204" pitchFamily="34" charset="0"/>
              <a:buChar char="•"/>
            </a:pPr>
            <a:r>
              <a:rPr lang="en-GB" altLang="en-US" sz="2800" b="1" dirty="0"/>
              <a:t>1982 92% of public expressed confidence in policing- 2004 decline to 47% (Bassett </a:t>
            </a:r>
            <a:r>
              <a:rPr lang="en-GB" altLang="en-US" sz="2800" b="1" i="1" dirty="0"/>
              <a:t>et al</a:t>
            </a:r>
            <a:r>
              <a:rPr lang="en-GB" altLang="en-US" sz="2800" b="1" dirty="0"/>
              <a:t>, 2004,cited in Rogers </a:t>
            </a:r>
            <a:r>
              <a:rPr lang="en-GB" altLang="en-US" sz="2800" b="1" i="1" dirty="0"/>
              <a:t>et al, </a:t>
            </a:r>
            <a:r>
              <a:rPr lang="en-GB" altLang="en-US" sz="2800" b="1" dirty="0"/>
              <a:t>201:3) </a:t>
            </a:r>
          </a:p>
          <a:p>
            <a:pPr eaLnBrk="1" hangingPunct="1">
              <a:buFont typeface="Arial" panose="020B0604020202020204" pitchFamily="34" charset="0"/>
              <a:buChar char="•"/>
            </a:pPr>
            <a:endParaRPr lang="en-GB" altLang="en-US" sz="2800" b="1" dirty="0"/>
          </a:p>
          <a:p>
            <a:pPr eaLnBrk="1" hangingPunct="1">
              <a:buFont typeface="Arial" panose="020B0604020202020204" pitchFamily="34" charset="0"/>
              <a:buChar char="•"/>
            </a:pPr>
            <a:r>
              <a:rPr lang="en-GB" altLang="en-US" sz="2800" b="1" dirty="0"/>
              <a:t>Satisfaction rose to a national average (W&amp;E) of 52% in 2016</a:t>
            </a:r>
            <a:endParaRPr lang="en-GB" altLang="en-US" b="1" dirty="0"/>
          </a:p>
          <a:p>
            <a:pPr eaLnBrk="1" hangingPunct="1">
              <a:buFont typeface="Arial" panose="020B0604020202020204" pitchFamily="34" charset="0"/>
              <a:buChar char="•"/>
            </a:pPr>
            <a:endParaRPr lang="en-GB" altLang="en-US" b="1" dirty="0"/>
          </a:p>
          <a:p>
            <a:pPr marL="0" indent="0" algn="r">
              <a:buNone/>
            </a:pPr>
            <a:r>
              <a:rPr lang="en-GB" altLang="en-US" b="1" dirty="0"/>
              <a:t>https://www.ipsos-mori.com/Assets/Docs/Publications/sri-public-views-of-policing-in-england-and-wales.pdf</a:t>
            </a:r>
          </a:p>
          <a:p>
            <a:endParaRPr lang="en-GB" dirty="0"/>
          </a:p>
        </p:txBody>
      </p:sp>
    </p:spTree>
    <p:extLst>
      <p:ext uri="{BB962C8B-B14F-4D97-AF65-F5344CB8AC3E}">
        <p14:creationId xmlns:p14="http://schemas.microsoft.com/office/powerpoint/2010/main" val="3575698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4082-F21F-455A-8314-DCCAFD2D6873}"/>
              </a:ext>
            </a:extLst>
          </p:cNvPr>
          <p:cNvSpPr>
            <a:spLocks noGrp="1"/>
          </p:cNvSpPr>
          <p:nvPr>
            <p:ph type="title"/>
          </p:nvPr>
        </p:nvSpPr>
        <p:spPr/>
        <p:txBody>
          <a:bodyPr/>
          <a:lstStyle/>
          <a:p>
            <a:r>
              <a:rPr lang="en-GB" dirty="0"/>
              <a:t>The Future of Policing</a:t>
            </a:r>
          </a:p>
        </p:txBody>
      </p:sp>
      <p:sp>
        <p:nvSpPr>
          <p:cNvPr id="3" name="Content Placeholder 2">
            <a:extLst>
              <a:ext uri="{FF2B5EF4-FFF2-40B4-BE49-F238E27FC236}">
                <a16:creationId xmlns:a16="http://schemas.microsoft.com/office/drawing/2014/main" id="{08852F44-5383-482F-9E7D-E03425939319}"/>
              </a:ext>
            </a:extLst>
          </p:cNvPr>
          <p:cNvSpPr>
            <a:spLocks noGrp="1"/>
          </p:cNvSpPr>
          <p:nvPr>
            <p:ph idx="1"/>
          </p:nvPr>
        </p:nvSpPr>
        <p:spPr/>
        <p:txBody>
          <a:bodyPr>
            <a:normAutofit fontScale="92500" lnSpcReduction="10000"/>
          </a:bodyPr>
          <a:lstStyle/>
          <a:p>
            <a:pPr eaLnBrk="1" hangingPunct="1">
              <a:buFont typeface="Arial" panose="020B0604020202020204" pitchFamily="34" charset="0"/>
              <a:buChar char="•"/>
            </a:pPr>
            <a:r>
              <a:rPr lang="en-GB" altLang="en-US" sz="2800" b="1" dirty="0"/>
              <a:t>Holistic approaches are currently vogue, prevention is better than cure and instead of separating elements of community life such as policing, health, and education. The emphasis is now on integrating them.</a:t>
            </a:r>
          </a:p>
          <a:p>
            <a:pPr eaLnBrk="1" hangingPunct="1">
              <a:buFont typeface="Arial" panose="020B0604020202020204" pitchFamily="34" charset="0"/>
              <a:buChar char="•"/>
            </a:pPr>
            <a:endParaRPr lang="en-GB" altLang="en-US" sz="2800" b="1" dirty="0"/>
          </a:p>
          <a:p>
            <a:pPr eaLnBrk="1" hangingPunct="1">
              <a:buFont typeface="Arial" panose="020B0604020202020204" pitchFamily="34" charset="0"/>
              <a:buChar char="•"/>
            </a:pPr>
            <a:r>
              <a:rPr lang="en-GB" altLang="en-US" sz="2800" b="1" dirty="0"/>
              <a:t>Increasing use of private sector, interagency work, </a:t>
            </a:r>
            <a:r>
              <a:rPr lang="en-GB" altLang="en-US" sz="2800" b="1" dirty="0" err="1"/>
              <a:t>involveing</a:t>
            </a:r>
            <a:r>
              <a:rPr lang="en-GB" altLang="en-US" sz="2800" b="1" dirty="0"/>
              <a:t> communities to make the cohesive community - ‘</a:t>
            </a:r>
            <a:r>
              <a:rPr lang="en-GB" altLang="en-US" sz="2800" b="1" dirty="0" err="1"/>
              <a:t>responsibilisastion</a:t>
            </a:r>
            <a:r>
              <a:rPr lang="en-GB" altLang="en-US" sz="2800" b="1" dirty="0"/>
              <a:t> strategy’ (Garland, 2001)</a:t>
            </a:r>
          </a:p>
          <a:p>
            <a:endParaRPr lang="en-GB" sz="2800" dirty="0"/>
          </a:p>
        </p:txBody>
      </p:sp>
    </p:spTree>
    <p:extLst>
      <p:ext uri="{BB962C8B-B14F-4D97-AF65-F5344CB8AC3E}">
        <p14:creationId xmlns:p14="http://schemas.microsoft.com/office/powerpoint/2010/main" val="37115320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6BAB5-B25F-4D74-8F63-29AB39FB9516}"/>
              </a:ext>
            </a:extLst>
          </p:cNvPr>
          <p:cNvSpPr>
            <a:spLocks noGrp="1"/>
          </p:cNvSpPr>
          <p:nvPr>
            <p:ph type="title"/>
          </p:nvPr>
        </p:nvSpPr>
        <p:spPr/>
        <p:txBody>
          <a:bodyPr/>
          <a:lstStyle/>
          <a:p>
            <a:r>
              <a:rPr lang="en-GB" dirty="0"/>
              <a:t>The Future of Police</a:t>
            </a:r>
          </a:p>
        </p:txBody>
      </p:sp>
      <p:sp>
        <p:nvSpPr>
          <p:cNvPr id="3" name="Content Placeholder 2">
            <a:extLst>
              <a:ext uri="{FF2B5EF4-FFF2-40B4-BE49-F238E27FC236}">
                <a16:creationId xmlns:a16="http://schemas.microsoft.com/office/drawing/2014/main" id="{A3496550-24F6-47B6-AA4D-5A07C6988D1C}"/>
              </a:ext>
            </a:extLst>
          </p:cNvPr>
          <p:cNvSpPr>
            <a:spLocks noGrp="1"/>
          </p:cNvSpPr>
          <p:nvPr>
            <p:ph idx="1"/>
          </p:nvPr>
        </p:nvSpPr>
        <p:spPr/>
        <p:txBody>
          <a:bodyPr/>
          <a:lstStyle/>
          <a:p>
            <a:r>
              <a:rPr lang="en-GB" dirty="0"/>
              <a:t>We have talked about different challenges, different crimes and different strategies and tactics, but Peels Principles seem to remain in tact:</a:t>
            </a:r>
          </a:p>
          <a:p>
            <a:endParaRPr lang="en-GB" dirty="0"/>
          </a:p>
          <a:p>
            <a:pPr algn="ctr"/>
            <a:r>
              <a:rPr lang="en-GB" sz="2800" dirty="0"/>
              <a:t>“The Police are the People and the People are the Police”</a:t>
            </a:r>
          </a:p>
        </p:txBody>
      </p:sp>
    </p:spTree>
    <p:extLst>
      <p:ext uri="{BB962C8B-B14F-4D97-AF65-F5344CB8AC3E}">
        <p14:creationId xmlns:p14="http://schemas.microsoft.com/office/powerpoint/2010/main" val="38461834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F9C493A-9F03-49B4-B3FB-19CE5AC11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BA089D8-D2B2-4A45-8E74-ADBF6A51DF9C}"/>
              </a:ext>
            </a:extLst>
          </p:cNvPr>
          <p:cNvSpPr>
            <a:spLocks noGrp="1"/>
          </p:cNvSpPr>
          <p:nvPr>
            <p:ph type="title"/>
          </p:nvPr>
        </p:nvSpPr>
        <p:spPr>
          <a:xfrm>
            <a:off x="525717" y="787068"/>
            <a:ext cx="5566263" cy="1455091"/>
          </a:xfrm>
        </p:spPr>
        <p:txBody>
          <a:bodyPr>
            <a:normAutofit/>
          </a:bodyPr>
          <a:lstStyle/>
          <a:p>
            <a:r>
              <a:rPr lang="en-GB" dirty="0"/>
              <a:t>Week 5 Complete!</a:t>
            </a:r>
          </a:p>
        </p:txBody>
      </p:sp>
      <p:sp>
        <p:nvSpPr>
          <p:cNvPr id="11" name="Freeform: Shape 10">
            <a:extLst>
              <a:ext uri="{FF2B5EF4-FFF2-40B4-BE49-F238E27FC236}">
                <a16:creationId xmlns:a16="http://schemas.microsoft.com/office/drawing/2014/main" id="{90A46C7D-C1BB-49B8-8D37-39742820E9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2"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aphic 78">
            <a:extLst>
              <a:ext uri="{FF2B5EF4-FFF2-40B4-BE49-F238E27FC236}">
                <a16:creationId xmlns:a16="http://schemas.microsoft.com/office/drawing/2014/main" id="{61BBAB6F-65E6-4E2B-B363-6AB27C84E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717" y="2585111"/>
            <a:ext cx="972241" cy="45718"/>
            <a:chOff x="4886325" y="3371754"/>
            <a:chExt cx="2418492" cy="113728"/>
          </a:xfrm>
          <a:solidFill>
            <a:schemeClr val="accent1"/>
          </a:solidFill>
        </p:grpSpPr>
        <p:sp>
          <p:nvSpPr>
            <p:cNvPr id="14" name="Graphic 78">
              <a:extLst>
                <a:ext uri="{FF2B5EF4-FFF2-40B4-BE49-F238E27FC236}">
                  <a16:creationId xmlns:a16="http://schemas.microsoft.com/office/drawing/2014/main" id="{6DA3BBB2-E620-4C13-98C9-FE1EF7D2E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5" name="Graphic 78">
              <a:extLst>
                <a:ext uri="{FF2B5EF4-FFF2-40B4-BE49-F238E27FC236}">
                  <a16:creationId xmlns:a16="http://schemas.microsoft.com/office/drawing/2014/main" id="{ADC9AB5D-88A1-4FA9-B467-E8EF8FFE5B5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6" name="Graphic 78">
                <a:extLst>
                  <a:ext uri="{FF2B5EF4-FFF2-40B4-BE49-F238E27FC236}">
                    <a16:creationId xmlns:a16="http://schemas.microsoft.com/office/drawing/2014/main" id="{0867B8E5-4535-4743-8235-6612FEA410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E48FEA7-5915-4751-8090-63F30943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32B378CE-44FD-4120-B9ED-7828D4EE9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9" name="Graphic 78">
                <a:extLst>
                  <a:ext uri="{FF2B5EF4-FFF2-40B4-BE49-F238E27FC236}">
                    <a16:creationId xmlns:a16="http://schemas.microsoft.com/office/drawing/2014/main" id="{40FA43D3-D34B-4BC7-80D0-F3E75A222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3" name="Content Placeholder 2">
            <a:extLst>
              <a:ext uri="{FF2B5EF4-FFF2-40B4-BE49-F238E27FC236}">
                <a16:creationId xmlns:a16="http://schemas.microsoft.com/office/drawing/2014/main" id="{87268756-243E-4200-AD48-A49265E7755D}"/>
              </a:ext>
            </a:extLst>
          </p:cNvPr>
          <p:cNvSpPr>
            <a:spLocks noGrp="1"/>
          </p:cNvSpPr>
          <p:nvPr>
            <p:ph idx="1"/>
          </p:nvPr>
        </p:nvSpPr>
        <p:spPr>
          <a:xfrm>
            <a:off x="525717" y="2796427"/>
            <a:ext cx="5566263" cy="3274503"/>
          </a:xfrm>
        </p:spPr>
        <p:txBody>
          <a:bodyPr>
            <a:normAutofit/>
          </a:bodyPr>
          <a:lstStyle/>
          <a:p>
            <a:r>
              <a:rPr lang="en-GB" sz="2800" dirty="0"/>
              <a:t>Any questions?</a:t>
            </a:r>
          </a:p>
          <a:p>
            <a:endParaRPr lang="en-GB" sz="2800" dirty="0"/>
          </a:p>
          <a:p>
            <a:r>
              <a:rPr lang="en-GB" sz="2800" dirty="0"/>
              <a:t>Thanks for listening!</a:t>
            </a:r>
          </a:p>
          <a:p>
            <a:endParaRPr lang="en-GB" sz="2800" dirty="0"/>
          </a:p>
          <a:p>
            <a:r>
              <a:rPr lang="en-GB" sz="2800" dirty="0"/>
              <a:t>See you next week!</a:t>
            </a:r>
          </a:p>
        </p:txBody>
      </p:sp>
      <p:pic>
        <p:nvPicPr>
          <p:cNvPr id="5" name="Picture 4" descr="Different coloured question marks">
            <a:extLst>
              <a:ext uri="{FF2B5EF4-FFF2-40B4-BE49-F238E27FC236}">
                <a16:creationId xmlns:a16="http://schemas.microsoft.com/office/drawing/2014/main" id="{D635344C-02C4-4840-BC9D-8203CF5A2C36}"/>
              </a:ext>
            </a:extLst>
          </p:cNvPr>
          <p:cNvPicPr>
            <a:picLocks noChangeAspect="1"/>
          </p:cNvPicPr>
          <p:nvPr/>
        </p:nvPicPr>
        <p:blipFill rotWithShape="1">
          <a:blip r:embed="rId2"/>
          <a:srcRect l="25094" r="28480"/>
          <a:stretch/>
        </p:blipFill>
        <p:spPr>
          <a:xfrm>
            <a:off x="6531789" y="10"/>
            <a:ext cx="5660211" cy="6857990"/>
          </a:xfrm>
          <a:prstGeom prst="rect">
            <a:avLst/>
          </a:prstGeom>
        </p:spPr>
      </p:pic>
      <p:sp>
        <p:nvSpPr>
          <p:cNvPr id="21" name="Freeform: Shape 20">
            <a:extLst>
              <a:ext uri="{FF2B5EF4-FFF2-40B4-BE49-F238E27FC236}">
                <a16:creationId xmlns:a16="http://schemas.microsoft.com/office/drawing/2014/main" id="{55820E42-2F9D-41EF-B67F-522A133B3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23" name="Group 22">
            <a:extLst>
              <a:ext uri="{FF2B5EF4-FFF2-40B4-BE49-F238E27FC236}">
                <a16:creationId xmlns:a16="http://schemas.microsoft.com/office/drawing/2014/main" id="{13D9BC31-B57D-4933-AD83-94F462D4C2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76050" y="5204025"/>
            <a:ext cx="886141" cy="802496"/>
            <a:chOff x="10948005" y="3272152"/>
            <a:chExt cx="868640" cy="786648"/>
          </a:xfrm>
          <a:solidFill>
            <a:schemeClr val="accent1"/>
          </a:solidFill>
        </p:grpSpPr>
        <p:sp>
          <p:nvSpPr>
            <p:cNvPr id="24" name="Freeform: Shape 23">
              <a:extLst>
                <a:ext uri="{FF2B5EF4-FFF2-40B4-BE49-F238E27FC236}">
                  <a16:creationId xmlns:a16="http://schemas.microsoft.com/office/drawing/2014/main" id="{D84AFEA3-A055-41AE-96F3-34BA58142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5" name="Freeform: Shape 24">
              <a:extLst>
                <a:ext uri="{FF2B5EF4-FFF2-40B4-BE49-F238E27FC236}">
                  <a16:creationId xmlns:a16="http://schemas.microsoft.com/office/drawing/2014/main" id="{9028771F-62FA-4349-B7A8-CE1682D2CE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6" name="Freeform: Shape 25">
              <a:extLst>
                <a:ext uri="{FF2B5EF4-FFF2-40B4-BE49-F238E27FC236}">
                  <a16:creationId xmlns:a16="http://schemas.microsoft.com/office/drawing/2014/main" id="{319CDEE6-CB2F-49F0-B237-2A26A3D1DC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7" name="Graphic 12">
              <a:extLst>
                <a:ext uri="{FF2B5EF4-FFF2-40B4-BE49-F238E27FC236}">
                  <a16:creationId xmlns:a16="http://schemas.microsoft.com/office/drawing/2014/main" id="{3DD82286-02D2-4210-A797-5D502D44A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8" name="Graphic 15">
              <a:extLst>
                <a:ext uri="{FF2B5EF4-FFF2-40B4-BE49-F238E27FC236}">
                  <a16:creationId xmlns:a16="http://schemas.microsoft.com/office/drawing/2014/main" id="{735449F4-80DA-4E06-B3B6-B9F519F4A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9" name="Graphic 15">
              <a:extLst>
                <a:ext uri="{FF2B5EF4-FFF2-40B4-BE49-F238E27FC236}">
                  <a16:creationId xmlns:a16="http://schemas.microsoft.com/office/drawing/2014/main" id="{61FABA3B-05B6-433C-90F9-8D9691A84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E1FEBA45-D0A3-4091-9956-161EDA21A0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856827064"/>
      </p:ext>
    </p:extLst>
  </p:cSld>
  <p:clrMapOvr>
    <a:masterClrMapping/>
  </p:clrMapOvr>
</p:sld>
</file>

<file path=ppt/theme/theme1.xml><?xml version="1.0" encoding="utf-8"?>
<a:theme xmlns:a="http://schemas.openxmlformats.org/drawingml/2006/main" name="RocaVTI">
  <a:themeElements>
    <a:clrScheme name="AnalogousFromLightSeedRightStep">
      <a:dk1>
        <a:srgbClr val="000000"/>
      </a:dk1>
      <a:lt1>
        <a:srgbClr val="FFFFFF"/>
      </a:lt1>
      <a:dk2>
        <a:srgbClr val="213B32"/>
      </a:dk2>
      <a:lt2>
        <a:srgbClr val="E2E6E8"/>
      </a:lt2>
      <a:accent1>
        <a:srgbClr val="C89786"/>
      </a:accent1>
      <a:accent2>
        <a:srgbClr val="B59F70"/>
      </a:accent2>
      <a:accent3>
        <a:srgbClr val="A3A776"/>
      </a:accent3>
      <a:accent4>
        <a:srgbClr val="8BAC6A"/>
      </a:accent4>
      <a:accent5>
        <a:srgbClr val="7DAF79"/>
      </a:accent5>
      <a:accent6>
        <a:srgbClr val="6EB285"/>
      </a:accent6>
      <a:hlink>
        <a:srgbClr val="5D8A9A"/>
      </a:hlink>
      <a:folHlink>
        <a:srgbClr val="7F7F7F"/>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docProps/app.xml><?xml version="1.0" encoding="utf-8"?>
<Properties xmlns="http://schemas.openxmlformats.org/officeDocument/2006/extended-properties" xmlns:vt="http://schemas.openxmlformats.org/officeDocument/2006/docPropsVTypes">
  <TotalTime>0</TotalTime>
  <Words>2394</Words>
  <Application>Microsoft Office PowerPoint</Application>
  <PresentationFormat>Widescreen</PresentationFormat>
  <Paragraphs>239</Paragraphs>
  <Slides>42</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Avenir Next LT Pro</vt:lpstr>
      <vt:lpstr>Avenir Next LT Pro Light</vt:lpstr>
      <vt:lpstr>Georgia Pro Semibold</vt:lpstr>
      <vt:lpstr>Wingdings</vt:lpstr>
      <vt:lpstr>RocaVTI</vt:lpstr>
      <vt:lpstr>Policing The public</vt:lpstr>
      <vt:lpstr>What challenges do Police face in the 21st Century?</vt:lpstr>
      <vt:lpstr>What kind of modern challenges do you think face the police?</vt:lpstr>
      <vt:lpstr>Contemporary Challenges</vt:lpstr>
      <vt:lpstr>One Example</vt:lpstr>
      <vt:lpstr>Cybercrime</vt:lpstr>
      <vt:lpstr>The New World - Online</vt:lpstr>
      <vt:lpstr>Peels Principles (1829) – Part 1</vt:lpstr>
      <vt:lpstr>Peels Principles (1829) – Part 2</vt:lpstr>
      <vt:lpstr>Peels Principles (1829) – Part 3</vt:lpstr>
      <vt:lpstr>Peels Principles (1829) – Part 4</vt:lpstr>
      <vt:lpstr>Video on Solutions for Modern Policing</vt:lpstr>
      <vt:lpstr>Hoggett et al. 2013 Survey</vt:lpstr>
      <vt:lpstr>What do the police think? (Hoggett et al, 2014) </vt:lpstr>
      <vt:lpstr>What do the police think? (Hoggett et al, 2014) </vt:lpstr>
      <vt:lpstr>What do the Police think? (Hogget et al. 2014) - Public Support</vt:lpstr>
      <vt:lpstr>What do the Police think? (Hogget et al. 2014) - Morale</vt:lpstr>
      <vt:lpstr>What do the Police think? (Hogget et al. 2014) - Morale</vt:lpstr>
      <vt:lpstr>Performance targets – what performance targets?</vt:lpstr>
      <vt:lpstr>Performance Targets</vt:lpstr>
      <vt:lpstr>The Winsor Review</vt:lpstr>
      <vt:lpstr>The Winsor Review</vt:lpstr>
      <vt:lpstr>The Winsor Review</vt:lpstr>
      <vt:lpstr>The Police &amp; Politics</vt:lpstr>
      <vt:lpstr>The Neyroud Review</vt:lpstr>
      <vt:lpstr>The Neyroud Review</vt:lpstr>
      <vt:lpstr>The Neyroud Review – Suggestions on Police Leadership and Training</vt:lpstr>
      <vt:lpstr>The Neyroud Review</vt:lpstr>
      <vt:lpstr>Transactional &amp; transformational leadership</vt:lpstr>
      <vt:lpstr>Transactional &amp; transformational leadership</vt:lpstr>
      <vt:lpstr>Transactional &amp; transformational leadership</vt:lpstr>
      <vt:lpstr>Transactional &amp; transformational leadership</vt:lpstr>
      <vt:lpstr>The marketing of the police</vt:lpstr>
      <vt:lpstr>Priorities – South Wales Police &amp; Crime Reduction Plan 2017-2021</vt:lpstr>
      <vt:lpstr>South Wales Police &amp; Crime Reduction Plan 2017-2021</vt:lpstr>
      <vt:lpstr>The World of Partnerships</vt:lpstr>
      <vt:lpstr>The World of Partnerships</vt:lpstr>
      <vt:lpstr>The World of Partnerships</vt:lpstr>
      <vt:lpstr>The Future of Policing</vt:lpstr>
      <vt:lpstr>The Future of Policing</vt:lpstr>
      <vt:lpstr>The Future of Police</vt:lpstr>
      <vt:lpstr>Week 5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 The public</dc:title>
  <dc:creator>Luke Roach</dc:creator>
  <cp:lastModifiedBy>Luke Roach</cp:lastModifiedBy>
  <cp:revision>1</cp:revision>
  <dcterms:created xsi:type="dcterms:W3CDTF">2022-02-22T11:13:58Z</dcterms:created>
  <dcterms:modified xsi:type="dcterms:W3CDTF">2022-02-22T12:25:45Z</dcterms:modified>
</cp:coreProperties>
</file>