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A4E15-BDBF-4E0F-A3A5-96C3F6BC7C0E}" v="25" dt="2025-05-16T18:25:01.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94" d="100"/>
          <a:sy n="94" d="100"/>
        </p:scale>
        <p:origin x="1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 mitran" userId="94d035f0c5b563d5" providerId="LiveId" clId="{30CA4E15-BDBF-4E0F-A3A5-96C3F6BC7C0E}"/>
    <pc:docChg chg="undo custSel addSld delSld modSld">
      <pc:chgData name="Adriana mitran" userId="94d035f0c5b563d5" providerId="LiveId" clId="{30CA4E15-BDBF-4E0F-A3A5-96C3F6BC7C0E}" dt="2025-05-19T07:59:37.757" v="8812" actId="20577"/>
      <pc:docMkLst>
        <pc:docMk/>
      </pc:docMkLst>
      <pc:sldChg chg="modSp mod">
        <pc:chgData name="Adriana mitran" userId="94d035f0c5b563d5" providerId="LiveId" clId="{30CA4E15-BDBF-4E0F-A3A5-96C3F6BC7C0E}" dt="2025-05-19T07:26:34.022" v="8762" actId="20577"/>
        <pc:sldMkLst>
          <pc:docMk/>
          <pc:sldMk cId="3664177224" sldId="256"/>
        </pc:sldMkLst>
        <pc:spChg chg="mod">
          <ac:chgData name="Adriana mitran" userId="94d035f0c5b563d5" providerId="LiveId" clId="{30CA4E15-BDBF-4E0F-A3A5-96C3F6BC7C0E}" dt="2025-05-19T07:26:34.022" v="8762" actId="20577"/>
          <ac:spMkLst>
            <pc:docMk/>
            <pc:sldMk cId="3664177224" sldId="256"/>
            <ac:spMk id="3" creationId="{D414DA28-F7AB-D984-2C44-2390F00473E2}"/>
          </ac:spMkLst>
        </pc:spChg>
        <pc:picChg chg="mod">
          <ac:chgData name="Adriana mitran" userId="94d035f0c5b563d5" providerId="LiveId" clId="{30CA4E15-BDBF-4E0F-A3A5-96C3F6BC7C0E}" dt="2025-05-16T18:25:34.737" v="8709" actId="14100"/>
          <ac:picMkLst>
            <pc:docMk/>
            <pc:sldMk cId="3664177224" sldId="256"/>
            <ac:picMk id="8" creationId="{61B8A9C2-6C5A-45C5-9BAF-6919F597E2FE}"/>
          </ac:picMkLst>
        </pc:picChg>
      </pc:sldChg>
      <pc:sldChg chg="addSp delSp modSp mod setBg">
        <pc:chgData name="Adriana mitran" userId="94d035f0c5b563d5" providerId="LiveId" clId="{30CA4E15-BDBF-4E0F-A3A5-96C3F6BC7C0E}" dt="2025-05-16T13:11:11.878" v="917" actId="20577"/>
        <pc:sldMkLst>
          <pc:docMk/>
          <pc:sldMk cId="1318708241" sldId="259"/>
        </pc:sldMkLst>
        <pc:spChg chg="add del mod">
          <ac:chgData name="Adriana mitran" userId="94d035f0c5b563d5" providerId="LiveId" clId="{30CA4E15-BDBF-4E0F-A3A5-96C3F6BC7C0E}" dt="2025-05-16T13:05:39.838" v="597" actId="26606"/>
          <ac:spMkLst>
            <pc:docMk/>
            <pc:sldMk cId="1318708241" sldId="259"/>
            <ac:spMk id="2" creationId="{261A129B-C8D9-257B-84C0-584FF02FB5A6}"/>
          </ac:spMkLst>
        </pc:spChg>
        <pc:spChg chg="add del mod ord">
          <ac:chgData name="Adriana mitran" userId="94d035f0c5b563d5" providerId="LiveId" clId="{30CA4E15-BDBF-4E0F-A3A5-96C3F6BC7C0E}" dt="2025-05-16T13:11:11.878" v="917" actId="20577"/>
          <ac:spMkLst>
            <pc:docMk/>
            <pc:sldMk cId="1318708241" sldId="259"/>
            <ac:spMk id="3" creationId="{599F5EF8-2A2D-271F-3711-99396E58A338}"/>
          </ac:spMkLst>
        </pc:spChg>
        <pc:spChg chg="add">
          <ac:chgData name="Adriana mitran" userId="94d035f0c5b563d5" providerId="LiveId" clId="{30CA4E15-BDBF-4E0F-A3A5-96C3F6BC7C0E}" dt="2025-05-16T13:05:39.838" v="597" actId="26606"/>
          <ac:spMkLst>
            <pc:docMk/>
            <pc:sldMk cId="1318708241" sldId="259"/>
            <ac:spMk id="28" creationId="{6804CCDD-88C7-4B43-A381-F2D8DAF62BE3}"/>
          </ac:spMkLst>
        </pc:spChg>
        <pc:spChg chg="add">
          <ac:chgData name="Adriana mitran" userId="94d035f0c5b563d5" providerId="LiveId" clId="{30CA4E15-BDBF-4E0F-A3A5-96C3F6BC7C0E}" dt="2025-05-16T13:05:39.838" v="597" actId="26606"/>
          <ac:spMkLst>
            <pc:docMk/>
            <pc:sldMk cId="1318708241" sldId="259"/>
            <ac:spMk id="30" creationId="{BBECEAC1-4BBC-4815-B44E-D9B231A3FC16}"/>
          </ac:spMkLst>
        </pc:spChg>
        <pc:picChg chg="add mod">
          <ac:chgData name="Adriana mitran" userId="94d035f0c5b563d5" providerId="LiveId" clId="{30CA4E15-BDBF-4E0F-A3A5-96C3F6BC7C0E}" dt="2025-05-16T13:05:39.838" v="597" actId="26606"/>
          <ac:picMkLst>
            <pc:docMk/>
            <pc:sldMk cId="1318708241" sldId="259"/>
            <ac:picMk id="19" creationId="{08F526B2-190D-1B69-82CE-4D797DD476A7}"/>
          </ac:picMkLst>
        </pc:picChg>
        <pc:picChg chg="add mod">
          <ac:chgData name="Adriana mitran" userId="94d035f0c5b563d5" providerId="LiveId" clId="{30CA4E15-BDBF-4E0F-A3A5-96C3F6BC7C0E}" dt="2025-05-16T13:05:39.838" v="597" actId="26606"/>
          <ac:picMkLst>
            <pc:docMk/>
            <pc:sldMk cId="1318708241" sldId="259"/>
            <ac:picMk id="21" creationId="{F6D3D88D-6F68-05F8-6956-89490B420D59}"/>
          </ac:picMkLst>
        </pc:picChg>
        <pc:picChg chg="add mod">
          <ac:chgData name="Adriana mitran" userId="94d035f0c5b563d5" providerId="LiveId" clId="{30CA4E15-BDBF-4E0F-A3A5-96C3F6BC7C0E}" dt="2025-05-16T13:05:39.838" v="597" actId="26606"/>
          <ac:picMkLst>
            <pc:docMk/>
            <pc:sldMk cId="1318708241" sldId="259"/>
            <ac:picMk id="23" creationId="{5DF3A396-40FF-95E0-CA18-CE0C7286BA03}"/>
          </ac:picMkLst>
        </pc:picChg>
      </pc:sldChg>
      <pc:sldChg chg="addSp delSp modSp new mod setBg">
        <pc:chgData name="Adriana mitran" userId="94d035f0c5b563d5" providerId="LiveId" clId="{30CA4E15-BDBF-4E0F-A3A5-96C3F6BC7C0E}" dt="2025-05-16T13:44:12.274" v="1806" actId="26606"/>
        <pc:sldMkLst>
          <pc:docMk/>
          <pc:sldMk cId="1398984184" sldId="260"/>
        </pc:sldMkLst>
        <pc:spChg chg="mod">
          <ac:chgData name="Adriana mitran" userId="94d035f0c5b563d5" providerId="LiveId" clId="{30CA4E15-BDBF-4E0F-A3A5-96C3F6BC7C0E}" dt="2025-05-16T13:44:12.274" v="1806" actId="26606"/>
          <ac:spMkLst>
            <pc:docMk/>
            <pc:sldMk cId="1398984184" sldId="260"/>
            <ac:spMk id="2" creationId="{AC531759-C82C-C5EA-5A19-0F3466D6DEBB}"/>
          </ac:spMkLst>
        </pc:spChg>
        <pc:spChg chg="add">
          <ac:chgData name="Adriana mitran" userId="94d035f0c5b563d5" providerId="LiveId" clId="{30CA4E15-BDBF-4E0F-A3A5-96C3F6BC7C0E}" dt="2025-05-16T13:44:12.274" v="1806" actId="26606"/>
          <ac:spMkLst>
            <pc:docMk/>
            <pc:sldMk cId="1398984184" sldId="260"/>
            <ac:spMk id="29" creationId="{DB304A14-32D0-4873-B914-423ED7B8DAFD}"/>
          </ac:spMkLst>
        </pc:spChg>
        <pc:spChg chg="add">
          <ac:chgData name="Adriana mitran" userId="94d035f0c5b563d5" providerId="LiveId" clId="{30CA4E15-BDBF-4E0F-A3A5-96C3F6BC7C0E}" dt="2025-05-16T13:44:12.274" v="1806" actId="26606"/>
          <ac:spMkLst>
            <pc:docMk/>
            <pc:sldMk cId="1398984184" sldId="260"/>
            <ac:spMk id="31" creationId="{1D460C86-854F-4FB3-ABC2-E823D8FEB9DB}"/>
          </ac:spMkLst>
        </pc:spChg>
        <pc:spChg chg="add">
          <ac:chgData name="Adriana mitran" userId="94d035f0c5b563d5" providerId="LiveId" clId="{30CA4E15-BDBF-4E0F-A3A5-96C3F6BC7C0E}" dt="2025-05-16T13:44:12.274" v="1806" actId="26606"/>
          <ac:spMkLst>
            <pc:docMk/>
            <pc:sldMk cId="1398984184" sldId="260"/>
            <ac:spMk id="33" creationId="{BB48116A-278A-4CC5-89D3-9DE8E8FF1245}"/>
          </ac:spMkLst>
        </pc:spChg>
        <pc:picChg chg="add">
          <ac:chgData name="Adriana mitran" userId="94d035f0c5b563d5" providerId="LiveId" clId="{30CA4E15-BDBF-4E0F-A3A5-96C3F6BC7C0E}" dt="2025-05-16T13:44:12.274" v="1806" actId="26606"/>
          <ac:picMkLst>
            <pc:docMk/>
            <pc:sldMk cId="1398984184" sldId="260"/>
            <ac:picMk id="25" creationId="{103CF2BC-6486-C7E7-C173-3E13544F3D0F}"/>
          </ac:picMkLst>
        </pc:picChg>
      </pc:sldChg>
      <pc:sldChg chg="addSp delSp modSp new mod setBg">
        <pc:chgData name="Adriana mitran" userId="94d035f0c5b563d5" providerId="LiveId" clId="{30CA4E15-BDBF-4E0F-A3A5-96C3F6BC7C0E}" dt="2025-05-16T14:21:32.495" v="2419" actId="26606"/>
        <pc:sldMkLst>
          <pc:docMk/>
          <pc:sldMk cId="1176316956" sldId="261"/>
        </pc:sldMkLst>
        <pc:spChg chg="add">
          <ac:chgData name="Adriana mitran" userId="94d035f0c5b563d5" providerId="LiveId" clId="{30CA4E15-BDBF-4E0F-A3A5-96C3F6BC7C0E}" dt="2025-05-16T14:21:32.495" v="2419" actId="26606"/>
          <ac:spMkLst>
            <pc:docMk/>
            <pc:sldMk cId="1176316956" sldId="261"/>
            <ac:spMk id="10" creationId="{DB304A14-32D0-4873-B914-423ED7B8DAFD}"/>
          </ac:spMkLst>
        </pc:spChg>
        <pc:spChg chg="add">
          <ac:chgData name="Adriana mitran" userId="94d035f0c5b563d5" providerId="LiveId" clId="{30CA4E15-BDBF-4E0F-A3A5-96C3F6BC7C0E}" dt="2025-05-16T14:21:32.495" v="2419" actId="26606"/>
          <ac:spMkLst>
            <pc:docMk/>
            <pc:sldMk cId="1176316956" sldId="261"/>
            <ac:spMk id="12" creationId="{1D460C86-854F-4FB3-ABC2-E823D8FEB9DB}"/>
          </ac:spMkLst>
        </pc:spChg>
        <pc:spChg chg="add">
          <ac:chgData name="Adriana mitran" userId="94d035f0c5b563d5" providerId="LiveId" clId="{30CA4E15-BDBF-4E0F-A3A5-96C3F6BC7C0E}" dt="2025-05-16T14:21:32.495" v="2419" actId="26606"/>
          <ac:spMkLst>
            <pc:docMk/>
            <pc:sldMk cId="1176316956" sldId="261"/>
            <ac:spMk id="14" creationId="{BB48116A-278A-4CC5-89D3-9DE8E8FF1245}"/>
          </ac:spMkLst>
        </pc:spChg>
        <pc:graphicFrameChg chg="add">
          <ac:chgData name="Adriana mitran" userId="94d035f0c5b563d5" providerId="LiveId" clId="{30CA4E15-BDBF-4E0F-A3A5-96C3F6BC7C0E}" dt="2025-05-16T14:21:32.495" v="2419" actId="26606"/>
          <ac:graphicFrameMkLst>
            <pc:docMk/>
            <pc:sldMk cId="1176316956" sldId="261"/>
            <ac:graphicFrameMk id="5" creationId="{C010A3C1-5562-4DF9-160A-968C0CF5F0E0}"/>
          </ac:graphicFrameMkLst>
        </pc:graphicFrameChg>
        <pc:picChg chg="add">
          <ac:chgData name="Adriana mitran" userId="94d035f0c5b563d5" providerId="LiveId" clId="{30CA4E15-BDBF-4E0F-A3A5-96C3F6BC7C0E}" dt="2025-05-16T14:21:32.495" v="2419" actId="26606"/>
          <ac:picMkLst>
            <pc:docMk/>
            <pc:sldMk cId="1176316956" sldId="261"/>
            <ac:picMk id="6" creationId="{74A034C2-B26C-CB39-3CBF-B9729DDB4EA7}"/>
          </ac:picMkLst>
        </pc:picChg>
      </pc:sldChg>
      <pc:sldChg chg="addSp delSp modSp new mod setBg">
        <pc:chgData name="Adriana mitran" userId="94d035f0c5b563d5" providerId="LiveId" clId="{30CA4E15-BDBF-4E0F-A3A5-96C3F6BC7C0E}" dt="2025-05-16T14:52:06.732" v="3289" actId="26606"/>
        <pc:sldMkLst>
          <pc:docMk/>
          <pc:sldMk cId="1880335297" sldId="262"/>
        </pc:sldMkLst>
        <pc:spChg chg="mod">
          <ac:chgData name="Adriana mitran" userId="94d035f0c5b563d5" providerId="LiveId" clId="{30CA4E15-BDBF-4E0F-A3A5-96C3F6BC7C0E}" dt="2025-05-16T14:52:06.710" v="3288" actId="26606"/>
          <ac:spMkLst>
            <pc:docMk/>
            <pc:sldMk cId="1880335297" sldId="262"/>
            <ac:spMk id="2" creationId="{ADC6F194-DA89-778A-CC94-378944109029}"/>
          </ac:spMkLst>
        </pc:spChg>
        <pc:graphicFrameChg chg="add">
          <ac:chgData name="Adriana mitran" userId="94d035f0c5b563d5" providerId="LiveId" clId="{30CA4E15-BDBF-4E0F-A3A5-96C3F6BC7C0E}" dt="2025-05-16T14:52:06.732" v="3289" actId="26606"/>
          <ac:graphicFrameMkLst>
            <pc:docMk/>
            <pc:sldMk cId="1880335297" sldId="262"/>
            <ac:graphicFrameMk id="19" creationId="{B252ADE4-345E-FBD9-11EC-4C15B5BF10F8}"/>
          </ac:graphicFrameMkLst>
        </pc:graphicFrameChg>
      </pc:sldChg>
      <pc:sldChg chg="addSp delSp modSp new mod setBg">
        <pc:chgData name="Adriana mitran" userId="94d035f0c5b563d5" providerId="LiveId" clId="{30CA4E15-BDBF-4E0F-A3A5-96C3F6BC7C0E}" dt="2025-05-16T15:03:21.970" v="4105" actId="26606"/>
        <pc:sldMkLst>
          <pc:docMk/>
          <pc:sldMk cId="815105183" sldId="263"/>
        </pc:sldMkLst>
        <pc:spChg chg="mod">
          <ac:chgData name="Adriana mitran" userId="94d035f0c5b563d5" providerId="LiveId" clId="{30CA4E15-BDBF-4E0F-A3A5-96C3F6BC7C0E}" dt="2025-05-16T15:03:21.970" v="4105" actId="26606"/>
          <ac:spMkLst>
            <pc:docMk/>
            <pc:sldMk cId="815105183" sldId="263"/>
            <ac:spMk id="2" creationId="{B694A3B1-1E46-B068-7C5D-6F555DC042D8}"/>
          </ac:spMkLst>
        </pc:spChg>
        <pc:spChg chg="add">
          <ac:chgData name="Adriana mitran" userId="94d035f0c5b563d5" providerId="LiveId" clId="{30CA4E15-BDBF-4E0F-A3A5-96C3F6BC7C0E}" dt="2025-05-16T15:03:21.970" v="4105" actId="26606"/>
          <ac:spMkLst>
            <pc:docMk/>
            <pc:sldMk cId="815105183" sldId="263"/>
            <ac:spMk id="17" creationId="{AE2B703B-46F9-481A-A605-82E2A828C4FA}"/>
          </ac:spMkLst>
        </pc:spChg>
        <pc:spChg chg="add">
          <ac:chgData name="Adriana mitran" userId="94d035f0c5b563d5" providerId="LiveId" clId="{30CA4E15-BDBF-4E0F-A3A5-96C3F6BC7C0E}" dt="2025-05-16T15:03:21.970" v="4105" actId="26606"/>
          <ac:spMkLst>
            <pc:docMk/>
            <pc:sldMk cId="815105183" sldId="263"/>
            <ac:spMk id="18" creationId="{F13BE4D7-0C3D-4906-B230-A1C5B4665CCF}"/>
          </ac:spMkLst>
        </pc:spChg>
        <pc:graphicFrameChg chg="add">
          <ac:chgData name="Adriana mitran" userId="94d035f0c5b563d5" providerId="LiveId" clId="{30CA4E15-BDBF-4E0F-A3A5-96C3F6BC7C0E}" dt="2025-05-16T15:03:21.970" v="4105" actId="26606"/>
          <ac:graphicFrameMkLst>
            <pc:docMk/>
            <pc:sldMk cId="815105183" sldId="263"/>
            <ac:graphicFrameMk id="19" creationId="{B7C3D203-10F1-F179-CCB8-A92B3A677750}"/>
          </ac:graphicFrameMkLst>
        </pc:graphicFrameChg>
      </pc:sldChg>
      <pc:sldChg chg="addSp delSp modSp new mod setBg">
        <pc:chgData name="Adriana mitran" userId="94d035f0c5b563d5" providerId="LiveId" clId="{30CA4E15-BDBF-4E0F-A3A5-96C3F6BC7C0E}" dt="2025-05-16T15:22:33.358" v="4563" actId="26606"/>
        <pc:sldMkLst>
          <pc:docMk/>
          <pc:sldMk cId="1210552827" sldId="264"/>
        </pc:sldMkLst>
        <pc:spChg chg="mod">
          <ac:chgData name="Adriana mitran" userId="94d035f0c5b563d5" providerId="LiveId" clId="{30CA4E15-BDBF-4E0F-A3A5-96C3F6BC7C0E}" dt="2025-05-16T15:22:33.348" v="4562" actId="26606"/>
          <ac:spMkLst>
            <pc:docMk/>
            <pc:sldMk cId="1210552827" sldId="264"/>
            <ac:spMk id="2" creationId="{572C6FD9-44C1-9BD7-1C64-340F677FFDBB}"/>
          </ac:spMkLst>
        </pc:spChg>
        <pc:spChg chg="add">
          <ac:chgData name="Adriana mitran" userId="94d035f0c5b563d5" providerId="LiveId" clId="{30CA4E15-BDBF-4E0F-A3A5-96C3F6BC7C0E}" dt="2025-05-16T15:22:33.358" v="4563" actId="26606"/>
          <ac:spMkLst>
            <pc:docMk/>
            <pc:sldMk cId="1210552827" sldId="264"/>
            <ac:spMk id="55" creationId="{F3060C83-F051-4F0E-ABAD-AA0DFC48B218}"/>
          </ac:spMkLst>
        </pc:spChg>
        <pc:spChg chg="add">
          <ac:chgData name="Adriana mitran" userId="94d035f0c5b563d5" providerId="LiveId" clId="{30CA4E15-BDBF-4E0F-A3A5-96C3F6BC7C0E}" dt="2025-05-16T15:22:33.358" v="4563" actId="26606"/>
          <ac:spMkLst>
            <pc:docMk/>
            <pc:sldMk cId="1210552827" sldId="264"/>
            <ac:spMk id="56" creationId="{83C98ABE-055B-441F-B07E-44F97F083C39}"/>
          </ac:spMkLst>
        </pc:spChg>
        <pc:spChg chg="add">
          <ac:chgData name="Adriana mitran" userId="94d035f0c5b563d5" providerId="LiveId" clId="{30CA4E15-BDBF-4E0F-A3A5-96C3F6BC7C0E}" dt="2025-05-16T15:22:33.358" v="4563" actId="26606"/>
          <ac:spMkLst>
            <pc:docMk/>
            <pc:sldMk cId="1210552827" sldId="264"/>
            <ac:spMk id="57" creationId="{29FDB030-9B49-4CED-8CCD-4D99382388AC}"/>
          </ac:spMkLst>
        </pc:spChg>
        <pc:spChg chg="add">
          <ac:chgData name="Adriana mitran" userId="94d035f0c5b563d5" providerId="LiveId" clId="{30CA4E15-BDBF-4E0F-A3A5-96C3F6BC7C0E}" dt="2025-05-16T15:22:33.358" v="4563" actId="26606"/>
          <ac:spMkLst>
            <pc:docMk/>
            <pc:sldMk cId="1210552827" sldId="264"/>
            <ac:spMk id="58" creationId="{3783CA14-24A1-485C-8B30-D6A5D87987AD}"/>
          </ac:spMkLst>
        </pc:spChg>
        <pc:spChg chg="add">
          <ac:chgData name="Adriana mitran" userId="94d035f0c5b563d5" providerId="LiveId" clId="{30CA4E15-BDBF-4E0F-A3A5-96C3F6BC7C0E}" dt="2025-05-16T15:22:33.358" v="4563" actId="26606"/>
          <ac:spMkLst>
            <pc:docMk/>
            <pc:sldMk cId="1210552827" sldId="264"/>
            <ac:spMk id="59" creationId="{9A97C86A-04D6-40F7-AE84-31AB43E6A846}"/>
          </ac:spMkLst>
        </pc:spChg>
        <pc:spChg chg="add">
          <ac:chgData name="Adriana mitran" userId="94d035f0c5b563d5" providerId="LiveId" clId="{30CA4E15-BDBF-4E0F-A3A5-96C3F6BC7C0E}" dt="2025-05-16T15:22:33.358" v="4563" actId="26606"/>
          <ac:spMkLst>
            <pc:docMk/>
            <pc:sldMk cId="1210552827" sldId="264"/>
            <ac:spMk id="60" creationId="{FF9F2414-84E8-453E-B1F3-389FDE8192D9}"/>
          </ac:spMkLst>
        </pc:spChg>
        <pc:spChg chg="add">
          <ac:chgData name="Adriana mitran" userId="94d035f0c5b563d5" providerId="LiveId" clId="{30CA4E15-BDBF-4E0F-A3A5-96C3F6BC7C0E}" dt="2025-05-16T15:22:33.358" v="4563" actId="26606"/>
          <ac:spMkLst>
            <pc:docMk/>
            <pc:sldMk cId="1210552827" sldId="264"/>
            <ac:spMk id="61" creationId="{3ECA69A1-7536-43AC-85EF-C7106179F5ED}"/>
          </ac:spMkLst>
        </pc:spChg>
        <pc:graphicFrameChg chg="add mod modGraphic">
          <ac:chgData name="Adriana mitran" userId="94d035f0c5b563d5" providerId="LiveId" clId="{30CA4E15-BDBF-4E0F-A3A5-96C3F6BC7C0E}" dt="2025-05-16T15:22:33.348" v="4562" actId="26606"/>
          <ac:graphicFrameMkLst>
            <pc:docMk/>
            <pc:sldMk cId="1210552827" sldId="264"/>
            <ac:graphicFrameMk id="33" creationId="{290CD0D3-08F6-86D8-8EDC-E7EF16B4AAAE}"/>
          </ac:graphicFrameMkLst>
        </pc:graphicFrameChg>
      </pc:sldChg>
      <pc:sldChg chg="addSp delSp modSp new mod setBg">
        <pc:chgData name="Adriana mitran" userId="94d035f0c5b563d5" providerId="LiveId" clId="{30CA4E15-BDBF-4E0F-A3A5-96C3F6BC7C0E}" dt="2025-05-16T15:27:54.617" v="4972" actId="21"/>
        <pc:sldMkLst>
          <pc:docMk/>
          <pc:sldMk cId="3817489776" sldId="265"/>
        </pc:sldMkLst>
        <pc:spChg chg="add">
          <ac:chgData name="Adriana mitran" userId="94d035f0c5b563d5" providerId="LiveId" clId="{30CA4E15-BDBF-4E0F-A3A5-96C3F6BC7C0E}" dt="2025-05-16T15:27:46.837" v="4971" actId="26606"/>
          <ac:spMkLst>
            <pc:docMk/>
            <pc:sldMk cId="3817489776" sldId="265"/>
            <ac:spMk id="9" creationId="{BACC6370-2D7E-4714-9D71-7542949D7D5D}"/>
          </ac:spMkLst>
        </pc:spChg>
        <pc:spChg chg="add">
          <ac:chgData name="Adriana mitran" userId="94d035f0c5b563d5" providerId="LiveId" clId="{30CA4E15-BDBF-4E0F-A3A5-96C3F6BC7C0E}" dt="2025-05-16T15:27:46.837" v="4971" actId="26606"/>
          <ac:spMkLst>
            <pc:docMk/>
            <pc:sldMk cId="3817489776" sldId="265"/>
            <ac:spMk id="11" creationId="{F68B3F68-107C-434F-AA38-110D5EA91B85}"/>
          </ac:spMkLst>
        </pc:spChg>
        <pc:spChg chg="add">
          <ac:chgData name="Adriana mitran" userId="94d035f0c5b563d5" providerId="LiveId" clId="{30CA4E15-BDBF-4E0F-A3A5-96C3F6BC7C0E}" dt="2025-05-16T15:27:46.837" v="4971" actId="26606"/>
          <ac:spMkLst>
            <pc:docMk/>
            <pc:sldMk cId="3817489776" sldId="265"/>
            <ac:spMk id="13" creationId="{AAD0DBB9-1A4B-4391-81D4-CB19F9AB918A}"/>
          </ac:spMkLst>
        </pc:spChg>
        <pc:spChg chg="add">
          <ac:chgData name="Adriana mitran" userId="94d035f0c5b563d5" providerId="LiveId" clId="{30CA4E15-BDBF-4E0F-A3A5-96C3F6BC7C0E}" dt="2025-05-16T15:27:46.837" v="4971" actId="26606"/>
          <ac:spMkLst>
            <pc:docMk/>
            <pc:sldMk cId="3817489776" sldId="265"/>
            <ac:spMk id="15" creationId="{063BBA22-50EA-4C4D-BE05-F1CE4E63AA56}"/>
          </ac:spMkLst>
        </pc:spChg>
        <pc:graphicFrameChg chg="add">
          <ac:chgData name="Adriana mitran" userId="94d035f0c5b563d5" providerId="LiveId" clId="{30CA4E15-BDBF-4E0F-A3A5-96C3F6BC7C0E}" dt="2025-05-16T15:27:46.837" v="4971" actId="26606"/>
          <ac:graphicFrameMkLst>
            <pc:docMk/>
            <pc:sldMk cId="3817489776" sldId="265"/>
            <ac:graphicFrameMk id="16" creationId="{671E4E74-E001-9C66-A421-F65F5F207EEA}"/>
          </ac:graphicFrameMkLst>
        </pc:graphicFrameChg>
      </pc:sldChg>
      <pc:sldChg chg="addSp delSp modSp new mod setBg">
        <pc:chgData name="Adriana mitran" userId="94d035f0c5b563d5" providerId="LiveId" clId="{30CA4E15-BDBF-4E0F-A3A5-96C3F6BC7C0E}" dt="2025-05-16T15:48:27.565" v="5770" actId="26606"/>
        <pc:sldMkLst>
          <pc:docMk/>
          <pc:sldMk cId="3737181835" sldId="266"/>
        </pc:sldMkLst>
        <pc:spChg chg="mod">
          <ac:chgData name="Adriana mitran" userId="94d035f0c5b563d5" providerId="LiveId" clId="{30CA4E15-BDBF-4E0F-A3A5-96C3F6BC7C0E}" dt="2025-05-16T15:48:27.565" v="5770" actId="26606"/>
          <ac:spMkLst>
            <pc:docMk/>
            <pc:sldMk cId="3737181835" sldId="266"/>
            <ac:spMk id="2" creationId="{74A4B286-DC43-9C3F-9127-1AE2FD3098E5}"/>
          </ac:spMkLst>
        </pc:spChg>
        <pc:spChg chg="add">
          <ac:chgData name="Adriana mitran" userId="94d035f0c5b563d5" providerId="LiveId" clId="{30CA4E15-BDBF-4E0F-A3A5-96C3F6BC7C0E}" dt="2025-05-16T15:48:27.565" v="5770" actId="26606"/>
          <ac:spMkLst>
            <pc:docMk/>
            <pc:sldMk cId="3737181835" sldId="266"/>
            <ac:spMk id="51" creationId="{AC17DE74-01C9-4859-B65A-85CF999E8580}"/>
          </ac:spMkLst>
        </pc:spChg>
        <pc:spChg chg="add">
          <ac:chgData name="Adriana mitran" userId="94d035f0c5b563d5" providerId="LiveId" clId="{30CA4E15-BDBF-4E0F-A3A5-96C3F6BC7C0E}" dt="2025-05-16T15:48:27.565" v="5770" actId="26606"/>
          <ac:spMkLst>
            <pc:docMk/>
            <pc:sldMk cId="3737181835" sldId="266"/>
            <ac:spMk id="52" creationId="{068C0432-0E90-4CC1-8CD3-D44A90DF07EF}"/>
          </ac:spMkLst>
        </pc:spChg>
        <pc:spChg chg="add">
          <ac:chgData name="Adriana mitran" userId="94d035f0c5b563d5" providerId="LiveId" clId="{30CA4E15-BDBF-4E0F-A3A5-96C3F6BC7C0E}" dt="2025-05-16T15:48:27.565" v="5770" actId="26606"/>
          <ac:spMkLst>
            <pc:docMk/>
            <pc:sldMk cId="3737181835" sldId="266"/>
            <ac:spMk id="53" creationId="{100141A5-F335-B0F7-EDD5-CE4479C2518A}"/>
          </ac:spMkLst>
        </pc:spChg>
      </pc:sldChg>
      <pc:sldChg chg="addSp delSp modSp new mod setBg">
        <pc:chgData name="Adriana mitran" userId="94d035f0c5b563d5" providerId="LiveId" clId="{30CA4E15-BDBF-4E0F-A3A5-96C3F6BC7C0E}" dt="2025-05-19T07:59:37.757" v="8812" actId="20577"/>
        <pc:sldMkLst>
          <pc:docMk/>
          <pc:sldMk cId="2501219158" sldId="267"/>
        </pc:sldMkLst>
        <pc:spChg chg="add del mod">
          <ac:chgData name="Adriana mitran" userId="94d035f0c5b563d5" providerId="LiveId" clId="{30CA4E15-BDBF-4E0F-A3A5-96C3F6BC7C0E}" dt="2025-05-19T07:59:37.757" v="8812" actId="20577"/>
          <ac:spMkLst>
            <pc:docMk/>
            <pc:sldMk cId="2501219158" sldId="267"/>
            <ac:spMk id="3" creationId="{339397FC-5DA6-3D6B-9045-F8F363968430}"/>
          </ac:spMkLst>
        </pc:spChg>
      </pc:sldChg>
      <pc:sldChg chg="addSp modSp new del mod setBg">
        <pc:chgData name="Adriana mitran" userId="94d035f0c5b563d5" providerId="LiveId" clId="{30CA4E15-BDBF-4E0F-A3A5-96C3F6BC7C0E}" dt="2025-05-16T18:26:03.787" v="8711" actId="2696"/>
        <pc:sldMkLst>
          <pc:docMk/>
          <pc:sldMk cId="1720120556" sldId="268"/>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3AC259-F930-44A8-9110-3EC376BDE5B9}" type="doc">
      <dgm:prSet loTypeId="urn:microsoft.com/office/officeart/2005/8/layout/process2" loCatId="process" qsTypeId="urn:microsoft.com/office/officeart/2005/8/quickstyle/simple5" qsCatId="simple" csTypeId="urn:microsoft.com/office/officeart/2005/8/colors/colorful5" csCatId="colorful"/>
      <dgm:spPr/>
      <dgm:t>
        <a:bodyPr/>
        <a:lstStyle/>
        <a:p>
          <a:endParaRPr lang="en-US"/>
        </a:p>
      </dgm:t>
    </dgm:pt>
    <dgm:pt modelId="{9BF8D48C-53BB-4BF5-84A9-3CADBC101331}">
      <dgm:prSet/>
      <dgm:spPr/>
      <dgm:t>
        <a:bodyPr/>
        <a:lstStyle/>
        <a:p>
          <a:r>
            <a:rPr lang="en-GB"/>
            <a:t>Local and tourists from nearby areas are the main draws of the Narberth Food Festival.</a:t>
          </a:r>
          <a:endParaRPr lang="en-US"/>
        </a:p>
      </dgm:t>
    </dgm:pt>
    <dgm:pt modelId="{A4BA1199-E12B-43B9-A193-02C251A73B76}" type="parTrans" cxnId="{4F085FAA-C336-4948-B1B6-82741803B17D}">
      <dgm:prSet/>
      <dgm:spPr/>
      <dgm:t>
        <a:bodyPr/>
        <a:lstStyle/>
        <a:p>
          <a:endParaRPr lang="en-US"/>
        </a:p>
      </dgm:t>
    </dgm:pt>
    <dgm:pt modelId="{C69760DF-7C13-4EFC-8C3E-420A060638B2}" type="sibTrans" cxnId="{4F085FAA-C336-4948-B1B6-82741803B17D}">
      <dgm:prSet/>
      <dgm:spPr/>
      <dgm:t>
        <a:bodyPr/>
        <a:lstStyle/>
        <a:p>
          <a:endParaRPr lang="en-US"/>
        </a:p>
      </dgm:t>
    </dgm:pt>
    <dgm:pt modelId="{CD50FD4C-E8D9-4D68-947C-2CABBD55965D}">
      <dgm:prSet/>
      <dgm:spPr/>
      <dgm:t>
        <a:bodyPr/>
        <a:lstStyle/>
        <a:p>
          <a:r>
            <a:rPr lang="en-GB"/>
            <a:t>The festival’s focus on regional suppliers and traditional cooking techniques is in line with the average attenders, who are foodies looking for genuine Welsh culinary experiences.</a:t>
          </a:r>
          <a:endParaRPr lang="en-US"/>
        </a:p>
      </dgm:t>
    </dgm:pt>
    <dgm:pt modelId="{7CDF89C1-9810-45FA-8AD3-E5D00F9A9617}" type="parTrans" cxnId="{A1633DB3-D60A-4E68-B8E4-97EFCA4F106B}">
      <dgm:prSet/>
      <dgm:spPr/>
      <dgm:t>
        <a:bodyPr/>
        <a:lstStyle/>
        <a:p>
          <a:endParaRPr lang="en-US"/>
        </a:p>
      </dgm:t>
    </dgm:pt>
    <dgm:pt modelId="{E3A980E3-FCFD-4F64-A246-D193B482CA86}" type="sibTrans" cxnId="{A1633DB3-D60A-4E68-B8E4-97EFCA4F106B}">
      <dgm:prSet/>
      <dgm:spPr/>
      <dgm:t>
        <a:bodyPr/>
        <a:lstStyle/>
        <a:p>
          <a:endParaRPr lang="en-US"/>
        </a:p>
      </dgm:t>
    </dgm:pt>
    <dgm:pt modelId="{B640C2D1-BAC1-41F8-9A60-ED5824A41D34}">
      <dgm:prSet/>
      <dgm:spPr/>
      <dgm:t>
        <a:bodyPr/>
        <a:lstStyle/>
        <a:p>
          <a:r>
            <a:rPr lang="en-GB"/>
            <a:t>There is a high demand for regional cuisine events, as shown by the  festival’s high number of attenders.</a:t>
          </a:r>
          <a:endParaRPr lang="en-US"/>
        </a:p>
      </dgm:t>
    </dgm:pt>
    <dgm:pt modelId="{79C8558B-3FA3-4FE0-91FD-954163DA12CB}" type="parTrans" cxnId="{42F69499-7D85-4B86-8644-0BFA6CA9A0FF}">
      <dgm:prSet/>
      <dgm:spPr/>
      <dgm:t>
        <a:bodyPr/>
        <a:lstStyle/>
        <a:p>
          <a:endParaRPr lang="en-US"/>
        </a:p>
      </dgm:t>
    </dgm:pt>
    <dgm:pt modelId="{3410D350-3183-4B88-904F-316AFCE8D387}" type="sibTrans" cxnId="{42F69499-7D85-4B86-8644-0BFA6CA9A0FF}">
      <dgm:prSet/>
      <dgm:spPr/>
      <dgm:t>
        <a:bodyPr/>
        <a:lstStyle/>
        <a:p>
          <a:endParaRPr lang="en-US"/>
        </a:p>
      </dgm:t>
    </dgm:pt>
    <dgm:pt modelId="{5FD7BAF5-7D50-40FA-9807-14849E190AB7}">
      <dgm:prSet/>
      <dgm:spPr/>
      <dgm:t>
        <a:bodyPr/>
        <a:lstStyle/>
        <a:p>
          <a:r>
            <a:rPr lang="en-GB"/>
            <a:t>Food festivals may affect guests' dietary preferences and behaviours, according to research by Organ et al. (2015), suggesting that this gatherings satisfy both entertainment and educational needs.</a:t>
          </a:r>
          <a:endParaRPr lang="en-US"/>
        </a:p>
      </dgm:t>
    </dgm:pt>
    <dgm:pt modelId="{297F763D-16E6-4B32-9A8A-FDB9C7C53072}" type="parTrans" cxnId="{921915E9-C544-4AB8-A6EE-125A10EA89EC}">
      <dgm:prSet/>
      <dgm:spPr/>
      <dgm:t>
        <a:bodyPr/>
        <a:lstStyle/>
        <a:p>
          <a:endParaRPr lang="en-US"/>
        </a:p>
      </dgm:t>
    </dgm:pt>
    <dgm:pt modelId="{F4A7CD71-719D-415B-8CD4-A7D917CE8838}" type="sibTrans" cxnId="{921915E9-C544-4AB8-A6EE-125A10EA89EC}">
      <dgm:prSet/>
      <dgm:spPr/>
      <dgm:t>
        <a:bodyPr/>
        <a:lstStyle/>
        <a:p>
          <a:endParaRPr lang="en-US"/>
        </a:p>
      </dgm:t>
    </dgm:pt>
    <dgm:pt modelId="{B6F236AE-D93F-447A-88A1-B422A3B2128A}">
      <dgm:prSet/>
      <dgm:spPr/>
      <dgm:t>
        <a:bodyPr/>
        <a:lstStyle/>
        <a:p>
          <a:r>
            <a:rPr lang="en-GB"/>
            <a:t>The event caters to a variety of customers tastes by offering a broad range of items, from initiative culinary inventions to traditional Welsh meals.</a:t>
          </a:r>
          <a:endParaRPr lang="en-US"/>
        </a:p>
      </dgm:t>
    </dgm:pt>
    <dgm:pt modelId="{48D90A3D-C3C8-4039-845F-29E4C5CCBAFB}" type="parTrans" cxnId="{D295940D-56C5-410D-868A-77B853FA44C2}">
      <dgm:prSet/>
      <dgm:spPr/>
      <dgm:t>
        <a:bodyPr/>
        <a:lstStyle/>
        <a:p>
          <a:endParaRPr lang="en-US"/>
        </a:p>
      </dgm:t>
    </dgm:pt>
    <dgm:pt modelId="{1EE300E4-D655-4207-A6D6-BC1E998FA8E3}" type="sibTrans" cxnId="{D295940D-56C5-410D-868A-77B853FA44C2}">
      <dgm:prSet/>
      <dgm:spPr/>
      <dgm:t>
        <a:bodyPr/>
        <a:lstStyle/>
        <a:p>
          <a:endParaRPr lang="en-US"/>
        </a:p>
      </dgm:t>
    </dgm:pt>
    <dgm:pt modelId="{59018E3C-3D47-4258-A2D0-5AB2ABD31564}" type="pres">
      <dgm:prSet presAssocID="{003AC259-F930-44A8-9110-3EC376BDE5B9}" presName="linearFlow" presStyleCnt="0">
        <dgm:presLayoutVars>
          <dgm:resizeHandles val="exact"/>
        </dgm:presLayoutVars>
      </dgm:prSet>
      <dgm:spPr/>
    </dgm:pt>
    <dgm:pt modelId="{4178BED7-FD77-42AE-BFE7-563508A29680}" type="pres">
      <dgm:prSet presAssocID="{9BF8D48C-53BB-4BF5-84A9-3CADBC101331}" presName="node" presStyleLbl="node1" presStyleIdx="0" presStyleCnt="5">
        <dgm:presLayoutVars>
          <dgm:bulletEnabled val="1"/>
        </dgm:presLayoutVars>
      </dgm:prSet>
      <dgm:spPr/>
    </dgm:pt>
    <dgm:pt modelId="{BE439988-4FD8-4E96-9542-00B6D9EAEA03}" type="pres">
      <dgm:prSet presAssocID="{C69760DF-7C13-4EFC-8C3E-420A060638B2}" presName="sibTrans" presStyleLbl="sibTrans2D1" presStyleIdx="0" presStyleCnt="4"/>
      <dgm:spPr/>
    </dgm:pt>
    <dgm:pt modelId="{86F9F63A-042B-4D26-BF82-7BE98D132505}" type="pres">
      <dgm:prSet presAssocID="{C69760DF-7C13-4EFC-8C3E-420A060638B2}" presName="connectorText" presStyleLbl="sibTrans2D1" presStyleIdx="0" presStyleCnt="4"/>
      <dgm:spPr/>
    </dgm:pt>
    <dgm:pt modelId="{B71929E0-FFB5-4403-B2DE-78D83840D332}" type="pres">
      <dgm:prSet presAssocID="{CD50FD4C-E8D9-4D68-947C-2CABBD55965D}" presName="node" presStyleLbl="node1" presStyleIdx="1" presStyleCnt="5">
        <dgm:presLayoutVars>
          <dgm:bulletEnabled val="1"/>
        </dgm:presLayoutVars>
      </dgm:prSet>
      <dgm:spPr/>
    </dgm:pt>
    <dgm:pt modelId="{A8F19BD2-05FC-4A35-AACF-CC3FF0FB3E0A}" type="pres">
      <dgm:prSet presAssocID="{E3A980E3-FCFD-4F64-A246-D193B482CA86}" presName="sibTrans" presStyleLbl="sibTrans2D1" presStyleIdx="1" presStyleCnt="4"/>
      <dgm:spPr/>
    </dgm:pt>
    <dgm:pt modelId="{DADF382E-8480-44A7-A3D9-F97569C00D03}" type="pres">
      <dgm:prSet presAssocID="{E3A980E3-FCFD-4F64-A246-D193B482CA86}" presName="connectorText" presStyleLbl="sibTrans2D1" presStyleIdx="1" presStyleCnt="4"/>
      <dgm:spPr/>
    </dgm:pt>
    <dgm:pt modelId="{7D156DB3-183B-4F78-ABF0-CE3028C6C07B}" type="pres">
      <dgm:prSet presAssocID="{B640C2D1-BAC1-41F8-9A60-ED5824A41D34}" presName="node" presStyleLbl="node1" presStyleIdx="2" presStyleCnt="5">
        <dgm:presLayoutVars>
          <dgm:bulletEnabled val="1"/>
        </dgm:presLayoutVars>
      </dgm:prSet>
      <dgm:spPr/>
    </dgm:pt>
    <dgm:pt modelId="{5EEA9987-AD5B-43CC-B406-6C3D360F2021}" type="pres">
      <dgm:prSet presAssocID="{3410D350-3183-4B88-904F-316AFCE8D387}" presName="sibTrans" presStyleLbl="sibTrans2D1" presStyleIdx="2" presStyleCnt="4"/>
      <dgm:spPr/>
    </dgm:pt>
    <dgm:pt modelId="{7BA57785-6477-4E7F-8910-0D1DDFD7B366}" type="pres">
      <dgm:prSet presAssocID="{3410D350-3183-4B88-904F-316AFCE8D387}" presName="connectorText" presStyleLbl="sibTrans2D1" presStyleIdx="2" presStyleCnt="4"/>
      <dgm:spPr/>
    </dgm:pt>
    <dgm:pt modelId="{553419CD-5F8E-425C-BC27-206E1EFB066E}" type="pres">
      <dgm:prSet presAssocID="{5FD7BAF5-7D50-40FA-9807-14849E190AB7}" presName="node" presStyleLbl="node1" presStyleIdx="3" presStyleCnt="5">
        <dgm:presLayoutVars>
          <dgm:bulletEnabled val="1"/>
        </dgm:presLayoutVars>
      </dgm:prSet>
      <dgm:spPr/>
    </dgm:pt>
    <dgm:pt modelId="{0269F311-6570-41CE-8E17-C949FE245400}" type="pres">
      <dgm:prSet presAssocID="{F4A7CD71-719D-415B-8CD4-A7D917CE8838}" presName="sibTrans" presStyleLbl="sibTrans2D1" presStyleIdx="3" presStyleCnt="4"/>
      <dgm:spPr/>
    </dgm:pt>
    <dgm:pt modelId="{575811C0-7EF1-4F57-A38D-E56D3E398C7E}" type="pres">
      <dgm:prSet presAssocID="{F4A7CD71-719D-415B-8CD4-A7D917CE8838}" presName="connectorText" presStyleLbl="sibTrans2D1" presStyleIdx="3" presStyleCnt="4"/>
      <dgm:spPr/>
    </dgm:pt>
    <dgm:pt modelId="{E0EEEE7F-B73D-4444-9437-74646CF8743F}" type="pres">
      <dgm:prSet presAssocID="{B6F236AE-D93F-447A-88A1-B422A3B2128A}" presName="node" presStyleLbl="node1" presStyleIdx="4" presStyleCnt="5">
        <dgm:presLayoutVars>
          <dgm:bulletEnabled val="1"/>
        </dgm:presLayoutVars>
      </dgm:prSet>
      <dgm:spPr/>
    </dgm:pt>
  </dgm:ptLst>
  <dgm:cxnLst>
    <dgm:cxn modelId="{D295940D-56C5-410D-868A-77B853FA44C2}" srcId="{003AC259-F930-44A8-9110-3EC376BDE5B9}" destId="{B6F236AE-D93F-447A-88A1-B422A3B2128A}" srcOrd="4" destOrd="0" parTransId="{48D90A3D-C3C8-4039-845F-29E4C5CCBAFB}" sibTransId="{1EE300E4-D655-4207-A6D6-BC1E998FA8E3}"/>
    <dgm:cxn modelId="{AEAFCB26-12C9-48C7-8372-1023FA38BB83}" type="presOf" srcId="{3410D350-3183-4B88-904F-316AFCE8D387}" destId="{5EEA9987-AD5B-43CC-B406-6C3D360F2021}" srcOrd="0" destOrd="0" presId="urn:microsoft.com/office/officeart/2005/8/layout/process2"/>
    <dgm:cxn modelId="{4FAA3E29-8726-4A8D-9250-622CBF2E8DF8}" type="presOf" srcId="{003AC259-F930-44A8-9110-3EC376BDE5B9}" destId="{59018E3C-3D47-4258-A2D0-5AB2ABD31564}" srcOrd="0" destOrd="0" presId="urn:microsoft.com/office/officeart/2005/8/layout/process2"/>
    <dgm:cxn modelId="{630B0268-ABA3-4012-80ED-6044E695CB61}" type="presOf" srcId="{B640C2D1-BAC1-41F8-9A60-ED5824A41D34}" destId="{7D156DB3-183B-4F78-ABF0-CE3028C6C07B}" srcOrd="0" destOrd="0" presId="urn:microsoft.com/office/officeart/2005/8/layout/process2"/>
    <dgm:cxn modelId="{C0BD1C68-C81D-4465-B889-42686C8B2037}" type="presOf" srcId="{9BF8D48C-53BB-4BF5-84A9-3CADBC101331}" destId="{4178BED7-FD77-42AE-BFE7-563508A29680}" srcOrd="0" destOrd="0" presId="urn:microsoft.com/office/officeart/2005/8/layout/process2"/>
    <dgm:cxn modelId="{BEFA1C68-4370-4B24-BFB2-E7E1ABDAAFB5}" type="presOf" srcId="{E3A980E3-FCFD-4F64-A246-D193B482CA86}" destId="{DADF382E-8480-44A7-A3D9-F97569C00D03}" srcOrd="1" destOrd="0" presId="urn:microsoft.com/office/officeart/2005/8/layout/process2"/>
    <dgm:cxn modelId="{1A33575A-7586-4BE5-8654-4863B7025EA8}" type="presOf" srcId="{F4A7CD71-719D-415B-8CD4-A7D917CE8838}" destId="{0269F311-6570-41CE-8E17-C949FE245400}" srcOrd="0" destOrd="0" presId="urn:microsoft.com/office/officeart/2005/8/layout/process2"/>
    <dgm:cxn modelId="{BB94458E-01FD-4A50-89CF-A6B122EEB6CC}" type="presOf" srcId="{C69760DF-7C13-4EFC-8C3E-420A060638B2}" destId="{BE439988-4FD8-4E96-9542-00B6D9EAEA03}" srcOrd="0" destOrd="0" presId="urn:microsoft.com/office/officeart/2005/8/layout/process2"/>
    <dgm:cxn modelId="{42F69499-7D85-4B86-8644-0BFA6CA9A0FF}" srcId="{003AC259-F930-44A8-9110-3EC376BDE5B9}" destId="{B640C2D1-BAC1-41F8-9A60-ED5824A41D34}" srcOrd="2" destOrd="0" parTransId="{79C8558B-3FA3-4FE0-91FD-954163DA12CB}" sibTransId="{3410D350-3183-4B88-904F-316AFCE8D387}"/>
    <dgm:cxn modelId="{4F085FAA-C336-4948-B1B6-82741803B17D}" srcId="{003AC259-F930-44A8-9110-3EC376BDE5B9}" destId="{9BF8D48C-53BB-4BF5-84A9-3CADBC101331}" srcOrd="0" destOrd="0" parTransId="{A4BA1199-E12B-43B9-A193-02C251A73B76}" sibTransId="{C69760DF-7C13-4EFC-8C3E-420A060638B2}"/>
    <dgm:cxn modelId="{A1633DB3-D60A-4E68-B8E4-97EFCA4F106B}" srcId="{003AC259-F930-44A8-9110-3EC376BDE5B9}" destId="{CD50FD4C-E8D9-4D68-947C-2CABBD55965D}" srcOrd="1" destOrd="0" parTransId="{7CDF89C1-9810-45FA-8AD3-E5D00F9A9617}" sibTransId="{E3A980E3-FCFD-4F64-A246-D193B482CA86}"/>
    <dgm:cxn modelId="{D6E71FCC-D17F-4B4B-A903-62963FD24F47}" type="presOf" srcId="{C69760DF-7C13-4EFC-8C3E-420A060638B2}" destId="{86F9F63A-042B-4D26-BF82-7BE98D132505}" srcOrd="1" destOrd="0" presId="urn:microsoft.com/office/officeart/2005/8/layout/process2"/>
    <dgm:cxn modelId="{2B7CE3CD-796D-49D1-8D82-36B44C0635B5}" type="presOf" srcId="{5FD7BAF5-7D50-40FA-9807-14849E190AB7}" destId="{553419CD-5F8E-425C-BC27-206E1EFB066E}" srcOrd="0" destOrd="0" presId="urn:microsoft.com/office/officeart/2005/8/layout/process2"/>
    <dgm:cxn modelId="{0B009DDA-DFBB-4F7C-8BEE-FB0E6D575C39}" type="presOf" srcId="{3410D350-3183-4B88-904F-316AFCE8D387}" destId="{7BA57785-6477-4E7F-8910-0D1DDFD7B366}" srcOrd="1" destOrd="0" presId="urn:microsoft.com/office/officeart/2005/8/layout/process2"/>
    <dgm:cxn modelId="{5D35ABDC-8C38-4B37-956F-D78262C7CA87}" type="presOf" srcId="{B6F236AE-D93F-447A-88A1-B422A3B2128A}" destId="{E0EEEE7F-B73D-4444-9437-74646CF8743F}" srcOrd="0" destOrd="0" presId="urn:microsoft.com/office/officeart/2005/8/layout/process2"/>
    <dgm:cxn modelId="{35341CE7-DD2C-49D7-9F6A-6BA717187064}" type="presOf" srcId="{F4A7CD71-719D-415B-8CD4-A7D917CE8838}" destId="{575811C0-7EF1-4F57-A38D-E56D3E398C7E}" srcOrd="1" destOrd="0" presId="urn:microsoft.com/office/officeart/2005/8/layout/process2"/>
    <dgm:cxn modelId="{921915E9-C544-4AB8-A6EE-125A10EA89EC}" srcId="{003AC259-F930-44A8-9110-3EC376BDE5B9}" destId="{5FD7BAF5-7D50-40FA-9807-14849E190AB7}" srcOrd="3" destOrd="0" parTransId="{297F763D-16E6-4B32-9A8A-FDB9C7C53072}" sibTransId="{F4A7CD71-719D-415B-8CD4-A7D917CE8838}"/>
    <dgm:cxn modelId="{412D83EA-0A63-4E2A-9182-8612B53E91A4}" type="presOf" srcId="{E3A980E3-FCFD-4F64-A246-D193B482CA86}" destId="{A8F19BD2-05FC-4A35-AACF-CC3FF0FB3E0A}" srcOrd="0" destOrd="0" presId="urn:microsoft.com/office/officeart/2005/8/layout/process2"/>
    <dgm:cxn modelId="{F95BEAFC-46A5-4666-A31D-1AA9310EC09F}" type="presOf" srcId="{CD50FD4C-E8D9-4D68-947C-2CABBD55965D}" destId="{B71929E0-FFB5-4403-B2DE-78D83840D332}" srcOrd="0" destOrd="0" presId="urn:microsoft.com/office/officeart/2005/8/layout/process2"/>
    <dgm:cxn modelId="{81590242-BF7E-4466-8109-728033618A48}" type="presParOf" srcId="{59018E3C-3D47-4258-A2D0-5AB2ABD31564}" destId="{4178BED7-FD77-42AE-BFE7-563508A29680}" srcOrd="0" destOrd="0" presId="urn:microsoft.com/office/officeart/2005/8/layout/process2"/>
    <dgm:cxn modelId="{6C84DBF3-AAC5-4E5B-982E-736783FCE795}" type="presParOf" srcId="{59018E3C-3D47-4258-A2D0-5AB2ABD31564}" destId="{BE439988-4FD8-4E96-9542-00B6D9EAEA03}" srcOrd="1" destOrd="0" presId="urn:microsoft.com/office/officeart/2005/8/layout/process2"/>
    <dgm:cxn modelId="{8081FC0E-F9A8-431C-8D41-C48ACF143A55}" type="presParOf" srcId="{BE439988-4FD8-4E96-9542-00B6D9EAEA03}" destId="{86F9F63A-042B-4D26-BF82-7BE98D132505}" srcOrd="0" destOrd="0" presId="urn:microsoft.com/office/officeart/2005/8/layout/process2"/>
    <dgm:cxn modelId="{C5E05F4E-5150-4312-AF8E-702A990D699B}" type="presParOf" srcId="{59018E3C-3D47-4258-A2D0-5AB2ABD31564}" destId="{B71929E0-FFB5-4403-B2DE-78D83840D332}" srcOrd="2" destOrd="0" presId="urn:microsoft.com/office/officeart/2005/8/layout/process2"/>
    <dgm:cxn modelId="{DF0CDEB2-1C26-4CB0-8463-0D26DF96487D}" type="presParOf" srcId="{59018E3C-3D47-4258-A2D0-5AB2ABD31564}" destId="{A8F19BD2-05FC-4A35-AACF-CC3FF0FB3E0A}" srcOrd="3" destOrd="0" presId="urn:microsoft.com/office/officeart/2005/8/layout/process2"/>
    <dgm:cxn modelId="{B98B65A5-4513-4C6B-B064-EA58A5C22B5C}" type="presParOf" srcId="{A8F19BD2-05FC-4A35-AACF-CC3FF0FB3E0A}" destId="{DADF382E-8480-44A7-A3D9-F97569C00D03}" srcOrd="0" destOrd="0" presId="urn:microsoft.com/office/officeart/2005/8/layout/process2"/>
    <dgm:cxn modelId="{645AD820-E9B7-414A-B1CA-5807AFD9BE34}" type="presParOf" srcId="{59018E3C-3D47-4258-A2D0-5AB2ABD31564}" destId="{7D156DB3-183B-4F78-ABF0-CE3028C6C07B}" srcOrd="4" destOrd="0" presId="urn:microsoft.com/office/officeart/2005/8/layout/process2"/>
    <dgm:cxn modelId="{7A917626-3C0B-4447-B3F8-030EB2C641CF}" type="presParOf" srcId="{59018E3C-3D47-4258-A2D0-5AB2ABD31564}" destId="{5EEA9987-AD5B-43CC-B406-6C3D360F2021}" srcOrd="5" destOrd="0" presId="urn:microsoft.com/office/officeart/2005/8/layout/process2"/>
    <dgm:cxn modelId="{4A64951C-BA8E-4C29-AB30-DAEED9509B14}" type="presParOf" srcId="{5EEA9987-AD5B-43CC-B406-6C3D360F2021}" destId="{7BA57785-6477-4E7F-8910-0D1DDFD7B366}" srcOrd="0" destOrd="0" presId="urn:microsoft.com/office/officeart/2005/8/layout/process2"/>
    <dgm:cxn modelId="{9DEFD924-C2C1-4E9B-BA3A-A0CB5E4C8D5B}" type="presParOf" srcId="{59018E3C-3D47-4258-A2D0-5AB2ABD31564}" destId="{553419CD-5F8E-425C-BC27-206E1EFB066E}" srcOrd="6" destOrd="0" presId="urn:microsoft.com/office/officeart/2005/8/layout/process2"/>
    <dgm:cxn modelId="{1CBBEAF6-5649-40BB-A58F-2E4AD5B9E1DA}" type="presParOf" srcId="{59018E3C-3D47-4258-A2D0-5AB2ABD31564}" destId="{0269F311-6570-41CE-8E17-C949FE245400}" srcOrd="7" destOrd="0" presId="urn:microsoft.com/office/officeart/2005/8/layout/process2"/>
    <dgm:cxn modelId="{96920687-305A-40D3-8943-D6E6619DC3FC}" type="presParOf" srcId="{0269F311-6570-41CE-8E17-C949FE245400}" destId="{575811C0-7EF1-4F57-A38D-E56D3E398C7E}" srcOrd="0" destOrd="0" presId="urn:microsoft.com/office/officeart/2005/8/layout/process2"/>
    <dgm:cxn modelId="{5ABEFC68-FA14-4368-98B4-6C7D6B3B4DE9}" type="presParOf" srcId="{59018E3C-3D47-4258-A2D0-5AB2ABD31564}" destId="{E0EEEE7F-B73D-4444-9437-74646CF8743F}"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55E89E-996B-47AC-A646-E8682F7D13F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C7E068-C1A8-44B4-8DD2-BE0D3D6C72C4}">
      <dgm:prSet/>
      <dgm:spPr/>
      <dgm:t>
        <a:bodyPr/>
        <a:lstStyle/>
        <a:p>
          <a:r>
            <a:rPr lang="en-GB"/>
            <a:t>The Abergavenny culinary Festival and the Brecon Beacons Food Festival are two more culinary events in Wales that attract sizable crowds. </a:t>
          </a:r>
          <a:endParaRPr lang="en-US"/>
        </a:p>
      </dgm:t>
    </dgm:pt>
    <dgm:pt modelId="{95F7CECD-8986-4A6C-B657-360A719B64EC}" type="parTrans" cxnId="{36022E29-CFDE-4C58-B7FD-A8A28DC7DEAE}">
      <dgm:prSet/>
      <dgm:spPr/>
      <dgm:t>
        <a:bodyPr/>
        <a:lstStyle/>
        <a:p>
          <a:endParaRPr lang="en-US"/>
        </a:p>
      </dgm:t>
    </dgm:pt>
    <dgm:pt modelId="{F2C2742F-E736-4B1A-8EA6-7C69FEF8938D}" type="sibTrans" cxnId="{36022E29-CFDE-4C58-B7FD-A8A28DC7DEAE}">
      <dgm:prSet/>
      <dgm:spPr/>
      <dgm:t>
        <a:bodyPr/>
        <a:lstStyle/>
        <a:p>
          <a:endParaRPr lang="en-US"/>
        </a:p>
      </dgm:t>
    </dgm:pt>
    <dgm:pt modelId="{F95E8EF2-8778-42C2-8E57-B2717DCBF307}">
      <dgm:prSet/>
      <dgm:spPr/>
      <dgm:t>
        <a:bodyPr/>
        <a:lstStyle/>
        <a:p>
          <a:r>
            <a:rPr lang="en-GB"/>
            <a:t>Beacons culinary Festival, for example, draws around 10,000 people, suggesting that there is a competition among food events in the area.</a:t>
          </a:r>
          <a:endParaRPr lang="en-US"/>
        </a:p>
      </dgm:t>
    </dgm:pt>
    <dgm:pt modelId="{7464082B-8ECB-4310-823F-A637E2CC1BAF}" type="parTrans" cxnId="{7A2E5CC9-82A8-4AA5-BFDA-A66ED5081B51}">
      <dgm:prSet/>
      <dgm:spPr/>
      <dgm:t>
        <a:bodyPr/>
        <a:lstStyle/>
        <a:p>
          <a:endParaRPr lang="en-US"/>
        </a:p>
      </dgm:t>
    </dgm:pt>
    <dgm:pt modelId="{975EA8C8-986C-42F8-97DB-1FA1AF176C28}" type="sibTrans" cxnId="{7A2E5CC9-82A8-4AA5-BFDA-A66ED5081B51}">
      <dgm:prSet/>
      <dgm:spPr/>
      <dgm:t>
        <a:bodyPr/>
        <a:lstStyle/>
        <a:p>
          <a:endParaRPr lang="en-US"/>
        </a:p>
      </dgm:t>
    </dgm:pt>
    <dgm:pt modelId="{BEDBAFF2-025E-4881-B183-548123E99C7C}">
      <dgm:prSet/>
      <dgm:spPr/>
      <dgm:t>
        <a:bodyPr/>
        <a:lstStyle/>
        <a:p>
          <a:r>
            <a:rPr lang="en-GB"/>
            <a:t>In contrast to larger and more commercial events, the Narberth Food Festival offers a distinctive experience because to its volunteer-run model, emphasis on local producers, and community-centric approach.</a:t>
          </a:r>
          <a:endParaRPr lang="en-US"/>
        </a:p>
      </dgm:t>
    </dgm:pt>
    <dgm:pt modelId="{D60A8F1E-F38A-4188-8245-D718E7E9079C}" type="parTrans" cxnId="{AF5C89FF-371A-4A3E-B18D-EE0A347C1081}">
      <dgm:prSet/>
      <dgm:spPr/>
      <dgm:t>
        <a:bodyPr/>
        <a:lstStyle/>
        <a:p>
          <a:endParaRPr lang="en-US"/>
        </a:p>
      </dgm:t>
    </dgm:pt>
    <dgm:pt modelId="{4639EA36-0A65-48C9-B797-4AD65CAE33C8}" type="sibTrans" cxnId="{AF5C89FF-371A-4A3E-B18D-EE0A347C1081}">
      <dgm:prSet/>
      <dgm:spPr/>
      <dgm:t>
        <a:bodyPr/>
        <a:lstStyle/>
        <a:p>
          <a:endParaRPr lang="en-US"/>
        </a:p>
      </dgm:t>
    </dgm:pt>
    <dgm:pt modelId="{1246EF77-4CBC-4487-80F9-5076FA10CE7E}" type="pres">
      <dgm:prSet presAssocID="{8C55E89E-996B-47AC-A646-E8682F7D13F0}" presName="linear" presStyleCnt="0">
        <dgm:presLayoutVars>
          <dgm:animLvl val="lvl"/>
          <dgm:resizeHandles val="exact"/>
        </dgm:presLayoutVars>
      </dgm:prSet>
      <dgm:spPr/>
    </dgm:pt>
    <dgm:pt modelId="{EC1D8398-EB19-4CA9-A2E5-33EE7A661431}" type="pres">
      <dgm:prSet presAssocID="{59C7E068-C1A8-44B4-8DD2-BE0D3D6C72C4}" presName="parentText" presStyleLbl="node1" presStyleIdx="0" presStyleCnt="3">
        <dgm:presLayoutVars>
          <dgm:chMax val="0"/>
          <dgm:bulletEnabled val="1"/>
        </dgm:presLayoutVars>
      </dgm:prSet>
      <dgm:spPr/>
    </dgm:pt>
    <dgm:pt modelId="{3D4D1B21-9590-4D8B-92D2-E3E7D2811776}" type="pres">
      <dgm:prSet presAssocID="{F2C2742F-E736-4B1A-8EA6-7C69FEF8938D}" presName="spacer" presStyleCnt="0"/>
      <dgm:spPr/>
    </dgm:pt>
    <dgm:pt modelId="{D4F08601-5824-416B-B067-4AA69F399DB3}" type="pres">
      <dgm:prSet presAssocID="{F95E8EF2-8778-42C2-8E57-B2717DCBF307}" presName="parentText" presStyleLbl="node1" presStyleIdx="1" presStyleCnt="3">
        <dgm:presLayoutVars>
          <dgm:chMax val="0"/>
          <dgm:bulletEnabled val="1"/>
        </dgm:presLayoutVars>
      </dgm:prSet>
      <dgm:spPr/>
    </dgm:pt>
    <dgm:pt modelId="{0B9AE07D-951A-4287-8826-16C8457062AE}" type="pres">
      <dgm:prSet presAssocID="{975EA8C8-986C-42F8-97DB-1FA1AF176C28}" presName="spacer" presStyleCnt="0"/>
      <dgm:spPr/>
    </dgm:pt>
    <dgm:pt modelId="{C1737FF5-8D20-4487-80A2-8CD1F1722C16}" type="pres">
      <dgm:prSet presAssocID="{BEDBAFF2-025E-4881-B183-548123E99C7C}" presName="parentText" presStyleLbl="node1" presStyleIdx="2" presStyleCnt="3">
        <dgm:presLayoutVars>
          <dgm:chMax val="0"/>
          <dgm:bulletEnabled val="1"/>
        </dgm:presLayoutVars>
      </dgm:prSet>
      <dgm:spPr/>
    </dgm:pt>
  </dgm:ptLst>
  <dgm:cxnLst>
    <dgm:cxn modelId="{22C9A506-FF76-45F7-B5AE-F4FB6446693E}" type="presOf" srcId="{8C55E89E-996B-47AC-A646-E8682F7D13F0}" destId="{1246EF77-4CBC-4487-80F9-5076FA10CE7E}" srcOrd="0" destOrd="0" presId="urn:microsoft.com/office/officeart/2005/8/layout/vList2"/>
    <dgm:cxn modelId="{369A4307-1F5F-4191-B0BB-5409484CFF46}" type="presOf" srcId="{BEDBAFF2-025E-4881-B183-548123E99C7C}" destId="{C1737FF5-8D20-4487-80A2-8CD1F1722C16}" srcOrd="0" destOrd="0" presId="urn:microsoft.com/office/officeart/2005/8/layout/vList2"/>
    <dgm:cxn modelId="{36022E29-CFDE-4C58-B7FD-A8A28DC7DEAE}" srcId="{8C55E89E-996B-47AC-A646-E8682F7D13F0}" destId="{59C7E068-C1A8-44B4-8DD2-BE0D3D6C72C4}" srcOrd="0" destOrd="0" parTransId="{95F7CECD-8986-4A6C-B657-360A719B64EC}" sibTransId="{F2C2742F-E736-4B1A-8EA6-7C69FEF8938D}"/>
    <dgm:cxn modelId="{91D0CD6E-C339-4C07-805B-C4F798320C8B}" type="presOf" srcId="{59C7E068-C1A8-44B4-8DD2-BE0D3D6C72C4}" destId="{EC1D8398-EB19-4CA9-A2E5-33EE7A661431}" srcOrd="0" destOrd="0" presId="urn:microsoft.com/office/officeart/2005/8/layout/vList2"/>
    <dgm:cxn modelId="{F63FFBC3-D67C-46A1-8FB8-2848B0898B00}" type="presOf" srcId="{F95E8EF2-8778-42C2-8E57-B2717DCBF307}" destId="{D4F08601-5824-416B-B067-4AA69F399DB3}" srcOrd="0" destOrd="0" presId="urn:microsoft.com/office/officeart/2005/8/layout/vList2"/>
    <dgm:cxn modelId="{7A2E5CC9-82A8-4AA5-BFDA-A66ED5081B51}" srcId="{8C55E89E-996B-47AC-A646-E8682F7D13F0}" destId="{F95E8EF2-8778-42C2-8E57-B2717DCBF307}" srcOrd="1" destOrd="0" parTransId="{7464082B-8ECB-4310-823F-A637E2CC1BAF}" sibTransId="{975EA8C8-986C-42F8-97DB-1FA1AF176C28}"/>
    <dgm:cxn modelId="{AF5C89FF-371A-4A3E-B18D-EE0A347C1081}" srcId="{8C55E89E-996B-47AC-A646-E8682F7D13F0}" destId="{BEDBAFF2-025E-4881-B183-548123E99C7C}" srcOrd="2" destOrd="0" parTransId="{D60A8F1E-F38A-4188-8245-D718E7E9079C}" sibTransId="{4639EA36-0A65-48C9-B797-4AD65CAE33C8}"/>
    <dgm:cxn modelId="{818F8030-FFE6-44B8-B261-569C700E55A9}" type="presParOf" srcId="{1246EF77-4CBC-4487-80F9-5076FA10CE7E}" destId="{EC1D8398-EB19-4CA9-A2E5-33EE7A661431}" srcOrd="0" destOrd="0" presId="urn:microsoft.com/office/officeart/2005/8/layout/vList2"/>
    <dgm:cxn modelId="{B7E77561-8062-4C0D-8B9F-254483259906}" type="presParOf" srcId="{1246EF77-4CBC-4487-80F9-5076FA10CE7E}" destId="{3D4D1B21-9590-4D8B-92D2-E3E7D2811776}" srcOrd="1" destOrd="0" presId="urn:microsoft.com/office/officeart/2005/8/layout/vList2"/>
    <dgm:cxn modelId="{4E940FCC-E6ED-4D03-B1BD-BC58DC9037CC}" type="presParOf" srcId="{1246EF77-4CBC-4487-80F9-5076FA10CE7E}" destId="{D4F08601-5824-416B-B067-4AA69F399DB3}" srcOrd="2" destOrd="0" presId="urn:microsoft.com/office/officeart/2005/8/layout/vList2"/>
    <dgm:cxn modelId="{C76F42FC-1CCB-4F05-BA0F-FBAE37FB6E94}" type="presParOf" srcId="{1246EF77-4CBC-4487-80F9-5076FA10CE7E}" destId="{0B9AE07D-951A-4287-8826-16C8457062AE}" srcOrd="3" destOrd="0" presId="urn:microsoft.com/office/officeart/2005/8/layout/vList2"/>
    <dgm:cxn modelId="{4CCAF6E0-814D-4D76-911C-0765EDDD7F6F}" type="presParOf" srcId="{1246EF77-4CBC-4487-80F9-5076FA10CE7E}" destId="{C1737FF5-8D20-4487-80A2-8CD1F1722C1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5544FC-26D7-415A-8CB2-44DBFDF508C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9ED67D6-5094-47E1-AF94-7D2BA5884950}">
      <dgm:prSet/>
      <dgm:spPr/>
      <dgm:t>
        <a:bodyPr/>
        <a:lstStyle/>
        <a:p>
          <a:pPr>
            <a:lnSpc>
              <a:spcPct val="100000"/>
            </a:lnSpc>
          </a:pPr>
          <a:r>
            <a:rPr lang="en-GB"/>
            <a:t>Successful event planning requires expertise in crowd control, vendor coordination, and logistics. These skills are necessary to guarantee efficient operations and improve the experience of attendees.</a:t>
          </a:r>
          <a:endParaRPr lang="en-US"/>
        </a:p>
      </dgm:t>
    </dgm:pt>
    <dgm:pt modelId="{A6C334FD-BC5E-46CE-A51F-844A7ADB6FBC}" type="parTrans" cxnId="{C0812C32-8619-44DE-8C27-F420CC322F5C}">
      <dgm:prSet/>
      <dgm:spPr/>
      <dgm:t>
        <a:bodyPr/>
        <a:lstStyle/>
        <a:p>
          <a:endParaRPr lang="en-US"/>
        </a:p>
      </dgm:t>
    </dgm:pt>
    <dgm:pt modelId="{E22C9B66-F94C-4152-BAD2-17D62D5E21D7}" type="sibTrans" cxnId="{C0812C32-8619-44DE-8C27-F420CC322F5C}">
      <dgm:prSet/>
      <dgm:spPr/>
      <dgm:t>
        <a:bodyPr/>
        <a:lstStyle/>
        <a:p>
          <a:endParaRPr lang="en-US"/>
        </a:p>
      </dgm:t>
    </dgm:pt>
    <dgm:pt modelId="{52341522-1C19-43E6-A2EC-F9C3ECAD184F}">
      <dgm:prSet/>
      <dgm:spPr/>
      <dgm:t>
        <a:bodyPr/>
        <a:lstStyle/>
        <a:p>
          <a:pPr>
            <a:lnSpc>
              <a:spcPct val="100000"/>
            </a:lnSpc>
          </a:pPr>
          <a:r>
            <a:rPr lang="en-GB"/>
            <a:t>Effective volunteer recruiting, training, and administration are essential since the Narberth Food Festival is totally organised by volunteers. This is consistent with research showing how crucial volunteer management is to the success of event.</a:t>
          </a:r>
          <a:endParaRPr lang="en-US"/>
        </a:p>
      </dgm:t>
    </dgm:pt>
    <dgm:pt modelId="{05E6C56D-8099-4B9C-B07C-54C262080C1F}" type="parTrans" cxnId="{5674C31B-CDF4-4CE6-B6F7-F1AB686C84FF}">
      <dgm:prSet/>
      <dgm:spPr/>
      <dgm:t>
        <a:bodyPr/>
        <a:lstStyle/>
        <a:p>
          <a:endParaRPr lang="en-US"/>
        </a:p>
      </dgm:t>
    </dgm:pt>
    <dgm:pt modelId="{A0235DE4-2118-482B-A347-E2E9FF6034CD}" type="sibTrans" cxnId="{5674C31B-CDF4-4CE6-B6F7-F1AB686C84FF}">
      <dgm:prSet/>
      <dgm:spPr/>
      <dgm:t>
        <a:bodyPr/>
        <a:lstStyle/>
        <a:p>
          <a:endParaRPr lang="en-US"/>
        </a:p>
      </dgm:t>
    </dgm:pt>
    <dgm:pt modelId="{EB57EE97-DBA2-4D1C-961E-EF7A114C575D}">
      <dgm:prSet/>
      <dgm:spPr/>
      <dgm:t>
        <a:bodyPr/>
        <a:lstStyle/>
        <a:p>
          <a:pPr>
            <a:lnSpc>
              <a:spcPct val="100000"/>
            </a:lnSpc>
          </a:pPr>
          <a:r>
            <a:rPr lang="en-GB"/>
            <a:t>The festival’s varied events need expertise in stage setup, sound and lightening system management, and safety procedures.</a:t>
          </a:r>
          <a:endParaRPr lang="en-US"/>
        </a:p>
      </dgm:t>
    </dgm:pt>
    <dgm:pt modelId="{7C0C29FF-E155-433B-8316-DE987680DCF8}" type="parTrans" cxnId="{2F611350-9506-4275-BD3F-E453C9102CFC}">
      <dgm:prSet/>
      <dgm:spPr/>
      <dgm:t>
        <a:bodyPr/>
        <a:lstStyle/>
        <a:p>
          <a:endParaRPr lang="en-US"/>
        </a:p>
      </dgm:t>
    </dgm:pt>
    <dgm:pt modelId="{AE268FCB-78E6-42D8-95F6-39949016198D}" type="sibTrans" cxnId="{2F611350-9506-4275-BD3F-E453C9102CFC}">
      <dgm:prSet/>
      <dgm:spPr/>
      <dgm:t>
        <a:bodyPr/>
        <a:lstStyle/>
        <a:p>
          <a:endParaRPr lang="en-US"/>
        </a:p>
      </dgm:t>
    </dgm:pt>
    <dgm:pt modelId="{6D29174A-0086-4E07-96C2-0361F50287CD}">
      <dgm:prSet/>
      <dgm:spPr/>
      <dgm:t>
        <a:bodyPr/>
        <a:lstStyle/>
        <a:p>
          <a:pPr>
            <a:lnSpc>
              <a:spcPct val="100000"/>
            </a:lnSpc>
          </a:pPr>
          <a:r>
            <a:rPr lang="en-GB"/>
            <a:t>Towards to handle the surge of guests and ease traffic, the festival provides a park and ride program along with extra plans for surplus parking at Bloomfield.  </a:t>
          </a:r>
          <a:endParaRPr lang="en-US"/>
        </a:p>
      </dgm:t>
    </dgm:pt>
    <dgm:pt modelId="{6DF413D4-DEBB-49E5-AD86-F0336C25DB48}" type="parTrans" cxnId="{EC1F5EC8-9640-402D-B32D-CE5E06068698}">
      <dgm:prSet/>
      <dgm:spPr/>
      <dgm:t>
        <a:bodyPr/>
        <a:lstStyle/>
        <a:p>
          <a:endParaRPr lang="en-US"/>
        </a:p>
      </dgm:t>
    </dgm:pt>
    <dgm:pt modelId="{FB58BE23-5C0C-412C-B49D-B8A732698B8D}" type="sibTrans" cxnId="{EC1F5EC8-9640-402D-B32D-CE5E06068698}">
      <dgm:prSet/>
      <dgm:spPr/>
      <dgm:t>
        <a:bodyPr/>
        <a:lstStyle/>
        <a:p>
          <a:endParaRPr lang="en-US"/>
        </a:p>
      </dgm:t>
    </dgm:pt>
    <dgm:pt modelId="{C041755D-9E56-4798-AA0F-9D1437414644}" type="pres">
      <dgm:prSet presAssocID="{A45544FC-26D7-415A-8CB2-44DBFDF508CA}" presName="root" presStyleCnt="0">
        <dgm:presLayoutVars>
          <dgm:dir/>
          <dgm:resizeHandles val="exact"/>
        </dgm:presLayoutVars>
      </dgm:prSet>
      <dgm:spPr/>
    </dgm:pt>
    <dgm:pt modelId="{116CCB6C-69A9-4B4B-8181-2DDC58CA8C50}" type="pres">
      <dgm:prSet presAssocID="{99ED67D6-5094-47E1-AF94-7D2BA5884950}" presName="compNode" presStyleCnt="0"/>
      <dgm:spPr/>
    </dgm:pt>
    <dgm:pt modelId="{D51D54F1-7B85-4B1F-ABF9-42616AB5D023}" type="pres">
      <dgm:prSet presAssocID="{99ED67D6-5094-47E1-AF94-7D2BA588495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are With Person"/>
        </a:ext>
      </dgm:extLst>
    </dgm:pt>
    <dgm:pt modelId="{71C2EAD5-445B-407D-B0A2-50459EB27934}" type="pres">
      <dgm:prSet presAssocID="{99ED67D6-5094-47E1-AF94-7D2BA5884950}" presName="spaceRect" presStyleCnt="0"/>
      <dgm:spPr/>
    </dgm:pt>
    <dgm:pt modelId="{32C5C222-A32C-4352-8D7D-5A97967C7C1C}" type="pres">
      <dgm:prSet presAssocID="{99ED67D6-5094-47E1-AF94-7D2BA5884950}" presName="textRect" presStyleLbl="revTx" presStyleIdx="0" presStyleCnt="4">
        <dgm:presLayoutVars>
          <dgm:chMax val="1"/>
          <dgm:chPref val="1"/>
        </dgm:presLayoutVars>
      </dgm:prSet>
      <dgm:spPr/>
    </dgm:pt>
    <dgm:pt modelId="{AC85127D-5E8F-4886-B9AD-806EA10A3E6E}" type="pres">
      <dgm:prSet presAssocID="{E22C9B66-F94C-4152-BAD2-17D62D5E21D7}" presName="sibTrans" presStyleCnt="0"/>
      <dgm:spPr/>
    </dgm:pt>
    <dgm:pt modelId="{C6DDB7E5-60F3-44CE-A8AA-D5D810DD439D}" type="pres">
      <dgm:prSet presAssocID="{52341522-1C19-43E6-A2EC-F9C3ECAD184F}" presName="compNode" presStyleCnt="0"/>
      <dgm:spPr/>
    </dgm:pt>
    <dgm:pt modelId="{6DC6EB47-B257-492F-95C5-B56D27269EAA}" type="pres">
      <dgm:prSet presAssocID="{52341522-1C19-43E6-A2EC-F9C3ECAD18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778F1877-E9D5-4DC9-AAF4-D4250E41F1A2}" type="pres">
      <dgm:prSet presAssocID="{52341522-1C19-43E6-A2EC-F9C3ECAD184F}" presName="spaceRect" presStyleCnt="0"/>
      <dgm:spPr/>
    </dgm:pt>
    <dgm:pt modelId="{A514E9B9-2AE9-424D-86BC-BB964F32472D}" type="pres">
      <dgm:prSet presAssocID="{52341522-1C19-43E6-A2EC-F9C3ECAD184F}" presName="textRect" presStyleLbl="revTx" presStyleIdx="1" presStyleCnt="4">
        <dgm:presLayoutVars>
          <dgm:chMax val="1"/>
          <dgm:chPref val="1"/>
        </dgm:presLayoutVars>
      </dgm:prSet>
      <dgm:spPr/>
    </dgm:pt>
    <dgm:pt modelId="{3D301817-A42A-403A-9AD9-A2639014DC1E}" type="pres">
      <dgm:prSet presAssocID="{A0235DE4-2118-482B-A347-E2E9FF6034CD}" presName="sibTrans" presStyleCnt="0"/>
      <dgm:spPr/>
    </dgm:pt>
    <dgm:pt modelId="{CC837727-6EFF-4635-A66D-FBB40BA44371}" type="pres">
      <dgm:prSet presAssocID="{EB57EE97-DBA2-4D1C-961E-EF7A114C575D}" presName="compNode" presStyleCnt="0"/>
      <dgm:spPr/>
    </dgm:pt>
    <dgm:pt modelId="{A125867B-C61B-433C-AEE6-C6A91D656D1E}" type="pres">
      <dgm:prSet presAssocID="{EB57EE97-DBA2-4D1C-961E-EF7A114C57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etti Ball"/>
        </a:ext>
      </dgm:extLst>
    </dgm:pt>
    <dgm:pt modelId="{3C5EAA24-0D2B-4D0D-B52F-869CBE05BC53}" type="pres">
      <dgm:prSet presAssocID="{EB57EE97-DBA2-4D1C-961E-EF7A114C575D}" presName="spaceRect" presStyleCnt="0"/>
      <dgm:spPr/>
    </dgm:pt>
    <dgm:pt modelId="{2FB31525-0804-45B7-BA6A-64CA92FB303A}" type="pres">
      <dgm:prSet presAssocID="{EB57EE97-DBA2-4D1C-961E-EF7A114C575D}" presName="textRect" presStyleLbl="revTx" presStyleIdx="2" presStyleCnt="4">
        <dgm:presLayoutVars>
          <dgm:chMax val="1"/>
          <dgm:chPref val="1"/>
        </dgm:presLayoutVars>
      </dgm:prSet>
      <dgm:spPr/>
    </dgm:pt>
    <dgm:pt modelId="{39034AE8-56DC-4250-B498-43A1ED94B6D9}" type="pres">
      <dgm:prSet presAssocID="{AE268FCB-78E6-42D8-95F6-39949016198D}" presName="sibTrans" presStyleCnt="0"/>
      <dgm:spPr/>
    </dgm:pt>
    <dgm:pt modelId="{CB2C8940-0C9E-4022-AC25-8D1DAC40AD47}" type="pres">
      <dgm:prSet presAssocID="{6D29174A-0086-4E07-96C2-0361F50287CD}" presName="compNode" presStyleCnt="0"/>
      <dgm:spPr/>
    </dgm:pt>
    <dgm:pt modelId="{D908F1C7-FC30-463B-A69E-017199536AB6}" type="pres">
      <dgm:prSet presAssocID="{6D29174A-0086-4E07-96C2-0361F50287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rk scene"/>
        </a:ext>
      </dgm:extLst>
    </dgm:pt>
    <dgm:pt modelId="{6E458BEC-F4EB-47BD-9698-4D703BAAC60A}" type="pres">
      <dgm:prSet presAssocID="{6D29174A-0086-4E07-96C2-0361F50287CD}" presName="spaceRect" presStyleCnt="0"/>
      <dgm:spPr/>
    </dgm:pt>
    <dgm:pt modelId="{89170F74-47C1-4C5E-8CB4-31D2FBC350F6}" type="pres">
      <dgm:prSet presAssocID="{6D29174A-0086-4E07-96C2-0361F50287CD}" presName="textRect" presStyleLbl="revTx" presStyleIdx="3" presStyleCnt="4">
        <dgm:presLayoutVars>
          <dgm:chMax val="1"/>
          <dgm:chPref val="1"/>
        </dgm:presLayoutVars>
      </dgm:prSet>
      <dgm:spPr/>
    </dgm:pt>
  </dgm:ptLst>
  <dgm:cxnLst>
    <dgm:cxn modelId="{9CF04E17-EC5B-4CED-AE8F-92E27D02CAF8}" type="presOf" srcId="{6D29174A-0086-4E07-96C2-0361F50287CD}" destId="{89170F74-47C1-4C5E-8CB4-31D2FBC350F6}" srcOrd="0" destOrd="0" presId="urn:microsoft.com/office/officeart/2018/2/layout/IconLabelList"/>
    <dgm:cxn modelId="{5674C31B-CDF4-4CE6-B6F7-F1AB686C84FF}" srcId="{A45544FC-26D7-415A-8CB2-44DBFDF508CA}" destId="{52341522-1C19-43E6-A2EC-F9C3ECAD184F}" srcOrd="1" destOrd="0" parTransId="{05E6C56D-8099-4B9C-B07C-54C262080C1F}" sibTransId="{A0235DE4-2118-482B-A347-E2E9FF6034CD}"/>
    <dgm:cxn modelId="{C0812C32-8619-44DE-8C27-F420CC322F5C}" srcId="{A45544FC-26D7-415A-8CB2-44DBFDF508CA}" destId="{99ED67D6-5094-47E1-AF94-7D2BA5884950}" srcOrd="0" destOrd="0" parTransId="{A6C334FD-BC5E-46CE-A51F-844A7ADB6FBC}" sibTransId="{E22C9B66-F94C-4152-BAD2-17D62D5E21D7}"/>
    <dgm:cxn modelId="{A77E525D-EFC2-4FA5-8090-1DFAE5849A1E}" type="presOf" srcId="{A45544FC-26D7-415A-8CB2-44DBFDF508CA}" destId="{C041755D-9E56-4798-AA0F-9D1437414644}" srcOrd="0" destOrd="0" presId="urn:microsoft.com/office/officeart/2018/2/layout/IconLabelList"/>
    <dgm:cxn modelId="{2F611350-9506-4275-BD3F-E453C9102CFC}" srcId="{A45544FC-26D7-415A-8CB2-44DBFDF508CA}" destId="{EB57EE97-DBA2-4D1C-961E-EF7A114C575D}" srcOrd="2" destOrd="0" parTransId="{7C0C29FF-E155-433B-8316-DE987680DCF8}" sibTransId="{AE268FCB-78E6-42D8-95F6-39949016198D}"/>
    <dgm:cxn modelId="{192AFA53-10CA-48B1-B7BA-C9F19C079754}" type="presOf" srcId="{52341522-1C19-43E6-A2EC-F9C3ECAD184F}" destId="{A514E9B9-2AE9-424D-86BC-BB964F32472D}" srcOrd="0" destOrd="0" presId="urn:microsoft.com/office/officeart/2018/2/layout/IconLabelList"/>
    <dgm:cxn modelId="{A0E95A58-CFB3-4942-AD4A-0098CE887036}" type="presOf" srcId="{EB57EE97-DBA2-4D1C-961E-EF7A114C575D}" destId="{2FB31525-0804-45B7-BA6A-64CA92FB303A}" srcOrd="0" destOrd="0" presId="urn:microsoft.com/office/officeart/2018/2/layout/IconLabelList"/>
    <dgm:cxn modelId="{2C49527A-9B20-4E4C-8325-23B2807E8DD9}" type="presOf" srcId="{99ED67D6-5094-47E1-AF94-7D2BA5884950}" destId="{32C5C222-A32C-4352-8D7D-5A97967C7C1C}" srcOrd="0" destOrd="0" presId="urn:microsoft.com/office/officeart/2018/2/layout/IconLabelList"/>
    <dgm:cxn modelId="{EC1F5EC8-9640-402D-B32D-CE5E06068698}" srcId="{A45544FC-26D7-415A-8CB2-44DBFDF508CA}" destId="{6D29174A-0086-4E07-96C2-0361F50287CD}" srcOrd="3" destOrd="0" parTransId="{6DF413D4-DEBB-49E5-AD86-F0336C25DB48}" sibTransId="{FB58BE23-5C0C-412C-B49D-B8A732698B8D}"/>
    <dgm:cxn modelId="{8E0F8E08-06CB-4C2B-8742-B343718AC721}" type="presParOf" srcId="{C041755D-9E56-4798-AA0F-9D1437414644}" destId="{116CCB6C-69A9-4B4B-8181-2DDC58CA8C50}" srcOrd="0" destOrd="0" presId="urn:microsoft.com/office/officeart/2018/2/layout/IconLabelList"/>
    <dgm:cxn modelId="{225D16FC-DC91-4DDC-896B-F188DF8089BD}" type="presParOf" srcId="{116CCB6C-69A9-4B4B-8181-2DDC58CA8C50}" destId="{D51D54F1-7B85-4B1F-ABF9-42616AB5D023}" srcOrd="0" destOrd="0" presId="urn:microsoft.com/office/officeart/2018/2/layout/IconLabelList"/>
    <dgm:cxn modelId="{84E5B859-E499-4C64-93B7-AC6B8919D406}" type="presParOf" srcId="{116CCB6C-69A9-4B4B-8181-2DDC58CA8C50}" destId="{71C2EAD5-445B-407D-B0A2-50459EB27934}" srcOrd="1" destOrd="0" presId="urn:microsoft.com/office/officeart/2018/2/layout/IconLabelList"/>
    <dgm:cxn modelId="{989A6395-EBE4-4BB3-9163-960E19CA81DE}" type="presParOf" srcId="{116CCB6C-69A9-4B4B-8181-2DDC58CA8C50}" destId="{32C5C222-A32C-4352-8D7D-5A97967C7C1C}" srcOrd="2" destOrd="0" presId="urn:microsoft.com/office/officeart/2018/2/layout/IconLabelList"/>
    <dgm:cxn modelId="{DAB27F8E-C4D3-448B-9078-81A45ABE40A5}" type="presParOf" srcId="{C041755D-9E56-4798-AA0F-9D1437414644}" destId="{AC85127D-5E8F-4886-B9AD-806EA10A3E6E}" srcOrd="1" destOrd="0" presId="urn:microsoft.com/office/officeart/2018/2/layout/IconLabelList"/>
    <dgm:cxn modelId="{F4379769-7C14-4E2B-98F3-F74877C7D593}" type="presParOf" srcId="{C041755D-9E56-4798-AA0F-9D1437414644}" destId="{C6DDB7E5-60F3-44CE-A8AA-D5D810DD439D}" srcOrd="2" destOrd="0" presId="urn:microsoft.com/office/officeart/2018/2/layout/IconLabelList"/>
    <dgm:cxn modelId="{462B63F9-F263-479F-85F3-B6DE558154A4}" type="presParOf" srcId="{C6DDB7E5-60F3-44CE-A8AA-D5D810DD439D}" destId="{6DC6EB47-B257-492F-95C5-B56D27269EAA}" srcOrd="0" destOrd="0" presId="urn:microsoft.com/office/officeart/2018/2/layout/IconLabelList"/>
    <dgm:cxn modelId="{7C45EFB0-B2A6-4617-95B0-B08BC83F008E}" type="presParOf" srcId="{C6DDB7E5-60F3-44CE-A8AA-D5D810DD439D}" destId="{778F1877-E9D5-4DC9-AAF4-D4250E41F1A2}" srcOrd="1" destOrd="0" presId="urn:microsoft.com/office/officeart/2018/2/layout/IconLabelList"/>
    <dgm:cxn modelId="{466941B0-ACF2-49A8-847F-8C72B9E3471C}" type="presParOf" srcId="{C6DDB7E5-60F3-44CE-A8AA-D5D810DD439D}" destId="{A514E9B9-2AE9-424D-86BC-BB964F32472D}" srcOrd="2" destOrd="0" presId="urn:microsoft.com/office/officeart/2018/2/layout/IconLabelList"/>
    <dgm:cxn modelId="{681CB801-A06A-401F-B36B-9CC4D0D6618B}" type="presParOf" srcId="{C041755D-9E56-4798-AA0F-9D1437414644}" destId="{3D301817-A42A-403A-9AD9-A2639014DC1E}" srcOrd="3" destOrd="0" presId="urn:microsoft.com/office/officeart/2018/2/layout/IconLabelList"/>
    <dgm:cxn modelId="{9A3085CF-3BF6-462E-85A3-94D68973A802}" type="presParOf" srcId="{C041755D-9E56-4798-AA0F-9D1437414644}" destId="{CC837727-6EFF-4635-A66D-FBB40BA44371}" srcOrd="4" destOrd="0" presId="urn:microsoft.com/office/officeart/2018/2/layout/IconLabelList"/>
    <dgm:cxn modelId="{F100E92B-274F-412C-A595-0841F09ECFA4}" type="presParOf" srcId="{CC837727-6EFF-4635-A66D-FBB40BA44371}" destId="{A125867B-C61B-433C-AEE6-C6A91D656D1E}" srcOrd="0" destOrd="0" presId="urn:microsoft.com/office/officeart/2018/2/layout/IconLabelList"/>
    <dgm:cxn modelId="{648E1D68-9779-4ED1-9C2C-0BAF22014BB2}" type="presParOf" srcId="{CC837727-6EFF-4635-A66D-FBB40BA44371}" destId="{3C5EAA24-0D2B-4D0D-B52F-869CBE05BC53}" srcOrd="1" destOrd="0" presId="urn:microsoft.com/office/officeart/2018/2/layout/IconLabelList"/>
    <dgm:cxn modelId="{B63E5672-470B-4698-AA95-AF3BF1D058FE}" type="presParOf" srcId="{CC837727-6EFF-4635-A66D-FBB40BA44371}" destId="{2FB31525-0804-45B7-BA6A-64CA92FB303A}" srcOrd="2" destOrd="0" presId="urn:microsoft.com/office/officeart/2018/2/layout/IconLabelList"/>
    <dgm:cxn modelId="{2C25D21E-CC8D-4B10-BA4A-FFF42E1DFB9E}" type="presParOf" srcId="{C041755D-9E56-4798-AA0F-9D1437414644}" destId="{39034AE8-56DC-4250-B498-43A1ED94B6D9}" srcOrd="5" destOrd="0" presId="urn:microsoft.com/office/officeart/2018/2/layout/IconLabelList"/>
    <dgm:cxn modelId="{FB40A8ED-41B5-4FF5-9E10-D2A674B37AC3}" type="presParOf" srcId="{C041755D-9E56-4798-AA0F-9D1437414644}" destId="{CB2C8940-0C9E-4022-AC25-8D1DAC40AD47}" srcOrd="6" destOrd="0" presId="urn:microsoft.com/office/officeart/2018/2/layout/IconLabelList"/>
    <dgm:cxn modelId="{49BC747B-272B-4319-AE42-2405E2311D47}" type="presParOf" srcId="{CB2C8940-0C9E-4022-AC25-8D1DAC40AD47}" destId="{D908F1C7-FC30-463B-A69E-017199536AB6}" srcOrd="0" destOrd="0" presId="urn:microsoft.com/office/officeart/2018/2/layout/IconLabelList"/>
    <dgm:cxn modelId="{6656069B-43CB-4B3E-AD7C-CDB19D3355CD}" type="presParOf" srcId="{CB2C8940-0C9E-4022-AC25-8D1DAC40AD47}" destId="{6E458BEC-F4EB-47BD-9698-4D703BAAC60A}" srcOrd="1" destOrd="0" presId="urn:microsoft.com/office/officeart/2018/2/layout/IconLabelList"/>
    <dgm:cxn modelId="{9415D26E-F4C8-4777-BC31-AFCF6FFB40DC}" type="presParOf" srcId="{CB2C8940-0C9E-4022-AC25-8D1DAC40AD47}" destId="{89170F74-47C1-4C5E-8CB4-31D2FBC350F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1D6FDA-230F-4B36-A72F-80562967BF61}"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3D87DA7-5CAB-40D8-8092-A49D3376E49E}">
      <dgm:prSet/>
      <dgm:spPr/>
      <dgm:t>
        <a:bodyPr/>
        <a:lstStyle/>
        <a:p>
          <a:pPr>
            <a:defRPr cap="all"/>
          </a:pPr>
          <a:r>
            <a:rPr lang="en-GB"/>
            <a:t>Because the event is held at Town Moor, environmental measures like trash minimisation and energy-efficient installation may be used. These efforts might be directed by following guidelines such as ISO 20121.</a:t>
          </a:r>
          <a:endParaRPr lang="en-US"/>
        </a:p>
      </dgm:t>
    </dgm:pt>
    <dgm:pt modelId="{B328EB0F-E97E-4D88-A15F-B425134DF1B2}" type="parTrans" cxnId="{B6845BC9-54F8-49E2-B311-2BB287D0C01E}">
      <dgm:prSet/>
      <dgm:spPr/>
      <dgm:t>
        <a:bodyPr/>
        <a:lstStyle/>
        <a:p>
          <a:endParaRPr lang="en-US"/>
        </a:p>
      </dgm:t>
    </dgm:pt>
    <dgm:pt modelId="{77837009-6C60-4A8A-A0E2-C4806E3FC52C}" type="sibTrans" cxnId="{B6845BC9-54F8-49E2-B311-2BB287D0C01E}">
      <dgm:prSet/>
      <dgm:spPr/>
      <dgm:t>
        <a:bodyPr/>
        <a:lstStyle/>
        <a:p>
          <a:endParaRPr lang="en-US"/>
        </a:p>
      </dgm:t>
    </dgm:pt>
    <dgm:pt modelId="{8E88F691-F33D-428E-A97C-2DCB34627BB3}">
      <dgm:prSet/>
      <dgm:spPr/>
      <dgm:t>
        <a:bodyPr/>
        <a:lstStyle/>
        <a:p>
          <a:pPr>
            <a:defRPr cap="all"/>
          </a:pPr>
          <a:r>
            <a:rPr lang="en-GB"/>
            <a:t>The town’s economic and social sustainability is enhanced by holding the event in a central, easily accessible area, which also reduces transportation-related emissions and promotes local companies. Using techniques to reduce food waste, such composing and portion management, is consistent with sustainable event practices.</a:t>
          </a:r>
          <a:endParaRPr lang="en-US"/>
        </a:p>
      </dgm:t>
    </dgm:pt>
    <dgm:pt modelId="{F90063A4-E0B6-4494-9351-E951D02D7136}" type="parTrans" cxnId="{79C2B0C1-7B60-4652-B4A4-66040F5210C4}">
      <dgm:prSet/>
      <dgm:spPr/>
      <dgm:t>
        <a:bodyPr/>
        <a:lstStyle/>
        <a:p>
          <a:endParaRPr lang="en-US"/>
        </a:p>
      </dgm:t>
    </dgm:pt>
    <dgm:pt modelId="{EC6C8C6D-915A-47BC-82A3-22B76FF55679}" type="sibTrans" cxnId="{79C2B0C1-7B60-4652-B4A4-66040F5210C4}">
      <dgm:prSet/>
      <dgm:spPr/>
      <dgm:t>
        <a:bodyPr/>
        <a:lstStyle/>
        <a:p>
          <a:endParaRPr lang="en-US"/>
        </a:p>
      </dgm:t>
    </dgm:pt>
    <dgm:pt modelId="{C2CDA045-211E-4431-B003-73D9D27F58E0}">
      <dgm:prSet/>
      <dgm:spPr/>
      <dgm:t>
        <a:bodyPr/>
        <a:lstStyle/>
        <a:p>
          <a:pPr>
            <a:defRPr cap="all"/>
          </a:pPr>
          <a:r>
            <a:rPr lang="en-GB"/>
            <a:t>Promoting carpooling and public transport usage is consistent with the objectives of sustainable event management.</a:t>
          </a:r>
          <a:endParaRPr lang="en-US"/>
        </a:p>
      </dgm:t>
    </dgm:pt>
    <dgm:pt modelId="{71B4DE44-5C9C-4886-A5BA-70ECED278638}" type="parTrans" cxnId="{8E92009D-E9CF-4494-8E35-70BE688D824C}">
      <dgm:prSet/>
      <dgm:spPr/>
      <dgm:t>
        <a:bodyPr/>
        <a:lstStyle/>
        <a:p>
          <a:endParaRPr lang="en-US"/>
        </a:p>
      </dgm:t>
    </dgm:pt>
    <dgm:pt modelId="{A374DE64-C5EF-4C20-BAAA-F5C012D6BDD7}" type="sibTrans" cxnId="{8E92009D-E9CF-4494-8E35-70BE688D824C}">
      <dgm:prSet/>
      <dgm:spPr/>
      <dgm:t>
        <a:bodyPr/>
        <a:lstStyle/>
        <a:p>
          <a:endParaRPr lang="en-US"/>
        </a:p>
      </dgm:t>
    </dgm:pt>
    <dgm:pt modelId="{C41BB399-5D3B-46E5-AF92-74C31ADB860C}" type="pres">
      <dgm:prSet presAssocID="{DE1D6FDA-230F-4B36-A72F-80562967BF61}" presName="root" presStyleCnt="0">
        <dgm:presLayoutVars>
          <dgm:dir/>
          <dgm:resizeHandles val="exact"/>
        </dgm:presLayoutVars>
      </dgm:prSet>
      <dgm:spPr/>
    </dgm:pt>
    <dgm:pt modelId="{13D7F960-AAD4-4D9A-93EC-19EAB5B809F9}" type="pres">
      <dgm:prSet presAssocID="{C3D87DA7-5CAB-40D8-8092-A49D3376E49E}" presName="compNode" presStyleCnt="0"/>
      <dgm:spPr/>
    </dgm:pt>
    <dgm:pt modelId="{E7C333D6-0587-4498-8CA4-A37507F1CEB3}" type="pres">
      <dgm:prSet presAssocID="{C3D87DA7-5CAB-40D8-8092-A49D3376E49E}" presName="iconBgRect" presStyleLbl="bgShp" presStyleIdx="0" presStyleCnt="3"/>
      <dgm:spPr/>
    </dgm:pt>
    <dgm:pt modelId="{01AD2479-8F69-4086-AE88-62E6DABEFA7D}" type="pres">
      <dgm:prSet presAssocID="{C3D87DA7-5CAB-40D8-8092-A49D3376E49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EE04F0FF-2C2C-434C-9A58-23F5D86A0B20}" type="pres">
      <dgm:prSet presAssocID="{C3D87DA7-5CAB-40D8-8092-A49D3376E49E}" presName="spaceRect" presStyleCnt="0"/>
      <dgm:spPr/>
    </dgm:pt>
    <dgm:pt modelId="{C340A276-341A-4084-8001-17D0263C8FC3}" type="pres">
      <dgm:prSet presAssocID="{C3D87DA7-5CAB-40D8-8092-A49D3376E49E}" presName="textRect" presStyleLbl="revTx" presStyleIdx="0" presStyleCnt="3">
        <dgm:presLayoutVars>
          <dgm:chMax val="1"/>
          <dgm:chPref val="1"/>
        </dgm:presLayoutVars>
      </dgm:prSet>
      <dgm:spPr/>
    </dgm:pt>
    <dgm:pt modelId="{FEBF9873-5941-4A6D-9A45-96B4F708BE6B}" type="pres">
      <dgm:prSet presAssocID="{77837009-6C60-4A8A-A0E2-C4806E3FC52C}" presName="sibTrans" presStyleCnt="0"/>
      <dgm:spPr/>
    </dgm:pt>
    <dgm:pt modelId="{645F791E-19F7-4E56-AAA1-AAB0FB2AC112}" type="pres">
      <dgm:prSet presAssocID="{8E88F691-F33D-428E-A97C-2DCB34627BB3}" presName="compNode" presStyleCnt="0"/>
      <dgm:spPr/>
    </dgm:pt>
    <dgm:pt modelId="{AFEAEAB7-1575-4818-90BA-94D64D8D3160}" type="pres">
      <dgm:prSet presAssocID="{8E88F691-F33D-428E-A97C-2DCB34627BB3}" presName="iconBgRect" presStyleLbl="bgShp" presStyleIdx="1" presStyleCnt="3"/>
      <dgm:spPr/>
    </dgm:pt>
    <dgm:pt modelId="{E26BF820-88CD-40E4-9227-93557703E560}" type="pres">
      <dgm:prSet presAssocID="{8E88F691-F33D-428E-A97C-2DCB34627B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E9DCCFE8-7549-45AD-90F8-CF11002FD88E}" type="pres">
      <dgm:prSet presAssocID="{8E88F691-F33D-428E-A97C-2DCB34627BB3}" presName="spaceRect" presStyleCnt="0"/>
      <dgm:spPr/>
    </dgm:pt>
    <dgm:pt modelId="{44381ACA-A0B5-4D64-A9CA-193C53ED8102}" type="pres">
      <dgm:prSet presAssocID="{8E88F691-F33D-428E-A97C-2DCB34627BB3}" presName="textRect" presStyleLbl="revTx" presStyleIdx="1" presStyleCnt="3">
        <dgm:presLayoutVars>
          <dgm:chMax val="1"/>
          <dgm:chPref val="1"/>
        </dgm:presLayoutVars>
      </dgm:prSet>
      <dgm:spPr/>
    </dgm:pt>
    <dgm:pt modelId="{BF8FD18C-59B7-4479-85B0-E04CB464CBE1}" type="pres">
      <dgm:prSet presAssocID="{EC6C8C6D-915A-47BC-82A3-22B76FF55679}" presName="sibTrans" presStyleCnt="0"/>
      <dgm:spPr/>
    </dgm:pt>
    <dgm:pt modelId="{9628D8C0-A006-49D2-B1B7-F87C69DDA062}" type="pres">
      <dgm:prSet presAssocID="{C2CDA045-211E-4431-B003-73D9D27F58E0}" presName="compNode" presStyleCnt="0"/>
      <dgm:spPr/>
    </dgm:pt>
    <dgm:pt modelId="{4798D4BA-6097-40FF-A52E-93397B6842CC}" type="pres">
      <dgm:prSet presAssocID="{C2CDA045-211E-4431-B003-73D9D27F58E0}" presName="iconBgRect" presStyleLbl="bgShp" presStyleIdx="2" presStyleCnt="3"/>
      <dgm:spPr/>
    </dgm:pt>
    <dgm:pt modelId="{14C48F7F-432D-4E7C-AF95-137CBDBD3AE1}" type="pres">
      <dgm:prSet presAssocID="{C2CDA045-211E-4431-B003-73D9D27F58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552545E8-EC94-4624-AD07-2218718A86B8}" type="pres">
      <dgm:prSet presAssocID="{C2CDA045-211E-4431-B003-73D9D27F58E0}" presName="spaceRect" presStyleCnt="0"/>
      <dgm:spPr/>
    </dgm:pt>
    <dgm:pt modelId="{C4BF0DFA-F819-4F86-921E-64C9B2FEE106}" type="pres">
      <dgm:prSet presAssocID="{C2CDA045-211E-4431-B003-73D9D27F58E0}" presName="textRect" presStyleLbl="revTx" presStyleIdx="2" presStyleCnt="3">
        <dgm:presLayoutVars>
          <dgm:chMax val="1"/>
          <dgm:chPref val="1"/>
        </dgm:presLayoutVars>
      </dgm:prSet>
      <dgm:spPr/>
    </dgm:pt>
  </dgm:ptLst>
  <dgm:cxnLst>
    <dgm:cxn modelId="{7445C413-72AD-4825-8977-1CBCE8F5A166}" type="presOf" srcId="{C3D87DA7-5CAB-40D8-8092-A49D3376E49E}" destId="{C340A276-341A-4084-8001-17D0263C8FC3}" srcOrd="0" destOrd="0" presId="urn:microsoft.com/office/officeart/2018/5/layout/IconCircleLabelList"/>
    <dgm:cxn modelId="{C77E9228-7FA4-4E2A-8F53-A85A3341BD42}" type="presOf" srcId="{DE1D6FDA-230F-4B36-A72F-80562967BF61}" destId="{C41BB399-5D3B-46E5-AF92-74C31ADB860C}" srcOrd="0" destOrd="0" presId="urn:microsoft.com/office/officeart/2018/5/layout/IconCircleLabelList"/>
    <dgm:cxn modelId="{18BE2564-7AD4-4EB1-85C1-893860CC9DCC}" type="presOf" srcId="{8E88F691-F33D-428E-A97C-2DCB34627BB3}" destId="{44381ACA-A0B5-4D64-A9CA-193C53ED8102}" srcOrd="0" destOrd="0" presId="urn:microsoft.com/office/officeart/2018/5/layout/IconCircleLabelList"/>
    <dgm:cxn modelId="{45A51989-AD11-49E8-B170-4DFC1F0681EE}" type="presOf" srcId="{C2CDA045-211E-4431-B003-73D9D27F58E0}" destId="{C4BF0DFA-F819-4F86-921E-64C9B2FEE106}" srcOrd="0" destOrd="0" presId="urn:microsoft.com/office/officeart/2018/5/layout/IconCircleLabelList"/>
    <dgm:cxn modelId="{8E92009D-E9CF-4494-8E35-70BE688D824C}" srcId="{DE1D6FDA-230F-4B36-A72F-80562967BF61}" destId="{C2CDA045-211E-4431-B003-73D9D27F58E0}" srcOrd="2" destOrd="0" parTransId="{71B4DE44-5C9C-4886-A5BA-70ECED278638}" sibTransId="{A374DE64-C5EF-4C20-BAAA-F5C012D6BDD7}"/>
    <dgm:cxn modelId="{79C2B0C1-7B60-4652-B4A4-66040F5210C4}" srcId="{DE1D6FDA-230F-4B36-A72F-80562967BF61}" destId="{8E88F691-F33D-428E-A97C-2DCB34627BB3}" srcOrd="1" destOrd="0" parTransId="{F90063A4-E0B6-4494-9351-E951D02D7136}" sibTransId="{EC6C8C6D-915A-47BC-82A3-22B76FF55679}"/>
    <dgm:cxn modelId="{B6845BC9-54F8-49E2-B311-2BB287D0C01E}" srcId="{DE1D6FDA-230F-4B36-A72F-80562967BF61}" destId="{C3D87DA7-5CAB-40D8-8092-A49D3376E49E}" srcOrd="0" destOrd="0" parTransId="{B328EB0F-E97E-4D88-A15F-B425134DF1B2}" sibTransId="{77837009-6C60-4A8A-A0E2-C4806E3FC52C}"/>
    <dgm:cxn modelId="{AEA6C126-848F-4EDA-9938-8FDEA96CDF4C}" type="presParOf" srcId="{C41BB399-5D3B-46E5-AF92-74C31ADB860C}" destId="{13D7F960-AAD4-4D9A-93EC-19EAB5B809F9}" srcOrd="0" destOrd="0" presId="urn:microsoft.com/office/officeart/2018/5/layout/IconCircleLabelList"/>
    <dgm:cxn modelId="{A523926F-3A18-4E4D-A69C-C10BF74E1390}" type="presParOf" srcId="{13D7F960-AAD4-4D9A-93EC-19EAB5B809F9}" destId="{E7C333D6-0587-4498-8CA4-A37507F1CEB3}" srcOrd="0" destOrd="0" presId="urn:microsoft.com/office/officeart/2018/5/layout/IconCircleLabelList"/>
    <dgm:cxn modelId="{E87586EA-F2B7-47CA-A6B3-DD88E945A295}" type="presParOf" srcId="{13D7F960-AAD4-4D9A-93EC-19EAB5B809F9}" destId="{01AD2479-8F69-4086-AE88-62E6DABEFA7D}" srcOrd="1" destOrd="0" presId="urn:microsoft.com/office/officeart/2018/5/layout/IconCircleLabelList"/>
    <dgm:cxn modelId="{D652A6B0-A2C5-4CB2-AD7F-8A215F1B925A}" type="presParOf" srcId="{13D7F960-AAD4-4D9A-93EC-19EAB5B809F9}" destId="{EE04F0FF-2C2C-434C-9A58-23F5D86A0B20}" srcOrd="2" destOrd="0" presId="urn:microsoft.com/office/officeart/2018/5/layout/IconCircleLabelList"/>
    <dgm:cxn modelId="{565223D0-5A4E-46B5-9557-EEA1790A7EBB}" type="presParOf" srcId="{13D7F960-AAD4-4D9A-93EC-19EAB5B809F9}" destId="{C340A276-341A-4084-8001-17D0263C8FC3}" srcOrd="3" destOrd="0" presId="urn:microsoft.com/office/officeart/2018/5/layout/IconCircleLabelList"/>
    <dgm:cxn modelId="{D1AAE5CD-2634-42AD-8F72-6DB1BED10A9E}" type="presParOf" srcId="{C41BB399-5D3B-46E5-AF92-74C31ADB860C}" destId="{FEBF9873-5941-4A6D-9A45-96B4F708BE6B}" srcOrd="1" destOrd="0" presId="urn:microsoft.com/office/officeart/2018/5/layout/IconCircleLabelList"/>
    <dgm:cxn modelId="{2216B4C8-0689-4DAE-B0A3-6C3BA75AB453}" type="presParOf" srcId="{C41BB399-5D3B-46E5-AF92-74C31ADB860C}" destId="{645F791E-19F7-4E56-AAA1-AAB0FB2AC112}" srcOrd="2" destOrd="0" presId="urn:microsoft.com/office/officeart/2018/5/layout/IconCircleLabelList"/>
    <dgm:cxn modelId="{0A50BEBD-1EE2-42F2-90ED-9EADADC7726E}" type="presParOf" srcId="{645F791E-19F7-4E56-AAA1-AAB0FB2AC112}" destId="{AFEAEAB7-1575-4818-90BA-94D64D8D3160}" srcOrd="0" destOrd="0" presId="urn:microsoft.com/office/officeart/2018/5/layout/IconCircleLabelList"/>
    <dgm:cxn modelId="{24E1CD86-F37C-4769-B7A5-0943F30CE2C9}" type="presParOf" srcId="{645F791E-19F7-4E56-AAA1-AAB0FB2AC112}" destId="{E26BF820-88CD-40E4-9227-93557703E560}" srcOrd="1" destOrd="0" presId="urn:microsoft.com/office/officeart/2018/5/layout/IconCircleLabelList"/>
    <dgm:cxn modelId="{BAFD36B9-2347-4577-BCD2-59F1AD7366BB}" type="presParOf" srcId="{645F791E-19F7-4E56-AAA1-AAB0FB2AC112}" destId="{E9DCCFE8-7549-45AD-90F8-CF11002FD88E}" srcOrd="2" destOrd="0" presId="urn:microsoft.com/office/officeart/2018/5/layout/IconCircleLabelList"/>
    <dgm:cxn modelId="{F5EBA1C3-BEF0-475B-BC0D-9BA47EB0F8C9}" type="presParOf" srcId="{645F791E-19F7-4E56-AAA1-AAB0FB2AC112}" destId="{44381ACA-A0B5-4D64-A9CA-193C53ED8102}" srcOrd="3" destOrd="0" presId="urn:microsoft.com/office/officeart/2018/5/layout/IconCircleLabelList"/>
    <dgm:cxn modelId="{85A176ED-6F8E-4631-927E-AB4025FF0CB5}" type="presParOf" srcId="{C41BB399-5D3B-46E5-AF92-74C31ADB860C}" destId="{BF8FD18C-59B7-4479-85B0-E04CB464CBE1}" srcOrd="3" destOrd="0" presId="urn:microsoft.com/office/officeart/2018/5/layout/IconCircleLabelList"/>
    <dgm:cxn modelId="{42A4377E-FDCF-4FA2-A88D-C882BC2898AD}" type="presParOf" srcId="{C41BB399-5D3B-46E5-AF92-74C31ADB860C}" destId="{9628D8C0-A006-49D2-B1B7-F87C69DDA062}" srcOrd="4" destOrd="0" presId="urn:microsoft.com/office/officeart/2018/5/layout/IconCircleLabelList"/>
    <dgm:cxn modelId="{1A2425D9-9380-4BD3-9D38-C8514838019A}" type="presParOf" srcId="{9628D8C0-A006-49D2-B1B7-F87C69DDA062}" destId="{4798D4BA-6097-40FF-A52E-93397B6842CC}" srcOrd="0" destOrd="0" presId="urn:microsoft.com/office/officeart/2018/5/layout/IconCircleLabelList"/>
    <dgm:cxn modelId="{8DEDF737-C708-437D-A26F-EECD1BA9E9A8}" type="presParOf" srcId="{9628D8C0-A006-49D2-B1B7-F87C69DDA062}" destId="{14C48F7F-432D-4E7C-AF95-137CBDBD3AE1}" srcOrd="1" destOrd="0" presId="urn:microsoft.com/office/officeart/2018/5/layout/IconCircleLabelList"/>
    <dgm:cxn modelId="{F37F4ED4-9CE1-4719-ACF3-1DC34E25488A}" type="presParOf" srcId="{9628D8C0-A006-49D2-B1B7-F87C69DDA062}" destId="{552545E8-EC94-4624-AD07-2218718A86B8}" srcOrd="2" destOrd="0" presId="urn:microsoft.com/office/officeart/2018/5/layout/IconCircleLabelList"/>
    <dgm:cxn modelId="{D25693F3-5AD3-46E4-AAB4-EEAE123A992D}" type="presParOf" srcId="{9628D8C0-A006-49D2-B1B7-F87C69DDA062}" destId="{C4BF0DFA-F819-4F86-921E-64C9B2FEE10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AFA6CF-DE0D-44AF-A1E8-1684226B447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AB40D44-3350-489C-B0B2-DD2B33747512}">
      <dgm:prSet/>
      <dgm:spPr/>
      <dgm:t>
        <a:bodyPr/>
        <a:lstStyle/>
        <a:p>
          <a:r>
            <a:rPr lang="en-GB"/>
            <a:t>Based on Welsh Government Food Festival Evaluation (2015), which showed most festivals operate within the £25,000-£35,000 range.  </a:t>
          </a:r>
          <a:endParaRPr lang="en-US"/>
        </a:p>
      </dgm:t>
    </dgm:pt>
    <dgm:pt modelId="{D1FBD983-5529-468D-97C7-034D954BD7B9}" type="parTrans" cxnId="{2877AAD9-212B-4A33-AD25-2A90A96C69E3}">
      <dgm:prSet/>
      <dgm:spPr/>
      <dgm:t>
        <a:bodyPr/>
        <a:lstStyle/>
        <a:p>
          <a:endParaRPr lang="en-US"/>
        </a:p>
      </dgm:t>
    </dgm:pt>
    <dgm:pt modelId="{96A9B928-3631-4788-89A7-59B114B82C2E}" type="sibTrans" cxnId="{2877AAD9-212B-4A33-AD25-2A90A96C69E3}">
      <dgm:prSet/>
      <dgm:spPr/>
      <dgm:t>
        <a:bodyPr/>
        <a:lstStyle/>
        <a:p>
          <a:endParaRPr lang="en-US"/>
        </a:p>
      </dgm:t>
    </dgm:pt>
    <dgm:pt modelId="{0BB45708-A15B-4C35-BBAC-22B9B6CD4074}">
      <dgm:prSet/>
      <dgm:spPr/>
      <dgm:t>
        <a:bodyPr/>
        <a:lstStyle/>
        <a:p>
          <a:r>
            <a:rPr lang="en-GB"/>
            <a:t>The estimated amount from tickets sales is in average £5 x 6000 which results a profit of £30,000.</a:t>
          </a:r>
          <a:endParaRPr lang="en-US"/>
        </a:p>
      </dgm:t>
    </dgm:pt>
    <dgm:pt modelId="{2A013C5D-3ABD-486D-8D9D-B1DF2840F247}" type="parTrans" cxnId="{FA49216D-F9E8-4B0B-9146-D5F6CCFED3FB}">
      <dgm:prSet/>
      <dgm:spPr/>
      <dgm:t>
        <a:bodyPr/>
        <a:lstStyle/>
        <a:p>
          <a:endParaRPr lang="en-US"/>
        </a:p>
      </dgm:t>
    </dgm:pt>
    <dgm:pt modelId="{2DD6966B-9F9C-4CC3-837A-896AD6024231}" type="sibTrans" cxnId="{FA49216D-F9E8-4B0B-9146-D5F6CCFED3FB}">
      <dgm:prSet/>
      <dgm:spPr/>
      <dgm:t>
        <a:bodyPr/>
        <a:lstStyle/>
        <a:p>
          <a:endParaRPr lang="en-US"/>
        </a:p>
      </dgm:t>
    </dgm:pt>
    <dgm:pt modelId="{66C463E5-C5CD-40C0-A28A-2C3362504C4B}">
      <dgm:prSet/>
      <dgm:spPr/>
      <dgm:t>
        <a:bodyPr/>
        <a:lstStyle/>
        <a:p>
          <a:r>
            <a:rPr lang="en-GB"/>
            <a:t>Visit Wales supports food tourism initiatives under campaign like Year of Croeso offering grants for marketing, infrastructure, and inclusively projects. </a:t>
          </a:r>
          <a:endParaRPr lang="en-US"/>
        </a:p>
      </dgm:t>
    </dgm:pt>
    <dgm:pt modelId="{06308AD8-E75A-480F-8C27-324225E5088F}" type="parTrans" cxnId="{F389F2FE-BD9E-466C-BB3A-E8197F8AC8E4}">
      <dgm:prSet/>
      <dgm:spPr/>
      <dgm:t>
        <a:bodyPr/>
        <a:lstStyle/>
        <a:p>
          <a:endParaRPr lang="en-US"/>
        </a:p>
      </dgm:t>
    </dgm:pt>
    <dgm:pt modelId="{0943F155-1047-44B9-ABE2-547DF83CB207}" type="sibTrans" cxnId="{F389F2FE-BD9E-466C-BB3A-E8197F8AC8E4}">
      <dgm:prSet/>
      <dgm:spPr/>
      <dgm:t>
        <a:bodyPr/>
        <a:lstStyle/>
        <a:p>
          <a:endParaRPr lang="en-US"/>
        </a:p>
      </dgm:t>
    </dgm:pt>
    <dgm:pt modelId="{AD89BEAC-51E9-4FF8-86FD-ECCCCEBABFB8}" type="pres">
      <dgm:prSet presAssocID="{14AFA6CF-DE0D-44AF-A1E8-1684226B447D}" presName="hierChild1" presStyleCnt="0">
        <dgm:presLayoutVars>
          <dgm:chPref val="1"/>
          <dgm:dir/>
          <dgm:animOne val="branch"/>
          <dgm:animLvl val="lvl"/>
          <dgm:resizeHandles/>
        </dgm:presLayoutVars>
      </dgm:prSet>
      <dgm:spPr/>
    </dgm:pt>
    <dgm:pt modelId="{2E08D460-82DF-494F-88B9-5319E9353FF3}" type="pres">
      <dgm:prSet presAssocID="{CAB40D44-3350-489C-B0B2-DD2B33747512}" presName="hierRoot1" presStyleCnt="0"/>
      <dgm:spPr/>
    </dgm:pt>
    <dgm:pt modelId="{66A1DD1D-1988-478A-AEDA-802B9C462541}" type="pres">
      <dgm:prSet presAssocID="{CAB40D44-3350-489C-B0B2-DD2B33747512}" presName="composite" presStyleCnt="0"/>
      <dgm:spPr/>
    </dgm:pt>
    <dgm:pt modelId="{3CF3B66F-B673-41C6-BDC1-042C3BB4CA9E}" type="pres">
      <dgm:prSet presAssocID="{CAB40D44-3350-489C-B0B2-DD2B33747512}" presName="background" presStyleLbl="node0" presStyleIdx="0" presStyleCnt="3"/>
      <dgm:spPr/>
    </dgm:pt>
    <dgm:pt modelId="{269EA3AE-3137-4D86-8F8B-AE3864BAAA7A}" type="pres">
      <dgm:prSet presAssocID="{CAB40D44-3350-489C-B0B2-DD2B33747512}" presName="text" presStyleLbl="fgAcc0" presStyleIdx="0" presStyleCnt="3">
        <dgm:presLayoutVars>
          <dgm:chPref val="3"/>
        </dgm:presLayoutVars>
      </dgm:prSet>
      <dgm:spPr/>
    </dgm:pt>
    <dgm:pt modelId="{CACCB793-66A2-41A2-B7B6-34B65E46F78E}" type="pres">
      <dgm:prSet presAssocID="{CAB40D44-3350-489C-B0B2-DD2B33747512}" presName="hierChild2" presStyleCnt="0"/>
      <dgm:spPr/>
    </dgm:pt>
    <dgm:pt modelId="{9A5BA70E-0C96-4681-98F3-094D4A3988BC}" type="pres">
      <dgm:prSet presAssocID="{0BB45708-A15B-4C35-BBAC-22B9B6CD4074}" presName="hierRoot1" presStyleCnt="0"/>
      <dgm:spPr/>
    </dgm:pt>
    <dgm:pt modelId="{050B3AB0-E512-4264-AF74-FE932CA0B856}" type="pres">
      <dgm:prSet presAssocID="{0BB45708-A15B-4C35-BBAC-22B9B6CD4074}" presName="composite" presStyleCnt="0"/>
      <dgm:spPr/>
    </dgm:pt>
    <dgm:pt modelId="{56EDE7C2-7E1F-4E12-A16C-7E84ACAFEC54}" type="pres">
      <dgm:prSet presAssocID="{0BB45708-A15B-4C35-BBAC-22B9B6CD4074}" presName="background" presStyleLbl="node0" presStyleIdx="1" presStyleCnt="3"/>
      <dgm:spPr/>
    </dgm:pt>
    <dgm:pt modelId="{B06BFC6C-4528-4747-9C46-33EC79B20E42}" type="pres">
      <dgm:prSet presAssocID="{0BB45708-A15B-4C35-BBAC-22B9B6CD4074}" presName="text" presStyleLbl="fgAcc0" presStyleIdx="1" presStyleCnt="3">
        <dgm:presLayoutVars>
          <dgm:chPref val="3"/>
        </dgm:presLayoutVars>
      </dgm:prSet>
      <dgm:spPr/>
    </dgm:pt>
    <dgm:pt modelId="{EC268C66-BFAD-4643-91C7-6EA2A892B222}" type="pres">
      <dgm:prSet presAssocID="{0BB45708-A15B-4C35-BBAC-22B9B6CD4074}" presName="hierChild2" presStyleCnt="0"/>
      <dgm:spPr/>
    </dgm:pt>
    <dgm:pt modelId="{6E39C98E-FC13-461A-B7DD-B868E2175926}" type="pres">
      <dgm:prSet presAssocID="{66C463E5-C5CD-40C0-A28A-2C3362504C4B}" presName="hierRoot1" presStyleCnt="0"/>
      <dgm:spPr/>
    </dgm:pt>
    <dgm:pt modelId="{F686AA6D-26BE-42A3-9A0C-83016554A773}" type="pres">
      <dgm:prSet presAssocID="{66C463E5-C5CD-40C0-A28A-2C3362504C4B}" presName="composite" presStyleCnt="0"/>
      <dgm:spPr/>
    </dgm:pt>
    <dgm:pt modelId="{EED95E0A-8E2E-4957-A128-451AF20A0850}" type="pres">
      <dgm:prSet presAssocID="{66C463E5-C5CD-40C0-A28A-2C3362504C4B}" presName="background" presStyleLbl="node0" presStyleIdx="2" presStyleCnt="3"/>
      <dgm:spPr/>
    </dgm:pt>
    <dgm:pt modelId="{D363118D-2D8F-4270-9E14-0B0BEFEB7DEC}" type="pres">
      <dgm:prSet presAssocID="{66C463E5-C5CD-40C0-A28A-2C3362504C4B}" presName="text" presStyleLbl="fgAcc0" presStyleIdx="2" presStyleCnt="3">
        <dgm:presLayoutVars>
          <dgm:chPref val="3"/>
        </dgm:presLayoutVars>
      </dgm:prSet>
      <dgm:spPr/>
    </dgm:pt>
    <dgm:pt modelId="{EFBABAFE-A3BE-413A-B550-EB8FF9B07898}" type="pres">
      <dgm:prSet presAssocID="{66C463E5-C5CD-40C0-A28A-2C3362504C4B}" presName="hierChild2" presStyleCnt="0"/>
      <dgm:spPr/>
    </dgm:pt>
  </dgm:ptLst>
  <dgm:cxnLst>
    <dgm:cxn modelId="{D653F710-12A1-4149-87DF-73BD6BFAD865}" type="presOf" srcId="{CAB40D44-3350-489C-B0B2-DD2B33747512}" destId="{269EA3AE-3137-4D86-8F8B-AE3864BAAA7A}" srcOrd="0" destOrd="0" presId="urn:microsoft.com/office/officeart/2005/8/layout/hierarchy1"/>
    <dgm:cxn modelId="{FA49216D-F9E8-4B0B-9146-D5F6CCFED3FB}" srcId="{14AFA6CF-DE0D-44AF-A1E8-1684226B447D}" destId="{0BB45708-A15B-4C35-BBAC-22B9B6CD4074}" srcOrd="1" destOrd="0" parTransId="{2A013C5D-3ABD-486D-8D9D-B1DF2840F247}" sibTransId="{2DD6966B-9F9C-4CC3-837A-896AD6024231}"/>
    <dgm:cxn modelId="{F77D5B8D-1559-4149-B505-FD93882C6AB6}" type="presOf" srcId="{0BB45708-A15B-4C35-BBAC-22B9B6CD4074}" destId="{B06BFC6C-4528-4747-9C46-33EC79B20E42}" srcOrd="0" destOrd="0" presId="urn:microsoft.com/office/officeart/2005/8/layout/hierarchy1"/>
    <dgm:cxn modelId="{8F99569C-B100-4F35-9666-FA583B607865}" type="presOf" srcId="{14AFA6CF-DE0D-44AF-A1E8-1684226B447D}" destId="{AD89BEAC-51E9-4FF8-86FD-ECCCCEBABFB8}" srcOrd="0" destOrd="0" presId="urn:microsoft.com/office/officeart/2005/8/layout/hierarchy1"/>
    <dgm:cxn modelId="{C2E117C5-4AD3-46A5-AEB7-E5CA1F22349F}" type="presOf" srcId="{66C463E5-C5CD-40C0-A28A-2C3362504C4B}" destId="{D363118D-2D8F-4270-9E14-0B0BEFEB7DEC}" srcOrd="0" destOrd="0" presId="urn:microsoft.com/office/officeart/2005/8/layout/hierarchy1"/>
    <dgm:cxn modelId="{2877AAD9-212B-4A33-AD25-2A90A96C69E3}" srcId="{14AFA6CF-DE0D-44AF-A1E8-1684226B447D}" destId="{CAB40D44-3350-489C-B0B2-DD2B33747512}" srcOrd="0" destOrd="0" parTransId="{D1FBD983-5529-468D-97C7-034D954BD7B9}" sibTransId="{96A9B928-3631-4788-89A7-59B114B82C2E}"/>
    <dgm:cxn modelId="{F389F2FE-BD9E-466C-BB3A-E8197F8AC8E4}" srcId="{14AFA6CF-DE0D-44AF-A1E8-1684226B447D}" destId="{66C463E5-C5CD-40C0-A28A-2C3362504C4B}" srcOrd="2" destOrd="0" parTransId="{06308AD8-E75A-480F-8C27-324225E5088F}" sibTransId="{0943F155-1047-44B9-ABE2-547DF83CB207}"/>
    <dgm:cxn modelId="{D5808218-70A3-4DAE-A21A-F2FD42E8FFBF}" type="presParOf" srcId="{AD89BEAC-51E9-4FF8-86FD-ECCCCEBABFB8}" destId="{2E08D460-82DF-494F-88B9-5319E9353FF3}" srcOrd="0" destOrd="0" presId="urn:microsoft.com/office/officeart/2005/8/layout/hierarchy1"/>
    <dgm:cxn modelId="{86F9EB5E-73AE-4D88-88CF-3FCBB35F6E5D}" type="presParOf" srcId="{2E08D460-82DF-494F-88B9-5319E9353FF3}" destId="{66A1DD1D-1988-478A-AEDA-802B9C462541}" srcOrd="0" destOrd="0" presId="urn:microsoft.com/office/officeart/2005/8/layout/hierarchy1"/>
    <dgm:cxn modelId="{EF6A3E90-1A25-475A-AC70-12B28BF3D9BC}" type="presParOf" srcId="{66A1DD1D-1988-478A-AEDA-802B9C462541}" destId="{3CF3B66F-B673-41C6-BDC1-042C3BB4CA9E}" srcOrd="0" destOrd="0" presId="urn:microsoft.com/office/officeart/2005/8/layout/hierarchy1"/>
    <dgm:cxn modelId="{4802FBCF-FC7C-4FBE-A693-ED4B2010E520}" type="presParOf" srcId="{66A1DD1D-1988-478A-AEDA-802B9C462541}" destId="{269EA3AE-3137-4D86-8F8B-AE3864BAAA7A}" srcOrd="1" destOrd="0" presId="urn:microsoft.com/office/officeart/2005/8/layout/hierarchy1"/>
    <dgm:cxn modelId="{5EF300E6-90BC-4DC6-8AC5-4C953940B1E3}" type="presParOf" srcId="{2E08D460-82DF-494F-88B9-5319E9353FF3}" destId="{CACCB793-66A2-41A2-B7B6-34B65E46F78E}" srcOrd="1" destOrd="0" presId="urn:microsoft.com/office/officeart/2005/8/layout/hierarchy1"/>
    <dgm:cxn modelId="{F564BF46-15F7-40DD-96B8-346480F3D833}" type="presParOf" srcId="{AD89BEAC-51E9-4FF8-86FD-ECCCCEBABFB8}" destId="{9A5BA70E-0C96-4681-98F3-094D4A3988BC}" srcOrd="1" destOrd="0" presId="urn:microsoft.com/office/officeart/2005/8/layout/hierarchy1"/>
    <dgm:cxn modelId="{3DF20718-8268-4A2D-9AB9-0E3D72A45229}" type="presParOf" srcId="{9A5BA70E-0C96-4681-98F3-094D4A3988BC}" destId="{050B3AB0-E512-4264-AF74-FE932CA0B856}" srcOrd="0" destOrd="0" presId="urn:microsoft.com/office/officeart/2005/8/layout/hierarchy1"/>
    <dgm:cxn modelId="{EB365DAD-ACDF-4E92-ACA8-CBA50CBAEE45}" type="presParOf" srcId="{050B3AB0-E512-4264-AF74-FE932CA0B856}" destId="{56EDE7C2-7E1F-4E12-A16C-7E84ACAFEC54}" srcOrd="0" destOrd="0" presId="urn:microsoft.com/office/officeart/2005/8/layout/hierarchy1"/>
    <dgm:cxn modelId="{26047798-3872-4FA0-957F-D443EFE4F97A}" type="presParOf" srcId="{050B3AB0-E512-4264-AF74-FE932CA0B856}" destId="{B06BFC6C-4528-4747-9C46-33EC79B20E42}" srcOrd="1" destOrd="0" presId="urn:microsoft.com/office/officeart/2005/8/layout/hierarchy1"/>
    <dgm:cxn modelId="{CDF5E3F9-8AE5-4F95-83F6-C3CFF970CF2A}" type="presParOf" srcId="{9A5BA70E-0C96-4681-98F3-094D4A3988BC}" destId="{EC268C66-BFAD-4643-91C7-6EA2A892B222}" srcOrd="1" destOrd="0" presId="urn:microsoft.com/office/officeart/2005/8/layout/hierarchy1"/>
    <dgm:cxn modelId="{F626AB5A-5D75-4FDB-8D10-6770586B31B6}" type="presParOf" srcId="{AD89BEAC-51E9-4FF8-86FD-ECCCCEBABFB8}" destId="{6E39C98E-FC13-461A-B7DD-B868E2175926}" srcOrd="2" destOrd="0" presId="urn:microsoft.com/office/officeart/2005/8/layout/hierarchy1"/>
    <dgm:cxn modelId="{3E4D4A06-7733-4DD1-9754-25A4E7C94DC3}" type="presParOf" srcId="{6E39C98E-FC13-461A-B7DD-B868E2175926}" destId="{F686AA6D-26BE-42A3-9A0C-83016554A773}" srcOrd="0" destOrd="0" presId="urn:microsoft.com/office/officeart/2005/8/layout/hierarchy1"/>
    <dgm:cxn modelId="{B5E3FA4A-0ACD-4017-83EC-D70C35A79555}" type="presParOf" srcId="{F686AA6D-26BE-42A3-9A0C-83016554A773}" destId="{EED95E0A-8E2E-4957-A128-451AF20A0850}" srcOrd="0" destOrd="0" presId="urn:microsoft.com/office/officeart/2005/8/layout/hierarchy1"/>
    <dgm:cxn modelId="{1253FEE4-B0CC-40CE-9DC1-3018E0077CF5}" type="presParOf" srcId="{F686AA6D-26BE-42A3-9A0C-83016554A773}" destId="{D363118D-2D8F-4270-9E14-0B0BEFEB7DEC}" srcOrd="1" destOrd="0" presId="urn:microsoft.com/office/officeart/2005/8/layout/hierarchy1"/>
    <dgm:cxn modelId="{96E8AA46-F5C6-4041-B860-3683D8B88FE0}" type="presParOf" srcId="{6E39C98E-FC13-461A-B7DD-B868E2175926}" destId="{EFBABAFE-A3BE-413A-B550-EB8FF9B0789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0F530D-D341-4B1B-964C-A663DBEAC5A8}"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9F127F1A-1542-4C48-B096-D487C240B3F5}">
      <dgm:prSet/>
      <dgm:spPr/>
      <dgm:t>
        <a:bodyPr/>
        <a:lstStyle/>
        <a:p>
          <a:r>
            <a:rPr lang="en-GB"/>
            <a:t>According to Haven-Thang et al. (2020), Tourism and Hospitality, festivals that combine cultural value with significant community support have higher change of obtaining financing and running sustainably over time.</a:t>
          </a:r>
          <a:endParaRPr lang="en-US"/>
        </a:p>
      </dgm:t>
    </dgm:pt>
    <dgm:pt modelId="{7CEA0EC9-A261-4E48-B5AE-BCBC4996DA39}" type="parTrans" cxnId="{13682343-D496-4C87-9AA2-EA327A6BBBAB}">
      <dgm:prSet/>
      <dgm:spPr/>
      <dgm:t>
        <a:bodyPr/>
        <a:lstStyle/>
        <a:p>
          <a:endParaRPr lang="en-US"/>
        </a:p>
      </dgm:t>
    </dgm:pt>
    <dgm:pt modelId="{2193F70D-049D-43A0-8A45-B7E094B9BA75}" type="sibTrans" cxnId="{13682343-D496-4C87-9AA2-EA327A6BBBAB}">
      <dgm:prSet/>
      <dgm:spPr/>
      <dgm:t>
        <a:bodyPr/>
        <a:lstStyle/>
        <a:p>
          <a:endParaRPr lang="en-US"/>
        </a:p>
      </dgm:t>
    </dgm:pt>
    <dgm:pt modelId="{D2195072-46C1-4B07-818B-A41FB4482E72}">
      <dgm:prSet/>
      <dgm:spPr/>
      <dgm:t>
        <a:bodyPr/>
        <a:lstStyle/>
        <a:p>
          <a:r>
            <a:rPr lang="en-GB"/>
            <a:t>In accordance with Thomas &amp; Lane (2016), Jornal of Research in Tourism, volunteer-based festivals provide low-cost models with significant economic benefit in rural areas.  </a:t>
          </a:r>
          <a:endParaRPr lang="en-US"/>
        </a:p>
      </dgm:t>
    </dgm:pt>
    <dgm:pt modelId="{140981ED-4426-451A-B615-F6F5F71CCAA5}" type="parTrans" cxnId="{BF9B147E-2160-4E25-A478-06A24C2D9401}">
      <dgm:prSet/>
      <dgm:spPr/>
      <dgm:t>
        <a:bodyPr/>
        <a:lstStyle/>
        <a:p>
          <a:endParaRPr lang="en-US"/>
        </a:p>
      </dgm:t>
    </dgm:pt>
    <dgm:pt modelId="{C2DC4FEA-9D91-47C7-A2B4-D45B1D83F1A7}" type="sibTrans" cxnId="{BF9B147E-2160-4E25-A478-06A24C2D9401}">
      <dgm:prSet/>
      <dgm:spPr/>
      <dgm:t>
        <a:bodyPr/>
        <a:lstStyle/>
        <a:p>
          <a:endParaRPr lang="en-US"/>
        </a:p>
      </dgm:t>
    </dgm:pt>
    <dgm:pt modelId="{53D28C2F-92D4-4833-9BD9-29108A3D390E}" type="pres">
      <dgm:prSet presAssocID="{350F530D-D341-4B1B-964C-A663DBEAC5A8}" presName="diagram" presStyleCnt="0">
        <dgm:presLayoutVars>
          <dgm:dir/>
          <dgm:resizeHandles/>
        </dgm:presLayoutVars>
      </dgm:prSet>
      <dgm:spPr/>
    </dgm:pt>
    <dgm:pt modelId="{4D75A5E2-C531-42C9-8DCA-C81C21126FA5}" type="pres">
      <dgm:prSet presAssocID="{9F127F1A-1542-4C48-B096-D487C240B3F5}" presName="firstNode" presStyleLbl="node1" presStyleIdx="0" presStyleCnt="2">
        <dgm:presLayoutVars>
          <dgm:bulletEnabled val="1"/>
        </dgm:presLayoutVars>
      </dgm:prSet>
      <dgm:spPr/>
    </dgm:pt>
    <dgm:pt modelId="{52474F39-6981-4F59-B227-6E4C10839442}" type="pres">
      <dgm:prSet presAssocID="{2193F70D-049D-43A0-8A45-B7E094B9BA75}" presName="sibTrans" presStyleLbl="sibTrans2D1" presStyleIdx="0" presStyleCnt="1"/>
      <dgm:spPr/>
    </dgm:pt>
    <dgm:pt modelId="{F01377E7-9097-4DE7-856C-367DD5BF6092}" type="pres">
      <dgm:prSet presAssocID="{D2195072-46C1-4B07-818B-A41FB4482E72}" presName="lastNode" presStyleLbl="node1" presStyleIdx="1" presStyleCnt="2">
        <dgm:presLayoutVars>
          <dgm:bulletEnabled val="1"/>
        </dgm:presLayoutVars>
      </dgm:prSet>
      <dgm:spPr/>
    </dgm:pt>
  </dgm:ptLst>
  <dgm:cxnLst>
    <dgm:cxn modelId="{2CC8F633-FCAF-42BF-937E-514918073FE9}" type="presOf" srcId="{2193F70D-049D-43A0-8A45-B7E094B9BA75}" destId="{52474F39-6981-4F59-B227-6E4C10839442}" srcOrd="0" destOrd="0" presId="urn:microsoft.com/office/officeart/2005/8/layout/bProcess2"/>
    <dgm:cxn modelId="{13682343-D496-4C87-9AA2-EA327A6BBBAB}" srcId="{350F530D-D341-4B1B-964C-A663DBEAC5A8}" destId="{9F127F1A-1542-4C48-B096-D487C240B3F5}" srcOrd="0" destOrd="0" parTransId="{7CEA0EC9-A261-4E48-B5AE-BCBC4996DA39}" sibTransId="{2193F70D-049D-43A0-8A45-B7E094B9BA75}"/>
    <dgm:cxn modelId="{41CE3865-8523-42A9-9F4E-7CC6BDE024F1}" type="presOf" srcId="{D2195072-46C1-4B07-818B-A41FB4482E72}" destId="{F01377E7-9097-4DE7-856C-367DD5BF6092}" srcOrd="0" destOrd="0" presId="urn:microsoft.com/office/officeart/2005/8/layout/bProcess2"/>
    <dgm:cxn modelId="{85F4D770-6BF9-477B-B5EE-C42752198A20}" type="presOf" srcId="{350F530D-D341-4B1B-964C-A663DBEAC5A8}" destId="{53D28C2F-92D4-4833-9BD9-29108A3D390E}" srcOrd="0" destOrd="0" presId="urn:microsoft.com/office/officeart/2005/8/layout/bProcess2"/>
    <dgm:cxn modelId="{BF9B147E-2160-4E25-A478-06A24C2D9401}" srcId="{350F530D-D341-4B1B-964C-A663DBEAC5A8}" destId="{D2195072-46C1-4B07-818B-A41FB4482E72}" srcOrd="1" destOrd="0" parTransId="{140981ED-4426-451A-B615-F6F5F71CCAA5}" sibTransId="{C2DC4FEA-9D91-47C7-A2B4-D45B1D83F1A7}"/>
    <dgm:cxn modelId="{83DAB2E3-1520-4B5A-B387-4E4730240136}" type="presOf" srcId="{9F127F1A-1542-4C48-B096-D487C240B3F5}" destId="{4D75A5E2-C531-42C9-8DCA-C81C21126FA5}" srcOrd="0" destOrd="0" presId="urn:microsoft.com/office/officeart/2005/8/layout/bProcess2"/>
    <dgm:cxn modelId="{9D974B99-3793-47CC-86BD-18C7AF5622D1}" type="presParOf" srcId="{53D28C2F-92D4-4833-9BD9-29108A3D390E}" destId="{4D75A5E2-C531-42C9-8DCA-C81C21126FA5}" srcOrd="0" destOrd="0" presId="urn:microsoft.com/office/officeart/2005/8/layout/bProcess2"/>
    <dgm:cxn modelId="{01EE1319-2687-4033-B51D-796FE8FA1477}" type="presParOf" srcId="{53D28C2F-92D4-4833-9BD9-29108A3D390E}" destId="{52474F39-6981-4F59-B227-6E4C10839442}" srcOrd="1" destOrd="0" presId="urn:microsoft.com/office/officeart/2005/8/layout/bProcess2"/>
    <dgm:cxn modelId="{C5E72B81-9079-4CEB-9F9D-2C59E72798CC}" type="presParOf" srcId="{53D28C2F-92D4-4833-9BD9-29108A3D390E}" destId="{F01377E7-9097-4DE7-856C-367DD5BF6092}"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8BED7-FD77-42AE-BFE7-563508A29680}">
      <dsp:nvSpPr>
        <dsp:cNvPr id="0" name=""/>
        <dsp:cNvSpPr/>
      </dsp:nvSpPr>
      <dsp:spPr>
        <a:xfrm>
          <a:off x="1492205" y="531"/>
          <a:ext cx="2403090" cy="621467"/>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Local and tourists from nearby areas are the main draws of the Narberth Food Festival.</a:t>
          </a:r>
          <a:endParaRPr lang="en-US" sz="800" kern="1200"/>
        </a:p>
      </dsp:txBody>
      <dsp:txXfrm>
        <a:off x="1510407" y="18733"/>
        <a:ext cx="2366686" cy="585063"/>
      </dsp:txXfrm>
    </dsp:sp>
    <dsp:sp modelId="{BE439988-4FD8-4E96-9542-00B6D9EAEA03}">
      <dsp:nvSpPr>
        <dsp:cNvPr id="0" name=""/>
        <dsp:cNvSpPr/>
      </dsp:nvSpPr>
      <dsp:spPr>
        <a:xfrm rot="5400000">
          <a:off x="2577225" y="637535"/>
          <a:ext cx="233050" cy="279660"/>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2609853" y="660840"/>
        <a:ext cx="167796" cy="163135"/>
      </dsp:txXfrm>
    </dsp:sp>
    <dsp:sp modelId="{B71929E0-FFB5-4403-B2DE-78D83840D332}">
      <dsp:nvSpPr>
        <dsp:cNvPr id="0" name=""/>
        <dsp:cNvSpPr/>
      </dsp:nvSpPr>
      <dsp:spPr>
        <a:xfrm>
          <a:off x="1492205" y="932733"/>
          <a:ext cx="2403090" cy="621467"/>
        </a:xfrm>
        <a:prstGeom prst="roundRect">
          <a:avLst>
            <a:gd name="adj" fmla="val 10000"/>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festival’s focus on regional suppliers and traditional cooking techniques is in line with the average attenders, who are foodies looking for genuine Welsh culinary experiences.</a:t>
          </a:r>
          <a:endParaRPr lang="en-US" sz="800" kern="1200"/>
        </a:p>
      </dsp:txBody>
      <dsp:txXfrm>
        <a:off x="1510407" y="950935"/>
        <a:ext cx="2366686" cy="585063"/>
      </dsp:txXfrm>
    </dsp:sp>
    <dsp:sp modelId="{A8F19BD2-05FC-4A35-AACF-CC3FF0FB3E0A}">
      <dsp:nvSpPr>
        <dsp:cNvPr id="0" name=""/>
        <dsp:cNvSpPr/>
      </dsp:nvSpPr>
      <dsp:spPr>
        <a:xfrm rot="5400000">
          <a:off x="2577225" y="1569737"/>
          <a:ext cx="233050" cy="279660"/>
        </a:xfrm>
        <a:prstGeom prst="rightArrow">
          <a:avLst>
            <a:gd name="adj1" fmla="val 60000"/>
            <a:gd name="adj2" fmla="val 50000"/>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2609853" y="1593042"/>
        <a:ext cx="167796" cy="163135"/>
      </dsp:txXfrm>
    </dsp:sp>
    <dsp:sp modelId="{7D156DB3-183B-4F78-ABF0-CE3028C6C07B}">
      <dsp:nvSpPr>
        <dsp:cNvPr id="0" name=""/>
        <dsp:cNvSpPr/>
      </dsp:nvSpPr>
      <dsp:spPr>
        <a:xfrm>
          <a:off x="1492205" y="1864935"/>
          <a:ext cx="2403090" cy="621467"/>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There is a high demand for regional cuisine events, as shown by the  festival’s high number of attenders.</a:t>
          </a:r>
          <a:endParaRPr lang="en-US" sz="800" kern="1200"/>
        </a:p>
      </dsp:txBody>
      <dsp:txXfrm>
        <a:off x="1510407" y="1883137"/>
        <a:ext cx="2366686" cy="585063"/>
      </dsp:txXfrm>
    </dsp:sp>
    <dsp:sp modelId="{5EEA9987-AD5B-43CC-B406-6C3D360F2021}">
      <dsp:nvSpPr>
        <dsp:cNvPr id="0" name=""/>
        <dsp:cNvSpPr/>
      </dsp:nvSpPr>
      <dsp:spPr>
        <a:xfrm rot="5400000">
          <a:off x="2577225" y="2501939"/>
          <a:ext cx="233050" cy="279660"/>
        </a:xfrm>
        <a:prstGeom prst="rightArrow">
          <a:avLst>
            <a:gd name="adj1" fmla="val 60000"/>
            <a:gd name="adj2" fmla="val 50000"/>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2609853" y="2525244"/>
        <a:ext cx="167796" cy="163135"/>
      </dsp:txXfrm>
    </dsp:sp>
    <dsp:sp modelId="{553419CD-5F8E-425C-BC27-206E1EFB066E}">
      <dsp:nvSpPr>
        <dsp:cNvPr id="0" name=""/>
        <dsp:cNvSpPr/>
      </dsp:nvSpPr>
      <dsp:spPr>
        <a:xfrm>
          <a:off x="1492205" y="2797136"/>
          <a:ext cx="2403090" cy="621467"/>
        </a:xfrm>
        <a:prstGeom prst="roundRect">
          <a:avLst>
            <a:gd name="adj" fmla="val 10000"/>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Food festivals may affect guests' dietary preferences and behaviours, according to research by Organ et al. (2015), suggesting that this gatherings satisfy both entertainment and educational needs.</a:t>
          </a:r>
          <a:endParaRPr lang="en-US" sz="800" kern="1200"/>
        </a:p>
      </dsp:txBody>
      <dsp:txXfrm>
        <a:off x="1510407" y="2815338"/>
        <a:ext cx="2366686" cy="585063"/>
      </dsp:txXfrm>
    </dsp:sp>
    <dsp:sp modelId="{0269F311-6570-41CE-8E17-C949FE245400}">
      <dsp:nvSpPr>
        <dsp:cNvPr id="0" name=""/>
        <dsp:cNvSpPr/>
      </dsp:nvSpPr>
      <dsp:spPr>
        <a:xfrm rot="5400000">
          <a:off x="2577225" y="3434141"/>
          <a:ext cx="233050" cy="279660"/>
        </a:xfrm>
        <a:prstGeom prst="rightArrow">
          <a:avLst>
            <a:gd name="adj1" fmla="val 60000"/>
            <a:gd name="adj2" fmla="val 5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2609853" y="3457446"/>
        <a:ext cx="167796" cy="163135"/>
      </dsp:txXfrm>
    </dsp:sp>
    <dsp:sp modelId="{E0EEEE7F-B73D-4444-9437-74646CF8743F}">
      <dsp:nvSpPr>
        <dsp:cNvPr id="0" name=""/>
        <dsp:cNvSpPr/>
      </dsp:nvSpPr>
      <dsp:spPr>
        <a:xfrm>
          <a:off x="1492205" y="3729338"/>
          <a:ext cx="2403090" cy="621467"/>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event caters to a variety of customers tastes by offering a broad range of items, from initiative culinary inventions to traditional Welsh meals.</a:t>
          </a:r>
          <a:endParaRPr lang="en-US" sz="800" kern="1200"/>
        </a:p>
      </dsp:txBody>
      <dsp:txXfrm>
        <a:off x="1510407" y="3747540"/>
        <a:ext cx="2366686" cy="585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D8398-EB19-4CA9-A2E5-33EE7A661431}">
      <dsp:nvSpPr>
        <dsp:cNvPr id="0" name=""/>
        <dsp:cNvSpPr/>
      </dsp:nvSpPr>
      <dsp:spPr>
        <a:xfrm>
          <a:off x="0" y="330082"/>
          <a:ext cx="5387501" cy="1197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Abergavenny culinary Festival and the Brecon Beacons Food Festival are two more culinary events in Wales that attract sizable crowds. </a:t>
          </a:r>
          <a:endParaRPr lang="en-US" sz="1700" kern="1200"/>
        </a:p>
      </dsp:txBody>
      <dsp:txXfrm>
        <a:off x="58469" y="388551"/>
        <a:ext cx="5270563" cy="1080812"/>
      </dsp:txXfrm>
    </dsp:sp>
    <dsp:sp modelId="{D4F08601-5824-416B-B067-4AA69F399DB3}">
      <dsp:nvSpPr>
        <dsp:cNvPr id="0" name=""/>
        <dsp:cNvSpPr/>
      </dsp:nvSpPr>
      <dsp:spPr>
        <a:xfrm>
          <a:off x="0" y="1576793"/>
          <a:ext cx="5387501" cy="119775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Beacons culinary Festival, for example, draws around 10,000 people, suggesting that there is a competition among food events in the area.</a:t>
          </a:r>
          <a:endParaRPr lang="en-US" sz="1700" kern="1200"/>
        </a:p>
      </dsp:txBody>
      <dsp:txXfrm>
        <a:off x="58469" y="1635262"/>
        <a:ext cx="5270563" cy="1080812"/>
      </dsp:txXfrm>
    </dsp:sp>
    <dsp:sp modelId="{C1737FF5-8D20-4487-80A2-8CD1F1722C16}">
      <dsp:nvSpPr>
        <dsp:cNvPr id="0" name=""/>
        <dsp:cNvSpPr/>
      </dsp:nvSpPr>
      <dsp:spPr>
        <a:xfrm>
          <a:off x="0" y="2823504"/>
          <a:ext cx="5387501" cy="11977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contrast to larger and more commercial events, the Narberth Food Festival offers a distinctive experience because to its volunteer-run model, emphasis on local producers, and community-centric approach.</a:t>
          </a:r>
          <a:endParaRPr lang="en-US" sz="1700" kern="1200"/>
        </a:p>
      </dsp:txBody>
      <dsp:txXfrm>
        <a:off x="58469" y="2881973"/>
        <a:ext cx="5270563" cy="1080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D54F1-7B85-4B1F-ABF9-42616AB5D023}">
      <dsp:nvSpPr>
        <dsp:cNvPr id="0" name=""/>
        <dsp:cNvSpPr/>
      </dsp:nvSpPr>
      <dsp:spPr>
        <a:xfrm>
          <a:off x="1015282" y="68984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C5C222-A32C-4352-8D7D-5A97967C7C1C}">
      <dsp:nvSpPr>
        <dsp:cNvPr id="0" name=""/>
        <dsp:cNvSpPr/>
      </dsp:nvSpPr>
      <dsp:spPr>
        <a:xfrm>
          <a:off x="520282" y="1945864"/>
          <a:ext cx="1800000"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Successful event planning requires expertise in crowd control, vendor coordination, and logistics. These skills are necessary to guarantee efficient operations and improve the experience of attendees.</a:t>
          </a:r>
          <a:endParaRPr lang="en-US" sz="1100" kern="1200"/>
        </a:p>
      </dsp:txBody>
      <dsp:txXfrm>
        <a:off x="520282" y="1945864"/>
        <a:ext cx="1800000" cy="1715625"/>
      </dsp:txXfrm>
    </dsp:sp>
    <dsp:sp modelId="{6DC6EB47-B257-492F-95C5-B56D27269EAA}">
      <dsp:nvSpPr>
        <dsp:cNvPr id="0" name=""/>
        <dsp:cNvSpPr/>
      </dsp:nvSpPr>
      <dsp:spPr>
        <a:xfrm>
          <a:off x="3130282" y="68984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4E9B9-2AE9-424D-86BC-BB964F32472D}">
      <dsp:nvSpPr>
        <dsp:cNvPr id="0" name=""/>
        <dsp:cNvSpPr/>
      </dsp:nvSpPr>
      <dsp:spPr>
        <a:xfrm>
          <a:off x="2635282" y="1945864"/>
          <a:ext cx="1800000"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Effective volunteer recruiting, training, and administration are essential since the Narberth Food Festival is totally organised by volunteers. This is consistent with research showing how crucial volunteer management is to the success of event.</a:t>
          </a:r>
          <a:endParaRPr lang="en-US" sz="1100" kern="1200"/>
        </a:p>
      </dsp:txBody>
      <dsp:txXfrm>
        <a:off x="2635282" y="1945864"/>
        <a:ext cx="1800000" cy="1715625"/>
      </dsp:txXfrm>
    </dsp:sp>
    <dsp:sp modelId="{A125867B-C61B-433C-AEE6-C6A91D656D1E}">
      <dsp:nvSpPr>
        <dsp:cNvPr id="0" name=""/>
        <dsp:cNvSpPr/>
      </dsp:nvSpPr>
      <dsp:spPr>
        <a:xfrm>
          <a:off x="5245282" y="68984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31525-0804-45B7-BA6A-64CA92FB303A}">
      <dsp:nvSpPr>
        <dsp:cNvPr id="0" name=""/>
        <dsp:cNvSpPr/>
      </dsp:nvSpPr>
      <dsp:spPr>
        <a:xfrm>
          <a:off x="4750282" y="1945864"/>
          <a:ext cx="1800000"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festival’s varied events need expertise in stage setup, sound and lightening system management, and safety procedures.</a:t>
          </a:r>
          <a:endParaRPr lang="en-US" sz="1100" kern="1200"/>
        </a:p>
      </dsp:txBody>
      <dsp:txXfrm>
        <a:off x="4750282" y="1945864"/>
        <a:ext cx="1800000" cy="1715625"/>
      </dsp:txXfrm>
    </dsp:sp>
    <dsp:sp modelId="{D908F1C7-FC30-463B-A69E-017199536AB6}">
      <dsp:nvSpPr>
        <dsp:cNvPr id="0" name=""/>
        <dsp:cNvSpPr/>
      </dsp:nvSpPr>
      <dsp:spPr>
        <a:xfrm>
          <a:off x="7360282" y="68984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70F74-47C1-4C5E-8CB4-31D2FBC350F6}">
      <dsp:nvSpPr>
        <dsp:cNvPr id="0" name=""/>
        <dsp:cNvSpPr/>
      </dsp:nvSpPr>
      <dsp:spPr>
        <a:xfrm>
          <a:off x="6865282" y="1945864"/>
          <a:ext cx="1800000"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Towards to handle the surge of guests and ease traffic, the festival provides a park and ride program along with extra plans for surplus parking at Bloomfield.  </a:t>
          </a:r>
          <a:endParaRPr lang="en-US" sz="1100" kern="1200"/>
        </a:p>
      </dsp:txBody>
      <dsp:txXfrm>
        <a:off x="6865282" y="1945864"/>
        <a:ext cx="1800000" cy="17156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333D6-0587-4498-8CA4-A37507F1CEB3}">
      <dsp:nvSpPr>
        <dsp:cNvPr id="0" name=""/>
        <dsp:cNvSpPr/>
      </dsp:nvSpPr>
      <dsp:spPr>
        <a:xfrm>
          <a:off x="679050" y="246030"/>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D2479-8F69-4086-AE88-62E6DABEFA7D}">
      <dsp:nvSpPr>
        <dsp:cNvPr id="0" name=""/>
        <dsp:cNvSpPr/>
      </dsp:nvSpPr>
      <dsp:spPr>
        <a:xfrm>
          <a:off x="1081237" y="64821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0A276-341A-4084-8001-17D0263C8FC3}">
      <dsp:nvSpPr>
        <dsp:cNvPr id="0" name=""/>
        <dsp:cNvSpPr/>
      </dsp:nvSpPr>
      <dsp:spPr>
        <a:xfrm>
          <a:off x="75768" y="2721030"/>
          <a:ext cx="3093750" cy="138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Because the event is held at Town Moor, environmental measures like trash minimisation and energy-efficient installation may be used. These efforts might be directed by following guidelines such as ISO 20121.</a:t>
          </a:r>
          <a:endParaRPr lang="en-US" sz="1100" kern="1200"/>
        </a:p>
      </dsp:txBody>
      <dsp:txXfrm>
        <a:off x="75768" y="2721030"/>
        <a:ext cx="3093750" cy="1384277"/>
      </dsp:txXfrm>
    </dsp:sp>
    <dsp:sp modelId="{AFEAEAB7-1575-4818-90BA-94D64D8D3160}">
      <dsp:nvSpPr>
        <dsp:cNvPr id="0" name=""/>
        <dsp:cNvSpPr/>
      </dsp:nvSpPr>
      <dsp:spPr>
        <a:xfrm>
          <a:off x="4314206" y="246030"/>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BF820-88CD-40E4-9227-93557703E560}">
      <dsp:nvSpPr>
        <dsp:cNvPr id="0" name=""/>
        <dsp:cNvSpPr/>
      </dsp:nvSpPr>
      <dsp:spPr>
        <a:xfrm>
          <a:off x="4716393" y="64821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381ACA-A0B5-4D64-A9CA-193C53ED8102}">
      <dsp:nvSpPr>
        <dsp:cNvPr id="0" name=""/>
        <dsp:cNvSpPr/>
      </dsp:nvSpPr>
      <dsp:spPr>
        <a:xfrm>
          <a:off x="3710925" y="2721030"/>
          <a:ext cx="3093750" cy="138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town’s economic and social sustainability is enhanced by holding the event in a central, easily accessible area, which also reduces transportation-related emissions and promotes local companies. Using techniques to reduce food waste, such composing and portion management, is consistent with sustainable event practices.</a:t>
          </a:r>
          <a:endParaRPr lang="en-US" sz="1100" kern="1200"/>
        </a:p>
      </dsp:txBody>
      <dsp:txXfrm>
        <a:off x="3710925" y="2721030"/>
        <a:ext cx="3093750" cy="1384277"/>
      </dsp:txXfrm>
    </dsp:sp>
    <dsp:sp modelId="{4798D4BA-6097-40FF-A52E-93397B6842CC}">
      <dsp:nvSpPr>
        <dsp:cNvPr id="0" name=""/>
        <dsp:cNvSpPr/>
      </dsp:nvSpPr>
      <dsp:spPr>
        <a:xfrm>
          <a:off x="7949362" y="246030"/>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48F7F-432D-4E7C-AF95-137CBDBD3AE1}">
      <dsp:nvSpPr>
        <dsp:cNvPr id="0" name=""/>
        <dsp:cNvSpPr/>
      </dsp:nvSpPr>
      <dsp:spPr>
        <a:xfrm>
          <a:off x="8351550" y="64821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F0DFA-F819-4F86-921E-64C9B2FEE106}">
      <dsp:nvSpPr>
        <dsp:cNvPr id="0" name=""/>
        <dsp:cNvSpPr/>
      </dsp:nvSpPr>
      <dsp:spPr>
        <a:xfrm>
          <a:off x="7346081" y="2721030"/>
          <a:ext cx="3093750" cy="138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Promoting carpooling and public transport usage is consistent with the objectives of sustainable event management.</a:t>
          </a:r>
          <a:endParaRPr lang="en-US" sz="1100" kern="1200"/>
        </a:p>
      </dsp:txBody>
      <dsp:txXfrm>
        <a:off x="7346081" y="2721030"/>
        <a:ext cx="3093750" cy="13842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3B66F-B673-41C6-BDC1-042C3BB4CA9E}">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EA3AE-3137-4D86-8F8B-AE3864BAAA7A}">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Based on Welsh Government Food Festival Evaluation (2015), which showed most festivals operate within the £25,000-£35,000 range.  </a:t>
          </a:r>
          <a:endParaRPr lang="en-US" sz="1800" kern="1200"/>
        </a:p>
      </dsp:txBody>
      <dsp:txXfrm>
        <a:off x="383617" y="1447754"/>
        <a:ext cx="2847502" cy="1768010"/>
      </dsp:txXfrm>
    </dsp:sp>
    <dsp:sp modelId="{56EDE7C2-7E1F-4E12-A16C-7E84ACAFEC54}">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BFC6C-4528-4747-9C46-33EC79B20E42}">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estimated amount from tickets sales is in average £5 x 6000 which results a profit of £30,000.</a:t>
          </a:r>
          <a:endParaRPr lang="en-US" sz="1800" kern="1200"/>
        </a:p>
      </dsp:txBody>
      <dsp:txXfrm>
        <a:off x="3998355" y="1447754"/>
        <a:ext cx="2847502" cy="1768010"/>
      </dsp:txXfrm>
    </dsp:sp>
    <dsp:sp modelId="{EED95E0A-8E2E-4957-A128-451AF20A0850}">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3118D-2D8F-4270-9E14-0B0BEFEB7DEC}">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Visit Wales supports food tourism initiatives under campaign like Year of Croeso offering grants for marketing, infrastructure, and inclusively projects. </a:t>
          </a:r>
          <a:endParaRPr lang="en-US" sz="1800" kern="1200"/>
        </a:p>
      </dsp:txBody>
      <dsp:txXfrm>
        <a:off x="7613092" y="1447754"/>
        <a:ext cx="2847502" cy="17680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5A5E2-C531-42C9-8DCA-C81C21126FA5}">
      <dsp:nvSpPr>
        <dsp:cNvPr id="0" name=""/>
        <dsp:cNvSpPr/>
      </dsp:nvSpPr>
      <dsp:spPr>
        <a:xfrm>
          <a:off x="228107" y="2079"/>
          <a:ext cx="4188645" cy="4188645"/>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According to Haven-Thang et al. (2020), Tourism and Hospitality, festivals that combine cultural value with significant community support have higher change of obtaining financing and running sustainably over time.</a:t>
          </a:r>
          <a:endParaRPr lang="en-US" sz="2000" kern="1200"/>
        </a:p>
      </dsp:txBody>
      <dsp:txXfrm>
        <a:off x="841520" y="615492"/>
        <a:ext cx="2961819" cy="2961819"/>
      </dsp:txXfrm>
    </dsp:sp>
    <dsp:sp modelId="{52474F39-6981-4F59-B227-6E4C10839442}">
      <dsp:nvSpPr>
        <dsp:cNvPr id="0" name=""/>
        <dsp:cNvSpPr/>
      </dsp:nvSpPr>
      <dsp:spPr>
        <a:xfrm rot="5400000">
          <a:off x="4762316" y="1541406"/>
          <a:ext cx="1466025" cy="11099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1377E7-9097-4DE7-856C-367DD5BF6092}">
      <dsp:nvSpPr>
        <dsp:cNvPr id="0" name=""/>
        <dsp:cNvSpPr/>
      </dsp:nvSpPr>
      <dsp:spPr>
        <a:xfrm>
          <a:off x="6511075" y="2079"/>
          <a:ext cx="4188645" cy="4188645"/>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In accordance with Thomas &amp; Lane (2016), Jornal of Research in Tourism, volunteer-based festivals provide low-cost models with significant economic benefit in rural areas.  </a:t>
          </a:r>
          <a:endParaRPr lang="en-US" sz="2000" kern="1200"/>
        </a:p>
      </dsp:txBody>
      <dsp:txXfrm>
        <a:off x="7124488" y="615492"/>
        <a:ext cx="2961819" cy="2961819"/>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C7A256-C500-4735-80F4-DBE07B666DF3}"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158279-C4E8-445B-BC96-4CD52268BBF9}" type="slidenum">
              <a:rPr lang="en-GB" smtClean="0"/>
              <a:t>‹#›</a:t>
            </a:fld>
            <a:endParaRPr lang="en-GB"/>
          </a:p>
        </p:txBody>
      </p:sp>
    </p:spTree>
    <p:extLst>
      <p:ext uri="{BB962C8B-B14F-4D97-AF65-F5344CB8AC3E}">
        <p14:creationId xmlns:p14="http://schemas.microsoft.com/office/powerpoint/2010/main" val="2514969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158279-C4E8-445B-BC96-4CD52268BBF9}" type="slidenum">
              <a:rPr lang="en-GB" smtClean="0"/>
              <a:t>1</a:t>
            </a:fld>
            <a:endParaRPr lang="en-GB"/>
          </a:p>
        </p:txBody>
      </p:sp>
    </p:spTree>
    <p:extLst>
      <p:ext uri="{BB962C8B-B14F-4D97-AF65-F5344CB8AC3E}">
        <p14:creationId xmlns:p14="http://schemas.microsoft.com/office/powerpoint/2010/main" val="3020616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9941A-91AB-7A1A-7B05-38034EC278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B5C825-75A6-5F35-43DD-19522E67C5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60387F-9ED2-BAF6-6518-5F57F14A82FC}"/>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5" name="Footer Placeholder 4">
            <a:extLst>
              <a:ext uri="{FF2B5EF4-FFF2-40B4-BE49-F238E27FC236}">
                <a16:creationId xmlns:a16="http://schemas.microsoft.com/office/drawing/2014/main" id="{9E8EBC22-D978-A722-F076-874EF97935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1F3C9D-2C33-3504-050A-7D0BE495FCAF}"/>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3626327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36FC7-26FC-E3EF-A3E6-85A5589A78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07EAFE-634A-5BC3-269C-E101DF2EB0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395426-EF3D-FD57-0236-8FA16CAC8762}"/>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5" name="Footer Placeholder 4">
            <a:extLst>
              <a:ext uri="{FF2B5EF4-FFF2-40B4-BE49-F238E27FC236}">
                <a16:creationId xmlns:a16="http://schemas.microsoft.com/office/drawing/2014/main" id="{31F1B26F-3E49-EDD7-49C7-EB9A86A4F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BBF24-5106-1F2A-2778-4EF26751FE3A}"/>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2045103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E794A-AAC5-21DE-2248-BE47A6DB38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D65282-19E5-2E93-2128-3E5C441AF4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16B047-4489-6031-AC53-300A6B2B3945}"/>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5" name="Footer Placeholder 4">
            <a:extLst>
              <a:ext uri="{FF2B5EF4-FFF2-40B4-BE49-F238E27FC236}">
                <a16:creationId xmlns:a16="http://schemas.microsoft.com/office/drawing/2014/main" id="{165556CB-6E9D-6423-4966-75AC4CE368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ECB0C-5941-4561-0C1E-B9AC32A96DBA}"/>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3222194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2046B-2EFD-AF89-ED2B-F161E1AB44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BEB596-E31A-4C1D-3B73-AF87633360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DE62BD-863C-05B8-4C4A-E29D5D7BB9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7202A3-2526-5F78-F63F-9842C6BA367E}"/>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6" name="Footer Placeholder 5">
            <a:extLst>
              <a:ext uri="{FF2B5EF4-FFF2-40B4-BE49-F238E27FC236}">
                <a16:creationId xmlns:a16="http://schemas.microsoft.com/office/drawing/2014/main" id="{5BED810C-A60F-D9AD-DD6A-300101B6A2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C38FBD-B990-4360-E666-4BE64FB4810B}"/>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3280959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F2A1-49DA-2951-DF0A-1D78FCBF8C8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61B071-334D-4068-15E2-E914F6FA89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347FBF-4D8B-B755-EE0E-A7E4E1F958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23CD6D-D726-87CF-7495-7BEF2228E3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A461AE-DD47-5BEB-4D34-22D65C177E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E056CF-F541-270E-5EED-D60FC7777D44}"/>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8" name="Footer Placeholder 7">
            <a:extLst>
              <a:ext uri="{FF2B5EF4-FFF2-40B4-BE49-F238E27FC236}">
                <a16:creationId xmlns:a16="http://schemas.microsoft.com/office/drawing/2014/main" id="{26E9FF7B-CE6A-7A52-0CAE-28EF97635D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028562-1216-11CC-BADD-CFFA95AE36FC}"/>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3824226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4444C-5E51-E610-83B4-DFE7F530FE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1EEA89-88BF-5526-8B0A-575DF3ED09E7}"/>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4" name="Footer Placeholder 3">
            <a:extLst>
              <a:ext uri="{FF2B5EF4-FFF2-40B4-BE49-F238E27FC236}">
                <a16:creationId xmlns:a16="http://schemas.microsoft.com/office/drawing/2014/main" id="{60104FF4-7C46-D5DB-EAFA-5D5847A7D6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E2B81B-9216-5525-AA3F-84C1979B5A2A}"/>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2870360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40AB59-706F-EB3C-80A1-BF2712B6C609}"/>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3" name="Footer Placeholder 2">
            <a:extLst>
              <a:ext uri="{FF2B5EF4-FFF2-40B4-BE49-F238E27FC236}">
                <a16:creationId xmlns:a16="http://schemas.microsoft.com/office/drawing/2014/main" id="{60E4C25F-41D4-DCEF-1A56-A6C8CC0C96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3101A1-BC3A-0640-26A8-B41C0F6DFFEB}"/>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1819157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31A01-C259-561F-521A-1B6D2D92CF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FA8C1D-6BE1-4150-BF13-33BAEBAE4B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D76768-0C50-D10B-668B-BBD2DCE51B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98EDE7-E976-D1D4-51BD-E827730C3D7F}"/>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6" name="Footer Placeholder 5">
            <a:extLst>
              <a:ext uri="{FF2B5EF4-FFF2-40B4-BE49-F238E27FC236}">
                <a16:creationId xmlns:a16="http://schemas.microsoft.com/office/drawing/2014/main" id="{BE4397B6-675E-4063-30AD-020B66D3D2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BC06ED-E735-992A-7882-F798A6640583}"/>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468142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391EF-6398-6084-86BA-B99393C5F3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C5AEEF-680C-C910-8ADF-B5CB04779F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DF9545-E315-5EE1-4740-48DADFAFB9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269C3-22DD-4457-A1EE-6BF3D781A96F}"/>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6" name="Footer Placeholder 5">
            <a:extLst>
              <a:ext uri="{FF2B5EF4-FFF2-40B4-BE49-F238E27FC236}">
                <a16:creationId xmlns:a16="http://schemas.microsoft.com/office/drawing/2014/main" id="{64FF4E39-456F-2C78-8AE6-0E27AB1E3C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36F443-F51A-E90D-ED7A-526674BC3149}"/>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626902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24D9D-0DDC-3277-4D76-76B3C80185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D87C4A-69E2-E6E6-1305-2A97C5B8EE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573B27-F585-64C2-8FA0-CD5155C4C990}"/>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5" name="Footer Placeholder 4">
            <a:extLst>
              <a:ext uri="{FF2B5EF4-FFF2-40B4-BE49-F238E27FC236}">
                <a16:creationId xmlns:a16="http://schemas.microsoft.com/office/drawing/2014/main" id="{67D395B7-2C0C-621B-B341-5DADEB374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804AAD-9EC6-4471-000E-E2A9EBA19D51}"/>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901130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4AE533-62D0-45F3-54B0-BB17220598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E1A0D8-FFA6-5F37-7112-73D65337A6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39D44D-7788-0E3C-E2E3-A21E67C248BC}"/>
              </a:ext>
            </a:extLst>
          </p:cNvPr>
          <p:cNvSpPr>
            <a:spLocks noGrp="1"/>
          </p:cNvSpPr>
          <p:nvPr>
            <p:ph type="dt" sz="half" idx="10"/>
          </p:nvPr>
        </p:nvSpPr>
        <p:spPr/>
        <p:txBody>
          <a:bodyPr/>
          <a:lstStyle/>
          <a:p>
            <a:fld id="{B86C1A54-9BE3-4562-8557-B90C528FBC43}" type="datetimeFigureOut">
              <a:rPr lang="en-GB" smtClean="0"/>
              <a:t>19/05/2025</a:t>
            </a:fld>
            <a:endParaRPr lang="en-GB"/>
          </a:p>
        </p:txBody>
      </p:sp>
      <p:sp>
        <p:nvSpPr>
          <p:cNvPr id="5" name="Footer Placeholder 4">
            <a:extLst>
              <a:ext uri="{FF2B5EF4-FFF2-40B4-BE49-F238E27FC236}">
                <a16:creationId xmlns:a16="http://schemas.microsoft.com/office/drawing/2014/main" id="{A7461FE3-0786-F411-46A7-B784C8AFD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47D3A-C4A5-64E8-A8EB-2B52A2B169E4}"/>
              </a:ext>
            </a:extLst>
          </p:cNvPr>
          <p:cNvSpPr>
            <a:spLocks noGrp="1"/>
          </p:cNvSpPr>
          <p:nvPr>
            <p:ph type="sldNum" sz="quarter" idx="12"/>
          </p:nvPr>
        </p:nvSpPr>
        <p:spPr/>
        <p:txBody>
          <a:bodyPr/>
          <a:lstStyle/>
          <a:p>
            <a:fld id="{51097925-1FC2-4985-8D74-F4B67DA2D076}" type="slidenum">
              <a:rPr lang="en-GB" smtClean="0"/>
              <a:t>‹#›</a:t>
            </a:fld>
            <a:endParaRPr lang="en-GB"/>
          </a:p>
        </p:txBody>
      </p:sp>
    </p:spTree>
    <p:extLst>
      <p:ext uri="{BB962C8B-B14F-4D97-AF65-F5344CB8AC3E}">
        <p14:creationId xmlns:p14="http://schemas.microsoft.com/office/powerpoint/2010/main" val="2881349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C20A9D-0E90-8390-59F0-2C62766632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AF0B13-4DDA-4B28-4E19-A3376C9024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A8800B-C9A0-7346-D7AE-6C7F0F524A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6C1A54-9BE3-4562-8557-B90C528FBC43}" type="datetimeFigureOut">
              <a:rPr lang="en-GB" smtClean="0"/>
              <a:t>19/05/2025</a:t>
            </a:fld>
            <a:endParaRPr lang="en-GB"/>
          </a:p>
        </p:txBody>
      </p:sp>
      <p:sp>
        <p:nvSpPr>
          <p:cNvPr id="5" name="Footer Placeholder 4">
            <a:extLst>
              <a:ext uri="{FF2B5EF4-FFF2-40B4-BE49-F238E27FC236}">
                <a16:creationId xmlns:a16="http://schemas.microsoft.com/office/drawing/2014/main" id="{6D0629D2-7A4F-58F5-3F73-1F7497517A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37E4D6-0AD9-02F4-F708-AE1FFD7694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097925-1FC2-4985-8D74-F4B67DA2D076}" type="slidenum">
              <a:rPr lang="en-GB" smtClean="0"/>
              <a:t>‹#›</a:t>
            </a:fld>
            <a:endParaRPr lang="en-GB"/>
          </a:p>
        </p:txBody>
      </p:sp>
    </p:spTree>
    <p:extLst>
      <p:ext uri="{BB962C8B-B14F-4D97-AF65-F5344CB8AC3E}">
        <p14:creationId xmlns:p14="http://schemas.microsoft.com/office/powerpoint/2010/main" val="559138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inyourarea.co.uk/news/countdown-begins-for-narberth-food-festival" TargetMode="External"/><Relationship Id="rId13" Type="http://schemas.openxmlformats.org/officeDocument/2006/relationships/hyperlink" Target="https://www.narberthfoodfestival.com/" TargetMode="External"/><Relationship Id="rId3" Type="http://schemas.openxmlformats.org/officeDocument/2006/relationships/hyperlink" Target="https://businesswales.gov.wales/news-and-blog/croeso-25" TargetMode="External"/><Relationship Id="rId7" Type="http://schemas.openxmlformats.org/officeDocument/2006/relationships/hyperlink" Target="https://www.gov.wales/visit-wales-invites-world-feel-hwyl-2025" TargetMode="External"/><Relationship Id="rId12" Type="http://schemas.openxmlformats.org/officeDocument/2006/relationships/hyperlink" Target="https://www.narberthfoodfestival.com/chefs-and-music/" TargetMode="External"/><Relationship Id="rId17" Type="http://schemas.openxmlformats.org/officeDocument/2006/relationships/hyperlink" Target="https://www.wales.com/news/united-kingdom/year-croeso-campaign-wants-welsh-visitors-feel-hwyl" TargetMode="External"/><Relationship Id="rId2" Type="http://schemas.openxmlformats.org/officeDocument/2006/relationships/hyperlink" Target="https://adeotravel.com/travel-blog/welcome-to-wales-2025-the-year-of-croeso/" TargetMode="External"/><Relationship Id="rId16" Type="http://schemas.openxmlformats.org/officeDocument/2006/relationships/hyperlink" Target="https://traveltrade.visitwales.com/useful-information/toolkit/year-of-croeso"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18-05/food-festivals-2015-evaluation.pdf" TargetMode="External"/><Relationship Id="rId11" Type="http://schemas.openxmlformats.org/officeDocument/2006/relationships/hyperlink" Target="https://media.service.gov.wales/news/new-gbp-1m-fund-to-boost-welsh-tourism-come-rain-or-shine" TargetMode="External"/><Relationship Id="rId5" Type="http://schemas.openxmlformats.org/officeDocument/2006/relationships/hyperlink" Target="https://www.croeso.cymru/cy" TargetMode="External"/><Relationship Id="rId15" Type="http://schemas.openxmlformats.org/officeDocument/2006/relationships/hyperlink" Target="https://theextramile.guide/tag/narberth-food-festival-2025/" TargetMode="External"/><Relationship Id="rId10" Type="http://schemas.openxmlformats.org/officeDocument/2006/relationships/hyperlink" Target="https://media.service.gov.wales/news/croeso-i-bawb-a-warm-welsh-welcome" TargetMode="External"/><Relationship Id="rId4" Type="http://schemas.openxmlformats.org/officeDocument/2006/relationships/hyperlink" Target="https://cardiffmusiccity.wales/2025/05/07year-of-croeso-weather-proofing-fund-for-tourism-attractions-2025-2026/" TargetMode="External"/><Relationship Id="rId9" Type="http://schemas.openxmlformats.org/officeDocument/2006/relationships/hyperlink" Target="https://transnationalmarket.com/menu-script/index.php/transnational/article/download/50/150" TargetMode="External"/><Relationship Id="rId14" Type="http://schemas.openxmlformats.org/officeDocument/2006/relationships/hyperlink" Target="https://orca.cardiff.ac.uk/id/eprint/70871/1/7_Tourism%20Management_Organ%20et%20al_2015_Festivals%20as%20agents%20for%20behaviour%20change_post-pri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8D26C-E384-6F66-8003-612A5B002FAC}"/>
              </a:ext>
            </a:extLst>
          </p:cNvPr>
          <p:cNvSpPr>
            <a:spLocks noGrp="1"/>
          </p:cNvSpPr>
          <p:nvPr>
            <p:ph type="ctrTitle"/>
          </p:nvPr>
        </p:nvSpPr>
        <p:spPr>
          <a:xfrm>
            <a:off x="1137035" y="609600"/>
            <a:ext cx="3595678" cy="1330839"/>
          </a:xfrm>
        </p:spPr>
        <p:txBody>
          <a:bodyPr vert="horz" lIns="91440" tIns="45720" rIns="91440" bIns="45720" rtlCol="0" anchor="ctr">
            <a:normAutofit/>
          </a:bodyPr>
          <a:lstStyle/>
          <a:p>
            <a:pPr algn="l"/>
            <a:r>
              <a:rPr lang="en-US" sz="1600" dirty="0">
                <a:latin typeface="Arial" panose="020B0604020202020204" pitchFamily="34" charset="0"/>
                <a:cs typeface="Arial" panose="020B0604020202020204" pitchFamily="34" charset="0"/>
              </a:rPr>
              <a:t>International Meetings Management For The Hotel Industry</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(BMIH6007)</a:t>
            </a:r>
          </a:p>
        </p:txBody>
      </p:sp>
      <p:sp>
        <p:nvSpPr>
          <p:cNvPr id="3" name="Subtitle 2">
            <a:extLst>
              <a:ext uri="{FF2B5EF4-FFF2-40B4-BE49-F238E27FC236}">
                <a16:creationId xmlns:a16="http://schemas.microsoft.com/office/drawing/2014/main" id="{D414DA28-F7AB-D984-2C44-2390F00473E2}"/>
              </a:ext>
            </a:extLst>
          </p:cNvPr>
          <p:cNvSpPr>
            <a:spLocks noGrp="1"/>
          </p:cNvSpPr>
          <p:nvPr>
            <p:ph type="subTitle" idx="1"/>
          </p:nvPr>
        </p:nvSpPr>
        <p:spPr>
          <a:xfrm>
            <a:off x="-45084" y="2194102"/>
            <a:ext cx="5738748" cy="4332204"/>
          </a:xfrm>
        </p:spPr>
        <p:txBody>
          <a:bodyPr vert="horz" lIns="91440" tIns="45720" rIns="91440" bIns="45720" rtlCol="0">
            <a:normAutofit fontScale="77500" lnSpcReduction="20000"/>
          </a:bodyPr>
          <a:lstStyle/>
          <a:p>
            <a:pPr algn="l"/>
            <a:r>
              <a:rPr lang="en-US" sz="1800" dirty="0">
                <a:latin typeface="Arial" panose="020B0604020202020204" pitchFamily="34" charset="0"/>
                <a:cs typeface="Arial" panose="020B0604020202020204" pitchFamily="34" charset="0"/>
              </a:rPr>
              <a:t>Assignment 1: Feasibility Plan for an International Meeting / Event. </a:t>
            </a:r>
          </a:p>
          <a:p>
            <a:pPr algn="l"/>
            <a:r>
              <a:rPr lang="en-US" sz="1800" i="1" dirty="0">
                <a:latin typeface="Arial" panose="020B0604020202020204" pitchFamily="34" charset="0"/>
                <a:cs typeface="Arial" panose="020B0604020202020204" pitchFamily="34" charset="0"/>
              </a:rPr>
              <a:t>Narberth Food Festival 2025 </a:t>
            </a:r>
          </a:p>
          <a:p>
            <a:pPr algn="l"/>
            <a:r>
              <a:rPr lang="en-US" sz="1800" i="1" dirty="0">
                <a:latin typeface="Arial" panose="020B0604020202020204" pitchFamily="34" charset="0"/>
                <a:cs typeface="Arial" panose="020B0604020202020204" pitchFamily="34" charset="0"/>
              </a:rPr>
              <a:t>A Taste of Wales for the World-Celebrating the Year of Croeso </a:t>
            </a:r>
          </a:p>
          <a:p>
            <a:pPr algn="l"/>
            <a:endParaRPr lang="en-US" sz="1600" dirty="0">
              <a:latin typeface="Arial" panose="020B0604020202020204" pitchFamily="34" charset="0"/>
              <a:cs typeface="Arial" panose="020B0604020202020204" pitchFamily="34" charset="0"/>
            </a:endParaRPr>
          </a:p>
          <a:p>
            <a:pPr algn="l"/>
            <a:endParaRPr lang="en-US" sz="1600" dirty="0">
              <a:latin typeface="Arial" panose="020B0604020202020204" pitchFamily="34" charset="0"/>
              <a:cs typeface="Arial" panose="020B0604020202020204" pitchFamily="34" charset="0"/>
            </a:endParaRPr>
          </a:p>
          <a:p>
            <a:pPr algn="l"/>
            <a:endParaRPr lang="en-US" sz="1600"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                                                  AI Declaration </a:t>
            </a:r>
          </a:p>
          <a:p>
            <a:pPr algn="l"/>
            <a:r>
              <a:rPr lang="en-GB" sz="1600" dirty="0">
                <a:latin typeface="Arial" panose="020B0604020202020204" pitchFamily="34" charset="0"/>
                <a:cs typeface="Arial" panose="020B0604020202020204" pitchFamily="34" charset="0"/>
              </a:rPr>
              <a:t>I acknowledge the use of AI to support me with my research and to structure my admission. I acknowledge the use of ChatGPT and Grammarly.   </a:t>
            </a:r>
          </a:p>
          <a:p>
            <a:pPr algn="l"/>
            <a:r>
              <a:rPr lang="en-US" sz="1600" dirty="0">
                <a:latin typeface="Arial" panose="020B0604020202020204" pitchFamily="34" charset="0"/>
                <a:cs typeface="Arial" panose="020B0604020202020204" pitchFamily="34" charset="0"/>
              </a:rPr>
              <a:t> </a:t>
            </a:r>
          </a:p>
          <a:p>
            <a:pPr algn="l"/>
            <a:endParaRPr lang="en-US" sz="1600" dirty="0">
              <a:latin typeface="Arial" panose="020B0604020202020204" pitchFamily="34" charset="0"/>
              <a:cs typeface="Arial" panose="020B0604020202020204" pitchFamily="34" charset="0"/>
            </a:endParaRPr>
          </a:p>
          <a:p>
            <a:pPr algn="l"/>
            <a:endParaRPr lang="en-US" sz="1600"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  </a:t>
            </a:r>
          </a:p>
          <a:p>
            <a:pPr algn="l"/>
            <a:endParaRPr lang="en-US" sz="1600" dirty="0">
              <a:latin typeface="Arial" panose="020B0604020202020204" pitchFamily="34" charset="0"/>
              <a:cs typeface="Arial" panose="020B0604020202020204" pitchFamily="34" charset="0"/>
            </a:endParaRPr>
          </a:p>
          <a:p>
            <a:pPr algn="l"/>
            <a:r>
              <a:rPr lang="en-US" sz="1500" dirty="0">
                <a:latin typeface="Arial" panose="020B0604020202020204" pitchFamily="34" charset="0"/>
                <a:cs typeface="Arial" panose="020B0604020202020204" pitchFamily="34" charset="0"/>
              </a:rPr>
              <a:t>                                                                                                                                  Student Name: Adriana Mitran                                                                                                                     Student ID: 1920087                                                                                                                                          Lecturer’s Name: </a:t>
            </a:r>
            <a:r>
              <a:rPr lang="en-US" sz="1500">
                <a:latin typeface="Arial" panose="020B0604020202020204" pitchFamily="34" charset="0"/>
                <a:cs typeface="Arial" panose="020B0604020202020204" pitchFamily="34" charset="0"/>
              </a:rPr>
              <a:t>Kathryn Flynn </a:t>
            </a:r>
            <a:endParaRPr lang="en-US" sz="1500"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endParaRPr lang="en-US" sz="1100" i="1" dirty="0"/>
          </a:p>
          <a:p>
            <a:pPr indent="-228600" algn="l">
              <a:buFont typeface="Arial" panose="020B0604020202020204" pitchFamily="34" charset="0"/>
              <a:buChar char="•"/>
            </a:pPr>
            <a:endParaRPr lang="en-US" sz="1100" i="1" dirty="0"/>
          </a:p>
          <a:p>
            <a:pPr indent="-228600" algn="l">
              <a:buFont typeface="Arial" panose="020B0604020202020204" pitchFamily="34" charset="0"/>
              <a:buChar char="•"/>
            </a:pPr>
            <a:endParaRPr lang="en-US" sz="1100" i="1" dirty="0"/>
          </a:p>
          <a:p>
            <a:pPr indent="-228600" algn="l">
              <a:buFont typeface="Arial" panose="020B0604020202020204" pitchFamily="34" charset="0"/>
              <a:buChar char="•"/>
            </a:pPr>
            <a:endParaRPr lang="en-US" sz="1100" i="1" dirty="0"/>
          </a:p>
        </p:txBody>
      </p:sp>
      <p:pic>
        <p:nvPicPr>
          <p:cNvPr id="8" name="Picture 7">
            <a:extLst>
              <a:ext uri="{FF2B5EF4-FFF2-40B4-BE49-F238E27FC236}">
                <a16:creationId xmlns:a16="http://schemas.microsoft.com/office/drawing/2014/main" id="{61B8A9C2-6C5A-45C5-9BAF-6919F597E2F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t="1933" r="3" b="3396"/>
          <a:stretch>
            <a:fillRect/>
          </a:stretch>
        </p:blipFill>
        <p:spPr>
          <a:xfrm>
            <a:off x="5443870" y="1"/>
            <a:ext cx="6763158"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3664177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48EC4-8CEA-D8B6-1C4E-901333F3F33D}"/>
              </a:ext>
            </a:extLst>
          </p:cNvPr>
          <p:cNvSpPr>
            <a:spLocks noGrp="1"/>
          </p:cNvSpPr>
          <p:nvPr>
            <p:ph type="title"/>
          </p:nvPr>
        </p:nvSpPr>
        <p:spPr>
          <a:xfrm>
            <a:off x="572493" y="238539"/>
            <a:ext cx="11018520" cy="1434415"/>
          </a:xfrm>
        </p:spPr>
        <p:txBody>
          <a:bodyPr anchor="b">
            <a:normAutofit/>
          </a:bodyPr>
          <a:lstStyle/>
          <a:p>
            <a:r>
              <a:rPr lang="en-GB" sz="4600">
                <a:latin typeface="Arial" panose="020B0604020202020204" pitchFamily="34" charset="0"/>
                <a:cs typeface="Arial" panose="020B0604020202020204" pitchFamily="34" charset="0"/>
              </a:rPr>
              <a:t>Year of Croeso 2025-Embrasing the Welsh Welcome</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CF2B9580-A674-960E-54B3-9152A2ECEA34}"/>
              </a:ext>
            </a:extLst>
          </p:cNvPr>
          <p:cNvSpPr>
            <a:spLocks noGrp="1"/>
          </p:cNvSpPr>
          <p:nvPr>
            <p:ph idx="1"/>
          </p:nvPr>
        </p:nvSpPr>
        <p:spPr>
          <a:xfrm>
            <a:off x="572492" y="2071315"/>
            <a:ext cx="7456691" cy="4642635"/>
          </a:xfrm>
        </p:spPr>
        <p:txBody>
          <a:bodyPr anchor="t">
            <a:normAutofit lnSpcReduction="10000"/>
          </a:bodyPr>
          <a:lstStyle/>
          <a:p>
            <a:pPr marL="0" indent="0" algn="just">
              <a:lnSpc>
                <a:spcPct val="100000"/>
              </a:lnSpc>
              <a:buNone/>
            </a:pPr>
            <a:r>
              <a:rPr lang="en-GB" sz="1400" dirty="0">
                <a:latin typeface="Arial" panose="020B0604020202020204" pitchFamily="34" charset="0"/>
                <a:cs typeface="Arial" panose="020B0604020202020204" pitchFamily="34" charset="0"/>
              </a:rPr>
              <a:t>The year of </a:t>
            </a:r>
            <a:r>
              <a:rPr lang="en-GB" sz="1400" dirty="0" err="1">
                <a:latin typeface="Arial" panose="020B0604020202020204" pitchFamily="34" charset="0"/>
                <a:cs typeface="Arial" panose="020B0604020202020204" pitchFamily="34" charset="0"/>
              </a:rPr>
              <a:t>Croeso</a:t>
            </a:r>
            <a:r>
              <a:rPr lang="en-GB" sz="1400" dirty="0">
                <a:latin typeface="Arial" panose="020B0604020202020204" pitchFamily="34" charset="0"/>
                <a:cs typeface="Arial" panose="020B0604020202020204" pitchFamily="34" charset="0"/>
              </a:rPr>
              <a:t> campaign, started by Visit Wales in 2025, celebrated the country’s famous hospitality and distinctive cultural experiences. The commercial presents the idea of “hwyl”, a Welsh word that connotes a profound feeling of happiness and present-moment awareness. Through the promotion of Wales language, culture, and friendliness, this project seeks to set the country apart in the international travel industry. </a:t>
            </a:r>
          </a:p>
          <a:p>
            <a:pPr marL="0" indent="0" algn="just">
              <a:lnSpc>
                <a:spcPct val="100000"/>
              </a:lnSpc>
              <a:buNone/>
            </a:pPr>
            <a:r>
              <a:rPr lang="en-GB" sz="1400" dirty="0">
                <a:latin typeface="Arial" panose="020B0604020202020204" pitchFamily="34" charset="0"/>
                <a:cs typeface="Arial" panose="020B0604020202020204" pitchFamily="34" charset="0"/>
              </a:rPr>
              <a:t>The purpose of this presentation is to examine how The Narberth Food Festival fits in with the Year of </a:t>
            </a:r>
            <a:r>
              <a:rPr lang="en-GB" sz="1400" dirty="0" err="1">
                <a:latin typeface="Arial" panose="020B0604020202020204" pitchFamily="34" charset="0"/>
                <a:cs typeface="Arial" panose="020B0604020202020204" pitchFamily="34" charset="0"/>
              </a:rPr>
              <a:t>Croeso’s</a:t>
            </a:r>
            <a:r>
              <a:rPr lang="en-GB" sz="1400" dirty="0">
                <a:latin typeface="Arial" panose="020B0604020202020204" pitchFamily="34" charset="0"/>
                <a:cs typeface="Arial" panose="020B0604020202020204" pitchFamily="34" charset="0"/>
              </a:rPr>
              <a:t> goals. By high lightening Welsh culture, food, and friendship, it will evaluate the festival’s ability to draw in audiences from across the world. </a:t>
            </a:r>
          </a:p>
          <a:p>
            <a:pPr marL="0" indent="0" algn="just">
              <a:lnSpc>
                <a:spcPct val="100000"/>
              </a:lnSpc>
              <a:buNone/>
            </a:pPr>
            <a:r>
              <a:rPr lang="en-GB" sz="1400" dirty="0">
                <a:latin typeface="Arial" panose="020B0604020202020204" pitchFamily="34" charset="0"/>
                <a:cs typeface="Arial" panose="020B0604020202020204" pitchFamily="34" charset="0"/>
              </a:rPr>
              <a:t>Why Narberth Food Festival?</a:t>
            </a:r>
          </a:p>
          <a:p>
            <a:pPr marL="0" indent="0" algn="just">
              <a:lnSpc>
                <a:spcPct val="100000"/>
              </a:lnSpc>
              <a:buNone/>
            </a:pPr>
            <a:r>
              <a:rPr lang="en-GB" sz="1400" dirty="0">
                <a:latin typeface="Arial" panose="020B0604020202020204" pitchFamily="34" charset="0"/>
                <a:cs typeface="Arial" panose="020B0604020202020204" pitchFamily="34" charset="0"/>
              </a:rPr>
              <a:t>   Cultural Showcase: In keeping with the campaign’s focus on genuine experiences, the festival provides a stage for regional producers and chefs to showcase Welsh culinary traditions.</a:t>
            </a:r>
          </a:p>
          <a:p>
            <a:pPr marL="0" indent="0" algn="just">
              <a:lnSpc>
                <a:spcPct val="100000"/>
              </a:lnSpc>
              <a:buNone/>
            </a:pPr>
            <a:r>
              <a:rPr lang="en-GB" sz="1400" dirty="0">
                <a:latin typeface="Arial" panose="020B0604020202020204" pitchFamily="34" charset="0"/>
                <a:cs typeface="Arial" panose="020B0604020202020204" pitchFamily="34" charset="0"/>
              </a:rPr>
              <a:t>   Community Involvement: Volunteer-run and sponsored by local businesses, it exemplifies the sense of community that is honoured throughout the Year of </a:t>
            </a:r>
            <a:r>
              <a:rPr lang="en-GB" sz="1400" dirty="0" err="1">
                <a:latin typeface="Arial" panose="020B0604020202020204" pitchFamily="34" charset="0"/>
                <a:cs typeface="Arial" panose="020B0604020202020204" pitchFamily="34" charset="0"/>
              </a:rPr>
              <a:t>Croeso</a:t>
            </a:r>
            <a:r>
              <a:rPr lang="en-GB" sz="1400" dirty="0">
                <a:latin typeface="Arial" panose="020B0604020202020204" pitchFamily="34" charset="0"/>
                <a:cs typeface="Arial" panose="020B0604020202020204" pitchFamily="34" charset="0"/>
              </a:rPr>
              <a:t>.  </a:t>
            </a:r>
          </a:p>
          <a:p>
            <a:pPr marL="0" indent="0" algn="just">
              <a:lnSpc>
                <a:spcPct val="100000"/>
              </a:lnSpc>
              <a:buNone/>
            </a:pPr>
            <a:r>
              <a:rPr lang="en-GB" sz="1400" dirty="0">
                <a:latin typeface="Arial" panose="020B0604020202020204" pitchFamily="34" charset="0"/>
                <a:cs typeface="Arial" panose="020B0604020202020204" pitchFamily="34" charset="0"/>
              </a:rPr>
              <a:t>   Impact on Tourism: With up to 7000 attenders, the event makes a substantial contribution to the local economy and tourism. </a:t>
            </a:r>
          </a:p>
          <a:p>
            <a:pPr marL="0" indent="0" algn="just">
              <a:lnSpc>
                <a:spcPct val="100000"/>
              </a:lnSpc>
              <a:buNone/>
            </a:pPr>
            <a:r>
              <a:rPr lang="en-GB" sz="1400" dirty="0">
                <a:latin typeface="Arial" panose="020B0604020202020204" pitchFamily="34" charset="0"/>
                <a:cs typeface="Arial" panose="020B0604020202020204" pitchFamily="34" charset="0"/>
              </a:rPr>
              <a:t>   Strategy Timming: It takes place in late September and adds to the Year of </a:t>
            </a:r>
            <a:r>
              <a:rPr lang="en-GB" sz="1400" dirty="0" err="1">
                <a:latin typeface="Arial" panose="020B0604020202020204" pitchFamily="34" charset="0"/>
                <a:cs typeface="Arial" panose="020B0604020202020204" pitchFamily="34" charset="0"/>
              </a:rPr>
              <a:t>Croeso</a:t>
            </a:r>
            <a:r>
              <a:rPr lang="en-GB" sz="1400" dirty="0">
                <a:latin typeface="Arial" panose="020B0604020202020204" pitchFamily="34" charset="0"/>
                <a:cs typeface="Arial" panose="020B0604020202020204" pitchFamily="34" charset="0"/>
              </a:rPr>
              <a:t> annual schedule of activities, giving guests a chance to experience Welsh hospitality up close.</a:t>
            </a:r>
          </a:p>
          <a:p>
            <a:pPr marL="0" indent="0">
              <a:buNone/>
            </a:pPr>
            <a:endParaRPr lang="en-GB" sz="1200" dirty="0">
              <a:latin typeface="Arial" panose="020B0604020202020204" pitchFamily="34" charset="0"/>
              <a:cs typeface="Arial" panose="020B0604020202020204" pitchFamily="34" charset="0"/>
            </a:endParaRPr>
          </a:p>
        </p:txBody>
      </p:sp>
      <p:pic>
        <p:nvPicPr>
          <p:cNvPr id="7" name="Picture 6" descr="A cartoon of a person selling food">
            <a:extLst>
              <a:ext uri="{FF2B5EF4-FFF2-40B4-BE49-F238E27FC236}">
                <a16:creationId xmlns:a16="http://schemas.microsoft.com/office/drawing/2014/main" id="{FB37ADB1-C44D-D106-9E17-1E2091BC13AD}"/>
              </a:ext>
            </a:extLst>
          </p:cNvPr>
          <p:cNvPicPr>
            <a:picLocks noChangeAspect="1"/>
          </p:cNvPicPr>
          <p:nvPr/>
        </p:nvPicPr>
        <p:blipFill>
          <a:blip r:embed="rId2">
            <a:extLst>
              <a:ext uri="{28A0092B-C50C-407E-A947-70E740481C1C}">
                <a14:useLocalDpi xmlns:a14="http://schemas.microsoft.com/office/drawing/2010/main" val="0"/>
              </a:ext>
            </a:extLst>
          </a:blip>
          <a:srcRect l="1744" r="2048" b="-3"/>
          <a:stretch>
            <a:fillRect/>
          </a:stretch>
        </p:blipFill>
        <p:spPr>
          <a:xfrm>
            <a:off x="8329808" y="2093976"/>
            <a:ext cx="3286914" cy="3591087"/>
          </a:xfrm>
          <a:prstGeom prst="rect">
            <a:avLst/>
          </a:prstGeom>
        </p:spPr>
      </p:pic>
    </p:spTree>
    <p:extLst>
      <p:ext uri="{BB962C8B-B14F-4D97-AF65-F5344CB8AC3E}">
        <p14:creationId xmlns:p14="http://schemas.microsoft.com/office/powerpoint/2010/main" val="1384547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DB8A1C-EB98-A066-04F1-5E6E2A9ED941}"/>
              </a:ext>
            </a:extLst>
          </p:cNvPr>
          <p:cNvSpPr>
            <a:spLocks noGrp="1"/>
          </p:cNvSpPr>
          <p:nvPr>
            <p:ph type="title"/>
          </p:nvPr>
        </p:nvSpPr>
        <p:spPr>
          <a:xfrm>
            <a:off x="572493" y="238539"/>
            <a:ext cx="11018520" cy="1434415"/>
          </a:xfrm>
        </p:spPr>
        <p:txBody>
          <a:bodyPr anchor="b">
            <a:normAutofit/>
          </a:bodyPr>
          <a:lstStyle/>
          <a:p>
            <a:r>
              <a:rPr lang="en-GB" sz="5400">
                <a:latin typeface="Arial" panose="020B0604020202020204" pitchFamily="34" charset="0"/>
                <a:cs typeface="Arial" panose="020B0604020202020204" pitchFamily="34" charset="0"/>
              </a:rPr>
              <a:t>Event Details &amp; Highlights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3C7870-8F3D-D9F4-D65F-556474023D30}"/>
              </a:ext>
            </a:extLst>
          </p:cNvPr>
          <p:cNvSpPr>
            <a:spLocks noGrp="1"/>
          </p:cNvSpPr>
          <p:nvPr>
            <p:ph idx="1"/>
          </p:nvPr>
        </p:nvSpPr>
        <p:spPr>
          <a:xfrm>
            <a:off x="572493" y="2071316"/>
            <a:ext cx="6713552" cy="4119172"/>
          </a:xfrm>
        </p:spPr>
        <p:txBody>
          <a:bodyPr anchor="t">
            <a:normAutofit/>
          </a:bodyPr>
          <a:lstStyle/>
          <a:p>
            <a:pPr marL="0" indent="0">
              <a:buNone/>
            </a:pPr>
            <a:r>
              <a:rPr lang="en-GB" sz="1500">
                <a:latin typeface="Arial" panose="020B0604020202020204" pitchFamily="34" charset="0"/>
                <a:cs typeface="Arial" panose="020B0604020202020204" pitchFamily="34" charset="0"/>
              </a:rPr>
              <a:t>The dates for the Narberth Food Festival are 27</a:t>
            </a:r>
            <a:r>
              <a:rPr lang="en-GB" sz="1500" baseline="30000">
                <a:latin typeface="Arial" panose="020B0604020202020204" pitchFamily="34" charset="0"/>
                <a:cs typeface="Arial" panose="020B0604020202020204" pitchFamily="34" charset="0"/>
              </a:rPr>
              <a:t>th</a:t>
            </a:r>
            <a:r>
              <a:rPr lang="en-GB" sz="1500">
                <a:latin typeface="Arial" panose="020B0604020202020204" pitchFamily="34" charset="0"/>
                <a:cs typeface="Arial" panose="020B0604020202020204" pitchFamily="34" charset="0"/>
              </a:rPr>
              <a:t> &amp; 28</a:t>
            </a:r>
            <a:r>
              <a:rPr lang="en-GB" sz="1500" baseline="30000">
                <a:latin typeface="Arial" panose="020B0604020202020204" pitchFamily="34" charset="0"/>
                <a:cs typeface="Arial" panose="020B0604020202020204" pitchFamily="34" charset="0"/>
              </a:rPr>
              <a:t>th</a:t>
            </a:r>
            <a:r>
              <a:rPr lang="en-GB" sz="1500">
                <a:latin typeface="Arial" panose="020B0604020202020204" pitchFamily="34" charset="0"/>
                <a:cs typeface="Arial" panose="020B0604020202020204" pitchFamily="34" charset="0"/>
              </a:rPr>
              <a:t> of September and the location is in Town Moor, Narberth, Pembrokeshire, Wales. The price for the admission is £5 each day, and children under 16 enter free.</a:t>
            </a:r>
          </a:p>
          <a:p>
            <a:pPr marL="0" indent="0">
              <a:buNone/>
            </a:pPr>
            <a:r>
              <a:rPr lang="en-GB" sz="1500">
                <a:latin typeface="Arial" panose="020B0604020202020204" pitchFamily="34" charset="0"/>
                <a:cs typeface="Arial" panose="020B0604020202020204" pitchFamily="34" charset="0"/>
              </a:rPr>
              <a:t>A range of traditional and modern foods are available at more than 40 food booths that showcase local Welsh suppliers. </a:t>
            </a:r>
          </a:p>
          <a:p>
            <a:pPr marL="0" indent="0">
              <a:buNone/>
            </a:pPr>
            <a:r>
              <a:rPr lang="en-GB" sz="1500">
                <a:latin typeface="Arial" panose="020B0604020202020204" pitchFamily="34" charset="0"/>
                <a:cs typeface="Arial" panose="020B0604020202020204" pitchFamily="34" charset="0"/>
              </a:rPr>
              <a:t>Live culinary demonstration by well-known Welsh chefs, such as Angela Grey and Elizabeth Luard.</a:t>
            </a:r>
          </a:p>
          <a:p>
            <a:pPr marL="0" indent="0">
              <a:buNone/>
            </a:pPr>
            <a:r>
              <a:rPr lang="en-GB" sz="1500">
                <a:latin typeface="Arial" panose="020B0604020202020204" pitchFamily="34" charset="0"/>
                <a:cs typeface="Arial" panose="020B0604020202020204" pitchFamily="34" charset="0"/>
              </a:rPr>
              <a:t>Children’s activities, street theatre, and live music performances establishing a welcoming environment for families. </a:t>
            </a:r>
          </a:p>
          <a:p>
            <a:pPr marL="0" indent="0">
              <a:buNone/>
            </a:pPr>
            <a:r>
              <a:rPr lang="en-GB" sz="1500">
                <a:latin typeface="Arial" panose="020B0604020202020204" pitchFamily="34" charset="0"/>
                <a:cs typeface="Arial" panose="020B0604020202020204" pitchFamily="34" charset="0"/>
              </a:rPr>
              <a:t>Possibilities to engage with regional crafts people and discover Welsh culinary customs.</a:t>
            </a:r>
          </a:p>
          <a:p>
            <a:pPr marL="0" indent="0">
              <a:buNone/>
            </a:pPr>
            <a:r>
              <a:rPr lang="en-GB" sz="1500">
                <a:latin typeface="Arial" panose="020B0604020202020204" pitchFamily="34" charset="0"/>
                <a:cs typeface="Arial" panose="020B0604020202020204" pitchFamily="34" charset="0"/>
              </a:rPr>
              <a:t>Boost local companies since tourists spend more money at the town’s stores, cafes and lodging.</a:t>
            </a:r>
          </a:p>
          <a:p>
            <a:pPr marL="0" indent="0">
              <a:buNone/>
            </a:pPr>
            <a:r>
              <a:rPr lang="en-GB" sz="1500">
                <a:latin typeface="Arial" panose="020B0604020202020204" pitchFamily="34" charset="0"/>
                <a:cs typeface="Arial" panose="020B0604020202020204" pitchFamily="34" charset="0"/>
              </a:rPr>
              <a:t>Supports Welsh cuisine and tradition in keeping with the Year of Croeso focus on genuine cultural encounters.</a:t>
            </a:r>
          </a:p>
          <a:p>
            <a:pPr marL="0" indent="0">
              <a:buNone/>
            </a:pPr>
            <a:endParaRPr lang="en-GB" sz="1500"/>
          </a:p>
        </p:txBody>
      </p:sp>
      <p:pic>
        <p:nvPicPr>
          <p:cNvPr id="5" name="Picture 4" descr="A map with a red line&#10;&#10;AI-generated content may be incorrect.">
            <a:extLst>
              <a:ext uri="{FF2B5EF4-FFF2-40B4-BE49-F238E27FC236}">
                <a16:creationId xmlns:a16="http://schemas.microsoft.com/office/drawing/2014/main" id="{147377E0-D330-FC76-B191-1A0798C41AAD}"/>
              </a:ext>
            </a:extLst>
          </p:cNvPr>
          <p:cNvPicPr>
            <a:picLocks noChangeAspect="1"/>
          </p:cNvPicPr>
          <p:nvPr/>
        </p:nvPicPr>
        <p:blipFill>
          <a:blip r:embed="rId2">
            <a:extLst>
              <a:ext uri="{28A0092B-C50C-407E-A947-70E740481C1C}">
                <a14:useLocalDpi xmlns:a14="http://schemas.microsoft.com/office/drawing/2010/main" val="0"/>
              </a:ext>
            </a:extLst>
          </a:blip>
          <a:srcRect l="13152" r="9886"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30313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A129B-C8D9-257B-84C0-584FF02FB5A6}"/>
              </a:ext>
            </a:extLst>
          </p:cNvPr>
          <p:cNvSpPr>
            <a:spLocks noGrp="1"/>
          </p:cNvSpPr>
          <p:nvPr>
            <p:ph type="title"/>
          </p:nvPr>
        </p:nvSpPr>
        <p:spPr>
          <a:xfrm>
            <a:off x="612648" y="365124"/>
            <a:ext cx="5221224" cy="2066544"/>
          </a:xfrm>
        </p:spPr>
        <p:txBody>
          <a:bodyPr anchor="b">
            <a:normAutofit/>
          </a:bodyPr>
          <a:lstStyle/>
          <a:p>
            <a:r>
              <a:rPr lang="en-GB" sz="3800">
                <a:latin typeface="Arial" panose="020B0604020202020204" pitchFamily="34" charset="0"/>
                <a:cs typeface="Arial" panose="020B0604020202020204" pitchFamily="34" charset="0"/>
              </a:rPr>
              <a:t>Economic and Cultural Impact of Narberth Food Festival 2025</a:t>
            </a:r>
          </a:p>
        </p:txBody>
      </p:sp>
      <p:pic>
        <p:nvPicPr>
          <p:cNvPr id="19" name="Picture 18" descr="A person and person wearing chef hats and holding food&#10;&#10;AI-generated content may be incorrect.">
            <a:extLst>
              <a:ext uri="{FF2B5EF4-FFF2-40B4-BE49-F238E27FC236}">
                <a16:creationId xmlns:a16="http://schemas.microsoft.com/office/drawing/2014/main" id="{08F526B2-190D-1B69-82CE-4D797DD476A7}"/>
              </a:ext>
            </a:extLst>
          </p:cNvPr>
          <p:cNvPicPr>
            <a:picLocks noChangeAspect="1"/>
          </p:cNvPicPr>
          <p:nvPr/>
        </p:nvPicPr>
        <p:blipFill>
          <a:blip r:embed="rId2">
            <a:extLst>
              <a:ext uri="{28A0092B-C50C-407E-A947-70E740481C1C}">
                <a14:useLocalDpi xmlns:a14="http://schemas.microsoft.com/office/drawing/2010/main" val="0"/>
              </a:ext>
            </a:extLst>
          </a:blip>
          <a:srcRect l="18533" r="8778" b="1"/>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21" name="Picture 20" descr="A bunch of flowers and cones on a display&#10;&#10;AI-generated content may be incorrect.">
            <a:extLst>
              <a:ext uri="{FF2B5EF4-FFF2-40B4-BE49-F238E27FC236}">
                <a16:creationId xmlns:a16="http://schemas.microsoft.com/office/drawing/2014/main" id="{F6D3D88D-6F68-05F8-6956-89490B420D59}"/>
              </a:ext>
            </a:extLst>
          </p:cNvPr>
          <p:cNvPicPr>
            <a:picLocks noChangeAspect="1"/>
          </p:cNvPicPr>
          <p:nvPr/>
        </p:nvPicPr>
        <p:blipFill>
          <a:blip r:embed="rId3">
            <a:extLst>
              <a:ext uri="{28A0092B-C50C-407E-A947-70E740481C1C}">
                <a14:useLocalDpi xmlns:a14="http://schemas.microsoft.com/office/drawing/2010/main" val="0"/>
              </a:ext>
            </a:extLst>
          </a:blip>
          <a:srcRect l="3882" r="20792" b="-2"/>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30"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9F5EF8-2A2D-271F-3711-99396E58A338}"/>
              </a:ext>
            </a:extLst>
          </p:cNvPr>
          <p:cNvSpPr>
            <a:spLocks noGrp="1"/>
          </p:cNvSpPr>
          <p:nvPr>
            <p:ph idx="1"/>
          </p:nvPr>
        </p:nvSpPr>
        <p:spPr>
          <a:xfrm>
            <a:off x="0" y="2843784"/>
            <a:ext cx="6385652" cy="4014216"/>
          </a:xfrm>
        </p:spPr>
        <p:txBody>
          <a:bodyPr>
            <a:normAutofit lnSpcReduction="10000"/>
          </a:bodyPr>
          <a:lstStyle/>
          <a:p>
            <a:pPr marL="0" indent="0">
              <a:buNone/>
            </a:pPr>
            <a:r>
              <a:rPr lang="en-GB" sz="1900" dirty="0"/>
              <a:t>Every year, the event draws over 7000 guests, greatly enhancing the local economy.</a:t>
            </a:r>
          </a:p>
          <a:p>
            <a:pPr marL="0" indent="0">
              <a:buNone/>
            </a:pPr>
            <a:r>
              <a:rPr lang="en-GB" sz="1900" dirty="0"/>
              <a:t>45% of participants, excluding festival purchases, spent between £10 and £50 in the surrounding area, according to Welsh G Government poll, understanding the event’s contribution to boost local businesses.</a:t>
            </a:r>
          </a:p>
          <a:p>
            <a:pPr marL="0" indent="0">
              <a:buNone/>
            </a:pPr>
            <a:r>
              <a:rPr lang="en-GB" sz="1900" dirty="0"/>
              <a:t>The fact that local Welsh stores make up around 99% of the 150 participating firms highlights the festival’s dedication in supporting small businesses. </a:t>
            </a:r>
          </a:p>
          <a:p>
            <a:pPr marL="0" indent="0">
              <a:buNone/>
            </a:pPr>
            <a:r>
              <a:rPr lang="en-GB" sz="1900" dirty="0"/>
              <a:t>The event, which is run completely by volunteers, promotes a strong feeling of local pride and community.</a:t>
            </a:r>
          </a:p>
          <a:p>
            <a:pPr marL="0" indent="0">
              <a:buNone/>
            </a:pPr>
            <a:r>
              <a:rPr lang="en-GB" sz="1900" dirty="0"/>
              <a:t>Talks and cooking demonstrations provides educational opportunities that enhance knowledge of Welsh culinary culture.</a:t>
            </a:r>
          </a:p>
          <a:p>
            <a:pPr marL="0" indent="0">
              <a:buNone/>
            </a:pPr>
            <a:endParaRPr lang="en-GB" sz="1900" dirty="0"/>
          </a:p>
        </p:txBody>
      </p:sp>
      <p:pic>
        <p:nvPicPr>
          <p:cNvPr id="23" name="Picture 22" descr="A group of people outside a white tent&#10;&#10;AI-generated content may be incorrect.">
            <a:extLst>
              <a:ext uri="{FF2B5EF4-FFF2-40B4-BE49-F238E27FC236}">
                <a16:creationId xmlns:a16="http://schemas.microsoft.com/office/drawing/2014/main" id="{5DF3A396-40FF-95E0-CA18-CE0C7286BA03}"/>
              </a:ext>
            </a:extLst>
          </p:cNvPr>
          <p:cNvPicPr>
            <a:picLocks noChangeAspect="1"/>
          </p:cNvPicPr>
          <p:nvPr/>
        </p:nvPicPr>
        <p:blipFill>
          <a:blip r:embed="rId4">
            <a:extLst>
              <a:ext uri="{28A0092B-C50C-407E-A947-70E740481C1C}">
                <a14:useLocalDpi xmlns:a14="http://schemas.microsoft.com/office/drawing/2010/main" val="0"/>
              </a:ext>
            </a:extLst>
          </a:blip>
          <a:srcRect l="4371" r="2389" b="-2"/>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1318708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C531759-C82C-C5EA-5A19-0F3466D6DEBB}"/>
              </a:ext>
            </a:extLst>
          </p:cNvPr>
          <p:cNvSpPr>
            <a:spLocks noGrp="1"/>
          </p:cNvSpPr>
          <p:nvPr>
            <p:ph type="title"/>
          </p:nvPr>
        </p:nvSpPr>
        <p:spPr>
          <a:xfrm>
            <a:off x="838200" y="365125"/>
            <a:ext cx="5387502" cy="1325563"/>
          </a:xfrm>
        </p:spPr>
        <p:txBody>
          <a:bodyPr>
            <a:normAutofit/>
          </a:bodyPr>
          <a:lstStyle/>
          <a:p>
            <a:r>
              <a:rPr lang="en-GB"/>
              <a:t>Market Factors</a:t>
            </a:r>
          </a:p>
        </p:txBody>
      </p:sp>
      <p:pic>
        <p:nvPicPr>
          <p:cNvPr id="25" name="Picture 24">
            <a:extLst>
              <a:ext uri="{FF2B5EF4-FFF2-40B4-BE49-F238E27FC236}">
                <a16:creationId xmlns:a16="http://schemas.microsoft.com/office/drawing/2014/main" id="{103CF2BC-6486-C7E7-C173-3E13544F3D0F}"/>
              </a:ext>
            </a:extLst>
          </p:cNvPr>
          <p:cNvPicPr>
            <a:picLocks noChangeAspect="1"/>
          </p:cNvPicPr>
          <p:nvPr/>
        </p:nvPicPr>
        <p:blipFill>
          <a:blip r:embed="rId2"/>
          <a:srcRect l="12930" r="20224"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24" name="Content Placeholder 2">
            <a:extLst>
              <a:ext uri="{FF2B5EF4-FFF2-40B4-BE49-F238E27FC236}">
                <a16:creationId xmlns:a16="http://schemas.microsoft.com/office/drawing/2014/main" id="{5444782F-3778-F09B-979D-226541E9FAC5}"/>
              </a:ext>
            </a:extLst>
          </p:cNvPr>
          <p:cNvGraphicFramePr>
            <a:graphicFrameLocks noGrp="1"/>
          </p:cNvGraphicFramePr>
          <p:nvPr>
            <p:ph idx="1"/>
            <p:extLst>
              <p:ext uri="{D42A27DB-BD31-4B8C-83A1-F6EECF244321}">
                <p14:modId xmlns:p14="http://schemas.microsoft.com/office/powerpoint/2010/main" val="4218834017"/>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8984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74A034C2-B26C-CB39-3CBF-B9729DDB4EA7}"/>
              </a:ext>
            </a:extLst>
          </p:cNvPr>
          <p:cNvPicPr>
            <a:picLocks noChangeAspect="1"/>
          </p:cNvPicPr>
          <p:nvPr/>
        </p:nvPicPr>
        <p:blipFill>
          <a:blip r:embed="rId2"/>
          <a:srcRect l="17511" r="15642"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010A3C1-5562-4DF9-160A-968C0CF5F0E0}"/>
              </a:ext>
            </a:extLst>
          </p:cNvPr>
          <p:cNvGraphicFramePr>
            <a:graphicFrameLocks noGrp="1"/>
          </p:cNvGraphicFramePr>
          <p:nvPr>
            <p:ph idx="1"/>
            <p:extLst>
              <p:ext uri="{D42A27DB-BD31-4B8C-83A1-F6EECF244321}">
                <p14:modId xmlns:p14="http://schemas.microsoft.com/office/powerpoint/2010/main" val="1738905554"/>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6316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6F194-DA89-778A-CC94-378944109029}"/>
              </a:ext>
            </a:extLst>
          </p:cNvPr>
          <p:cNvSpPr>
            <a:spLocks noGrp="1"/>
          </p:cNvSpPr>
          <p:nvPr>
            <p:ph type="title"/>
          </p:nvPr>
        </p:nvSpPr>
        <p:spPr/>
        <p:txBody>
          <a:bodyPr/>
          <a:lstStyle/>
          <a:p>
            <a:r>
              <a:rPr lang="en-GB"/>
              <a:t>Operational Factors</a:t>
            </a:r>
            <a:endParaRPr lang="en-GB" dirty="0"/>
          </a:p>
        </p:txBody>
      </p:sp>
      <p:graphicFrame>
        <p:nvGraphicFramePr>
          <p:cNvPr id="19" name="Content Placeholder 2">
            <a:extLst>
              <a:ext uri="{FF2B5EF4-FFF2-40B4-BE49-F238E27FC236}">
                <a16:creationId xmlns:a16="http://schemas.microsoft.com/office/drawing/2014/main" id="{B252ADE4-345E-FBD9-11EC-4C15B5BF10F8}"/>
              </a:ext>
            </a:extLst>
          </p:cNvPr>
          <p:cNvGraphicFramePr>
            <a:graphicFrameLocks noGrp="1"/>
          </p:cNvGraphicFramePr>
          <p:nvPr>
            <p:ph idx="1"/>
          </p:nvPr>
        </p:nvGraphicFramePr>
        <p:xfrm>
          <a:off x="0" y="1825625"/>
          <a:ext cx="9185564"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0335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4A3B1-1E46-B068-7C5D-6F555DC042D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Sustainability </a:t>
            </a:r>
          </a:p>
        </p:txBody>
      </p:sp>
      <p:sp>
        <p:nvSpPr>
          <p:cNvPr id="18" name="Rectangle: Rounded Corners 17">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B7C3D203-10F1-F179-CCB8-A92B3A677750}"/>
              </a:ext>
            </a:extLst>
          </p:cNvPr>
          <p:cNvGraphicFramePr>
            <a:graphicFrameLocks noGrp="1"/>
          </p:cNvGraphicFramePr>
          <p:nvPr>
            <p:ph idx="1"/>
            <p:extLst>
              <p:ext uri="{D42A27DB-BD31-4B8C-83A1-F6EECF244321}">
                <p14:modId xmlns:p14="http://schemas.microsoft.com/office/powerpoint/2010/main" val="77752368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5105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Shape 5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 name="Isosceles Triangle 5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6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C6FD9-44C1-9BD7-1C64-340F677FFDBB}"/>
              </a:ext>
            </a:extLst>
          </p:cNvPr>
          <p:cNvSpPr>
            <a:spLocks noGrp="1"/>
          </p:cNvSpPr>
          <p:nvPr>
            <p:ph type="title"/>
          </p:nvPr>
        </p:nvSpPr>
        <p:spPr/>
        <p:txBody>
          <a:bodyPr/>
          <a:lstStyle/>
          <a:p>
            <a:r>
              <a:rPr lang="en-GB" dirty="0"/>
              <a:t>Financial Viability </a:t>
            </a:r>
          </a:p>
        </p:txBody>
      </p:sp>
      <p:graphicFrame>
        <p:nvGraphicFramePr>
          <p:cNvPr id="33" name="Content Placeholder 2">
            <a:extLst>
              <a:ext uri="{FF2B5EF4-FFF2-40B4-BE49-F238E27FC236}">
                <a16:creationId xmlns:a16="http://schemas.microsoft.com/office/drawing/2014/main" id="{290CD0D3-08F6-86D8-8EDC-E7EF16B4AAAE}"/>
              </a:ext>
            </a:extLst>
          </p:cNvPr>
          <p:cNvGraphicFramePr>
            <a:graphicFrameLocks noGrp="1"/>
          </p:cNvGraphicFramePr>
          <p:nvPr>
            <p:ph idx="1"/>
            <p:extLst>
              <p:ext uri="{D42A27DB-BD31-4B8C-83A1-F6EECF244321}">
                <p14:modId xmlns:p14="http://schemas.microsoft.com/office/powerpoint/2010/main" val="27270825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0552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6" name="Content Placeholder 2">
            <a:extLst>
              <a:ext uri="{FF2B5EF4-FFF2-40B4-BE49-F238E27FC236}">
                <a16:creationId xmlns:a16="http://schemas.microsoft.com/office/drawing/2014/main" id="{671E4E74-E001-9C66-A421-F65F5F207EEA}"/>
              </a:ext>
            </a:extLst>
          </p:cNvPr>
          <p:cNvGraphicFramePr>
            <a:graphicFrameLocks noGrp="1"/>
          </p:cNvGraphicFramePr>
          <p:nvPr>
            <p:ph idx="1"/>
            <p:extLst>
              <p:ext uri="{D42A27DB-BD31-4B8C-83A1-F6EECF244321}">
                <p14:modId xmlns:p14="http://schemas.microsoft.com/office/powerpoint/2010/main" val="95977488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489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4A4B286-DC43-9C3F-9127-1AE2FD3098E5}"/>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Conclusion </a:t>
            </a:r>
          </a:p>
        </p:txBody>
      </p:sp>
      <p:sp>
        <p:nvSpPr>
          <p:cNvPr id="53" name="Content Placeholder 2">
            <a:extLst>
              <a:ext uri="{FF2B5EF4-FFF2-40B4-BE49-F238E27FC236}">
                <a16:creationId xmlns:a16="http://schemas.microsoft.com/office/drawing/2014/main" id="{100141A5-F335-B0F7-EDD5-CE4479C2518A}"/>
              </a:ext>
            </a:extLst>
          </p:cNvPr>
          <p:cNvSpPr>
            <a:spLocks noGrp="1"/>
          </p:cNvSpPr>
          <p:nvPr>
            <p:ph idx="1"/>
          </p:nvPr>
        </p:nvSpPr>
        <p:spPr>
          <a:xfrm>
            <a:off x="838200" y="2586789"/>
            <a:ext cx="10515600" cy="3590174"/>
          </a:xfrm>
        </p:spPr>
        <p:txBody>
          <a:bodyPr>
            <a:normAutofit/>
          </a:bodyPr>
          <a:lstStyle/>
          <a:p>
            <a:pPr marL="0" indent="0">
              <a:buNone/>
            </a:pPr>
            <a:r>
              <a:rPr lang="en-GB" sz="2200"/>
              <a:t>The 2025 Narberth Food Festival: An example of croeso in practice!</a:t>
            </a:r>
          </a:p>
          <a:p>
            <a:pPr marL="0" indent="0">
              <a:buNone/>
            </a:pPr>
            <a:r>
              <a:rPr lang="en-GB" sz="2200"/>
              <a:t>The Narberth Food Festival is a celebration of Welsh identity, language, music and community spirit that goes beyond just food.</a:t>
            </a:r>
          </a:p>
          <a:p>
            <a:pPr marL="0" indent="0">
              <a:buNone/>
            </a:pPr>
            <a:r>
              <a:rPr lang="en-GB" sz="2200"/>
              <a:t>By providing both domestic and foreign tourists with a welcoming, genuine, and captivating experience, it embodies the fundamental idea of “croeso” and “hwyl” .</a:t>
            </a:r>
          </a:p>
          <a:p>
            <a:pPr marL="0" indent="0">
              <a:buNone/>
            </a:pPr>
            <a:r>
              <a:rPr lang="en-GB" sz="2200"/>
              <a:t>It is a low-cost, high-impact concept that improves local economy and foster community relationships as a volunteer-led, locally sponsored event. </a:t>
            </a:r>
          </a:p>
          <a:p>
            <a:pPr marL="0" indent="0">
              <a:buNone/>
            </a:pPr>
            <a:r>
              <a:rPr lang="en-GB" sz="2200"/>
              <a:t>West Wales can be sometimes overlooked in favour of the North or the South but is positioned as a major destination for cuisine and cultural tourism.</a:t>
            </a:r>
          </a:p>
          <a:p>
            <a:pPr marL="0" indent="0">
              <a:buNone/>
            </a:pPr>
            <a:endParaRPr lang="en-GB" sz="2200"/>
          </a:p>
        </p:txBody>
      </p:sp>
    </p:spTree>
    <p:extLst>
      <p:ext uri="{BB962C8B-B14F-4D97-AF65-F5344CB8AC3E}">
        <p14:creationId xmlns:p14="http://schemas.microsoft.com/office/powerpoint/2010/main" val="3737181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9397FC-5DA6-3D6B-9045-F8F363968430}"/>
              </a:ext>
            </a:extLst>
          </p:cNvPr>
          <p:cNvSpPr>
            <a:spLocks noGrp="1"/>
          </p:cNvSpPr>
          <p:nvPr>
            <p:ph idx="1"/>
          </p:nvPr>
        </p:nvSpPr>
        <p:spPr>
          <a:xfrm>
            <a:off x="0" y="0"/>
            <a:ext cx="12192000" cy="7060019"/>
          </a:xfrm>
        </p:spPr>
        <p:txBody>
          <a:bodyPr>
            <a:normAutofit fontScale="70000" lnSpcReduction="20000"/>
          </a:bodyPr>
          <a:lstStyle/>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Adeo Travel. (2025). Welcome to Wales-2025, the Year of “Croeso”! [online] Available at: </a:t>
            </a:r>
            <a:r>
              <a:rPr lang="en-GB" sz="1700" dirty="0">
                <a:latin typeface="Arial" panose="020B0604020202020204" pitchFamily="34" charset="0"/>
                <a:cs typeface="Arial" panose="020B0604020202020204" pitchFamily="34" charset="0"/>
                <a:hlinkClick r:id="rId2"/>
              </a:rPr>
              <a:t>https://adeotravel.com/travel-blog/welcome-to-wales-2025-the-year-of-croeso/</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Bossey, A. (2022). Festival hiatus: Resilience and innovation during COVID-19. International Journal of Event and Festival Management, 13(2), 123-129. </a:t>
            </a:r>
          </a:p>
          <a:p>
            <a:pPr marL="0" indent="0">
              <a:buNone/>
            </a:pPr>
            <a:r>
              <a:rPr lang="en-GB" sz="1700" dirty="0">
                <a:latin typeface="Arial" panose="020B0604020202020204" pitchFamily="34" charset="0"/>
                <a:cs typeface="Arial" panose="020B0604020202020204" pitchFamily="34" charset="0"/>
              </a:rPr>
              <a:t>Business Wales. (n.d.). Foord tourism and culture. [online]  Available at: </a:t>
            </a:r>
            <a:r>
              <a:rPr lang="en-GB" sz="1700" dirty="0">
                <a:latin typeface="Arial" panose="020B0604020202020204" pitchFamily="34" charset="0"/>
                <a:cs typeface="Arial" panose="020B0604020202020204" pitchFamily="34" charset="0"/>
                <a:hlinkClick r:id="rId3"/>
              </a:rPr>
              <a:t>https://businesswales.gov.wales/news-and-blog/croeso-25</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Cardiff Music City. (2025). Year of Croeso: Weather-Proofing Fund for Tourism and Attractions 2025-2026. [online] Available at: </a:t>
            </a:r>
            <a:r>
              <a:rPr lang="en-GB" sz="1700" dirty="0">
                <a:latin typeface="Arial" panose="020B0604020202020204" pitchFamily="34" charset="0"/>
                <a:cs typeface="Arial" panose="020B0604020202020204" pitchFamily="34" charset="0"/>
                <a:hlinkClick r:id="rId4"/>
              </a:rPr>
              <a:t>https://cardiffmusiccity.wales/2025/05/07year-of-croeso-weather-proofing-fund-for-tourism-attractions-2025-2026/</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Croeso Cymru. (n.d.). Official Tourism Campaign Portal. [online] Available at: </a:t>
            </a:r>
            <a:r>
              <a:rPr lang="en-GB" sz="1700" dirty="0">
                <a:latin typeface="Arial" panose="020B0604020202020204" pitchFamily="34" charset="0"/>
                <a:cs typeface="Arial" panose="020B0604020202020204" pitchFamily="34" charset="0"/>
                <a:hlinkClick r:id="rId5"/>
              </a:rPr>
              <a:t>https://www.croeso.cymru/cy</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Dominguez-Quintero, A. M., Gonzalez-Rodriguez, M. R. and Paddison, B. (2020). The Meditating role of experience quality on authenticity and satisfaction in the context of cultural-heritage tourism. Current Issues in Tourism, 23(2), pp. 248-260.</a:t>
            </a:r>
          </a:p>
          <a:p>
            <a:pPr marL="0" indent="0">
              <a:buNone/>
            </a:pPr>
            <a:r>
              <a:rPr lang="en-GB" sz="1700" dirty="0">
                <a:latin typeface="Arial" panose="020B0604020202020204" pitchFamily="34" charset="0"/>
                <a:cs typeface="Arial" panose="020B0604020202020204" pitchFamily="34" charset="0"/>
              </a:rPr>
              <a:t>Gov.wales. (2015). Evolution of food  festivals supported by the Welsh Government. [online] Available at: </a:t>
            </a:r>
            <a:r>
              <a:rPr lang="en-GB" sz="1700" dirty="0">
                <a:latin typeface="Arial" panose="020B0604020202020204" pitchFamily="34" charset="0"/>
                <a:cs typeface="Arial" panose="020B0604020202020204" pitchFamily="34" charset="0"/>
                <a:hlinkClick r:id="rId6"/>
              </a:rPr>
              <a:t>https://www.gov.wales/sites/default/files/publications/2018-05/food-festivals-2015-evaluation.pdf</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Gov.wales. (2025). Visit Wales invites the world to feel the “hwyl” in 2025. [online] Available at: </a:t>
            </a:r>
            <a:r>
              <a:rPr lang="en-GB" sz="1700" dirty="0">
                <a:latin typeface="Arial" panose="020B0604020202020204" pitchFamily="34" charset="0"/>
                <a:cs typeface="Arial" panose="020B0604020202020204" pitchFamily="34" charset="0"/>
                <a:hlinkClick r:id="rId7"/>
              </a:rPr>
              <a:t>https://www.gov.wales/visit-wales-invites-world-feel-hwyl-2025</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Haven-Tang, C., Thomas, A. and Fisher, R. (2022). To what extent does the food tourism “label” enhance local food supply chains? Tourism and Hospitality, 3(1), pp. 153-160.</a:t>
            </a:r>
          </a:p>
          <a:p>
            <a:pPr marL="0" indent="0">
              <a:buNone/>
            </a:pPr>
            <a:r>
              <a:rPr lang="en-GB" sz="1700" dirty="0" err="1">
                <a:latin typeface="Arial" panose="020B0604020202020204" pitchFamily="34" charset="0"/>
                <a:cs typeface="Arial" panose="020B0604020202020204" pitchFamily="34" charset="0"/>
              </a:rPr>
              <a:t>InYourArea</a:t>
            </a:r>
            <a:r>
              <a:rPr lang="en-GB" sz="1700" dirty="0">
                <a:latin typeface="Arial" panose="020B0604020202020204" pitchFamily="34" charset="0"/>
                <a:cs typeface="Arial" panose="020B0604020202020204" pitchFamily="34" charset="0"/>
              </a:rPr>
              <a:t>. (2023). Countdown begins for Narberth Food Festival [online] Available at: </a:t>
            </a:r>
            <a:r>
              <a:rPr lang="en-GB" sz="1700" dirty="0">
                <a:latin typeface="Arial" panose="020B0604020202020204" pitchFamily="34" charset="0"/>
                <a:cs typeface="Arial" panose="020B0604020202020204" pitchFamily="34" charset="0"/>
                <a:hlinkClick r:id="rId8"/>
              </a:rPr>
              <a:t>https://www.inyourarea.co.uk/news/countdown-begins-for-narberth-food-festival</a:t>
            </a:r>
            <a:r>
              <a:rPr lang="en-GB" sz="17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Lane, C. and Jones, R. (2015). Exploring the potential for culinary tourism through a food festival: The case of Wales. Transnational Marketing Journal, 3(1), pp. 50-63. Available at: </a:t>
            </a:r>
            <a:r>
              <a:rPr lang="en-GB" sz="1700" dirty="0">
                <a:latin typeface="Arial" panose="020B0604020202020204" pitchFamily="34" charset="0"/>
                <a:cs typeface="Arial" panose="020B0604020202020204" pitchFamily="34" charset="0"/>
                <a:hlinkClick r:id="rId9"/>
              </a:rPr>
              <a:t>https://transnationalmarket.com/menu-script/index.php/transnational/article/download/50/150</a:t>
            </a:r>
            <a:r>
              <a:rPr lang="en-GB" sz="1700" dirty="0">
                <a:latin typeface="Arial" panose="020B0604020202020204" pitchFamily="34" charset="0"/>
                <a:cs typeface="Arial" panose="020B0604020202020204" pitchFamily="34" charset="0"/>
              </a:rPr>
              <a:t> </a:t>
            </a: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Media Service Wales. (2024). ‘</a:t>
            </a:r>
            <a:r>
              <a:rPr lang="en-US" sz="1700" dirty="0" err="1">
                <a:effectLst/>
                <a:latin typeface="Arial" panose="020B0604020202020204" pitchFamily="34" charset="0"/>
                <a:ea typeface="MS Mincho" panose="02020609040205080304" pitchFamily="49" charset="-128"/>
                <a:cs typeface="Arial" panose="020B0604020202020204" pitchFamily="34" charset="0"/>
              </a:rPr>
              <a:t>Croeso</a:t>
            </a:r>
            <a:r>
              <a:rPr lang="en-US" sz="1700" dirty="0">
                <a:effectLst/>
                <a:latin typeface="Arial" panose="020B0604020202020204" pitchFamily="34" charset="0"/>
                <a:ea typeface="MS Mincho" panose="02020609040205080304" pitchFamily="49" charset="-128"/>
                <a:cs typeface="Arial" panose="020B0604020202020204" pitchFamily="34" charset="0"/>
              </a:rPr>
              <a:t>’ </a:t>
            </a:r>
            <a:r>
              <a:rPr lang="en-US" sz="1700" dirty="0" err="1">
                <a:effectLst/>
                <a:latin typeface="Arial" panose="020B0604020202020204" pitchFamily="34" charset="0"/>
                <a:ea typeface="MS Mincho" panose="02020609040205080304" pitchFamily="49" charset="-128"/>
                <a:cs typeface="Arial" panose="020B0604020202020204" pitchFamily="34" charset="0"/>
              </a:rPr>
              <a:t>i</a:t>
            </a:r>
            <a:r>
              <a:rPr lang="en-US" sz="1700" dirty="0">
                <a:effectLst/>
                <a:latin typeface="Arial" panose="020B0604020202020204" pitchFamily="34" charset="0"/>
                <a:ea typeface="MS Mincho" panose="02020609040205080304" pitchFamily="49" charset="-128"/>
                <a:cs typeface="Arial" panose="020B0604020202020204" pitchFamily="34" charset="0"/>
              </a:rPr>
              <a:t> </a:t>
            </a:r>
            <a:r>
              <a:rPr lang="en-US" sz="1700" dirty="0" err="1">
                <a:effectLst/>
                <a:latin typeface="Arial" panose="020B0604020202020204" pitchFamily="34" charset="0"/>
                <a:ea typeface="MS Mincho" panose="02020609040205080304" pitchFamily="49" charset="-128"/>
                <a:cs typeface="Arial" panose="020B0604020202020204" pitchFamily="34" charset="0"/>
              </a:rPr>
              <a:t>bawb</a:t>
            </a:r>
            <a:r>
              <a:rPr lang="en-US" sz="1700" dirty="0">
                <a:effectLst/>
                <a:latin typeface="Arial" panose="020B0604020202020204" pitchFamily="34" charset="0"/>
                <a:ea typeface="MS Mincho" panose="02020609040205080304" pitchFamily="49" charset="-128"/>
                <a:cs typeface="Arial" panose="020B0604020202020204" pitchFamily="34" charset="0"/>
              </a:rPr>
              <a:t>! - A warm Welsh ‘Welcome!’. [online] Available at: </a:t>
            </a:r>
            <a:r>
              <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hlinkClick r:id="rId10"/>
              </a:rPr>
              <a:t>https://media.service.gov.wales/news/croeso-i-bawb-a-warm-welsh-welcome</a:t>
            </a:r>
            <a:r>
              <a:rPr lang="en-US" sz="1700" dirty="0">
                <a:effectLst/>
                <a:latin typeface="Arial" panose="020B0604020202020204" pitchFamily="34" charset="0"/>
                <a:ea typeface="MS Mincho" panose="02020609040205080304" pitchFamily="49" charset="-128"/>
                <a:cs typeface="Arial" panose="020B0604020202020204" pitchFamily="34" charset="0"/>
              </a:rPr>
              <a:t> </a:t>
            </a: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Media Service Wales. (2025). New £1m fund to boost Welsh tourism come rain or shine. [online] Available at: </a:t>
            </a:r>
            <a:r>
              <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hlinkClick r:id="rId11"/>
              </a:rPr>
              <a:t>https://media.service.gov.wales/news/new-gbp-1m-fund-to-boost-welsh-tourism-come-rain-or-shine</a:t>
            </a:r>
            <a:endParaRPr lang="en-US" sz="1700" dirty="0">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Narberth Food Festival. (2025). Chefs and Music. [online] Available at: </a:t>
            </a:r>
            <a:r>
              <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hlinkClick r:id="rId12"/>
              </a:rPr>
              <a:t>https://www.narberthfoodfestival.com/chefs-and-music/</a:t>
            </a:r>
            <a:endPar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Narberth Food Festival. (2025). Official Website. [online] Available at: </a:t>
            </a:r>
            <a:r>
              <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hlinkClick r:id="rId13"/>
              </a:rPr>
              <a:t>https://www.narberthfoodfestival.com/</a:t>
            </a:r>
            <a:r>
              <a:rPr lang="en-US" sz="1700" dirty="0">
                <a:effectLst/>
                <a:latin typeface="Arial" panose="020B0604020202020204" pitchFamily="34" charset="0"/>
                <a:ea typeface="MS Mincho" panose="02020609040205080304" pitchFamily="49" charset="-128"/>
                <a:cs typeface="Arial" panose="020B0604020202020204" pitchFamily="34" charset="0"/>
              </a:rPr>
              <a:t> </a:t>
            </a:r>
            <a:endParaRPr lang="en-GB" sz="1700" dirty="0">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Organ, K., Koenig-Lewis, N., Palmer, A. and Probert, J. (2015). Festivals as agents for behavior change: A study of food festival engagement and subsequent food choices. Tourism Management, 48, pp.84–99. Available at: </a:t>
            </a:r>
            <a:r>
              <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hlinkClick r:id="rId14"/>
              </a:rPr>
              <a:t>https://orca.cardiff.ac.uk/id/eprint/70871/1/7_Tourism%20Management_Organ%20et%20al_2015_Festivals%20as%20agents%20for%20behaviour%20change_post-print.pdf</a:t>
            </a:r>
            <a:endPar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The Extra Mile. (2025). Tag: Narberth Food Festival 2025. [online] Available at: </a:t>
            </a:r>
            <a:r>
              <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hlinkClick r:id="rId15"/>
              </a:rPr>
              <a:t>https://theextramile.guide/tag/narberth-food-festival-2025/</a:t>
            </a:r>
            <a:endPar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700" dirty="0">
                <a:effectLst/>
                <a:latin typeface="Arial" panose="020B0604020202020204" pitchFamily="34" charset="0"/>
                <a:ea typeface="MS Mincho" panose="02020609040205080304" pitchFamily="49" charset="-128"/>
                <a:cs typeface="Arial" panose="020B0604020202020204" pitchFamily="34" charset="0"/>
              </a:rPr>
              <a:t>Thomas, A. and Lane, C. (2016). Developing a sense of place through attendance and involvement in food festivals. Journal of Policy Research in Tourism, Leisure and Events, 8(3), pp.234–248. </a:t>
            </a:r>
            <a:endParaRPr lang="en-GB" sz="1700" dirty="0">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700" dirty="0">
                <a:effectLst/>
                <a:latin typeface="Arial" panose="020B0604020202020204" pitchFamily="34" charset="0"/>
                <a:ea typeface="MS Mincho" panose="02020609040205080304" pitchFamily="49" charset="-128"/>
              </a:rPr>
              <a:t>Travel Trade Wales. (2025). Year of Croeso 2025 | A warm Welsh welcome. [online] Available at: </a:t>
            </a:r>
            <a:r>
              <a:rPr lang="en-US" sz="1700" u="none" strike="noStrike" dirty="0">
                <a:solidFill>
                  <a:srgbClr val="0000FF"/>
                </a:solidFill>
                <a:effectLst/>
                <a:latin typeface="Arial" panose="020B0604020202020204" pitchFamily="34" charset="0"/>
                <a:ea typeface="MS Mincho" panose="02020609040205080304" pitchFamily="49" charset="-128"/>
                <a:hlinkClick r:id="rId16"/>
              </a:rPr>
              <a:t>https://traveltrade.visitwales.com/useful-information/toolkit/year-of-croeso</a:t>
            </a:r>
            <a:endParaRPr lang="en-US" sz="1700" u="none" strike="noStrike" dirty="0">
              <a:solidFill>
                <a:srgbClr val="0000FF"/>
              </a:solidFill>
              <a:effectLst/>
              <a:latin typeface="Arial" panose="020B0604020202020204" pitchFamily="34" charset="0"/>
              <a:ea typeface="MS Mincho" panose="02020609040205080304" pitchFamily="49" charset="-128"/>
            </a:endParaRPr>
          </a:p>
          <a:p>
            <a:pPr marL="0" indent="0">
              <a:buNone/>
            </a:pPr>
            <a:r>
              <a:rPr lang="en-US" sz="1700" dirty="0">
                <a:effectLst/>
                <a:latin typeface="Arial" panose="020B0604020202020204" pitchFamily="34" charset="0"/>
                <a:ea typeface="MS Mincho" panose="02020609040205080304" pitchFamily="49" charset="-128"/>
              </a:rPr>
              <a:t>Wales.com. (2025). Year of Croeso campaign wants Welsh visitors to feel the "hwyl". [online] Available at: </a:t>
            </a:r>
            <a:r>
              <a:rPr lang="en-US" sz="1700" u="none" strike="noStrike" dirty="0">
                <a:solidFill>
                  <a:srgbClr val="0000FF"/>
                </a:solidFill>
                <a:effectLst/>
                <a:latin typeface="Arial" panose="020B0604020202020204" pitchFamily="34" charset="0"/>
                <a:ea typeface="MS Mincho" panose="02020609040205080304" pitchFamily="49" charset="-128"/>
                <a:hlinkClick r:id="rId17"/>
              </a:rPr>
              <a:t>https://www.wales.com/news/united-kingdom/year-croeso-campaign-wants-welsh-visitors-feel-hwyl</a:t>
            </a:r>
            <a:endParaRPr lang="en-US" sz="1700" u="none" strike="noStrike" dirty="0">
              <a:solidFill>
                <a:srgbClr val="0000FF"/>
              </a:solidFill>
              <a:effectLst/>
              <a:latin typeface="Arial" panose="020B0604020202020204" pitchFamily="34" charset="0"/>
              <a:ea typeface="MS Mincho" panose="02020609040205080304" pitchFamily="49" charset="-128"/>
            </a:endParaRPr>
          </a:p>
          <a:p>
            <a:pPr marL="0" indent="0">
              <a:buNone/>
            </a:pPr>
            <a:r>
              <a:rPr lang="en-US" sz="1700" dirty="0">
                <a:solidFill>
                  <a:srgbClr val="0000FF"/>
                </a:solidFill>
                <a:latin typeface="Arial" panose="020B0604020202020204" pitchFamily="34" charset="0"/>
                <a:ea typeface="MS Mincho" panose="02020609040205080304" pitchFamily="49" charset="-128"/>
                <a:cs typeface="Arial" panose="020B0604020202020204" pitchFamily="34" charset="0"/>
              </a:rPr>
              <a:t> </a:t>
            </a:r>
            <a:endParaRPr lang="en-US" sz="17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endParaRPr>
          </a:p>
          <a:p>
            <a:pPr marL="0" indent="0">
              <a:buNone/>
            </a:pPr>
            <a:r>
              <a:rPr lang="en-US" sz="1300" u="none" strike="noStrike" dirty="0">
                <a:solidFill>
                  <a:srgbClr val="0000FF"/>
                </a:solidFill>
                <a:effectLst/>
                <a:latin typeface="Arial" panose="020B0604020202020204" pitchFamily="34" charset="0"/>
                <a:ea typeface="MS Mincho" panose="02020609040205080304" pitchFamily="49" charset="-128"/>
                <a:cs typeface="Arial" panose="020B0604020202020204" pitchFamily="34" charset="0"/>
              </a:rPr>
              <a:t>                                                                </a:t>
            </a:r>
          </a:p>
        </p:txBody>
      </p:sp>
    </p:spTree>
    <p:extLst>
      <p:ext uri="{BB962C8B-B14F-4D97-AF65-F5344CB8AC3E}">
        <p14:creationId xmlns:p14="http://schemas.microsoft.com/office/powerpoint/2010/main" val="2501219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2059</Words>
  <Application>Microsoft Office PowerPoint</Application>
  <PresentationFormat>Widescreen</PresentationFormat>
  <Paragraphs>93</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International Meetings Management For The Hotel Industry (BMIH6007)</vt:lpstr>
      <vt:lpstr>Year of Croeso 2025-Embrasing the Welsh Welcome</vt:lpstr>
      <vt:lpstr>Event Details &amp; Highlights </vt:lpstr>
      <vt:lpstr>Economic and Cultural Impact of Narberth Food Festival 2025</vt:lpstr>
      <vt:lpstr>Market Factors</vt:lpstr>
      <vt:lpstr>PowerPoint Presentation</vt:lpstr>
      <vt:lpstr>Operational Factors</vt:lpstr>
      <vt:lpstr>Sustainability </vt:lpstr>
      <vt:lpstr>Financial Viability </vt:lpstr>
      <vt:lpstr>PowerPoint Presentation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Adriana mitran</dc:creator>
  <cp:lastModifiedBy>Adriana mitran</cp:lastModifiedBy>
  <cp:revision>1</cp:revision>
  <dcterms:created xsi:type="dcterms:W3CDTF">2025-05-16T10:46:57Z</dcterms:created>
  <dcterms:modified xsi:type="dcterms:W3CDTF">2025-05-19T07:59:40Z</dcterms:modified>
</cp:coreProperties>
</file>