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30"/>
  </p:notesMasterIdLst>
  <p:sldIdLst>
    <p:sldId id="256" r:id="rId2"/>
    <p:sldId id="259" r:id="rId3"/>
    <p:sldId id="257" r:id="rId4"/>
    <p:sldId id="267" r:id="rId5"/>
    <p:sldId id="272" r:id="rId6"/>
    <p:sldId id="284" r:id="rId7"/>
    <p:sldId id="285" r:id="rId8"/>
    <p:sldId id="277" r:id="rId9"/>
    <p:sldId id="278" r:id="rId10"/>
    <p:sldId id="280" r:id="rId11"/>
    <p:sldId id="281" r:id="rId12"/>
    <p:sldId id="282" r:id="rId13"/>
    <p:sldId id="261" r:id="rId14"/>
    <p:sldId id="263" r:id="rId15"/>
    <p:sldId id="264" r:id="rId16"/>
    <p:sldId id="269" r:id="rId17"/>
    <p:sldId id="271" r:id="rId18"/>
    <p:sldId id="270" r:id="rId19"/>
    <p:sldId id="265" r:id="rId20"/>
    <p:sldId id="258" r:id="rId21"/>
    <p:sldId id="273" r:id="rId22"/>
    <p:sldId id="279" r:id="rId23"/>
    <p:sldId id="283" r:id="rId24"/>
    <p:sldId id="268" r:id="rId25"/>
    <p:sldId id="274" r:id="rId26"/>
    <p:sldId id="275" r:id="rId27"/>
    <p:sldId id="276" r:id="rId28"/>
    <p:sldId id="28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C73FA1-75E4-4463-96ED-70C7195EBCF1}" type="datetimeFigureOut">
              <a:rPr lang="en-GB" smtClean="0"/>
              <a:t>21/02/2021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4899F0-F449-48A1-8D45-0E908879A94B}" type="slidenum">
              <a:rPr lang="en-GB" smtClean="0"/>
              <a:t>‹#›</a:t>
            </a:fld>
            <a:endParaRPr lang="en-GB"/>
          </a:p>
        </p:txBody>
      </p:sp>
    </p:spTree>
    <p:extLst>
      <p:ext uri="{BB962C8B-B14F-4D97-AF65-F5344CB8AC3E}">
        <p14:creationId xmlns:p14="http://schemas.microsoft.com/office/powerpoint/2010/main" val="1088096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2/21/2021</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03987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2/21/2021</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3441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2/21/2021</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68709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2/21/2021</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81584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2/21/2021</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42253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2/21/2021</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9800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2/21/2021</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65946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2/21/2021</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25641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2/21/2021</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17269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2/21/2021</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26344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2/21/2021</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69518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2/21/2021</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341446858"/>
      </p:ext>
    </p:extLst>
  </p:cSld>
  <p:clrMap bg1="dk1" tx1="lt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ec.europa.eu/assets/eac/youth/library/study/youth-work-report_en.pdf" TargetMode="External"/><Relationship Id="rId2" Type="http://schemas.openxmlformats.org/officeDocument/2006/relationships/hyperlink" Target="http://www.cenikor.org/admissions/signs-abus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lifehacker.com/the-four-keys-to-effective-practice-1792901493" TargetMode="External"/><Relationship Id="rId2" Type="http://schemas.openxmlformats.org/officeDocument/2006/relationships/hyperlink" Target="https://web-a-ebscohost-com.ezproxy.uwtsd.ac.uk/ehost/ebookviewer/ebook/bmxlYmtfXzE4NDM3MV9fQU41?sid=39951e51-54b4-4b27-97f2-be76a162b142@sessionmgr4007&amp;vid=0&amp;format=EB&amp;rid=1"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linkedin.com/pulse/how-can-we-help-our-young-people-build-interpersonal-skills-page" TargetMode="External"/><Relationship Id="rId2" Type="http://schemas.openxmlformats.org/officeDocument/2006/relationships/hyperlink" Target="https://www.lgcareerswales.org.uk/careers-a-z-en/d/drug-alcohol-youth-worker.aspx" TargetMode="External"/><Relationship Id="rId1" Type="http://schemas.openxmlformats.org/officeDocument/2006/relationships/slideLayout" Target="../slideLayouts/slideLayout2.xml"/><Relationship Id="rId4" Type="http://schemas.openxmlformats.org/officeDocument/2006/relationships/hyperlink" Target="https://slikhari.wordpress.com/2017/02/03/do-beer-goggles-really-exis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mgtrinity.com/outreach-ministries/" TargetMode="External"/><Relationship Id="rId2" Type="http://schemas.openxmlformats.org/officeDocument/2006/relationships/hyperlink" Target="https://www.skillsyouneed.com/interpersonal-skills.html" TargetMode="External"/><Relationship Id="rId1" Type="http://schemas.openxmlformats.org/officeDocument/2006/relationships/slideLayout" Target="../slideLayouts/slideLayout2.xml"/><Relationship Id="rId5" Type="http://schemas.openxmlformats.org/officeDocument/2006/relationships/hyperlink" Target="https://dyppeakperformance.com/team-interpersonal/" TargetMode="External"/><Relationship Id="rId4" Type="http://schemas.openxmlformats.org/officeDocument/2006/relationships/hyperlink" Target="https://www.vtelks.org/programs/drug-awarenes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youngminds.org.uk/find-help/for-parents/parents-guide-to-support-a-z/parents-guide-to-support-drugs-and-alcohol/" TargetMode="External"/><Relationship Id="rId2" Type="http://schemas.openxmlformats.org/officeDocument/2006/relationships/hyperlink" Target="https://youngminds.org.uk/find-help/looking-after-yourself/drugs-and-alcoho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DC51E0DE-82AA-442C-8B74-A69273F9A9AE}"/>
              </a:ext>
            </a:extLst>
          </p:cNvPr>
          <p:cNvPicPr>
            <a:picLocks noChangeAspect="1"/>
          </p:cNvPicPr>
          <p:nvPr/>
        </p:nvPicPr>
        <p:blipFill rotWithShape="1">
          <a:blip r:embed="rId2"/>
          <a:srcRect/>
          <a:stretch/>
        </p:blipFill>
        <p:spPr>
          <a:xfrm>
            <a:off x="20" y="-1"/>
            <a:ext cx="12191980" cy="6858001"/>
          </a:xfrm>
          <a:custGeom>
            <a:avLst/>
            <a:gdLst/>
            <a:ahLst/>
            <a:cxnLst/>
            <a:rect l="l" t="t" r="r" b="b"/>
            <a:pathLst>
              <a:path w="12191999" h="6857999">
                <a:moveTo>
                  <a:pt x="0" y="0"/>
                </a:moveTo>
                <a:lnTo>
                  <a:pt x="12191999" y="0"/>
                </a:lnTo>
                <a:lnTo>
                  <a:pt x="12191999" y="6857999"/>
                </a:lnTo>
                <a:lnTo>
                  <a:pt x="4628129" y="6857999"/>
                </a:lnTo>
                <a:lnTo>
                  <a:pt x="4734519" y="6819371"/>
                </a:lnTo>
                <a:cubicBezTo>
                  <a:pt x="4938119" y="6741181"/>
                  <a:pt x="5132935" y="6652933"/>
                  <a:pt x="5315781" y="6551721"/>
                </a:cubicBezTo>
                <a:cubicBezTo>
                  <a:pt x="6619811" y="5830059"/>
                  <a:pt x="6364610" y="4934281"/>
                  <a:pt x="6058656" y="3948664"/>
                </a:cubicBezTo>
                <a:cubicBezTo>
                  <a:pt x="5601502" y="2476708"/>
                  <a:pt x="4958009" y="1222984"/>
                  <a:pt x="2540911" y="827627"/>
                </a:cubicBezTo>
                <a:cubicBezTo>
                  <a:pt x="1760946" y="699982"/>
                  <a:pt x="986522" y="591203"/>
                  <a:pt x="238021" y="541759"/>
                </a:cubicBezTo>
                <a:lnTo>
                  <a:pt x="0" y="529223"/>
                </a:lnTo>
                <a:close/>
              </a:path>
            </a:pathLst>
          </a:custGeom>
        </p:spPr>
      </p:pic>
      <p:sp>
        <p:nvSpPr>
          <p:cNvPr id="11" name="Freeform: Shape 10">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a:extLst>
              <a:ext uri="{FF2B5EF4-FFF2-40B4-BE49-F238E27FC236}">
                <a16:creationId xmlns:a16="http://schemas.microsoft.com/office/drawing/2014/main" id="{8E12738D-F493-41E8-92D2-EDA68A8381BE}"/>
              </a:ext>
            </a:extLst>
          </p:cNvPr>
          <p:cNvSpPr>
            <a:spLocks noGrp="1"/>
          </p:cNvSpPr>
          <p:nvPr>
            <p:ph type="subTitle" idx="1"/>
          </p:nvPr>
        </p:nvSpPr>
        <p:spPr>
          <a:xfrm>
            <a:off x="762000" y="5115011"/>
            <a:ext cx="4572000" cy="1524000"/>
          </a:xfrm>
        </p:spPr>
        <p:txBody>
          <a:bodyPr anchor="b">
            <a:normAutofit/>
          </a:bodyPr>
          <a:lstStyle/>
          <a:p>
            <a:pPr algn="l"/>
            <a:r>
              <a:rPr lang="en-GB" dirty="0"/>
              <a:t>Franchesca Carter</a:t>
            </a:r>
          </a:p>
          <a:p>
            <a:pPr algn="l"/>
            <a:r>
              <a:rPr lang="en-GB" dirty="0"/>
              <a:t>2007217</a:t>
            </a:r>
          </a:p>
        </p:txBody>
      </p:sp>
      <p:sp>
        <p:nvSpPr>
          <p:cNvPr id="2" name="Title 1">
            <a:extLst>
              <a:ext uri="{FF2B5EF4-FFF2-40B4-BE49-F238E27FC236}">
                <a16:creationId xmlns:a16="http://schemas.microsoft.com/office/drawing/2014/main" id="{18D577BA-4E0F-48EB-92F3-FE58475303E7}"/>
              </a:ext>
            </a:extLst>
          </p:cNvPr>
          <p:cNvSpPr>
            <a:spLocks noGrp="1"/>
          </p:cNvSpPr>
          <p:nvPr>
            <p:ph type="ctrTitle"/>
          </p:nvPr>
        </p:nvSpPr>
        <p:spPr>
          <a:xfrm>
            <a:off x="762000" y="1742989"/>
            <a:ext cx="4572000" cy="2842798"/>
          </a:xfrm>
        </p:spPr>
        <p:txBody>
          <a:bodyPr>
            <a:normAutofit/>
          </a:bodyPr>
          <a:lstStyle/>
          <a:p>
            <a:pPr algn="l"/>
            <a:br>
              <a:rPr lang="en-GB" sz="4400" dirty="0"/>
            </a:br>
            <a:br>
              <a:rPr lang="en-GB" sz="4400" dirty="0"/>
            </a:br>
            <a:br>
              <a:rPr lang="en-GB" sz="4400" dirty="0"/>
            </a:br>
            <a:r>
              <a:rPr lang="en-GB" sz="4400" dirty="0"/>
              <a:t>Effective Practise </a:t>
            </a:r>
          </a:p>
        </p:txBody>
      </p:sp>
    </p:spTree>
    <p:extLst>
      <p:ext uri="{BB962C8B-B14F-4D97-AF65-F5344CB8AC3E}">
        <p14:creationId xmlns:p14="http://schemas.microsoft.com/office/powerpoint/2010/main" val="3981880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9C030-3CBF-4993-9277-0301CC6AED93}"/>
              </a:ext>
            </a:extLst>
          </p:cNvPr>
          <p:cNvSpPr>
            <a:spLocks noGrp="1"/>
          </p:cNvSpPr>
          <p:nvPr>
            <p:ph type="title"/>
          </p:nvPr>
        </p:nvSpPr>
        <p:spPr/>
        <p:txBody>
          <a:bodyPr/>
          <a:lstStyle/>
          <a:p>
            <a:r>
              <a:rPr lang="en-GB" dirty="0"/>
              <a:t>What is effective practise?</a:t>
            </a:r>
          </a:p>
        </p:txBody>
      </p:sp>
      <p:sp>
        <p:nvSpPr>
          <p:cNvPr id="3" name="Content Placeholder 2">
            <a:extLst>
              <a:ext uri="{FF2B5EF4-FFF2-40B4-BE49-F238E27FC236}">
                <a16:creationId xmlns:a16="http://schemas.microsoft.com/office/drawing/2014/main" id="{AC05C237-D214-40A1-9655-1AD04DEC50E5}"/>
              </a:ext>
            </a:extLst>
          </p:cNvPr>
          <p:cNvSpPr>
            <a:spLocks noGrp="1"/>
          </p:cNvSpPr>
          <p:nvPr>
            <p:ph idx="1"/>
          </p:nvPr>
        </p:nvSpPr>
        <p:spPr/>
        <p:txBody>
          <a:bodyPr>
            <a:normAutofit/>
          </a:bodyPr>
          <a:lstStyle/>
          <a:p>
            <a:pPr marL="0" indent="0">
              <a:buNone/>
            </a:pPr>
            <a:r>
              <a:rPr lang="en-GB" sz="2400" dirty="0"/>
              <a:t>Effective practise is all about making sure all young people get the maximum benefit from their experiences. Whether that will be done in a youth club environment, sports club, school or anywhere the young people are at. However, this is achieved simply by adults working alongside individuals, by getting to know them so they can support them better in their learning and development. </a:t>
            </a:r>
          </a:p>
        </p:txBody>
      </p:sp>
      <p:sp>
        <p:nvSpPr>
          <p:cNvPr id="4" name="TextBox 3">
            <a:extLst>
              <a:ext uri="{FF2B5EF4-FFF2-40B4-BE49-F238E27FC236}">
                <a16:creationId xmlns:a16="http://schemas.microsoft.com/office/drawing/2014/main" id="{CC6E005D-333E-434D-9CCB-1E7724315BF9}"/>
              </a:ext>
            </a:extLst>
          </p:cNvPr>
          <p:cNvSpPr txBox="1"/>
          <p:nvPr/>
        </p:nvSpPr>
        <p:spPr>
          <a:xfrm>
            <a:off x="198783" y="6427304"/>
            <a:ext cx="5141843" cy="373757"/>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Source: Effective Practise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52604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3F0CC-3C0C-48B8-B1A6-40777F959CE8}"/>
              </a:ext>
            </a:extLst>
          </p:cNvPr>
          <p:cNvSpPr>
            <a:spLocks noGrp="1"/>
          </p:cNvSpPr>
          <p:nvPr>
            <p:ph type="title"/>
          </p:nvPr>
        </p:nvSpPr>
        <p:spPr/>
        <p:txBody>
          <a:bodyPr/>
          <a:lstStyle/>
          <a:p>
            <a:r>
              <a:rPr lang="en-GB" dirty="0"/>
              <a:t>Effective Practise </a:t>
            </a:r>
          </a:p>
        </p:txBody>
      </p:sp>
      <p:sp>
        <p:nvSpPr>
          <p:cNvPr id="3" name="Content Placeholder 2">
            <a:extLst>
              <a:ext uri="{FF2B5EF4-FFF2-40B4-BE49-F238E27FC236}">
                <a16:creationId xmlns:a16="http://schemas.microsoft.com/office/drawing/2014/main" id="{1A473F2D-95DF-48AC-837B-AC2B94C6C212}"/>
              </a:ext>
            </a:extLst>
          </p:cNvPr>
          <p:cNvSpPr>
            <a:spLocks noGrp="1"/>
          </p:cNvSpPr>
          <p:nvPr>
            <p:ph idx="1"/>
          </p:nvPr>
        </p:nvSpPr>
        <p:spPr/>
        <p:txBody>
          <a:bodyPr/>
          <a:lstStyle/>
          <a:p>
            <a:pPr marL="0" indent="0">
              <a:buNone/>
            </a:pPr>
            <a:r>
              <a:rPr lang="en-GB" dirty="0"/>
              <a:t>Effective practise is based upon four key elements.</a:t>
            </a:r>
          </a:p>
        </p:txBody>
      </p:sp>
      <p:sp>
        <p:nvSpPr>
          <p:cNvPr id="4" name="Oval 3">
            <a:extLst>
              <a:ext uri="{FF2B5EF4-FFF2-40B4-BE49-F238E27FC236}">
                <a16:creationId xmlns:a16="http://schemas.microsoft.com/office/drawing/2014/main" id="{B8C62A2E-4B6C-4530-93CB-683BA5A56699}"/>
              </a:ext>
            </a:extLst>
          </p:cNvPr>
          <p:cNvSpPr/>
          <p:nvPr/>
        </p:nvSpPr>
        <p:spPr>
          <a:xfrm>
            <a:off x="4030134" y="3843867"/>
            <a:ext cx="3081867" cy="1930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1CCB26F-CA81-4347-B5AA-AB5A7E12E902}"/>
              </a:ext>
            </a:extLst>
          </p:cNvPr>
          <p:cNvSpPr txBox="1"/>
          <p:nvPr/>
        </p:nvSpPr>
        <p:spPr>
          <a:xfrm>
            <a:off x="4837290" y="4552242"/>
            <a:ext cx="2054577" cy="369332"/>
          </a:xfrm>
          <a:prstGeom prst="rect">
            <a:avLst/>
          </a:prstGeom>
          <a:noFill/>
        </p:spPr>
        <p:txBody>
          <a:bodyPr wrap="square" rtlCol="0">
            <a:spAutoFit/>
          </a:bodyPr>
          <a:lstStyle/>
          <a:p>
            <a:r>
              <a:rPr lang="en-GB" dirty="0"/>
              <a:t>Key Factors </a:t>
            </a:r>
          </a:p>
        </p:txBody>
      </p:sp>
      <p:cxnSp>
        <p:nvCxnSpPr>
          <p:cNvPr id="7" name="Straight Arrow Connector 6">
            <a:extLst>
              <a:ext uri="{FF2B5EF4-FFF2-40B4-BE49-F238E27FC236}">
                <a16:creationId xmlns:a16="http://schemas.microsoft.com/office/drawing/2014/main" id="{510D6E02-10F2-4528-993E-B6F4B4F05AE4}"/>
              </a:ext>
            </a:extLst>
          </p:cNvPr>
          <p:cNvCxnSpPr>
            <a:stCxn id="4" idx="0"/>
          </p:cNvCxnSpPr>
          <p:nvPr/>
        </p:nvCxnSpPr>
        <p:spPr>
          <a:xfrm flipH="1" flipV="1">
            <a:off x="5571067" y="3522133"/>
            <a:ext cx="1" cy="3217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B0E939D-E871-4489-B668-8F3339019EB6}"/>
              </a:ext>
            </a:extLst>
          </p:cNvPr>
          <p:cNvCxnSpPr>
            <a:stCxn id="4" idx="6"/>
          </p:cNvCxnSpPr>
          <p:nvPr/>
        </p:nvCxnSpPr>
        <p:spPr>
          <a:xfrm>
            <a:off x="7112001" y="4809067"/>
            <a:ext cx="44026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680934A8-FC70-4183-B54B-9C6ACCB3B937}"/>
              </a:ext>
            </a:extLst>
          </p:cNvPr>
          <p:cNvCxnSpPr>
            <a:stCxn id="4" idx="4"/>
          </p:cNvCxnSpPr>
          <p:nvPr/>
        </p:nvCxnSpPr>
        <p:spPr>
          <a:xfrm flipH="1">
            <a:off x="5571067" y="5774267"/>
            <a:ext cx="1" cy="3298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56A3370-E2FB-4F87-A329-E784DB8C06B4}"/>
              </a:ext>
            </a:extLst>
          </p:cNvPr>
          <p:cNvCxnSpPr>
            <a:stCxn id="4" idx="2"/>
          </p:cNvCxnSpPr>
          <p:nvPr/>
        </p:nvCxnSpPr>
        <p:spPr>
          <a:xfrm flipH="1">
            <a:off x="3725333" y="4809067"/>
            <a:ext cx="30480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8E68F60-3286-471B-893C-74596BFAA408}"/>
              </a:ext>
            </a:extLst>
          </p:cNvPr>
          <p:cNvSpPr txBox="1"/>
          <p:nvPr/>
        </p:nvSpPr>
        <p:spPr>
          <a:xfrm>
            <a:off x="4837290" y="2963289"/>
            <a:ext cx="1478836" cy="646331"/>
          </a:xfrm>
          <a:prstGeom prst="rect">
            <a:avLst/>
          </a:prstGeom>
          <a:noFill/>
        </p:spPr>
        <p:txBody>
          <a:bodyPr wrap="square" rtlCol="0">
            <a:spAutoFit/>
          </a:bodyPr>
          <a:lstStyle/>
          <a:p>
            <a:r>
              <a:rPr lang="en-GB" dirty="0"/>
              <a:t>Minimise distractions </a:t>
            </a:r>
          </a:p>
        </p:txBody>
      </p:sp>
      <p:sp>
        <p:nvSpPr>
          <p:cNvPr id="15" name="TextBox 14">
            <a:extLst>
              <a:ext uri="{FF2B5EF4-FFF2-40B4-BE49-F238E27FC236}">
                <a16:creationId xmlns:a16="http://schemas.microsoft.com/office/drawing/2014/main" id="{9EDF8B70-2725-4930-A2FB-9E6CAAA345D7}"/>
              </a:ext>
            </a:extLst>
          </p:cNvPr>
          <p:cNvSpPr txBox="1"/>
          <p:nvPr/>
        </p:nvSpPr>
        <p:spPr>
          <a:xfrm>
            <a:off x="7552267" y="4736908"/>
            <a:ext cx="2381955" cy="369332"/>
          </a:xfrm>
          <a:prstGeom prst="rect">
            <a:avLst/>
          </a:prstGeom>
          <a:noFill/>
        </p:spPr>
        <p:txBody>
          <a:bodyPr wrap="square" rtlCol="0">
            <a:spAutoFit/>
          </a:bodyPr>
          <a:lstStyle/>
          <a:p>
            <a:r>
              <a:rPr lang="en-GB" dirty="0"/>
              <a:t>Focus on quality </a:t>
            </a:r>
          </a:p>
        </p:txBody>
      </p:sp>
      <p:sp>
        <p:nvSpPr>
          <p:cNvPr id="16" name="TextBox 15">
            <a:extLst>
              <a:ext uri="{FF2B5EF4-FFF2-40B4-BE49-F238E27FC236}">
                <a16:creationId xmlns:a16="http://schemas.microsoft.com/office/drawing/2014/main" id="{3F5073DD-FE98-4EB1-8FD0-B1564212C21A}"/>
              </a:ext>
            </a:extLst>
          </p:cNvPr>
          <p:cNvSpPr txBox="1"/>
          <p:nvPr/>
        </p:nvSpPr>
        <p:spPr>
          <a:xfrm>
            <a:off x="4617156" y="6126661"/>
            <a:ext cx="2274703" cy="646331"/>
          </a:xfrm>
          <a:prstGeom prst="rect">
            <a:avLst/>
          </a:prstGeom>
          <a:noFill/>
        </p:spPr>
        <p:txBody>
          <a:bodyPr wrap="square" rtlCol="0">
            <a:spAutoFit/>
          </a:bodyPr>
          <a:lstStyle/>
          <a:p>
            <a:r>
              <a:rPr lang="en-GB" dirty="0"/>
              <a:t>Divide practise into sessions</a:t>
            </a:r>
          </a:p>
        </p:txBody>
      </p:sp>
      <p:sp>
        <p:nvSpPr>
          <p:cNvPr id="17" name="TextBox 16">
            <a:extLst>
              <a:ext uri="{FF2B5EF4-FFF2-40B4-BE49-F238E27FC236}">
                <a16:creationId xmlns:a16="http://schemas.microsoft.com/office/drawing/2014/main" id="{2267CC7E-680B-423E-9678-0DC40C7BB7F8}"/>
              </a:ext>
            </a:extLst>
          </p:cNvPr>
          <p:cNvSpPr txBox="1"/>
          <p:nvPr/>
        </p:nvSpPr>
        <p:spPr>
          <a:xfrm>
            <a:off x="1919111" y="4736908"/>
            <a:ext cx="1806222" cy="646331"/>
          </a:xfrm>
          <a:prstGeom prst="rect">
            <a:avLst/>
          </a:prstGeom>
          <a:noFill/>
        </p:spPr>
        <p:txBody>
          <a:bodyPr wrap="square" rtlCol="0">
            <a:spAutoFit/>
          </a:bodyPr>
          <a:lstStyle/>
          <a:p>
            <a:r>
              <a:rPr lang="en-GB" dirty="0"/>
              <a:t>Using  your imagination</a:t>
            </a:r>
          </a:p>
        </p:txBody>
      </p:sp>
      <p:sp>
        <p:nvSpPr>
          <p:cNvPr id="18" name="TextBox 17">
            <a:extLst>
              <a:ext uri="{FF2B5EF4-FFF2-40B4-BE49-F238E27FC236}">
                <a16:creationId xmlns:a16="http://schemas.microsoft.com/office/drawing/2014/main" id="{7A065C7C-B3E7-4667-AC1C-B5081E449911}"/>
              </a:ext>
            </a:extLst>
          </p:cNvPr>
          <p:cNvSpPr txBox="1"/>
          <p:nvPr/>
        </p:nvSpPr>
        <p:spPr>
          <a:xfrm>
            <a:off x="84667" y="6202895"/>
            <a:ext cx="3341511" cy="523220"/>
          </a:xfrm>
          <a:prstGeom prst="rect">
            <a:avLst/>
          </a:prstGeom>
          <a:noFill/>
        </p:spPr>
        <p:txBody>
          <a:bodyPr wrap="square" rtlCol="0">
            <a:spAutoFit/>
          </a:bodyPr>
          <a:lstStyle/>
          <a:p>
            <a:r>
              <a:rPr lang="en-GB" sz="1400" dirty="0">
                <a:solidFill>
                  <a:srgbClr val="FFC000"/>
                </a:solidFill>
                <a:latin typeface="Arial" panose="020B0604020202020204" pitchFamily="34" charset="0"/>
                <a:cs typeface="Arial" panose="020B0604020202020204" pitchFamily="34" charset="0"/>
              </a:rPr>
              <a:t>(Source: The Four Keys to Effective Practise, 2021)</a:t>
            </a:r>
          </a:p>
        </p:txBody>
      </p:sp>
    </p:spTree>
    <p:extLst>
      <p:ext uri="{BB962C8B-B14F-4D97-AF65-F5344CB8AC3E}">
        <p14:creationId xmlns:p14="http://schemas.microsoft.com/office/powerpoint/2010/main" val="3977892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DC6C2F0-0E70-41F5-91EC-B2CDC5449841}"/>
              </a:ext>
            </a:extLst>
          </p:cNvPr>
          <p:cNvSpPr txBox="1"/>
          <p:nvPr/>
        </p:nvSpPr>
        <p:spPr>
          <a:xfrm>
            <a:off x="1953228" y="313045"/>
            <a:ext cx="7827380" cy="646331"/>
          </a:xfrm>
          <a:prstGeom prst="rect">
            <a:avLst/>
          </a:prstGeom>
          <a:noFill/>
        </p:spPr>
        <p:txBody>
          <a:bodyPr wrap="square">
            <a:spAutoFit/>
          </a:bodyPr>
          <a:lstStyle/>
          <a:p>
            <a:pPr algn="ctr"/>
            <a:r>
              <a:rPr lang="en-GB" sz="3600" b="1" cap="none" spc="0" dirty="0">
                <a:ln w="9525">
                  <a:solidFill>
                    <a:schemeClr val="bg1"/>
                  </a:solidFill>
                  <a:prstDash val="solid"/>
                </a:ln>
                <a:solidFill>
                  <a:schemeClr val="accent5"/>
                </a:solidFill>
                <a:latin typeface="Arial" panose="020B0604020202020204" pitchFamily="34" charset="0"/>
                <a:cs typeface="Arial" panose="020B0604020202020204" pitchFamily="34" charset="0"/>
              </a:rPr>
              <a:t>Learnin</a:t>
            </a:r>
            <a:r>
              <a:rPr lang="en-GB" sz="3600" b="1" dirty="0">
                <a:ln w="9525">
                  <a:solidFill>
                    <a:schemeClr val="bg1"/>
                  </a:solidFill>
                  <a:prstDash val="solid"/>
                </a:ln>
                <a:solidFill>
                  <a:schemeClr val="accent5"/>
                </a:solidFill>
                <a:latin typeface="Arial" panose="020B0604020202020204" pitchFamily="34" charset="0"/>
                <a:cs typeface="Arial" panose="020B0604020202020204" pitchFamily="34" charset="0"/>
              </a:rPr>
              <a:t>g in Groups</a:t>
            </a:r>
            <a:endParaRPr lang="en-GB" sz="3600" b="1" cap="none" spc="0" dirty="0">
              <a:ln w="9525">
                <a:solidFill>
                  <a:schemeClr val="bg1"/>
                </a:solidFill>
                <a:prstDash val="solid"/>
              </a:ln>
              <a:solidFill>
                <a:schemeClr val="accent5"/>
              </a:solidFill>
            </a:endParaRPr>
          </a:p>
        </p:txBody>
      </p:sp>
      <p:sp>
        <p:nvSpPr>
          <p:cNvPr id="2" name="TextBox 1">
            <a:extLst>
              <a:ext uri="{FF2B5EF4-FFF2-40B4-BE49-F238E27FC236}">
                <a16:creationId xmlns:a16="http://schemas.microsoft.com/office/drawing/2014/main" id="{959A06EB-A2B4-4CF0-BB7E-0F13A98D9015}"/>
              </a:ext>
            </a:extLst>
          </p:cNvPr>
          <p:cNvSpPr txBox="1"/>
          <p:nvPr/>
        </p:nvSpPr>
        <p:spPr>
          <a:xfrm>
            <a:off x="543723" y="1096978"/>
            <a:ext cx="11563109" cy="2308324"/>
          </a:xfrm>
          <a:prstGeom prst="rect">
            <a:avLst/>
          </a:prstGeom>
          <a:noFill/>
        </p:spPr>
        <p:txBody>
          <a:bodyPr wrap="square" rtlCol="0">
            <a:spAutoFit/>
          </a:bodyPr>
          <a:lstStyle/>
          <a:p>
            <a:r>
              <a:rPr lang="en-GB" dirty="0"/>
              <a:t>When it comes to learning in groups face to face and online for young people it allows them to express themselves and their own ideas. This also helps them to establish more effective ways in relationships and can play a vital role in developing key professional skills such as, listening, giving and presenting own ideas, motivation and team building. </a:t>
            </a:r>
          </a:p>
          <a:p>
            <a:endParaRPr lang="en-GB" b="0" i="0" dirty="0">
              <a:effectLst/>
              <a:latin typeface="Helvetica" panose="020B0604020202020204" pitchFamily="34" charset="0"/>
            </a:endParaRPr>
          </a:p>
          <a:p>
            <a:br>
              <a:rPr lang="en-GB" dirty="0"/>
            </a:br>
            <a:br>
              <a:rPr lang="en-GB" dirty="0"/>
            </a:br>
            <a:endParaRPr lang="en-GB" dirty="0"/>
          </a:p>
        </p:txBody>
      </p:sp>
      <p:sp>
        <p:nvSpPr>
          <p:cNvPr id="3" name="TextBox 2">
            <a:extLst>
              <a:ext uri="{FF2B5EF4-FFF2-40B4-BE49-F238E27FC236}">
                <a16:creationId xmlns:a16="http://schemas.microsoft.com/office/drawing/2014/main" id="{D6864B98-5E33-4CFE-9375-F6B22A106258}"/>
              </a:ext>
            </a:extLst>
          </p:cNvPr>
          <p:cNvSpPr txBox="1"/>
          <p:nvPr/>
        </p:nvSpPr>
        <p:spPr>
          <a:xfrm>
            <a:off x="112889" y="6434667"/>
            <a:ext cx="4143022" cy="369332"/>
          </a:xfrm>
          <a:prstGeom prst="rect">
            <a:avLst/>
          </a:prstGeom>
          <a:noFill/>
        </p:spPr>
        <p:txBody>
          <a:bodyPr wrap="square" rtlCol="0">
            <a:spAutoFit/>
          </a:bodyPr>
          <a:lstStyle/>
          <a:p>
            <a:r>
              <a:rPr lang="en-GB" dirty="0">
                <a:solidFill>
                  <a:schemeClr val="accent3">
                    <a:lumMod val="60000"/>
                    <a:lumOff val="40000"/>
                  </a:schemeClr>
                </a:solidFill>
              </a:rPr>
              <a:t>(Source: Learning in groups 2007) </a:t>
            </a:r>
          </a:p>
        </p:txBody>
      </p:sp>
      <p:sp>
        <p:nvSpPr>
          <p:cNvPr id="4" name="Oval 3">
            <a:extLst>
              <a:ext uri="{FF2B5EF4-FFF2-40B4-BE49-F238E27FC236}">
                <a16:creationId xmlns:a16="http://schemas.microsoft.com/office/drawing/2014/main" id="{4569BF91-7F2E-4AAE-801A-DA763447B32D}"/>
              </a:ext>
            </a:extLst>
          </p:cNvPr>
          <p:cNvSpPr/>
          <p:nvPr/>
        </p:nvSpPr>
        <p:spPr>
          <a:xfrm>
            <a:off x="3996267" y="3645946"/>
            <a:ext cx="3115733" cy="17384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3BA9B6F-2F00-4D8C-99E7-CC9C40C3B6AA}"/>
              </a:ext>
            </a:extLst>
          </p:cNvPr>
          <p:cNvSpPr txBox="1"/>
          <p:nvPr/>
        </p:nvSpPr>
        <p:spPr>
          <a:xfrm>
            <a:off x="4259216" y="4365986"/>
            <a:ext cx="2619022" cy="369332"/>
          </a:xfrm>
          <a:prstGeom prst="rect">
            <a:avLst/>
          </a:prstGeom>
          <a:noFill/>
        </p:spPr>
        <p:txBody>
          <a:bodyPr wrap="square" rtlCol="0">
            <a:spAutoFit/>
          </a:bodyPr>
          <a:lstStyle/>
          <a:p>
            <a:r>
              <a:rPr lang="en-GB" dirty="0"/>
              <a:t>Purpose of group work</a:t>
            </a:r>
          </a:p>
        </p:txBody>
      </p:sp>
      <p:cxnSp>
        <p:nvCxnSpPr>
          <p:cNvPr id="10" name="Straight Arrow Connector 9">
            <a:extLst>
              <a:ext uri="{FF2B5EF4-FFF2-40B4-BE49-F238E27FC236}">
                <a16:creationId xmlns:a16="http://schemas.microsoft.com/office/drawing/2014/main" id="{3E3ADFD9-3A8C-4746-9383-018099EE7D6E}"/>
              </a:ext>
            </a:extLst>
          </p:cNvPr>
          <p:cNvCxnSpPr>
            <a:cxnSpLocks/>
          </p:cNvCxnSpPr>
          <p:nvPr/>
        </p:nvCxnSpPr>
        <p:spPr>
          <a:xfrm flipV="1">
            <a:off x="5539541" y="3262043"/>
            <a:ext cx="14593" cy="3725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2551AE2-E0D1-4F5C-9216-D6544109F000}"/>
              </a:ext>
            </a:extLst>
          </p:cNvPr>
          <p:cNvCxnSpPr>
            <a:stCxn id="4" idx="4"/>
          </p:cNvCxnSpPr>
          <p:nvPr/>
        </p:nvCxnSpPr>
        <p:spPr>
          <a:xfrm>
            <a:off x="5554134" y="5384435"/>
            <a:ext cx="14593" cy="3132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AB757F0-CE5C-4707-BC96-0B617B08B011}"/>
              </a:ext>
            </a:extLst>
          </p:cNvPr>
          <p:cNvCxnSpPr>
            <a:stCxn id="4" idx="6"/>
          </p:cNvCxnSpPr>
          <p:nvPr/>
        </p:nvCxnSpPr>
        <p:spPr>
          <a:xfrm>
            <a:off x="7112000" y="4515191"/>
            <a:ext cx="29681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0EBD0B4-41BB-41EC-A5F0-194A6DD519F0}"/>
              </a:ext>
            </a:extLst>
          </p:cNvPr>
          <p:cNvCxnSpPr>
            <a:stCxn id="4" idx="2"/>
          </p:cNvCxnSpPr>
          <p:nvPr/>
        </p:nvCxnSpPr>
        <p:spPr>
          <a:xfrm flipH="1">
            <a:off x="3649616" y="4515191"/>
            <a:ext cx="34665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5738BA52-D7FD-4FDF-84A0-BFC6916C6D8D}"/>
              </a:ext>
            </a:extLst>
          </p:cNvPr>
          <p:cNvSpPr txBox="1"/>
          <p:nvPr/>
        </p:nvSpPr>
        <p:spPr>
          <a:xfrm>
            <a:off x="4765340" y="2553855"/>
            <a:ext cx="2144889" cy="646331"/>
          </a:xfrm>
          <a:prstGeom prst="rect">
            <a:avLst/>
          </a:prstGeom>
          <a:noFill/>
        </p:spPr>
        <p:txBody>
          <a:bodyPr wrap="square" rtlCol="0">
            <a:spAutoFit/>
          </a:bodyPr>
          <a:lstStyle/>
          <a:p>
            <a:r>
              <a:rPr lang="en-GB" dirty="0"/>
              <a:t>Learning from each other </a:t>
            </a:r>
          </a:p>
        </p:txBody>
      </p:sp>
      <p:sp>
        <p:nvSpPr>
          <p:cNvPr id="18" name="TextBox 17">
            <a:extLst>
              <a:ext uri="{FF2B5EF4-FFF2-40B4-BE49-F238E27FC236}">
                <a16:creationId xmlns:a16="http://schemas.microsoft.com/office/drawing/2014/main" id="{98BBDD21-11FC-456E-BCA1-0E9B5C4275FC}"/>
              </a:ext>
            </a:extLst>
          </p:cNvPr>
          <p:cNvSpPr txBox="1"/>
          <p:nvPr/>
        </p:nvSpPr>
        <p:spPr>
          <a:xfrm>
            <a:off x="7529386" y="4346098"/>
            <a:ext cx="2246489" cy="369332"/>
          </a:xfrm>
          <a:prstGeom prst="rect">
            <a:avLst/>
          </a:prstGeom>
          <a:noFill/>
        </p:spPr>
        <p:txBody>
          <a:bodyPr wrap="square" rtlCol="0">
            <a:spAutoFit/>
          </a:bodyPr>
          <a:lstStyle/>
          <a:p>
            <a:r>
              <a:rPr lang="en-GB" dirty="0"/>
              <a:t>Sharing ideas</a:t>
            </a:r>
          </a:p>
        </p:txBody>
      </p:sp>
      <p:sp>
        <p:nvSpPr>
          <p:cNvPr id="19" name="TextBox 18">
            <a:extLst>
              <a:ext uri="{FF2B5EF4-FFF2-40B4-BE49-F238E27FC236}">
                <a16:creationId xmlns:a16="http://schemas.microsoft.com/office/drawing/2014/main" id="{C5268C9A-1D5D-4B45-A6A5-D8D637885B72}"/>
              </a:ext>
            </a:extLst>
          </p:cNvPr>
          <p:cNvSpPr txBox="1"/>
          <p:nvPr/>
        </p:nvSpPr>
        <p:spPr>
          <a:xfrm>
            <a:off x="4348589" y="5713080"/>
            <a:ext cx="3183467" cy="369332"/>
          </a:xfrm>
          <a:prstGeom prst="rect">
            <a:avLst/>
          </a:prstGeom>
          <a:noFill/>
        </p:spPr>
        <p:txBody>
          <a:bodyPr wrap="square" rtlCol="0">
            <a:spAutoFit/>
          </a:bodyPr>
          <a:lstStyle/>
          <a:p>
            <a:r>
              <a:rPr lang="en-GB" dirty="0"/>
              <a:t>Support from each other</a:t>
            </a:r>
          </a:p>
        </p:txBody>
      </p:sp>
      <p:sp>
        <p:nvSpPr>
          <p:cNvPr id="20" name="TextBox 19">
            <a:extLst>
              <a:ext uri="{FF2B5EF4-FFF2-40B4-BE49-F238E27FC236}">
                <a16:creationId xmlns:a16="http://schemas.microsoft.com/office/drawing/2014/main" id="{B0F23601-FC7B-42C9-B3E0-335C2FEC07CF}"/>
              </a:ext>
            </a:extLst>
          </p:cNvPr>
          <p:cNvSpPr txBox="1"/>
          <p:nvPr/>
        </p:nvSpPr>
        <p:spPr>
          <a:xfrm>
            <a:off x="2342499" y="4141918"/>
            <a:ext cx="1726235" cy="646331"/>
          </a:xfrm>
          <a:prstGeom prst="rect">
            <a:avLst/>
          </a:prstGeom>
          <a:noFill/>
        </p:spPr>
        <p:txBody>
          <a:bodyPr wrap="square" rtlCol="0">
            <a:spAutoFit/>
          </a:bodyPr>
          <a:lstStyle/>
          <a:p>
            <a:r>
              <a:rPr lang="en-GB" dirty="0"/>
              <a:t>Helps build confidence </a:t>
            </a:r>
          </a:p>
        </p:txBody>
      </p:sp>
      <p:cxnSp>
        <p:nvCxnSpPr>
          <p:cNvPr id="22" name="Straight Arrow Connector 21">
            <a:extLst>
              <a:ext uri="{FF2B5EF4-FFF2-40B4-BE49-F238E27FC236}">
                <a16:creationId xmlns:a16="http://schemas.microsoft.com/office/drawing/2014/main" id="{77C817E3-7241-46B8-8AF1-D0E8D7E9B21A}"/>
              </a:ext>
            </a:extLst>
          </p:cNvPr>
          <p:cNvCxnSpPr>
            <a:stCxn id="4" idx="7"/>
          </p:cNvCxnSpPr>
          <p:nvPr/>
        </p:nvCxnSpPr>
        <p:spPr>
          <a:xfrm flipV="1">
            <a:off x="6655711" y="3645946"/>
            <a:ext cx="346705" cy="2545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5A301F32-1077-426A-AF16-B2A7EA4E4EB1}"/>
              </a:ext>
            </a:extLst>
          </p:cNvPr>
          <p:cNvSpPr txBox="1"/>
          <p:nvPr/>
        </p:nvSpPr>
        <p:spPr>
          <a:xfrm>
            <a:off x="7002416" y="3343823"/>
            <a:ext cx="2869745" cy="369332"/>
          </a:xfrm>
          <a:prstGeom prst="rect">
            <a:avLst/>
          </a:prstGeom>
          <a:noFill/>
        </p:spPr>
        <p:txBody>
          <a:bodyPr wrap="square" rtlCol="0">
            <a:spAutoFit/>
          </a:bodyPr>
          <a:lstStyle/>
          <a:p>
            <a:r>
              <a:rPr lang="en-GB" dirty="0"/>
              <a:t>Scene of belonging </a:t>
            </a:r>
          </a:p>
        </p:txBody>
      </p:sp>
      <p:cxnSp>
        <p:nvCxnSpPr>
          <p:cNvPr id="25" name="Straight Arrow Connector 24">
            <a:extLst>
              <a:ext uri="{FF2B5EF4-FFF2-40B4-BE49-F238E27FC236}">
                <a16:creationId xmlns:a16="http://schemas.microsoft.com/office/drawing/2014/main" id="{CFD06BF3-8B2D-402F-8DCF-8901A253FE73}"/>
              </a:ext>
            </a:extLst>
          </p:cNvPr>
          <p:cNvCxnSpPr>
            <a:stCxn id="4" idx="1"/>
          </p:cNvCxnSpPr>
          <p:nvPr/>
        </p:nvCxnSpPr>
        <p:spPr>
          <a:xfrm flipH="1" flipV="1">
            <a:off x="3886683" y="3447451"/>
            <a:ext cx="565873" cy="4530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5671D16A-AC94-4CA4-BC70-7F7CED86A571}"/>
              </a:ext>
            </a:extLst>
          </p:cNvPr>
          <p:cNvSpPr txBox="1"/>
          <p:nvPr/>
        </p:nvSpPr>
        <p:spPr>
          <a:xfrm>
            <a:off x="2514648" y="2814699"/>
            <a:ext cx="1794933" cy="646331"/>
          </a:xfrm>
          <a:prstGeom prst="rect">
            <a:avLst/>
          </a:prstGeom>
          <a:noFill/>
        </p:spPr>
        <p:txBody>
          <a:bodyPr wrap="square" rtlCol="0">
            <a:spAutoFit/>
          </a:bodyPr>
          <a:lstStyle/>
          <a:p>
            <a:r>
              <a:rPr lang="en-GB" dirty="0"/>
              <a:t>Gaining trust and openness</a:t>
            </a:r>
          </a:p>
        </p:txBody>
      </p:sp>
      <p:cxnSp>
        <p:nvCxnSpPr>
          <p:cNvPr id="28" name="Straight Arrow Connector 27">
            <a:extLst>
              <a:ext uri="{FF2B5EF4-FFF2-40B4-BE49-F238E27FC236}">
                <a16:creationId xmlns:a16="http://schemas.microsoft.com/office/drawing/2014/main" id="{BA0FE27F-A7D6-4BFC-913E-79C610F8D697}"/>
              </a:ext>
            </a:extLst>
          </p:cNvPr>
          <p:cNvCxnSpPr>
            <a:stCxn id="4" idx="3"/>
          </p:cNvCxnSpPr>
          <p:nvPr/>
        </p:nvCxnSpPr>
        <p:spPr>
          <a:xfrm flipH="1">
            <a:off x="4098582" y="5129839"/>
            <a:ext cx="353974" cy="3660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35036CF5-8E4C-4C7F-96B2-09A099E3609C}"/>
              </a:ext>
            </a:extLst>
          </p:cNvPr>
          <p:cNvSpPr txBox="1"/>
          <p:nvPr/>
        </p:nvSpPr>
        <p:spPr>
          <a:xfrm>
            <a:off x="2728226" y="5472339"/>
            <a:ext cx="1794933" cy="369332"/>
          </a:xfrm>
          <a:prstGeom prst="rect">
            <a:avLst/>
          </a:prstGeom>
          <a:noFill/>
        </p:spPr>
        <p:txBody>
          <a:bodyPr wrap="square" rtlCol="0">
            <a:spAutoFit/>
          </a:bodyPr>
          <a:lstStyle/>
          <a:p>
            <a:r>
              <a:rPr lang="en-GB" dirty="0"/>
              <a:t>Co-operation</a:t>
            </a:r>
          </a:p>
        </p:txBody>
      </p:sp>
      <p:cxnSp>
        <p:nvCxnSpPr>
          <p:cNvPr id="31" name="Straight Arrow Connector 30">
            <a:extLst>
              <a:ext uri="{FF2B5EF4-FFF2-40B4-BE49-F238E27FC236}">
                <a16:creationId xmlns:a16="http://schemas.microsoft.com/office/drawing/2014/main" id="{0EEF0F27-BE78-4BC7-8C8E-3FDA30E453D2}"/>
              </a:ext>
            </a:extLst>
          </p:cNvPr>
          <p:cNvCxnSpPr>
            <a:cxnSpLocks/>
          </p:cNvCxnSpPr>
          <p:nvPr/>
        </p:nvCxnSpPr>
        <p:spPr>
          <a:xfrm>
            <a:off x="6800635" y="5090050"/>
            <a:ext cx="346705" cy="2545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4211256E-B1B0-49B0-BFED-5D6CEF79129F}"/>
              </a:ext>
            </a:extLst>
          </p:cNvPr>
          <p:cNvSpPr txBox="1"/>
          <p:nvPr/>
        </p:nvSpPr>
        <p:spPr>
          <a:xfrm>
            <a:off x="7174034" y="5083864"/>
            <a:ext cx="3183467" cy="923330"/>
          </a:xfrm>
          <a:prstGeom prst="rect">
            <a:avLst/>
          </a:prstGeom>
          <a:noFill/>
        </p:spPr>
        <p:txBody>
          <a:bodyPr wrap="square" rtlCol="0">
            <a:spAutoFit/>
          </a:bodyPr>
          <a:lstStyle/>
          <a:p>
            <a:r>
              <a:rPr lang="en-GB" dirty="0"/>
              <a:t>Creating more of an interest in a subject and wanting to learn more about it. </a:t>
            </a:r>
          </a:p>
        </p:txBody>
      </p:sp>
    </p:spTree>
    <p:extLst>
      <p:ext uri="{BB962C8B-B14F-4D97-AF65-F5344CB8AC3E}">
        <p14:creationId xmlns:p14="http://schemas.microsoft.com/office/powerpoint/2010/main" val="3704127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2C4778-A528-4FDB-9648-0C0B9B8D6330}"/>
              </a:ext>
            </a:extLst>
          </p:cNvPr>
          <p:cNvSpPr/>
          <p:nvPr/>
        </p:nvSpPr>
        <p:spPr>
          <a:xfrm>
            <a:off x="3043025" y="237387"/>
            <a:ext cx="5814413"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One to one basis</a:t>
            </a:r>
          </a:p>
        </p:txBody>
      </p:sp>
      <p:sp>
        <p:nvSpPr>
          <p:cNvPr id="5" name="TextBox 4">
            <a:extLst>
              <a:ext uri="{FF2B5EF4-FFF2-40B4-BE49-F238E27FC236}">
                <a16:creationId xmlns:a16="http://schemas.microsoft.com/office/drawing/2014/main" id="{0CB7D4BF-CF34-4BF9-94B3-F528B75866C5}"/>
              </a:ext>
            </a:extLst>
          </p:cNvPr>
          <p:cNvSpPr txBox="1"/>
          <p:nvPr/>
        </p:nvSpPr>
        <p:spPr>
          <a:xfrm>
            <a:off x="636104" y="1236020"/>
            <a:ext cx="10893287" cy="923330"/>
          </a:xfrm>
          <a:prstGeom prst="rect">
            <a:avLst/>
          </a:prstGeom>
          <a:noFill/>
        </p:spPr>
        <p:txBody>
          <a:bodyPr wrap="square" rtlCol="0">
            <a:spAutoFit/>
          </a:bodyPr>
          <a:lstStyle/>
          <a:p>
            <a:r>
              <a:rPr lang="en-GB" dirty="0">
                <a:solidFill>
                  <a:schemeClr val="accent3">
                    <a:lumMod val="60000"/>
                    <a:lumOff val="40000"/>
                  </a:schemeClr>
                </a:solidFill>
              </a:rPr>
              <a:t>Youth workers who work </a:t>
            </a:r>
            <a:r>
              <a:rPr lang="en-GB">
                <a:solidFill>
                  <a:schemeClr val="accent3">
                    <a:lumMod val="60000"/>
                    <a:lumOff val="40000"/>
                  </a:schemeClr>
                </a:solidFill>
              </a:rPr>
              <a:t>with individuals </a:t>
            </a:r>
            <a:r>
              <a:rPr lang="en-GB" dirty="0">
                <a:solidFill>
                  <a:schemeClr val="accent3">
                    <a:lumMod val="60000"/>
                    <a:lumOff val="40000"/>
                  </a:schemeClr>
                </a:solidFill>
              </a:rPr>
              <a:t>on a one to one basis gives the young person an opportunity to talk freely without been judged by their peers. It often helps young people overcome their confidence when they have the opportunity to work with a youth worker one to one. </a:t>
            </a:r>
          </a:p>
        </p:txBody>
      </p:sp>
      <p:sp>
        <p:nvSpPr>
          <p:cNvPr id="6" name="Oval 5">
            <a:extLst>
              <a:ext uri="{FF2B5EF4-FFF2-40B4-BE49-F238E27FC236}">
                <a16:creationId xmlns:a16="http://schemas.microsoft.com/office/drawing/2014/main" id="{764F84E2-0261-43DB-88EC-9D06B798D8FD}"/>
              </a:ext>
            </a:extLst>
          </p:cNvPr>
          <p:cNvSpPr/>
          <p:nvPr/>
        </p:nvSpPr>
        <p:spPr>
          <a:xfrm>
            <a:off x="4108174" y="3935896"/>
            <a:ext cx="3697356" cy="17757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3D5C750-0117-41C9-B82C-B0617D8EF5B3}"/>
              </a:ext>
            </a:extLst>
          </p:cNvPr>
          <p:cNvSpPr txBox="1"/>
          <p:nvPr/>
        </p:nvSpPr>
        <p:spPr>
          <a:xfrm>
            <a:off x="4485861" y="4598504"/>
            <a:ext cx="3193774" cy="369332"/>
          </a:xfrm>
          <a:prstGeom prst="rect">
            <a:avLst/>
          </a:prstGeom>
          <a:noFill/>
        </p:spPr>
        <p:txBody>
          <a:bodyPr wrap="square" rtlCol="0">
            <a:spAutoFit/>
          </a:bodyPr>
          <a:lstStyle/>
          <a:p>
            <a:r>
              <a:rPr lang="en-GB" dirty="0"/>
              <a:t>Purpose of one to one basis</a:t>
            </a:r>
          </a:p>
        </p:txBody>
      </p:sp>
      <p:cxnSp>
        <p:nvCxnSpPr>
          <p:cNvPr id="9" name="Straight Arrow Connector 8">
            <a:extLst>
              <a:ext uri="{FF2B5EF4-FFF2-40B4-BE49-F238E27FC236}">
                <a16:creationId xmlns:a16="http://schemas.microsoft.com/office/drawing/2014/main" id="{8A710D74-49E7-454F-A426-65A51C5A5569}"/>
              </a:ext>
            </a:extLst>
          </p:cNvPr>
          <p:cNvCxnSpPr>
            <a:stCxn id="6" idx="0"/>
          </p:cNvCxnSpPr>
          <p:nvPr/>
        </p:nvCxnSpPr>
        <p:spPr>
          <a:xfrm flipH="1" flipV="1">
            <a:off x="5950231" y="3429000"/>
            <a:ext cx="6621" cy="5068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896DF986-90FB-4C24-A3E6-49E8E783BE2D}"/>
              </a:ext>
            </a:extLst>
          </p:cNvPr>
          <p:cNvSpPr txBox="1"/>
          <p:nvPr/>
        </p:nvSpPr>
        <p:spPr>
          <a:xfrm>
            <a:off x="4790666" y="2507328"/>
            <a:ext cx="2319130" cy="1200329"/>
          </a:xfrm>
          <a:prstGeom prst="rect">
            <a:avLst/>
          </a:prstGeom>
          <a:noFill/>
        </p:spPr>
        <p:txBody>
          <a:bodyPr wrap="square" rtlCol="0">
            <a:spAutoFit/>
          </a:bodyPr>
          <a:lstStyle/>
          <a:p>
            <a:r>
              <a:rPr lang="en-GB" dirty="0"/>
              <a:t>Understand their individual needs, and getting to know them</a:t>
            </a:r>
          </a:p>
        </p:txBody>
      </p:sp>
      <p:cxnSp>
        <p:nvCxnSpPr>
          <p:cNvPr id="12" name="Straight Arrow Connector 11">
            <a:extLst>
              <a:ext uri="{FF2B5EF4-FFF2-40B4-BE49-F238E27FC236}">
                <a16:creationId xmlns:a16="http://schemas.microsoft.com/office/drawing/2014/main" id="{EAE7F65F-3D54-47D5-8AC2-9286AC21E30B}"/>
              </a:ext>
            </a:extLst>
          </p:cNvPr>
          <p:cNvCxnSpPr>
            <a:stCxn id="6" idx="4"/>
          </p:cNvCxnSpPr>
          <p:nvPr/>
        </p:nvCxnSpPr>
        <p:spPr>
          <a:xfrm>
            <a:off x="5956852" y="5711687"/>
            <a:ext cx="0" cy="3180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D8E3DBCF-6B87-4542-9C82-D1B9E0F5D597}"/>
              </a:ext>
            </a:extLst>
          </p:cNvPr>
          <p:cNvSpPr txBox="1"/>
          <p:nvPr/>
        </p:nvSpPr>
        <p:spPr>
          <a:xfrm>
            <a:off x="4976191" y="6035717"/>
            <a:ext cx="2319130" cy="646331"/>
          </a:xfrm>
          <a:prstGeom prst="rect">
            <a:avLst/>
          </a:prstGeom>
          <a:noFill/>
        </p:spPr>
        <p:txBody>
          <a:bodyPr wrap="square" rtlCol="0">
            <a:spAutoFit/>
          </a:bodyPr>
          <a:lstStyle/>
          <a:p>
            <a:r>
              <a:rPr lang="en-GB" dirty="0"/>
              <a:t>Build positive relationships </a:t>
            </a:r>
          </a:p>
        </p:txBody>
      </p:sp>
      <p:cxnSp>
        <p:nvCxnSpPr>
          <p:cNvPr id="15" name="Straight Arrow Connector 14">
            <a:extLst>
              <a:ext uri="{FF2B5EF4-FFF2-40B4-BE49-F238E27FC236}">
                <a16:creationId xmlns:a16="http://schemas.microsoft.com/office/drawing/2014/main" id="{AE05E86E-EB19-4103-BED0-F5F511EA0F4D}"/>
              </a:ext>
            </a:extLst>
          </p:cNvPr>
          <p:cNvCxnSpPr>
            <a:stCxn id="6" idx="6"/>
          </p:cNvCxnSpPr>
          <p:nvPr/>
        </p:nvCxnSpPr>
        <p:spPr>
          <a:xfrm flipV="1">
            <a:off x="7805530" y="4823791"/>
            <a:ext cx="543340"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F3585E4-973C-4A38-AC2E-AF9E383D6A06}"/>
              </a:ext>
            </a:extLst>
          </p:cNvPr>
          <p:cNvSpPr txBox="1"/>
          <p:nvPr/>
        </p:nvSpPr>
        <p:spPr>
          <a:xfrm>
            <a:off x="8348870" y="4500625"/>
            <a:ext cx="2319130" cy="646331"/>
          </a:xfrm>
          <a:prstGeom prst="rect">
            <a:avLst/>
          </a:prstGeom>
          <a:noFill/>
        </p:spPr>
        <p:txBody>
          <a:bodyPr wrap="square" rtlCol="0">
            <a:spAutoFit/>
          </a:bodyPr>
          <a:lstStyle/>
          <a:p>
            <a:r>
              <a:rPr lang="en-GB" dirty="0"/>
              <a:t>Focus on personal development </a:t>
            </a:r>
          </a:p>
        </p:txBody>
      </p:sp>
      <p:sp>
        <p:nvSpPr>
          <p:cNvPr id="17" name="TextBox 16">
            <a:extLst>
              <a:ext uri="{FF2B5EF4-FFF2-40B4-BE49-F238E27FC236}">
                <a16:creationId xmlns:a16="http://schemas.microsoft.com/office/drawing/2014/main" id="{C6D0448F-5BE1-4E49-A127-9A89732EF24E}"/>
              </a:ext>
            </a:extLst>
          </p:cNvPr>
          <p:cNvSpPr txBox="1"/>
          <p:nvPr/>
        </p:nvSpPr>
        <p:spPr>
          <a:xfrm>
            <a:off x="66260" y="5715565"/>
            <a:ext cx="4366591" cy="869405"/>
          </a:xfrm>
          <a:prstGeom prst="rect">
            <a:avLst/>
          </a:prstGeom>
          <a:noFill/>
        </p:spPr>
        <p:txBody>
          <a:bodyPr wrap="square" rtlCol="0">
            <a:spAutoFit/>
          </a:bodyPr>
          <a:lstStyle/>
          <a:p>
            <a:pPr>
              <a:lnSpc>
                <a:spcPct val="107000"/>
              </a:lnSpc>
              <a:spcAft>
                <a:spcPts val="800"/>
              </a:spcAft>
            </a:pPr>
            <a:r>
              <a:rPr lang="en-GB" sz="1600" dirty="0">
                <a:solidFill>
                  <a:srgbClr val="FFC000"/>
                </a:solidFill>
                <a:latin typeface="Arial" panose="020B0604020202020204" pitchFamily="34" charset="0"/>
                <a:ea typeface="Calibri" panose="020F0502020204030204" pitchFamily="34" charset="0"/>
                <a:cs typeface="Times New Roman" panose="02020603050405020304" pitchFamily="18" charset="0"/>
              </a:rPr>
              <a:t>(Source: </a:t>
            </a:r>
            <a:r>
              <a:rPr lang="en-GB" sz="1600" dirty="0">
                <a:solidFill>
                  <a:srgbClr val="FFC000"/>
                </a:solidFill>
                <a:effectLst/>
                <a:latin typeface="Arial" panose="020B0604020202020204" pitchFamily="34" charset="0"/>
                <a:ea typeface="Calibri" panose="020F0502020204030204" pitchFamily="34" charset="0"/>
                <a:cs typeface="Times New Roman" panose="02020603050405020304" pitchFamily="18" charset="0"/>
              </a:rPr>
              <a:t>Working with young people: the value</a:t>
            </a:r>
            <a:r>
              <a:rPr lang="en-GB" sz="1600" dirty="0">
                <a:solidFill>
                  <a:srgbClr val="FFC000"/>
                </a:solidFill>
                <a:latin typeface="Calibri" panose="020F0502020204030204" pitchFamily="34" charset="0"/>
                <a:ea typeface="Calibri" panose="020F0502020204030204" pitchFamily="34" charset="0"/>
                <a:cs typeface="Times New Roman" panose="02020603050405020304" pitchFamily="18" charset="0"/>
              </a:rPr>
              <a:t> </a:t>
            </a:r>
            <a:r>
              <a:rPr lang="en-GB" sz="1600" dirty="0">
                <a:solidFill>
                  <a:srgbClr val="FFC000"/>
                </a:solidFill>
                <a:effectLst/>
                <a:latin typeface="Arial" panose="020B0604020202020204" pitchFamily="34" charset="0"/>
                <a:ea typeface="Calibri" panose="020F0502020204030204" pitchFamily="34" charset="0"/>
                <a:cs typeface="Times New Roman" panose="02020603050405020304" pitchFamily="18" charset="0"/>
              </a:rPr>
              <a:t>of youth work in the European Union 2014)</a:t>
            </a:r>
            <a:endParaRPr lang="en-GB" sz="1600" dirty="0">
              <a:solidFill>
                <a:srgbClr val="FFC000"/>
              </a:solidFill>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9" name="Straight Arrow Connector 18">
            <a:extLst>
              <a:ext uri="{FF2B5EF4-FFF2-40B4-BE49-F238E27FC236}">
                <a16:creationId xmlns:a16="http://schemas.microsoft.com/office/drawing/2014/main" id="{1D4A7AE7-DC44-4D41-B163-49CBFC0FB990}"/>
              </a:ext>
            </a:extLst>
          </p:cNvPr>
          <p:cNvCxnSpPr>
            <a:stCxn id="6" idx="2"/>
          </p:cNvCxnSpPr>
          <p:nvPr/>
        </p:nvCxnSpPr>
        <p:spPr>
          <a:xfrm flipH="1" flipV="1">
            <a:off x="3637723" y="4823790"/>
            <a:ext cx="470451" cy="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7128EC9D-F3AB-40C9-81A0-E003A4A720C0}"/>
              </a:ext>
            </a:extLst>
          </p:cNvPr>
          <p:cNvSpPr txBox="1"/>
          <p:nvPr/>
        </p:nvSpPr>
        <p:spPr>
          <a:xfrm>
            <a:off x="1789043" y="4623347"/>
            <a:ext cx="1775791" cy="646331"/>
          </a:xfrm>
          <a:prstGeom prst="rect">
            <a:avLst/>
          </a:prstGeom>
          <a:noFill/>
        </p:spPr>
        <p:txBody>
          <a:bodyPr wrap="square" rtlCol="0">
            <a:spAutoFit/>
          </a:bodyPr>
          <a:lstStyle/>
          <a:p>
            <a:r>
              <a:rPr lang="en-GB" dirty="0"/>
              <a:t>Improve social skills</a:t>
            </a:r>
          </a:p>
        </p:txBody>
      </p:sp>
    </p:spTree>
    <p:extLst>
      <p:ext uri="{BB962C8B-B14F-4D97-AF65-F5344CB8AC3E}">
        <p14:creationId xmlns:p14="http://schemas.microsoft.com/office/powerpoint/2010/main" val="1139017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7AE436-1C60-4642-9CC6-ECE6C9E9AD5E}"/>
              </a:ext>
            </a:extLst>
          </p:cNvPr>
          <p:cNvSpPr txBox="1"/>
          <p:nvPr/>
        </p:nvSpPr>
        <p:spPr>
          <a:xfrm>
            <a:off x="887896" y="583096"/>
            <a:ext cx="10760765" cy="4985980"/>
          </a:xfrm>
          <a:prstGeom prst="rect">
            <a:avLst/>
          </a:prstGeom>
          <a:noFill/>
        </p:spPr>
        <p:txBody>
          <a:bodyPr wrap="square" rtlCol="0">
            <a:spAutoFit/>
          </a:bodyPr>
          <a:lstStyle/>
          <a:p>
            <a:pPr>
              <a:lnSpc>
                <a:spcPct val="150000"/>
              </a:lnSpc>
            </a:pPr>
            <a:r>
              <a:rPr lang="en-GB" sz="2000" dirty="0"/>
              <a:t>According to (Curran . S, Harrison . R and Mackinnon. D, 2013, page 72) it states the importance of working with people individually and how you could help those young people.  It explains why youth work is so different to any other educational establishment. </a:t>
            </a:r>
          </a:p>
          <a:p>
            <a:pPr>
              <a:lnSpc>
                <a:spcPct val="150000"/>
              </a:lnSpc>
            </a:pPr>
            <a:endParaRPr lang="en-GB" sz="2000" dirty="0"/>
          </a:p>
          <a:p>
            <a:pPr>
              <a:lnSpc>
                <a:spcPct val="150000"/>
              </a:lnSpc>
            </a:pPr>
            <a:r>
              <a:rPr lang="en-GB" sz="2000" dirty="0">
                <a:solidFill>
                  <a:schemeClr val="accent1">
                    <a:lumMod val="60000"/>
                    <a:lumOff val="40000"/>
                  </a:schemeClr>
                </a:solidFill>
              </a:rPr>
              <a:t>How is Youth Work different to any other educational establishment?</a:t>
            </a:r>
          </a:p>
          <a:p>
            <a:pPr>
              <a:lnSpc>
                <a:spcPct val="150000"/>
              </a:lnSpc>
            </a:pPr>
            <a:endParaRPr lang="en-GB" sz="2000" dirty="0">
              <a:solidFill>
                <a:schemeClr val="tx1">
                  <a:lumMod val="95000"/>
                </a:schemeClr>
              </a:solidFill>
            </a:endParaRPr>
          </a:p>
          <a:p>
            <a:pPr>
              <a:lnSpc>
                <a:spcPct val="150000"/>
              </a:lnSpc>
            </a:pPr>
            <a:r>
              <a:rPr lang="en-GB" sz="2000" dirty="0">
                <a:solidFill>
                  <a:schemeClr val="tx1">
                    <a:lumMod val="95000"/>
                  </a:schemeClr>
                </a:solidFill>
              </a:rPr>
              <a:t>Youth workers simply identify young people’s learning needs by creating a learning path for  individual young people and groups who can have their needs met. The learning path is based on the age, experience, needs and interest of the individuals and groups of young people. </a:t>
            </a:r>
            <a:r>
              <a:rPr lang="en-GB" sz="2000" dirty="0"/>
              <a:t>(Curran . S, Harrison . R and Mackinnon. D, 2013, page 72) </a:t>
            </a:r>
            <a:endParaRPr lang="en-GB" sz="2000" dirty="0">
              <a:solidFill>
                <a:schemeClr val="tx1">
                  <a:lumMod val="95000"/>
                </a:schemeClr>
              </a:solidFill>
            </a:endParaRPr>
          </a:p>
          <a:p>
            <a:endParaRPr lang="en-GB" dirty="0"/>
          </a:p>
        </p:txBody>
      </p:sp>
    </p:spTree>
    <p:extLst>
      <p:ext uri="{BB962C8B-B14F-4D97-AF65-F5344CB8AC3E}">
        <p14:creationId xmlns:p14="http://schemas.microsoft.com/office/powerpoint/2010/main" val="1393267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734317D-3268-4BF3-BD09-5240778F9B57}"/>
              </a:ext>
            </a:extLst>
          </p:cNvPr>
          <p:cNvSpPr/>
          <p:nvPr/>
        </p:nvSpPr>
        <p:spPr>
          <a:xfrm>
            <a:off x="3188858" y="369909"/>
            <a:ext cx="5814284" cy="923330"/>
          </a:xfrm>
          <a:prstGeom prst="rect">
            <a:avLst/>
          </a:prstGeom>
          <a:noFill/>
        </p:spPr>
        <p:txBody>
          <a:bodyPr wrap="none" lIns="91440" tIns="45720" rIns="91440" bIns="45720">
            <a:spAutoFit/>
          </a:bodyPr>
          <a:lstStyle/>
          <a:p>
            <a:pPr algn="ctr"/>
            <a:r>
              <a:rPr lang="en-US" sz="5400" b="1" spc="50" dirty="0">
                <a:ln w="0"/>
                <a:solidFill>
                  <a:srgbClr val="FF0000"/>
                </a:solidFill>
                <a:effectLst>
                  <a:innerShdw blurRad="63500" dist="50800" dir="13500000">
                    <a:srgbClr val="000000">
                      <a:alpha val="50000"/>
                    </a:srgbClr>
                  </a:innerShdw>
                </a:effectLst>
              </a:rPr>
              <a:t>Youth work tool </a:t>
            </a:r>
            <a:endParaRPr lang="en-US" sz="5400" b="1" cap="none" spc="50" dirty="0">
              <a:ln w="0"/>
              <a:solidFill>
                <a:srgbClr val="FF0000"/>
              </a:solidFill>
              <a:effectLst>
                <a:innerShdw blurRad="63500" dist="50800" dir="13500000">
                  <a:srgbClr val="000000">
                    <a:alpha val="50000"/>
                  </a:srgbClr>
                </a:innerShdw>
              </a:effectLst>
            </a:endParaRPr>
          </a:p>
        </p:txBody>
      </p:sp>
      <p:sp>
        <p:nvSpPr>
          <p:cNvPr id="6" name="TextBox 5">
            <a:extLst>
              <a:ext uri="{FF2B5EF4-FFF2-40B4-BE49-F238E27FC236}">
                <a16:creationId xmlns:a16="http://schemas.microsoft.com/office/drawing/2014/main" id="{51BF7C83-1DB4-42FF-B505-384432C62ED2}"/>
              </a:ext>
            </a:extLst>
          </p:cNvPr>
          <p:cNvSpPr txBox="1"/>
          <p:nvPr/>
        </p:nvSpPr>
        <p:spPr>
          <a:xfrm>
            <a:off x="530087" y="1514782"/>
            <a:ext cx="11131826" cy="5031570"/>
          </a:xfrm>
          <a:prstGeom prst="rect">
            <a:avLst/>
          </a:prstGeom>
          <a:noFill/>
        </p:spPr>
        <p:txBody>
          <a:bodyPr wrap="square" rtlCol="0">
            <a:spAutoFit/>
          </a:bodyPr>
          <a:lstStyle/>
          <a:p>
            <a:pPr>
              <a:lnSpc>
                <a:spcPct val="150000"/>
              </a:lnSpc>
            </a:pPr>
            <a:r>
              <a:rPr lang="en-GB" dirty="0">
                <a:solidFill>
                  <a:schemeClr val="accent4">
                    <a:lumMod val="60000"/>
                    <a:lumOff val="40000"/>
                  </a:schemeClr>
                </a:solidFill>
              </a:rPr>
              <a:t>Supervision what is it?</a:t>
            </a:r>
          </a:p>
          <a:p>
            <a:pPr>
              <a:lnSpc>
                <a:spcPct val="150000"/>
              </a:lnSpc>
            </a:pPr>
            <a:endParaRPr lang="en-GB" dirty="0"/>
          </a:p>
          <a:p>
            <a:pPr>
              <a:lnSpc>
                <a:spcPct val="150000"/>
              </a:lnSpc>
            </a:pPr>
            <a:r>
              <a:rPr lang="en-GB" dirty="0"/>
              <a:t>Supervision is an important tool that can be used by youth workers to help support them to reflect and help develop their practice. Supervision is a way of helping young people develop more broadly as well as other areas of expertise including counselling, health and social work. (Davys and </a:t>
            </a:r>
            <a:r>
              <a:rPr lang="en-GB" dirty="0" err="1"/>
              <a:t>Beddoe</a:t>
            </a:r>
            <a:r>
              <a:rPr lang="en-GB" dirty="0"/>
              <a:t>, 2010, page 207)</a:t>
            </a:r>
          </a:p>
          <a:p>
            <a:pPr>
              <a:lnSpc>
                <a:spcPct val="150000"/>
              </a:lnSpc>
            </a:pPr>
            <a:endParaRPr lang="en-GB" dirty="0"/>
          </a:p>
          <a:p>
            <a:pPr>
              <a:lnSpc>
                <a:spcPct val="150000"/>
              </a:lnSpc>
            </a:pPr>
            <a:r>
              <a:rPr lang="en-GB" dirty="0">
                <a:solidFill>
                  <a:schemeClr val="accent4">
                    <a:lumMod val="60000"/>
                    <a:lumOff val="40000"/>
                  </a:schemeClr>
                </a:solidFill>
              </a:rPr>
              <a:t>Why is supervision important?</a:t>
            </a:r>
          </a:p>
          <a:p>
            <a:pPr>
              <a:lnSpc>
                <a:spcPct val="150000"/>
              </a:lnSpc>
            </a:pPr>
            <a:endParaRPr lang="en-GB" dirty="0"/>
          </a:p>
          <a:p>
            <a:pPr>
              <a:lnSpc>
                <a:spcPct val="150000"/>
              </a:lnSpc>
            </a:pPr>
            <a:r>
              <a:rPr lang="en-GB" dirty="0"/>
              <a:t>Youth worker is a place where you can emphasis on reflection and reflective practise. Supervision is based on providing a place where practitioners can discuss and help develop a better understanding of their practise.  (Woods, 2001, page 208)</a:t>
            </a:r>
          </a:p>
        </p:txBody>
      </p:sp>
    </p:spTree>
    <p:extLst>
      <p:ext uri="{BB962C8B-B14F-4D97-AF65-F5344CB8AC3E}">
        <p14:creationId xmlns:p14="http://schemas.microsoft.com/office/powerpoint/2010/main" val="3086212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573BB7C-9892-45CB-8982-F2D030F4CF16}"/>
              </a:ext>
            </a:extLst>
          </p:cNvPr>
          <p:cNvSpPr/>
          <p:nvPr/>
        </p:nvSpPr>
        <p:spPr>
          <a:xfrm>
            <a:off x="2816256" y="2551837"/>
            <a:ext cx="6559488" cy="1754326"/>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Interpersonal skills</a:t>
            </a:r>
          </a:p>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What is it?</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4190114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631A32-B121-4E98-B588-228963A5DD3A}"/>
              </a:ext>
            </a:extLst>
          </p:cNvPr>
          <p:cNvSpPr txBox="1"/>
          <p:nvPr/>
        </p:nvSpPr>
        <p:spPr>
          <a:xfrm>
            <a:off x="940904" y="556591"/>
            <a:ext cx="10999305" cy="2799934"/>
          </a:xfrm>
          <a:prstGeom prst="rect">
            <a:avLst/>
          </a:prstGeom>
          <a:noFill/>
        </p:spPr>
        <p:txBody>
          <a:bodyPr wrap="square" rtlCol="0">
            <a:spAutoFit/>
          </a:bodyPr>
          <a:lstStyle/>
          <a:p>
            <a:pPr>
              <a:lnSpc>
                <a:spcPct val="150000"/>
              </a:lnSpc>
            </a:pPr>
            <a:r>
              <a:rPr lang="en-GB" sz="2400" dirty="0"/>
              <a:t>Interpersonal skills are the skills we use everyday when it comes to communicating and interacting with other people, both individually and in groups. These skills come in  a wide range however, communication skills such as listening and effective speaking that we use on a regular basis. These skills also include the ability to control and manage our emotions that we feel. </a:t>
            </a:r>
          </a:p>
        </p:txBody>
      </p:sp>
      <p:sp>
        <p:nvSpPr>
          <p:cNvPr id="5" name="TextBox 4">
            <a:extLst>
              <a:ext uri="{FF2B5EF4-FFF2-40B4-BE49-F238E27FC236}">
                <a16:creationId xmlns:a16="http://schemas.microsoft.com/office/drawing/2014/main" id="{506984FD-97E1-4068-8A37-9D1ACCA1C044}"/>
              </a:ext>
            </a:extLst>
          </p:cNvPr>
          <p:cNvSpPr txBox="1"/>
          <p:nvPr/>
        </p:nvSpPr>
        <p:spPr>
          <a:xfrm>
            <a:off x="7924801" y="3273286"/>
            <a:ext cx="4492487" cy="371061"/>
          </a:xfrm>
          <a:prstGeom prst="rect">
            <a:avLst/>
          </a:prstGeom>
          <a:noFill/>
        </p:spPr>
        <p:txBody>
          <a:bodyPr wrap="square" rtlCol="0">
            <a:spAutoFit/>
          </a:bodyPr>
          <a:lstStyle/>
          <a:p>
            <a:r>
              <a:rPr lang="en-GB" sz="1800" dirty="0">
                <a:solidFill>
                  <a:srgbClr val="FFC000"/>
                </a:solidFill>
                <a:effectLst/>
                <a:latin typeface="Arial" panose="020B0604020202020204" pitchFamily="34" charset="0"/>
                <a:ea typeface="Calibri" panose="020F0502020204030204" pitchFamily="34" charset="0"/>
              </a:rPr>
              <a:t>(source: Interpersonal skills, 2011-2021) </a:t>
            </a:r>
            <a:endParaRPr lang="en-GB" dirty="0">
              <a:solidFill>
                <a:srgbClr val="FFC000"/>
              </a:solidFill>
            </a:endParaRPr>
          </a:p>
        </p:txBody>
      </p:sp>
      <p:pic>
        <p:nvPicPr>
          <p:cNvPr id="1026" name="Picture 2" descr="See the source image">
            <a:extLst>
              <a:ext uri="{FF2B5EF4-FFF2-40B4-BE49-F238E27FC236}">
                <a16:creationId xmlns:a16="http://schemas.microsoft.com/office/drawing/2014/main" id="{0DDCBCF4-76B8-46D9-AD47-A5C5B8386E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2714" y="3644347"/>
            <a:ext cx="5464941" cy="210129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17DD225-92FC-4292-AB8C-74C8193ACC32}"/>
              </a:ext>
            </a:extLst>
          </p:cNvPr>
          <p:cNvSpPr txBox="1"/>
          <p:nvPr/>
        </p:nvSpPr>
        <p:spPr>
          <a:xfrm>
            <a:off x="3644348" y="5792929"/>
            <a:ext cx="3578087" cy="369332"/>
          </a:xfrm>
          <a:prstGeom prst="rect">
            <a:avLst/>
          </a:prstGeom>
          <a:noFill/>
        </p:spPr>
        <p:txBody>
          <a:bodyPr wrap="square" rtlCol="0">
            <a:spAutoFit/>
          </a:bodyPr>
          <a:lstStyle/>
          <a:p>
            <a:r>
              <a:rPr lang="en-GB" dirty="0">
                <a:solidFill>
                  <a:srgbClr val="FFC000"/>
                </a:solidFill>
              </a:rPr>
              <a:t>(Source: Team &amp; Interpersonal)</a:t>
            </a:r>
          </a:p>
        </p:txBody>
      </p:sp>
    </p:spTree>
    <p:extLst>
      <p:ext uri="{BB962C8B-B14F-4D97-AF65-F5344CB8AC3E}">
        <p14:creationId xmlns:p14="http://schemas.microsoft.com/office/powerpoint/2010/main" val="3718419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8209C1D-1A21-46D3-89A9-B643B163E118}"/>
              </a:ext>
            </a:extLst>
          </p:cNvPr>
          <p:cNvSpPr/>
          <p:nvPr/>
        </p:nvSpPr>
        <p:spPr>
          <a:xfrm>
            <a:off x="4333461" y="1997765"/>
            <a:ext cx="3816626" cy="28624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00FF057-6B31-468B-AD05-E1941C8743E2}"/>
              </a:ext>
            </a:extLst>
          </p:cNvPr>
          <p:cNvSpPr txBox="1"/>
          <p:nvPr/>
        </p:nvSpPr>
        <p:spPr>
          <a:xfrm>
            <a:off x="4638260" y="3071216"/>
            <a:ext cx="3816625" cy="523220"/>
          </a:xfrm>
          <a:prstGeom prst="rect">
            <a:avLst/>
          </a:prstGeom>
          <a:noFill/>
        </p:spPr>
        <p:txBody>
          <a:bodyPr wrap="square" rtlCol="0">
            <a:spAutoFit/>
          </a:bodyPr>
          <a:lstStyle/>
          <a:p>
            <a:r>
              <a:rPr lang="en-GB" sz="2800" dirty="0"/>
              <a:t>Interpersonal skills</a:t>
            </a:r>
          </a:p>
        </p:txBody>
      </p:sp>
      <p:cxnSp>
        <p:nvCxnSpPr>
          <p:cNvPr id="7" name="Straight Arrow Connector 6">
            <a:extLst>
              <a:ext uri="{FF2B5EF4-FFF2-40B4-BE49-F238E27FC236}">
                <a16:creationId xmlns:a16="http://schemas.microsoft.com/office/drawing/2014/main" id="{2D2A6680-6C9C-449A-8410-BED3E44D5363}"/>
              </a:ext>
            </a:extLst>
          </p:cNvPr>
          <p:cNvCxnSpPr>
            <a:stCxn id="4" idx="0"/>
          </p:cNvCxnSpPr>
          <p:nvPr/>
        </p:nvCxnSpPr>
        <p:spPr>
          <a:xfrm flipV="1">
            <a:off x="6241774" y="1577009"/>
            <a:ext cx="0" cy="4207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8582374-5F9D-41FD-90B5-693B10DB2CB5}"/>
              </a:ext>
            </a:extLst>
          </p:cNvPr>
          <p:cNvCxnSpPr>
            <a:stCxn id="4" idx="4"/>
          </p:cNvCxnSpPr>
          <p:nvPr/>
        </p:nvCxnSpPr>
        <p:spPr>
          <a:xfrm>
            <a:off x="6241774" y="4860235"/>
            <a:ext cx="0" cy="387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5F427B9-0162-4DD3-87B4-0A8F8983BA8B}"/>
              </a:ext>
            </a:extLst>
          </p:cNvPr>
          <p:cNvCxnSpPr>
            <a:stCxn id="4" idx="2"/>
          </p:cNvCxnSpPr>
          <p:nvPr/>
        </p:nvCxnSpPr>
        <p:spPr>
          <a:xfrm flipH="1">
            <a:off x="3882887" y="3429000"/>
            <a:ext cx="45057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0A3B569A-210D-4A7A-A1B3-908B0DEE6AA8}"/>
              </a:ext>
            </a:extLst>
          </p:cNvPr>
          <p:cNvCxnSpPr>
            <a:cxnSpLocks/>
          </p:cNvCxnSpPr>
          <p:nvPr/>
        </p:nvCxnSpPr>
        <p:spPr>
          <a:xfrm>
            <a:off x="8136831" y="3422278"/>
            <a:ext cx="75537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1CD2591D-81EC-4F19-BDA1-AE5E3B3BCE20}"/>
              </a:ext>
            </a:extLst>
          </p:cNvPr>
          <p:cNvSpPr txBox="1"/>
          <p:nvPr/>
        </p:nvSpPr>
        <p:spPr>
          <a:xfrm>
            <a:off x="8892207" y="3225104"/>
            <a:ext cx="2822711" cy="369332"/>
          </a:xfrm>
          <a:prstGeom prst="rect">
            <a:avLst/>
          </a:prstGeom>
          <a:noFill/>
        </p:spPr>
        <p:txBody>
          <a:bodyPr wrap="square" rtlCol="0">
            <a:spAutoFit/>
          </a:bodyPr>
          <a:lstStyle/>
          <a:p>
            <a:r>
              <a:rPr lang="en-GB" dirty="0"/>
              <a:t>Empathy </a:t>
            </a:r>
          </a:p>
        </p:txBody>
      </p:sp>
      <p:sp>
        <p:nvSpPr>
          <p:cNvPr id="15" name="TextBox 14">
            <a:extLst>
              <a:ext uri="{FF2B5EF4-FFF2-40B4-BE49-F238E27FC236}">
                <a16:creationId xmlns:a16="http://schemas.microsoft.com/office/drawing/2014/main" id="{F410FE3F-203C-4D99-848C-39BA2CD72134}"/>
              </a:ext>
            </a:extLst>
          </p:cNvPr>
          <p:cNvSpPr txBox="1"/>
          <p:nvPr/>
        </p:nvSpPr>
        <p:spPr>
          <a:xfrm>
            <a:off x="5287616" y="1244108"/>
            <a:ext cx="2822711" cy="369332"/>
          </a:xfrm>
          <a:prstGeom prst="rect">
            <a:avLst/>
          </a:prstGeom>
          <a:noFill/>
        </p:spPr>
        <p:txBody>
          <a:bodyPr wrap="square" rtlCol="0">
            <a:spAutoFit/>
          </a:bodyPr>
          <a:lstStyle/>
          <a:p>
            <a:r>
              <a:rPr lang="en-GB" dirty="0"/>
              <a:t>Active listening </a:t>
            </a:r>
          </a:p>
        </p:txBody>
      </p:sp>
      <p:sp>
        <p:nvSpPr>
          <p:cNvPr id="16" name="TextBox 15">
            <a:extLst>
              <a:ext uri="{FF2B5EF4-FFF2-40B4-BE49-F238E27FC236}">
                <a16:creationId xmlns:a16="http://schemas.microsoft.com/office/drawing/2014/main" id="{6B9A2CFA-738F-4F3F-8C6A-0FDED0EDF1C1}"/>
              </a:ext>
            </a:extLst>
          </p:cNvPr>
          <p:cNvSpPr txBox="1"/>
          <p:nvPr/>
        </p:nvSpPr>
        <p:spPr>
          <a:xfrm>
            <a:off x="5327376" y="5429226"/>
            <a:ext cx="2822711" cy="369332"/>
          </a:xfrm>
          <a:prstGeom prst="rect">
            <a:avLst/>
          </a:prstGeom>
          <a:noFill/>
        </p:spPr>
        <p:txBody>
          <a:bodyPr wrap="square" rtlCol="0">
            <a:spAutoFit/>
          </a:bodyPr>
          <a:lstStyle/>
          <a:p>
            <a:r>
              <a:rPr lang="en-GB" dirty="0"/>
              <a:t>Problem solving</a:t>
            </a:r>
          </a:p>
        </p:txBody>
      </p:sp>
      <p:sp>
        <p:nvSpPr>
          <p:cNvPr id="17" name="TextBox 16">
            <a:extLst>
              <a:ext uri="{FF2B5EF4-FFF2-40B4-BE49-F238E27FC236}">
                <a16:creationId xmlns:a16="http://schemas.microsoft.com/office/drawing/2014/main" id="{82A32264-A26B-4B63-B785-CD248D9FCB36}"/>
              </a:ext>
            </a:extLst>
          </p:cNvPr>
          <p:cNvSpPr txBox="1"/>
          <p:nvPr/>
        </p:nvSpPr>
        <p:spPr>
          <a:xfrm>
            <a:off x="2617307" y="3255384"/>
            <a:ext cx="2822711" cy="369332"/>
          </a:xfrm>
          <a:prstGeom prst="rect">
            <a:avLst/>
          </a:prstGeom>
          <a:noFill/>
        </p:spPr>
        <p:txBody>
          <a:bodyPr wrap="square" rtlCol="0">
            <a:spAutoFit/>
          </a:bodyPr>
          <a:lstStyle/>
          <a:p>
            <a:r>
              <a:rPr lang="en-GB" dirty="0"/>
              <a:t>patience</a:t>
            </a:r>
          </a:p>
        </p:txBody>
      </p:sp>
      <p:sp>
        <p:nvSpPr>
          <p:cNvPr id="18" name="TextBox 17">
            <a:extLst>
              <a:ext uri="{FF2B5EF4-FFF2-40B4-BE49-F238E27FC236}">
                <a16:creationId xmlns:a16="http://schemas.microsoft.com/office/drawing/2014/main" id="{586C1C8A-16F9-41AF-8447-E47CF69C06F4}"/>
              </a:ext>
            </a:extLst>
          </p:cNvPr>
          <p:cNvSpPr txBox="1"/>
          <p:nvPr/>
        </p:nvSpPr>
        <p:spPr>
          <a:xfrm>
            <a:off x="0" y="6117854"/>
            <a:ext cx="5062333" cy="670120"/>
          </a:xfrm>
          <a:prstGeom prst="rect">
            <a:avLst/>
          </a:prstGeom>
          <a:noFill/>
        </p:spPr>
        <p:txBody>
          <a:bodyPr wrap="square" rtlCol="0">
            <a:spAutoFit/>
          </a:bodyPr>
          <a:lstStyle/>
          <a:p>
            <a:pPr>
              <a:lnSpc>
                <a:spcPct val="107000"/>
              </a:lnSpc>
              <a:spcAft>
                <a:spcPts val="800"/>
              </a:spcAft>
            </a:pPr>
            <a:r>
              <a:rPr lang="en-GB" dirty="0">
                <a:solidFill>
                  <a:srgbClr val="FFC000"/>
                </a:solidFill>
                <a:latin typeface="Arial" panose="020B0604020202020204" pitchFamily="34" charset="0"/>
                <a:ea typeface="Calibri" panose="020F0502020204030204" pitchFamily="34" charset="0"/>
                <a:cs typeface="Times New Roman" panose="02020603050405020304" pitchFamily="18" charset="0"/>
              </a:rPr>
              <a:t>(Source: </a:t>
            </a:r>
            <a:r>
              <a:rPr lang="en-GB" sz="1800" dirty="0">
                <a:solidFill>
                  <a:srgbClr val="FFC000"/>
                </a:solidFill>
                <a:effectLst/>
                <a:latin typeface="Arial" panose="020B0604020202020204" pitchFamily="34" charset="0"/>
                <a:ea typeface="Calibri" panose="020F0502020204030204" pitchFamily="34" charset="0"/>
                <a:cs typeface="Times New Roman" panose="02020603050405020304" pitchFamily="18" charset="0"/>
              </a:rPr>
              <a:t>How can we help our young people to build their interpersonal skills 2020)</a:t>
            </a:r>
            <a:endParaRPr lang="en-GB" sz="1800" dirty="0">
              <a:solidFill>
                <a:srgbClr val="FFC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60723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6EEFF3-6095-4877-BC5C-444D3859D818}"/>
              </a:ext>
            </a:extLst>
          </p:cNvPr>
          <p:cNvSpPr/>
          <p:nvPr/>
        </p:nvSpPr>
        <p:spPr>
          <a:xfrm>
            <a:off x="1588997" y="2251718"/>
            <a:ext cx="9014006" cy="1323439"/>
          </a:xfrm>
          <a:prstGeom prst="rect">
            <a:avLst/>
          </a:prstGeom>
          <a:noFill/>
        </p:spPr>
        <p:txBody>
          <a:bodyPr wrap="none" lIns="91440" tIns="45720" rIns="91440" bIns="45720">
            <a:spAutoFit/>
          </a:bodyPr>
          <a:lstStyle/>
          <a:p>
            <a:pPr algn="ctr"/>
            <a:r>
              <a:rPr lang="en-US" sz="4000" b="1" cap="none" spc="0" dirty="0">
                <a:ln w="9525">
                  <a:solidFill>
                    <a:schemeClr val="bg1"/>
                  </a:solidFill>
                  <a:prstDash val="solid"/>
                </a:ln>
                <a:solidFill>
                  <a:schemeClr val="accent5"/>
                </a:solidFill>
              </a:rPr>
              <a:t>How to help young people develop</a:t>
            </a:r>
          </a:p>
          <a:p>
            <a:pPr algn="ctr"/>
            <a:r>
              <a:rPr lang="en-US" sz="4000" b="1" dirty="0">
                <a:ln w="9525">
                  <a:solidFill>
                    <a:schemeClr val="bg1"/>
                  </a:solidFill>
                  <a:prstDash val="solid"/>
                </a:ln>
                <a:solidFill>
                  <a:schemeClr val="accent5"/>
                </a:solidFill>
              </a:rPr>
              <a:t>Their interpersonal skills</a:t>
            </a:r>
            <a:endParaRPr lang="en-US" sz="4000" b="1" cap="none" spc="0" dirty="0">
              <a:ln w="9525">
                <a:solidFill>
                  <a:schemeClr val="bg1"/>
                </a:solidFill>
                <a:prstDash val="solid"/>
              </a:ln>
              <a:solidFill>
                <a:schemeClr val="accent5"/>
              </a:solidFill>
            </a:endParaRPr>
          </a:p>
        </p:txBody>
      </p:sp>
    </p:spTree>
    <p:extLst>
      <p:ext uri="{BB962C8B-B14F-4D97-AF65-F5344CB8AC3E}">
        <p14:creationId xmlns:p14="http://schemas.microsoft.com/office/powerpoint/2010/main" val="1966500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5FE4ED-E27A-4F9B-92C2-E7B50B843306}"/>
              </a:ext>
            </a:extLst>
          </p:cNvPr>
          <p:cNvSpPr txBox="1"/>
          <p:nvPr/>
        </p:nvSpPr>
        <p:spPr>
          <a:xfrm>
            <a:off x="649357" y="265043"/>
            <a:ext cx="11184834" cy="3646576"/>
          </a:xfrm>
          <a:prstGeom prst="rect">
            <a:avLst/>
          </a:prstGeom>
          <a:noFill/>
        </p:spPr>
        <p:txBody>
          <a:bodyPr wrap="square" rtlCol="0">
            <a:spAutoFit/>
          </a:bodyPr>
          <a:lstStyle/>
          <a:p>
            <a:pPr>
              <a:lnSpc>
                <a:spcPct val="150000"/>
              </a:lnSpc>
            </a:pPr>
            <a:r>
              <a:rPr lang="en-GB" dirty="0"/>
              <a:t>There are a number of ways we can help develop young people and their interpersonal skills. For instance, engaging young people in group work, by setting up a variety of role plays. Doing this will encourage young people to contribute  and interact with each other. however, interpersonal skills does not always involve role play it can be developed through engaging in sports or any extra curriculum activity which helps young people improve on their: </a:t>
            </a:r>
          </a:p>
          <a:p>
            <a:endParaRPr lang="en-GB" dirty="0"/>
          </a:p>
          <a:p>
            <a:pPr marL="285750" indent="-285750">
              <a:lnSpc>
                <a:spcPct val="150000"/>
              </a:lnSpc>
              <a:buFont typeface="Arial" panose="020B0604020202020204" pitchFamily="34" charset="0"/>
              <a:buChar char="•"/>
            </a:pPr>
            <a:r>
              <a:rPr lang="en-GB" dirty="0"/>
              <a:t>Teamwork</a:t>
            </a:r>
          </a:p>
          <a:p>
            <a:pPr marL="285750" indent="-285750">
              <a:lnSpc>
                <a:spcPct val="150000"/>
              </a:lnSpc>
              <a:buFont typeface="Arial" panose="020B0604020202020204" pitchFamily="34" charset="0"/>
              <a:buChar char="•"/>
            </a:pPr>
            <a:r>
              <a:rPr lang="en-GB" dirty="0"/>
              <a:t>Build relationships</a:t>
            </a:r>
          </a:p>
          <a:p>
            <a:pPr marL="285750" indent="-285750">
              <a:lnSpc>
                <a:spcPct val="150000"/>
              </a:lnSpc>
              <a:buFont typeface="Arial" panose="020B0604020202020204" pitchFamily="34" charset="0"/>
              <a:buChar char="•"/>
            </a:pPr>
            <a:r>
              <a:rPr lang="en-GB" dirty="0"/>
              <a:t>Improve work ethic</a:t>
            </a:r>
          </a:p>
        </p:txBody>
      </p:sp>
      <p:sp>
        <p:nvSpPr>
          <p:cNvPr id="5" name="TextBox 4">
            <a:extLst>
              <a:ext uri="{FF2B5EF4-FFF2-40B4-BE49-F238E27FC236}">
                <a16:creationId xmlns:a16="http://schemas.microsoft.com/office/drawing/2014/main" id="{C5420771-2838-41BC-8278-457D3E5DA210}"/>
              </a:ext>
            </a:extLst>
          </p:cNvPr>
          <p:cNvSpPr txBox="1"/>
          <p:nvPr/>
        </p:nvSpPr>
        <p:spPr>
          <a:xfrm>
            <a:off x="185530" y="6187880"/>
            <a:ext cx="5022574" cy="670120"/>
          </a:xfrm>
          <a:prstGeom prst="rect">
            <a:avLst/>
          </a:prstGeom>
          <a:noFill/>
        </p:spPr>
        <p:txBody>
          <a:bodyPr wrap="square" rtlCol="0">
            <a:spAutoFit/>
          </a:bodyPr>
          <a:lstStyle/>
          <a:p>
            <a:pPr>
              <a:lnSpc>
                <a:spcPct val="107000"/>
              </a:lnSpc>
              <a:spcAft>
                <a:spcPts val="800"/>
              </a:spcAft>
            </a:pPr>
            <a:r>
              <a:rPr lang="en-GB" sz="1800" dirty="0">
                <a:solidFill>
                  <a:srgbClr val="FFC000"/>
                </a:solidFill>
                <a:effectLst/>
                <a:latin typeface="Arial" panose="020B0604020202020204" pitchFamily="34" charset="0"/>
                <a:ea typeface="Calibri" panose="020F0502020204030204" pitchFamily="34" charset="0"/>
                <a:cs typeface="Times New Roman" panose="02020603050405020304" pitchFamily="18" charset="0"/>
              </a:rPr>
              <a:t>(Source: How can we help our young people to build their interpersonal skills 2020)</a:t>
            </a:r>
            <a:endParaRPr lang="en-GB" sz="1800" dirty="0">
              <a:solidFill>
                <a:srgbClr val="FFC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92337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B8143-24FA-4B33-92C2-50B3AFA08D4A}"/>
              </a:ext>
            </a:extLst>
          </p:cNvPr>
          <p:cNvSpPr>
            <a:spLocks noGrp="1"/>
          </p:cNvSpPr>
          <p:nvPr>
            <p:ph type="title"/>
          </p:nvPr>
        </p:nvSpPr>
        <p:spPr>
          <a:xfrm>
            <a:off x="762000" y="0"/>
            <a:ext cx="10668000" cy="1524000"/>
          </a:xfrm>
        </p:spPr>
        <p:txBody>
          <a:bodyPr/>
          <a:lstStyle/>
          <a:p>
            <a:r>
              <a:rPr lang="en-GB" dirty="0"/>
              <a:t>Activity </a:t>
            </a:r>
          </a:p>
        </p:txBody>
      </p:sp>
      <p:sp>
        <p:nvSpPr>
          <p:cNvPr id="3" name="Content Placeholder 2">
            <a:extLst>
              <a:ext uri="{FF2B5EF4-FFF2-40B4-BE49-F238E27FC236}">
                <a16:creationId xmlns:a16="http://schemas.microsoft.com/office/drawing/2014/main" id="{13945DD3-B6F8-480F-AB36-262DF07F1912}"/>
              </a:ext>
            </a:extLst>
          </p:cNvPr>
          <p:cNvSpPr>
            <a:spLocks noGrp="1"/>
          </p:cNvSpPr>
          <p:nvPr>
            <p:ph idx="1"/>
          </p:nvPr>
        </p:nvSpPr>
        <p:spPr>
          <a:xfrm>
            <a:off x="762000" y="1992489"/>
            <a:ext cx="10668000" cy="3818083"/>
          </a:xfrm>
        </p:spPr>
        <p:txBody>
          <a:bodyPr>
            <a:normAutofit/>
          </a:bodyPr>
          <a:lstStyle/>
          <a:p>
            <a:pPr marL="0" indent="0">
              <a:buNone/>
            </a:pPr>
            <a:r>
              <a:rPr lang="en-GB" dirty="0"/>
              <a:t>Who influences me?</a:t>
            </a:r>
          </a:p>
          <a:p>
            <a:pPr marL="0" indent="0">
              <a:buNone/>
            </a:pPr>
            <a:r>
              <a:rPr lang="en-GB" dirty="0"/>
              <a:t>People In our lives, as well as social media such as Facebook, twitter and snapchat can influence the decisions that we make.</a:t>
            </a:r>
          </a:p>
          <a:p>
            <a:pPr marL="0" indent="0">
              <a:buNone/>
            </a:pPr>
            <a:r>
              <a:rPr lang="en-GB" dirty="0"/>
              <a:t>Who influences you to make decisions in your life?</a:t>
            </a:r>
          </a:p>
          <a:p>
            <a:pPr marL="0" indent="0">
              <a:buNone/>
            </a:pPr>
            <a:r>
              <a:rPr lang="en-GB" dirty="0"/>
              <a:t>Draw a picture of yourself in the middle of a piece of paper, and around the drawing write down who influences you and why. </a:t>
            </a:r>
          </a:p>
        </p:txBody>
      </p:sp>
    </p:spTree>
    <p:extLst>
      <p:ext uri="{BB962C8B-B14F-4D97-AF65-F5344CB8AC3E}">
        <p14:creationId xmlns:p14="http://schemas.microsoft.com/office/powerpoint/2010/main" val="2159600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D3BA2E71-8E5C-44AF-80E2-34A649FA5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C0368F0-DEE4-42C8-A456-3D935D44E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5639"/>
            <a:ext cx="5210175" cy="5022362"/>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pic>
        <p:nvPicPr>
          <p:cNvPr id="5" name="Picture 4" descr="Text&#10;&#10;Description automatically generated">
            <a:extLst>
              <a:ext uri="{FF2B5EF4-FFF2-40B4-BE49-F238E27FC236}">
                <a16:creationId xmlns:a16="http://schemas.microsoft.com/office/drawing/2014/main" id="{5A342B13-CF4C-405D-9B4A-72EA2A7CEF50}"/>
              </a:ext>
            </a:extLst>
          </p:cNvPr>
          <p:cNvPicPr>
            <a:picLocks noChangeAspect="1"/>
          </p:cNvPicPr>
          <p:nvPr/>
        </p:nvPicPr>
        <p:blipFill rotWithShape="1">
          <a:blip r:embed="rId2"/>
          <a:srcRect t="18276" b="13696"/>
          <a:stretch/>
        </p:blipFill>
        <p:spPr>
          <a:xfrm>
            <a:off x="762001" y="762000"/>
            <a:ext cx="10667999" cy="5333999"/>
          </a:xfrm>
          <a:prstGeom prst="rect">
            <a:avLst/>
          </a:prstGeom>
        </p:spPr>
      </p:pic>
      <p:sp>
        <p:nvSpPr>
          <p:cNvPr id="20" name="Freeform: Shape 19">
            <a:extLst>
              <a:ext uri="{FF2B5EF4-FFF2-40B4-BE49-F238E27FC236}">
                <a16:creationId xmlns:a16="http://schemas.microsoft.com/office/drawing/2014/main" id="{740291AF-A97E-4C43-A763-5023B143C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91236" y="-614912"/>
            <a:ext cx="1085853"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sp>
        <p:nvSpPr>
          <p:cNvPr id="22" name="Freeform: Shape 21">
            <a:extLst>
              <a:ext uri="{FF2B5EF4-FFF2-40B4-BE49-F238E27FC236}">
                <a16:creationId xmlns:a16="http://schemas.microsoft.com/office/drawing/2014/main" id="{EB48800F-1911-4388-AEF0-087CD49D1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419349"/>
            <a:ext cx="1028700" cy="443865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 name="TextBox 5">
            <a:extLst>
              <a:ext uri="{FF2B5EF4-FFF2-40B4-BE49-F238E27FC236}">
                <a16:creationId xmlns:a16="http://schemas.microsoft.com/office/drawing/2014/main" id="{3A4A151D-A4B5-4FC2-815D-3F122C2F1208}"/>
              </a:ext>
            </a:extLst>
          </p:cNvPr>
          <p:cNvSpPr txBox="1"/>
          <p:nvPr/>
        </p:nvSpPr>
        <p:spPr>
          <a:xfrm>
            <a:off x="762001" y="6399863"/>
            <a:ext cx="3028486"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(Source: Signs of abuse 2020)</a:t>
            </a:r>
          </a:p>
        </p:txBody>
      </p:sp>
    </p:spTree>
    <p:extLst>
      <p:ext uri="{BB962C8B-B14F-4D97-AF65-F5344CB8AC3E}">
        <p14:creationId xmlns:p14="http://schemas.microsoft.com/office/powerpoint/2010/main" val="3735839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8695A-0745-4F3F-AB49-5A44A2223F67}"/>
              </a:ext>
            </a:extLst>
          </p:cNvPr>
          <p:cNvSpPr>
            <a:spLocks noGrp="1"/>
          </p:cNvSpPr>
          <p:nvPr>
            <p:ph type="title"/>
          </p:nvPr>
        </p:nvSpPr>
        <p:spPr/>
        <p:txBody>
          <a:bodyPr/>
          <a:lstStyle/>
          <a:p>
            <a:r>
              <a:rPr lang="en-GB" dirty="0"/>
              <a:t>Drugs, alcohol and you </a:t>
            </a:r>
          </a:p>
        </p:txBody>
      </p:sp>
      <p:sp>
        <p:nvSpPr>
          <p:cNvPr id="3" name="Content Placeholder 2">
            <a:extLst>
              <a:ext uri="{FF2B5EF4-FFF2-40B4-BE49-F238E27FC236}">
                <a16:creationId xmlns:a16="http://schemas.microsoft.com/office/drawing/2014/main" id="{6C113440-A92C-4D95-AF22-923E680734BC}"/>
              </a:ext>
            </a:extLst>
          </p:cNvPr>
          <p:cNvSpPr>
            <a:spLocks noGrp="1"/>
          </p:cNvSpPr>
          <p:nvPr>
            <p:ph idx="1"/>
          </p:nvPr>
        </p:nvSpPr>
        <p:spPr/>
        <p:txBody>
          <a:bodyPr/>
          <a:lstStyle/>
          <a:p>
            <a:pPr marL="0" indent="0">
              <a:buNone/>
            </a:pPr>
            <a:r>
              <a:rPr lang="en-GB" dirty="0"/>
              <a:t>Young people use drugs and alcohol for all kinds of reasons. They might do it to fit in with a certain group, or simple because they want to try something new and find out what it is like. Many young people also turn to drugs and alcohol, simply because they are facing family problems or any other difficult experiences they may have already faced. </a:t>
            </a:r>
          </a:p>
        </p:txBody>
      </p:sp>
      <p:sp>
        <p:nvSpPr>
          <p:cNvPr id="4" name="TextBox 3">
            <a:extLst>
              <a:ext uri="{FF2B5EF4-FFF2-40B4-BE49-F238E27FC236}">
                <a16:creationId xmlns:a16="http://schemas.microsoft.com/office/drawing/2014/main" id="{AC8D1165-7210-4D7A-B349-D6B9044455A9}"/>
              </a:ext>
            </a:extLst>
          </p:cNvPr>
          <p:cNvSpPr txBox="1"/>
          <p:nvPr/>
        </p:nvSpPr>
        <p:spPr>
          <a:xfrm>
            <a:off x="237067" y="6488668"/>
            <a:ext cx="5305777" cy="369332"/>
          </a:xfrm>
          <a:prstGeom prst="rect">
            <a:avLst/>
          </a:prstGeom>
          <a:noFill/>
        </p:spPr>
        <p:txBody>
          <a:bodyPr wrap="square" rtlCol="0">
            <a:spAutoFit/>
          </a:bodyPr>
          <a:lstStyle/>
          <a:p>
            <a:r>
              <a:rPr lang="en-GB" dirty="0">
                <a:solidFill>
                  <a:srgbClr val="FFC000"/>
                </a:solidFill>
              </a:rPr>
              <a:t>(Source: Drugs and alcohol 2021)</a:t>
            </a:r>
          </a:p>
        </p:txBody>
      </p:sp>
    </p:spTree>
    <p:extLst>
      <p:ext uri="{BB962C8B-B14F-4D97-AF65-F5344CB8AC3E}">
        <p14:creationId xmlns:p14="http://schemas.microsoft.com/office/powerpoint/2010/main" val="2147309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49B12C7-A2EF-4F09-8511-F8C70B19C600}"/>
              </a:ext>
            </a:extLst>
          </p:cNvPr>
          <p:cNvSpPr/>
          <p:nvPr/>
        </p:nvSpPr>
        <p:spPr>
          <a:xfrm>
            <a:off x="1858090" y="213132"/>
            <a:ext cx="7984558" cy="923330"/>
          </a:xfrm>
          <a:prstGeom prst="rect">
            <a:avLst/>
          </a:prstGeom>
          <a:noFill/>
        </p:spPr>
        <p:txBody>
          <a:bodyPr wrap="none" lIns="91440" tIns="45720" rIns="91440" bIns="45720">
            <a:spAutoFit/>
          </a:bodyPr>
          <a:lstStyle/>
          <a:p>
            <a:pPr algn="ctr"/>
            <a:r>
              <a:rPr lang="en-US" sz="54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Youth Outreach worker</a:t>
            </a:r>
            <a:endPar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5" name="TextBox 4">
            <a:extLst>
              <a:ext uri="{FF2B5EF4-FFF2-40B4-BE49-F238E27FC236}">
                <a16:creationId xmlns:a16="http://schemas.microsoft.com/office/drawing/2014/main" id="{F80911FE-9828-4A65-A73C-F0F3DC94A825}"/>
              </a:ext>
            </a:extLst>
          </p:cNvPr>
          <p:cNvSpPr txBox="1"/>
          <p:nvPr/>
        </p:nvSpPr>
        <p:spPr>
          <a:xfrm>
            <a:off x="530578" y="1264356"/>
            <a:ext cx="11469511" cy="2215991"/>
          </a:xfrm>
          <a:prstGeom prst="rect">
            <a:avLst/>
          </a:prstGeom>
          <a:noFill/>
        </p:spPr>
        <p:txBody>
          <a:bodyPr wrap="square" rtlCol="0">
            <a:spAutoFit/>
          </a:bodyPr>
          <a:lstStyle/>
          <a:p>
            <a:pPr>
              <a:lnSpc>
                <a:spcPct val="150000"/>
              </a:lnSpc>
            </a:pPr>
            <a:r>
              <a:rPr lang="en-GB" sz="2000" dirty="0">
                <a:latin typeface="Arial" panose="020B0604020202020204" pitchFamily="34" charset="0"/>
              </a:rPr>
              <a:t>Outreach workers </a:t>
            </a:r>
            <a:r>
              <a:rPr lang="en-GB" sz="2000" b="0" i="0" dirty="0">
                <a:effectLst/>
                <a:latin typeface="Arial" panose="020B0604020202020204" pitchFamily="34" charset="0"/>
              </a:rPr>
              <a:t>focus mainly on young people in the community. They seek to engage with young people in their own environment in an attempt to prevent the use of harmful drugs through education. Outreach workers also direct young people to professional organisations of whom can help young people give up drugs and alcohol. </a:t>
            </a:r>
            <a:endParaRPr lang="en-GB" sz="2000" dirty="0">
              <a:latin typeface="Arial" panose="020B0604020202020204" pitchFamily="34" charset="0"/>
            </a:endParaRPr>
          </a:p>
          <a:p>
            <a:endParaRPr lang="en-GB" b="0" i="0" dirty="0">
              <a:effectLst/>
              <a:latin typeface="Arial" panose="020B0604020202020204" pitchFamily="34" charset="0"/>
            </a:endParaRPr>
          </a:p>
        </p:txBody>
      </p:sp>
      <p:sp>
        <p:nvSpPr>
          <p:cNvPr id="6" name="TextBox 5">
            <a:extLst>
              <a:ext uri="{FF2B5EF4-FFF2-40B4-BE49-F238E27FC236}">
                <a16:creationId xmlns:a16="http://schemas.microsoft.com/office/drawing/2014/main" id="{CEA18482-C5E0-4B5A-B213-0B410C1969FB}"/>
              </a:ext>
            </a:extLst>
          </p:cNvPr>
          <p:cNvSpPr txBox="1"/>
          <p:nvPr/>
        </p:nvSpPr>
        <p:spPr>
          <a:xfrm>
            <a:off x="9344628" y="3105834"/>
            <a:ext cx="2847372" cy="646331"/>
          </a:xfrm>
          <a:prstGeom prst="rect">
            <a:avLst/>
          </a:prstGeom>
          <a:noFill/>
        </p:spPr>
        <p:txBody>
          <a:bodyPr wrap="square" rtlCol="0">
            <a:spAutoFit/>
          </a:bodyPr>
          <a:lstStyle/>
          <a:p>
            <a:r>
              <a:rPr lang="en-GB" dirty="0">
                <a:solidFill>
                  <a:srgbClr val="FFC000"/>
                </a:solidFill>
              </a:rPr>
              <a:t>(Source: Drug &amp; Alcohol Youth Worker)</a:t>
            </a:r>
          </a:p>
        </p:txBody>
      </p:sp>
      <p:pic>
        <p:nvPicPr>
          <p:cNvPr id="7" name="Picture 6">
            <a:extLst>
              <a:ext uri="{FF2B5EF4-FFF2-40B4-BE49-F238E27FC236}">
                <a16:creationId xmlns:a16="http://schemas.microsoft.com/office/drawing/2014/main" id="{381D629C-F63D-4B8C-A802-372778253727}"/>
              </a:ext>
            </a:extLst>
          </p:cNvPr>
          <p:cNvPicPr>
            <a:picLocks noChangeAspect="1"/>
          </p:cNvPicPr>
          <p:nvPr/>
        </p:nvPicPr>
        <p:blipFill>
          <a:blip r:embed="rId2"/>
          <a:stretch>
            <a:fillRect/>
          </a:stretch>
        </p:blipFill>
        <p:spPr>
          <a:xfrm>
            <a:off x="4717775" y="3429000"/>
            <a:ext cx="2206952" cy="2961466"/>
          </a:xfrm>
          <a:prstGeom prst="rect">
            <a:avLst/>
          </a:prstGeom>
        </p:spPr>
      </p:pic>
      <p:sp>
        <p:nvSpPr>
          <p:cNvPr id="8" name="TextBox 7">
            <a:extLst>
              <a:ext uri="{FF2B5EF4-FFF2-40B4-BE49-F238E27FC236}">
                <a16:creationId xmlns:a16="http://schemas.microsoft.com/office/drawing/2014/main" id="{9B54E1DE-61E6-4B9B-8AAC-B901B96F345F}"/>
              </a:ext>
            </a:extLst>
          </p:cNvPr>
          <p:cNvSpPr txBox="1"/>
          <p:nvPr/>
        </p:nvSpPr>
        <p:spPr>
          <a:xfrm>
            <a:off x="3342333" y="5998537"/>
            <a:ext cx="1513534" cy="646331"/>
          </a:xfrm>
          <a:prstGeom prst="rect">
            <a:avLst/>
          </a:prstGeom>
          <a:noFill/>
        </p:spPr>
        <p:txBody>
          <a:bodyPr wrap="square" rtlCol="0">
            <a:spAutoFit/>
          </a:bodyPr>
          <a:lstStyle/>
          <a:p>
            <a:r>
              <a:rPr lang="en-GB" dirty="0">
                <a:solidFill>
                  <a:srgbClr val="FFC000"/>
                </a:solidFill>
              </a:rPr>
              <a:t>(Source: Outreach) </a:t>
            </a:r>
          </a:p>
        </p:txBody>
      </p:sp>
    </p:spTree>
    <p:extLst>
      <p:ext uri="{BB962C8B-B14F-4D97-AF65-F5344CB8AC3E}">
        <p14:creationId xmlns:p14="http://schemas.microsoft.com/office/powerpoint/2010/main" val="3595373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FF6422-28C7-4D2B-A765-F4A6EB4441CA}"/>
              </a:ext>
            </a:extLst>
          </p:cNvPr>
          <p:cNvSpPr txBox="1"/>
          <p:nvPr/>
        </p:nvSpPr>
        <p:spPr>
          <a:xfrm>
            <a:off x="569843" y="384313"/>
            <a:ext cx="11410122" cy="3270960"/>
          </a:xfrm>
          <a:prstGeom prst="rect">
            <a:avLst/>
          </a:prstGeom>
          <a:noFill/>
        </p:spPr>
        <p:txBody>
          <a:bodyPr wrap="square" rtlCol="0">
            <a:spAutoFit/>
          </a:bodyPr>
          <a:lstStyle/>
          <a:p>
            <a:pPr>
              <a:lnSpc>
                <a:spcPct val="150000"/>
              </a:lnSpc>
            </a:pPr>
            <a:r>
              <a:rPr lang="en-GB" sz="2000" b="0" i="0">
                <a:effectLst/>
                <a:latin typeface="Arial" panose="020B0604020202020204" pitchFamily="34" charset="0"/>
              </a:rPr>
              <a:t>Often Outreach workers join a course called (DPEAP) which stands for Drug Prevention and Awareness Project. Once Outreach workers have familiarised themselves </a:t>
            </a:r>
            <a:r>
              <a:rPr lang="en-GB" sz="2000">
                <a:latin typeface="Arial" panose="020B0604020202020204" pitchFamily="34" charset="0"/>
              </a:rPr>
              <a:t>with that area of work, they can establish links with youth centres, in helping young people who are dealing with drugs and alcohol addiction. Outreach workers arrange and encourage young people to join in a variety of activities such as drama, sports and other activities in order to get a better understanding of each individual. This is a simple way to get to know each young person as a individual, it also helps to gain their trust.</a:t>
            </a:r>
            <a:endParaRPr lang="en-GB" sz="2000" dirty="0"/>
          </a:p>
        </p:txBody>
      </p:sp>
      <p:pic>
        <p:nvPicPr>
          <p:cNvPr id="6" name="Picture 5">
            <a:extLst>
              <a:ext uri="{FF2B5EF4-FFF2-40B4-BE49-F238E27FC236}">
                <a16:creationId xmlns:a16="http://schemas.microsoft.com/office/drawing/2014/main" id="{79FC997D-04E3-4216-9EA9-F000EDC83CAF}"/>
              </a:ext>
            </a:extLst>
          </p:cNvPr>
          <p:cNvPicPr>
            <a:picLocks noChangeAspect="1"/>
          </p:cNvPicPr>
          <p:nvPr/>
        </p:nvPicPr>
        <p:blipFill>
          <a:blip r:embed="rId2"/>
          <a:stretch>
            <a:fillRect/>
          </a:stretch>
        </p:blipFill>
        <p:spPr>
          <a:xfrm>
            <a:off x="4269862" y="3655273"/>
            <a:ext cx="4010084" cy="2641373"/>
          </a:xfrm>
          <a:prstGeom prst="rect">
            <a:avLst/>
          </a:prstGeom>
        </p:spPr>
      </p:pic>
      <p:sp>
        <p:nvSpPr>
          <p:cNvPr id="7" name="TextBox 6">
            <a:extLst>
              <a:ext uri="{FF2B5EF4-FFF2-40B4-BE49-F238E27FC236}">
                <a16:creationId xmlns:a16="http://schemas.microsoft.com/office/drawing/2014/main" id="{26F8EABE-BE21-463E-B0F3-46763E1A8F92}"/>
              </a:ext>
            </a:extLst>
          </p:cNvPr>
          <p:cNvSpPr txBox="1"/>
          <p:nvPr/>
        </p:nvSpPr>
        <p:spPr>
          <a:xfrm>
            <a:off x="8279946" y="5555686"/>
            <a:ext cx="3379305" cy="646331"/>
          </a:xfrm>
          <a:prstGeom prst="rect">
            <a:avLst/>
          </a:prstGeom>
          <a:noFill/>
        </p:spPr>
        <p:txBody>
          <a:bodyPr wrap="square" rtlCol="0">
            <a:spAutoFit/>
          </a:bodyPr>
          <a:lstStyle/>
          <a:p>
            <a:r>
              <a:rPr lang="en-GB" dirty="0">
                <a:solidFill>
                  <a:srgbClr val="FFC000"/>
                </a:solidFill>
              </a:rPr>
              <a:t>(Source: Drugs Awareness Programme 2021) </a:t>
            </a:r>
          </a:p>
        </p:txBody>
      </p:sp>
    </p:spTree>
    <p:extLst>
      <p:ext uri="{BB962C8B-B14F-4D97-AF65-F5344CB8AC3E}">
        <p14:creationId xmlns:p14="http://schemas.microsoft.com/office/powerpoint/2010/main" val="41550866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CB1240-1C50-4745-BE59-E21B63315BB7}"/>
              </a:ext>
            </a:extLst>
          </p:cNvPr>
          <p:cNvSpPr txBox="1"/>
          <p:nvPr/>
        </p:nvSpPr>
        <p:spPr>
          <a:xfrm>
            <a:off x="609600" y="654756"/>
            <a:ext cx="11063111" cy="1703030"/>
          </a:xfrm>
          <a:prstGeom prst="rect">
            <a:avLst/>
          </a:prstGeom>
          <a:noFill/>
        </p:spPr>
        <p:txBody>
          <a:bodyPr wrap="square" rtlCol="0">
            <a:spAutoFit/>
          </a:bodyPr>
          <a:lstStyle/>
          <a:p>
            <a:pPr>
              <a:lnSpc>
                <a:spcPct val="150000"/>
              </a:lnSpc>
            </a:pPr>
            <a:r>
              <a:rPr lang="en-GB" b="0" i="0" dirty="0">
                <a:effectLst/>
                <a:latin typeface="Arial" panose="020B0604020202020204" pitchFamily="34" charset="0"/>
              </a:rPr>
              <a:t>Even though the outreach workers role is to do with education and awareness, often they can help organise counselling sessions and provide useful information on what type of help is available for young people who need it. If it is a alcohol related problem, young people can be referred to Alcoholics Anonymous simply by being directed to local GPs and hospitals</a:t>
            </a:r>
            <a:r>
              <a:rPr lang="en-GB" dirty="0">
                <a:latin typeface="Arial" panose="020B0604020202020204" pitchFamily="34" charset="0"/>
              </a:rPr>
              <a:t>. </a:t>
            </a:r>
          </a:p>
        </p:txBody>
      </p:sp>
      <p:sp>
        <p:nvSpPr>
          <p:cNvPr id="5" name="Oval 4">
            <a:extLst>
              <a:ext uri="{FF2B5EF4-FFF2-40B4-BE49-F238E27FC236}">
                <a16:creationId xmlns:a16="http://schemas.microsoft.com/office/drawing/2014/main" id="{6D1E83EB-84F7-4A29-8C89-41AD2B89CE6C}"/>
              </a:ext>
            </a:extLst>
          </p:cNvPr>
          <p:cNvSpPr/>
          <p:nvPr/>
        </p:nvSpPr>
        <p:spPr>
          <a:xfrm>
            <a:off x="4075749" y="2961916"/>
            <a:ext cx="2980267" cy="200942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62EAC6F7-B9E8-4724-AFE9-4F84B59BFA75}"/>
              </a:ext>
            </a:extLst>
          </p:cNvPr>
          <p:cNvSpPr txBox="1"/>
          <p:nvPr/>
        </p:nvSpPr>
        <p:spPr>
          <a:xfrm>
            <a:off x="4464755" y="3813539"/>
            <a:ext cx="2590800" cy="369332"/>
          </a:xfrm>
          <a:prstGeom prst="rect">
            <a:avLst/>
          </a:prstGeom>
          <a:noFill/>
        </p:spPr>
        <p:txBody>
          <a:bodyPr wrap="square" rtlCol="0">
            <a:spAutoFit/>
          </a:bodyPr>
          <a:lstStyle/>
          <a:p>
            <a:r>
              <a:rPr lang="en-GB" dirty="0"/>
              <a:t>People who can help</a:t>
            </a:r>
          </a:p>
        </p:txBody>
      </p:sp>
      <p:cxnSp>
        <p:nvCxnSpPr>
          <p:cNvPr id="8" name="Straight Arrow Connector 7">
            <a:extLst>
              <a:ext uri="{FF2B5EF4-FFF2-40B4-BE49-F238E27FC236}">
                <a16:creationId xmlns:a16="http://schemas.microsoft.com/office/drawing/2014/main" id="{9267A6E9-8CF2-4B91-9575-A7E04962E80A}"/>
              </a:ext>
            </a:extLst>
          </p:cNvPr>
          <p:cNvCxnSpPr>
            <a:stCxn id="5" idx="0"/>
          </p:cNvCxnSpPr>
          <p:nvPr/>
        </p:nvCxnSpPr>
        <p:spPr>
          <a:xfrm flipH="1" flipV="1">
            <a:off x="5565882" y="2666466"/>
            <a:ext cx="1" cy="2954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BE2929F5-7373-4E57-92F3-74F27FB61431}"/>
              </a:ext>
            </a:extLst>
          </p:cNvPr>
          <p:cNvCxnSpPr>
            <a:stCxn id="5" idx="4"/>
          </p:cNvCxnSpPr>
          <p:nvPr/>
        </p:nvCxnSpPr>
        <p:spPr>
          <a:xfrm flipH="1">
            <a:off x="5565882" y="4971338"/>
            <a:ext cx="1" cy="3141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40FE125-6FC9-47B9-A549-4816A34E20A6}"/>
              </a:ext>
            </a:extLst>
          </p:cNvPr>
          <p:cNvCxnSpPr>
            <a:stCxn id="6" idx="3"/>
          </p:cNvCxnSpPr>
          <p:nvPr/>
        </p:nvCxnSpPr>
        <p:spPr>
          <a:xfrm>
            <a:off x="7055555" y="3998205"/>
            <a:ext cx="29351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A3D4A47E-E227-4878-9581-5FC950537027}"/>
              </a:ext>
            </a:extLst>
          </p:cNvPr>
          <p:cNvCxnSpPr>
            <a:stCxn id="5" idx="2"/>
          </p:cNvCxnSpPr>
          <p:nvPr/>
        </p:nvCxnSpPr>
        <p:spPr>
          <a:xfrm flipH="1">
            <a:off x="3737083" y="3966627"/>
            <a:ext cx="33866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5F76BD1-98E7-4331-AE42-317D1D511A59}"/>
              </a:ext>
            </a:extLst>
          </p:cNvPr>
          <p:cNvCxnSpPr>
            <a:stCxn id="5" idx="7"/>
          </p:cNvCxnSpPr>
          <p:nvPr/>
        </p:nvCxnSpPr>
        <p:spPr>
          <a:xfrm flipV="1">
            <a:off x="6619566" y="2961916"/>
            <a:ext cx="233251" cy="2942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16594B1-4BC0-4271-A58F-10E8A94782B0}"/>
              </a:ext>
            </a:extLst>
          </p:cNvPr>
          <p:cNvCxnSpPr>
            <a:stCxn id="5" idx="1"/>
          </p:cNvCxnSpPr>
          <p:nvPr/>
        </p:nvCxnSpPr>
        <p:spPr>
          <a:xfrm flipH="1" flipV="1">
            <a:off x="4177350" y="2961916"/>
            <a:ext cx="334849" cy="2942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487CB9B5-1611-42A9-B4E4-8CAAAA59EAF2}"/>
              </a:ext>
            </a:extLst>
          </p:cNvPr>
          <p:cNvCxnSpPr>
            <a:stCxn id="5" idx="3"/>
          </p:cNvCxnSpPr>
          <p:nvPr/>
        </p:nvCxnSpPr>
        <p:spPr>
          <a:xfrm flipH="1">
            <a:off x="4245083" y="4677065"/>
            <a:ext cx="267116" cy="3042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E441E4F-3432-46F0-B581-044C7A7FFB7F}"/>
              </a:ext>
            </a:extLst>
          </p:cNvPr>
          <p:cNvCxnSpPr>
            <a:stCxn id="5" idx="5"/>
          </p:cNvCxnSpPr>
          <p:nvPr/>
        </p:nvCxnSpPr>
        <p:spPr>
          <a:xfrm>
            <a:off x="6619566" y="4677065"/>
            <a:ext cx="346139" cy="2942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EF0183BE-F579-4585-B740-A123D7DA4986}"/>
              </a:ext>
            </a:extLst>
          </p:cNvPr>
          <p:cNvSpPr txBox="1"/>
          <p:nvPr/>
        </p:nvSpPr>
        <p:spPr>
          <a:xfrm>
            <a:off x="5144915" y="2302932"/>
            <a:ext cx="1230480" cy="369332"/>
          </a:xfrm>
          <a:prstGeom prst="rect">
            <a:avLst/>
          </a:prstGeom>
          <a:noFill/>
        </p:spPr>
        <p:txBody>
          <a:bodyPr wrap="square" rtlCol="0">
            <a:spAutoFit/>
          </a:bodyPr>
          <a:lstStyle/>
          <a:p>
            <a:r>
              <a:rPr lang="en-GB" dirty="0"/>
              <a:t>family</a:t>
            </a:r>
          </a:p>
        </p:txBody>
      </p:sp>
      <p:sp>
        <p:nvSpPr>
          <p:cNvPr id="24" name="TextBox 23">
            <a:extLst>
              <a:ext uri="{FF2B5EF4-FFF2-40B4-BE49-F238E27FC236}">
                <a16:creationId xmlns:a16="http://schemas.microsoft.com/office/drawing/2014/main" id="{73160665-F712-45B4-80C0-30B0D6288647}"/>
              </a:ext>
            </a:extLst>
          </p:cNvPr>
          <p:cNvSpPr txBox="1"/>
          <p:nvPr/>
        </p:nvSpPr>
        <p:spPr>
          <a:xfrm>
            <a:off x="6733827" y="2563975"/>
            <a:ext cx="1230480" cy="369332"/>
          </a:xfrm>
          <a:prstGeom prst="rect">
            <a:avLst/>
          </a:prstGeom>
          <a:noFill/>
        </p:spPr>
        <p:txBody>
          <a:bodyPr wrap="square" rtlCol="0">
            <a:spAutoFit/>
          </a:bodyPr>
          <a:lstStyle/>
          <a:p>
            <a:r>
              <a:rPr lang="en-GB" dirty="0"/>
              <a:t>friends</a:t>
            </a:r>
          </a:p>
        </p:txBody>
      </p:sp>
      <p:sp>
        <p:nvSpPr>
          <p:cNvPr id="25" name="TextBox 24">
            <a:extLst>
              <a:ext uri="{FF2B5EF4-FFF2-40B4-BE49-F238E27FC236}">
                <a16:creationId xmlns:a16="http://schemas.microsoft.com/office/drawing/2014/main" id="{A35C5EDF-94C7-42BD-89FA-7C59DE44DE8E}"/>
              </a:ext>
            </a:extLst>
          </p:cNvPr>
          <p:cNvSpPr txBox="1"/>
          <p:nvPr/>
        </p:nvSpPr>
        <p:spPr>
          <a:xfrm>
            <a:off x="7349066" y="3785234"/>
            <a:ext cx="1670755" cy="369332"/>
          </a:xfrm>
          <a:prstGeom prst="rect">
            <a:avLst/>
          </a:prstGeom>
          <a:noFill/>
        </p:spPr>
        <p:txBody>
          <a:bodyPr wrap="square" rtlCol="0">
            <a:spAutoFit/>
          </a:bodyPr>
          <a:lstStyle/>
          <a:p>
            <a:r>
              <a:rPr lang="en-GB" dirty="0"/>
              <a:t>Youth workers</a:t>
            </a:r>
          </a:p>
        </p:txBody>
      </p:sp>
      <p:sp>
        <p:nvSpPr>
          <p:cNvPr id="26" name="TextBox 25">
            <a:extLst>
              <a:ext uri="{FF2B5EF4-FFF2-40B4-BE49-F238E27FC236}">
                <a16:creationId xmlns:a16="http://schemas.microsoft.com/office/drawing/2014/main" id="{73F896EB-36A3-4EBA-86F7-BCF227D8BDD3}"/>
              </a:ext>
            </a:extLst>
          </p:cNvPr>
          <p:cNvSpPr txBox="1"/>
          <p:nvPr/>
        </p:nvSpPr>
        <p:spPr>
          <a:xfrm>
            <a:off x="6953963" y="4913362"/>
            <a:ext cx="1230480" cy="369332"/>
          </a:xfrm>
          <a:prstGeom prst="rect">
            <a:avLst/>
          </a:prstGeom>
          <a:noFill/>
        </p:spPr>
        <p:txBody>
          <a:bodyPr wrap="square" rtlCol="0">
            <a:spAutoFit/>
          </a:bodyPr>
          <a:lstStyle/>
          <a:p>
            <a:r>
              <a:rPr lang="en-GB" dirty="0"/>
              <a:t>School</a:t>
            </a:r>
          </a:p>
        </p:txBody>
      </p:sp>
      <p:sp>
        <p:nvSpPr>
          <p:cNvPr id="27" name="TextBox 26">
            <a:extLst>
              <a:ext uri="{FF2B5EF4-FFF2-40B4-BE49-F238E27FC236}">
                <a16:creationId xmlns:a16="http://schemas.microsoft.com/office/drawing/2014/main" id="{9A044F7B-F227-4EB9-AB93-F1432192D17B}"/>
              </a:ext>
            </a:extLst>
          </p:cNvPr>
          <p:cNvSpPr txBox="1"/>
          <p:nvPr/>
        </p:nvSpPr>
        <p:spPr>
          <a:xfrm>
            <a:off x="5144915" y="5344022"/>
            <a:ext cx="1230480" cy="646331"/>
          </a:xfrm>
          <a:prstGeom prst="rect">
            <a:avLst/>
          </a:prstGeom>
          <a:noFill/>
        </p:spPr>
        <p:txBody>
          <a:bodyPr wrap="square" rtlCol="0">
            <a:spAutoFit/>
          </a:bodyPr>
          <a:lstStyle/>
          <a:p>
            <a:r>
              <a:rPr lang="en-GB" dirty="0"/>
              <a:t>Social worker</a:t>
            </a:r>
          </a:p>
        </p:txBody>
      </p:sp>
      <p:sp>
        <p:nvSpPr>
          <p:cNvPr id="28" name="TextBox 27">
            <a:extLst>
              <a:ext uri="{FF2B5EF4-FFF2-40B4-BE49-F238E27FC236}">
                <a16:creationId xmlns:a16="http://schemas.microsoft.com/office/drawing/2014/main" id="{2AC0E2DC-DC50-4F3F-88AE-91247E5E5B94}"/>
              </a:ext>
            </a:extLst>
          </p:cNvPr>
          <p:cNvSpPr txBox="1"/>
          <p:nvPr/>
        </p:nvSpPr>
        <p:spPr>
          <a:xfrm>
            <a:off x="3387594" y="4995839"/>
            <a:ext cx="1230480" cy="369332"/>
          </a:xfrm>
          <a:prstGeom prst="rect">
            <a:avLst/>
          </a:prstGeom>
          <a:noFill/>
        </p:spPr>
        <p:txBody>
          <a:bodyPr wrap="square" rtlCol="0">
            <a:spAutoFit/>
          </a:bodyPr>
          <a:lstStyle/>
          <a:p>
            <a:r>
              <a:rPr lang="en-GB" dirty="0"/>
              <a:t>councillor</a:t>
            </a:r>
          </a:p>
        </p:txBody>
      </p:sp>
      <p:sp>
        <p:nvSpPr>
          <p:cNvPr id="29" name="TextBox 28">
            <a:extLst>
              <a:ext uri="{FF2B5EF4-FFF2-40B4-BE49-F238E27FC236}">
                <a16:creationId xmlns:a16="http://schemas.microsoft.com/office/drawing/2014/main" id="{49D90054-4EF9-4AFC-80D2-CC9C90F887F9}"/>
              </a:ext>
            </a:extLst>
          </p:cNvPr>
          <p:cNvSpPr txBox="1"/>
          <p:nvPr/>
        </p:nvSpPr>
        <p:spPr>
          <a:xfrm>
            <a:off x="2827871" y="3796523"/>
            <a:ext cx="1230480" cy="369332"/>
          </a:xfrm>
          <a:prstGeom prst="rect">
            <a:avLst/>
          </a:prstGeom>
          <a:noFill/>
        </p:spPr>
        <p:txBody>
          <a:bodyPr wrap="square" rtlCol="0">
            <a:spAutoFit/>
          </a:bodyPr>
          <a:lstStyle/>
          <a:p>
            <a:r>
              <a:rPr lang="en-GB" dirty="0"/>
              <a:t>GP’s</a:t>
            </a:r>
          </a:p>
        </p:txBody>
      </p:sp>
      <p:sp>
        <p:nvSpPr>
          <p:cNvPr id="30" name="TextBox 29">
            <a:extLst>
              <a:ext uri="{FF2B5EF4-FFF2-40B4-BE49-F238E27FC236}">
                <a16:creationId xmlns:a16="http://schemas.microsoft.com/office/drawing/2014/main" id="{C6D45B5B-5F90-4048-B029-2948D8C547F5}"/>
              </a:ext>
            </a:extLst>
          </p:cNvPr>
          <p:cNvSpPr txBox="1"/>
          <p:nvPr/>
        </p:nvSpPr>
        <p:spPr>
          <a:xfrm>
            <a:off x="3290727" y="2374878"/>
            <a:ext cx="1230480" cy="646331"/>
          </a:xfrm>
          <a:prstGeom prst="rect">
            <a:avLst/>
          </a:prstGeom>
          <a:noFill/>
        </p:spPr>
        <p:txBody>
          <a:bodyPr wrap="square" rtlCol="0">
            <a:spAutoFit/>
          </a:bodyPr>
          <a:lstStyle/>
          <a:p>
            <a:r>
              <a:rPr lang="en-GB" dirty="0"/>
              <a:t>Local Authority </a:t>
            </a:r>
          </a:p>
        </p:txBody>
      </p:sp>
      <p:sp>
        <p:nvSpPr>
          <p:cNvPr id="2" name="TextBox 1">
            <a:extLst>
              <a:ext uri="{FF2B5EF4-FFF2-40B4-BE49-F238E27FC236}">
                <a16:creationId xmlns:a16="http://schemas.microsoft.com/office/drawing/2014/main" id="{525CF3F5-670C-405E-87B5-1DBDD5FB44D4}"/>
              </a:ext>
            </a:extLst>
          </p:cNvPr>
          <p:cNvSpPr txBox="1"/>
          <p:nvPr/>
        </p:nvSpPr>
        <p:spPr>
          <a:xfrm>
            <a:off x="159026" y="6321287"/>
            <a:ext cx="4850296" cy="373757"/>
          </a:xfrm>
          <a:prstGeom prst="rect">
            <a:avLst/>
          </a:prstGeom>
          <a:noFill/>
        </p:spPr>
        <p:txBody>
          <a:bodyPr wrap="square" rtlCol="0">
            <a:spAutoFit/>
          </a:bodyPr>
          <a:lstStyle/>
          <a:p>
            <a:pPr>
              <a:lnSpc>
                <a:spcPct val="107000"/>
              </a:lnSpc>
              <a:spcAft>
                <a:spcPts val="800"/>
              </a:spcAft>
            </a:pPr>
            <a:r>
              <a:rPr lang="en-GB" sz="1800" i="1" dirty="0">
                <a:solidFill>
                  <a:srgbClr val="FFC000"/>
                </a:solidFill>
                <a:effectLst/>
                <a:latin typeface="Arial" panose="020B0604020202020204" pitchFamily="34" charset="0"/>
                <a:ea typeface="Calibri" panose="020F0502020204030204" pitchFamily="34" charset="0"/>
                <a:cs typeface="Times New Roman" panose="02020603050405020304" pitchFamily="18" charset="0"/>
              </a:rPr>
              <a:t>(Source: Drug &amp; Alcohol Youth worker)</a:t>
            </a:r>
            <a:endParaRPr lang="en-GB" sz="1800" dirty="0">
              <a:solidFill>
                <a:srgbClr val="FFC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0306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84B753A-121C-40AD-96FD-3EA9ED23FD8F}"/>
              </a:ext>
            </a:extLst>
          </p:cNvPr>
          <p:cNvSpPr/>
          <p:nvPr/>
        </p:nvSpPr>
        <p:spPr>
          <a:xfrm>
            <a:off x="2991555" y="1847144"/>
            <a:ext cx="5633156" cy="240453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82691EA-6A27-49CF-8F9C-66D73D87E0F9}"/>
              </a:ext>
            </a:extLst>
          </p:cNvPr>
          <p:cNvSpPr txBox="1"/>
          <p:nvPr/>
        </p:nvSpPr>
        <p:spPr>
          <a:xfrm>
            <a:off x="3431822" y="2818576"/>
            <a:ext cx="475262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Drugs, alcohol and mental health</a:t>
            </a:r>
          </a:p>
        </p:txBody>
      </p:sp>
      <p:cxnSp>
        <p:nvCxnSpPr>
          <p:cNvPr id="7" name="Straight Arrow Connector 6">
            <a:extLst>
              <a:ext uri="{FF2B5EF4-FFF2-40B4-BE49-F238E27FC236}">
                <a16:creationId xmlns:a16="http://schemas.microsoft.com/office/drawing/2014/main" id="{FF834864-FEE9-4862-8424-59D10BC52E20}"/>
              </a:ext>
            </a:extLst>
          </p:cNvPr>
          <p:cNvCxnSpPr>
            <a:cxnSpLocks/>
          </p:cNvCxnSpPr>
          <p:nvPr/>
        </p:nvCxnSpPr>
        <p:spPr>
          <a:xfrm flipV="1">
            <a:off x="5579901" y="1494504"/>
            <a:ext cx="0" cy="3082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3345DF2-021A-4411-A394-22E7F8C8C52F}"/>
              </a:ext>
            </a:extLst>
          </p:cNvPr>
          <p:cNvSpPr txBox="1"/>
          <p:nvPr/>
        </p:nvSpPr>
        <p:spPr>
          <a:xfrm>
            <a:off x="3421760" y="910632"/>
            <a:ext cx="5520267" cy="369332"/>
          </a:xfrm>
          <a:prstGeom prst="rect">
            <a:avLst/>
          </a:prstGeom>
          <a:noFill/>
        </p:spPr>
        <p:txBody>
          <a:bodyPr wrap="square" rtlCol="0">
            <a:spAutoFit/>
          </a:bodyPr>
          <a:lstStyle/>
          <a:p>
            <a:r>
              <a:rPr lang="en-GB" dirty="0"/>
              <a:t>Dealing with difficult feelings and emotions</a:t>
            </a:r>
          </a:p>
        </p:txBody>
      </p:sp>
      <p:cxnSp>
        <p:nvCxnSpPr>
          <p:cNvPr id="10" name="Straight Arrow Connector 9">
            <a:extLst>
              <a:ext uri="{FF2B5EF4-FFF2-40B4-BE49-F238E27FC236}">
                <a16:creationId xmlns:a16="http://schemas.microsoft.com/office/drawing/2014/main" id="{C9C53BB2-00D4-4B23-A9B9-0022983C14FB}"/>
              </a:ext>
            </a:extLst>
          </p:cNvPr>
          <p:cNvCxnSpPr>
            <a:stCxn id="4" idx="6"/>
          </p:cNvCxnSpPr>
          <p:nvPr/>
        </p:nvCxnSpPr>
        <p:spPr>
          <a:xfrm flipV="1">
            <a:off x="8624711" y="3049409"/>
            <a:ext cx="812800" cy="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90A8681-63AA-4D56-B48C-B0A519FC5C88}"/>
              </a:ext>
            </a:extLst>
          </p:cNvPr>
          <p:cNvSpPr txBox="1"/>
          <p:nvPr/>
        </p:nvSpPr>
        <p:spPr>
          <a:xfrm>
            <a:off x="9437511" y="2818576"/>
            <a:ext cx="2483555" cy="923330"/>
          </a:xfrm>
          <a:prstGeom prst="rect">
            <a:avLst/>
          </a:prstGeom>
          <a:noFill/>
        </p:spPr>
        <p:txBody>
          <a:bodyPr wrap="square" rtlCol="0">
            <a:spAutoFit/>
          </a:bodyPr>
          <a:lstStyle/>
          <a:p>
            <a:r>
              <a:rPr lang="en-GB" dirty="0"/>
              <a:t>Feeling that drugs have a control over you</a:t>
            </a:r>
          </a:p>
        </p:txBody>
      </p:sp>
      <p:cxnSp>
        <p:nvCxnSpPr>
          <p:cNvPr id="13" name="Straight Arrow Connector 12">
            <a:extLst>
              <a:ext uri="{FF2B5EF4-FFF2-40B4-BE49-F238E27FC236}">
                <a16:creationId xmlns:a16="http://schemas.microsoft.com/office/drawing/2014/main" id="{6897B2A3-3E4C-4FA3-BAFA-A401E211B801}"/>
              </a:ext>
            </a:extLst>
          </p:cNvPr>
          <p:cNvCxnSpPr>
            <a:stCxn id="4" idx="2"/>
          </p:cNvCxnSpPr>
          <p:nvPr/>
        </p:nvCxnSpPr>
        <p:spPr>
          <a:xfrm flipH="1" flipV="1">
            <a:off x="2178755" y="3049409"/>
            <a:ext cx="812800" cy="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27120AE2-3E17-459D-8B5F-A06C88C011C1}"/>
              </a:ext>
            </a:extLst>
          </p:cNvPr>
          <p:cNvSpPr txBox="1"/>
          <p:nvPr/>
        </p:nvSpPr>
        <p:spPr>
          <a:xfrm>
            <a:off x="387394" y="2840502"/>
            <a:ext cx="1907821" cy="1477328"/>
          </a:xfrm>
          <a:prstGeom prst="rect">
            <a:avLst/>
          </a:prstGeom>
          <a:noFill/>
        </p:spPr>
        <p:txBody>
          <a:bodyPr wrap="square" rtlCol="0">
            <a:spAutoFit/>
          </a:bodyPr>
          <a:lstStyle/>
          <a:p>
            <a:r>
              <a:rPr lang="en-GB" dirty="0"/>
              <a:t>Possibly lead to making mental health conditions worse</a:t>
            </a:r>
          </a:p>
        </p:txBody>
      </p:sp>
      <p:cxnSp>
        <p:nvCxnSpPr>
          <p:cNvPr id="16" name="Straight Arrow Connector 15">
            <a:extLst>
              <a:ext uri="{FF2B5EF4-FFF2-40B4-BE49-F238E27FC236}">
                <a16:creationId xmlns:a16="http://schemas.microsoft.com/office/drawing/2014/main" id="{A7409AED-F15B-4C70-BDC8-EFA89F798846}"/>
              </a:ext>
            </a:extLst>
          </p:cNvPr>
          <p:cNvCxnSpPr>
            <a:cxnSpLocks/>
          </p:cNvCxnSpPr>
          <p:nvPr/>
        </p:nvCxnSpPr>
        <p:spPr>
          <a:xfrm>
            <a:off x="5623338" y="4317830"/>
            <a:ext cx="0" cy="5192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99E6D736-D9E5-4C01-8A36-4ECB1CA8FEB6}"/>
              </a:ext>
            </a:extLst>
          </p:cNvPr>
          <p:cNvSpPr txBox="1"/>
          <p:nvPr/>
        </p:nvSpPr>
        <p:spPr>
          <a:xfrm>
            <a:off x="4437772" y="4853777"/>
            <a:ext cx="4504255" cy="369332"/>
          </a:xfrm>
          <a:prstGeom prst="rect">
            <a:avLst/>
          </a:prstGeom>
          <a:noFill/>
        </p:spPr>
        <p:txBody>
          <a:bodyPr wrap="square" rtlCol="0">
            <a:spAutoFit/>
          </a:bodyPr>
          <a:lstStyle/>
          <a:p>
            <a:r>
              <a:rPr lang="en-GB" dirty="0"/>
              <a:t>Affects your judgement</a:t>
            </a:r>
          </a:p>
        </p:txBody>
      </p:sp>
      <p:sp>
        <p:nvSpPr>
          <p:cNvPr id="18" name="TextBox 17">
            <a:extLst>
              <a:ext uri="{FF2B5EF4-FFF2-40B4-BE49-F238E27FC236}">
                <a16:creationId xmlns:a16="http://schemas.microsoft.com/office/drawing/2014/main" id="{A7F63624-B3F1-4CEC-B22D-BA3816B671BE}"/>
              </a:ext>
            </a:extLst>
          </p:cNvPr>
          <p:cNvSpPr txBox="1"/>
          <p:nvPr/>
        </p:nvSpPr>
        <p:spPr>
          <a:xfrm>
            <a:off x="135467" y="6375188"/>
            <a:ext cx="377048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(Source: Drugs and alcohol 2021)</a:t>
            </a:r>
          </a:p>
        </p:txBody>
      </p:sp>
    </p:spTree>
    <p:extLst>
      <p:ext uri="{BB962C8B-B14F-4D97-AF65-F5344CB8AC3E}">
        <p14:creationId xmlns:p14="http://schemas.microsoft.com/office/powerpoint/2010/main" val="182053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9F6FFA1-75C2-4F67-94E6-00E5DDC6AA85}"/>
              </a:ext>
            </a:extLst>
          </p:cNvPr>
          <p:cNvPicPr>
            <a:picLocks noChangeAspect="1"/>
          </p:cNvPicPr>
          <p:nvPr/>
        </p:nvPicPr>
        <p:blipFill rotWithShape="1">
          <a:blip r:embed="rId2"/>
          <a:srcRect l="3588" r="3638" b="3"/>
          <a:stretch/>
        </p:blipFill>
        <p:spPr>
          <a:xfrm>
            <a:off x="-2" y="-357177"/>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2" name="Freeform: Shape 11">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AD4420DB-9ABB-400B-A8B5-017499E43D0E}"/>
              </a:ext>
            </a:extLst>
          </p:cNvPr>
          <p:cNvSpPr>
            <a:spLocks noGrp="1"/>
          </p:cNvSpPr>
          <p:nvPr>
            <p:ph idx="1"/>
          </p:nvPr>
        </p:nvSpPr>
        <p:spPr>
          <a:xfrm>
            <a:off x="7249884" y="1679353"/>
            <a:ext cx="5334000" cy="3810001"/>
          </a:xfrm>
        </p:spPr>
        <p:txBody>
          <a:bodyPr>
            <a:normAutofit/>
          </a:bodyPr>
          <a:lstStyle/>
          <a:p>
            <a:pPr marL="0" indent="0">
              <a:buNone/>
            </a:pPr>
            <a:r>
              <a:rPr lang="en-GB" sz="2400" u="sng" dirty="0"/>
              <a:t>Beer Goggle game</a:t>
            </a:r>
          </a:p>
          <a:p>
            <a:pPr marL="0" indent="0">
              <a:buNone/>
            </a:pPr>
            <a:endParaRPr lang="en-GB" sz="2400" u="sng" dirty="0"/>
          </a:p>
        </p:txBody>
      </p:sp>
      <p:sp>
        <p:nvSpPr>
          <p:cNvPr id="2" name="Title 1">
            <a:extLst>
              <a:ext uri="{FF2B5EF4-FFF2-40B4-BE49-F238E27FC236}">
                <a16:creationId xmlns:a16="http://schemas.microsoft.com/office/drawing/2014/main" id="{D5062630-6FE5-442A-A9F7-FCA327372AE7}"/>
              </a:ext>
            </a:extLst>
          </p:cNvPr>
          <p:cNvSpPr>
            <a:spLocks noGrp="1"/>
          </p:cNvSpPr>
          <p:nvPr>
            <p:ph type="title"/>
          </p:nvPr>
        </p:nvSpPr>
        <p:spPr>
          <a:xfrm>
            <a:off x="7496175" y="147638"/>
            <a:ext cx="5334000" cy="1524000"/>
          </a:xfrm>
        </p:spPr>
        <p:txBody>
          <a:bodyPr>
            <a:normAutofit/>
          </a:bodyPr>
          <a:lstStyle/>
          <a:p>
            <a:r>
              <a:rPr lang="en-GB" dirty="0"/>
              <a:t>Activity </a:t>
            </a:r>
          </a:p>
        </p:txBody>
      </p:sp>
      <p:sp>
        <p:nvSpPr>
          <p:cNvPr id="6" name="TextBox 5">
            <a:extLst>
              <a:ext uri="{FF2B5EF4-FFF2-40B4-BE49-F238E27FC236}">
                <a16:creationId xmlns:a16="http://schemas.microsoft.com/office/drawing/2014/main" id="{81CDD4D6-8D58-4F5B-83DD-1AE4FDBE94C2}"/>
              </a:ext>
            </a:extLst>
          </p:cNvPr>
          <p:cNvSpPr txBox="1"/>
          <p:nvPr/>
        </p:nvSpPr>
        <p:spPr>
          <a:xfrm>
            <a:off x="157163" y="6096000"/>
            <a:ext cx="42291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(Source: Beer Goggles 2017)</a:t>
            </a:r>
          </a:p>
        </p:txBody>
      </p:sp>
    </p:spTree>
    <p:extLst>
      <p:ext uri="{BB962C8B-B14F-4D97-AF65-F5344CB8AC3E}">
        <p14:creationId xmlns:p14="http://schemas.microsoft.com/office/powerpoint/2010/main" val="1125206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167659-11D1-494E-B1F2-0F55E704A633}"/>
              </a:ext>
            </a:extLst>
          </p:cNvPr>
          <p:cNvSpPr txBox="1"/>
          <p:nvPr/>
        </p:nvSpPr>
        <p:spPr>
          <a:xfrm>
            <a:off x="715617" y="424070"/>
            <a:ext cx="11224592" cy="3369577"/>
          </a:xfrm>
          <a:prstGeom prst="rect">
            <a:avLst/>
          </a:prstGeom>
          <a:noFill/>
        </p:spPr>
        <p:txBody>
          <a:bodyPr wrap="square" rtlCol="0">
            <a:spAutoFit/>
          </a:bodyPr>
          <a:lstStyle/>
          <a:p>
            <a:pPr>
              <a:lnSpc>
                <a:spcPct val="150000"/>
              </a:lnSpc>
            </a:pPr>
            <a:endParaRPr lang="en-GB" dirty="0"/>
          </a:p>
          <a:p>
            <a:pPr>
              <a:lnSpc>
                <a:spcPct val="150000"/>
              </a:lnSpc>
            </a:pPr>
            <a:r>
              <a:rPr lang="en-GB" dirty="0"/>
              <a:t>According to the (National Occupational Standards,  2019, page 6) It states the values of Youth Work in the summary functional map, which outlines varies different key points to what is expected of a youth worker.</a:t>
            </a:r>
          </a:p>
          <a:p>
            <a:pPr>
              <a:lnSpc>
                <a:spcPct val="150000"/>
              </a:lnSpc>
            </a:pPr>
            <a:endParaRPr lang="en-GB" dirty="0"/>
          </a:p>
          <a:p>
            <a:pPr>
              <a:lnSpc>
                <a:spcPct val="150000"/>
              </a:lnSpc>
            </a:pPr>
            <a:r>
              <a:rPr lang="en-GB" dirty="0"/>
              <a:t>‘Enable young people to develop holistically, working with them to facilitate their</a:t>
            </a:r>
          </a:p>
          <a:p>
            <a:pPr>
              <a:lnSpc>
                <a:spcPct val="150000"/>
              </a:lnSpc>
            </a:pPr>
            <a:r>
              <a:rPr lang="en-GB" dirty="0"/>
              <a:t>personal, social and educational development, to enable them to develop their voice,</a:t>
            </a:r>
          </a:p>
          <a:p>
            <a:pPr>
              <a:lnSpc>
                <a:spcPct val="150000"/>
              </a:lnSpc>
            </a:pPr>
            <a:r>
              <a:rPr lang="en-GB" dirty="0"/>
              <a:t>influence and place in society and to reach their full potential’  (National Occupational Standards)</a:t>
            </a:r>
          </a:p>
        </p:txBody>
      </p:sp>
      <p:sp>
        <p:nvSpPr>
          <p:cNvPr id="4" name="TextBox 3">
            <a:extLst>
              <a:ext uri="{FF2B5EF4-FFF2-40B4-BE49-F238E27FC236}">
                <a16:creationId xmlns:a16="http://schemas.microsoft.com/office/drawing/2014/main" id="{8ADD66E0-8E4A-4B09-ADF7-FFA0A7853C13}"/>
              </a:ext>
            </a:extLst>
          </p:cNvPr>
          <p:cNvSpPr txBox="1"/>
          <p:nvPr/>
        </p:nvSpPr>
        <p:spPr>
          <a:xfrm>
            <a:off x="172277" y="6187880"/>
            <a:ext cx="3882887" cy="670120"/>
          </a:xfrm>
          <a:prstGeom prst="rect">
            <a:avLst/>
          </a:prstGeom>
          <a:noFill/>
        </p:spPr>
        <p:txBody>
          <a:bodyPr wrap="square" rtlCol="0">
            <a:spAutoFit/>
          </a:bodyPr>
          <a:lstStyle/>
          <a:p>
            <a:pPr>
              <a:lnSpc>
                <a:spcPct val="107000"/>
              </a:lnSpc>
              <a:spcAft>
                <a:spcPts val="800"/>
              </a:spcAft>
            </a:pPr>
            <a:r>
              <a:rPr lang="en-GB" sz="1800" dirty="0">
                <a:solidFill>
                  <a:srgbClr val="FFC000"/>
                </a:solidFill>
                <a:effectLst/>
                <a:latin typeface="Arial" panose="020B0604020202020204" pitchFamily="34" charset="0"/>
                <a:ea typeface="Calibri" panose="020F0502020204030204" pitchFamily="34" charset="0"/>
                <a:cs typeface="Times New Roman" panose="02020603050405020304" pitchFamily="18" charset="0"/>
              </a:rPr>
              <a:t>(Source: National Occupational Standards)</a:t>
            </a:r>
            <a:endParaRPr lang="en-GB" sz="1800" dirty="0">
              <a:solidFill>
                <a:srgbClr val="FFC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627706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29E41469-709C-4FA3-A3CD-187B62225F86}"/>
              </a:ext>
            </a:extLst>
          </p:cNvPr>
          <p:cNvSpPr/>
          <p:nvPr/>
        </p:nvSpPr>
        <p:spPr>
          <a:xfrm>
            <a:off x="4565373" y="1966477"/>
            <a:ext cx="2849217" cy="2295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C6BDFD3-389D-425F-A62D-929D2871C5E6}"/>
              </a:ext>
            </a:extLst>
          </p:cNvPr>
          <p:cNvSpPr txBox="1"/>
          <p:nvPr/>
        </p:nvSpPr>
        <p:spPr>
          <a:xfrm>
            <a:off x="4847724" y="2938525"/>
            <a:ext cx="2398643" cy="369332"/>
          </a:xfrm>
          <a:prstGeom prst="rect">
            <a:avLst/>
          </a:prstGeom>
          <a:noFill/>
        </p:spPr>
        <p:txBody>
          <a:bodyPr wrap="square" rtlCol="0">
            <a:spAutoFit/>
          </a:bodyPr>
          <a:lstStyle/>
          <a:p>
            <a:r>
              <a:rPr lang="en-GB" dirty="0"/>
              <a:t>Value of Youth Work</a:t>
            </a:r>
          </a:p>
        </p:txBody>
      </p:sp>
      <p:sp>
        <p:nvSpPr>
          <p:cNvPr id="6" name="TextBox 5">
            <a:extLst>
              <a:ext uri="{FF2B5EF4-FFF2-40B4-BE49-F238E27FC236}">
                <a16:creationId xmlns:a16="http://schemas.microsoft.com/office/drawing/2014/main" id="{A79E84F8-19AB-4947-BE61-BC803E7E7445}"/>
              </a:ext>
            </a:extLst>
          </p:cNvPr>
          <p:cNvSpPr txBox="1"/>
          <p:nvPr/>
        </p:nvSpPr>
        <p:spPr>
          <a:xfrm>
            <a:off x="5108670" y="615937"/>
            <a:ext cx="2213195" cy="830997"/>
          </a:xfrm>
          <a:prstGeom prst="rect">
            <a:avLst/>
          </a:prstGeom>
          <a:noFill/>
        </p:spPr>
        <p:txBody>
          <a:bodyPr wrap="square" rtlCol="0">
            <a:spAutoFit/>
          </a:bodyPr>
          <a:lstStyle/>
          <a:p>
            <a:r>
              <a:rPr lang="en-GB" sz="1600" dirty="0">
                <a:solidFill>
                  <a:srgbClr val="FFFF00"/>
                </a:solidFill>
              </a:rPr>
              <a:t>Build professional relationships with young people </a:t>
            </a:r>
          </a:p>
        </p:txBody>
      </p:sp>
      <p:sp>
        <p:nvSpPr>
          <p:cNvPr id="7" name="TextBox 6">
            <a:extLst>
              <a:ext uri="{FF2B5EF4-FFF2-40B4-BE49-F238E27FC236}">
                <a16:creationId xmlns:a16="http://schemas.microsoft.com/office/drawing/2014/main" id="{5E778FCE-B030-4D07-8B7D-23C2DF10B4F5}"/>
              </a:ext>
            </a:extLst>
          </p:cNvPr>
          <p:cNvSpPr txBox="1"/>
          <p:nvPr/>
        </p:nvSpPr>
        <p:spPr>
          <a:xfrm>
            <a:off x="7321865" y="1377220"/>
            <a:ext cx="3054437" cy="830997"/>
          </a:xfrm>
          <a:prstGeom prst="rect">
            <a:avLst/>
          </a:prstGeom>
          <a:noFill/>
        </p:spPr>
        <p:txBody>
          <a:bodyPr wrap="square" rtlCol="0">
            <a:spAutoFit/>
          </a:bodyPr>
          <a:lstStyle/>
          <a:p>
            <a:r>
              <a:rPr lang="en-GB" sz="1600" dirty="0">
                <a:solidFill>
                  <a:srgbClr val="FFFF00"/>
                </a:solidFill>
              </a:rPr>
              <a:t>Build working relationships with agencies involved with the young people.</a:t>
            </a:r>
          </a:p>
        </p:txBody>
      </p:sp>
      <p:pic>
        <p:nvPicPr>
          <p:cNvPr id="8" name="Picture 7">
            <a:extLst>
              <a:ext uri="{FF2B5EF4-FFF2-40B4-BE49-F238E27FC236}">
                <a16:creationId xmlns:a16="http://schemas.microsoft.com/office/drawing/2014/main" id="{46028BCC-7893-4890-90F2-913B5301697C}"/>
              </a:ext>
            </a:extLst>
          </p:cNvPr>
          <p:cNvPicPr>
            <a:picLocks noChangeAspect="1"/>
          </p:cNvPicPr>
          <p:nvPr/>
        </p:nvPicPr>
        <p:blipFill>
          <a:blip r:embed="rId2"/>
          <a:stretch>
            <a:fillRect/>
          </a:stretch>
        </p:blipFill>
        <p:spPr>
          <a:xfrm>
            <a:off x="8132780" y="2969500"/>
            <a:ext cx="2243522" cy="676715"/>
          </a:xfrm>
          <a:prstGeom prst="rect">
            <a:avLst/>
          </a:prstGeom>
        </p:spPr>
      </p:pic>
      <p:sp>
        <p:nvSpPr>
          <p:cNvPr id="9" name="TextBox 8">
            <a:extLst>
              <a:ext uri="{FF2B5EF4-FFF2-40B4-BE49-F238E27FC236}">
                <a16:creationId xmlns:a16="http://schemas.microsoft.com/office/drawing/2014/main" id="{DC0722C0-73F1-4203-BA9C-ADE19A403F44}"/>
              </a:ext>
            </a:extLst>
          </p:cNvPr>
          <p:cNvSpPr txBox="1"/>
          <p:nvPr/>
        </p:nvSpPr>
        <p:spPr>
          <a:xfrm>
            <a:off x="7321865" y="4115110"/>
            <a:ext cx="2213195" cy="584775"/>
          </a:xfrm>
          <a:prstGeom prst="rect">
            <a:avLst/>
          </a:prstGeom>
          <a:noFill/>
        </p:spPr>
        <p:txBody>
          <a:bodyPr wrap="square" rtlCol="0">
            <a:spAutoFit/>
          </a:bodyPr>
          <a:lstStyle/>
          <a:p>
            <a:r>
              <a:rPr lang="en-GB" sz="1600" dirty="0">
                <a:solidFill>
                  <a:srgbClr val="FFFF00"/>
                </a:solidFill>
              </a:rPr>
              <a:t>Safeguard the health of young people</a:t>
            </a:r>
          </a:p>
        </p:txBody>
      </p:sp>
      <p:sp>
        <p:nvSpPr>
          <p:cNvPr id="10" name="TextBox 9">
            <a:extLst>
              <a:ext uri="{FF2B5EF4-FFF2-40B4-BE49-F238E27FC236}">
                <a16:creationId xmlns:a16="http://schemas.microsoft.com/office/drawing/2014/main" id="{961F7862-5356-4686-8CD4-B25B97256DC1}"/>
              </a:ext>
            </a:extLst>
          </p:cNvPr>
          <p:cNvSpPr txBox="1"/>
          <p:nvPr/>
        </p:nvSpPr>
        <p:spPr>
          <a:xfrm>
            <a:off x="4671391" y="4753281"/>
            <a:ext cx="2849209" cy="830997"/>
          </a:xfrm>
          <a:prstGeom prst="rect">
            <a:avLst/>
          </a:prstGeom>
          <a:noFill/>
        </p:spPr>
        <p:txBody>
          <a:bodyPr wrap="square" rtlCol="0">
            <a:spAutoFit/>
          </a:bodyPr>
          <a:lstStyle/>
          <a:p>
            <a:r>
              <a:rPr lang="en-GB" sz="1600" dirty="0">
                <a:solidFill>
                  <a:srgbClr val="FFFF00"/>
                </a:solidFill>
              </a:rPr>
              <a:t>Monitor the effectiveness of all youth worker strategies and plans made</a:t>
            </a:r>
          </a:p>
        </p:txBody>
      </p:sp>
      <p:sp>
        <p:nvSpPr>
          <p:cNvPr id="11" name="TextBox 10">
            <a:extLst>
              <a:ext uri="{FF2B5EF4-FFF2-40B4-BE49-F238E27FC236}">
                <a16:creationId xmlns:a16="http://schemas.microsoft.com/office/drawing/2014/main" id="{342F2629-C1F0-42A4-A00B-E64318B78337}"/>
              </a:ext>
            </a:extLst>
          </p:cNvPr>
          <p:cNvSpPr txBox="1"/>
          <p:nvPr/>
        </p:nvSpPr>
        <p:spPr>
          <a:xfrm>
            <a:off x="2511163" y="4047145"/>
            <a:ext cx="2213195" cy="830997"/>
          </a:xfrm>
          <a:prstGeom prst="rect">
            <a:avLst/>
          </a:prstGeom>
          <a:noFill/>
        </p:spPr>
        <p:txBody>
          <a:bodyPr wrap="square" rtlCol="0">
            <a:spAutoFit/>
          </a:bodyPr>
          <a:lstStyle/>
          <a:p>
            <a:r>
              <a:rPr lang="en-GB" sz="1600" dirty="0">
                <a:solidFill>
                  <a:srgbClr val="FFFF00"/>
                </a:solidFill>
              </a:rPr>
              <a:t>Engage young people in the communities </a:t>
            </a:r>
          </a:p>
        </p:txBody>
      </p:sp>
      <p:sp>
        <p:nvSpPr>
          <p:cNvPr id="12" name="TextBox 11">
            <a:extLst>
              <a:ext uri="{FF2B5EF4-FFF2-40B4-BE49-F238E27FC236}">
                <a16:creationId xmlns:a16="http://schemas.microsoft.com/office/drawing/2014/main" id="{7B8B5EA2-F0B1-4018-87FB-5DA7991588B7}"/>
              </a:ext>
            </a:extLst>
          </p:cNvPr>
          <p:cNvSpPr txBox="1"/>
          <p:nvPr/>
        </p:nvSpPr>
        <p:spPr>
          <a:xfrm>
            <a:off x="1993083" y="2272246"/>
            <a:ext cx="2213195" cy="1077218"/>
          </a:xfrm>
          <a:prstGeom prst="rect">
            <a:avLst/>
          </a:prstGeom>
          <a:noFill/>
        </p:spPr>
        <p:txBody>
          <a:bodyPr wrap="square" rtlCol="0">
            <a:spAutoFit/>
          </a:bodyPr>
          <a:lstStyle/>
          <a:p>
            <a:r>
              <a:rPr lang="en-GB" sz="1600" dirty="0">
                <a:solidFill>
                  <a:srgbClr val="FFFF00"/>
                </a:solidFill>
              </a:rPr>
              <a:t>Provide access for young people to information, support and guidance </a:t>
            </a:r>
          </a:p>
        </p:txBody>
      </p:sp>
      <p:sp>
        <p:nvSpPr>
          <p:cNvPr id="13" name="TextBox 12">
            <a:extLst>
              <a:ext uri="{FF2B5EF4-FFF2-40B4-BE49-F238E27FC236}">
                <a16:creationId xmlns:a16="http://schemas.microsoft.com/office/drawing/2014/main" id="{7F0CADF7-F1F3-4CC5-9FA4-B81CE7B14471}"/>
              </a:ext>
            </a:extLst>
          </p:cNvPr>
          <p:cNvSpPr txBox="1"/>
          <p:nvPr/>
        </p:nvSpPr>
        <p:spPr>
          <a:xfrm>
            <a:off x="2656941" y="1005705"/>
            <a:ext cx="2213195" cy="830997"/>
          </a:xfrm>
          <a:prstGeom prst="rect">
            <a:avLst/>
          </a:prstGeom>
          <a:noFill/>
        </p:spPr>
        <p:txBody>
          <a:bodyPr wrap="square" rtlCol="0">
            <a:spAutoFit/>
          </a:bodyPr>
          <a:lstStyle/>
          <a:p>
            <a:r>
              <a:rPr lang="en-GB" sz="1600" dirty="0">
                <a:solidFill>
                  <a:srgbClr val="FFFF00"/>
                </a:solidFill>
              </a:rPr>
              <a:t>To always promote young peoples confidence </a:t>
            </a:r>
          </a:p>
        </p:txBody>
      </p:sp>
      <p:cxnSp>
        <p:nvCxnSpPr>
          <p:cNvPr id="15" name="Straight Arrow Connector 14">
            <a:extLst>
              <a:ext uri="{FF2B5EF4-FFF2-40B4-BE49-F238E27FC236}">
                <a16:creationId xmlns:a16="http://schemas.microsoft.com/office/drawing/2014/main" id="{FC11AD64-2740-4EDB-8A11-B85DD06C7565}"/>
              </a:ext>
            </a:extLst>
          </p:cNvPr>
          <p:cNvCxnSpPr>
            <a:stCxn id="4" idx="0"/>
          </p:cNvCxnSpPr>
          <p:nvPr/>
        </p:nvCxnSpPr>
        <p:spPr>
          <a:xfrm flipH="1" flipV="1">
            <a:off x="5989981" y="1536379"/>
            <a:ext cx="1" cy="4300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C02FC59-0DBB-4C5D-BB6D-A53369D5F99C}"/>
              </a:ext>
            </a:extLst>
          </p:cNvPr>
          <p:cNvCxnSpPr>
            <a:stCxn id="4" idx="7"/>
          </p:cNvCxnSpPr>
          <p:nvPr/>
        </p:nvCxnSpPr>
        <p:spPr>
          <a:xfrm flipV="1">
            <a:off x="6997332" y="1983966"/>
            <a:ext cx="324533" cy="3187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2B4D048-CFE6-4BCD-A7A4-39B1EA8805AC}"/>
              </a:ext>
            </a:extLst>
          </p:cNvPr>
          <p:cNvCxnSpPr>
            <a:stCxn id="4" idx="6"/>
          </p:cNvCxnSpPr>
          <p:nvPr/>
        </p:nvCxnSpPr>
        <p:spPr>
          <a:xfrm flipV="1">
            <a:off x="7414590" y="3114446"/>
            <a:ext cx="549967"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B5CA90C7-3C39-4084-B8E8-AA5355FA0A19}"/>
              </a:ext>
            </a:extLst>
          </p:cNvPr>
          <p:cNvCxnSpPr>
            <a:stCxn id="4" idx="5"/>
          </p:cNvCxnSpPr>
          <p:nvPr/>
        </p:nvCxnSpPr>
        <p:spPr>
          <a:xfrm>
            <a:off x="6997332" y="3926184"/>
            <a:ext cx="284654" cy="1889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C6DB3EA-D29F-4DCA-9F2B-125E52DF16DB}"/>
              </a:ext>
            </a:extLst>
          </p:cNvPr>
          <p:cNvCxnSpPr>
            <a:stCxn id="4" idx="4"/>
          </p:cNvCxnSpPr>
          <p:nvPr/>
        </p:nvCxnSpPr>
        <p:spPr>
          <a:xfrm flipH="1">
            <a:off x="5980152" y="4262416"/>
            <a:ext cx="9830" cy="3697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D755943-DEDE-474D-90EC-7B23FF5A46D6}"/>
              </a:ext>
            </a:extLst>
          </p:cNvPr>
          <p:cNvCxnSpPr>
            <a:stCxn id="4" idx="3"/>
          </p:cNvCxnSpPr>
          <p:nvPr/>
        </p:nvCxnSpPr>
        <p:spPr>
          <a:xfrm flipH="1">
            <a:off x="4206278" y="3926184"/>
            <a:ext cx="776353" cy="1889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51B40BA-DF5F-41AC-BEC2-E01DA4E9B468}"/>
              </a:ext>
            </a:extLst>
          </p:cNvPr>
          <p:cNvCxnSpPr>
            <a:stCxn id="4" idx="2"/>
          </p:cNvCxnSpPr>
          <p:nvPr/>
        </p:nvCxnSpPr>
        <p:spPr>
          <a:xfrm flipH="1">
            <a:off x="4035620" y="3114447"/>
            <a:ext cx="529753" cy="87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CA708762-B506-4A6A-9BD9-E0EFD54B6BB4}"/>
              </a:ext>
            </a:extLst>
          </p:cNvPr>
          <p:cNvCxnSpPr>
            <a:stCxn id="4" idx="1"/>
          </p:cNvCxnSpPr>
          <p:nvPr/>
        </p:nvCxnSpPr>
        <p:spPr>
          <a:xfrm flipH="1" flipV="1">
            <a:off x="4497867" y="1744333"/>
            <a:ext cx="484764" cy="5583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43CBA35E-8211-4CDB-B6E0-03B2196A8374}"/>
              </a:ext>
            </a:extLst>
          </p:cNvPr>
          <p:cNvSpPr txBox="1"/>
          <p:nvPr/>
        </p:nvSpPr>
        <p:spPr>
          <a:xfrm>
            <a:off x="344557" y="6175513"/>
            <a:ext cx="3691063" cy="670120"/>
          </a:xfrm>
          <a:prstGeom prst="rect">
            <a:avLst/>
          </a:prstGeom>
          <a:noFill/>
        </p:spPr>
        <p:txBody>
          <a:bodyPr wrap="square" rtlCol="0">
            <a:spAutoFit/>
          </a:bodyPr>
          <a:lstStyle/>
          <a:p>
            <a:pPr>
              <a:lnSpc>
                <a:spcPct val="107000"/>
              </a:lnSpc>
              <a:spcAft>
                <a:spcPts val="800"/>
              </a:spcAft>
            </a:pPr>
            <a:r>
              <a:rPr lang="en-GB" sz="1800" dirty="0">
                <a:solidFill>
                  <a:srgbClr val="FFC000"/>
                </a:solidFill>
                <a:effectLst/>
                <a:latin typeface="Arial" panose="020B0604020202020204" pitchFamily="34" charset="0"/>
                <a:ea typeface="Calibri" panose="020F0502020204030204" pitchFamily="34" charset="0"/>
                <a:cs typeface="Times New Roman" panose="02020603050405020304" pitchFamily="18" charset="0"/>
              </a:rPr>
              <a:t>(source: National Occupational Standards )</a:t>
            </a:r>
            <a:endParaRPr lang="en-GB" sz="1800" dirty="0">
              <a:solidFill>
                <a:srgbClr val="FFC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23855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5EB390D-E5C7-4BE7-9A31-F30A6DBA634C}"/>
              </a:ext>
            </a:extLst>
          </p:cNvPr>
          <p:cNvSpPr txBox="1"/>
          <p:nvPr/>
        </p:nvSpPr>
        <p:spPr>
          <a:xfrm>
            <a:off x="590843" y="1055077"/>
            <a:ext cx="11296357" cy="2810321"/>
          </a:xfrm>
          <a:prstGeom prst="rect">
            <a:avLst/>
          </a:prstGeom>
          <a:noFill/>
        </p:spPr>
        <p:txBody>
          <a:bodyPr wrap="square" rtlCol="0">
            <a:spAutoFit/>
          </a:bodyPr>
          <a:lstStyle/>
          <a:p>
            <a:pPr>
              <a:lnSpc>
                <a:spcPct val="150000"/>
              </a:lnSpc>
            </a:pPr>
            <a:r>
              <a:rPr lang="en-GB" sz="2000" dirty="0"/>
              <a:t>To conclude the research I have gathered for my presentation, it clearly states the importance of our practise and  what is more effective to reach young people. It has shown me the importance of learning in both groups and individually, and what ways to communicate with young people. My past experiences has made me more aware on how young people feel when they may need certain help.  There are people out there who want to help young people, so it is our job to also help them. </a:t>
            </a:r>
          </a:p>
        </p:txBody>
      </p:sp>
      <p:sp>
        <p:nvSpPr>
          <p:cNvPr id="6" name="Rectangle 5">
            <a:extLst>
              <a:ext uri="{FF2B5EF4-FFF2-40B4-BE49-F238E27FC236}">
                <a16:creationId xmlns:a16="http://schemas.microsoft.com/office/drawing/2014/main" id="{C99C409E-3CC5-4209-A57E-2ADED96231E0}"/>
              </a:ext>
            </a:extLst>
          </p:cNvPr>
          <p:cNvSpPr/>
          <p:nvPr/>
        </p:nvSpPr>
        <p:spPr>
          <a:xfrm>
            <a:off x="3654443" y="0"/>
            <a:ext cx="3898376" cy="923330"/>
          </a:xfrm>
          <a:prstGeom prst="rect">
            <a:avLst/>
          </a:prstGeom>
          <a:noFill/>
        </p:spPr>
        <p:txBody>
          <a:bodyPr wrap="none" lIns="91440" tIns="45720" rIns="91440" bIns="45720">
            <a:spAutoFit/>
          </a:bodyPr>
          <a:lstStyle/>
          <a:p>
            <a:pPr algn="ctr"/>
            <a:r>
              <a:rPr lang="en-GB" sz="5400" b="1" cap="none" spc="0" dirty="0">
                <a:ln w="6600">
                  <a:solidFill>
                    <a:schemeClr val="accent2"/>
                  </a:solidFill>
                  <a:prstDash val="solid"/>
                </a:ln>
                <a:solidFill>
                  <a:srgbClr val="FFFFFF"/>
                </a:solidFill>
                <a:effectLst>
                  <a:outerShdw dist="38100" dir="2700000" algn="tl" rotWithShape="0">
                    <a:schemeClr val="accent2"/>
                  </a:outerShdw>
                </a:effectLst>
              </a:rPr>
              <a:t>Conclusion</a:t>
            </a:r>
          </a:p>
        </p:txBody>
      </p:sp>
    </p:spTree>
    <p:extLst>
      <p:ext uri="{BB962C8B-B14F-4D97-AF65-F5344CB8AC3E}">
        <p14:creationId xmlns:p14="http://schemas.microsoft.com/office/powerpoint/2010/main" val="26708622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1563AAF-F2AC-4E02-A0BF-3FABD15BEFC4}"/>
              </a:ext>
            </a:extLst>
          </p:cNvPr>
          <p:cNvSpPr/>
          <p:nvPr/>
        </p:nvSpPr>
        <p:spPr>
          <a:xfrm>
            <a:off x="3497373" y="171127"/>
            <a:ext cx="4746684"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Reference list</a:t>
            </a:r>
          </a:p>
        </p:txBody>
      </p:sp>
      <p:sp>
        <p:nvSpPr>
          <p:cNvPr id="2" name="TextBox 1">
            <a:extLst>
              <a:ext uri="{FF2B5EF4-FFF2-40B4-BE49-F238E27FC236}">
                <a16:creationId xmlns:a16="http://schemas.microsoft.com/office/drawing/2014/main" id="{4F7FB838-7B80-4A9A-A972-08DBA8BDDFE5}"/>
              </a:ext>
            </a:extLst>
          </p:cNvPr>
          <p:cNvSpPr txBox="1"/>
          <p:nvPr/>
        </p:nvSpPr>
        <p:spPr>
          <a:xfrm>
            <a:off x="583095" y="1444487"/>
            <a:ext cx="11290852" cy="7260962"/>
          </a:xfrm>
          <a:prstGeom prst="rect">
            <a:avLst/>
          </a:prstGeom>
          <a:noFill/>
        </p:spPr>
        <p:txBody>
          <a:bodyPr wrap="square" rtlCol="0">
            <a:spAutoFit/>
          </a:bodyPr>
          <a:lstStyle/>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Curran, S. Harrison, R. and  Mackinnon, D.(2013). </a:t>
            </a:r>
            <a:r>
              <a:rPr lang="en-GB" sz="1600" i="1" dirty="0">
                <a:effectLst/>
                <a:latin typeface="Arial" panose="020B0604020202020204" pitchFamily="34" charset="0"/>
                <a:ea typeface="Calibri" panose="020F0502020204030204" pitchFamily="34" charset="0"/>
                <a:cs typeface="Times New Roman" panose="02020603050405020304" pitchFamily="18" charset="0"/>
              </a:rPr>
              <a:t>Working with young people.</a:t>
            </a:r>
          </a:p>
          <a:p>
            <a:pPr>
              <a:lnSpc>
                <a:spcPct val="107000"/>
              </a:lnSpc>
              <a:spcAft>
                <a:spcPts val="800"/>
              </a:spcAft>
            </a:pPr>
            <a:r>
              <a:rPr lang="en-GB" sz="1600" dirty="0">
                <a:latin typeface="Arial" panose="020B0604020202020204" pitchFamily="34" charset="0"/>
                <a:ea typeface="Calibri" panose="020F0502020204030204" pitchFamily="34" charset="0"/>
                <a:cs typeface="Times New Roman" panose="02020603050405020304" pitchFamily="18" charset="0"/>
              </a:rPr>
              <a:t>(Accessed on 18</a:t>
            </a:r>
            <a:r>
              <a:rPr lang="en-GB" sz="1600" baseline="30000" dirty="0">
                <a:latin typeface="Arial" panose="020B0604020202020204" pitchFamily="34" charset="0"/>
                <a:ea typeface="Calibri" panose="020F0502020204030204" pitchFamily="34" charset="0"/>
                <a:cs typeface="Times New Roman" panose="02020603050405020304" pitchFamily="18" charset="0"/>
              </a:rPr>
              <a:t>th</a:t>
            </a:r>
            <a:r>
              <a:rPr lang="en-GB" sz="1600" dirty="0">
                <a:latin typeface="Arial" panose="020B0604020202020204" pitchFamily="34" charset="0"/>
                <a:ea typeface="Calibri" panose="020F0502020204030204" pitchFamily="34" charset="0"/>
                <a:cs typeface="Times New Roman" panose="02020603050405020304" pitchFamily="18" charset="0"/>
              </a:rPr>
              <a:t> February 2021)</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err="1">
                <a:effectLst/>
                <a:latin typeface="Arial" panose="020B0604020202020204" pitchFamily="34" charset="0"/>
                <a:ea typeface="Calibri" panose="020F0502020204030204" pitchFamily="34" charset="0"/>
                <a:cs typeface="Times New Roman" panose="02020603050405020304" pitchFamily="18" charset="0"/>
              </a:rPr>
              <a:t>Cenikor</a:t>
            </a:r>
            <a:r>
              <a:rPr lang="en-GB" sz="1600" dirty="0">
                <a:effectLst/>
                <a:latin typeface="Arial" panose="020B0604020202020204" pitchFamily="34" charset="0"/>
                <a:ea typeface="Calibri" panose="020F0502020204030204" pitchFamily="34" charset="0"/>
                <a:cs typeface="Times New Roman" panose="02020603050405020304" pitchFamily="18" charset="0"/>
              </a:rPr>
              <a:t> Foundation. (2020). </a:t>
            </a:r>
            <a:r>
              <a:rPr lang="en-GB" sz="1600" i="1" dirty="0">
                <a:effectLst/>
                <a:latin typeface="Arial" panose="020B0604020202020204" pitchFamily="34" charset="0"/>
                <a:ea typeface="Calibri" panose="020F0502020204030204" pitchFamily="34" charset="0"/>
                <a:cs typeface="Times New Roman" panose="02020603050405020304" pitchFamily="18" charset="0"/>
              </a:rPr>
              <a:t>Signs of abuse. [image]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http://www.cenikor.org/admissions/signs-abuse/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30</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endParaRPr lang="en-GB" sz="16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Davys, A. and </a:t>
            </a:r>
            <a:r>
              <a:rPr lang="en-GB" sz="1600" dirty="0" err="1">
                <a:effectLst/>
                <a:latin typeface="Arial" panose="020B0604020202020204" pitchFamily="34" charset="0"/>
                <a:ea typeface="Calibri" panose="020F0502020204030204" pitchFamily="34" charset="0"/>
                <a:cs typeface="Times New Roman" panose="02020603050405020304" pitchFamily="18" charset="0"/>
              </a:rPr>
              <a:t>Beddoe</a:t>
            </a:r>
            <a:r>
              <a:rPr lang="en-GB" sz="1600" dirty="0">
                <a:effectLst/>
                <a:latin typeface="Arial" panose="020B0604020202020204" pitchFamily="34" charset="0"/>
                <a:ea typeface="Calibri" panose="020F0502020204030204" pitchFamily="34" charset="0"/>
                <a:cs typeface="Times New Roman" panose="02020603050405020304" pitchFamily="18" charset="0"/>
              </a:rPr>
              <a:t>, L. (2010).</a:t>
            </a:r>
            <a:r>
              <a:rPr lang="en-GB" sz="1600" i="1" dirty="0">
                <a:effectLst/>
                <a:latin typeface="Arial" panose="020B0604020202020204" pitchFamily="34" charset="0"/>
                <a:ea typeface="Calibri" panose="020F0502020204030204" pitchFamily="34" charset="0"/>
                <a:cs typeface="Times New Roman" panose="02020603050405020304" pitchFamily="18" charset="0"/>
              </a:rPr>
              <a:t>Working with young people</a:t>
            </a:r>
            <a:r>
              <a:rPr lang="en-GB" sz="1600" i="1" dirty="0">
                <a:latin typeface="Arial" panose="020B0604020202020204" pitchFamily="34" charset="0"/>
                <a:ea typeface="Calibri" panose="020F0502020204030204" pitchFamily="34" charset="0"/>
                <a:cs typeface="Times New Roman" panose="02020603050405020304" pitchFamily="18" charset="0"/>
              </a:rPr>
              <a:t>, page 207.</a:t>
            </a:r>
            <a:r>
              <a:rPr lang="en-GB" sz="1600" dirty="0">
                <a:effectLst/>
                <a:latin typeface="Arial" panose="020B0604020202020204" pitchFamily="34" charset="0"/>
                <a:ea typeface="Calibri" panose="020F0502020204030204" pitchFamily="34" charset="0"/>
                <a:cs typeface="Times New Roman" panose="02020603050405020304" pitchFamily="18" charset="0"/>
              </a:rPr>
              <a:t> </a:t>
            </a:r>
            <a:r>
              <a:rPr lang="en-GB" sz="1600" i="1" dirty="0">
                <a:effectLst/>
                <a:latin typeface="Arial" panose="020B0604020202020204" pitchFamily="34" charset="0"/>
                <a:ea typeface="Calibri" panose="020F0502020204030204" pitchFamily="34" charset="0"/>
                <a:cs typeface="Times New Roman" panose="02020603050405020304" pitchFamily="18" charset="0"/>
              </a:rPr>
              <a:t>Best practise in professional supervision. A guide for the helping professions.</a:t>
            </a:r>
          </a:p>
          <a:p>
            <a:pPr>
              <a:lnSpc>
                <a:spcPct val="107000"/>
              </a:lnSpc>
              <a:spcAft>
                <a:spcPts val="800"/>
              </a:spcAft>
            </a:pPr>
            <a:r>
              <a:rPr lang="en-GB" sz="1600" i="1" dirty="0">
                <a:latin typeface="Arial" panose="020B0604020202020204" pitchFamily="34" charset="0"/>
                <a:ea typeface="Calibri" panose="020F0502020204030204" pitchFamily="34" charset="0"/>
                <a:cs typeface="Times New Roman" panose="02020603050405020304" pitchFamily="18" charset="0"/>
              </a:rPr>
              <a:t>(Accessed on 18</a:t>
            </a:r>
            <a:r>
              <a:rPr lang="en-GB" sz="1600" i="1" baseline="30000" dirty="0">
                <a:latin typeface="Arial" panose="020B0604020202020204" pitchFamily="34" charset="0"/>
                <a:ea typeface="Calibri" panose="020F0502020204030204" pitchFamily="34" charset="0"/>
                <a:cs typeface="Times New Roman" panose="02020603050405020304" pitchFamily="18" charset="0"/>
              </a:rPr>
              <a:t>th</a:t>
            </a:r>
            <a:r>
              <a:rPr lang="en-GB" sz="1600" i="1" dirty="0">
                <a:latin typeface="Arial" panose="020B0604020202020204" pitchFamily="34" charset="0"/>
                <a:ea typeface="Calibri" panose="020F0502020204030204" pitchFamily="34" charset="0"/>
                <a:cs typeface="Times New Roman" panose="02020603050405020304" pitchFamily="18" charset="0"/>
              </a:rPr>
              <a:t> February 2021)</a:t>
            </a:r>
            <a:r>
              <a:rPr lang="en-GB" sz="1600" i="1" dirty="0">
                <a:effectLst/>
                <a:latin typeface="Arial" panose="020B060402020202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600" i="1"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European Commission. (2014). </a:t>
            </a:r>
            <a:r>
              <a:rPr lang="en-GB" sz="1600" i="1" dirty="0">
                <a:effectLst/>
                <a:latin typeface="Arial" panose="020B0604020202020204" pitchFamily="34" charset="0"/>
                <a:ea typeface="Calibri" panose="020F0502020204030204" pitchFamily="34" charset="0"/>
                <a:cs typeface="Times New Roman" panose="02020603050405020304" pitchFamily="18" charset="0"/>
              </a:rPr>
              <a:t>Working with young people: the value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i="1" dirty="0">
                <a:effectLst/>
                <a:latin typeface="Arial" panose="020B0604020202020204" pitchFamily="34" charset="0"/>
                <a:ea typeface="Calibri" panose="020F0502020204030204" pitchFamily="34" charset="0"/>
                <a:cs typeface="Times New Roman" panose="02020603050405020304" pitchFamily="18" charset="0"/>
              </a:rPr>
              <a:t>of youth work in the European Union.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https://ec.europa.eu/assets/eac/youth/library/study/youth-work-report_en.pdf</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5</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February 2021)</a:t>
            </a:r>
          </a:p>
          <a:p>
            <a:pPr>
              <a:lnSpc>
                <a:spcPct val="107000"/>
              </a:lnSpc>
              <a:spcAft>
                <a:spcPts val="800"/>
              </a:spcAft>
            </a:pPr>
            <a:endParaRPr lang="en-GB" sz="1600" i="1"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85338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F05248-3372-4A1A-A2DE-4D727F8C7DF9}"/>
              </a:ext>
            </a:extLst>
          </p:cNvPr>
          <p:cNvSpPr txBox="1"/>
          <p:nvPr/>
        </p:nvSpPr>
        <p:spPr>
          <a:xfrm>
            <a:off x="424070" y="198783"/>
            <a:ext cx="11622156" cy="6722674"/>
          </a:xfrm>
          <a:prstGeom prst="rect">
            <a:avLst/>
          </a:prstGeom>
          <a:noFill/>
        </p:spPr>
        <p:txBody>
          <a:bodyPr wrap="square" rtlCol="0">
            <a:spAutoFit/>
          </a:bodyPr>
          <a:lstStyle/>
          <a:p>
            <a:pPr>
              <a:lnSpc>
                <a:spcPct val="107000"/>
              </a:lnSpc>
              <a:spcAft>
                <a:spcPts val="800"/>
              </a:spcAft>
            </a:pPr>
            <a:endParaRPr lang="en-GB" sz="16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Early years matters. (2021). </a:t>
            </a:r>
            <a:r>
              <a:rPr lang="en-GB" sz="1600" i="1" dirty="0">
                <a:effectLst/>
                <a:latin typeface="Arial" panose="020B0604020202020204" pitchFamily="34" charset="0"/>
                <a:ea typeface="Calibri" panose="020F0502020204030204" pitchFamily="34" charset="0"/>
                <a:cs typeface="Times New Roman" panose="02020603050405020304" pitchFamily="18" charset="0"/>
              </a:rPr>
              <a:t>Effective Practise.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https://www.earlyyearsmatters.co.uk/our-services/school-and-nursery-improvement-partner/enabling-environments/effective-practice/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13</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err="1">
                <a:effectLst/>
                <a:latin typeface="Arial" panose="020B0604020202020204" pitchFamily="34" charset="0"/>
                <a:ea typeface="Calibri" panose="020F0502020204030204" pitchFamily="34" charset="0"/>
                <a:cs typeface="Times New Roman" panose="02020603050405020304" pitchFamily="18" charset="0"/>
              </a:rPr>
              <a:t>Jaques</a:t>
            </a:r>
            <a:r>
              <a:rPr lang="en-GB" sz="1600" dirty="0">
                <a:effectLst/>
                <a:latin typeface="Arial" panose="020B0604020202020204" pitchFamily="34" charset="0"/>
                <a:ea typeface="Calibri" panose="020F0502020204030204" pitchFamily="34" charset="0"/>
                <a:cs typeface="Times New Roman" panose="02020603050405020304" pitchFamily="18" charset="0"/>
              </a:rPr>
              <a:t>. D, Salmon. G (2007). </a:t>
            </a:r>
            <a:r>
              <a:rPr lang="en-GB" sz="1600" i="1" dirty="0">
                <a:effectLst/>
                <a:latin typeface="Arial" panose="020B0604020202020204" pitchFamily="34" charset="0"/>
                <a:ea typeface="Calibri" panose="020F0502020204030204" pitchFamily="34" charset="0"/>
                <a:cs typeface="Times New Roman" panose="02020603050405020304" pitchFamily="18" charset="0"/>
              </a:rPr>
              <a:t>Learning in Groups.</a:t>
            </a:r>
            <a:r>
              <a:rPr lang="en-GB" sz="16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https://web-a-ebscohost-com.ezproxy.uwtsd.ac.uk/ehost/ebookviewer/ebook/bmxlYmtfXzE4NDM3MV9fQU41?sid=39951e51-54b4-4b27-97f2-be76a162b142@sessionmgr4007&amp;vid=0&amp;format=EB&amp;rid=1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5</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Life Hacker. (2021). </a:t>
            </a:r>
            <a:r>
              <a:rPr lang="en-GB" sz="1600" i="1" dirty="0">
                <a:effectLst/>
                <a:latin typeface="Arial" panose="020B0604020202020204" pitchFamily="34" charset="0"/>
                <a:ea typeface="Calibri" panose="020F0502020204030204" pitchFamily="34" charset="0"/>
                <a:cs typeface="Times New Roman" panose="02020603050405020304" pitchFamily="18" charset="0"/>
              </a:rPr>
              <a:t>The Four Keys to Effective Practise.</a:t>
            </a:r>
            <a:r>
              <a:rPr lang="en-GB" sz="16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https://lifehacker.com/the-four-keys-to-effective-practice-1792901493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27</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January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9111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98FA2E-99A0-4ADF-B03E-7BC7F1843D87}"/>
              </a:ext>
            </a:extLst>
          </p:cNvPr>
          <p:cNvSpPr txBox="1"/>
          <p:nvPr/>
        </p:nvSpPr>
        <p:spPr>
          <a:xfrm>
            <a:off x="450574" y="344557"/>
            <a:ext cx="11476383" cy="7956345"/>
          </a:xfrm>
          <a:prstGeom prst="rect">
            <a:avLst/>
          </a:prstGeom>
          <a:noFill/>
        </p:spPr>
        <p:txBody>
          <a:bodyPr wrap="square" rtlCol="0">
            <a:spAutoFit/>
          </a:bodyPr>
          <a:lstStyle/>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Local Government Careers in Wales. (No date). </a:t>
            </a:r>
            <a:r>
              <a:rPr lang="en-GB" sz="1600" i="1" dirty="0">
                <a:effectLst/>
                <a:latin typeface="Arial" panose="020B0604020202020204" pitchFamily="34" charset="0"/>
                <a:ea typeface="Calibri" panose="020F0502020204030204" pitchFamily="34" charset="0"/>
                <a:cs typeface="Times New Roman" panose="02020603050405020304" pitchFamily="18" charset="0"/>
              </a:rPr>
              <a:t>Drug &amp; Alcohol Youth worker.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https://www.lgcareerswales.org.uk/careers-a-z-en/d/drug-alcohol-youth-worker.aspx</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5</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February 2021)</a:t>
            </a:r>
          </a:p>
          <a:p>
            <a:pPr>
              <a:lnSpc>
                <a:spcPct val="107000"/>
              </a:lnSpc>
              <a:spcAft>
                <a:spcPts val="800"/>
              </a:spcAft>
            </a:pPr>
            <a:endParaRPr lang="en-GB" sz="16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Linked in. (2020). </a:t>
            </a:r>
            <a:r>
              <a:rPr lang="en-GB" sz="1600" i="1" dirty="0">
                <a:effectLst/>
                <a:latin typeface="Arial" panose="020B0604020202020204" pitchFamily="34" charset="0"/>
                <a:ea typeface="Calibri" panose="020F0502020204030204" pitchFamily="34" charset="0"/>
                <a:cs typeface="Times New Roman" panose="02020603050405020304" pitchFamily="18" charset="0"/>
              </a:rPr>
              <a:t>How can we help our young people to build their interpersonal skills.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https://www.linkedin.com/pulse/how-can-we-help-our-young-people-build-interpersonal-skills-page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13</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February 2021)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National Occupational Standards. </a:t>
            </a:r>
            <a:r>
              <a:rPr lang="en-GB" sz="1600" dirty="0">
                <a:latin typeface="Arial" panose="020B0604020202020204" pitchFamily="34" charset="0"/>
                <a:ea typeface="Calibri" panose="020F0502020204030204" pitchFamily="34" charset="0"/>
                <a:cs typeface="Arial" panose="020B0604020202020204" pitchFamily="34" charset="0"/>
              </a:rPr>
              <a:t>(2019). </a:t>
            </a:r>
            <a:r>
              <a:rPr lang="en-GB" sz="1600" i="1" dirty="0">
                <a:latin typeface="Arial" panose="020B0604020202020204" pitchFamily="34" charset="0"/>
                <a:cs typeface="Arial" panose="020B0604020202020204" pitchFamily="34" charset="0"/>
              </a:rPr>
              <a:t>Youth Work National Occupational Standards Introduction. </a:t>
            </a:r>
            <a:endParaRPr lang="en-GB" sz="16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Available at: https://cldstandardscouncil.org.uk/wp-content/uploads/YouthWorkNOS2019Intro.pdf#:~:text=National%20Occupational%20Standards%2C%20first%20published%20in%202002%20and,National%20Occupational%20Standards%20for%20Youth%20Work.%20Key%20Purpose</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(Accessed on 6</a:t>
            </a:r>
            <a:r>
              <a:rPr lang="en-GB" sz="1600"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dirty="0">
                <a:effectLst/>
                <a:latin typeface="Arial" panose="020B0604020202020204" pitchFamily="34" charset="0"/>
                <a:ea typeface="Calibri" panose="020F0502020204030204" pitchFamily="34" charset="0"/>
                <a:cs typeface="Arial" panose="020B0604020202020204" pitchFamily="34" charset="0"/>
              </a:rPr>
              <a:t> February 2021)</a:t>
            </a: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Pondering Simran. (2017) </a:t>
            </a:r>
            <a:r>
              <a:rPr lang="en-GB" sz="1600" i="1" dirty="0">
                <a:effectLst/>
                <a:latin typeface="Arial" panose="020B0604020202020204" pitchFamily="34" charset="0"/>
                <a:ea typeface="Calibri" panose="020F0502020204030204" pitchFamily="34" charset="0"/>
                <a:cs typeface="Times New Roman" panose="02020603050405020304" pitchFamily="18" charset="0"/>
              </a:rPr>
              <a:t>Beer Goggles.</a:t>
            </a:r>
            <a:r>
              <a:rPr lang="en-GB" sz="1600" dirty="0">
                <a:effectLst/>
                <a:latin typeface="Arial" panose="020B0604020202020204" pitchFamily="34" charset="0"/>
                <a:ea typeface="Calibri" panose="020F0502020204030204" pitchFamily="34" charset="0"/>
                <a:cs typeface="Times New Roman" panose="02020603050405020304" pitchFamily="18" charset="0"/>
              </a:rPr>
              <a:t> [image]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https://slikhari.wordpress.com/2017/02/03/do-beer-goggles-really-exist/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3</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6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61890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8C6131-71F0-45D5-8D73-BB02B952CC07}"/>
              </a:ext>
            </a:extLst>
          </p:cNvPr>
          <p:cNvSpPr txBox="1"/>
          <p:nvPr/>
        </p:nvSpPr>
        <p:spPr>
          <a:xfrm>
            <a:off x="543339" y="265043"/>
            <a:ext cx="11529391" cy="6298327"/>
          </a:xfrm>
          <a:prstGeom prst="rect">
            <a:avLst/>
          </a:prstGeom>
          <a:noFill/>
        </p:spPr>
        <p:txBody>
          <a:bodyPr wrap="square" rtlCol="0">
            <a:spAutoFit/>
          </a:bodyPr>
          <a:lstStyle/>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Skills you need. (2011-2021). Interpersonal skills.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https://www.skillsyouneed.com/interpersonal-skills.html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13</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February 2021)</a:t>
            </a:r>
          </a:p>
          <a:p>
            <a:pPr>
              <a:lnSpc>
                <a:spcPct val="107000"/>
              </a:lnSpc>
              <a:spcAft>
                <a:spcPts val="800"/>
              </a:spcAft>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Trinity United Methodist Church. (No date). </a:t>
            </a:r>
            <a:r>
              <a:rPr lang="en-GB" sz="1600" i="1" dirty="0">
                <a:effectLst/>
                <a:latin typeface="Arial" panose="020B0604020202020204" pitchFamily="34" charset="0"/>
                <a:ea typeface="Calibri" panose="020F0502020204030204" pitchFamily="34" charset="0"/>
                <a:cs typeface="Times New Roman" panose="02020603050405020304" pitchFamily="18" charset="0"/>
              </a:rPr>
              <a:t>Outreach. </a:t>
            </a:r>
            <a:r>
              <a:rPr lang="en-GB" sz="1600" dirty="0">
                <a:effectLst/>
                <a:latin typeface="Arial" panose="020B0604020202020204" pitchFamily="34" charset="0"/>
                <a:ea typeface="Calibri" panose="020F0502020204030204" pitchFamily="34" charset="0"/>
                <a:cs typeface="Times New Roman" panose="02020603050405020304" pitchFamily="18" charset="0"/>
              </a:rPr>
              <a:t>[image]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https://mgtrinity.com/</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outreach-ministries/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(Accessed on 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The Vermont Elks Association. (2021). </a:t>
            </a:r>
            <a:r>
              <a:rPr lang="en-GB" sz="1600" i="1" dirty="0">
                <a:effectLst/>
                <a:latin typeface="Arial" panose="020B0604020202020204" pitchFamily="34" charset="0"/>
                <a:ea typeface="Calibri" panose="020F0502020204030204" pitchFamily="34" charset="0"/>
                <a:cs typeface="Times New Roman" panose="02020603050405020304" pitchFamily="18" charset="0"/>
              </a:rPr>
              <a:t>Drug Awareness Programme.</a:t>
            </a:r>
            <a:r>
              <a:rPr lang="en-GB" sz="1600" dirty="0">
                <a:effectLst/>
                <a:latin typeface="Arial" panose="020B0604020202020204" pitchFamily="34" charset="0"/>
                <a:ea typeface="Calibri" panose="020F0502020204030204" pitchFamily="34" charset="0"/>
                <a:cs typeface="Times New Roman" panose="02020603050405020304" pitchFamily="18" charset="0"/>
              </a:rPr>
              <a:t> [image]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https://www.vtelks.org/programs/drug-awareness/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5</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February 2021)</a:t>
            </a:r>
          </a:p>
          <a:p>
            <a:pPr>
              <a:lnSpc>
                <a:spcPct val="107000"/>
              </a:lnSpc>
              <a:spcAft>
                <a:spcPts val="800"/>
              </a:spcAft>
            </a:pPr>
            <a:endParaRPr lang="en-GB" sz="16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Team &amp; Interpersonal. [image]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https://dyppeakperformance.com/team-interpersonal/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13</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57826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93C73C-12DF-49A4-9B40-849A3AEAEFCE}"/>
              </a:ext>
            </a:extLst>
          </p:cNvPr>
          <p:cNvSpPr txBox="1"/>
          <p:nvPr/>
        </p:nvSpPr>
        <p:spPr>
          <a:xfrm>
            <a:off x="649357" y="265043"/>
            <a:ext cx="11184834" cy="4634217"/>
          </a:xfrm>
          <a:prstGeom prst="rect">
            <a:avLst/>
          </a:prstGeom>
          <a:noFill/>
        </p:spPr>
        <p:txBody>
          <a:bodyPr wrap="square" rtlCol="0">
            <a:spAutoFit/>
          </a:bodyPr>
          <a:lstStyle/>
          <a:p>
            <a:pPr>
              <a:lnSpc>
                <a:spcPct val="107000"/>
              </a:lnSpc>
              <a:spcAft>
                <a:spcPts val="800"/>
              </a:spcAft>
            </a:pPr>
            <a:r>
              <a:rPr lang="en-GB" sz="1600" dirty="0">
                <a:latin typeface="Arial" panose="020B0604020202020204" pitchFamily="34" charset="0"/>
                <a:ea typeface="Calibri" panose="020F0502020204030204" pitchFamily="34" charset="0"/>
                <a:cs typeface="Times New Roman" panose="02020603050405020304" pitchFamily="18" charset="0"/>
              </a:rPr>
              <a:t>Woods, J. (2001). </a:t>
            </a:r>
            <a:r>
              <a:rPr lang="en-GB" sz="1600" i="1" dirty="0">
                <a:latin typeface="Arial" panose="020B0604020202020204" pitchFamily="34" charset="0"/>
                <a:ea typeface="Calibri" panose="020F0502020204030204" pitchFamily="34" charset="0"/>
                <a:cs typeface="Times New Roman" panose="02020603050405020304" pitchFamily="18" charset="0"/>
              </a:rPr>
              <a:t>Working with young people. </a:t>
            </a:r>
            <a:r>
              <a:rPr lang="en-GB" sz="1600" i="1">
                <a:latin typeface="Arial" panose="020B0604020202020204" pitchFamily="34" charset="0"/>
                <a:ea typeface="Calibri" panose="020F0502020204030204" pitchFamily="34" charset="0"/>
                <a:cs typeface="Times New Roman" panose="02020603050405020304" pitchFamily="18" charset="0"/>
              </a:rPr>
              <a:t>Page 208. </a:t>
            </a:r>
            <a:r>
              <a:rPr lang="en-GB" sz="1600" i="1" dirty="0">
                <a:latin typeface="Arial" panose="020B0604020202020204" pitchFamily="34" charset="0"/>
                <a:ea typeface="Calibri" panose="020F0502020204030204" pitchFamily="34" charset="0"/>
                <a:cs typeface="Times New Roman" panose="02020603050405020304" pitchFamily="18" charset="0"/>
              </a:rPr>
              <a:t>Principles and Practise of informal education. </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18</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February 2021)</a:t>
            </a:r>
          </a:p>
          <a:p>
            <a:pPr>
              <a:lnSpc>
                <a:spcPct val="107000"/>
              </a:lnSpc>
              <a:spcAft>
                <a:spcPts val="800"/>
              </a:spcAft>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Young minds. (2021). </a:t>
            </a:r>
            <a:r>
              <a:rPr lang="en-GB" sz="1600" i="1" dirty="0">
                <a:effectLst/>
                <a:latin typeface="Arial" panose="020B0604020202020204" pitchFamily="34" charset="0"/>
                <a:ea typeface="Calibri" panose="020F0502020204030204" pitchFamily="34" charset="0"/>
                <a:cs typeface="Times New Roman" panose="02020603050405020304" pitchFamily="18" charset="0"/>
              </a:rPr>
              <a:t>Drugs and alcohol.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https://youngminds.org.uk/find-help/looking-after-yourself/drugs-and-alcohol/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30</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600" dirty="0">
                <a:effectLst/>
                <a:latin typeface="Arial" panose="020B0604020202020204" pitchFamily="34" charset="0"/>
                <a:ea typeface="Calibri" panose="020F0502020204030204" pitchFamily="34" charset="0"/>
                <a:cs typeface="Times New Roman" panose="02020603050405020304" pitchFamily="18" charset="0"/>
              </a:rPr>
              <a:t> January 2021)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Young Minds. (2021). </a:t>
            </a:r>
            <a:r>
              <a:rPr lang="en-GB" sz="1600" i="1" dirty="0">
                <a:effectLst/>
                <a:latin typeface="Arial" panose="020B0604020202020204" pitchFamily="34" charset="0"/>
                <a:ea typeface="Calibri" panose="020F0502020204030204" pitchFamily="34" charset="0"/>
                <a:cs typeface="Times New Roman" panose="02020603050405020304" pitchFamily="18" charset="0"/>
              </a:rPr>
              <a:t>Supporting your child with drugs and alcohol addiction.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https://youngminds.org.uk/find-help/for-parents/parents-guide-to-support-a-z/parents-guide-to-support-drugs-and-alcohol/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(Accessed on 2</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600" dirty="0">
                <a:effectLst/>
                <a:latin typeface="Arial" panose="020B0604020202020204" pitchFamily="34" charset="0"/>
                <a:ea typeface="Calibri" panose="020F0502020204030204" pitchFamily="34" charset="0"/>
                <a:cs typeface="Times New Roman" panose="02020603050405020304" pitchFamily="18" charset="0"/>
              </a:rPr>
              <a:t> February 2021)</a:t>
            </a:r>
          </a:p>
          <a:p>
            <a:pPr>
              <a:lnSpc>
                <a:spcPct val="107000"/>
              </a:lnSpc>
              <a:spcAft>
                <a:spcPts val="800"/>
              </a:spcAft>
            </a:pPr>
            <a:endParaRPr lang="en-GB" sz="16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06590223"/>
      </p:ext>
    </p:extLst>
  </p:cSld>
  <p:clrMapOvr>
    <a:masterClrMapping/>
  </p:clrMapOvr>
</p:sld>
</file>

<file path=ppt/theme/theme1.xml><?xml version="1.0" encoding="utf-8"?>
<a:theme xmlns:a="http://schemas.openxmlformats.org/drawingml/2006/main" name="PebbleVTI">
  <a:themeElements>
    <a:clrScheme name="AnalogousFromDarkSeedLeftStep">
      <a:dk1>
        <a:srgbClr val="000000"/>
      </a:dk1>
      <a:lt1>
        <a:srgbClr val="FFFFFF"/>
      </a:lt1>
      <a:dk2>
        <a:srgbClr val="3E3423"/>
      </a:dk2>
      <a:lt2>
        <a:srgbClr val="E7E2E8"/>
      </a:lt2>
      <a:accent1>
        <a:srgbClr val="37BA27"/>
      </a:accent1>
      <a:accent2>
        <a:srgbClr val="6AB31A"/>
      </a:accent2>
      <a:accent3>
        <a:srgbClr val="A1A924"/>
      </a:accent3>
      <a:accent4>
        <a:srgbClr val="CE901E"/>
      </a:accent4>
      <a:accent5>
        <a:srgbClr val="E05830"/>
      </a:accent5>
      <a:accent6>
        <a:srgbClr val="CE1E3F"/>
      </a:accent6>
      <a:hlink>
        <a:srgbClr val="B96D3C"/>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1164</TotalTime>
  <Words>2268</Words>
  <Application>Microsoft Office PowerPoint</Application>
  <PresentationFormat>Widescreen</PresentationFormat>
  <Paragraphs>196</Paragraphs>
  <Slides>28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Avenir Next LT Pro</vt:lpstr>
      <vt:lpstr>Avenir Next LT Pro Light</vt:lpstr>
      <vt:lpstr>Calibri</vt:lpstr>
      <vt:lpstr>Helvetica</vt:lpstr>
      <vt:lpstr>Sitka Subheading</vt:lpstr>
      <vt:lpstr>PebbleVTI</vt:lpstr>
      <vt:lpstr>   Effective Practise </vt:lpstr>
      <vt:lpstr>What is effective practise?</vt:lpstr>
      <vt:lpstr>Effective Practise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vt:lpstr>
      <vt:lpstr>PowerPoint Presentation</vt:lpstr>
      <vt:lpstr>Drugs, alcohol and you </vt:lpstr>
      <vt:lpstr>PowerPoint Presentation</vt:lpstr>
      <vt:lpstr>PowerPoint Presentation</vt:lpstr>
      <vt:lpstr>PowerPoint Presentation</vt:lpstr>
      <vt:lpstr>PowerPoint Presentation</vt:lpstr>
      <vt:lpstr>Activity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ECYW4004 Effective practise with young people</dc:title>
  <dc:creator>Franchesca Alice</dc:creator>
  <cp:lastModifiedBy>Franchesca Alice</cp:lastModifiedBy>
  <cp:revision>73</cp:revision>
  <dcterms:created xsi:type="dcterms:W3CDTF">2021-01-29T08:46:51Z</dcterms:created>
  <dcterms:modified xsi:type="dcterms:W3CDTF">2021-02-21T10:33:23Z</dcterms:modified>
</cp:coreProperties>
</file>