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79" r:id="rId3"/>
    <p:sldId id="257" r:id="rId4"/>
    <p:sldId id="258" r:id="rId5"/>
    <p:sldId id="259" r:id="rId6"/>
    <p:sldId id="260" r:id="rId7"/>
    <p:sldId id="261" r:id="rId8"/>
    <p:sldId id="262" r:id="rId9"/>
    <p:sldId id="263" r:id="rId10"/>
    <p:sldId id="280" r:id="rId11"/>
    <p:sldId id="264" r:id="rId12"/>
    <p:sldId id="265" r:id="rId13"/>
    <p:sldId id="266" r:id="rId14"/>
    <p:sldId id="267" r:id="rId15"/>
    <p:sldId id="268" r:id="rId16"/>
    <p:sldId id="269" r:id="rId17"/>
    <p:sldId id="270" r:id="rId18"/>
    <p:sldId id="281" r:id="rId19"/>
    <p:sldId id="271" r:id="rId20"/>
    <p:sldId id="272" r:id="rId21"/>
    <p:sldId id="273" r:id="rId22"/>
    <p:sldId id="274" r:id="rId23"/>
    <p:sldId id="275" r:id="rId24"/>
    <p:sldId id="276" r:id="rId25"/>
    <p:sldId id="277" r:id="rId26"/>
    <p:sldId id="27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CCFF"/>
    <a:srgbClr val="0099FF"/>
    <a:srgbClr val="CC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E47079-6454-4246-A5C3-A51AA9521F36}" type="datetimeFigureOut">
              <a:rPr lang="en-IN" smtClean="0"/>
              <a:t>07-03-2026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7E8245-BD64-4A94-B1B3-8AE739882BC0}" type="slidenum">
              <a:rPr lang="en-IN" smtClean="0"/>
              <a:t>‹#›</a:t>
            </a:fld>
            <a:endParaRPr lang="en-IN"/>
          </a:p>
        </p:txBody>
      </p:sp>
    </p:spTree>
    <p:extLst>
      <p:ext uri="{BB962C8B-B14F-4D97-AF65-F5344CB8AC3E}">
        <p14:creationId xmlns:p14="http://schemas.microsoft.com/office/powerpoint/2010/main" val="2521411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Smoking and over drinking are still the number one causes of avoidable morbidity and mortality across the globe (</a:t>
            </a:r>
            <a:r>
              <a:rPr lang="en-GB" sz="1200" kern="1200" dirty="0" err="1">
                <a:solidFill>
                  <a:schemeClr val="tx1"/>
                </a:solidFill>
                <a:effectLst/>
                <a:latin typeface="+mn-lt"/>
                <a:ea typeface="+mn-ea"/>
                <a:cs typeface="+mn-cs"/>
              </a:rPr>
              <a:t>Tobaccofreelife</a:t>
            </a:r>
            <a:r>
              <a:rPr lang="en-GB" sz="1200" kern="1200" dirty="0">
                <a:solidFill>
                  <a:schemeClr val="tx1"/>
                </a:solidFill>
                <a:effectLst/>
                <a:latin typeface="+mn-lt"/>
                <a:ea typeface="+mn-ea"/>
                <a:cs typeface="+mn-cs"/>
              </a:rPr>
              <a:t>, 2025). Such behaviours predispose cancer, heart disease and liver failure among other diseases. Prevention and behaviour change are therefore given a high priority in the strategies that tackle public health. Health promotion campaigns are significant since they offer education, encouragement and inspiration to people to change their lifestyles to healthier ones (WHO, 2026). In this presentation, a community-based programme that can be used to reduce smoking and harmful alcohol consumption is proposed based on scheduled awareness sessions and enabling behavioural interventions.</a:t>
            </a:r>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3</a:t>
            </a:fld>
            <a:endParaRPr lang="en-IN"/>
          </a:p>
        </p:txBody>
      </p:sp>
    </p:spTree>
    <p:extLst>
      <p:ext uri="{BB962C8B-B14F-4D97-AF65-F5344CB8AC3E}">
        <p14:creationId xmlns:p14="http://schemas.microsoft.com/office/powerpoint/2010/main" val="15260387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campaign focuses on adults between the age of twenty five and forty five years since this group of adults usually encounter a lot of work burden, societal pressures, challenges of lifestyles. These reasons can be used as coping mechanisms to cause smoking and negative drinking behaviours. It has been indicated that such an age group of people tend to drink socially and are unable to quit smoking because they are addicted to it and because of social stigma (</a:t>
            </a:r>
            <a:r>
              <a:rPr lang="en-GB" sz="1200" kern="1200" dirty="0" err="1">
                <a:solidFill>
                  <a:schemeClr val="tx1"/>
                </a:solidFill>
                <a:effectLst/>
                <a:latin typeface="+mn-lt"/>
                <a:ea typeface="+mn-ea"/>
                <a:cs typeface="+mn-cs"/>
              </a:rPr>
              <a:t>Tobaccoinduceddiseases</a:t>
            </a:r>
            <a:r>
              <a:rPr lang="en-GB" sz="1200" kern="1200" dirty="0">
                <a:solidFill>
                  <a:schemeClr val="tx1"/>
                </a:solidFill>
                <a:effectLst/>
                <a:latin typeface="+mn-lt"/>
                <a:ea typeface="+mn-ea"/>
                <a:cs typeface="+mn-cs"/>
              </a:rPr>
              <a:t>, 2025). Hence, a tailored health promotion initiative is capable of offering such population effective support and education to allow them to make healthier choices</a:t>
            </a:r>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4</a:t>
            </a:fld>
            <a:endParaRPr lang="en-IN"/>
          </a:p>
        </p:txBody>
      </p:sp>
    </p:spTree>
    <p:extLst>
      <p:ext uri="{BB962C8B-B14F-4D97-AF65-F5344CB8AC3E}">
        <p14:creationId xmlns:p14="http://schemas.microsoft.com/office/powerpoint/2010/main" val="3098705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campaign is an eight week intervention programme involving an educational, behavioural support and community engagement campaign. Participants will also undergo organised sessions on such topics as health risks, addiction awareness and coping strategies every week. The programme will also expose the participants to smoking cessation and alcohol reduction support resources. The campaign will empower people to make changes in behaviours that are harmful and change their lifestyles by marrying knowledge and practical assistance</a:t>
            </a:r>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5</a:t>
            </a:fld>
            <a:endParaRPr lang="en-IN"/>
          </a:p>
        </p:txBody>
      </p:sp>
    </p:spTree>
    <p:extLst>
      <p:ext uri="{BB962C8B-B14F-4D97-AF65-F5344CB8AC3E}">
        <p14:creationId xmlns:p14="http://schemas.microsoft.com/office/powerpoint/2010/main" val="330133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campaign has its basis in the epidemiological evidence indicating that smoking and alcohol consumption have a significant contribution to the occurrence of preventable diseases. Most of these behaviours are perpetuated among the adults due to addiction, stress and the social norms (</a:t>
            </a:r>
            <a:r>
              <a:rPr lang="en-GB" sz="1200" kern="1200" dirty="0" err="1">
                <a:solidFill>
                  <a:schemeClr val="tx1"/>
                </a:solidFill>
                <a:effectLst/>
                <a:latin typeface="+mn-lt"/>
                <a:ea typeface="+mn-ea"/>
                <a:cs typeface="+mn-cs"/>
              </a:rPr>
              <a:t>Doutani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These habits are capable of causing drastic long-term health problems and high healthcare expenses without interventions. These problems can be addressed through health promotion efforts by increasing awareness, promoting a better coping mechanism, and offering resources that can help people change lifestyle positively.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6</a:t>
            </a:fld>
            <a:endParaRPr lang="en-IN"/>
          </a:p>
        </p:txBody>
      </p:sp>
    </p:spTree>
    <p:extLst>
      <p:ext uri="{BB962C8B-B14F-4D97-AF65-F5344CB8AC3E}">
        <p14:creationId xmlns:p14="http://schemas.microsoft.com/office/powerpoint/2010/main" val="3886180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goal of national health guidelines is to mitigate the risks of smoking and alcohol drinking. The maximum amount of alcohol that adults should consume in a week is fourteen units in the United Kingdom. Quitting smoking is also highly recommended as the possibility of cancer, heart diseases and respiratory diseases is very high (Rahman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Though there are such recommendations, there are a lot of people who go beyond these limits. This underlines the need to have specific health promotion activities that can offer education and behaviour change support.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7</a:t>
            </a:fld>
            <a:endParaRPr lang="en-IN"/>
          </a:p>
        </p:txBody>
      </p:sp>
    </p:spTree>
    <p:extLst>
      <p:ext uri="{BB962C8B-B14F-4D97-AF65-F5344CB8AC3E}">
        <p14:creationId xmlns:p14="http://schemas.microsoft.com/office/powerpoint/2010/main" val="1201413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much as long-term health risks have been massively known, short-term impacts may influence day-to-day lives as well. Smoking can lead to coughs, difficulty in breathing and loss of physical strength, whereas alcohol abuse might damage the judgement and provoke the accident. People can also suffer sleeplessness, exhaustion and lack of concentration. These short-term impacts can include relationship, productivity and psychological health impacts (Lin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These short-term effects in health promotion campaigns can be used to take measures to influence people to rethink their bad habits.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8</a:t>
            </a:fld>
            <a:endParaRPr lang="en-IN"/>
          </a:p>
        </p:txBody>
      </p:sp>
    </p:spTree>
    <p:extLst>
      <p:ext uri="{BB962C8B-B14F-4D97-AF65-F5344CB8AC3E}">
        <p14:creationId xmlns:p14="http://schemas.microsoft.com/office/powerpoint/2010/main" val="2100111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smoking and alcohol results have long-term health effects which are deplorable. Lung cancer and chronic obstructive pulmonary disease and cardiovascular disease are highly associated with smoking (NIAAA, 2025). High levels of alcohol consumption may lead to liver cirrhosis, high blood pressure and psychiatric problems. These chronic diseases not only decrease lifespan but are also a great burden to health care systems. Prevention of health is thus a primary requirement in persuading people to change behaviours before these severe illnesses strike.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9</a:t>
            </a:fld>
            <a:endParaRPr lang="en-IN"/>
          </a:p>
        </p:txBody>
      </p:sp>
    </p:spTree>
    <p:extLst>
      <p:ext uri="{BB962C8B-B14F-4D97-AF65-F5344CB8AC3E}">
        <p14:creationId xmlns:p14="http://schemas.microsoft.com/office/powerpoint/2010/main" val="15351859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three main objectives of the campaign that include the awareness, behaviour change and support services accessibility. To begin with, the campaign will aim at raising awareness on the health dangers of smoking and alcohol misuse. Second, it motivates the participants to make healthier choices as expressed in practice-based coping skills and lifestyle modification. Lastly, this programme is meant to link them to professional support service including counselling service and smoking cessation services in order to have long-term behaviour change.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11</a:t>
            </a:fld>
            <a:endParaRPr lang="en-IN"/>
          </a:p>
        </p:txBody>
      </p:sp>
    </p:spTree>
    <p:extLst>
      <p:ext uri="{BB962C8B-B14F-4D97-AF65-F5344CB8AC3E}">
        <p14:creationId xmlns:p14="http://schemas.microsoft.com/office/powerpoint/2010/main" val="23327676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activities of the campaign are expected to be interactive and supportive. The workshops will enlighten the participants on the dangers of smoking and alcohol abuse to their health and discussions in groups will enable the participants to experience and learn with each other. The coping with stress and how to cope with cravings will be guided during counselling sessions. Peer support will also be a significant factor to ensure that the motivation is maintained and the participants are determined to ensure that they are committed to changing their lifestyle to healthier ones.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12</a:t>
            </a:fld>
            <a:endParaRPr lang="en-IN"/>
          </a:p>
        </p:txBody>
      </p:sp>
    </p:spTree>
    <p:extLst>
      <p:ext uri="{BB962C8B-B14F-4D97-AF65-F5344CB8AC3E}">
        <p14:creationId xmlns:p14="http://schemas.microsoft.com/office/powerpoint/2010/main" val="27201263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campaign has an eight-week systematic programme whereby knowledge and behaviour change strategies are introduced to the participants gradually. The initial meetings are based on awareness and education on addiction. The coping mechanisms, including stress management and behavioural models to minimise smoking and alcohol consumption, will be introduced to the participants in the middle of the programme. The last sessions include peer support and programme analysis, which motivates participants to keep up with their health lifestyle change after the campaign.</a:t>
            </a:r>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13</a:t>
            </a:fld>
            <a:endParaRPr lang="en-IN"/>
          </a:p>
        </p:txBody>
      </p:sp>
    </p:spTree>
    <p:extLst>
      <p:ext uri="{BB962C8B-B14F-4D97-AF65-F5344CB8AC3E}">
        <p14:creationId xmlns:p14="http://schemas.microsoft.com/office/powerpoint/2010/main" val="15224959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should be evaluated to find out the effectiveness of the campaign. Process evaluation will be used to analyse the extent to which the programme gets implemented and the extent to which the participants are active. Immediate changes like the decrease of smoking or alcohol consumption will be evaluated using outcome evaluation (Meshkat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Impact evaluation will investigate the effects in the long term such as sustained behaviour change and health awareness. These assessment techniques are such that it is possible to gauge the success of the campaign.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15</a:t>
            </a:fld>
            <a:endParaRPr lang="en-IN"/>
          </a:p>
        </p:txBody>
      </p:sp>
    </p:spTree>
    <p:extLst>
      <p:ext uri="{BB962C8B-B14F-4D97-AF65-F5344CB8AC3E}">
        <p14:creationId xmlns:p14="http://schemas.microsoft.com/office/powerpoint/2010/main" val="3652724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Effective public health campaigns require partnership with known health organisations. Other organisations like NHS, Alcohol Change UK and Action on Smoking and Health offer resources that are helpful like counselling services, educational resources and cessation programmes (NHS, 2026). These organisations also run national campaigns which are aimed at reducing smoking and harmful alcohol consumption. Through the partnership of such organisations, the campaign will be able to partner with the participants and the professional support services and also make sure that the intervention is in tandem with the national health promotion strategies.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16</a:t>
            </a:fld>
            <a:endParaRPr lang="en-IN"/>
          </a:p>
        </p:txBody>
      </p:sp>
    </p:spTree>
    <p:extLst>
      <p:ext uri="{BB962C8B-B14F-4D97-AF65-F5344CB8AC3E}">
        <p14:creationId xmlns:p14="http://schemas.microsoft.com/office/powerpoint/2010/main" val="39635259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various resources that are needed in health promotion campaigns to aid the behaviour change. Information concerning the health hazards of smoking and alcohol abuse is given through educational leaflets and workshops. Digital solutions like health applications can be used to keep the participants informed about their progress and motivated during the programme. The services of a counsellor are also a significant factor; they provide professional advice and emotional support (Liu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The pooling of these resources serves to make sure that the participants get end to end support during the campaign.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17</a:t>
            </a:fld>
            <a:endParaRPr lang="en-IN"/>
          </a:p>
        </p:txBody>
      </p:sp>
    </p:spTree>
    <p:extLst>
      <p:ext uri="{BB962C8B-B14F-4D97-AF65-F5344CB8AC3E}">
        <p14:creationId xmlns:p14="http://schemas.microsoft.com/office/powerpoint/2010/main" val="37134819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Among the most immediate and quantifiable effects of the prevention of smoking and alcohol intake are the physiological benefits. Quitting smoking rehabilitates the lungs and enhances breathing rate. Likewise, drinking less will safeguard the liver and these will facilitate healthy blood pressure levels. These enhancements also increase the energy levels and the immune system functioning (Liu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It is important to emphasise these physiological advantages to inspire anyone by demonstrating that beneficial health results may be observed quite fast once people change their lifestyle behaviours towards healthier ones.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19</a:t>
            </a:fld>
            <a:endParaRPr lang="en-IN"/>
          </a:p>
        </p:txBody>
      </p:sp>
    </p:spTree>
    <p:extLst>
      <p:ext uri="{BB962C8B-B14F-4D97-AF65-F5344CB8AC3E}">
        <p14:creationId xmlns:p14="http://schemas.microsoft.com/office/powerpoint/2010/main" val="7749030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Psychological wellbeing is also strongly related with lifestyle behaviours, including smoking and alcohol consumption. These substances are initially used by many people to help them deal with stress or even emotional hardship. Though, in the long run they may aggravate anxiety and depression (de Sousa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2025). In cases where people diminish or discontinue these behaviours, they tend to have better moods, emotional and self-confidence. These psychological gains will serve to solidify healthy behaviour change and will make individuals stick to their new lifestyle habits.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20</a:t>
            </a:fld>
            <a:endParaRPr lang="en-IN"/>
          </a:p>
        </p:txBody>
      </p:sp>
    </p:spTree>
    <p:extLst>
      <p:ext uri="{BB962C8B-B14F-4D97-AF65-F5344CB8AC3E}">
        <p14:creationId xmlns:p14="http://schemas.microsoft.com/office/powerpoint/2010/main" val="25421005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Behaviour change does not only impact on individual health but it also impacts on social environments. Improvement of relationships with family members and colleagues can be achieved through the reduction of smoking and alcohol consumption as people might feel more emotionally stable and at ease when they communicate (Sims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2026). Monetary gains are also important since funds that could be used to buy cigarettes or alcohol can be used to undertake other healthy activities. These are sociological advantages that show that behaviour change can have a positive effect on individuals and the society at large.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21</a:t>
            </a:fld>
            <a:endParaRPr lang="en-IN"/>
          </a:p>
        </p:txBody>
      </p:sp>
    </p:spTree>
    <p:extLst>
      <p:ext uri="{BB962C8B-B14F-4D97-AF65-F5344CB8AC3E}">
        <p14:creationId xmlns:p14="http://schemas.microsoft.com/office/powerpoint/2010/main" val="1531283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formulation of effective interventions in the field of public health requires the application of health behaviour change theories. Health Belief Model describes the chances of people to change behaviour on a more positive note, when they recognise a serious health threat and when they believe that the changes will lead to benefits (Li, 2025). The Theory of Planned Behaviour dwells on the social factors and personal behaviour attitudes. The Transtheoretical Model outlines phases that individuals go through in transformation of behaviour. The theories are useful in developing strategies that promote sustainable behaviour change</a:t>
            </a:r>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22</a:t>
            </a:fld>
            <a:endParaRPr lang="en-IN"/>
          </a:p>
        </p:txBody>
      </p:sp>
    </p:spTree>
    <p:extLst>
      <p:ext uri="{BB962C8B-B14F-4D97-AF65-F5344CB8AC3E}">
        <p14:creationId xmlns:p14="http://schemas.microsoft.com/office/powerpoint/2010/main" val="31260913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Change is not always an easy task since people have to encounter several obstacles. The inner struggle is one of addiction, especially nicotine dependence and routine alcoholism. Social conditions are also known to affect behaviour particularly when the person feels compelled to engage in social drinking or smoking activities (Feliu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2026). Health promotion campaigns should thus offer solutions like counselling, peer support and stress management strategies that can assist people to resolve such problems and follow better health habits.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23</a:t>
            </a:fld>
            <a:endParaRPr lang="en-IN"/>
          </a:p>
        </p:txBody>
      </p:sp>
    </p:spTree>
    <p:extLst>
      <p:ext uri="{BB962C8B-B14F-4D97-AF65-F5344CB8AC3E}">
        <p14:creationId xmlns:p14="http://schemas.microsoft.com/office/powerpoint/2010/main" val="8845717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resolution of barriers will involve education and emotional support and professional guidance. The participants will be given educational workshops on knowledge regarding health risks and coping techniques. Peer support groups also help in giving a feeling of community and one person can support another through the behaviour change process. Cessation programmes and counselling services offer specialised assistance to people who have an addiction. These measures combined enhance the chances of long-term change in lifestyle</a:t>
            </a:r>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24</a:t>
            </a:fld>
            <a:endParaRPr lang="en-IN"/>
          </a:p>
        </p:txBody>
      </p:sp>
    </p:spTree>
    <p:extLst>
      <p:ext uri="{BB962C8B-B14F-4D97-AF65-F5344CB8AC3E}">
        <p14:creationId xmlns:p14="http://schemas.microsoft.com/office/powerpoint/2010/main" val="10202117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Finally, smoking and harmful alcohol use are the issues of utmost importance as far as the state of health is concerned. These behaviours demand all-inclusive measures of education, behavioural support and community engagement. This initiative illustrates how well-planned interventions, theoretical frameworks and collaboration with health agencies can ensure a positive behaviour change. Health promotion programs help people to improve their wellbeing and decrease the disease burden within the communities by enabling them to mitigate negative behaviours.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47E8245-BD64-4A94-B1B3-8AE739882BC0}" type="slidenum">
              <a:rPr lang="en-IN" smtClean="0"/>
              <a:t>25</a:t>
            </a:fld>
            <a:endParaRPr lang="en-IN"/>
          </a:p>
        </p:txBody>
      </p:sp>
    </p:spTree>
    <p:extLst>
      <p:ext uri="{BB962C8B-B14F-4D97-AF65-F5344CB8AC3E}">
        <p14:creationId xmlns:p14="http://schemas.microsoft.com/office/powerpoint/2010/main" val="2135523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35630-2721-486E-DABA-3C7CF95ADF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EA50304E-B45D-7905-ED66-152C3FDF7B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00AF6F1B-00F4-5931-DD3D-CF0CC11B29B6}"/>
              </a:ext>
            </a:extLst>
          </p:cNvPr>
          <p:cNvSpPr>
            <a:spLocks noGrp="1"/>
          </p:cNvSpPr>
          <p:nvPr>
            <p:ph type="dt" sz="half" idx="10"/>
          </p:nvPr>
        </p:nvSpPr>
        <p:spPr/>
        <p:txBody>
          <a:bodyPr/>
          <a:lstStyle/>
          <a:p>
            <a:fld id="{21151B78-3DD5-465F-8BBA-77E9A71A0BAB}" type="datetimeFigureOut">
              <a:rPr lang="en-IN" smtClean="0"/>
              <a:t>07-03-2026</a:t>
            </a:fld>
            <a:endParaRPr lang="en-IN"/>
          </a:p>
        </p:txBody>
      </p:sp>
      <p:sp>
        <p:nvSpPr>
          <p:cNvPr id="5" name="Footer Placeholder 4">
            <a:extLst>
              <a:ext uri="{FF2B5EF4-FFF2-40B4-BE49-F238E27FC236}">
                <a16:creationId xmlns:a16="http://schemas.microsoft.com/office/drawing/2014/main" id="{6953B78E-FFCB-D278-E232-A1931F5F299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76373AB-720B-CFBE-8C8D-C8AF768B2A7E}"/>
              </a:ext>
            </a:extLst>
          </p:cNvPr>
          <p:cNvSpPr>
            <a:spLocks noGrp="1"/>
          </p:cNvSpPr>
          <p:nvPr>
            <p:ph type="sldNum" sz="quarter" idx="12"/>
          </p:nvPr>
        </p:nvSpPr>
        <p:spPr/>
        <p:txBody>
          <a:bodyPr/>
          <a:lstStyle/>
          <a:p>
            <a:fld id="{E3C58A5B-C807-443F-B40A-E9EEA59CBAB5}" type="slidenum">
              <a:rPr lang="en-IN" smtClean="0"/>
              <a:t>‹#›</a:t>
            </a:fld>
            <a:endParaRPr lang="en-IN"/>
          </a:p>
        </p:txBody>
      </p:sp>
    </p:spTree>
    <p:extLst>
      <p:ext uri="{BB962C8B-B14F-4D97-AF65-F5344CB8AC3E}">
        <p14:creationId xmlns:p14="http://schemas.microsoft.com/office/powerpoint/2010/main" val="39988596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BDE35-7933-1113-6A4E-D0194755ADC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3D5B759-DA57-97B3-0E2B-468F6A2129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876CC8B-7586-C851-7753-2DF5B52753E9}"/>
              </a:ext>
            </a:extLst>
          </p:cNvPr>
          <p:cNvSpPr>
            <a:spLocks noGrp="1"/>
          </p:cNvSpPr>
          <p:nvPr>
            <p:ph type="dt" sz="half" idx="10"/>
          </p:nvPr>
        </p:nvSpPr>
        <p:spPr/>
        <p:txBody>
          <a:bodyPr/>
          <a:lstStyle/>
          <a:p>
            <a:fld id="{21151B78-3DD5-465F-8BBA-77E9A71A0BAB}" type="datetimeFigureOut">
              <a:rPr lang="en-IN" smtClean="0"/>
              <a:t>07-03-2026</a:t>
            </a:fld>
            <a:endParaRPr lang="en-IN"/>
          </a:p>
        </p:txBody>
      </p:sp>
      <p:sp>
        <p:nvSpPr>
          <p:cNvPr id="5" name="Footer Placeholder 4">
            <a:extLst>
              <a:ext uri="{FF2B5EF4-FFF2-40B4-BE49-F238E27FC236}">
                <a16:creationId xmlns:a16="http://schemas.microsoft.com/office/drawing/2014/main" id="{63BCA79E-A55B-0020-921B-3C1517C87CE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EB987C6-1DDE-CB15-4896-157C18527452}"/>
              </a:ext>
            </a:extLst>
          </p:cNvPr>
          <p:cNvSpPr>
            <a:spLocks noGrp="1"/>
          </p:cNvSpPr>
          <p:nvPr>
            <p:ph type="sldNum" sz="quarter" idx="12"/>
          </p:nvPr>
        </p:nvSpPr>
        <p:spPr/>
        <p:txBody>
          <a:bodyPr/>
          <a:lstStyle/>
          <a:p>
            <a:fld id="{E3C58A5B-C807-443F-B40A-E9EEA59CBAB5}" type="slidenum">
              <a:rPr lang="en-IN" smtClean="0"/>
              <a:t>‹#›</a:t>
            </a:fld>
            <a:endParaRPr lang="en-IN"/>
          </a:p>
        </p:txBody>
      </p:sp>
    </p:spTree>
    <p:extLst>
      <p:ext uri="{BB962C8B-B14F-4D97-AF65-F5344CB8AC3E}">
        <p14:creationId xmlns:p14="http://schemas.microsoft.com/office/powerpoint/2010/main" val="3661090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8B520-DE16-7CBD-3862-F9147765FAC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2C3F16FE-97D8-9E6A-6761-5BFFE79453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031FB4B-368A-9CF9-E40B-2B55F89AE04A}"/>
              </a:ext>
            </a:extLst>
          </p:cNvPr>
          <p:cNvSpPr>
            <a:spLocks noGrp="1"/>
          </p:cNvSpPr>
          <p:nvPr>
            <p:ph type="dt" sz="half" idx="10"/>
          </p:nvPr>
        </p:nvSpPr>
        <p:spPr/>
        <p:txBody>
          <a:bodyPr/>
          <a:lstStyle/>
          <a:p>
            <a:fld id="{21151B78-3DD5-465F-8BBA-77E9A71A0BAB}" type="datetimeFigureOut">
              <a:rPr lang="en-IN" smtClean="0"/>
              <a:t>07-03-2026</a:t>
            </a:fld>
            <a:endParaRPr lang="en-IN"/>
          </a:p>
        </p:txBody>
      </p:sp>
      <p:sp>
        <p:nvSpPr>
          <p:cNvPr id="5" name="Footer Placeholder 4">
            <a:extLst>
              <a:ext uri="{FF2B5EF4-FFF2-40B4-BE49-F238E27FC236}">
                <a16:creationId xmlns:a16="http://schemas.microsoft.com/office/drawing/2014/main" id="{630C20B1-8695-BB3B-6D76-637071374C4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00A3007-0B09-0562-22F7-4BFC66E38939}"/>
              </a:ext>
            </a:extLst>
          </p:cNvPr>
          <p:cNvSpPr>
            <a:spLocks noGrp="1"/>
          </p:cNvSpPr>
          <p:nvPr>
            <p:ph type="sldNum" sz="quarter" idx="12"/>
          </p:nvPr>
        </p:nvSpPr>
        <p:spPr/>
        <p:txBody>
          <a:bodyPr/>
          <a:lstStyle/>
          <a:p>
            <a:fld id="{E3C58A5B-C807-443F-B40A-E9EEA59CBAB5}" type="slidenum">
              <a:rPr lang="en-IN" smtClean="0"/>
              <a:t>‹#›</a:t>
            </a:fld>
            <a:endParaRPr lang="en-IN"/>
          </a:p>
        </p:txBody>
      </p:sp>
    </p:spTree>
    <p:extLst>
      <p:ext uri="{BB962C8B-B14F-4D97-AF65-F5344CB8AC3E}">
        <p14:creationId xmlns:p14="http://schemas.microsoft.com/office/powerpoint/2010/main" val="1142148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FA3A2-BED2-B012-90B7-903E04F0371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981D895-DCE0-FAA6-8E1D-01324FF4C59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2B082E9E-890B-A247-9412-3252AEE7ED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73FCE544-51F9-7712-D607-7E03CCB0F649}"/>
              </a:ext>
            </a:extLst>
          </p:cNvPr>
          <p:cNvSpPr>
            <a:spLocks noGrp="1"/>
          </p:cNvSpPr>
          <p:nvPr>
            <p:ph type="dt" sz="half" idx="10"/>
          </p:nvPr>
        </p:nvSpPr>
        <p:spPr/>
        <p:txBody>
          <a:bodyPr/>
          <a:lstStyle/>
          <a:p>
            <a:fld id="{21151B78-3DD5-465F-8BBA-77E9A71A0BAB}" type="datetimeFigureOut">
              <a:rPr lang="en-IN" smtClean="0"/>
              <a:t>07-03-2026</a:t>
            </a:fld>
            <a:endParaRPr lang="en-IN"/>
          </a:p>
        </p:txBody>
      </p:sp>
      <p:sp>
        <p:nvSpPr>
          <p:cNvPr id="6" name="Footer Placeholder 5">
            <a:extLst>
              <a:ext uri="{FF2B5EF4-FFF2-40B4-BE49-F238E27FC236}">
                <a16:creationId xmlns:a16="http://schemas.microsoft.com/office/drawing/2014/main" id="{4F6D1B4B-D272-3844-50F4-43AFF33B4FA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1076341-53DE-4D62-3F9E-2224179B81CC}"/>
              </a:ext>
            </a:extLst>
          </p:cNvPr>
          <p:cNvSpPr>
            <a:spLocks noGrp="1"/>
          </p:cNvSpPr>
          <p:nvPr>
            <p:ph type="sldNum" sz="quarter" idx="12"/>
          </p:nvPr>
        </p:nvSpPr>
        <p:spPr/>
        <p:txBody>
          <a:bodyPr/>
          <a:lstStyle/>
          <a:p>
            <a:fld id="{E3C58A5B-C807-443F-B40A-E9EEA59CBAB5}" type="slidenum">
              <a:rPr lang="en-IN" smtClean="0"/>
              <a:t>‹#›</a:t>
            </a:fld>
            <a:endParaRPr lang="en-IN"/>
          </a:p>
        </p:txBody>
      </p:sp>
    </p:spTree>
    <p:extLst>
      <p:ext uri="{BB962C8B-B14F-4D97-AF65-F5344CB8AC3E}">
        <p14:creationId xmlns:p14="http://schemas.microsoft.com/office/powerpoint/2010/main" val="2219912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A113B-9BC0-0009-0A47-27B68984855E}"/>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B435792-06FF-CF3D-8671-FD0C7F44A2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C56A91-C74A-A330-1A4A-6C5046669B7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38B94BE5-2607-C5B7-3633-8BD233F35D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CF65688-7AF1-39EC-A604-F3FA09C2A4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16E7C035-BE0D-4567-C19A-6F62B2154D4B}"/>
              </a:ext>
            </a:extLst>
          </p:cNvPr>
          <p:cNvSpPr>
            <a:spLocks noGrp="1"/>
          </p:cNvSpPr>
          <p:nvPr>
            <p:ph type="dt" sz="half" idx="10"/>
          </p:nvPr>
        </p:nvSpPr>
        <p:spPr/>
        <p:txBody>
          <a:bodyPr/>
          <a:lstStyle/>
          <a:p>
            <a:fld id="{21151B78-3DD5-465F-8BBA-77E9A71A0BAB}" type="datetimeFigureOut">
              <a:rPr lang="en-IN" smtClean="0"/>
              <a:t>07-03-2026</a:t>
            </a:fld>
            <a:endParaRPr lang="en-IN"/>
          </a:p>
        </p:txBody>
      </p:sp>
      <p:sp>
        <p:nvSpPr>
          <p:cNvPr id="8" name="Footer Placeholder 7">
            <a:extLst>
              <a:ext uri="{FF2B5EF4-FFF2-40B4-BE49-F238E27FC236}">
                <a16:creationId xmlns:a16="http://schemas.microsoft.com/office/drawing/2014/main" id="{878C5567-446E-079C-7CE0-B9AB85F3E651}"/>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12C521E9-08F6-9887-820F-88C9001D7236}"/>
              </a:ext>
            </a:extLst>
          </p:cNvPr>
          <p:cNvSpPr>
            <a:spLocks noGrp="1"/>
          </p:cNvSpPr>
          <p:nvPr>
            <p:ph type="sldNum" sz="quarter" idx="12"/>
          </p:nvPr>
        </p:nvSpPr>
        <p:spPr/>
        <p:txBody>
          <a:bodyPr/>
          <a:lstStyle/>
          <a:p>
            <a:fld id="{E3C58A5B-C807-443F-B40A-E9EEA59CBAB5}" type="slidenum">
              <a:rPr lang="en-IN" smtClean="0"/>
              <a:t>‹#›</a:t>
            </a:fld>
            <a:endParaRPr lang="en-IN"/>
          </a:p>
        </p:txBody>
      </p:sp>
    </p:spTree>
    <p:extLst>
      <p:ext uri="{BB962C8B-B14F-4D97-AF65-F5344CB8AC3E}">
        <p14:creationId xmlns:p14="http://schemas.microsoft.com/office/powerpoint/2010/main" val="1387337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E60D6-B318-8140-229B-3525F5FA962C}"/>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27CA8EE-2238-52EE-9A9A-1A472E7EFBA9}"/>
              </a:ext>
            </a:extLst>
          </p:cNvPr>
          <p:cNvSpPr>
            <a:spLocks noGrp="1"/>
          </p:cNvSpPr>
          <p:nvPr>
            <p:ph type="dt" sz="half" idx="10"/>
          </p:nvPr>
        </p:nvSpPr>
        <p:spPr/>
        <p:txBody>
          <a:bodyPr/>
          <a:lstStyle/>
          <a:p>
            <a:fld id="{21151B78-3DD5-465F-8BBA-77E9A71A0BAB}" type="datetimeFigureOut">
              <a:rPr lang="en-IN" smtClean="0"/>
              <a:t>07-03-2026</a:t>
            </a:fld>
            <a:endParaRPr lang="en-IN"/>
          </a:p>
        </p:txBody>
      </p:sp>
      <p:sp>
        <p:nvSpPr>
          <p:cNvPr id="4" name="Footer Placeholder 3">
            <a:extLst>
              <a:ext uri="{FF2B5EF4-FFF2-40B4-BE49-F238E27FC236}">
                <a16:creationId xmlns:a16="http://schemas.microsoft.com/office/drawing/2014/main" id="{C4B8685C-6801-64C6-4A48-998E88BF453C}"/>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B968196A-26D9-5FD3-34B3-9BA12281AA4F}"/>
              </a:ext>
            </a:extLst>
          </p:cNvPr>
          <p:cNvSpPr>
            <a:spLocks noGrp="1"/>
          </p:cNvSpPr>
          <p:nvPr>
            <p:ph type="sldNum" sz="quarter" idx="12"/>
          </p:nvPr>
        </p:nvSpPr>
        <p:spPr/>
        <p:txBody>
          <a:bodyPr/>
          <a:lstStyle/>
          <a:p>
            <a:fld id="{E3C58A5B-C807-443F-B40A-E9EEA59CBAB5}" type="slidenum">
              <a:rPr lang="en-IN" smtClean="0"/>
              <a:t>‹#›</a:t>
            </a:fld>
            <a:endParaRPr lang="en-IN"/>
          </a:p>
        </p:txBody>
      </p:sp>
    </p:spTree>
    <p:extLst>
      <p:ext uri="{BB962C8B-B14F-4D97-AF65-F5344CB8AC3E}">
        <p14:creationId xmlns:p14="http://schemas.microsoft.com/office/powerpoint/2010/main" val="1456767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D5D7FC-C2B1-C31D-90E1-BC6FBC0DEB6D}"/>
              </a:ext>
            </a:extLst>
          </p:cNvPr>
          <p:cNvSpPr>
            <a:spLocks noGrp="1"/>
          </p:cNvSpPr>
          <p:nvPr>
            <p:ph type="dt" sz="half" idx="10"/>
          </p:nvPr>
        </p:nvSpPr>
        <p:spPr/>
        <p:txBody>
          <a:bodyPr/>
          <a:lstStyle/>
          <a:p>
            <a:fld id="{21151B78-3DD5-465F-8BBA-77E9A71A0BAB}" type="datetimeFigureOut">
              <a:rPr lang="en-IN" smtClean="0"/>
              <a:t>07-03-2026</a:t>
            </a:fld>
            <a:endParaRPr lang="en-IN"/>
          </a:p>
        </p:txBody>
      </p:sp>
      <p:sp>
        <p:nvSpPr>
          <p:cNvPr id="3" name="Footer Placeholder 2">
            <a:extLst>
              <a:ext uri="{FF2B5EF4-FFF2-40B4-BE49-F238E27FC236}">
                <a16:creationId xmlns:a16="http://schemas.microsoft.com/office/drawing/2014/main" id="{1902F1DC-A6D5-CC2B-43BF-876D288B5AFE}"/>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27954382-EC4F-7712-CF4F-C8A64352029D}"/>
              </a:ext>
            </a:extLst>
          </p:cNvPr>
          <p:cNvSpPr>
            <a:spLocks noGrp="1"/>
          </p:cNvSpPr>
          <p:nvPr>
            <p:ph type="sldNum" sz="quarter" idx="12"/>
          </p:nvPr>
        </p:nvSpPr>
        <p:spPr/>
        <p:txBody>
          <a:bodyPr/>
          <a:lstStyle/>
          <a:p>
            <a:fld id="{E3C58A5B-C807-443F-B40A-E9EEA59CBAB5}" type="slidenum">
              <a:rPr lang="en-IN" smtClean="0"/>
              <a:t>‹#›</a:t>
            </a:fld>
            <a:endParaRPr lang="en-IN"/>
          </a:p>
        </p:txBody>
      </p:sp>
    </p:spTree>
    <p:extLst>
      <p:ext uri="{BB962C8B-B14F-4D97-AF65-F5344CB8AC3E}">
        <p14:creationId xmlns:p14="http://schemas.microsoft.com/office/powerpoint/2010/main" val="394917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F3B99-0553-C93A-C078-0BB52E2293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45671D13-3874-B3FB-73D3-3B47B95AF9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3DBFB174-B813-9737-8CC4-940A02501C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AF30A3-3CAA-864C-6EF7-CB095211355F}"/>
              </a:ext>
            </a:extLst>
          </p:cNvPr>
          <p:cNvSpPr>
            <a:spLocks noGrp="1"/>
          </p:cNvSpPr>
          <p:nvPr>
            <p:ph type="dt" sz="half" idx="10"/>
          </p:nvPr>
        </p:nvSpPr>
        <p:spPr/>
        <p:txBody>
          <a:bodyPr/>
          <a:lstStyle/>
          <a:p>
            <a:fld id="{21151B78-3DD5-465F-8BBA-77E9A71A0BAB}" type="datetimeFigureOut">
              <a:rPr lang="en-IN" smtClean="0"/>
              <a:t>07-03-2026</a:t>
            </a:fld>
            <a:endParaRPr lang="en-IN"/>
          </a:p>
        </p:txBody>
      </p:sp>
      <p:sp>
        <p:nvSpPr>
          <p:cNvPr id="6" name="Footer Placeholder 5">
            <a:extLst>
              <a:ext uri="{FF2B5EF4-FFF2-40B4-BE49-F238E27FC236}">
                <a16:creationId xmlns:a16="http://schemas.microsoft.com/office/drawing/2014/main" id="{EFACC162-8CA8-770E-2D3B-12743194A00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70E0653-593C-1E66-4AB0-F9ADD26F8F27}"/>
              </a:ext>
            </a:extLst>
          </p:cNvPr>
          <p:cNvSpPr>
            <a:spLocks noGrp="1"/>
          </p:cNvSpPr>
          <p:nvPr>
            <p:ph type="sldNum" sz="quarter" idx="12"/>
          </p:nvPr>
        </p:nvSpPr>
        <p:spPr/>
        <p:txBody>
          <a:bodyPr/>
          <a:lstStyle/>
          <a:p>
            <a:fld id="{E3C58A5B-C807-443F-B40A-E9EEA59CBAB5}" type="slidenum">
              <a:rPr lang="en-IN" smtClean="0"/>
              <a:t>‹#›</a:t>
            </a:fld>
            <a:endParaRPr lang="en-IN"/>
          </a:p>
        </p:txBody>
      </p:sp>
    </p:spTree>
    <p:extLst>
      <p:ext uri="{BB962C8B-B14F-4D97-AF65-F5344CB8AC3E}">
        <p14:creationId xmlns:p14="http://schemas.microsoft.com/office/powerpoint/2010/main" val="2287589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85322-D155-2765-F4A8-AFC9BAF51C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6AFB616E-A7F4-4E77-1E3F-93626A2527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EFBEE00D-001A-94E4-05CC-CEBD230F3C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E3428C-9B23-76BA-A346-F494B6DD23C4}"/>
              </a:ext>
            </a:extLst>
          </p:cNvPr>
          <p:cNvSpPr>
            <a:spLocks noGrp="1"/>
          </p:cNvSpPr>
          <p:nvPr>
            <p:ph type="dt" sz="half" idx="10"/>
          </p:nvPr>
        </p:nvSpPr>
        <p:spPr/>
        <p:txBody>
          <a:bodyPr/>
          <a:lstStyle/>
          <a:p>
            <a:fld id="{21151B78-3DD5-465F-8BBA-77E9A71A0BAB}" type="datetimeFigureOut">
              <a:rPr lang="en-IN" smtClean="0"/>
              <a:t>07-03-2026</a:t>
            </a:fld>
            <a:endParaRPr lang="en-IN"/>
          </a:p>
        </p:txBody>
      </p:sp>
      <p:sp>
        <p:nvSpPr>
          <p:cNvPr id="6" name="Footer Placeholder 5">
            <a:extLst>
              <a:ext uri="{FF2B5EF4-FFF2-40B4-BE49-F238E27FC236}">
                <a16:creationId xmlns:a16="http://schemas.microsoft.com/office/drawing/2014/main" id="{67006247-FBB1-515A-FBDA-7E995DAD7F1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E9273C8-90E5-1E7D-1EFC-D36C2D463768}"/>
              </a:ext>
            </a:extLst>
          </p:cNvPr>
          <p:cNvSpPr>
            <a:spLocks noGrp="1"/>
          </p:cNvSpPr>
          <p:nvPr>
            <p:ph type="sldNum" sz="quarter" idx="12"/>
          </p:nvPr>
        </p:nvSpPr>
        <p:spPr/>
        <p:txBody>
          <a:bodyPr/>
          <a:lstStyle/>
          <a:p>
            <a:fld id="{E3C58A5B-C807-443F-B40A-E9EEA59CBAB5}" type="slidenum">
              <a:rPr lang="en-IN" smtClean="0"/>
              <a:t>‹#›</a:t>
            </a:fld>
            <a:endParaRPr lang="en-IN"/>
          </a:p>
        </p:txBody>
      </p:sp>
    </p:spTree>
    <p:extLst>
      <p:ext uri="{BB962C8B-B14F-4D97-AF65-F5344CB8AC3E}">
        <p14:creationId xmlns:p14="http://schemas.microsoft.com/office/powerpoint/2010/main" val="571846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7A1F6-5100-367A-EC9A-FFBE923A53AB}"/>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C3DD043-3F15-BC88-E228-156CAA0A229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FBE4C69-2AF3-D479-2A97-6C66FA645E35}"/>
              </a:ext>
            </a:extLst>
          </p:cNvPr>
          <p:cNvSpPr>
            <a:spLocks noGrp="1"/>
          </p:cNvSpPr>
          <p:nvPr>
            <p:ph type="dt" sz="half" idx="10"/>
          </p:nvPr>
        </p:nvSpPr>
        <p:spPr/>
        <p:txBody>
          <a:bodyPr/>
          <a:lstStyle/>
          <a:p>
            <a:fld id="{21151B78-3DD5-465F-8BBA-77E9A71A0BAB}" type="datetimeFigureOut">
              <a:rPr lang="en-IN" smtClean="0"/>
              <a:t>07-03-2026</a:t>
            </a:fld>
            <a:endParaRPr lang="en-IN"/>
          </a:p>
        </p:txBody>
      </p:sp>
      <p:sp>
        <p:nvSpPr>
          <p:cNvPr id="5" name="Footer Placeholder 4">
            <a:extLst>
              <a:ext uri="{FF2B5EF4-FFF2-40B4-BE49-F238E27FC236}">
                <a16:creationId xmlns:a16="http://schemas.microsoft.com/office/drawing/2014/main" id="{516C3721-2F87-5B0A-DF88-3258CDAEDBA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ED1C68B-70AD-0BB1-0033-F5F72455B4FF}"/>
              </a:ext>
            </a:extLst>
          </p:cNvPr>
          <p:cNvSpPr>
            <a:spLocks noGrp="1"/>
          </p:cNvSpPr>
          <p:nvPr>
            <p:ph type="sldNum" sz="quarter" idx="12"/>
          </p:nvPr>
        </p:nvSpPr>
        <p:spPr/>
        <p:txBody>
          <a:bodyPr/>
          <a:lstStyle/>
          <a:p>
            <a:fld id="{E3C58A5B-C807-443F-B40A-E9EEA59CBAB5}" type="slidenum">
              <a:rPr lang="en-IN" smtClean="0"/>
              <a:t>‹#›</a:t>
            </a:fld>
            <a:endParaRPr lang="en-IN"/>
          </a:p>
        </p:txBody>
      </p:sp>
    </p:spTree>
    <p:extLst>
      <p:ext uri="{BB962C8B-B14F-4D97-AF65-F5344CB8AC3E}">
        <p14:creationId xmlns:p14="http://schemas.microsoft.com/office/powerpoint/2010/main" val="521449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C5146D-3D19-CB6F-3142-C626A787E6F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DF1DBF4-872E-DD94-6C9A-A75649E4C6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135AABC-AE53-CE10-72A9-CB470596D74F}"/>
              </a:ext>
            </a:extLst>
          </p:cNvPr>
          <p:cNvSpPr>
            <a:spLocks noGrp="1"/>
          </p:cNvSpPr>
          <p:nvPr>
            <p:ph type="dt" sz="half" idx="10"/>
          </p:nvPr>
        </p:nvSpPr>
        <p:spPr/>
        <p:txBody>
          <a:bodyPr/>
          <a:lstStyle/>
          <a:p>
            <a:fld id="{21151B78-3DD5-465F-8BBA-77E9A71A0BAB}" type="datetimeFigureOut">
              <a:rPr lang="en-IN" smtClean="0"/>
              <a:t>07-03-2026</a:t>
            </a:fld>
            <a:endParaRPr lang="en-IN"/>
          </a:p>
        </p:txBody>
      </p:sp>
      <p:sp>
        <p:nvSpPr>
          <p:cNvPr id="5" name="Footer Placeholder 4">
            <a:extLst>
              <a:ext uri="{FF2B5EF4-FFF2-40B4-BE49-F238E27FC236}">
                <a16:creationId xmlns:a16="http://schemas.microsoft.com/office/drawing/2014/main" id="{EB263BE2-761A-E11E-211C-C9D865FD3CB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CA62F74-C3C1-1F4A-8CEE-9C5424816A56}"/>
              </a:ext>
            </a:extLst>
          </p:cNvPr>
          <p:cNvSpPr>
            <a:spLocks noGrp="1"/>
          </p:cNvSpPr>
          <p:nvPr>
            <p:ph type="sldNum" sz="quarter" idx="12"/>
          </p:nvPr>
        </p:nvSpPr>
        <p:spPr/>
        <p:txBody>
          <a:bodyPr/>
          <a:lstStyle/>
          <a:p>
            <a:fld id="{E3C58A5B-C807-443F-B40A-E9EEA59CBAB5}" type="slidenum">
              <a:rPr lang="en-IN" smtClean="0"/>
              <a:t>‹#›</a:t>
            </a:fld>
            <a:endParaRPr lang="en-IN"/>
          </a:p>
        </p:txBody>
      </p:sp>
    </p:spTree>
    <p:extLst>
      <p:ext uri="{BB962C8B-B14F-4D97-AF65-F5344CB8AC3E}">
        <p14:creationId xmlns:p14="http://schemas.microsoft.com/office/powerpoint/2010/main" val="944224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33CC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579DFC-0E04-364E-1223-D432B9EF5F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8E50CA7-0C99-41FF-3C7E-652B4EE707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20D01C4-4B88-CD18-5711-EAB1097BAB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151B78-3DD5-465F-8BBA-77E9A71A0BAB}" type="datetimeFigureOut">
              <a:rPr lang="en-IN" smtClean="0"/>
              <a:t>07-03-2026</a:t>
            </a:fld>
            <a:endParaRPr lang="en-IN"/>
          </a:p>
        </p:txBody>
      </p:sp>
      <p:sp>
        <p:nvSpPr>
          <p:cNvPr id="5" name="Footer Placeholder 4">
            <a:extLst>
              <a:ext uri="{FF2B5EF4-FFF2-40B4-BE49-F238E27FC236}">
                <a16:creationId xmlns:a16="http://schemas.microsoft.com/office/drawing/2014/main" id="{7DD29849-B6CD-B0BB-0C57-6F24F5DF0C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D1EA28DA-09B4-DC0E-5671-E09F1E238B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C58A5B-C807-443F-B40A-E9EEA59CBAB5}" type="slidenum">
              <a:rPr lang="en-IN" smtClean="0"/>
              <a:t>‹#›</a:t>
            </a:fld>
            <a:endParaRPr lang="en-IN"/>
          </a:p>
        </p:txBody>
      </p:sp>
    </p:spTree>
    <p:extLst>
      <p:ext uri="{BB962C8B-B14F-4D97-AF65-F5344CB8AC3E}">
        <p14:creationId xmlns:p14="http://schemas.microsoft.com/office/powerpoint/2010/main" val="19583983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tobaccoinduceddiseases.org/Secondary-cross-sectional-analysis-of-smoking-and-drinking-factors-among-older-Korean,211500,0,2.html" TargetMode="External"/><Relationship Id="rId3" Type="http://schemas.openxmlformats.org/officeDocument/2006/relationships/hyperlink" Target="https://www.nhs.uk/live-well/alcohol-advice/calculating-alcohol-units/" TargetMode="External"/><Relationship Id="rId7" Type="http://schemas.openxmlformats.org/officeDocument/2006/relationships/hyperlink" Target="https://tobaccofreelife.org/resources/smoking-and-drinking-risks/" TargetMode="External"/><Relationship Id="rId2" Type="http://schemas.openxmlformats.org/officeDocument/2006/relationships/hyperlink" Target="https://ncdalliance.org/explore-ncds/risk-factors/tobacco-use" TargetMode="External"/><Relationship Id="rId1" Type="http://schemas.openxmlformats.org/officeDocument/2006/relationships/slideLayout" Target="../slideLayouts/slideLayout2.xml"/><Relationship Id="rId6" Type="http://schemas.openxmlformats.org/officeDocument/2006/relationships/hyperlink" Target="https://www.niaaa.nih.gov/alcohols-effects-health/alcohols-effects-body" TargetMode="External"/><Relationship Id="rId11" Type="http://schemas.openxmlformats.org/officeDocument/2006/relationships/hyperlink" Target="https://www.who.int/health-topics/health-promotion" TargetMode="External"/><Relationship Id="rId5" Type="http://schemas.openxmlformats.org/officeDocument/2006/relationships/hyperlink" Target="https://www.nhs.uk/live-well/quit-smoking/nhs-stop-smoking-services-help-you-quit/" TargetMode="External"/><Relationship Id="rId10" Type="http://schemas.openxmlformats.org/officeDocument/2006/relationships/hyperlink" Target="https://www.emro.who.int/about-who/public-health-functions/health-promotion-disease-prevention.html" TargetMode="External"/><Relationship Id="rId4" Type="http://schemas.openxmlformats.org/officeDocument/2006/relationships/hyperlink" Target="https://www.nhs.uk/conditions/alcohol-misuse/risks/" TargetMode="External"/><Relationship Id="rId9" Type="http://schemas.openxmlformats.org/officeDocument/2006/relationships/hyperlink" Target="https://www.who.int/news-room/fact-sheets/detail/alcoho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7C58B-B264-C5A5-A843-5FA3C9736CF1}"/>
              </a:ext>
            </a:extLst>
          </p:cNvPr>
          <p:cNvSpPr>
            <a:spLocks noGrp="1"/>
          </p:cNvSpPr>
          <p:nvPr>
            <p:ph type="ctrTitle"/>
          </p:nvPr>
        </p:nvSpPr>
        <p:spPr>
          <a:xfrm>
            <a:off x="0" y="1082291"/>
            <a:ext cx="12191999" cy="3932902"/>
          </a:xfrm>
          <a:solidFill>
            <a:schemeClr val="accent4">
              <a:lumMod val="40000"/>
              <a:lumOff val="60000"/>
            </a:schemeClr>
          </a:solidFill>
          <a:ln>
            <a:solidFill>
              <a:schemeClr val="bg2">
                <a:lumMod val="25000"/>
              </a:schemeClr>
            </a:solidFill>
          </a:ln>
        </p:spPr>
        <p:txBody>
          <a:bodyPr>
            <a:noAutofit/>
          </a:bodyPr>
          <a:lstStyle/>
          <a:p>
            <a:r>
              <a:rPr lang="en-GB" sz="2400" b="1" dirty="0">
                <a:latin typeface="Arial" panose="020B0604020202020204" pitchFamily="34" charset="0"/>
                <a:cs typeface="Arial" panose="020B0604020202020204" pitchFamily="34" charset="0"/>
              </a:rPr>
              <a:t>PROGRAMME: MSC PUBLIC HEALTH AND SOCIAL CARE IN PRACTICE</a:t>
            </a:r>
            <a:br>
              <a:rPr lang="en-GB" sz="2400" b="1" dirty="0">
                <a:latin typeface="Arial" panose="020B0604020202020204" pitchFamily="34" charset="0"/>
                <a:cs typeface="Arial" panose="020B0604020202020204" pitchFamily="34" charset="0"/>
              </a:rPr>
            </a:br>
            <a:br>
              <a:rPr lang="en-IN"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MODULE: SOCIAL EPIDEMIOLOGY AND PUBLIC HEALTH DEVELOPMENT</a:t>
            </a:r>
            <a:br>
              <a:rPr lang="en-IN"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MODULE CODE: LCHS7000</a:t>
            </a:r>
            <a:br>
              <a:rPr lang="en-GB" sz="2400" b="1" dirty="0">
                <a:latin typeface="Arial" panose="020B0604020202020204" pitchFamily="34" charset="0"/>
                <a:cs typeface="Arial" panose="020B0604020202020204" pitchFamily="34" charset="0"/>
              </a:rPr>
            </a:br>
            <a:br>
              <a:rPr lang="en-IN"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ASSIGNMENT TITLE: COMPONENT 1 GROUP PRESENTATION</a:t>
            </a:r>
            <a:br>
              <a:rPr lang="en-IN"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(PRACTICE INTERVENTION)</a:t>
            </a:r>
            <a:br>
              <a:rPr lang="en-GB" sz="2400" b="1" dirty="0">
                <a:latin typeface="Arial" panose="020B0604020202020204" pitchFamily="34" charset="0"/>
                <a:cs typeface="Arial" panose="020B0604020202020204" pitchFamily="34" charset="0"/>
              </a:rPr>
            </a:br>
            <a:br>
              <a:rPr lang="en-GB"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TOPIC: REDUCING SMOKING AND HARMFUL ALCOHOL CONSUMPTION AMONG ADULTS THROUGH AWARENESS, BEHAVIOUR CHANGE, AND COMMUNITY PARTICIPATION </a:t>
            </a:r>
            <a:endParaRPr lang="en-IN"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C8EF9F3-A2D2-A0D2-FD42-FE92ED019C39}"/>
              </a:ext>
            </a:extLst>
          </p:cNvPr>
          <p:cNvPicPr>
            <a:picLocks noChangeAspect="1"/>
          </p:cNvPicPr>
          <p:nvPr/>
        </p:nvPicPr>
        <p:blipFill>
          <a:blip r:embed="rId2"/>
          <a:stretch>
            <a:fillRect/>
          </a:stretch>
        </p:blipFill>
        <p:spPr>
          <a:xfrm>
            <a:off x="0" y="0"/>
            <a:ext cx="2148840" cy="967740"/>
          </a:xfrm>
          <a:prstGeom prst="rect">
            <a:avLst/>
          </a:prstGeom>
        </p:spPr>
      </p:pic>
      <p:graphicFrame>
        <p:nvGraphicFramePr>
          <p:cNvPr id="5" name="Table 4">
            <a:extLst>
              <a:ext uri="{FF2B5EF4-FFF2-40B4-BE49-F238E27FC236}">
                <a16:creationId xmlns:a16="http://schemas.microsoft.com/office/drawing/2014/main" id="{EF0B00CD-AB02-59AD-A959-6F4AC91CD7CC}"/>
              </a:ext>
            </a:extLst>
          </p:cNvPr>
          <p:cNvGraphicFramePr>
            <a:graphicFrameLocks noGrp="1"/>
          </p:cNvGraphicFramePr>
          <p:nvPr>
            <p:extLst>
              <p:ext uri="{D42A27DB-BD31-4B8C-83A1-F6EECF244321}">
                <p14:modId xmlns:p14="http://schemas.microsoft.com/office/powerpoint/2010/main" val="23848000"/>
              </p:ext>
            </p:extLst>
          </p:nvPr>
        </p:nvGraphicFramePr>
        <p:xfrm>
          <a:off x="2027084" y="5129744"/>
          <a:ext cx="8128000" cy="1483360"/>
        </p:xfrm>
        <a:graphic>
          <a:graphicData uri="http://schemas.openxmlformats.org/drawingml/2006/table">
            <a:tbl>
              <a:tblPr firstRow="1" bandRow="1">
                <a:tableStyleId>{0E3FDE45-AF77-4B5C-9715-49D594BDF05E}</a:tableStyleId>
              </a:tblPr>
              <a:tblGrid>
                <a:gridCol w="4064000">
                  <a:extLst>
                    <a:ext uri="{9D8B030D-6E8A-4147-A177-3AD203B41FA5}">
                      <a16:colId xmlns:a16="http://schemas.microsoft.com/office/drawing/2014/main" val="2249282235"/>
                    </a:ext>
                  </a:extLst>
                </a:gridCol>
                <a:gridCol w="4064000">
                  <a:extLst>
                    <a:ext uri="{9D8B030D-6E8A-4147-A177-3AD203B41FA5}">
                      <a16:colId xmlns:a16="http://schemas.microsoft.com/office/drawing/2014/main" val="1745200117"/>
                    </a:ext>
                  </a:extLst>
                </a:gridCol>
              </a:tblGrid>
              <a:tr h="370840">
                <a:tc>
                  <a:txBody>
                    <a:bodyPr/>
                    <a:lstStyle/>
                    <a:p>
                      <a:pPr algn="ctr"/>
                      <a:r>
                        <a:rPr lang="en-IN" dirty="0">
                          <a:latin typeface="Arial" panose="020B0604020202020204" pitchFamily="34" charset="0"/>
                          <a:cs typeface="Arial" panose="020B0604020202020204" pitchFamily="34" charset="0"/>
                        </a:rPr>
                        <a:t>Student Name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ctr"/>
                      <a:r>
                        <a:rPr lang="en-IN" dirty="0">
                          <a:latin typeface="Arial" panose="020B0604020202020204" pitchFamily="34" charset="0"/>
                          <a:cs typeface="Arial" panose="020B0604020202020204" pitchFamily="34" charset="0"/>
                        </a:rPr>
                        <a:t>Student ID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818160193"/>
                  </a:ext>
                </a:extLst>
              </a:tr>
              <a:tr h="370840">
                <a:tc>
                  <a:txBody>
                    <a:bodyPr/>
                    <a:lstStyle/>
                    <a:p>
                      <a:r>
                        <a:rPr lang="en-IN" dirty="0">
                          <a:latin typeface="Arial" panose="020B0604020202020204" pitchFamily="34" charset="0"/>
                          <a:cs typeface="Arial" panose="020B0604020202020204" pitchFamily="34" charset="0"/>
                        </a:rPr>
                        <a:t>PATEL AMI</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lang="en-IN" dirty="0">
                          <a:latin typeface="Arial" panose="020B0604020202020204" pitchFamily="34" charset="0"/>
                          <a:cs typeface="Arial" panose="020B0604020202020204" pitchFamily="34" charset="0"/>
                        </a:rPr>
                        <a:t>2526924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168821356"/>
                  </a:ext>
                </a:extLst>
              </a:tr>
              <a:tr h="370840">
                <a:tc>
                  <a:txBody>
                    <a:bodyPr/>
                    <a:lstStyle/>
                    <a:p>
                      <a:r>
                        <a:rPr lang="en-IN" dirty="0">
                          <a:latin typeface="Arial" panose="020B0604020202020204" pitchFamily="34" charset="0"/>
                          <a:cs typeface="Arial" panose="020B0604020202020204" pitchFamily="34" charset="0"/>
                        </a:rPr>
                        <a:t>PATEL DARSHAN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lang="en-IN" dirty="0">
                          <a:latin typeface="Arial" panose="020B0604020202020204" pitchFamily="34" charset="0"/>
                          <a:cs typeface="Arial" panose="020B0604020202020204" pitchFamily="34" charset="0"/>
                        </a:rPr>
                        <a:t>2515501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2159450484"/>
                  </a:ext>
                </a:extLst>
              </a:tr>
              <a:tr h="370840">
                <a:tc>
                  <a:txBody>
                    <a:bodyPr/>
                    <a:lstStyle/>
                    <a:p>
                      <a:r>
                        <a:rPr lang="en-IN" dirty="0">
                          <a:latin typeface="Arial" panose="020B0604020202020204" pitchFamily="34" charset="0"/>
                          <a:cs typeface="Arial" panose="020B0604020202020204" pitchFamily="34" charset="0"/>
                        </a:rPr>
                        <a:t>PATEL PARTH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lang="en-IN" dirty="0">
                          <a:latin typeface="Arial" panose="020B0604020202020204" pitchFamily="34" charset="0"/>
                          <a:cs typeface="Arial" panose="020B0604020202020204" pitchFamily="34" charset="0"/>
                        </a:rPr>
                        <a:t>2519370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760474421"/>
                  </a:ext>
                </a:extLst>
              </a:tr>
            </a:tbl>
          </a:graphicData>
        </a:graphic>
      </p:graphicFrame>
    </p:spTree>
    <p:extLst>
      <p:ext uri="{BB962C8B-B14F-4D97-AF65-F5344CB8AC3E}">
        <p14:creationId xmlns:p14="http://schemas.microsoft.com/office/powerpoint/2010/main" val="116965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3F862-FE45-29D5-EF05-129243FD4B26}"/>
              </a:ext>
            </a:extLst>
          </p:cNvPr>
          <p:cNvSpPr>
            <a:spLocks noGrp="1"/>
          </p:cNvSpPr>
          <p:nvPr>
            <p:ph type="title"/>
          </p:nvPr>
        </p:nvSpPr>
        <p:spPr>
          <a:xfrm>
            <a:off x="0" y="2361073"/>
            <a:ext cx="12192000" cy="1325563"/>
          </a:xfrm>
          <a:solidFill>
            <a:schemeClr val="accent2">
              <a:lumMod val="60000"/>
              <a:lumOff val="40000"/>
            </a:schemeClr>
          </a:solidFill>
        </p:spPr>
        <p:txBody>
          <a:bodyPr>
            <a:normAutofit/>
          </a:bodyPr>
          <a:lstStyle/>
          <a:p>
            <a:pPr algn="ctr"/>
            <a:r>
              <a:rPr lang="en-IN" sz="4000" b="1" dirty="0">
                <a:latin typeface="Algerian" panose="04020705040A02060702" pitchFamily="82" charset="0"/>
              </a:rPr>
              <a:t>Student 1: </a:t>
            </a:r>
            <a:r>
              <a:rPr lang="en-IN" sz="4000" b="1" dirty="0">
                <a:latin typeface="Algerian" panose="04020705040A02060702" pitchFamily="82" charset="0"/>
                <a:cs typeface="Arial" panose="020B0604020202020204" pitchFamily="34" charset="0"/>
              </a:rPr>
              <a:t>PATEL AMI (2526924)</a:t>
            </a:r>
            <a:endParaRPr lang="en-IN" sz="4000" b="1" dirty="0">
              <a:latin typeface="Algerian" panose="04020705040A02060702" pitchFamily="82" charset="0"/>
            </a:endParaRPr>
          </a:p>
        </p:txBody>
      </p:sp>
    </p:spTree>
    <p:extLst>
      <p:ext uri="{BB962C8B-B14F-4D97-AF65-F5344CB8AC3E}">
        <p14:creationId xmlns:p14="http://schemas.microsoft.com/office/powerpoint/2010/main" val="1615951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70A49-D67C-C013-309F-B34153B81AFA}"/>
              </a:ext>
            </a:extLst>
          </p:cNvPr>
          <p:cNvSpPr>
            <a:spLocks noGrp="1"/>
          </p:cNvSpPr>
          <p:nvPr>
            <p:ph type="title"/>
          </p:nvPr>
        </p:nvSpPr>
        <p:spPr>
          <a:xfrm>
            <a:off x="317090" y="247138"/>
            <a:ext cx="5395452" cy="1325563"/>
          </a:xfrm>
        </p:spPr>
        <p:txBody>
          <a:bodyPr>
            <a:normAutofit/>
          </a:bodyPr>
          <a:lstStyle/>
          <a:p>
            <a:pPr algn="ctr"/>
            <a:r>
              <a:rPr lang="en-IN" sz="3000" b="1" dirty="0">
                <a:latin typeface="Arial" panose="020B0604020202020204" pitchFamily="34" charset="0"/>
                <a:cs typeface="Arial" panose="020B0604020202020204" pitchFamily="34" charset="0"/>
              </a:rPr>
              <a:t>Introduction to the topic</a:t>
            </a:r>
          </a:p>
        </p:txBody>
      </p:sp>
      <p:sp>
        <p:nvSpPr>
          <p:cNvPr id="3" name="Content Placeholder 2">
            <a:extLst>
              <a:ext uri="{FF2B5EF4-FFF2-40B4-BE49-F238E27FC236}">
                <a16:creationId xmlns:a16="http://schemas.microsoft.com/office/drawing/2014/main" id="{B8B019A2-752A-466C-AE5C-210F3541599F}"/>
              </a:ext>
            </a:extLst>
          </p:cNvPr>
          <p:cNvSpPr>
            <a:spLocks noGrp="1"/>
          </p:cNvSpPr>
          <p:nvPr>
            <p:ph idx="1"/>
          </p:nvPr>
        </p:nvSpPr>
        <p:spPr>
          <a:xfrm>
            <a:off x="208936" y="1692685"/>
            <a:ext cx="5395452" cy="4667250"/>
          </a:xfrm>
        </p:spPr>
        <p:txBody>
          <a:bodyPr>
            <a:normAutofit fontScale="70000" lnSpcReduction="20000"/>
          </a:bodyPr>
          <a:lstStyle/>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Smoking and harmful consumption of alcohol are a major factor that leads to preventable illnesses and untimely deaths within populations (WHO, 2026)</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Public health campaigns are very critical in motivating people to engage in lifestyle behaviours that are healthier (WHO, 2026)</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Community-based health promotion interventions have a positive potential to impact on behaviour change and decrease health risks. </a:t>
            </a:r>
            <a:endParaRPr lang="en-IN" sz="2400" dirty="0">
              <a:effectLst/>
              <a:latin typeface="Arial" panose="020B0604020202020204" pitchFamily="34" charset="0"/>
              <a:ea typeface="Arial" panose="020B0604020202020204" pitchFamily="34" charset="0"/>
            </a:endParaRPr>
          </a:p>
        </p:txBody>
      </p:sp>
      <p:pic>
        <p:nvPicPr>
          <p:cNvPr id="2052" name="Picture 4" descr="In 2020, 225,000 Indians Died Of Cancer From Preventable Risk Factors">
            <a:extLst>
              <a:ext uri="{FF2B5EF4-FFF2-40B4-BE49-F238E27FC236}">
                <a16:creationId xmlns:a16="http://schemas.microsoft.com/office/drawing/2014/main" id="{4C1F8CD4-65B2-CF95-224A-3A3CAFB41B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2580" y="0"/>
            <a:ext cx="5309420" cy="318565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054" name="Picture 6" descr="Public health and political challenges of alcohol regulation in Tamil Nadu  | Discover Public Health | Springer Nature Link">
            <a:extLst>
              <a:ext uri="{FF2B5EF4-FFF2-40B4-BE49-F238E27FC236}">
                <a16:creationId xmlns:a16="http://schemas.microsoft.com/office/drawing/2014/main" id="{4D064C92-CDDF-19BE-CCB5-9BBBDF19C8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1071" y="3185652"/>
            <a:ext cx="5011993" cy="345896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8548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3B5A2E-B50D-CA43-79BC-B8B4CF59B6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FDD6F6-ED40-04E6-AF9E-5938F7F356A9}"/>
              </a:ext>
            </a:extLst>
          </p:cNvPr>
          <p:cNvSpPr>
            <a:spLocks noGrp="1"/>
          </p:cNvSpPr>
          <p:nvPr>
            <p:ph type="title"/>
          </p:nvPr>
        </p:nvSpPr>
        <p:spPr>
          <a:xfrm>
            <a:off x="6725265" y="365125"/>
            <a:ext cx="4874342" cy="1325563"/>
          </a:xfrm>
        </p:spPr>
        <p:txBody>
          <a:bodyPr>
            <a:normAutofit/>
          </a:bodyPr>
          <a:lstStyle/>
          <a:p>
            <a:pPr algn="ctr"/>
            <a:r>
              <a:rPr lang="en-IN" sz="3000" b="1" dirty="0">
                <a:latin typeface="Arial" panose="020B0604020202020204" pitchFamily="34" charset="0"/>
                <a:cs typeface="Arial" panose="020B0604020202020204" pitchFamily="34" charset="0"/>
              </a:rPr>
              <a:t>Target Population</a:t>
            </a:r>
          </a:p>
        </p:txBody>
      </p:sp>
      <p:sp>
        <p:nvSpPr>
          <p:cNvPr id="3" name="Content Placeholder 2">
            <a:extLst>
              <a:ext uri="{FF2B5EF4-FFF2-40B4-BE49-F238E27FC236}">
                <a16:creationId xmlns:a16="http://schemas.microsoft.com/office/drawing/2014/main" id="{5EF3E7B7-5779-ADE6-C85D-32FA6BFE67D1}"/>
              </a:ext>
            </a:extLst>
          </p:cNvPr>
          <p:cNvSpPr>
            <a:spLocks noGrp="1"/>
          </p:cNvSpPr>
          <p:nvPr>
            <p:ph idx="1"/>
          </p:nvPr>
        </p:nvSpPr>
        <p:spPr>
          <a:xfrm>
            <a:off x="6255774" y="1825625"/>
            <a:ext cx="5533103" cy="4667250"/>
          </a:xfrm>
        </p:spPr>
        <p:txBody>
          <a:bodyPr>
            <a:normAutofit/>
          </a:bodyPr>
          <a:lstStyle/>
          <a:p>
            <a:pPr marL="342900" lvl="0" indent="-342900" algn="just">
              <a:lnSpc>
                <a:spcPct val="150000"/>
              </a:lnSpc>
              <a:buSzPts val="1000"/>
              <a:buFont typeface="Symbol" panose="05050102010706020507" pitchFamily="18" charset="2"/>
              <a:buChar char=""/>
              <a:tabLst>
                <a:tab pos="457200" algn="l"/>
              </a:tabLst>
            </a:pPr>
            <a:r>
              <a:rPr lang="en-GB" sz="1800" dirty="0">
                <a:effectLst/>
                <a:latin typeface="Arial" panose="020B0604020202020204" pitchFamily="34" charset="0"/>
                <a:ea typeface="Arial" panose="020B0604020202020204" pitchFamily="34" charset="0"/>
              </a:rPr>
              <a:t>Adults aged between 25 and 45 years have higher chances of having lifestyle stressors that affect their smoking and alcohol consumption behaviours (</a:t>
            </a:r>
            <a:r>
              <a:rPr lang="en-GB" sz="1800" dirty="0" err="1">
                <a:effectLst/>
                <a:latin typeface="Arial" panose="020B0604020202020204" pitchFamily="34" charset="0"/>
                <a:ea typeface="Arial" panose="020B0604020202020204" pitchFamily="34" charset="0"/>
              </a:rPr>
              <a:t>Tobaccoinduceddiseases</a:t>
            </a:r>
            <a:r>
              <a:rPr lang="en-GB" sz="1800" dirty="0">
                <a:effectLst/>
                <a:latin typeface="Arial" panose="020B0604020202020204" pitchFamily="34" charset="0"/>
                <a:ea typeface="Arial" panose="020B0604020202020204" pitchFamily="34" charset="0"/>
              </a:rPr>
              <a:t>, 2025).</a:t>
            </a:r>
            <a:endParaRPr lang="en-IN" sz="16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1800" dirty="0">
                <a:effectLst/>
                <a:latin typeface="Arial" panose="020B0604020202020204" pitchFamily="34" charset="0"/>
                <a:ea typeface="Arial" panose="020B0604020202020204" pitchFamily="34" charset="0"/>
              </a:rPr>
              <a:t>Social contexts and workplaces might promote frequent drinking by adults of this age.</a:t>
            </a:r>
            <a:endParaRPr lang="en-IN" sz="16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1800" dirty="0">
                <a:effectLst/>
                <a:latin typeface="Arial" panose="020B0604020202020204" pitchFamily="34" charset="0"/>
                <a:ea typeface="Arial" panose="020B0604020202020204" pitchFamily="34" charset="0"/>
              </a:rPr>
              <a:t>This population can be assisted with specific health promotion interventions aimed at helping them to choose more healthy lifestyle options.</a:t>
            </a:r>
            <a:endParaRPr lang="en-IN" sz="1600"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85F74285-5EC2-5845-17C2-A57B2AD6C83A}"/>
              </a:ext>
            </a:extLst>
          </p:cNvPr>
          <p:cNvPicPr>
            <a:picLocks noChangeAspect="1"/>
          </p:cNvPicPr>
          <p:nvPr/>
        </p:nvPicPr>
        <p:blipFill>
          <a:blip r:embed="rId3"/>
          <a:stretch>
            <a:fillRect/>
          </a:stretch>
        </p:blipFill>
        <p:spPr>
          <a:xfrm>
            <a:off x="0" y="0"/>
            <a:ext cx="5604387" cy="6858000"/>
          </a:xfrm>
          <a:prstGeom prst="rect">
            <a:avLst/>
          </a:prstGeom>
        </p:spPr>
      </p:pic>
    </p:spTree>
    <p:extLst>
      <p:ext uri="{BB962C8B-B14F-4D97-AF65-F5344CB8AC3E}">
        <p14:creationId xmlns:p14="http://schemas.microsoft.com/office/powerpoint/2010/main" val="1816340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8AEF76-53E3-C090-A85C-9BBDA38465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967749-B5C2-01A9-0295-E99903C9BBD5}"/>
              </a:ext>
            </a:extLst>
          </p:cNvPr>
          <p:cNvSpPr>
            <a:spLocks noGrp="1"/>
          </p:cNvSpPr>
          <p:nvPr>
            <p:ph type="title"/>
          </p:nvPr>
        </p:nvSpPr>
        <p:spPr>
          <a:xfrm>
            <a:off x="71284" y="247138"/>
            <a:ext cx="6457335" cy="1325563"/>
          </a:xfrm>
        </p:spPr>
        <p:txBody>
          <a:bodyPr>
            <a:normAutofit/>
          </a:bodyPr>
          <a:lstStyle/>
          <a:p>
            <a:pPr algn="ctr"/>
            <a:r>
              <a:rPr lang="en-IN" sz="3000" b="1" dirty="0">
                <a:latin typeface="Arial" panose="020B0604020202020204" pitchFamily="34" charset="0"/>
                <a:cs typeface="Arial" panose="020B0604020202020204" pitchFamily="34" charset="0"/>
              </a:rPr>
              <a:t>Overview of the Campaign</a:t>
            </a:r>
          </a:p>
        </p:txBody>
      </p:sp>
      <p:sp>
        <p:nvSpPr>
          <p:cNvPr id="3" name="Content Placeholder 2">
            <a:extLst>
              <a:ext uri="{FF2B5EF4-FFF2-40B4-BE49-F238E27FC236}">
                <a16:creationId xmlns:a16="http://schemas.microsoft.com/office/drawing/2014/main" id="{2742EA4F-9742-7C78-E016-5512F05FB704}"/>
              </a:ext>
            </a:extLst>
          </p:cNvPr>
          <p:cNvSpPr>
            <a:spLocks noGrp="1"/>
          </p:cNvSpPr>
          <p:nvPr>
            <p:ph idx="1"/>
          </p:nvPr>
        </p:nvSpPr>
        <p:spPr>
          <a:xfrm>
            <a:off x="159773" y="1786296"/>
            <a:ext cx="5533103" cy="4667250"/>
          </a:xfrm>
        </p:spPr>
        <p:txBody>
          <a:bodyPr>
            <a:normAutofit lnSpcReduction="10000"/>
          </a:bodyPr>
          <a:lstStyle/>
          <a:p>
            <a:pPr marL="342900" lvl="0" indent="-342900" algn="just">
              <a:lnSpc>
                <a:spcPct val="150000"/>
              </a:lnSpc>
              <a:buSzPts val="1000"/>
              <a:buFont typeface="Symbol" panose="05050102010706020507" pitchFamily="18" charset="2"/>
              <a:buChar char=""/>
              <a:tabLst>
                <a:tab pos="457200" algn="l"/>
              </a:tabLst>
            </a:pPr>
            <a:r>
              <a:rPr lang="en-GB" sz="2000" dirty="0">
                <a:effectLst/>
                <a:latin typeface="Arial" panose="020B0604020202020204" pitchFamily="34" charset="0"/>
                <a:ea typeface="Arial" panose="020B0604020202020204" pitchFamily="34" charset="0"/>
              </a:rPr>
              <a:t>The campaign is designed as an eight-week health promotion programme that is based on education and behavioural change.</a:t>
            </a:r>
            <a:endParaRPr lang="en-IN" sz="16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000" dirty="0">
                <a:effectLst/>
                <a:latin typeface="Arial" panose="020B0604020202020204" pitchFamily="34" charset="0"/>
                <a:ea typeface="Arial" panose="020B0604020202020204" pitchFamily="34" charset="0"/>
              </a:rPr>
              <a:t>During the weekly sessions, the participants will be equipped with knowledge and coping skills and support on how to minimise smoking and alcohol consumption.</a:t>
            </a:r>
            <a:endParaRPr lang="en-IN" sz="16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000" dirty="0">
                <a:effectLst/>
                <a:latin typeface="Arial" panose="020B0604020202020204" pitchFamily="34" charset="0"/>
                <a:ea typeface="Arial" panose="020B0604020202020204" pitchFamily="34" charset="0"/>
              </a:rPr>
              <a:t>Peer support and community involvement will promote the maintenance of behaviour change in the participants.</a:t>
            </a:r>
            <a:endParaRPr lang="en-IN" sz="1600" dirty="0">
              <a:effectLst/>
              <a:latin typeface="Arial" panose="020B0604020202020204" pitchFamily="34" charset="0"/>
              <a:ea typeface="Arial" panose="020B0604020202020204" pitchFamily="34" charset="0"/>
            </a:endParaRPr>
          </a:p>
        </p:txBody>
      </p:sp>
      <p:pic>
        <p:nvPicPr>
          <p:cNvPr id="4098" name="Picture 2" descr="Smoking and alcohol addiction afflicts unhappy, less aware youth, says  study | Health">
            <a:extLst>
              <a:ext uri="{FF2B5EF4-FFF2-40B4-BE49-F238E27FC236}">
                <a16:creationId xmlns:a16="http://schemas.microsoft.com/office/drawing/2014/main" id="{75F8E6CE-2DAC-A4BB-E658-40831CA32E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1574" y="57150"/>
            <a:ext cx="5250426" cy="337185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Say No to Tobacco poster/ No Smoking easy drawing/International Day against  drug abuse poster">
            <a:extLst>
              <a:ext uri="{FF2B5EF4-FFF2-40B4-BE49-F238E27FC236}">
                <a16:creationId xmlns:a16="http://schemas.microsoft.com/office/drawing/2014/main" id="{C951567C-98E2-677E-EC98-70EC39DC02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41574" y="3429000"/>
            <a:ext cx="5250426"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726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F5D42-45F8-2BFD-38DD-E35F7E00C2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422213-89DC-2146-240A-F16456A616B7}"/>
              </a:ext>
            </a:extLst>
          </p:cNvPr>
          <p:cNvSpPr>
            <a:spLocks noGrp="1"/>
          </p:cNvSpPr>
          <p:nvPr>
            <p:ph type="title"/>
          </p:nvPr>
        </p:nvSpPr>
        <p:spPr>
          <a:xfrm>
            <a:off x="6695767" y="365125"/>
            <a:ext cx="5191434" cy="1325563"/>
          </a:xfrm>
        </p:spPr>
        <p:txBody>
          <a:bodyPr>
            <a:normAutofit/>
          </a:bodyPr>
          <a:lstStyle/>
          <a:p>
            <a:pPr algn="ctr"/>
            <a:r>
              <a:rPr lang="en-IN" sz="3000" b="1" dirty="0">
                <a:latin typeface="Arial" panose="020B0604020202020204" pitchFamily="34" charset="0"/>
                <a:cs typeface="Arial" panose="020B0604020202020204" pitchFamily="34" charset="0"/>
              </a:rPr>
              <a:t>Rationale for the Campaign	</a:t>
            </a:r>
          </a:p>
        </p:txBody>
      </p:sp>
      <p:sp>
        <p:nvSpPr>
          <p:cNvPr id="3" name="Content Placeholder 2">
            <a:extLst>
              <a:ext uri="{FF2B5EF4-FFF2-40B4-BE49-F238E27FC236}">
                <a16:creationId xmlns:a16="http://schemas.microsoft.com/office/drawing/2014/main" id="{D3D38138-5A74-59BA-6E61-514BAE2177EA}"/>
              </a:ext>
            </a:extLst>
          </p:cNvPr>
          <p:cNvSpPr>
            <a:spLocks noGrp="1"/>
          </p:cNvSpPr>
          <p:nvPr>
            <p:ph idx="1"/>
          </p:nvPr>
        </p:nvSpPr>
        <p:spPr>
          <a:xfrm>
            <a:off x="6393426" y="1825625"/>
            <a:ext cx="5395452" cy="4667250"/>
          </a:xfrm>
        </p:spPr>
        <p:txBody>
          <a:bodyPr>
            <a:normAutofit fontScale="92500" lnSpcReduction="20000"/>
          </a:bodyPr>
          <a:lstStyle/>
          <a:p>
            <a:pPr marL="342900" lvl="0" indent="-342900" algn="just">
              <a:lnSpc>
                <a:spcPct val="150000"/>
              </a:lnSpc>
              <a:buSzPts val="1000"/>
              <a:buFont typeface="Symbol" panose="05050102010706020507" pitchFamily="18" charset="2"/>
              <a:buChar char=""/>
              <a:tabLst>
                <a:tab pos="457200" algn="l"/>
              </a:tabLst>
            </a:pPr>
            <a:r>
              <a:rPr lang="en-GB" sz="2000" dirty="0">
                <a:effectLst/>
                <a:latin typeface="Arial" panose="020B0604020202020204" pitchFamily="34" charset="0"/>
                <a:ea typeface="Arial" panose="020B0604020202020204" pitchFamily="34" charset="0"/>
              </a:rPr>
              <a:t>Smoking and excessive drinking still remains a major cause of preventable diseases across the globe (Ncdalliance, 2025).</a:t>
            </a:r>
            <a:endParaRPr lang="en-IN" sz="16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000" dirty="0">
                <a:effectLst/>
                <a:latin typeface="Arial" panose="020B0604020202020204" pitchFamily="34" charset="0"/>
                <a:ea typeface="Arial" panose="020B0604020202020204" pitchFamily="34" charset="0"/>
              </a:rPr>
              <a:t>Social and psychological considerations are usually oncogenic in inspiring people to stick to their unhealthy behaviours (</a:t>
            </a:r>
            <a:r>
              <a:rPr lang="en-GB" sz="2000" dirty="0" err="1">
                <a:effectLst/>
                <a:latin typeface="Arial" panose="020B0604020202020204" pitchFamily="34" charset="0"/>
                <a:ea typeface="Arial" panose="020B0604020202020204" pitchFamily="34" charset="0"/>
              </a:rPr>
              <a:t>Decety</a:t>
            </a:r>
            <a:r>
              <a:rPr lang="en-GB" sz="2000" dirty="0">
                <a:effectLst/>
                <a:latin typeface="Arial" panose="020B0604020202020204" pitchFamily="34" charset="0"/>
                <a:ea typeface="Arial" panose="020B0604020202020204" pitchFamily="34" charset="0"/>
              </a:rPr>
              <a:t> </a:t>
            </a:r>
            <a:r>
              <a:rPr lang="en-GB" sz="2000" i="1" dirty="0">
                <a:effectLst/>
                <a:latin typeface="Arial" panose="020B0604020202020204" pitchFamily="34" charset="0"/>
                <a:ea typeface="Arial" panose="020B0604020202020204" pitchFamily="34" charset="0"/>
              </a:rPr>
              <a:t>et al</a:t>
            </a:r>
            <a:r>
              <a:rPr lang="en-GB" sz="2000" dirty="0">
                <a:effectLst/>
                <a:latin typeface="Arial" panose="020B0604020202020204" pitchFamily="34" charset="0"/>
                <a:ea typeface="Arial" panose="020B0604020202020204" pitchFamily="34" charset="0"/>
              </a:rPr>
              <a:t>. 2025).</a:t>
            </a:r>
            <a:endParaRPr lang="en-IN" sz="16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000" dirty="0">
                <a:effectLst/>
                <a:latin typeface="Arial" panose="020B0604020202020204" pitchFamily="34" charset="0"/>
                <a:ea typeface="Arial" panose="020B0604020202020204" pitchFamily="34" charset="0"/>
              </a:rPr>
              <a:t>Preventive health promotion measures can be used to lower the health risks in the long run and the health outcome of the population.</a:t>
            </a:r>
            <a:endParaRPr lang="en-IN" sz="1600" dirty="0">
              <a:effectLst/>
              <a:latin typeface="Arial" panose="020B0604020202020204" pitchFamily="34" charset="0"/>
              <a:ea typeface="Arial" panose="020B0604020202020204" pitchFamily="34" charset="0"/>
            </a:endParaRPr>
          </a:p>
        </p:txBody>
      </p:sp>
      <p:pic>
        <p:nvPicPr>
          <p:cNvPr id="5122" name="Picture 2" descr="World Cancer Day 2026 highlights a major global concern, with WHO stating  that nearly 7.1 million cancer cases worldwide are preventable. The report  stresses how early action, awareness, and lifestyle changes can">
            <a:extLst>
              <a:ext uri="{FF2B5EF4-FFF2-40B4-BE49-F238E27FC236}">
                <a16:creationId xmlns:a16="http://schemas.microsoft.com/office/drawing/2014/main" id="{C54BB631-84C7-3407-AF34-4592AD3769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49186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1730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AB3E85-4F6D-648D-85F2-A7F9791674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4F33B0-3954-E4ED-30C2-A38321AC5379}"/>
              </a:ext>
            </a:extLst>
          </p:cNvPr>
          <p:cNvSpPr>
            <a:spLocks noGrp="1"/>
          </p:cNvSpPr>
          <p:nvPr>
            <p:ph type="title"/>
          </p:nvPr>
        </p:nvSpPr>
        <p:spPr/>
        <p:txBody>
          <a:bodyPr>
            <a:normAutofit/>
          </a:bodyPr>
          <a:lstStyle/>
          <a:p>
            <a:pPr algn="ctr"/>
            <a:r>
              <a:rPr lang="en-IN" sz="3000" b="1" dirty="0">
                <a:latin typeface="Arial" panose="020B0604020202020204" pitchFamily="34" charset="0"/>
                <a:cs typeface="Arial" panose="020B0604020202020204" pitchFamily="34" charset="0"/>
              </a:rPr>
              <a:t>National Guidelines and Statistics</a:t>
            </a:r>
          </a:p>
        </p:txBody>
      </p:sp>
      <p:sp>
        <p:nvSpPr>
          <p:cNvPr id="3" name="Content Placeholder 2">
            <a:extLst>
              <a:ext uri="{FF2B5EF4-FFF2-40B4-BE49-F238E27FC236}">
                <a16:creationId xmlns:a16="http://schemas.microsoft.com/office/drawing/2014/main" id="{6056F470-A263-835E-BEE9-F669B49AA778}"/>
              </a:ext>
            </a:extLst>
          </p:cNvPr>
          <p:cNvSpPr>
            <a:spLocks noGrp="1"/>
          </p:cNvSpPr>
          <p:nvPr>
            <p:ph idx="1"/>
          </p:nvPr>
        </p:nvSpPr>
        <p:spPr>
          <a:xfrm>
            <a:off x="238433" y="1825625"/>
            <a:ext cx="5395452" cy="4667250"/>
          </a:xfrm>
        </p:spPr>
        <p:txBody>
          <a:bodyPr>
            <a:normAutofit fontScale="70000" lnSpcReduction="20000"/>
          </a:bodyPr>
          <a:lstStyle/>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According to national guidelines, adults should not consume more than fourteen units a week of alcohol (NHS, 2025).</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The smoking cessation is highly recommended by the government health authorities owing to its relation to dangerous diseases (Parul </a:t>
            </a:r>
            <a:r>
              <a:rPr lang="en-GB" sz="2800" i="1" dirty="0">
                <a:effectLst/>
                <a:latin typeface="Arial" panose="020B0604020202020204" pitchFamily="34" charset="0"/>
                <a:ea typeface="Arial" panose="020B0604020202020204" pitchFamily="34" charset="0"/>
              </a:rPr>
              <a:t>et al</a:t>
            </a:r>
            <a:r>
              <a:rPr lang="en-GB" sz="2800" dirty="0">
                <a:effectLst/>
                <a:latin typeface="Arial" panose="020B0604020202020204" pitchFamily="34" charset="0"/>
                <a:ea typeface="Arial" panose="020B0604020202020204" pitchFamily="34" charset="0"/>
              </a:rPr>
              <a:t>. 2025).</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According to current statistics, there is a large percentage of adults who are still over-indulging in alcohol and smoke on a regular basis.</a:t>
            </a:r>
            <a:endParaRPr lang="en-IN" sz="2400" dirty="0">
              <a:effectLst/>
              <a:latin typeface="Arial" panose="020B0604020202020204" pitchFamily="34" charset="0"/>
              <a:ea typeface="Arial" panose="020B0604020202020204" pitchFamily="34" charset="0"/>
            </a:endParaRPr>
          </a:p>
        </p:txBody>
      </p:sp>
      <p:graphicFrame>
        <p:nvGraphicFramePr>
          <p:cNvPr id="7" name="Table 6">
            <a:extLst>
              <a:ext uri="{FF2B5EF4-FFF2-40B4-BE49-F238E27FC236}">
                <a16:creationId xmlns:a16="http://schemas.microsoft.com/office/drawing/2014/main" id="{22EBDA56-7310-920E-A224-4DF7371CCF2C}"/>
              </a:ext>
            </a:extLst>
          </p:cNvPr>
          <p:cNvGraphicFramePr>
            <a:graphicFrameLocks noGrp="1"/>
          </p:cNvGraphicFramePr>
          <p:nvPr>
            <p:extLst>
              <p:ext uri="{D42A27DB-BD31-4B8C-83A1-F6EECF244321}">
                <p14:modId xmlns:p14="http://schemas.microsoft.com/office/powerpoint/2010/main" val="915685812"/>
              </p:ext>
            </p:extLst>
          </p:nvPr>
        </p:nvGraphicFramePr>
        <p:xfrm>
          <a:off x="6558116" y="2027479"/>
          <a:ext cx="5181600" cy="4578148"/>
        </p:xfrm>
        <a:graphic>
          <a:graphicData uri="http://schemas.openxmlformats.org/drawingml/2006/table">
            <a:tbl>
              <a:tblPr firstRow="1" firstCol="1" bandRow="1">
                <a:tableStyleId>{0E3FDE45-AF77-4B5C-9715-49D594BDF05E}</a:tableStyleId>
              </a:tblPr>
              <a:tblGrid>
                <a:gridCol w="2590800">
                  <a:extLst>
                    <a:ext uri="{9D8B030D-6E8A-4147-A177-3AD203B41FA5}">
                      <a16:colId xmlns:a16="http://schemas.microsoft.com/office/drawing/2014/main" val="2323653534"/>
                    </a:ext>
                  </a:extLst>
                </a:gridCol>
                <a:gridCol w="2590800">
                  <a:extLst>
                    <a:ext uri="{9D8B030D-6E8A-4147-A177-3AD203B41FA5}">
                      <a16:colId xmlns:a16="http://schemas.microsoft.com/office/drawing/2014/main" val="3716078622"/>
                    </a:ext>
                  </a:extLst>
                </a:gridCol>
              </a:tblGrid>
              <a:tr h="1044169">
                <a:tc>
                  <a:txBody>
                    <a:bodyPr/>
                    <a:lstStyle/>
                    <a:p>
                      <a:pPr algn="just">
                        <a:lnSpc>
                          <a:spcPct val="150000"/>
                        </a:lnSpc>
                        <a:buNone/>
                      </a:pPr>
                      <a:r>
                        <a:rPr lang="en-GB" sz="2000" dirty="0">
                          <a:effectLst/>
                          <a:latin typeface="Algerian" panose="04020705040A02060702" pitchFamily="82" charset="0"/>
                        </a:rPr>
                        <a:t>Guideline</a:t>
                      </a:r>
                      <a:endParaRPr lang="en-IN" sz="1800" dirty="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2000">
                          <a:effectLst/>
                          <a:latin typeface="Algerian" panose="04020705040A02060702" pitchFamily="82" charset="0"/>
                        </a:rPr>
                        <a:t>Recommendation</a:t>
                      </a:r>
                      <a:endParaRPr lang="en-IN" sz="180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98963304"/>
                  </a:ext>
                </a:extLst>
              </a:tr>
              <a:tr h="1044169">
                <a:tc>
                  <a:txBody>
                    <a:bodyPr/>
                    <a:lstStyle/>
                    <a:p>
                      <a:pPr algn="just">
                        <a:lnSpc>
                          <a:spcPct val="150000"/>
                        </a:lnSpc>
                        <a:buNone/>
                      </a:pPr>
                      <a:r>
                        <a:rPr lang="en-GB" sz="2000" dirty="0">
                          <a:effectLst/>
                          <a:latin typeface="Algerian" panose="04020705040A02060702" pitchFamily="82" charset="0"/>
                        </a:rPr>
                        <a:t>Alcohol</a:t>
                      </a:r>
                      <a:endParaRPr lang="en-IN" sz="1800" dirty="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2000" dirty="0">
                          <a:effectLst/>
                          <a:latin typeface="Algerian" panose="04020705040A02060702" pitchFamily="82" charset="0"/>
                        </a:rPr>
                        <a:t>Maximum 14 units per week</a:t>
                      </a:r>
                      <a:endParaRPr lang="en-IN" sz="1800" dirty="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55636678"/>
                  </a:ext>
                </a:extLst>
              </a:tr>
              <a:tr h="1044169">
                <a:tc>
                  <a:txBody>
                    <a:bodyPr/>
                    <a:lstStyle/>
                    <a:p>
                      <a:pPr algn="just">
                        <a:lnSpc>
                          <a:spcPct val="150000"/>
                        </a:lnSpc>
                        <a:buNone/>
                      </a:pPr>
                      <a:r>
                        <a:rPr lang="en-GB" sz="2000">
                          <a:effectLst/>
                          <a:latin typeface="Algerian" panose="04020705040A02060702" pitchFamily="82" charset="0"/>
                        </a:rPr>
                        <a:t>Smoking</a:t>
                      </a:r>
                      <a:endParaRPr lang="en-IN" sz="180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2000" dirty="0">
                          <a:effectLst/>
                          <a:latin typeface="Algerian" panose="04020705040A02060702" pitchFamily="82" charset="0"/>
                        </a:rPr>
                        <a:t>Complete cessation recommended</a:t>
                      </a:r>
                      <a:endParaRPr lang="en-IN" sz="1800" dirty="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37214130"/>
                  </a:ext>
                </a:extLst>
              </a:tr>
              <a:tr h="1044169">
                <a:tc>
                  <a:txBody>
                    <a:bodyPr/>
                    <a:lstStyle/>
                    <a:p>
                      <a:pPr algn="just">
                        <a:lnSpc>
                          <a:spcPct val="150000"/>
                        </a:lnSpc>
                        <a:buNone/>
                      </a:pPr>
                      <a:r>
                        <a:rPr lang="en-GB" sz="2000">
                          <a:effectLst/>
                          <a:latin typeface="Algerian" panose="04020705040A02060702" pitchFamily="82" charset="0"/>
                        </a:rPr>
                        <a:t>Public Health Aim</a:t>
                      </a:r>
                      <a:endParaRPr lang="en-IN" sz="180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2000" dirty="0">
                          <a:effectLst/>
                          <a:latin typeface="Algerian" panose="04020705040A02060702" pitchFamily="82" charset="0"/>
                        </a:rPr>
                        <a:t>Reduce risk of chronic disease</a:t>
                      </a:r>
                      <a:endParaRPr lang="en-IN" sz="1800" dirty="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76583767"/>
                  </a:ext>
                </a:extLst>
              </a:tr>
            </a:tbl>
          </a:graphicData>
        </a:graphic>
      </p:graphicFrame>
      <p:pic>
        <p:nvPicPr>
          <p:cNvPr id="1026" name="Picture 2" descr="Tobacco use remains the leading cause of preventable death each year all  over the world. Tobacco consumption harms nearly every organ of the body,  causes many diseases, and reduces the life span">
            <a:extLst>
              <a:ext uri="{FF2B5EF4-FFF2-40B4-BE49-F238E27FC236}">
                <a16:creationId xmlns:a16="http://schemas.microsoft.com/office/drawing/2014/main" id="{BDCCBBED-F518-7D47-A97F-A695487E62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1225" y="36704"/>
            <a:ext cx="1990775" cy="199077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9110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9E8142-A5AF-F621-4C20-DD2815183B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98F801-266B-EBC7-B08C-8E94A74A7AAF}"/>
              </a:ext>
            </a:extLst>
          </p:cNvPr>
          <p:cNvSpPr>
            <a:spLocks noGrp="1"/>
          </p:cNvSpPr>
          <p:nvPr>
            <p:ph type="title"/>
          </p:nvPr>
        </p:nvSpPr>
        <p:spPr>
          <a:xfrm>
            <a:off x="6096000" y="365125"/>
            <a:ext cx="5955890" cy="1325563"/>
          </a:xfrm>
        </p:spPr>
        <p:txBody>
          <a:bodyPr>
            <a:normAutofit/>
          </a:bodyPr>
          <a:lstStyle/>
          <a:p>
            <a:pPr algn="ctr"/>
            <a:r>
              <a:rPr lang="en-US" sz="3000" b="1" dirty="0">
                <a:latin typeface="Arial" panose="020B0604020202020204" pitchFamily="34" charset="0"/>
                <a:cs typeface="Arial" panose="020B0604020202020204" pitchFamily="34" charset="0"/>
              </a:rPr>
              <a:t>Short-Term Consequences of Lack of Screening</a:t>
            </a:r>
            <a:endParaRPr lang="en-IN" sz="3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1E7252-0940-0AD1-B04A-64412F57B7A4}"/>
              </a:ext>
            </a:extLst>
          </p:cNvPr>
          <p:cNvSpPr>
            <a:spLocks noGrp="1"/>
          </p:cNvSpPr>
          <p:nvPr>
            <p:ph idx="1"/>
          </p:nvPr>
        </p:nvSpPr>
        <p:spPr>
          <a:xfrm>
            <a:off x="6334432" y="1825625"/>
            <a:ext cx="5395452" cy="4667250"/>
          </a:xfrm>
        </p:spPr>
        <p:txBody>
          <a:bodyPr>
            <a:normAutofit fontScale="77500" lnSpcReduction="20000"/>
          </a:bodyPr>
          <a:lstStyle/>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Smoking and alcohol abuse may cause fatigue, sleep disturbances and low concentration (NHS, 2025).</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The dangerous drinking can result in the increased risk of accidents and poor decision-making.</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Short-term health effects may have an effect on performance, relationships and daily functioning at work (Lin </a:t>
            </a:r>
            <a:r>
              <a:rPr lang="en-GB" sz="2800" i="1" dirty="0">
                <a:effectLst/>
                <a:latin typeface="Arial" panose="020B0604020202020204" pitchFamily="34" charset="0"/>
                <a:ea typeface="Arial" panose="020B0604020202020204" pitchFamily="34" charset="0"/>
              </a:rPr>
              <a:t>et al</a:t>
            </a:r>
            <a:r>
              <a:rPr lang="en-GB" sz="2800" dirty="0">
                <a:effectLst/>
                <a:latin typeface="Arial" panose="020B0604020202020204" pitchFamily="34" charset="0"/>
                <a:ea typeface="Arial" panose="020B0604020202020204" pitchFamily="34" charset="0"/>
              </a:rPr>
              <a:t>. 2025).</a:t>
            </a:r>
            <a:endParaRPr lang="en-IN" sz="2400" dirty="0">
              <a:effectLst/>
              <a:latin typeface="Arial" panose="020B0604020202020204" pitchFamily="34" charset="0"/>
              <a:ea typeface="Arial" panose="020B0604020202020204" pitchFamily="34" charset="0"/>
            </a:endParaRPr>
          </a:p>
        </p:txBody>
      </p:sp>
      <p:pic>
        <p:nvPicPr>
          <p:cNvPr id="6146" name="Picture 2" descr="Alcohol And Sleep: Effects And Interactions">
            <a:extLst>
              <a:ext uri="{FF2B5EF4-FFF2-40B4-BE49-F238E27FC236}">
                <a16:creationId xmlns:a16="http://schemas.microsoft.com/office/drawing/2014/main" id="{5AF73F44-ACEF-7557-C987-4678D2CD88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95589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9861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E8691D-9145-6BBC-C099-F761C53FCB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2DD85B-2405-4BBB-6BCF-AB54A9397640}"/>
              </a:ext>
            </a:extLst>
          </p:cNvPr>
          <p:cNvSpPr>
            <a:spLocks noGrp="1"/>
          </p:cNvSpPr>
          <p:nvPr>
            <p:ph type="title"/>
          </p:nvPr>
        </p:nvSpPr>
        <p:spPr>
          <a:xfrm>
            <a:off x="0" y="50953"/>
            <a:ext cx="6400802" cy="1325563"/>
          </a:xfrm>
        </p:spPr>
        <p:txBody>
          <a:bodyPr>
            <a:normAutofit/>
          </a:bodyPr>
          <a:lstStyle/>
          <a:p>
            <a:pPr algn="ctr"/>
            <a:r>
              <a:rPr lang="en-IN" sz="3000" b="1" dirty="0">
                <a:latin typeface="Arial" panose="020B0604020202020204" pitchFamily="34" charset="0"/>
                <a:cs typeface="Arial" panose="020B0604020202020204" pitchFamily="34" charset="0"/>
              </a:rPr>
              <a:t>Long-Term Consequences</a:t>
            </a:r>
          </a:p>
        </p:txBody>
      </p:sp>
      <p:sp>
        <p:nvSpPr>
          <p:cNvPr id="3" name="Content Placeholder 2">
            <a:extLst>
              <a:ext uri="{FF2B5EF4-FFF2-40B4-BE49-F238E27FC236}">
                <a16:creationId xmlns:a16="http://schemas.microsoft.com/office/drawing/2014/main" id="{5AA588EE-6D8D-0A51-61E9-A6BDEA0F1FC6}"/>
              </a:ext>
            </a:extLst>
          </p:cNvPr>
          <p:cNvSpPr>
            <a:spLocks noGrp="1"/>
          </p:cNvSpPr>
          <p:nvPr>
            <p:ph idx="1"/>
          </p:nvPr>
        </p:nvSpPr>
        <p:spPr>
          <a:xfrm>
            <a:off x="395748" y="1376516"/>
            <a:ext cx="5778910" cy="5116359"/>
          </a:xfrm>
        </p:spPr>
        <p:txBody>
          <a:bodyPr>
            <a:normAutofit fontScale="92500" lnSpcReduction="10000"/>
          </a:bodyPr>
          <a:lstStyle/>
          <a:p>
            <a:pPr marL="342900" lvl="0" indent="-342900" algn="just">
              <a:lnSpc>
                <a:spcPct val="150000"/>
              </a:lnSpc>
              <a:buSzPts val="1000"/>
              <a:buFont typeface="Symbol" panose="05050102010706020507" pitchFamily="18" charset="2"/>
              <a:buChar char=""/>
              <a:tabLst>
                <a:tab pos="457200" algn="l"/>
              </a:tabLst>
            </a:pPr>
            <a:r>
              <a:rPr lang="en-GB" sz="2400" dirty="0">
                <a:effectLst/>
                <a:latin typeface="Arial" panose="020B0604020202020204" pitchFamily="34" charset="0"/>
                <a:ea typeface="Arial" panose="020B0604020202020204" pitchFamily="34" charset="0"/>
              </a:rPr>
              <a:t>Long-term smoking: This is a serious risk factor that causes lung cancer, heart disease and respiratory disorders.</a:t>
            </a:r>
            <a:endParaRPr lang="en-IN" sz="16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400" dirty="0">
                <a:effectLst/>
                <a:latin typeface="Arial" panose="020B0604020202020204" pitchFamily="34" charset="0"/>
                <a:ea typeface="Arial" panose="020B0604020202020204" pitchFamily="34" charset="0"/>
              </a:rPr>
              <a:t>A detrimental use of alcohol may result in liver disease, blood pressure problems and various types of cancer (NIAAA, 2025).</a:t>
            </a:r>
            <a:endParaRPr lang="en-IN" sz="16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400" dirty="0">
                <a:effectLst/>
                <a:latin typeface="Arial" panose="020B0604020202020204" pitchFamily="34" charset="0"/>
                <a:ea typeface="Arial" panose="020B0604020202020204" pitchFamily="34" charset="0"/>
              </a:rPr>
              <a:t>Chronic diseases linked with such behaviours raise the cost of healthcare and lower the quality of life.</a:t>
            </a:r>
            <a:endParaRPr lang="en-IN" sz="1600" dirty="0">
              <a:effectLst/>
              <a:latin typeface="Arial" panose="020B0604020202020204" pitchFamily="34" charset="0"/>
              <a:ea typeface="Arial" panose="020B0604020202020204" pitchFamily="34" charset="0"/>
            </a:endParaRPr>
          </a:p>
        </p:txBody>
      </p:sp>
      <p:pic>
        <p:nvPicPr>
          <p:cNvPr id="7174" name="Picture 6" descr="Health Effects of Smoking on Your Body">
            <a:extLst>
              <a:ext uri="{FF2B5EF4-FFF2-40B4-BE49-F238E27FC236}">
                <a16:creationId xmlns:a16="http://schemas.microsoft.com/office/drawing/2014/main" id="{50E89C7D-40CF-B8DB-FB44-D230342BB5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3090" y="0"/>
            <a:ext cx="577891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29806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8F7FB50-C70D-D8EB-3C28-4C6A8F99329D}"/>
              </a:ext>
            </a:extLst>
          </p:cNvPr>
          <p:cNvSpPr>
            <a:spLocks noGrp="1"/>
          </p:cNvSpPr>
          <p:nvPr>
            <p:ph type="title"/>
          </p:nvPr>
        </p:nvSpPr>
        <p:spPr>
          <a:xfrm>
            <a:off x="0" y="2361073"/>
            <a:ext cx="12192000" cy="1325563"/>
          </a:xfrm>
          <a:solidFill>
            <a:schemeClr val="accent2">
              <a:lumMod val="60000"/>
              <a:lumOff val="40000"/>
            </a:schemeClr>
          </a:solidFill>
        </p:spPr>
        <p:txBody>
          <a:bodyPr>
            <a:normAutofit/>
          </a:bodyPr>
          <a:lstStyle/>
          <a:p>
            <a:pPr algn="ctr"/>
            <a:r>
              <a:rPr lang="en-IN" sz="4000" b="1" dirty="0">
                <a:latin typeface="Algerian" panose="04020705040A02060702" pitchFamily="82" charset="0"/>
              </a:rPr>
              <a:t>Student 2: </a:t>
            </a:r>
            <a:r>
              <a:rPr lang="en-IN" sz="4000" b="1" dirty="0">
                <a:latin typeface="Algerian" panose="04020705040A02060702" pitchFamily="82" charset="0"/>
                <a:cs typeface="Arial" panose="020B0604020202020204" pitchFamily="34" charset="0"/>
              </a:rPr>
              <a:t>PATEL DARSHAN (2515501)</a:t>
            </a:r>
            <a:endParaRPr lang="en-IN" sz="4000" b="1" dirty="0">
              <a:latin typeface="Algerian" panose="04020705040A02060702" pitchFamily="82" charset="0"/>
            </a:endParaRPr>
          </a:p>
        </p:txBody>
      </p:sp>
    </p:spTree>
    <p:extLst>
      <p:ext uri="{BB962C8B-B14F-4D97-AF65-F5344CB8AC3E}">
        <p14:creationId xmlns:p14="http://schemas.microsoft.com/office/powerpoint/2010/main" val="3341673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C5DBB8-99EB-7583-B3EB-30042A72D5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5E4936-B955-8986-5DA1-159B1E1325CD}"/>
              </a:ext>
            </a:extLst>
          </p:cNvPr>
          <p:cNvSpPr>
            <a:spLocks noGrp="1"/>
          </p:cNvSpPr>
          <p:nvPr>
            <p:ph type="title"/>
          </p:nvPr>
        </p:nvSpPr>
        <p:spPr>
          <a:xfrm>
            <a:off x="7030064" y="365125"/>
            <a:ext cx="4323735" cy="1325563"/>
          </a:xfrm>
        </p:spPr>
        <p:txBody>
          <a:bodyPr>
            <a:normAutofit/>
          </a:bodyPr>
          <a:lstStyle/>
          <a:p>
            <a:pPr algn="ctr"/>
            <a:r>
              <a:rPr lang="en-IN" sz="3000" b="1" dirty="0">
                <a:latin typeface="Arial" panose="020B0604020202020204" pitchFamily="34" charset="0"/>
                <a:cs typeface="Arial" panose="020B0604020202020204" pitchFamily="34" charset="0"/>
              </a:rPr>
              <a:t>Campaign Aims</a:t>
            </a:r>
          </a:p>
        </p:txBody>
      </p:sp>
      <p:sp>
        <p:nvSpPr>
          <p:cNvPr id="3" name="Content Placeholder 2">
            <a:extLst>
              <a:ext uri="{FF2B5EF4-FFF2-40B4-BE49-F238E27FC236}">
                <a16:creationId xmlns:a16="http://schemas.microsoft.com/office/drawing/2014/main" id="{2121AE0F-9CCB-D37C-BCA4-CB5E27D620A0}"/>
              </a:ext>
            </a:extLst>
          </p:cNvPr>
          <p:cNvSpPr>
            <a:spLocks noGrp="1"/>
          </p:cNvSpPr>
          <p:nvPr>
            <p:ph idx="1"/>
          </p:nvPr>
        </p:nvSpPr>
        <p:spPr>
          <a:xfrm>
            <a:off x="6511413" y="1825625"/>
            <a:ext cx="5395452" cy="4667250"/>
          </a:xfrm>
        </p:spPr>
        <p:txBody>
          <a:bodyPr>
            <a:normAutofit fontScale="70000" lnSpcReduction="20000"/>
          </a:bodyPr>
          <a:lstStyle/>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The campaign will be geared towards raising awareness of health hazards that are related to smoking and harmful drinking.</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The campaign will result in behavioural support in order to reduce smoking and alcohol consumption among the participants.</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Goal: The campaign will reach out to people with local cessation and community health services.</a:t>
            </a:r>
            <a:endParaRPr lang="en-IN" sz="2400" dirty="0">
              <a:effectLst/>
              <a:latin typeface="Arial" panose="020B0604020202020204" pitchFamily="34" charset="0"/>
              <a:ea typeface="Arial" panose="020B0604020202020204" pitchFamily="34" charset="0"/>
            </a:endParaRPr>
          </a:p>
        </p:txBody>
      </p:sp>
      <p:pic>
        <p:nvPicPr>
          <p:cNvPr id="8196" name="Picture 4" descr="WHO EMRO - World No Tobacco Day 2019">
            <a:extLst>
              <a:ext uri="{FF2B5EF4-FFF2-40B4-BE49-F238E27FC236}">
                <a16:creationId xmlns:a16="http://schemas.microsoft.com/office/drawing/2014/main" id="{E309784F-6C00-09EE-192E-AC4E245C56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096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4581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CC736E-2FCA-DECA-362E-78CB7647B4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856236-B720-A6B6-984B-110E3AE378ED}"/>
              </a:ext>
            </a:extLst>
          </p:cNvPr>
          <p:cNvSpPr>
            <a:spLocks noGrp="1"/>
          </p:cNvSpPr>
          <p:nvPr>
            <p:ph type="title"/>
          </p:nvPr>
        </p:nvSpPr>
        <p:spPr>
          <a:xfrm>
            <a:off x="120445" y="119779"/>
            <a:ext cx="5660923" cy="1325563"/>
          </a:xfrm>
        </p:spPr>
        <p:txBody>
          <a:bodyPr>
            <a:normAutofit/>
          </a:bodyPr>
          <a:lstStyle/>
          <a:p>
            <a:pPr algn="ctr"/>
            <a:r>
              <a:rPr lang="en-IN" sz="3000" b="1" dirty="0">
                <a:latin typeface="Arial" panose="020B0604020202020204" pitchFamily="34" charset="0"/>
                <a:cs typeface="Arial" panose="020B0604020202020204" pitchFamily="34" charset="0"/>
              </a:rPr>
              <a:t>Campaign Activities Overview</a:t>
            </a:r>
          </a:p>
        </p:txBody>
      </p:sp>
      <p:sp>
        <p:nvSpPr>
          <p:cNvPr id="3" name="Content Placeholder 2">
            <a:extLst>
              <a:ext uri="{FF2B5EF4-FFF2-40B4-BE49-F238E27FC236}">
                <a16:creationId xmlns:a16="http://schemas.microsoft.com/office/drawing/2014/main" id="{C05983C9-45F6-21F6-D1AE-54FE8BFB86C6}"/>
              </a:ext>
            </a:extLst>
          </p:cNvPr>
          <p:cNvSpPr>
            <a:spLocks noGrp="1"/>
          </p:cNvSpPr>
          <p:nvPr>
            <p:ph idx="1"/>
          </p:nvPr>
        </p:nvSpPr>
        <p:spPr>
          <a:xfrm>
            <a:off x="143796" y="1445342"/>
            <a:ext cx="5952203" cy="5047533"/>
          </a:xfrm>
        </p:spPr>
        <p:txBody>
          <a:bodyPr>
            <a:normAutofit/>
          </a:bodyPr>
          <a:lstStyle/>
          <a:p>
            <a:pPr marL="342900" lvl="0" indent="-342900" algn="just">
              <a:lnSpc>
                <a:spcPct val="150000"/>
              </a:lnSpc>
              <a:buSzPts val="1000"/>
              <a:buFont typeface="Symbol" panose="05050102010706020507" pitchFamily="18" charset="2"/>
              <a:buChar char=""/>
              <a:tabLst>
                <a:tab pos="457200" algn="l"/>
              </a:tabLst>
            </a:pPr>
            <a:r>
              <a:rPr lang="en-GB" sz="2000" dirty="0">
                <a:effectLst/>
                <a:latin typeface="Arial" panose="020B0604020202020204" pitchFamily="34" charset="0"/>
                <a:ea typeface="Arial" panose="020B0604020202020204" pitchFamily="34" charset="0"/>
              </a:rPr>
              <a:t>The campaign will involve interactive workshops that will inform the people about the health effects of smoking and alcohol use that are dangerous to their health.</a:t>
            </a:r>
            <a:endParaRPr lang="en-IN" sz="16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000" dirty="0">
                <a:effectLst/>
                <a:latin typeface="Arial" panose="020B0604020202020204" pitchFamily="34" charset="0"/>
                <a:ea typeface="Arial" panose="020B0604020202020204" pitchFamily="34" charset="0"/>
              </a:rPr>
              <a:t>Individuals will be assisted in dealing with unhealthy coping mechanisms by using group discussions and counselling sessions.</a:t>
            </a:r>
            <a:endParaRPr lang="en-IN" sz="16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000" dirty="0">
                <a:effectLst/>
                <a:latin typeface="Arial" panose="020B0604020202020204" pitchFamily="34" charset="0"/>
                <a:ea typeface="Arial" panose="020B0604020202020204" pitchFamily="34" charset="0"/>
              </a:rPr>
              <a:t>The support activities will be peer to peer in order to motivate the participants to stay motivated during the campaign programme.</a:t>
            </a:r>
            <a:endParaRPr lang="en-IN" sz="1600"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F8279A59-3D69-4291-EF1A-C063A1143FEB}"/>
              </a:ext>
            </a:extLst>
          </p:cNvPr>
          <p:cNvPicPr>
            <a:picLocks noChangeAspect="1"/>
          </p:cNvPicPr>
          <p:nvPr/>
        </p:nvPicPr>
        <p:blipFill>
          <a:blip r:embed="rId3"/>
          <a:stretch>
            <a:fillRect/>
          </a:stretch>
        </p:blipFill>
        <p:spPr>
          <a:xfrm>
            <a:off x="7006713" y="3429000"/>
            <a:ext cx="5307565" cy="3519948"/>
          </a:xfrm>
          <a:prstGeom prst="ellipse">
            <a:avLst/>
          </a:prstGeom>
          <a:ln>
            <a:noFill/>
          </a:ln>
          <a:effectLst>
            <a:softEdge rad="112500"/>
          </a:effectLst>
        </p:spPr>
      </p:pic>
      <p:pic>
        <p:nvPicPr>
          <p:cNvPr id="9218" name="Picture 2" descr="Clearing the Air: Confronting the Dangers of Smoking, Risks, Strategies to  Quit Smoking">
            <a:extLst>
              <a:ext uri="{FF2B5EF4-FFF2-40B4-BE49-F238E27FC236}">
                <a16:creationId xmlns:a16="http://schemas.microsoft.com/office/drawing/2014/main" id="{E9FDAF96-0814-6565-882C-726449A680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57884" y="0"/>
            <a:ext cx="5034116" cy="3429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77011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4E2E28-FA38-2357-FEB1-7EE530043F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AB3C97-1D57-F4BE-2726-B2B39756BEE7}"/>
              </a:ext>
            </a:extLst>
          </p:cNvPr>
          <p:cNvSpPr>
            <a:spLocks noGrp="1"/>
          </p:cNvSpPr>
          <p:nvPr>
            <p:ph type="title"/>
          </p:nvPr>
        </p:nvSpPr>
        <p:spPr/>
        <p:txBody>
          <a:bodyPr>
            <a:normAutofit/>
          </a:bodyPr>
          <a:lstStyle/>
          <a:p>
            <a:pPr algn="ctr"/>
            <a:r>
              <a:rPr lang="en-IN" sz="3000" b="1" dirty="0">
                <a:latin typeface="Arial" panose="020B0604020202020204" pitchFamily="34" charset="0"/>
                <a:cs typeface="Arial" panose="020B0604020202020204" pitchFamily="34" charset="0"/>
              </a:rPr>
              <a:t>Weekly Activity Plan</a:t>
            </a:r>
          </a:p>
        </p:txBody>
      </p:sp>
      <p:sp>
        <p:nvSpPr>
          <p:cNvPr id="3" name="Content Placeholder 2">
            <a:extLst>
              <a:ext uri="{FF2B5EF4-FFF2-40B4-BE49-F238E27FC236}">
                <a16:creationId xmlns:a16="http://schemas.microsoft.com/office/drawing/2014/main" id="{4BEE488D-28CA-77BF-E7F4-53E70EBE87A0}"/>
              </a:ext>
            </a:extLst>
          </p:cNvPr>
          <p:cNvSpPr>
            <a:spLocks noGrp="1"/>
          </p:cNvSpPr>
          <p:nvPr>
            <p:ph idx="1"/>
          </p:nvPr>
        </p:nvSpPr>
        <p:spPr>
          <a:xfrm>
            <a:off x="838200" y="1825625"/>
            <a:ext cx="5395452" cy="4667250"/>
          </a:xfrm>
        </p:spPr>
        <p:txBody>
          <a:bodyPr>
            <a:normAutofit fontScale="70000" lnSpcReduction="20000"/>
          </a:bodyPr>
          <a:lstStyle/>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Weekly meetings will be used to expose the participants slowly to knowledge and skills needed to minimise smoking and alcohol use.</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Activities will be a mix of educational workshops and strategy of behavioural support and stress management.</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The last session will be a review of the progress made and also motivate the participants to adhere to long-term lifestyle changes.</a:t>
            </a:r>
            <a:endParaRPr lang="en-IN" sz="2400" dirty="0">
              <a:effectLst/>
              <a:latin typeface="Arial" panose="020B0604020202020204" pitchFamily="34" charset="0"/>
              <a:ea typeface="Arial" panose="020B0604020202020204" pitchFamily="34" charset="0"/>
            </a:endParaRPr>
          </a:p>
        </p:txBody>
      </p:sp>
      <p:graphicFrame>
        <p:nvGraphicFramePr>
          <p:cNvPr id="4" name="Table 3">
            <a:extLst>
              <a:ext uri="{FF2B5EF4-FFF2-40B4-BE49-F238E27FC236}">
                <a16:creationId xmlns:a16="http://schemas.microsoft.com/office/drawing/2014/main" id="{963DC449-B758-6321-1A1B-DE801AC3105F}"/>
              </a:ext>
            </a:extLst>
          </p:cNvPr>
          <p:cNvGraphicFramePr>
            <a:graphicFrameLocks noGrp="1"/>
          </p:cNvGraphicFramePr>
          <p:nvPr>
            <p:extLst>
              <p:ext uri="{D42A27DB-BD31-4B8C-83A1-F6EECF244321}">
                <p14:modId xmlns:p14="http://schemas.microsoft.com/office/powerpoint/2010/main" val="272493834"/>
              </p:ext>
            </p:extLst>
          </p:nvPr>
        </p:nvGraphicFramePr>
        <p:xfrm>
          <a:off x="6400800" y="1639842"/>
          <a:ext cx="5663381" cy="5038816"/>
        </p:xfrm>
        <a:graphic>
          <a:graphicData uri="http://schemas.openxmlformats.org/drawingml/2006/table">
            <a:tbl>
              <a:tblPr firstRow="1" firstCol="1" bandRow="1">
                <a:tableStyleId>{5DA37D80-6434-44D0-A028-1B22A696006F}</a:tableStyleId>
              </a:tblPr>
              <a:tblGrid>
                <a:gridCol w="2851355">
                  <a:extLst>
                    <a:ext uri="{9D8B030D-6E8A-4147-A177-3AD203B41FA5}">
                      <a16:colId xmlns:a16="http://schemas.microsoft.com/office/drawing/2014/main" val="436215514"/>
                    </a:ext>
                  </a:extLst>
                </a:gridCol>
                <a:gridCol w="2812026">
                  <a:extLst>
                    <a:ext uri="{9D8B030D-6E8A-4147-A177-3AD203B41FA5}">
                      <a16:colId xmlns:a16="http://schemas.microsoft.com/office/drawing/2014/main" val="3448371690"/>
                    </a:ext>
                  </a:extLst>
                </a:gridCol>
              </a:tblGrid>
              <a:tr h="274726">
                <a:tc>
                  <a:txBody>
                    <a:bodyPr/>
                    <a:lstStyle/>
                    <a:p>
                      <a:pPr algn="just">
                        <a:lnSpc>
                          <a:spcPct val="150000"/>
                        </a:lnSpc>
                        <a:buNone/>
                      </a:pPr>
                      <a:r>
                        <a:rPr lang="en-GB" sz="1600" dirty="0">
                          <a:effectLst/>
                          <a:latin typeface="Algerian" panose="04020705040A02060702" pitchFamily="82" charset="0"/>
                        </a:rPr>
                        <a:t>Week</a:t>
                      </a:r>
                      <a:endParaRPr lang="en-IN" sz="1600" dirty="0">
                        <a:effectLst/>
                        <a:latin typeface="Algerian" panose="04020705040A02060702" pitchFamily="82" charset="0"/>
                        <a:ea typeface="Arial" panose="020B0604020202020204" pitchFamily="34" charset="0"/>
                      </a:endParaRPr>
                    </a:p>
                  </a:txBody>
                  <a:tcPr marL="27182" marR="27182" marT="27182" marB="27182"/>
                </a:tc>
                <a:tc>
                  <a:txBody>
                    <a:bodyPr/>
                    <a:lstStyle/>
                    <a:p>
                      <a:pPr algn="just">
                        <a:lnSpc>
                          <a:spcPct val="150000"/>
                        </a:lnSpc>
                        <a:buNone/>
                      </a:pPr>
                      <a:r>
                        <a:rPr lang="en-GB" sz="1600">
                          <a:effectLst/>
                          <a:latin typeface="Algerian" panose="04020705040A02060702" pitchFamily="82" charset="0"/>
                        </a:rPr>
                        <a:t>Activity</a:t>
                      </a:r>
                      <a:endParaRPr lang="en-IN" sz="1600">
                        <a:effectLst/>
                        <a:latin typeface="Algerian" panose="04020705040A02060702" pitchFamily="82" charset="0"/>
                        <a:ea typeface="Arial" panose="020B0604020202020204" pitchFamily="34" charset="0"/>
                      </a:endParaRPr>
                    </a:p>
                  </a:txBody>
                  <a:tcPr marL="27182" marR="27182" marT="27182" marB="27182"/>
                </a:tc>
                <a:extLst>
                  <a:ext uri="{0D108BD9-81ED-4DB2-BD59-A6C34878D82A}">
                    <a16:rowId xmlns:a16="http://schemas.microsoft.com/office/drawing/2014/main" val="708820779"/>
                  </a:ext>
                </a:extLst>
              </a:tr>
              <a:tr h="509576">
                <a:tc>
                  <a:txBody>
                    <a:bodyPr/>
                    <a:lstStyle/>
                    <a:p>
                      <a:pPr algn="just">
                        <a:lnSpc>
                          <a:spcPct val="150000"/>
                        </a:lnSpc>
                        <a:buNone/>
                      </a:pPr>
                      <a:r>
                        <a:rPr lang="en-GB" sz="1600" dirty="0">
                          <a:effectLst/>
                          <a:latin typeface="Algerian" panose="04020705040A02060702" pitchFamily="82" charset="0"/>
                        </a:rPr>
                        <a:t>Week 1</a:t>
                      </a:r>
                      <a:endParaRPr lang="en-IN" sz="1600" dirty="0">
                        <a:effectLst/>
                        <a:latin typeface="Algerian" panose="04020705040A02060702" pitchFamily="82" charset="0"/>
                        <a:ea typeface="Arial" panose="020B0604020202020204" pitchFamily="34" charset="0"/>
                      </a:endParaRPr>
                    </a:p>
                  </a:txBody>
                  <a:tcPr marL="27182" marR="27182" marT="27182" marB="27182"/>
                </a:tc>
                <a:tc>
                  <a:txBody>
                    <a:bodyPr/>
                    <a:lstStyle/>
                    <a:p>
                      <a:pPr algn="just">
                        <a:lnSpc>
                          <a:spcPct val="150000"/>
                        </a:lnSpc>
                        <a:buNone/>
                      </a:pPr>
                      <a:r>
                        <a:rPr lang="en-GB" sz="1600">
                          <a:effectLst/>
                          <a:latin typeface="Algerian" panose="04020705040A02060702" pitchFamily="82" charset="0"/>
                        </a:rPr>
                        <a:t>Health awareness session</a:t>
                      </a:r>
                      <a:endParaRPr lang="en-IN" sz="1600">
                        <a:effectLst/>
                        <a:latin typeface="Algerian" panose="04020705040A02060702" pitchFamily="82" charset="0"/>
                        <a:ea typeface="Arial" panose="020B0604020202020204" pitchFamily="34" charset="0"/>
                      </a:endParaRPr>
                    </a:p>
                  </a:txBody>
                  <a:tcPr marL="27182" marR="27182" marT="27182" marB="27182"/>
                </a:tc>
                <a:extLst>
                  <a:ext uri="{0D108BD9-81ED-4DB2-BD59-A6C34878D82A}">
                    <a16:rowId xmlns:a16="http://schemas.microsoft.com/office/drawing/2014/main" val="1950847246"/>
                  </a:ext>
                </a:extLst>
              </a:tr>
              <a:tr h="509576">
                <a:tc>
                  <a:txBody>
                    <a:bodyPr/>
                    <a:lstStyle/>
                    <a:p>
                      <a:pPr algn="just">
                        <a:lnSpc>
                          <a:spcPct val="150000"/>
                        </a:lnSpc>
                        <a:buNone/>
                      </a:pPr>
                      <a:r>
                        <a:rPr lang="en-GB" sz="1600" dirty="0">
                          <a:effectLst/>
                          <a:latin typeface="Algerian" panose="04020705040A02060702" pitchFamily="82" charset="0"/>
                        </a:rPr>
                        <a:t>Week 2</a:t>
                      </a:r>
                      <a:endParaRPr lang="en-IN" sz="1600" dirty="0">
                        <a:effectLst/>
                        <a:latin typeface="Algerian" panose="04020705040A02060702" pitchFamily="82" charset="0"/>
                        <a:ea typeface="Arial" panose="020B0604020202020204" pitchFamily="34" charset="0"/>
                      </a:endParaRPr>
                    </a:p>
                  </a:txBody>
                  <a:tcPr marL="27182" marR="27182" marT="27182" marB="27182"/>
                </a:tc>
                <a:tc>
                  <a:txBody>
                    <a:bodyPr/>
                    <a:lstStyle/>
                    <a:p>
                      <a:pPr algn="just">
                        <a:lnSpc>
                          <a:spcPct val="150000"/>
                        </a:lnSpc>
                        <a:buNone/>
                      </a:pPr>
                      <a:r>
                        <a:rPr lang="en-GB" sz="1600">
                          <a:effectLst/>
                          <a:latin typeface="Algerian" panose="04020705040A02060702" pitchFamily="82" charset="0"/>
                        </a:rPr>
                        <a:t>Addiction education</a:t>
                      </a:r>
                      <a:endParaRPr lang="en-IN" sz="1600">
                        <a:effectLst/>
                        <a:latin typeface="Algerian" panose="04020705040A02060702" pitchFamily="82" charset="0"/>
                        <a:ea typeface="Arial" panose="020B0604020202020204" pitchFamily="34" charset="0"/>
                      </a:endParaRPr>
                    </a:p>
                  </a:txBody>
                  <a:tcPr marL="27182" marR="27182" marT="27182" marB="27182"/>
                </a:tc>
                <a:extLst>
                  <a:ext uri="{0D108BD9-81ED-4DB2-BD59-A6C34878D82A}">
                    <a16:rowId xmlns:a16="http://schemas.microsoft.com/office/drawing/2014/main" val="3510232452"/>
                  </a:ext>
                </a:extLst>
              </a:tr>
              <a:tr h="509576">
                <a:tc>
                  <a:txBody>
                    <a:bodyPr/>
                    <a:lstStyle/>
                    <a:p>
                      <a:pPr algn="just">
                        <a:lnSpc>
                          <a:spcPct val="150000"/>
                        </a:lnSpc>
                        <a:buNone/>
                      </a:pPr>
                      <a:r>
                        <a:rPr lang="en-GB" sz="1600" dirty="0">
                          <a:effectLst/>
                          <a:latin typeface="Algerian" panose="04020705040A02060702" pitchFamily="82" charset="0"/>
                        </a:rPr>
                        <a:t>Week 3</a:t>
                      </a:r>
                      <a:endParaRPr lang="en-IN" sz="1600" dirty="0">
                        <a:effectLst/>
                        <a:latin typeface="Algerian" panose="04020705040A02060702" pitchFamily="82" charset="0"/>
                        <a:ea typeface="Arial" panose="020B0604020202020204" pitchFamily="34" charset="0"/>
                      </a:endParaRPr>
                    </a:p>
                  </a:txBody>
                  <a:tcPr marL="27182" marR="27182" marT="27182" marB="27182"/>
                </a:tc>
                <a:tc>
                  <a:txBody>
                    <a:bodyPr/>
                    <a:lstStyle/>
                    <a:p>
                      <a:pPr algn="just">
                        <a:lnSpc>
                          <a:spcPct val="150000"/>
                        </a:lnSpc>
                        <a:buNone/>
                      </a:pPr>
                      <a:r>
                        <a:rPr lang="en-GB" sz="1600">
                          <a:effectLst/>
                          <a:latin typeface="Algerian" panose="04020705040A02060702" pitchFamily="82" charset="0"/>
                        </a:rPr>
                        <a:t>Mental health and coping</a:t>
                      </a:r>
                      <a:endParaRPr lang="en-IN" sz="1600">
                        <a:effectLst/>
                        <a:latin typeface="Algerian" panose="04020705040A02060702" pitchFamily="82" charset="0"/>
                        <a:ea typeface="Arial" panose="020B0604020202020204" pitchFamily="34" charset="0"/>
                      </a:endParaRPr>
                    </a:p>
                  </a:txBody>
                  <a:tcPr marL="27182" marR="27182" marT="27182" marB="27182"/>
                </a:tc>
                <a:extLst>
                  <a:ext uri="{0D108BD9-81ED-4DB2-BD59-A6C34878D82A}">
                    <a16:rowId xmlns:a16="http://schemas.microsoft.com/office/drawing/2014/main" val="1253482925"/>
                  </a:ext>
                </a:extLst>
              </a:tr>
              <a:tr h="392151">
                <a:tc>
                  <a:txBody>
                    <a:bodyPr/>
                    <a:lstStyle/>
                    <a:p>
                      <a:pPr algn="just">
                        <a:lnSpc>
                          <a:spcPct val="150000"/>
                        </a:lnSpc>
                        <a:buNone/>
                      </a:pPr>
                      <a:r>
                        <a:rPr lang="en-GB" sz="1600" dirty="0">
                          <a:effectLst/>
                          <a:latin typeface="Algerian" panose="04020705040A02060702" pitchFamily="82" charset="0"/>
                        </a:rPr>
                        <a:t>Week 4</a:t>
                      </a:r>
                      <a:endParaRPr lang="en-IN" sz="1600" dirty="0">
                        <a:effectLst/>
                        <a:latin typeface="Algerian" panose="04020705040A02060702" pitchFamily="82" charset="0"/>
                        <a:ea typeface="Arial" panose="020B0604020202020204" pitchFamily="34" charset="0"/>
                      </a:endParaRPr>
                    </a:p>
                  </a:txBody>
                  <a:tcPr marL="27182" marR="27182" marT="27182" marB="27182"/>
                </a:tc>
                <a:tc>
                  <a:txBody>
                    <a:bodyPr/>
                    <a:lstStyle/>
                    <a:p>
                      <a:pPr algn="just">
                        <a:lnSpc>
                          <a:spcPct val="150000"/>
                        </a:lnSpc>
                        <a:buNone/>
                      </a:pPr>
                      <a:r>
                        <a:rPr lang="en-GB" sz="1600">
                          <a:effectLst/>
                          <a:latin typeface="Algerian" panose="04020705040A02060702" pitchFamily="82" charset="0"/>
                        </a:rPr>
                        <a:t>Stress management</a:t>
                      </a:r>
                      <a:endParaRPr lang="en-IN" sz="1600">
                        <a:effectLst/>
                        <a:latin typeface="Algerian" panose="04020705040A02060702" pitchFamily="82" charset="0"/>
                        <a:ea typeface="Arial" panose="020B0604020202020204" pitchFamily="34" charset="0"/>
                      </a:endParaRPr>
                    </a:p>
                  </a:txBody>
                  <a:tcPr marL="27182" marR="27182" marT="27182" marB="27182"/>
                </a:tc>
                <a:extLst>
                  <a:ext uri="{0D108BD9-81ED-4DB2-BD59-A6C34878D82A}">
                    <a16:rowId xmlns:a16="http://schemas.microsoft.com/office/drawing/2014/main" val="2148799639"/>
                  </a:ext>
                </a:extLst>
              </a:tr>
              <a:tr h="744427">
                <a:tc>
                  <a:txBody>
                    <a:bodyPr/>
                    <a:lstStyle/>
                    <a:p>
                      <a:pPr algn="just">
                        <a:lnSpc>
                          <a:spcPct val="150000"/>
                        </a:lnSpc>
                        <a:buNone/>
                      </a:pPr>
                      <a:r>
                        <a:rPr lang="en-GB" sz="1600">
                          <a:effectLst/>
                          <a:latin typeface="Algerian" panose="04020705040A02060702" pitchFamily="82" charset="0"/>
                        </a:rPr>
                        <a:t>Week 5</a:t>
                      </a:r>
                      <a:endParaRPr lang="en-IN" sz="1600">
                        <a:effectLst/>
                        <a:latin typeface="Algerian" panose="04020705040A02060702" pitchFamily="82" charset="0"/>
                        <a:ea typeface="Arial" panose="020B0604020202020204" pitchFamily="34" charset="0"/>
                      </a:endParaRPr>
                    </a:p>
                  </a:txBody>
                  <a:tcPr marL="27182" marR="27182" marT="27182" marB="27182"/>
                </a:tc>
                <a:tc>
                  <a:txBody>
                    <a:bodyPr/>
                    <a:lstStyle/>
                    <a:p>
                      <a:pPr algn="just">
                        <a:lnSpc>
                          <a:spcPct val="150000"/>
                        </a:lnSpc>
                        <a:buNone/>
                      </a:pPr>
                      <a:r>
                        <a:rPr lang="en-GB" sz="1600" dirty="0">
                          <a:effectLst/>
                          <a:latin typeface="Algerian" panose="04020705040A02060702" pitchFamily="82" charset="0"/>
                        </a:rPr>
                        <a:t>Smoking cessation strategies</a:t>
                      </a:r>
                      <a:endParaRPr lang="en-IN" sz="1600" dirty="0">
                        <a:effectLst/>
                        <a:latin typeface="Algerian" panose="04020705040A02060702" pitchFamily="82" charset="0"/>
                        <a:ea typeface="Arial" panose="020B0604020202020204" pitchFamily="34" charset="0"/>
                      </a:endParaRPr>
                    </a:p>
                  </a:txBody>
                  <a:tcPr marL="27182" marR="27182" marT="27182" marB="27182"/>
                </a:tc>
                <a:extLst>
                  <a:ext uri="{0D108BD9-81ED-4DB2-BD59-A6C34878D82A}">
                    <a16:rowId xmlns:a16="http://schemas.microsoft.com/office/drawing/2014/main" val="2703866992"/>
                  </a:ext>
                </a:extLst>
              </a:tr>
              <a:tr h="627002">
                <a:tc>
                  <a:txBody>
                    <a:bodyPr/>
                    <a:lstStyle/>
                    <a:p>
                      <a:pPr algn="just">
                        <a:lnSpc>
                          <a:spcPct val="150000"/>
                        </a:lnSpc>
                        <a:buNone/>
                      </a:pPr>
                      <a:r>
                        <a:rPr lang="en-GB" sz="1600">
                          <a:effectLst/>
                          <a:latin typeface="Algerian" panose="04020705040A02060702" pitchFamily="82" charset="0"/>
                        </a:rPr>
                        <a:t>Week 6</a:t>
                      </a:r>
                      <a:endParaRPr lang="en-IN" sz="1600">
                        <a:effectLst/>
                        <a:latin typeface="Algerian" panose="04020705040A02060702" pitchFamily="82" charset="0"/>
                        <a:ea typeface="Arial" panose="020B0604020202020204" pitchFamily="34" charset="0"/>
                      </a:endParaRPr>
                    </a:p>
                  </a:txBody>
                  <a:tcPr marL="27182" marR="27182" marT="27182" marB="27182"/>
                </a:tc>
                <a:tc>
                  <a:txBody>
                    <a:bodyPr/>
                    <a:lstStyle/>
                    <a:p>
                      <a:pPr algn="just">
                        <a:lnSpc>
                          <a:spcPct val="150000"/>
                        </a:lnSpc>
                        <a:buNone/>
                      </a:pPr>
                      <a:r>
                        <a:rPr lang="en-GB" sz="1600" dirty="0">
                          <a:effectLst/>
                          <a:latin typeface="Algerian" panose="04020705040A02060702" pitchFamily="82" charset="0"/>
                        </a:rPr>
                        <a:t>Alcohol reduction methods</a:t>
                      </a:r>
                      <a:endParaRPr lang="en-IN" sz="1600" dirty="0">
                        <a:effectLst/>
                        <a:latin typeface="Algerian" panose="04020705040A02060702" pitchFamily="82" charset="0"/>
                        <a:ea typeface="Arial" panose="020B0604020202020204" pitchFamily="34" charset="0"/>
                      </a:endParaRPr>
                    </a:p>
                  </a:txBody>
                  <a:tcPr marL="27182" marR="27182" marT="27182" marB="27182"/>
                </a:tc>
                <a:extLst>
                  <a:ext uri="{0D108BD9-81ED-4DB2-BD59-A6C34878D82A}">
                    <a16:rowId xmlns:a16="http://schemas.microsoft.com/office/drawing/2014/main" val="487483037"/>
                  </a:ext>
                </a:extLst>
              </a:tr>
              <a:tr h="392151">
                <a:tc>
                  <a:txBody>
                    <a:bodyPr/>
                    <a:lstStyle/>
                    <a:p>
                      <a:pPr algn="just">
                        <a:lnSpc>
                          <a:spcPct val="150000"/>
                        </a:lnSpc>
                        <a:buNone/>
                      </a:pPr>
                      <a:r>
                        <a:rPr lang="en-GB" sz="1600">
                          <a:effectLst/>
                          <a:latin typeface="Algerian" panose="04020705040A02060702" pitchFamily="82" charset="0"/>
                        </a:rPr>
                        <a:t>Week 7</a:t>
                      </a:r>
                      <a:endParaRPr lang="en-IN" sz="1600">
                        <a:effectLst/>
                        <a:latin typeface="Algerian" panose="04020705040A02060702" pitchFamily="82" charset="0"/>
                        <a:ea typeface="Arial" panose="020B0604020202020204" pitchFamily="34" charset="0"/>
                      </a:endParaRPr>
                    </a:p>
                  </a:txBody>
                  <a:tcPr marL="27182" marR="27182" marT="27182" marB="27182"/>
                </a:tc>
                <a:tc>
                  <a:txBody>
                    <a:bodyPr/>
                    <a:lstStyle/>
                    <a:p>
                      <a:pPr algn="just">
                        <a:lnSpc>
                          <a:spcPct val="150000"/>
                        </a:lnSpc>
                        <a:buNone/>
                      </a:pPr>
                      <a:r>
                        <a:rPr lang="en-GB" sz="1600" dirty="0">
                          <a:effectLst/>
                          <a:latin typeface="Algerian" panose="04020705040A02060702" pitchFamily="82" charset="0"/>
                        </a:rPr>
                        <a:t>Peer support session</a:t>
                      </a:r>
                      <a:endParaRPr lang="en-IN" sz="1600" dirty="0">
                        <a:effectLst/>
                        <a:latin typeface="Algerian" panose="04020705040A02060702" pitchFamily="82" charset="0"/>
                        <a:ea typeface="Arial" panose="020B0604020202020204" pitchFamily="34" charset="0"/>
                      </a:endParaRPr>
                    </a:p>
                  </a:txBody>
                  <a:tcPr marL="27182" marR="27182" marT="27182" marB="27182"/>
                </a:tc>
                <a:extLst>
                  <a:ext uri="{0D108BD9-81ED-4DB2-BD59-A6C34878D82A}">
                    <a16:rowId xmlns:a16="http://schemas.microsoft.com/office/drawing/2014/main" val="804364470"/>
                  </a:ext>
                </a:extLst>
              </a:tr>
              <a:tr h="392151">
                <a:tc>
                  <a:txBody>
                    <a:bodyPr/>
                    <a:lstStyle/>
                    <a:p>
                      <a:pPr algn="just">
                        <a:lnSpc>
                          <a:spcPct val="150000"/>
                        </a:lnSpc>
                        <a:buNone/>
                      </a:pPr>
                      <a:r>
                        <a:rPr lang="en-GB" sz="1600">
                          <a:effectLst/>
                          <a:latin typeface="Algerian" panose="04020705040A02060702" pitchFamily="82" charset="0"/>
                        </a:rPr>
                        <a:t>Week 8</a:t>
                      </a:r>
                      <a:endParaRPr lang="en-IN" sz="1600">
                        <a:effectLst/>
                        <a:latin typeface="Algerian" panose="04020705040A02060702" pitchFamily="82" charset="0"/>
                        <a:ea typeface="Arial" panose="020B0604020202020204" pitchFamily="34" charset="0"/>
                      </a:endParaRPr>
                    </a:p>
                  </a:txBody>
                  <a:tcPr marL="27182" marR="27182" marT="27182" marB="27182"/>
                </a:tc>
                <a:tc>
                  <a:txBody>
                    <a:bodyPr/>
                    <a:lstStyle/>
                    <a:p>
                      <a:pPr algn="just">
                        <a:lnSpc>
                          <a:spcPct val="150000"/>
                        </a:lnSpc>
                        <a:buNone/>
                      </a:pPr>
                      <a:r>
                        <a:rPr lang="en-GB" sz="1600" dirty="0">
                          <a:effectLst/>
                          <a:latin typeface="Algerian" panose="04020705040A02060702" pitchFamily="82" charset="0"/>
                        </a:rPr>
                        <a:t>Programme review</a:t>
                      </a:r>
                      <a:endParaRPr lang="en-IN" sz="1600" dirty="0">
                        <a:effectLst/>
                        <a:latin typeface="Algerian" panose="04020705040A02060702" pitchFamily="82" charset="0"/>
                        <a:ea typeface="Arial" panose="020B0604020202020204" pitchFamily="34" charset="0"/>
                      </a:endParaRPr>
                    </a:p>
                  </a:txBody>
                  <a:tcPr marL="27182" marR="27182" marT="27182" marB="27182"/>
                </a:tc>
                <a:extLst>
                  <a:ext uri="{0D108BD9-81ED-4DB2-BD59-A6C34878D82A}">
                    <a16:rowId xmlns:a16="http://schemas.microsoft.com/office/drawing/2014/main" val="54346351"/>
                  </a:ext>
                </a:extLst>
              </a:tr>
            </a:tbl>
          </a:graphicData>
        </a:graphic>
      </p:graphicFrame>
    </p:spTree>
    <p:extLst>
      <p:ext uri="{BB962C8B-B14F-4D97-AF65-F5344CB8AC3E}">
        <p14:creationId xmlns:p14="http://schemas.microsoft.com/office/powerpoint/2010/main" val="2477134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72286E-3559-08C8-0A0C-4820135056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EEF626-329B-7B24-AD8A-5389B8E7DF6D}"/>
              </a:ext>
            </a:extLst>
          </p:cNvPr>
          <p:cNvSpPr>
            <a:spLocks noGrp="1"/>
          </p:cNvSpPr>
          <p:nvPr>
            <p:ph type="title"/>
          </p:nvPr>
        </p:nvSpPr>
        <p:spPr>
          <a:xfrm>
            <a:off x="422787" y="306592"/>
            <a:ext cx="5257800" cy="1325563"/>
          </a:xfrm>
        </p:spPr>
        <p:txBody>
          <a:bodyPr>
            <a:normAutofit/>
          </a:bodyPr>
          <a:lstStyle/>
          <a:p>
            <a:pPr algn="ctr"/>
            <a:r>
              <a:rPr lang="en-IN" sz="3000" b="1" dirty="0">
                <a:latin typeface="Arial" panose="020B0604020202020204" pitchFamily="34" charset="0"/>
                <a:cs typeface="Arial" panose="020B0604020202020204" pitchFamily="34" charset="0"/>
              </a:rPr>
              <a:t>Campaign Poster</a:t>
            </a:r>
          </a:p>
        </p:txBody>
      </p:sp>
      <p:sp>
        <p:nvSpPr>
          <p:cNvPr id="3" name="Content Placeholder 2">
            <a:extLst>
              <a:ext uri="{FF2B5EF4-FFF2-40B4-BE49-F238E27FC236}">
                <a16:creationId xmlns:a16="http://schemas.microsoft.com/office/drawing/2014/main" id="{5B323D32-BD55-74D7-49F4-0D5FC80D9D54}"/>
              </a:ext>
            </a:extLst>
          </p:cNvPr>
          <p:cNvSpPr>
            <a:spLocks noGrp="1"/>
          </p:cNvSpPr>
          <p:nvPr>
            <p:ph idx="1"/>
          </p:nvPr>
        </p:nvSpPr>
        <p:spPr>
          <a:xfrm>
            <a:off x="137652" y="1632155"/>
            <a:ext cx="6096000" cy="5136022"/>
          </a:xfrm>
        </p:spPr>
        <p:txBody>
          <a:bodyPr>
            <a:normAutofit fontScale="85000" lnSpcReduction="10000"/>
          </a:bodyPr>
          <a:lstStyle/>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The objective of the campaign poster is to decrease smoking and other harmful alcohol consumption and this is well conveyed in the poster.</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The poster will contain references to weekly activities and the opportunities to participate.</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The poster highlights health benefits of healthier lifestyle behaviour adoption.</a:t>
            </a:r>
            <a:endParaRPr lang="en-IN" sz="2400" dirty="0">
              <a:effectLst/>
              <a:latin typeface="Arial" panose="020B0604020202020204" pitchFamily="34" charset="0"/>
              <a:ea typeface="Arial" panose="020B0604020202020204" pitchFamily="34" charset="0"/>
            </a:endParaRPr>
          </a:p>
          <a:p>
            <a:pPr marL="0" indent="0" algn="just">
              <a:lnSpc>
                <a:spcPct val="150000"/>
              </a:lnSpc>
              <a:buNone/>
            </a:pPr>
            <a:endParaRPr lang="en-IN"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6A0B4AF-4A62-2ED4-19D3-07B0BDE5102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518787" y="0"/>
            <a:ext cx="5673213" cy="6858000"/>
          </a:xfrm>
          <a:prstGeom prst="rect">
            <a:avLst/>
          </a:prstGeom>
          <a:noFill/>
          <a:ln>
            <a:noFill/>
          </a:ln>
        </p:spPr>
      </p:pic>
    </p:spTree>
    <p:extLst>
      <p:ext uri="{BB962C8B-B14F-4D97-AF65-F5344CB8AC3E}">
        <p14:creationId xmlns:p14="http://schemas.microsoft.com/office/powerpoint/2010/main" val="13748010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690996-9BF7-EE1C-D72D-C30FDCCBE3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295E85-05E1-9A98-CE7F-5C3B7772BFFB}"/>
              </a:ext>
            </a:extLst>
          </p:cNvPr>
          <p:cNvSpPr>
            <a:spLocks noGrp="1"/>
          </p:cNvSpPr>
          <p:nvPr>
            <p:ph type="title"/>
          </p:nvPr>
        </p:nvSpPr>
        <p:spPr>
          <a:xfrm>
            <a:off x="6705600" y="365125"/>
            <a:ext cx="4648200" cy="1325563"/>
          </a:xfrm>
        </p:spPr>
        <p:txBody>
          <a:bodyPr>
            <a:normAutofit/>
          </a:bodyPr>
          <a:lstStyle/>
          <a:p>
            <a:pPr algn="ctr"/>
            <a:r>
              <a:rPr lang="en-IN" sz="3000" b="1" dirty="0">
                <a:latin typeface="Arial" panose="020B0604020202020204" pitchFamily="34" charset="0"/>
                <a:cs typeface="Arial" panose="020B0604020202020204" pitchFamily="34" charset="0"/>
              </a:rPr>
              <a:t>Evaluation Methods</a:t>
            </a:r>
          </a:p>
        </p:txBody>
      </p:sp>
      <p:sp>
        <p:nvSpPr>
          <p:cNvPr id="3" name="Content Placeholder 2">
            <a:extLst>
              <a:ext uri="{FF2B5EF4-FFF2-40B4-BE49-F238E27FC236}">
                <a16:creationId xmlns:a16="http://schemas.microsoft.com/office/drawing/2014/main" id="{FFE977BF-0581-651E-77CF-636DAF42AF25}"/>
              </a:ext>
            </a:extLst>
          </p:cNvPr>
          <p:cNvSpPr>
            <a:spLocks noGrp="1"/>
          </p:cNvSpPr>
          <p:nvPr>
            <p:ph idx="1"/>
          </p:nvPr>
        </p:nvSpPr>
        <p:spPr>
          <a:xfrm>
            <a:off x="6705600" y="1560154"/>
            <a:ext cx="5395452" cy="4667250"/>
          </a:xfrm>
        </p:spPr>
        <p:txBody>
          <a:bodyPr>
            <a:normAutofit fontScale="70000" lnSpcReduction="20000"/>
          </a:bodyPr>
          <a:lstStyle/>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Process evaluation will involve gauging the level of participation and involvement during campaign activities.</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Outcome evaluation will be used to measure the change in the smoking and alcohol consumption behaviour of the participants.</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Impact evaluation will be used to measure the increase in long-term health awareness and changes in lifestyle.</a:t>
            </a:r>
            <a:endParaRPr lang="en-IN" sz="2400" dirty="0">
              <a:effectLst/>
              <a:latin typeface="Arial" panose="020B0604020202020204" pitchFamily="34" charset="0"/>
              <a:ea typeface="Arial" panose="020B0604020202020204" pitchFamily="34" charset="0"/>
            </a:endParaRPr>
          </a:p>
        </p:txBody>
      </p:sp>
      <p:graphicFrame>
        <p:nvGraphicFramePr>
          <p:cNvPr id="4" name="Table 3">
            <a:extLst>
              <a:ext uri="{FF2B5EF4-FFF2-40B4-BE49-F238E27FC236}">
                <a16:creationId xmlns:a16="http://schemas.microsoft.com/office/drawing/2014/main" id="{0845256B-5DC3-8638-BF5E-F0401BEA15A9}"/>
              </a:ext>
            </a:extLst>
          </p:cNvPr>
          <p:cNvGraphicFramePr>
            <a:graphicFrameLocks noGrp="1"/>
          </p:cNvGraphicFramePr>
          <p:nvPr>
            <p:extLst>
              <p:ext uri="{D42A27DB-BD31-4B8C-83A1-F6EECF244321}">
                <p14:modId xmlns:p14="http://schemas.microsoft.com/office/powerpoint/2010/main" val="1551561912"/>
              </p:ext>
            </p:extLst>
          </p:nvPr>
        </p:nvGraphicFramePr>
        <p:xfrm>
          <a:off x="265471" y="1268361"/>
          <a:ext cx="5968182" cy="4414684"/>
        </p:xfrm>
        <a:graphic>
          <a:graphicData uri="http://schemas.openxmlformats.org/drawingml/2006/table">
            <a:tbl>
              <a:tblPr firstRow="1" firstCol="1" bandRow="1">
                <a:tableStyleId>{3B4B98B0-60AC-42C2-AFA5-B58CD77FA1E5}</a:tableStyleId>
              </a:tblPr>
              <a:tblGrid>
                <a:gridCol w="2984091">
                  <a:extLst>
                    <a:ext uri="{9D8B030D-6E8A-4147-A177-3AD203B41FA5}">
                      <a16:colId xmlns:a16="http://schemas.microsoft.com/office/drawing/2014/main" val="2631428393"/>
                    </a:ext>
                  </a:extLst>
                </a:gridCol>
                <a:gridCol w="2984091">
                  <a:extLst>
                    <a:ext uri="{9D8B030D-6E8A-4147-A177-3AD203B41FA5}">
                      <a16:colId xmlns:a16="http://schemas.microsoft.com/office/drawing/2014/main" val="2005480360"/>
                    </a:ext>
                  </a:extLst>
                </a:gridCol>
              </a:tblGrid>
              <a:tr h="1103671">
                <a:tc>
                  <a:txBody>
                    <a:bodyPr/>
                    <a:lstStyle/>
                    <a:p>
                      <a:pPr algn="just">
                        <a:lnSpc>
                          <a:spcPct val="150000"/>
                        </a:lnSpc>
                        <a:buNone/>
                      </a:pPr>
                      <a:r>
                        <a:rPr lang="en-GB" sz="1800" dirty="0">
                          <a:effectLst/>
                          <a:latin typeface="Algerian" panose="04020705040A02060702" pitchFamily="82" charset="0"/>
                        </a:rPr>
                        <a:t>Evaluation Type</a:t>
                      </a:r>
                      <a:endParaRPr lang="en-IN" sz="1600" dirty="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1800">
                          <a:effectLst/>
                          <a:latin typeface="Algerian" panose="04020705040A02060702" pitchFamily="82" charset="0"/>
                        </a:rPr>
                        <a:t>Purpose</a:t>
                      </a:r>
                      <a:endParaRPr lang="en-IN" sz="160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46780516"/>
                  </a:ext>
                </a:extLst>
              </a:tr>
              <a:tr h="1103671">
                <a:tc>
                  <a:txBody>
                    <a:bodyPr/>
                    <a:lstStyle/>
                    <a:p>
                      <a:pPr algn="just">
                        <a:lnSpc>
                          <a:spcPct val="150000"/>
                        </a:lnSpc>
                        <a:buNone/>
                      </a:pPr>
                      <a:r>
                        <a:rPr lang="en-GB" sz="1800" dirty="0">
                          <a:effectLst/>
                          <a:latin typeface="Algerian" panose="04020705040A02060702" pitchFamily="82" charset="0"/>
                        </a:rPr>
                        <a:t>Process Evaluation</a:t>
                      </a:r>
                      <a:endParaRPr lang="en-IN" sz="1600" dirty="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1800">
                          <a:effectLst/>
                          <a:latin typeface="Algerian" panose="04020705040A02060702" pitchFamily="82" charset="0"/>
                        </a:rPr>
                        <a:t>Measures participation</a:t>
                      </a:r>
                      <a:endParaRPr lang="en-IN" sz="160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93991849"/>
                  </a:ext>
                </a:extLst>
              </a:tr>
              <a:tr h="1103671">
                <a:tc>
                  <a:txBody>
                    <a:bodyPr/>
                    <a:lstStyle/>
                    <a:p>
                      <a:pPr algn="just">
                        <a:lnSpc>
                          <a:spcPct val="150000"/>
                        </a:lnSpc>
                        <a:buNone/>
                      </a:pPr>
                      <a:r>
                        <a:rPr lang="en-GB" sz="1800" dirty="0">
                          <a:effectLst/>
                          <a:latin typeface="Algerian" panose="04020705040A02060702" pitchFamily="82" charset="0"/>
                        </a:rPr>
                        <a:t>Outcome Evaluation</a:t>
                      </a:r>
                      <a:endParaRPr lang="en-IN" sz="1600" dirty="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1800" dirty="0">
                          <a:effectLst/>
                          <a:latin typeface="Algerian" panose="04020705040A02060702" pitchFamily="82" charset="0"/>
                        </a:rPr>
                        <a:t>Measures behaviour change</a:t>
                      </a:r>
                      <a:endParaRPr lang="en-IN" sz="1600" dirty="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28207449"/>
                  </a:ext>
                </a:extLst>
              </a:tr>
              <a:tr h="1103671">
                <a:tc>
                  <a:txBody>
                    <a:bodyPr/>
                    <a:lstStyle/>
                    <a:p>
                      <a:pPr algn="just">
                        <a:lnSpc>
                          <a:spcPct val="150000"/>
                        </a:lnSpc>
                        <a:buNone/>
                      </a:pPr>
                      <a:r>
                        <a:rPr lang="en-GB" sz="1800">
                          <a:effectLst/>
                          <a:latin typeface="Algerian" panose="04020705040A02060702" pitchFamily="82" charset="0"/>
                        </a:rPr>
                        <a:t>Impact Evaluation</a:t>
                      </a:r>
                      <a:endParaRPr lang="en-IN" sz="160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1800" dirty="0">
                          <a:effectLst/>
                          <a:latin typeface="Algerian" panose="04020705040A02060702" pitchFamily="82" charset="0"/>
                        </a:rPr>
                        <a:t>Measures long-term results</a:t>
                      </a:r>
                      <a:endParaRPr lang="en-IN" sz="1600" dirty="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78744177"/>
                  </a:ext>
                </a:extLst>
              </a:tr>
            </a:tbl>
          </a:graphicData>
        </a:graphic>
      </p:graphicFrame>
    </p:spTree>
    <p:extLst>
      <p:ext uri="{BB962C8B-B14F-4D97-AF65-F5344CB8AC3E}">
        <p14:creationId xmlns:p14="http://schemas.microsoft.com/office/powerpoint/2010/main" val="4314706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EC4843-D5D2-76C2-952C-FDCEB409C9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B2B2E2-53E7-1EBB-1D8B-4B3117A36572}"/>
              </a:ext>
            </a:extLst>
          </p:cNvPr>
          <p:cNvSpPr>
            <a:spLocks noGrp="1"/>
          </p:cNvSpPr>
          <p:nvPr>
            <p:ph type="title"/>
          </p:nvPr>
        </p:nvSpPr>
        <p:spPr/>
        <p:txBody>
          <a:bodyPr>
            <a:normAutofit/>
          </a:bodyPr>
          <a:lstStyle/>
          <a:p>
            <a:pPr algn="ctr"/>
            <a:r>
              <a:rPr lang="en-IN" sz="3000" b="1" dirty="0">
                <a:latin typeface="Arial" panose="020B0604020202020204" pitchFamily="34" charset="0"/>
                <a:cs typeface="Arial" panose="020B0604020202020204" pitchFamily="34" charset="0"/>
              </a:rPr>
              <a:t>Local and National Organisations</a:t>
            </a:r>
          </a:p>
        </p:txBody>
      </p:sp>
      <p:sp>
        <p:nvSpPr>
          <p:cNvPr id="3" name="Content Placeholder 2">
            <a:extLst>
              <a:ext uri="{FF2B5EF4-FFF2-40B4-BE49-F238E27FC236}">
                <a16:creationId xmlns:a16="http://schemas.microsoft.com/office/drawing/2014/main" id="{E25AA8D2-DCCF-B192-939E-8C56D6FA00B2}"/>
              </a:ext>
            </a:extLst>
          </p:cNvPr>
          <p:cNvSpPr>
            <a:spLocks noGrp="1"/>
          </p:cNvSpPr>
          <p:nvPr>
            <p:ph idx="1"/>
          </p:nvPr>
        </p:nvSpPr>
        <p:spPr>
          <a:xfrm>
            <a:off x="838200" y="1825625"/>
            <a:ext cx="5395452" cy="4667250"/>
          </a:xfrm>
        </p:spPr>
        <p:txBody>
          <a:bodyPr>
            <a:normAutofit fontScale="70000" lnSpcReduction="20000"/>
          </a:bodyPr>
          <a:lstStyle/>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Evidence-based recommendations on how smoking and alcohol decreases are offered by national health organisations.</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Local health services are used to assist people through counselling, cessation programmes and other health education resources.</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By cooperating with such organisations, the campaign will have a stronger credibility and sustainability.</a:t>
            </a:r>
            <a:endParaRPr lang="en-IN" sz="2400" dirty="0">
              <a:effectLst/>
              <a:latin typeface="Arial" panose="020B0604020202020204" pitchFamily="34" charset="0"/>
              <a:ea typeface="Arial" panose="020B0604020202020204" pitchFamily="34" charset="0"/>
            </a:endParaRPr>
          </a:p>
        </p:txBody>
      </p:sp>
      <p:graphicFrame>
        <p:nvGraphicFramePr>
          <p:cNvPr id="4" name="Table 3">
            <a:extLst>
              <a:ext uri="{FF2B5EF4-FFF2-40B4-BE49-F238E27FC236}">
                <a16:creationId xmlns:a16="http://schemas.microsoft.com/office/drawing/2014/main" id="{07CD1609-5043-1C25-DADB-DC38A29A6032}"/>
              </a:ext>
            </a:extLst>
          </p:cNvPr>
          <p:cNvGraphicFramePr>
            <a:graphicFrameLocks noGrp="1"/>
          </p:cNvGraphicFramePr>
          <p:nvPr>
            <p:extLst>
              <p:ext uri="{D42A27DB-BD31-4B8C-83A1-F6EECF244321}">
                <p14:modId xmlns:p14="http://schemas.microsoft.com/office/powerpoint/2010/main" val="3813912083"/>
              </p:ext>
            </p:extLst>
          </p:nvPr>
        </p:nvGraphicFramePr>
        <p:xfrm>
          <a:off x="7059561" y="1825625"/>
          <a:ext cx="4788310" cy="4843528"/>
        </p:xfrm>
        <a:graphic>
          <a:graphicData uri="http://schemas.openxmlformats.org/drawingml/2006/table">
            <a:tbl>
              <a:tblPr firstRow="1" firstCol="1" bandRow="1">
                <a:tableStyleId>{5DA37D80-6434-44D0-A028-1B22A696006F}</a:tableStyleId>
              </a:tblPr>
              <a:tblGrid>
                <a:gridCol w="2394155">
                  <a:extLst>
                    <a:ext uri="{9D8B030D-6E8A-4147-A177-3AD203B41FA5}">
                      <a16:colId xmlns:a16="http://schemas.microsoft.com/office/drawing/2014/main" val="997356296"/>
                    </a:ext>
                  </a:extLst>
                </a:gridCol>
                <a:gridCol w="2394155">
                  <a:extLst>
                    <a:ext uri="{9D8B030D-6E8A-4147-A177-3AD203B41FA5}">
                      <a16:colId xmlns:a16="http://schemas.microsoft.com/office/drawing/2014/main" val="3542096038"/>
                    </a:ext>
                  </a:extLst>
                </a:gridCol>
              </a:tblGrid>
              <a:tr h="327025">
                <a:tc>
                  <a:txBody>
                    <a:bodyPr/>
                    <a:lstStyle/>
                    <a:p>
                      <a:pPr algn="just">
                        <a:lnSpc>
                          <a:spcPct val="150000"/>
                        </a:lnSpc>
                        <a:buNone/>
                      </a:pPr>
                      <a:r>
                        <a:rPr lang="en-GB" sz="1800" dirty="0">
                          <a:effectLst/>
                          <a:latin typeface="Algerian" panose="04020705040A02060702" pitchFamily="82" charset="0"/>
                        </a:rPr>
                        <a:t>Organisation</a:t>
                      </a:r>
                      <a:endParaRPr lang="en-IN" sz="1600" dirty="0">
                        <a:effectLst/>
                        <a:latin typeface="Algerian" panose="04020705040A02060702" pitchFamily="82" charset="0"/>
                        <a:ea typeface="Arial" panose="020B0604020202020204" pitchFamily="34" charset="0"/>
                      </a:endParaRPr>
                    </a:p>
                  </a:txBody>
                  <a:tcPr marL="63500" marR="63500" marT="63500" marB="63500"/>
                </a:tc>
                <a:tc>
                  <a:txBody>
                    <a:bodyPr/>
                    <a:lstStyle/>
                    <a:p>
                      <a:pPr algn="just">
                        <a:lnSpc>
                          <a:spcPct val="150000"/>
                        </a:lnSpc>
                        <a:buNone/>
                      </a:pPr>
                      <a:r>
                        <a:rPr lang="en-GB" sz="1800" dirty="0">
                          <a:effectLst/>
                          <a:latin typeface="Algerian" panose="04020705040A02060702" pitchFamily="82" charset="0"/>
                        </a:rPr>
                        <a:t>Role in Campaign</a:t>
                      </a:r>
                      <a:endParaRPr lang="en-IN" sz="1600" dirty="0">
                        <a:effectLst/>
                        <a:latin typeface="Algerian" panose="04020705040A02060702" pitchFamily="82" charset="0"/>
                        <a:ea typeface="Arial" panose="020B0604020202020204" pitchFamily="34" charset="0"/>
                      </a:endParaRPr>
                    </a:p>
                  </a:txBody>
                  <a:tcPr marL="63500" marR="63500" marT="63500" marB="63500"/>
                </a:tc>
                <a:extLst>
                  <a:ext uri="{0D108BD9-81ED-4DB2-BD59-A6C34878D82A}">
                    <a16:rowId xmlns:a16="http://schemas.microsoft.com/office/drawing/2014/main" val="2845990767"/>
                  </a:ext>
                </a:extLst>
              </a:tr>
              <a:tr h="327025">
                <a:tc>
                  <a:txBody>
                    <a:bodyPr/>
                    <a:lstStyle/>
                    <a:p>
                      <a:pPr algn="just">
                        <a:lnSpc>
                          <a:spcPct val="150000"/>
                        </a:lnSpc>
                        <a:buNone/>
                      </a:pPr>
                      <a:r>
                        <a:rPr lang="en-GB" sz="1800" dirty="0">
                          <a:effectLst/>
                          <a:latin typeface="Algerian" panose="04020705040A02060702" pitchFamily="82" charset="0"/>
                        </a:rPr>
                        <a:t>NHS</a:t>
                      </a:r>
                      <a:endParaRPr lang="en-IN" sz="1600" dirty="0">
                        <a:effectLst/>
                        <a:latin typeface="Algerian" panose="04020705040A02060702" pitchFamily="82" charset="0"/>
                        <a:ea typeface="Arial" panose="020B0604020202020204" pitchFamily="34" charset="0"/>
                      </a:endParaRPr>
                    </a:p>
                  </a:txBody>
                  <a:tcPr marL="63500" marR="63500" marT="63500" marB="63500"/>
                </a:tc>
                <a:tc>
                  <a:txBody>
                    <a:bodyPr/>
                    <a:lstStyle/>
                    <a:p>
                      <a:pPr algn="just">
                        <a:lnSpc>
                          <a:spcPct val="150000"/>
                        </a:lnSpc>
                        <a:buNone/>
                      </a:pPr>
                      <a:r>
                        <a:rPr lang="en-GB" sz="1800">
                          <a:effectLst/>
                          <a:latin typeface="Algerian" panose="04020705040A02060702" pitchFamily="82" charset="0"/>
                        </a:rPr>
                        <a:t>Provides health education and cessation support</a:t>
                      </a:r>
                      <a:endParaRPr lang="en-IN" sz="1600">
                        <a:effectLst/>
                        <a:latin typeface="Algerian" panose="04020705040A02060702" pitchFamily="82" charset="0"/>
                        <a:ea typeface="Arial" panose="020B0604020202020204" pitchFamily="34" charset="0"/>
                      </a:endParaRPr>
                    </a:p>
                  </a:txBody>
                  <a:tcPr marL="63500" marR="63500" marT="63500" marB="63500"/>
                </a:tc>
                <a:extLst>
                  <a:ext uri="{0D108BD9-81ED-4DB2-BD59-A6C34878D82A}">
                    <a16:rowId xmlns:a16="http://schemas.microsoft.com/office/drawing/2014/main" val="1850444210"/>
                  </a:ext>
                </a:extLst>
              </a:tr>
              <a:tr h="327025">
                <a:tc>
                  <a:txBody>
                    <a:bodyPr/>
                    <a:lstStyle/>
                    <a:p>
                      <a:pPr algn="just">
                        <a:lnSpc>
                          <a:spcPct val="150000"/>
                        </a:lnSpc>
                        <a:buNone/>
                      </a:pPr>
                      <a:r>
                        <a:rPr lang="en-GB" sz="1800">
                          <a:effectLst/>
                          <a:latin typeface="Algerian" panose="04020705040A02060702" pitchFamily="82" charset="0"/>
                        </a:rPr>
                        <a:t>Alcohol Change UK</a:t>
                      </a:r>
                      <a:endParaRPr lang="en-IN" sz="1600">
                        <a:effectLst/>
                        <a:latin typeface="Algerian" panose="04020705040A02060702" pitchFamily="82" charset="0"/>
                        <a:ea typeface="Arial" panose="020B0604020202020204" pitchFamily="34" charset="0"/>
                      </a:endParaRPr>
                    </a:p>
                  </a:txBody>
                  <a:tcPr marL="63500" marR="63500" marT="63500" marB="63500"/>
                </a:tc>
                <a:tc>
                  <a:txBody>
                    <a:bodyPr/>
                    <a:lstStyle/>
                    <a:p>
                      <a:pPr algn="just">
                        <a:lnSpc>
                          <a:spcPct val="150000"/>
                        </a:lnSpc>
                        <a:buNone/>
                      </a:pPr>
                      <a:r>
                        <a:rPr lang="en-GB" sz="1800" dirty="0">
                          <a:effectLst/>
                          <a:latin typeface="Algerian" panose="04020705040A02060702" pitchFamily="82" charset="0"/>
                        </a:rPr>
                        <a:t>Promotes responsible drinking campaigns</a:t>
                      </a:r>
                      <a:endParaRPr lang="en-IN" sz="1600" dirty="0">
                        <a:effectLst/>
                        <a:latin typeface="Algerian" panose="04020705040A02060702" pitchFamily="82" charset="0"/>
                        <a:ea typeface="Arial" panose="020B0604020202020204" pitchFamily="34" charset="0"/>
                      </a:endParaRPr>
                    </a:p>
                  </a:txBody>
                  <a:tcPr marL="63500" marR="63500" marT="63500" marB="63500"/>
                </a:tc>
                <a:extLst>
                  <a:ext uri="{0D108BD9-81ED-4DB2-BD59-A6C34878D82A}">
                    <a16:rowId xmlns:a16="http://schemas.microsoft.com/office/drawing/2014/main" val="2505480348"/>
                  </a:ext>
                </a:extLst>
              </a:tr>
              <a:tr h="327025">
                <a:tc>
                  <a:txBody>
                    <a:bodyPr/>
                    <a:lstStyle/>
                    <a:p>
                      <a:pPr algn="just">
                        <a:lnSpc>
                          <a:spcPct val="150000"/>
                        </a:lnSpc>
                        <a:buNone/>
                      </a:pPr>
                      <a:r>
                        <a:rPr lang="en-GB" sz="1800">
                          <a:effectLst/>
                          <a:latin typeface="Algerian" panose="04020705040A02060702" pitchFamily="82" charset="0"/>
                        </a:rPr>
                        <a:t>ASH</a:t>
                      </a:r>
                      <a:endParaRPr lang="en-IN" sz="1600">
                        <a:effectLst/>
                        <a:latin typeface="Algerian" panose="04020705040A02060702" pitchFamily="82" charset="0"/>
                        <a:ea typeface="Arial" panose="020B0604020202020204" pitchFamily="34" charset="0"/>
                      </a:endParaRPr>
                    </a:p>
                  </a:txBody>
                  <a:tcPr marL="63500" marR="63500" marT="63500" marB="63500"/>
                </a:tc>
                <a:tc>
                  <a:txBody>
                    <a:bodyPr/>
                    <a:lstStyle/>
                    <a:p>
                      <a:pPr algn="just">
                        <a:lnSpc>
                          <a:spcPct val="150000"/>
                        </a:lnSpc>
                        <a:buNone/>
                      </a:pPr>
                      <a:r>
                        <a:rPr lang="en-GB" sz="1800" dirty="0">
                          <a:effectLst/>
                          <a:latin typeface="Algerian" panose="04020705040A02060702" pitchFamily="82" charset="0"/>
                        </a:rPr>
                        <a:t>Advocates for tobacco control and cessation</a:t>
                      </a:r>
                      <a:endParaRPr lang="en-IN" sz="1600" dirty="0">
                        <a:effectLst/>
                        <a:latin typeface="Algerian" panose="04020705040A02060702" pitchFamily="82" charset="0"/>
                        <a:ea typeface="Arial" panose="020B0604020202020204" pitchFamily="34" charset="0"/>
                      </a:endParaRPr>
                    </a:p>
                  </a:txBody>
                  <a:tcPr marL="63500" marR="63500" marT="63500" marB="63500"/>
                </a:tc>
                <a:extLst>
                  <a:ext uri="{0D108BD9-81ED-4DB2-BD59-A6C34878D82A}">
                    <a16:rowId xmlns:a16="http://schemas.microsoft.com/office/drawing/2014/main" val="2773730324"/>
                  </a:ext>
                </a:extLst>
              </a:tr>
            </a:tbl>
          </a:graphicData>
        </a:graphic>
      </p:graphicFrame>
    </p:spTree>
    <p:extLst>
      <p:ext uri="{BB962C8B-B14F-4D97-AF65-F5344CB8AC3E}">
        <p14:creationId xmlns:p14="http://schemas.microsoft.com/office/powerpoint/2010/main" val="1355902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3B9BA8-79B4-38B7-C1AC-2ACD803E75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7D1EF2-1C9F-4892-A685-DFCE20B8B512}"/>
              </a:ext>
            </a:extLst>
          </p:cNvPr>
          <p:cNvSpPr>
            <a:spLocks noGrp="1"/>
          </p:cNvSpPr>
          <p:nvPr>
            <p:ph type="title"/>
          </p:nvPr>
        </p:nvSpPr>
        <p:spPr>
          <a:xfrm>
            <a:off x="6403258" y="365125"/>
            <a:ext cx="5719916" cy="1325563"/>
          </a:xfrm>
        </p:spPr>
        <p:txBody>
          <a:bodyPr>
            <a:normAutofit/>
          </a:bodyPr>
          <a:lstStyle/>
          <a:p>
            <a:pPr algn="ctr"/>
            <a:r>
              <a:rPr lang="en-US" sz="3000" b="1" dirty="0">
                <a:latin typeface="Arial" panose="020B0604020202020204" pitchFamily="34" charset="0"/>
                <a:cs typeface="Arial" panose="020B0604020202020204" pitchFamily="34" charset="0"/>
              </a:rPr>
              <a:t>Resources Used in the Campaign</a:t>
            </a:r>
            <a:endParaRPr lang="en-IN" sz="3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482FEED-7953-1CA2-7287-849497FAB5C8}"/>
              </a:ext>
            </a:extLst>
          </p:cNvPr>
          <p:cNvSpPr>
            <a:spLocks noGrp="1"/>
          </p:cNvSpPr>
          <p:nvPr>
            <p:ph idx="1"/>
          </p:nvPr>
        </p:nvSpPr>
        <p:spPr>
          <a:xfrm>
            <a:off x="6403258" y="1825625"/>
            <a:ext cx="5395452" cy="4667250"/>
          </a:xfrm>
        </p:spPr>
        <p:txBody>
          <a:bodyPr>
            <a:normAutofit fontScale="62500" lnSpcReduction="20000"/>
          </a:bodyPr>
          <a:lstStyle/>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Educational materials will deliver credible information to the participants about the health risks that come with smoking and alcohol abuse.</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Digital tools and mobile-based applications can be used to assist people to monitor their progress and keep them motivated (Nursi </a:t>
            </a:r>
            <a:r>
              <a:rPr lang="en-GB" sz="2800" i="1" dirty="0">
                <a:effectLst/>
                <a:latin typeface="Arial" panose="020B0604020202020204" pitchFamily="34" charset="0"/>
                <a:ea typeface="Arial" panose="020B0604020202020204" pitchFamily="34" charset="0"/>
              </a:rPr>
              <a:t>et al.</a:t>
            </a:r>
            <a:r>
              <a:rPr lang="en-GB" sz="2800" dirty="0">
                <a:effectLst/>
                <a:latin typeface="Arial" panose="020B0604020202020204" pitchFamily="34" charset="0"/>
                <a:ea typeface="Arial" panose="020B0604020202020204" pitchFamily="34" charset="0"/>
              </a:rPr>
              <a:t> 2025)</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Personalised assistance will be offered to the participants who are trying to change their behaviour through counselling services.</a:t>
            </a:r>
            <a:endParaRPr lang="en-IN" sz="2400" dirty="0">
              <a:effectLst/>
              <a:latin typeface="Arial" panose="020B0604020202020204" pitchFamily="34" charset="0"/>
              <a:ea typeface="Arial" panose="020B0604020202020204" pitchFamily="34" charset="0"/>
            </a:endParaRPr>
          </a:p>
        </p:txBody>
      </p:sp>
      <p:graphicFrame>
        <p:nvGraphicFramePr>
          <p:cNvPr id="4" name="Table 3">
            <a:extLst>
              <a:ext uri="{FF2B5EF4-FFF2-40B4-BE49-F238E27FC236}">
                <a16:creationId xmlns:a16="http://schemas.microsoft.com/office/drawing/2014/main" id="{63272B1B-6698-77A1-F833-0F8A2D4AED3B}"/>
              </a:ext>
            </a:extLst>
          </p:cNvPr>
          <p:cNvGraphicFramePr>
            <a:graphicFrameLocks noGrp="1"/>
          </p:cNvGraphicFramePr>
          <p:nvPr>
            <p:extLst>
              <p:ext uri="{D42A27DB-BD31-4B8C-83A1-F6EECF244321}">
                <p14:modId xmlns:p14="http://schemas.microsoft.com/office/powerpoint/2010/main" val="3554720397"/>
              </p:ext>
            </p:extLst>
          </p:nvPr>
        </p:nvGraphicFramePr>
        <p:xfrm>
          <a:off x="287594" y="2069647"/>
          <a:ext cx="5601930" cy="3197608"/>
        </p:xfrm>
        <a:graphic>
          <a:graphicData uri="http://schemas.openxmlformats.org/drawingml/2006/table">
            <a:tbl>
              <a:tblPr firstRow="1" firstCol="1" bandRow="1">
                <a:tableStyleId>{0E3FDE45-AF77-4B5C-9715-49D594BDF05E}</a:tableStyleId>
              </a:tblPr>
              <a:tblGrid>
                <a:gridCol w="2800965">
                  <a:extLst>
                    <a:ext uri="{9D8B030D-6E8A-4147-A177-3AD203B41FA5}">
                      <a16:colId xmlns:a16="http://schemas.microsoft.com/office/drawing/2014/main" val="3567574251"/>
                    </a:ext>
                  </a:extLst>
                </a:gridCol>
                <a:gridCol w="2800965">
                  <a:extLst>
                    <a:ext uri="{9D8B030D-6E8A-4147-A177-3AD203B41FA5}">
                      <a16:colId xmlns:a16="http://schemas.microsoft.com/office/drawing/2014/main" val="3530413149"/>
                    </a:ext>
                  </a:extLst>
                </a:gridCol>
              </a:tblGrid>
              <a:tr h="327025">
                <a:tc>
                  <a:txBody>
                    <a:bodyPr/>
                    <a:lstStyle/>
                    <a:p>
                      <a:pPr algn="just">
                        <a:lnSpc>
                          <a:spcPct val="150000"/>
                        </a:lnSpc>
                        <a:buNone/>
                      </a:pPr>
                      <a:r>
                        <a:rPr lang="en-GB" sz="1800">
                          <a:effectLst/>
                          <a:latin typeface="Algerian" panose="04020705040A02060702" pitchFamily="82" charset="0"/>
                        </a:rPr>
                        <a:t>Resource</a:t>
                      </a:r>
                      <a:endParaRPr lang="en-IN" sz="160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1800">
                          <a:effectLst/>
                          <a:latin typeface="Algerian" panose="04020705040A02060702" pitchFamily="82" charset="0"/>
                        </a:rPr>
                        <a:t>Purpose</a:t>
                      </a:r>
                      <a:endParaRPr lang="en-IN" sz="160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65315911"/>
                  </a:ext>
                </a:extLst>
              </a:tr>
              <a:tr h="327025">
                <a:tc>
                  <a:txBody>
                    <a:bodyPr/>
                    <a:lstStyle/>
                    <a:p>
                      <a:pPr algn="just">
                        <a:lnSpc>
                          <a:spcPct val="150000"/>
                        </a:lnSpc>
                        <a:buNone/>
                      </a:pPr>
                      <a:r>
                        <a:rPr lang="en-GB" sz="1800" dirty="0">
                          <a:effectLst/>
                          <a:latin typeface="Algerian" panose="04020705040A02060702" pitchFamily="82" charset="0"/>
                        </a:rPr>
                        <a:t>Health education leaflets</a:t>
                      </a:r>
                      <a:endParaRPr lang="en-IN" sz="1600" dirty="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1800">
                          <a:effectLst/>
                          <a:latin typeface="Algerian" panose="04020705040A02060702" pitchFamily="82" charset="0"/>
                        </a:rPr>
                        <a:t>Increase awareness of risks</a:t>
                      </a:r>
                      <a:endParaRPr lang="en-IN" sz="160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44603408"/>
                  </a:ext>
                </a:extLst>
              </a:tr>
              <a:tr h="327025">
                <a:tc>
                  <a:txBody>
                    <a:bodyPr/>
                    <a:lstStyle/>
                    <a:p>
                      <a:pPr algn="just">
                        <a:lnSpc>
                          <a:spcPct val="150000"/>
                        </a:lnSpc>
                        <a:buNone/>
                      </a:pPr>
                      <a:r>
                        <a:rPr lang="en-GB" sz="1800">
                          <a:effectLst/>
                          <a:latin typeface="Algerian" panose="04020705040A02060702" pitchFamily="82" charset="0"/>
                        </a:rPr>
                        <a:t>Mobile health apps</a:t>
                      </a:r>
                      <a:endParaRPr lang="en-IN" sz="160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1800">
                          <a:effectLst/>
                          <a:latin typeface="Algerian" panose="04020705040A02060702" pitchFamily="82" charset="0"/>
                        </a:rPr>
                        <a:t>Track progress and support cessation</a:t>
                      </a:r>
                      <a:endParaRPr lang="en-IN" sz="160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01058462"/>
                  </a:ext>
                </a:extLst>
              </a:tr>
              <a:tr h="327025">
                <a:tc>
                  <a:txBody>
                    <a:bodyPr/>
                    <a:lstStyle/>
                    <a:p>
                      <a:pPr algn="just">
                        <a:lnSpc>
                          <a:spcPct val="150000"/>
                        </a:lnSpc>
                        <a:buNone/>
                      </a:pPr>
                      <a:r>
                        <a:rPr lang="en-GB" sz="1800">
                          <a:effectLst/>
                          <a:latin typeface="Algerian" panose="04020705040A02060702" pitchFamily="82" charset="0"/>
                        </a:rPr>
                        <a:t>Counselling services</a:t>
                      </a:r>
                      <a:endParaRPr lang="en-IN" sz="160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buNone/>
                      </a:pPr>
                      <a:r>
                        <a:rPr lang="en-GB" sz="1800" dirty="0">
                          <a:effectLst/>
                          <a:latin typeface="Algerian" panose="04020705040A02060702" pitchFamily="82" charset="0"/>
                        </a:rPr>
                        <a:t>Provide behavioural support</a:t>
                      </a:r>
                      <a:endParaRPr lang="en-IN" sz="1600" dirty="0">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52647731"/>
                  </a:ext>
                </a:extLst>
              </a:tr>
            </a:tbl>
          </a:graphicData>
        </a:graphic>
      </p:graphicFrame>
    </p:spTree>
    <p:extLst>
      <p:ext uri="{BB962C8B-B14F-4D97-AF65-F5344CB8AC3E}">
        <p14:creationId xmlns:p14="http://schemas.microsoft.com/office/powerpoint/2010/main" val="37159426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979B0F0-8272-9B2D-9DFC-818D93E5F214}"/>
              </a:ext>
            </a:extLst>
          </p:cNvPr>
          <p:cNvSpPr>
            <a:spLocks noGrp="1"/>
          </p:cNvSpPr>
          <p:nvPr>
            <p:ph type="title"/>
          </p:nvPr>
        </p:nvSpPr>
        <p:spPr>
          <a:xfrm>
            <a:off x="0" y="2361073"/>
            <a:ext cx="12192000" cy="1325563"/>
          </a:xfrm>
          <a:solidFill>
            <a:schemeClr val="accent2">
              <a:lumMod val="60000"/>
              <a:lumOff val="40000"/>
            </a:schemeClr>
          </a:solidFill>
        </p:spPr>
        <p:txBody>
          <a:bodyPr>
            <a:normAutofit/>
          </a:bodyPr>
          <a:lstStyle/>
          <a:p>
            <a:pPr algn="ctr"/>
            <a:r>
              <a:rPr lang="en-IN" sz="4000" b="1" dirty="0">
                <a:latin typeface="Algerian" panose="04020705040A02060702" pitchFamily="82" charset="0"/>
              </a:rPr>
              <a:t>Student 3: </a:t>
            </a:r>
            <a:r>
              <a:rPr lang="en-IN" sz="4000" b="1" dirty="0">
                <a:latin typeface="Algerian" panose="04020705040A02060702" pitchFamily="82" charset="0"/>
                <a:cs typeface="Arial" panose="020B0604020202020204" pitchFamily="34" charset="0"/>
              </a:rPr>
              <a:t>PATEL PARTH (2519370)</a:t>
            </a:r>
            <a:endParaRPr lang="en-IN" sz="4000" b="1" dirty="0">
              <a:latin typeface="Algerian" panose="04020705040A02060702" pitchFamily="82" charset="0"/>
            </a:endParaRPr>
          </a:p>
        </p:txBody>
      </p:sp>
    </p:spTree>
    <p:extLst>
      <p:ext uri="{BB962C8B-B14F-4D97-AF65-F5344CB8AC3E}">
        <p14:creationId xmlns:p14="http://schemas.microsoft.com/office/powerpoint/2010/main" val="42163010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C8CBF1-384E-EE50-EE42-6B252C3ADE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A5A8F8-476E-FFDB-3E30-D642B1D014A5}"/>
              </a:ext>
            </a:extLst>
          </p:cNvPr>
          <p:cNvSpPr>
            <a:spLocks noGrp="1"/>
          </p:cNvSpPr>
          <p:nvPr>
            <p:ph type="title"/>
          </p:nvPr>
        </p:nvSpPr>
        <p:spPr>
          <a:xfrm>
            <a:off x="38470" y="404454"/>
            <a:ext cx="5533103" cy="1325563"/>
          </a:xfrm>
        </p:spPr>
        <p:txBody>
          <a:bodyPr>
            <a:normAutofit/>
          </a:bodyPr>
          <a:lstStyle/>
          <a:p>
            <a:pPr algn="ctr"/>
            <a:r>
              <a:rPr lang="en-IN" sz="3000" b="1" dirty="0">
                <a:latin typeface="Arial" panose="020B0604020202020204" pitchFamily="34" charset="0"/>
                <a:cs typeface="Arial" panose="020B0604020202020204" pitchFamily="34" charset="0"/>
              </a:rPr>
              <a:t>Physiological Benefits</a:t>
            </a:r>
          </a:p>
        </p:txBody>
      </p:sp>
      <p:sp>
        <p:nvSpPr>
          <p:cNvPr id="3" name="Content Placeholder 2">
            <a:extLst>
              <a:ext uri="{FF2B5EF4-FFF2-40B4-BE49-F238E27FC236}">
                <a16:creationId xmlns:a16="http://schemas.microsoft.com/office/drawing/2014/main" id="{A4F8BCD1-A7F2-FE66-97C8-107F655E2686}"/>
              </a:ext>
            </a:extLst>
          </p:cNvPr>
          <p:cNvSpPr>
            <a:spLocks noGrp="1"/>
          </p:cNvSpPr>
          <p:nvPr>
            <p:ph idx="1"/>
          </p:nvPr>
        </p:nvSpPr>
        <p:spPr>
          <a:xfrm>
            <a:off x="238433" y="1894451"/>
            <a:ext cx="5395452" cy="4667250"/>
          </a:xfrm>
        </p:spPr>
        <p:txBody>
          <a:bodyPr>
            <a:normAutofit fontScale="77500" lnSpcReduction="20000"/>
          </a:bodyPr>
          <a:lstStyle/>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Quitting smoking would greatly enhance the lung capacity and chance of getting respiratory diseases.</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Reduced intake of alcohol will help in enhancing liver status and heart stability.</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Positive physiological changes may improve the level of energy, physical fitness and physical wellbeing.</a:t>
            </a:r>
            <a:endParaRPr lang="en-IN" sz="2400" dirty="0">
              <a:effectLst/>
              <a:latin typeface="Arial" panose="020B0604020202020204" pitchFamily="34" charset="0"/>
              <a:ea typeface="Arial" panose="020B0604020202020204" pitchFamily="34" charset="0"/>
            </a:endParaRPr>
          </a:p>
        </p:txBody>
      </p:sp>
      <p:pic>
        <p:nvPicPr>
          <p:cNvPr id="16386" name="Picture 2" descr="How to Clean Your Lungs After Smoking? Proven Detox Methods for Faster  Relief – Zeroharm">
            <a:extLst>
              <a:ext uri="{FF2B5EF4-FFF2-40B4-BE49-F238E27FC236}">
                <a16:creationId xmlns:a16="http://schemas.microsoft.com/office/drawing/2014/main" id="{9D5C661D-A1BC-7B1B-4B45-F6ADEB05FA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0427" y="0"/>
            <a:ext cx="553310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4286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60C5F4-C8E1-7939-D769-C5F4990DB0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5142EB-DD6A-5E50-2E90-125A1E554963}"/>
              </a:ext>
            </a:extLst>
          </p:cNvPr>
          <p:cNvSpPr>
            <a:spLocks noGrp="1"/>
          </p:cNvSpPr>
          <p:nvPr>
            <p:ph type="title"/>
          </p:nvPr>
        </p:nvSpPr>
        <p:spPr>
          <a:xfrm>
            <a:off x="6823586" y="365125"/>
            <a:ext cx="4530213" cy="1325563"/>
          </a:xfrm>
        </p:spPr>
        <p:txBody>
          <a:bodyPr>
            <a:normAutofit/>
          </a:bodyPr>
          <a:lstStyle/>
          <a:p>
            <a:pPr algn="ctr"/>
            <a:r>
              <a:rPr lang="en-IN" sz="3000" b="1" dirty="0">
                <a:latin typeface="Arial" panose="020B0604020202020204" pitchFamily="34" charset="0"/>
                <a:cs typeface="Arial" panose="020B0604020202020204" pitchFamily="34" charset="0"/>
              </a:rPr>
              <a:t>Psychological Benefits</a:t>
            </a:r>
          </a:p>
        </p:txBody>
      </p:sp>
      <p:sp>
        <p:nvSpPr>
          <p:cNvPr id="3" name="Content Placeholder 2">
            <a:extLst>
              <a:ext uri="{FF2B5EF4-FFF2-40B4-BE49-F238E27FC236}">
                <a16:creationId xmlns:a16="http://schemas.microsoft.com/office/drawing/2014/main" id="{1DE55E60-2624-2123-FB35-5C5F6E4688BB}"/>
              </a:ext>
            </a:extLst>
          </p:cNvPr>
          <p:cNvSpPr>
            <a:spLocks noGrp="1"/>
          </p:cNvSpPr>
          <p:nvPr>
            <p:ph idx="1"/>
          </p:nvPr>
        </p:nvSpPr>
        <p:spPr>
          <a:xfrm>
            <a:off x="6295104" y="1825625"/>
            <a:ext cx="5395452" cy="4667250"/>
          </a:xfrm>
        </p:spPr>
        <p:txBody>
          <a:bodyPr>
            <a:normAutofit fontScale="70000" lnSpcReduction="20000"/>
          </a:bodyPr>
          <a:lstStyle/>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Smoking and alcohol intake have been associated with mental disorders and poor moods; these may be alleviated by reducing alcohol intake and smoking.</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Behavioural change can decrease stress and depression symptoms as well as anxiety.</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Judging by the enhanced self-control and confidence, individuals would like to adopt healthy habits (Guo </a:t>
            </a:r>
            <a:r>
              <a:rPr lang="en-GB" sz="2800" i="1" dirty="0">
                <a:effectLst/>
                <a:latin typeface="Arial" panose="020B0604020202020204" pitchFamily="34" charset="0"/>
                <a:ea typeface="Arial" panose="020B0604020202020204" pitchFamily="34" charset="0"/>
              </a:rPr>
              <a:t>et al</a:t>
            </a:r>
            <a:r>
              <a:rPr lang="en-GB" sz="2800" dirty="0">
                <a:effectLst/>
                <a:latin typeface="Arial" panose="020B0604020202020204" pitchFamily="34" charset="0"/>
                <a:ea typeface="Arial" panose="020B0604020202020204" pitchFamily="34" charset="0"/>
              </a:rPr>
              <a:t>. 2025).</a:t>
            </a:r>
            <a:endParaRPr lang="en-IN" sz="2400"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5F61DB7D-AF80-3ED4-165F-C55E093CA4ED}"/>
              </a:ext>
            </a:extLst>
          </p:cNvPr>
          <p:cNvPicPr>
            <a:picLocks noChangeAspect="1"/>
          </p:cNvPicPr>
          <p:nvPr/>
        </p:nvPicPr>
        <p:blipFill>
          <a:blip r:embed="rId3"/>
          <a:stretch>
            <a:fillRect/>
          </a:stretch>
        </p:blipFill>
        <p:spPr>
          <a:xfrm>
            <a:off x="1" y="0"/>
            <a:ext cx="6096000" cy="6858000"/>
          </a:xfrm>
          <a:prstGeom prst="rect">
            <a:avLst/>
          </a:prstGeom>
        </p:spPr>
      </p:pic>
    </p:spTree>
    <p:extLst>
      <p:ext uri="{BB962C8B-B14F-4D97-AF65-F5344CB8AC3E}">
        <p14:creationId xmlns:p14="http://schemas.microsoft.com/office/powerpoint/2010/main" val="12792966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96E6DD-4C39-1BBB-6991-030E905EF9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6B9D59-C67D-11E8-7FDB-038EF164C8C6}"/>
              </a:ext>
            </a:extLst>
          </p:cNvPr>
          <p:cNvSpPr>
            <a:spLocks noGrp="1"/>
          </p:cNvSpPr>
          <p:nvPr>
            <p:ph type="title"/>
          </p:nvPr>
        </p:nvSpPr>
        <p:spPr>
          <a:xfrm>
            <a:off x="838200" y="365125"/>
            <a:ext cx="5395452" cy="1325563"/>
          </a:xfrm>
        </p:spPr>
        <p:txBody>
          <a:bodyPr>
            <a:normAutofit/>
          </a:bodyPr>
          <a:lstStyle/>
          <a:p>
            <a:pPr algn="ctr"/>
            <a:r>
              <a:rPr lang="en-IN" sz="3000" b="1" dirty="0">
                <a:latin typeface="Arial" panose="020B0604020202020204" pitchFamily="34" charset="0"/>
                <a:cs typeface="Arial" panose="020B0604020202020204" pitchFamily="34" charset="0"/>
              </a:rPr>
              <a:t>Sociological Benefits</a:t>
            </a:r>
          </a:p>
        </p:txBody>
      </p:sp>
      <p:sp>
        <p:nvSpPr>
          <p:cNvPr id="3" name="Content Placeholder 2">
            <a:extLst>
              <a:ext uri="{FF2B5EF4-FFF2-40B4-BE49-F238E27FC236}">
                <a16:creationId xmlns:a16="http://schemas.microsoft.com/office/drawing/2014/main" id="{691E655C-0DD7-B180-82CC-168365ACD160}"/>
              </a:ext>
            </a:extLst>
          </p:cNvPr>
          <p:cNvSpPr>
            <a:spLocks noGrp="1"/>
          </p:cNvSpPr>
          <p:nvPr>
            <p:ph idx="1"/>
          </p:nvPr>
        </p:nvSpPr>
        <p:spPr>
          <a:xfrm>
            <a:off x="838200" y="1825625"/>
            <a:ext cx="5395452" cy="4667250"/>
          </a:xfrm>
        </p:spPr>
        <p:txBody>
          <a:bodyPr>
            <a:normAutofit fontScale="77500" lnSpcReduction="20000"/>
          </a:bodyPr>
          <a:lstStyle/>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Reducing smoking and alcohol drinking can help to make family relations and socialisation better (</a:t>
            </a:r>
            <a:r>
              <a:rPr lang="en-GB" sz="2800" dirty="0" err="1">
                <a:effectLst/>
                <a:latin typeface="Arial" panose="020B0604020202020204" pitchFamily="34" charset="0"/>
                <a:ea typeface="Arial" panose="020B0604020202020204" pitchFamily="34" charset="0"/>
              </a:rPr>
              <a:t>Ijiola</a:t>
            </a:r>
            <a:r>
              <a:rPr lang="en-GB" sz="2800" dirty="0">
                <a:effectLst/>
                <a:latin typeface="Arial" panose="020B0604020202020204" pitchFamily="34" charset="0"/>
                <a:ea typeface="Arial" panose="020B0604020202020204" pitchFamily="34" charset="0"/>
              </a:rPr>
              <a:t> </a:t>
            </a:r>
            <a:r>
              <a:rPr lang="en-GB" sz="2800" i="1" dirty="0">
                <a:effectLst/>
                <a:latin typeface="Arial" panose="020B0604020202020204" pitchFamily="34" charset="0"/>
                <a:ea typeface="Arial" panose="020B0604020202020204" pitchFamily="34" charset="0"/>
              </a:rPr>
              <a:t>et al</a:t>
            </a:r>
            <a:r>
              <a:rPr lang="en-GB" sz="2800" dirty="0">
                <a:effectLst/>
                <a:latin typeface="Arial" panose="020B0604020202020204" pitchFamily="34" charset="0"/>
                <a:ea typeface="Arial" panose="020B0604020202020204" pitchFamily="34" charset="0"/>
              </a:rPr>
              <a:t>. 2025).</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Behavioural change can promote productivity and professional performance at the workplace.</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Economic gains through decreased substance consumption can help to increase the quality of life (Vatamanu </a:t>
            </a:r>
            <a:r>
              <a:rPr lang="en-GB" sz="2800" i="1" dirty="0">
                <a:effectLst/>
                <a:latin typeface="Arial" panose="020B0604020202020204" pitchFamily="34" charset="0"/>
                <a:ea typeface="Arial" panose="020B0604020202020204" pitchFamily="34" charset="0"/>
              </a:rPr>
              <a:t>et al</a:t>
            </a:r>
            <a:r>
              <a:rPr lang="en-GB" sz="2800" dirty="0">
                <a:effectLst/>
                <a:latin typeface="Arial" panose="020B0604020202020204" pitchFamily="34" charset="0"/>
                <a:ea typeface="Arial" panose="020B0604020202020204" pitchFamily="34" charset="0"/>
              </a:rPr>
              <a:t>. 2025).</a:t>
            </a:r>
            <a:endParaRPr lang="en-IN" sz="2400" dirty="0">
              <a:effectLst/>
              <a:latin typeface="Arial" panose="020B0604020202020204" pitchFamily="34" charset="0"/>
              <a:ea typeface="Arial" panose="020B0604020202020204" pitchFamily="34" charset="0"/>
            </a:endParaRPr>
          </a:p>
        </p:txBody>
      </p:sp>
      <p:pic>
        <p:nvPicPr>
          <p:cNvPr id="17410" name="Picture 2" descr="How Does Alcohol Consumption Impact Cancer Development?">
            <a:extLst>
              <a:ext uri="{FF2B5EF4-FFF2-40B4-BE49-F238E27FC236}">
                <a16:creationId xmlns:a16="http://schemas.microsoft.com/office/drawing/2014/main" id="{C0C904D4-BA8F-98FA-1358-F903D8B789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1581" y="0"/>
            <a:ext cx="5690419" cy="6858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93002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1B22B4-3A73-AA38-7F5A-21B5940EF1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EE013C-CA8C-FDB1-F196-67B71764FAC4}"/>
              </a:ext>
            </a:extLst>
          </p:cNvPr>
          <p:cNvSpPr>
            <a:spLocks noGrp="1"/>
          </p:cNvSpPr>
          <p:nvPr>
            <p:ph type="title"/>
          </p:nvPr>
        </p:nvSpPr>
        <p:spPr>
          <a:xfrm>
            <a:off x="6754760" y="365125"/>
            <a:ext cx="5395452" cy="1325563"/>
          </a:xfrm>
        </p:spPr>
        <p:txBody>
          <a:bodyPr>
            <a:normAutofit/>
          </a:bodyPr>
          <a:lstStyle/>
          <a:p>
            <a:pPr algn="ctr"/>
            <a:r>
              <a:rPr lang="en-IN" sz="3000" b="1" dirty="0">
                <a:latin typeface="Arial" panose="020B0604020202020204" pitchFamily="34" charset="0"/>
                <a:cs typeface="Arial" panose="020B0604020202020204" pitchFamily="34" charset="0"/>
              </a:rPr>
              <a:t>Health Behaviour Change Theories</a:t>
            </a:r>
          </a:p>
        </p:txBody>
      </p:sp>
      <p:sp>
        <p:nvSpPr>
          <p:cNvPr id="3" name="Content Placeholder 2">
            <a:extLst>
              <a:ext uri="{FF2B5EF4-FFF2-40B4-BE49-F238E27FC236}">
                <a16:creationId xmlns:a16="http://schemas.microsoft.com/office/drawing/2014/main" id="{87E1C605-5617-6568-F07A-E59CF8F26093}"/>
              </a:ext>
            </a:extLst>
          </p:cNvPr>
          <p:cNvSpPr>
            <a:spLocks noGrp="1"/>
          </p:cNvSpPr>
          <p:nvPr>
            <p:ph idx="1"/>
          </p:nvPr>
        </p:nvSpPr>
        <p:spPr>
          <a:xfrm>
            <a:off x="6334432" y="1825625"/>
            <a:ext cx="5395452" cy="4667250"/>
          </a:xfrm>
        </p:spPr>
        <p:txBody>
          <a:bodyPr>
            <a:normAutofit fontScale="77500" lnSpcReduction="20000"/>
          </a:bodyPr>
          <a:lstStyle/>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Behaviour change theories can be used to explain how beliefs and social influences direct health behaviours (Eriksson </a:t>
            </a:r>
            <a:r>
              <a:rPr lang="en-GB" sz="2800" i="1" dirty="0">
                <a:effectLst/>
                <a:latin typeface="Arial" panose="020B0604020202020204" pitchFamily="34" charset="0"/>
                <a:ea typeface="Arial" panose="020B0604020202020204" pitchFamily="34" charset="0"/>
              </a:rPr>
              <a:t>et al</a:t>
            </a:r>
            <a:r>
              <a:rPr lang="en-GB" sz="2800" dirty="0">
                <a:effectLst/>
                <a:latin typeface="Arial" panose="020B0604020202020204" pitchFamily="34" charset="0"/>
                <a:ea typeface="Arial" panose="020B0604020202020204" pitchFamily="34" charset="0"/>
              </a:rPr>
              <a:t>. 2025).</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The Health Belief Model focuses on the perceived risk and perceived benefits of behaviour change.</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The Transtheoretical Model focuses on the stages that people go through in order to change behaviour.</a:t>
            </a:r>
            <a:endParaRPr lang="en-IN" sz="2400" dirty="0">
              <a:effectLst/>
              <a:latin typeface="Arial" panose="020B0604020202020204" pitchFamily="34" charset="0"/>
              <a:ea typeface="Arial" panose="020B0604020202020204" pitchFamily="34" charset="0"/>
            </a:endParaRPr>
          </a:p>
        </p:txBody>
      </p:sp>
      <p:graphicFrame>
        <p:nvGraphicFramePr>
          <p:cNvPr id="4" name="Table 3">
            <a:extLst>
              <a:ext uri="{FF2B5EF4-FFF2-40B4-BE49-F238E27FC236}">
                <a16:creationId xmlns:a16="http://schemas.microsoft.com/office/drawing/2014/main" id="{5BE2D2F2-E6F6-22B6-4027-4A95B04CBE83}"/>
              </a:ext>
            </a:extLst>
          </p:cNvPr>
          <p:cNvGraphicFramePr>
            <a:graphicFrameLocks noGrp="1"/>
          </p:cNvGraphicFramePr>
          <p:nvPr>
            <p:extLst>
              <p:ext uri="{D42A27DB-BD31-4B8C-83A1-F6EECF244321}">
                <p14:modId xmlns:p14="http://schemas.microsoft.com/office/powerpoint/2010/main" val="1087110985"/>
              </p:ext>
            </p:extLst>
          </p:nvPr>
        </p:nvGraphicFramePr>
        <p:xfrm>
          <a:off x="462116" y="2351943"/>
          <a:ext cx="5496232" cy="3197608"/>
        </p:xfrm>
        <a:graphic>
          <a:graphicData uri="http://schemas.openxmlformats.org/drawingml/2006/table">
            <a:tbl>
              <a:tblPr firstRow="1" firstCol="1" bandRow="1">
                <a:tableStyleId>{5C22544A-7EE6-4342-B048-85BDC9FD1C3A}</a:tableStyleId>
              </a:tblPr>
              <a:tblGrid>
                <a:gridCol w="2748116">
                  <a:extLst>
                    <a:ext uri="{9D8B030D-6E8A-4147-A177-3AD203B41FA5}">
                      <a16:colId xmlns:a16="http://schemas.microsoft.com/office/drawing/2014/main" val="3335049563"/>
                    </a:ext>
                  </a:extLst>
                </a:gridCol>
                <a:gridCol w="2748116">
                  <a:extLst>
                    <a:ext uri="{9D8B030D-6E8A-4147-A177-3AD203B41FA5}">
                      <a16:colId xmlns:a16="http://schemas.microsoft.com/office/drawing/2014/main" val="762962482"/>
                    </a:ext>
                  </a:extLst>
                </a:gridCol>
              </a:tblGrid>
              <a:tr h="360011">
                <a:tc>
                  <a:txBody>
                    <a:bodyPr/>
                    <a:lstStyle/>
                    <a:p>
                      <a:pPr algn="just">
                        <a:lnSpc>
                          <a:spcPct val="150000"/>
                        </a:lnSpc>
                        <a:buNone/>
                      </a:pPr>
                      <a:r>
                        <a:rPr lang="en-GB" sz="1800" dirty="0">
                          <a:solidFill>
                            <a:schemeClr val="tx1"/>
                          </a:solidFill>
                          <a:effectLst/>
                          <a:latin typeface="Algerian" panose="04020705040A02060702" pitchFamily="82" charset="0"/>
                        </a:rPr>
                        <a:t>Theory</a:t>
                      </a:r>
                      <a:endParaRPr lang="en-IN" sz="1600" dirty="0">
                        <a:solidFill>
                          <a:schemeClr val="tx1"/>
                        </a:solidFill>
                        <a:effectLst/>
                        <a:latin typeface="Algerian" panose="04020705040A02060702" pitchFamily="82" charset="0"/>
                        <a:ea typeface="Arial" panose="020B0604020202020204" pitchFamily="34" charset="0"/>
                      </a:endParaRPr>
                    </a:p>
                  </a:txBody>
                  <a:tcPr marL="63500" marR="63500" marT="63500" marB="63500">
                    <a:solidFill>
                      <a:schemeClr val="accent2">
                        <a:lumMod val="60000"/>
                        <a:lumOff val="40000"/>
                      </a:schemeClr>
                    </a:solidFill>
                  </a:tcPr>
                </a:tc>
                <a:tc>
                  <a:txBody>
                    <a:bodyPr/>
                    <a:lstStyle/>
                    <a:p>
                      <a:pPr algn="just">
                        <a:lnSpc>
                          <a:spcPct val="150000"/>
                        </a:lnSpc>
                        <a:buNone/>
                      </a:pPr>
                      <a:r>
                        <a:rPr lang="en-GB" sz="1800">
                          <a:solidFill>
                            <a:schemeClr val="tx1"/>
                          </a:solidFill>
                          <a:effectLst/>
                          <a:latin typeface="Algerian" panose="04020705040A02060702" pitchFamily="82" charset="0"/>
                        </a:rPr>
                        <a:t>Key Concept</a:t>
                      </a:r>
                      <a:endParaRPr lang="en-IN" sz="1600">
                        <a:solidFill>
                          <a:schemeClr val="tx1"/>
                        </a:solidFill>
                        <a:effectLst/>
                        <a:latin typeface="Algerian" panose="04020705040A02060702" pitchFamily="82" charset="0"/>
                        <a:ea typeface="Arial" panose="020B0604020202020204" pitchFamily="34" charset="0"/>
                      </a:endParaRPr>
                    </a:p>
                  </a:txBody>
                  <a:tcPr marL="63500" marR="63500" marT="63500" marB="63500">
                    <a:solidFill>
                      <a:schemeClr val="accent2">
                        <a:lumMod val="60000"/>
                        <a:lumOff val="40000"/>
                      </a:schemeClr>
                    </a:solidFill>
                  </a:tcPr>
                </a:tc>
                <a:extLst>
                  <a:ext uri="{0D108BD9-81ED-4DB2-BD59-A6C34878D82A}">
                    <a16:rowId xmlns:a16="http://schemas.microsoft.com/office/drawing/2014/main" val="1577951832"/>
                  </a:ext>
                </a:extLst>
              </a:tr>
              <a:tr h="360011">
                <a:tc>
                  <a:txBody>
                    <a:bodyPr/>
                    <a:lstStyle/>
                    <a:p>
                      <a:pPr algn="just">
                        <a:lnSpc>
                          <a:spcPct val="150000"/>
                        </a:lnSpc>
                        <a:buNone/>
                      </a:pPr>
                      <a:r>
                        <a:rPr lang="en-GB" sz="1800" dirty="0">
                          <a:solidFill>
                            <a:schemeClr val="tx1"/>
                          </a:solidFill>
                          <a:effectLst/>
                          <a:latin typeface="Algerian" panose="04020705040A02060702" pitchFamily="82" charset="0"/>
                        </a:rPr>
                        <a:t>Health Belief Model</a:t>
                      </a:r>
                      <a:endParaRPr lang="en-IN" sz="1600" dirty="0">
                        <a:solidFill>
                          <a:schemeClr val="tx1"/>
                        </a:solidFill>
                        <a:effectLst/>
                        <a:latin typeface="Algerian" panose="04020705040A02060702" pitchFamily="82" charset="0"/>
                        <a:ea typeface="Arial" panose="020B0604020202020204" pitchFamily="34" charset="0"/>
                      </a:endParaRPr>
                    </a:p>
                  </a:txBody>
                  <a:tcPr marL="63500" marR="63500" marT="63500" marB="63500">
                    <a:solidFill>
                      <a:schemeClr val="accent2">
                        <a:lumMod val="60000"/>
                        <a:lumOff val="40000"/>
                      </a:schemeClr>
                    </a:solidFill>
                  </a:tcPr>
                </a:tc>
                <a:tc>
                  <a:txBody>
                    <a:bodyPr/>
                    <a:lstStyle/>
                    <a:p>
                      <a:pPr algn="just">
                        <a:lnSpc>
                          <a:spcPct val="150000"/>
                        </a:lnSpc>
                        <a:buNone/>
                      </a:pPr>
                      <a:r>
                        <a:rPr lang="en-GB" sz="1800">
                          <a:solidFill>
                            <a:schemeClr val="tx1"/>
                          </a:solidFill>
                          <a:effectLst/>
                          <a:latin typeface="Algerian" panose="04020705040A02060702" pitchFamily="82" charset="0"/>
                        </a:rPr>
                        <a:t>Perceived risk and benefits</a:t>
                      </a:r>
                      <a:endParaRPr lang="en-IN" sz="1600">
                        <a:solidFill>
                          <a:schemeClr val="tx1"/>
                        </a:solidFill>
                        <a:effectLst/>
                        <a:latin typeface="Algerian" panose="04020705040A02060702" pitchFamily="82" charset="0"/>
                        <a:ea typeface="Arial" panose="020B0604020202020204" pitchFamily="34" charset="0"/>
                      </a:endParaRPr>
                    </a:p>
                  </a:txBody>
                  <a:tcPr marL="63500" marR="63500" marT="63500" marB="63500">
                    <a:solidFill>
                      <a:schemeClr val="accent2">
                        <a:lumMod val="60000"/>
                        <a:lumOff val="40000"/>
                      </a:schemeClr>
                    </a:solidFill>
                  </a:tcPr>
                </a:tc>
                <a:extLst>
                  <a:ext uri="{0D108BD9-81ED-4DB2-BD59-A6C34878D82A}">
                    <a16:rowId xmlns:a16="http://schemas.microsoft.com/office/drawing/2014/main" val="1935628225"/>
                  </a:ext>
                </a:extLst>
              </a:tr>
              <a:tr h="360011">
                <a:tc>
                  <a:txBody>
                    <a:bodyPr/>
                    <a:lstStyle/>
                    <a:p>
                      <a:pPr algn="just">
                        <a:lnSpc>
                          <a:spcPct val="150000"/>
                        </a:lnSpc>
                        <a:buNone/>
                      </a:pPr>
                      <a:r>
                        <a:rPr lang="en-GB" sz="1800" dirty="0">
                          <a:solidFill>
                            <a:schemeClr val="tx1"/>
                          </a:solidFill>
                          <a:effectLst/>
                          <a:latin typeface="Algerian" panose="04020705040A02060702" pitchFamily="82" charset="0"/>
                        </a:rPr>
                        <a:t>Theory of Planned Behaviour</a:t>
                      </a:r>
                      <a:endParaRPr lang="en-IN" sz="1600" dirty="0">
                        <a:solidFill>
                          <a:schemeClr val="tx1"/>
                        </a:solidFill>
                        <a:effectLst/>
                        <a:latin typeface="Algerian" panose="04020705040A02060702" pitchFamily="82" charset="0"/>
                        <a:ea typeface="Arial" panose="020B0604020202020204" pitchFamily="34" charset="0"/>
                      </a:endParaRPr>
                    </a:p>
                  </a:txBody>
                  <a:tcPr marL="63500" marR="63500" marT="63500" marB="63500">
                    <a:solidFill>
                      <a:schemeClr val="accent2">
                        <a:lumMod val="60000"/>
                        <a:lumOff val="40000"/>
                      </a:schemeClr>
                    </a:solidFill>
                  </a:tcPr>
                </a:tc>
                <a:tc>
                  <a:txBody>
                    <a:bodyPr/>
                    <a:lstStyle/>
                    <a:p>
                      <a:pPr algn="just">
                        <a:lnSpc>
                          <a:spcPct val="150000"/>
                        </a:lnSpc>
                        <a:buNone/>
                      </a:pPr>
                      <a:r>
                        <a:rPr lang="en-GB" sz="1800" dirty="0">
                          <a:solidFill>
                            <a:schemeClr val="tx1"/>
                          </a:solidFill>
                          <a:effectLst/>
                          <a:latin typeface="Algerian" panose="04020705040A02060702" pitchFamily="82" charset="0"/>
                        </a:rPr>
                        <a:t>Social norms influence behaviour</a:t>
                      </a:r>
                      <a:endParaRPr lang="en-IN" sz="1600" dirty="0">
                        <a:solidFill>
                          <a:schemeClr val="tx1"/>
                        </a:solidFill>
                        <a:effectLst/>
                        <a:latin typeface="Algerian" panose="04020705040A02060702" pitchFamily="82" charset="0"/>
                        <a:ea typeface="Arial" panose="020B0604020202020204" pitchFamily="34" charset="0"/>
                      </a:endParaRPr>
                    </a:p>
                  </a:txBody>
                  <a:tcPr marL="63500" marR="63500" marT="63500" marB="63500">
                    <a:solidFill>
                      <a:schemeClr val="accent2">
                        <a:lumMod val="60000"/>
                        <a:lumOff val="40000"/>
                      </a:schemeClr>
                    </a:solidFill>
                  </a:tcPr>
                </a:tc>
                <a:extLst>
                  <a:ext uri="{0D108BD9-81ED-4DB2-BD59-A6C34878D82A}">
                    <a16:rowId xmlns:a16="http://schemas.microsoft.com/office/drawing/2014/main" val="2962031618"/>
                  </a:ext>
                </a:extLst>
              </a:tr>
              <a:tr h="360011">
                <a:tc>
                  <a:txBody>
                    <a:bodyPr/>
                    <a:lstStyle/>
                    <a:p>
                      <a:pPr algn="just">
                        <a:lnSpc>
                          <a:spcPct val="150000"/>
                        </a:lnSpc>
                        <a:buNone/>
                      </a:pPr>
                      <a:r>
                        <a:rPr lang="en-GB" sz="1800">
                          <a:solidFill>
                            <a:schemeClr val="tx1"/>
                          </a:solidFill>
                          <a:effectLst/>
                          <a:latin typeface="Algerian" panose="04020705040A02060702" pitchFamily="82" charset="0"/>
                        </a:rPr>
                        <a:t>Transtheoretical Model</a:t>
                      </a:r>
                      <a:endParaRPr lang="en-IN" sz="1600">
                        <a:solidFill>
                          <a:schemeClr val="tx1"/>
                        </a:solidFill>
                        <a:effectLst/>
                        <a:latin typeface="Algerian" panose="04020705040A02060702" pitchFamily="82" charset="0"/>
                        <a:ea typeface="Arial" panose="020B0604020202020204" pitchFamily="34" charset="0"/>
                      </a:endParaRPr>
                    </a:p>
                  </a:txBody>
                  <a:tcPr marL="63500" marR="63500" marT="63500" marB="63500">
                    <a:solidFill>
                      <a:schemeClr val="accent2">
                        <a:lumMod val="60000"/>
                        <a:lumOff val="40000"/>
                      </a:schemeClr>
                    </a:solidFill>
                  </a:tcPr>
                </a:tc>
                <a:tc>
                  <a:txBody>
                    <a:bodyPr/>
                    <a:lstStyle/>
                    <a:p>
                      <a:pPr algn="just">
                        <a:lnSpc>
                          <a:spcPct val="150000"/>
                        </a:lnSpc>
                        <a:buNone/>
                      </a:pPr>
                      <a:r>
                        <a:rPr lang="en-GB" sz="1800" dirty="0">
                          <a:solidFill>
                            <a:schemeClr val="tx1"/>
                          </a:solidFill>
                          <a:effectLst/>
                          <a:latin typeface="Algerian" panose="04020705040A02060702" pitchFamily="82" charset="0"/>
                        </a:rPr>
                        <a:t>Stages of behaviour change</a:t>
                      </a:r>
                      <a:endParaRPr lang="en-IN" sz="1600" dirty="0">
                        <a:solidFill>
                          <a:schemeClr val="tx1"/>
                        </a:solidFill>
                        <a:effectLst/>
                        <a:latin typeface="Algerian" panose="04020705040A02060702" pitchFamily="82" charset="0"/>
                        <a:ea typeface="Arial" panose="020B0604020202020204" pitchFamily="34" charset="0"/>
                      </a:endParaRPr>
                    </a:p>
                  </a:txBody>
                  <a:tcPr marL="63500" marR="63500" marT="63500" marB="63500">
                    <a:solidFill>
                      <a:schemeClr val="accent2">
                        <a:lumMod val="60000"/>
                        <a:lumOff val="40000"/>
                      </a:schemeClr>
                    </a:solidFill>
                  </a:tcPr>
                </a:tc>
                <a:extLst>
                  <a:ext uri="{0D108BD9-81ED-4DB2-BD59-A6C34878D82A}">
                    <a16:rowId xmlns:a16="http://schemas.microsoft.com/office/drawing/2014/main" val="3076342765"/>
                  </a:ext>
                </a:extLst>
              </a:tr>
            </a:tbl>
          </a:graphicData>
        </a:graphic>
      </p:graphicFrame>
      <p:pic>
        <p:nvPicPr>
          <p:cNvPr id="14338" name="Picture 2" descr="World No-Tobacco Day 2022: Top 10 Reasons to Say “No” to Tobacco">
            <a:extLst>
              <a:ext uri="{FF2B5EF4-FFF2-40B4-BE49-F238E27FC236}">
                <a16:creationId xmlns:a16="http://schemas.microsoft.com/office/drawing/2014/main" id="{C06F61A8-6347-C8A0-B03A-3F8F95FFD3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317" y="-846853"/>
            <a:ext cx="1427367" cy="2537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700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F69A8E-C5EA-75D0-2DB8-CC1FB4BAEC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33BEB7-32BF-D1F1-1327-E7E3ACB588D4}"/>
              </a:ext>
            </a:extLst>
          </p:cNvPr>
          <p:cNvSpPr>
            <a:spLocks noGrp="1"/>
          </p:cNvSpPr>
          <p:nvPr>
            <p:ph type="title"/>
          </p:nvPr>
        </p:nvSpPr>
        <p:spPr/>
        <p:txBody>
          <a:bodyPr>
            <a:normAutofit/>
          </a:bodyPr>
          <a:lstStyle/>
          <a:p>
            <a:pPr algn="ctr"/>
            <a:r>
              <a:rPr lang="en-IN" sz="3000" b="1" dirty="0">
                <a:latin typeface="Arial" panose="020B0604020202020204" pitchFamily="34" charset="0"/>
                <a:cs typeface="Arial" panose="020B0604020202020204" pitchFamily="34" charset="0"/>
              </a:rPr>
              <a:t>Barriers and Solutions</a:t>
            </a:r>
          </a:p>
        </p:txBody>
      </p:sp>
      <p:sp>
        <p:nvSpPr>
          <p:cNvPr id="3" name="Content Placeholder 2">
            <a:extLst>
              <a:ext uri="{FF2B5EF4-FFF2-40B4-BE49-F238E27FC236}">
                <a16:creationId xmlns:a16="http://schemas.microsoft.com/office/drawing/2014/main" id="{160A0AA4-2555-036F-9A61-DCCFCB8BFC78}"/>
              </a:ext>
            </a:extLst>
          </p:cNvPr>
          <p:cNvSpPr>
            <a:spLocks noGrp="1"/>
          </p:cNvSpPr>
          <p:nvPr>
            <p:ph idx="1"/>
          </p:nvPr>
        </p:nvSpPr>
        <p:spPr>
          <a:xfrm>
            <a:off x="1828799" y="1825625"/>
            <a:ext cx="5053782" cy="4667250"/>
          </a:xfrm>
        </p:spPr>
        <p:txBody>
          <a:bodyPr>
            <a:normAutofit fontScale="70000" lnSpcReduction="20000"/>
          </a:bodyPr>
          <a:lstStyle/>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Addiction to nicotine and alcohol may also be a major problem to those who are trying to change their behaviour (Fitzgerald </a:t>
            </a:r>
            <a:r>
              <a:rPr lang="en-GB" sz="2800" i="1" dirty="0">
                <a:effectLst/>
                <a:latin typeface="Arial" panose="020B0604020202020204" pitchFamily="34" charset="0"/>
                <a:ea typeface="Arial" panose="020B0604020202020204" pitchFamily="34" charset="0"/>
              </a:rPr>
              <a:t>et al</a:t>
            </a:r>
            <a:r>
              <a:rPr lang="en-GB" sz="2800" dirty="0">
                <a:effectLst/>
                <a:latin typeface="Arial" panose="020B0604020202020204" pitchFamily="34" charset="0"/>
                <a:ea typeface="Arial" panose="020B0604020202020204" pitchFamily="34" charset="0"/>
              </a:rPr>
              <a:t>. 2025).</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Social pressures and peer influence can be some factors that can make people persist in bad habits (Javaid </a:t>
            </a:r>
            <a:r>
              <a:rPr lang="en-GB" sz="2800" i="1" dirty="0">
                <a:effectLst/>
                <a:latin typeface="Arial" panose="020B0604020202020204" pitchFamily="34" charset="0"/>
                <a:ea typeface="Arial" panose="020B0604020202020204" pitchFamily="34" charset="0"/>
              </a:rPr>
              <a:t>et al</a:t>
            </a:r>
            <a:r>
              <a:rPr lang="en-GB" sz="2800" dirty="0">
                <a:effectLst/>
                <a:latin typeface="Arial" panose="020B0604020202020204" pitchFamily="34" charset="0"/>
                <a:ea typeface="Arial" panose="020B0604020202020204" pitchFamily="34" charset="0"/>
              </a:rPr>
              <a:t>. 2025).</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These barriers can be overcome by supporting individuals, using behavioural interventions.</a:t>
            </a:r>
            <a:endParaRPr lang="en-IN" sz="2400" dirty="0">
              <a:effectLst/>
              <a:latin typeface="Arial" panose="020B0604020202020204" pitchFamily="34" charset="0"/>
              <a:ea typeface="Arial" panose="020B0604020202020204" pitchFamily="34" charset="0"/>
            </a:endParaRPr>
          </a:p>
        </p:txBody>
      </p:sp>
      <p:graphicFrame>
        <p:nvGraphicFramePr>
          <p:cNvPr id="4" name="Table 3">
            <a:extLst>
              <a:ext uri="{FF2B5EF4-FFF2-40B4-BE49-F238E27FC236}">
                <a16:creationId xmlns:a16="http://schemas.microsoft.com/office/drawing/2014/main" id="{1263BE0A-1956-106E-CD39-2CB500875AC7}"/>
              </a:ext>
            </a:extLst>
          </p:cNvPr>
          <p:cNvGraphicFramePr>
            <a:graphicFrameLocks noGrp="1"/>
          </p:cNvGraphicFramePr>
          <p:nvPr>
            <p:extLst>
              <p:ext uri="{D42A27DB-BD31-4B8C-83A1-F6EECF244321}">
                <p14:modId xmlns:p14="http://schemas.microsoft.com/office/powerpoint/2010/main" val="418763442"/>
              </p:ext>
            </p:extLst>
          </p:nvPr>
        </p:nvGraphicFramePr>
        <p:xfrm>
          <a:off x="7000567" y="2332280"/>
          <a:ext cx="5053782" cy="3496564"/>
        </p:xfrm>
        <a:graphic>
          <a:graphicData uri="http://schemas.openxmlformats.org/drawingml/2006/table">
            <a:tbl>
              <a:tblPr firstRow="1" firstCol="1" bandRow="1">
                <a:tableStyleId>{5C22544A-7EE6-4342-B048-85BDC9FD1C3A}</a:tableStyleId>
              </a:tblPr>
              <a:tblGrid>
                <a:gridCol w="2526891">
                  <a:extLst>
                    <a:ext uri="{9D8B030D-6E8A-4147-A177-3AD203B41FA5}">
                      <a16:colId xmlns:a16="http://schemas.microsoft.com/office/drawing/2014/main" val="3229658400"/>
                    </a:ext>
                  </a:extLst>
                </a:gridCol>
                <a:gridCol w="2526891">
                  <a:extLst>
                    <a:ext uri="{9D8B030D-6E8A-4147-A177-3AD203B41FA5}">
                      <a16:colId xmlns:a16="http://schemas.microsoft.com/office/drawing/2014/main" val="2367452231"/>
                    </a:ext>
                  </a:extLst>
                </a:gridCol>
              </a:tblGrid>
              <a:tr h="0">
                <a:tc>
                  <a:txBody>
                    <a:bodyPr/>
                    <a:lstStyle/>
                    <a:p>
                      <a:pPr algn="just">
                        <a:lnSpc>
                          <a:spcPct val="150000"/>
                        </a:lnSpc>
                        <a:buNone/>
                      </a:pPr>
                      <a:r>
                        <a:rPr lang="en-GB" sz="2000" dirty="0">
                          <a:solidFill>
                            <a:schemeClr val="tx1"/>
                          </a:solidFill>
                          <a:effectLst/>
                          <a:latin typeface="Algerian" panose="04020705040A02060702" pitchFamily="82" charset="0"/>
                        </a:rPr>
                        <a:t>Barrier</a:t>
                      </a:r>
                      <a:endParaRPr lang="en-IN" sz="1800" dirty="0">
                        <a:solidFill>
                          <a:schemeClr val="tx1"/>
                        </a:solidFill>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just">
                        <a:lnSpc>
                          <a:spcPct val="150000"/>
                        </a:lnSpc>
                        <a:buNone/>
                      </a:pPr>
                      <a:r>
                        <a:rPr lang="en-GB" sz="2000">
                          <a:solidFill>
                            <a:schemeClr val="tx1"/>
                          </a:solidFill>
                          <a:effectLst/>
                          <a:latin typeface="Algerian" panose="04020705040A02060702" pitchFamily="82" charset="0"/>
                        </a:rPr>
                        <a:t>Solution</a:t>
                      </a:r>
                      <a:endParaRPr lang="en-IN" sz="1800">
                        <a:solidFill>
                          <a:schemeClr val="tx1"/>
                        </a:solidFill>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186683242"/>
                  </a:ext>
                </a:extLst>
              </a:tr>
              <a:tr h="0">
                <a:tc>
                  <a:txBody>
                    <a:bodyPr/>
                    <a:lstStyle/>
                    <a:p>
                      <a:pPr algn="just">
                        <a:lnSpc>
                          <a:spcPct val="150000"/>
                        </a:lnSpc>
                        <a:buNone/>
                      </a:pPr>
                      <a:r>
                        <a:rPr lang="en-GB" sz="2000" dirty="0">
                          <a:solidFill>
                            <a:schemeClr val="tx1"/>
                          </a:solidFill>
                          <a:effectLst/>
                          <a:latin typeface="Algerian" panose="04020705040A02060702" pitchFamily="82" charset="0"/>
                        </a:rPr>
                        <a:t>Addiction</a:t>
                      </a:r>
                      <a:endParaRPr lang="en-IN" sz="1800" dirty="0">
                        <a:solidFill>
                          <a:schemeClr val="tx1"/>
                        </a:solidFill>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just">
                        <a:lnSpc>
                          <a:spcPct val="150000"/>
                        </a:lnSpc>
                        <a:buNone/>
                      </a:pPr>
                      <a:r>
                        <a:rPr lang="en-GB" sz="2000">
                          <a:solidFill>
                            <a:schemeClr val="tx1"/>
                          </a:solidFill>
                          <a:effectLst/>
                          <a:latin typeface="Algerian" panose="04020705040A02060702" pitchFamily="82" charset="0"/>
                        </a:rPr>
                        <a:t>Professional counselling</a:t>
                      </a:r>
                      <a:endParaRPr lang="en-IN" sz="1800">
                        <a:solidFill>
                          <a:schemeClr val="tx1"/>
                        </a:solidFill>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3779334271"/>
                  </a:ext>
                </a:extLst>
              </a:tr>
              <a:tr h="0">
                <a:tc>
                  <a:txBody>
                    <a:bodyPr/>
                    <a:lstStyle/>
                    <a:p>
                      <a:pPr algn="just">
                        <a:lnSpc>
                          <a:spcPct val="150000"/>
                        </a:lnSpc>
                        <a:buNone/>
                      </a:pPr>
                      <a:r>
                        <a:rPr lang="en-GB" sz="2000" dirty="0">
                          <a:solidFill>
                            <a:schemeClr val="tx1"/>
                          </a:solidFill>
                          <a:effectLst/>
                          <a:latin typeface="Algerian" panose="04020705040A02060702" pitchFamily="82" charset="0"/>
                        </a:rPr>
                        <a:t>Peer pressure</a:t>
                      </a:r>
                      <a:endParaRPr lang="en-IN" sz="1800" dirty="0">
                        <a:solidFill>
                          <a:schemeClr val="tx1"/>
                        </a:solidFill>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just">
                        <a:lnSpc>
                          <a:spcPct val="150000"/>
                        </a:lnSpc>
                        <a:buNone/>
                      </a:pPr>
                      <a:r>
                        <a:rPr lang="en-GB" sz="2000" dirty="0">
                          <a:solidFill>
                            <a:schemeClr val="tx1"/>
                          </a:solidFill>
                          <a:effectLst/>
                          <a:latin typeface="Algerian" panose="04020705040A02060702" pitchFamily="82" charset="0"/>
                        </a:rPr>
                        <a:t>Support groups</a:t>
                      </a:r>
                      <a:endParaRPr lang="en-IN" sz="1800" dirty="0">
                        <a:solidFill>
                          <a:schemeClr val="tx1"/>
                        </a:solidFill>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3980138359"/>
                  </a:ext>
                </a:extLst>
              </a:tr>
              <a:tr h="0">
                <a:tc>
                  <a:txBody>
                    <a:bodyPr/>
                    <a:lstStyle/>
                    <a:p>
                      <a:pPr algn="just">
                        <a:lnSpc>
                          <a:spcPct val="150000"/>
                        </a:lnSpc>
                        <a:buNone/>
                      </a:pPr>
                      <a:r>
                        <a:rPr lang="en-GB" sz="2000">
                          <a:solidFill>
                            <a:schemeClr val="tx1"/>
                          </a:solidFill>
                          <a:effectLst/>
                          <a:latin typeface="Algerian" panose="04020705040A02060702" pitchFamily="82" charset="0"/>
                        </a:rPr>
                        <a:t>Stress</a:t>
                      </a:r>
                      <a:endParaRPr lang="en-IN" sz="1800">
                        <a:solidFill>
                          <a:schemeClr val="tx1"/>
                        </a:solidFill>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just">
                        <a:lnSpc>
                          <a:spcPct val="150000"/>
                        </a:lnSpc>
                        <a:buNone/>
                      </a:pPr>
                      <a:r>
                        <a:rPr lang="en-GB" sz="2000" dirty="0">
                          <a:solidFill>
                            <a:schemeClr val="tx1"/>
                          </a:solidFill>
                          <a:effectLst/>
                          <a:latin typeface="Algerian" panose="04020705040A02060702" pitchFamily="82" charset="0"/>
                        </a:rPr>
                        <a:t>Stress management techniques</a:t>
                      </a:r>
                      <a:endParaRPr lang="en-IN" sz="1800" dirty="0">
                        <a:solidFill>
                          <a:schemeClr val="tx1"/>
                        </a:solidFill>
                        <a:effectLst/>
                        <a:latin typeface="Algerian" panose="04020705040A02060702" pitchFamily="82"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280875878"/>
                  </a:ext>
                </a:extLst>
              </a:tr>
            </a:tbl>
          </a:graphicData>
        </a:graphic>
      </p:graphicFrame>
      <p:pic>
        <p:nvPicPr>
          <p:cNvPr id="15362" name="Picture 2" descr="Say No To Tobacco - World No Tobacco Day Sticker">
            <a:extLst>
              <a:ext uri="{FF2B5EF4-FFF2-40B4-BE49-F238E27FC236}">
                <a16:creationId xmlns:a16="http://schemas.microsoft.com/office/drawing/2014/main" id="{247B7CB4-BBAE-7C10-D7E2-12925EED48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92712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47800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C9BC8C-996B-C993-288E-84BD181EAE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488AA5-D6F0-7757-259E-722C68C90EA8}"/>
              </a:ext>
            </a:extLst>
          </p:cNvPr>
          <p:cNvSpPr>
            <a:spLocks noGrp="1"/>
          </p:cNvSpPr>
          <p:nvPr>
            <p:ph type="title"/>
          </p:nvPr>
        </p:nvSpPr>
        <p:spPr>
          <a:xfrm>
            <a:off x="838200" y="365125"/>
            <a:ext cx="6123039" cy="1325563"/>
          </a:xfrm>
        </p:spPr>
        <p:txBody>
          <a:bodyPr>
            <a:normAutofit/>
          </a:bodyPr>
          <a:lstStyle/>
          <a:p>
            <a:pPr algn="ctr"/>
            <a:r>
              <a:rPr lang="en-IN" sz="3000" b="1" dirty="0">
                <a:latin typeface="Arial" panose="020B0604020202020204" pitchFamily="34" charset="0"/>
                <a:cs typeface="Arial" panose="020B0604020202020204" pitchFamily="34" charset="0"/>
              </a:rPr>
              <a:t>Barriers and Solutions</a:t>
            </a:r>
          </a:p>
        </p:txBody>
      </p:sp>
      <p:sp>
        <p:nvSpPr>
          <p:cNvPr id="3" name="Content Placeholder 2">
            <a:extLst>
              <a:ext uri="{FF2B5EF4-FFF2-40B4-BE49-F238E27FC236}">
                <a16:creationId xmlns:a16="http://schemas.microsoft.com/office/drawing/2014/main" id="{8ABCD919-7256-D832-EA6C-222E5A14F80A}"/>
              </a:ext>
            </a:extLst>
          </p:cNvPr>
          <p:cNvSpPr>
            <a:spLocks noGrp="1"/>
          </p:cNvSpPr>
          <p:nvPr>
            <p:ph idx="1"/>
          </p:nvPr>
        </p:nvSpPr>
        <p:spPr>
          <a:xfrm>
            <a:off x="838200" y="1825625"/>
            <a:ext cx="5395452" cy="4667250"/>
          </a:xfrm>
        </p:spPr>
        <p:txBody>
          <a:bodyPr>
            <a:normAutofit fontScale="77500" lnSpcReduction="20000"/>
          </a:bodyPr>
          <a:lstStyle/>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Educational workshops Educational workshops will raise awareness and give practical behaviour change strategies.</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Peer support groups will be used to motivate participants to share experiences and be motivated.</a:t>
            </a:r>
            <a:endParaRPr lang="en-IN" sz="24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800" dirty="0">
                <a:effectLst/>
                <a:latin typeface="Arial" panose="020B0604020202020204" pitchFamily="34" charset="0"/>
                <a:ea typeface="Arial" panose="020B0604020202020204" pitchFamily="34" charset="0"/>
              </a:rPr>
              <a:t>Professional counselling and cessation programmes will be provided to people who have problems of addiction.</a:t>
            </a:r>
            <a:endParaRPr lang="en-IN" sz="2400" dirty="0">
              <a:effectLst/>
              <a:latin typeface="Arial" panose="020B0604020202020204" pitchFamily="34" charset="0"/>
              <a:ea typeface="Arial" panose="020B0604020202020204" pitchFamily="34" charset="0"/>
            </a:endParaRPr>
          </a:p>
        </p:txBody>
      </p:sp>
      <p:pic>
        <p:nvPicPr>
          <p:cNvPr id="18434" name="Picture 2" descr="Saying No To Cigarettes World No Tobacco Day, May 31. STOP Smoking. Close  Up Woman Hand Holding Crossed Cigarettes Australia Refused Cigarettes For  Teens">
            <a:extLst>
              <a:ext uri="{FF2B5EF4-FFF2-40B4-BE49-F238E27FC236}">
                <a16:creationId xmlns:a16="http://schemas.microsoft.com/office/drawing/2014/main" id="{C5541441-E9C3-E733-B458-F3FADEB627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988" y="-88203"/>
            <a:ext cx="2310581" cy="1386541"/>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8436" name="Picture 4" descr="Small steps you can take to say no to Tobacco">
            <a:extLst>
              <a:ext uri="{FF2B5EF4-FFF2-40B4-BE49-F238E27FC236}">
                <a16:creationId xmlns:a16="http://schemas.microsoft.com/office/drawing/2014/main" id="{5CBF9C89-C45F-9FE5-1C23-C7D620EEA0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15432" y="0"/>
            <a:ext cx="547656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69514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38D3A9-E073-1CB3-0F14-D735E4E451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8F6E7B-CEF5-827F-B2E9-C299FF254687}"/>
              </a:ext>
            </a:extLst>
          </p:cNvPr>
          <p:cNvSpPr>
            <a:spLocks noGrp="1"/>
          </p:cNvSpPr>
          <p:nvPr>
            <p:ph type="title"/>
          </p:nvPr>
        </p:nvSpPr>
        <p:spPr>
          <a:xfrm>
            <a:off x="838200" y="365125"/>
            <a:ext cx="5454445" cy="1325563"/>
          </a:xfrm>
        </p:spPr>
        <p:txBody>
          <a:bodyPr>
            <a:normAutofit/>
          </a:bodyPr>
          <a:lstStyle/>
          <a:p>
            <a:pPr algn="ctr"/>
            <a:r>
              <a:rPr lang="en-IN" sz="30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08F3C44F-98F0-8429-4438-6657CD5D295F}"/>
              </a:ext>
            </a:extLst>
          </p:cNvPr>
          <p:cNvSpPr>
            <a:spLocks noGrp="1"/>
          </p:cNvSpPr>
          <p:nvPr>
            <p:ph idx="1"/>
          </p:nvPr>
        </p:nvSpPr>
        <p:spPr>
          <a:xfrm>
            <a:off x="0" y="1599483"/>
            <a:ext cx="7020232" cy="4667250"/>
          </a:xfrm>
        </p:spPr>
        <p:txBody>
          <a:bodyPr>
            <a:normAutofit fontScale="92500" lnSpcReduction="10000"/>
          </a:bodyPr>
          <a:lstStyle/>
          <a:p>
            <a:pPr marL="342900" lvl="0" indent="-342900" algn="just">
              <a:lnSpc>
                <a:spcPct val="150000"/>
              </a:lnSpc>
              <a:buSzPts val="1000"/>
              <a:buFont typeface="Symbol" panose="05050102010706020507" pitchFamily="18" charset="2"/>
              <a:buChar char=""/>
              <a:tabLst>
                <a:tab pos="457200" algn="l"/>
              </a:tabLst>
            </a:pPr>
            <a:r>
              <a:rPr lang="en-GB" sz="2400" dirty="0">
                <a:effectLst/>
                <a:latin typeface="Arial" panose="020B0604020202020204" pitchFamily="34" charset="0"/>
                <a:ea typeface="Arial" panose="020B0604020202020204" pitchFamily="34" charset="0"/>
              </a:rPr>
              <a:t>Unhealthy drinking and smoking are also major causes of preventable diseases and health disparities.</a:t>
            </a:r>
            <a:endParaRPr lang="en-IN" sz="20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400" dirty="0">
                <a:effectLst/>
                <a:latin typeface="Arial" panose="020B0604020202020204" pitchFamily="34" charset="0"/>
                <a:ea typeface="Arial" panose="020B0604020202020204" pitchFamily="34" charset="0"/>
              </a:rPr>
              <a:t>The behaviour change through health promotion campaigns can be assisted by education, community participation and support services.</a:t>
            </a:r>
            <a:endParaRPr lang="en-IN" sz="2000" dirty="0">
              <a:effectLst/>
              <a:latin typeface="Arial" panose="020B0604020202020204" pitchFamily="34" charset="0"/>
              <a:ea typeface="Arial" panose="020B0604020202020204" pitchFamily="34" charset="0"/>
            </a:endParaRPr>
          </a:p>
          <a:p>
            <a:pPr marL="342900" lvl="0" indent="-342900" algn="just">
              <a:lnSpc>
                <a:spcPct val="150000"/>
              </a:lnSpc>
              <a:buSzPts val="1000"/>
              <a:buFont typeface="Symbol" panose="05050102010706020507" pitchFamily="18" charset="2"/>
              <a:buChar char=""/>
              <a:tabLst>
                <a:tab pos="457200" algn="l"/>
              </a:tabLst>
            </a:pPr>
            <a:r>
              <a:rPr lang="en-GB" sz="2400" dirty="0">
                <a:effectLst/>
                <a:latin typeface="Arial" panose="020B0604020202020204" pitchFamily="34" charset="0"/>
                <a:ea typeface="Arial" panose="020B0604020202020204" pitchFamily="34" charset="0"/>
              </a:rPr>
              <a:t>Sustainable lifestyle interventions can enhance individual health and enhance health outcomes of the population.</a:t>
            </a:r>
            <a:endParaRPr lang="en-IN" sz="2000"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B8FCCEA7-6F7A-FEDB-C86A-70B47037D5C3}"/>
              </a:ext>
            </a:extLst>
          </p:cNvPr>
          <p:cNvPicPr>
            <a:picLocks noChangeAspect="1"/>
          </p:cNvPicPr>
          <p:nvPr/>
        </p:nvPicPr>
        <p:blipFill>
          <a:blip r:embed="rId3"/>
          <a:stretch>
            <a:fillRect/>
          </a:stretch>
        </p:blipFill>
        <p:spPr>
          <a:xfrm>
            <a:off x="7130845" y="0"/>
            <a:ext cx="5061155" cy="6858000"/>
          </a:xfrm>
          <a:prstGeom prst="rect">
            <a:avLst/>
          </a:prstGeom>
        </p:spPr>
      </p:pic>
    </p:spTree>
    <p:extLst>
      <p:ext uri="{BB962C8B-B14F-4D97-AF65-F5344CB8AC3E}">
        <p14:creationId xmlns:p14="http://schemas.microsoft.com/office/powerpoint/2010/main" val="19601535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0BE64C-1188-7077-51AE-BB055E77C4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140D95-370A-4636-72D7-68E350C2C225}"/>
              </a:ext>
            </a:extLst>
          </p:cNvPr>
          <p:cNvSpPr>
            <a:spLocks noGrp="1"/>
          </p:cNvSpPr>
          <p:nvPr>
            <p:ph type="title"/>
          </p:nvPr>
        </p:nvSpPr>
        <p:spPr>
          <a:xfrm>
            <a:off x="838200" y="0"/>
            <a:ext cx="10515600" cy="648929"/>
          </a:xfrm>
        </p:spPr>
        <p:txBody>
          <a:bodyPr>
            <a:normAutofit/>
          </a:bodyPr>
          <a:lstStyle/>
          <a:p>
            <a:pPr algn="ctr"/>
            <a:r>
              <a:rPr lang="en-IN" sz="3000" b="1"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A13894A4-8387-85C5-AA4B-D732B0DE87FC}"/>
              </a:ext>
            </a:extLst>
          </p:cNvPr>
          <p:cNvSpPr>
            <a:spLocks noGrp="1"/>
          </p:cNvSpPr>
          <p:nvPr>
            <p:ph idx="1"/>
          </p:nvPr>
        </p:nvSpPr>
        <p:spPr>
          <a:xfrm>
            <a:off x="68825" y="648929"/>
            <a:ext cx="11995355" cy="6027174"/>
          </a:xfrm>
        </p:spPr>
        <p:txBody>
          <a:bodyPr>
            <a:noAutofit/>
          </a:bodyPr>
          <a:lstStyle/>
          <a:p>
            <a:pPr>
              <a:lnSpc>
                <a:spcPct val="120000"/>
              </a:lnSpc>
            </a:pPr>
            <a:r>
              <a:rPr lang="en-GB" sz="500" dirty="0">
                <a:latin typeface="Arial" panose="020B0604020202020204" pitchFamily="34" charset="0"/>
                <a:cs typeface="Arial" panose="020B0604020202020204" pitchFamily="34" charset="0"/>
              </a:rPr>
              <a:t>de Sousa, R.D., Zagalo, D.M., Costa, T., de Almeida, J.M.C., Canhão, H. and Rodrigues, A., (2025). Exploring depression in adults over a decade: a review of longitudinal studies. </a:t>
            </a:r>
            <a:r>
              <a:rPr lang="en-GB" sz="500" i="1" dirty="0">
                <a:latin typeface="Arial" panose="020B0604020202020204" pitchFamily="34" charset="0"/>
                <a:cs typeface="Arial" panose="020B0604020202020204" pitchFamily="34" charset="0"/>
              </a:rPr>
              <a:t>BMC psychiatry</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25</a:t>
            </a:r>
            <a:r>
              <a:rPr lang="en-GB" sz="500" dirty="0">
                <a:latin typeface="Arial" panose="020B0604020202020204" pitchFamily="34" charset="0"/>
                <a:cs typeface="Arial" panose="020B0604020202020204" pitchFamily="34" charset="0"/>
              </a:rPr>
              <a:t>(1), p.378.</a:t>
            </a:r>
            <a:endParaRPr lang="en-IN" sz="500" dirty="0">
              <a:latin typeface="Arial" panose="020B0604020202020204" pitchFamily="34" charset="0"/>
              <a:cs typeface="Arial" panose="020B0604020202020204" pitchFamily="34" charset="0"/>
            </a:endParaRPr>
          </a:p>
          <a:p>
            <a:pPr>
              <a:lnSpc>
                <a:spcPct val="120000"/>
              </a:lnSpc>
            </a:pPr>
            <a:r>
              <a:rPr lang="en-GB" sz="500" dirty="0" err="1">
                <a:latin typeface="Arial" panose="020B0604020202020204" pitchFamily="34" charset="0"/>
                <a:cs typeface="Arial" panose="020B0604020202020204" pitchFamily="34" charset="0"/>
              </a:rPr>
              <a:t>Decety</a:t>
            </a:r>
            <a:r>
              <a:rPr lang="en-GB" sz="500" dirty="0">
                <a:latin typeface="Arial" panose="020B0604020202020204" pitchFamily="34" charset="0"/>
                <a:cs typeface="Arial" panose="020B0604020202020204" pitchFamily="34" charset="0"/>
              </a:rPr>
              <a:t>, J., Cohen, M.S. and Cao, Q., (2025). The Dark Side of Moral Conviction—Integrating Political Psychology, Cognitive Science, and Neuroscience. </a:t>
            </a:r>
            <a:r>
              <a:rPr lang="en-GB" sz="500" i="1" dirty="0">
                <a:latin typeface="Arial" panose="020B0604020202020204" pitchFamily="34" charset="0"/>
                <a:cs typeface="Arial" panose="020B0604020202020204" pitchFamily="34" charset="0"/>
              </a:rPr>
              <a:t>Annals of the New York Academy of Sciences</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1553</a:t>
            </a:r>
            <a:r>
              <a:rPr lang="en-GB" sz="500" dirty="0">
                <a:latin typeface="Arial" panose="020B0604020202020204" pitchFamily="34" charset="0"/>
                <a:cs typeface="Arial" panose="020B0604020202020204" pitchFamily="34" charset="0"/>
              </a:rPr>
              <a:t>(1), pp.5-20.</a:t>
            </a:r>
            <a:endParaRPr lang="en-IN" sz="500" dirty="0">
              <a:latin typeface="Arial" panose="020B0604020202020204" pitchFamily="34" charset="0"/>
              <a:cs typeface="Arial" panose="020B0604020202020204" pitchFamily="34" charset="0"/>
            </a:endParaRPr>
          </a:p>
          <a:p>
            <a:pPr>
              <a:lnSpc>
                <a:spcPct val="120000"/>
              </a:lnSpc>
            </a:pPr>
            <a:r>
              <a:rPr lang="en-GB" sz="500" dirty="0" err="1">
                <a:latin typeface="Arial" panose="020B0604020202020204" pitchFamily="34" charset="0"/>
                <a:cs typeface="Arial" panose="020B0604020202020204" pitchFamily="34" charset="0"/>
              </a:rPr>
              <a:t>Doutani</a:t>
            </a:r>
            <a:r>
              <a:rPr lang="en-GB" sz="500" dirty="0">
                <a:latin typeface="Arial" panose="020B0604020202020204" pitchFamily="34" charset="0"/>
                <a:cs typeface="Arial" panose="020B0604020202020204" pitchFamily="34" charset="0"/>
              </a:rPr>
              <a:t>, M.K., </a:t>
            </a:r>
            <a:r>
              <a:rPr lang="en-GB" sz="500" dirty="0" err="1">
                <a:latin typeface="Arial" panose="020B0604020202020204" pitchFamily="34" charset="0"/>
                <a:cs typeface="Arial" panose="020B0604020202020204" pitchFamily="34" charset="0"/>
              </a:rPr>
              <a:t>Doutani</a:t>
            </a:r>
            <a:r>
              <a:rPr lang="en-GB" sz="500" dirty="0">
                <a:latin typeface="Arial" panose="020B0604020202020204" pitchFamily="34" charset="0"/>
                <a:cs typeface="Arial" panose="020B0604020202020204" pitchFamily="34" charset="0"/>
              </a:rPr>
              <a:t>, J., Ullah, N., Qadir, A., Wasay, A. and Kakar, S.U., (2025). The Role of Perpetuating Factors in the Development of Substance Use Disorder Among Adolescents. </a:t>
            </a:r>
            <a:r>
              <a:rPr lang="en-GB" sz="500" i="1" dirty="0">
                <a:latin typeface="Arial" panose="020B0604020202020204" pitchFamily="34" charset="0"/>
                <a:cs typeface="Arial" panose="020B0604020202020204" pitchFamily="34" charset="0"/>
              </a:rPr>
              <a:t>Indus Journal of Bioscience Research</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3</a:t>
            </a:r>
            <a:r>
              <a:rPr lang="en-GB" sz="500" dirty="0">
                <a:latin typeface="Arial" panose="020B0604020202020204" pitchFamily="34" charset="0"/>
                <a:cs typeface="Arial" panose="020B0604020202020204" pitchFamily="34" charset="0"/>
              </a:rPr>
              <a:t>(5), pp.373-377.</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Eriksson, M., Sundberg, L.R., Santosa, A., Lindgren, H., Ng, N. and Lindvall, K., (2025). Health behavioural change–the influence of social-ecological factors and health identity. </a:t>
            </a:r>
            <a:r>
              <a:rPr lang="en-GB" sz="500" i="1" dirty="0">
                <a:latin typeface="Arial" panose="020B0604020202020204" pitchFamily="34" charset="0"/>
                <a:cs typeface="Arial" panose="020B0604020202020204" pitchFamily="34" charset="0"/>
              </a:rPr>
              <a:t>International journal of qualitative studies on health and well-being</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20</a:t>
            </a:r>
            <a:r>
              <a:rPr lang="en-GB" sz="500" dirty="0">
                <a:latin typeface="Arial" panose="020B0604020202020204" pitchFamily="34" charset="0"/>
                <a:cs typeface="Arial" panose="020B0604020202020204" pitchFamily="34" charset="0"/>
              </a:rPr>
              <a:t>(1), p.2458309.</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Feliu, A., Barrera, B., Boland, V., Drury, A., </a:t>
            </a:r>
            <a:r>
              <a:rPr lang="en-GB" sz="500" dirty="0" err="1">
                <a:latin typeface="Arial" panose="020B0604020202020204" pitchFamily="34" charset="0"/>
                <a:cs typeface="Arial" panose="020B0604020202020204" pitchFamily="34" charset="0"/>
              </a:rPr>
              <a:t>Hâncean</a:t>
            </a:r>
            <a:r>
              <a:rPr lang="en-GB" sz="500" dirty="0">
                <a:latin typeface="Arial" panose="020B0604020202020204" pitchFamily="34" charset="0"/>
                <a:cs typeface="Arial" panose="020B0604020202020204" pitchFamily="34" charset="0"/>
              </a:rPr>
              <a:t>, M.G., </a:t>
            </a:r>
            <a:r>
              <a:rPr lang="en-GB" sz="500" dirty="0" err="1">
                <a:latin typeface="Arial" panose="020B0604020202020204" pitchFamily="34" charset="0"/>
                <a:cs typeface="Arial" panose="020B0604020202020204" pitchFamily="34" charset="0"/>
              </a:rPr>
              <a:t>Geantă</a:t>
            </a:r>
            <a:r>
              <a:rPr lang="en-GB" sz="500" dirty="0">
                <a:latin typeface="Arial" panose="020B0604020202020204" pitchFamily="34" charset="0"/>
                <a:cs typeface="Arial" panose="020B0604020202020204" pitchFamily="34" charset="0"/>
              </a:rPr>
              <a:t>, M., </a:t>
            </a:r>
            <a:r>
              <a:rPr lang="en-GB" sz="500" dirty="0" err="1">
                <a:latin typeface="Arial" panose="020B0604020202020204" pitchFamily="34" charset="0"/>
                <a:cs typeface="Arial" panose="020B0604020202020204" pitchFamily="34" charset="0"/>
              </a:rPr>
              <a:t>Koczkodaj</a:t>
            </a:r>
            <a:r>
              <a:rPr lang="en-GB" sz="500" dirty="0">
                <a:latin typeface="Arial" panose="020B0604020202020204" pitchFamily="34" charset="0"/>
                <a:cs typeface="Arial" panose="020B0604020202020204" pitchFamily="34" charset="0"/>
              </a:rPr>
              <a:t>, P., Mulcahy-Symmons, S., Pinto, P., Rees, V.W. and Sheehan, S., (2026). Exploring individual and contextual determinants of cancer prevention behaviour change in the European Union: a qualitative study to inform implementation of the European Code Against Cancer. </a:t>
            </a:r>
            <a:r>
              <a:rPr lang="en-GB" sz="500" i="1" dirty="0">
                <a:latin typeface="Arial" panose="020B0604020202020204" pitchFamily="34" charset="0"/>
                <a:cs typeface="Arial" panose="020B0604020202020204" pitchFamily="34" charset="0"/>
              </a:rPr>
              <a:t>The Lancet Regional Health-Europe</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64</a:t>
            </a:r>
            <a:r>
              <a:rPr lang="en-GB" sz="500" dirty="0">
                <a:latin typeface="Arial" panose="020B0604020202020204" pitchFamily="34" charset="0"/>
                <a:cs typeface="Arial" panose="020B0604020202020204" pitchFamily="34" charset="0"/>
              </a:rPr>
              <a:t>, p.101633.</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Fitzgerald, N., Angus, K., Howell, R., Labhart, H., Morris, J., Fenton, L., Woodrow, N., </a:t>
            </a:r>
            <a:r>
              <a:rPr lang="en-GB" sz="500" dirty="0" err="1">
                <a:latin typeface="Arial" panose="020B0604020202020204" pitchFamily="34" charset="0"/>
                <a:cs typeface="Arial" panose="020B0604020202020204" pitchFamily="34" charset="0"/>
              </a:rPr>
              <a:t>Castellina</a:t>
            </a:r>
            <a:r>
              <a:rPr lang="en-GB" sz="500" dirty="0">
                <a:latin typeface="Arial" panose="020B0604020202020204" pitchFamily="34" charset="0"/>
                <a:cs typeface="Arial" panose="020B0604020202020204" pitchFamily="34" charset="0"/>
              </a:rPr>
              <a:t>, M., Oldham, M., Garnett, C. and Holmes, J., (2025). Changing public perceptions of alcohol, alcohol harms and alcohol policies: A multi‐methods study to develop novel framing approaches. </a:t>
            </a:r>
            <a:r>
              <a:rPr lang="en-GB" sz="500" i="1" dirty="0">
                <a:latin typeface="Arial" panose="020B0604020202020204" pitchFamily="34" charset="0"/>
                <a:cs typeface="Arial" panose="020B0604020202020204" pitchFamily="34" charset="0"/>
              </a:rPr>
              <a:t>Addiction</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120</a:t>
            </a:r>
            <a:r>
              <a:rPr lang="en-GB" sz="500" dirty="0">
                <a:latin typeface="Arial" panose="020B0604020202020204" pitchFamily="34" charset="0"/>
                <a:cs typeface="Arial" panose="020B0604020202020204" pitchFamily="34" charset="0"/>
              </a:rPr>
              <a:t>(4), pp.655-668.</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Guo, S., Zhang, J., Wang, A., Zhang, T., Liu, Y. and Zhang, S., (2025). The chain mediating effect of self-respect and self-control on peer relationship and early adolescent phone dependence. </a:t>
            </a:r>
            <a:r>
              <a:rPr lang="en-GB" sz="500" i="1" dirty="0">
                <a:latin typeface="Arial" panose="020B0604020202020204" pitchFamily="34" charset="0"/>
                <a:cs typeface="Arial" panose="020B0604020202020204" pitchFamily="34" charset="0"/>
              </a:rPr>
              <a:t>Scientific Reports</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15</a:t>
            </a:r>
            <a:r>
              <a:rPr lang="en-GB" sz="500" dirty="0">
                <a:latin typeface="Arial" panose="020B0604020202020204" pitchFamily="34" charset="0"/>
                <a:cs typeface="Arial" panose="020B0604020202020204" pitchFamily="34" charset="0"/>
              </a:rPr>
              <a:t>(1), p.11825.</a:t>
            </a:r>
            <a:endParaRPr lang="en-IN" sz="500" dirty="0">
              <a:latin typeface="Arial" panose="020B0604020202020204" pitchFamily="34" charset="0"/>
              <a:cs typeface="Arial" panose="020B0604020202020204" pitchFamily="34" charset="0"/>
            </a:endParaRPr>
          </a:p>
          <a:p>
            <a:pPr>
              <a:lnSpc>
                <a:spcPct val="120000"/>
              </a:lnSpc>
            </a:pPr>
            <a:r>
              <a:rPr lang="en-GB" sz="500" dirty="0" err="1">
                <a:latin typeface="Arial" panose="020B0604020202020204" pitchFamily="34" charset="0"/>
                <a:cs typeface="Arial" panose="020B0604020202020204" pitchFamily="34" charset="0"/>
              </a:rPr>
              <a:t>Ijiola</a:t>
            </a:r>
            <a:r>
              <a:rPr lang="en-GB" sz="500" dirty="0">
                <a:latin typeface="Arial" panose="020B0604020202020204" pitchFamily="34" charset="0"/>
                <a:cs typeface="Arial" panose="020B0604020202020204" pitchFamily="34" charset="0"/>
              </a:rPr>
              <a:t>, T.O., </a:t>
            </a:r>
            <a:r>
              <a:rPr lang="en-GB" sz="500" dirty="0" err="1">
                <a:latin typeface="Arial" panose="020B0604020202020204" pitchFamily="34" charset="0"/>
                <a:cs typeface="Arial" panose="020B0604020202020204" pitchFamily="34" charset="0"/>
              </a:rPr>
              <a:t>Odetayo</a:t>
            </a:r>
            <a:r>
              <a:rPr lang="en-GB" sz="500" dirty="0">
                <a:latin typeface="Arial" panose="020B0604020202020204" pitchFamily="34" charset="0"/>
                <a:cs typeface="Arial" panose="020B0604020202020204" pitchFamily="34" charset="0"/>
              </a:rPr>
              <a:t>, Y.G., Dada, T.I. and </a:t>
            </a:r>
            <a:r>
              <a:rPr lang="en-GB" sz="500" dirty="0" err="1">
                <a:latin typeface="Arial" panose="020B0604020202020204" pitchFamily="34" charset="0"/>
                <a:cs typeface="Arial" panose="020B0604020202020204" pitchFamily="34" charset="0"/>
              </a:rPr>
              <a:t>Adegunju</a:t>
            </a:r>
            <a:r>
              <a:rPr lang="en-GB" sz="500" dirty="0">
                <a:latin typeface="Arial" panose="020B0604020202020204" pitchFamily="34" charset="0"/>
                <a:cs typeface="Arial" panose="020B0604020202020204" pitchFamily="34" charset="0"/>
              </a:rPr>
              <a:t>, K.A., (2025). The Influence of Socialisation, Family Dynamics, Childhood Trauma, Alcoholism, and Peer Association on Career Aspirations among In-School Adolescents Lagos State, Nigeria. </a:t>
            </a:r>
            <a:r>
              <a:rPr lang="en-GB" sz="500" i="1" dirty="0">
                <a:latin typeface="Arial" panose="020B0604020202020204" pitchFamily="34" charset="0"/>
                <a:cs typeface="Arial" panose="020B0604020202020204" pitchFamily="34" charset="0"/>
              </a:rPr>
              <a:t>Islamic University Journal of Social Sciences</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4</a:t>
            </a:r>
            <a:r>
              <a:rPr lang="en-GB" sz="500" dirty="0">
                <a:latin typeface="Arial" panose="020B0604020202020204" pitchFamily="34" charset="0"/>
                <a:cs typeface="Arial" panose="020B0604020202020204" pitchFamily="34" charset="0"/>
              </a:rPr>
              <a:t>(3), pp.183-196.</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Javaid, Z.K., Javed, Z. and Naqvi, S.M.F., (2025). Exploring Peer Pressure on Academic Performance among University Students: A Qualitative Study. </a:t>
            </a:r>
            <a:r>
              <a:rPr lang="en-GB" sz="500" i="1" dirty="0">
                <a:latin typeface="Arial" panose="020B0604020202020204" pitchFamily="34" charset="0"/>
                <a:cs typeface="Arial" panose="020B0604020202020204" pitchFamily="34" charset="0"/>
              </a:rPr>
              <a:t>Policy Research Journal</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3</a:t>
            </a:r>
            <a:r>
              <a:rPr lang="en-GB" sz="500" dirty="0">
                <a:latin typeface="Arial" panose="020B0604020202020204" pitchFamily="34" charset="0"/>
                <a:cs typeface="Arial" panose="020B0604020202020204" pitchFamily="34" charset="0"/>
              </a:rPr>
              <a:t>(1), p.937946.</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Li, F., (2025). Investigating the role of Chinese sports media in shaping young adults’ exercise habits through the lens of the health belief model. </a:t>
            </a:r>
            <a:r>
              <a:rPr lang="en-GB" sz="500" i="1" dirty="0">
                <a:latin typeface="Arial" panose="020B0604020202020204" pitchFamily="34" charset="0"/>
                <a:cs typeface="Arial" panose="020B0604020202020204" pitchFamily="34" charset="0"/>
              </a:rPr>
              <a:t>Frontiers in Sports and Active Living</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7</a:t>
            </a:r>
            <a:r>
              <a:rPr lang="en-GB" sz="500" dirty="0">
                <a:latin typeface="Arial" panose="020B0604020202020204" pitchFamily="34" charset="0"/>
                <a:cs typeface="Arial" panose="020B0604020202020204" pitchFamily="34" charset="0"/>
              </a:rPr>
              <a:t>, p.1600486.</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Lin, L., Li, N. and Zhao, S., (2025). The effect of intelligent monitoring of physical exercise on executive function in children with ADHD. </a:t>
            </a:r>
            <a:r>
              <a:rPr lang="en-GB" sz="500" i="1" dirty="0">
                <a:latin typeface="Arial" panose="020B0604020202020204" pitchFamily="34" charset="0"/>
                <a:cs typeface="Arial" panose="020B0604020202020204" pitchFamily="34" charset="0"/>
              </a:rPr>
              <a:t>Alexandria Engineering Journal</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122</a:t>
            </a:r>
            <a:r>
              <a:rPr lang="en-GB" sz="500" dirty="0">
                <a:latin typeface="Arial" panose="020B0604020202020204" pitchFamily="34" charset="0"/>
                <a:cs typeface="Arial" panose="020B0604020202020204" pitchFamily="34" charset="0"/>
              </a:rPr>
              <a:t>, pp.355-363.</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Liu, S., Hu, Y., Pfaff, H., Lei, X., Qi, Z. and Feng, X., (2025). Barriers and facilitators to seeking psychological support among healthcare professionals: a qualitative study using the Theoretical Domains Framework. </a:t>
            </a:r>
            <a:r>
              <a:rPr lang="en-GB" sz="500" i="1" dirty="0">
                <a:latin typeface="Arial" panose="020B0604020202020204" pitchFamily="34" charset="0"/>
                <a:cs typeface="Arial" panose="020B0604020202020204" pitchFamily="34" charset="0"/>
              </a:rPr>
              <a:t>BMC public health</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25</a:t>
            </a:r>
            <a:r>
              <a:rPr lang="en-GB" sz="500" dirty="0">
                <a:latin typeface="Arial" panose="020B0604020202020204" pitchFamily="34" charset="0"/>
                <a:cs typeface="Arial" panose="020B0604020202020204" pitchFamily="34" charset="0"/>
              </a:rPr>
              <a:t>(1), p.848.</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Meshkat, S., Di Luciano, C., Swiderski, A., Li, G., Aguilar, R.J., Dunkley, B.T., Reichelt, A.C., Zhang, Y., Greenshaw, A., Vermetten, E. and </a:t>
            </a:r>
            <a:r>
              <a:rPr lang="en-GB" sz="500" dirty="0" err="1">
                <a:latin typeface="Arial" panose="020B0604020202020204" pitchFamily="34" charset="0"/>
                <a:cs typeface="Arial" panose="020B0604020202020204" pitchFamily="34" charset="0"/>
              </a:rPr>
              <a:t>Jetly</a:t>
            </a:r>
            <a:r>
              <a:rPr lang="en-GB" sz="500" dirty="0">
                <a:latin typeface="Arial" panose="020B0604020202020204" pitchFamily="34" charset="0"/>
                <a:cs typeface="Arial" panose="020B0604020202020204" pitchFamily="34" charset="0"/>
              </a:rPr>
              <a:t>, R., (2025). Efficacy and Safety of Glucagon‐Like Peptide‐1 Agonists for Psychiatric Symptoms: A Systematic Review. </a:t>
            </a:r>
            <a:r>
              <a:rPr lang="en-GB" sz="500" i="1" dirty="0">
                <a:latin typeface="Arial" panose="020B0604020202020204" pitchFamily="34" charset="0"/>
                <a:cs typeface="Arial" panose="020B0604020202020204" pitchFamily="34" charset="0"/>
              </a:rPr>
              <a:t>Brain and </a:t>
            </a:r>
            <a:r>
              <a:rPr lang="en-GB" sz="500" i="1" dirty="0" err="1">
                <a:latin typeface="Arial" panose="020B0604020202020204" pitchFamily="34" charset="0"/>
                <a:cs typeface="Arial" panose="020B0604020202020204" pitchFamily="34" charset="0"/>
              </a:rPr>
              <a:t>Behavior</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15</a:t>
            </a:r>
            <a:r>
              <a:rPr lang="en-GB" sz="500" dirty="0">
                <a:latin typeface="Arial" panose="020B0604020202020204" pitchFamily="34" charset="0"/>
                <a:cs typeface="Arial" panose="020B0604020202020204" pitchFamily="34" charset="0"/>
              </a:rPr>
              <a:t>(7), p.e70661.</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Ncdalliance, (2025) </a:t>
            </a:r>
            <a:r>
              <a:rPr lang="en-GB" sz="500" i="1" dirty="0">
                <a:latin typeface="Arial" panose="020B0604020202020204" pitchFamily="34" charset="0"/>
                <a:cs typeface="Arial" panose="020B0604020202020204" pitchFamily="34" charset="0"/>
              </a:rPr>
              <a:t>Tobacco use.</a:t>
            </a:r>
            <a:r>
              <a:rPr lang="en-GB" sz="500" dirty="0">
                <a:latin typeface="Arial" panose="020B0604020202020204" pitchFamily="34" charset="0"/>
                <a:cs typeface="Arial" panose="020B0604020202020204" pitchFamily="34" charset="0"/>
              </a:rPr>
              <a:t> Available at: </a:t>
            </a:r>
            <a:r>
              <a:rPr lang="en-GB" sz="500" u="sng" dirty="0">
                <a:latin typeface="Arial" panose="020B0604020202020204" pitchFamily="34" charset="0"/>
                <a:cs typeface="Arial" panose="020B0604020202020204" pitchFamily="34" charset="0"/>
                <a:hlinkClick r:id="rId2"/>
              </a:rPr>
              <a:t>https://ncdalliance.org/explore-ncds/risk-factors/tobacco-use</a:t>
            </a:r>
            <a:r>
              <a:rPr lang="en-GB" sz="500" dirty="0">
                <a:latin typeface="Arial" panose="020B0604020202020204" pitchFamily="34" charset="0"/>
                <a:cs typeface="Arial" panose="020B0604020202020204" pitchFamily="34" charset="0"/>
              </a:rPr>
              <a:t> (Accessed 07.03.2026)</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NHS, (2025) </a:t>
            </a:r>
            <a:r>
              <a:rPr lang="en-GB" sz="500" i="1" dirty="0">
                <a:latin typeface="Arial" panose="020B0604020202020204" pitchFamily="34" charset="0"/>
                <a:cs typeface="Arial" panose="020B0604020202020204" pitchFamily="34" charset="0"/>
              </a:rPr>
              <a:t>Alcohol units. </a:t>
            </a:r>
            <a:r>
              <a:rPr lang="en-GB" sz="500" dirty="0">
                <a:latin typeface="Arial" panose="020B0604020202020204" pitchFamily="34" charset="0"/>
                <a:cs typeface="Arial" panose="020B0604020202020204" pitchFamily="34" charset="0"/>
              </a:rPr>
              <a:t>Available at: </a:t>
            </a:r>
            <a:r>
              <a:rPr lang="en-GB" sz="500" u="sng" dirty="0">
                <a:latin typeface="Arial" panose="020B0604020202020204" pitchFamily="34" charset="0"/>
                <a:cs typeface="Arial" panose="020B0604020202020204" pitchFamily="34" charset="0"/>
                <a:hlinkClick r:id="rId3"/>
              </a:rPr>
              <a:t>https://www.nhs.uk/live-well/alcohol-advice/calculating-alcohol-units/</a:t>
            </a:r>
            <a:r>
              <a:rPr lang="en-GB" sz="500" dirty="0">
                <a:latin typeface="Arial" panose="020B0604020202020204" pitchFamily="34" charset="0"/>
                <a:cs typeface="Arial" panose="020B0604020202020204" pitchFamily="34" charset="0"/>
              </a:rPr>
              <a:t> (Accessed 07.03.2026)</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NHS, (2025) </a:t>
            </a:r>
            <a:r>
              <a:rPr lang="en-GB" sz="500" i="1" dirty="0">
                <a:latin typeface="Arial" panose="020B0604020202020204" pitchFamily="34" charset="0"/>
                <a:cs typeface="Arial" panose="020B0604020202020204" pitchFamily="34" charset="0"/>
              </a:rPr>
              <a:t>Risks of Alcohol misuse.</a:t>
            </a:r>
            <a:r>
              <a:rPr lang="en-GB" sz="500" dirty="0">
                <a:latin typeface="Arial" panose="020B0604020202020204" pitchFamily="34" charset="0"/>
                <a:cs typeface="Arial" panose="020B0604020202020204" pitchFamily="34" charset="0"/>
              </a:rPr>
              <a:t> Available at: </a:t>
            </a:r>
            <a:r>
              <a:rPr lang="en-GB" sz="500" u="sng" dirty="0">
                <a:latin typeface="Arial" panose="020B0604020202020204" pitchFamily="34" charset="0"/>
                <a:cs typeface="Arial" panose="020B0604020202020204" pitchFamily="34" charset="0"/>
                <a:hlinkClick r:id="rId4"/>
              </a:rPr>
              <a:t>https://www.nhs.uk/conditions/alcohol-misuse/risks/</a:t>
            </a:r>
            <a:r>
              <a:rPr lang="en-GB" sz="500" dirty="0">
                <a:latin typeface="Arial" panose="020B0604020202020204" pitchFamily="34" charset="0"/>
                <a:cs typeface="Arial" panose="020B0604020202020204" pitchFamily="34" charset="0"/>
              </a:rPr>
              <a:t> (Accessed 07.03.2026)</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NHS, (2026) </a:t>
            </a:r>
            <a:r>
              <a:rPr lang="en-GB" sz="500" i="1" dirty="0">
                <a:latin typeface="Arial" panose="020B0604020202020204" pitchFamily="34" charset="0"/>
                <a:cs typeface="Arial" panose="020B0604020202020204" pitchFamily="34" charset="0"/>
              </a:rPr>
              <a:t>NHS stop smoking services help you quit</a:t>
            </a:r>
            <a:r>
              <a:rPr lang="en-GB" sz="500" dirty="0">
                <a:latin typeface="Arial" panose="020B0604020202020204" pitchFamily="34" charset="0"/>
                <a:cs typeface="Arial" panose="020B0604020202020204" pitchFamily="34" charset="0"/>
              </a:rPr>
              <a:t>. Available at: </a:t>
            </a:r>
            <a:r>
              <a:rPr lang="en-GB" sz="500" u="sng" dirty="0">
                <a:latin typeface="Arial" panose="020B0604020202020204" pitchFamily="34" charset="0"/>
                <a:cs typeface="Arial" panose="020B0604020202020204" pitchFamily="34" charset="0"/>
                <a:hlinkClick r:id="rId5"/>
              </a:rPr>
              <a:t>https://www.nhs.uk/live-well/quit-smoking/nhs-stop-smoking-services-help-you-quit/</a:t>
            </a:r>
            <a:r>
              <a:rPr lang="en-GB" sz="500" dirty="0">
                <a:latin typeface="Arial" panose="020B0604020202020204" pitchFamily="34" charset="0"/>
                <a:cs typeface="Arial" panose="020B0604020202020204" pitchFamily="34" charset="0"/>
              </a:rPr>
              <a:t> (Accessed 07.03.2026)</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NIAAA, (2025) </a:t>
            </a:r>
            <a:r>
              <a:rPr lang="en-GB" sz="500" i="1" dirty="0">
                <a:latin typeface="Arial" panose="020B0604020202020204" pitchFamily="34" charset="0"/>
                <a:cs typeface="Arial" panose="020B0604020202020204" pitchFamily="34" charset="0"/>
              </a:rPr>
              <a:t>Alcohol's Effects on the Body. </a:t>
            </a:r>
            <a:r>
              <a:rPr lang="en-GB" sz="500" dirty="0">
                <a:latin typeface="Arial" panose="020B0604020202020204" pitchFamily="34" charset="0"/>
                <a:cs typeface="Arial" panose="020B0604020202020204" pitchFamily="34" charset="0"/>
              </a:rPr>
              <a:t>Available at: </a:t>
            </a:r>
            <a:r>
              <a:rPr lang="en-GB" sz="500" u="sng" dirty="0">
                <a:latin typeface="Arial" panose="020B0604020202020204" pitchFamily="34" charset="0"/>
                <a:cs typeface="Arial" panose="020B0604020202020204" pitchFamily="34" charset="0"/>
                <a:hlinkClick r:id="rId6"/>
              </a:rPr>
              <a:t>https://www.niaaa.nih.gov/alcohols-effects-health/alcohols-effects-body</a:t>
            </a:r>
            <a:r>
              <a:rPr lang="en-GB" sz="500" dirty="0">
                <a:latin typeface="Arial" panose="020B0604020202020204" pitchFamily="34" charset="0"/>
                <a:cs typeface="Arial" panose="020B0604020202020204" pitchFamily="34" charset="0"/>
              </a:rPr>
              <a:t> (Accessed 07.03.2026)</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Nursi, A., </a:t>
            </a:r>
            <a:r>
              <a:rPr lang="en-GB" sz="500" dirty="0" err="1">
                <a:latin typeface="Arial" panose="020B0604020202020204" pitchFamily="34" charset="0"/>
                <a:cs typeface="Arial" panose="020B0604020202020204" pitchFamily="34" charset="0"/>
              </a:rPr>
              <a:t>Darni</a:t>
            </a:r>
            <a:r>
              <a:rPr lang="en-GB" sz="500" dirty="0">
                <a:latin typeface="Arial" panose="020B0604020202020204" pitchFamily="34" charset="0"/>
                <a:cs typeface="Arial" panose="020B0604020202020204" pitchFamily="34" charset="0"/>
              </a:rPr>
              <a:t>, R. and </a:t>
            </a:r>
            <a:r>
              <a:rPr lang="en-GB" sz="500" dirty="0" err="1">
                <a:latin typeface="Arial" panose="020B0604020202020204" pitchFamily="34" charset="0"/>
                <a:cs typeface="Arial" panose="020B0604020202020204" pitchFamily="34" charset="0"/>
              </a:rPr>
              <a:t>Novaliendry</a:t>
            </a:r>
            <a:r>
              <a:rPr lang="en-GB" sz="500" dirty="0">
                <a:latin typeface="Arial" panose="020B0604020202020204" pitchFamily="34" charset="0"/>
                <a:cs typeface="Arial" panose="020B0604020202020204" pitchFamily="34" charset="0"/>
              </a:rPr>
              <a:t>, D., (2025). A Mobile Vocabulary Learning App for Engineering Contexts: Gamification, Self-Directed Learning, and User Progress Tracking. </a:t>
            </a:r>
            <a:r>
              <a:rPr lang="en-GB" sz="500" i="1" dirty="0">
                <a:latin typeface="Arial" panose="020B0604020202020204" pitchFamily="34" charset="0"/>
                <a:cs typeface="Arial" panose="020B0604020202020204" pitchFamily="34" charset="0"/>
              </a:rPr>
              <a:t>Journal of Hypermedia &amp; Technology-Enhanced Learning</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3</a:t>
            </a:r>
            <a:r>
              <a:rPr lang="en-GB" sz="500" dirty="0">
                <a:latin typeface="Arial" panose="020B0604020202020204" pitchFamily="34" charset="0"/>
                <a:cs typeface="Arial" panose="020B0604020202020204" pitchFamily="34" charset="0"/>
              </a:rPr>
              <a:t>(3), pp.262-282.</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Parul, P., Joseph, B., Datta, S., </a:t>
            </a:r>
            <a:r>
              <a:rPr lang="en-GB" sz="500" dirty="0" err="1">
                <a:latin typeface="Arial" panose="020B0604020202020204" pitchFamily="34" charset="0"/>
                <a:cs typeface="Arial" panose="020B0604020202020204" pitchFamily="34" charset="0"/>
              </a:rPr>
              <a:t>Desousa</a:t>
            </a:r>
            <a:r>
              <a:rPr lang="en-GB" sz="500" dirty="0">
                <a:latin typeface="Arial" panose="020B0604020202020204" pitchFamily="34" charset="0"/>
                <a:cs typeface="Arial" panose="020B0604020202020204" pitchFamily="34" charset="0"/>
              </a:rPr>
              <a:t>, A. and Rahman, M.A., (2025). Through the lens of psychiatrists: Understanding smoking cessation behaviour among people with serious mental illness. </a:t>
            </a:r>
            <a:r>
              <a:rPr lang="en-GB" sz="500" i="1" dirty="0">
                <a:latin typeface="Arial" panose="020B0604020202020204" pitchFamily="34" charset="0"/>
                <a:cs typeface="Arial" panose="020B0604020202020204" pitchFamily="34" charset="0"/>
              </a:rPr>
              <a:t>Community Mental Health Journal</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61</a:t>
            </a:r>
            <a:r>
              <a:rPr lang="en-GB" sz="500" dirty="0">
                <a:latin typeface="Arial" panose="020B0604020202020204" pitchFamily="34" charset="0"/>
                <a:cs typeface="Arial" panose="020B0604020202020204" pitchFamily="34" charset="0"/>
              </a:rPr>
              <a:t>(7), pp.1225-1237.</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Rahman, M., </a:t>
            </a:r>
            <a:r>
              <a:rPr lang="en-GB" sz="500" dirty="0" err="1">
                <a:latin typeface="Arial" panose="020B0604020202020204" pitchFamily="34" charset="0"/>
                <a:cs typeface="Arial" panose="020B0604020202020204" pitchFamily="34" charset="0"/>
              </a:rPr>
              <a:t>Alatiqi</a:t>
            </a:r>
            <a:r>
              <a:rPr lang="en-GB" sz="500" dirty="0">
                <a:latin typeface="Arial" panose="020B0604020202020204" pitchFamily="34" charset="0"/>
                <a:cs typeface="Arial" panose="020B0604020202020204" pitchFamily="34" charset="0"/>
              </a:rPr>
              <a:t>, M., Al Jarallah, M., Hussain, M.Y., </a:t>
            </a:r>
            <a:r>
              <a:rPr lang="en-GB" sz="500" dirty="0" err="1">
                <a:latin typeface="Arial" panose="020B0604020202020204" pitchFamily="34" charset="0"/>
                <a:cs typeface="Arial" panose="020B0604020202020204" pitchFamily="34" charset="0"/>
              </a:rPr>
              <a:t>Monayem</a:t>
            </a:r>
            <a:r>
              <a:rPr lang="en-GB" sz="500" dirty="0">
                <a:latin typeface="Arial" panose="020B0604020202020204" pitchFamily="34" charset="0"/>
                <a:cs typeface="Arial" panose="020B0604020202020204" pitchFamily="34" charset="0"/>
              </a:rPr>
              <a:t>, A., Panduranga, P. and Rajan, R., (2025). Cardiovascular effects of smoking and smoking cessation: a 2024 update. </a:t>
            </a:r>
            <a:r>
              <a:rPr lang="en-GB" sz="500" i="1" dirty="0">
                <a:latin typeface="Arial" panose="020B0604020202020204" pitchFamily="34" charset="0"/>
                <a:cs typeface="Arial" panose="020B0604020202020204" pitchFamily="34" charset="0"/>
              </a:rPr>
              <a:t>Global heart</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20</a:t>
            </a:r>
            <a:r>
              <a:rPr lang="en-GB" sz="500" dirty="0">
                <a:latin typeface="Arial" panose="020B0604020202020204" pitchFamily="34" charset="0"/>
                <a:cs typeface="Arial" panose="020B0604020202020204" pitchFamily="34" charset="0"/>
              </a:rPr>
              <a:t>(1), p.15.</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Sims, G., Crossin, R. and </a:t>
            </a:r>
            <a:r>
              <a:rPr lang="en-GB" sz="500" dirty="0" err="1">
                <a:latin typeface="Arial" panose="020B0604020202020204" pitchFamily="34" charset="0"/>
                <a:cs typeface="Arial" panose="020B0604020202020204" pitchFamily="34" charset="0"/>
              </a:rPr>
              <a:t>Fitt</a:t>
            </a:r>
            <a:r>
              <a:rPr lang="en-GB" sz="500" dirty="0">
                <a:latin typeface="Arial" panose="020B0604020202020204" pitchFamily="34" charset="0"/>
                <a:cs typeface="Arial" panose="020B0604020202020204" pitchFamily="34" charset="0"/>
              </a:rPr>
              <a:t>, H., (2026). Social Influences Across Vaping Trajectories of Female Tertiary Students. </a:t>
            </a:r>
            <a:r>
              <a:rPr lang="en-GB" sz="500" i="1" dirty="0">
                <a:latin typeface="Arial" panose="020B0604020202020204" pitchFamily="34" charset="0"/>
                <a:cs typeface="Arial" panose="020B0604020202020204" pitchFamily="34" charset="0"/>
              </a:rPr>
              <a:t>Drug and Alcohol Review</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45</a:t>
            </a:r>
            <a:r>
              <a:rPr lang="en-GB" sz="500" dirty="0">
                <a:latin typeface="Arial" panose="020B0604020202020204" pitchFamily="34" charset="0"/>
                <a:cs typeface="Arial" panose="020B0604020202020204" pitchFamily="34" charset="0"/>
              </a:rPr>
              <a:t>(2), p.e70116.</a:t>
            </a:r>
            <a:endParaRPr lang="en-IN" sz="500" dirty="0">
              <a:latin typeface="Arial" panose="020B0604020202020204" pitchFamily="34" charset="0"/>
              <a:cs typeface="Arial" panose="020B0604020202020204" pitchFamily="34" charset="0"/>
            </a:endParaRPr>
          </a:p>
          <a:p>
            <a:pPr>
              <a:lnSpc>
                <a:spcPct val="120000"/>
              </a:lnSpc>
            </a:pPr>
            <a:r>
              <a:rPr lang="en-GB" sz="500" dirty="0" err="1">
                <a:latin typeface="Arial" panose="020B0604020202020204" pitchFamily="34" charset="0"/>
                <a:cs typeface="Arial" panose="020B0604020202020204" pitchFamily="34" charset="0"/>
              </a:rPr>
              <a:t>Tobaccofreelife</a:t>
            </a:r>
            <a:r>
              <a:rPr lang="en-GB" sz="500" dirty="0">
                <a:latin typeface="Arial" panose="020B0604020202020204" pitchFamily="34" charset="0"/>
                <a:cs typeface="Arial" panose="020B0604020202020204" pitchFamily="34" charset="0"/>
              </a:rPr>
              <a:t>, (2025) </a:t>
            </a:r>
            <a:r>
              <a:rPr lang="en-GB" sz="500" i="1" dirty="0">
                <a:latin typeface="Arial" panose="020B0604020202020204" pitchFamily="34" charset="0"/>
                <a:cs typeface="Arial" panose="020B0604020202020204" pitchFamily="34" charset="0"/>
              </a:rPr>
              <a:t>Smoking and Drinking: A Deadly Combination</a:t>
            </a:r>
            <a:r>
              <a:rPr lang="en-GB" sz="500" dirty="0">
                <a:latin typeface="Arial" panose="020B0604020202020204" pitchFamily="34" charset="0"/>
                <a:cs typeface="Arial" panose="020B0604020202020204" pitchFamily="34" charset="0"/>
              </a:rPr>
              <a:t>. Available at: </a:t>
            </a:r>
            <a:r>
              <a:rPr lang="en-GB" sz="500" u="sng" dirty="0">
                <a:latin typeface="Arial" panose="020B0604020202020204" pitchFamily="34" charset="0"/>
                <a:cs typeface="Arial" panose="020B0604020202020204" pitchFamily="34" charset="0"/>
                <a:hlinkClick r:id="rId7"/>
              </a:rPr>
              <a:t>https://tobaccofreelife.org/resources/smoking-and-drinking-risks/</a:t>
            </a:r>
            <a:r>
              <a:rPr lang="en-GB" sz="500" dirty="0">
                <a:latin typeface="Arial" panose="020B0604020202020204" pitchFamily="34" charset="0"/>
                <a:cs typeface="Arial" panose="020B0604020202020204" pitchFamily="34" charset="0"/>
              </a:rPr>
              <a:t> (Accessed 07.03.2026)</a:t>
            </a:r>
            <a:endParaRPr lang="en-IN" sz="500" dirty="0">
              <a:latin typeface="Arial" panose="020B0604020202020204" pitchFamily="34" charset="0"/>
              <a:cs typeface="Arial" panose="020B0604020202020204" pitchFamily="34" charset="0"/>
            </a:endParaRPr>
          </a:p>
          <a:p>
            <a:pPr>
              <a:lnSpc>
                <a:spcPct val="120000"/>
              </a:lnSpc>
            </a:pPr>
            <a:r>
              <a:rPr lang="en-GB" sz="500" dirty="0" err="1">
                <a:latin typeface="Arial" panose="020B0604020202020204" pitchFamily="34" charset="0"/>
                <a:cs typeface="Arial" panose="020B0604020202020204" pitchFamily="34" charset="0"/>
              </a:rPr>
              <a:t>Tobaccoinduceddiseases</a:t>
            </a:r>
            <a:r>
              <a:rPr lang="en-GB" sz="500" dirty="0">
                <a:latin typeface="Arial" panose="020B0604020202020204" pitchFamily="34" charset="0"/>
                <a:cs typeface="Arial" panose="020B0604020202020204" pitchFamily="34" charset="0"/>
              </a:rPr>
              <a:t>, (2025) </a:t>
            </a:r>
            <a:r>
              <a:rPr lang="en-GB" sz="500" i="1" dirty="0">
                <a:latin typeface="Arial" panose="020B0604020202020204" pitchFamily="34" charset="0"/>
                <a:cs typeface="Arial" panose="020B0604020202020204" pitchFamily="34" charset="0"/>
              </a:rPr>
              <a:t>Secondary cross-sectional analysis of smoking and drinking factors among older Korean men: A 13-year national survey.</a:t>
            </a:r>
            <a:r>
              <a:rPr lang="en-GB" sz="500" dirty="0">
                <a:latin typeface="Arial" panose="020B0604020202020204" pitchFamily="34" charset="0"/>
                <a:cs typeface="Arial" panose="020B0604020202020204" pitchFamily="34" charset="0"/>
              </a:rPr>
              <a:t> Available at: </a:t>
            </a:r>
            <a:r>
              <a:rPr lang="en-GB" sz="500" u="sng" dirty="0">
                <a:latin typeface="Arial" panose="020B0604020202020204" pitchFamily="34" charset="0"/>
                <a:cs typeface="Arial" panose="020B0604020202020204" pitchFamily="34" charset="0"/>
                <a:hlinkClick r:id="rId8"/>
              </a:rPr>
              <a:t>https://www.tobaccoinduceddiseases.org/Secondary-cross-sectional-analysis-of-smoking-and-drinking-factors-among-older-Korean,211500,0,2.html</a:t>
            </a:r>
            <a:r>
              <a:rPr lang="en-GB" sz="500" dirty="0">
                <a:latin typeface="Arial" panose="020B0604020202020204" pitchFamily="34" charset="0"/>
                <a:cs typeface="Arial" panose="020B0604020202020204" pitchFamily="34" charset="0"/>
              </a:rPr>
              <a:t> (Accessed 07.03.2026)</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Vatamanu, A.F., Onofrei, M., </a:t>
            </a:r>
            <a:r>
              <a:rPr lang="en-GB" sz="500" dirty="0" err="1">
                <a:latin typeface="Arial" panose="020B0604020202020204" pitchFamily="34" charset="0"/>
                <a:cs typeface="Arial" panose="020B0604020202020204" pitchFamily="34" charset="0"/>
              </a:rPr>
              <a:t>Cigu</a:t>
            </a:r>
            <a:r>
              <a:rPr lang="en-GB" sz="500" dirty="0">
                <a:latin typeface="Arial" panose="020B0604020202020204" pitchFamily="34" charset="0"/>
                <a:cs typeface="Arial" panose="020B0604020202020204" pitchFamily="34" charset="0"/>
              </a:rPr>
              <a:t>, E. and Oprea, F., (2025). Renewable energy consumption, institutional quality and life expectancy in EU countries: a cointegration analysis. </a:t>
            </a:r>
            <a:r>
              <a:rPr lang="en-GB" sz="500" i="1" dirty="0">
                <a:latin typeface="Arial" panose="020B0604020202020204" pitchFamily="34" charset="0"/>
                <a:cs typeface="Arial" panose="020B0604020202020204" pitchFamily="34" charset="0"/>
              </a:rPr>
              <a:t>Energy, Sustainability and Society</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15</a:t>
            </a:r>
            <a:r>
              <a:rPr lang="en-GB" sz="500" dirty="0">
                <a:latin typeface="Arial" panose="020B0604020202020204" pitchFamily="34" charset="0"/>
                <a:cs typeface="Arial" panose="020B0604020202020204" pitchFamily="34" charset="0"/>
              </a:rPr>
              <a:t>(1), p.2.</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WHO, (2026) </a:t>
            </a:r>
            <a:r>
              <a:rPr lang="en-GB" sz="500" i="1" dirty="0">
                <a:latin typeface="Arial" panose="020B0604020202020204" pitchFamily="34" charset="0"/>
                <a:cs typeface="Arial" panose="020B0604020202020204" pitchFamily="34" charset="0"/>
              </a:rPr>
              <a:t>Alcohol</a:t>
            </a:r>
            <a:r>
              <a:rPr lang="en-GB" sz="500" dirty="0">
                <a:latin typeface="Arial" panose="020B0604020202020204" pitchFamily="34" charset="0"/>
                <a:cs typeface="Arial" panose="020B0604020202020204" pitchFamily="34" charset="0"/>
              </a:rPr>
              <a:t>. Available at: </a:t>
            </a:r>
            <a:r>
              <a:rPr lang="en-GB" sz="500" u="sng" dirty="0">
                <a:latin typeface="Arial" panose="020B0604020202020204" pitchFamily="34" charset="0"/>
                <a:cs typeface="Arial" panose="020B0604020202020204" pitchFamily="34" charset="0"/>
                <a:hlinkClick r:id="rId9"/>
              </a:rPr>
              <a:t>https://www.who.int/news-room/fact-sheets/detail/alcohol</a:t>
            </a:r>
            <a:r>
              <a:rPr lang="en-GB" sz="500" dirty="0">
                <a:latin typeface="Arial" panose="020B0604020202020204" pitchFamily="34" charset="0"/>
                <a:cs typeface="Arial" panose="020B0604020202020204" pitchFamily="34" charset="0"/>
              </a:rPr>
              <a:t> (Accessed 07.03.2026)</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WHO, (2026) </a:t>
            </a:r>
            <a:r>
              <a:rPr lang="en-GB" sz="500" i="1" dirty="0">
                <a:latin typeface="Arial" panose="020B0604020202020204" pitchFamily="34" charset="0"/>
                <a:cs typeface="Arial" panose="020B0604020202020204" pitchFamily="34" charset="0"/>
              </a:rPr>
              <a:t>Health promotion and disease prevention through population-based interventions, including action to address social determinants and health inequity. </a:t>
            </a:r>
            <a:r>
              <a:rPr lang="en-GB" sz="500" dirty="0">
                <a:latin typeface="Arial" panose="020B0604020202020204" pitchFamily="34" charset="0"/>
                <a:cs typeface="Arial" panose="020B0604020202020204" pitchFamily="34" charset="0"/>
              </a:rPr>
              <a:t>Available at: </a:t>
            </a:r>
            <a:r>
              <a:rPr lang="en-GB" sz="500" u="sng" dirty="0">
                <a:latin typeface="Arial" panose="020B0604020202020204" pitchFamily="34" charset="0"/>
                <a:cs typeface="Arial" panose="020B0604020202020204" pitchFamily="34" charset="0"/>
                <a:hlinkClick r:id="rId10"/>
              </a:rPr>
              <a:t>https://www.emro.who.int/about-who/public-health-functions/health-promotion-disease-prevention.html</a:t>
            </a:r>
            <a:r>
              <a:rPr lang="en-GB" sz="500" dirty="0">
                <a:latin typeface="Arial" panose="020B0604020202020204" pitchFamily="34" charset="0"/>
                <a:cs typeface="Arial" panose="020B0604020202020204" pitchFamily="34" charset="0"/>
              </a:rPr>
              <a:t> (Accessed 07.03.2026)</a:t>
            </a:r>
            <a:endParaRPr lang="en-IN" sz="500" dirty="0">
              <a:latin typeface="Arial" panose="020B0604020202020204" pitchFamily="34" charset="0"/>
              <a:cs typeface="Arial" panose="020B0604020202020204" pitchFamily="34" charset="0"/>
            </a:endParaRPr>
          </a:p>
          <a:p>
            <a:pPr>
              <a:lnSpc>
                <a:spcPct val="120000"/>
              </a:lnSpc>
            </a:pPr>
            <a:r>
              <a:rPr lang="en-GB" sz="500" dirty="0">
                <a:latin typeface="Arial" panose="020B0604020202020204" pitchFamily="34" charset="0"/>
                <a:cs typeface="Arial" panose="020B0604020202020204" pitchFamily="34" charset="0"/>
              </a:rPr>
              <a:t>WHO, (2026) </a:t>
            </a:r>
            <a:r>
              <a:rPr lang="en-GB" sz="500" i="1" dirty="0">
                <a:latin typeface="Arial" panose="020B0604020202020204" pitchFamily="34" charset="0"/>
                <a:cs typeface="Arial" panose="020B0604020202020204" pitchFamily="34" charset="0"/>
              </a:rPr>
              <a:t>Health promotion</a:t>
            </a:r>
            <a:r>
              <a:rPr lang="en-GB" sz="500" dirty="0">
                <a:latin typeface="Arial" panose="020B0604020202020204" pitchFamily="34" charset="0"/>
                <a:cs typeface="Arial" panose="020B0604020202020204" pitchFamily="34" charset="0"/>
              </a:rPr>
              <a:t>. Available at: </a:t>
            </a:r>
            <a:r>
              <a:rPr lang="en-GB" sz="500" u="sng" dirty="0">
                <a:latin typeface="Arial" panose="020B0604020202020204" pitchFamily="34" charset="0"/>
                <a:cs typeface="Arial" panose="020B0604020202020204" pitchFamily="34" charset="0"/>
                <a:hlinkClick r:id="rId11"/>
              </a:rPr>
              <a:t>https://www.who.int/health-topics/health-promotion</a:t>
            </a:r>
            <a:r>
              <a:rPr lang="en-GB" sz="500" dirty="0">
                <a:latin typeface="Arial" panose="020B0604020202020204" pitchFamily="34" charset="0"/>
                <a:cs typeface="Arial" panose="020B0604020202020204" pitchFamily="34" charset="0"/>
              </a:rPr>
              <a:t> (Accessed 07.03.2026)</a:t>
            </a:r>
            <a:endParaRPr lang="en-IN" sz="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30854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4849</Words>
  <PresentationFormat>Widescreen</PresentationFormat>
  <Paragraphs>231</Paragraphs>
  <Slides>26</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Algerian</vt:lpstr>
      <vt:lpstr>Arial</vt:lpstr>
      <vt:lpstr>Calibri</vt:lpstr>
      <vt:lpstr>Calibri Light</vt:lpstr>
      <vt:lpstr>Symbol</vt:lpstr>
      <vt:lpstr>Office Theme</vt:lpstr>
      <vt:lpstr>PROGRAMME: MSC PUBLIC HEALTH AND SOCIAL CARE IN PRACTICE  MODULE: SOCIAL EPIDEMIOLOGY AND PUBLIC HEALTH DEVELOPMENT MODULE CODE: LCHS7000  ASSIGNMENT TITLE: COMPONENT 1 GROUP PRESENTATION (PRACTICE INTERVENTION)  TOPIC: REDUCING SMOKING AND HARMFUL ALCOHOL CONSUMPTION AMONG ADULTS THROUGH AWARENESS, BEHAVIOUR CHANGE, AND COMMUNITY PARTICIPATION </vt:lpstr>
      <vt:lpstr>Student 1: PATEL AMI (2526924)</vt:lpstr>
      <vt:lpstr>Introduction to the topic</vt:lpstr>
      <vt:lpstr>Target Population</vt:lpstr>
      <vt:lpstr>Overview of the Campaign</vt:lpstr>
      <vt:lpstr>Rationale for the Campaign </vt:lpstr>
      <vt:lpstr>National Guidelines and Statistics</vt:lpstr>
      <vt:lpstr>Short-Term Consequences of Lack of Screening</vt:lpstr>
      <vt:lpstr>Long-Term Consequences</vt:lpstr>
      <vt:lpstr>Student 2: PATEL DARSHAN (2515501)</vt:lpstr>
      <vt:lpstr>Campaign Aims</vt:lpstr>
      <vt:lpstr>Campaign Activities Overview</vt:lpstr>
      <vt:lpstr>Weekly Activity Plan</vt:lpstr>
      <vt:lpstr>Campaign Poster</vt:lpstr>
      <vt:lpstr>Evaluation Methods</vt:lpstr>
      <vt:lpstr>Local and National Organisations</vt:lpstr>
      <vt:lpstr>Resources Used in the Campaign</vt:lpstr>
      <vt:lpstr>Student 3: PATEL PARTH (2519370)</vt:lpstr>
      <vt:lpstr>Physiological Benefits</vt:lpstr>
      <vt:lpstr>Psychological Benefits</vt:lpstr>
      <vt:lpstr>Sociological Benefits</vt:lpstr>
      <vt:lpstr>Health Behaviour Change Theories</vt:lpstr>
      <vt:lpstr>Barriers and Solutions</vt:lpstr>
      <vt:lpstr>Barriers and Solutions</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2026-03-07T15:27:06Z</dcterms:created>
  <dcterms:modified xsi:type="dcterms:W3CDTF">2026-03-07T15:39:44Z</dcterms:modified>
</cp:coreProperties>
</file>