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4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9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0C64EC-7A3D-452F-BE07-6EFA9B3503D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06321FA-0903-4FF0-B863-29E620881F96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Through predictive analytics, natural-language processing, and machine-learning, artificial intelligence 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replics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human cognition(Zhai et al., 2021).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9845AC0-A2DF-4F6C-89C4-1366A2A25C48}" type="parTrans" cxnId="{200FC2C1-06FE-468E-A702-859C1A004B62}">
      <dgm:prSet/>
      <dgm:spPr/>
      <dgm:t>
        <a:bodyPr/>
        <a:lstStyle/>
        <a:p>
          <a:pPr algn="just"/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BC7BD8C-9DBC-4523-928C-BE8503E03393}" type="sibTrans" cxnId="{200FC2C1-06FE-468E-A702-859C1A004B6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CB3916-5E15-4B6D-971E-B0AA8DB4B1E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AI running chatbots, automating digital check-ins, and customising guest suggestions runs hotels (Nam et al., 2021).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4A7C85-EAEE-4479-AD52-B282FEDCF5A2}" type="parTrans" cxnId="{335AC6E3-ABB9-4CAD-95F9-BC314595E040}">
      <dgm:prSet/>
      <dgm:spPr/>
      <dgm:t>
        <a:bodyPr/>
        <a:lstStyle/>
        <a:p>
          <a:pPr algn="just"/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A5EDDBD-64FB-446A-A6A7-F26B74B5011E}" type="sibTrans" cxnId="{335AC6E3-ABB9-4CAD-95F9-BC314595E04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1C8E01-9A20-4009-984C-080845BD7CA0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Studies find artificial intelligence may save expenses and raise visitor pleasure.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CB9A6E2-8DF4-42BC-90CC-74EC16691B6D}" type="parTrans" cxnId="{8462DE50-DBEE-41AC-BF83-07EA1A00F7D8}">
      <dgm:prSet/>
      <dgm:spPr/>
      <dgm:t>
        <a:bodyPr/>
        <a:lstStyle/>
        <a:p>
          <a:pPr algn="just"/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26CA34-9689-4540-B30F-E73635E874E4}" type="sibTrans" cxnId="{8462DE50-DBEE-41AC-BF83-07EA1A00F7D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455CDE-0D69-42AA-9677-FE6C859E4034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Data privacy, algorithmic bias, and possible labour displacement present challenges. This research investigates how acceptance of artificial intelligence affects labour roles, service quality, and hotel operations. (Ferrara, 2023).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8BA911-F523-4947-AF8D-1FFA9E6D4471}" type="parTrans" cxnId="{DBC6A94F-355D-42CE-87F4-F0F6345C048F}">
      <dgm:prSet/>
      <dgm:spPr/>
      <dgm:t>
        <a:bodyPr/>
        <a:lstStyle/>
        <a:p>
          <a:pPr algn="just"/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FB86C9-3B76-4478-B256-B56CD563E485}" type="sibTrans" cxnId="{DBC6A94F-355D-42CE-87F4-F0F6345C048F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D6306D-6C6E-4C40-A935-3E830B7F96D3}" type="pres">
      <dgm:prSet presAssocID="{BC0C64EC-7A3D-452F-BE07-6EFA9B3503D2}" presName="outerComposite" presStyleCnt="0">
        <dgm:presLayoutVars>
          <dgm:chMax val="5"/>
          <dgm:dir/>
          <dgm:resizeHandles val="exact"/>
        </dgm:presLayoutVars>
      </dgm:prSet>
      <dgm:spPr/>
    </dgm:pt>
    <dgm:pt modelId="{FFF49870-2FEA-42B0-96A8-2DDF32667104}" type="pres">
      <dgm:prSet presAssocID="{BC0C64EC-7A3D-452F-BE07-6EFA9B3503D2}" presName="dummyMaxCanvas" presStyleCnt="0">
        <dgm:presLayoutVars/>
      </dgm:prSet>
      <dgm:spPr/>
    </dgm:pt>
    <dgm:pt modelId="{FC464965-8AA3-4540-8C74-90E2737EA831}" type="pres">
      <dgm:prSet presAssocID="{BC0C64EC-7A3D-452F-BE07-6EFA9B3503D2}" presName="FourNodes_1" presStyleLbl="node1" presStyleIdx="0" presStyleCnt="4">
        <dgm:presLayoutVars>
          <dgm:bulletEnabled val="1"/>
        </dgm:presLayoutVars>
      </dgm:prSet>
      <dgm:spPr/>
    </dgm:pt>
    <dgm:pt modelId="{3307E087-142E-4CBA-8531-872AA7A75584}" type="pres">
      <dgm:prSet presAssocID="{BC0C64EC-7A3D-452F-BE07-6EFA9B3503D2}" presName="FourNodes_2" presStyleLbl="node1" presStyleIdx="1" presStyleCnt="4">
        <dgm:presLayoutVars>
          <dgm:bulletEnabled val="1"/>
        </dgm:presLayoutVars>
      </dgm:prSet>
      <dgm:spPr/>
    </dgm:pt>
    <dgm:pt modelId="{E504B7C1-72C7-49CB-AD86-E758C7DD6B5A}" type="pres">
      <dgm:prSet presAssocID="{BC0C64EC-7A3D-452F-BE07-6EFA9B3503D2}" presName="FourNodes_3" presStyleLbl="node1" presStyleIdx="2" presStyleCnt="4">
        <dgm:presLayoutVars>
          <dgm:bulletEnabled val="1"/>
        </dgm:presLayoutVars>
      </dgm:prSet>
      <dgm:spPr/>
    </dgm:pt>
    <dgm:pt modelId="{DE664196-1B1D-4AFC-A625-38785039046C}" type="pres">
      <dgm:prSet presAssocID="{BC0C64EC-7A3D-452F-BE07-6EFA9B3503D2}" presName="FourNodes_4" presStyleLbl="node1" presStyleIdx="3" presStyleCnt="4">
        <dgm:presLayoutVars>
          <dgm:bulletEnabled val="1"/>
        </dgm:presLayoutVars>
      </dgm:prSet>
      <dgm:spPr/>
    </dgm:pt>
    <dgm:pt modelId="{72BCE337-8E77-4EC1-AA2B-A0A2B39F2910}" type="pres">
      <dgm:prSet presAssocID="{BC0C64EC-7A3D-452F-BE07-6EFA9B3503D2}" presName="FourConn_1-2" presStyleLbl="fgAccFollowNode1" presStyleIdx="0" presStyleCnt="3">
        <dgm:presLayoutVars>
          <dgm:bulletEnabled val="1"/>
        </dgm:presLayoutVars>
      </dgm:prSet>
      <dgm:spPr/>
    </dgm:pt>
    <dgm:pt modelId="{7968ACA9-40F9-4B96-85C6-6C8E8534FF5B}" type="pres">
      <dgm:prSet presAssocID="{BC0C64EC-7A3D-452F-BE07-6EFA9B3503D2}" presName="FourConn_2-3" presStyleLbl="fgAccFollowNode1" presStyleIdx="1" presStyleCnt="3">
        <dgm:presLayoutVars>
          <dgm:bulletEnabled val="1"/>
        </dgm:presLayoutVars>
      </dgm:prSet>
      <dgm:spPr/>
    </dgm:pt>
    <dgm:pt modelId="{C98E8247-D10A-4913-90E1-D59C837297B8}" type="pres">
      <dgm:prSet presAssocID="{BC0C64EC-7A3D-452F-BE07-6EFA9B3503D2}" presName="FourConn_3-4" presStyleLbl="fgAccFollowNode1" presStyleIdx="2" presStyleCnt="3">
        <dgm:presLayoutVars>
          <dgm:bulletEnabled val="1"/>
        </dgm:presLayoutVars>
      </dgm:prSet>
      <dgm:spPr/>
    </dgm:pt>
    <dgm:pt modelId="{04BF64EE-0A44-49F2-93DE-E4473587B129}" type="pres">
      <dgm:prSet presAssocID="{BC0C64EC-7A3D-452F-BE07-6EFA9B3503D2}" presName="FourNodes_1_text" presStyleLbl="node1" presStyleIdx="3" presStyleCnt="4">
        <dgm:presLayoutVars>
          <dgm:bulletEnabled val="1"/>
        </dgm:presLayoutVars>
      </dgm:prSet>
      <dgm:spPr/>
    </dgm:pt>
    <dgm:pt modelId="{859EE7B1-1593-4B05-904C-4F081A2607CC}" type="pres">
      <dgm:prSet presAssocID="{BC0C64EC-7A3D-452F-BE07-6EFA9B3503D2}" presName="FourNodes_2_text" presStyleLbl="node1" presStyleIdx="3" presStyleCnt="4">
        <dgm:presLayoutVars>
          <dgm:bulletEnabled val="1"/>
        </dgm:presLayoutVars>
      </dgm:prSet>
      <dgm:spPr/>
    </dgm:pt>
    <dgm:pt modelId="{B8F0D528-3ABB-4DFC-961A-5C96F1AA1212}" type="pres">
      <dgm:prSet presAssocID="{BC0C64EC-7A3D-452F-BE07-6EFA9B3503D2}" presName="FourNodes_3_text" presStyleLbl="node1" presStyleIdx="3" presStyleCnt="4">
        <dgm:presLayoutVars>
          <dgm:bulletEnabled val="1"/>
        </dgm:presLayoutVars>
      </dgm:prSet>
      <dgm:spPr/>
    </dgm:pt>
    <dgm:pt modelId="{D37E170D-AB1E-406C-BFB4-9183DFDD4873}" type="pres">
      <dgm:prSet presAssocID="{BC0C64EC-7A3D-452F-BE07-6EFA9B3503D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64CB30F-1164-42CE-8A45-36663C1F2C90}" type="presOf" srcId="{5B1C8E01-9A20-4009-984C-080845BD7CA0}" destId="{E504B7C1-72C7-49CB-AD86-E758C7DD6B5A}" srcOrd="0" destOrd="0" presId="urn:microsoft.com/office/officeart/2005/8/layout/vProcess5"/>
    <dgm:cxn modelId="{56CE533C-D2E2-4374-A730-B0B2804CB35A}" type="presOf" srcId="{53CB3916-5E15-4B6D-971E-B0AA8DB4B1EB}" destId="{859EE7B1-1593-4B05-904C-4F081A2607CC}" srcOrd="1" destOrd="0" presId="urn:microsoft.com/office/officeart/2005/8/layout/vProcess5"/>
    <dgm:cxn modelId="{AC4CEA6C-76AF-4834-A95B-45829593840F}" type="presOf" srcId="{BBC7BD8C-9DBC-4523-928C-BE8503E03393}" destId="{72BCE337-8E77-4EC1-AA2B-A0A2B39F2910}" srcOrd="0" destOrd="0" presId="urn:microsoft.com/office/officeart/2005/8/layout/vProcess5"/>
    <dgm:cxn modelId="{DBC6A94F-355D-42CE-87F4-F0F6345C048F}" srcId="{BC0C64EC-7A3D-452F-BE07-6EFA9B3503D2}" destId="{CD455CDE-0D69-42AA-9677-FE6C859E4034}" srcOrd="3" destOrd="0" parTransId="{878BA911-F523-4947-AF8D-1FFA9E6D4471}" sibTransId="{57FB86C9-3B76-4478-B256-B56CD563E485}"/>
    <dgm:cxn modelId="{8462DE50-DBEE-41AC-BF83-07EA1A00F7D8}" srcId="{BC0C64EC-7A3D-452F-BE07-6EFA9B3503D2}" destId="{5B1C8E01-9A20-4009-984C-080845BD7CA0}" srcOrd="2" destOrd="0" parTransId="{FCB9A6E2-8DF4-42BC-90CC-74EC16691B6D}" sibTransId="{0226CA34-9689-4540-B30F-E73635E874E4}"/>
    <dgm:cxn modelId="{32ABA657-6C5E-4E80-92B7-CEB635D1BEAE}" type="presOf" srcId="{CD455CDE-0D69-42AA-9677-FE6C859E4034}" destId="{D37E170D-AB1E-406C-BFB4-9183DFDD4873}" srcOrd="1" destOrd="0" presId="urn:microsoft.com/office/officeart/2005/8/layout/vProcess5"/>
    <dgm:cxn modelId="{C4E36378-020D-4134-9E68-CA0671F178CC}" type="presOf" srcId="{A06321FA-0903-4FF0-B863-29E620881F96}" destId="{FC464965-8AA3-4540-8C74-90E2737EA831}" srcOrd="0" destOrd="0" presId="urn:microsoft.com/office/officeart/2005/8/layout/vProcess5"/>
    <dgm:cxn modelId="{7E273E9B-E930-43B1-B0BC-9A2704B2A5E0}" type="presOf" srcId="{5B1C8E01-9A20-4009-984C-080845BD7CA0}" destId="{B8F0D528-3ABB-4DFC-961A-5C96F1AA1212}" srcOrd="1" destOrd="0" presId="urn:microsoft.com/office/officeart/2005/8/layout/vProcess5"/>
    <dgm:cxn modelId="{8E92539F-F55B-47EC-9A34-3A5C62DC4365}" type="presOf" srcId="{9A5EDDBD-64FB-446A-A6A7-F26B74B5011E}" destId="{7968ACA9-40F9-4B96-85C6-6C8E8534FF5B}" srcOrd="0" destOrd="0" presId="urn:microsoft.com/office/officeart/2005/8/layout/vProcess5"/>
    <dgm:cxn modelId="{9766ECA0-6EE3-41F0-A895-B90E76DC2216}" type="presOf" srcId="{BC0C64EC-7A3D-452F-BE07-6EFA9B3503D2}" destId="{53D6306D-6C6E-4C40-A935-3E830B7F96D3}" srcOrd="0" destOrd="0" presId="urn:microsoft.com/office/officeart/2005/8/layout/vProcess5"/>
    <dgm:cxn modelId="{200FC2C1-06FE-468E-A702-859C1A004B62}" srcId="{BC0C64EC-7A3D-452F-BE07-6EFA9B3503D2}" destId="{A06321FA-0903-4FF0-B863-29E620881F96}" srcOrd="0" destOrd="0" parTransId="{79845AC0-A2DF-4F6C-89C4-1366A2A25C48}" sibTransId="{BBC7BD8C-9DBC-4523-928C-BE8503E03393}"/>
    <dgm:cxn modelId="{E61A37C2-0597-48DD-988B-86324C642B09}" type="presOf" srcId="{CD455CDE-0D69-42AA-9677-FE6C859E4034}" destId="{DE664196-1B1D-4AFC-A625-38785039046C}" srcOrd="0" destOrd="0" presId="urn:microsoft.com/office/officeart/2005/8/layout/vProcess5"/>
    <dgm:cxn modelId="{E07023D5-E60E-437D-A58D-F9F9BEB7A61C}" type="presOf" srcId="{A06321FA-0903-4FF0-B863-29E620881F96}" destId="{04BF64EE-0A44-49F2-93DE-E4473587B129}" srcOrd="1" destOrd="0" presId="urn:microsoft.com/office/officeart/2005/8/layout/vProcess5"/>
    <dgm:cxn modelId="{1937D8E2-6CB3-42E9-9366-6BD20844B7AE}" type="presOf" srcId="{0226CA34-9689-4540-B30F-E73635E874E4}" destId="{C98E8247-D10A-4913-90E1-D59C837297B8}" srcOrd="0" destOrd="0" presId="urn:microsoft.com/office/officeart/2005/8/layout/vProcess5"/>
    <dgm:cxn modelId="{335AC6E3-ABB9-4CAD-95F9-BC314595E040}" srcId="{BC0C64EC-7A3D-452F-BE07-6EFA9B3503D2}" destId="{53CB3916-5E15-4B6D-971E-B0AA8DB4B1EB}" srcOrd="1" destOrd="0" parTransId="{CC4A7C85-EAEE-4479-AD52-B282FEDCF5A2}" sibTransId="{9A5EDDBD-64FB-446A-A6A7-F26B74B5011E}"/>
    <dgm:cxn modelId="{F88A9AF1-66C8-4CF5-AC01-A35FD4E91DB3}" type="presOf" srcId="{53CB3916-5E15-4B6D-971E-B0AA8DB4B1EB}" destId="{3307E087-142E-4CBA-8531-872AA7A75584}" srcOrd="0" destOrd="0" presId="urn:microsoft.com/office/officeart/2005/8/layout/vProcess5"/>
    <dgm:cxn modelId="{D9D4E874-9A2E-4247-92F4-BAFE21A97D09}" type="presParOf" srcId="{53D6306D-6C6E-4C40-A935-3E830B7F96D3}" destId="{FFF49870-2FEA-42B0-96A8-2DDF32667104}" srcOrd="0" destOrd="0" presId="urn:microsoft.com/office/officeart/2005/8/layout/vProcess5"/>
    <dgm:cxn modelId="{C45E07A6-9FAF-4F3F-A8AB-18AC98902328}" type="presParOf" srcId="{53D6306D-6C6E-4C40-A935-3E830B7F96D3}" destId="{FC464965-8AA3-4540-8C74-90E2737EA831}" srcOrd="1" destOrd="0" presId="urn:microsoft.com/office/officeart/2005/8/layout/vProcess5"/>
    <dgm:cxn modelId="{9AA6C210-AA83-4E6C-94D2-F4A8088E7B41}" type="presParOf" srcId="{53D6306D-6C6E-4C40-A935-3E830B7F96D3}" destId="{3307E087-142E-4CBA-8531-872AA7A75584}" srcOrd="2" destOrd="0" presId="urn:microsoft.com/office/officeart/2005/8/layout/vProcess5"/>
    <dgm:cxn modelId="{A22003CE-4ED1-471B-8B3D-8A14698B0FE9}" type="presParOf" srcId="{53D6306D-6C6E-4C40-A935-3E830B7F96D3}" destId="{E504B7C1-72C7-49CB-AD86-E758C7DD6B5A}" srcOrd="3" destOrd="0" presId="urn:microsoft.com/office/officeart/2005/8/layout/vProcess5"/>
    <dgm:cxn modelId="{EEE01A5C-115A-4240-9AF3-83BA41CB359C}" type="presParOf" srcId="{53D6306D-6C6E-4C40-A935-3E830B7F96D3}" destId="{DE664196-1B1D-4AFC-A625-38785039046C}" srcOrd="4" destOrd="0" presId="urn:microsoft.com/office/officeart/2005/8/layout/vProcess5"/>
    <dgm:cxn modelId="{43897B32-7AE4-417A-A577-4F0239D93DAD}" type="presParOf" srcId="{53D6306D-6C6E-4C40-A935-3E830B7F96D3}" destId="{72BCE337-8E77-4EC1-AA2B-A0A2B39F2910}" srcOrd="5" destOrd="0" presId="urn:microsoft.com/office/officeart/2005/8/layout/vProcess5"/>
    <dgm:cxn modelId="{5A2E5B95-7099-4355-819A-5622B2AB3C21}" type="presParOf" srcId="{53D6306D-6C6E-4C40-A935-3E830B7F96D3}" destId="{7968ACA9-40F9-4B96-85C6-6C8E8534FF5B}" srcOrd="6" destOrd="0" presId="urn:microsoft.com/office/officeart/2005/8/layout/vProcess5"/>
    <dgm:cxn modelId="{5A574146-B78B-4AC8-B3DD-1DA1BC209D3D}" type="presParOf" srcId="{53D6306D-6C6E-4C40-A935-3E830B7F96D3}" destId="{C98E8247-D10A-4913-90E1-D59C837297B8}" srcOrd="7" destOrd="0" presId="urn:microsoft.com/office/officeart/2005/8/layout/vProcess5"/>
    <dgm:cxn modelId="{7947BE59-5838-44C1-B434-35D83B896C26}" type="presParOf" srcId="{53D6306D-6C6E-4C40-A935-3E830B7F96D3}" destId="{04BF64EE-0A44-49F2-93DE-E4473587B129}" srcOrd="8" destOrd="0" presId="urn:microsoft.com/office/officeart/2005/8/layout/vProcess5"/>
    <dgm:cxn modelId="{F6B529D9-3244-45CC-922B-4A55EB1E499D}" type="presParOf" srcId="{53D6306D-6C6E-4C40-A935-3E830B7F96D3}" destId="{859EE7B1-1593-4B05-904C-4F081A2607CC}" srcOrd="9" destOrd="0" presId="urn:microsoft.com/office/officeart/2005/8/layout/vProcess5"/>
    <dgm:cxn modelId="{E7197891-AA5A-4B85-8BB0-29A112F27583}" type="presParOf" srcId="{53D6306D-6C6E-4C40-A935-3E830B7F96D3}" destId="{B8F0D528-3ABB-4DFC-961A-5C96F1AA1212}" srcOrd="10" destOrd="0" presId="urn:microsoft.com/office/officeart/2005/8/layout/vProcess5"/>
    <dgm:cxn modelId="{F124B00B-BA0C-4B28-98A5-232D61286CFD}" type="presParOf" srcId="{53D6306D-6C6E-4C40-A935-3E830B7F96D3}" destId="{D37E170D-AB1E-406C-BFB4-9183DFDD487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2864E3-C35B-4FE8-B55C-625EBB057BF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D50A1B-77BE-4177-A9DB-5A37DD6034FF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Made use of secondary research covering 2015–2025 to grasp how artificial intelligence affects hotels (Brotherton, 2015).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22DDAB-15EF-416B-BB99-F22111A5443F}" type="parTrans" cxnId="{35726789-9DB6-4A1B-AC39-C03270758BB7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5386241-1CCB-495C-B9ED-25B5E14B21B3}" type="sibTrans" cxnId="{35726789-9DB6-4A1B-AC39-C03270758BB7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743F29-EE32-4AA3-A759-38283AB8C4FB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Retained 65 records guaranteeing consistent area coverage.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B27D76-37BB-4931-8335-C8465A3D8593}" type="parTrans" cxnId="{57E87B39-836D-4A6E-B78F-C0A14C09D6D7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2E406DF-7326-4455-8D83-E079B5C8A52E}" type="sibTrans" cxnId="{57E87B39-836D-4A6E-B78F-C0A14C09D6D7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5439DF-4ECC-41DC-881F-74821FDDE276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Designed every paragraph into a PEST model for political obligation comparison.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38DDE2-63C7-4A60-8BDE-33CA1ACD33B3}" type="parTrans" cxnId="{F87C8F96-0B34-4A6E-BC31-452C96A40933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277E6C-92B4-4C3B-A013-54E5623FDACE}" type="sibTrans" cxnId="{F87C8F96-0B34-4A6E-BC31-452C96A40933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E9C9C1-ADC6-4815-8875-02418E3F1B4C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Tested the framework using actual scenarios like Marriott's machine-learning room-allocation experiment and Hilton's digital concierge.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1EDA30-0178-43B8-9CF9-5ABBF96541BC}" type="parTrans" cxnId="{2CD0BB17-CC21-4C48-8CE5-828C44AD0A7E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BAF222-D492-4EF7-8640-56DF48BFE060}" type="sibTrans" cxnId="{2CD0BB17-CC21-4C48-8CE5-828C44AD0A7E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D9287B-E2F2-4624-87CB-C3D8EBD0DB1D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Emphasised faster service and reduced mistakes as two AI strengths and limits in the hotel sector(Wang et al., 2023).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CE8765-0115-41E5-8BC2-C259D6704B58}" type="parTrans" cxnId="{91201F39-BE99-4D2F-A093-87946C36DAC9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BF2594C-BC67-4F5A-9C0E-EB32E2CC26B1}" type="sibTrans" cxnId="{91201F39-BE99-4D2F-A093-87946C36DAC9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0A850A-576B-447C-AE42-097EFA337AA6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Suggests frequent updates considering the freshness of outside data (Brotherton, 2015).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1FB7F6-C324-42B8-B977-DB6F9F1FE7BE}" type="parTrans" cxnId="{A122C1D9-A8A3-4067-927E-09BA3E040D0A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D6609F-484E-4359-BC8F-551990D1A2B8}" type="sibTrans" cxnId="{A122C1D9-A8A3-4067-927E-09BA3E040D0A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EBD06D-A06D-4786-8E69-23D3359E8449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Future research will confirm observations by staff and visitor polls.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D801D5-2EDF-4A72-AF20-5E42AA8956AD}" type="parTrans" cxnId="{B3425F27-F221-4EA3-AE41-C27B3C5D31DB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9B8825-9FD7-4742-B69A-99BDB4EABA64}" type="sibTrans" cxnId="{B3425F27-F221-4EA3-AE41-C27B3C5D31DB}">
      <dgm:prSet/>
      <dgm:spPr/>
      <dgm:t>
        <a:bodyPr/>
        <a:lstStyle/>
        <a:p>
          <a:pPr algn="just"/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E6416C-FB30-4E4A-8D8A-6326A03108E2}" type="pres">
      <dgm:prSet presAssocID="{AB2864E3-C35B-4FE8-B55C-625EBB057BF9}" presName="root" presStyleCnt="0">
        <dgm:presLayoutVars>
          <dgm:dir/>
          <dgm:resizeHandles val="exact"/>
        </dgm:presLayoutVars>
      </dgm:prSet>
      <dgm:spPr/>
    </dgm:pt>
    <dgm:pt modelId="{174842D4-B1D5-4356-8B7C-72BB68988F82}" type="pres">
      <dgm:prSet presAssocID="{B1D50A1B-77BE-4177-A9DB-5A37DD6034FF}" presName="compNode" presStyleCnt="0"/>
      <dgm:spPr/>
    </dgm:pt>
    <dgm:pt modelId="{B5FC9858-335A-476D-A35E-F9625EED4881}" type="pres">
      <dgm:prSet presAssocID="{B1D50A1B-77BE-4177-A9DB-5A37DD6034FF}" presName="bgRect" presStyleLbl="bgShp" presStyleIdx="0" presStyleCnt="7"/>
      <dgm:spPr/>
    </dgm:pt>
    <dgm:pt modelId="{69C3D36D-5AE1-43A5-8BDF-D2118259A95E}" type="pres">
      <dgm:prSet presAssocID="{B1D50A1B-77BE-4177-A9DB-5A37DD6034F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D79C631-68DC-44A2-8F90-49B68D57B7C0}" type="pres">
      <dgm:prSet presAssocID="{B1D50A1B-77BE-4177-A9DB-5A37DD6034FF}" presName="spaceRect" presStyleCnt="0"/>
      <dgm:spPr/>
    </dgm:pt>
    <dgm:pt modelId="{91C7ABA5-92DC-4B14-A13E-B16728760D54}" type="pres">
      <dgm:prSet presAssocID="{B1D50A1B-77BE-4177-A9DB-5A37DD6034FF}" presName="parTx" presStyleLbl="revTx" presStyleIdx="0" presStyleCnt="7">
        <dgm:presLayoutVars>
          <dgm:chMax val="0"/>
          <dgm:chPref val="0"/>
        </dgm:presLayoutVars>
      </dgm:prSet>
      <dgm:spPr/>
    </dgm:pt>
    <dgm:pt modelId="{00269E50-571B-4994-86C9-31F856ABA5D0}" type="pres">
      <dgm:prSet presAssocID="{05386241-1CCB-495C-B9ED-25B5E14B21B3}" presName="sibTrans" presStyleCnt="0"/>
      <dgm:spPr/>
    </dgm:pt>
    <dgm:pt modelId="{14550994-BD10-4C38-99B2-9769478469C2}" type="pres">
      <dgm:prSet presAssocID="{AF743F29-EE32-4AA3-A759-38283AB8C4FB}" presName="compNode" presStyleCnt="0"/>
      <dgm:spPr/>
    </dgm:pt>
    <dgm:pt modelId="{FF267ACD-5951-462C-B959-6EFA0E9ADD6B}" type="pres">
      <dgm:prSet presAssocID="{AF743F29-EE32-4AA3-A759-38283AB8C4FB}" presName="bgRect" presStyleLbl="bgShp" presStyleIdx="1" presStyleCnt="7"/>
      <dgm:spPr/>
    </dgm:pt>
    <dgm:pt modelId="{258E6F22-989C-41AD-8845-D424F380D51F}" type="pres">
      <dgm:prSet presAssocID="{AF743F29-EE32-4AA3-A759-38283AB8C4F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6A73C6C-F968-4968-B6DF-1BEA9B21BC91}" type="pres">
      <dgm:prSet presAssocID="{AF743F29-EE32-4AA3-A759-38283AB8C4FB}" presName="spaceRect" presStyleCnt="0"/>
      <dgm:spPr/>
    </dgm:pt>
    <dgm:pt modelId="{51BFAD2C-C0D8-4189-9B5C-A72F1D81B192}" type="pres">
      <dgm:prSet presAssocID="{AF743F29-EE32-4AA3-A759-38283AB8C4FB}" presName="parTx" presStyleLbl="revTx" presStyleIdx="1" presStyleCnt="7">
        <dgm:presLayoutVars>
          <dgm:chMax val="0"/>
          <dgm:chPref val="0"/>
        </dgm:presLayoutVars>
      </dgm:prSet>
      <dgm:spPr/>
    </dgm:pt>
    <dgm:pt modelId="{DBCF8143-DC34-4980-9E52-001BCD769823}" type="pres">
      <dgm:prSet presAssocID="{E2E406DF-7326-4455-8D83-E079B5C8A52E}" presName="sibTrans" presStyleCnt="0"/>
      <dgm:spPr/>
    </dgm:pt>
    <dgm:pt modelId="{10E7EE5A-05CB-4B68-B487-4A56AC2F5F67}" type="pres">
      <dgm:prSet presAssocID="{225439DF-4ECC-41DC-881F-74821FDDE276}" presName="compNode" presStyleCnt="0"/>
      <dgm:spPr/>
    </dgm:pt>
    <dgm:pt modelId="{05E4240C-9EA3-4FD9-9107-60CB1D9C9B09}" type="pres">
      <dgm:prSet presAssocID="{225439DF-4ECC-41DC-881F-74821FDDE276}" presName="bgRect" presStyleLbl="bgShp" presStyleIdx="2" presStyleCnt="7"/>
      <dgm:spPr/>
    </dgm:pt>
    <dgm:pt modelId="{A751909B-4EF7-4DB2-BB21-3C8F67B96E09}" type="pres">
      <dgm:prSet presAssocID="{225439DF-4ECC-41DC-881F-74821FDDE27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g spray"/>
        </a:ext>
      </dgm:extLst>
    </dgm:pt>
    <dgm:pt modelId="{F3FBC410-0B6E-4A30-85EB-3572A4EB9970}" type="pres">
      <dgm:prSet presAssocID="{225439DF-4ECC-41DC-881F-74821FDDE276}" presName="spaceRect" presStyleCnt="0"/>
      <dgm:spPr/>
    </dgm:pt>
    <dgm:pt modelId="{F215AD79-E181-4BF2-9113-5C0AB01DFEE8}" type="pres">
      <dgm:prSet presAssocID="{225439DF-4ECC-41DC-881F-74821FDDE276}" presName="parTx" presStyleLbl="revTx" presStyleIdx="2" presStyleCnt="7">
        <dgm:presLayoutVars>
          <dgm:chMax val="0"/>
          <dgm:chPref val="0"/>
        </dgm:presLayoutVars>
      </dgm:prSet>
      <dgm:spPr/>
    </dgm:pt>
    <dgm:pt modelId="{1E0FE99D-7557-4D7C-9D68-DAC24326DD1E}" type="pres">
      <dgm:prSet presAssocID="{51277E6C-92B4-4C3B-A013-54E5623FDACE}" presName="sibTrans" presStyleCnt="0"/>
      <dgm:spPr/>
    </dgm:pt>
    <dgm:pt modelId="{5BFFF572-EE59-4824-B4CA-60ED0769D75D}" type="pres">
      <dgm:prSet presAssocID="{B5E9C9C1-ADC6-4815-8875-02418E3F1B4C}" presName="compNode" presStyleCnt="0"/>
      <dgm:spPr/>
    </dgm:pt>
    <dgm:pt modelId="{6722B7C4-B44D-4B76-8514-EAD164F62695}" type="pres">
      <dgm:prSet presAssocID="{B5E9C9C1-ADC6-4815-8875-02418E3F1B4C}" presName="bgRect" presStyleLbl="bgShp" presStyleIdx="3" presStyleCnt="7"/>
      <dgm:spPr/>
    </dgm:pt>
    <dgm:pt modelId="{088980B9-F463-4E0B-BD5F-0108D0D58F2A}" type="pres">
      <dgm:prSet presAssocID="{B5E9C9C1-ADC6-4815-8875-02418E3F1B4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573FE93C-B323-4B34-A533-2440B7078B21}" type="pres">
      <dgm:prSet presAssocID="{B5E9C9C1-ADC6-4815-8875-02418E3F1B4C}" presName="spaceRect" presStyleCnt="0"/>
      <dgm:spPr/>
    </dgm:pt>
    <dgm:pt modelId="{12EFB75B-9EEF-4210-9AE6-14D97DA09700}" type="pres">
      <dgm:prSet presAssocID="{B5E9C9C1-ADC6-4815-8875-02418E3F1B4C}" presName="parTx" presStyleLbl="revTx" presStyleIdx="3" presStyleCnt="7">
        <dgm:presLayoutVars>
          <dgm:chMax val="0"/>
          <dgm:chPref val="0"/>
        </dgm:presLayoutVars>
      </dgm:prSet>
      <dgm:spPr/>
    </dgm:pt>
    <dgm:pt modelId="{4F7AC6B4-3050-4591-AC10-B3A7A9192A43}" type="pres">
      <dgm:prSet presAssocID="{A6BAF222-D492-4EF7-8640-56DF48BFE060}" presName="sibTrans" presStyleCnt="0"/>
      <dgm:spPr/>
    </dgm:pt>
    <dgm:pt modelId="{1DC95248-3BC6-4B58-AB8F-A84B3C17AE75}" type="pres">
      <dgm:prSet presAssocID="{CAD9287B-E2F2-4624-87CB-C3D8EBD0DB1D}" presName="compNode" presStyleCnt="0"/>
      <dgm:spPr/>
    </dgm:pt>
    <dgm:pt modelId="{6D753F5D-1041-4496-B8CE-B8623CBBDADA}" type="pres">
      <dgm:prSet presAssocID="{CAD9287B-E2F2-4624-87CB-C3D8EBD0DB1D}" presName="bgRect" presStyleLbl="bgShp" presStyleIdx="4" presStyleCnt="7"/>
      <dgm:spPr/>
    </dgm:pt>
    <dgm:pt modelId="{0CA5EFCC-B5BD-4EE8-9F63-9B1517F3A55E}" type="pres">
      <dgm:prSet presAssocID="{CAD9287B-E2F2-4624-87CB-C3D8EBD0DB1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C1E1E0E-0640-43AE-8F67-6DAF7E414EAF}" type="pres">
      <dgm:prSet presAssocID="{CAD9287B-E2F2-4624-87CB-C3D8EBD0DB1D}" presName="spaceRect" presStyleCnt="0"/>
      <dgm:spPr/>
    </dgm:pt>
    <dgm:pt modelId="{FD8D05E5-DD07-4715-A7DC-580D73F1D76E}" type="pres">
      <dgm:prSet presAssocID="{CAD9287B-E2F2-4624-87CB-C3D8EBD0DB1D}" presName="parTx" presStyleLbl="revTx" presStyleIdx="4" presStyleCnt="7">
        <dgm:presLayoutVars>
          <dgm:chMax val="0"/>
          <dgm:chPref val="0"/>
        </dgm:presLayoutVars>
      </dgm:prSet>
      <dgm:spPr/>
    </dgm:pt>
    <dgm:pt modelId="{BFEE2154-32CA-44DC-B623-DEBD4BFE9DA8}" type="pres">
      <dgm:prSet presAssocID="{EBF2594C-BC67-4F5A-9C0E-EB32E2CC26B1}" presName="sibTrans" presStyleCnt="0"/>
      <dgm:spPr/>
    </dgm:pt>
    <dgm:pt modelId="{E1265A9D-3619-4FD0-9E76-E84E0637D2D5}" type="pres">
      <dgm:prSet presAssocID="{490A850A-576B-447C-AE42-097EFA337AA6}" presName="compNode" presStyleCnt="0"/>
      <dgm:spPr/>
    </dgm:pt>
    <dgm:pt modelId="{937B02BF-2047-4A43-807F-6D939D87065B}" type="pres">
      <dgm:prSet presAssocID="{490A850A-576B-447C-AE42-097EFA337AA6}" presName="bgRect" presStyleLbl="bgShp" presStyleIdx="5" presStyleCnt="7"/>
      <dgm:spPr/>
    </dgm:pt>
    <dgm:pt modelId="{0FF4FBCD-0142-437A-99A8-809169692B21}" type="pres">
      <dgm:prSet presAssocID="{490A850A-576B-447C-AE42-097EFA337AA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ap"/>
        </a:ext>
      </dgm:extLst>
    </dgm:pt>
    <dgm:pt modelId="{56861A1C-E9E4-4367-BE0C-FA65A7E63BA0}" type="pres">
      <dgm:prSet presAssocID="{490A850A-576B-447C-AE42-097EFA337AA6}" presName="spaceRect" presStyleCnt="0"/>
      <dgm:spPr/>
    </dgm:pt>
    <dgm:pt modelId="{9536649F-D56A-4CCF-9B38-00C3DDB75B3B}" type="pres">
      <dgm:prSet presAssocID="{490A850A-576B-447C-AE42-097EFA337AA6}" presName="parTx" presStyleLbl="revTx" presStyleIdx="5" presStyleCnt="7">
        <dgm:presLayoutVars>
          <dgm:chMax val="0"/>
          <dgm:chPref val="0"/>
        </dgm:presLayoutVars>
      </dgm:prSet>
      <dgm:spPr/>
    </dgm:pt>
    <dgm:pt modelId="{7ECD4483-E165-483C-AD7E-62B2D1555595}" type="pres">
      <dgm:prSet presAssocID="{FDD6609F-484E-4359-BC8F-551990D1A2B8}" presName="sibTrans" presStyleCnt="0"/>
      <dgm:spPr/>
    </dgm:pt>
    <dgm:pt modelId="{5B133504-F33D-4B49-A36E-1F0205A9EE09}" type="pres">
      <dgm:prSet presAssocID="{D8EBD06D-A06D-4786-8E69-23D3359E8449}" presName="compNode" presStyleCnt="0"/>
      <dgm:spPr/>
    </dgm:pt>
    <dgm:pt modelId="{DEEC5DDD-99A2-45A7-B083-7FEE18BD4C50}" type="pres">
      <dgm:prSet presAssocID="{D8EBD06D-A06D-4786-8E69-23D3359E8449}" presName="bgRect" presStyleLbl="bgShp" presStyleIdx="6" presStyleCnt="7"/>
      <dgm:spPr/>
    </dgm:pt>
    <dgm:pt modelId="{C2AD8E63-F119-4AF3-997D-9489C7824770}" type="pres">
      <dgm:prSet presAssocID="{D8EBD06D-A06D-4786-8E69-23D3359E844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AD22D42-2C28-41EB-8FFC-5FD6B426067E}" type="pres">
      <dgm:prSet presAssocID="{D8EBD06D-A06D-4786-8E69-23D3359E8449}" presName="spaceRect" presStyleCnt="0"/>
      <dgm:spPr/>
    </dgm:pt>
    <dgm:pt modelId="{C422A4AA-D9B3-4F93-A413-6B7B62253DBF}" type="pres">
      <dgm:prSet presAssocID="{D8EBD06D-A06D-4786-8E69-23D3359E844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2CD0BB17-CC21-4C48-8CE5-828C44AD0A7E}" srcId="{AB2864E3-C35B-4FE8-B55C-625EBB057BF9}" destId="{B5E9C9C1-ADC6-4815-8875-02418E3F1B4C}" srcOrd="3" destOrd="0" parTransId="{C31EDA30-0178-43B8-9CF9-5ABBF96541BC}" sibTransId="{A6BAF222-D492-4EF7-8640-56DF48BFE060}"/>
    <dgm:cxn modelId="{B3425F27-F221-4EA3-AE41-C27B3C5D31DB}" srcId="{AB2864E3-C35B-4FE8-B55C-625EBB057BF9}" destId="{D8EBD06D-A06D-4786-8E69-23D3359E8449}" srcOrd="6" destOrd="0" parTransId="{91D801D5-2EDF-4A72-AF20-5E42AA8956AD}" sibTransId="{909B8825-9FD7-4742-B69A-99BDB4EABA64}"/>
    <dgm:cxn modelId="{91201F39-BE99-4D2F-A093-87946C36DAC9}" srcId="{AB2864E3-C35B-4FE8-B55C-625EBB057BF9}" destId="{CAD9287B-E2F2-4624-87CB-C3D8EBD0DB1D}" srcOrd="4" destOrd="0" parTransId="{FACE8765-0115-41E5-8BC2-C259D6704B58}" sibTransId="{EBF2594C-BC67-4F5A-9C0E-EB32E2CC26B1}"/>
    <dgm:cxn modelId="{57E87B39-836D-4A6E-B78F-C0A14C09D6D7}" srcId="{AB2864E3-C35B-4FE8-B55C-625EBB057BF9}" destId="{AF743F29-EE32-4AA3-A759-38283AB8C4FB}" srcOrd="1" destOrd="0" parTransId="{86B27D76-37BB-4931-8335-C8465A3D8593}" sibTransId="{E2E406DF-7326-4455-8D83-E079B5C8A52E}"/>
    <dgm:cxn modelId="{EE58CE3F-702C-4BBB-AD9F-9C6BC0AF8FF6}" type="presOf" srcId="{225439DF-4ECC-41DC-881F-74821FDDE276}" destId="{F215AD79-E181-4BF2-9113-5C0AB01DFEE8}" srcOrd="0" destOrd="0" presId="urn:microsoft.com/office/officeart/2018/2/layout/IconVerticalSolidList"/>
    <dgm:cxn modelId="{D6B17D61-673C-4CEB-A63C-E4D364E366B0}" type="presOf" srcId="{B1D50A1B-77BE-4177-A9DB-5A37DD6034FF}" destId="{91C7ABA5-92DC-4B14-A13E-B16728760D54}" srcOrd="0" destOrd="0" presId="urn:microsoft.com/office/officeart/2018/2/layout/IconVerticalSolidList"/>
    <dgm:cxn modelId="{51A78578-0475-434F-BD39-BCB33AF51C47}" type="presOf" srcId="{490A850A-576B-447C-AE42-097EFA337AA6}" destId="{9536649F-D56A-4CCF-9B38-00C3DDB75B3B}" srcOrd="0" destOrd="0" presId="urn:microsoft.com/office/officeart/2018/2/layout/IconVerticalSolidList"/>
    <dgm:cxn modelId="{4EB5E55A-33A4-45C1-AEB9-E52DF31450DE}" type="presOf" srcId="{D8EBD06D-A06D-4786-8E69-23D3359E8449}" destId="{C422A4AA-D9B3-4F93-A413-6B7B62253DBF}" srcOrd="0" destOrd="0" presId="urn:microsoft.com/office/officeart/2018/2/layout/IconVerticalSolidList"/>
    <dgm:cxn modelId="{35726789-9DB6-4A1B-AC39-C03270758BB7}" srcId="{AB2864E3-C35B-4FE8-B55C-625EBB057BF9}" destId="{B1D50A1B-77BE-4177-A9DB-5A37DD6034FF}" srcOrd="0" destOrd="0" parTransId="{3022DDAB-15EF-416B-BB99-F22111A5443F}" sibTransId="{05386241-1CCB-495C-B9ED-25B5E14B21B3}"/>
    <dgm:cxn modelId="{F87C8F96-0B34-4A6E-BC31-452C96A40933}" srcId="{AB2864E3-C35B-4FE8-B55C-625EBB057BF9}" destId="{225439DF-4ECC-41DC-881F-74821FDDE276}" srcOrd="2" destOrd="0" parTransId="{5938DDE2-63C7-4A60-8BDE-33CA1ACD33B3}" sibTransId="{51277E6C-92B4-4C3B-A013-54E5623FDACE}"/>
    <dgm:cxn modelId="{9CE4B1A4-3C75-4045-A44B-95EC8CCB8F81}" type="presOf" srcId="{B5E9C9C1-ADC6-4815-8875-02418E3F1B4C}" destId="{12EFB75B-9EEF-4210-9AE6-14D97DA09700}" srcOrd="0" destOrd="0" presId="urn:microsoft.com/office/officeart/2018/2/layout/IconVerticalSolidList"/>
    <dgm:cxn modelId="{987557C3-A306-42F6-BECE-7D2E2111ABE7}" type="presOf" srcId="{CAD9287B-E2F2-4624-87CB-C3D8EBD0DB1D}" destId="{FD8D05E5-DD07-4715-A7DC-580D73F1D76E}" srcOrd="0" destOrd="0" presId="urn:microsoft.com/office/officeart/2018/2/layout/IconVerticalSolidList"/>
    <dgm:cxn modelId="{A122C1D9-A8A3-4067-927E-09BA3E040D0A}" srcId="{AB2864E3-C35B-4FE8-B55C-625EBB057BF9}" destId="{490A850A-576B-447C-AE42-097EFA337AA6}" srcOrd="5" destOrd="0" parTransId="{5C1FB7F6-C324-42B8-B977-DB6F9F1FE7BE}" sibTransId="{FDD6609F-484E-4359-BC8F-551990D1A2B8}"/>
    <dgm:cxn modelId="{07E3C0FB-6998-4AF6-9FC0-22941D10D75D}" type="presOf" srcId="{AF743F29-EE32-4AA3-A759-38283AB8C4FB}" destId="{51BFAD2C-C0D8-4189-9B5C-A72F1D81B192}" srcOrd="0" destOrd="0" presId="urn:microsoft.com/office/officeart/2018/2/layout/IconVerticalSolidList"/>
    <dgm:cxn modelId="{F9C4F7FB-FA62-4C7D-A400-399079DB92C0}" type="presOf" srcId="{AB2864E3-C35B-4FE8-B55C-625EBB057BF9}" destId="{6EE6416C-FB30-4E4A-8D8A-6326A03108E2}" srcOrd="0" destOrd="0" presId="urn:microsoft.com/office/officeart/2018/2/layout/IconVerticalSolidList"/>
    <dgm:cxn modelId="{66013167-A153-4E14-9C99-EF679036009D}" type="presParOf" srcId="{6EE6416C-FB30-4E4A-8D8A-6326A03108E2}" destId="{174842D4-B1D5-4356-8B7C-72BB68988F82}" srcOrd="0" destOrd="0" presId="urn:microsoft.com/office/officeart/2018/2/layout/IconVerticalSolidList"/>
    <dgm:cxn modelId="{DDC50B6D-6BB5-4D75-9CE0-D5FD0E9D2CB7}" type="presParOf" srcId="{174842D4-B1D5-4356-8B7C-72BB68988F82}" destId="{B5FC9858-335A-476D-A35E-F9625EED4881}" srcOrd="0" destOrd="0" presId="urn:microsoft.com/office/officeart/2018/2/layout/IconVerticalSolidList"/>
    <dgm:cxn modelId="{CF553E52-F9D0-49C3-82C4-BD09644AB762}" type="presParOf" srcId="{174842D4-B1D5-4356-8B7C-72BB68988F82}" destId="{69C3D36D-5AE1-43A5-8BDF-D2118259A95E}" srcOrd="1" destOrd="0" presId="urn:microsoft.com/office/officeart/2018/2/layout/IconVerticalSolidList"/>
    <dgm:cxn modelId="{A403518D-7D68-4E59-A57C-48B1DB994ABA}" type="presParOf" srcId="{174842D4-B1D5-4356-8B7C-72BB68988F82}" destId="{4D79C631-68DC-44A2-8F90-49B68D57B7C0}" srcOrd="2" destOrd="0" presId="urn:microsoft.com/office/officeart/2018/2/layout/IconVerticalSolidList"/>
    <dgm:cxn modelId="{D946EA29-9BEB-4479-93D1-B98E4AA8D2ED}" type="presParOf" srcId="{174842D4-B1D5-4356-8B7C-72BB68988F82}" destId="{91C7ABA5-92DC-4B14-A13E-B16728760D54}" srcOrd="3" destOrd="0" presId="urn:microsoft.com/office/officeart/2018/2/layout/IconVerticalSolidList"/>
    <dgm:cxn modelId="{4169F10B-3D16-4BCC-A68A-EEF7B12071E9}" type="presParOf" srcId="{6EE6416C-FB30-4E4A-8D8A-6326A03108E2}" destId="{00269E50-571B-4994-86C9-31F856ABA5D0}" srcOrd="1" destOrd="0" presId="urn:microsoft.com/office/officeart/2018/2/layout/IconVerticalSolidList"/>
    <dgm:cxn modelId="{AA2F769D-0560-46B7-9787-CB60D1FBB253}" type="presParOf" srcId="{6EE6416C-FB30-4E4A-8D8A-6326A03108E2}" destId="{14550994-BD10-4C38-99B2-9769478469C2}" srcOrd="2" destOrd="0" presId="urn:microsoft.com/office/officeart/2018/2/layout/IconVerticalSolidList"/>
    <dgm:cxn modelId="{52D51F8E-ACE6-4244-95F0-176344602287}" type="presParOf" srcId="{14550994-BD10-4C38-99B2-9769478469C2}" destId="{FF267ACD-5951-462C-B959-6EFA0E9ADD6B}" srcOrd="0" destOrd="0" presId="urn:microsoft.com/office/officeart/2018/2/layout/IconVerticalSolidList"/>
    <dgm:cxn modelId="{F935CBA7-24CC-40A3-9424-A0A341FCFE0F}" type="presParOf" srcId="{14550994-BD10-4C38-99B2-9769478469C2}" destId="{258E6F22-989C-41AD-8845-D424F380D51F}" srcOrd="1" destOrd="0" presId="urn:microsoft.com/office/officeart/2018/2/layout/IconVerticalSolidList"/>
    <dgm:cxn modelId="{D3B0B329-AE32-4CA7-8AF3-D2D5AEC0C751}" type="presParOf" srcId="{14550994-BD10-4C38-99B2-9769478469C2}" destId="{C6A73C6C-F968-4968-B6DF-1BEA9B21BC91}" srcOrd="2" destOrd="0" presId="urn:microsoft.com/office/officeart/2018/2/layout/IconVerticalSolidList"/>
    <dgm:cxn modelId="{6FA389CC-138C-4881-9A72-ACB1BABFAABC}" type="presParOf" srcId="{14550994-BD10-4C38-99B2-9769478469C2}" destId="{51BFAD2C-C0D8-4189-9B5C-A72F1D81B192}" srcOrd="3" destOrd="0" presId="urn:microsoft.com/office/officeart/2018/2/layout/IconVerticalSolidList"/>
    <dgm:cxn modelId="{BEBC60D0-32BD-45FE-8FAE-54B88CC21ED7}" type="presParOf" srcId="{6EE6416C-FB30-4E4A-8D8A-6326A03108E2}" destId="{DBCF8143-DC34-4980-9E52-001BCD769823}" srcOrd="3" destOrd="0" presId="urn:microsoft.com/office/officeart/2018/2/layout/IconVerticalSolidList"/>
    <dgm:cxn modelId="{2BC0C00E-DC32-4E90-BAC0-84FF545B137C}" type="presParOf" srcId="{6EE6416C-FB30-4E4A-8D8A-6326A03108E2}" destId="{10E7EE5A-05CB-4B68-B487-4A56AC2F5F67}" srcOrd="4" destOrd="0" presId="urn:microsoft.com/office/officeart/2018/2/layout/IconVerticalSolidList"/>
    <dgm:cxn modelId="{76CB8DAB-B8C4-4327-B3E7-D7DCA2DC47B8}" type="presParOf" srcId="{10E7EE5A-05CB-4B68-B487-4A56AC2F5F67}" destId="{05E4240C-9EA3-4FD9-9107-60CB1D9C9B09}" srcOrd="0" destOrd="0" presId="urn:microsoft.com/office/officeart/2018/2/layout/IconVerticalSolidList"/>
    <dgm:cxn modelId="{56A0D04D-96FD-4343-9085-57658EB0D5FD}" type="presParOf" srcId="{10E7EE5A-05CB-4B68-B487-4A56AC2F5F67}" destId="{A751909B-4EF7-4DB2-BB21-3C8F67B96E09}" srcOrd="1" destOrd="0" presId="urn:microsoft.com/office/officeart/2018/2/layout/IconVerticalSolidList"/>
    <dgm:cxn modelId="{39153E93-8DC2-4803-8671-22D4733B9787}" type="presParOf" srcId="{10E7EE5A-05CB-4B68-B487-4A56AC2F5F67}" destId="{F3FBC410-0B6E-4A30-85EB-3572A4EB9970}" srcOrd="2" destOrd="0" presId="urn:microsoft.com/office/officeart/2018/2/layout/IconVerticalSolidList"/>
    <dgm:cxn modelId="{3F447F24-45DD-48B7-B41C-1A20DC33250A}" type="presParOf" srcId="{10E7EE5A-05CB-4B68-B487-4A56AC2F5F67}" destId="{F215AD79-E181-4BF2-9113-5C0AB01DFEE8}" srcOrd="3" destOrd="0" presId="urn:microsoft.com/office/officeart/2018/2/layout/IconVerticalSolidList"/>
    <dgm:cxn modelId="{F8585F9F-239C-4F68-9BBA-84F645541B2E}" type="presParOf" srcId="{6EE6416C-FB30-4E4A-8D8A-6326A03108E2}" destId="{1E0FE99D-7557-4D7C-9D68-DAC24326DD1E}" srcOrd="5" destOrd="0" presId="urn:microsoft.com/office/officeart/2018/2/layout/IconVerticalSolidList"/>
    <dgm:cxn modelId="{37511D7C-80EE-4654-8A6E-01533EDAE999}" type="presParOf" srcId="{6EE6416C-FB30-4E4A-8D8A-6326A03108E2}" destId="{5BFFF572-EE59-4824-B4CA-60ED0769D75D}" srcOrd="6" destOrd="0" presId="urn:microsoft.com/office/officeart/2018/2/layout/IconVerticalSolidList"/>
    <dgm:cxn modelId="{1B3B6DFD-8BF6-48B1-A4BD-3083CF94E725}" type="presParOf" srcId="{5BFFF572-EE59-4824-B4CA-60ED0769D75D}" destId="{6722B7C4-B44D-4B76-8514-EAD164F62695}" srcOrd="0" destOrd="0" presId="urn:microsoft.com/office/officeart/2018/2/layout/IconVerticalSolidList"/>
    <dgm:cxn modelId="{E26D2B82-65B8-433B-8812-D864D4CB031A}" type="presParOf" srcId="{5BFFF572-EE59-4824-B4CA-60ED0769D75D}" destId="{088980B9-F463-4E0B-BD5F-0108D0D58F2A}" srcOrd="1" destOrd="0" presId="urn:microsoft.com/office/officeart/2018/2/layout/IconVerticalSolidList"/>
    <dgm:cxn modelId="{E273FD99-C0A6-4765-93E8-E65D098A7635}" type="presParOf" srcId="{5BFFF572-EE59-4824-B4CA-60ED0769D75D}" destId="{573FE93C-B323-4B34-A533-2440B7078B21}" srcOrd="2" destOrd="0" presId="urn:microsoft.com/office/officeart/2018/2/layout/IconVerticalSolidList"/>
    <dgm:cxn modelId="{5EDB93E2-4F52-47FE-A8DC-EE4408C88ECA}" type="presParOf" srcId="{5BFFF572-EE59-4824-B4CA-60ED0769D75D}" destId="{12EFB75B-9EEF-4210-9AE6-14D97DA09700}" srcOrd="3" destOrd="0" presId="urn:microsoft.com/office/officeart/2018/2/layout/IconVerticalSolidList"/>
    <dgm:cxn modelId="{C5A1C17C-A168-4C69-A0CA-C0FB5A66D679}" type="presParOf" srcId="{6EE6416C-FB30-4E4A-8D8A-6326A03108E2}" destId="{4F7AC6B4-3050-4591-AC10-B3A7A9192A43}" srcOrd="7" destOrd="0" presId="urn:microsoft.com/office/officeart/2018/2/layout/IconVerticalSolidList"/>
    <dgm:cxn modelId="{53667FFD-B7E2-4196-8980-9E745FC54A39}" type="presParOf" srcId="{6EE6416C-FB30-4E4A-8D8A-6326A03108E2}" destId="{1DC95248-3BC6-4B58-AB8F-A84B3C17AE75}" srcOrd="8" destOrd="0" presId="urn:microsoft.com/office/officeart/2018/2/layout/IconVerticalSolidList"/>
    <dgm:cxn modelId="{4A4F2EEE-346E-4243-A5E3-5E3DEDBE50D8}" type="presParOf" srcId="{1DC95248-3BC6-4B58-AB8F-A84B3C17AE75}" destId="{6D753F5D-1041-4496-B8CE-B8623CBBDADA}" srcOrd="0" destOrd="0" presId="urn:microsoft.com/office/officeart/2018/2/layout/IconVerticalSolidList"/>
    <dgm:cxn modelId="{6D2581BF-C465-48AC-86D9-1B98340C204E}" type="presParOf" srcId="{1DC95248-3BC6-4B58-AB8F-A84B3C17AE75}" destId="{0CA5EFCC-B5BD-4EE8-9F63-9B1517F3A55E}" srcOrd="1" destOrd="0" presId="urn:microsoft.com/office/officeart/2018/2/layout/IconVerticalSolidList"/>
    <dgm:cxn modelId="{66876493-4EAB-453A-86A6-56C2C268350E}" type="presParOf" srcId="{1DC95248-3BC6-4B58-AB8F-A84B3C17AE75}" destId="{6C1E1E0E-0640-43AE-8F67-6DAF7E414EAF}" srcOrd="2" destOrd="0" presId="urn:microsoft.com/office/officeart/2018/2/layout/IconVerticalSolidList"/>
    <dgm:cxn modelId="{438EEB6C-9235-4117-8351-1900533E4E88}" type="presParOf" srcId="{1DC95248-3BC6-4B58-AB8F-A84B3C17AE75}" destId="{FD8D05E5-DD07-4715-A7DC-580D73F1D76E}" srcOrd="3" destOrd="0" presId="urn:microsoft.com/office/officeart/2018/2/layout/IconVerticalSolidList"/>
    <dgm:cxn modelId="{9EAD1721-B233-4AFF-8A6B-751FAED6DE8B}" type="presParOf" srcId="{6EE6416C-FB30-4E4A-8D8A-6326A03108E2}" destId="{BFEE2154-32CA-44DC-B623-DEBD4BFE9DA8}" srcOrd="9" destOrd="0" presId="urn:microsoft.com/office/officeart/2018/2/layout/IconVerticalSolidList"/>
    <dgm:cxn modelId="{8563D150-F087-490E-B88A-9B11FAA0B2C8}" type="presParOf" srcId="{6EE6416C-FB30-4E4A-8D8A-6326A03108E2}" destId="{E1265A9D-3619-4FD0-9E76-E84E0637D2D5}" srcOrd="10" destOrd="0" presId="urn:microsoft.com/office/officeart/2018/2/layout/IconVerticalSolidList"/>
    <dgm:cxn modelId="{64FA965B-7B1C-4FEE-8A21-8A3C3D707183}" type="presParOf" srcId="{E1265A9D-3619-4FD0-9E76-E84E0637D2D5}" destId="{937B02BF-2047-4A43-807F-6D939D87065B}" srcOrd="0" destOrd="0" presId="urn:microsoft.com/office/officeart/2018/2/layout/IconVerticalSolidList"/>
    <dgm:cxn modelId="{CA44B173-F0A4-4D27-9C8E-2B334A65CB4F}" type="presParOf" srcId="{E1265A9D-3619-4FD0-9E76-E84E0637D2D5}" destId="{0FF4FBCD-0142-437A-99A8-809169692B21}" srcOrd="1" destOrd="0" presId="urn:microsoft.com/office/officeart/2018/2/layout/IconVerticalSolidList"/>
    <dgm:cxn modelId="{B60F3A13-4046-4E1E-81BA-2FEE32EB6A78}" type="presParOf" srcId="{E1265A9D-3619-4FD0-9E76-E84E0637D2D5}" destId="{56861A1C-E9E4-4367-BE0C-FA65A7E63BA0}" srcOrd="2" destOrd="0" presId="urn:microsoft.com/office/officeart/2018/2/layout/IconVerticalSolidList"/>
    <dgm:cxn modelId="{33C00F41-FBEC-43E4-9AD9-373867F57661}" type="presParOf" srcId="{E1265A9D-3619-4FD0-9E76-E84E0637D2D5}" destId="{9536649F-D56A-4CCF-9B38-00C3DDB75B3B}" srcOrd="3" destOrd="0" presId="urn:microsoft.com/office/officeart/2018/2/layout/IconVerticalSolidList"/>
    <dgm:cxn modelId="{8F020001-D7FE-4479-B2A5-B03F05313BFA}" type="presParOf" srcId="{6EE6416C-FB30-4E4A-8D8A-6326A03108E2}" destId="{7ECD4483-E165-483C-AD7E-62B2D1555595}" srcOrd="11" destOrd="0" presId="urn:microsoft.com/office/officeart/2018/2/layout/IconVerticalSolidList"/>
    <dgm:cxn modelId="{B2455C61-F753-46FE-8D61-2DEEA2DF3815}" type="presParOf" srcId="{6EE6416C-FB30-4E4A-8D8A-6326A03108E2}" destId="{5B133504-F33D-4B49-A36E-1F0205A9EE09}" srcOrd="12" destOrd="0" presId="urn:microsoft.com/office/officeart/2018/2/layout/IconVerticalSolidList"/>
    <dgm:cxn modelId="{A9906661-7E62-46B0-85E1-5CDA0FE364D5}" type="presParOf" srcId="{5B133504-F33D-4B49-A36E-1F0205A9EE09}" destId="{DEEC5DDD-99A2-45A7-B083-7FEE18BD4C50}" srcOrd="0" destOrd="0" presId="urn:microsoft.com/office/officeart/2018/2/layout/IconVerticalSolidList"/>
    <dgm:cxn modelId="{69BEE03E-7E73-4D8E-B133-9CDD6D4FCD77}" type="presParOf" srcId="{5B133504-F33D-4B49-A36E-1F0205A9EE09}" destId="{C2AD8E63-F119-4AF3-997D-9489C7824770}" srcOrd="1" destOrd="0" presId="urn:microsoft.com/office/officeart/2018/2/layout/IconVerticalSolidList"/>
    <dgm:cxn modelId="{25697BC9-272C-40B9-9977-064CDF540C0B}" type="presParOf" srcId="{5B133504-F33D-4B49-A36E-1F0205A9EE09}" destId="{5AD22D42-2C28-41EB-8FFC-5FD6B426067E}" srcOrd="2" destOrd="0" presId="urn:microsoft.com/office/officeart/2018/2/layout/IconVerticalSolidList"/>
    <dgm:cxn modelId="{B258EE5B-B62C-4B59-9F24-A3A5AA97F21F}" type="presParOf" srcId="{5B133504-F33D-4B49-A36E-1F0205A9EE09}" destId="{C422A4AA-D9B3-4F93-A413-6B7B62253D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AAA5E7-72D5-495B-9071-F64092BED22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50A8E8-543C-456B-9EF8-5C7DD7F94DC5}">
      <dgm:prSet custT="1"/>
      <dgm:spPr/>
      <dgm:t>
        <a:bodyPr/>
        <a:lstStyle/>
        <a:p>
          <a:pPr algn="just"/>
          <a:r>
            <a:rPr lang="en-GB" sz="1050" b="1" dirty="0">
              <a:latin typeface="Times New Roman" panose="02020603050405020304" pitchFamily="18" charset="0"/>
              <a:cs typeface="Times New Roman" panose="02020603050405020304" pitchFamily="18" charset="0"/>
            </a:rPr>
            <a:t>Political</a:t>
          </a:r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lang="en-US" sz="105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E34951-C918-4FD1-A404-F83B213DAF27}" type="parTrans" cxnId="{F7806C6F-BDBD-45B8-815B-CA201F3F7A01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6DEA7C-E4EF-4ACD-9D6B-7F93A88EDA22}" type="sibTrans" cxnId="{F7806C6F-BDBD-45B8-815B-CA201F3F7A01}">
      <dgm:prSet custT="1"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4A05A2-FE28-4AB5-A1C5-9BD6BE6DC00A}">
      <dgm:prSet custT="1"/>
      <dgm:spPr/>
      <dgm:t>
        <a:bodyPr/>
        <a:lstStyle/>
        <a:p>
          <a:pPr algn="just"/>
          <a:r>
            <a:rPr lang="en-GB" sz="1050">
              <a:latin typeface="Times New Roman" panose="02020603050405020304" pitchFamily="18" charset="0"/>
              <a:cs typeface="Times New Roman" panose="02020603050405020304" pitchFamily="18" charset="0"/>
            </a:rPr>
            <a:t>By means of data-protection and labour policies, governments are shaping the acceptance of artificial intelligence.</a:t>
          </a:r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8039FA-6E46-4B15-BCC8-C3D68968A249}" type="parTrans" cxnId="{0045565A-36E9-4098-8720-747E6BE05910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CD722B-B9D4-4357-976F-4D799B37DB37}" type="sibTrans" cxnId="{0045565A-36E9-4098-8720-747E6BE05910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88E9A44-BD8E-4AFB-AED4-F4426006CD02}">
      <dgm:prSet custT="1"/>
      <dgm:spPr/>
      <dgm:t>
        <a:bodyPr/>
        <a:lstStyle/>
        <a:p>
          <a:pPr algn="just"/>
          <a:r>
            <a:rPr lang="en-GB" sz="1050">
              <a:latin typeface="Times New Roman" panose="02020603050405020304" pitchFamily="18" charset="0"/>
              <a:cs typeface="Times New Roman" panose="02020603050405020304" pitchFamily="18" charset="0"/>
            </a:rPr>
            <a:t>The General Data Protection Regulation of the EU calls for privacy officer appointments and data records, therefore incurring expenses while maintaining guest confidence.</a:t>
          </a:r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6F4E9D-D619-4268-ADAA-36AFFE46529B}" type="parTrans" cxnId="{64090D97-365C-4471-90B0-202DDEE560C5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85426D-9F1B-4B8E-9866-DD6A8351504C}" type="sibTrans" cxnId="{64090D97-365C-4471-90B0-202DDEE560C5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29F860B-33C9-44ED-9B8E-F94176E2E34F}">
      <dgm:prSet custT="1"/>
      <dgm:spPr/>
      <dgm:t>
        <a:bodyPr/>
        <a:lstStyle/>
        <a:p>
          <a:pPr algn="just"/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National skills policies see artificial intelligence as a boost in production, but before role automation, social-partner discussion is necessary (PwC, 2021).</a:t>
          </a:r>
          <a:endParaRPr lang="en-US" sz="105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0A51B6-935F-4CFB-9130-F65E35A53AC5}" type="parTrans" cxnId="{72552387-B66B-4226-909F-D2005FD66685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66141A-D61D-4006-A9EA-D92A91013C01}" type="sibTrans" cxnId="{72552387-B66B-4226-909F-D2005FD66685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234C86-5E0E-4409-8585-E4776E40CBD4}">
      <dgm:prSet custT="1"/>
      <dgm:spPr/>
      <dgm:t>
        <a:bodyPr/>
        <a:lstStyle/>
        <a:p>
          <a:pPr algn="just"/>
          <a:r>
            <a:rPr lang="en-GB" sz="1050" b="1" dirty="0">
              <a:latin typeface="Times New Roman" panose="02020603050405020304" pitchFamily="18" charset="0"/>
              <a:cs typeface="Times New Roman" panose="02020603050405020304" pitchFamily="18" charset="0"/>
            </a:rPr>
            <a:t>Economic:</a:t>
          </a:r>
          <a:endParaRPr lang="en-US" sz="105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A090858-A5F9-4C37-A535-C8F90FDEB10D}" type="parTrans" cxnId="{BDB2C287-AE6C-420F-B77B-7226E795BD1C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03E15D-E5BC-41DD-ACBA-6CC8D38C6C92}" type="sibTrans" cxnId="{BDB2C287-AE6C-420F-B77B-7226E795BD1C}">
      <dgm:prSet custT="1"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B40FAF-63D4-4569-BED4-A122A353B877}">
      <dgm:prSet custT="1"/>
      <dgm:spPr/>
      <dgm:t>
        <a:bodyPr/>
        <a:lstStyle/>
        <a:p>
          <a:pPr algn="just"/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Initially, deployment is hampered on cloud platforms, licensing, and staff training by financial considerations (</a:t>
          </a:r>
          <a:r>
            <a:rPr lang="en-GB" sz="105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Rookard</a:t>
          </a:r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05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D14AA2-4546-46EE-9230-0492621DD2AE}" type="parTrans" cxnId="{4D312501-A4B4-4707-AA55-35869EB880A9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EEB7B3-BA0E-40AE-A775-F26FF0717C64}" type="sibTrans" cxnId="{4D312501-A4B4-4707-AA55-35869EB880A9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EFE94E-4946-455A-B3DA-5EA3A3CF62D2}">
      <dgm:prSet custT="1"/>
      <dgm:spPr/>
      <dgm:t>
        <a:bodyPr/>
        <a:lstStyle/>
        <a:p>
          <a:pPr algn="just"/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Through demand projections and tight budgets, global chains may lower costs via scale and recoupment of investment.</a:t>
          </a:r>
          <a:endParaRPr lang="en-US" sz="105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19D992-4C22-4501-9604-84296B4188CE}" type="parTrans" cxnId="{53B7FB2D-3F02-4970-9409-D0698A1B1242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5B81D30-57B8-437B-BCA6-FA436D229E99}" type="sibTrans" cxnId="{53B7FB2D-3F02-4970-9409-D0698A1B1242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3757B7-9A33-4AE7-93FD-DED0728CABD3}">
      <dgm:prSet custT="1"/>
      <dgm:spPr/>
      <dgm:t>
        <a:bodyPr/>
        <a:lstStyle/>
        <a:p>
          <a:pPr algn="just"/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Studies reveal operational savings of up to 20%; nonetheless, uncertain markets inspire careful resource allocation (GOV, 2025).</a:t>
          </a:r>
          <a:endParaRPr lang="en-US" sz="105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B0E749-5C02-4FA6-A36E-E2CDDD92F103}" type="parTrans" cxnId="{24B958A6-3FCB-4692-BCDD-11B44FA26667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FD8C0D-EF4C-460A-8CFB-4A986D75ED63}" type="sibTrans" cxnId="{24B958A6-3FCB-4692-BCDD-11B44FA26667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DC077C-442A-40AA-8580-D291D0D68B6D}">
      <dgm:prSet custT="1"/>
      <dgm:spPr/>
      <dgm:t>
        <a:bodyPr/>
        <a:lstStyle/>
        <a:p>
          <a:pPr algn="just"/>
          <a:r>
            <a:rPr lang="en-GB" sz="1050" b="1" dirty="0">
              <a:latin typeface="Times New Roman" panose="02020603050405020304" pitchFamily="18" charset="0"/>
              <a:cs typeface="Times New Roman" panose="02020603050405020304" pitchFamily="18" charset="0"/>
            </a:rPr>
            <a:t>Social: </a:t>
          </a:r>
          <a:endParaRPr lang="en-US" sz="105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171010D-D9EF-49E2-831B-20FBB9B40D04}" type="parTrans" cxnId="{11594AC6-E8C5-4EDC-B26C-D6A7519324CF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3C62F9-2AF1-49CB-8908-EBC020B8C1CF}" type="sibTrans" cxnId="{11594AC6-E8C5-4EDC-B26C-D6A7519324CF}">
      <dgm:prSet custT="1"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7DD33B-447D-411F-AAB1-A94774C1D8A5}">
      <dgm:prSet custT="1"/>
      <dgm:spPr/>
      <dgm:t>
        <a:bodyPr/>
        <a:lstStyle/>
        <a:p>
          <a:pPr algn="just"/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Adoption success relies on guest emotion and cultural norms; whereas older generations grieve losing human warmth, digital-native travellers value tailored service (Dwivedi et al., 2021).</a:t>
          </a:r>
          <a:endParaRPr lang="en-US" sz="105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7571CAB-9ACD-4666-847B-887718E82F2E}" type="parTrans" cxnId="{C064B6C9-C75C-4BFF-B6BA-ADAF08B28E05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DACAE51-5EA0-40B0-83D8-2A5CC28CCD3A}" type="sibTrans" cxnId="{C064B6C9-C75C-4BFF-B6BA-ADAF08B28E05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C1AB65-17DC-4B84-97A0-B59300DF31BE}">
      <dgm:prSet custT="1"/>
      <dgm:spPr/>
      <dgm:t>
        <a:bodyPr/>
        <a:lstStyle/>
        <a:p>
          <a:pPr algn="just"/>
          <a:r>
            <a:rPr lang="en-GB" sz="1050" b="1" dirty="0">
              <a:latin typeface="Times New Roman" panose="02020603050405020304" pitchFamily="18" charset="0"/>
              <a:cs typeface="Times New Roman" panose="02020603050405020304" pitchFamily="18" charset="0"/>
            </a:rPr>
            <a:t>Technological:</a:t>
          </a:r>
          <a:endParaRPr lang="en-US" sz="105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F374E74-8723-4BA3-814B-FC8BABA93E3F}" type="parTrans" cxnId="{DF6E1577-1BAA-475E-8965-F0A0D4ECFA9E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28C8E2-F222-4B53-9659-F2E04D435AC5}" type="sibTrans" cxnId="{DF6E1577-1BAA-475E-8965-F0A0D4ECFA9E}">
      <dgm:prSet custT="1"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9A2FC4-9D5E-432F-B84D-679ED02E1B20}">
      <dgm:prSet custT="1"/>
      <dgm:spPr/>
      <dgm:t>
        <a:bodyPr/>
        <a:lstStyle/>
        <a:p>
          <a:pPr algn="just"/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Effective artificial intelligence depends on reliable networks and interoperable systems; cyberattacks drive investments in encryption, multi-factor authentication, and ongoing patching (</a:t>
          </a:r>
          <a:r>
            <a:rPr lang="en-GB" sz="1050" dirty="0" err="1">
              <a:latin typeface="Times New Roman" panose="02020603050405020304" pitchFamily="18" charset="0"/>
              <a:cs typeface="Times New Roman" panose="02020603050405020304" pitchFamily="18" charset="0"/>
            </a:rPr>
            <a:t>Jiwnani</a:t>
          </a:r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, 2024).</a:t>
          </a:r>
          <a:endParaRPr lang="en-US" sz="105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7E943E-9F54-48CC-8624-3A1EB2BF47B7}" type="parTrans" cxnId="{23BDE958-0F83-4996-9AB1-BB27672F3C3E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EB99811-59AC-450E-A8FF-06F47482E280}" type="sibTrans" cxnId="{23BDE958-0F83-4996-9AB1-BB27672F3C3E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F8656A-5B93-493B-946D-2BC3D4C29D26}">
      <dgm:prSet custT="1"/>
      <dgm:spPr/>
      <dgm:t>
        <a:bodyPr/>
        <a:lstStyle/>
        <a:p>
          <a:pPr algn="just"/>
          <a:r>
            <a:rPr lang="en-GB" sz="1050" b="1" dirty="0">
              <a:latin typeface="Times New Roman" panose="02020603050405020304" pitchFamily="18" charset="0"/>
              <a:cs typeface="Times New Roman" panose="02020603050405020304" pitchFamily="18" charset="0"/>
            </a:rPr>
            <a:t>Environmental: </a:t>
          </a:r>
          <a:endParaRPr lang="en-US" sz="105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9B9BEA-EFD3-4C42-816B-F5E7B0C1C81D}" type="parTrans" cxnId="{69CCA3A9-2A8E-449D-A088-19BACE1667CC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3D869F-5B12-4FD4-B6ED-F245E01676DA}" type="sibTrans" cxnId="{69CCA3A9-2A8E-449D-A088-19BACE1667CC}">
      <dgm:prSet custT="1"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FA9B0D-3B88-4594-B43C-4E537399CD46}">
      <dgm:prSet custT="1"/>
      <dgm:spPr/>
      <dgm:t>
        <a:bodyPr/>
        <a:lstStyle/>
        <a:p>
          <a:pPr algn="just"/>
          <a:r>
            <a:rPr lang="en-GB" sz="1050" dirty="0">
              <a:latin typeface="Times New Roman" panose="02020603050405020304" pitchFamily="18" charset="0"/>
              <a:cs typeface="Times New Roman" panose="02020603050405020304" pitchFamily="18" charset="0"/>
            </a:rPr>
            <a:t>Predictive-maintenance models, HVAC and lighting adjustment, and green strategy centre on artificial intelligence (Bhattacharya and Sharma, 2025).</a:t>
          </a:r>
          <a:endParaRPr lang="en-US" sz="105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8EF31E-A574-4DC0-9A27-747BD4BA329A}" type="parTrans" cxnId="{40C4BAD9-9522-48D6-ABB6-7CBB111DA729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FEDE1E5-862A-4B6C-8160-143C2AB2C725}" type="sibTrans" cxnId="{40C4BAD9-9522-48D6-ABB6-7CBB111DA729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39ED53-3CE9-4737-8AA5-4DCB9932D99E}">
      <dgm:prSet custT="1"/>
      <dgm:spPr/>
      <dgm:t>
        <a:bodyPr/>
        <a:lstStyle/>
        <a:p>
          <a:pPr algn="just"/>
          <a:r>
            <a:rPr lang="en-GB" sz="1050" b="1" dirty="0">
              <a:latin typeface="Times New Roman" panose="02020603050405020304" pitchFamily="18" charset="0"/>
              <a:cs typeface="Times New Roman" panose="02020603050405020304" pitchFamily="18" charset="0"/>
            </a:rPr>
            <a:t>Legal: </a:t>
          </a:r>
          <a:endParaRPr lang="en-US" sz="105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8B01F8-7295-4AE6-B940-CBA9CAED27D4}" type="parTrans" cxnId="{ADCF7294-D60E-47A2-8D34-C9E5124BD728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98164C-CD40-433D-8FD3-48C01E0D6083}" type="sibTrans" cxnId="{ADCF7294-D60E-47A2-8D34-C9E5124BD728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78D3E9-5401-4F39-A5E6-A2F775AB8DFA}">
      <dgm:prSet custT="1"/>
      <dgm:spPr/>
      <dgm:t>
        <a:bodyPr/>
        <a:lstStyle/>
        <a:p>
          <a:pPr algn="just"/>
          <a:r>
            <a:rPr lang="en-GB" sz="1050">
              <a:latin typeface="Times New Roman" panose="02020603050405020304" pitchFamily="18" charset="0"/>
              <a:cs typeface="Times New Roman" panose="02020603050405020304" pitchFamily="18" charset="0"/>
            </a:rPr>
            <a:t>With board-level supervision of automated decision routes in the guest experience, legal compliance is now a live process.</a:t>
          </a:r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740BC0-4C02-489D-A56E-287828340F8E}" type="parTrans" cxnId="{EA941E8C-2C93-47A1-BF32-608400A3353A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E7DEE50-903E-4BFF-93BD-51E447F48A04}" type="sibTrans" cxnId="{EA941E8C-2C93-47A1-BF32-608400A3353A}">
      <dgm:prSet/>
      <dgm:spPr/>
      <dgm:t>
        <a:bodyPr/>
        <a:lstStyle/>
        <a:p>
          <a:pPr algn="just"/>
          <a:endParaRPr lang="en-US" sz="105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2FF7D4-F663-47B0-AF39-C0EE30D33331}" type="pres">
      <dgm:prSet presAssocID="{21AAA5E7-72D5-495B-9071-F64092BED223}" presName="Name0" presStyleCnt="0">
        <dgm:presLayoutVars>
          <dgm:dir/>
          <dgm:resizeHandles val="exact"/>
        </dgm:presLayoutVars>
      </dgm:prSet>
      <dgm:spPr/>
    </dgm:pt>
    <dgm:pt modelId="{ED89244D-089F-4D00-B547-AC56064E646C}" type="pres">
      <dgm:prSet presAssocID="{7150A8E8-543C-456B-9EF8-5C7DD7F94DC5}" presName="node" presStyleLbl="node1" presStyleIdx="0" presStyleCnt="6">
        <dgm:presLayoutVars>
          <dgm:bulletEnabled val="1"/>
        </dgm:presLayoutVars>
      </dgm:prSet>
      <dgm:spPr/>
    </dgm:pt>
    <dgm:pt modelId="{31C52779-EB61-4271-807B-91649336F1E0}" type="pres">
      <dgm:prSet presAssocID="{B36DEA7C-E4EF-4ACD-9D6B-7F93A88EDA22}" presName="sibTrans" presStyleLbl="sibTrans1D1" presStyleIdx="0" presStyleCnt="5"/>
      <dgm:spPr/>
    </dgm:pt>
    <dgm:pt modelId="{F19836D9-A1A5-4FB1-A198-D75AB5A821BB}" type="pres">
      <dgm:prSet presAssocID="{B36DEA7C-E4EF-4ACD-9D6B-7F93A88EDA22}" presName="connectorText" presStyleLbl="sibTrans1D1" presStyleIdx="0" presStyleCnt="5"/>
      <dgm:spPr/>
    </dgm:pt>
    <dgm:pt modelId="{94993D65-60BE-47B2-B02E-5BE2BD8DACA1}" type="pres">
      <dgm:prSet presAssocID="{CC234C86-5E0E-4409-8585-E4776E40CBD4}" presName="node" presStyleLbl="node1" presStyleIdx="1" presStyleCnt="6">
        <dgm:presLayoutVars>
          <dgm:bulletEnabled val="1"/>
        </dgm:presLayoutVars>
      </dgm:prSet>
      <dgm:spPr/>
    </dgm:pt>
    <dgm:pt modelId="{BE85C70B-91D9-40FC-A76D-4F130C653164}" type="pres">
      <dgm:prSet presAssocID="{7403E15D-E5BC-41DD-ACBA-6CC8D38C6C92}" presName="sibTrans" presStyleLbl="sibTrans1D1" presStyleIdx="1" presStyleCnt="5"/>
      <dgm:spPr/>
    </dgm:pt>
    <dgm:pt modelId="{6D6E1740-D085-48B3-83AE-97A78BDC2C55}" type="pres">
      <dgm:prSet presAssocID="{7403E15D-E5BC-41DD-ACBA-6CC8D38C6C92}" presName="connectorText" presStyleLbl="sibTrans1D1" presStyleIdx="1" presStyleCnt="5"/>
      <dgm:spPr/>
    </dgm:pt>
    <dgm:pt modelId="{17A517A6-EF26-4E9D-B019-9355515CD4DF}" type="pres">
      <dgm:prSet presAssocID="{2ADC077C-442A-40AA-8580-D291D0D68B6D}" presName="node" presStyleLbl="node1" presStyleIdx="2" presStyleCnt="6">
        <dgm:presLayoutVars>
          <dgm:bulletEnabled val="1"/>
        </dgm:presLayoutVars>
      </dgm:prSet>
      <dgm:spPr/>
    </dgm:pt>
    <dgm:pt modelId="{C4208DFB-2EC5-42DB-9FFE-C9FEA66388F8}" type="pres">
      <dgm:prSet presAssocID="{F33C62F9-2AF1-49CB-8908-EBC020B8C1CF}" presName="sibTrans" presStyleLbl="sibTrans1D1" presStyleIdx="2" presStyleCnt="5"/>
      <dgm:spPr/>
    </dgm:pt>
    <dgm:pt modelId="{54C77513-5C84-49C9-ADA9-55C7FF9D2134}" type="pres">
      <dgm:prSet presAssocID="{F33C62F9-2AF1-49CB-8908-EBC020B8C1CF}" presName="connectorText" presStyleLbl="sibTrans1D1" presStyleIdx="2" presStyleCnt="5"/>
      <dgm:spPr/>
    </dgm:pt>
    <dgm:pt modelId="{18B97D85-FBBE-448B-B483-69A0469B0F91}" type="pres">
      <dgm:prSet presAssocID="{1EC1AB65-17DC-4B84-97A0-B59300DF31BE}" presName="node" presStyleLbl="node1" presStyleIdx="3" presStyleCnt="6">
        <dgm:presLayoutVars>
          <dgm:bulletEnabled val="1"/>
        </dgm:presLayoutVars>
      </dgm:prSet>
      <dgm:spPr/>
    </dgm:pt>
    <dgm:pt modelId="{346BB71E-5FD2-4EE4-BACB-5D49A480D5CA}" type="pres">
      <dgm:prSet presAssocID="{FB28C8E2-F222-4B53-9659-F2E04D435AC5}" presName="sibTrans" presStyleLbl="sibTrans1D1" presStyleIdx="3" presStyleCnt="5"/>
      <dgm:spPr/>
    </dgm:pt>
    <dgm:pt modelId="{8A528966-51D1-46E8-86B1-FA629BAAC60F}" type="pres">
      <dgm:prSet presAssocID="{FB28C8E2-F222-4B53-9659-F2E04D435AC5}" presName="connectorText" presStyleLbl="sibTrans1D1" presStyleIdx="3" presStyleCnt="5"/>
      <dgm:spPr/>
    </dgm:pt>
    <dgm:pt modelId="{63CEE8AA-C605-45CD-8679-CA808F7CFEBF}" type="pres">
      <dgm:prSet presAssocID="{8BF8656A-5B93-493B-946D-2BC3D4C29D26}" presName="node" presStyleLbl="node1" presStyleIdx="4" presStyleCnt="6">
        <dgm:presLayoutVars>
          <dgm:bulletEnabled val="1"/>
        </dgm:presLayoutVars>
      </dgm:prSet>
      <dgm:spPr/>
    </dgm:pt>
    <dgm:pt modelId="{8AAB1024-25F5-4A55-A8B8-D2A9BEC61D6B}" type="pres">
      <dgm:prSet presAssocID="{723D869F-5B12-4FD4-B6ED-F245E01676DA}" presName="sibTrans" presStyleLbl="sibTrans1D1" presStyleIdx="4" presStyleCnt="5"/>
      <dgm:spPr/>
    </dgm:pt>
    <dgm:pt modelId="{E9B8C99D-5964-4B83-867A-49C19AF571F0}" type="pres">
      <dgm:prSet presAssocID="{723D869F-5B12-4FD4-B6ED-F245E01676DA}" presName="connectorText" presStyleLbl="sibTrans1D1" presStyleIdx="4" presStyleCnt="5"/>
      <dgm:spPr/>
    </dgm:pt>
    <dgm:pt modelId="{977263B1-F82D-4AFE-9F1B-475555E30CE1}" type="pres">
      <dgm:prSet presAssocID="{7239ED53-3CE9-4737-8AA5-4DCB9932D99E}" presName="node" presStyleLbl="node1" presStyleIdx="5" presStyleCnt="6">
        <dgm:presLayoutVars>
          <dgm:bulletEnabled val="1"/>
        </dgm:presLayoutVars>
      </dgm:prSet>
      <dgm:spPr/>
    </dgm:pt>
  </dgm:ptLst>
  <dgm:cxnLst>
    <dgm:cxn modelId="{4D312501-A4B4-4707-AA55-35869EB880A9}" srcId="{CC234C86-5E0E-4409-8585-E4776E40CBD4}" destId="{ABB40FAF-63D4-4569-BED4-A122A353B877}" srcOrd="0" destOrd="0" parTransId="{ABD14AA2-4546-46EE-9230-0492621DD2AE}" sibTransId="{B7EEB7B3-BA0E-40AE-A775-F26FF0717C64}"/>
    <dgm:cxn modelId="{BFD3BC07-E6D6-43E5-83E4-2938D28027D7}" type="presOf" srcId="{CC234C86-5E0E-4409-8585-E4776E40CBD4}" destId="{94993D65-60BE-47B2-B02E-5BE2BD8DACA1}" srcOrd="0" destOrd="0" presId="urn:microsoft.com/office/officeart/2016/7/layout/RepeatingBendingProcessNew"/>
    <dgm:cxn modelId="{F4A87B0B-E5F3-42AB-9CD0-6773F7108F07}" type="presOf" srcId="{E29F860B-33C9-44ED-9B8E-F94176E2E34F}" destId="{ED89244D-089F-4D00-B547-AC56064E646C}" srcOrd="0" destOrd="3" presId="urn:microsoft.com/office/officeart/2016/7/layout/RepeatingBendingProcessNew"/>
    <dgm:cxn modelId="{4980F917-7A39-4BBC-87EB-BA577DB5AF0E}" type="presOf" srcId="{F7FA9B0D-3B88-4594-B43C-4E537399CD46}" destId="{63CEE8AA-C605-45CD-8679-CA808F7CFEBF}" srcOrd="0" destOrd="1" presId="urn:microsoft.com/office/officeart/2016/7/layout/RepeatingBendingProcessNew"/>
    <dgm:cxn modelId="{EBD37719-D4EE-4A64-9028-CFA2225DB4F2}" type="presOf" srcId="{5AEFE94E-4946-455A-B3DA-5EA3A3CF62D2}" destId="{94993D65-60BE-47B2-B02E-5BE2BD8DACA1}" srcOrd="0" destOrd="2" presId="urn:microsoft.com/office/officeart/2016/7/layout/RepeatingBendingProcessNew"/>
    <dgm:cxn modelId="{53B7FB2D-3F02-4970-9409-D0698A1B1242}" srcId="{CC234C86-5E0E-4409-8585-E4776E40CBD4}" destId="{5AEFE94E-4946-455A-B3DA-5EA3A3CF62D2}" srcOrd="1" destOrd="0" parTransId="{7C19D992-4C22-4501-9604-84296B4188CE}" sibTransId="{A5B81D30-57B8-437B-BCA6-FA436D229E99}"/>
    <dgm:cxn modelId="{566C6B34-76DF-4288-8238-F63607A142F3}" type="presOf" srcId="{653757B7-9A33-4AE7-93FD-DED0728CABD3}" destId="{94993D65-60BE-47B2-B02E-5BE2BD8DACA1}" srcOrd="0" destOrd="3" presId="urn:microsoft.com/office/officeart/2016/7/layout/RepeatingBendingProcessNew"/>
    <dgm:cxn modelId="{9DDAB04A-9189-4379-96E5-1F95332F6716}" type="presOf" srcId="{0E7DD33B-447D-411F-AAB1-A94774C1D8A5}" destId="{17A517A6-EF26-4E9D-B019-9355515CD4DF}" srcOrd="0" destOrd="1" presId="urn:microsoft.com/office/officeart/2016/7/layout/RepeatingBendingProcessNew"/>
    <dgm:cxn modelId="{E0B8E84A-EBF9-4388-B2A6-89D6AEFC017D}" type="presOf" srcId="{D89A2FC4-9D5E-432F-B84D-679ED02E1B20}" destId="{18B97D85-FBBE-448B-B483-69A0469B0F91}" srcOrd="0" destOrd="1" presId="urn:microsoft.com/office/officeart/2016/7/layout/RepeatingBendingProcessNew"/>
    <dgm:cxn modelId="{D2F2C04D-E27E-4B57-BB80-D8E22D08CFB0}" type="presOf" srcId="{FB28C8E2-F222-4B53-9659-F2E04D435AC5}" destId="{346BB71E-5FD2-4EE4-BACB-5D49A480D5CA}" srcOrd="0" destOrd="0" presId="urn:microsoft.com/office/officeart/2016/7/layout/RepeatingBendingProcessNew"/>
    <dgm:cxn modelId="{0ACB2D6F-1BEB-4E48-B431-5863FA5ECD89}" type="presOf" srcId="{7150A8E8-543C-456B-9EF8-5C7DD7F94DC5}" destId="{ED89244D-089F-4D00-B547-AC56064E646C}" srcOrd="0" destOrd="0" presId="urn:microsoft.com/office/officeart/2016/7/layout/RepeatingBendingProcessNew"/>
    <dgm:cxn modelId="{F7806C6F-BDBD-45B8-815B-CA201F3F7A01}" srcId="{21AAA5E7-72D5-495B-9071-F64092BED223}" destId="{7150A8E8-543C-456B-9EF8-5C7DD7F94DC5}" srcOrd="0" destOrd="0" parTransId="{92E34951-C918-4FD1-A404-F83B213DAF27}" sibTransId="{B36DEA7C-E4EF-4ACD-9D6B-7F93A88EDA22}"/>
    <dgm:cxn modelId="{E2374E73-2F7B-4099-A7D8-98CF2F03C3D4}" type="presOf" srcId="{504A05A2-FE28-4AB5-A1C5-9BD6BE6DC00A}" destId="{ED89244D-089F-4D00-B547-AC56064E646C}" srcOrd="0" destOrd="1" presId="urn:microsoft.com/office/officeart/2016/7/layout/RepeatingBendingProcessNew"/>
    <dgm:cxn modelId="{5B39E754-3DD9-4990-8350-1C1B0FB63DF7}" type="presOf" srcId="{7403E15D-E5BC-41DD-ACBA-6CC8D38C6C92}" destId="{6D6E1740-D085-48B3-83AE-97A78BDC2C55}" srcOrd="1" destOrd="0" presId="urn:microsoft.com/office/officeart/2016/7/layout/RepeatingBendingProcessNew"/>
    <dgm:cxn modelId="{24AAE255-D8AF-48A1-BDC5-AF14A160014A}" type="presOf" srcId="{B88E9A44-BD8E-4AFB-AED4-F4426006CD02}" destId="{ED89244D-089F-4D00-B547-AC56064E646C}" srcOrd="0" destOrd="2" presId="urn:microsoft.com/office/officeart/2016/7/layout/RepeatingBendingProcessNew"/>
    <dgm:cxn modelId="{36ADF975-F376-488A-9EC8-FBA63DAA71F3}" type="presOf" srcId="{7403E15D-E5BC-41DD-ACBA-6CC8D38C6C92}" destId="{BE85C70B-91D9-40FC-A76D-4F130C653164}" srcOrd="0" destOrd="0" presId="urn:microsoft.com/office/officeart/2016/7/layout/RepeatingBendingProcessNew"/>
    <dgm:cxn modelId="{F5256C76-CDFC-42A6-86FA-9269020BE439}" type="presOf" srcId="{21AAA5E7-72D5-495B-9071-F64092BED223}" destId="{172FF7D4-F663-47B0-AF39-C0EE30D33331}" srcOrd="0" destOrd="0" presId="urn:microsoft.com/office/officeart/2016/7/layout/RepeatingBendingProcessNew"/>
    <dgm:cxn modelId="{36D6CB76-CEE8-4033-9428-CED9EDA2C42B}" type="presOf" srcId="{723D869F-5B12-4FD4-B6ED-F245E01676DA}" destId="{8AAB1024-25F5-4A55-A8B8-D2A9BEC61D6B}" srcOrd="0" destOrd="0" presId="urn:microsoft.com/office/officeart/2016/7/layout/RepeatingBendingProcessNew"/>
    <dgm:cxn modelId="{DF6E1577-1BAA-475E-8965-F0A0D4ECFA9E}" srcId="{21AAA5E7-72D5-495B-9071-F64092BED223}" destId="{1EC1AB65-17DC-4B84-97A0-B59300DF31BE}" srcOrd="3" destOrd="0" parTransId="{2F374E74-8723-4BA3-814B-FC8BABA93E3F}" sibTransId="{FB28C8E2-F222-4B53-9659-F2E04D435AC5}"/>
    <dgm:cxn modelId="{23BDE958-0F83-4996-9AB1-BB27672F3C3E}" srcId="{1EC1AB65-17DC-4B84-97A0-B59300DF31BE}" destId="{D89A2FC4-9D5E-432F-B84D-679ED02E1B20}" srcOrd="0" destOrd="0" parTransId="{867E943E-9F54-48CC-8624-3A1EB2BF47B7}" sibTransId="{BEB99811-59AC-450E-A8FF-06F47482E280}"/>
    <dgm:cxn modelId="{0045565A-36E9-4098-8720-747E6BE05910}" srcId="{7150A8E8-543C-456B-9EF8-5C7DD7F94DC5}" destId="{504A05A2-FE28-4AB5-A1C5-9BD6BE6DC00A}" srcOrd="0" destOrd="0" parTransId="{3A8039FA-6E46-4B15-BCC8-C3D68968A249}" sibTransId="{48CD722B-B9D4-4357-976F-4D799B37DB37}"/>
    <dgm:cxn modelId="{DAD7D27D-5062-44B8-B687-0B66CE6900C8}" type="presOf" srcId="{F33C62F9-2AF1-49CB-8908-EBC020B8C1CF}" destId="{C4208DFB-2EC5-42DB-9FFE-C9FEA66388F8}" srcOrd="0" destOrd="0" presId="urn:microsoft.com/office/officeart/2016/7/layout/RepeatingBendingProcessNew"/>
    <dgm:cxn modelId="{94FB6985-9CD8-4EA6-A400-2722C8E1968A}" type="presOf" srcId="{2ADC077C-442A-40AA-8580-D291D0D68B6D}" destId="{17A517A6-EF26-4E9D-B019-9355515CD4DF}" srcOrd="0" destOrd="0" presId="urn:microsoft.com/office/officeart/2016/7/layout/RepeatingBendingProcessNew"/>
    <dgm:cxn modelId="{72552387-B66B-4226-909F-D2005FD66685}" srcId="{7150A8E8-543C-456B-9EF8-5C7DD7F94DC5}" destId="{E29F860B-33C9-44ED-9B8E-F94176E2E34F}" srcOrd="2" destOrd="0" parTransId="{480A51B6-935F-4CFB-9130-F65E35A53AC5}" sibTransId="{B366141A-D61D-4006-A9EA-D92A91013C01}"/>
    <dgm:cxn modelId="{AAC42E87-E2AE-4969-A486-C81A54880DF1}" type="presOf" srcId="{723D869F-5B12-4FD4-B6ED-F245E01676DA}" destId="{E9B8C99D-5964-4B83-867A-49C19AF571F0}" srcOrd="1" destOrd="0" presId="urn:microsoft.com/office/officeart/2016/7/layout/RepeatingBendingProcessNew"/>
    <dgm:cxn modelId="{BDB2C287-AE6C-420F-B77B-7226E795BD1C}" srcId="{21AAA5E7-72D5-495B-9071-F64092BED223}" destId="{CC234C86-5E0E-4409-8585-E4776E40CBD4}" srcOrd="1" destOrd="0" parTransId="{7A090858-A5F9-4C37-A535-C8F90FDEB10D}" sibTransId="{7403E15D-E5BC-41DD-ACBA-6CC8D38C6C92}"/>
    <dgm:cxn modelId="{EA941E8C-2C93-47A1-BF32-608400A3353A}" srcId="{7239ED53-3CE9-4737-8AA5-4DCB9932D99E}" destId="{3C78D3E9-5401-4F39-A5E6-A2F775AB8DFA}" srcOrd="0" destOrd="0" parTransId="{75740BC0-4C02-489D-A56E-287828340F8E}" sibTransId="{BE7DEE50-903E-4BFF-93BD-51E447F48A04}"/>
    <dgm:cxn modelId="{B007278C-4FBA-4A3E-B6EB-C586F51C1AEB}" type="presOf" srcId="{1EC1AB65-17DC-4B84-97A0-B59300DF31BE}" destId="{18B97D85-FBBE-448B-B483-69A0469B0F91}" srcOrd="0" destOrd="0" presId="urn:microsoft.com/office/officeart/2016/7/layout/RepeatingBendingProcessNew"/>
    <dgm:cxn modelId="{C5D96E8C-EBFF-43D2-869C-E8971ED3EC21}" type="presOf" srcId="{ABB40FAF-63D4-4569-BED4-A122A353B877}" destId="{94993D65-60BE-47B2-B02E-5BE2BD8DACA1}" srcOrd="0" destOrd="1" presId="urn:microsoft.com/office/officeart/2016/7/layout/RepeatingBendingProcessNew"/>
    <dgm:cxn modelId="{ADCF7294-D60E-47A2-8D34-C9E5124BD728}" srcId="{21AAA5E7-72D5-495B-9071-F64092BED223}" destId="{7239ED53-3CE9-4737-8AA5-4DCB9932D99E}" srcOrd="5" destOrd="0" parTransId="{F48B01F8-7295-4AE6-B940-CBA9CAED27D4}" sibTransId="{F798164C-CD40-433D-8FD3-48C01E0D6083}"/>
    <dgm:cxn modelId="{64090D97-365C-4471-90B0-202DDEE560C5}" srcId="{7150A8E8-543C-456B-9EF8-5C7DD7F94DC5}" destId="{B88E9A44-BD8E-4AFB-AED4-F4426006CD02}" srcOrd="1" destOrd="0" parTransId="{B56F4E9D-D619-4268-ADAA-36AFFE46529B}" sibTransId="{F285426D-9F1B-4B8E-9866-DD6A8351504C}"/>
    <dgm:cxn modelId="{84BCFDA0-C7AD-4604-8D77-61A1BAEADE9F}" type="presOf" srcId="{8BF8656A-5B93-493B-946D-2BC3D4C29D26}" destId="{63CEE8AA-C605-45CD-8679-CA808F7CFEBF}" srcOrd="0" destOrd="0" presId="urn:microsoft.com/office/officeart/2016/7/layout/RepeatingBendingProcessNew"/>
    <dgm:cxn modelId="{24B958A6-3FCB-4692-BCDD-11B44FA26667}" srcId="{CC234C86-5E0E-4409-8585-E4776E40CBD4}" destId="{653757B7-9A33-4AE7-93FD-DED0728CABD3}" srcOrd="2" destOrd="0" parTransId="{98B0E749-5C02-4FA6-A36E-E2CDDD92F103}" sibTransId="{8BFD8C0D-EF4C-460A-8CFB-4A986D75ED63}"/>
    <dgm:cxn modelId="{69CCA3A9-2A8E-449D-A088-19BACE1667CC}" srcId="{21AAA5E7-72D5-495B-9071-F64092BED223}" destId="{8BF8656A-5B93-493B-946D-2BC3D4C29D26}" srcOrd="4" destOrd="0" parTransId="{499B9BEA-EFD3-4C42-816B-F5E7B0C1C81D}" sibTransId="{723D869F-5B12-4FD4-B6ED-F245E01676DA}"/>
    <dgm:cxn modelId="{097698B5-D3CC-40A3-BF6B-15DA8CF198A7}" type="presOf" srcId="{B36DEA7C-E4EF-4ACD-9D6B-7F93A88EDA22}" destId="{F19836D9-A1A5-4FB1-A198-D75AB5A821BB}" srcOrd="1" destOrd="0" presId="urn:microsoft.com/office/officeart/2016/7/layout/RepeatingBendingProcessNew"/>
    <dgm:cxn modelId="{11594AC6-E8C5-4EDC-B26C-D6A7519324CF}" srcId="{21AAA5E7-72D5-495B-9071-F64092BED223}" destId="{2ADC077C-442A-40AA-8580-D291D0D68B6D}" srcOrd="2" destOrd="0" parTransId="{6171010D-D9EF-49E2-831B-20FBB9B40D04}" sibTransId="{F33C62F9-2AF1-49CB-8908-EBC020B8C1CF}"/>
    <dgm:cxn modelId="{C064B6C9-C75C-4BFF-B6BA-ADAF08B28E05}" srcId="{2ADC077C-442A-40AA-8580-D291D0D68B6D}" destId="{0E7DD33B-447D-411F-AAB1-A94774C1D8A5}" srcOrd="0" destOrd="0" parTransId="{07571CAB-9ACD-4666-847B-887718E82F2E}" sibTransId="{0DACAE51-5EA0-40B0-83D8-2A5CC28CCD3A}"/>
    <dgm:cxn modelId="{90BD8DCA-EB43-4E62-8860-48E767A8F0D7}" type="presOf" srcId="{F33C62F9-2AF1-49CB-8908-EBC020B8C1CF}" destId="{54C77513-5C84-49C9-ADA9-55C7FF9D2134}" srcOrd="1" destOrd="0" presId="urn:microsoft.com/office/officeart/2016/7/layout/RepeatingBendingProcessNew"/>
    <dgm:cxn modelId="{871171D4-A736-469E-AC3B-6952E332B766}" type="presOf" srcId="{3C78D3E9-5401-4F39-A5E6-A2F775AB8DFA}" destId="{977263B1-F82D-4AFE-9F1B-475555E30CE1}" srcOrd="0" destOrd="1" presId="urn:microsoft.com/office/officeart/2016/7/layout/RepeatingBendingProcessNew"/>
    <dgm:cxn modelId="{40C4BAD9-9522-48D6-ABB6-7CBB111DA729}" srcId="{8BF8656A-5B93-493B-946D-2BC3D4C29D26}" destId="{F7FA9B0D-3B88-4594-B43C-4E537399CD46}" srcOrd="0" destOrd="0" parTransId="{A88EF31E-A574-4DC0-9A27-747BD4BA329A}" sibTransId="{2FEDE1E5-862A-4B6C-8160-143C2AB2C725}"/>
    <dgm:cxn modelId="{DB40DCEB-5EEF-4A4F-A1F0-8DB76537D9E0}" type="presOf" srcId="{B36DEA7C-E4EF-4ACD-9D6B-7F93A88EDA22}" destId="{31C52779-EB61-4271-807B-91649336F1E0}" srcOrd="0" destOrd="0" presId="urn:microsoft.com/office/officeart/2016/7/layout/RepeatingBendingProcessNew"/>
    <dgm:cxn modelId="{6FFCA5EE-0F29-4402-8365-0B238760187E}" type="presOf" srcId="{7239ED53-3CE9-4737-8AA5-4DCB9932D99E}" destId="{977263B1-F82D-4AFE-9F1B-475555E30CE1}" srcOrd="0" destOrd="0" presId="urn:microsoft.com/office/officeart/2016/7/layout/RepeatingBendingProcessNew"/>
    <dgm:cxn modelId="{27CF2AF9-489A-4C82-A281-9A4D186F4F08}" type="presOf" srcId="{FB28C8E2-F222-4B53-9659-F2E04D435AC5}" destId="{8A528966-51D1-46E8-86B1-FA629BAAC60F}" srcOrd="1" destOrd="0" presId="urn:microsoft.com/office/officeart/2016/7/layout/RepeatingBendingProcessNew"/>
    <dgm:cxn modelId="{5C97A125-7073-4840-BB53-46BC75F5E397}" type="presParOf" srcId="{172FF7D4-F663-47B0-AF39-C0EE30D33331}" destId="{ED89244D-089F-4D00-B547-AC56064E646C}" srcOrd="0" destOrd="0" presId="urn:microsoft.com/office/officeart/2016/7/layout/RepeatingBendingProcessNew"/>
    <dgm:cxn modelId="{3584176F-225C-4129-9190-E98EFA3D007A}" type="presParOf" srcId="{172FF7D4-F663-47B0-AF39-C0EE30D33331}" destId="{31C52779-EB61-4271-807B-91649336F1E0}" srcOrd="1" destOrd="0" presId="urn:microsoft.com/office/officeart/2016/7/layout/RepeatingBendingProcessNew"/>
    <dgm:cxn modelId="{02813E21-8735-40E9-B180-F396414F1890}" type="presParOf" srcId="{31C52779-EB61-4271-807B-91649336F1E0}" destId="{F19836D9-A1A5-4FB1-A198-D75AB5A821BB}" srcOrd="0" destOrd="0" presId="urn:microsoft.com/office/officeart/2016/7/layout/RepeatingBendingProcessNew"/>
    <dgm:cxn modelId="{3A75E566-080C-40B7-ACA3-05F74FF1C1A8}" type="presParOf" srcId="{172FF7D4-F663-47B0-AF39-C0EE30D33331}" destId="{94993D65-60BE-47B2-B02E-5BE2BD8DACA1}" srcOrd="2" destOrd="0" presId="urn:microsoft.com/office/officeart/2016/7/layout/RepeatingBendingProcessNew"/>
    <dgm:cxn modelId="{7490A090-FD81-445B-8834-6ADE36C69636}" type="presParOf" srcId="{172FF7D4-F663-47B0-AF39-C0EE30D33331}" destId="{BE85C70B-91D9-40FC-A76D-4F130C653164}" srcOrd="3" destOrd="0" presId="urn:microsoft.com/office/officeart/2016/7/layout/RepeatingBendingProcessNew"/>
    <dgm:cxn modelId="{B29E9859-5A3B-4E69-BDBA-C70CB7F70684}" type="presParOf" srcId="{BE85C70B-91D9-40FC-A76D-4F130C653164}" destId="{6D6E1740-D085-48B3-83AE-97A78BDC2C55}" srcOrd="0" destOrd="0" presId="urn:microsoft.com/office/officeart/2016/7/layout/RepeatingBendingProcessNew"/>
    <dgm:cxn modelId="{19D7CD07-D22A-4326-83DC-5A4EB36C523F}" type="presParOf" srcId="{172FF7D4-F663-47B0-AF39-C0EE30D33331}" destId="{17A517A6-EF26-4E9D-B019-9355515CD4DF}" srcOrd="4" destOrd="0" presId="urn:microsoft.com/office/officeart/2016/7/layout/RepeatingBendingProcessNew"/>
    <dgm:cxn modelId="{C2A80C2F-E4AA-4944-B58D-B2E933B0E30C}" type="presParOf" srcId="{172FF7D4-F663-47B0-AF39-C0EE30D33331}" destId="{C4208DFB-2EC5-42DB-9FFE-C9FEA66388F8}" srcOrd="5" destOrd="0" presId="urn:microsoft.com/office/officeart/2016/7/layout/RepeatingBendingProcessNew"/>
    <dgm:cxn modelId="{C245318B-9352-488F-9E02-29BE69F930C7}" type="presParOf" srcId="{C4208DFB-2EC5-42DB-9FFE-C9FEA66388F8}" destId="{54C77513-5C84-49C9-ADA9-55C7FF9D2134}" srcOrd="0" destOrd="0" presId="urn:microsoft.com/office/officeart/2016/7/layout/RepeatingBendingProcessNew"/>
    <dgm:cxn modelId="{FAA0943C-21B0-403D-9425-6BE9A6967751}" type="presParOf" srcId="{172FF7D4-F663-47B0-AF39-C0EE30D33331}" destId="{18B97D85-FBBE-448B-B483-69A0469B0F91}" srcOrd="6" destOrd="0" presId="urn:microsoft.com/office/officeart/2016/7/layout/RepeatingBendingProcessNew"/>
    <dgm:cxn modelId="{387FF209-FFCF-4C8F-B23D-85E561399E3B}" type="presParOf" srcId="{172FF7D4-F663-47B0-AF39-C0EE30D33331}" destId="{346BB71E-5FD2-4EE4-BACB-5D49A480D5CA}" srcOrd="7" destOrd="0" presId="urn:microsoft.com/office/officeart/2016/7/layout/RepeatingBendingProcessNew"/>
    <dgm:cxn modelId="{AF6FE841-919E-454E-A30A-D7A016865AF3}" type="presParOf" srcId="{346BB71E-5FD2-4EE4-BACB-5D49A480D5CA}" destId="{8A528966-51D1-46E8-86B1-FA629BAAC60F}" srcOrd="0" destOrd="0" presId="urn:microsoft.com/office/officeart/2016/7/layout/RepeatingBendingProcessNew"/>
    <dgm:cxn modelId="{604BFF99-7CEC-4710-8CB1-6B5985EEF71D}" type="presParOf" srcId="{172FF7D4-F663-47B0-AF39-C0EE30D33331}" destId="{63CEE8AA-C605-45CD-8679-CA808F7CFEBF}" srcOrd="8" destOrd="0" presId="urn:microsoft.com/office/officeart/2016/7/layout/RepeatingBendingProcessNew"/>
    <dgm:cxn modelId="{ADBAB5BE-EF38-4511-A568-06D9B870E048}" type="presParOf" srcId="{172FF7D4-F663-47B0-AF39-C0EE30D33331}" destId="{8AAB1024-25F5-4A55-A8B8-D2A9BEC61D6B}" srcOrd="9" destOrd="0" presId="urn:microsoft.com/office/officeart/2016/7/layout/RepeatingBendingProcessNew"/>
    <dgm:cxn modelId="{F33A5727-8EAE-40B3-8597-9AC08065F668}" type="presParOf" srcId="{8AAB1024-25F5-4A55-A8B8-D2A9BEC61D6B}" destId="{E9B8C99D-5964-4B83-867A-49C19AF571F0}" srcOrd="0" destOrd="0" presId="urn:microsoft.com/office/officeart/2016/7/layout/RepeatingBendingProcessNew"/>
    <dgm:cxn modelId="{D00DAFD0-B385-4A76-AFAC-8B83F0B38655}" type="presParOf" srcId="{172FF7D4-F663-47B0-AF39-C0EE30D33331}" destId="{977263B1-F82D-4AFE-9F1B-475555E30CE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F83F77-11E1-4E27-AA72-3B80E387904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AA8139D-66C7-4207-A9B2-4FF685B38BA4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AI feeds real-time choices, customises service, and cuts waste.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2693E3-9CE1-4876-ADA8-C22366D3FA4C}" type="parTrans" cxnId="{E906CEF8-4CB8-4908-9F2D-704B317A9B9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962CC34-016F-4104-A003-74B1DA865728}" type="sibTrans" cxnId="{E906CEF8-4CB8-4908-9F2D-704B317A9B9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C73CE2-CB9D-46C2-A291-589D95406115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Field pilots consistently demonstrate financial benefits when precise estimates lower electricity costs and manpower requirements.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BE8A68-5CB3-4CDD-BD50-915C83D05FEB}" type="parTrans" cxnId="{3CA25376-5C21-4A9F-81D7-ECB7FBE3DE0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BE128A-0502-42D0-B09F-FFA013D2686A}" type="sibTrans" cxnId="{3CA25376-5C21-4A9F-81D7-ECB7FBE3DE0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7CCF2F-1DAF-4705-AC70-C5FC40D1BF6B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Strict privacy rules and consumer concerns call for open data policies with bias checks.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8179384-4DB1-4D48-BB0F-3C04C5A27119}" type="parTrans" cxnId="{0D0D7982-FC65-4776-BE1B-EE0C2BC2FE2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31FC37-99A9-48FC-B7F5-C25830D2D026}" type="sibTrans" cxnId="{0D0D7982-FC65-4776-BE1B-EE0C2BC2FE2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1AF816-EA21-4513-A3CD-059FCDD750AB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Cyber-risk hinder smooth integration; legacy systems, connection concerns.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1B9BABC-50DB-4C9C-BE69-E19D23550FEF}" type="parTrans" cxnId="{08BD4074-02EA-405F-BC57-5468AD7DA17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1BA6FB7-18DC-4518-A701-09DC562982BA}" type="sibTrans" cxnId="{08BD4074-02EA-405F-BC57-5468AD7DA17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0A5A60-44DE-4CDA-930F-E664598BBE8D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While new professions call for analytical and sympathetic abilities, workforce concerns remain as technology replaces monotonous activities.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B6174E-7EB4-4749-9C21-F745158AA71F}" type="parTrans" cxnId="{C6F96B98-A64B-4F34-BABA-3986E4E644F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CE3A67-ED44-4ADC-9169-8B28CC22C478}" type="sibTrans" cxnId="{C6F96B98-A64B-4F34-BABA-3986E4E644F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A0C69A-5ED4-45A1-A7D0-BA1216B65875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Start small, educate personnel, control data transparently, and compare effect against guest trust and profit using a balanced approach.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19B1D15-9A96-4139-9AEE-02F9FE00B0F1}" type="parTrans" cxnId="{96FC3023-E649-499D-95DB-1B6D8B56423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9AA776-FACF-4B3C-B8E6-511BD6644234}" type="sibTrans" cxnId="{96FC3023-E649-499D-95DB-1B6D8B56423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EECA8C-8E0D-44BC-A5C2-2AC72BEE6852}" type="pres">
      <dgm:prSet presAssocID="{C2F83F77-11E1-4E27-AA72-3B80E3879043}" presName="diagram" presStyleCnt="0">
        <dgm:presLayoutVars>
          <dgm:dir/>
          <dgm:resizeHandles val="exact"/>
        </dgm:presLayoutVars>
      </dgm:prSet>
      <dgm:spPr/>
    </dgm:pt>
    <dgm:pt modelId="{F60D65EC-8A17-4539-A202-D8F28591D0A5}" type="pres">
      <dgm:prSet presAssocID="{7AA8139D-66C7-4207-A9B2-4FF685B38BA4}" presName="node" presStyleLbl="node1" presStyleIdx="0" presStyleCnt="6">
        <dgm:presLayoutVars>
          <dgm:bulletEnabled val="1"/>
        </dgm:presLayoutVars>
      </dgm:prSet>
      <dgm:spPr/>
    </dgm:pt>
    <dgm:pt modelId="{B468AABB-B6CC-4EA2-9DF4-D8CDC7CF6ADA}" type="pres">
      <dgm:prSet presAssocID="{A962CC34-016F-4104-A003-74B1DA865728}" presName="sibTrans" presStyleCnt="0"/>
      <dgm:spPr/>
    </dgm:pt>
    <dgm:pt modelId="{253CB77D-D49A-4655-B3A2-0716108BA7E0}" type="pres">
      <dgm:prSet presAssocID="{ACC73CE2-CB9D-46C2-A291-589D95406115}" presName="node" presStyleLbl="node1" presStyleIdx="1" presStyleCnt="6">
        <dgm:presLayoutVars>
          <dgm:bulletEnabled val="1"/>
        </dgm:presLayoutVars>
      </dgm:prSet>
      <dgm:spPr/>
    </dgm:pt>
    <dgm:pt modelId="{30807B20-CC0F-411E-B115-C272FD91682E}" type="pres">
      <dgm:prSet presAssocID="{0FBE128A-0502-42D0-B09F-FFA013D2686A}" presName="sibTrans" presStyleCnt="0"/>
      <dgm:spPr/>
    </dgm:pt>
    <dgm:pt modelId="{C89BB489-79D0-4F97-8714-694F5A475384}" type="pres">
      <dgm:prSet presAssocID="{047CCF2F-1DAF-4705-AC70-C5FC40D1BF6B}" presName="node" presStyleLbl="node1" presStyleIdx="2" presStyleCnt="6">
        <dgm:presLayoutVars>
          <dgm:bulletEnabled val="1"/>
        </dgm:presLayoutVars>
      </dgm:prSet>
      <dgm:spPr/>
    </dgm:pt>
    <dgm:pt modelId="{57E00716-C7F0-498D-BC78-B158AB865EDE}" type="pres">
      <dgm:prSet presAssocID="{9231FC37-99A9-48FC-B7F5-C25830D2D026}" presName="sibTrans" presStyleCnt="0"/>
      <dgm:spPr/>
    </dgm:pt>
    <dgm:pt modelId="{99F64A88-EFA7-4813-B927-30767B1B5A1D}" type="pres">
      <dgm:prSet presAssocID="{361AF816-EA21-4513-A3CD-059FCDD750AB}" presName="node" presStyleLbl="node1" presStyleIdx="3" presStyleCnt="6">
        <dgm:presLayoutVars>
          <dgm:bulletEnabled val="1"/>
        </dgm:presLayoutVars>
      </dgm:prSet>
      <dgm:spPr/>
    </dgm:pt>
    <dgm:pt modelId="{5638F257-AF1C-4B53-8DA6-50FE33AD597E}" type="pres">
      <dgm:prSet presAssocID="{61BA6FB7-18DC-4518-A701-09DC562982BA}" presName="sibTrans" presStyleCnt="0"/>
      <dgm:spPr/>
    </dgm:pt>
    <dgm:pt modelId="{4A3C9C72-D6D7-456B-98EA-EBD04F634E8C}" type="pres">
      <dgm:prSet presAssocID="{440A5A60-44DE-4CDA-930F-E664598BBE8D}" presName="node" presStyleLbl="node1" presStyleIdx="4" presStyleCnt="6">
        <dgm:presLayoutVars>
          <dgm:bulletEnabled val="1"/>
        </dgm:presLayoutVars>
      </dgm:prSet>
      <dgm:spPr/>
    </dgm:pt>
    <dgm:pt modelId="{A61CDA0F-A0FB-4B3C-9823-6DE5B0B2A359}" type="pres">
      <dgm:prSet presAssocID="{40CE3A67-ED44-4ADC-9169-8B28CC22C478}" presName="sibTrans" presStyleCnt="0"/>
      <dgm:spPr/>
    </dgm:pt>
    <dgm:pt modelId="{E5BB7668-0AA2-40AD-AC0F-547C5C8FEC00}" type="pres">
      <dgm:prSet presAssocID="{DDA0C69A-5ED4-45A1-A7D0-BA1216B65875}" presName="node" presStyleLbl="node1" presStyleIdx="5" presStyleCnt="6">
        <dgm:presLayoutVars>
          <dgm:bulletEnabled val="1"/>
        </dgm:presLayoutVars>
      </dgm:prSet>
      <dgm:spPr/>
    </dgm:pt>
  </dgm:ptLst>
  <dgm:cxnLst>
    <dgm:cxn modelId="{96FC3023-E649-499D-95DB-1B6D8B564239}" srcId="{C2F83F77-11E1-4E27-AA72-3B80E3879043}" destId="{DDA0C69A-5ED4-45A1-A7D0-BA1216B65875}" srcOrd="5" destOrd="0" parTransId="{619B1D15-9A96-4139-9AEE-02F9FE00B0F1}" sibTransId="{C79AA776-FACF-4B3C-B8E6-511BD6644234}"/>
    <dgm:cxn modelId="{0E2F0A35-0128-4645-BE6C-05A4ED096C7C}" type="presOf" srcId="{C2F83F77-11E1-4E27-AA72-3B80E3879043}" destId="{A1EECA8C-8E0D-44BC-A5C2-2AC72BEE6852}" srcOrd="0" destOrd="0" presId="urn:microsoft.com/office/officeart/2005/8/layout/default"/>
    <dgm:cxn modelId="{08BD4074-02EA-405F-BC57-5468AD7DA175}" srcId="{C2F83F77-11E1-4E27-AA72-3B80E3879043}" destId="{361AF816-EA21-4513-A3CD-059FCDD750AB}" srcOrd="3" destOrd="0" parTransId="{11B9BABC-50DB-4C9C-BE69-E19D23550FEF}" sibTransId="{61BA6FB7-18DC-4518-A701-09DC562982BA}"/>
    <dgm:cxn modelId="{3CA25376-5C21-4A9F-81D7-ECB7FBE3DE0A}" srcId="{C2F83F77-11E1-4E27-AA72-3B80E3879043}" destId="{ACC73CE2-CB9D-46C2-A291-589D95406115}" srcOrd="1" destOrd="0" parTransId="{48BE8A68-5CB3-4CDD-BD50-915C83D05FEB}" sibTransId="{0FBE128A-0502-42D0-B09F-FFA013D2686A}"/>
    <dgm:cxn modelId="{EFA34D5A-36B2-4DBA-B440-205FF91421DC}" type="presOf" srcId="{440A5A60-44DE-4CDA-930F-E664598BBE8D}" destId="{4A3C9C72-D6D7-456B-98EA-EBD04F634E8C}" srcOrd="0" destOrd="0" presId="urn:microsoft.com/office/officeart/2005/8/layout/default"/>
    <dgm:cxn modelId="{0D0D7982-FC65-4776-BE1B-EE0C2BC2FE21}" srcId="{C2F83F77-11E1-4E27-AA72-3B80E3879043}" destId="{047CCF2F-1DAF-4705-AC70-C5FC40D1BF6B}" srcOrd="2" destOrd="0" parTransId="{B8179384-4DB1-4D48-BB0F-3C04C5A27119}" sibTransId="{9231FC37-99A9-48FC-B7F5-C25830D2D026}"/>
    <dgm:cxn modelId="{C6F96B98-A64B-4F34-BABA-3986E4E644FD}" srcId="{C2F83F77-11E1-4E27-AA72-3B80E3879043}" destId="{440A5A60-44DE-4CDA-930F-E664598BBE8D}" srcOrd="4" destOrd="0" parTransId="{D7B6174E-7EB4-4749-9C21-F745158AA71F}" sibTransId="{40CE3A67-ED44-4ADC-9169-8B28CC22C478}"/>
    <dgm:cxn modelId="{25C2DDA3-1B2D-4FAF-8D9F-CCCF194CC3CC}" type="presOf" srcId="{361AF816-EA21-4513-A3CD-059FCDD750AB}" destId="{99F64A88-EFA7-4813-B927-30767B1B5A1D}" srcOrd="0" destOrd="0" presId="urn:microsoft.com/office/officeart/2005/8/layout/default"/>
    <dgm:cxn modelId="{C1226FAB-E27F-4EC3-A910-17A6581E728D}" type="presOf" srcId="{047CCF2F-1DAF-4705-AC70-C5FC40D1BF6B}" destId="{C89BB489-79D0-4F97-8714-694F5A475384}" srcOrd="0" destOrd="0" presId="urn:microsoft.com/office/officeart/2005/8/layout/default"/>
    <dgm:cxn modelId="{FF3EB4AB-E959-44AE-9FE4-A088AF31A5C1}" type="presOf" srcId="{ACC73CE2-CB9D-46C2-A291-589D95406115}" destId="{253CB77D-D49A-4655-B3A2-0716108BA7E0}" srcOrd="0" destOrd="0" presId="urn:microsoft.com/office/officeart/2005/8/layout/default"/>
    <dgm:cxn modelId="{2BD327C1-CFA8-42D6-BADD-4D375119D0FC}" type="presOf" srcId="{7AA8139D-66C7-4207-A9B2-4FF685B38BA4}" destId="{F60D65EC-8A17-4539-A202-D8F28591D0A5}" srcOrd="0" destOrd="0" presId="urn:microsoft.com/office/officeart/2005/8/layout/default"/>
    <dgm:cxn modelId="{2EE41EE0-D541-43FA-8B77-D0B9F4BB19EF}" type="presOf" srcId="{DDA0C69A-5ED4-45A1-A7D0-BA1216B65875}" destId="{E5BB7668-0AA2-40AD-AC0F-547C5C8FEC00}" srcOrd="0" destOrd="0" presId="urn:microsoft.com/office/officeart/2005/8/layout/default"/>
    <dgm:cxn modelId="{E906CEF8-4CB8-4908-9F2D-704B317A9B95}" srcId="{C2F83F77-11E1-4E27-AA72-3B80E3879043}" destId="{7AA8139D-66C7-4207-A9B2-4FF685B38BA4}" srcOrd="0" destOrd="0" parTransId="{542693E3-9CE1-4876-ADA8-C22366D3FA4C}" sibTransId="{A962CC34-016F-4104-A003-74B1DA865728}"/>
    <dgm:cxn modelId="{C0DD8C84-342A-4DFB-A8DE-6F4261423119}" type="presParOf" srcId="{A1EECA8C-8E0D-44BC-A5C2-2AC72BEE6852}" destId="{F60D65EC-8A17-4539-A202-D8F28591D0A5}" srcOrd="0" destOrd="0" presId="urn:microsoft.com/office/officeart/2005/8/layout/default"/>
    <dgm:cxn modelId="{C8E48F9C-7BB8-4639-B96B-08C021CC1D4C}" type="presParOf" srcId="{A1EECA8C-8E0D-44BC-A5C2-2AC72BEE6852}" destId="{B468AABB-B6CC-4EA2-9DF4-D8CDC7CF6ADA}" srcOrd="1" destOrd="0" presId="urn:microsoft.com/office/officeart/2005/8/layout/default"/>
    <dgm:cxn modelId="{93357C66-5177-498D-B4E3-3D884A6B2B90}" type="presParOf" srcId="{A1EECA8C-8E0D-44BC-A5C2-2AC72BEE6852}" destId="{253CB77D-D49A-4655-B3A2-0716108BA7E0}" srcOrd="2" destOrd="0" presId="urn:microsoft.com/office/officeart/2005/8/layout/default"/>
    <dgm:cxn modelId="{3BE04734-1F6F-417E-BD33-BFD0F61A0C18}" type="presParOf" srcId="{A1EECA8C-8E0D-44BC-A5C2-2AC72BEE6852}" destId="{30807B20-CC0F-411E-B115-C272FD91682E}" srcOrd="3" destOrd="0" presId="urn:microsoft.com/office/officeart/2005/8/layout/default"/>
    <dgm:cxn modelId="{9EBD7AB1-7A0E-4FFB-B26A-3B35B5655D7E}" type="presParOf" srcId="{A1EECA8C-8E0D-44BC-A5C2-2AC72BEE6852}" destId="{C89BB489-79D0-4F97-8714-694F5A475384}" srcOrd="4" destOrd="0" presId="urn:microsoft.com/office/officeart/2005/8/layout/default"/>
    <dgm:cxn modelId="{9BE15B61-B173-4B1F-B632-7BE569616307}" type="presParOf" srcId="{A1EECA8C-8E0D-44BC-A5C2-2AC72BEE6852}" destId="{57E00716-C7F0-498D-BC78-B158AB865EDE}" srcOrd="5" destOrd="0" presId="urn:microsoft.com/office/officeart/2005/8/layout/default"/>
    <dgm:cxn modelId="{3D0649AB-DA69-4AB2-AA8B-1D81AE64F73C}" type="presParOf" srcId="{A1EECA8C-8E0D-44BC-A5C2-2AC72BEE6852}" destId="{99F64A88-EFA7-4813-B927-30767B1B5A1D}" srcOrd="6" destOrd="0" presId="urn:microsoft.com/office/officeart/2005/8/layout/default"/>
    <dgm:cxn modelId="{5126792D-6791-4611-8039-CFFABFE3C9C9}" type="presParOf" srcId="{A1EECA8C-8E0D-44BC-A5C2-2AC72BEE6852}" destId="{5638F257-AF1C-4B53-8DA6-50FE33AD597E}" srcOrd="7" destOrd="0" presId="urn:microsoft.com/office/officeart/2005/8/layout/default"/>
    <dgm:cxn modelId="{72720B20-B499-4651-A053-AFB07C65EE42}" type="presParOf" srcId="{A1EECA8C-8E0D-44BC-A5C2-2AC72BEE6852}" destId="{4A3C9C72-D6D7-456B-98EA-EBD04F634E8C}" srcOrd="8" destOrd="0" presId="urn:microsoft.com/office/officeart/2005/8/layout/default"/>
    <dgm:cxn modelId="{E1A91E0B-D6DE-4D16-BE70-4B10A44E47DC}" type="presParOf" srcId="{A1EECA8C-8E0D-44BC-A5C2-2AC72BEE6852}" destId="{A61CDA0F-A0FB-4B3C-9823-6DE5B0B2A359}" srcOrd="9" destOrd="0" presId="urn:microsoft.com/office/officeart/2005/8/layout/default"/>
    <dgm:cxn modelId="{4CCC8237-8FA8-46E2-BF0F-F1482602A1C0}" type="presParOf" srcId="{A1EECA8C-8E0D-44BC-A5C2-2AC72BEE6852}" destId="{E5BB7668-0AA2-40AD-AC0F-547C5C8FEC0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464965-8AA3-4540-8C74-90E2737EA831}">
      <dsp:nvSpPr>
        <dsp:cNvPr id="0" name=""/>
        <dsp:cNvSpPr/>
      </dsp:nvSpPr>
      <dsp:spPr>
        <a:xfrm>
          <a:off x="0" y="0"/>
          <a:ext cx="4267359" cy="9053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Through predictive analytics, natural-language processing, and machine-learning, artificial intelligence </a:t>
          </a:r>
          <a:r>
            <a:rPr lang="en-GB" sz="11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replics</a:t>
          </a: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human cognition(Zhai et al., 2021).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515" y="26515"/>
        <a:ext cx="3213968" cy="852273"/>
      </dsp:txXfrm>
    </dsp:sp>
    <dsp:sp modelId="{3307E087-142E-4CBA-8531-872AA7A75584}">
      <dsp:nvSpPr>
        <dsp:cNvPr id="0" name=""/>
        <dsp:cNvSpPr/>
      </dsp:nvSpPr>
      <dsp:spPr>
        <a:xfrm>
          <a:off x="357391" y="1069904"/>
          <a:ext cx="4267359" cy="905303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 running chatbots, automating digital check-ins, and customising guest suggestions runs hotels (Nam et al., 2021).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83906" y="1096419"/>
        <a:ext cx="3268490" cy="852273"/>
      </dsp:txXfrm>
    </dsp:sp>
    <dsp:sp modelId="{E504B7C1-72C7-49CB-AD86-E758C7DD6B5A}">
      <dsp:nvSpPr>
        <dsp:cNvPr id="0" name=""/>
        <dsp:cNvSpPr/>
      </dsp:nvSpPr>
      <dsp:spPr>
        <a:xfrm>
          <a:off x="709448" y="2139809"/>
          <a:ext cx="4267359" cy="905303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Studies find artificial intelligence may save expenses and raise visitor pleasure.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35963" y="2166324"/>
        <a:ext cx="3273824" cy="852273"/>
      </dsp:txXfrm>
    </dsp:sp>
    <dsp:sp modelId="{DE664196-1B1D-4AFC-A625-38785039046C}">
      <dsp:nvSpPr>
        <dsp:cNvPr id="0" name=""/>
        <dsp:cNvSpPr/>
      </dsp:nvSpPr>
      <dsp:spPr>
        <a:xfrm>
          <a:off x="1066839" y="3209714"/>
          <a:ext cx="4267359" cy="905303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Data privacy, algorithmic bias, and possible labour displacement present challenges. This research investigates how acceptance of artificial intelligence affects labour roles, service quality, and hotel operations. (Ferrara, 2023).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93354" y="3236229"/>
        <a:ext cx="3268490" cy="852273"/>
      </dsp:txXfrm>
    </dsp:sp>
    <dsp:sp modelId="{72BCE337-8E77-4EC1-AA2B-A0A2B39F2910}">
      <dsp:nvSpPr>
        <dsp:cNvPr id="0" name=""/>
        <dsp:cNvSpPr/>
      </dsp:nvSpPr>
      <dsp:spPr>
        <a:xfrm>
          <a:off x="3678911" y="693380"/>
          <a:ext cx="588447" cy="588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811312" y="693380"/>
        <a:ext cx="323645" cy="442806"/>
      </dsp:txXfrm>
    </dsp:sp>
    <dsp:sp modelId="{7968ACA9-40F9-4B96-85C6-6C8E8534FF5B}">
      <dsp:nvSpPr>
        <dsp:cNvPr id="0" name=""/>
        <dsp:cNvSpPr/>
      </dsp:nvSpPr>
      <dsp:spPr>
        <a:xfrm>
          <a:off x="4036302" y="1763285"/>
          <a:ext cx="588447" cy="588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168703" y="1763285"/>
        <a:ext cx="323645" cy="442806"/>
      </dsp:txXfrm>
    </dsp:sp>
    <dsp:sp modelId="{C98E8247-D10A-4913-90E1-D59C837297B8}">
      <dsp:nvSpPr>
        <dsp:cNvPr id="0" name=""/>
        <dsp:cNvSpPr/>
      </dsp:nvSpPr>
      <dsp:spPr>
        <a:xfrm>
          <a:off x="4388360" y="2833189"/>
          <a:ext cx="588447" cy="588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20761" y="2833189"/>
        <a:ext cx="323645" cy="4428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FC9858-335A-476D-A35E-F9625EED4881}">
      <dsp:nvSpPr>
        <dsp:cNvPr id="0" name=""/>
        <dsp:cNvSpPr/>
      </dsp:nvSpPr>
      <dsp:spPr>
        <a:xfrm>
          <a:off x="0" y="371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C3D36D-5AE1-43A5-8BDF-D2118259A95E}">
      <dsp:nvSpPr>
        <dsp:cNvPr id="0" name=""/>
        <dsp:cNvSpPr/>
      </dsp:nvSpPr>
      <dsp:spPr>
        <a:xfrm>
          <a:off x="154829" y="115534"/>
          <a:ext cx="281509" cy="2815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7ABA5-92DC-4B14-A13E-B16728760D54}">
      <dsp:nvSpPr>
        <dsp:cNvPr id="0" name=""/>
        <dsp:cNvSpPr/>
      </dsp:nvSpPr>
      <dsp:spPr>
        <a:xfrm>
          <a:off x="591168" y="371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Made use of secondary research covering 2015–2025 to grasp how artificial intelligence affects hotels (Brotherton, 2015).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1168" y="371"/>
        <a:ext cx="9924431" cy="511834"/>
      </dsp:txXfrm>
    </dsp:sp>
    <dsp:sp modelId="{FF267ACD-5951-462C-B959-6EFA0E9ADD6B}">
      <dsp:nvSpPr>
        <dsp:cNvPr id="0" name=""/>
        <dsp:cNvSpPr/>
      </dsp:nvSpPr>
      <dsp:spPr>
        <a:xfrm>
          <a:off x="0" y="640165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8E6F22-989C-41AD-8845-D424F380D51F}">
      <dsp:nvSpPr>
        <dsp:cNvPr id="0" name=""/>
        <dsp:cNvSpPr/>
      </dsp:nvSpPr>
      <dsp:spPr>
        <a:xfrm>
          <a:off x="154829" y="755327"/>
          <a:ext cx="281509" cy="2815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FAD2C-C0D8-4189-9B5C-A72F1D81B192}">
      <dsp:nvSpPr>
        <dsp:cNvPr id="0" name=""/>
        <dsp:cNvSpPr/>
      </dsp:nvSpPr>
      <dsp:spPr>
        <a:xfrm>
          <a:off x="591168" y="640165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Retained 65 records guaranteeing consistent area coverage.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1168" y="640165"/>
        <a:ext cx="9924431" cy="511834"/>
      </dsp:txXfrm>
    </dsp:sp>
    <dsp:sp modelId="{05E4240C-9EA3-4FD9-9107-60CB1D9C9B09}">
      <dsp:nvSpPr>
        <dsp:cNvPr id="0" name=""/>
        <dsp:cNvSpPr/>
      </dsp:nvSpPr>
      <dsp:spPr>
        <a:xfrm>
          <a:off x="0" y="1279958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51909B-4EF7-4DB2-BB21-3C8F67B96E09}">
      <dsp:nvSpPr>
        <dsp:cNvPr id="0" name=""/>
        <dsp:cNvSpPr/>
      </dsp:nvSpPr>
      <dsp:spPr>
        <a:xfrm>
          <a:off x="154829" y="1395121"/>
          <a:ext cx="281509" cy="2815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5AD79-E181-4BF2-9113-5C0AB01DFEE8}">
      <dsp:nvSpPr>
        <dsp:cNvPr id="0" name=""/>
        <dsp:cNvSpPr/>
      </dsp:nvSpPr>
      <dsp:spPr>
        <a:xfrm>
          <a:off x="591168" y="1279958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Designed every paragraph into a PEST model for political obligation comparison.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1168" y="1279958"/>
        <a:ext cx="9924431" cy="511834"/>
      </dsp:txXfrm>
    </dsp:sp>
    <dsp:sp modelId="{6722B7C4-B44D-4B76-8514-EAD164F62695}">
      <dsp:nvSpPr>
        <dsp:cNvPr id="0" name=""/>
        <dsp:cNvSpPr/>
      </dsp:nvSpPr>
      <dsp:spPr>
        <a:xfrm>
          <a:off x="0" y="1919751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8980B9-F463-4E0B-BD5F-0108D0D58F2A}">
      <dsp:nvSpPr>
        <dsp:cNvPr id="0" name=""/>
        <dsp:cNvSpPr/>
      </dsp:nvSpPr>
      <dsp:spPr>
        <a:xfrm>
          <a:off x="154829" y="2034914"/>
          <a:ext cx="281509" cy="2815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EFB75B-9EEF-4210-9AE6-14D97DA09700}">
      <dsp:nvSpPr>
        <dsp:cNvPr id="0" name=""/>
        <dsp:cNvSpPr/>
      </dsp:nvSpPr>
      <dsp:spPr>
        <a:xfrm>
          <a:off x="591168" y="1919751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Tested the framework using actual scenarios like Marriott's machine-learning room-allocation experiment and Hilton's digital concierge.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1168" y="1919751"/>
        <a:ext cx="9924431" cy="511834"/>
      </dsp:txXfrm>
    </dsp:sp>
    <dsp:sp modelId="{6D753F5D-1041-4496-B8CE-B8623CBBDADA}">
      <dsp:nvSpPr>
        <dsp:cNvPr id="0" name=""/>
        <dsp:cNvSpPr/>
      </dsp:nvSpPr>
      <dsp:spPr>
        <a:xfrm>
          <a:off x="0" y="2559544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5EFCC-B5BD-4EE8-9F63-9B1517F3A55E}">
      <dsp:nvSpPr>
        <dsp:cNvPr id="0" name=""/>
        <dsp:cNvSpPr/>
      </dsp:nvSpPr>
      <dsp:spPr>
        <a:xfrm>
          <a:off x="154829" y="2674707"/>
          <a:ext cx="281509" cy="2815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8D05E5-DD07-4715-A7DC-580D73F1D76E}">
      <dsp:nvSpPr>
        <dsp:cNvPr id="0" name=""/>
        <dsp:cNvSpPr/>
      </dsp:nvSpPr>
      <dsp:spPr>
        <a:xfrm>
          <a:off x="591168" y="2559544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Emphasised faster service and reduced mistakes as two AI strengths and limits in the hotel sector(Wang et al., 2023).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1168" y="2559544"/>
        <a:ext cx="9924431" cy="511834"/>
      </dsp:txXfrm>
    </dsp:sp>
    <dsp:sp modelId="{937B02BF-2047-4A43-807F-6D939D87065B}">
      <dsp:nvSpPr>
        <dsp:cNvPr id="0" name=""/>
        <dsp:cNvSpPr/>
      </dsp:nvSpPr>
      <dsp:spPr>
        <a:xfrm>
          <a:off x="0" y="3199338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4FBCD-0142-437A-99A8-809169692B21}">
      <dsp:nvSpPr>
        <dsp:cNvPr id="0" name=""/>
        <dsp:cNvSpPr/>
      </dsp:nvSpPr>
      <dsp:spPr>
        <a:xfrm>
          <a:off x="154829" y="3314501"/>
          <a:ext cx="281509" cy="2815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6649F-D56A-4CCF-9B38-00C3DDB75B3B}">
      <dsp:nvSpPr>
        <dsp:cNvPr id="0" name=""/>
        <dsp:cNvSpPr/>
      </dsp:nvSpPr>
      <dsp:spPr>
        <a:xfrm>
          <a:off x="591168" y="3199338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Suggests frequent updates considering the freshness of outside data (Brotherton, 2015).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1168" y="3199338"/>
        <a:ext cx="9924431" cy="511834"/>
      </dsp:txXfrm>
    </dsp:sp>
    <dsp:sp modelId="{DEEC5DDD-99A2-45A7-B083-7FEE18BD4C50}">
      <dsp:nvSpPr>
        <dsp:cNvPr id="0" name=""/>
        <dsp:cNvSpPr/>
      </dsp:nvSpPr>
      <dsp:spPr>
        <a:xfrm>
          <a:off x="0" y="3839131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AD8E63-F119-4AF3-997D-9489C7824770}">
      <dsp:nvSpPr>
        <dsp:cNvPr id="0" name=""/>
        <dsp:cNvSpPr/>
      </dsp:nvSpPr>
      <dsp:spPr>
        <a:xfrm>
          <a:off x="154829" y="3954294"/>
          <a:ext cx="281509" cy="2815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2A4AA-D9B3-4F93-A413-6B7B62253DBF}">
      <dsp:nvSpPr>
        <dsp:cNvPr id="0" name=""/>
        <dsp:cNvSpPr/>
      </dsp:nvSpPr>
      <dsp:spPr>
        <a:xfrm>
          <a:off x="591168" y="3839131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Future research will confirm observations by staff and visitor polls.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1168" y="3839131"/>
        <a:ext cx="9924431" cy="5118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C52779-EB61-4271-807B-91649336F1E0}">
      <dsp:nvSpPr>
        <dsp:cNvPr id="0" name=""/>
        <dsp:cNvSpPr/>
      </dsp:nvSpPr>
      <dsp:spPr>
        <a:xfrm>
          <a:off x="3302425" y="1187619"/>
          <a:ext cx="727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2735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647156" y="1229549"/>
        <a:ext cx="37897" cy="7579"/>
      </dsp:txXfrm>
    </dsp:sp>
    <dsp:sp modelId="{ED89244D-089F-4D00-B547-AC56064E646C}">
      <dsp:nvSpPr>
        <dsp:cNvPr id="0" name=""/>
        <dsp:cNvSpPr/>
      </dsp:nvSpPr>
      <dsp:spPr>
        <a:xfrm>
          <a:off x="8754" y="244697"/>
          <a:ext cx="3295471" cy="19772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481" tIns="169503" rIns="161481" bIns="169503" numCol="1" spcCol="1270" anchor="t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Political</a:t>
          </a: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lang="en-US" sz="105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>
              <a:latin typeface="Times New Roman" panose="02020603050405020304" pitchFamily="18" charset="0"/>
              <a:cs typeface="Times New Roman" panose="02020603050405020304" pitchFamily="18" charset="0"/>
            </a:rPr>
            <a:t>By means of data-protection and labour policies, governments are shaping the acceptance of artificial intelligence.</a:t>
          </a:r>
          <a:endParaRPr lang="en-US" sz="105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>
              <a:latin typeface="Times New Roman" panose="02020603050405020304" pitchFamily="18" charset="0"/>
              <a:cs typeface="Times New Roman" panose="02020603050405020304" pitchFamily="18" charset="0"/>
            </a:rPr>
            <a:t>The General Data Protection Regulation of the EU calls for privacy officer appointments and data records, therefore incurring expenses while maintaining guest confidence.</a:t>
          </a:r>
          <a:endParaRPr lang="en-US" sz="105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National skills policies see artificial intelligence as a boost in production, but before role automation, social-partner discussion is necessary (PwC, 2021).</a:t>
          </a:r>
          <a:endParaRPr lang="en-US" sz="105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54" y="244697"/>
        <a:ext cx="3295471" cy="1977282"/>
      </dsp:txXfrm>
    </dsp:sp>
    <dsp:sp modelId="{BE85C70B-91D9-40FC-A76D-4F130C653164}">
      <dsp:nvSpPr>
        <dsp:cNvPr id="0" name=""/>
        <dsp:cNvSpPr/>
      </dsp:nvSpPr>
      <dsp:spPr>
        <a:xfrm>
          <a:off x="7355855" y="1187619"/>
          <a:ext cx="727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2735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700585" y="1229549"/>
        <a:ext cx="37897" cy="7579"/>
      </dsp:txXfrm>
    </dsp:sp>
    <dsp:sp modelId="{94993D65-60BE-47B2-B02E-5BE2BD8DACA1}">
      <dsp:nvSpPr>
        <dsp:cNvPr id="0" name=""/>
        <dsp:cNvSpPr/>
      </dsp:nvSpPr>
      <dsp:spPr>
        <a:xfrm>
          <a:off x="4062184" y="244697"/>
          <a:ext cx="3295471" cy="19772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481" tIns="169503" rIns="161481" bIns="169503" numCol="1" spcCol="1270" anchor="t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Economic:</a:t>
          </a:r>
          <a:endParaRPr lang="en-US" sz="105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Initially, deployment is hampered on cloud platforms, licensing, and staff training by financial considerations (</a:t>
          </a:r>
          <a:r>
            <a:rPr lang="en-GB" sz="105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Rookard</a:t>
          </a: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05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Through demand projections and tight budgets, global chains may lower costs via scale and recoupment of investment.</a:t>
          </a:r>
          <a:endParaRPr lang="en-US" sz="105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Studies reveal operational savings of up to 20%; nonetheless, uncertain markets inspire careful resource allocation (GOV, 2025).</a:t>
          </a:r>
          <a:endParaRPr lang="en-US" sz="105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62184" y="244697"/>
        <a:ext cx="3295471" cy="1977282"/>
      </dsp:txXfrm>
    </dsp:sp>
    <dsp:sp modelId="{C4208DFB-2EC5-42DB-9FFE-C9FEA66388F8}">
      <dsp:nvSpPr>
        <dsp:cNvPr id="0" name=""/>
        <dsp:cNvSpPr/>
      </dsp:nvSpPr>
      <dsp:spPr>
        <a:xfrm>
          <a:off x="1656490" y="2220180"/>
          <a:ext cx="8106859" cy="727358"/>
        </a:xfrm>
        <a:custGeom>
          <a:avLst/>
          <a:gdLst/>
          <a:ahLst/>
          <a:cxnLst/>
          <a:rect l="0" t="0" r="0" b="0"/>
          <a:pathLst>
            <a:path>
              <a:moveTo>
                <a:pt x="8106859" y="0"/>
              </a:moveTo>
              <a:lnTo>
                <a:pt x="8106859" y="380779"/>
              </a:lnTo>
              <a:lnTo>
                <a:pt x="0" y="380779"/>
              </a:lnTo>
              <a:lnTo>
                <a:pt x="0" y="72735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506364" y="2580070"/>
        <a:ext cx="407110" cy="7579"/>
      </dsp:txXfrm>
    </dsp:sp>
    <dsp:sp modelId="{17A517A6-EF26-4E9D-B019-9355515CD4DF}">
      <dsp:nvSpPr>
        <dsp:cNvPr id="0" name=""/>
        <dsp:cNvSpPr/>
      </dsp:nvSpPr>
      <dsp:spPr>
        <a:xfrm>
          <a:off x="8115614" y="244697"/>
          <a:ext cx="3295471" cy="19772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481" tIns="169503" rIns="161481" bIns="169503" numCol="1" spcCol="1270" anchor="t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Social: </a:t>
          </a:r>
          <a:endParaRPr lang="en-US" sz="105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Adoption success relies on guest emotion and cultural norms; whereas older generations grieve losing human warmth, digital-native travellers value tailored service (Dwivedi et al., 2021).</a:t>
          </a:r>
          <a:endParaRPr lang="en-US" sz="105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115614" y="244697"/>
        <a:ext cx="3295471" cy="1977282"/>
      </dsp:txXfrm>
    </dsp:sp>
    <dsp:sp modelId="{346BB71E-5FD2-4EE4-BACB-5D49A480D5CA}">
      <dsp:nvSpPr>
        <dsp:cNvPr id="0" name=""/>
        <dsp:cNvSpPr/>
      </dsp:nvSpPr>
      <dsp:spPr>
        <a:xfrm>
          <a:off x="3302425" y="3922860"/>
          <a:ext cx="727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2735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647156" y="3964790"/>
        <a:ext cx="37897" cy="7579"/>
      </dsp:txXfrm>
    </dsp:sp>
    <dsp:sp modelId="{18B97D85-FBBE-448B-B483-69A0469B0F91}">
      <dsp:nvSpPr>
        <dsp:cNvPr id="0" name=""/>
        <dsp:cNvSpPr/>
      </dsp:nvSpPr>
      <dsp:spPr>
        <a:xfrm>
          <a:off x="8754" y="2979939"/>
          <a:ext cx="3295471" cy="19772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481" tIns="169503" rIns="161481" bIns="169503" numCol="1" spcCol="1270" anchor="t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Technological:</a:t>
          </a:r>
          <a:endParaRPr lang="en-US" sz="105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Effective artificial intelligence depends on reliable networks and interoperable systems; cyberattacks drive investments in encryption, multi-factor authentication, and ongoing patching (</a:t>
          </a:r>
          <a:r>
            <a:rPr lang="en-GB" sz="105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Jiwnani</a:t>
          </a: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2024).</a:t>
          </a:r>
          <a:endParaRPr lang="en-US" sz="105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54" y="2979939"/>
        <a:ext cx="3295471" cy="1977282"/>
      </dsp:txXfrm>
    </dsp:sp>
    <dsp:sp modelId="{8AAB1024-25F5-4A55-A8B8-D2A9BEC61D6B}">
      <dsp:nvSpPr>
        <dsp:cNvPr id="0" name=""/>
        <dsp:cNvSpPr/>
      </dsp:nvSpPr>
      <dsp:spPr>
        <a:xfrm>
          <a:off x="7355855" y="3922860"/>
          <a:ext cx="727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2735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700585" y="3964790"/>
        <a:ext cx="37897" cy="7579"/>
      </dsp:txXfrm>
    </dsp:sp>
    <dsp:sp modelId="{63CEE8AA-C605-45CD-8679-CA808F7CFEBF}">
      <dsp:nvSpPr>
        <dsp:cNvPr id="0" name=""/>
        <dsp:cNvSpPr/>
      </dsp:nvSpPr>
      <dsp:spPr>
        <a:xfrm>
          <a:off x="4062184" y="2979939"/>
          <a:ext cx="3295471" cy="19772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481" tIns="169503" rIns="161481" bIns="169503" numCol="1" spcCol="1270" anchor="t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Environmental: </a:t>
          </a:r>
          <a:endParaRPr lang="en-US" sz="105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Predictive-maintenance models, HVAC and lighting adjustment, and green strategy centre on artificial intelligence (Bhattacharya and Sharma, 2025).</a:t>
          </a:r>
          <a:endParaRPr lang="en-US" sz="105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62184" y="2979939"/>
        <a:ext cx="3295471" cy="1977282"/>
      </dsp:txXfrm>
    </dsp:sp>
    <dsp:sp modelId="{977263B1-F82D-4AFE-9F1B-475555E30CE1}">
      <dsp:nvSpPr>
        <dsp:cNvPr id="0" name=""/>
        <dsp:cNvSpPr/>
      </dsp:nvSpPr>
      <dsp:spPr>
        <a:xfrm>
          <a:off x="8115614" y="2979939"/>
          <a:ext cx="3295471" cy="19772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481" tIns="169503" rIns="161481" bIns="169503" numCol="1" spcCol="1270" anchor="t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Legal: </a:t>
          </a:r>
          <a:endParaRPr lang="en-US" sz="105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just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>
              <a:latin typeface="Times New Roman" panose="02020603050405020304" pitchFamily="18" charset="0"/>
              <a:cs typeface="Times New Roman" panose="02020603050405020304" pitchFamily="18" charset="0"/>
            </a:rPr>
            <a:t>With board-level supervision of automated decision routes in the guest experience, legal compliance is now a live process.</a:t>
          </a:r>
          <a:endParaRPr lang="en-US" sz="105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115614" y="2979939"/>
        <a:ext cx="3295471" cy="19772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D65EC-8A17-4539-A202-D8F28591D0A5}">
      <dsp:nvSpPr>
        <dsp:cNvPr id="0" name=""/>
        <dsp:cNvSpPr/>
      </dsp:nvSpPr>
      <dsp:spPr>
        <a:xfrm>
          <a:off x="819983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AI feeds real-time choices, customises service, and cuts waste.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19983" y="2124"/>
        <a:ext cx="2868885" cy="1721331"/>
      </dsp:txXfrm>
    </dsp:sp>
    <dsp:sp modelId="{253CB77D-D49A-4655-B3A2-0716108BA7E0}">
      <dsp:nvSpPr>
        <dsp:cNvPr id="0" name=""/>
        <dsp:cNvSpPr/>
      </dsp:nvSpPr>
      <dsp:spPr>
        <a:xfrm>
          <a:off x="3975757" y="2124"/>
          <a:ext cx="2868885" cy="1721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Field pilots consistently demonstrate financial benefits when precise estimates lower electricity costs and manpower requirements.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75757" y="2124"/>
        <a:ext cx="2868885" cy="1721331"/>
      </dsp:txXfrm>
    </dsp:sp>
    <dsp:sp modelId="{C89BB489-79D0-4F97-8714-694F5A475384}">
      <dsp:nvSpPr>
        <dsp:cNvPr id="0" name=""/>
        <dsp:cNvSpPr/>
      </dsp:nvSpPr>
      <dsp:spPr>
        <a:xfrm>
          <a:off x="7131531" y="2124"/>
          <a:ext cx="2868885" cy="1721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Strict privacy rules and consumer concerns call for open data policies with bias checks.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31531" y="2124"/>
        <a:ext cx="2868885" cy="1721331"/>
      </dsp:txXfrm>
    </dsp:sp>
    <dsp:sp modelId="{99F64A88-EFA7-4813-B927-30767B1B5A1D}">
      <dsp:nvSpPr>
        <dsp:cNvPr id="0" name=""/>
        <dsp:cNvSpPr/>
      </dsp:nvSpPr>
      <dsp:spPr>
        <a:xfrm>
          <a:off x="819983" y="2010343"/>
          <a:ext cx="2868885" cy="17213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Cyber-risk hinder smooth integration; legacy systems, connection concerns.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19983" y="2010343"/>
        <a:ext cx="2868885" cy="1721331"/>
      </dsp:txXfrm>
    </dsp:sp>
    <dsp:sp modelId="{4A3C9C72-D6D7-456B-98EA-EBD04F634E8C}">
      <dsp:nvSpPr>
        <dsp:cNvPr id="0" name=""/>
        <dsp:cNvSpPr/>
      </dsp:nvSpPr>
      <dsp:spPr>
        <a:xfrm>
          <a:off x="3975757" y="2010343"/>
          <a:ext cx="2868885" cy="17213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While new professions call for analytical and sympathetic abilities, workforce concerns remain as technology replaces monotonous activities.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75757" y="2010343"/>
        <a:ext cx="2868885" cy="1721331"/>
      </dsp:txXfrm>
    </dsp:sp>
    <dsp:sp modelId="{E5BB7668-0AA2-40AD-AC0F-547C5C8FEC00}">
      <dsp:nvSpPr>
        <dsp:cNvPr id="0" name=""/>
        <dsp:cNvSpPr/>
      </dsp:nvSpPr>
      <dsp:spPr>
        <a:xfrm>
          <a:off x="7131531" y="2010343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Start small, educate personnel, control data transparently, and compare effect against guest trust and profit using a balanced approach.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31531" y="2010343"/>
        <a:ext cx="2868885" cy="1721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D8E9D-AC74-4084-AF7E-327F5DACBF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6C0B20-6F41-B049-F238-4DCF220427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6B319-A4C0-AB4B-FA16-8DB17675A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4F671-73BA-14B1-DBB8-BB3B709B5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54ADE-20CE-48A6-1A69-CB015C5D5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965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AC8BD-AFA8-70CC-17AF-20020ABB3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E09A5-6AAE-802D-6705-8D200CD94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39B83-72DB-3B8F-1319-1FA0243F3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DD1B8-8FC6-DD9E-4F51-DA11329AD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FB38E-2DA9-E3B5-1B14-F5D0BCD7B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966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9641A-6A38-84C7-39DB-CBEA062D3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4C5C29-A984-DBCE-DA29-955319E144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616A-F356-6967-8C76-BE94BE4F4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89F7B-D3D5-75C4-8E1F-9914A93B6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A15F5-72A2-2037-566D-A1D83ACA2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332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797D7-865D-3FA6-B15B-1BCEDC36B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39380-D9B9-9167-36E3-72F6E992E8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AE0F6-9D4D-AF01-012A-E263C9D3FD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2C3291-C97C-863C-F273-7A9E820C0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C80AAF-0043-1273-B9DB-0895ED8D7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56678C-BDB6-4802-A11D-FB7883950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489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E8BC2-39FC-9B8A-8C81-B5C16FC81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095BF-58A2-7424-D905-C4CB198731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F73454-70C1-9D86-DD9D-AF76CB95C6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BA51DA-6002-4039-233A-864DED65E7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A0F5FA-A6D8-95D1-E5B4-A4A8C8BE2F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84E300-2035-5D07-3B0C-10CC2746C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28F85D-2F1D-4BB9-0F82-587B3C536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F569B0-1EA5-08E0-B7C6-85C334D0C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221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8DE0B-8437-48AA-4E0A-A009B1F02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5E5B78-D705-DDE1-1601-FA06BD078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BF0D86-766F-A412-4C21-051CF55CE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9A014A-06A0-7FE0-447E-202E741E3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066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B2ABF4-BC41-BF2C-D7D7-3CD49DAFE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3AEA8-4533-676C-1397-858783773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FE9CE0-1EEC-3622-E0E3-D67C31BB1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369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620E5-FDBB-EA0B-5923-5B8EF75AC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171FF-ACD3-34D8-B59C-F16175EEC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A0FA65-6EAD-4D98-51DB-AEA240571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5BDCCC-7AA9-8B94-D7B3-DC2E437F6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56430F-ED94-D6D9-97D4-1011DFE9B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22825B-F0A6-2DD0-2BCB-C302D1877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649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D265C-D5BF-9887-FE7E-5ECBB495E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2FE23F-0A6B-710E-798F-95A1D40B7A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AD9989-47F8-91A3-E297-D7CB3BB579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072B95-91D2-131F-EF14-30F7A40A9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AC479-CDFA-6E68-1E14-670EA57EF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EEC04-D20C-4D48-82C5-D9BFE9A5A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691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D8B58-BEEB-2034-B6B3-931AEA8CF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6C440F-9563-2BA4-14E5-BAB0EFA45B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10065-3B0D-76BB-8BCF-46A78BF4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8F83A-A670-4C16-B09D-0A5BA51F9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B3651-43A5-57DF-5B1A-F85B4FE6E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727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865B6C-3AF5-CA95-7322-5E0BAA84A3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5EA95A-9AF3-834C-CB06-2D8CC3571B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8E5F5-E595-A418-3BE8-4CA364D70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1F730-F4E6-D2B4-36EC-980FD5F92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3A8A6-5C41-E608-850B-555278184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846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0727F1-D818-8F0A-9845-59F158E2B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DDAAAE-D05F-C64B-E3D1-B224C2533B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3A5AF-EB96-C377-BE49-CAA7C2D15C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F3E48D-7762-4BAA-9D93-6A44AE1360FF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64F3A-1EE3-CA1C-246E-66ED5F1B1F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810B8-8550-3FF1-7BD0-F9810B271F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23BF2F-E5F5-4CF8-8801-362C9125B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59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media/615d9a1ad3bf7f55fa92694a/impact-of-ai-on-job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F8B40-BFD0-11C6-23EB-07D6FD139D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Themes In the Hotel and Hospitality Sector</a:t>
            </a:r>
            <a:br>
              <a:rPr lang="en-GB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BMIH6001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69EE0D-21BF-4C77-0EB2-AB7D8569B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sz="1600" b="1" i="1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 and human collaboration in hotel and hospitality</a:t>
            </a:r>
          </a:p>
          <a:p>
            <a:pPr algn="l"/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Conference Presentation </a:t>
            </a:r>
          </a:p>
          <a:p>
            <a:pPr algn="l"/>
            <a:r>
              <a:rPr lang="nl-NL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nl-NL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2120009</a:t>
            </a:r>
          </a:p>
          <a:p>
            <a:pPr algn="l"/>
            <a:r>
              <a:rPr lang="nl-NL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nl-NL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Alina Maria Gaspar</a:t>
            </a:r>
          </a:p>
          <a:p>
            <a:pPr algn="l"/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a room with a robot&#10;&#10;AI-generated content may be incorrect.">
            <a:extLst>
              <a:ext uri="{FF2B5EF4-FFF2-40B4-BE49-F238E27FC236}">
                <a16:creationId xmlns:a16="http://schemas.microsoft.com/office/drawing/2014/main" id="{095E908D-61AB-0A5B-2149-F49171E013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70" r="21608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93625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rain on a circuit board&#10;&#10;AI-generated content may be incorrect.">
            <a:extLst>
              <a:ext uri="{FF2B5EF4-FFF2-40B4-BE49-F238E27FC236}">
                <a16:creationId xmlns:a16="http://schemas.microsoft.com/office/drawing/2014/main" id="{4713FB50-8126-D6A3-35B4-C1B6D9FEAE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75" r="25498" b="-1"/>
          <a:stretch/>
        </p:blipFill>
        <p:spPr>
          <a:xfrm>
            <a:off x="6781799" y="1714500"/>
            <a:ext cx="5410201" cy="51435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1ED8A68-A582-AC62-104E-E319E9DB3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6E1169-138F-48A8-E475-0E92E47CD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250409"/>
            <a:ext cx="10222952" cy="1228299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1134BF-4863-F039-2E77-BC7F458D95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5652435"/>
              </p:ext>
            </p:extLst>
          </p:nvPr>
        </p:nvGraphicFramePr>
        <p:xfrm>
          <a:off x="761801" y="2183642"/>
          <a:ext cx="5334199" cy="41150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ED523B8-DA9A-FBFC-72F6-27B4411E5CBC}"/>
              </a:ext>
            </a:extLst>
          </p:cNvPr>
          <p:cNvSpPr txBox="1"/>
          <p:nvPr/>
        </p:nvSpPr>
        <p:spPr>
          <a:xfrm>
            <a:off x="8930640" y="145211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Samuelsson, O. (2023). AI opens up opportunities</a:t>
            </a:r>
          </a:p>
        </p:txBody>
      </p:sp>
    </p:spTree>
    <p:extLst>
      <p:ext uri="{BB962C8B-B14F-4D97-AF65-F5344CB8AC3E}">
        <p14:creationId xmlns:p14="http://schemas.microsoft.com/office/powerpoint/2010/main" val="766189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8584FF5E-D750-49E7-D58C-7CE123F24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86" y="1363522"/>
            <a:ext cx="5275474" cy="39196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D821C55-60B9-8991-4FA7-115574660D7B}"/>
              </a:ext>
            </a:extLst>
          </p:cNvPr>
          <p:cNvSpPr txBox="1"/>
          <p:nvPr/>
        </p:nvSpPr>
        <p:spPr>
          <a:xfrm>
            <a:off x="640080" y="550463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2C3E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Statista. (2024). </a:t>
            </a:r>
            <a:r>
              <a:rPr lang="en-GB" sz="1200" b="0" i="1" dirty="0">
                <a:solidFill>
                  <a:srgbClr val="2C3E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 of AI in hotels’ IBEs and websites worldwide 2024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A screenshot of a graph&#10;&#10;AI-generated content may be incorrect.">
            <a:extLst>
              <a:ext uri="{FF2B5EF4-FFF2-40B4-BE49-F238E27FC236}">
                <a16:creationId xmlns:a16="http://schemas.microsoft.com/office/drawing/2014/main" id="{4423F24F-3B5F-AB8E-9CDC-BD4285005C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042" y="1363521"/>
            <a:ext cx="5275474" cy="39196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3DD0B7-95DF-0C05-E2CB-525823B3D088}"/>
              </a:ext>
            </a:extLst>
          </p:cNvPr>
          <p:cNvSpPr txBox="1"/>
          <p:nvPr/>
        </p:nvSpPr>
        <p:spPr>
          <a:xfrm>
            <a:off x="6827520" y="5504637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Statista. (2025). Impact of AI on hospitality by department worldwide</a:t>
            </a:r>
          </a:p>
        </p:txBody>
      </p:sp>
    </p:spTree>
    <p:extLst>
      <p:ext uri="{BB962C8B-B14F-4D97-AF65-F5344CB8AC3E}">
        <p14:creationId xmlns:p14="http://schemas.microsoft.com/office/powerpoint/2010/main" val="2723682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14C2221-2B8C-494D-9442-F812DF4E8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9297C-1C52-09BD-D3FD-339D9B08B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3931"/>
            <a:ext cx="3143250" cy="2601119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99A3F-5A7F-4347-827A-A3C3CE1C0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7728" y="821530"/>
            <a:ext cx="7153147" cy="5384801"/>
          </a:xfrm>
        </p:spPr>
        <p:txBody>
          <a:bodyPr anchor="ctr">
            <a:normAutofit/>
          </a:bodyPr>
          <a:lstStyle/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finds trends in reservations and guest data, therefore enhancing hotel service.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lowers reaction times and increases satisfaction.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 kiosks and chatbots help to cut lines, inconsistent technological standards hold down implementation (Russell and Norvig, 2016).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Personalisation is key, but flawed inputs may undermine confidence.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Though job-loss concerns still exist, AI releases employees for compassionate jobs (Gupta and Jaiswal, 2024).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Among operational improvements include dynamic pricing, reduced waste, and predictive maintenance.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and ethical arguments continue; GDPR obligations and biassed data affect automated conclusions(Ivanov and Webster, 2019).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Legacy systems erode profits when they collide with cloud platforms.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acceptability varies; younger guests like chatbots while elderly visitors want human hosts.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advocates seek clear national leadership and expect AI will transform skills more than total employment (Cath et al., 2018).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reduces idle time by guiding personnel to rooms when sensors indicate need.</a:t>
            </a:r>
          </a:p>
          <a:p>
            <a:pPr algn="just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Still lacking are research gaps covering longitudinal data on sustainability benefits and loyalty (Wang et al.,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F67B56-BA68-3EFE-0CAB-1FD3C017A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9069" y="1943699"/>
            <a:ext cx="2200582" cy="14003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BE9873-7D2A-2C6B-B9A1-8272567BA930}"/>
              </a:ext>
            </a:extLst>
          </p:cNvPr>
          <p:cNvSpPr txBox="1"/>
          <p:nvPr/>
        </p:nvSpPr>
        <p:spPr>
          <a:xfrm>
            <a:off x="0" y="658100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Samuelsson, O. (2023). AI opens up opportunities</a:t>
            </a:r>
          </a:p>
        </p:txBody>
      </p:sp>
    </p:spTree>
    <p:extLst>
      <p:ext uri="{BB962C8B-B14F-4D97-AF65-F5344CB8AC3E}">
        <p14:creationId xmlns:p14="http://schemas.microsoft.com/office/powerpoint/2010/main" val="2706480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60FC5-BCB4-EDEA-DB92-17BDE8D46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4F6327-97E7-F74F-0318-D4BECAAE1B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09908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7315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grid&#10;&#10;AI-generated content may be incorrect.">
            <a:extLst>
              <a:ext uri="{FF2B5EF4-FFF2-40B4-BE49-F238E27FC236}">
                <a16:creationId xmlns:a16="http://schemas.microsoft.com/office/drawing/2014/main" id="{54930B46-48FB-E392-7132-C2C1961D9F6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C4212-758B-A006-CA01-AFE0FDF6D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23EC8E-9BF9-C6A9-E4F9-8D7B8C9E26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438915"/>
              </p:ext>
            </p:extLst>
          </p:nvPr>
        </p:nvGraphicFramePr>
        <p:xfrm>
          <a:off x="457200" y="1452880"/>
          <a:ext cx="11419840" cy="520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6948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30538-7870-7047-C6EE-273D78B08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7770F5-2E3D-67FE-0CE1-767EFE5A8C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1603525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818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1DA7B-2C7D-88AF-42AE-D5E7A98C6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pic>
        <p:nvPicPr>
          <p:cNvPr id="14" name="Picture 13" descr="Robot operating a machine">
            <a:extLst>
              <a:ext uri="{FF2B5EF4-FFF2-40B4-BE49-F238E27FC236}">
                <a16:creationId xmlns:a16="http://schemas.microsoft.com/office/drawing/2014/main" id="{D989E277-CAEA-704C-BE44-9B911FA840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28" r="10807" b="1"/>
          <a:stretch/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9EB9E35-768A-8FF7-78B3-82C83A20B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119" y="2630161"/>
            <a:ext cx="4589491" cy="3332489"/>
          </a:xfrm>
        </p:spPr>
        <p:txBody>
          <a:bodyPr>
            <a:noAutofit/>
          </a:bodyPr>
          <a:lstStyle/>
          <a:p>
            <a:pPr algn="just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Choose incremental, evidence-based adoption of low-risk technologies include cloud-hosted analytics, automatic check-ins, and chatbots(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Vinnakota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2020).</a:t>
            </a:r>
          </a:p>
          <a:p>
            <a:pPr algn="just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ongoing staff development a priority so that guest interactions and AI outputs can be interpreted (Jackson 2024).</a:t>
            </a:r>
          </a:p>
          <a:p>
            <a:pPr algn="just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Verify strong data-governance systems for security audits, encryption, multi-factor authentication, and clear permission (Sharma, Singh and Tyagi 2024) ​.</a:t>
            </a:r>
          </a:p>
          <a:p>
            <a:pPr algn="just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post-deployment analyses monitor changes in guest satisfaction, response times, and cost savings.</a:t>
            </a:r>
          </a:p>
          <a:p>
            <a:pPr algn="just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Designed feedback loops including technology providers, personnel, and visitors to spot early on developing problems (Osei et al. 2023) ​.</a:t>
            </a:r>
          </a:p>
        </p:txBody>
      </p:sp>
    </p:spTree>
    <p:extLst>
      <p:ext uri="{BB962C8B-B14F-4D97-AF65-F5344CB8AC3E}">
        <p14:creationId xmlns:p14="http://schemas.microsoft.com/office/powerpoint/2010/main" val="2111398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BBD72-1A99-C1D4-A549-FF1431391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F7A06-3B9C-2DEB-BF90-8320BEB8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20" y="1595120"/>
            <a:ext cx="11917680" cy="5110479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Bhattacharya, A. and Sharma, S., 2025. AI and Metaverse ROI in Tourism: Measuring Impact, Effectiveness, and Return on Investment (ROI). In Redefining Tourism With AI and the Metaverse (pp. 1-84). IGI Global Scientific Publishing.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Brotherton. B (2015) Researching Hospitality &amp; Tourism 2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Sage. London 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Cath, C., Wachter, S.,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Mittelstadt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Taddeo, M.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Floridi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2018. Artificial intelligence and the ‘good society’: the US, EU, and UK approach. Science and engineering ethics, 24, pp.505-528.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Dwivedi, Y.K.,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Ismagilova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Hughes, D.L. and Carlson, J. (2021). Setting the future of digital and social media marketing research: Perspectives and research propositions. International Journal of Information Management, [online] 59(1), pp.1–37.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://doi.org/10.1016/j.ijinfomgt.2020.102168.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Ferrara, E. (2023). Fairness and Bias in Artificial Intelligence: A Brief Survey of Sources, Impacts, and Mitigation Strategies. Sci, [online] 6(1), p.3.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://doi.org/10.3390/sci6010003.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 (2025). International AI Safety Report The International Scientific Report on the Safety of Advanced AI. Available at: https://assets.publishing.service.gov.uk/media/679a0c48a77d250007d313ee/International_AI_Safety_Report_2025_accessible_f.pdf?ref=nucleo.jor.br.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Gupta, S. and Jaiswal, R., 2024. How can we improve Hospitality Excellence for Sustainable Development using machine learning. Journal of Hospitality &amp; Tourism Education, pp.1-13.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Ivanov, S., &amp; Webster, C. (Eds.). (2019). Robots, artificial intelligence, and service automation in travel, tourism and hospitality (1st ed.). Emerald Publishing.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Jackson, T. (2024). How AI could transform the way training is delivered at work. [online] Peoplemanagement.co.uk. Available at: https://www.peoplemanagement.co.uk/article/1887479/ai-transform-training-delivered-work.</a:t>
            </a:r>
          </a:p>
          <a:p>
            <a:pPr algn="just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Jiwnani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(2024). AI’s transformative role in the hospitality industry | Deloitte UK. [online] www.deloitte.com. Available at: https://www.deloitte.com/uk/en/Industries/consumer/blogs/embracing-the-future-ais-transformative-role-in-hospitality.html.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Nam, K., Dutt, C.S.,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Chathoth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Daghfous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Khan, M.S., 2021. The adoption of artificial intelligence and robotics in the hotel industry: prospects and challenges. Electronic Markets, 31, pp.553-574.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Osei, M.B., Papadopoulos, T.,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Acquaye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Stamati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(2023). Improving sustainable supply chain performance through organisational culture: A competing values framework approach. Journal of Purchasing and Supply Management, [online] 29(2), p.100821.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://doi.org/10.1016/j.pursup.2023.100821.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PwC (2021). The Potential Impact of Artificial Intelligence on UK Employment and the Demand for Skills A report by PwC for the Department for Business, Energy and Industrial Strategy. 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https://assets.publishing.service.gov.uk/media/615d9a1ad3bf7f55fa92694a/impact-of-ai-on-jobs.pdf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Rookard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(2025). The Common Threats of Artificial Intelligence and Privatization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Russell, S.J. and Norvig, P., 2016. Artificial intelligence: a modern approach. Pearson.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Sharma, M., Singh, A.K. and Tyagi, P. (2024) Proceedings of the International Conference on Innovation and Regenerative Trends in Tourism and Hospitality Industry (IRTTHI 2024). 1st ed. Dordrecht: Atlantis Press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Zeger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Karssen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Vinnakota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Mohan, M.D., Boda, J.,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Sekuini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Mustafa, M.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Madala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2022. Leveraging artificial intelligence in the hospitality industry: opportunities and challenges. Asian Journal of Social Science and Management Technology, 5(3), pp.201-261.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Zhai, X., Chu, X., Chai, C.S., Jong, M.S.Y.,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Istenic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Spector, M., Liu, J.B., Yuan, J. and Li, Y., 2021. A Review of Artificial Intelligence (AI) in Education from 2010 to 2020. Complexity, 2021(1), p.8812542.</a:t>
            </a:r>
          </a:p>
          <a:p>
            <a:pPr algn="just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Wang, C., Ahmad, S.F., Ahmad, A.B.,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Awwad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E.M., Irshad, M., Ali, Y.A., Al-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Razgan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Khan, Y. and Han, H. (2023). An empirical evaluation of technology acceptance model for Artificial Intelligence in E-commerce.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Heliyon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9(8), p.e18349.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://doi.org/10.1016/j.heliyon.2023.e18349.</a:t>
            </a:r>
          </a:p>
        </p:txBody>
      </p:sp>
    </p:spTree>
    <p:extLst>
      <p:ext uri="{BB962C8B-B14F-4D97-AF65-F5344CB8AC3E}">
        <p14:creationId xmlns:p14="http://schemas.microsoft.com/office/powerpoint/2010/main" val="7929386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1154</TotalTime>
  <Words>1873</Words>
  <Application>Microsoft Office PowerPoint</Application>
  <PresentationFormat>Widescreen</PresentationFormat>
  <Paragraphs>85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Contemporary Themes In the Hotel and Hospitality Sector BMIH6001 </vt:lpstr>
      <vt:lpstr>Introduction</vt:lpstr>
      <vt:lpstr>PowerPoint Presentation</vt:lpstr>
      <vt:lpstr>Literature Review</vt:lpstr>
      <vt:lpstr>Method</vt:lpstr>
      <vt:lpstr>PESTEL Analysis</vt:lpstr>
      <vt:lpstr>Conclusion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2025-04-29T22:57:41Z</dcterms:created>
  <dcterms:modified xsi:type="dcterms:W3CDTF">2025-04-30T18:11:44Z</dcterms:modified>
</cp:coreProperties>
</file>