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83" r:id="rId1"/>
  </p:sldMasterIdLst>
  <p:notesMasterIdLst>
    <p:notesMasterId r:id="rId14"/>
  </p:notesMasterIdLst>
  <p:sldIdLst>
    <p:sldId id="256" r:id="rId2"/>
    <p:sldId id="259" r:id="rId3"/>
    <p:sldId id="257" r:id="rId4"/>
    <p:sldId id="258" r:id="rId5"/>
    <p:sldId id="260" r:id="rId6"/>
    <p:sldId id="261" r:id="rId7"/>
    <p:sldId id="266" r:id="rId8"/>
    <p:sldId id="262" r:id="rId9"/>
    <p:sldId id="263" r:id="rId10"/>
    <p:sldId id="264" r:id="rId11"/>
    <p:sldId id="265"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93193"/>
    <a:srgbClr val="6472F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480" autoAdjust="0"/>
    <p:restoredTop sz="94660"/>
  </p:normalViewPr>
  <p:slideViewPr>
    <p:cSldViewPr snapToGrid="0">
      <p:cViewPr varScale="1">
        <p:scale>
          <a:sx n="78" d="100"/>
          <a:sy n="78" d="100"/>
        </p:scale>
        <p:origin x="9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0D06A2-D8DC-48A2-B5B7-99ADDDF3815E}"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GB"/>
        </a:p>
      </dgm:t>
    </dgm:pt>
    <dgm:pt modelId="{5FACBBA0-14FF-4A66-B9C1-234996CE128C}">
      <dgm:prSet custT="1"/>
      <dgm:spPr>
        <a:solidFill>
          <a:schemeClr val="accent2">
            <a:lumMod val="75000"/>
          </a:schemeClr>
        </a:solidFill>
      </dgm:spPr>
      <dgm:t>
        <a:bodyPr/>
        <a:lstStyle/>
        <a:p>
          <a:r>
            <a:rPr lang="en-GB" sz="1600" b="1" dirty="0">
              <a:solidFill>
                <a:srgbClr val="FFFF00"/>
              </a:solidFill>
              <a:latin typeface="Arial" panose="020B0604020202020204" pitchFamily="34" charset="0"/>
              <a:cs typeface="Arial" panose="020B0604020202020204" pitchFamily="34" charset="0"/>
            </a:rPr>
            <a:t>Play-Based Learning</a:t>
          </a:r>
          <a:r>
            <a:rPr lang="en-GB" sz="1600" dirty="0">
              <a:latin typeface="Arial" panose="020B0604020202020204" pitchFamily="34" charset="0"/>
              <a:cs typeface="Arial" panose="020B0604020202020204" pitchFamily="34" charset="0"/>
            </a:rPr>
            <a:t>
Small-group play activities.
Cooperative play opportunities.
Adult-guided social interaction.</a:t>
          </a:r>
        </a:p>
      </dgm:t>
    </dgm:pt>
    <dgm:pt modelId="{4D72D759-404B-43C1-8219-9E0B5927D727}" type="parTrans" cxnId="{17B112C9-8E65-45F6-B555-5311DEC0237E}">
      <dgm:prSet/>
      <dgm:spPr/>
      <dgm:t>
        <a:bodyPr/>
        <a:lstStyle/>
        <a:p>
          <a:endParaRPr lang="en-GB"/>
        </a:p>
      </dgm:t>
    </dgm:pt>
    <dgm:pt modelId="{BE15EA05-266F-48F7-9B5C-710EFF8FFAE1}" type="sibTrans" cxnId="{17B112C9-8E65-45F6-B555-5311DEC0237E}">
      <dgm:prSet/>
      <dgm:spPr/>
      <dgm:t>
        <a:bodyPr/>
        <a:lstStyle/>
        <a:p>
          <a:endParaRPr lang="en-GB"/>
        </a:p>
      </dgm:t>
    </dgm:pt>
    <dgm:pt modelId="{DF01C5B5-D6A5-46A0-87C7-003DAA3D96D4}">
      <dgm:prSet custT="1"/>
      <dgm:spPr>
        <a:solidFill>
          <a:schemeClr val="bg2">
            <a:lumMod val="75000"/>
          </a:schemeClr>
        </a:solidFill>
      </dgm:spPr>
      <dgm:t>
        <a:bodyPr/>
        <a:lstStyle/>
        <a:p>
          <a:r>
            <a:rPr lang="en-GB" sz="1600" b="1" dirty="0">
              <a:solidFill>
                <a:srgbClr val="FFFF00"/>
              </a:solidFill>
              <a:latin typeface="Arial" panose="020B0604020202020204" pitchFamily="34" charset="0"/>
              <a:cs typeface="Arial" panose="020B0604020202020204" pitchFamily="34" charset="0"/>
            </a:rPr>
            <a:t>Language-Rich Environment</a:t>
          </a:r>
          <a:r>
            <a:rPr lang="en-GB" sz="1600" dirty="0">
              <a:latin typeface="Arial" panose="020B0604020202020204" pitchFamily="34" charset="0"/>
              <a:cs typeface="Arial" panose="020B0604020202020204" pitchFamily="34" charset="0"/>
            </a:rPr>
            <a:t>
Daily storytelling sessions.
Conversations during play.
Songs and rhymes activities.</a:t>
          </a:r>
        </a:p>
      </dgm:t>
    </dgm:pt>
    <dgm:pt modelId="{52DDDC5C-4E7D-490E-AA37-1076A9E92C84}" type="parTrans" cxnId="{F7F75934-E992-46AE-B9F0-84BB6827D667}">
      <dgm:prSet/>
      <dgm:spPr/>
      <dgm:t>
        <a:bodyPr/>
        <a:lstStyle/>
        <a:p>
          <a:endParaRPr lang="en-GB"/>
        </a:p>
      </dgm:t>
    </dgm:pt>
    <dgm:pt modelId="{86D5747D-24E0-426C-93BE-6405775C5E19}" type="sibTrans" cxnId="{F7F75934-E992-46AE-B9F0-84BB6827D667}">
      <dgm:prSet/>
      <dgm:spPr/>
      <dgm:t>
        <a:bodyPr/>
        <a:lstStyle/>
        <a:p>
          <a:endParaRPr lang="en-GB"/>
        </a:p>
      </dgm:t>
    </dgm:pt>
    <dgm:pt modelId="{42861DD0-AA83-4B09-8C28-3A68479A8622}">
      <dgm:prSet custT="1"/>
      <dgm:spPr>
        <a:solidFill>
          <a:schemeClr val="accent2">
            <a:lumMod val="60000"/>
            <a:lumOff val="40000"/>
          </a:schemeClr>
        </a:solidFill>
      </dgm:spPr>
      <dgm:t>
        <a:bodyPr/>
        <a:lstStyle/>
        <a:p>
          <a:r>
            <a:rPr lang="en-GB" sz="1600" b="1" dirty="0">
              <a:solidFill>
                <a:schemeClr val="accent6">
                  <a:lumMod val="50000"/>
                </a:schemeClr>
              </a:solidFill>
              <a:latin typeface="Arial" panose="020B0604020202020204" pitchFamily="34" charset="0"/>
              <a:cs typeface="Arial" panose="020B0604020202020204" pitchFamily="34" charset="0"/>
            </a:rPr>
            <a:t>Parental Support and Modelling</a:t>
          </a:r>
          <a:r>
            <a:rPr lang="en-GB" sz="1600" dirty="0">
              <a:latin typeface="Arial" panose="020B0604020202020204" pitchFamily="34" charset="0"/>
              <a:cs typeface="Arial" panose="020B0604020202020204" pitchFamily="34" charset="0"/>
            </a:rPr>
            <a:t>
Positive parenting guidance.
Responsive communication strategies.
Support maternal wellbeing.</a:t>
          </a:r>
        </a:p>
      </dgm:t>
    </dgm:pt>
    <dgm:pt modelId="{482C1E82-2D18-47E7-A4C1-2DFBCEA6C6A7}" type="parTrans" cxnId="{D38FBD9B-B03C-4D28-A722-8F3924F33F6A}">
      <dgm:prSet/>
      <dgm:spPr/>
      <dgm:t>
        <a:bodyPr/>
        <a:lstStyle/>
        <a:p>
          <a:endParaRPr lang="en-GB"/>
        </a:p>
      </dgm:t>
    </dgm:pt>
    <dgm:pt modelId="{3E628860-99D7-48E8-8073-912A07E31A30}" type="sibTrans" cxnId="{D38FBD9B-B03C-4D28-A722-8F3924F33F6A}">
      <dgm:prSet/>
      <dgm:spPr/>
      <dgm:t>
        <a:bodyPr/>
        <a:lstStyle/>
        <a:p>
          <a:endParaRPr lang="en-GB"/>
        </a:p>
      </dgm:t>
    </dgm:pt>
    <dgm:pt modelId="{17B7A6B4-90AD-487B-9512-BFBB54034A31}">
      <dgm:prSet custT="1"/>
      <dgm:spPr>
        <a:solidFill>
          <a:schemeClr val="accent4">
            <a:lumMod val="75000"/>
          </a:schemeClr>
        </a:solidFill>
      </dgm:spPr>
      <dgm:t>
        <a:bodyPr/>
        <a:lstStyle/>
        <a:p>
          <a:r>
            <a:rPr lang="en-GB" sz="1600" b="1" dirty="0">
              <a:solidFill>
                <a:srgbClr val="FFFF00"/>
              </a:solidFill>
              <a:latin typeface="Arial" panose="020B0604020202020204" pitchFamily="34" charset="0"/>
              <a:cs typeface="Arial" panose="020B0604020202020204" pitchFamily="34" charset="0"/>
            </a:rPr>
            <a:t>Multi-Agency Collaboration</a:t>
          </a:r>
          <a:r>
            <a:rPr lang="en-GB" sz="1600" dirty="0">
              <a:latin typeface="Arial" panose="020B0604020202020204" pitchFamily="34" charset="0"/>
              <a:cs typeface="Arial" panose="020B0604020202020204" pitchFamily="34" charset="0"/>
            </a:rPr>
            <a:t>
Speech and language therapist.
Health visitor involvement.
Family support services.</a:t>
          </a:r>
        </a:p>
      </dgm:t>
    </dgm:pt>
    <dgm:pt modelId="{40C97C3A-9F1C-4C1C-8640-D595557B4014}" type="parTrans" cxnId="{001EFC77-71BE-4E07-9EDC-00824E587D07}">
      <dgm:prSet/>
      <dgm:spPr/>
      <dgm:t>
        <a:bodyPr/>
        <a:lstStyle/>
        <a:p>
          <a:endParaRPr lang="en-GB"/>
        </a:p>
      </dgm:t>
    </dgm:pt>
    <dgm:pt modelId="{4BCABD52-C40B-4D3B-9DFA-66E9E1BAAD75}" type="sibTrans" cxnId="{001EFC77-71BE-4E07-9EDC-00824E587D07}">
      <dgm:prSet/>
      <dgm:spPr/>
      <dgm:t>
        <a:bodyPr/>
        <a:lstStyle/>
        <a:p>
          <a:endParaRPr lang="en-GB"/>
        </a:p>
      </dgm:t>
    </dgm:pt>
    <dgm:pt modelId="{027911D1-332C-4A04-A1CC-B27662A1D871}" type="pres">
      <dgm:prSet presAssocID="{3A0D06A2-D8DC-48A2-B5B7-99ADDDF3815E}" presName="diagram" presStyleCnt="0">
        <dgm:presLayoutVars>
          <dgm:dir/>
          <dgm:resizeHandles val="exact"/>
        </dgm:presLayoutVars>
      </dgm:prSet>
      <dgm:spPr/>
    </dgm:pt>
    <dgm:pt modelId="{15CA0174-68C9-4CCE-B58D-868D31E73A38}" type="pres">
      <dgm:prSet presAssocID="{42861DD0-AA83-4B09-8C28-3A68479A8622}" presName="node" presStyleLbl="node1" presStyleIdx="0" presStyleCnt="4">
        <dgm:presLayoutVars>
          <dgm:bulletEnabled val="1"/>
        </dgm:presLayoutVars>
      </dgm:prSet>
      <dgm:spPr/>
    </dgm:pt>
    <dgm:pt modelId="{F8DF89CB-E554-4569-BE6F-A7F85553EBED}" type="pres">
      <dgm:prSet presAssocID="{3E628860-99D7-48E8-8073-912A07E31A30}" presName="sibTrans" presStyleCnt="0"/>
      <dgm:spPr/>
    </dgm:pt>
    <dgm:pt modelId="{9919898F-200D-4A78-AED9-34618D4078D7}" type="pres">
      <dgm:prSet presAssocID="{DF01C5B5-D6A5-46A0-87C7-003DAA3D96D4}" presName="node" presStyleLbl="node1" presStyleIdx="1" presStyleCnt="4">
        <dgm:presLayoutVars>
          <dgm:bulletEnabled val="1"/>
        </dgm:presLayoutVars>
      </dgm:prSet>
      <dgm:spPr/>
    </dgm:pt>
    <dgm:pt modelId="{5B2B4105-0121-4EA1-A151-2A2C009FCD93}" type="pres">
      <dgm:prSet presAssocID="{86D5747D-24E0-426C-93BE-6405775C5E19}" presName="sibTrans" presStyleCnt="0"/>
      <dgm:spPr/>
    </dgm:pt>
    <dgm:pt modelId="{45081BB5-EE62-4034-81A0-E1A1EB75F571}" type="pres">
      <dgm:prSet presAssocID="{17B7A6B4-90AD-487B-9512-BFBB54034A31}" presName="node" presStyleLbl="node1" presStyleIdx="2" presStyleCnt="4">
        <dgm:presLayoutVars>
          <dgm:bulletEnabled val="1"/>
        </dgm:presLayoutVars>
      </dgm:prSet>
      <dgm:spPr/>
    </dgm:pt>
    <dgm:pt modelId="{2C176D6C-C5BB-4457-95B7-617714B8363E}" type="pres">
      <dgm:prSet presAssocID="{4BCABD52-C40B-4D3B-9DFA-66E9E1BAAD75}" presName="sibTrans" presStyleCnt="0"/>
      <dgm:spPr/>
    </dgm:pt>
    <dgm:pt modelId="{09056B93-47E5-406D-AE4B-ACE7C8E50AA1}" type="pres">
      <dgm:prSet presAssocID="{5FACBBA0-14FF-4A66-B9C1-234996CE128C}" presName="node" presStyleLbl="node1" presStyleIdx="3" presStyleCnt="4">
        <dgm:presLayoutVars>
          <dgm:bulletEnabled val="1"/>
        </dgm:presLayoutVars>
      </dgm:prSet>
      <dgm:spPr/>
    </dgm:pt>
  </dgm:ptLst>
  <dgm:cxnLst>
    <dgm:cxn modelId="{F7F75934-E992-46AE-B9F0-84BB6827D667}" srcId="{3A0D06A2-D8DC-48A2-B5B7-99ADDDF3815E}" destId="{DF01C5B5-D6A5-46A0-87C7-003DAA3D96D4}" srcOrd="1" destOrd="0" parTransId="{52DDDC5C-4E7D-490E-AA37-1076A9E92C84}" sibTransId="{86D5747D-24E0-426C-93BE-6405775C5E19}"/>
    <dgm:cxn modelId="{8D3B9E67-C330-4519-BA49-3503709FA52C}" type="presOf" srcId="{DF01C5B5-D6A5-46A0-87C7-003DAA3D96D4}" destId="{9919898F-200D-4A78-AED9-34618D4078D7}" srcOrd="0" destOrd="0" presId="urn:microsoft.com/office/officeart/2005/8/layout/default"/>
    <dgm:cxn modelId="{9B5E2C4B-89BD-4221-8061-BFEDCFB45018}" type="presOf" srcId="{5FACBBA0-14FF-4A66-B9C1-234996CE128C}" destId="{09056B93-47E5-406D-AE4B-ACE7C8E50AA1}" srcOrd="0" destOrd="0" presId="urn:microsoft.com/office/officeart/2005/8/layout/default"/>
    <dgm:cxn modelId="{40A5D371-5628-48DB-9351-06AFEC776EA9}" type="presOf" srcId="{17B7A6B4-90AD-487B-9512-BFBB54034A31}" destId="{45081BB5-EE62-4034-81A0-E1A1EB75F571}" srcOrd="0" destOrd="0" presId="urn:microsoft.com/office/officeart/2005/8/layout/default"/>
    <dgm:cxn modelId="{001EFC77-71BE-4E07-9EDC-00824E587D07}" srcId="{3A0D06A2-D8DC-48A2-B5B7-99ADDDF3815E}" destId="{17B7A6B4-90AD-487B-9512-BFBB54034A31}" srcOrd="2" destOrd="0" parTransId="{40C97C3A-9F1C-4C1C-8640-D595557B4014}" sibTransId="{4BCABD52-C40B-4D3B-9DFA-66E9E1BAAD75}"/>
    <dgm:cxn modelId="{D38FBD9B-B03C-4D28-A722-8F3924F33F6A}" srcId="{3A0D06A2-D8DC-48A2-B5B7-99ADDDF3815E}" destId="{42861DD0-AA83-4B09-8C28-3A68479A8622}" srcOrd="0" destOrd="0" parTransId="{482C1E82-2D18-47E7-A4C1-2DFBCEA6C6A7}" sibTransId="{3E628860-99D7-48E8-8073-912A07E31A30}"/>
    <dgm:cxn modelId="{17B112C9-8E65-45F6-B555-5311DEC0237E}" srcId="{3A0D06A2-D8DC-48A2-B5B7-99ADDDF3815E}" destId="{5FACBBA0-14FF-4A66-B9C1-234996CE128C}" srcOrd="3" destOrd="0" parTransId="{4D72D759-404B-43C1-8219-9E0B5927D727}" sibTransId="{BE15EA05-266F-48F7-9B5C-710EFF8FFAE1}"/>
    <dgm:cxn modelId="{17A9C7D5-F913-4D7D-BCD8-2EB92A35409D}" type="presOf" srcId="{3A0D06A2-D8DC-48A2-B5B7-99ADDDF3815E}" destId="{027911D1-332C-4A04-A1CC-B27662A1D871}" srcOrd="0" destOrd="0" presId="urn:microsoft.com/office/officeart/2005/8/layout/default"/>
    <dgm:cxn modelId="{08429AF5-2140-467D-AA34-34305F9FE29A}" type="presOf" srcId="{42861DD0-AA83-4B09-8C28-3A68479A8622}" destId="{15CA0174-68C9-4CCE-B58D-868D31E73A38}" srcOrd="0" destOrd="0" presId="urn:microsoft.com/office/officeart/2005/8/layout/default"/>
    <dgm:cxn modelId="{A5EB1D2D-3519-4B3F-ABE6-06353E0B21E2}" type="presParOf" srcId="{027911D1-332C-4A04-A1CC-B27662A1D871}" destId="{15CA0174-68C9-4CCE-B58D-868D31E73A38}" srcOrd="0" destOrd="0" presId="urn:microsoft.com/office/officeart/2005/8/layout/default"/>
    <dgm:cxn modelId="{4168842F-377C-4AF5-BAB5-27C4310D27F1}" type="presParOf" srcId="{027911D1-332C-4A04-A1CC-B27662A1D871}" destId="{F8DF89CB-E554-4569-BE6F-A7F85553EBED}" srcOrd="1" destOrd="0" presId="urn:microsoft.com/office/officeart/2005/8/layout/default"/>
    <dgm:cxn modelId="{D80573A5-DC61-4F5D-A52E-35A215DCDC2C}" type="presParOf" srcId="{027911D1-332C-4A04-A1CC-B27662A1D871}" destId="{9919898F-200D-4A78-AED9-34618D4078D7}" srcOrd="2" destOrd="0" presId="urn:microsoft.com/office/officeart/2005/8/layout/default"/>
    <dgm:cxn modelId="{4F47A282-FFE8-4391-8183-556F930D14DE}" type="presParOf" srcId="{027911D1-332C-4A04-A1CC-B27662A1D871}" destId="{5B2B4105-0121-4EA1-A151-2A2C009FCD93}" srcOrd="3" destOrd="0" presId="urn:microsoft.com/office/officeart/2005/8/layout/default"/>
    <dgm:cxn modelId="{E4D95F0B-D6C3-4174-8CB5-95DE5827EEDF}" type="presParOf" srcId="{027911D1-332C-4A04-A1CC-B27662A1D871}" destId="{45081BB5-EE62-4034-81A0-E1A1EB75F571}" srcOrd="4" destOrd="0" presId="urn:microsoft.com/office/officeart/2005/8/layout/default"/>
    <dgm:cxn modelId="{0A75083B-2165-405B-A445-C5224CE29E42}" type="presParOf" srcId="{027911D1-332C-4A04-A1CC-B27662A1D871}" destId="{2C176D6C-C5BB-4457-95B7-617714B8363E}" srcOrd="5" destOrd="0" presId="urn:microsoft.com/office/officeart/2005/8/layout/default"/>
    <dgm:cxn modelId="{0F7F961A-B0AD-4EE6-A16D-BF0BC286CBBE}" type="presParOf" srcId="{027911D1-332C-4A04-A1CC-B27662A1D871}" destId="{09056B93-47E5-406D-AE4B-ACE7C8E50AA1}" srcOrd="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B11B22-E80D-4512-BF1B-8C8DBD8A5D1A}"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5BA23CA4-C880-49B6-AA21-5E9BD4DED05E}">
      <dgm:prSet phldrT="[Text]" phldr="0"/>
      <dgm:spPr>
        <a:solidFill>
          <a:srgbClr val="FFC000"/>
        </a:solidFill>
      </dgm:spPr>
      <dgm:t>
        <a:bodyPr/>
        <a:lstStyle/>
        <a:p>
          <a:r>
            <a:rPr lang="en-GB" b="1" dirty="0">
              <a:latin typeface="Arial" panose="020B0604020202020204" pitchFamily="34" charset="0"/>
              <a:cs typeface="Arial" panose="020B0604020202020204" pitchFamily="34" charset="0"/>
            </a:rPr>
            <a:t>Conclusion</a:t>
          </a:r>
          <a:r>
            <a:rPr lang="en-GB" dirty="0"/>
            <a:t> </a:t>
          </a:r>
        </a:p>
      </dgm:t>
    </dgm:pt>
    <dgm:pt modelId="{AAD0EBD9-3314-46B6-B414-98A0354AA4A6}" type="parTrans" cxnId="{2AF83817-2BFF-46E9-9ADE-1FC97EAD99D1}">
      <dgm:prSet/>
      <dgm:spPr/>
      <dgm:t>
        <a:bodyPr/>
        <a:lstStyle/>
        <a:p>
          <a:endParaRPr lang="en-GB"/>
        </a:p>
      </dgm:t>
    </dgm:pt>
    <dgm:pt modelId="{A7D1610A-CC6D-42BF-8F03-CC851556B753}" type="sibTrans" cxnId="{2AF83817-2BFF-46E9-9ADE-1FC97EAD99D1}">
      <dgm:prSet/>
      <dgm:spPr/>
      <dgm:t>
        <a:bodyPr/>
        <a:lstStyle/>
        <a:p>
          <a:endParaRPr lang="en-GB"/>
        </a:p>
      </dgm:t>
    </dgm:pt>
    <dgm:pt modelId="{CABABA58-53AF-4726-B3D7-3812F459DE4D}">
      <dgm:prSet phldrT="[Text]"/>
      <dgm:spPr>
        <a:solidFill>
          <a:schemeClr val="accent4">
            <a:lumMod val="60000"/>
            <a:lumOff val="40000"/>
          </a:schemeClr>
        </a:solidFill>
      </dgm:spPr>
      <dgm:t>
        <a:bodyPr/>
        <a:lstStyle/>
        <a:p>
          <a:r>
            <a:rPr lang="en-GB" dirty="0"/>
            <a:t>A helpful framework for analysing Isaac's development is provided by Bowlby's Attachment Theory.</a:t>
          </a:r>
        </a:p>
      </dgm:t>
    </dgm:pt>
    <dgm:pt modelId="{DD62546F-B459-499A-B020-ADA6736EAC17}" type="parTrans" cxnId="{2667C88B-3300-4D7B-9CCA-CC163648E2F2}">
      <dgm:prSet/>
      <dgm:spPr/>
      <dgm:t>
        <a:bodyPr/>
        <a:lstStyle/>
        <a:p>
          <a:endParaRPr lang="en-GB"/>
        </a:p>
      </dgm:t>
    </dgm:pt>
    <dgm:pt modelId="{2B07811F-C851-47D0-9E85-44964CACA6A2}" type="sibTrans" cxnId="{2667C88B-3300-4D7B-9CCA-CC163648E2F2}">
      <dgm:prSet/>
      <dgm:spPr/>
      <dgm:t>
        <a:bodyPr/>
        <a:lstStyle/>
        <a:p>
          <a:endParaRPr lang="en-GB"/>
        </a:p>
      </dgm:t>
    </dgm:pt>
    <dgm:pt modelId="{855FF4D4-76FC-486D-A074-5B5341B9739F}">
      <dgm:prSet phldrT="[Text]"/>
      <dgm:spPr>
        <a:solidFill>
          <a:schemeClr val="accent2">
            <a:lumMod val="40000"/>
            <a:lumOff val="60000"/>
          </a:schemeClr>
        </a:solidFill>
      </dgm:spPr>
      <dgm:t>
        <a:bodyPr/>
        <a:lstStyle/>
        <a:p>
          <a:r>
            <a:rPr lang="en-GB" dirty="0"/>
            <a:t>Language, social, and psychological difficulties may be affected by early life experiences.</a:t>
          </a:r>
        </a:p>
      </dgm:t>
    </dgm:pt>
    <dgm:pt modelId="{F20405C7-5430-41CF-83C5-5A793A187FA8}" type="parTrans" cxnId="{2ADFE129-03D5-4284-B9B0-3ACCEBB8000F}">
      <dgm:prSet/>
      <dgm:spPr/>
      <dgm:t>
        <a:bodyPr/>
        <a:lstStyle/>
        <a:p>
          <a:endParaRPr lang="en-GB"/>
        </a:p>
      </dgm:t>
    </dgm:pt>
    <dgm:pt modelId="{E649122D-E3F8-43EA-950D-DE69F9DDDE07}" type="sibTrans" cxnId="{2ADFE129-03D5-4284-B9B0-3ACCEBB8000F}">
      <dgm:prSet/>
      <dgm:spPr/>
      <dgm:t>
        <a:bodyPr/>
        <a:lstStyle/>
        <a:p>
          <a:endParaRPr lang="en-GB"/>
        </a:p>
      </dgm:t>
    </dgm:pt>
    <dgm:pt modelId="{56B73842-E46D-4476-86C9-D3B9EAFE1C9D}">
      <dgm:prSet phldrT="[Text]"/>
      <dgm:spPr>
        <a:solidFill>
          <a:schemeClr val="accent6">
            <a:lumMod val="60000"/>
            <a:lumOff val="40000"/>
          </a:schemeClr>
        </a:solidFill>
      </dgm:spPr>
      <dgm:t>
        <a:bodyPr/>
        <a:lstStyle/>
        <a:p>
          <a:r>
            <a:rPr lang="en-GB" dirty="0"/>
            <a:t>Positive outcomes and resiliency can be developed via attachment-based therapies.</a:t>
          </a:r>
        </a:p>
      </dgm:t>
    </dgm:pt>
    <dgm:pt modelId="{692AFD46-1AD5-406F-8FEA-813D2E0409B6}" type="parTrans" cxnId="{533E396B-A673-4434-AB56-0DC7C264DA3A}">
      <dgm:prSet/>
      <dgm:spPr/>
      <dgm:t>
        <a:bodyPr/>
        <a:lstStyle/>
        <a:p>
          <a:endParaRPr lang="en-GB"/>
        </a:p>
      </dgm:t>
    </dgm:pt>
    <dgm:pt modelId="{3D31D559-9DD9-4D4E-A89D-586D8933BEF4}" type="sibTrans" cxnId="{533E396B-A673-4434-AB56-0DC7C264DA3A}">
      <dgm:prSet/>
      <dgm:spPr/>
      <dgm:t>
        <a:bodyPr/>
        <a:lstStyle/>
        <a:p>
          <a:endParaRPr lang="en-GB"/>
        </a:p>
      </dgm:t>
    </dgm:pt>
    <dgm:pt modelId="{F13F140C-1A4F-4792-8D7A-328B99BDCA35}">
      <dgm:prSet phldrT="[Text]"/>
      <dgm:spPr>
        <a:solidFill>
          <a:srgbClr val="92D050"/>
        </a:solidFill>
      </dgm:spPr>
      <dgm:t>
        <a:bodyPr/>
        <a:lstStyle/>
        <a:p>
          <a:r>
            <a:rPr lang="en-GB" dirty="0"/>
            <a:t>For Isaac's criteria to be met, multi-agency support is necessary.</a:t>
          </a:r>
        </a:p>
      </dgm:t>
    </dgm:pt>
    <dgm:pt modelId="{E4412763-BF0C-4AE6-9EE2-C227F71EE974}" type="parTrans" cxnId="{9EE4AD29-08F3-4ED5-B511-08B242797EA8}">
      <dgm:prSet/>
      <dgm:spPr/>
      <dgm:t>
        <a:bodyPr/>
        <a:lstStyle/>
        <a:p>
          <a:endParaRPr lang="en-GB"/>
        </a:p>
      </dgm:t>
    </dgm:pt>
    <dgm:pt modelId="{71D46F70-DD92-4979-9037-ED958E5CEDCC}" type="sibTrans" cxnId="{9EE4AD29-08F3-4ED5-B511-08B242797EA8}">
      <dgm:prSet/>
      <dgm:spPr/>
      <dgm:t>
        <a:bodyPr/>
        <a:lstStyle/>
        <a:p>
          <a:endParaRPr lang="en-GB"/>
        </a:p>
      </dgm:t>
    </dgm:pt>
    <dgm:pt modelId="{87E9A784-3A10-49B2-B429-DDA957BE044E}" type="pres">
      <dgm:prSet presAssocID="{B5B11B22-E80D-4512-BF1B-8C8DBD8A5D1A}" presName="diagram" presStyleCnt="0">
        <dgm:presLayoutVars>
          <dgm:chMax val="1"/>
          <dgm:dir/>
          <dgm:animLvl val="ctr"/>
          <dgm:resizeHandles val="exact"/>
        </dgm:presLayoutVars>
      </dgm:prSet>
      <dgm:spPr/>
    </dgm:pt>
    <dgm:pt modelId="{8B34888E-A911-4CD2-BEEC-A9CB8203F7BB}" type="pres">
      <dgm:prSet presAssocID="{B5B11B22-E80D-4512-BF1B-8C8DBD8A5D1A}" presName="matrix" presStyleCnt="0"/>
      <dgm:spPr/>
    </dgm:pt>
    <dgm:pt modelId="{DAD6C426-14DE-47EE-9074-096C36BF4604}" type="pres">
      <dgm:prSet presAssocID="{B5B11B22-E80D-4512-BF1B-8C8DBD8A5D1A}" presName="tile1" presStyleLbl="node1" presStyleIdx="0" presStyleCnt="4"/>
      <dgm:spPr/>
    </dgm:pt>
    <dgm:pt modelId="{DFA7FF6B-324D-4253-94DC-773E36DA5C66}" type="pres">
      <dgm:prSet presAssocID="{B5B11B22-E80D-4512-BF1B-8C8DBD8A5D1A}" presName="tile1text" presStyleLbl="node1" presStyleIdx="0" presStyleCnt="4">
        <dgm:presLayoutVars>
          <dgm:chMax val="0"/>
          <dgm:chPref val="0"/>
          <dgm:bulletEnabled val="1"/>
        </dgm:presLayoutVars>
      </dgm:prSet>
      <dgm:spPr/>
    </dgm:pt>
    <dgm:pt modelId="{87107147-65F6-4603-9EAD-906890857EE7}" type="pres">
      <dgm:prSet presAssocID="{B5B11B22-E80D-4512-BF1B-8C8DBD8A5D1A}" presName="tile2" presStyleLbl="node1" presStyleIdx="1" presStyleCnt="4"/>
      <dgm:spPr/>
    </dgm:pt>
    <dgm:pt modelId="{1B59222C-5563-494B-9B6C-57D9E05F2EB3}" type="pres">
      <dgm:prSet presAssocID="{B5B11B22-E80D-4512-BF1B-8C8DBD8A5D1A}" presName="tile2text" presStyleLbl="node1" presStyleIdx="1" presStyleCnt="4">
        <dgm:presLayoutVars>
          <dgm:chMax val="0"/>
          <dgm:chPref val="0"/>
          <dgm:bulletEnabled val="1"/>
        </dgm:presLayoutVars>
      </dgm:prSet>
      <dgm:spPr/>
    </dgm:pt>
    <dgm:pt modelId="{36D3DEC6-F949-44F4-9023-B60C85D1B075}" type="pres">
      <dgm:prSet presAssocID="{B5B11B22-E80D-4512-BF1B-8C8DBD8A5D1A}" presName="tile3" presStyleLbl="node1" presStyleIdx="2" presStyleCnt="4"/>
      <dgm:spPr/>
    </dgm:pt>
    <dgm:pt modelId="{801C8FB5-2B62-4529-B7DA-5F49431CE215}" type="pres">
      <dgm:prSet presAssocID="{B5B11B22-E80D-4512-BF1B-8C8DBD8A5D1A}" presName="tile3text" presStyleLbl="node1" presStyleIdx="2" presStyleCnt="4">
        <dgm:presLayoutVars>
          <dgm:chMax val="0"/>
          <dgm:chPref val="0"/>
          <dgm:bulletEnabled val="1"/>
        </dgm:presLayoutVars>
      </dgm:prSet>
      <dgm:spPr/>
    </dgm:pt>
    <dgm:pt modelId="{29C11195-4064-4884-8DA2-77F988647135}" type="pres">
      <dgm:prSet presAssocID="{B5B11B22-E80D-4512-BF1B-8C8DBD8A5D1A}" presName="tile4" presStyleLbl="node1" presStyleIdx="3" presStyleCnt="4"/>
      <dgm:spPr/>
    </dgm:pt>
    <dgm:pt modelId="{F5A09BD6-336A-47C8-B6E2-3EB0EC396D06}" type="pres">
      <dgm:prSet presAssocID="{B5B11B22-E80D-4512-BF1B-8C8DBD8A5D1A}" presName="tile4text" presStyleLbl="node1" presStyleIdx="3" presStyleCnt="4">
        <dgm:presLayoutVars>
          <dgm:chMax val="0"/>
          <dgm:chPref val="0"/>
          <dgm:bulletEnabled val="1"/>
        </dgm:presLayoutVars>
      </dgm:prSet>
      <dgm:spPr/>
    </dgm:pt>
    <dgm:pt modelId="{E93BA20D-0807-46D7-9574-1715E938A1B0}" type="pres">
      <dgm:prSet presAssocID="{B5B11B22-E80D-4512-BF1B-8C8DBD8A5D1A}" presName="centerTile" presStyleLbl="fgShp" presStyleIdx="0" presStyleCnt="1">
        <dgm:presLayoutVars>
          <dgm:chMax val="0"/>
          <dgm:chPref val="0"/>
        </dgm:presLayoutVars>
      </dgm:prSet>
      <dgm:spPr/>
    </dgm:pt>
  </dgm:ptLst>
  <dgm:cxnLst>
    <dgm:cxn modelId="{2AF83817-2BFF-46E9-9ADE-1FC97EAD99D1}" srcId="{B5B11B22-E80D-4512-BF1B-8C8DBD8A5D1A}" destId="{5BA23CA4-C880-49B6-AA21-5E9BD4DED05E}" srcOrd="0" destOrd="0" parTransId="{AAD0EBD9-3314-46B6-B414-98A0354AA4A6}" sibTransId="{A7D1610A-CC6D-42BF-8F03-CC851556B753}"/>
    <dgm:cxn modelId="{32070422-C76A-490E-9B94-A09761024E2E}" type="presOf" srcId="{56B73842-E46D-4476-86C9-D3B9EAFE1C9D}" destId="{801C8FB5-2B62-4529-B7DA-5F49431CE215}" srcOrd="1" destOrd="0" presId="urn:microsoft.com/office/officeart/2005/8/layout/matrix1"/>
    <dgm:cxn modelId="{A6D5DF27-9C67-4E8B-B677-A6C74FA88687}" type="presOf" srcId="{B5B11B22-E80D-4512-BF1B-8C8DBD8A5D1A}" destId="{87E9A784-3A10-49B2-B429-DDA957BE044E}" srcOrd="0" destOrd="0" presId="urn:microsoft.com/office/officeart/2005/8/layout/matrix1"/>
    <dgm:cxn modelId="{9EE4AD29-08F3-4ED5-B511-08B242797EA8}" srcId="{5BA23CA4-C880-49B6-AA21-5E9BD4DED05E}" destId="{F13F140C-1A4F-4792-8D7A-328B99BDCA35}" srcOrd="3" destOrd="0" parTransId="{E4412763-BF0C-4AE6-9EE2-C227F71EE974}" sibTransId="{71D46F70-DD92-4979-9037-ED958E5CEDCC}"/>
    <dgm:cxn modelId="{2ADFE129-03D5-4284-B9B0-3ACCEBB8000F}" srcId="{5BA23CA4-C880-49B6-AA21-5E9BD4DED05E}" destId="{855FF4D4-76FC-486D-A074-5B5341B9739F}" srcOrd="1" destOrd="0" parTransId="{F20405C7-5430-41CF-83C5-5A793A187FA8}" sibTransId="{E649122D-E3F8-43EA-950D-DE69F9DDDE07}"/>
    <dgm:cxn modelId="{98A34435-836C-4D46-BE0F-281105B51466}" type="presOf" srcId="{855FF4D4-76FC-486D-A074-5B5341B9739F}" destId="{1B59222C-5563-494B-9B6C-57D9E05F2EB3}" srcOrd="1" destOrd="0" presId="urn:microsoft.com/office/officeart/2005/8/layout/matrix1"/>
    <dgm:cxn modelId="{533E396B-A673-4434-AB56-0DC7C264DA3A}" srcId="{5BA23CA4-C880-49B6-AA21-5E9BD4DED05E}" destId="{56B73842-E46D-4476-86C9-D3B9EAFE1C9D}" srcOrd="2" destOrd="0" parTransId="{692AFD46-1AD5-406F-8FEA-813D2E0409B6}" sibTransId="{3D31D559-9DD9-4D4E-A89D-586D8933BEF4}"/>
    <dgm:cxn modelId="{67E2826C-79AD-4775-A613-B2A0BC2EF8F7}" type="presOf" srcId="{CABABA58-53AF-4726-B3D7-3812F459DE4D}" destId="{DAD6C426-14DE-47EE-9074-096C36BF4604}" srcOrd="0" destOrd="0" presId="urn:microsoft.com/office/officeart/2005/8/layout/matrix1"/>
    <dgm:cxn modelId="{B6AAAE6F-7C2A-41C4-9FE5-2000EA3463BC}" type="presOf" srcId="{CABABA58-53AF-4726-B3D7-3812F459DE4D}" destId="{DFA7FF6B-324D-4253-94DC-773E36DA5C66}" srcOrd="1" destOrd="0" presId="urn:microsoft.com/office/officeart/2005/8/layout/matrix1"/>
    <dgm:cxn modelId="{96C07550-CAAC-4404-9F34-E990F2CD4435}" type="presOf" srcId="{F13F140C-1A4F-4792-8D7A-328B99BDCA35}" destId="{F5A09BD6-336A-47C8-B6E2-3EB0EC396D06}" srcOrd="1" destOrd="0" presId="urn:microsoft.com/office/officeart/2005/8/layout/matrix1"/>
    <dgm:cxn modelId="{414B6551-C01E-440C-BE85-0C6379768006}" type="presOf" srcId="{5BA23CA4-C880-49B6-AA21-5E9BD4DED05E}" destId="{E93BA20D-0807-46D7-9574-1715E938A1B0}" srcOrd="0" destOrd="0" presId="urn:microsoft.com/office/officeart/2005/8/layout/matrix1"/>
    <dgm:cxn modelId="{2C13EF5A-7C28-4FD3-8A96-32B2E91A3DB7}" type="presOf" srcId="{56B73842-E46D-4476-86C9-D3B9EAFE1C9D}" destId="{36D3DEC6-F949-44F4-9023-B60C85D1B075}" srcOrd="0" destOrd="0" presId="urn:microsoft.com/office/officeart/2005/8/layout/matrix1"/>
    <dgm:cxn modelId="{2667C88B-3300-4D7B-9CCA-CC163648E2F2}" srcId="{5BA23CA4-C880-49B6-AA21-5E9BD4DED05E}" destId="{CABABA58-53AF-4726-B3D7-3812F459DE4D}" srcOrd="0" destOrd="0" parTransId="{DD62546F-B459-499A-B020-ADA6736EAC17}" sibTransId="{2B07811F-C851-47D0-9E85-44964CACA6A2}"/>
    <dgm:cxn modelId="{A1410792-00CD-42D5-8DF4-8B8C5E5F1B13}" type="presOf" srcId="{F13F140C-1A4F-4792-8D7A-328B99BDCA35}" destId="{29C11195-4064-4884-8DA2-77F988647135}" srcOrd="0" destOrd="0" presId="urn:microsoft.com/office/officeart/2005/8/layout/matrix1"/>
    <dgm:cxn modelId="{45352EBD-E436-4826-8FC9-3B93787EF7AC}" type="presOf" srcId="{855FF4D4-76FC-486D-A074-5B5341B9739F}" destId="{87107147-65F6-4603-9EAD-906890857EE7}" srcOrd="0" destOrd="0" presId="urn:microsoft.com/office/officeart/2005/8/layout/matrix1"/>
    <dgm:cxn modelId="{94ECDEE0-8F16-4C2E-9BC1-F50A70D21952}" type="presParOf" srcId="{87E9A784-3A10-49B2-B429-DDA957BE044E}" destId="{8B34888E-A911-4CD2-BEEC-A9CB8203F7BB}" srcOrd="0" destOrd="0" presId="urn:microsoft.com/office/officeart/2005/8/layout/matrix1"/>
    <dgm:cxn modelId="{2EE43C7C-DAB3-445F-879A-38D815F3C73A}" type="presParOf" srcId="{8B34888E-A911-4CD2-BEEC-A9CB8203F7BB}" destId="{DAD6C426-14DE-47EE-9074-096C36BF4604}" srcOrd="0" destOrd="0" presId="urn:microsoft.com/office/officeart/2005/8/layout/matrix1"/>
    <dgm:cxn modelId="{129E36DC-E064-4237-9346-847C815582AA}" type="presParOf" srcId="{8B34888E-A911-4CD2-BEEC-A9CB8203F7BB}" destId="{DFA7FF6B-324D-4253-94DC-773E36DA5C66}" srcOrd="1" destOrd="0" presId="urn:microsoft.com/office/officeart/2005/8/layout/matrix1"/>
    <dgm:cxn modelId="{2C66A5A1-B7D7-4693-9BB8-45E3272AF80D}" type="presParOf" srcId="{8B34888E-A911-4CD2-BEEC-A9CB8203F7BB}" destId="{87107147-65F6-4603-9EAD-906890857EE7}" srcOrd="2" destOrd="0" presId="urn:microsoft.com/office/officeart/2005/8/layout/matrix1"/>
    <dgm:cxn modelId="{88DFA3E5-E164-41F7-93A7-E8C318C92923}" type="presParOf" srcId="{8B34888E-A911-4CD2-BEEC-A9CB8203F7BB}" destId="{1B59222C-5563-494B-9B6C-57D9E05F2EB3}" srcOrd="3" destOrd="0" presId="urn:microsoft.com/office/officeart/2005/8/layout/matrix1"/>
    <dgm:cxn modelId="{0EFF0058-ACC4-4079-B93F-B9480BB72BFA}" type="presParOf" srcId="{8B34888E-A911-4CD2-BEEC-A9CB8203F7BB}" destId="{36D3DEC6-F949-44F4-9023-B60C85D1B075}" srcOrd="4" destOrd="0" presId="urn:microsoft.com/office/officeart/2005/8/layout/matrix1"/>
    <dgm:cxn modelId="{439989B6-59FE-4C2B-B9D2-356A8EE926B0}" type="presParOf" srcId="{8B34888E-A911-4CD2-BEEC-A9CB8203F7BB}" destId="{801C8FB5-2B62-4529-B7DA-5F49431CE215}" srcOrd="5" destOrd="0" presId="urn:microsoft.com/office/officeart/2005/8/layout/matrix1"/>
    <dgm:cxn modelId="{E8C00E23-6B2F-41EB-8D82-A0E9732E0EA3}" type="presParOf" srcId="{8B34888E-A911-4CD2-BEEC-A9CB8203F7BB}" destId="{29C11195-4064-4884-8DA2-77F988647135}" srcOrd="6" destOrd="0" presId="urn:microsoft.com/office/officeart/2005/8/layout/matrix1"/>
    <dgm:cxn modelId="{AE50FAF8-294E-4FEA-AEFE-1CE47DD46DC2}" type="presParOf" srcId="{8B34888E-A911-4CD2-BEEC-A9CB8203F7BB}" destId="{F5A09BD6-336A-47C8-B6E2-3EB0EC396D06}" srcOrd="7" destOrd="0" presId="urn:microsoft.com/office/officeart/2005/8/layout/matrix1"/>
    <dgm:cxn modelId="{563F2F1E-5A34-45DE-B10D-0B391DD51691}" type="presParOf" srcId="{87E9A784-3A10-49B2-B429-DDA957BE044E}" destId="{E93BA20D-0807-46D7-9574-1715E938A1B0}"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CA0174-68C9-4CCE-B58D-868D31E73A38}">
      <dsp:nvSpPr>
        <dsp:cNvPr id="0" name=""/>
        <dsp:cNvSpPr/>
      </dsp:nvSpPr>
      <dsp:spPr>
        <a:xfrm>
          <a:off x="992" y="194138"/>
          <a:ext cx="3869531" cy="2321718"/>
        </a:xfrm>
        <a:prstGeom prst="rect">
          <a:avLst/>
        </a:prstGeom>
        <a:solidFill>
          <a:schemeClr val="accent2">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chemeClr val="accent6">
                  <a:lumMod val="50000"/>
                </a:schemeClr>
              </a:solidFill>
              <a:latin typeface="Arial" panose="020B0604020202020204" pitchFamily="34" charset="0"/>
              <a:cs typeface="Arial" panose="020B0604020202020204" pitchFamily="34" charset="0"/>
            </a:rPr>
            <a:t>Parental Support and Modelling</a:t>
          </a:r>
          <a:r>
            <a:rPr lang="en-GB" sz="1600" kern="1200" dirty="0">
              <a:latin typeface="Arial" panose="020B0604020202020204" pitchFamily="34" charset="0"/>
              <a:cs typeface="Arial" panose="020B0604020202020204" pitchFamily="34" charset="0"/>
            </a:rPr>
            <a:t>
Positive parenting guidance.
Responsive communication strategies.
Support maternal wellbeing.</a:t>
          </a:r>
        </a:p>
      </dsp:txBody>
      <dsp:txXfrm>
        <a:off x="992" y="194138"/>
        <a:ext cx="3869531" cy="2321718"/>
      </dsp:txXfrm>
    </dsp:sp>
    <dsp:sp modelId="{9919898F-200D-4A78-AED9-34618D4078D7}">
      <dsp:nvSpPr>
        <dsp:cNvPr id="0" name=""/>
        <dsp:cNvSpPr/>
      </dsp:nvSpPr>
      <dsp:spPr>
        <a:xfrm>
          <a:off x="4257476" y="194138"/>
          <a:ext cx="3869531" cy="2321718"/>
        </a:xfrm>
        <a:prstGeom prst="rect">
          <a:avLst/>
        </a:prstGeom>
        <a:solidFill>
          <a:schemeClr val="bg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FFFF00"/>
              </a:solidFill>
              <a:latin typeface="Arial" panose="020B0604020202020204" pitchFamily="34" charset="0"/>
              <a:cs typeface="Arial" panose="020B0604020202020204" pitchFamily="34" charset="0"/>
            </a:rPr>
            <a:t>Language-Rich Environment</a:t>
          </a:r>
          <a:r>
            <a:rPr lang="en-GB" sz="1600" kern="1200" dirty="0">
              <a:latin typeface="Arial" panose="020B0604020202020204" pitchFamily="34" charset="0"/>
              <a:cs typeface="Arial" panose="020B0604020202020204" pitchFamily="34" charset="0"/>
            </a:rPr>
            <a:t>
Daily storytelling sessions.
Conversations during play.
Songs and rhymes activities.</a:t>
          </a:r>
        </a:p>
      </dsp:txBody>
      <dsp:txXfrm>
        <a:off x="4257476" y="194138"/>
        <a:ext cx="3869531" cy="2321718"/>
      </dsp:txXfrm>
    </dsp:sp>
    <dsp:sp modelId="{45081BB5-EE62-4034-81A0-E1A1EB75F571}">
      <dsp:nvSpPr>
        <dsp:cNvPr id="0" name=""/>
        <dsp:cNvSpPr/>
      </dsp:nvSpPr>
      <dsp:spPr>
        <a:xfrm>
          <a:off x="992" y="2902810"/>
          <a:ext cx="3869531" cy="2321718"/>
        </a:xfrm>
        <a:prstGeom prst="rect">
          <a:avLst/>
        </a:prstGeom>
        <a:solidFill>
          <a:schemeClr val="accent4">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FFFF00"/>
              </a:solidFill>
              <a:latin typeface="Arial" panose="020B0604020202020204" pitchFamily="34" charset="0"/>
              <a:cs typeface="Arial" panose="020B0604020202020204" pitchFamily="34" charset="0"/>
            </a:rPr>
            <a:t>Multi-Agency Collaboration</a:t>
          </a:r>
          <a:r>
            <a:rPr lang="en-GB" sz="1600" kern="1200" dirty="0">
              <a:latin typeface="Arial" panose="020B0604020202020204" pitchFamily="34" charset="0"/>
              <a:cs typeface="Arial" panose="020B0604020202020204" pitchFamily="34" charset="0"/>
            </a:rPr>
            <a:t>
Speech and language therapist.
Health visitor involvement.
Family support services.</a:t>
          </a:r>
        </a:p>
      </dsp:txBody>
      <dsp:txXfrm>
        <a:off x="992" y="2902810"/>
        <a:ext cx="3869531" cy="2321718"/>
      </dsp:txXfrm>
    </dsp:sp>
    <dsp:sp modelId="{09056B93-47E5-406D-AE4B-ACE7C8E50AA1}">
      <dsp:nvSpPr>
        <dsp:cNvPr id="0" name=""/>
        <dsp:cNvSpPr/>
      </dsp:nvSpPr>
      <dsp:spPr>
        <a:xfrm>
          <a:off x="4257476" y="2902810"/>
          <a:ext cx="3869531" cy="2321718"/>
        </a:xfrm>
        <a:prstGeom prst="rect">
          <a:avLst/>
        </a:prstGeom>
        <a:solidFill>
          <a:schemeClr val="accent2">
            <a:lumMod val="75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1" kern="1200" dirty="0">
              <a:solidFill>
                <a:srgbClr val="FFFF00"/>
              </a:solidFill>
              <a:latin typeface="Arial" panose="020B0604020202020204" pitchFamily="34" charset="0"/>
              <a:cs typeface="Arial" panose="020B0604020202020204" pitchFamily="34" charset="0"/>
            </a:rPr>
            <a:t>Play-Based Learning</a:t>
          </a:r>
          <a:r>
            <a:rPr lang="en-GB" sz="1600" kern="1200" dirty="0">
              <a:latin typeface="Arial" panose="020B0604020202020204" pitchFamily="34" charset="0"/>
              <a:cs typeface="Arial" panose="020B0604020202020204" pitchFamily="34" charset="0"/>
            </a:rPr>
            <a:t>
Small-group play activities.
Cooperative play opportunities.
Adult-guided social interaction.</a:t>
          </a:r>
        </a:p>
      </dsp:txBody>
      <dsp:txXfrm>
        <a:off x="4257476" y="2902810"/>
        <a:ext cx="3869531" cy="2321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D6C426-14DE-47EE-9074-096C36BF4604}">
      <dsp:nvSpPr>
        <dsp:cNvPr id="0" name=""/>
        <dsp:cNvSpPr/>
      </dsp:nvSpPr>
      <dsp:spPr>
        <a:xfrm rot="16200000">
          <a:off x="677333" y="-677333"/>
          <a:ext cx="2709333" cy="4064000"/>
        </a:xfrm>
        <a:prstGeom prst="round1Rect">
          <a:avLst/>
        </a:prstGeom>
        <a:solidFill>
          <a:schemeClr val="accent4">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A helpful framework for analysing Isaac's development is provided by Bowlby's Attachment Theory.</a:t>
          </a:r>
        </a:p>
      </dsp:txBody>
      <dsp:txXfrm rot="5400000">
        <a:off x="-1" y="1"/>
        <a:ext cx="4064000" cy="2032000"/>
      </dsp:txXfrm>
    </dsp:sp>
    <dsp:sp modelId="{87107147-65F6-4603-9EAD-906890857EE7}">
      <dsp:nvSpPr>
        <dsp:cNvPr id="0" name=""/>
        <dsp:cNvSpPr/>
      </dsp:nvSpPr>
      <dsp:spPr>
        <a:xfrm>
          <a:off x="4064000" y="0"/>
          <a:ext cx="4064000" cy="2709333"/>
        </a:xfrm>
        <a:prstGeom prst="round1Rect">
          <a:avLst/>
        </a:prstGeom>
        <a:solidFill>
          <a:schemeClr val="accent2">
            <a:lumMod val="40000"/>
            <a:lumOff val="6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Language, social, and psychological difficulties may be affected by early life experiences.</a:t>
          </a:r>
        </a:p>
      </dsp:txBody>
      <dsp:txXfrm>
        <a:off x="4064000" y="0"/>
        <a:ext cx="4064000" cy="2032000"/>
      </dsp:txXfrm>
    </dsp:sp>
    <dsp:sp modelId="{36D3DEC6-F949-44F4-9023-B60C85D1B075}">
      <dsp:nvSpPr>
        <dsp:cNvPr id="0" name=""/>
        <dsp:cNvSpPr/>
      </dsp:nvSpPr>
      <dsp:spPr>
        <a:xfrm rot="10800000">
          <a:off x="0" y="2709333"/>
          <a:ext cx="4064000" cy="2709333"/>
        </a:xfrm>
        <a:prstGeom prst="round1Rect">
          <a:avLst/>
        </a:prstGeom>
        <a:solidFill>
          <a:schemeClr val="accent6">
            <a:lumMod val="60000"/>
            <a:lumOff val="4000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Positive outcomes and resiliency can be developed via attachment-based therapies.</a:t>
          </a:r>
        </a:p>
      </dsp:txBody>
      <dsp:txXfrm rot="10800000">
        <a:off x="0" y="3386666"/>
        <a:ext cx="4064000" cy="2032000"/>
      </dsp:txXfrm>
    </dsp:sp>
    <dsp:sp modelId="{29C11195-4064-4884-8DA2-77F988647135}">
      <dsp:nvSpPr>
        <dsp:cNvPr id="0" name=""/>
        <dsp:cNvSpPr/>
      </dsp:nvSpPr>
      <dsp:spPr>
        <a:xfrm rot="5400000">
          <a:off x="4741333" y="2032000"/>
          <a:ext cx="2709333" cy="4064000"/>
        </a:xfrm>
        <a:prstGeom prst="round1Rect">
          <a:avLst/>
        </a:prstGeom>
        <a:solidFill>
          <a:srgbClr val="92D05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84912" tIns="184912" rIns="184912" bIns="184912" numCol="1" spcCol="1270" anchor="ctr" anchorCtr="0">
          <a:noAutofit/>
        </a:bodyPr>
        <a:lstStyle/>
        <a:p>
          <a:pPr marL="0" lvl="0" indent="0" algn="ctr" defTabSz="1155700">
            <a:lnSpc>
              <a:spcPct val="90000"/>
            </a:lnSpc>
            <a:spcBef>
              <a:spcPct val="0"/>
            </a:spcBef>
            <a:spcAft>
              <a:spcPct val="35000"/>
            </a:spcAft>
            <a:buNone/>
          </a:pPr>
          <a:r>
            <a:rPr lang="en-GB" sz="2600" kern="1200" dirty="0"/>
            <a:t>For Isaac's criteria to be met, multi-agency support is necessary.</a:t>
          </a:r>
        </a:p>
      </dsp:txBody>
      <dsp:txXfrm rot="-5400000">
        <a:off x="4063999" y="3386666"/>
        <a:ext cx="4064000" cy="2032000"/>
      </dsp:txXfrm>
    </dsp:sp>
    <dsp:sp modelId="{E93BA20D-0807-46D7-9574-1715E938A1B0}">
      <dsp:nvSpPr>
        <dsp:cNvPr id="0" name=""/>
        <dsp:cNvSpPr/>
      </dsp:nvSpPr>
      <dsp:spPr>
        <a:xfrm>
          <a:off x="2844799" y="2032000"/>
          <a:ext cx="2438400" cy="1354666"/>
        </a:xfrm>
        <a:prstGeom prst="roundRect">
          <a:avLst/>
        </a:prstGeom>
        <a:solidFill>
          <a:srgbClr val="FFC000"/>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9060" tIns="99060" rIns="99060" bIns="99060" numCol="1" spcCol="1270" anchor="ctr" anchorCtr="0">
          <a:noAutofit/>
        </a:bodyPr>
        <a:lstStyle/>
        <a:p>
          <a:pPr marL="0" lvl="0" indent="0" algn="ctr" defTabSz="1155700">
            <a:lnSpc>
              <a:spcPct val="90000"/>
            </a:lnSpc>
            <a:spcBef>
              <a:spcPct val="0"/>
            </a:spcBef>
            <a:spcAft>
              <a:spcPct val="35000"/>
            </a:spcAft>
            <a:buNone/>
          </a:pPr>
          <a:r>
            <a:rPr lang="en-GB" sz="2600" b="1" kern="1200" dirty="0">
              <a:latin typeface="Arial" panose="020B0604020202020204" pitchFamily="34" charset="0"/>
              <a:cs typeface="Arial" panose="020B0604020202020204" pitchFamily="34" charset="0"/>
            </a:rPr>
            <a:t>Conclusion</a:t>
          </a:r>
          <a:r>
            <a:rPr lang="en-GB" sz="2600" kern="1200" dirty="0"/>
            <a:t> </a:t>
          </a:r>
        </a:p>
      </dsp:txBody>
      <dsp:txXfrm>
        <a:off x="2910928" y="2098129"/>
        <a:ext cx="2306142" cy="122240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46A5610-D13B-4CCB-B345-DD0D60203351}" type="datetimeFigureOut">
              <a:rPr lang="en-GB" smtClean="0"/>
              <a:t>09/06/2026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A505298-FBA7-4A06-851C-5238106B4E28}" type="slidenum">
              <a:rPr lang="en-GB" smtClean="0"/>
              <a:t>‹#›</a:t>
            </a:fld>
            <a:endParaRPr lang="en-GB"/>
          </a:p>
        </p:txBody>
      </p:sp>
    </p:spTree>
    <p:extLst>
      <p:ext uri="{BB962C8B-B14F-4D97-AF65-F5344CB8AC3E}">
        <p14:creationId xmlns:p14="http://schemas.microsoft.com/office/powerpoint/2010/main" val="24308991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A505298-FBA7-4A06-851C-5238106B4E28}" type="slidenum">
              <a:rPr lang="en-GB" smtClean="0"/>
              <a:t>9</a:t>
            </a:fld>
            <a:endParaRPr lang="en-GB"/>
          </a:p>
        </p:txBody>
      </p:sp>
    </p:spTree>
    <p:extLst>
      <p:ext uri="{BB962C8B-B14F-4D97-AF65-F5344CB8AC3E}">
        <p14:creationId xmlns:p14="http://schemas.microsoft.com/office/powerpoint/2010/main" val="16413263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Droplets-HD-Title-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ctrTitle"/>
          </p:nvPr>
        </p:nvSpPr>
        <p:spPr>
          <a:xfrm>
            <a:off x="1751012" y="1300785"/>
            <a:ext cx="8689976" cy="2509213"/>
          </a:xfrm>
        </p:spPr>
        <p:txBody>
          <a:bodyPr anchor="b">
            <a:normAutofit/>
          </a:bodyPr>
          <a:lstStyle>
            <a:lvl1pPr algn="ctr">
              <a:defRPr sz="4800"/>
            </a:lvl1pPr>
          </a:lstStyle>
          <a:p>
            <a:r>
              <a:rPr lang="en-GB"/>
              <a:t>Click to edit Master title style</a:t>
            </a:r>
            <a:endParaRPr lang="en-US" dirty="0"/>
          </a:p>
        </p:txBody>
      </p:sp>
      <p:sp>
        <p:nvSpPr>
          <p:cNvPr id="3" name="Subtitle 2"/>
          <p:cNvSpPr>
            <a:spLocks noGrp="1"/>
          </p:cNvSpPr>
          <p:nvPr>
            <p:ph type="subTitle" idx="1"/>
          </p:nvPr>
        </p:nvSpPr>
        <p:spPr>
          <a:xfrm>
            <a:off x="1751012" y="3886200"/>
            <a:ext cx="8689976" cy="1371599"/>
          </a:xfrm>
        </p:spPr>
        <p:txBody>
          <a:bodyPr>
            <a:normAutofit/>
          </a:bodyPr>
          <a:lstStyle>
            <a:lvl1pPr marL="0" indent="0" algn="ctr">
              <a:buNone/>
              <a:defRPr sz="2200">
                <a:solidFill>
                  <a:schemeClr val="bg1">
                    <a:lumMod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E690132E-8DB1-491A-9D7F-36C450FB0061}"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1015663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3" name="Picture 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103638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690132E-8DB1-491A-9D7F-36C450FB0061}"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3562117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828563"/>
            <a:ext cx="10351752" cy="2736819"/>
          </a:xfrm>
        </p:spPr>
        <p:txBody>
          <a:bodyPr anchor="b">
            <a:normAutofit/>
          </a:bodyPr>
          <a:lstStyle>
            <a:lvl1pPr>
              <a:defRPr sz="4000"/>
            </a:lvl1pPr>
          </a:lstStyle>
          <a:p>
            <a:r>
              <a:rPr lang="en-GB"/>
              <a:t>Click to edit Master title style</a:t>
            </a:r>
            <a:endParaRPr lang="en-US" dirty="0"/>
          </a:p>
        </p:txBody>
      </p:sp>
      <p:sp>
        <p:nvSpPr>
          <p:cNvPr id="3" name="Text Placeholder 2"/>
          <p:cNvSpPr>
            <a:spLocks noGrp="1"/>
          </p:cNvSpPr>
          <p:nvPr>
            <p:ph type="body" idx="1"/>
          </p:nvPr>
        </p:nvSpPr>
        <p:spPr>
          <a:xfrm>
            <a:off x="913774" y="3657457"/>
            <a:ext cx="10351752" cy="1368183"/>
          </a:xfrm>
        </p:spPr>
        <p:txBody>
          <a:bodyPr>
            <a:normAutofit/>
          </a:bodyPr>
          <a:lstStyle>
            <a:lvl1pPr marL="0" indent="0" algn="ctr">
              <a:buNone/>
              <a:defRPr sz="2000">
                <a:solidFill>
                  <a:schemeClr val="bg1">
                    <a:lumMod val="5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690132E-8DB1-491A-9D7F-36C450FB0061}"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445649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12" name="Content Placeholder 2"/>
          <p:cNvSpPr>
            <a:spLocks noGrp="1"/>
          </p:cNvSpPr>
          <p:nvPr>
            <p:ph sz="quarter" idx="13"/>
          </p:nvPr>
        </p:nvSpPr>
        <p:spPr>
          <a:xfrm>
            <a:off x="913774" y="2367092"/>
            <a:ext cx="5106026"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13" name="Content Placeholder 3"/>
          <p:cNvSpPr>
            <a:spLocks noGrp="1"/>
          </p:cNvSpPr>
          <p:nvPr>
            <p:ph sz="quarter" idx="14"/>
          </p:nvPr>
        </p:nvSpPr>
        <p:spPr>
          <a:xfrm>
            <a:off x="6172200" y="2367092"/>
            <a:ext cx="5105400" cy="342410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690132E-8DB1-491A-9D7F-36C450FB0061}"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732472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5" name="Picture 14"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4" name="Title 1"/>
          <p:cNvSpPr>
            <a:spLocks noGrp="1"/>
          </p:cNvSpPr>
          <p:nvPr>
            <p:ph type="title"/>
          </p:nvPr>
        </p:nvSpPr>
        <p:spPr>
          <a:xfrm>
            <a:off x="913775" y="618517"/>
            <a:ext cx="10364451" cy="1596177"/>
          </a:xfrm>
        </p:spPr>
        <p:txBody>
          <a:bodyPr/>
          <a:lstStyle/>
          <a:p>
            <a:r>
              <a:rPr lang="en-GB"/>
              <a:t>Click to edit Master title style</a:t>
            </a:r>
            <a:endParaRPr lang="en-US" dirty="0"/>
          </a:p>
        </p:txBody>
      </p:sp>
      <p:sp>
        <p:nvSpPr>
          <p:cNvPr id="3" name="Text Placeholder 2"/>
          <p:cNvSpPr>
            <a:spLocks noGrp="1"/>
          </p:cNvSpPr>
          <p:nvPr>
            <p:ph type="body" idx="1"/>
          </p:nvPr>
        </p:nvSpPr>
        <p:spPr>
          <a:xfrm>
            <a:off x="1146328" y="2371018"/>
            <a:ext cx="487347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Content Placeholder 3"/>
          <p:cNvSpPr>
            <a:spLocks noGrp="1"/>
          </p:cNvSpPr>
          <p:nvPr>
            <p:ph sz="quarter" idx="13"/>
          </p:nvPr>
        </p:nvSpPr>
        <p:spPr>
          <a:xfrm>
            <a:off x="913774" y="3051012"/>
            <a:ext cx="5106027"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96423" y="2371018"/>
            <a:ext cx="4881804" cy="679994"/>
          </a:xfrm>
        </p:spPr>
        <p:txBody>
          <a:bodyPr anchor="b">
            <a:noAutofit/>
          </a:bodyPr>
          <a:lstStyle>
            <a:lvl1pPr marL="0" indent="0">
              <a:lnSpc>
                <a:spcPct val="85000"/>
              </a:lnSpc>
              <a:buNone/>
              <a:defRPr sz="26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3" name="Content Placeholder 5"/>
          <p:cNvSpPr>
            <a:spLocks noGrp="1"/>
          </p:cNvSpPr>
          <p:nvPr>
            <p:ph sz="quarter" idx="14"/>
          </p:nvPr>
        </p:nvSpPr>
        <p:spPr>
          <a:xfrm>
            <a:off x="6172200" y="3051012"/>
            <a:ext cx="5105401" cy="274018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690132E-8DB1-491A-9D7F-36C450FB0061}" type="datetimeFigureOut">
              <a:rPr lang="en-GB" smtClean="0"/>
              <a:t>09/06/2026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4533429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690132E-8DB1-491A-9D7F-36C450FB0061}" type="datetimeFigureOut">
              <a:rPr lang="en-GB" smtClean="0"/>
              <a:t>09/06/2026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16554712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7" name="Picture 6"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Date Placeholder 1"/>
          <p:cNvSpPr>
            <a:spLocks noGrp="1"/>
          </p:cNvSpPr>
          <p:nvPr>
            <p:ph type="dt" sz="half" idx="10"/>
          </p:nvPr>
        </p:nvSpPr>
        <p:spPr/>
        <p:txBody>
          <a:bodyPr/>
          <a:lstStyle/>
          <a:p>
            <a:fld id="{E690132E-8DB1-491A-9D7F-36C450FB0061}" type="datetimeFigureOut">
              <a:rPr lang="en-GB" smtClean="0"/>
              <a:t>09/06/2026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338148775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609600"/>
            <a:ext cx="3935688" cy="2023252"/>
          </a:xfrm>
        </p:spPr>
        <p:txBody>
          <a:bodyPr anchor="b"/>
          <a:lstStyle>
            <a:lvl1pPr algn="ctr">
              <a:defRPr sz="3200"/>
            </a:lvl1pPr>
          </a:lstStyle>
          <a:p>
            <a:r>
              <a:rPr lang="en-GB"/>
              <a:t>Click to edit Master title style</a:t>
            </a:r>
            <a:endParaRPr lang="en-US" dirty="0"/>
          </a:p>
        </p:txBody>
      </p:sp>
      <p:sp>
        <p:nvSpPr>
          <p:cNvPr id="10" name="Content Placeholder 2"/>
          <p:cNvSpPr>
            <a:spLocks noGrp="1"/>
          </p:cNvSpPr>
          <p:nvPr>
            <p:ph sz="quarter" idx="13"/>
          </p:nvPr>
        </p:nvSpPr>
        <p:spPr>
          <a:xfrm>
            <a:off x="5078062" y="609600"/>
            <a:ext cx="6200163" cy="518159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13774" y="2632852"/>
            <a:ext cx="3935689" cy="3158348"/>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15395318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600"/>
            <a:ext cx="5934969" cy="2023254"/>
          </a:xfrm>
        </p:spPr>
        <p:txBody>
          <a:bodyPr anchor="b"/>
          <a:lstStyle>
            <a:lvl1pPr algn="ct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424803" y="609601"/>
            <a:ext cx="3255358" cy="5181600"/>
          </a:xfrm>
          <a:prstGeom prst="roundRect">
            <a:avLst>
              <a:gd name="adj" fmla="val 494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94" y="2632852"/>
            <a:ext cx="5934949" cy="3158347"/>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9586012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0" name="Picture 9"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94" y="4289374"/>
            <a:ext cx="10364432" cy="81161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84744" y="698261"/>
            <a:ext cx="9822532" cy="3214136"/>
          </a:xfrm>
          <a:prstGeom prst="roundRect">
            <a:avLst>
              <a:gd name="adj" fmla="val 4944"/>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13774" y="5108728"/>
            <a:ext cx="10364452" cy="682472"/>
          </a:xfrm>
        </p:spPr>
        <p:txBody>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473542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4" y="609599"/>
            <a:ext cx="10364452" cy="3427245"/>
          </a:xfrm>
        </p:spPr>
        <p:txBody>
          <a:bodyPr anchor="ctr"/>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204821"/>
            <a:ext cx="10364452" cy="1586380"/>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9690592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1446212" y="609600"/>
            <a:ext cx="9302752" cy="2992904"/>
          </a:xfrm>
        </p:spPr>
        <p:txBody>
          <a:bodyPr anchor="ctr"/>
          <a:lstStyle>
            <a:lvl1pPr>
              <a:defRPr sz="32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610032"/>
            <a:ext cx="8752299" cy="59478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913774" y="4372796"/>
            <a:ext cx="10364452" cy="1421053"/>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
        <p:nvSpPr>
          <p:cNvPr id="13" name="TextBox 12"/>
          <p:cNvSpPr txBox="1"/>
          <p:nvPr/>
        </p:nvSpPr>
        <p:spPr>
          <a:xfrm>
            <a:off x="1001488" y="75416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4" name="TextBox 13"/>
          <p:cNvSpPr txBox="1"/>
          <p:nvPr/>
        </p:nvSpPr>
        <p:spPr>
          <a:xfrm>
            <a:off x="10557558" y="299357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126037163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a:xfrm>
            <a:off x="913775" y="2138721"/>
            <a:ext cx="10364452" cy="2511835"/>
          </a:xfrm>
        </p:spPr>
        <p:txBody>
          <a:bodyPr anchor="b"/>
          <a:lstStyle>
            <a:lvl1pPr algn="ctr">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913775" y="4662335"/>
            <a:ext cx="10364452"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690132E-8DB1-491A-9D7F-36C450FB0061}" type="datetimeFigureOut">
              <a:rPr lang="en-GB" smtClean="0"/>
              <a:t>09/06/2026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172849612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13" name="Picture 12"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5" name="Title 1"/>
          <p:cNvSpPr>
            <a:spLocks noGrp="1"/>
          </p:cNvSpPr>
          <p:nvPr>
            <p:ph type="title"/>
          </p:nvPr>
        </p:nvSpPr>
        <p:spPr>
          <a:xfrm>
            <a:off x="913774" y="609600"/>
            <a:ext cx="10364452" cy="1605094"/>
          </a:xfrm>
        </p:spPr>
        <p:txBody>
          <a:bodyPr/>
          <a:lstStyle/>
          <a:p>
            <a:r>
              <a:rPr lang="en-GB"/>
              <a:t>Click to edit Master title style</a:t>
            </a:r>
            <a:endParaRPr lang="en-US" dirty="0"/>
          </a:p>
        </p:txBody>
      </p:sp>
      <p:sp>
        <p:nvSpPr>
          <p:cNvPr id="7" name="Text Placeholder 2"/>
          <p:cNvSpPr>
            <a:spLocks noGrp="1"/>
          </p:cNvSpPr>
          <p:nvPr>
            <p:ph type="body" idx="1"/>
          </p:nvPr>
        </p:nvSpPr>
        <p:spPr>
          <a:xfrm>
            <a:off x="913774" y="2367093"/>
            <a:ext cx="3298976"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913774" y="2943355"/>
            <a:ext cx="3298976"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452389" y="2367093"/>
            <a:ext cx="3291521"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441348" y="2943355"/>
            <a:ext cx="3303351"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973298" y="2367093"/>
            <a:ext cx="3304928" cy="576262"/>
          </a:xfrm>
        </p:spPr>
        <p:txBody>
          <a:bodyPr anchor="b">
            <a:noAutofit/>
          </a:bodyPr>
          <a:lstStyle>
            <a:lvl1pPr marL="0" indent="0" algn="ctr">
              <a:lnSpc>
                <a:spcPct val="85000"/>
              </a:lnSpc>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973298" y="2943355"/>
            <a:ext cx="3304928" cy="284784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690132E-8DB1-491A-9D7F-36C450FB0061}" type="datetimeFigureOut">
              <a:rPr lang="en-GB" smtClean="0"/>
              <a:t>09/06/2026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9300125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16" name="Picture 15"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30" name="Title 1"/>
          <p:cNvSpPr>
            <a:spLocks noGrp="1"/>
          </p:cNvSpPr>
          <p:nvPr>
            <p:ph type="title"/>
          </p:nvPr>
        </p:nvSpPr>
        <p:spPr>
          <a:xfrm>
            <a:off x="913774" y="610772"/>
            <a:ext cx="10364452" cy="1603922"/>
          </a:xfrm>
        </p:spPr>
        <p:txBody>
          <a:bodyPr/>
          <a:lstStyle/>
          <a:p>
            <a:r>
              <a:rPr lang="en-GB"/>
              <a:t>Click to edit Master title style</a:t>
            </a:r>
            <a:endParaRPr lang="en-US" dirty="0"/>
          </a:p>
        </p:txBody>
      </p:sp>
      <p:sp>
        <p:nvSpPr>
          <p:cNvPr id="19" name="Text Placeholder 2"/>
          <p:cNvSpPr>
            <a:spLocks noGrp="1"/>
          </p:cNvSpPr>
          <p:nvPr>
            <p:ph type="body" idx="1"/>
          </p:nvPr>
        </p:nvSpPr>
        <p:spPr>
          <a:xfrm>
            <a:off x="913774" y="4204820"/>
            <a:ext cx="3296409"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913774" y="2367093"/>
            <a:ext cx="3296409" cy="1524000"/>
          </a:xfrm>
          <a:prstGeom prst="roundRect">
            <a:avLst>
              <a:gd name="adj" fmla="val 9363"/>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1" name="Text Placeholder 3"/>
          <p:cNvSpPr>
            <a:spLocks noGrp="1"/>
          </p:cNvSpPr>
          <p:nvPr>
            <p:ph type="body" sz="half" idx="18"/>
          </p:nvPr>
        </p:nvSpPr>
        <p:spPr>
          <a:xfrm>
            <a:off x="913774" y="4781082"/>
            <a:ext cx="3296409" cy="101011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42759" y="4204820"/>
            <a:ext cx="3301828"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41348" y="2367093"/>
            <a:ext cx="3303352"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4" name="Text Placeholder 3"/>
          <p:cNvSpPr>
            <a:spLocks noGrp="1"/>
          </p:cNvSpPr>
          <p:nvPr>
            <p:ph type="body" sz="half" idx="19"/>
          </p:nvPr>
        </p:nvSpPr>
        <p:spPr>
          <a:xfrm>
            <a:off x="4441348" y="4781080"/>
            <a:ext cx="3303352" cy="101011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973298" y="4204820"/>
            <a:ext cx="3300681" cy="576262"/>
          </a:xfrm>
        </p:spPr>
        <p:txBody>
          <a:bodyPr anchor="b">
            <a:noAutofit/>
          </a:bodyPr>
          <a:lstStyle>
            <a:lvl1pPr marL="0" indent="0" algn="ctr">
              <a:lnSpc>
                <a:spcPct val="85000"/>
              </a:lnSpc>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973298" y="2367093"/>
            <a:ext cx="3304928" cy="1524000"/>
          </a:xfrm>
          <a:prstGeom prst="roundRect">
            <a:avLst>
              <a:gd name="adj" fmla="val 8841"/>
            </a:avLst>
          </a:prstGeom>
          <a:noFill/>
          <a:ln w="82550" cap="sq">
            <a:solidFill>
              <a:schemeClr val="bg2">
                <a:lumMod val="60000"/>
                <a:lumOff val="40000"/>
              </a:schemeClr>
            </a:solidFill>
            <a:miter lim="800000"/>
          </a:ln>
          <a:effectLst/>
          <a:scene3d>
            <a:camera prst="orthographicFront"/>
            <a:lightRig rig="threePt" dir="t">
              <a:rot lat="0" lon="0" rev="2700000"/>
            </a:lightRig>
          </a:scene3d>
          <a:sp3d contourW="6350">
            <a:bevelT h="38100"/>
            <a:contourClr>
              <a:srgbClr val="C0C0C0"/>
            </a:contourClr>
          </a:sp3d>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dirty="0"/>
          </a:p>
        </p:txBody>
      </p:sp>
      <p:sp>
        <p:nvSpPr>
          <p:cNvPr id="27" name="Text Placeholder 3"/>
          <p:cNvSpPr>
            <a:spLocks noGrp="1"/>
          </p:cNvSpPr>
          <p:nvPr>
            <p:ph type="body" sz="half" idx="20"/>
          </p:nvPr>
        </p:nvSpPr>
        <p:spPr>
          <a:xfrm>
            <a:off x="7973173" y="4781078"/>
            <a:ext cx="3305053" cy="1010121"/>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690132E-8DB1-491A-9D7F-36C450FB0061}" type="datetimeFigureOut">
              <a:rPr lang="en-GB" smtClean="0"/>
              <a:t>09/06/2026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201338849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8" name="Picture 7"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p:cNvSpPr>
            <a:spLocks noGrp="1"/>
          </p:cNvSpPr>
          <p:nvPr>
            <p:ph type="title"/>
          </p:nvPr>
        </p:nvSpPr>
        <p:spPr/>
        <p:txBody>
          <a:bodyPr/>
          <a:lstStyle/>
          <a:p>
            <a:r>
              <a:rPr lang="en-GB"/>
              <a:t>Click to edit Master title style</a:t>
            </a:r>
            <a:endParaRPr lang="en-US" dirty="0"/>
          </a:p>
        </p:txBody>
      </p:sp>
      <p:sp>
        <p:nvSpPr>
          <p:cNvPr id="11" name="Vertical Text Placeholder 2"/>
          <p:cNvSpPr>
            <a:spLocks noGrp="1"/>
          </p:cNvSpPr>
          <p:nvPr>
            <p:ph type="body" orient="vert" sz="quarter" idx="13"/>
          </p:nvPr>
        </p:nvSpPr>
        <p:spPr>
          <a:xfrm>
            <a:off x="913775" y="2367093"/>
            <a:ext cx="10364452" cy="3424107"/>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690132E-8DB1-491A-9D7F-36C450FB0061}"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3013299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9" name="Picture 8" descr="Droplets-HD-Content-R1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Vertical Title 1"/>
          <p:cNvSpPr>
            <a:spLocks noGrp="1"/>
          </p:cNvSpPr>
          <p:nvPr>
            <p:ph type="title" orient="vert"/>
          </p:nvPr>
        </p:nvSpPr>
        <p:spPr>
          <a:xfrm>
            <a:off x="8724900" y="609601"/>
            <a:ext cx="2553326" cy="5181599"/>
          </a:xfrm>
        </p:spPr>
        <p:txBody>
          <a:bodyPr vert="eaVert"/>
          <a:lstStyle>
            <a:lvl1pPr algn="l">
              <a:defRPr/>
            </a:lvl1pPr>
          </a:lstStyle>
          <a:p>
            <a:r>
              <a:rPr lang="en-GB"/>
              <a:t>Click to edit Master title style</a:t>
            </a:r>
            <a:endParaRPr lang="en-US" dirty="0"/>
          </a:p>
        </p:txBody>
      </p:sp>
      <p:sp>
        <p:nvSpPr>
          <p:cNvPr id="8" name="Vertical Text Placeholder 2"/>
          <p:cNvSpPr>
            <a:spLocks noGrp="1"/>
          </p:cNvSpPr>
          <p:nvPr>
            <p:ph type="body" orient="vert" sz="quarter" idx="13"/>
          </p:nvPr>
        </p:nvSpPr>
        <p:spPr>
          <a:xfrm>
            <a:off x="913775" y="609601"/>
            <a:ext cx="7658724" cy="5181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690132E-8DB1-491A-9D7F-36C450FB0061}" type="datetimeFigureOut">
              <a:rPr lang="en-GB" smtClean="0"/>
              <a:t>09/06/2026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DF08BFC-A5BB-442C-8589-6225712D2940}" type="slidenum">
              <a:rPr lang="en-GB" smtClean="0"/>
              <a:t>‹#›</a:t>
            </a:fld>
            <a:endParaRPr lang="en-GB"/>
          </a:p>
        </p:txBody>
      </p:sp>
    </p:spTree>
    <p:extLst>
      <p:ext uri="{BB962C8B-B14F-4D97-AF65-F5344CB8AC3E}">
        <p14:creationId xmlns:p14="http://schemas.microsoft.com/office/powerpoint/2010/main" val="7256533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1026" name="Picture 2" descr="\\DROBO-FS\QuickDrops\JB\PPTX NG\Droplets\LightingOverlay.png"/>
          <p:cNvPicPr>
            <a:picLocks noChangeAspect="1" noChangeArrowheads="1"/>
          </p:cNvPicPr>
          <p:nvPr/>
        </p:nvPicPr>
        <p:blipFill>
          <a:blip r:embed="rId19">
            <a:alphaModFix amt="70000"/>
            <a:extLst>
              <a:ext uri="{28A0092B-C50C-407E-A947-70E740481C1C}">
                <a14:useLocalDpi xmlns:a14="http://schemas.microsoft.com/office/drawing/2010/main" val="0"/>
              </a:ext>
            </a:extLst>
          </a:blip>
          <a:srcRect/>
          <a:stretch>
            <a:fillRect/>
          </a:stretch>
        </p:blipFill>
        <p:spPr bwMode="auto">
          <a:xfrm>
            <a:off x="0" y="0"/>
            <a:ext cx="12192003" cy="6858001"/>
          </a:xfrm>
          <a:prstGeom prst="rect">
            <a:avLst/>
          </a:prstGeom>
          <a:noFill/>
          <a:extLst>
            <a:ext uri="{909E8E84-426E-40DD-AFC4-6F175D3DCCD1}">
              <a14:hiddenFill xmlns:a14="http://schemas.microsoft.com/office/drawing/2010/main">
                <a:solidFill>
                  <a:srgbClr val="FFFFFF"/>
                </a:solidFill>
              </a14:hiddenFill>
            </a:ext>
          </a:extLst>
        </p:spPr>
      </p:pic>
      <p:sp>
        <p:nvSpPr>
          <p:cNvPr id="2" name="Title Placeholder 1"/>
          <p:cNvSpPr>
            <a:spLocks noGrp="1"/>
          </p:cNvSpPr>
          <p:nvPr>
            <p:ph type="title"/>
          </p:nvPr>
        </p:nvSpPr>
        <p:spPr>
          <a:xfrm>
            <a:off x="913775" y="618517"/>
            <a:ext cx="10364451" cy="1596177"/>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913775" y="2367093"/>
            <a:ext cx="10364452" cy="3424107"/>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678737" y="5883275"/>
            <a:ext cx="2743200" cy="365125"/>
          </a:xfrm>
          <a:prstGeom prst="rect">
            <a:avLst/>
          </a:prstGeom>
        </p:spPr>
        <p:txBody>
          <a:bodyPr vert="horz" lIns="91440" tIns="45720" rIns="91440" bIns="45720" rtlCol="0" anchor="ctr"/>
          <a:lstStyle>
            <a:lvl1pPr algn="r">
              <a:defRPr sz="1000">
                <a:solidFill>
                  <a:schemeClr val="tx1"/>
                </a:solidFill>
              </a:defRPr>
            </a:lvl1pPr>
          </a:lstStyle>
          <a:p>
            <a:fld id="{E690132E-8DB1-491A-9D7F-36C450FB0061}" type="datetimeFigureOut">
              <a:rPr lang="en-GB" smtClean="0"/>
              <a:t>09/06/2026</a:t>
            </a:fld>
            <a:endParaRPr lang="en-GB"/>
          </a:p>
        </p:txBody>
      </p:sp>
      <p:sp>
        <p:nvSpPr>
          <p:cNvPr id="5" name="Footer Placeholder 4"/>
          <p:cNvSpPr>
            <a:spLocks noGrp="1"/>
          </p:cNvSpPr>
          <p:nvPr>
            <p:ph type="ftr" sz="quarter" idx="3"/>
          </p:nvPr>
        </p:nvSpPr>
        <p:spPr>
          <a:xfrm>
            <a:off x="913774" y="5883275"/>
            <a:ext cx="6672887" cy="365125"/>
          </a:xfrm>
          <a:prstGeom prst="rect">
            <a:avLst/>
          </a:prstGeom>
        </p:spPr>
        <p:txBody>
          <a:bodyPr vert="horz" lIns="91440" tIns="45720" rIns="91440" bIns="45720" rtlCol="0" anchor="ctr"/>
          <a:lstStyle>
            <a:lvl1pPr algn="l">
              <a:defRPr sz="1000">
                <a:solidFill>
                  <a:schemeClr val="tx1"/>
                </a:solidFill>
              </a:defRPr>
            </a:lvl1pPr>
          </a:lstStyle>
          <a:p>
            <a:endParaRPr lang="en-GB"/>
          </a:p>
        </p:txBody>
      </p:sp>
      <p:sp>
        <p:nvSpPr>
          <p:cNvPr id="6" name="Slide Number Placeholder 5"/>
          <p:cNvSpPr>
            <a:spLocks noGrp="1"/>
          </p:cNvSpPr>
          <p:nvPr>
            <p:ph type="sldNum" sz="quarter" idx="4"/>
          </p:nvPr>
        </p:nvSpPr>
        <p:spPr>
          <a:xfrm>
            <a:off x="10514011" y="5883275"/>
            <a:ext cx="764215" cy="365125"/>
          </a:xfrm>
          <a:prstGeom prst="rect">
            <a:avLst/>
          </a:prstGeom>
        </p:spPr>
        <p:txBody>
          <a:bodyPr vert="horz" lIns="91440" tIns="45720" rIns="91440" bIns="45720" rtlCol="0" anchor="ctr"/>
          <a:lstStyle>
            <a:lvl1pPr algn="r">
              <a:defRPr sz="1000">
                <a:solidFill>
                  <a:schemeClr val="tx1"/>
                </a:solidFill>
              </a:defRPr>
            </a:lvl1pPr>
          </a:lstStyle>
          <a:p>
            <a:fld id="{EDF08BFC-A5BB-442C-8589-6225712D2940}" type="slidenum">
              <a:rPr lang="en-GB" smtClean="0"/>
              <a:t>‹#›</a:t>
            </a:fld>
            <a:endParaRPr lang="en-GB"/>
          </a:p>
        </p:txBody>
      </p:sp>
    </p:spTree>
    <p:extLst>
      <p:ext uri="{BB962C8B-B14F-4D97-AF65-F5344CB8AC3E}">
        <p14:creationId xmlns:p14="http://schemas.microsoft.com/office/powerpoint/2010/main" val="495568575"/>
      </p:ext>
    </p:extLst>
  </p:cSld>
  <p:clrMap bg1="dk1" tx1="lt1" bg2="dk2" tx2="lt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9" r:id="rId6"/>
    <p:sldLayoutId id="2147483990" r:id="rId7"/>
    <p:sldLayoutId id="2147483991" r:id="rId8"/>
    <p:sldLayoutId id="2147483992" r:id="rId9"/>
    <p:sldLayoutId id="2147483993" r:id="rId10"/>
    <p:sldLayoutId id="2147483994" r:id="rId11"/>
    <p:sldLayoutId id="2147483995" r:id="rId12"/>
    <p:sldLayoutId id="2147483996" r:id="rId13"/>
    <p:sldLayoutId id="2147483997" r:id="rId14"/>
    <p:sldLayoutId id="2147483998" r:id="rId15"/>
    <p:sldLayoutId id="2147483999" r:id="rId16"/>
    <p:sldLayoutId id="2147484000" r:id="rId17"/>
  </p:sldLayoutIdLst>
  <p:txStyles>
    <p:titleStyle>
      <a:lvl1pPr algn="ctr" defTabSz="914400" rtl="0" eaLnBrk="1" latinLnBrk="0" hangingPunct="1">
        <a:lnSpc>
          <a:spcPct val="90000"/>
        </a:lnSpc>
        <a:spcBef>
          <a:spcPct val="0"/>
        </a:spcBef>
        <a:buNone/>
        <a:defRPr sz="3600" kern="1200" cap="all" baseline="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kern="1200" cap="all" baseline="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kern="1200" cap="all"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kern="1200" cap="all" baseline="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svg"/><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hyperlink" Target="https://www.alamy.com/depressed-single-mother-with-child-at-home-color-toned-image556426772.htm" TargetMode="External"/><Relationship Id="rId7" Type="http://schemas.openxmlformats.org/officeDocument/2006/relationships/hyperlink" Target="https://www.vecteezy.com/png/53239135-strengths-and-weaknesses-balancing-on-a-scale-evaluating-opportunities-and-challenges" TargetMode="External"/><Relationship Id="rId2" Type="http://schemas.openxmlformats.org/officeDocument/2006/relationships/hyperlink" Target="https://www.mayoclinic.org/diseases-conditions/separation-anxiety-disorder/symptoms-causes/syc-20377455" TargetMode="External"/><Relationship Id="rId1" Type="http://schemas.openxmlformats.org/officeDocument/2006/relationships/slideLayout" Target="../slideLayouts/slideLayout7.xml"/><Relationship Id="rId6" Type="http://schemas.openxmlformats.org/officeDocument/2006/relationships/hyperlink" Target="https://www.gov.uk/government/publications/early-years-foundation-stage-framework--2" TargetMode="External"/><Relationship Id="rId5" Type="http://schemas.openxmlformats.org/officeDocument/2006/relationships/hyperlink" Target="https://developingchild.harvard.edu/resources/inbrief-the-science-of-early-childhood-development/" TargetMode="External"/><Relationship Id="rId4" Type="http://schemas.openxmlformats.org/officeDocument/2006/relationships/hyperlink" Target="https://www.slideshare.net/slideshow/bowlbys-theory-17671428/1767142"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enotalone.com/article/mental-health/nature-vs-nurture-surprising-realities-that-mold-our-lives-r21638/" TargetMode="External"/><Relationship Id="rId7" Type="http://schemas.openxmlformats.org/officeDocument/2006/relationships/hyperlink" Target="https://www.stellarkids.com/posts/my-child-keeps-getting-teased-about-their-teeth-what-can-i-do/" TargetMode="External"/><Relationship Id="rId2" Type="http://schemas.openxmlformats.org/officeDocument/2006/relationships/hyperlink" Target="https://diseasesdic.com/separation-anxiety-disorder-causes-symptoms-and-treatment/" TargetMode="External"/><Relationship Id="rId1" Type="http://schemas.openxmlformats.org/officeDocument/2006/relationships/slideLayout" Target="../slideLayouts/slideLayout7.xml"/><Relationship Id="rId6" Type="http://schemas.openxmlformats.org/officeDocument/2006/relationships/hyperlink" Target="https://learning.nspcc.org.uk/child-health-development/attachment-early-years" TargetMode="External"/><Relationship Id="rId5" Type="http://schemas.openxmlformats.org/officeDocument/2006/relationships/hyperlink" Target="https://www.nhs.uk/mental-health/conditions/post-nat" TargetMode="External"/><Relationship Id="rId4" Type="http://schemas.openxmlformats.org/officeDocument/2006/relationships/hyperlink" Target="https://www.simplypsychology.org/attachment.htm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5AC1C-E7E4-24A3-84F3-17AECD8F23EB}"/>
              </a:ext>
            </a:extLst>
          </p:cNvPr>
          <p:cNvSpPr>
            <a:spLocks noGrp="1"/>
          </p:cNvSpPr>
          <p:nvPr>
            <p:ph type="ctrTitle"/>
          </p:nvPr>
        </p:nvSpPr>
        <p:spPr>
          <a:xfrm>
            <a:off x="1369174" y="215563"/>
            <a:ext cx="8689976" cy="2509213"/>
          </a:xfrm>
        </p:spPr>
        <p:txBody>
          <a:bodyPr>
            <a:noAutofit/>
          </a:bodyPr>
          <a:lstStyle/>
          <a:p>
            <a:r>
              <a:rPr lang="en-GB" sz="2400" dirty="0">
                <a:solidFill>
                  <a:schemeClr val="bg2"/>
                </a:solidFill>
                <a:latin typeface="Arial" panose="020B0604020202020204" pitchFamily="34" charset="0"/>
                <a:cs typeface="Arial" panose="020B0604020202020204" pitchFamily="34" charset="0"/>
              </a:rPr>
              <a:t>Name: Javaria Irfan Hafiza</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Student number: 2504716</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Module code: LCHS4010</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Module: Psychology in Health and Social Care</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Lecturer: Alice Clayton</a:t>
            </a:r>
            <a:br>
              <a:rPr lang="en-GB" sz="2400" dirty="0">
                <a:solidFill>
                  <a:schemeClr val="bg2"/>
                </a:solidFill>
                <a:latin typeface="Arial" panose="020B0604020202020204" pitchFamily="34" charset="0"/>
                <a:cs typeface="Arial" panose="020B0604020202020204" pitchFamily="34" charset="0"/>
              </a:rPr>
            </a:br>
            <a:r>
              <a:rPr lang="en-GB" sz="2400" dirty="0">
                <a:solidFill>
                  <a:schemeClr val="bg2"/>
                </a:solidFill>
                <a:latin typeface="Arial" panose="020B0604020202020204" pitchFamily="34" charset="0"/>
                <a:cs typeface="Arial" panose="020B0604020202020204" pitchFamily="34" charset="0"/>
              </a:rPr>
              <a:t>Title: A Case Study of Isaac (Age 4)</a:t>
            </a:r>
          </a:p>
        </p:txBody>
      </p:sp>
      <p:pic>
        <p:nvPicPr>
          <p:cNvPr id="7" name="Picture 6">
            <a:extLst>
              <a:ext uri="{FF2B5EF4-FFF2-40B4-BE49-F238E27FC236}">
                <a16:creationId xmlns:a16="http://schemas.microsoft.com/office/drawing/2014/main" id="{BA3A13CC-740D-9C50-92AE-0841E3DD63E5}"/>
              </a:ext>
            </a:extLst>
          </p:cNvPr>
          <p:cNvPicPr>
            <a:picLocks noChangeAspect="1"/>
          </p:cNvPicPr>
          <p:nvPr/>
        </p:nvPicPr>
        <p:blipFill>
          <a:blip r:embed="rId2"/>
          <a:stretch>
            <a:fillRect/>
          </a:stretch>
        </p:blipFill>
        <p:spPr>
          <a:xfrm>
            <a:off x="10207866" y="94799"/>
            <a:ext cx="1883827" cy="1889924"/>
          </a:xfrm>
          <a:prstGeom prst="rect">
            <a:avLst/>
          </a:prstGeom>
        </p:spPr>
      </p:pic>
      <p:pic>
        <p:nvPicPr>
          <p:cNvPr id="11" name="Picture 10">
            <a:extLst>
              <a:ext uri="{FF2B5EF4-FFF2-40B4-BE49-F238E27FC236}">
                <a16:creationId xmlns:a16="http://schemas.microsoft.com/office/drawing/2014/main" id="{4FB8B367-6E4C-1000-E972-17EA0DD53327}"/>
              </a:ext>
            </a:extLst>
          </p:cNvPr>
          <p:cNvPicPr>
            <a:picLocks noChangeAspect="1"/>
          </p:cNvPicPr>
          <p:nvPr/>
        </p:nvPicPr>
        <p:blipFill>
          <a:blip r:embed="rId3"/>
          <a:stretch>
            <a:fillRect/>
          </a:stretch>
        </p:blipFill>
        <p:spPr>
          <a:xfrm>
            <a:off x="1892548" y="2724776"/>
            <a:ext cx="8008536" cy="4133224"/>
          </a:xfrm>
          <a:prstGeom prst="rect">
            <a:avLst/>
          </a:prstGeom>
        </p:spPr>
      </p:pic>
      <p:sp>
        <p:nvSpPr>
          <p:cNvPr id="4" name="TextBox 3">
            <a:extLst>
              <a:ext uri="{FF2B5EF4-FFF2-40B4-BE49-F238E27FC236}">
                <a16:creationId xmlns:a16="http://schemas.microsoft.com/office/drawing/2014/main" id="{E93AF99E-DB38-F397-CC0D-6472EE900B5A}"/>
              </a:ext>
            </a:extLst>
          </p:cNvPr>
          <p:cNvSpPr txBox="1"/>
          <p:nvPr/>
        </p:nvSpPr>
        <p:spPr>
          <a:xfrm>
            <a:off x="10149052" y="6025692"/>
            <a:ext cx="1996164" cy="646331"/>
          </a:xfrm>
          <a:prstGeom prst="rect">
            <a:avLst/>
          </a:prstGeom>
          <a:noFill/>
        </p:spPr>
        <p:txBody>
          <a:bodyPr wrap="square">
            <a:spAutoFit/>
          </a:bodyPr>
          <a:lstStyle/>
          <a:p>
            <a:r>
              <a:rPr lang="en-GB" b="1" dirty="0">
                <a:latin typeface="Arial" panose="020B0604020202020204" pitchFamily="34" charset="0"/>
                <a:cs typeface="Arial" panose="020B0604020202020204" pitchFamily="34" charset="0"/>
              </a:rPr>
              <a:t>Preethi Balan (2013)</a:t>
            </a:r>
          </a:p>
        </p:txBody>
      </p:sp>
    </p:spTree>
    <p:extLst>
      <p:ext uri="{BB962C8B-B14F-4D97-AF65-F5344CB8AC3E}">
        <p14:creationId xmlns:p14="http://schemas.microsoft.com/office/powerpoint/2010/main" val="1935576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2C8CC55-A41A-37B3-5D90-1E5EDECE8758}"/>
              </a:ext>
            </a:extLst>
          </p:cNvPr>
          <p:cNvSpPr txBox="1"/>
          <p:nvPr/>
        </p:nvSpPr>
        <p:spPr>
          <a:xfrm>
            <a:off x="580103" y="924232"/>
            <a:ext cx="8467625" cy="4093428"/>
          </a:xfrm>
          <a:prstGeom prst="rect">
            <a:avLst/>
          </a:prstGeom>
          <a:noFill/>
        </p:spPr>
        <p:txBody>
          <a:bodyPr wrap="square" rtlCol="0">
            <a:spAutoFit/>
          </a:bodyPr>
          <a:lstStyle/>
          <a:p>
            <a:r>
              <a:rPr lang="en-GB" sz="2000" dirty="0">
                <a:solidFill>
                  <a:schemeClr val="bg2"/>
                </a:solidFill>
                <a:latin typeface="Arial" panose="020B0604020202020204" pitchFamily="34" charset="0"/>
                <a:cs typeface="Arial" panose="020B0604020202020204" pitchFamily="34" charset="0"/>
              </a:rPr>
              <a:t>  </a:t>
            </a:r>
          </a:p>
          <a:p>
            <a:endParaRPr lang="en-GB" sz="2000" dirty="0">
              <a:solidFill>
                <a:schemeClr val="bg2"/>
              </a:solidFill>
              <a:latin typeface="Arial" panose="020B0604020202020204" pitchFamily="34" charset="0"/>
              <a:cs typeface="Arial" panose="020B0604020202020204" pitchFamily="34" charset="0"/>
            </a:endParaRPr>
          </a:p>
          <a:p>
            <a:endParaRPr lang="en-GB" sz="2000" dirty="0">
              <a:solidFill>
                <a:schemeClr val="bg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bg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sz="2000" dirty="0">
              <a:solidFill>
                <a:schemeClr val="bg2"/>
              </a:solidFill>
              <a:latin typeface="Arial" panose="020B0604020202020204" pitchFamily="34" charset="0"/>
              <a:cs typeface="Arial" panose="020B0604020202020204" pitchFamily="34" charset="0"/>
            </a:endParaRPr>
          </a:p>
          <a:p>
            <a:pPr marL="342900" indent="-342900">
              <a:buFont typeface="Wingdings" panose="05000000000000000000" pitchFamily="2" charset="2"/>
              <a:buChar char="Ø"/>
            </a:pPr>
            <a:r>
              <a:rPr lang="en-GB" sz="2000" dirty="0">
                <a:solidFill>
                  <a:schemeClr val="bg2"/>
                </a:solidFill>
                <a:latin typeface="Arial" panose="020B0604020202020204" pitchFamily="34" charset="0"/>
                <a:cs typeface="Arial" panose="020B0604020202020204" pitchFamily="34" charset="0"/>
              </a:rPr>
              <a:t>Anxiety related to separation </a:t>
            </a:r>
          </a:p>
          <a:p>
            <a:pPr marL="342900" indent="-342900">
              <a:buFont typeface="Wingdings" panose="05000000000000000000" pitchFamily="2" charset="2"/>
              <a:buChar char="Ø"/>
            </a:pPr>
            <a:r>
              <a:rPr lang="en-GB" sz="2000" dirty="0">
                <a:solidFill>
                  <a:schemeClr val="bg2"/>
                </a:solidFill>
                <a:latin typeface="Arial" panose="020B0604020202020204" pitchFamily="34" charset="0"/>
                <a:cs typeface="Arial" panose="020B0604020202020204" pitchFamily="34" charset="0"/>
              </a:rPr>
              <a:t>Delay in language</a:t>
            </a:r>
          </a:p>
          <a:p>
            <a:pPr marL="342900" indent="-342900">
              <a:buFont typeface="Wingdings" panose="05000000000000000000" pitchFamily="2" charset="2"/>
              <a:buChar char="Ø"/>
            </a:pPr>
            <a:r>
              <a:rPr lang="en-GB" sz="2000" dirty="0">
                <a:solidFill>
                  <a:schemeClr val="bg2"/>
                </a:solidFill>
                <a:latin typeface="Arial" panose="020B0604020202020204" pitchFamily="34" charset="0"/>
                <a:cs typeface="Arial" panose="020B0604020202020204" pitchFamily="34" charset="0"/>
              </a:rPr>
              <a:t>Having trouble getting involved with group activities </a:t>
            </a:r>
          </a:p>
          <a:p>
            <a:pPr marL="342900" indent="-342900">
              <a:buFont typeface="Wingdings" panose="05000000000000000000" pitchFamily="2" charset="2"/>
              <a:buChar char="Ø"/>
            </a:pPr>
            <a:r>
              <a:rPr lang="en-GB" sz="2000" dirty="0">
                <a:solidFill>
                  <a:schemeClr val="bg2"/>
                </a:solidFill>
                <a:latin typeface="Arial" panose="020B0604020202020204" pitchFamily="34" charset="0"/>
                <a:cs typeface="Arial" panose="020B0604020202020204" pitchFamily="34" charset="0"/>
              </a:rPr>
              <a:t>Separation distress.</a:t>
            </a:r>
          </a:p>
          <a:p>
            <a:pPr marL="342900" indent="-342900">
              <a:buFont typeface="Arial" panose="020B0604020202020204" pitchFamily="34" charset="0"/>
              <a:buChar char="•"/>
            </a:pPr>
            <a:endParaRPr lang="en-GB" sz="2000" dirty="0">
              <a:solidFill>
                <a:schemeClr val="bg2"/>
              </a:solidFill>
              <a:latin typeface="Arial" panose="020B0604020202020204" pitchFamily="34" charset="0"/>
              <a:cs typeface="Arial" panose="020B0604020202020204" pitchFamily="34" charset="0"/>
            </a:endParaRPr>
          </a:p>
          <a:p>
            <a:r>
              <a:rPr lang="en-GB" sz="2000" dirty="0">
                <a:solidFill>
                  <a:srgbClr val="002060"/>
                </a:solidFill>
                <a:latin typeface="Arial" panose="020B0604020202020204" pitchFamily="34" charset="0"/>
                <a:cs typeface="Arial" panose="020B0604020202020204" pitchFamily="34" charset="0"/>
              </a:rPr>
              <a:t>These early experiences may affect his emotional security, social development, and language skills, which can be understood through Bowlby's Attachment Theory (Prior and Glaser, 2020).</a:t>
            </a:r>
          </a:p>
        </p:txBody>
      </p:sp>
      <p:sp>
        <p:nvSpPr>
          <p:cNvPr id="9" name="Flowchart: Alternative Process 8">
            <a:extLst>
              <a:ext uri="{FF2B5EF4-FFF2-40B4-BE49-F238E27FC236}">
                <a16:creationId xmlns:a16="http://schemas.microsoft.com/office/drawing/2014/main" id="{A2D5B085-5E7B-B06B-58F9-05321A4D7D90}"/>
              </a:ext>
            </a:extLst>
          </p:cNvPr>
          <p:cNvSpPr/>
          <p:nvPr/>
        </p:nvSpPr>
        <p:spPr>
          <a:xfrm>
            <a:off x="1347020" y="629265"/>
            <a:ext cx="4896464" cy="668593"/>
          </a:xfrm>
          <a:prstGeom prst="flowChartAlternateProcess">
            <a:avLst/>
          </a:prstGeom>
          <a:solidFill>
            <a:srgbClr val="92D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latin typeface="Arial" panose="020B0604020202020204" pitchFamily="34" charset="0"/>
                <a:cs typeface="Arial" panose="020B0604020202020204" pitchFamily="34" charset="0"/>
              </a:rPr>
              <a:t>Introduction &amp; Background</a:t>
            </a:r>
          </a:p>
        </p:txBody>
      </p:sp>
      <p:pic>
        <p:nvPicPr>
          <p:cNvPr id="3" name="Graphic 2" descr="Butterfly with solid fill">
            <a:extLst>
              <a:ext uri="{FF2B5EF4-FFF2-40B4-BE49-F238E27FC236}">
                <a16:creationId xmlns:a16="http://schemas.microsoft.com/office/drawing/2014/main" id="{00E725C8-8936-C443-3353-5A62B871FFA0}"/>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1347020" y="467032"/>
            <a:ext cx="914400" cy="914400"/>
          </a:xfrm>
          <a:prstGeom prst="rect">
            <a:avLst/>
          </a:prstGeom>
        </p:spPr>
      </p:pic>
      <p:pic>
        <p:nvPicPr>
          <p:cNvPr id="4" name="Picture 3">
            <a:extLst>
              <a:ext uri="{FF2B5EF4-FFF2-40B4-BE49-F238E27FC236}">
                <a16:creationId xmlns:a16="http://schemas.microsoft.com/office/drawing/2014/main" id="{77F796CE-C574-47E3-DA13-3F0F56053490}"/>
              </a:ext>
            </a:extLst>
          </p:cNvPr>
          <p:cNvPicPr>
            <a:picLocks noChangeAspect="1"/>
          </p:cNvPicPr>
          <p:nvPr/>
        </p:nvPicPr>
        <p:blipFill>
          <a:blip r:embed="rId3"/>
          <a:stretch>
            <a:fillRect/>
          </a:stretch>
        </p:blipFill>
        <p:spPr>
          <a:xfrm>
            <a:off x="9252155" y="0"/>
            <a:ext cx="2939845" cy="2141564"/>
          </a:xfrm>
          <a:prstGeom prst="rect">
            <a:avLst/>
          </a:prstGeom>
        </p:spPr>
      </p:pic>
      <p:sp>
        <p:nvSpPr>
          <p:cNvPr id="8" name="TextBox 7">
            <a:extLst>
              <a:ext uri="{FF2B5EF4-FFF2-40B4-BE49-F238E27FC236}">
                <a16:creationId xmlns:a16="http://schemas.microsoft.com/office/drawing/2014/main" id="{B07BAC93-F185-F412-AEE5-00A987FDE98D}"/>
              </a:ext>
            </a:extLst>
          </p:cNvPr>
          <p:cNvSpPr txBox="1"/>
          <p:nvPr/>
        </p:nvSpPr>
        <p:spPr>
          <a:xfrm>
            <a:off x="10520517" y="1876093"/>
            <a:ext cx="1671483" cy="369332"/>
          </a:xfrm>
          <a:prstGeom prst="rect">
            <a:avLst/>
          </a:prstGeom>
          <a:noFill/>
        </p:spPr>
        <p:txBody>
          <a:bodyPr wrap="square">
            <a:spAutoFit/>
          </a:bodyPr>
          <a:lstStyle/>
          <a:p>
            <a:r>
              <a:rPr lang="en-GB" dirty="0"/>
              <a:t>(Alamy, n.d.)</a:t>
            </a:r>
          </a:p>
        </p:txBody>
      </p:sp>
      <p:pic>
        <p:nvPicPr>
          <p:cNvPr id="11" name="Picture 10">
            <a:extLst>
              <a:ext uri="{FF2B5EF4-FFF2-40B4-BE49-F238E27FC236}">
                <a16:creationId xmlns:a16="http://schemas.microsoft.com/office/drawing/2014/main" id="{7D599E44-0BCC-6AB3-A98F-B27937E898FF}"/>
              </a:ext>
            </a:extLst>
          </p:cNvPr>
          <p:cNvPicPr>
            <a:picLocks noChangeAspect="1"/>
          </p:cNvPicPr>
          <p:nvPr/>
        </p:nvPicPr>
        <p:blipFill>
          <a:blip r:embed="rId4"/>
          <a:stretch>
            <a:fillRect/>
          </a:stretch>
        </p:blipFill>
        <p:spPr>
          <a:xfrm>
            <a:off x="9252154" y="2245425"/>
            <a:ext cx="2939845" cy="2512142"/>
          </a:xfrm>
          <a:prstGeom prst="rect">
            <a:avLst/>
          </a:prstGeom>
        </p:spPr>
      </p:pic>
      <p:sp>
        <p:nvSpPr>
          <p:cNvPr id="13" name="TextBox 12">
            <a:extLst>
              <a:ext uri="{FF2B5EF4-FFF2-40B4-BE49-F238E27FC236}">
                <a16:creationId xmlns:a16="http://schemas.microsoft.com/office/drawing/2014/main" id="{DFB02D23-3E08-19E6-622B-5F00E26A6F8D}"/>
              </a:ext>
            </a:extLst>
          </p:cNvPr>
          <p:cNvSpPr txBox="1"/>
          <p:nvPr/>
        </p:nvSpPr>
        <p:spPr>
          <a:xfrm>
            <a:off x="9320981" y="4492096"/>
            <a:ext cx="2109019" cy="369332"/>
          </a:xfrm>
          <a:prstGeom prst="rect">
            <a:avLst/>
          </a:prstGeom>
          <a:noFill/>
        </p:spPr>
        <p:txBody>
          <a:bodyPr wrap="square">
            <a:spAutoFit/>
          </a:bodyPr>
          <a:lstStyle/>
          <a:p>
            <a:r>
              <a:rPr lang="en-GB" dirty="0">
                <a:solidFill>
                  <a:schemeClr val="bg1"/>
                </a:solidFill>
              </a:rPr>
              <a:t>(</a:t>
            </a:r>
            <a:r>
              <a:rPr lang="en-GB" b="1" dirty="0" err="1">
                <a:solidFill>
                  <a:schemeClr val="bg1"/>
                </a:solidFill>
              </a:rPr>
              <a:t>DiseasesDic</a:t>
            </a:r>
            <a:r>
              <a:rPr lang="en-GB" b="1" dirty="0">
                <a:solidFill>
                  <a:schemeClr val="bg1"/>
                </a:solidFill>
              </a:rPr>
              <a:t>, n.d.)</a:t>
            </a:r>
          </a:p>
        </p:txBody>
      </p:sp>
      <p:sp>
        <p:nvSpPr>
          <p:cNvPr id="14" name="Rectangle: Rounded Corners 13">
            <a:extLst>
              <a:ext uri="{FF2B5EF4-FFF2-40B4-BE49-F238E27FC236}">
                <a16:creationId xmlns:a16="http://schemas.microsoft.com/office/drawing/2014/main" id="{889724D7-340C-3ACB-9ADE-11FEF937B9E4}"/>
              </a:ext>
            </a:extLst>
          </p:cNvPr>
          <p:cNvSpPr/>
          <p:nvPr/>
        </p:nvSpPr>
        <p:spPr>
          <a:xfrm>
            <a:off x="306850" y="1381432"/>
            <a:ext cx="8237382" cy="104713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r>
              <a:rPr lang="en-GB" dirty="0">
                <a:latin typeface="Arial" panose="020B0604020202020204" pitchFamily="34" charset="0"/>
                <a:cs typeface="Arial" panose="020B0604020202020204" pitchFamily="34" charset="0"/>
              </a:rPr>
              <a:t>  Four-year-old Isaac attends a children's centre, lives with a postpartum depressed single mother. They just moved, which caused daycare to be disturbed. Among the worries are:</a:t>
            </a:r>
          </a:p>
        </p:txBody>
      </p:sp>
      <p:pic>
        <p:nvPicPr>
          <p:cNvPr id="16" name="Picture 15">
            <a:extLst>
              <a:ext uri="{FF2B5EF4-FFF2-40B4-BE49-F238E27FC236}">
                <a16:creationId xmlns:a16="http://schemas.microsoft.com/office/drawing/2014/main" id="{EF00F5B5-12C7-2426-705B-20E3D3EF413A}"/>
              </a:ext>
            </a:extLst>
          </p:cNvPr>
          <p:cNvPicPr>
            <a:picLocks noChangeAspect="1"/>
          </p:cNvPicPr>
          <p:nvPr/>
        </p:nvPicPr>
        <p:blipFill>
          <a:blip r:embed="rId5"/>
          <a:stretch>
            <a:fillRect/>
          </a:stretch>
        </p:blipFill>
        <p:spPr>
          <a:xfrm>
            <a:off x="9047729" y="4791241"/>
            <a:ext cx="3144272" cy="2066759"/>
          </a:xfrm>
          <a:prstGeom prst="rect">
            <a:avLst/>
          </a:prstGeom>
        </p:spPr>
      </p:pic>
      <p:sp>
        <p:nvSpPr>
          <p:cNvPr id="18" name="TextBox 17">
            <a:extLst>
              <a:ext uri="{FF2B5EF4-FFF2-40B4-BE49-F238E27FC236}">
                <a16:creationId xmlns:a16="http://schemas.microsoft.com/office/drawing/2014/main" id="{5D315FFB-93E1-DDE2-F7E4-A00D60B8B11D}"/>
              </a:ext>
            </a:extLst>
          </p:cNvPr>
          <p:cNvSpPr txBox="1"/>
          <p:nvPr/>
        </p:nvSpPr>
        <p:spPr>
          <a:xfrm>
            <a:off x="8731045" y="6488668"/>
            <a:ext cx="3451124" cy="369332"/>
          </a:xfrm>
          <a:prstGeom prst="rect">
            <a:avLst/>
          </a:prstGeom>
          <a:noFill/>
        </p:spPr>
        <p:txBody>
          <a:bodyPr wrap="square">
            <a:spAutoFit/>
          </a:bodyPr>
          <a:lstStyle/>
          <a:p>
            <a:r>
              <a:rPr lang="en-GB" b="1" dirty="0">
                <a:solidFill>
                  <a:schemeClr val="bg1"/>
                </a:solidFill>
                <a:latin typeface="Arial" panose="020B0604020202020204" pitchFamily="34" charset="0"/>
                <a:cs typeface="Arial" panose="020B0604020202020204" pitchFamily="34" charset="0"/>
              </a:rPr>
              <a:t>Stellar Kids Dentistry, 2021)</a:t>
            </a:r>
          </a:p>
        </p:txBody>
      </p:sp>
    </p:spTree>
    <p:extLst>
      <p:ext uri="{BB962C8B-B14F-4D97-AF65-F5344CB8AC3E}">
        <p14:creationId xmlns:p14="http://schemas.microsoft.com/office/powerpoint/2010/main" val="3561107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Pentagon 2">
            <a:extLst>
              <a:ext uri="{FF2B5EF4-FFF2-40B4-BE49-F238E27FC236}">
                <a16:creationId xmlns:a16="http://schemas.microsoft.com/office/drawing/2014/main" id="{8949480F-C970-7C9D-9E64-B820DA24DA8F}"/>
              </a:ext>
            </a:extLst>
          </p:cNvPr>
          <p:cNvSpPr/>
          <p:nvPr/>
        </p:nvSpPr>
        <p:spPr>
          <a:xfrm>
            <a:off x="580102" y="0"/>
            <a:ext cx="8023123" cy="859359"/>
          </a:xfrm>
          <a:prstGeom prst="pentagon">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sz="2000" b="1" dirty="0">
              <a:latin typeface="Arial" panose="020B0604020202020204" pitchFamily="34" charset="0"/>
              <a:cs typeface="Arial" panose="020B0604020202020204" pitchFamily="34" charset="0"/>
            </a:endParaRPr>
          </a:p>
          <a:p>
            <a:pPr algn="ctr"/>
            <a:r>
              <a:rPr lang="en-GB" sz="2000" b="1" dirty="0">
                <a:solidFill>
                  <a:srgbClr val="FF0000"/>
                </a:solidFill>
                <a:latin typeface="Arial" panose="020B0604020202020204" pitchFamily="34" charset="0"/>
                <a:cs typeface="Arial" panose="020B0604020202020204" pitchFamily="34" charset="0"/>
              </a:rPr>
              <a:t>Bowlby’s Attachment Theory: </a:t>
            </a:r>
          </a:p>
          <a:p>
            <a:pPr algn="ctr"/>
            <a:r>
              <a:rPr lang="en-GB" sz="2000" b="1" dirty="0">
                <a:solidFill>
                  <a:srgbClr val="FF0000"/>
                </a:solidFill>
                <a:latin typeface="Arial" panose="020B0604020202020204" pitchFamily="34" charset="0"/>
                <a:cs typeface="Arial" panose="020B0604020202020204" pitchFamily="34" charset="0"/>
              </a:rPr>
              <a:t>Key Concepts</a:t>
            </a:r>
          </a:p>
          <a:p>
            <a:pPr algn="ctr"/>
            <a:endParaRPr lang="en-GB" sz="2000" b="1" dirty="0">
              <a:latin typeface="Arial" panose="020B0604020202020204" pitchFamily="34" charset="0"/>
              <a:cs typeface="Arial" panose="020B0604020202020204" pitchFamily="34" charset="0"/>
            </a:endParaRPr>
          </a:p>
        </p:txBody>
      </p:sp>
      <p:pic>
        <p:nvPicPr>
          <p:cNvPr id="6" name="Picture 5">
            <a:extLst>
              <a:ext uri="{FF2B5EF4-FFF2-40B4-BE49-F238E27FC236}">
                <a16:creationId xmlns:a16="http://schemas.microsoft.com/office/drawing/2014/main" id="{1DA3505C-ED9D-ECEE-CC31-BE52C74AB336}"/>
              </a:ext>
            </a:extLst>
          </p:cNvPr>
          <p:cNvPicPr>
            <a:picLocks noChangeAspect="1"/>
          </p:cNvPicPr>
          <p:nvPr/>
        </p:nvPicPr>
        <p:blipFill>
          <a:blip r:embed="rId2"/>
          <a:stretch>
            <a:fillRect/>
          </a:stretch>
        </p:blipFill>
        <p:spPr>
          <a:xfrm>
            <a:off x="9409470" y="0"/>
            <a:ext cx="2782529" cy="2656885"/>
          </a:xfrm>
          <a:prstGeom prst="rect">
            <a:avLst/>
          </a:prstGeom>
        </p:spPr>
      </p:pic>
      <p:sp>
        <p:nvSpPr>
          <p:cNvPr id="4" name="Rectangle 3">
            <a:extLst>
              <a:ext uri="{FF2B5EF4-FFF2-40B4-BE49-F238E27FC236}">
                <a16:creationId xmlns:a16="http://schemas.microsoft.com/office/drawing/2014/main" id="{9CA6B187-AB6E-B30E-7A16-C1A7A18D056B}"/>
              </a:ext>
            </a:extLst>
          </p:cNvPr>
          <p:cNvSpPr/>
          <p:nvPr/>
        </p:nvSpPr>
        <p:spPr>
          <a:xfrm>
            <a:off x="688257" y="1406013"/>
            <a:ext cx="2871019" cy="4188541"/>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latin typeface="Arial" panose="020B0604020202020204" pitchFamily="34" charset="0"/>
                <a:cs typeface="Arial" panose="020B0604020202020204" pitchFamily="34" charset="0"/>
              </a:rPr>
              <a:t>Key concepts</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Attachment to the carer.</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Attachment that is secure and unreliable.</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Internal working model</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The main attachment figure is monotropy.</a:t>
            </a:r>
          </a:p>
          <a:p>
            <a:pPr marL="285750" indent="-285750" algn="ctr">
              <a:buFont typeface="Arial" panose="020B0604020202020204" pitchFamily="34" charset="0"/>
              <a:buChar char="•"/>
            </a:pPr>
            <a:r>
              <a:rPr lang="en-GB" b="1" dirty="0">
                <a:latin typeface="Arial" panose="020B0604020202020204" pitchFamily="34" charset="0"/>
                <a:cs typeface="Arial" panose="020B0604020202020204" pitchFamily="34" charset="0"/>
              </a:rPr>
              <a:t>Important moment for Attachment.</a:t>
            </a:r>
          </a:p>
        </p:txBody>
      </p:sp>
      <p:sp>
        <p:nvSpPr>
          <p:cNvPr id="5" name="Rectangle 4">
            <a:extLst>
              <a:ext uri="{FF2B5EF4-FFF2-40B4-BE49-F238E27FC236}">
                <a16:creationId xmlns:a16="http://schemas.microsoft.com/office/drawing/2014/main" id="{F784F9B7-9650-1239-663B-13B598CED2AC}"/>
              </a:ext>
            </a:extLst>
          </p:cNvPr>
          <p:cNvSpPr/>
          <p:nvPr/>
        </p:nvSpPr>
        <p:spPr>
          <a:xfrm>
            <a:off x="3687096" y="1406013"/>
            <a:ext cx="2871019" cy="4188542"/>
          </a:xfrm>
          <a:prstGeom prst="rect">
            <a:avLst/>
          </a:prstGeom>
          <a:solidFill>
            <a:schemeClr val="accent4">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latin typeface="Arial" panose="020B0604020202020204" pitchFamily="34" charset="0"/>
                <a:cs typeface="Arial" panose="020B0604020202020204" pitchFamily="34" charset="0"/>
              </a:rPr>
              <a:t>Developmental Assumptions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Attachment is influenced by biology.</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Children want to be close to their caretakers.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Development is shaped by early connections.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Wellbeing is encouraged by secure attachments.</a:t>
            </a:r>
          </a:p>
          <a:p>
            <a:pPr marL="285750" indent="-285750" algn="ctr">
              <a:buFont typeface="Arial" panose="020B0604020202020204" pitchFamily="34" charset="0"/>
              <a:buChar char="•"/>
            </a:pPr>
            <a:r>
              <a:rPr lang="en-GB" dirty="0">
                <a:latin typeface="Arial" panose="020B0604020202020204" pitchFamily="34" charset="0"/>
                <a:cs typeface="Arial" panose="020B0604020202020204" pitchFamily="34" charset="0"/>
              </a:rPr>
              <a:t>Attachments in later life are affected by early experiences.</a:t>
            </a:r>
          </a:p>
        </p:txBody>
      </p:sp>
      <p:sp>
        <p:nvSpPr>
          <p:cNvPr id="7" name="Rectangle 6">
            <a:extLst>
              <a:ext uri="{FF2B5EF4-FFF2-40B4-BE49-F238E27FC236}">
                <a16:creationId xmlns:a16="http://schemas.microsoft.com/office/drawing/2014/main" id="{A51A3B06-B5F5-9534-25FC-F8058D958C28}"/>
              </a:ext>
            </a:extLst>
          </p:cNvPr>
          <p:cNvSpPr/>
          <p:nvPr/>
        </p:nvSpPr>
        <p:spPr>
          <a:xfrm>
            <a:off x="6685936" y="1406012"/>
            <a:ext cx="2723535" cy="4188542"/>
          </a:xfrm>
          <a:prstGeom prst="rec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rgbClr val="FF0000"/>
                </a:solidFill>
              </a:rPr>
              <a:t>Relevance to Early Childhood</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Supports emotional stability</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Encourages the growth of society</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Encourages discovery and learning</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Enhances resilience and self-confidence</a:t>
            </a:r>
          </a:p>
          <a:p>
            <a:pPr marL="285750" indent="-285750" algn="ctr">
              <a:buFont typeface="Wingdings" panose="05000000000000000000" pitchFamily="2" charset="2"/>
              <a:buChar char="§"/>
            </a:pPr>
            <a:r>
              <a:rPr lang="en-GB" b="1" dirty="0">
                <a:latin typeface="Arial" panose="020B0604020202020204" pitchFamily="34" charset="0"/>
                <a:cs typeface="Arial" panose="020B0604020202020204" pitchFamily="34" charset="0"/>
              </a:rPr>
              <a:t>Impacts relationships in the future.</a:t>
            </a:r>
          </a:p>
        </p:txBody>
      </p:sp>
      <p:sp>
        <p:nvSpPr>
          <p:cNvPr id="9" name="TextBox 8">
            <a:extLst>
              <a:ext uri="{FF2B5EF4-FFF2-40B4-BE49-F238E27FC236}">
                <a16:creationId xmlns:a16="http://schemas.microsoft.com/office/drawing/2014/main" id="{AB7A59C4-F88D-C36B-205D-30CC547C8A6F}"/>
              </a:ext>
            </a:extLst>
          </p:cNvPr>
          <p:cNvSpPr txBox="1"/>
          <p:nvPr/>
        </p:nvSpPr>
        <p:spPr>
          <a:xfrm>
            <a:off x="688257" y="5594554"/>
            <a:ext cx="9319901" cy="646331"/>
          </a:xfrm>
          <a:prstGeom prst="rect">
            <a:avLst/>
          </a:prstGeom>
          <a:noFill/>
        </p:spPr>
        <p:txBody>
          <a:bodyPr wrap="square">
            <a:spAutoFit/>
          </a:bodyPr>
          <a:lstStyle/>
          <a:p>
            <a:r>
              <a:rPr lang="en-GB" dirty="0"/>
              <a:t>Bowlby's Attachment Theory explains that children form strong emotional bonds with their primary caregivers, which influence their sense of security and future relationships (Howe and Betts, 2023).</a:t>
            </a:r>
          </a:p>
        </p:txBody>
      </p:sp>
      <p:pic>
        <p:nvPicPr>
          <p:cNvPr id="15" name="Picture 14">
            <a:extLst>
              <a:ext uri="{FF2B5EF4-FFF2-40B4-BE49-F238E27FC236}">
                <a16:creationId xmlns:a16="http://schemas.microsoft.com/office/drawing/2014/main" id="{07018E2D-731D-B5BA-E918-23C53EF644A2}"/>
              </a:ext>
            </a:extLst>
          </p:cNvPr>
          <p:cNvPicPr>
            <a:picLocks noChangeAspect="1"/>
          </p:cNvPicPr>
          <p:nvPr/>
        </p:nvPicPr>
        <p:blipFill>
          <a:blip r:embed="rId3"/>
          <a:stretch>
            <a:fillRect/>
          </a:stretch>
        </p:blipFill>
        <p:spPr>
          <a:xfrm>
            <a:off x="9409469" y="2656885"/>
            <a:ext cx="2782530" cy="3001757"/>
          </a:xfrm>
          <a:prstGeom prst="rect">
            <a:avLst/>
          </a:prstGeom>
        </p:spPr>
      </p:pic>
      <p:sp>
        <p:nvSpPr>
          <p:cNvPr id="17" name="TextBox 16">
            <a:extLst>
              <a:ext uri="{FF2B5EF4-FFF2-40B4-BE49-F238E27FC236}">
                <a16:creationId xmlns:a16="http://schemas.microsoft.com/office/drawing/2014/main" id="{7D1D36F9-2EFF-1427-2474-9DDCF498DD3F}"/>
              </a:ext>
            </a:extLst>
          </p:cNvPr>
          <p:cNvSpPr txBox="1"/>
          <p:nvPr/>
        </p:nvSpPr>
        <p:spPr>
          <a:xfrm>
            <a:off x="10008158" y="5409887"/>
            <a:ext cx="1959429" cy="369332"/>
          </a:xfrm>
          <a:prstGeom prst="rect">
            <a:avLst/>
          </a:prstGeom>
          <a:noFill/>
        </p:spPr>
        <p:txBody>
          <a:bodyPr wrap="square">
            <a:spAutoFit/>
          </a:bodyPr>
          <a:lstStyle/>
          <a:p>
            <a:r>
              <a:rPr lang="en-GB" dirty="0">
                <a:solidFill>
                  <a:schemeClr val="bg1"/>
                </a:solidFill>
                <a:latin typeface="Arial" panose="020B0604020202020204" pitchFamily="34" charset="0"/>
                <a:cs typeface="Arial" panose="020B0604020202020204" pitchFamily="34" charset="0"/>
              </a:rPr>
              <a:t>(</a:t>
            </a:r>
            <a:r>
              <a:rPr lang="en-GB" sz="1400" b="1" dirty="0">
                <a:solidFill>
                  <a:schemeClr val="bg1"/>
                </a:solidFill>
                <a:latin typeface="Arial" panose="020B0604020202020204" pitchFamily="34" charset="0"/>
                <a:cs typeface="Arial" panose="020B0604020202020204" pitchFamily="34" charset="0"/>
              </a:rPr>
              <a:t>Ask The Man (n.d.)</a:t>
            </a:r>
          </a:p>
        </p:txBody>
      </p:sp>
      <p:sp>
        <p:nvSpPr>
          <p:cNvPr id="19" name="TextBox 18">
            <a:extLst>
              <a:ext uri="{FF2B5EF4-FFF2-40B4-BE49-F238E27FC236}">
                <a16:creationId xmlns:a16="http://schemas.microsoft.com/office/drawing/2014/main" id="{A17618F5-89DD-9EB3-AFA8-9EAC2985F576}"/>
              </a:ext>
            </a:extLst>
          </p:cNvPr>
          <p:cNvSpPr txBox="1"/>
          <p:nvPr/>
        </p:nvSpPr>
        <p:spPr>
          <a:xfrm>
            <a:off x="9910916" y="1978510"/>
            <a:ext cx="1366683" cy="646331"/>
          </a:xfrm>
          <a:prstGeom prst="rect">
            <a:avLst/>
          </a:prstGeom>
          <a:noFill/>
        </p:spPr>
        <p:txBody>
          <a:bodyPr wrap="square">
            <a:spAutoFit/>
          </a:bodyPr>
          <a:lstStyle/>
          <a:p>
            <a:r>
              <a:rPr lang="en-GB" dirty="0"/>
              <a:t>(McLeod, 2024)</a:t>
            </a:r>
          </a:p>
        </p:txBody>
      </p:sp>
    </p:spTree>
    <p:extLst>
      <p:ext uri="{BB962C8B-B14F-4D97-AF65-F5344CB8AC3E}">
        <p14:creationId xmlns:p14="http://schemas.microsoft.com/office/powerpoint/2010/main" val="40369584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9BE99F9-10C0-4F1D-7898-87B13FA47EDF}"/>
              </a:ext>
            </a:extLst>
          </p:cNvPr>
          <p:cNvPicPr>
            <a:picLocks noChangeAspect="1"/>
          </p:cNvPicPr>
          <p:nvPr/>
        </p:nvPicPr>
        <p:blipFill>
          <a:blip r:embed="rId2"/>
          <a:stretch>
            <a:fillRect/>
          </a:stretch>
        </p:blipFill>
        <p:spPr>
          <a:xfrm>
            <a:off x="7728155" y="243348"/>
            <a:ext cx="4341795" cy="6177117"/>
          </a:xfrm>
          <a:prstGeom prst="rect">
            <a:avLst/>
          </a:prstGeom>
        </p:spPr>
      </p:pic>
      <p:sp>
        <p:nvSpPr>
          <p:cNvPr id="4" name="TextBox 3">
            <a:extLst>
              <a:ext uri="{FF2B5EF4-FFF2-40B4-BE49-F238E27FC236}">
                <a16:creationId xmlns:a16="http://schemas.microsoft.com/office/drawing/2014/main" id="{46345392-C81F-7CE0-AB1D-D1181F0336AA}"/>
              </a:ext>
            </a:extLst>
          </p:cNvPr>
          <p:cNvSpPr txBox="1"/>
          <p:nvPr/>
        </p:nvSpPr>
        <p:spPr>
          <a:xfrm>
            <a:off x="633046" y="522514"/>
            <a:ext cx="5305530" cy="1261884"/>
          </a:xfrm>
          <a:prstGeom prst="rect">
            <a:avLst/>
          </a:prstGeom>
          <a:noFill/>
        </p:spPr>
        <p:txBody>
          <a:bodyPr wrap="square" rtlCol="0">
            <a:spAutoFit/>
          </a:bodyPr>
          <a:lstStyle/>
          <a:p>
            <a:endParaRPr lang="en-GB" b="1" dirty="0">
              <a:solidFill>
                <a:schemeClr val="bg2"/>
              </a:solidFill>
            </a:endParaRPr>
          </a:p>
          <a:p>
            <a:endParaRPr lang="en-GB" b="1" dirty="0">
              <a:solidFill>
                <a:schemeClr val="bg2"/>
              </a:solidFill>
            </a:endParaRPr>
          </a:p>
          <a:p>
            <a:endParaRPr lang="en-GB" sz="2000" b="1" dirty="0">
              <a:solidFill>
                <a:schemeClr val="bg1"/>
              </a:solidFill>
              <a:latin typeface="Arial" panose="020B0604020202020204" pitchFamily="34" charset="0"/>
              <a:cs typeface="Arial" panose="020B0604020202020204" pitchFamily="34" charset="0"/>
            </a:endParaRPr>
          </a:p>
          <a:p>
            <a:endParaRPr lang="en-GB" sz="2000" b="1" dirty="0">
              <a:solidFill>
                <a:schemeClr val="bg1"/>
              </a:solidFill>
              <a:latin typeface="Arial" panose="020B0604020202020204" pitchFamily="34" charset="0"/>
              <a:cs typeface="Arial" panose="020B0604020202020204" pitchFamily="34" charset="0"/>
            </a:endParaRPr>
          </a:p>
        </p:txBody>
      </p:sp>
      <p:sp>
        <p:nvSpPr>
          <p:cNvPr id="7" name="Flowchart: Punched Tape 6">
            <a:extLst>
              <a:ext uri="{FF2B5EF4-FFF2-40B4-BE49-F238E27FC236}">
                <a16:creationId xmlns:a16="http://schemas.microsoft.com/office/drawing/2014/main" id="{A0FD87D2-59ED-DB2D-D883-F9D507E547F8}"/>
              </a:ext>
            </a:extLst>
          </p:cNvPr>
          <p:cNvSpPr/>
          <p:nvPr/>
        </p:nvSpPr>
        <p:spPr>
          <a:xfrm>
            <a:off x="235974" y="78658"/>
            <a:ext cx="6715432" cy="1386348"/>
          </a:xfrm>
          <a:prstGeom prst="flowChartPunchedTape">
            <a:avLst/>
          </a:prstGeom>
          <a:solidFill>
            <a:schemeClr val="accent4"/>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latin typeface="Arial" panose="020B0604020202020204" pitchFamily="34" charset="0"/>
                <a:cs typeface="Arial" panose="020B0604020202020204" pitchFamily="34" charset="0"/>
              </a:rPr>
              <a:t>Applying the Theory to Isaac’s Experiences: I</a:t>
            </a:r>
          </a:p>
          <a:p>
            <a:pPr algn="ctr"/>
            <a:r>
              <a:rPr lang="en-GB" b="1" dirty="0" err="1">
                <a:latin typeface="Arial" panose="020B0604020202020204" pitchFamily="34" charset="0"/>
                <a:cs typeface="Arial" panose="020B0604020202020204" pitchFamily="34" charset="0"/>
              </a:rPr>
              <a:t>mpact</a:t>
            </a:r>
            <a:r>
              <a:rPr lang="en-GB" b="1" dirty="0">
                <a:latin typeface="Arial" panose="020B0604020202020204" pitchFamily="34" charset="0"/>
                <a:cs typeface="Arial" panose="020B0604020202020204" pitchFamily="34" charset="0"/>
              </a:rPr>
              <a:t> on Development and Well-being </a:t>
            </a:r>
          </a:p>
        </p:txBody>
      </p:sp>
      <p:sp>
        <p:nvSpPr>
          <p:cNvPr id="9" name="TextBox 8">
            <a:extLst>
              <a:ext uri="{FF2B5EF4-FFF2-40B4-BE49-F238E27FC236}">
                <a16:creationId xmlns:a16="http://schemas.microsoft.com/office/drawing/2014/main" id="{30B5FF62-AA22-EFA9-B130-65E9DFE712A4}"/>
              </a:ext>
            </a:extLst>
          </p:cNvPr>
          <p:cNvSpPr txBox="1"/>
          <p:nvPr/>
        </p:nvSpPr>
        <p:spPr>
          <a:xfrm>
            <a:off x="545689" y="1784398"/>
            <a:ext cx="7182466" cy="5016758"/>
          </a:xfrm>
          <a:prstGeom prst="rect">
            <a:avLst/>
          </a:prstGeom>
          <a:noFill/>
        </p:spPr>
        <p:txBody>
          <a:bodyPr wrap="square">
            <a:spAutoFit/>
          </a:bodyPr>
          <a:lstStyle/>
          <a:p>
            <a:r>
              <a:rPr lang="en-GB" sz="2000" b="1" dirty="0">
                <a:solidFill>
                  <a:srgbClr val="C00000"/>
                </a:solidFill>
                <a:latin typeface="Arial" panose="020B0604020202020204" pitchFamily="34" charset="0"/>
                <a:cs typeface="Arial" panose="020B0604020202020204" pitchFamily="34" charset="0"/>
              </a:rPr>
              <a:t>Experience</a:t>
            </a:r>
            <a:r>
              <a:rPr lang="en-GB" sz="2000" dirty="0">
                <a:solidFill>
                  <a:srgbClr val="C00000"/>
                </a:solidFill>
              </a:rPr>
              <a:t>	                                       </a:t>
            </a:r>
            <a:r>
              <a:rPr lang="en-GB" sz="2000" b="1" dirty="0">
                <a:solidFill>
                  <a:srgbClr val="C00000"/>
                </a:solidFill>
                <a:latin typeface="Arial" panose="020B0604020202020204" pitchFamily="34" charset="0"/>
                <a:cs typeface="Arial" panose="020B0604020202020204" pitchFamily="34" charset="0"/>
              </a:rPr>
              <a:t>Possible Impact </a:t>
            </a:r>
          </a:p>
          <a:p>
            <a:pPr marL="285750" indent="-285750">
              <a:buFont typeface="Wingdings" panose="05000000000000000000" pitchFamily="2" charset="2"/>
              <a:buChar char="v"/>
            </a:pPr>
            <a:r>
              <a:rPr lang="en-GB" sz="2000" dirty="0">
                <a:solidFill>
                  <a:srgbClr val="C00000"/>
                </a:solidFill>
              </a:rPr>
              <a:t>Disrupted childcare	                             reduced sense of security</a:t>
            </a:r>
          </a:p>
          <a:p>
            <a:pPr marL="285750" indent="-285750">
              <a:buFont typeface="Wingdings" panose="05000000000000000000" pitchFamily="2" charset="2"/>
              <a:buChar char="v"/>
            </a:pPr>
            <a:r>
              <a:rPr lang="en-GB" sz="2000" dirty="0">
                <a:solidFill>
                  <a:srgbClr val="C00000"/>
                </a:solidFill>
              </a:rPr>
              <a:t>Maternal depression                       Limited emotional availability</a:t>
            </a:r>
          </a:p>
          <a:p>
            <a:r>
              <a:rPr lang="en-GB" sz="2000" dirty="0">
                <a:solidFill>
                  <a:schemeClr val="accent1">
                    <a:lumMod val="50000"/>
                  </a:schemeClr>
                </a:solidFill>
              </a:rPr>
              <a:t>Isaac's mother's postnatal depression may reduce her emotional responsiveness and sensitivity, making it more difficult for Isaac to develop a secure attachment. This can affect his emotional regulation, confidence, and social development during early childhood (NHS, 2023; Stein et al., 2018).</a:t>
            </a:r>
          </a:p>
          <a:p>
            <a:pPr marL="285750" indent="-285750">
              <a:buFont typeface="Wingdings" panose="05000000000000000000" pitchFamily="2" charset="2"/>
              <a:buChar char="v"/>
            </a:pPr>
            <a:r>
              <a:rPr lang="en-GB" sz="2000" dirty="0">
                <a:solidFill>
                  <a:srgbClr val="C00000"/>
                </a:solidFill>
              </a:rPr>
              <a:t>Limited social interaction	                 Poor social confidence</a:t>
            </a:r>
          </a:p>
          <a:p>
            <a:pPr marL="285750" indent="-285750">
              <a:buFont typeface="Wingdings" panose="05000000000000000000" pitchFamily="2" charset="2"/>
              <a:buChar char="v"/>
            </a:pPr>
            <a:r>
              <a:rPr lang="en-GB" sz="2000" dirty="0">
                <a:solidFill>
                  <a:srgbClr val="C00000"/>
                </a:solidFill>
              </a:rPr>
              <a:t>Separation distress                         	Attachment insecurity</a:t>
            </a:r>
          </a:p>
          <a:p>
            <a:pPr marL="285750" indent="-285750">
              <a:buFont typeface="Wingdings" panose="05000000000000000000" pitchFamily="2" charset="2"/>
              <a:buChar char="v"/>
            </a:pPr>
            <a:r>
              <a:rPr lang="en-GB" sz="2000" dirty="0">
                <a:solidFill>
                  <a:srgbClr val="C00000"/>
                </a:solidFill>
              </a:rPr>
              <a:t>Language delay	                             Communication difficulties</a:t>
            </a:r>
          </a:p>
          <a:p>
            <a:r>
              <a:rPr lang="en-GB" sz="2000" dirty="0">
                <a:solidFill>
                  <a:srgbClr val="C00000"/>
                </a:solidFill>
              </a:rPr>
              <a:t> </a:t>
            </a:r>
          </a:p>
          <a:p>
            <a:endParaRPr lang="en-GB" sz="2000" dirty="0">
              <a:solidFill>
                <a:srgbClr val="C00000"/>
              </a:solidFill>
            </a:endParaRPr>
          </a:p>
          <a:p>
            <a:endParaRPr lang="en-GB" sz="2000" dirty="0">
              <a:solidFill>
                <a:srgbClr val="C00000"/>
              </a:solidFill>
            </a:endParaRPr>
          </a:p>
          <a:p>
            <a:endParaRPr lang="en-GB" sz="2000" dirty="0">
              <a:solidFill>
                <a:srgbClr val="C00000"/>
              </a:solidFill>
            </a:endParaRPr>
          </a:p>
          <a:p>
            <a:endParaRPr lang="en-GB" sz="2000" dirty="0">
              <a:solidFill>
                <a:srgbClr val="C00000"/>
              </a:solidFill>
            </a:endParaRPr>
          </a:p>
        </p:txBody>
      </p:sp>
      <p:sp>
        <p:nvSpPr>
          <p:cNvPr id="13" name="Arrow: Right 12">
            <a:extLst>
              <a:ext uri="{FF2B5EF4-FFF2-40B4-BE49-F238E27FC236}">
                <a16:creationId xmlns:a16="http://schemas.microsoft.com/office/drawing/2014/main" id="{4690CF55-21F0-2A53-7FB7-26301DC3EACE}"/>
              </a:ext>
            </a:extLst>
          </p:cNvPr>
          <p:cNvSpPr/>
          <p:nvPr/>
        </p:nvSpPr>
        <p:spPr>
          <a:xfrm>
            <a:off x="3205316" y="1908862"/>
            <a:ext cx="1179871" cy="255639"/>
          </a:xfrm>
          <a:prstGeom prst="rightArrow">
            <a:avLst/>
          </a:prstGeom>
          <a:solidFill>
            <a:srgbClr val="FFFF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Arrow: Right 13">
            <a:extLst>
              <a:ext uri="{FF2B5EF4-FFF2-40B4-BE49-F238E27FC236}">
                <a16:creationId xmlns:a16="http://schemas.microsoft.com/office/drawing/2014/main" id="{229B6640-EB36-9A94-1795-9A8312CFD5FE}"/>
              </a:ext>
            </a:extLst>
          </p:cNvPr>
          <p:cNvSpPr/>
          <p:nvPr/>
        </p:nvSpPr>
        <p:spPr>
          <a:xfrm>
            <a:off x="3285811" y="2315726"/>
            <a:ext cx="1099376" cy="255639"/>
          </a:xfrm>
          <a:prstGeom prst="rightArrow">
            <a:avLst/>
          </a:prstGeom>
          <a:solidFill>
            <a:srgbClr val="00B05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Right 14">
            <a:extLst>
              <a:ext uri="{FF2B5EF4-FFF2-40B4-BE49-F238E27FC236}">
                <a16:creationId xmlns:a16="http://schemas.microsoft.com/office/drawing/2014/main" id="{47B11B8D-705E-8240-6203-3491A00A250F}"/>
              </a:ext>
            </a:extLst>
          </p:cNvPr>
          <p:cNvSpPr/>
          <p:nvPr/>
        </p:nvSpPr>
        <p:spPr>
          <a:xfrm>
            <a:off x="3386360" y="4645898"/>
            <a:ext cx="1179871" cy="255639"/>
          </a:xfrm>
          <a:prstGeom prst="rightArrow">
            <a:avLst/>
          </a:prstGeom>
          <a:solidFill>
            <a:srgbClr val="FFC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Right 15">
            <a:extLst>
              <a:ext uri="{FF2B5EF4-FFF2-40B4-BE49-F238E27FC236}">
                <a16:creationId xmlns:a16="http://schemas.microsoft.com/office/drawing/2014/main" id="{58556247-78CD-E3F4-7E3C-8B2958862AAB}"/>
              </a:ext>
            </a:extLst>
          </p:cNvPr>
          <p:cNvSpPr/>
          <p:nvPr/>
        </p:nvSpPr>
        <p:spPr>
          <a:xfrm>
            <a:off x="3157991" y="4965290"/>
            <a:ext cx="1355015" cy="285522"/>
          </a:xfrm>
          <a:prstGeom prst="rightArrow">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Arrow: Right 1">
            <a:extLst>
              <a:ext uri="{FF2B5EF4-FFF2-40B4-BE49-F238E27FC236}">
                <a16:creationId xmlns:a16="http://schemas.microsoft.com/office/drawing/2014/main" id="{0D0E54EA-3CDD-31ED-D857-629CCF05FFAD}"/>
              </a:ext>
            </a:extLst>
          </p:cNvPr>
          <p:cNvSpPr/>
          <p:nvPr/>
        </p:nvSpPr>
        <p:spPr>
          <a:xfrm>
            <a:off x="3593690" y="4360763"/>
            <a:ext cx="1179871" cy="22138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50E531DA-5708-87E7-E691-F5D942570335}"/>
              </a:ext>
            </a:extLst>
          </p:cNvPr>
          <p:cNvSpPr txBox="1"/>
          <p:nvPr/>
        </p:nvSpPr>
        <p:spPr>
          <a:xfrm>
            <a:off x="7787149" y="6523238"/>
            <a:ext cx="2300748" cy="369332"/>
          </a:xfrm>
          <a:prstGeom prst="rect">
            <a:avLst/>
          </a:prstGeom>
          <a:noFill/>
        </p:spPr>
        <p:txBody>
          <a:bodyPr wrap="square">
            <a:spAutoFit/>
          </a:bodyPr>
          <a:lstStyle/>
          <a:p>
            <a:r>
              <a:rPr lang="en-GB" dirty="0"/>
              <a:t>(McLeod, 2024)</a:t>
            </a:r>
          </a:p>
        </p:txBody>
      </p:sp>
    </p:spTree>
    <p:extLst>
      <p:ext uri="{BB962C8B-B14F-4D97-AF65-F5344CB8AC3E}">
        <p14:creationId xmlns:p14="http://schemas.microsoft.com/office/powerpoint/2010/main" val="36483186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lowchart: Alternative Process 2">
            <a:extLst>
              <a:ext uri="{FF2B5EF4-FFF2-40B4-BE49-F238E27FC236}">
                <a16:creationId xmlns:a16="http://schemas.microsoft.com/office/drawing/2014/main" id="{3DBEB007-2FFF-AFFA-F830-6C629D8C818A}"/>
              </a:ext>
            </a:extLst>
          </p:cNvPr>
          <p:cNvSpPr/>
          <p:nvPr/>
        </p:nvSpPr>
        <p:spPr>
          <a:xfrm>
            <a:off x="14747" y="1847842"/>
            <a:ext cx="3824749" cy="4198373"/>
          </a:xfrm>
          <a:prstGeom prst="flowChartAlternateProcess">
            <a:avLst/>
          </a:prstGeom>
          <a:solidFill>
            <a:srgbClr val="693193"/>
          </a:solidFill>
        </p:spPr>
        <p:style>
          <a:lnRef idx="2">
            <a:schemeClr val="accent4">
              <a:shade val="15000"/>
            </a:schemeClr>
          </a:lnRef>
          <a:fillRef idx="1">
            <a:schemeClr val="accent4"/>
          </a:fillRef>
          <a:effectRef idx="0">
            <a:schemeClr val="accent4"/>
          </a:effectRef>
          <a:fontRef idx="minor">
            <a:schemeClr val="lt1"/>
          </a:fontRef>
        </p:style>
        <p:txBody>
          <a:bodyPr rtlCol="0" anchor="ctr"/>
          <a:lstStyle/>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Temperament</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Early stages of brain development</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Individual variations</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Impact language processing</a:t>
            </a:r>
          </a:p>
        </p:txBody>
      </p:sp>
      <p:sp>
        <p:nvSpPr>
          <p:cNvPr id="5" name="TextBox 4">
            <a:extLst>
              <a:ext uri="{FF2B5EF4-FFF2-40B4-BE49-F238E27FC236}">
                <a16:creationId xmlns:a16="http://schemas.microsoft.com/office/drawing/2014/main" id="{D8D34EE4-4F06-828F-E002-0DAE87EC251C}"/>
              </a:ext>
            </a:extLst>
          </p:cNvPr>
          <p:cNvSpPr txBox="1"/>
          <p:nvPr/>
        </p:nvSpPr>
        <p:spPr>
          <a:xfrm>
            <a:off x="792724" y="833139"/>
            <a:ext cx="9977285" cy="923330"/>
          </a:xfrm>
          <a:prstGeom prst="rect">
            <a:avLst/>
          </a:prstGeom>
          <a:noFill/>
        </p:spPr>
        <p:txBody>
          <a:bodyPr wrap="square">
            <a:spAutoFit/>
          </a:bodyPr>
          <a:lstStyle/>
          <a:p>
            <a:r>
              <a:rPr lang="en-GB" dirty="0">
                <a:solidFill>
                  <a:schemeClr val="accent6">
                    <a:lumMod val="50000"/>
                  </a:schemeClr>
                </a:solidFill>
                <a:latin typeface="Arial" panose="020B0604020202020204" pitchFamily="34" charset="0"/>
                <a:cs typeface="Arial" panose="020B0604020202020204" pitchFamily="34" charset="0"/>
              </a:rPr>
              <a:t>Nature and nurture both influence child development. Nature refers to biological factors such as genetics and temperament, while nurture refers to environmental influences including caregiving, relationships, and early life experiences (</a:t>
            </a:r>
            <a:r>
              <a:rPr lang="en-GB" dirty="0" err="1">
                <a:solidFill>
                  <a:schemeClr val="accent6">
                    <a:lumMod val="50000"/>
                  </a:schemeClr>
                </a:solidFill>
                <a:latin typeface="Arial" panose="020B0604020202020204" pitchFamily="34" charset="0"/>
                <a:cs typeface="Arial" panose="020B0604020202020204" pitchFamily="34" charset="0"/>
              </a:rPr>
              <a:t>Center</a:t>
            </a:r>
            <a:r>
              <a:rPr lang="en-GB" dirty="0">
                <a:solidFill>
                  <a:schemeClr val="accent6">
                    <a:lumMod val="50000"/>
                  </a:schemeClr>
                </a:solidFill>
                <a:latin typeface="Arial" panose="020B0604020202020204" pitchFamily="34" charset="0"/>
                <a:cs typeface="Arial" panose="020B0604020202020204" pitchFamily="34" charset="0"/>
              </a:rPr>
              <a:t> on the Developing Child, 2023).</a:t>
            </a:r>
          </a:p>
        </p:txBody>
      </p:sp>
      <p:sp>
        <p:nvSpPr>
          <p:cNvPr id="6" name="Flowchart: Alternative Process 5">
            <a:extLst>
              <a:ext uri="{FF2B5EF4-FFF2-40B4-BE49-F238E27FC236}">
                <a16:creationId xmlns:a16="http://schemas.microsoft.com/office/drawing/2014/main" id="{A50FA2F3-C306-F93D-5BAF-DDC84DF5FEB8}"/>
              </a:ext>
            </a:extLst>
          </p:cNvPr>
          <p:cNvSpPr/>
          <p:nvPr/>
        </p:nvSpPr>
        <p:spPr>
          <a:xfrm>
            <a:off x="8084448" y="1764320"/>
            <a:ext cx="3950236" cy="4066209"/>
          </a:xfrm>
          <a:prstGeom prst="flowChartAlternateProcess">
            <a:avLst/>
          </a:prstGeom>
        </p:spPr>
        <p:style>
          <a:lnRef idx="1">
            <a:schemeClr val="accent2"/>
          </a:lnRef>
          <a:fillRef idx="3">
            <a:schemeClr val="accent2"/>
          </a:fillRef>
          <a:effectRef idx="2">
            <a:schemeClr val="accent2"/>
          </a:effectRef>
          <a:fontRef idx="minor">
            <a:schemeClr val="lt1"/>
          </a:fontRef>
        </p:style>
        <p:txBody>
          <a:bodyPr rtlCol="0" anchor="ctr"/>
          <a:lstStyle/>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Caregiving quality</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Mental health of mothers</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Social communication</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Experiences with childcare</a:t>
            </a:r>
          </a:p>
          <a:p>
            <a:pPr marL="285750" indent="-285750" algn="ctr">
              <a:buFont typeface="Wingdings" panose="05000000000000000000" pitchFamily="2" charset="2"/>
              <a:buChar char="v"/>
            </a:pPr>
            <a:endParaRPr lang="en-GB" b="1" dirty="0">
              <a:solidFill>
                <a:srgbClr val="00B0F0"/>
              </a:solidFill>
              <a:latin typeface="Arial" panose="020B0604020202020204" pitchFamily="34" charset="0"/>
              <a:cs typeface="Arial" panose="020B0604020202020204" pitchFamily="34" charset="0"/>
            </a:endParaRPr>
          </a:p>
          <a:p>
            <a:pPr marL="285750" indent="-285750" algn="ctr">
              <a:buFont typeface="Wingdings" panose="05000000000000000000" pitchFamily="2" charset="2"/>
              <a:buChar char="v"/>
            </a:pPr>
            <a:r>
              <a:rPr lang="en-GB" b="1" dirty="0">
                <a:solidFill>
                  <a:srgbClr val="00B0F0"/>
                </a:solidFill>
                <a:latin typeface="Arial" panose="020B0604020202020204" pitchFamily="34" charset="0"/>
                <a:cs typeface="Arial" panose="020B0604020202020204" pitchFamily="34" charset="0"/>
              </a:rPr>
              <a:t>Transitions and changes in life</a:t>
            </a:r>
          </a:p>
        </p:txBody>
      </p:sp>
      <p:sp>
        <p:nvSpPr>
          <p:cNvPr id="7" name="Arrow: Pentagon 6">
            <a:extLst>
              <a:ext uri="{FF2B5EF4-FFF2-40B4-BE49-F238E27FC236}">
                <a16:creationId xmlns:a16="http://schemas.microsoft.com/office/drawing/2014/main" id="{8CDEC5D7-0156-0517-86A7-B00538422B7E}"/>
              </a:ext>
            </a:extLst>
          </p:cNvPr>
          <p:cNvSpPr/>
          <p:nvPr/>
        </p:nvSpPr>
        <p:spPr>
          <a:xfrm>
            <a:off x="2674374" y="0"/>
            <a:ext cx="5869857" cy="766917"/>
          </a:xfrm>
          <a:prstGeom prst="homePlate">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spc="50" dirty="0">
                <a:ln w="0"/>
                <a:solidFill>
                  <a:schemeClr val="bg2"/>
                </a:solidFill>
                <a:effectLst>
                  <a:innerShdw blurRad="63500" dist="50800" dir="13500000">
                    <a:srgbClr val="000000">
                      <a:alpha val="50000"/>
                    </a:srgbClr>
                  </a:innerShdw>
                </a:effectLst>
                <a:latin typeface="Arial" panose="020B0604020202020204" pitchFamily="34" charset="0"/>
                <a:cs typeface="Arial" panose="020B0604020202020204" pitchFamily="34" charset="0"/>
              </a:rPr>
              <a:t>Nature and Nurture </a:t>
            </a:r>
          </a:p>
        </p:txBody>
      </p:sp>
      <p:sp>
        <p:nvSpPr>
          <p:cNvPr id="8" name="Rectangle: Rounded Corners 7">
            <a:extLst>
              <a:ext uri="{FF2B5EF4-FFF2-40B4-BE49-F238E27FC236}">
                <a16:creationId xmlns:a16="http://schemas.microsoft.com/office/drawing/2014/main" id="{0E6448E5-D8A7-9CF9-3F94-F929F8A95978}"/>
              </a:ext>
            </a:extLst>
          </p:cNvPr>
          <p:cNvSpPr/>
          <p:nvPr/>
        </p:nvSpPr>
        <p:spPr>
          <a:xfrm>
            <a:off x="8544231" y="1963231"/>
            <a:ext cx="3156155" cy="530942"/>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solidFill>
                <a:latin typeface="Arial" panose="020B0604020202020204" pitchFamily="34" charset="0"/>
                <a:cs typeface="Arial" panose="020B0604020202020204" pitchFamily="34" charset="0"/>
              </a:rPr>
              <a:t>Nurture(Environmental</a:t>
            </a:r>
            <a:r>
              <a:rPr lang="en-GB" sz="2000" b="1" dirty="0">
                <a:solidFill>
                  <a:schemeClr val="bg2"/>
                </a:solidFill>
                <a:latin typeface="Arial" panose="020B0604020202020204" pitchFamily="34" charset="0"/>
                <a:cs typeface="Arial" panose="020B0604020202020204" pitchFamily="34" charset="0"/>
              </a:rPr>
              <a:t>)</a:t>
            </a:r>
          </a:p>
        </p:txBody>
      </p:sp>
      <p:sp>
        <p:nvSpPr>
          <p:cNvPr id="9" name="Flowchart: Alternative Process 8">
            <a:extLst>
              <a:ext uri="{FF2B5EF4-FFF2-40B4-BE49-F238E27FC236}">
                <a16:creationId xmlns:a16="http://schemas.microsoft.com/office/drawing/2014/main" id="{F72E87E0-58FD-6FB9-1483-92B585437618}"/>
              </a:ext>
            </a:extLst>
          </p:cNvPr>
          <p:cNvSpPr/>
          <p:nvPr/>
        </p:nvSpPr>
        <p:spPr>
          <a:xfrm>
            <a:off x="792724" y="1963231"/>
            <a:ext cx="2517058" cy="530942"/>
          </a:xfrm>
          <a:prstGeom prst="flowChartAlternateProces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dirty="0">
                <a:solidFill>
                  <a:schemeClr val="bg2"/>
                </a:solidFill>
                <a:latin typeface="Arial" panose="020B0604020202020204" pitchFamily="34" charset="0"/>
                <a:cs typeface="Arial" panose="020B0604020202020204" pitchFamily="34" charset="0"/>
              </a:rPr>
              <a:t>Nature(Biological)</a:t>
            </a:r>
          </a:p>
        </p:txBody>
      </p:sp>
      <p:pic>
        <p:nvPicPr>
          <p:cNvPr id="11" name="Picture 10">
            <a:extLst>
              <a:ext uri="{FF2B5EF4-FFF2-40B4-BE49-F238E27FC236}">
                <a16:creationId xmlns:a16="http://schemas.microsoft.com/office/drawing/2014/main" id="{8DDFC3A7-4C95-DB6F-67BC-71970F229628}"/>
              </a:ext>
            </a:extLst>
          </p:cNvPr>
          <p:cNvPicPr>
            <a:picLocks noChangeAspect="1"/>
          </p:cNvPicPr>
          <p:nvPr/>
        </p:nvPicPr>
        <p:blipFill>
          <a:blip r:embed="rId2"/>
          <a:stretch>
            <a:fillRect/>
          </a:stretch>
        </p:blipFill>
        <p:spPr>
          <a:xfrm>
            <a:off x="3857930" y="1822692"/>
            <a:ext cx="4208084" cy="4139382"/>
          </a:xfrm>
          <a:prstGeom prst="rect">
            <a:avLst/>
          </a:prstGeom>
        </p:spPr>
      </p:pic>
      <p:sp>
        <p:nvSpPr>
          <p:cNvPr id="4" name="TextBox 3">
            <a:extLst>
              <a:ext uri="{FF2B5EF4-FFF2-40B4-BE49-F238E27FC236}">
                <a16:creationId xmlns:a16="http://schemas.microsoft.com/office/drawing/2014/main" id="{40116168-5F49-03C7-F0C3-C53959B4AC02}"/>
              </a:ext>
            </a:extLst>
          </p:cNvPr>
          <p:cNvSpPr txBox="1"/>
          <p:nvPr/>
        </p:nvSpPr>
        <p:spPr>
          <a:xfrm>
            <a:off x="4026308" y="5896752"/>
            <a:ext cx="6096000" cy="369332"/>
          </a:xfrm>
          <a:prstGeom prst="rect">
            <a:avLst/>
          </a:prstGeom>
          <a:noFill/>
        </p:spPr>
        <p:txBody>
          <a:bodyPr wrap="square">
            <a:spAutoFit/>
          </a:bodyPr>
          <a:lstStyle/>
          <a:p>
            <a:r>
              <a:rPr lang="en-GB" dirty="0"/>
              <a:t>(</a:t>
            </a:r>
            <a:r>
              <a:rPr lang="en-GB" dirty="0" err="1"/>
              <a:t>eNotAlone</a:t>
            </a:r>
            <a:r>
              <a:rPr lang="en-GB" dirty="0"/>
              <a:t>, 2025)</a:t>
            </a:r>
          </a:p>
        </p:txBody>
      </p:sp>
    </p:spTree>
    <p:extLst>
      <p:ext uri="{BB962C8B-B14F-4D97-AF65-F5344CB8AC3E}">
        <p14:creationId xmlns:p14="http://schemas.microsoft.com/office/powerpoint/2010/main" val="18477664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66864C8-162F-CAA7-E360-C4B53D261E7E}"/>
              </a:ext>
            </a:extLst>
          </p:cNvPr>
          <p:cNvSpPr txBox="1"/>
          <p:nvPr/>
        </p:nvSpPr>
        <p:spPr>
          <a:xfrm>
            <a:off x="786581" y="717755"/>
            <a:ext cx="10569677" cy="1200329"/>
          </a:xfrm>
          <a:prstGeom prst="rect">
            <a:avLst/>
          </a:prstGeom>
          <a:noFill/>
        </p:spPr>
        <p:txBody>
          <a:bodyPr wrap="square" rtlCol="0">
            <a:spAutoFit/>
          </a:bodyPr>
          <a:lstStyle/>
          <a:p>
            <a:endParaRPr lang="en-GB" b="1" dirty="0">
              <a:solidFill>
                <a:srgbClr val="693193"/>
              </a:solidFill>
              <a:latin typeface="Arial" panose="020B0604020202020204" pitchFamily="34" charset="0"/>
              <a:cs typeface="Arial" panose="020B0604020202020204" pitchFamily="34" charset="0"/>
            </a:endParaRPr>
          </a:p>
          <a:p>
            <a:endParaRPr lang="en-GB" b="1" dirty="0">
              <a:solidFill>
                <a:srgbClr val="693193"/>
              </a:solidFill>
              <a:latin typeface="Arial" panose="020B0604020202020204" pitchFamily="34" charset="0"/>
              <a:cs typeface="Arial" panose="020B0604020202020204" pitchFamily="34" charset="0"/>
            </a:endParaRPr>
          </a:p>
          <a:p>
            <a:endParaRPr lang="en-GB" b="1" dirty="0">
              <a:solidFill>
                <a:srgbClr val="693193"/>
              </a:solidFill>
              <a:latin typeface="Arial" panose="020B0604020202020204" pitchFamily="34" charset="0"/>
              <a:cs typeface="Arial" panose="020B0604020202020204" pitchFamily="34" charset="0"/>
            </a:endParaRPr>
          </a:p>
          <a:p>
            <a:endParaRPr lang="en-GB" b="1" dirty="0">
              <a:solidFill>
                <a:srgbClr val="693193"/>
              </a:solidFill>
              <a:latin typeface="Arial" panose="020B0604020202020204" pitchFamily="34" charset="0"/>
              <a:cs typeface="Arial" panose="020B0604020202020204" pitchFamily="34" charset="0"/>
            </a:endParaRPr>
          </a:p>
        </p:txBody>
      </p:sp>
      <p:sp>
        <p:nvSpPr>
          <p:cNvPr id="3" name="Flowchart: Predefined Process 2">
            <a:extLst>
              <a:ext uri="{FF2B5EF4-FFF2-40B4-BE49-F238E27FC236}">
                <a16:creationId xmlns:a16="http://schemas.microsoft.com/office/drawing/2014/main" id="{8153B7BD-0415-0D45-0BC3-4C282EDCC723}"/>
              </a:ext>
            </a:extLst>
          </p:cNvPr>
          <p:cNvSpPr/>
          <p:nvPr/>
        </p:nvSpPr>
        <p:spPr>
          <a:xfrm>
            <a:off x="1897626" y="245806"/>
            <a:ext cx="7531509" cy="943897"/>
          </a:xfrm>
          <a:prstGeom prst="flowChartPredefinedProcess">
            <a:avLst/>
          </a:prstGeom>
          <a:solidFill>
            <a:schemeClr val="accent3"/>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dirty="0">
                <a:solidFill>
                  <a:srgbClr val="FFFF00"/>
                </a:solidFill>
                <a:latin typeface="Arial" panose="020B0604020202020204" pitchFamily="34" charset="0"/>
                <a:cs typeface="Arial" panose="020B0604020202020204" pitchFamily="34" charset="0"/>
              </a:rPr>
              <a:t>Theory-Informed Support Plan</a:t>
            </a:r>
          </a:p>
        </p:txBody>
      </p:sp>
      <p:sp>
        <p:nvSpPr>
          <p:cNvPr id="4" name="Heart 3">
            <a:extLst>
              <a:ext uri="{FF2B5EF4-FFF2-40B4-BE49-F238E27FC236}">
                <a16:creationId xmlns:a16="http://schemas.microsoft.com/office/drawing/2014/main" id="{523F8489-34CE-BE23-B346-F8C1A9F79B85}"/>
              </a:ext>
            </a:extLst>
          </p:cNvPr>
          <p:cNvSpPr/>
          <p:nvPr/>
        </p:nvSpPr>
        <p:spPr>
          <a:xfrm>
            <a:off x="6096000" y="1189703"/>
            <a:ext cx="5427405" cy="4719484"/>
          </a:xfrm>
          <a:prstGeom prst="hear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b="1" u="sng" dirty="0">
                <a:solidFill>
                  <a:srgbClr val="FF0000"/>
                </a:solidFill>
                <a:latin typeface="Arial" panose="020B0604020202020204" pitchFamily="34" charset="0"/>
                <a:cs typeface="Arial" panose="020B0604020202020204" pitchFamily="34" charset="0"/>
              </a:rPr>
              <a:t>Emotional regulation strategies</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Counselling for emotions.</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A secure and supportive environment.</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Assurance and visual routines</a:t>
            </a:r>
          </a:p>
        </p:txBody>
      </p:sp>
      <p:sp>
        <p:nvSpPr>
          <p:cNvPr id="5" name="Heart 4">
            <a:extLst>
              <a:ext uri="{FF2B5EF4-FFF2-40B4-BE49-F238E27FC236}">
                <a16:creationId xmlns:a16="http://schemas.microsoft.com/office/drawing/2014/main" id="{749F75E0-35A9-776A-4C50-CF7A4CA92140}"/>
              </a:ext>
            </a:extLst>
          </p:cNvPr>
          <p:cNvSpPr/>
          <p:nvPr/>
        </p:nvSpPr>
        <p:spPr>
          <a:xfrm>
            <a:off x="344128" y="1189703"/>
            <a:ext cx="5486401" cy="4719484"/>
          </a:xfrm>
          <a:prstGeom prst="heart">
            <a:avLst/>
          </a:prstGeom>
          <a:solidFill>
            <a:schemeClr val="tx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a:p>
            <a:pPr algn="ctr"/>
            <a:endParaRPr lang="en-GB" dirty="0"/>
          </a:p>
          <a:p>
            <a:pPr algn="ctr"/>
            <a:r>
              <a:rPr lang="en-GB" sz="1600" b="1" u="sng" dirty="0">
                <a:solidFill>
                  <a:srgbClr val="FF0000"/>
                </a:solidFill>
                <a:latin typeface="Arial" panose="020B0604020202020204" pitchFamily="34" charset="0"/>
                <a:cs typeface="Arial" panose="020B0604020202020204" pitchFamily="34" charset="0"/>
              </a:rPr>
              <a:t>Attachment-based approaches</a:t>
            </a:r>
            <a:r>
              <a:rPr lang="en-GB" b="1" u="sng" dirty="0">
                <a:solidFill>
                  <a:srgbClr val="FF0000"/>
                </a:solidFill>
                <a:latin typeface="Arial" panose="020B0604020202020204" pitchFamily="34" charset="0"/>
                <a:cs typeface="Arial" panose="020B0604020202020204" pitchFamily="34" charset="0"/>
              </a:rPr>
              <a:t> </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Assign a key worker who is reliable.</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Create dependable daily schedules</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Encourage progressive distancing from carers</a:t>
            </a:r>
          </a:p>
          <a:p>
            <a:pPr marL="285750" indent="-285750" algn="ctr">
              <a:buFont typeface="Wingdings" panose="05000000000000000000" pitchFamily="2" charset="2"/>
              <a:buChar char="v"/>
            </a:pPr>
            <a:r>
              <a:rPr lang="en-GB" dirty="0">
                <a:solidFill>
                  <a:schemeClr val="accent2">
                    <a:lumMod val="75000"/>
                  </a:schemeClr>
                </a:solidFill>
                <a:latin typeface="Arial" panose="020B0604020202020204" pitchFamily="34" charset="0"/>
                <a:cs typeface="Arial" panose="020B0604020202020204" pitchFamily="34" charset="0"/>
              </a:rPr>
              <a:t>Develop a relationship of trust with the staff</a:t>
            </a:r>
          </a:p>
        </p:txBody>
      </p:sp>
      <p:sp>
        <p:nvSpPr>
          <p:cNvPr id="7" name="TextBox 6">
            <a:extLst>
              <a:ext uri="{FF2B5EF4-FFF2-40B4-BE49-F238E27FC236}">
                <a16:creationId xmlns:a16="http://schemas.microsoft.com/office/drawing/2014/main" id="{B3937B7A-38B4-E108-4394-65DABEAAE10B}"/>
              </a:ext>
            </a:extLst>
          </p:cNvPr>
          <p:cNvSpPr txBox="1"/>
          <p:nvPr/>
        </p:nvSpPr>
        <p:spPr>
          <a:xfrm>
            <a:off x="181896" y="5688864"/>
            <a:ext cx="11828207" cy="830997"/>
          </a:xfrm>
          <a:prstGeom prst="rect">
            <a:avLst/>
          </a:prstGeom>
          <a:noFill/>
        </p:spPr>
        <p:txBody>
          <a:bodyPr wrap="square">
            <a:spAutoFit/>
          </a:bodyPr>
          <a:lstStyle/>
          <a:p>
            <a:r>
              <a:rPr lang="en-GB" sz="1600" dirty="0">
                <a:latin typeface="Arial" panose="020B0604020202020204" pitchFamily="34" charset="0"/>
                <a:cs typeface="Arial" panose="020B0604020202020204" pitchFamily="34" charset="0"/>
              </a:rPr>
              <a:t>Bowlby's theory emphasises the importance of secure and responsive caregiving. Therefore, strategies such as key person support, parental involvement, and multi-agency collaboration can help promote positive developmental outcomes for children experiencing emotional and social difficulties (Prior and Glaser, 2020).</a:t>
            </a:r>
          </a:p>
        </p:txBody>
      </p:sp>
    </p:spTree>
    <p:extLst>
      <p:ext uri="{BB962C8B-B14F-4D97-AF65-F5344CB8AC3E}">
        <p14:creationId xmlns:p14="http://schemas.microsoft.com/office/powerpoint/2010/main" val="30370232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Diagram 1">
            <a:extLst>
              <a:ext uri="{FF2B5EF4-FFF2-40B4-BE49-F238E27FC236}">
                <a16:creationId xmlns:a16="http://schemas.microsoft.com/office/drawing/2014/main" id="{5F6BB84A-F6D1-2ABF-473E-0E6CDF0BDDB8}"/>
              </a:ext>
            </a:extLst>
          </p:cNvPr>
          <p:cNvGraphicFramePr/>
          <p:nvPr>
            <p:extLst>
              <p:ext uri="{D42A27DB-BD31-4B8C-83A1-F6EECF244321}">
                <p14:modId xmlns:p14="http://schemas.microsoft.com/office/powerpoint/2010/main" val="4070948270"/>
              </p:ext>
            </p:extLst>
          </p:nvPr>
        </p:nvGraphicFramePr>
        <p:xfrm>
          <a:off x="1899263" y="483691"/>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699627FA-415F-D040-FC16-A9C4CADC41F0}"/>
              </a:ext>
            </a:extLst>
          </p:cNvPr>
          <p:cNvSpPr txBox="1"/>
          <p:nvPr/>
        </p:nvSpPr>
        <p:spPr>
          <a:xfrm>
            <a:off x="304799" y="5534317"/>
            <a:ext cx="11316929" cy="1200329"/>
          </a:xfrm>
          <a:prstGeom prst="rect">
            <a:avLst/>
          </a:prstGeom>
          <a:noFill/>
        </p:spPr>
        <p:txBody>
          <a:bodyPr wrap="square">
            <a:spAutoFit/>
          </a:bodyPr>
          <a:lstStyle/>
          <a:p>
            <a:endParaRPr lang="en-GB" dirty="0"/>
          </a:p>
          <a:p>
            <a:r>
              <a:rPr lang="en-GB" dirty="0"/>
              <a:t>Early years interventions such as key person systems, play-based learning, and language-rich environments promote secure attachment and holistic development. These strategies help children feel safe, supported, and ready to learn (Department for Education, 2024).</a:t>
            </a:r>
          </a:p>
        </p:txBody>
      </p:sp>
    </p:spTree>
    <p:extLst>
      <p:ext uri="{BB962C8B-B14F-4D97-AF65-F5344CB8AC3E}">
        <p14:creationId xmlns:p14="http://schemas.microsoft.com/office/powerpoint/2010/main" val="3519148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CEF7B2B-C87F-3FDA-25B4-E64042CE0833}"/>
              </a:ext>
            </a:extLst>
          </p:cNvPr>
          <p:cNvSpPr txBox="1"/>
          <p:nvPr/>
        </p:nvSpPr>
        <p:spPr>
          <a:xfrm>
            <a:off x="707923" y="442452"/>
            <a:ext cx="11139948" cy="6243483"/>
          </a:xfrm>
          <a:prstGeom prst="rect">
            <a:avLst/>
          </a:prstGeom>
          <a:noFill/>
        </p:spPr>
        <p:txBody>
          <a:bodyPr wrap="square" rtlCol="0">
            <a:spAutoFit/>
          </a:bodyPr>
          <a:lstStyle/>
          <a:p>
            <a:endParaRPr lang="en-GB" dirty="0"/>
          </a:p>
        </p:txBody>
      </p:sp>
      <p:pic>
        <p:nvPicPr>
          <p:cNvPr id="4" name="Picture 3">
            <a:extLst>
              <a:ext uri="{FF2B5EF4-FFF2-40B4-BE49-F238E27FC236}">
                <a16:creationId xmlns:a16="http://schemas.microsoft.com/office/drawing/2014/main" id="{83F0FC61-A882-B3C3-A7AD-1E82CA5EE2C9}"/>
              </a:ext>
            </a:extLst>
          </p:cNvPr>
          <p:cNvPicPr>
            <a:picLocks noChangeAspect="1"/>
          </p:cNvPicPr>
          <p:nvPr/>
        </p:nvPicPr>
        <p:blipFill>
          <a:blip r:embed="rId2"/>
          <a:stretch>
            <a:fillRect/>
          </a:stretch>
        </p:blipFill>
        <p:spPr>
          <a:xfrm>
            <a:off x="959498" y="0"/>
            <a:ext cx="10273004" cy="6858000"/>
          </a:xfrm>
          <a:prstGeom prst="rect">
            <a:avLst/>
          </a:prstGeom>
        </p:spPr>
      </p:pic>
      <p:sp>
        <p:nvSpPr>
          <p:cNvPr id="6" name="TextBox 5">
            <a:extLst>
              <a:ext uri="{FF2B5EF4-FFF2-40B4-BE49-F238E27FC236}">
                <a16:creationId xmlns:a16="http://schemas.microsoft.com/office/drawing/2014/main" id="{0F3E64D3-91F2-73AE-8106-532051899EE4}"/>
              </a:ext>
            </a:extLst>
          </p:cNvPr>
          <p:cNvSpPr txBox="1"/>
          <p:nvPr/>
        </p:nvSpPr>
        <p:spPr>
          <a:xfrm>
            <a:off x="98322" y="172065"/>
            <a:ext cx="3441291" cy="3785652"/>
          </a:xfrm>
          <a:prstGeom prst="rect">
            <a:avLst/>
          </a:prstGeom>
          <a:noFill/>
        </p:spPr>
        <p:txBody>
          <a:bodyPr wrap="square">
            <a:spAutoFit/>
          </a:bodyPr>
          <a:lstStyle/>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Importance of early attachment</a:t>
            </a:r>
          </a:p>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Secure attachments</a:t>
            </a:r>
          </a:p>
          <a:p>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    aid development </a:t>
            </a:r>
          </a:p>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Understand children’s needs and behaviour </a:t>
            </a:r>
          </a:p>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Supports key person system </a:t>
            </a:r>
          </a:p>
          <a:p>
            <a:pPr marL="285750" indent="-285750">
              <a:buFont typeface="Arial" panose="020B0604020202020204" pitchFamily="34" charset="0"/>
              <a:buChar char="•"/>
            </a:pPr>
            <a:r>
              <a:rPr lang="en-GB" sz="2400"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Used in early years practice </a:t>
            </a:r>
          </a:p>
        </p:txBody>
      </p:sp>
      <p:sp>
        <p:nvSpPr>
          <p:cNvPr id="8" name="TextBox 7">
            <a:extLst>
              <a:ext uri="{FF2B5EF4-FFF2-40B4-BE49-F238E27FC236}">
                <a16:creationId xmlns:a16="http://schemas.microsoft.com/office/drawing/2014/main" id="{C1C3A963-E245-B744-9711-86D0FE62F9C1}"/>
              </a:ext>
            </a:extLst>
          </p:cNvPr>
          <p:cNvSpPr txBox="1"/>
          <p:nvPr/>
        </p:nvSpPr>
        <p:spPr>
          <a:xfrm>
            <a:off x="8714265" y="0"/>
            <a:ext cx="3441291" cy="6740307"/>
          </a:xfrm>
          <a:prstGeom prst="rect">
            <a:avLst/>
          </a:prstGeom>
          <a:noFill/>
        </p:spPr>
        <p:txBody>
          <a:bodyPr wrap="square">
            <a:spAutoFit/>
          </a:bodyPr>
          <a:lstStyle/>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Focuses a lot on mothers</a:t>
            </a:r>
          </a:p>
          <a:p>
            <a:r>
              <a:rPr lang="en-GB"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Bowlby's theory highlights the importance of early relationships in child development but has been criticised for placing too much emphasis on the mother-child bond and underestimating the influence of wider social and cultural factors (Howe and Betts, 2023).</a:t>
            </a:r>
          </a:p>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Ignores the different roles that carers play</a:t>
            </a: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endPar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Little emphasis on resiliency </a:t>
            </a:r>
          </a:p>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Neglects wider social effects</a:t>
            </a:r>
          </a:p>
          <a:p>
            <a:pPr marL="342900" indent="-342900">
              <a:buFont typeface="Arial" panose="020B0604020202020204" pitchFamily="34" charset="0"/>
              <a:buChar char="•"/>
            </a:pPr>
            <a:r>
              <a:rPr lang="en-GB"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Attachment is not the only factor.</a:t>
            </a:r>
          </a:p>
        </p:txBody>
      </p:sp>
      <p:sp>
        <p:nvSpPr>
          <p:cNvPr id="5" name="TextBox 4">
            <a:extLst>
              <a:ext uri="{FF2B5EF4-FFF2-40B4-BE49-F238E27FC236}">
                <a16:creationId xmlns:a16="http://schemas.microsoft.com/office/drawing/2014/main" id="{EF9AE8E9-E0EC-C170-7316-C01F2A673D32}"/>
              </a:ext>
            </a:extLst>
          </p:cNvPr>
          <p:cNvSpPr txBox="1"/>
          <p:nvPr/>
        </p:nvSpPr>
        <p:spPr>
          <a:xfrm>
            <a:off x="216310" y="6555641"/>
            <a:ext cx="7251290" cy="369332"/>
          </a:xfrm>
          <a:prstGeom prst="rect">
            <a:avLst/>
          </a:prstGeom>
          <a:noFill/>
        </p:spPr>
        <p:txBody>
          <a:bodyPr wrap="square">
            <a:spAutoFit/>
          </a:bodyPr>
          <a:lstStyle/>
          <a:p>
            <a:r>
              <a:rPr lang="en-GB" dirty="0"/>
              <a:t>Source :(DG-Studio, n.d.)</a:t>
            </a:r>
          </a:p>
        </p:txBody>
      </p:sp>
    </p:spTree>
    <p:extLst>
      <p:ext uri="{BB962C8B-B14F-4D97-AF65-F5344CB8AC3E}">
        <p14:creationId xmlns:p14="http://schemas.microsoft.com/office/powerpoint/2010/main" val="23995410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F19F61E2-00F3-87F6-F9B3-4A34980D366D}"/>
              </a:ext>
            </a:extLst>
          </p:cNvPr>
          <p:cNvSpPr txBox="1"/>
          <p:nvPr/>
        </p:nvSpPr>
        <p:spPr>
          <a:xfrm>
            <a:off x="4591665" y="285135"/>
            <a:ext cx="6803922" cy="2585323"/>
          </a:xfrm>
          <a:prstGeom prst="rect">
            <a:avLst/>
          </a:prstGeom>
          <a:noFill/>
        </p:spPr>
        <p:txBody>
          <a:bodyPr wrap="square" rtlCol="0">
            <a:spAutoFit/>
          </a:bodyPr>
          <a:lstStyle/>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Cultural differences are found in attachment.</a:t>
            </a:r>
          </a:p>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Security is offered by several carers.</a:t>
            </a:r>
          </a:p>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Parenting styles vary by culture.</a:t>
            </a:r>
          </a:p>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Attachment is impacted by social aspects.</a:t>
            </a:r>
          </a:p>
          <a:p>
            <a:pPr marL="342900" indent="-342900">
              <a:buFont typeface="Wingdings" panose="05000000000000000000" pitchFamily="2" charset="2"/>
              <a:buChar char="v"/>
            </a:pPr>
            <a:r>
              <a:rPr lang="en-GB" b="1" dirty="0">
                <a:solidFill>
                  <a:srgbClr val="002060"/>
                </a:solidFill>
                <a:latin typeface="Arial" panose="020B0604020202020204" pitchFamily="34" charset="0"/>
                <a:cs typeface="Arial" panose="020B0604020202020204" pitchFamily="34" charset="0"/>
              </a:rPr>
              <a:t>Risk of prejudice because of culture.</a:t>
            </a:r>
          </a:p>
          <a:p>
            <a:r>
              <a:rPr lang="en-GB" b="1" dirty="0">
                <a:solidFill>
                  <a:schemeClr val="accent6">
                    <a:lumMod val="75000"/>
                  </a:schemeClr>
                </a:solidFill>
                <a:latin typeface="Arial" panose="020B0604020202020204" pitchFamily="34" charset="0"/>
                <a:cs typeface="Arial" panose="020B0604020202020204" pitchFamily="34" charset="0"/>
              </a:rPr>
              <a:t>Research shows that attachment can be influenced by multiple caregivers, cultural differences, and wider social factors such as family stress and mental health, so it should be applied flexibly in diverse communities (NSPCC, 2021).</a:t>
            </a:r>
          </a:p>
        </p:txBody>
      </p:sp>
      <p:sp>
        <p:nvSpPr>
          <p:cNvPr id="3" name="Arrow: Pentagon 2">
            <a:extLst>
              <a:ext uri="{FF2B5EF4-FFF2-40B4-BE49-F238E27FC236}">
                <a16:creationId xmlns:a16="http://schemas.microsoft.com/office/drawing/2014/main" id="{6578C8CC-A1DE-031D-1995-23C66F663549}"/>
              </a:ext>
            </a:extLst>
          </p:cNvPr>
          <p:cNvSpPr/>
          <p:nvPr/>
        </p:nvSpPr>
        <p:spPr>
          <a:xfrm>
            <a:off x="698091" y="285136"/>
            <a:ext cx="3775586" cy="1897626"/>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b="1">
                <a:solidFill>
                  <a:srgbClr val="C00000"/>
                </a:solidFill>
                <a:latin typeface="Arial" panose="020B0604020202020204" pitchFamily="34" charset="0"/>
                <a:cs typeface="Arial" panose="020B0604020202020204" pitchFamily="34" charset="0"/>
              </a:rPr>
              <a:t>Cultural, Social and Contextual Considerations</a:t>
            </a:r>
            <a:endParaRPr lang="en-GB" sz="2400" b="1" dirty="0">
              <a:solidFill>
                <a:srgbClr val="C00000"/>
              </a:solidFill>
              <a:latin typeface="Arial" panose="020B0604020202020204" pitchFamily="34" charset="0"/>
              <a:cs typeface="Arial" panose="020B0604020202020204" pitchFamily="34" charset="0"/>
            </a:endParaRPr>
          </a:p>
        </p:txBody>
      </p:sp>
      <p:sp>
        <p:nvSpPr>
          <p:cNvPr id="4" name="Arrow: Pentagon 3">
            <a:extLst>
              <a:ext uri="{FF2B5EF4-FFF2-40B4-BE49-F238E27FC236}">
                <a16:creationId xmlns:a16="http://schemas.microsoft.com/office/drawing/2014/main" id="{3FB80BD1-C00B-0B0C-ECEE-6A2403D19E5A}"/>
              </a:ext>
            </a:extLst>
          </p:cNvPr>
          <p:cNvSpPr/>
          <p:nvPr/>
        </p:nvSpPr>
        <p:spPr>
          <a:xfrm>
            <a:off x="403123" y="3429000"/>
            <a:ext cx="4876800" cy="2175387"/>
          </a:xfrm>
          <a:prstGeom prst="homePlat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800" b="1">
                <a:solidFill>
                  <a:srgbClr val="C00000"/>
                </a:solidFill>
                <a:latin typeface="Arial" panose="020B0604020202020204" pitchFamily="34" charset="0"/>
                <a:cs typeface="Arial" panose="020B0604020202020204" pitchFamily="34" charset="0"/>
              </a:rPr>
              <a:t>Relevance to London's Diverse Communities</a:t>
            </a:r>
            <a:endParaRPr lang="en-GB" sz="2800" b="1" dirty="0">
              <a:solidFill>
                <a:srgbClr val="C00000"/>
              </a:solidFill>
              <a:latin typeface="Arial" panose="020B0604020202020204" pitchFamily="34" charset="0"/>
              <a:cs typeface="Arial" panose="020B0604020202020204" pitchFamily="34" charset="0"/>
            </a:endParaRPr>
          </a:p>
        </p:txBody>
      </p:sp>
      <p:sp>
        <p:nvSpPr>
          <p:cNvPr id="6" name="TextBox 5">
            <a:extLst>
              <a:ext uri="{FF2B5EF4-FFF2-40B4-BE49-F238E27FC236}">
                <a16:creationId xmlns:a16="http://schemas.microsoft.com/office/drawing/2014/main" id="{5780FE68-FBA7-DB94-2508-3C5820B5B421}"/>
              </a:ext>
            </a:extLst>
          </p:cNvPr>
          <p:cNvSpPr txBox="1"/>
          <p:nvPr/>
        </p:nvSpPr>
        <p:spPr>
          <a:xfrm>
            <a:off x="5191431" y="3578087"/>
            <a:ext cx="6096000" cy="1754326"/>
          </a:xfrm>
          <a:prstGeom prst="rect">
            <a:avLst/>
          </a:prstGeom>
          <a:noFill/>
        </p:spPr>
        <p:txBody>
          <a:bodyPr wrap="square">
            <a:spAutoFit/>
          </a:bodyPr>
          <a:lstStyle/>
          <a:p>
            <a:pPr marL="342900" indent="-342900">
              <a:buFont typeface="Wingdings" panose="05000000000000000000" pitchFamily="2" charset="2"/>
              <a:buChar char="v"/>
            </a:pPr>
            <a:r>
              <a:rPr lang="en-GB" b="1">
                <a:solidFill>
                  <a:schemeClr val="bg2"/>
                </a:solidFill>
                <a:latin typeface="Arial" panose="020B0604020202020204" pitchFamily="34" charset="0"/>
                <a:cs typeface="Arial" panose="020B0604020202020204" pitchFamily="34" charset="0"/>
              </a:rPr>
              <a:t>Illustrates a variety of family patterns.</a:t>
            </a:r>
          </a:p>
          <a:p>
            <a:pPr marL="342900" indent="-342900">
              <a:buFont typeface="Wingdings" panose="05000000000000000000" pitchFamily="2" charset="2"/>
              <a:buChar char="v"/>
            </a:pPr>
            <a:r>
              <a:rPr lang="en-GB" b="1">
                <a:solidFill>
                  <a:schemeClr val="bg2"/>
                </a:solidFill>
                <a:latin typeface="Arial" panose="020B0604020202020204" pitchFamily="34" charset="0"/>
                <a:cs typeface="Arial" panose="020B0604020202020204" pitchFamily="34" charset="0"/>
              </a:rPr>
              <a:t>Acknowledges multiple ways of offering care.</a:t>
            </a:r>
          </a:p>
          <a:p>
            <a:pPr marL="342900" indent="-342900">
              <a:buFont typeface="Wingdings" panose="05000000000000000000" pitchFamily="2" charset="2"/>
              <a:buChar char="v"/>
            </a:pPr>
            <a:r>
              <a:rPr lang="en-GB" b="1">
                <a:solidFill>
                  <a:schemeClr val="bg2"/>
                </a:solidFill>
                <a:latin typeface="Arial" panose="020B0604020202020204" pitchFamily="34" charset="0"/>
                <a:cs typeface="Arial" panose="020B0604020202020204" pitchFamily="34" charset="0"/>
              </a:rPr>
              <a:t>Emphasises methods that are sensitive to cultural variations.</a:t>
            </a:r>
          </a:p>
          <a:p>
            <a:pPr marL="342900" indent="-342900">
              <a:buFont typeface="Wingdings" panose="05000000000000000000" pitchFamily="2" charset="2"/>
              <a:buChar char="v"/>
            </a:pPr>
            <a:r>
              <a:rPr lang="en-GB" b="1">
                <a:solidFill>
                  <a:schemeClr val="bg2"/>
                </a:solidFill>
                <a:latin typeface="Arial" panose="020B0604020202020204" pitchFamily="34" charset="0"/>
                <a:cs typeface="Arial" panose="020B0604020202020204" pitchFamily="34" charset="0"/>
              </a:rPr>
              <a:t>Considering a range of social needs.</a:t>
            </a:r>
          </a:p>
          <a:p>
            <a:pPr marL="342900" indent="-342900">
              <a:buFont typeface="Wingdings" panose="05000000000000000000" pitchFamily="2" charset="2"/>
              <a:buChar char="v"/>
            </a:pPr>
            <a:r>
              <a:rPr lang="en-GB" b="1">
                <a:solidFill>
                  <a:schemeClr val="bg2"/>
                </a:solidFill>
                <a:latin typeface="Arial" panose="020B0604020202020204" pitchFamily="34" charset="0"/>
                <a:cs typeface="Arial" panose="020B0604020202020204" pitchFamily="34" charset="0"/>
              </a:rPr>
              <a:t>Prepared to respond to specific circumstances.</a:t>
            </a:r>
            <a:endParaRPr lang="en-GB" b="1"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1190569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9167953F-A824-3548-591E-266121A9252A}"/>
              </a:ext>
            </a:extLst>
          </p:cNvPr>
          <p:cNvSpPr txBox="1"/>
          <p:nvPr/>
        </p:nvSpPr>
        <p:spPr>
          <a:xfrm>
            <a:off x="2113935" y="1445342"/>
            <a:ext cx="5771536" cy="3170099"/>
          </a:xfrm>
          <a:prstGeom prst="rect">
            <a:avLst/>
          </a:prstGeom>
          <a:noFill/>
        </p:spPr>
        <p:txBody>
          <a:bodyPr wrap="square" rtlCol="0">
            <a:spAutoFit/>
          </a:bodyPr>
          <a:lstStyle/>
          <a:p>
            <a:pPr marL="342900" indent="-342900">
              <a:buFont typeface="Wingdings" panose="05000000000000000000" pitchFamily="2" charset="2"/>
              <a:buChar char="ü"/>
            </a:pPr>
            <a:r>
              <a:rPr lang="en-GB" sz="2000" dirty="0">
                <a:solidFill>
                  <a:schemeClr val="bg2"/>
                </a:solidFill>
                <a:latin typeface="Arial" panose="020B0604020202020204" pitchFamily="34" charset="0"/>
                <a:cs typeface="Arial" panose="020B0604020202020204" pitchFamily="34" charset="0"/>
              </a:rPr>
              <a:t>A helpful framework for analysing Isaac's development is provided by Bowlby's Attachment Theory.</a:t>
            </a:r>
          </a:p>
          <a:p>
            <a:pPr marL="342900" indent="-342900">
              <a:buFont typeface="Wingdings" panose="05000000000000000000" pitchFamily="2" charset="2"/>
              <a:buChar char="ü"/>
            </a:pPr>
            <a:r>
              <a:rPr lang="en-GB" sz="2000" dirty="0">
                <a:solidFill>
                  <a:schemeClr val="bg2"/>
                </a:solidFill>
                <a:latin typeface="Arial" panose="020B0604020202020204" pitchFamily="34" charset="0"/>
                <a:cs typeface="Arial" panose="020B0604020202020204" pitchFamily="34" charset="0"/>
              </a:rPr>
              <a:t>Language, social, and psychological difficulties may be affected by early life experiences.</a:t>
            </a:r>
          </a:p>
          <a:p>
            <a:pPr marL="342900" indent="-342900">
              <a:buFont typeface="Wingdings" panose="05000000000000000000" pitchFamily="2" charset="2"/>
              <a:buChar char="ü"/>
            </a:pPr>
            <a:r>
              <a:rPr lang="en-GB" sz="2000" dirty="0">
                <a:solidFill>
                  <a:schemeClr val="bg2"/>
                </a:solidFill>
                <a:latin typeface="Arial" panose="020B0604020202020204" pitchFamily="34" charset="0"/>
                <a:cs typeface="Arial" panose="020B0604020202020204" pitchFamily="34" charset="0"/>
              </a:rPr>
              <a:t>Positive outcomes and resiliency can be developed via attachment-based therapies.</a:t>
            </a:r>
          </a:p>
          <a:p>
            <a:pPr marL="342900" indent="-342900">
              <a:buFont typeface="Wingdings" panose="05000000000000000000" pitchFamily="2" charset="2"/>
              <a:buChar char="ü"/>
            </a:pPr>
            <a:r>
              <a:rPr lang="en-GB" sz="2000" dirty="0">
                <a:solidFill>
                  <a:schemeClr val="bg2"/>
                </a:solidFill>
                <a:latin typeface="Arial" panose="020B0604020202020204" pitchFamily="34" charset="0"/>
                <a:cs typeface="Arial" panose="020B0604020202020204" pitchFamily="34" charset="0"/>
              </a:rPr>
              <a:t>For Isaac's criteria to be met, multi-agency support is necessary.</a:t>
            </a:r>
          </a:p>
        </p:txBody>
      </p:sp>
      <p:graphicFrame>
        <p:nvGraphicFramePr>
          <p:cNvPr id="3" name="Diagram 2">
            <a:extLst>
              <a:ext uri="{FF2B5EF4-FFF2-40B4-BE49-F238E27FC236}">
                <a16:creationId xmlns:a16="http://schemas.microsoft.com/office/drawing/2014/main" id="{29BEC655-8C30-0DD5-B328-F5C910EC1B08}"/>
              </a:ext>
            </a:extLst>
          </p:cNvPr>
          <p:cNvGraphicFramePr/>
          <p:nvPr>
            <p:extLst>
              <p:ext uri="{D42A27DB-BD31-4B8C-83A1-F6EECF244321}">
                <p14:modId xmlns:p14="http://schemas.microsoft.com/office/powerpoint/2010/main" val="1962899631"/>
              </p:ext>
            </p:extLst>
          </p:nvPr>
        </p:nvGraphicFramePr>
        <p:xfrm>
          <a:off x="2032000" y="719666"/>
          <a:ext cx="8128000" cy="541866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6077959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5074EA0C-CCB6-C44C-1D69-56A638CC18D7}"/>
              </a:ext>
            </a:extLst>
          </p:cNvPr>
          <p:cNvSpPr txBox="1"/>
          <p:nvPr/>
        </p:nvSpPr>
        <p:spPr>
          <a:xfrm>
            <a:off x="216308" y="70124"/>
            <a:ext cx="10972801" cy="6555641"/>
          </a:xfrm>
          <a:prstGeom prst="rect">
            <a:avLst/>
          </a:prstGeom>
          <a:noFill/>
        </p:spPr>
        <p:txBody>
          <a:bodyPr wrap="square">
            <a:spAutoFit/>
          </a:bodyPr>
          <a:lstStyle/>
          <a:p>
            <a:r>
              <a:rPr lang="en-GB" sz="1400" b="1" dirty="0">
                <a:solidFill>
                  <a:srgbClr val="002060"/>
                </a:solidFill>
                <a:latin typeface="Arial" panose="020B0604020202020204" pitchFamily="34" charset="0"/>
                <a:cs typeface="Arial" panose="020B0604020202020204" pitchFamily="34" charset="0"/>
              </a:rPr>
              <a:t>Reference list:</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chemeClr val="bg2"/>
                </a:solidFill>
                <a:latin typeface="Arial" panose="020B0604020202020204" pitchFamily="34" charset="0"/>
                <a:cs typeface="Arial" panose="020B0604020202020204" pitchFamily="34" charset="0"/>
              </a:rPr>
              <a:t>Academic.Mayo Clinic Staff (2025) Separation anxiety disorder: Symptoms and </a:t>
            </a:r>
            <a:r>
              <a:rPr lang="en-GB" sz="1400" dirty="0" err="1">
                <a:solidFill>
                  <a:schemeClr val="bg2"/>
                </a:solidFill>
                <a:latin typeface="Arial" panose="020B0604020202020204" pitchFamily="34" charset="0"/>
                <a:cs typeface="Arial" panose="020B0604020202020204" pitchFamily="34" charset="0"/>
              </a:rPr>
              <a:t>causes.Available</a:t>
            </a:r>
            <a:r>
              <a:rPr lang="en-GB" sz="1400" dirty="0">
                <a:solidFill>
                  <a:schemeClr val="bg2"/>
                </a:solidFill>
                <a:latin typeface="Arial" panose="020B0604020202020204" pitchFamily="34" charset="0"/>
                <a:cs typeface="Arial" panose="020B0604020202020204" pitchFamily="34" charset="0"/>
              </a:rPr>
              <a:t> at: </a:t>
            </a:r>
            <a:r>
              <a:rPr lang="en-GB" sz="1400" dirty="0">
                <a:solidFill>
                  <a:schemeClr val="bg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https://www.mayoclinic.org/diseases-conditions/separation-anxiety-disorder/symptoms-causes/syc-20377455</a:t>
            </a:r>
            <a:endParaRPr lang="en-GB" sz="1400" dirty="0">
              <a:solidFill>
                <a:schemeClr val="bg2"/>
              </a:solidFill>
              <a:latin typeface="Arial" panose="020B0604020202020204" pitchFamily="34" charset="0"/>
              <a:cs typeface="Arial" panose="020B0604020202020204" pitchFamily="34" charset="0"/>
            </a:endParaRPr>
          </a:p>
          <a:p>
            <a:r>
              <a:rPr lang="en-GB" sz="1400" dirty="0">
                <a:solidFill>
                  <a:schemeClr val="bg2"/>
                </a:solidFill>
                <a:latin typeface="Arial" panose="020B0604020202020204" pitchFamily="34" charset="0"/>
                <a:cs typeface="Arial" panose="020B0604020202020204" pitchFamily="34" charset="0"/>
              </a:rPr>
              <a:t> (Accessed: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Alamy (n.d.) Depressed single mother with child at home, </a:t>
            </a:r>
            <a:r>
              <a:rPr lang="en-GB" sz="1400" dirty="0" err="1">
                <a:solidFill>
                  <a:srgbClr val="002060"/>
                </a:solidFill>
                <a:latin typeface="Arial" panose="020B0604020202020204" pitchFamily="34" charset="0"/>
                <a:cs typeface="Arial" panose="020B0604020202020204" pitchFamily="34" charset="0"/>
              </a:rPr>
              <a:t>color</a:t>
            </a:r>
            <a:r>
              <a:rPr lang="en-GB" sz="1400" dirty="0">
                <a:solidFill>
                  <a:srgbClr val="002060"/>
                </a:solidFill>
                <a:latin typeface="Arial" panose="020B0604020202020204" pitchFamily="34" charset="0"/>
                <a:cs typeface="Arial" panose="020B0604020202020204" pitchFamily="34" charset="0"/>
              </a:rPr>
              <a:t> toned. Available at: </a:t>
            </a:r>
            <a:r>
              <a:rPr lang="en-GB" sz="1400" dirty="0">
                <a:solidFill>
                  <a:srgbClr val="002060"/>
                </a:solidFill>
                <a:latin typeface="Arial" panose="020B0604020202020204" pitchFamily="34" charset="0"/>
                <a:cs typeface="Arial" panose="020B0604020202020204" pitchFamily="34" charset="0"/>
                <a:hlinkClick r:id="rId3"/>
              </a:rPr>
              <a:t>https://www.alamy.com/depressed-single-mother-with-child-at-home-color-toned-image556426772.htm</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 (Accessed: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Ask The Man (n.d.) Ask The Man. Available at: https://asktheman.xyz/ (Accessed: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Balan, P. (2013) Bowlby’s theory of attachment [PowerPoint presentation]. Available at: </a:t>
            </a:r>
            <a:r>
              <a:rPr lang="en-GB" sz="1400" dirty="0">
                <a:solidFill>
                  <a:srgbClr val="002060"/>
                </a:solidFill>
                <a:latin typeface="Arial" panose="020B0604020202020204" pitchFamily="34" charset="0"/>
                <a:cs typeface="Arial" panose="020B0604020202020204" pitchFamily="34" charset="0"/>
                <a:hlinkClick r:id="rId4"/>
              </a:rPr>
              <a:t>https://www.slideshare.net/slideshow/bowlbys-theory-17671428/1767142</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 (Accessed: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err="1">
                <a:solidFill>
                  <a:srgbClr val="002060"/>
                </a:solidFill>
                <a:latin typeface="Arial" panose="020B0604020202020204" pitchFamily="34" charset="0"/>
                <a:cs typeface="Arial" panose="020B0604020202020204" pitchFamily="34" charset="0"/>
              </a:rPr>
              <a:t>Center</a:t>
            </a:r>
            <a:r>
              <a:rPr lang="en-GB" sz="1400" dirty="0">
                <a:solidFill>
                  <a:srgbClr val="002060"/>
                </a:solidFill>
                <a:latin typeface="Arial" panose="020B0604020202020204" pitchFamily="34" charset="0"/>
                <a:cs typeface="Arial" panose="020B0604020202020204" pitchFamily="34" charset="0"/>
              </a:rPr>
              <a:t> on the Developing Child at Harvard University (2023) </a:t>
            </a:r>
            <a:r>
              <a:rPr lang="en-GB" sz="1400" dirty="0" err="1">
                <a:solidFill>
                  <a:srgbClr val="002060"/>
                </a:solidFill>
                <a:latin typeface="Arial" panose="020B0604020202020204" pitchFamily="34" charset="0"/>
                <a:cs typeface="Arial" panose="020B0604020202020204" pitchFamily="34" charset="0"/>
              </a:rPr>
              <a:t>InBrief</a:t>
            </a:r>
            <a:r>
              <a:rPr lang="en-GB" sz="1400" dirty="0">
                <a:solidFill>
                  <a:srgbClr val="002060"/>
                </a:solidFill>
                <a:latin typeface="Arial" panose="020B0604020202020204" pitchFamily="34" charset="0"/>
                <a:cs typeface="Arial" panose="020B0604020202020204" pitchFamily="34" charset="0"/>
              </a:rPr>
              <a:t>: The Science of Early Childhood Development. Available at: </a:t>
            </a:r>
            <a:r>
              <a:rPr lang="en-GB" sz="1400" dirty="0">
                <a:solidFill>
                  <a:srgbClr val="002060"/>
                </a:solidFill>
                <a:latin typeface="Arial" panose="020B0604020202020204" pitchFamily="34" charset="0"/>
                <a:cs typeface="Arial" panose="020B0604020202020204" pitchFamily="34" charset="0"/>
                <a:hlinkClick r:id="rId5"/>
              </a:rPr>
              <a:t>https://developingchild.harvard.edu/resources/inbrief-the-science-of-early-childhood-development/</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(Accessed: 3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Department for Education (2024) Statutory framework for the early years foundation stage. London: Department for Education. Available at: </a:t>
            </a:r>
            <a:r>
              <a:rPr lang="en-GB" sz="1400" dirty="0">
                <a:solidFill>
                  <a:srgbClr val="002060"/>
                </a:solidFill>
                <a:latin typeface="Arial" panose="020B0604020202020204" pitchFamily="34" charset="0"/>
                <a:cs typeface="Arial" panose="020B0604020202020204" pitchFamily="34" charset="0"/>
                <a:hlinkClick r:id="rId6"/>
              </a:rPr>
              <a:t>https://www.gov.uk/government/publications/early-years-foundation-stage-framework--2</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(Accessed: 3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DG-Studio (n.d.) Strengths and weaknesses balancing on a scale, evaluating opportunities and challenges [PNG image]. </a:t>
            </a:r>
            <a:r>
              <a:rPr lang="en-GB" sz="1400" dirty="0" err="1">
                <a:solidFill>
                  <a:srgbClr val="002060"/>
                </a:solidFill>
                <a:latin typeface="Arial" panose="020B0604020202020204" pitchFamily="34" charset="0"/>
                <a:cs typeface="Arial" panose="020B0604020202020204" pitchFamily="34" charset="0"/>
              </a:rPr>
              <a:t>Vecteezy</a:t>
            </a:r>
            <a:r>
              <a:rPr lang="en-GB" sz="1400" dirty="0">
                <a:solidFill>
                  <a:srgbClr val="002060"/>
                </a:solidFill>
                <a:latin typeface="Arial" panose="020B0604020202020204" pitchFamily="34" charset="0"/>
                <a:cs typeface="Arial" panose="020B0604020202020204" pitchFamily="34" charset="0"/>
              </a:rPr>
              <a:t>. Available at: </a:t>
            </a:r>
            <a:r>
              <a:rPr lang="en-GB" sz="1400" dirty="0">
                <a:solidFill>
                  <a:srgbClr val="002060"/>
                </a:solidFill>
                <a:latin typeface="Arial" panose="020B0604020202020204" pitchFamily="34" charset="0"/>
                <a:cs typeface="Arial" panose="020B0604020202020204" pitchFamily="34" charset="0"/>
                <a:hlinkClick r:id="rId7"/>
              </a:rPr>
              <a:t>https://www.vecteezy.com/png/53239135-strengths-and-weaknesses-balancing-on-a-scale-evaluating-opportunities-and-challenges</a:t>
            </a:r>
            <a:r>
              <a:rPr lang="en-GB" sz="1400" dirty="0">
                <a:solidFill>
                  <a:srgbClr val="002060"/>
                </a:solidFill>
                <a:latin typeface="Arial" panose="020B0604020202020204" pitchFamily="34" charset="0"/>
                <a:cs typeface="Arial" panose="020B0604020202020204" pitchFamily="34" charset="0"/>
              </a:rPr>
              <a:t> (Accessed: 4 June 2026).</a:t>
            </a:r>
          </a:p>
          <a:p>
            <a:endParaRPr lang="en-GB" sz="1400" dirty="0">
              <a:solidFill>
                <a:srgbClr val="002060"/>
              </a:solidFill>
              <a:latin typeface="Arial" panose="020B0604020202020204" pitchFamily="34" charset="0"/>
              <a:cs typeface="Arial" panose="020B0604020202020204" pitchFamily="34" charset="0"/>
            </a:endParaRPr>
          </a:p>
          <a:p>
            <a:endParaRPr lang="en-GB" sz="1400" dirty="0">
              <a:solidFill>
                <a:srgbClr val="00206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165295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6262C04-54F1-6C2F-25AB-380BB5427AC6}"/>
              </a:ext>
            </a:extLst>
          </p:cNvPr>
          <p:cNvSpPr txBox="1"/>
          <p:nvPr/>
        </p:nvSpPr>
        <p:spPr>
          <a:xfrm>
            <a:off x="285135" y="157316"/>
            <a:ext cx="11110452" cy="6586418"/>
          </a:xfrm>
          <a:prstGeom prst="rect">
            <a:avLst/>
          </a:prstGeom>
          <a:noFill/>
        </p:spPr>
        <p:txBody>
          <a:bodyPr wrap="square" rtlCol="0">
            <a:spAutoFit/>
          </a:bodyPr>
          <a:lstStyle/>
          <a:p>
            <a:r>
              <a:rPr lang="en-GB" sz="1400" dirty="0" err="1">
                <a:solidFill>
                  <a:schemeClr val="bg2"/>
                </a:solidFill>
                <a:latin typeface="Arial" panose="020B0604020202020204" pitchFamily="34" charset="0"/>
                <a:cs typeface="Arial" panose="020B0604020202020204" pitchFamily="34" charset="0"/>
              </a:rPr>
              <a:t>DiseasesDic</a:t>
            </a:r>
            <a:r>
              <a:rPr lang="en-GB" sz="1400" dirty="0">
                <a:solidFill>
                  <a:schemeClr val="bg2"/>
                </a:solidFill>
                <a:latin typeface="Arial" panose="020B0604020202020204" pitchFamily="34" charset="0"/>
                <a:cs typeface="Arial" panose="020B0604020202020204" pitchFamily="34" charset="0"/>
              </a:rPr>
              <a:t> (n.d.) </a:t>
            </a:r>
            <a:r>
              <a:rPr lang="en-GB" sz="1400" i="1" dirty="0">
                <a:solidFill>
                  <a:schemeClr val="bg2"/>
                </a:solidFill>
                <a:latin typeface="Arial" panose="020B0604020202020204" pitchFamily="34" charset="0"/>
                <a:cs typeface="Arial" panose="020B0604020202020204" pitchFamily="34" charset="0"/>
              </a:rPr>
              <a:t>Separation anxiety disorder: Causes, symptoms and treatment</a:t>
            </a:r>
            <a:r>
              <a:rPr lang="en-GB" sz="1400" dirty="0">
                <a:solidFill>
                  <a:schemeClr val="bg2"/>
                </a:solidFill>
                <a:latin typeface="Arial" panose="020B0604020202020204" pitchFamily="34" charset="0"/>
                <a:cs typeface="Arial" panose="020B0604020202020204" pitchFamily="34" charset="0"/>
              </a:rPr>
              <a:t>. Available at: </a:t>
            </a:r>
            <a:r>
              <a:rPr lang="en-GB" sz="1400" dirty="0">
                <a:solidFill>
                  <a:schemeClr val="bg2"/>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https://diseasesdic.com/</a:t>
            </a:r>
            <a:r>
              <a:rPr lang="en-GB" sz="1400" dirty="0">
                <a:solidFill>
                  <a:srgbClr val="002060"/>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val="tx"/>
                    </a:ext>
                  </a:extLst>
                </a:hlinkClick>
              </a:rPr>
              <a:t>separation-anxiety-disorder-causes-symptoms-and-treatment/</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err="1">
                <a:solidFill>
                  <a:srgbClr val="002060"/>
                </a:solidFill>
                <a:latin typeface="Arial" panose="020B0604020202020204" pitchFamily="34" charset="0"/>
                <a:cs typeface="Arial" panose="020B0604020202020204" pitchFamily="34" charset="0"/>
              </a:rPr>
              <a:t>Enotalone</a:t>
            </a:r>
            <a:r>
              <a:rPr lang="en-GB" sz="1400" dirty="0">
                <a:solidFill>
                  <a:srgbClr val="002060"/>
                </a:solidFill>
                <a:latin typeface="Arial" panose="020B0604020202020204" pitchFamily="34" charset="0"/>
                <a:cs typeface="Arial" panose="020B0604020202020204" pitchFamily="34" charset="0"/>
              </a:rPr>
              <a:t> (2025) </a:t>
            </a:r>
            <a:r>
              <a:rPr lang="en-GB" sz="1400" i="1" dirty="0">
                <a:solidFill>
                  <a:srgbClr val="002060"/>
                </a:solidFill>
                <a:latin typeface="Arial" panose="020B0604020202020204" pitchFamily="34" charset="0"/>
                <a:cs typeface="Arial" panose="020B0604020202020204" pitchFamily="34" charset="0"/>
              </a:rPr>
              <a:t>Nature vs. nurture: Surprising realities that </a:t>
            </a:r>
            <a:r>
              <a:rPr lang="en-GB" sz="1400" i="1" dirty="0" err="1">
                <a:solidFill>
                  <a:srgbClr val="002060"/>
                </a:solidFill>
                <a:latin typeface="Arial" panose="020B0604020202020204" pitchFamily="34" charset="0"/>
                <a:cs typeface="Arial" panose="020B0604020202020204" pitchFamily="34" charset="0"/>
              </a:rPr>
              <a:t>mold</a:t>
            </a:r>
            <a:r>
              <a:rPr lang="en-GB" sz="1400" i="1" dirty="0">
                <a:solidFill>
                  <a:srgbClr val="002060"/>
                </a:solidFill>
                <a:latin typeface="Arial" panose="020B0604020202020204" pitchFamily="34" charset="0"/>
                <a:cs typeface="Arial" panose="020B0604020202020204" pitchFamily="34" charset="0"/>
              </a:rPr>
              <a:t> our lives</a:t>
            </a:r>
            <a:r>
              <a:rPr lang="en-GB" sz="1400" dirty="0">
                <a:solidFill>
                  <a:srgbClr val="002060"/>
                </a:solidFill>
                <a:latin typeface="Arial" panose="020B0604020202020204" pitchFamily="34" charset="0"/>
                <a:cs typeface="Arial" panose="020B0604020202020204" pitchFamily="34" charset="0"/>
              </a:rPr>
              <a:t>. Available at: </a:t>
            </a:r>
            <a:r>
              <a:rPr lang="en-GB" sz="1400" dirty="0">
                <a:solidFill>
                  <a:srgbClr val="002060"/>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https://www.enotalone.com/article/mental-health/nature-vs-nurture-surprising-realities-that-mold-our-lives-r21638/</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 (Accessed: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Howe, D. and Betts, L. (2023) </a:t>
            </a:r>
            <a:r>
              <a:rPr lang="en-GB" sz="1400" i="1" dirty="0">
                <a:solidFill>
                  <a:srgbClr val="002060"/>
                </a:solidFill>
                <a:latin typeface="Arial" panose="020B0604020202020204" pitchFamily="34" charset="0"/>
                <a:cs typeface="Arial" panose="020B0604020202020204" pitchFamily="34" charset="0"/>
              </a:rPr>
              <a:t>Attachment Across the </a:t>
            </a:r>
            <a:r>
              <a:rPr lang="en-GB" sz="1400" i="1" dirty="0" err="1">
                <a:solidFill>
                  <a:srgbClr val="002060"/>
                </a:solidFill>
                <a:latin typeface="Arial" panose="020B0604020202020204" pitchFamily="34" charset="0"/>
                <a:cs typeface="Arial" panose="020B0604020202020204" pitchFamily="34" charset="0"/>
              </a:rPr>
              <a:t>Lifecourse</a:t>
            </a:r>
            <a:r>
              <a:rPr lang="en-GB" sz="1400" i="1" dirty="0">
                <a:solidFill>
                  <a:srgbClr val="002060"/>
                </a:solidFill>
                <a:latin typeface="Arial" panose="020B0604020202020204" pitchFamily="34" charset="0"/>
                <a:cs typeface="Arial" panose="020B0604020202020204" pitchFamily="34" charset="0"/>
              </a:rPr>
              <a:t>: A Brief Introduction</a:t>
            </a:r>
            <a:r>
              <a:rPr lang="en-GB" sz="1400" dirty="0">
                <a:solidFill>
                  <a:srgbClr val="002060"/>
                </a:solidFill>
                <a:latin typeface="Arial" panose="020B0604020202020204" pitchFamily="34" charset="0"/>
                <a:cs typeface="Arial" panose="020B0604020202020204" pitchFamily="34" charset="0"/>
              </a:rPr>
              <a:t>. 2nd </a:t>
            </a:r>
            <a:r>
              <a:rPr lang="en-GB" sz="1400" dirty="0" err="1">
                <a:solidFill>
                  <a:srgbClr val="002060"/>
                </a:solidFill>
                <a:latin typeface="Arial" panose="020B0604020202020204" pitchFamily="34" charset="0"/>
                <a:cs typeface="Arial" panose="020B0604020202020204" pitchFamily="34" charset="0"/>
              </a:rPr>
              <a:t>edn</a:t>
            </a:r>
            <a:r>
              <a:rPr lang="en-GB" sz="1400" dirty="0">
                <a:solidFill>
                  <a:srgbClr val="002060"/>
                </a:solidFill>
                <a:latin typeface="Arial" panose="020B0604020202020204" pitchFamily="34" charset="0"/>
                <a:cs typeface="Arial" panose="020B0604020202020204" pitchFamily="34" charset="0"/>
              </a:rPr>
              <a:t>. London: Bloomsbury </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McLeod, S. (2024) Attachment theory. Available at: </a:t>
            </a:r>
            <a:r>
              <a:rPr lang="en-GB" sz="1400" dirty="0">
                <a:solidFill>
                  <a:srgbClr val="002060"/>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https://www.simplypsychology.org/attachment.html</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(Accessed: 4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NHS (2023) Postnatal depression. Available at: </a:t>
            </a:r>
            <a:r>
              <a:rPr lang="en-GB" sz="1400" dirty="0">
                <a:solidFill>
                  <a:srgbClr val="002060"/>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https://www.nhs.uk/mental-health/conditions/post-nat</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al-depression/ (Accessed: 3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NSPCC (2021) </a:t>
            </a:r>
            <a:r>
              <a:rPr lang="en-GB" sz="1400" i="1" dirty="0">
                <a:solidFill>
                  <a:srgbClr val="002060"/>
                </a:solidFill>
                <a:latin typeface="Arial" panose="020B0604020202020204" pitchFamily="34" charset="0"/>
                <a:cs typeface="Arial" panose="020B0604020202020204" pitchFamily="34" charset="0"/>
              </a:rPr>
              <a:t>Attachment and child development</a:t>
            </a:r>
            <a:r>
              <a:rPr lang="en-GB" sz="1400" dirty="0">
                <a:solidFill>
                  <a:srgbClr val="002060"/>
                </a:solidFill>
                <a:latin typeface="Arial" panose="020B0604020202020204" pitchFamily="34" charset="0"/>
                <a:cs typeface="Arial" panose="020B0604020202020204" pitchFamily="34" charset="0"/>
              </a:rPr>
              <a:t>. Available at: </a:t>
            </a:r>
            <a:r>
              <a:rPr lang="en-GB" sz="1400" dirty="0">
                <a:solidFill>
                  <a:srgbClr val="00206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https://learning.nspcc.org.uk/child-health-development/attachment-early-years</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 (Accessed: 3 June 2026).</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Prior, V. and Glaser, D. (2020) </a:t>
            </a:r>
            <a:r>
              <a:rPr lang="en-GB" sz="1400" i="1" dirty="0">
                <a:solidFill>
                  <a:srgbClr val="002060"/>
                </a:solidFill>
                <a:latin typeface="Arial" panose="020B0604020202020204" pitchFamily="34" charset="0"/>
                <a:cs typeface="Arial" panose="020B0604020202020204" pitchFamily="34" charset="0"/>
              </a:rPr>
              <a:t>Understanding Attachment and Attachment Disorders: Theory, Evidence and Practice</a:t>
            </a:r>
            <a:r>
              <a:rPr lang="en-GB" sz="1400" dirty="0">
                <a:solidFill>
                  <a:srgbClr val="002060"/>
                </a:solidFill>
                <a:latin typeface="Arial" panose="020B0604020202020204" pitchFamily="34" charset="0"/>
                <a:cs typeface="Arial" panose="020B0604020202020204" pitchFamily="34" charset="0"/>
              </a:rPr>
              <a:t>. 3rd </a:t>
            </a:r>
            <a:r>
              <a:rPr lang="en-GB" sz="1400" dirty="0" err="1">
                <a:solidFill>
                  <a:srgbClr val="002060"/>
                </a:solidFill>
                <a:latin typeface="Arial" panose="020B0604020202020204" pitchFamily="34" charset="0"/>
                <a:cs typeface="Arial" panose="020B0604020202020204" pitchFamily="34" charset="0"/>
              </a:rPr>
              <a:t>edn</a:t>
            </a:r>
            <a:r>
              <a:rPr lang="en-GB" sz="1400" dirty="0">
                <a:solidFill>
                  <a:srgbClr val="002060"/>
                </a:solidFill>
                <a:latin typeface="Arial" panose="020B0604020202020204" pitchFamily="34" charset="0"/>
                <a:cs typeface="Arial" panose="020B0604020202020204" pitchFamily="34" charset="0"/>
              </a:rPr>
              <a:t>. London: Jessica Kingsley Publishers</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Stein, A., Pearson, R.M., Goodman, S.H., Rapa, E., Rahman, A., McCallum, M., Howard, L.M. and </a:t>
            </a:r>
            <a:r>
              <a:rPr lang="en-GB" sz="1400" dirty="0" err="1">
                <a:solidFill>
                  <a:srgbClr val="002060"/>
                </a:solidFill>
                <a:latin typeface="Arial" panose="020B0604020202020204" pitchFamily="34" charset="0"/>
                <a:cs typeface="Arial" panose="020B0604020202020204" pitchFamily="34" charset="0"/>
              </a:rPr>
              <a:t>Pariante</a:t>
            </a:r>
            <a:r>
              <a:rPr lang="en-GB" sz="1400" dirty="0">
                <a:solidFill>
                  <a:srgbClr val="002060"/>
                </a:solidFill>
                <a:latin typeface="Arial" panose="020B0604020202020204" pitchFamily="34" charset="0"/>
                <a:cs typeface="Arial" panose="020B0604020202020204" pitchFamily="34" charset="0"/>
              </a:rPr>
              <a:t>, C.M. (2014) ‘Effects of perinatal mental disorders on the </a:t>
            </a:r>
            <a:r>
              <a:rPr lang="en-GB" sz="1400" dirty="0" err="1">
                <a:solidFill>
                  <a:srgbClr val="002060"/>
                </a:solidFill>
                <a:latin typeface="Arial" panose="020B0604020202020204" pitchFamily="34" charset="0"/>
                <a:cs typeface="Arial" panose="020B0604020202020204" pitchFamily="34" charset="0"/>
              </a:rPr>
              <a:t>fetus</a:t>
            </a:r>
            <a:r>
              <a:rPr lang="en-GB" sz="1400" dirty="0">
                <a:solidFill>
                  <a:srgbClr val="002060"/>
                </a:solidFill>
                <a:latin typeface="Arial" panose="020B0604020202020204" pitchFamily="34" charset="0"/>
                <a:cs typeface="Arial" panose="020B0604020202020204" pitchFamily="34" charset="0"/>
              </a:rPr>
              <a:t> and child’, </a:t>
            </a:r>
            <a:r>
              <a:rPr lang="en-GB" sz="1400" i="1" dirty="0">
                <a:solidFill>
                  <a:srgbClr val="002060"/>
                </a:solidFill>
                <a:latin typeface="Arial" panose="020B0604020202020204" pitchFamily="34" charset="0"/>
                <a:cs typeface="Arial" panose="020B0604020202020204" pitchFamily="34" charset="0"/>
              </a:rPr>
              <a:t>The Lancet,</a:t>
            </a:r>
            <a:r>
              <a:rPr lang="en-GB" sz="1400" dirty="0">
                <a:solidFill>
                  <a:srgbClr val="002060"/>
                </a:solidFill>
                <a:latin typeface="Arial" panose="020B0604020202020204" pitchFamily="34" charset="0"/>
                <a:cs typeface="Arial" panose="020B0604020202020204" pitchFamily="34" charset="0"/>
              </a:rPr>
              <a:t> 384(9956), pp. 1800–1819.</a:t>
            </a:r>
          </a:p>
          <a:p>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Stellar Kids Dentistry (2021) </a:t>
            </a:r>
            <a:r>
              <a:rPr lang="en-GB" sz="1400" i="1" dirty="0">
                <a:solidFill>
                  <a:srgbClr val="002060"/>
                </a:solidFill>
                <a:latin typeface="Arial" panose="020B0604020202020204" pitchFamily="34" charset="0"/>
                <a:cs typeface="Arial" panose="020B0604020202020204" pitchFamily="34" charset="0"/>
              </a:rPr>
              <a:t>My child keeps getting teased about their teeth: What can I do? </a:t>
            </a:r>
            <a:r>
              <a:rPr lang="en-GB" sz="1400" dirty="0">
                <a:solidFill>
                  <a:srgbClr val="002060"/>
                </a:solidFill>
                <a:latin typeface="Arial" panose="020B0604020202020204" pitchFamily="34" charset="0"/>
                <a:cs typeface="Arial" panose="020B0604020202020204" pitchFamily="34" charset="0"/>
              </a:rPr>
              <a:t>Available at: </a:t>
            </a:r>
            <a:r>
              <a:rPr lang="en-GB" sz="1400" dirty="0">
                <a:solidFill>
                  <a:srgbClr val="00206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https://www.stellarkids.com/posts/my-child-keeps-getting-teased-about-their-teeth-what-can-i-do/</a:t>
            </a:r>
            <a:endParaRPr lang="en-GB" sz="1400" dirty="0">
              <a:solidFill>
                <a:srgbClr val="002060"/>
              </a:solidFill>
              <a:latin typeface="Arial" panose="020B0604020202020204" pitchFamily="34" charset="0"/>
              <a:cs typeface="Arial" panose="020B0604020202020204" pitchFamily="34" charset="0"/>
            </a:endParaRPr>
          </a:p>
          <a:p>
            <a:r>
              <a:rPr lang="en-GB" sz="1400" dirty="0">
                <a:solidFill>
                  <a:srgbClr val="002060"/>
                </a:solidFill>
                <a:latin typeface="Arial" panose="020B0604020202020204" pitchFamily="34" charset="0"/>
                <a:cs typeface="Arial" panose="020B0604020202020204" pitchFamily="34" charset="0"/>
              </a:rPr>
              <a:t> (Accessed: 4 June 2026).</a:t>
            </a:r>
          </a:p>
          <a:p>
            <a:endParaRPr lang="en-GB" sz="1600" dirty="0">
              <a:solidFill>
                <a:schemeClr val="bg2"/>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23596545"/>
      </p:ext>
    </p:extLst>
  </p:cSld>
  <p:clrMapOvr>
    <a:masterClrMapping/>
  </p:clrMapOvr>
</p:sld>
</file>

<file path=ppt/theme/theme1.xml><?xml version="1.0" encoding="utf-8"?>
<a:theme xmlns:a="http://schemas.openxmlformats.org/drawingml/2006/main" name="Droplet">
  <a:themeElements>
    <a:clrScheme name="Office 2007 - 20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Drople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Droplet">
      <a:fillStyleLst>
        <a:solidFill>
          <a:schemeClr val="phClr"/>
        </a:solidFill>
        <a:solidFill>
          <a:schemeClr val="phClr">
            <a:tint val="69000"/>
            <a:satMod val="105000"/>
            <a:lumMod val="110000"/>
          </a:schemeClr>
        </a:solidFill>
        <a:gradFill rotWithShape="1">
          <a:gsLst>
            <a:gs pos="0">
              <a:schemeClr val="phClr">
                <a:tint val="94000"/>
                <a:satMod val="100000"/>
                <a:lumMod val="108000"/>
              </a:schemeClr>
            </a:gs>
            <a:gs pos="50000">
              <a:schemeClr val="phClr">
                <a:tint val="98000"/>
                <a:shade val="100000"/>
                <a:satMod val="100000"/>
                <a:lumMod val="100000"/>
              </a:schemeClr>
            </a:gs>
            <a:gs pos="100000">
              <a:schemeClr val="phClr">
                <a:shade val="72000"/>
                <a:satMod val="120000"/>
                <a:lumMod val="100000"/>
              </a:schemeClr>
            </a:gs>
          </a:gsLst>
          <a:lin ang="5400000" scaled="0"/>
        </a:gradFill>
      </a:fillStyleLst>
      <a:lnStyleLst>
        <a:ln w="9525" cap="flat" cmpd="sng" algn="ctr">
          <a:solidFill>
            <a:schemeClr val="phClr">
              <a:shade val="60000"/>
            </a:scheme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effectStyle>
        <a:effectStyle>
          <a:effectLst>
            <a:outerShdw blurRad="63500" dist="25400" dir="5400000" algn="ctr" rotWithShape="0">
              <a:srgbClr val="000000">
                <a:alpha val="69000"/>
              </a:srgbClr>
            </a:outerShdw>
          </a:effectLst>
          <a:scene3d>
            <a:camera prst="orthographicFront">
              <a:rot lat="0" lon="0" rev="0"/>
            </a:camera>
            <a:lightRig rig="balanced" dir="t">
              <a:rot lat="0" lon="0" rev="1200000"/>
            </a:lightRig>
          </a:scene3d>
          <a:sp3d prstMaterial="plastic">
            <a:bevelT w="25400" h="25400"/>
          </a:sp3d>
        </a:effectStyle>
      </a:effectStyleLst>
      <a:bgFillStyleLst>
        <a:solidFill>
          <a:schemeClr val="phClr"/>
        </a:solidFill>
        <a:gradFill rotWithShape="1">
          <a:gsLst>
            <a:gs pos="0">
              <a:schemeClr val="phClr">
                <a:tint val="90000"/>
                <a:lumMod val="110000"/>
              </a:schemeClr>
            </a:gs>
            <a:gs pos="100000">
              <a:schemeClr val="phClr">
                <a:shade val="64000"/>
                <a:lumMod val="88000"/>
              </a:schemeClr>
            </a:gs>
          </a:gsLst>
          <a:lin ang="5400000" scaled="0"/>
        </a:gradFill>
        <a:gradFill rotWithShape="1">
          <a:gsLst>
            <a:gs pos="0">
              <a:schemeClr val="phClr">
                <a:tint val="84000"/>
                <a:shade val="100000"/>
                <a:hueMod val="92000"/>
                <a:satMod val="180000"/>
                <a:lumMod val="114000"/>
              </a:schemeClr>
            </a:gs>
            <a:gs pos="100000">
              <a:schemeClr val="phClr">
                <a:shade val="92000"/>
                <a:satMod val="170000"/>
                <a:lumMod val="96000"/>
              </a:schemeClr>
            </a:gs>
          </a:gsLst>
          <a:lin ang="5400000" scaled="0"/>
        </a:gradFill>
      </a:bgFillStyleLst>
    </a:fmtScheme>
  </a:themeElements>
  <a:objectDefaults/>
  <a:extraClrSchemeLst/>
  <a:extLst>
    <a:ext uri="{05A4C25C-085E-4340-85A3-A5531E510DB2}">
      <thm15:themeFamily xmlns:thm15="http://schemas.microsoft.com/office/thememl/2012/main" name="Droplet" id="{8984A317-299A-4E50-B45D-BFC9EDE2337A}" vid="{DEB094D4-7FD8-4F86-93D5-B0F1341EF58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TM04033925[[fn=Droplet]]</Template>
  <TotalTime>3677</TotalTime>
  <Words>1643</Words>
  <Application>Microsoft Office PowerPoint</Application>
  <PresentationFormat>Widescreen</PresentationFormat>
  <Paragraphs>186</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Arial</vt:lpstr>
      <vt:lpstr>Tw Cen MT</vt:lpstr>
      <vt:lpstr>Wingdings</vt:lpstr>
      <vt:lpstr>Droplet</vt:lpstr>
      <vt:lpstr>Name: Javaria Irfan Hafiza Student number: 2504716 Module code: LCHS4010 Module: Psychology in Health and Social Care Lecturer: Alice Clayton Title: A Case Study of Isaac (Age 4)</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Javaria Irfan Hafiza (2504716)</dc:creator>
  <cp:lastModifiedBy>Javaria Irfan Hafiza (2504716)</cp:lastModifiedBy>
  <cp:revision>24</cp:revision>
  <dcterms:created xsi:type="dcterms:W3CDTF">2026-06-02T09:35:52Z</dcterms:created>
  <dcterms:modified xsi:type="dcterms:W3CDTF">2026-06-09T10:56:36Z</dcterms:modified>
</cp:coreProperties>
</file>