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9"/>
  </p:notesMasterIdLst>
  <p:sldIdLst>
    <p:sldId id="256" r:id="rId2"/>
    <p:sldId id="258" r:id="rId3"/>
    <p:sldId id="260" r:id="rId4"/>
    <p:sldId id="259" r:id="rId5"/>
    <p:sldId id="262" r:id="rId6"/>
    <p:sldId id="264" r:id="rId7"/>
    <p:sldId id="265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2" autoAdjust="0"/>
    <p:restoredTop sz="79468" autoAdjust="0"/>
  </p:normalViewPr>
  <p:slideViewPr>
    <p:cSldViewPr snapToGrid="0">
      <p:cViewPr varScale="1">
        <p:scale>
          <a:sx n="68" d="100"/>
          <a:sy n="68" d="100"/>
        </p:scale>
        <p:origin x="12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sah Bi" userId="c4d50c6407aa2a69" providerId="LiveId" clId="{F5651B32-6B1A-45C0-B8A0-2F4D300492DA}"/>
    <pc:docChg chg="modSld">
      <pc:chgData name="Anisah Bi" userId="c4d50c6407aa2a69" providerId="LiveId" clId="{F5651B32-6B1A-45C0-B8A0-2F4D300492DA}" dt="2026-02-14T13:17:00.245" v="0" actId="20577"/>
      <pc:docMkLst>
        <pc:docMk/>
      </pc:docMkLst>
      <pc:sldChg chg="modSp mod">
        <pc:chgData name="Anisah Bi" userId="c4d50c6407aa2a69" providerId="LiveId" clId="{F5651B32-6B1A-45C0-B8A0-2F4D300492DA}" dt="2026-02-14T13:17:00.245" v="0" actId="20577"/>
        <pc:sldMkLst>
          <pc:docMk/>
          <pc:sldMk cId="289418759" sldId="262"/>
        </pc:sldMkLst>
        <pc:spChg chg="mod">
          <ac:chgData name="Anisah Bi" userId="c4d50c6407aa2a69" providerId="LiveId" clId="{F5651B32-6B1A-45C0-B8A0-2F4D300492DA}" dt="2026-02-14T13:17:00.245" v="0" actId="20577"/>
          <ac:spMkLst>
            <pc:docMk/>
            <pc:sldMk cId="289418759" sldId="262"/>
            <ac:spMk id="8" creationId="{A8046446-F4DB-2FD4-F266-A8990D49A06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D9AD4A-EF69-4A37-98F3-16B06085641F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33F42B-43C5-4201-8F3F-C321AD2732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521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33F42B-43C5-4201-8F3F-C321AD2732D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4879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33F42B-43C5-4201-8F3F-C321AD2732D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0120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33F42B-43C5-4201-8F3F-C321AD2732D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3759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GB" dirty="0"/>
          </a:p>
          <a:p>
            <a:r>
              <a:rPr lang="en-GB" dirty="0"/>
              <a:t>-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33F42B-43C5-4201-8F3F-C321AD2732D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892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759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1792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5438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224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6385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122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482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784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400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608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086735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4526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593468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2754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7609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595E4D-180E-483B-B1C9-43EF177E90F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450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595E4D-180E-483B-B1C9-43EF177E90F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7FF18DDB-1F77-4A2B-BC9C-B9A5FCFE1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776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C7D1E76-2F90-C824-7C9C-A92CF8EF0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459" y="1556084"/>
            <a:ext cx="8596668" cy="13208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Name: Anisah Bi</a:t>
            </a:r>
            <a:br>
              <a:rPr lang="en-GB" dirty="0"/>
            </a:br>
            <a:r>
              <a:rPr lang="en-GB" dirty="0"/>
              <a:t>Student Number: 2432005</a:t>
            </a:r>
            <a:br>
              <a:rPr lang="en-GB" dirty="0"/>
            </a:br>
            <a:r>
              <a:rPr lang="en-GB" dirty="0"/>
              <a:t>Module Code: LCH4010</a:t>
            </a:r>
            <a:br>
              <a:rPr lang="en-GB" dirty="0"/>
            </a:br>
            <a:r>
              <a:rPr lang="en-GB" dirty="0"/>
              <a:t>Module Title: Psychology in Health and Social Care</a:t>
            </a:r>
            <a:br>
              <a:rPr lang="en-GB" dirty="0"/>
            </a:br>
            <a:r>
              <a:rPr lang="en-GB" dirty="0"/>
              <a:t>Lecturer Name: Helen Parsons</a:t>
            </a:r>
            <a:br>
              <a:rPr lang="en-GB" dirty="0"/>
            </a:br>
            <a:r>
              <a:rPr lang="en-GB" dirty="0"/>
              <a:t>Assignment Title: Individual Presentation</a:t>
            </a:r>
            <a:br>
              <a:rPr lang="en-GB" dirty="0"/>
            </a:br>
            <a:r>
              <a:rPr lang="en-GB" dirty="0"/>
              <a:t>DUE DATE: 16TH FEBRUARY 2026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160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C7AC5-5606-BEC5-70AB-A8DD7CB7C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871" y="308810"/>
            <a:ext cx="8596668" cy="1320800"/>
          </a:xfrm>
        </p:spPr>
        <p:txBody>
          <a:bodyPr/>
          <a:lstStyle/>
          <a:p>
            <a:pPr algn="ctr"/>
            <a:r>
              <a:rPr lang="en-GB" dirty="0"/>
              <a:t>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B47F8-9F79-8662-F67C-7C0DD3BC5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1871" y="1242681"/>
            <a:ext cx="6806307" cy="4948990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2200" dirty="0"/>
              <a:t>Why</a:t>
            </a:r>
            <a:r>
              <a:rPr lang="en-GB" dirty="0"/>
              <a:t> is theory important? </a:t>
            </a:r>
          </a:p>
          <a:p>
            <a:pPr marL="0" indent="0">
              <a:buNone/>
            </a:pPr>
            <a:r>
              <a:rPr lang="en-GB" dirty="0"/>
              <a:t>Psychological theories study a person's thoughts and feelings to investigate how this influences their behaviour and development (Lee, 2018).</a:t>
            </a:r>
          </a:p>
          <a:p>
            <a:endParaRPr lang="en-GB" dirty="0"/>
          </a:p>
          <a:p>
            <a:r>
              <a:rPr lang="en-GB" dirty="0"/>
              <a:t>Why theory is important in health and social care? </a:t>
            </a:r>
          </a:p>
          <a:p>
            <a:pPr marL="0" indent="0">
              <a:buNone/>
            </a:pPr>
            <a:r>
              <a:rPr lang="en-GB" dirty="0"/>
              <a:t>Theory is important in explaining human growth and development, particularly within health and social care settings (Boyd and Bee, 2018).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95CECEEE-C52B-E119-4F30-EC6D11D20F21}"/>
              </a:ext>
            </a:extLst>
          </p:cNvPr>
          <p:cNvSpPr/>
          <p:nvPr/>
        </p:nvSpPr>
        <p:spPr>
          <a:xfrm rot="654698">
            <a:off x="8564733" y="3999053"/>
            <a:ext cx="3229729" cy="2633792"/>
          </a:xfrm>
          <a:prstGeom prst="cloudCallout">
            <a:avLst>
              <a:gd name="adj1" fmla="val -93791"/>
              <a:gd name="adj2" fmla="val -3297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Attachment theory focuses on emotional bonds and caregiving relationships (Boyd and Bee, 2018).</a:t>
            </a:r>
          </a:p>
        </p:txBody>
      </p:sp>
    </p:spTree>
    <p:extLst>
      <p:ext uri="{BB962C8B-B14F-4D97-AF65-F5344CB8AC3E}">
        <p14:creationId xmlns:p14="http://schemas.microsoft.com/office/powerpoint/2010/main" val="32919869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62EF5-7021-04C4-DA6D-06E6B2105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19" y="288758"/>
            <a:ext cx="8596668" cy="1320800"/>
          </a:xfrm>
        </p:spPr>
        <p:txBody>
          <a:bodyPr/>
          <a:lstStyle/>
          <a:p>
            <a:pPr algn="ctr"/>
            <a:r>
              <a:rPr lang="en-GB" dirty="0"/>
              <a:t>Bowlby’s Attachment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8786C-5CA0-BD4E-0541-CF8F9B5229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48560"/>
            <a:ext cx="8937680" cy="5531145"/>
          </a:xfrm>
        </p:spPr>
        <p:txBody>
          <a:bodyPr/>
          <a:lstStyle/>
          <a:p>
            <a:r>
              <a:rPr lang="en-GB" sz="2000" dirty="0"/>
              <a:t>The key concepts – critical period, secure base, separation anxiety.</a:t>
            </a:r>
          </a:p>
          <a:p>
            <a:r>
              <a:rPr lang="en-GB" sz="2000" dirty="0"/>
              <a:t>Early attachment shapes later relationships.</a:t>
            </a:r>
          </a:p>
          <a:p>
            <a:r>
              <a:rPr lang="en-GB" sz="2000" dirty="0"/>
              <a:t>Effects continue into adolescence.</a:t>
            </a:r>
          </a:p>
          <a:p>
            <a:r>
              <a:rPr lang="en-GB" sz="2000" dirty="0"/>
              <a:t>Loss/bereavement and role reversal creates insecurity.</a:t>
            </a:r>
          </a:p>
          <a:p>
            <a:endParaRPr lang="en-GB" dirty="0"/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1DCB91E5-764A-F9EF-1EA9-5D8B0B7506AD}"/>
              </a:ext>
            </a:extLst>
          </p:cNvPr>
          <p:cNvSpPr/>
          <p:nvPr/>
        </p:nvSpPr>
        <p:spPr>
          <a:xfrm>
            <a:off x="348471" y="3526591"/>
            <a:ext cx="5305926" cy="3259220"/>
          </a:xfrm>
          <a:prstGeom prst="cloudCallout">
            <a:avLst>
              <a:gd name="adj1" fmla="val 76976"/>
              <a:gd name="adj2" fmla="val -33931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Boyd et al (2019) emphasises that attachment experiences continue to influence emotional regulation and relationships beyond early childhood.</a:t>
            </a:r>
          </a:p>
        </p:txBody>
      </p:sp>
      <p:sp>
        <p:nvSpPr>
          <p:cNvPr id="9" name="Cloud 8">
            <a:extLst>
              <a:ext uri="{FF2B5EF4-FFF2-40B4-BE49-F238E27FC236}">
                <a16:creationId xmlns:a16="http://schemas.microsoft.com/office/drawing/2014/main" id="{77E025EB-AADD-B683-DC19-D074E7E788CB}"/>
              </a:ext>
            </a:extLst>
          </p:cNvPr>
          <p:cNvSpPr/>
          <p:nvPr/>
        </p:nvSpPr>
        <p:spPr>
          <a:xfrm>
            <a:off x="7327232" y="1260958"/>
            <a:ext cx="4644189" cy="3455422"/>
          </a:xfrm>
          <a:prstGeom prst="clou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In Comparison:</a:t>
            </a:r>
          </a:p>
          <a:p>
            <a:pPr algn="ctr"/>
            <a:r>
              <a:rPr lang="en-GB" sz="1600" dirty="0"/>
              <a:t>• Piaget (1952) focuses on cognitive development, less on emotional needs.</a:t>
            </a:r>
          </a:p>
          <a:p>
            <a:pPr algn="ctr"/>
            <a:r>
              <a:rPr lang="en-GB" sz="1600" dirty="0"/>
              <a:t>• Vygotsky (1978) highlights social learning but less emphasis on attachment security.</a:t>
            </a:r>
          </a:p>
        </p:txBody>
      </p:sp>
    </p:spTree>
    <p:extLst>
      <p:ext uri="{BB962C8B-B14F-4D97-AF65-F5344CB8AC3E}">
        <p14:creationId xmlns:p14="http://schemas.microsoft.com/office/powerpoint/2010/main" val="30969325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06948-D9BD-1089-CB54-90ABD6133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Jenny’s Experience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A72ED-D1EF-D984-3CB4-7DEC7E9E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871" y="1564186"/>
            <a:ext cx="7728729" cy="55224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  </a:t>
            </a:r>
          </a:p>
          <a:p>
            <a:r>
              <a:rPr lang="en-GB" dirty="0"/>
              <a:t>Key concerns: bereavement, role as a primary care giver, risk of carer breakdown. Educational and social development delay, impact on emotional and psychological development.</a:t>
            </a:r>
          </a:p>
          <a:p>
            <a:r>
              <a:rPr lang="en-GB" dirty="0"/>
              <a:t>Impact of caring can cause emotional stress and anxiety, delayed identity development, reduced peer interaction, risk of insecure attachment. </a:t>
            </a:r>
          </a:p>
          <a:p>
            <a:r>
              <a:rPr lang="en-GB" dirty="0"/>
              <a:t>This could influence Jenny’s development and well-being – low self esteem, avoidant response (compulsive self reliance), attachment anxiety. </a:t>
            </a:r>
          </a:p>
          <a:p>
            <a:r>
              <a:rPr lang="en-GB" dirty="0"/>
              <a:t>Strategies and interventions – Provide a secure base through adult support (mentor), support Jenny with grief processing with counselling, encourage Jenny to attend youth clubs, reduce role reversal by arranging for domiciliary care workers. </a:t>
            </a:r>
          </a:p>
        </p:txBody>
      </p:sp>
      <p:pic>
        <p:nvPicPr>
          <p:cNvPr id="5" name="Graphic 4" descr="School girl">
            <a:extLst>
              <a:ext uri="{FF2B5EF4-FFF2-40B4-BE49-F238E27FC236}">
                <a16:creationId xmlns:a16="http://schemas.microsoft.com/office/drawing/2014/main" id="{C8203E66-2972-367B-F43B-AB2EBAE615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216682" y="1564186"/>
            <a:ext cx="3729628" cy="3729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1974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26B16-FE7F-914C-3044-D16A886C8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and Nurture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2C82E2-235F-142A-338C-2D74647EA1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746" y="1930400"/>
            <a:ext cx="2620908" cy="415757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Biology - Nurture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B708CDC-AE59-A139-9AD8-D8A8762822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5744" y="2478156"/>
            <a:ext cx="2620909" cy="392264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How Jenny’s psychological development was influenced by nurture.</a:t>
            </a:r>
          </a:p>
          <a:p>
            <a:r>
              <a:rPr lang="en-GB" dirty="0"/>
              <a:t>Bereavement.</a:t>
            </a:r>
          </a:p>
          <a:p>
            <a:r>
              <a:rPr lang="en-GB" dirty="0"/>
              <a:t>Caring responsibilities. </a:t>
            </a:r>
          </a:p>
          <a:p>
            <a:r>
              <a:rPr lang="en-GB" dirty="0"/>
              <a:t>Limited emotional support. </a:t>
            </a:r>
          </a:p>
          <a:p>
            <a:r>
              <a:rPr lang="en-GB" dirty="0"/>
              <a:t>Safe haven.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62F4D5D-A2F3-D8BB-AADF-444D581C11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548340" y="1930399"/>
            <a:ext cx="2768239" cy="72857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Nature - Environment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BC4AA8D-267A-BA6D-712A-D08CBC1834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548340" y="2787419"/>
            <a:ext cx="2768239" cy="361338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How Jenny’s psychological development was influenced by nature.</a:t>
            </a:r>
          </a:p>
          <a:p>
            <a:r>
              <a:rPr lang="en-GB" dirty="0"/>
              <a:t>Adolescent brain development.</a:t>
            </a:r>
          </a:p>
          <a:p>
            <a:r>
              <a:rPr lang="en-GB" dirty="0"/>
              <a:t>Stress response system.</a:t>
            </a:r>
          </a:p>
          <a:p>
            <a:endParaRPr lang="en-GB" dirty="0"/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A8046446-F4DB-2FD4-F266-A8990D49A06D}"/>
              </a:ext>
            </a:extLst>
          </p:cNvPr>
          <p:cNvSpPr/>
          <p:nvPr/>
        </p:nvSpPr>
        <p:spPr>
          <a:xfrm>
            <a:off x="7181191" y="4287294"/>
            <a:ext cx="4836695" cy="2482516"/>
          </a:xfrm>
          <a:prstGeom prst="cloudCallout">
            <a:avLst>
              <a:gd name="adj1" fmla="val -55659"/>
              <a:gd name="adj2" fmla="val -83865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Boyd et al (2019) emphasise how adolescent outcomes are shaped by the interaction of biological development and environmental pressures.</a:t>
            </a:r>
          </a:p>
        </p:txBody>
      </p:sp>
    </p:spTree>
    <p:extLst>
      <p:ext uri="{BB962C8B-B14F-4D97-AF65-F5344CB8AC3E}">
        <p14:creationId xmlns:p14="http://schemas.microsoft.com/office/powerpoint/2010/main" val="2894187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0499B-5606-1823-B12C-4D1A759E9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22082" y="5811253"/>
            <a:ext cx="6221992" cy="1320800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Any Questions?</a:t>
            </a:r>
          </a:p>
        </p:txBody>
      </p:sp>
      <p:pic>
        <p:nvPicPr>
          <p:cNvPr id="4" name="Graphic 3" descr="Questions">
            <a:extLst>
              <a:ext uri="{FF2B5EF4-FFF2-40B4-BE49-F238E27FC236}">
                <a16:creationId xmlns:a16="http://schemas.microsoft.com/office/drawing/2014/main" id="{5F8B676E-85E9-850B-520C-3611AFD28D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71600" y="-391026"/>
            <a:ext cx="7640052" cy="7640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586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85DEC-0597-04D1-A09D-544263CCA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CCDC42-C44D-75A6-1331-2108421990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0400"/>
            <a:ext cx="8596668" cy="3638632"/>
          </a:xfrm>
        </p:spPr>
        <p:txBody>
          <a:bodyPr/>
          <a:lstStyle/>
          <a:p>
            <a:r>
              <a:rPr lang="en-GB" dirty="0"/>
              <a:t>Lee, N. (2018) Psychology for health and social care. London: Sage.</a:t>
            </a:r>
          </a:p>
          <a:p>
            <a:r>
              <a:rPr lang="en-GB" dirty="0"/>
              <a:t>Boyd, D. and Bee, H. (2018) Lifespan development. 8th </a:t>
            </a:r>
            <a:r>
              <a:rPr lang="en-GB" dirty="0" err="1"/>
              <a:t>edn</a:t>
            </a:r>
            <a:r>
              <a:rPr lang="en-GB" dirty="0"/>
              <a:t>. Boston: Pearson.</a:t>
            </a:r>
          </a:p>
          <a:p>
            <a:r>
              <a:rPr lang="en-GB" dirty="0"/>
              <a:t>Bowlby, J. (1969) Attachment and loss: Volume 1 – Attachment. London: Penguin Books.</a:t>
            </a:r>
          </a:p>
          <a:p>
            <a:r>
              <a:rPr lang="en-GB" dirty="0"/>
              <a:t>Gross, R. (2020) Psychology: The science of mind and behaviour. 8th </a:t>
            </a:r>
            <a:r>
              <a:rPr lang="en-GB" dirty="0" err="1"/>
              <a:t>edn</a:t>
            </a:r>
            <a:r>
              <a:rPr lang="en-GB" dirty="0"/>
              <a:t>. London: Hodder Education.</a:t>
            </a:r>
          </a:p>
          <a:p>
            <a:r>
              <a:rPr lang="en-GB" dirty="0"/>
              <a:t>Piaget, J. (1952) The origins of intelligence in children. </a:t>
            </a:r>
          </a:p>
          <a:p>
            <a:r>
              <a:rPr lang="en-GB" dirty="0"/>
              <a:t>Vygotsky, L.S. (1978) Mind in society: The development of higher psychological processes.</a:t>
            </a:r>
          </a:p>
        </p:txBody>
      </p:sp>
    </p:spTree>
    <p:extLst>
      <p:ext uri="{BB962C8B-B14F-4D97-AF65-F5344CB8AC3E}">
        <p14:creationId xmlns:p14="http://schemas.microsoft.com/office/powerpoint/2010/main" val="111719373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11627</TotalTime>
  <Words>527</Words>
  <Application>Microsoft Office PowerPoint</Application>
  <PresentationFormat>Widescreen</PresentationFormat>
  <Paragraphs>51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Trebuchet MS</vt:lpstr>
      <vt:lpstr>Wingdings 3</vt:lpstr>
      <vt:lpstr>Facet</vt:lpstr>
      <vt:lpstr>Name: Anisah Bi Student Number: 2432005 Module Code: LCH4010 Module Title: Psychology in Health and Social Care Lecturer Name: Helen Parsons Assignment Title: Individual Presentation DUE DATE: 16TH FEBRUARY 2026 </vt:lpstr>
      <vt:lpstr>Attachment Theory</vt:lpstr>
      <vt:lpstr>Bowlby’s Attachment Theory </vt:lpstr>
      <vt:lpstr>Jenny’s Experience </vt:lpstr>
      <vt:lpstr>Nature and Nurture</vt:lpstr>
      <vt:lpstr>Any 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Anisah Bi</dc:creator>
  <cp:lastModifiedBy>Anisah Bi</cp:lastModifiedBy>
  <cp:revision>3</cp:revision>
  <dcterms:created xsi:type="dcterms:W3CDTF">2026-02-01T17:40:56Z</dcterms:created>
  <dcterms:modified xsi:type="dcterms:W3CDTF">2026-02-14T13:17:38Z</dcterms:modified>
</cp:coreProperties>
</file>