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60" r:id="rId4"/>
    <p:sldId id="270" r:id="rId5"/>
    <p:sldId id="271" r:id="rId6"/>
    <p:sldId id="273" r:id="rId7"/>
    <p:sldId id="277" r:id="rId8"/>
    <p:sldId id="261" r:id="rId9"/>
    <p:sldId id="278" r:id="rId10"/>
    <p:sldId id="279" r:id="rId11"/>
    <p:sldId id="274" r:id="rId12"/>
    <p:sldId id="280" r:id="rId13"/>
    <p:sldId id="275" r:id="rId14"/>
    <p:sldId id="281" r:id="rId15"/>
    <p:sldId id="262" r:id="rId16"/>
    <p:sldId id="283" r:id="rId17"/>
    <p:sldId id="276" r:id="rId18"/>
    <p:sldId id="282" r:id="rId19"/>
    <p:sldId id="263" r:id="rId20"/>
    <p:sldId id="265" r:id="rId21"/>
    <p:sldId id="266" r:id="rId22"/>
    <p:sldId id="268" r:id="rId23"/>
    <p:sldId id="269"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119" d="100"/>
          <a:sy n="119" d="100"/>
        </p:scale>
        <p:origin x="-1368" y="-3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112756FA-22ED-4AE8-B78E-5485AC102605}" type="datetimeFigureOut">
              <a:rPr lang="en-GB" smtClean="0"/>
              <a:pPr/>
              <a:t>26/01/2017</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661F1991-1499-4123-9CA8-4E20A95477D6}"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112756FA-22ED-4AE8-B78E-5485AC102605}" type="datetimeFigureOut">
              <a:rPr lang="en-GB" smtClean="0"/>
              <a:pPr/>
              <a:t>26/01/2017</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661F1991-1499-4123-9CA8-4E20A95477D6}" type="slidenum">
              <a:rPr lang="en-GB" smtClean="0"/>
              <a:pPr/>
              <a:t>‹#›</a:t>
            </a:fld>
            <a:endParaRPr lang="en-GB"/>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112756FA-22ED-4AE8-B78E-5485AC102605}" type="datetimeFigureOut">
              <a:rPr lang="en-GB" smtClean="0"/>
              <a:pPr/>
              <a:t>26/01/2017</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661F1991-1499-4123-9CA8-4E20A95477D6}" type="slidenum">
              <a:rPr lang="en-GB" smtClean="0"/>
              <a:pPr/>
              <a:t>‹#›</a:t>
            </a:fld>
            <a:endParaRPr lang="en-GB"/>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112756FA-22ED-4AE8-B78E-5485AC102605}" type="datetimeFigureOut">
              <a:rPr lang="en-GB" smtClean="0"/>
              <a:pPr/>
              <a:t>26/01/2017</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661F1991-1499-4123-9CA8-4E20A95477D6}" type="slidenum">
              <a:rPr lang="en-GB" smtClean="0"/>
              <a:pPr/>
              <a:t>‹#›</a:t>
            </a:fld>
            <a:endParaRPr lang="en-GB"/>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112756FA-22ED-4AE8-B78E-5485AC102605}" type="datetimeFigureOut">
              <a:rPr lang="en-GB" smtClean="0"/>
              <a:pPr/>
              <a:t>26/01/2017</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p:txBody>
          <a:bodyPr/>
          <a:lstStyle>
            <a:extLst/>
          </a:lstStyle>
          <a:p>
            <a:fld id="{661F1991-1499-4123-9CA8-4E20A95477D6}"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112756FA-22ED-4AE8-B78E-5485AC102605}" type="datetimeFigureOut">
              <a:rPr lang="en-GB" smtClean="0"/>
              <a:pPr/>
              <a:t>26/01/2017</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661F1991-1499-4123-9CA8-4E20A95477D6}" type="slidenum">
              <a:rPr lang="en-GB" smtClean="0"/>
              <a:pPr/>
              <a:t>‹#›</a:t>
            </a:fld>
            <a:endParaRPr lang="en-GB"/>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112756FA-22ED-4AE8-B78E-5485AC102605}" type="datetimeFigureOut">
              <a:rPr lang="en-GB" smtClean="0"/>
              <a:pPr/>
              <a:t>26/01/2017</a:t>
            </a:fld>
            <a:endParaRPr lang="en-GB"/>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661F1991-1499-4123-9CA8-4E20A95477D6}"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112756FA-22ED-4AE8-B78E-5485AC102605}" type="datetimeFigureOut">
              <a:rPr lang="en-GB" smtClean="0"/>
              <a:pPr/>
              <a:t>26/01/2017</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661F1991-1499-4123-9CA8-4E20A95477D6}"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112756FA-22ED-4AE8-B78E-5485AC102605}" type="datetimeFigureOut">
              <a:rPr lang="en-GB" smtClean="0"/>
              <a:pPr/>
              <a:t>26/01/2017</a:t>
            </a:fld>
            <a:endParaRPr lang="en-GB"/>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661F1991-1499-4123-9CA8-4E20A95477D6}" type="slidenum">
              <a:rPr lang="en-GB" smtClean="0"/>
              <a:pPr/>
              <a:t>‹#›</a:t>
            </a:fld>
            <a:endParaRPr lang="en-GB"/>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112756FA-22ED-4AE8-B78E-5485AC102605}" type="datetimeFigureOut">
              <a:rPr lang="en-GB" smtClean="0"/>
              <a:pPr/>
              <a:t>26/01/2017</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661F1991-1499-4123-9CA8-4E20A95477D6}"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112756FA-22ED-4AE8-B78E-5485AC102605}" type="datetimeFigureOut">
              <a:rPr lang="en-GB" smtClean="0"/>
              <a:pPr/>
              <a:t>26/01/2017</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661F1991-1499-4123-9CA8-4E20A95477D6}"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112756FA-22ED-4AE8-B78E-5485AC102605}" type="datetimeFigureOut">
              <a:rPr lang="en-GB" smtClean="0"/>
              <a:pPr/>
              <a:t>26/01/2017</a:t>
            </a:fld>
            <a:endParaRPr lang="en-GB"/>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661F1991-1499-4123-9CA8-4E20A95477D6}"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1.xml"/><Relationship Id="rId5" Type="http://schemas.openxmlformats.org/officeDocument/2006/relationships/image" Target="../media/image5.jpeg"/><Relationship Id="rId4" Type="http://schemas.openxmlformats.org/officeDocument/2006/relationships/image" Target="../media/image4.gif"/></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794759" y="4725144"/>
            <a:ext cx="7854696" cy="918102"/>
          </a:xfrm>
          <a:noFill/>
        </p:spPr>
        <p:txBody>
          <a:bodyPr>
            <a:noAutofit/>
          </a:bodyPr>
          <a:lstStyle/>
          <a:p>
            <a:pPr algn="ctr"/>
            <a:r>
              <a:rPr lang="en-GB" sz="3200" b="1" smtClean="0">
                <a:latin typeface="Tahoma" panose="020B0604030504040204" pitchFamily="34" charset="0"/>
                <a:ea typeface="Tahoma" panose="020B0604030504040204" pitchFamily="34" charset="0"/>
                <a:cs typeface="Tahoma" panose="020B0604030504040204" pitchFamily="34" charset="0"/>
              </a:rPr>
              <a:t>Judging </a:t>
            </a:r>
            <a:r>
              <a:rPr lang="en-GB" sz="3200" b="1" smtClean="0">
                <a:latin typeface="Tahoma" panose="020B0604030504040204" pitchFamily="34" charset="0"/>
                <a:ea typeface="Tahoma" panose="020B0604030504040204" pitchFamily="34" charset="0"/>
                <a:cs typeface="Tahoma" panose="020B0604030504040204" pitchFamily="34" charset="0"/>
              </a:rPr>
              <a:t>lessons</a:t>
            </a:r>
            <a:endParaRPr lang="en-GB" sz="3200" b="1" dirty="0" smtClean="0">
              <a:latin typeface="Tahoma" panose="020B0604030504040204" pitchFamily="34" charset="0"/>
              <a:ea typeface="Tahoma" panose="020B0604030504040204" pitchFamily="34" charset="0"/>
              <a:cs typeface="Tahoma" panose="020B0604030504040204" pitchFamily="34" charset="0"/>
            </a:endParaRPr>
          </a:p>
        </p:txBody>
      </p:sp>
      <p:pic>
        <p:nvPicPr>
          <p:cNvPr id="5" name="Picture 1" descr="Architect's 3D view of front"/>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18842" y="2492897"/>
            <a:ext cx="7689596" cy="2016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5"/>
          <p:cNvPicPr/>
          <p:nvPr/>
        </p:nvPicPr>
        <p:blipFill>
          <a:blip r:embed="rId3" cstate="print">
            <a:extLst>
              <a:ext uri="{28A0092B-C50C-407E-A947-70E740481C1C}">
                <a14:useLocalDpi xmlns:a14="http://schemas.microsoft.com/office/drawing/2010/main" val="0"/>
              </a:ext>
            </a:extLst>
          </a:blip>
          <a:stretch>
            <a:fillRect/>
          </a:stretch>
        </p:blipFill>
        <p:spPr>
          <a:xfrm>
            <a:off x="395536" y="620688"/>
            <a:ext cx="2232248" cy="1512168"/>
          </a:xfrm>
          <a:prstGeom prst="rect">
            <a:avLst/>
          </a:prstGeom>
        </p:spPr>
      </p:pic>
      <p:pic>
        <p:nvPicPr>
          <p:cNvPr id="7" name="Picture 6"/>
          <p:cNvPicPr/>
          <p:nvPr/>
        </p:nvPicPr>
        <p:blipFill>
          <a:blip r:embed="rId4" cstate="print">
            <a:extLst>
              <a:ext uri="{28A0092B-C50C-407E-A947-70E740481C1C}">
                <a14:useLocalDpi xmlns:a14="http://schemas.microsoft.com/office/drawing/2010/main" val="0"/>
              </a:ext>
            </a:extLst>
          </a:blip>
          <a:stretch>
            <a:fillRect/>
          </a:stretch>
        </p:blipFill>
        <p:spPr>
          <a:xfrm>
            <a:off x="3491880" y="692696"/>
            <a:ext cx="1728192" cy="1440160"/>
          </a:xfrm>
          <a:prstGeom prst="rect">
            <a:avLst/>
          </a:prstGeom>
        </p:spPr>
      </p:pic>
      <p:pic>
        <p:nvPicPr>
          <p:cNvPr id="8" name="Picture 7"/>
          <p:cNvPicPr/>
          <p:nvPr/>
        </p:nvPicPr>
        <p:blipFill>
          <a:blip r:embed="rId5" cstate="print">
            <a:extLst>
              <a:ext uri="{28A0092B-C50C-407E-A947-70E740481C1C}">
                <a14:useLocalDpi xmlns:a14="http://schemas.microsoft.com/office/drawing/2010/main" val="0"/>
              </a:ext>
            </a:extLst>
          </a:blip>
          <a:stretch>
            <a:fillRect/>
          </a:stretch>
        </p:blipFill>
        <p:spPr>
          <a:xfrm>
            <a:off x="6012160" y="476672"/>
            <a:ext cx="1800200" cy="1440160"/>
          </a:xfrm>
          <a:prstGeom prst="rect">
            <a:avLst/>
          </a:prstGeom>
        </p:spPr>
      </p:pic>
    </p:spTree>
    <p:extLst>
      <p:ext uri="{BB962C8B-B14F-4D97-AF65-F5344CB8AC3E}">
        <p14:creationId xmlns:p14="http://schemas.microsoft.com/office/powerpoint/2010/main" val="325130028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124744"/>
            <a:ext cx="8229600" cy="5184576"/>
          </a:xfrm>
        </p:spPr>
        <p:txBody>
          <a:bodyPr>
            <a:normAutofit fontScale="92500" lnSpcReduction="10000"/>
          </a:bodyPr>
          <a:lstStyle/>
          <a:p>
            <a:r>
              <a:rPr lang="en-GB" dirty="0"/>
              <a:t>Observing teaching and learning is the most important way that </a:t>
            </a:r>
            <a:r>
              <a:rPr lang="en-GB" dirty="0" smtClean="0"/>
              <a:t>schools </a:t>
            </a:r>
            <a:r>
              <a:rPr lang="en-GB" dirty="0"/>
              <a:t>can gain a view of the quality of </a:t>
            </a:r>
            <a:r>
              <a:rPr lang="en-GB" dirty="0" smtClean="0"/>
              <a:t>education.</a:t>
            </a:r>
          </a:p>
          <a:p>
            <a:pPr>
              <a:buNone/>
            </a:pPr>
            <a:endParaRPr lang="en-GB" dirty="0" smtClean="0"/>
          </a:p>
          <a:p>
            <a:r>
              <a:rPr lang="en-GB" dirty="0" smtClean="0"/>
              <a:t>  The </a:t>
            </a:r>
            <a:r>
              <a:rPr lang="en-GB" dirty="0"/>
              <a:t>purpose of observation is to use the outcomes in a positive way to improve practice, and it is thus essential that observations and feedback are carried out in a spirit of support. </a:t>
            </a:r>
            <a:endParaRPr lang="en-GB" dirty="0" smtClean="0"/>
          </a:p>
          <a:p>
            <a:pPr>
              <a:buNone/>
            </a:pPr>
            <a:endParaRPr lang="en-GB" dirty="0" smtClean="0"/>
          </a:p>
          <a:p>
            <a:r>
              <a:rPr lang="en-GB" dirty="0" smtClean="0"/>
              <a:t> </a:t>
            </a:r>
            <a:r>
              <a:rPr lang="en-GB" dirty="0"/>
              <a:t>Staff should be involved in discussions about the purpose and practice of observation, so that they understand that these should be seen as part of their professional development.  </a:t>
            </a:r>
          </a:p>
        </p:txBody>
      </p:sp>
      <p:sp>
        <p:nvSpPr>
          <p:cNvPr id="2" name="Title 1"/>
          <p:cNvSpPr>
            <a:spLocks noGrp="1"/>
          </p:cNvSpPr>
          <p:nvPr>
            <p:ph type="title"/>
          </p:nvPr>
        </p:nvSpPr>
        <p:spPr/>
        <p:txBody>
          <a:bodyPr/>
          <a:lstStyle/>
          <a:p>
            <a:r>
              <a:rPr lang="en-GB" dirty="0" smtClean="0"/>
              <a:t>Judging lessons</a:t>
            </a:r>
            <a:endParaRPr lang="en-GB"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692696"/>
            <a:ext cx="8229600" cy="5314595"/>
          </a:xfrm>
        </p:spPr>
        <p:txBody>
          <a:bodyPr>
            <a:normAutofit lnSpcReduction="10000"/>
          </a:bodyPr>
          <a:lstStyle/>
          <a:p>
            <a:r>
              <a:rPr lang="en-GB" dirty="0"/>
              <a:t>All lesson observations should be recorded, and the record shared with the teacher.  The purpose of these records should be made clear to teachers, so that they know who will see it and what will be done with the information. </a:t>
            </a:r>
            <a:endParaRPr lang="en-GB" dirty="0" smtClean="0"/>
          </a:p>
          <a:p>
            <a:pPr>
              <a:buNone/>
            </a:pPr>
            <a:endParaRPr lang="en-GB" dirty="0" smtClean="0"/>
          </a:p>
          <a:p>
            <a:r>
              <a:rPr lang="en-GB" dirty="0" smtClean="0"/>
              <a:t> </a:t>
            </a:r>
            <a:r>
              <a:rPr lang="en-GB" dirty="0"/>
              <a:t>Notes of lesson observations should identify actions to be taken by the teacher as well as record any support, guidance or training needs, with the steps the school will take to meet these.  </a:t>
            </a:r>
          </a:p>
          <a:p>
            <a:pPr>
              <a:buNone/>
            </a:pPr>
            <a:r>
              <a:rPr lang="en-GB" dirty="0"/>
              <a:t> </a:t>
            </a:r>
          </a:p>
          <a:p>
            <a:endParaRPr lang="en-GB"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b="1" u="sng" dirty="0" smtClean="0"/>
              <a:t>Observing lessons – guidance for Head of Faculty/Department/Subject</a:t>
            </a:r>
            <a:endParaRPr lang="en-GB" dirty="0" smtClean="0"/>
          </a:p>
          <a:p>
            <a:pPr>
              <a:buNone/>
            </a:pPr>
            <a:r>
              <a:rPr lang="en-GB" dirty="0" smtClean="0"/>
              <a:t> </a:t>
            </a:r>
          </a:p>
          <a:p>
            <a:r>
              <a:rPr lang="en-GB" dirty="0" smtClean="0"/>
              <a:t>Evaluations and judgements are recorded on the Session Observation Form (SOF) used by </a:t>
            </a:r>
            <a:r>
              <a:rPr lang="en-GB" dirty="0" err="1" smtClean="0"/>
              <a:t>Estyn</a:t>
            </a:r>
            <a:r>
              <a:rPr lang="en-GB" dirty="0" smtClean="0"/>
              <a:t>, </a:t>
            </a:r>
            <a:endParaRPr lang="en-GB"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Table 7"/>
          <p:cNvGraphicFramePr>
            <a:graphicFrameLocks noGrp="1"/>
          </p:cNvGraphicFramePr>
          <p:nvPr>
            <p:extLst>
              <p:ext uri="{D42A27DB-BD31-4B8C-83A1-F6EECF244321}">
                <p14:modId xmlns:p14="http://schemas.microsoft.com/office/powerpoint/2010/main" val="77434360"/>
              </p:ext>
            </p:extLst>
          </p:nvPr>
        </p:nvGraphicFramePr>
        <p:xfrm>
          <a:off x="387307" y="1124743"/>
          <a:ext cx="8411158" cy="1649215"/>
        </p:xfrm>
        <a:graphic>
          <a:graphicData uri="http://schemas.openxmlformats.org/drawingml/2006/table">
            <a:tbl>
              <a:tblPr>
                <a:tableStyleId>{5C22544A-7EE6-4342-B048-85BDC9FD1C3A}</a:tableStyleId>
              </a:tblPr>
              <a:tblGrid>
                <a:gridCol w="1306368"/>
                <a:gridCol w="960107"/>
                <a:gridCol w="1152128"/>
                <a:gridCol w="672075"/>
                <a:gridCol w="1344149"/>
                <a:gridCol w="819419"/>
                <a:gridCol w="155515"/>
                <a:gridCol w="311029"/>
                <a:gridCol w="538240"/>
                <a:gridCol w="384043"/>
                <a:gridCol w="768085"/>
              </a:tblGrid>
              <a:tr h="369045">
                <a:tc>
                  <a:txBody>
                    <a:bodyPr/>
                    <a:lstStyle/>
                    <a:p>
                      <a:pPr>
                        <a:lnSpc>
                          <a:spcPct val="115000"/>
                        </a:lnSpc>
                        <a:spcAft>
                          <a:spcPts val="0"/>
                        </a:spcAft>
                      </a:pPr>
                      <a:r>
                        <a:rPr lang="en-GB" sz="800" dirty="0">
                          <a:effectLst/>
                          <a:latin typeface="Tahoma" panose="020B0604030504040204" pitchFamily="34" charset="0"/>
                          <a:ea typeface="Tahoma" panose="020B0604030504040204" pitchFamily="34" charset="0"/>
                          <a:cs typeface="Tahoma" panose="020B0604030504040204" pitchFamily="34" charset="0"/>
                        </a:rPr>
                        <a:t>SCHOOL/ YSGOL</a:t>
                      </a:r>
                    </a:p>
                  </a:txBody>
                  <a:tcPr marL="81504" marR="81504" marT="0" marB="0"/>
                </a:tc>
                <a:tc gridSpan="3">
                  <a:txBody>
                    <a:bodyPr/>
                    <a:lstStyle/>
                    <a:p>
                      <a:pPr>
                        <a:lnSpc>
                          <a:spcPct val="115000"/>
                        </a:lnSpc>
                        <a:spcAft>
                          <a:spcPts val="0"/>
                        </a:spcAft>
                      </a:pPr>
                      <a:r>
                        <a:rPr lang="en-GB" sz="800" dirty="0">
                          <a:effectLst/>
                          <a:latin typeface="Tahoma" panose="020B0604030504040204" pitchFamily="34" charset="0"/>
                          <a:ea typeface="Tahoma" panose="020B0604030504040204" pitchFamily="34" charset="0"/>
                          <a:cs typeface="Tahoma" panose="020B0604030504040204" pitchFamily="34" charset="0"/>
                        </a:rPr>
                        <a:t>Cefn Hengoed Community School</a:t>
                      </a:r>
                    </a:p>
                  </a:txBody>
                  <a:tcPr marL="81504" marR="81504" marT="0" marB="0"/>
                </a:tc>
                <a:tc hMerge="1">
                  <a:txBody>
                    <a:bodyPr/>
                    <a:lstStyle/>
                    <a:p>
                      <a:endParaRPr lang="en-GB"/>
                    </a:p>
                  </a:txBody>
                  <a:tcPr/>
                </a:tc>
                <a:tc hMerge="1">
                  <a:txBody>
                    <a:bodyPr/>
                    <a:lstStyle/>
                    <a:p>
                      <a:endParaRPr lang="en-GB"/>
                    </a:p>
                  </a:txBody>
                  <a:tcPr/>
                </a:tc>
                <a:tc>
                  <a:txBody>
                    <a:bodyPr/>
                    <a:lstStyle/>
                    <a:p>
                      <a:pPr>
                        <a:lnSpc>
                          <a:spcPct val="115000"/>
                        </a:lnSpc>
                        <a:spcAft>
                          <a:spcPts val="0"/>
                        </a:spcAft>
                      </a:pPr>
                      <a:r>
                        <a:rPr lang="en-GB" sz="800" dirty="0">
                          <a:effectLst/>
                          <a:latin typeface="Tahoma" panose="020B0604030504040204" pitchFamily="34" charset="0"/>
                          <a:ea typeface="Tahoma" panose="020B0604030504040204" pitchFamily="34" charset="0"/>
                          <a:cs typeface="Tahoma" panose="020B0604030504040204" pitchFamily="34" charset="0"/>
                        </a:rPr>
                        <a:t>Subject/ </a:t>
                      </a:r>
                      <a:r>
                        <a:rPr lang="en-GB" sz="800" dirty="0" err="1">
                          <a:effectLst/>
                          <a:latin typeface="Tahoma" panose="020B0604030504040204" pitchFamily="34" charset="0"/>
                          <a:ea typeface="Tahoma" panose="020B0604030504040204" pitchFamily="34" charset="0"/>
                          <a:cs typeface="Tahoma" panose="020B0604030504040204" pitchFamily="34" charset="0"/>
                        </a:rPr>
                        <a:t>Pwnc</a:t>
                      </a:r>
                      <a:endParaRPr lang="en-GB" sz="800" dirty="0">
                        <a:effectLst/>
                        <a:latin typeface="Tahoma" panose="020B0604030504040204" pitchFamily="34" charset="0"/>
                        <a:ea typeface="Tahoma" panose="020B0604030504040204" pitchFamily="34" charset="0"/>
                        <a:cs typeface="Tahoma" panose="020B0604030504040204" pitchFamily="34" charset="0"/>
                      </a:endParaRPr>
                    </a:p>
                  </a:txBody>
                  <a:tcPr marL="81504" marR="81504" marT="0" marB="0"/>
                </a:tc>
                <a:tc gridSpan="2">
                  <a:txBody>
                    <a:bodyPr/>
                    <a:lstStyle/>
                    <a:p>
                      <a:pPr>
                        <a:lnSpc>
                          <a:spcPct val="115000"/>
                        </a:lnSpc>
                        <a:spcAft>
                          <a:spcPts val="0"/>
                        </a:spcAft>
                      </a:pPr>
                      <a:r>
                        <a:rPr lang="en-GB" sz="800">
                          <a:effectLst/>
                          <a:latin typeface="Tahoma" panose="020B0604030504040204" pitchFamily="34" charset="0"/>
                          <a:ea typeface="Tahoma" panose="020B0604030504040204" pitchFamily="34" charset="0"/>
                          <a:cs typeface="Tahoma" panose="020B0604030504040204" pitchFamily="34" charset="0"/>
                        </a:rPr>
                        <a:t> </a:t>
                      </a:r>
                    </a:p>
                  </a:txBody>
                  <a:tcPr marL="81504" marR="81504" marT="0" marB="0"/>
                </a:tc>
                <a:tc hMerge="1">
                  <a:txBody>
                    <a:bodyPr/>
                    <a:lstStyle/>
                    <a:p>
                      <a:endParaRPr lang="en-GB"/>
                    </a:p>
                  </a:txBody>
                  <a:tcPr/>
                </a:tc>
                <a:tc gridSpan="2">
                  <a:txBody>
                    <a:bodyPr/>
                    <a:lstStyle/>
                    <a:p>
                      <a:pPr>
                        <a:lnSpc>
                          <a:spcPct val="115000"/>
                        </a:lnSpc>
                        <a:spcAft>
                          <a:spcPts val="0"/>
                        </a:spcAft>
                      </a:pPr>
                      <a:r>
                        <a:rPr lang="en-GB" sz="800">
                          <a:effectLst/>
                          <a:latin typeface="Tahoma" panose="020B0604030504040204" pitchFamily="34" charset="0"/>
                          <a:ea typeface="Tahoma" panose="020B0604030504040204" pitchFamily="34" charset="0"/>
                          <a:cs typeface="Tahoma" panose="020B0604030504040204" pitchFamily="34" charset="0"/>
                        </a:rPr>
                        <a:t>Date/ Dyddiad</a:t>
                      </a:r>
                    </a:p>
                  </a:txBody>
                  <a:tcPr marL="81504" marR="81504" marT="0" marB="0"/>
                </a:tc>
                <a:tc hMerge="1">
                  <a:txBody>
                    <a:bodyPr/>
                    <a:lstStyle/>
                    <a:p>
                      <a:endParaRPr lang="en-GB"/>
                    </a:p>
                  </a:txBody>
                  <a:tcPr/>
                </a:tc>
                <a:tc gridSpan="2">
                  <a:txBody>
                    <a:bodyPr/>
                    <a:lstStyle/>
                    <a:p>
                      <a:pPr>
                        <a:lnSpc>
                          <a:spcPct val="115000"/>
                        </a:lnSpc>
                        <a:spcAft>
                          <a:spcPts val="0"/>
                        </a:spcAft>
                      </a:pPr>
                      <a:r>
                        <a:rPr lang="en-GB" sz="800" dirty="0">
                          <a:effectLst/>
                          <a:latin typeface="Tahoma" panose="020B0604030504040204" pitchFamily="34" charset="0"/>
                          <a:ea typeface="Tahoma" panose="020B0604030504040204" pitchFamily="34" charset="0"/>
                          <a:cs typeface="Tahoma" panose="020B0604030504040204" pitchFamily="34" charset="0"/>
                        </a:rPr>
                        <a:t> </a:t>
                      </a:r>
                    </a:p>
                  </a:txBody>
                  <a:tcPr marL="81504" marR="81504" marT="0" marB="0"/>
                </a:tc>
                <a:tc hMerge="1">
                  <a:txBody>
                    <a:bodyPr/>
                    <a:lstStyle/>
                    <a:p>
                      <a:endParaRPr lang="en-GB"/>
                    </a:p>
                  </a:txBody>
                  <a:tcPr/>
                </a:tc>
              </a:tr>
              <a:tr h="379534">
                <a:tc>
                  <a:txBody>
                    <a:bodyPr/>
                    <a:lstStyle/>
                    <a:p>
                      <a:pPr>
                        <a:lnSpc>
                          <a:spcPct val="115000"/>
                        </a:lnSpc>
                        <a:spcAft>
                          <a:spcPts val="0"/>
                        </a:spcAft>
                      </a:pPr>
                      <a:r>
                        <a:rPr lang="en-GB" sz="800">
                          <a:effectLst/>
                          <a:latin typeface="Tahoma" panose="020B0604030504040204" pitchFamily="34" charset="0"/>
                          <a:ea typeface="Tahoma" panose="020B0604030504040204" pitchFamily="34" charset="0"/>
                          <a:cs typeface="Tahoma" panose="020B0604030504040204" pitchFamily="34" charset="0"/>
                        </a:rPr>
                        <a:t>INSPECTOR/ AROLYGYDD</a:t>
                      </a:r>
                    </a:p>
                  </a:txBody>
                  <a:tcPr marL="81504" marR="81504" marT="0" marB="0"/>
                </a:tc>
                <a:tc gridSpan="3">
                  <a:txBody>
                    <a:bodyPr/>
                    <a:lstStyle/>
                    <a:p>
                      <a:pPr>
                        <a:lnSpc>
                          <a:spcPct val="115000"/>
                        </a:lnSpc>
                        <a:spcAft>
                          <a:spcPts val="0"/>
                        </a:spcAft>
                      </a:pPr>
                      <a:r>
                        <a:rPr lang="en-GB" sz="800" dirty="0">
                          <a:effectLst/>
                          <a:latin typeface="Tahoma" panose="020B0604030504040204" pitchFamily="34" charset="0"/>
                          <a:ea typeface="Tahoma" panose="020B0604030504040204" pitchFamily="34" charset="0"/>
                          <a:cs typeface="Tahoma" panose="020B0604030504040204" pitchFamily="34" charset="0"/>
                        </a:rPr>
                        <a:t> </a:t>
                      </a:r>
                    </a:p>
                  </a:txBody>
                  <a:tcPr marL="81504" marR="81504" marT="0" marB="0"/>
                </a:tc>
                <a:tc hMerge="1">
                  <a:txBody>
                    <a:bodyPr/>
                    <a:lstStyle/>
                    <a:p>
                      <a:endParaRPr lang="en-GB"/>
                    </a:p>
                  </a:txBody>
                  <a:tcPr/>
                </a:tc>
                <a:tc hMerge="1">
                  <a:txBody>
                    <a:bodyPr/>
                    <a:lstStyle/>
                    <a:p>
                      <a:endParaRPr lang="en-GB"/>
                    </a:p>
                  </a:txBody>
                  <a:tcPr/>
                </a:tc>
                <a:tc gridSpan="2">
                  <a:txBody>
                    <a:bodyPr/>
                    <a:lstStyle/>
                    <a:p>
                      <a:pPr>
                        <a:lnSpc>
                          <a:spcPct val="115000"/>
                        </a:lnSpc>
                        <a:spcAft>
                          <a:spcPts val="0"/>
                        </a:spcAft>
                      </a:pPr>
                      <a:r>
                        <a:rPr lang="en-GB" sz="800">
                          <a:effectLst/>
                          <a:latin typeface="Tahoma" panose="020B0604030504040204" pitchFamily="34" charset="0"/>
                          <a:ea typeface="Tahoma" panose="020B0604030504040204" pitchFamily="34" charset="0"/>
                          <a:cs typeface="Tahoma" panose="020B0604030504040204" pitchFamily="34" charset="0"/>
                        </a:rPr>
                        <a:t>Year group(s)/ Grŵp/grwpiau blwyddyn</a:t>
                      </a:r>
                    </a:p>
                  </a:txBody>
                  <a:tcPr marL="81504" marR="81504" marT="0" marB="0"/>
                </a:tc>
                <a:tc hMerge="1">
                  <a:txBody>
                    <a:bodyPr/>
                    <a:lstStyle/>
                    <a:p>
                      <a:endParaRPr lang="en-GB"/>
                    </a:p>
                  </a:txBody>
                  <a:tcPr/>
                </a:tc>
                <a:tc gridSpan="2">
                  <a:txBody>
                    <a:bodyPr/>
                    <a:lstStyle/>
                    <a:p>
                      <a:pPr>
                        <a:lnSpc>
                          <a:spcPct val="115000"/>
                        </a:lnSpc>
                        <a:spcAft>
                          <a:spcPts val="0"/>
                        </a:spcAft>
                      </a:pPr>
                      <a:r>
                        <a:rPr lang="en-GB" sz="800">
                          <a:effectLst/>
                          <a:latin typeface="Tahoma" panose="020B0604030504040204" pitchFamily="34" charset="0"/>
                          <a:ea typeface="Tahoma" panose="020B0604030504040204" pitchFamily="34" charset="0"/>
                          <a:cs typeface="Tahoma" panose="020B0604030504040204" pitchFamily="34" charset="0"/>
                        </a:rPr>
                        <a:t> </a:t>
                      </a:r>
                    </a:p>
                  </a:txBody>
                  <a:tcPr marL="81504" marR="81504" marT="0" marB="0"/>
                </a:tc>
                <a:tc hMerge="1">
                  <a:txBody>
                    <a:bodyPr/>
                    <a:lstStyle/>
                    <a:p>
                      <a:endParaRPr lang="en-GB"/>
                    </a:p>
                  </a:txBody>
                  <a:tcPr/>
                </a:tc>
                <a:tc gridSpan="3">
                  <a:txBody>
                    <a:bodyPr/>
                    <a:lstStyle/>
                    <a:p>
                      <a:pPr>
                        <a:lnSpc>
                          <a:spcPct val="115000"/>
                        </a:lnSpc>
                        <a:spcAft>
                          <a:spcPts val="0"/>
                        </a:spcAft>
                      </a:pPr>
                      <a:r>
                        <a:rPr lang="en-GB" sz="800" dirty="0">
                          <a:effectLst/>
                          <a:latin typeface="Tahoma" panose="020B0604030504040204" pitchFamily="34" charset="0"/>
                          <a:ea typeface="Tahoma" panose="020B0604030504040204" pitchFamily="34" charset="0"/>
                          <a:cs typeface="Tahoma" panose="020B0604030504040204" pitchFamily="34" charset="0"/>
                        </a:rPr>
                        <a:t> </a:t>
                      </a:r>
                    </a:p>
                  </a:txBody>
                  <a:tcPr marL="81504" marR="81504" marT="0" marB="0"/>
                </a:tc>
                <a:tc hMerge="1">
                  <a:txBody>
                    <a:bodyPr/>
                    <a:lstStyle/>
                    <a:p>
                      <a:endParaRPr lang="en-GB"/>
                    </a:p>
                  </a:txBody>
                  <a:tcPr/>
                </a:tc>
                <a:tc hMerge="1">
                  <a:txBody>
                    <a:bodyPr/>
                    <a:lstStyle/>
                    <a:p>
                      <a:endParaRPr lang="en-GB"/>
                    </a:p>
                  </a:txBody>
                  <a:tcPr/>
                </a:tc>
              </a:tr>
              <a:tr h="480012">
                <a:tc>
                  <a:txBody>
                    <a:bodyPr/>
                    <a:lstStyle/>
                    <a:p>
                      <a:pPr>
                        <a:lnSpc>
                          <a:spcPct val="115000"/>
                        </a:lnSpc>
                        <a:spcAft>
                          <a:spcPts val="0"/>
                        </a:spcAft>
                      </a:pPr>
                      <a:r>
                        <a:rPr lang="en-GB" sz="800">
                          <a:effectLst/>
                          <a:latin typeface="Tahoma" panose="020B0604030504040204" pitchFamily="34" charset="0"/>
                          <a:ea typeface="Tahoma" panose="020B0604030504040204" pitchFamily="34" charset="0"/>
                          <a:cs typeface="Tahoma" panose="020B0604030504040204" pitchFamily="34" charset="0"/>
                        </a:rPr>
                        <a:t>No. present/ Nifer yn bresennol</a:t>
                      </a:r>
                    </a:p>
                  </a:txBody>
                  <a:tcPr marL="81504" marR="81504" marT="0" marB="0"/>
                </a:tc>
                <a:tc>
                  <a:txBody>
                    <a:bodyPr/>
                    <a:lstStyle/>
                    <a:p>
                      <a:pPr>
                        <a:lnSpc>
                          <a:spcPct val="115000"/>
                        </a:lnSpc>
                        <a:spcAft>
                          <a:spcPts val="0"/>
                        </a:spcAft>
                      </a:pPr>
                      <a:r>
                        <a:rPr lang="en-GB" sz="800" dirty="0">
                          <a:effectLst/>
                          <a:latin typeface="Tahoma" panose="020B0604030504040204" pitchFamily="34" charset="0"/>
                          <a:ea typeface="Tahoma" panose="020B0604030504040204" pitchFamily="34" charset="0"/>
                          <a:cs typeface="Tahoma" panose="020B0604030504040204" pitchFamily="34" charset="0"/>
                        </a:rPr>
                        <a:t> </a:t>
                      </a:r>
                    </a:p>
                  </a:txBody>
                  <a:tcPr marL="81504" marR="81504" marT="0" marB="0"/>
                </a:tc>
                <a:tc>
                  <a:txBody>
                    <a:bodyPr/>
                    <a:lstStyle/>
                    <a:p>
                      <a:pPr>
                        <a:lnSpc>
                          <a:spcPct val="115000"/>
                        </a:lnSpc>
                        <a:spcAft>
                          <a:spcPts val="0"/>
                        </a:spcAft>
                      </a:pPr>
                      <a:r>
                        <a:rPr lang="en-GB" sz="800" dirty="0">
                          <a:effectLst/>
                          <a:latin typeface="Tahoma" panose="020B0604030504040204" pitchFamily="34" charset="0"/>
                          <a:ea typeface="Tahoma" panose="020B0604030504040204" pitchFamily="34" charset="0"/>
                          <a:cs typeface="Tahoma" panose="020B0604030504040204" pitchFamily="34" charset="0"/>
                        </a:rPr>
                        <a:t>No. on roll/ </a:t>
                      </a:r>
                      <a:r>
                        <a:rPr lang="en-GB" sz="800" dirty="0" err="1">
                          <a:effectLst/>
                          <a:latin typeface="Tahoma" panose="020B0604030504040204" pitchFamily="34" charset="0"/>
                          <a:ea typeface="Tahoma" panose="020B0604030504040204" pitchFamily="34" charset="0"/>
                          <a:cs typeface="Tahoma" panose="020B0604030504040204" pitchFamily="34" charset="0"/>
                        </a:rPr>
                        <a:t>Nifer</a:t>
                      </a:r>
                      <a:r>
                        <a:rPr lang="en-GB" sz="800" dirty="0">
                          <a:effectLst/>
                          <a:latin typeface="Tahoma" panose="020B0604030504040204" pitchFamily="34" charset="0"/>
                          <a:ea typeface="Tahoma" panose="020B0604030504040204" pitchFamily="34" charset="0"/>
                          <a:cs typeface="Tahoma" panose="020B0604030504040204" pitchFamily="34" charset="0"/>
                        </a:rPr>
                        <a:t> </a:t>
                      </a:r>
                      <a:r>
                        <a:rPr lang="en-GB" sz="800" dirty="0" err="1">
                          <a:effectLst/>
                          <a:latin typeface="Tahoma" panose="020B0604030504040204" pitchFamily="34" charset="0"/>
                          <a:ea typeface="Tahoma" panose="020B0604030504040204" pitchFamily="34" charset="0"/>
                          <a:cs typeface="Tahoma" panose="020B0604030504040204" pitchFamily="34" charset="0"/>
                        </a:rPr>
                        <a:t>ar</a:t>
                      </a:r>
                      <a:r>
                        <a:rPr lang="en-GB" sz="800" dirty="0">
                          <a:effectLst/>
                          <a:latin typeface="Tahoma" panose="020B0604030504040204" pitchFamily="34" charset="0"/>
                          <a:ea typeface="Tahoma" panose="020B0604030504040204" pitchFamily="34" charset="0"/>
                          <a:cs typeface="Tahoma" panose="020B0604030504040204" pitchFamily="34" charset="0"/>
                        </a:rPr>
                        <a:t> y </a:t>
                      </a:r>
                      <a:r>
                        <a:rPr lang="en-GB" sz="800" dirty="0" err="1">
                          <a:effectLst/>
                          <a:latin typeface="Tahoma" panose="020B0604030504040204" pitchFamily="34" charset="0"/>
                          <a:ea typeface="Tahoma" panose="020B0604030504040204" pitchFamily="34" charset="0"/>
                          <a:cs typeface="Tahoma" panose="020B0604030504040204" pitchFamily="34" charset="0"/>
                        </a:rPr>
                        <a:t>gofrestr</a:t>
                      </a:r>
                      <a:endParaRPr lang="en-GB" sz="800" dirty="0">
                        <a:effectLst/>
                        <a:latin typeface="Tahoma" panose="020B0604030504040204" pitchFamily="34" charset="0"/>
                        <a:ea typeface="Tahoma" panose="020B0604030504040204" pitchFamily="34" charset="0"/>
                        <a:cs typeface="Tahoma" panose="020B0604030504040204" pitchFamily="34" charset="0"/>
                      </a:endParaRPr>
                    </a:p>
                  </a:txBody>
                  <a:tcPr marL="81504" marR="81504" marT="0" marB="0"/>
                </a:tc>
                <a:tc>
                  <a:txBody>
                    <a:bodyPr/>
                    <a:lstStyle/>
                    <a:p>
                      <a:pPr>
                        <a:lnSpc>
                          <a:spcPct val="115000"/>
                        </a:lnSpc>
                        <a:spcAft>
                          <a:spcPts val="0"/>
                        </a:spcAft>
                      </a:pPr>
                      <a:r>
                        <a:rPr lang="en-GB" sz="800" dirty="0">
                          <a:effectLst/>
                          <a:latin typeface="Tahoma" panose="020B0604030504040204" pitchFamily="34" charset="0"/>
                          <a:ea typeface="Tahoma" panose="020B0604030504040204" pitchFamily="34" charset="0"/>
                          <a:cs typeface="Tahoma" panose="020B0604030504040204" pitchFamily="34" charset="0"/>
                        </a:rPr>
                        <a:t> </a:t>
                      </a:r>
                    </a:p>
                  </a:txBody>
                  <a:tcPr marL="81504" marR="81504" marT="0" marB="0"/>
                </a:tc>
                <a:tc>
                  <a:txBody>
                    <a:bodyPr/>
                    <a:lstStyle/>
                    <a:p>
                      <a:pPr>
                        <a:lnSpc>
                          <a:spcPct val="115000"/>
                        </a:lnSpc>
                        <a:spcAft>
                          <a:spcPts val="0"/>
                        </a:spcAft>
                      </a:pPr>
                      <a:r>
                        <a:rPr lang="en-GB" sz="800" dirty="0">
                          <a:effectLst/>
                          <a:latin typeface="Tahoma" panose="020B0604030504040204" pitchFamily="34" charset="0"/>
                          <a:ea typeface="Tahoma" panose="020B0604030504040204" pitchFamily="34" charset="0"/>
                          <a:cs typeface="Tahoma" panose="020B0604030504040204" pitchFamily="34" charset="0"/>
                        </a:rPr>
                        <a:t>Ability/ </a:t>
                      </a:r>
                      <a:r>
                        <a:rPr lang="en-GB" sz="800" dirty="0" err="1">
                          <a:effectLst/>
                          <a:latin typeface="Tahoma" panose="020B0604030504040204" pitchFamily="34" charset="0"/>
                          <a:ea typeface="Tahoma" panose="020B0604030504040204" pitchFamily="34" charset="0"/>
                          <a:cs typeface="Tahoma" panose="020B0604030504040204" pitchFamily="34" charset="0"/>
                        </a:rPr>
                        <a:t>Gallu</a:t>
                      </a:r>
                      <a:endParaRPr lang="en-GB" sz="800" dirty="0">
                        <a:effectLst/>
                        <a:latin typeface="Tahoma" panose="020B0604030504040204" pitchFamily="34" charset="0"/>
                        <a:ea typeface="Tahoma" panose="020B0604030504040204" pitchFamily="34" charset="0"/>
                        <a:cs typeface="Tahoma" panose="020B0604030504040204" pitchFamily="34" charset="0"/>
                      </a:endParaRPr>
                    </a:p>
                    <a:p>
                      <a:pPr>
                        <a:lnSpc>
                          <a:spcPct val="115000"/>
                        </a:lnSpc>
                        <a:spcAft>
                          <a:spcPts val="0"/>
                        </a:spcAft>
                      </a:pPr>
                      <a:r>
                        <a:rPr lang="en-GB" sz="800" dirty="0">
                          <a:effectLst/>
                          <a:latin typeface="Tahoma" panose="020B0604030504040204" pitchFamily="34" charset="0"/>
                          <a:ea typeface="Tahoma" panose="020B0604030504040204" pitchFamily="34" charset="0"/>
                          <a:cs typeface="Tahoma" panose="020B0604030504040204" pitchFamily="34" charset="0"/>
                        </a:rPr>
                        <a:t> </a:t>
                      </a:r>
                    </a:p>
                    <a:p>
                      <a:pPr>
                        <a:lnSpc>
                          <a:spcPct val="115000"/>
                        </a:lnSpc>
                        <a:spcAft>
                          <a:spcPts val="0"/>
                        </a:spcAft>
                      </a:pPr>
                      <a:endParaRPr lang="en-GB" sz="800" dirty="0">
                        <a:effectLst/>
                        <a:latin typeface="Tahoma" panose="020B0604030504040204" pitchFamily="34" charset="0"/>
                        <a:ea typeface="Tahoma" panose="020B0604030504040204" pitchFamily="34" charset="0"/>
                        <a:cs typeface="Tahoma" panose="020B0604030504040204" pitchFamily="34" charset="0"/>
                      </a:endParaRPr>
                    </a:p>
                  </a:txBody>
                  <a:tcPr marL="81504" marR="81504" marT="0" marB="0"/>
                </a:tc>
                <a:tc>
                  <a:txBody>
                    <a:bodyPr/>
                    <a:lstStyle/>
                    <a:p>
                      <a:pPr>
                        <a:lnSpc>
                          <a:spcPct val="115000"/>
                        </a:lnSpc>
                        <a:spcAft>
                          <a:spcPts val="0"/>
                        </a:spcAft>
                      </a:pPr>
                      <a:r>
                        <a:rPr lang="en-GB" sz="800" dirty="0">
                          <a:effectLst/>
                          <a:latin typeface="Tahoma" panose="020B0604030504040204" pitchFamily="34" charset="0"/>
                          <a:ea typeface="Tahoma" panose="020B0604030504040204" pitchFamily="34" charset="0"/>
                          <a:cs typeface="Tahoma" panose="020B0604030504040204" pitchFamily="34" charset="0"/>
                        </a:rPr>
                        <a:t> </a:t>
                      </a:r>
                    </a:p>
                  </a:txBody>
                  <a:tcPr marL="81504" marR="81504" marT="0" marB="0"/>
                </a:tc>
                <a:tc gridSpan="4">
                  <a:txBody>
                    <a:bodyPr/>
                    <a:lstStyle/>
                    <a:p>
                      <a:pPr>
                        <a:lnSpc>
                          <a:spcPct val="115000"/>
                        </a:lnSpc>
                        <a:spcAft>
                          <a:spcPts val="0"/>
                        </a:spcAft>
                      </a:pPr>
                      <a:r>
                        <a:rPr lang="en-GB" sz="800" dirty="0">
                          <a:effectLst/>
                          <a:latin typeface="Tahoma" panose="020B0604030504040204" pitchFamily="34" charset="0"/>
                          <a:ea typeface="Tahoma" panose="020B0604030504040204" pitchFamily="34" charset="0"/>
                          <a:cs typeface="Tahoma" panose="020B0604030504040204" pitchFamily="34" charset="0"/>
                        </a:rPr>
                        <a:t>Observation time/ </a:t>
                      </a:r>
                      <a:r>
                        <a:rPr lang="en-GB" sz="800" dirty="0" err="1">
                          <a:effectLst/>
                          <a:latin typeface="Tahoma" panose="020B0604030504040204" pitchFamily="34" charset="0"/>
                          <a:ea typeface="Tahoma" panose="020B0604030504040204" pitchFamily="34" charset="0"/>
                          <a:cs typeface="Tahoma" panose="020B0604030504040204" pitchFamily="34" charset="0"/>
                        </a:rPr>
                        <a:t>Amser</a:t>
                      </a:r>
                      <a:r>
                        <a:rPr lang="en-GB" sz="800" dirty="0">
                          <a:effectLst/>
                          <a:latin typeface="Tahoma" panose="020B0604030504040204" pitchFamily="34" charset="0"/>
                          <a:ea typeface="Tahoma" panose="020B0604030504040204" pitchFamily="34" charset="0"/>
                          <a:cs typeface="Tahoma" panose="020B0604030504040204" pitchFamily="34" charset="0"/>
                        </a:rPr>
                        <a:t> </a:t>
                      </a:r>
                      <a:r>
                        <a:rPr lang="en-GB" sz="800" dirty="0" err="1">
                          <a:effectLst/>
                          <a:latin typeface="Tahoma" panose="020B0604030504040204" pitchFamily="34" charset="0"/>
                          <a:ea typeface="Tahoma" panose="020B0604030504040204" pitchFamily="34" charset="0"/>
                          <a:cs typeface="Tahoma" panose="020B0604030504040204" pitchFamily="34" charset="0"/>
                        </a:rPr>
                        <a:t>arsylwi</a:t>
                      </a:r>
                      <a:endParaRPr lang="en-GB" sz="800" dirty="0">
                        <a:effectLst/>
                        <a:latin typeface="Tahoma" panose="020B0604030504040204" pitchFamily="34" charset="0"/>
                        <a:ea typeface="Tahoma" panose="020B0604030504040204" pitchFamily="34" charset="0"/>
                        <a:cs typeface="Tahoma" panose="020B0604030504040204" pitchFamily="34" charset="0"/>
                      </a:endParaRPr>
                    </a:p>
                  </a:txBody>
                  <a:tcPr marL="81504" marR="81504" marT="0" marB="0"/>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a:lnSpc>
                          <a:spcPct val="115000"/>
                        </a:lnSpc>
                        <a:spcAft>
                          <a:spcPts val="0"/>
                        </a:spcAft>
                      </a:pPr>
                      <a:r>
                        <a:rPr lang="en-GB" sz="800" dirty="0">
                          <a:effectLst/>
                          <a:latin typeface="Tahoma" panose="020B0604030504040204" pitchFamily="34" charset="0"/>
                          <a:ea typeface="Tahoma" panose="020B0604030504040204" pitchFamily="34" charset="0"/>
                          <a:cs typeface="Tahoma" panose="020B0604030504040204" pitchFamily="34" charset="0"/>
                        </a:rPr>
                        <a:t> </a:t>
                      </a:r>
                    </a:p>
                    <a:p>
                      <a:pPr>
                        <a:lnSpc>
                          <a:spcPct val="115000"/>
                        </a:lnSpc>
                        <a:spcAft>
                          <a:spcPts val="0"/>
                        </a:spcAft>
                      </a:pPr>
                      <a:r>
                        <a:rPr lang="en-GB" sz="800" dirty="0">
                          <a:effectLst/>
                          <a:latin typeface="Tahoma" panose="020B0604030504040204" pitchFamily="34" charset="0"/>
                          <a:ea typeface="Tahoma" panose="020B0604030504040204" pitchFamily="34" charset="0"/>
                          <a:cs typeface="Tahoma" panose="020B0604030504040204" pitchFamily="34" charset="0"/>
                        </a:rPr>
                        <a:t> </a:t>
                      </a:r>
                    </a:p>
                  </a:txBody>
                  <a:tcPr marL="81504" marR="81504" marT="0" marB="0"/>
                </a:tc>
              </a:tr>
              <a:tr h="355586">
                <a:tc gridSpan="11">
                  <a:txBody>
                    <a:bodyPr/>
                    <a:lstStyle/>
                    <a:p>
                      <a:pPr>
                        <a:lnSpc>
                          <a:spcPct val="115000"/>
                        </a:lnSpc>
                        <a:spcAft>
                          <a:spcPts val="0"/>
                        </a:spcAft>
                      </a:pPr>
                      <a:r>
                        <a:rPr lang="en-GB" sz="800" dirty="0">
                          <a:effectLst/>
                          <a:latin typeface="Tahoma" panose="020B0604030504040204" pitchFamily="34" charset="0"/>
                          <a:ea typeface="Tahoma" panose="020B0604030504040204" pitchFamily="34" charset="0"/>
                          <a:cs typeface="Tahoma" panose="020B0604030504040204" pitchFamily="34" charset="0"/>
                        </a:rPr>
                        <a:t>Context of the observation / </a:t>
                      </a:r>
                      <a:r>
                        <a:rPr lang="en-GB" sz="800" dirty="0" err="1">
                          <a:effectLst/>
                          <a:latin typeface="Tahoma" panose="020B0604030504040204" pitchFamily="34" charset="0"/>
                          <a:ea typeface="Tahoma" panose="020B0604030504040204" pitchFamily="34" charset="0"/>
                          <a:cs typeface="Tahoma" panose="020B0604030504040204" pitchFamily="34" charset="0"/>
                        </a:rPr>
                        <a:t>Cyd-destun</a:t>
                      </a:r>
                      <a:r>
                        <a:rPr lang="en-GB" sz="800" dirty="0">
                          <a:effectLst/>
                          <a:latin typeface="Tahoma" panose="020B0604030504040204" pitchFamily="34" charset="0"/>
                          <a:ea typeface="Tahoma" panose="020B0604030504040204" pitchFamily="34" charset="0"/>
                          <a:cs typeface="Tahoma" panose="020B0604030504040204" pitchFamily="34" charset="0"/>
                        </a:rPr>
                        <a:t> </a:t>
                      </a:r>
                      <a:r>
                        <a:rPr lang="en-GB" sz="800" dirty="0" err="1">
                          <a:effectLst/>
                          <a:latin typeface="Tahoma" panose="020B0604030504040204" pitchFamily="34" charset="0"/>
                          <a:ea typeface="Tahoma" panose="020B0604030504040204" pitchFamily="34" charset="0"/>
                          <a:cs typeface="Tahoma" panose="020B0604030504040204" pitchFamily="34" charset="0"/>
                        </a:rPr>
                        <a:t>yr</a:t>
                      </a:r>
                      <a:r>
                        <a:rPr lang="en-GB" sz="800" dirty="0">
                          <a:effectLst/>
                          <a:latin typeface="Tahoma" panose="020B0604030504040204" pitchFamily="34" charset="0"/>
                          <a:ea typeface="Tahoma" panose="020B0604030504040204" pitchFamily="34" charset="0"/>
                          <a:cs typeface="Tahoma" panose="020B0604030504040204" pitchFamily="34" charset="0"/>
                        </a:rPr>
                        <a:t> </a:t>
                      </a:r>
                      <a:r>
                        <a:rPr lang="en-GB" sz="800" dirty="0" err="1">
                          <a:effectLst/>
                          <a:latin typeface="Tahoma" panose="020B0604030504040204" pitchFamily="34" charset="0"/>
                          <a:ea typeface="Tahoma" panose="020B0604030504040204" pitchFamily="34" charset="0"/>
                          <a:cs typeface="Tahoma" panose="020B0604030504040204" pitchFamily="34" charset="0"/>
                        </a:rPr>
                        <a:t>arsylwi</a:t>
                      </a:r>
                      <a:endParaRPr lang="en-GB" sz="800" dirty="0">
                        <a:effectLst/>
                        <a:latin typeface="Tahoma" panose="020B0604030504040204" pitchFamily="34" charset="0"/>
                        <a:ea typeface="Tahoma" panose="020B0604030504040204" pitchFamily="34" charset="0"/>
                        <a:cs typeface="Tahoma" panose="020B0604030504040204" pitchFamily="34" charset="0"/>
                      </a:endParaRPr>
                    </a:p>
                    <a:p>
                      <a:pPr>
                        <a:lnSpc>
                          <a:spcPct val="115000"/>
                        </a:lnSpc>
                        <a:spcAft>
                          <a:spcPts val="0"/>
                        </a:spcAft>
                      </a:pPr>
                      <a:r>
                        <a:rPr lang="en-GB" sz="800" dirty="0">
                          <a:effectLst/>
                          <a:latin typeface="Tahoma" panose="020B0604030504040204" pitchFamily="34" charset="0"/>
                          <a:ea typeface="Tahoma" panose="020B0604030504040204" pitchFamily="34" charset="0"/>
                          <a:cs typeface="Tahoma" panose="020B0604030504040204" pitchFamily="34" charset="0"/>
                        </a:rPr>
                        <a:t> </a:t>
                      </a:r>
                    </a:p>
                    <a:p>
                      <a:pPr>
                        <a:lnSpc>
                          <a:spcPct val="115000"/>
                        </a:lnSpc>
                        <a:spcAft>
                          <a:spcPts val="0"/>
                        </a:spcAft>
                      </a:pPr>
                      <a:r>
                        <a:rPr lang="en-GB" sz="800" dirty="0">
                          <a:effectLst/>
                          <a:latin typeface="Tahoma" panose="020B0604030504040204" pitchFamily="34" charset="0"/>
                          <a:ea typeface="Tahoma" panose="020B0604030504040204" pitchFamily="34" charset="0"/>
                          <a:cs typeface="Tahoma" panose="020B0604030504040204" pitchFamily="34" charset="0"/>
                        </a:rPr>
                        <a:t> </a:t>
                      </a:r>
                    </a:p>
                  </a:txBody>
                  <a:tcPr marL="81504" marR="81504" marT="0" marB="0"/>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r>
            </a:tbl>
          </a:graphicData>
        </a:graphic>
      </p:graphicFrame>
      <p:sp>
        <p:nvSpPr>
          <p:cNvPr id="9" name="Rectangle 8"/>
          <p:cNvSpPr/>
          <p:nvPr/>
        </p:nvSpPr>
        <p:spPr>
          <a:xfrm>
            <a:off x="373847" y="2780929"/>
            <a:ext cx="8544949" cy="4329778"/>
          </a:xfrm>
          <a:prstGeom prst="rect">
            <a:avLst/>
          </a:prstGeom>
        </p:spPr>
        <p:txBody>
          <a:bodyPr wrap="square">
            <a:spAutoFit/>
          </a:bodyPr>
          <a:lstStyle/>
          <a:p>
            <a:r>
              <a:rPr lang="en-GB" sz="1100" b="1" dirty="0">
                <a:latin typeface="Tahoma" panose="020B0604030504040204" pitchFamily="34" charset="0"/>
                <a:ea typeface="Tahoma" panose="020B0604030504040204" pitchFamily="34" charset="0"/>
                <a:cs typeface="Tahoma" panose="020B0604030504040204" pitchFamily="34" charset="0"/>
              </a:rPr>
              <a:t>Standards and progress/ </a:t>
            </a:r>
            <a:r>
              <a:rPr lang="en-GB" sz="1100" b="1" dirty="0" err="1">
                <a:latin typeface="Tahoma" panose="020B0604030504040204" pitchFamily="34" charset="0"/>
                <a:ea typeface="Tahoma" panose="020B0604030504040204" pitchFamily="34" charset="0"/>
                <a:cs typeface="Tahoma" panose="020B0604030504040204" pitchFamily="34" charset="0"/>
              </a:rPr>
              <a:t>Safonau</a:t>
            </a:r>
            <a:r>
              <a:rPr lang="en-GB" sz="1100" b="1" dirty="0">
                <a:latin typeface="Tahoma" panose="020B0604030504040204" pitchFamily="34" charset="0"/>
                <a:ea typeface="Tahoma" panose="020B0604030504040204" pitchFamily="34" charset="0"/>
                <a:cs typeface="Tahoma" panose="020B0604030504040204" pitchFamily="34" charset="0"/>
              </a:rPr>
              <a:t> a </a:t>
            </a:r>
            <a:r>
              <a:rPr lang="en-GB" sz="1100" b="1" dirty="0" err="1">
                <a:latin typeface="Tahoma" panose="020B0604030504040204" pitchFamily="34" charset="0"/>
                <a:ea typeface="Tahoma" panose="020B0604030504040204" pitchFamily="34" charset="0"/>
                <a:cs typeface="Tahoma" panose="020B0604030504040204" pitchFamily="34" charset="0"/>
              </a:rPr>
              <a:t>chynnydd</a:t>
            </a:r>
            <a:r>
              <a:rPr lang="en-GB" sz="1100" b="1" dirty="0">
                <a:latin typeface="Tahoma" panose="020B0604030504040204" pitchFamily="34" charset="0"/>
                <a:ea typeface="Tahoma" panose="020B0604030504040204" pitchFamily="34" charset="0"/>
                <a:cs typeface="Tahoma" panose="020B0604030504040204" pitchFamily="34" charset="0"/>
              </a:rPr>
              <a:t>			</a:t>
            </a:r>
            <a:r>
              <a:rPr lang="en-GB" sz="1100" dirty="0" smtClean="0">
                <a:latin typeface="Tahoma" panose="020B0604030504040204" pitchFamily="34" charset="0"/>
                <a:ea typeface="Tahoma" panose="020B0604030504040204" pitchFamily="34" charset="0"/>
                <a:cs typeface="Tahoma" panose="020B0604030504040204" pitchFamily="34" charset="0"/>
              </a:rPr>
              <a:t> </a:t>
            </a:r>
            <a:r>
              <a:rPr lang="en-GB" sz="1100" b="1" dirty="0" smtClean="0">
                <a:latin typeface="Tahoma" panose="020B0604030504040204" pitchFamily="34" charset="0"/>
                <a:ea typeface="Tahoma" panose="020B0604030504040204" pitchFamily="34" charset="0"/>
                <a:cs typeface="Tahoma" panose="020B0604030504040204" pitchFamily="34" charset="0"/>
              </a:rPr>
              <a:t>                                            </a:t>
            </a:r>
            <a:endParaRPr lang="en-GB" sz="1100" dirty="0">
              <a:latin typeface="Tahoma" panose="020B0604030504040204" pitchFamily="34" charset="0"/>
              <a:ea typeface="Tahoma" panose="020B0604030504040204" pitchFamily="34" charset="0"/>
              <a:cs typeface="Tahoma" panose="020B0604030504040204" pitchFamily="34" charset="0"/>
            </a:endParaRPr>
          </a:p>
          <a:p>
            <a:r>
              <a:rPr lang="en-GB" sz="1100" dirty="0" smtClean="0">
                <a:latin typeface="Tahoma" panose="020B0604030504040204" pitchFamily="34" charset="0"/>
                <a:ea typeface="Tahoma" panose="020B0604030504040204" pitchFamily="34" charset="0"/>
                <a:cs typeface="Tahoma" panose="020B0604030504040204" pitchFamily="34" charset="0"/>
              </a:rPr>
              <a:t>________________________________________________________________________________</a:t>
            </a:r>
            <a:endParaRPr lang="en-GB" sz="1100" dirty="0">
              <a:latin typeface="Tahoma" panose="020B0604030504040204" pitchFamily="34" charset="0"/>
              <a:ea typeface="Tahoma" panose="020B0604030504040204" pitchFamily="34" charset="0"/>
              <a:cs typeface="Tahoma" panose="020B0604030504040204" pitchFamily="34" charset="0"/>
            </a:endParaRPr>
          </a:p>
          <a:p>
            <a:r>
              <a:rPr lang="en-GB" sz="1100" dirty="0">
                <a:latin typeface="Tahoma" panose="020B0604030504040204" pitchFamily="34" charset="0"/>
                <a:ea typeface="Tahoma" panose="020B0604030504040204" pitchFamily="34" charset="0"/>
                <a:cs typeface="Tahoma" panose="020B0604030504040204" pitchFamily="34" charset="0"/>
              </a:rPr>
              <a:t> </a:t>
            </a:r>
          </a:p>
          <a:p>
            <a:endParaRPr lang="en-GB" sz="1100" b="1" dirty="0" smtClean="0">
              <a:latin typeface="Tahoma" panose="020B0604030504040204" pitchFamily="34" charset="0"/>
              <a:ea typeface="Tahoma" panose="020B0604030504040204" pitchFamily="34" charset="0"/>
              <a:cs typeface="Tahoma" panose="020B0604030504040204" pitchFamily="34" charset="0"/>
            </a:endParaRPr>
          </a:p>
          <a:p>
            <a:endParaRPr lang="en-GB" sz="1100" b="1" dirty="0">
              <a:latin typeface="Tahoma" panose="020B0604030504040204" pitchFamily="34" charset="0"/>
              <a:ea typeface="Tahoma" panose="020B0604030504040204" pitchFamily="34" charset="0"/>
              <a:cs typeface="Tahoma" panose="020B0604030504040204" pitchFamily="34" charset="0"/>
            </a:endParaRPr>
          </a:p>
          <a:p>
            <a:endParaRPr lang="en-GB" sz="1100" b="1" dirty="0" smtClean="0">
              <a:latin typeface="Tahoma" panose="020B0604030504040204" pitchFamily="34" charset="0"/>
              <a:ea typeface="Tahoma" panose="020B0604030504040204" pitchFamily="34" charset="0"/>
              <a:cs typeface="Tahoma" panose="020B0604030504040204" pitchFamily="34" charset="0"/>
            </a:endParaRPr>
          </a:p>
          <a:p>
            <a:endParaRPr lang="en-GB" sz="1100" b="1" dirty="0">
              <a:latin typeface="Tahoma" panose="020B0604030504040204" pitchFamily="34" charset="0"/>
              <a:ea typeface="Tahoma" panose="020B0604030504040204" pitchFamily="34" charset="0"/>
              <a:cs typeface="Tahoma" panose="020B0604030504040204" pitchFamily="34" charset="0"/>
            </a:endParaRPr>
          </a:p>
          <a:p>
            <a:endParaRPr lang="en-GB" sz="1100" b="1" dirty="0" smtClean="0">
              <a:latin typeface="Tahoma" panose="020B0604030504040204" pitchFamily="34" charset="0"/>
              <a:ea typeface="Tahoma" panose="020B0604030504040204" pitchFamily="34" charset="0"/>
              <a:cs typeface="Tahoma" panose="020B0604030504040204" pitchFamily="34" charset="0"/>
            </a:endParaRPr>
          </a:p>
          <a:p>
            <a:r>
              <a:rPr lang="en-GB" sz="1100" b="1" dirty="0" smtClean="0">
                <a:latin typeface="Tahoma" panose="020B0604030504040204" pitchFamily="34" charset="0"/>
                <a:ea typeface="Tahoma" panose="020B0604030504040204" pitchFamily="34" charset="0"/>
                <a:cs typeface="Tahoma" panose="020B0604030504040204" pitchFamily="34" charset="0"/>
              </a:rPr>
              <a:t>____________________________________________________________________</a:t>
            </a:r>
            <a:endParaRPr lang="en-GB" sz="1100" b="1" dirty="0">
              <a:latin typeface="Tahoma" panose="020B0604030504040204" pitchFamily="34" charset="0"/>
              <a:ea typeface="Tahoma" panose="020B0604030504040204" pitchFamily="34" charset="0"/>
              <a:cs typeface="Tahoma" panose="020B0604030504040204" pitchFamily="34" charset="0"/>
            </a:endParaRPr>
          </a:p>
          <a:p>
            <a:r>
              <a:rPr lang="en-GB" sz="1100" b="1" dirty="0" smtClean="0">
                <a:latin typeface="Tahoma" panose="020B0604030504040204" pitchFamily="34" charset="0"/>
                <a:ea typeface="Tahoma" panose="020B0604030504040204" pitchFamily="34" charset="0"/>
                <a:cs typeface="Tahoma" panose="020B0604030504040204" pitchFamily="34" charset="0"/>
              </a:rPr>
              <a:t>Teaching</a:t>
            </a:r>
            <a:r>
              <a:rPr lang="en-GB" sz="1100" b="1" dirty="0">
                <a:latin typeface="Tahoma" panose="020B0604030504040204" pitchFamily="34" charset="0"/>
                <a:ea typeface="Tahoma" panose="020B0604030504040204" pitchFamily="34" charset="0"/>
                <a:cs typeface="Tahoma" panose="020B0604030504040204" pitchFamily="34" charset="0"/>
              </a:rPr>
              <a:t>/ </a:t>
            </a:r>
            <a:r>
              <a:rPr lang="en-GB" sz="1100" b="1" dirty="0" err="1">
                <a:latin typeface="Tahoma" panose="020B0604030504040204" pitchFamily="34" charset="0"/>
                <a:ea typeface="Tahoma" panose="020B0604030504040204" pitchFamily="34" charset="0"/>
                <a:cs typeface="Tahoma" panose="020B0604030504040204" pitchFamily="34" charset="0"/>
              </a:rPr>
              <a:t>Addysgu</a:t>
            </a:r>
            <a:r>
              <a:rPr lang="en-GB" sz="1100" b="1" dirty="0">
                <a:latin typeface="Tahoma" panose="020B0604030504040204" pitchFamily="34" charset="0"/>
                <a:ea typeface="Tahoma" panose="020B0604030504040204" pitchFamily="34" charset="0"/>
                <a:cs typeface="Tahoma" panose="020B0604030504040204" pitchFamily="34" charset="0"/>
              </a:rPr>
              <a:t>			</a:t>
            </a:r>
            <a:endParaRPr lang="en-GB" sz="1100" dirty="0">
              <a:latin typeface="Tahoma" panose="020B0604030504040204" pitchFamily="34" charset="0"/>
              <a:ea typeface="Tahoma" panose="020B0604030504040204" pitchFamily="34" charset="0"/>
              <a:cs typeface="Tahoma" panose="020B0604030504040204" pitchFamily="34" charset="0"/>
            </a:endParaRPr>
          </a:p>
          <a:p>
            <a:r>
              <a:rPr lang="en-GB" sz="1100" dirty="0" smtClean="0">
                <a:latin typeface="Tahoma" panose="020B0604030504040204" pitchFamily="34" charset="0"/>
                <a:ea typeface="Tahoma" panose="020B0604030504040204" pitchFamily="34" charset="0"/>
                <a:cs typeface="Tahoma" panose="020B0604030504040204" pitchFamily="34" charset="0"/>
              </a:rPr>
              <a:t>________________________________________________________________________________</a:t>
            </a:r>
            <a:endParaRPr lang="en-GB" sz="1100" dirty="0">
              <a:latin typeface="Tahoma" panose="020B0604030504040204" pitchFamily="34" charset="0"/>
              <a:ea typeface="Tahoma" panose="020B0604030504040204" pitchFamily="34" charset="0"/>
              <a:cs typeface="Tahoma" panose="020B0604030504040204" pitchFamily="34" charset="0"/>
            </a:endParaRPr>
          </a:p>
          <a:p>
            <a:endParaRPr lang="en-GB" sz="1100" dirty="0" smtClean="0">
              <a:latin typeface="Tahoma" panose="020B0604030504040204" pitchFamily="34" charset="0"/>
              <a:ea typeface="Tahoma" panose="020B0604030504040204" pitchFamily="34" charset="0"/>
              <a:cs typeface="Tahoma" panose="020B0604030504040204" pitchFamily="34" charset="0"/>
            </a:endParaRPr>
          </a:p>
          <a:p>
            <a:endParaRPr lang="en-GB" sz="1100" dirty="0">
              <a:latin typeface="Tahoma" panose="020B0604030504040204" pitchFamily="34" charset="0"/>
              <a:ea typeface="Tahoma" panose="020B0604030504040204" pitchFamily="34" charset="0"/>
              <a:cs typeface="Tahoma" panose="020B0604030504040204" pitchFamily="34" charset="0"/>
            </a:endParaRPr>
          </a:p>
          <a:p>
            <a:endParaRPr lang="en-GB" sz="1100" dirty="0" smtClean="0">
              <a:latin typeface="Tahoma" panose="020B0604030504040204" pitchFamily="34" charset="0"/>
              <a:ea typeface="Tahoma" panose="020B0604030504040204" pitchFamily="34" charset="0"/>
              <a:cs typeface="Tahoma" panose="020B0604030504040204" pitchFamily="34" charset="0"/>
            </a:endParaRPr>
          </a:p>
          <a:p>
            <a:endParaRPr lang="en-GB" sz="1100" dirty="0">
              <a:latin typeface="Tahoma" panose="020B0604030504040204" pitchFamily="34" charset="0"/>
              <a:ea typeface="Tahoma" panose="020B0604030504040204" pitchFamily="34" charset="0"/>
              <a:cs typeface="Tahoma" panose="020B0604030504040204" pitchFamily="34" charset="0"/>
            </a:endParaRPr>
          </a:p>
          <a:p>
            <a:endParaRPr lang="en-GB" sz="1100" dirty="0" smtClean="0">
              <a:latin typeface="Tahoma" panose="020B0604030504040204" pitchFamily="34" charset="0"/>
              <a:ea typeface="Tahoma" panose="020B0604030504040204" pitchFamily="34" charset="0"/>
              <a:cs typeface="Tahoma" panose="020B0604030504040204" pitchFamily="34" charset="0"/>
            </a:endParaRPr>
          </a:p>
          <a:p>
            <a:endParaRPr lang="en-GB" sz="1000" dirty="0" smtClean="0">
              <a:latin typeface="Tahoma" panose="020B0604030504040204" pitchFamily="34" charset="0"/>
              <a:ea typeface="Tahoma" panose="020B0604030504040204" pitchFamily="34" charset="0"/>
              <a:cs typeface="Tahoma" panose="020B0604030504040204" pitchFamily="34" charset="0"/>
            </a:endParaRPr>
          </a:p>
          <a:p>
            <a:endParaRPr lang="en-GB" sz="1000" dirty="0">
              <a:latin typeface="Tahoma" panose="020B0604030504040204" pitchFamily="34" charset="0"/>
              <a:ea typeface="Tahoma" panose="020B0604030504040204" pitchFamily="34" charset="0"/>
              <a:cs typeface="Tahoma" panose="020B0604030504040204" pitchFamily="34" charset="0"/>
            </a:endParaRPr>
          </a:p>
          <a:p>
            <a:r>
              <a:rPr lang="en-GB" sz="1000" dirty="0" smtClean="0">
                <a:latin typeface="Tahoma" panose="020B0604030504040204" pitchFamily="34" charset="0"/>
                <a:ea typeface="Tahoma" panose="020B0604030504040204" pitchFamily="34" charset="0"/>
                <a:cs typeface="Tahoma" panose="020B0604030504040204" pitchFamily="34" charset="0"/>
              </a:rPr>
              <a:t>________________________________________________________________________________________</a:t>
            </a:r>
            <a:endParaRPr lang="en-GB" sz="1000" dirty="0">
              <a:latin typeface="Tahoma" panose="020B0604030504040204" pitchFamily="34" charset="0"/>
              <a:ea typeface="Tahoma" panose="020B0604030504040204" pitchFamily="34" charset="0"/>
              <a:cs typeface="Tahoma" panose="020B0604030504040204" pitchFamily="34" charset="0"/>
            </a:endParaRPr>
          </a:p>
          <a:p>
            <a:r>
              <a:rPr lang="en-GB" sz="1000" dirty="0" smtClean="0">
                <a:latin typeface="Tahoma" panose="020B0604030504040204" pitchFamily="34" charset="0"/>
                <a:ea typeface="Tahoma" panose="020B0604030504040204" pitchFamily="34" charset="0"/>
                <a:cs typeface="Tahoma" panose="020B0604030504040204" pitchFamily="34" charset="0"/>
              </a:rPr>
              <a:t>Please </a:t>
            </a:r>
            <a:r>
              <a:rPr lang="en-GB" sz="1000" dirty="0">
                <a:latin typeface="Tahoma" panose="020B0604030504040204" pitchFamily="34" charset="0"/>
                <a:ea typeface="Tahoma" panose="020B0604030504040204" pitchFamily="34" charset="0"/>
                <a:cs typeface="Tahoma" panose="020B0604030504040204" pitchFamily="34" charset="0"/>
              </a:rPr>
              <a:t>use this space to comment on other issues/ </a:t>
            </a:r>
            <a:r>
              <a:rPr lang="en-GB" sz="1000" dirty="0" err="1">
                <a:latin typeface="Tahoma" panose="020B0604030504040204" pitchFamily="34" charset="0"/>
                <a:ea typeface="Tahoma" panose="020B0604030504040204" pitchFamily="34" charset="0"/>
                <a:cs typeface="Tahoma" panose="020B0604030504040204" pitchFamily="34" charset="0"/>
              </a:rPr>
              <a:t>Defnyddiwch</a:t>
            </a:r>
            <a:r>
              <a:rPr lang="en-GB" sz="1000" dirty="0">
                <a:latin typeface="Tahoma" panose="020B0604030504040204" pitchFamily="34" charset="0"/>
                <a:ea typeface="Tahoma" panose="020B0604030504040204" pitchFamily="34" charset="0"/>
                <a:cs typeface="Tahoma" panose="020B0604030504040204" pitchFamily="34" charset="0"/>
              </a:rPr>
              <a:t> y </a:t>
            </a:r>
            <a:r>
              <a:rPr lang="en-GB" sz="1000" dirty="0" err="1">
                <a:latin typeface="Tahoma" panose="020B0604030504040204" pitchFamily="34" charset="0"/>
                <a:ea typeface="Tahoma" panose="020B0604030504040204" pitchFamily="34" charset="0"/>
                <a:cs typeface="Tahoma" panose="020B0604030504040204" pitchFamily="34" charset="0"/>
              </a:rPr>
              <a:t>gofod</a:t>
            </a:r>
            <a:r>
              <a:rPr lang="en-GB" sz="1000" dirty="0">
                <a:latin typeface="Tahoma" panose="020B0604030504040204" pitchFamily="34" charset="0"/>
                <a:ea typeface="Tahoma" panose="020B0604030504040204" pitchFamily="34" charset="0"/>
                <a:cs typeface="Tahoma" panose="020B0604030504040204" pitchFamily="34" charset="0"/>
              </a:rPr>
              <a:t> </a:t>
            </a:r>
            <a:r>
              <a:rPr lang="en-GB" sz="1000" dirty="0" err="1">
                <a:latin typeface="Tahoma" panose="020B0604030504040204" pitchFamily="34" charset="0"/>
                <a:ea typeface="Tahoma" panose="020B0604030504040204" pitchFamily="34" charset="0"/>
                <a:cs typeface="Tahoma" panose="020B0604030504040204" pitchFamily="34" charset="0"/>
              </a:rPr>
              <a:t>hwn</a:t>
            </a:r>
            <a:r>
              <a:rPr lang="en-GB" sz="1000" dirty="0">
                <a:latin typeface="Tahoma" panose="020B0604030504040204" pitchFamily="34" charset="0"/>
                <a:ea typeface="Tahoma" panose="020B0604030504040204" pitchFamily="34" charset="0"/>
                <a:cs typeface="Tahoma" panose="020B0604030504040204" pitchFamily="34" charset="0"/>
              </a:rPr>
              <a:t> </a:t>
            </a:r>
            <a:r>
              <a:rPr lang="en-GB" sz="1000" dirty="0" err="1">
                <a:latin typeface="Tahoma" panose="020B0604030504040204" pitchFamily="34" charset="0"/>
                <a:ea typeface="Tahoma" panose="020B0604030504040204" pitchFamily="34" charset="0"/>
                <a:cs typeface="Tahoma" panose="020B0604030504040204" pitchFamily="34" charset="0"/>
              </a:rPr>
              <a:t>i</a:t>
            </a:r>
            <a:r>
              <a:rPr lang="en-GB" sz="1000" dirty="0">
                <a:latin typeface="Tahoma" panose="020B0604030504040204" pitchFamily="34" charset="0"/>
                <a:ea typeface="Tahoma" panose="020B0604030504040204" pitchFamily="34" charset="0"/>
                <a:cs typeface="Tahoma" panose="020B0604030504040204" pitchFamily="34" charset="0"/>
              </a:rPr>
              <a:t> </a:t>
            </a:r>
            <a:r>
              <a:rPr lang="en-GB" sz="1000" dirty="0" err="1">
                <a:latin typeface="Tahoma" panose="020B0604030504040204" pitchFamily="34" charset="0"/>
                <a:ea typeface="Tahoma" panose="020B0604030504040204" pitchFamily="34" charset="0"/>
                <a:cs typeface="Tahoma" panose="020B0604030504040204" pitchFamily="34" charset="0"/>
              </a:rPr>
              <a:t>roi</a:t>
            </a:r>
            <a:r>
              <a:rPr lang="en-GB" sz="1000" dirty="0">
                <a:latin typeface="Tahoma" panose="020B0604030504040204" pitchFamily="34" charset="0"/>
                <a:ea typeface="Tahoma" panose="020B0604030504040204" pitchFamily="34" charset="0"/>
                <a:cs typeface="Tahoma" panose="020B0604030504040204" pitchFamily="34" charset="0"/>
              </a:rPr>
              <a:t> </a:t>
            </a:r>
            <a:r>
              <a:rPr lang="en-GB" sz="1000" dirty="0" err="1">
                <a:latin typeface="Tahoma" panose="020B0604030504040204" pitchFamily="34" charset="0"/>
                <a:ea typeface="Tahoma" panose="020B0604030504040204" pitchFamily="34" charset="0"/>
                <a:cs typeface="Tahoma" panose="020B0604030504040204" pitchFamily="34" charset="0"/>
              </a:rPr>
              <a:t>sylwadau</a:t>
            </a:r>
            <a:r>
              <a:rPr lang="en-GB" sz="1000" dirty="0">
                <a:latin typeface="Tahoma" panose="020B0604030504040204" pitchFamily="34" charset="0"/>
                <a:ea typeface="Tahoma" panose="020B0604030504040204" pitchFamily="34" charset="0"/>
                <a:cs typeface="Tahoma" panose="020B0604030504040204" pitchFamily="34" charset="0"/>
              </a:rPr>
              <a:t> </a:t>
            </a:r>
            <a:r>
              <a:rPr lang="en-GB" sz="1000" dirty="0" err="1">
                <a:latin typeface="Tahoma" panose="020B0604030504040204" pitchFamily="34" charset="0"/>
                <a:ea typeface="Tahoma" panose="020B0604030504040204" pitchFamily="34" charset="0"/>
                <a:cs typeface="Tahoma" panose="020B0604030504040204" pitchFamily="34" charset="0"/>
              </a:rPr>
              <a:t>ar</a:t>
            </a:r>
            <a:r>
              <a:rPr lang="en-GB" sz="1000" dirty="0">
                <a:latin typeface="Tahoma" panose="020B0604030504040204" pitchFamily="34" charset="0"/>
                <a:ea typeface="Tahoma" panose="020B0604030504040204" pitchFamily="34" charset="0"/>
                <a:cs typeface="Tahoma" panose="020B0604030504040204" pitchFamily="34" charset="0"/>
              </a:rPr>
              <a:t> </a:t>
            </a:r>
            <a:r>
              <a:rPr lang="en-GB" sz="1000" dirty="0" err="1">
                <a:latin typeface="Tahoma" panose="020B0604030504040204" pitchFamily="34" charset="0"/>
                <a:ea typeface="Tahoma" panose="020B0604030504040204" pitchFamily="34" charset="0"/>
                <a:cs typeface="Tahoma" panose="020B0604030504040204" pitchFamily="34" charset="0"/>
              </a:rPr>
              <a:t>faterion</a:t>
            </a:r>
            <a:r>
              <a:rPr lang="en-GB" sz="1000" dirty="0">
                <a:latin typeface="Tahoma" panose="020B0604030504040204" pitchFamily="34" charset="0"/>
                <a:ea typeface="Tahoma" panose="020B0604030504040204" pitchFamily="34" charset="0"/>
                <a:cs typeface="Tahoma" panose="020B0604030504040204" pitchFamily="34" charset="0"/>
              </a:rPr>
              <a:t> </a:t>
            </a:r>
            <a:r>
              <a:rPr lang="en-GB" sz="1000" dirty="0" err="1">
                <a:latin typeface="Tahoma" panose="020B0604030504040204" pitchFamily="34" charset="0"/>
                <a:ea typeface="Tahoma" panose="020B0604030504040204" pitchFamily="34" charset="0"/>
                <a:cs typeface="Tahoma" panose="020B0604030504040204" pitchFamily="34" charset="0"/>
              </a:rPr>
              <a:t>eraill</a:t>
            </a:r>
            <a:r>
              <a:rPr lang="en-GB" sz="1000" dirty="0">
                <a:latin typeface="Tahoma" panose="020B0604030504040204" pitchFamily="34" charset="0"/>
                <a:ea typeface="Tahoma" panose="020B0604030504040204" pitchFamily="34" charset="0"/>
                <a:cs typeface="Tahoma" panose="020B0604030504040204" pitchFamily="34" charset="0"/>
              </a:rPr>
              <a:t> </a:t>
            </a:r>
          </a:p>
          <a:p>
            <a:r>
              <a:rPr lang="en-GB" sz="1000" dirty="0">
                <a:latin typeface="Tahoma" panose="020B0604030504040204" pitchFamily="34" charset="0"/>
                <a:ea typeface="Tahoma" panose="020B0604030504040204" pitchFamily="34" charset="0"/>
                <a:cs typeface="Tahoma" panose="020B0604030504040204" pitchFamily="34" charset="0"/>
              </a:rPr>
              <a:t> </a:t>
            </a:r>
          </a:p>
          <a:p>
            <a:r>
              <a:rPr lang="cy-GB" sz="1000" dirty="0">
                <a:latin typeface="Tahoma" panose="020B0604030504040204" pitchFamily="34" charset="0"/>
                <a:ea typeface="Tahoma" panose="020B0604030504040204" pitchFamily="34" charset="0"/>
                <a:cs typeface="Tahoma" panose="020B0604030504040204" pitchFamily="34" charset="0"/>
              </a:rPr>
              <a:t>When looking at standards, you should comment on achievement, progress in learning, skills, particularly literacy and Welsh, where relevant.</a:t>
            </a:r>
            <a:endParaRPr lang="en-GB" sz="1000" dirty="0">
              <a:latin typeface="Tahoma" panose="020B0604030504040204" pitchFamily="34" charset="0"/>
              <a:ea typeface="Tahoma" panose="020B0604030504040204" pitchFamily="34" charset="0"/>
              <a:cs typeface="Tahoma" panose="020B0604030504040204" pitchFamily="34" charset="0"/>
            </a:endParaRPr>
          </a:p>
          <a:p>
            <a:r>
              <a:rPr lang="cy-GB" sz="1000" dirty="0">
                <a:latin typeface="Tahoma" panose="020B0604030504040204" pitchFamily="34" charset="0"/>
                <a:ea typeface="Tahoma" panose="020B0604030504040204" pitchFamily="34" charset="0"/>
                <a:cs typeface="Tahoma" panose="020B0604030504040204" pitchFamily="34" charset="0"/>
              </a:rPr>
              <a:t> </a:t>
            </a:r>
            <a:endParaRPr lang="en-GB" sz="1000" dirty="0">
              <a:latin typeface="Tahoma" panose="020B0604030504040204" pitchFamily="34" charset="0"/>
              <a:ea typeface="Tahoma" panose="020B0604030504040204" pitchFamily="34" charset="0"/>
              <a:cs typeface="Tahoma" panose="020B0604030504040204" pitchFamily="34" charset="0"/>
            </a:endParaRPr>
          </a:p>
          <a:p>
            <a:r>
              <a:rPr lang="cy-GB" sz="1000" dirty="0">
                <a:latin typeface="Tahoma" panose="020B0604030504040204" pitchFamily="34" charset="0"/>
                <a:ea typeface="Tahoma" panose="020B0604030504040204" pitchFamily="34" charset="0"/>
                <a:cs typeface="Tahoma" panose="020B0604030504040204" pitchFamily="34" charset="0"/>
              </a:rPr>
              <a:t>Pan rydych yn edrych ar safonau, dylech wneud sylwadau ar lwyddiant, cynnydd mewn dysgu, sgiliau, yn enwedig llythrennedd a Chymraeg, lle maent yn berthnasol.</a:t>
            </a:r>
            <a:endParaRPr lang="en-GB" sz="1000" dirty="0">
              <a:latin typeface="Tahoma" panose="020B0604030504040204" pitchFamily="34" charset="0"/>
              <a:ea typeface="Tahoma" panose="020B0604030504040204" pitchFamily="34" charset="0"/>
              <a:cs typeface="Tahoma" panose="020B0604030504040204" pitchFamily="34" charset="0"/>
            </a:endParaRPr>
          </a:p>
        </p:txBody>
      </p:sp>
      <p:sp>
        <p:nvSpPr>
          <p:cNvPr id="10" name="Text Box 7"/>
          <p:cNvSpPr txBox="1">
            <a:spLocks noChangeArrowheads="1"/>
          </p:cNvSpPr>
          <p:nvPr/>
        </p:nvSpPr>
        <p:spPr bwMode="auto">
          <a:xfrm>
            <a:off x="291677" y="332657"/>
            <a:ext cx="8758691" cy="288031"/>
          </a:xfrm>
          <a:prstGeom prst="rect">
            <a:avLst/>
          </a:prstGeom>
          <a:solidFill>
            <a:srgbClr val="C6D9F1"/>
          </a:solidFill>
          <a:ln>
            <a:noFill/>
          </a:ln>
          <a:effectLst/>
          <a:extLst>
            <a:ext uri="{91240B29-F687-4F45-9708-019B960494DF}">
              <a14:hiddenLine xmlns:a14="http://schemas.microsoft.com/office/drawing/2010/main" w="9525" algn="ctr">
                <a:solidFill>
                  <a:srgbClr val="FFFF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91440" tIns="45720" rIns="91440" bIns="45720" numCol="1" anchor="t" anchorCtr="0" compatLnSpc="1">
            <a:prstTxWarp prst="textNoShape">
              <a:avLst/>
            </a:prstTxWarp>
          </a:bodyPr>
          <a:lstStyle/>
          <a:p>
            <a:pPr marL="0" marR="0" lvl="0" indent="0" algn="ctr" defTabSz="914400" rtl="0" eaLnBrk="1" fontAlgn="base" latinLnBrk="0" hangingPunct="1">
              <a:lnSpc>
                <a:spcPct val="100000"/>
              </a:lnSpc>
              <a:spcBef>
                <a:spcPct val="0"/>
              </a:spcBef>
              <a:spcAft>
                <a:spcPts val="1000"/>
              </a:spcAft>
              <a:buClrTx/>
              <a:buSzTx/>
              <a:buFontTx/>
              <a:buNone/>
              <a:tabLst/>
            </a:pPr>
            <a:r>
              <a:rPr lang="en-GB" altLang="en-US" sz="1400" b="1" dirty="0" smtClean="0">
                <a:solidFill>
                  <a:srgbClr val="FF0000"/>
                </a:solidFill>
                <a:latin typeface="Tahoma" pitchFamily="34" charset="0"/>
                <a:cs typeface="Arial" pitchFamily="34" charset="0"/>
              </a:rPr>
              <a:t>HEAD OF FACULTY/DEPARTMENT </a:t>
            </a:r>
            <a:r>
              <a:rPr lang="en-GB" altLang="en-US" sz="1400" b="1" dirty="0" smtClean="0">
                <a:latin typeface="Tahoma" pitchFamily="34" charset="0"/>
                <a:cs typeface="Arial" pitchFamily="34" charset="0"/>
              </a:rPr>
              <a:t>LESSON OBSERVATION FEEDBACK</a:t>
            </a:r>
            <a:endParaRPr kumimoji="0" lang="en-US" altLang="en-US" sz="1800" b="0" i="0" u="none" strike="noStrike" cap="none" normalizeH="0" baseline="0" dirty="0" smtClean="0">
              <a:ln>
                <a:noFill/>
              </a:ln>
              <a:solidFill>
                <a:schemeClr val="tx1"/>
              </a:solidFill>
              <a:effectLst/>
              <a:latin typeface="Arial" pitchFamily="34" charset="0"/>
              <a:cs typeface="Arial" pitchFamily="34" charset="0"/>
            </a:endParaRPr>
          </a:p>
        </p:txBody>
      </p:sp>
      <p:sp>
        <p:nvSpPr>
          <p:cNvPr id="11" name="Rectangle 10"/>
          <p:cNvSpPr/>
          <p:nvPr/>
        </p:nvSpPr>
        <p:spPr>
          <a:xfrm>
            <a:off x="256273" y="556774"/>
            <a:ext cx="782587" cy="261610"/>
          </a:xfrm>
          <a:prstGeom prst="rect">
            <a:avLst/>
          </a:prstGeom>
        </p:spPr>
        <p:txBody>
          <a:bodyPr wrap="none">
            <a:spAutoFit/>
          </a:bodyPr>
          <a:lstStyle/>
          <a:p>
            <a:r>
              <a:rPr lang="x-none" sz="1100" i="1" smtClean="0">
                <a:solidFill>
                  <a:srgbClr val="FF0000"/>
                </a:solidFill>
                <a:latin typeface="Tahoma" panose="020B0604030504040204" pitchFamily="34" charset="0"/>
                <a:ea typeface="Tahoma" panose="020B0604030504040204" pitchFamily="34" charset="0"/>
                <a:cs typeface="Tahoma" panose="020B0604030504040204" pitchFamily="34" charset="0"/>
              </a:rPr>
              <a:t>Annex 4</a:t>
            </a:r>
            <a:r>
              <a:rPr lang="en-GB" sz="1100" dirty="0" smtClean="0">
                <a:solidFill>
                  <a:srgbClr val="FF0000"/>
                </a:solidFill>
                <a:latin typeface="Tahoma" panose="020B0604030504040204" pitchFamily="34" charset="0"/>
                <a:ea typeface="Tahoma" panose="020B0604030504040204" pitchFamily="34" charset="0"/>
                <a:cs typeface="Tahoma" panose="020B0604030504040204" pitchFamily="34" charset="0"/>
              </a:rPr>
              <a:t>  </a:t>
            </a:r>
            <a:endParaRPr lang="en-GB" sz="1100" dirty="0">
              <a:solidFill>
                <a:srgbClr val="FF0000"/>
              </a:solidFill>
              <a:latin typeface="Tahoma" panose="020B0604030504040204" pitchFamily="34" charset="0"/>
              <a:ea typeface="Tahoma" panose="020B0604030504040204" pitchFamily="34" charset="0"/>
              <a:cs typeface="Tahoma" panose="020B0604030504040204" pitchFamily="34" charset="0"/>
            </a:endParaRPr>
          </a:p>
        </p:txBody>
      </p:sp>
      <p:sp>
        <p:nvSpPr>
          <p:cNvPr id="12" name="TextBox 11"/>
          <p:cNvSpPr txBox="1"/>
          <p:nvPr/>
        </p:nvSpPr>
        <p:spPr>
          <a:xfrm>
            <a:off x="266977" y="836712"/>
            <a:ext cx="8651820" cy="307777"/>
          </a:xfrm>
          <a:prstGeom prst="rect">
            <a:avLst/>
          </a:prstGeom>
          <a:noFill/>
        </p:spPr>
        <p:txBody>
          <a:bodyPr wrap="square" rtlCol="0">
            <a:spAutoFit/>
          </a:bodyPr>
          <a:lstStyle/>
          <a:p>
            <a:pPr algn="ctr"/>
            <a:r>
              <a:rPr lang="en-GB" sz="1400" b="1" dirty="0" smtClean="0">
                <a:latin typeface="Tahoma" panose="020B0604030504040204" pitchFamily="34" charset="0"/>
                <a:ea typeface="Tahoma" panose="020B0604030504040204" pitchFamily="34" charset="0"/>
                <a:cs typeface="Tahoma" panose="020B0604030504040204" pitchFamily="34" charset="0"/>
              </a:rPr>
              <a:t>SESSION OBSERVATION FORM/FFURFLEN ARSYLWI SESIYNAU</a:t>
            </a:r>
            <a:endParaRPr lang="en-GB" sz="1400" b="1" dirty="0">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284071727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196752"/>
            <a:ext cx="8229600" cy="4929411"/>
          </a:xfrm>
        </p:spPr>
        <p:txBody>
          <a:bodyPr>
            <a:normAutofit fontScale="25000" lnSpcReduction="20000"/>
          </a:bodyPr>
          <a:lstStyle/>
          <a:p>
            <a:pPr>
              <a:buNone/>
            </a:pPr>
            <a:r>
              <a:rPr lang="en-GB" sz="8000" b="1" dirty="0" smtClean="0"/>
              <a:t>Judgement scale</a:t>
            </a:r>
            <a:endParaRPr lang="en-GB" sz="8000" dirty="0" smtClean="0"/>
          </a:p>
          <a:p>
            <a:pPr>
              <a:buNone/>
            </a:pPr>
            <a:r>
              <a:rPr lang="en-GB" sz="8000" dirty="0" smtClean="0"/>
              <a:t> There are four judgements</a:t>
            </a:r>
          </a:p>
          <a:p>
            <a:endParaRPr lang="en-GB" sz="8000" dirty="0" smtClean="0"/>
          </a:p>
          <a:p>
            <a:pPr>
              <a:buNone/>
            </a:pPr>
            <a:r>
              <a:rPr lang="en-GB" sz="8000" b="1" u="sng" dirty="0" smtClean="0"/>
              <a:t>Excellent</a:t>
            </a:r>
            <a:endParaRPr lang="en-GB" sz="8000" b="1" dirty="0" smtClean="0"/>
          </a:p>
          <a:p>
            <a:r>
              <a:rPr lang="en-GB" sz="8000" b="1" dirty="0" smtClean="0"/>
              <a:t>Many strengths, including significant examples of sector-leading practice</a:t>
            </a:r>
          </a:p>
          <a:p>
            <a:endParaRPr lang="en-GB" sz="8000" b="1" dirty="0" smtClean="0"/>
          </a:p>
          <a:p>
            <a:pPr>
              <a:buNone/>
            </a:pPr>
            <a:r>
              <a:rPr lang="en-GB" sz="8000" dirty="0" smtClean="0"/>
              <a:t> </a:t>
            </a:r>
            <a:r>
              <a:rPr lang="en-GB" sz="8000" b="1" u="sng" dirty="0" smtClean="0"/>
              <a:t>Good</a:t>
            </a:r>
            <a:endParaRPr lang="en-GB" sz="8000" b="1" dirty="0" smtClean="0"/>
          </a:p>
          <a:p>
            <a:r>
              <a:rPr lang="en-GB" sz="8000" b="1" dirty="0" smtClean="0"/>
              <a:t>Many strengths and no important areas requiring significant improvement</a:t>
            </a:r>
          </a:p>
          <a:p>
            <a:endParaRPr lang="en-GB" sz="8000" b="1" dirty="0" smtClean="0"/>
          </a:p>
          <a:p>
            <a:pPr>
              <a:buNone/>
            </a:pPr>
            <a:r>
              <a:rPr lang="en-GB" sz="8000" b="1" dirty="0" smtClean="0"/>
              <a:t> </a:t>
            </a:r>
            <a:r>
              <a:rPr lang="en-GB" sz="8000" b="1" u="sng" dirty="0" smtClean="0"/>
              <a:t>Adequate</a:t>
            </a:r>
            <a:endParaRPr lang="en-GB" sz="8000" b="1" dirty="0" smtClean="0"/>
          </a:p>
          <a:p>
            <a:r>
              <a:rPr lang="en-GB" sz="8000" b="1" dirty="0" smtClean="0"/>
              <a:t>Strengths outweigh areas for improvement</a:t>
            </a:r>
          </a:p>
          <a:p>
            <a:pPr>
              <a:buNone/>
            </a:pPr>
            <a:endParaRPr lang="en-GB" sz="8000" dirty="0" smtClean="0"/>
          </a:p>
          <a:p>
            <a:pPr>
              <a:buNone/>
            </a:pPr>
            <a:r>
              <a:rPr lang="en-GB" sz="8000" b="1" u="sng" dirty="0" smtClean="0"/>
              <a:t>Unsatisfactory</a:t>
            </a:r>
            <a:endParaRPr lang="en-GB" sz="8000" b="1" dirty="0" smtClean="0"/>
          </a:p>
          <a:p>
            <a:r>
              <a:rPr lang="en-GB" sz="8000" b="1" dirty="0" smtClean="0"/>
              <a:t>Important areas for improvement outweigh strengths</a:t>
            </a:r>
            <a:endParaRPr lang="en-GB" sz="8000" dirty="0" smtClean="0"/>
          </a:p>
          <a:p>
            <a:pPr>
              <a:buNone/>
            </a:pPr>
            <a:r>
              <a:rPr lang="en-GB" sz="8000" b="1" dirty="0" smtClean="0"/>
              <a:t> </a:t>
            </a:r>
            <a:endParaRPr lang="en-GB" sz="8000" b="1" u="sng" dirty="0" smtClean="0"/>
          </a:p>
          <a:p>
            <a:pPr>
              <a:buNone/>
            </a:pPr>
            <a:r>
              <a:rPr lang="en-GB" sz="5500" dirty="0" smtClean="0"/>
              <a:t> </a:t>
            </a:r>
          </a:p>
          <a:p>
            <a:pPr>
              <a:buNone/>
            </a:pPr>
            <a:r>
              <a:rPr lang="en-GB" sz="5500" dirty="0" smtClean="0"/>
              <a:t> </a:t>
            </a:r>
          </a:p>
          <a:p>
            <a:pPr>
              <a:buNone/>
            </a:pPr>
            <a:r>
              <a:rPr lang="en-GB" sz="5500" dirty="0" smtClean="0"/>
              <a:t> </a:t>
            </a:r>
          </a:p>
          <a:p>
            <a:endParaRPr lang="en-GB" dirty="0"/>
          </a:p>
        </p:txBody>
      </p:sp>
      <p:sp>
        <p:nvSpPr>
          <p:cNvPr id="2" name="Title 1"/>
          <p:cNvSpPr>
            <a:spLocks noGrp="1"/>
          </p:cNvSpPr>
          <p:nvPr>
            <p:ph type="title"/>
          </p:nvPr>
        </p:nvSpPr>
        <p:spPr>
          <a:xfrm>
            <a:off x="457200" y="274638"/>
            <a:ext cx="8229600" cy="922114"/>
          </a:xfrm>
        </p:spPr>
        <p:txBody>
          <a:bodyPr/>
          <a:lstStyle/>
          <a:p>
            <a:r>
              <a:rPr lang="en-GB" dirty="0" smtClean="0"/>
              <a:t>Judgements</a:t>
            </a:r>
            <a:endParaRPr lang="en-GB"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r>
              <a:rPr lang="en-GB" sz="2800" b="1" dirty="0" smtClean="0"/>
              <a:t>It is important to check that the evaluations written in the evidence sections of the SOF match with the judgements reached.</a:t>
            </a:r>
          </a:p>
          <a:p>
            <a:pPr>
              <a:buNone/>
            </a:pPr>
            <a:endParaRPr lang="en-GB" sz="2800" b="1" dirty="0" smtClean="0"/>
          </a:p>
          <a:p>
            <a:r>
              <a:rPr lang="en-GB" sz="2800" dirty="0" smtClean="0"/>
              <a:t>Whilst there will usually be a correlation between the judgement reached for learners’ standards and that for the quality of teaching and assessment, this does not always have to be the case. </a:t>
            </a:r>
          </a:p>
          <a:p>
            <a:pPr>
              <a:buNone/>
            </a:pPr>
            <a:r>
              <a:rPr lang="en-GB" sz="2800" dirty="0" smtClean="0"/>
              <a:t> </a:t>
            </a:r>
          </a:p>
          <a:p>
            <a:r>
              <a:rPr lang="en-GB" sz="2800" dirty="0" smtClean="0"/>
              <a:t>Where there is a discrepancy between the two judgements, the reasons for this should be clear from the evidence sections of the SOF.</a:t>
            </a:r>
          </a:p>
          <a:p>
            <a:endParaRPr lang="en-GB"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980728"/>
            <a:ext cx="8229600" cy="5145435"/>
          </a:xfrm>
        </p:spPr>
        <p:txBody>
          <a:bodyPr>
            <a:normAutofit fontScale="40000" lnSpcReduction="20000"/>
          </a:bodyPr>
          <a:lstStyle/>
          <a:p>
            <a:pPr>
              <a:buNone/>
            </a:pPr>
            <a:r>
              <a:rPr lang="en-GB" dirty="0" smtClean="0"/>
              <a:t> </a:t>
            </a:r>
          </a:p>
          <a:p>
            <a:r>
              <a:rPr lang="en-GB" sz="7200" dirty="0" smtClean="0"/>
              <a:t>In the first section of the SOF, evaluations should be recorded and judgement reached in relation to the achievement and progress of pupils.</a:t>
            </a:r>
          </a:p>
          <a:p>
            <a:pPr>
              <a:buNone/>
            </a:pPr>
            <a:r>
              <a:rPr lang="en-GB" sz="7200" dirty="0" smtClean="0"/>
              <a:t> </a:t>
            </a:r>
          </a:p>
          <a:p>
            <a:r>
              <a:rPr lang="en-GB" sz="7200" dirty="0" smtClean="0"/>
              <a:t> Whilst it may well be appropriate to evaluate the subject-specific skills and progress of pupils, particularly where these are better than expected or where they are underdeveloped, the focus should be on pupils’ generic skills of communication, literacy, numeracy, ICT and thinking.</a:t>
            </a:r>
          </a:p>
          <a:p>
            <a:pPr>
              <a:buNone/>
            </a:pPr>
            <a:endParaRPr lang="en-GB" sz="7200" dirty="0" smtClean="0"/>
          </a:p>
          <a:p>
            <a:endParaRPr lang="en-GB" sz="7200" dirty="0" smtClean="0"/>
          </a:p>
          <a:p>
            <a:endParaRPr lang="en-GB" dirty="0"/>
          </a:p>
        </p:txBody>
      </p:sp>
      <p:sp>
        <p:nvSpPr>
          <p:cNvPr id="2" name="Title 1"/>
          <p:cNvSpPr>
            <a:spLocks noGrp="1"/>
          </p:cNvSpPr>
          <p:nvPr>
            <p:ph type="title"/>
          </p:nvPr>
        </p:nvSpPr>
        <p:spPr/>
        <p:txBody>
          <a:bodyPr>
            <a:normAutofit fontScale="90000"/>
          </a:bodyPr>
          <a:lstStyle/>
          <a:p>
            <a:r>
              <a:rPr lang="en-GB" b="1" dirty="0" smtClean="0"/>
              <a:t>Section 1: Learners’ standard</a:t>
            </a:r>
            <a:r>
              <a:rPr lang="en-GB" dirty="0" smtClean="0"/>
              <a:t/>
            </a:r>
            <a:br>
              <a:rPr lang="en-GB" dirty="0" smtClean="0"/>
            </a:br>
            <a:endParaRPr lang="en-GB"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r>
              <a:rPr lang="en-GB" sz="2800" dirty="0" smtClean="0"/>
              <a:t>The tables below list a number of elements you should consider, where relevant, in order to help you to reach your judgement.</a:t>
            </a:r>
          </a:p>
          <a:p>
            <a:pPr>
              <a:buNone/>
            </a:pPr>
            <a:r>
              <a:rPr lang="en-GB" sz="2800" dirty="0" smtClean="0"/>
              <a:t> </a:t>
            </a:r>
          </a:p>
          <a:p>
            <a:r>
              <a:rPr lang="en-GB" sz="2800" dirty="0" smtClean="0"/>
              <a:t> There is no expectation that a lesson should have all of the following statements ‘ticked’ in order for pupils’ standards to be judged adequate or above.</a:t>
            </a:r>
          </a:p>
          <a:p>
            <a:pPr>
              <a:buNone/>
            </a:pPr>
            <a:r>
              <a:rPr lang="en-GB" sz="2800" dirty="0" smtClean="0"/>
              <a:t> </a:t>
            </a:r>
          </a:p>
          <a:p>
            <a:r>
              <a:rPr lang="en-GB" sz="2800" dirty="0" smtClean="0"/>
              <a:t> Excellent standards, however, would mean that several of the following would be particularly well-developed (sector-leading).</a:t>
            </a: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052736"/>
            <a:ext cx="8229600" cy="4954555"/>
          </a:xfrm>
        </p:spPr>
        <p:txBody>
          <a:bodyPr>
            <a:normAutofit fontScale="92500" lnSpcReduction="10000"/>
          </a:bodyPr>
          <a:lstStyle/>
          <a:p>
            <a:r>
              <a:rPr lang="en-GB" sz="2800" dirty="0" smtClean="0"/>
              <a:t>Where possible, you should look at pupils’ work (in books, folders etc) during the lesson in order to ensure that your judgement for pupils’ standards is fully informed.</a:t>
            </a:r>
          </a:p>
          <a:p>
            <a:endParaRPr lang="en-GB" sz="2800" dirty="0" smtClean="0"/>
          </a:p>
          <a:p>
            <a:r>
              <a:rPr lang="en-GB" sz="2800" dirty="0" smtClean="0"/>
              <a:t>Whole school priorities such as the development of Skills, the explicit development of Reading/Writing/</a:t>
            </a:r>
            <a:r>
              <a:rPr lang="en-GB" sz="2800" dirty="0" err="1" smtClean="0"/>
              <a:t>Oracy</a:t>
            </a:r>
            <a:r>
              <a:rPr lang="en-GB" sz="2800" dirty="0" smtClean="0"/>
              <a:t> Behaviours, the LNF and the use of Assessment for Learning consistently used across the subject observations underline good practice.</a:t>
            </a:r>
          </a:p>
          <a:p>
            <a:pPr>
              <a:buNone/>
            </a:pPr>
            <a:r>
              <a:rPr lang="en-GB" sz="2800" dirty="0" smtClean="0"/>
              <a:t> </a:t>
            </a:r>
          </a:p>
          <a:p>
            <a:endParaRPr lang="en-GB"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457200" y="1268760"/>
            <a:ext cx="8229600" cy="5328592"/>
          </a:xfrm>
        </p:spPr>
        <p:txBody>
          <a:bodyPr>
            <a:normAutofit lnSpcReduction="10000"/>
          </a:bodyPr>
          <a:lstStyle/>
          <a:p>
            <a:pPr>
              <a:buNone/>
            </a:pPr>
            <a:r>
              <a:rPr lang="en-GB" b="1" dirty="0" smtClean="0"/>
              <a:t> </a:t>
            </a:r>
            <a:endParaRPr lang="en-GB" dirty="0" smtClean="0"/>
          </a:p>
          <a:p>
            <a:r>
              <a:rPr lang="en-GB" b="1" dirty="0" smtClean="0"/>
              <a:t>Aspect for consideration</a:t>
            </a:r>
            <a:r>
              <a:rPr lang="en-GB" dirty="0" smtClean="0"/>
              <a:t> </a:t>
            </a:r>
          </a:p>
          <a:p>
            <a:r>
              <a:rPr lang="en-GB" dirty="0" smtClean="0"/>
              <a:t>Do pupils demonstrate positive attitudes towards the learning?</a:t>
            </a:r>
          </a:p>
          <a:p>
            <a:r>
              <a:rPr lang="en-GB" dirty="0" smtClean="0"/>
              <a:t>Do pupils show an interest in the learning activities?</a:t>
            </a:r>
          </a:p>
          <a:p>
            <a:r>
              <a:rPr lang="en-GB" dirty="0" smtClean="0"/>
              <a:t>Do pupils show an ability to sustain concentration?</a:t>
            </a:r>
          </a:p>
          <a:p>
            <a:r>
              <a:rPr lang="en-GB" dirty="0" smtClean="0"/>
              <a:t>Do pupils engage well with tasks?</a:t>
            </a:r>
          </a:p>
          <a:p>
            <a:r>
              <a:rPr lang="en-GB" dirty="0" smtClean="0"/>
              <a:t>Is pupils’ behaviour good?</a:t>
            </a:r>
          </a:p>
          <a:p>
            <a:r>
              <a:rPr lang="en-GB" dirty="0" smtClean="0"/>
              <a:t>Do pupils relate well to each other and to the teacher/other adults in the classroom?</a:t>
            </a:r>
          </a:p>
          <a:p>
            <a:endParaRPr lang="en-GB" dirty="0"/>
          </a:p>
        </p:txBody>
      </p:sp>
      <p:sp>
        <p:nvSpPr>
          <p:cNvPr id="2" name="Title 1"/>
          <p:cNvSpPr>
            <a:spLocks noGrp="1"/>
          </p:cNvSpPr>
          <p:nvPr>
            <p:ph type="title"/>
          </p:nvPr>
        </p:nvSpPr>
        <p:spPr>
          <a:xfrm>
            <a:off x="457200" y="476672"/>
            <a:ext cx="8229600" cy="940966"/>
          </a:xfrm>
        </p:spPr>
        <p:txBody>
          <a:bodyPr>
            <a:normAutofit fontScale="90000"/>
          </a:bodyPr>
          <a:lstStyle/>
          <a:p>
            <a:r>
              <a:rPr lang="en-GB" b="1" dirty="0" smtClean="0"/>
              <a:t>Section 1: How well do pupils achieve in lessons?</a:t>
            </a:r>
            <a:r>
              <a:rPr lang="en-GB" dirty="0" smtClean="0"/>
              <a:t/>
            </a:r>
            <a:br>
              <a:rPr lang="en-GB" dirty="0" smtClean="0"/>
            </a:br>
            <a:endParaRPr lang="en-GB"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836712"/>
            <a:ext cx="8229600" cy="5170579"/>
          </a:xfrm>
        </p:spPr>
        <p:txBody>
          <a:bodyPr>
            <a:normAutofit fontScale="92500" lnSpcReduction="10000"/>
          </a:bodyPr>
          <a:lstStyle/>
          <a:p>
            <a:r>
              <a:rPr lang="en-GB" dirty="0" smtClean="0"/>
              <a:t>Is attendance good? (note the number of pupils on the register and those present)</a:t>
            </a:r>
          </a:p>
          <a:p>
            <a:pPr>
              <a:buNone/>
            </a:pPr>
            <a:endParaRPr lang="en-GB" dirty="0" smtClean="0"/>
          </a:p>
          <a:p>
            <a:r>
              <a:rPr lang="en-GB" dirty="0" smtClean="0"/>
              <a:t>How well do pupils recall previous learning? (Activating prior learning)</a:t>
            </a:r>
          </a:p>
          <a:p>
            <a:pPr>
              <a:buNone/>
            </a:pPr>
            <a:endParaRPr lang="en-GB" dirty="0" smtClean="0"/>
          </a:p>
          <a:p>
            <a:r>
              <a:rPr lang="en-GB" dirty="0" smtClean="0"/>
              <a:t>How well do pupils develop thinking skills?</a:t>
            </a:r>
          </a:p>
          <a:p>
            <a:pPr>
              <a:buNone/>
            </a:pPr>
            <a:endParaRPr lang="en-GB" dirty="0" smtClean="0"/>
          </a:p>
          <a:p>
            <a:r>
              <a:rPr lang="en-GB" dirty="0" smtClean="0"/>
              <a:t>How well do pupils acquire new knowledge, understanding and skills?</a:t>
            </a:r>
          </a:p>
          <a:p>
            <a:pPr>
              <a:buNone/>
            </a:pPr>
            <a:endParaRPr lang="en-GB" dirty="0" smtClean="0"/>
          </a:p>
          <a:p>
            <a:r>
              <a:rPr lang="en-GB" dirty="0" smtClean="0"/>
              <a:t>How well do pupils apply knowledge, understanding and skills to new situations</a:t>
            </a:r>
            <a:endParaRPr lang="en-GB"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60648"/>
            <a:ext cx="8229600" cy="5865515"/>
          </a:xfrm>
        </p:spPr>
        <p:txBody>
          <a:bodyPr>
            <a:normAutofit fontScale="25000" lnSpcReduction="20000"/>
          </a:bodyPr>
          <a:lstStyle/>
          <a:p>
            <a:pPr>
              <a:buNone/>
            </a:pPr>
            <a:r>
              <a:rPr lang="en-GB" dirty="0" smtClean="0"/>
              <a:t> </a:t>
            </a:r>
          </a:p>
          <a:p>
            <a:r>
              <a:rPr lang="en-GB" sz="8000" dirty="0" smtClean="0"/>
              <a:t>How well do pupils apply knowledge, understanding and skills to new situations?</a:t>
            </a:r>
          </a:p>
          <a:p>
            <a:pPr>
              <a:buNone/>
            </a:pPr>
            <a:r>
              <a:rPr lang="en-GB" sz="8000" dirty="0" smtClean="0"/>
              <a:t> </a:t>
            </a:r>
          </a:p>
          <a:p>
            <a:r>
              <a:rPr lang="en-GB" sz="8000" dirty="0" smtClean="0"/>
              <a:t>Do pupils achieve/make progress as appropriate to their ability and age/stage </a:t>
            </a:r>
          </a:p>
          <a:p>
            <a:pPr>
              <a:buNone/>
            </a:pPr>
            <a:r>
              <a:rPr lang="en-GB" sz="8000" dirty="0" smtClean="0"/>
              <a:t>         of learning?</a:t>
            </a:r>
          </a:p>
          <a:p>
            <a:pPr>
              <a:buNone/>
            </a:pPr>
            <a:r>
              <a:rPr lang="en-GB" sz="8000" dirty="0" smtClean="0"/>
              <a:t> </a:t>
            </a:r>
          </a:p>
          <a:p>
            <a:r>
              <a:rPr lang="en-GB" sz="8000" dirty="0" smtClean="0"/>
              <a:t>Are pupils attaining appropriate standards in reading and writing?</a:t>
            </a:r>
          </a:p>
          <a:p>
            <a:pPr>
              <a:buNone/>
            </a:pPr>
            <a:r>
              <a:rPr lang="en-GB" sz="8000" dirty="0" smtClean="0"/>
              <a:t> </a:t>
            </a:r>
          </a:p>
          <a:p>
            <a:r>
              <a:rPr lang="en-GB" sz="8000" dirty="0" smtClean="0"/>
              <a:t>Are pupils’ listening and speaking skills sufficiently developed?</a:t>
            </a:r>
          </a:p>
          <a:p>
            <a:pPr>
              <a:buNone/>
            </a:pPr>
            <a:r>
              <a:rPr lang="en-GB" sz="8000" dirty="0" smtClean="0"/>
              <a:t> </a:t>
            </a:r>
          </a:p>
          <a:p>
            <a:r>
              <a:rPr lang="en-GB" sz="8000" dirty="0" smtClean="0"/>
              <a:t>Do pupils have the skills and knowledge needed to improve their own learning?</a:t>
            </a:r>
          </a:p>
          <a:p>
            <a:pPr>
              <a:buNone/>
            </a:pPr>
            <a:r>
              <a:rPr lang="en-GB" sz="8000" dirty="0" smtClean="0"/>
              <a:t> </a:t>
            </a:r>
          </a:p>
          <a:p>
            <a:r>
              <a:rPr lang="en-GB" sz="8000" dirty="0" smtClean="0"/>
              <a:t>How well do pupils work together to achieve learning goals?</a:t>
            </a:r>
          </a:p>
          <a:p>
            <a:pPr>
              <a:buNone/>
            </a:pPr>
            <a:r>
              <a:rPr lang="en-GB" sz="8000" dirty="0" smtClean="0"/>
              <a:t> </a:t>
            </a:r>
          </a:p>
          <a:p>
            <a:r>
              <a:rPr lang="en-GB" sz="8000" dirty="0" smtClean="0"/>
              <a:t>Are pupils able to use number correctly and appropriately?</a:t>
            </a:r>
          </a:p>
          <a:p>
            <a:pPr>
              <a:buNone/>
            </a:pPr>
            <a:r>
              <a:rPr lang="en-GB" sz="8000" dirty="0" smtClean="0"/>
              <a:t> </a:t>
            </a:r>
          </a:p>
          <a:p>
            <a:pPr>
              <a:buNone/>
            </a:pPr>
            <a:r>
              <a:rPr lang="en-GB" sz="8000" dirty="0" smtClean="0"/>
              <a:t> </a:t>
            </a: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836712"/>
            <a:ext cx="8229600" cy="5170579"/>
          </a:xfrm>
        </p:spPr>
        <p:txBody>
          <a:bodyPr>
            <a:normAutofit fontScale="32500" lnSpcReduction="20000"/>
          </a:bodyPr>
          <a:lstStyle/>
          <a:p>
            <a:pPr>
              <a:buNone/>
            </a:pPr>
            <a:r>
              <a:rPr lang="en-GB" sz="5600" dirty="0" smtClean="0"/>
              <a:t> </a:t>
            </a:r>
          </a:p>
          <a:p>
            <a:r>
              <a:rPr lang="en-GB" sz="6200" dirty="0" smtClean="0"/>
              <a:t>Do pupils have the skills needed to solve problems?</a:t>
            </a:r>
          </a:p>
          <a:p>
            <a:pPr>
              <a:buNone/>
            </a:pPr>
            <a:r>
              <a:rPr lang="en-GB" sz="6200" dirty="0" smtClean="0"/>
              <a:t> </a:t>
            </a:r>
          </a:p>
          <a:p>
            <a:r>
              <a:rPr lang="en-GB" sz="6200" dirty="0" smtClean="0"/>
              <a:t>Is the National Numeracy and Literacy framework evident?</a:t>
            </a:r>
          </a:p>
          <a:p>
            <a:pPr>
              <a:buNone/>
            </a:pPr>
            <a:r>
              <a:rPr lang="en-GB" sz="6200" dirty="0" smtClean="0"/>
              <a:t> </a:t>
            </a:r>
          </a:p>
          <a:p>
            <a:r>
              <a:rPr lang="en-GB" sz="6200" dirty="0" smtClean="0"/>
              <a:t>Are all/most/some pupils participating all/most/some of the time?</a:t>
            </a:r>
          </a:p>
          <a:p>
            <a:pPr>
              <a:buNone/>
            </a:pPr>
            <a:r>
              <a:rPr lang="en-GB" sz="6200" dirty="0" smtClean="0"/>
              <a:t> </a:t>
            </a:r>
          </a:p>
          <a:p>
            <a:r>
              <a:rPr lang="en-GB" sz="6200" dirty="0" smtClean="0"/>
              <a:t>Is there incidental use of Welsh in the lesson?  How far is this developed?</a:t>
            </a:r>
          </a:p>
          <a:p>
            <a:pPr>
              <a:buNone/>
            </a:pPr>
            <a:r>
              <a:rPr lang="en-GB" sz="6200" dirty="0" smtClean="0"/>
              <a:t> </a:t>
            </a:r>
          </a:p>
          <a:p>
            <a:r>
              <a:rPr lang="en-GB" sz="6200" dirty="0" smtClean="0"/>
              <a:t>Is there evidence of cross-curricular themes i.e. ESDGC, Curriculum </a:t>
            </a:r>
            <a:r>
              <a:rPr lang="en-GB" sz="6200" dirty="0" err="1" smtClean="0"/>
              <a:t>Cymreig</a:t>
            </a:r>
            <a:endParaRPr lang="en-GB" sz="6200" dirty="0" smtClean="0"/>
          </a:p>
          <a:p>
            <a:pPr>
              <a:buNone/>
            </a:pPr>
            <a:endParaRPr lang="en-GB" sz="6200" dirty="0" smtClean="0"/>
          </a:p>
          <a:p>
            <a:pPr marL="365760" lvl="1" indent="-256032">
              <a:spcBef>
                <a:spcPts val="400"/>
              </a:spcBef>
              <a:buSzPct val="68000"/>
              <a:buFont typeface="Wingdings 3"/>
              <a:buChar char=""/>
            </a:pPr>
            <a:r>
              <a:rPr lang="en-GB" sz="6200" dirty="0" smtClean="0"/>
              <a:t>Is pupils’ ICT capability appropriate to their ability and age/stage of learning?</a:t>
            </a:r>
          </a:p>
          <a:p>
            <a:endParaRPr lang="en-GB" sz="5600"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25000" lnSpcReduction="20000"/>
          </a:bodyPr>
          <a:lstStyle/>
          <a:p>
            <a:pPr>
              <a:buNone/>
            </a:pPr>
            <a:r>
              <a:rPr lang="en-GB" dirty="0" smtClean="0"/>
              <a:t> </a:t>
            </a:r>
          </a:p>
          <a:p>
            <a:r>
              <a:rPr lang="en-GB" sz="8000" b="1" dirty="0" smtClean="0"/>
              <a:t>Aspect for consideration</a:t>
            </a:r>
            <a:endParaRPr lang="en-GB" sz="8000" dirty="0" smtClean="0"/>
          </a:p>
          <a:p>
            <a:pPr>
              <a:buNone/>
            </a:pPr>
            <a:r>
              <a:rPr lang="en-GB" sz="8000" dirty="0" smtClean="0"/>
              <a:t> </a:t>
            </a:r>
          </a:p>
          <a:p>
            <a:r>
              <a:rPr lang="en-GB" sz="8000" dirty="0" smtClean="0"/>
              <a:t>Has the lesson been planned and structured well to provide for coherent progression in pupils’ learning</a:t>
            </a:r>
          </a:p>
          <a:p>
            <a:pPr>
              <a:buNone/>
            </a:pPr>
            <a:endParaRPr lang="en-GB" sz="8000" dirty="0" smtClean="0"/>
          </a:p>
          <a:p>
            <a:r>
              <a:rPr lang="en-GB" sz="8000" dirty="0" smtClean="0"/>
              <a:t>Are learning objectives/success criteria clear and focused?</a:t>
            </a:r>
          </a:p>
          <a:p>
            <a:pPr>
              <a:buNone/>
            </a:pPr>
            <a:endParaRPr lang="en-GB" sz="8000" dirty="0" smtClean="0"/>
          </a:p>
          <a:p>
            <a:r>
              <a:rPr lang="en-GB" sz="8000" dirty="0" smtClean="0"/>
              <a:t>Are learning objectives/success criteria articulated to pupils?</a:t>
            </a:r>
          </a:p>
          <a:p>
            <a:pPr>
              <a:buNone/>
            </a:pPr>
            <a:endParaRPr lang="en-GB" sz="8000" dirty="0" smtClean="0"/>
          </a:p>
          <a:p>
            <a:r>
              <a:rPr lang="en-GB" sz="8000" dirty="0" smtClean="0"/>
              <a:t>Does planning take account of the range of abilities in the group?</a:t>
            </a:r>
          </a:p>
          <a:p>
            <a:pPr>
              <a:buNone/>
            </a:pPr>
            <a:endParaRPr lang="en-GB" sz="8000" dirty="0" smtClean="0"/>
          </a:p>
          <a:p>
            <a:r>
              <a:rPr lang="en-GB" sz="8000" dirty="0" smtClean="0"/>
              <a:t>Does the teacher have good, up-to-date subject knowledge?</a:t>
            </a:r>
          </a:p>
          <a:p>
            <a:pPr>
              <a:buNone/>
            </a:pPr>
            <a:endParaRPr lang="en-GB" sz="8000" dirty="0"/>
          </a:p>
        </p:txBody>
      </p:sp>
      <p:sp>
        <p:nvSpPr>
          <p:cNvPr id="2" name="Title 1"/>
          <p:cNvSpPr>
            <a:spLocks noGrp="1"/>
          </p:cNvSpPr>
          <p:nvPr>
            <p:ph type="title"/>
          </p:nvPr>
        </p:nvSpPr>
        <p:spPr/>
        <p:txBody>
          <a:bodyPr>
            <a:normAutofit fontScale="90000"/>
          </a:bodyPr>
          <a:lstStyle/>
          <a:p>
            <a:r>
              <a:rPr lang="en-GB" b="1" dirty="0" smtClean="0"/>
              <a:t>Section 2: Quality of teaching and assessment</a:t>
            </a:r>
            <a:endParaRPr lang="en-GB"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692696"/>
            <a:ext cx="8229600" cy="5314595"/>
          </a:xfrm>
        </p:spPr>
        <p:txBody>
          <a:bodyPr>
            <a:normAutofit fontScale="92500"/>
          </a:bodyPr>
          <a:lstStyle/>
          <a:p>
            <a:r>
              <a:rPr lang="en-GB" sz="2800" dirty="0" smtClean="0"/>
              <a:t>Does the teacher have, and communicate, high expectations of pupils?</a:t>
            </a:r>
          </a:p>
          <a:p>
            <a:pPr>
              <a:buNone/>
            </a:pPr>
            <a:endParaRPr lang="en-GB" sz="2800" dirty="0" smtClean="0"/>
          </a:p>
          <a:p>
            <a:r>
              <a:rPr lang="en-GB" sz="2800" dirty="0" smtClean="0"/>
              <a:t>Does the teacher establish good working relationships that foster learning?</a:t>
            </a:r>
          </a:p>
          <a:p>
            <a:pPr>
              <a:buNone/>
            </a:pPr>
            <a:endParaRPr lang="en-GB" sz="2800" dirty="0" smtClean="0"/>
          </a:p>
          <a:p>
            <a:r>
              <a:rPr lang="en-GB" sz="2800" dirty="0" smtClean="0"/>
              <a:t>Does the teacher manage pupils’ behaviour effectively?</a:t>
            </a:r>
          </a:p>
          <a:p>
            <a:pPr>
              <a:buNone/>
            </a:pPr>
            <a:endParaRPr lang="en-GB" sz="2800" dirty="0" smtClean="0"/>
          </a:p>
          <a:p>
            <a:r>
              <a:rPr lang="en-GB" sz="2800" dirty="0" smtClean="0"/>
              <a:t>Does the teacher use a range of teaching methods which interest pupils and stimulate and challenge them to achieve highly?</a:t>
            </a:r>
          </a:p>
          <a:p>
            <a:endParaRPr lang="en-GB"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76672"/>
            <a:ext cx="8229600" cy="6048672"/>
          </a:xfrm>
        </p:spPr>
        <p:txBody>
          <a:bodyPr>
            <a:normAutofit fontScale="25000" lnSpcReduction="20000"/>
          </a:bodyPr>
          <a:lstStyle/>
          <a:p>
            <a:r>
              <a:rPr lang="en-GB" sz="8000" dirty="0" smtClean="0"/>
              <a:t>Does the teacher employ a range of questioning techniques which stimulate </a:t>
            </a:r>
          </a:p>
          <a:p>
            <a:pPr>
              <a:buNone/>
            </a:pPr>
            <a:endParaRPr lang="en-GB" sz="8000" dirty="0" smtClean="0"/>
          </a:p>
          <a:p>
            <a:r>
              <a:rPr lang="en-GB" sz="8000" dirty="0" smtClean="0"/>
              <a:t>pupils’ thinking and which expand and deepen pupils’ learning?</a:t>
            </a:r>
          </a:p>
          <a:p>
            <a:pPr>
              <a:buNone/>
            </a:pPr>
            <a:r>
              <a:rPr lang="en-GB" sz="8000" dirty="0" smtClean="0"/>
              <a:t> </a:t>
            </a:r>
          </a:p>
          <a:p>
            <a:pPr>
              <a:buNone/>
            </a:pPr>
            <a:endParaRPr lang="en-GB" sz="8000" dirty="0" smtClean="0"/>
          </a:p>
          <a:p>
            <a:r>
              <a:rPr lang="en-GB" sz="8000" dirty="0" smtClean="0"/>
              <a:t>Does the teacher provide a range of opportunities for pupils to talk about the learning?</a:t>
            </a:r>
          </a:p>
          <a:p>
            <a:pPr>
              <a:buNone/>
            </a:pPr>
            <a:r>
              <a:rPr lang="en-GB" sz="8000" dirty="0" smtClean="0"/>
              <a:t> </a:t>
            </a:r>
          </a:p>
          <a:p>
            <a:pPr>
              <a:buNone/>
            </a:pPr>
            <a:endParaRPr lang="en-GB" sz="8000" dirty="0" smtClean="0"/>
          </a:p>
          <a:p>
            <a:r>
              <a:rPr lang="en-GB" sz="8000" dirty="0" smtClean="0"/>
              <a:t>Is group work successful in promoting good pupil progress?</a:t>
            </a:r>
          </a:p>
          <a:p>
            <a:pPr>
              <a:buNone/>
            </a:pPr>
            <a:r>
              <a:rPr lang="en-GB" sz="8000" dirty="0" smtClean="0"/>
              <a:t> </a:t>
            </a:r>
          </a:p>
          <a:p>
            <a:pPr>
              <a:buNone/>
            </a:pPr>
            <a:endParaRPr lang="en-GB" sz="8000" dirty="0" smtClean="0"/>
          </a:p>
          <a:p>
            <a:pPr>
              <a:buNone/>
            </a:pPr>
            <a:endParaRPr lang="en-GB" sz="8000" dirty="0" smtClean="0"/>
          </a:p>
          <a:p>
            <a:r>
              <a:rPr lang="en-GB" sz="8000" dirty="0" smtClean="0"/>
              <a:t>Is there ample provision for the development of pupils’ essential skills?</a:t>
            </a:r>
          </a:p>
          <a:p>
            <a:pPr>
              <a:buNone/>
            </a:pPr>
            <a:r>
              <a:rPr lang="en-GB" sz="7200" dirty="0" smtClean="0"/>
              <a:t> </a:t>
            </a:r>
          </a:p>
          <a:p>
            <a:pPr>
              <a:buNone/>
            </a:pPr>
            <a:r>
              <a:rPr lang="en-GB" sz="7200" dirty="0" smtClean="0"/>
              <a:t> </a:t>
            </a:r>
          </a:p>
          <a:p>
            <a:pPr>
              <a:buNone/>
            </a:pPr>
            <a:r>
              <a:rPr lang="en-GB" sz="7200" dirty="0" smtClean="0"/>
              <a:t> </a:t>
            </a:r>
          </a:p>
          <a:p>
            <a:pPr>
              <a:buNone/>
            </a:pPr>
            <a:r>
              <a:rPr lang="en-GB" sz="7200" dirty="0" smtClean="0"/>
              <a:t> </a:t>
            </a:r>
          </a:p>
          <a:p>
            <a:endParaRPr lang="en-GB" dirty="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620688"/>
            <a:ext cx="8229600" cy="5386603"/>
          </a:xfrm>
        </p:spPr>
        <p:txBody>
          <a:bodyPr>
            <a:normAutofit fontScale="92500" lnSpcReduction="20000"/>
          </a:bodyPr>
          <a:lstStyle/>
          <a:p>
            <a:r>
              <a:rPr lang="en-GB" sz="2800" dirty="0" smtClean="0"/>
              <a:t>Is the teacher a good language model for pupils?</a:t>
            </a:r>
          </a:p>
          <a:p>
            <a:pPr>
              <a:buNone/>
            </a:pPr>
            <a:r>
              <a:rPr lang="en-GB" sz="2800" dirty="0" smtClean="0"/>
              <a:t> </a:t>
            </a:r>
          </a:p>
          <a:p>
            <a:r>
              <a:rPr lang="en-GB" sz="2800" dirty="0" smtClean="0"/>
              <a:t>Does the teacher use learning support staff effectively?</a:t>
            </a:r>
          </a:p>
          <a:p>
            <a:pPr>
              <a:buNone/>
            </a:pPr>
            <a:r>
              <a:rPr lang="en-GB" sz="2800" dirty="0" smtClean="0"/>
              <a:t> </a:t>
            </a:r>
          </a:p>
          <a:p>
            <a:r>
              <a:rPr lang="en-GB" sz="2800" dirty="0" smtClean="0"/>
              <a:t>Is the teacher successful in providing demanding work that meets the needs of </a:t>
            </a:r>
          </a:p>
          <a:p>
            <a:r>
              <a:rPr lang="en-GB" sz="2800" dirty="0" smtClean="0"/>
              <a:t>all learners, including those with ALN?</a:t>
            </a:r>
          </a:p>
          <a:p>
            <a:pPr>
              <a:buNone/>
            </a:pPr>
            <a:r>
              <a:rPr lang="en-GB" sz="2800" dirty="0" smtClean="0"/>
              <a:t> </a:t>
            </a:r>
          </a:p>
          <a:p>
            <a:r>
              <a:rPr lang="en-GB" sz="2800" dirty="0" smtClean="0"/>
              <a:t>Is technology used imaginatively to enhance learning?</a:t>
            </a:r>
          </a:p>
          <a:p>
            <a:pPr>
              <a:buNone/>
            </a:pPr>
            <a:r>
              <a:rPr lang="en-GB" sz="2800" dirty="0" smtClean="0"/>
              <a:t> </a:t>
            </a:r>
          </a:p>
          <a:p>
            <a:r>
              <a:rPr lang="en-GB" sz="2800" dirty="0" smtClean="0"/>
              <a:t>Do pupils receive detailed feedback on their progress, both orally and through marking?</a:t>
            </a:r>
          </a:p>
          <a:p>
            <a:endParaRPr lang="en-GB" dirty="0"/>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764704"/>
            <a:ext cx="8229600" cy="5242587"/>
          </a:xfrm>
        </p:spPr>
        <p:txBody>
          <a:bodyPr>
            <a:normAutofit fontScale="77500" lnSpcReduction="20000"/>
          </a:bodyPr>
          <a:lstStyle/>
          <a:p>
            <a:r>
              <a:rPr lang="en-GB" dirty="0"/>
              <a:t>Does the teacher move around the classroom where possible, looking at pupils’ work and giving help where needed to those of different abilities?</a:t>
            </a:r>
          </a:p>
          <a:p>
            <a:pPr>
              <a:buNone/>
            </a:pPr>
            <a:r>
              <a:rPr lang="en-GB" dirty="0"/>
              <a:t> </a:t>
            </a:r>
          </a:p>
          <a:p>
            <a:r>
              <a:rPr lang="en-GB" dirty="0"/>
              <a:t>Are girls treated equally with boys and given opportunities to take part in the lesson</a:t>
            </a:r>
            <a:r>
              <a:rPr lang="en-GB" dirty="0" smtClean="0"/>
              <a:t>?</a:t>
            </a:r>
          </a:p>
          <a:p>
            <a:endParaRPr lang="en-GB" dirty="0"/>
          </a:p>
          <a:p>
            <a:r>
              <a:rPr lang="en-GB" dirty="0"/>
              <a:t> </a:t>
            </a:r>
            <a:r>
              <a:rPr lang="en-GB" dirty="0" smtClean="0"/>
              <a:t>Does </a:t>
            </a:r>
            <a:r>
              <a:rPr lang="en-GB" dirty="0"/>
              <a:t>the teacher manage pupils’ behaviour effectively, so that they can work productively?</a:t>
            </a:r>
          </a:p>
          <a:p>
            <a:endParaRPr lang="en-GB" dirty="0"/>
          </a:p>
          <a:p>
            <a:r>
              <a:rPr lang="en-GB" dirty="0"/>
              <a:t>Is the ethos in the classroom encouraging, where pupils can help each other and work free from fear of humiliation or inappropriate punishment?   </a:t>
            </a:r>
          </a:p>
          <a:p>
            <a:endParaRPr lang="en-GB" dirty="0"/>
          </a:p>
          <a:p>
            <a:r>
              <a:rPr lang="en-GB" dirty="0"/>
              <a:t>Does the teacher assess pupils’ learning during and after the lesson?</a:t>
            </a:r>
          </a:p>
          <a:p>
            <a:endParaRPr lang="en-GB" dirty="0"/>
          </a:p>
          <a:p>
            <a:r>
              <a:rPr lang="en-GB" dirty="0"/>
              <a:t>Is homework given when appropriate</a:t>
            </a: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a:buNone/>
            </a:pPr>
            <a:r>
              <a:rPr lang="en-GB" dirty="0" smtClean="0"/>
              <a:t>   Can </a:t>
            </a:r>
            <a:r>
              <a:rPr lang="en-GB" dirty="0"/>
              <a:t>also be gained from the scrutiny of:</a:t>
            </a:r>
          </a:p>
          <a:p>
            <a:pPr lvl="0"/>
            <a:r>
              <a:rPr lang="en-GB" dirty="0"/>
              <a:t>Teachers’ notes and records</a:t>
            </a:r>
          </a:p>
          <a:p>
            <a:pPr lvl="0"/>
            <a:r>
              <a:rPr lang="en-GB" dirty="0"/>
              <a:t>Pupils’ work seen in lessons</a:t>
            </a:r>
          </a:p>
          <a:p>
            <a:pPr lvl="0"/>
            <a:r>
              <a:rPr lang="en-GB" dirty="0"/>
              <a:t>Pupils’ work completed over a period of time</a:t>
            </a:r>
          </a:p>
          <a:p>
            <a:pPr lvl="0"/>
            <a:r>
              <a:rPr lang="en-GB" dirty="0"/>
              <a:t>Evidence of marking in pupils’ books</a:t>
            </a:r>
          </a:p>
          <a:p>
            <a:pPr lvl="0"/>
            <a:r>
              <a:rPr lang="en-GB" dirty="0"/>
              <a:t>Discussions with pupils</a:t>
            </a:r>
          </a:p>
          <a:p>
            <a:pPr lvl="0"/>
            <a:r>
              <a:rPr lang="en-GB" dirty="0"/>
              <a:t>Hearing pupils read</a:t>
            </a:r>
          </a:p>
          <a:p>
            <a:pPr lvl="0"/>
            <a:r>
              <a:rPr lang="en-GB" dirty="0"/>
              <a:t>Analysis of examination and test results</a:t>
            </a:r>
          </a:p>
          <a:p>
            <a:r>
              <a:rPr lang="en-GB" dirty="0"/>
              <a:t>On-going assessment records</a:t>
            </a:r>
          </a:p>
        </p:txBody>
      </p:sp>
      <p:sp>
        <p:nvSpPr>
          <p:cNvPr id="2" name="Title 1"/>
          <p:cNvSpPr>
            <a:spLocks noGrp="1"/>
          </p:cNvSpPr>
          <p:nvPr>
            <p:ph type="title"/>
          </p:nvPr>
        </p:nvSpPr>
        <p:spPr/>
        <p:txBody>
          <a:bodyPr>
            <a:normAutofit fontScale="90000"/>
          </a:bodyPr>
          <a:lstStyle/>
          <a:p>
            <a:r>
              <a:rPr lang="en-GB" b="1" dirty="0" smtClean="0"/>
              <a:t>Additional information about teaching</a:t>
            </a:r>
            <a:endParaRPr lang="en-GB" dirty="0"/>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smtClean="0"/>
              <a:t>Nearly all - Very few exceptions</a:t>
            </a:r>
          </a:p>
          <a:p>
            <a:r>
              <a:rPr lang="en-GB" dirty="0" smtClean="0"/>
              <a:t>Most – 90%</a:t>
            </a:r>
          </a:p>
          <a:p>
            <a:r>
              <a:rPr lang="en-GB" dirty="0" smtClean="0"/>
              <a:t>Many – 70% or more</a:t>
            </a:r>
          </a:p>
          <a:p>
            <a:r>
              <a:rPr lang="en-GB" dirty="0" smtClean="0"/>
              <a:t>Majority – 60%</a:t>
            </a:r>
          </a:p>
          <a:p>
            <a:r>
              <a:rPr lang="en-GB" dirty="0" smtClean="0"/>
              <a:t>Half – 50%</a:t>
            </a:r>
          </a:p>
          <a:p>
            <a:r>
              <a:rPr lang="en-GB" dirty="0" smtClean="0"/>
              <a:t>Minority – Below 40%</a:t>
            </a:r>
          </a:p>
          <a:p>
            <a:r>
              <a:rPr lang="en-GB" dirty="0" smtClean="0"/>
              <a:t>Few – Below 20%</a:t>
            </a:r>
          </a:p>
          <a:p>
            <a:endParaRPr lang="en-GB" dirty="0"/>
          </a:p>
        </p:txBody>
      </p:sp>
      <p:sp>
        <p:nvSpPr>
          <p:cNvPr id="2" name="Title 1"/>
          <p:cNvSpPr>
            <a:spLocks noGrp="1"/>
          </p:cNvSpPr>
          <p:nvPr>
            <p:ph type="title"/>
          </p:nvPr>
        </p:nvSpPr>
        <p:spPr/>
        <p:txBody>
          <a:bodyPr>
            <a:normAutofit fontScale="90000"/>
          </a:bodyPr>
          <a:lstStyle/>
          <a:p>
            <a:r>
              <a:rPr lang="en-GB" b="1" dirty="0" smtClean="0"/>
              <a:t>ESTYN – Terminology</a:t>
            </a:r>
            <a:r>
              <a:rPr lang="en-GB" dirty="0" smtClean="0"/>
              <a:t/>
            </a:r>
            <a:br>
              <a:rPr lang="en-GB" dirty="0" smtClean="0"/>
            </a:br>
            <a:endParaRPr lang="en-GB" dirty="0"/>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a:buNone/>
            </a:pPr>
            <a:endParaRPr lang="en-GB" b="1" dirty="0" smtClean="0"/>
          </a:p>
          <a:p>
            <a:r>
              <a:rPr lang="en-GB" b="1" dirty="0" smtClean="0"/>
              <a:t>Summary  - The ESTYN view</a:t>
            </a:r>
          </a:p>
          <a:p>
            <a:r>
              <a:rPr lang="en-GB" dirty="0" smtClean="0"/>
              <a:t> overall judgement on the current performance </a:t>
            </a:r>
          </a:p>
          <a:p>
            <a:pPr>
              <a:buNone/>
            </a:pPr>
            <a:endParaRPr lang="en-GB" dirty="0" smtClean="0"/>
          </a:p>
          <a:p>
            <a:r>
              <a:rPr lang="en-GB" dirty="0" smtClean="0"/>
              <a:t> overall judgement on the prospects for improvement </a:t>
            </a:r>
          </a:p>
          <a:p>
            <a:pPr>
              <a:buNone/>
            </a:pPr>
            <a:r>
              <a:rPr lang="en-GB" dirty="0" smtClean="0"/>
              <a:t>	</a:t>
            </a:r>
          </a:p>
          <a:p>
            <a:endParaRPr lang="en-GB" dirty="0" smtClean="0"/>
          </a:p>
        </p:txBody>
      </p:sp>
      <p:sp>
        <p:nvSpPr>
          <p:cNvPr id="2" name="Title 1"/>
          <p:cNvSpPr>
            <a:spLocks noGrp="1"/>
          </p:cNvSpPr>
          <p:nvPr>
            <p:ph type="title"/>
          </p:nvPr>
        </p:nvSpPr>
        <p:spPr/>
        <p:txBody>
          <a:bodyPr>
            <a:normAutofit fontScale="90000"/>
          </a:bodyPr>
          <a:lstStyle/>
          <a:p>
            <a:r>
              <a:rPr lang="en-GB" b="1" dirty="0" smtClean="0"/>
              <a:t>About the school/Faculty/Department</a:t>
            </a:r>
            <a:endParaRPr lang="en-GB" dirty="0"/>
          </a:p>
        </p:txBody>
      </p:sp>
      <p:sp>
        <p:nvSpPr>
          <p:cNvPr id="4" name="Rectangle 3"/>
          <p:cNvSpPr/>
          <p:nvPr/>
        </p:nvSpPr>
        <p:spPr>
          <a:xfrm>
            <a:off x="827584" y="2852936"/>
            <a:ext cx="7776864" cy="369332"/>
          </a:xfrm>
          <a:prstGeom prst="rect">
            <a:avLst/>
          </a:prstGeom>
        </p:spPr>
        <p:txBody>
          <a:bodyPr wrap="square">
            <a:spAutoFit/>
          </a:bodyPr>
          <a:lstStyle/>
          <a:p>
            <a:r>
              <a:rPr lang="en-GB" dirty="0" smtClean="0"/>
              <a:t>	</a:t>
            </a:r>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755576" y="1052737"/>
            <a:ext cx="6102424" cy="2246769"/>
          </a:xfrm>
          <a:prstGeom prst="rect">
            <a:avLst/>
          </a:prstGeom>
        </p:spPr>
        <p:txBody>
          <a:bodyPr wrap="square">
            <a:spAutoFit/>
          </a:bodyPr>
          <a:lstStyle/>
          <a:p>
            <a:r>
              <a:rPr lang="en-GB" sz="2000" b="1" dirty="0" smtClean="0"/>
              <a:t>Key Question 1: How good are outcomes</a:t>
            </a:r>
            <a:r>
              <a:rPr lang="en-GB" sz="2000" dirty="0" smtClean="0"/>
              <a:t>? </a:t>
            </a:r>
          </a:p>
          <a:p>
            <a:r>
              <a:rPr lang="en-GB" sz="2000" dirty="0" smtClean="0"/>
              <a:t> standards </a:t>
            </a:r>
          </a:p>
          <a:p>
            <a:r>
              <a:rPr lang="en-GB" sz="2000" dirty="0" smtClean="0"/>
              <a:t> wellbeing </a:t>
            </a:r>
          </a:p>
          <a:p>
            <a:endParaRPr lang="en-GB" sz="2000" dirty="0" smtClean="0"/>
          </a:p>
          <a:p>
            <a:r>
              <a:rPr lang="en-GB" sz="2000" b="1" dirty="0" smtClean="0"/>
              <a:t>Key Question 2: How good is provision?</a:t>
            </a:r>
          </a:p>
          <a:p>
            <a:endParaRPr lang="en-GB" sz="2000" dirty="0" smtClean="0"/>
          </a:p>
          <a:p>
            <a:r>
              <a:rPr lang="en-GB" sz="2000" dirty="0" smtClean="0"/>
              <a:t> 	</a:t>
            </a:r>
          </a:p>
        </p:txBody>
      </p:sp>
      <p:sp>
        <p:nvSpPr>
          <p:cNvPr id="5" name="Rectangle 4"/>
          <p:cNvSpPr/>
          <p:nvPr/>
        </p:nvSpPr>
        <p:spPr>
          <a:xfrm>
            <a:off x="683568" y="2348880"/>
            <a:ext cx="7992888" cy="3693319"/>
          </a:xfrm>
          <a:prstGeom prst="rect">
            <a:avLst/>
          </a:prstGeom>
        </p:spPr>
        <p:txBody>
          <a:bodyPr wrap="square">
            <a:spAutoFit/>
          </a:bodyPr>
          <a:lstStyle/>
          <a:p>
            <a:endParaRPr lang="en-GB" dirty="0" smtClean="0"/>
          </a:p>
          <a:p>
            <a:r>
              <a:rPr lang="en-GB" dirty="0" smtClean="0"/>
              <a:t> learning experiences </a:t>
            </a:r>
          </a:p>
          <a:p>
            <a:r>
              <a:rPr lang="en-GB" dirty="0" smtClean="0"/>
              <a:t> teaching </a:t>
            </a:r>
          </a:p>
          <a:p>
            <a:r>
              <a:rPr lang="en-GB" dirty="0" smtClean="0"/>
              <a:t> care, support and guidance </a:t>
            </a:r>
          </a:p>
          <a:p>
            <a:r>
              <a:rPr lang="en-GB" dirty="0" smtClean="0"/>
              <a:t> learning environment </a:t>
            </a:r>
          </a:p>
          <a:p>
            <a:endParaRPr lang="en-GB" dirty="0" smtClean="0"/>
          </a:p>
          <a:p>
            <a:r>
              <a:rPr lang="en-GB" b="1" dirty="0" smtClean="0"/>
              <a:t>Key Question 3: How good are leadership and management?</a:t>
            </a:r>
          </a:p>
          <a:p>
            <a:r>
              <a:rPr lang="en-GB" dirty="0" smtClean="0"/>
              <a:t> </a:t>
            </a:r>
          </a:p>
          <a:p>
            <a:r>
              <a:rPr lang="en-GB" dirty="0" smtClean="0"/>
              <a:t> leadership </a:t>
            </a:r>
          </a:p>
          <a:p>
            <a:r>
              <a:rPr lang="en-GB" dirty="0" smtClean="0"/>
              <a:t> improving quality </a:t>
            </a:r>
          </a:p>
          <a:p>
            <a:r>
              <a:rPr lang="en-GB" dirty="0" smtClean="0"/>
              <a:t> partnership working </a:t>
            </a:r>
          </a:p>
          <a:p>
            <a:r>
              <a:rPr lang="en-GB" dirty="0" smtClean="0"/>
              <a:t> resource management </a:t>
            </a:r>
          </a:p>
          <a:p>
            <a:r>
              <a:rPr lang="en-GB" dirty="0" smtClean="0"/>
              <a:t>	</a:t>
            </a:r>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181</TotalTime>
  <Words>881</Words>
  <Application>Microsoft Office PowerPoint</Application>
  <PresentationFormat>On-screen Show (4:3)</PresentationFormat>
  <Paragraphs>255</Paragraphs>
  <Slides>23</Slides>
  <Notes>0</Notes>
  <HiddenSlides>0</HiddenSlides>
  <MMClips>0</MMClip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Concourse</vt:lpstr>
      <vt:lpstr>PowerPoint Presentation</vt:lpstr>
      <vt:lpstr>Judging lessons</vt:lpstr>
      <vt:lpstr>PowerPoint Presentation</vt:lpstr>
      <vt:lpstr>PowerPoint Presentation</vt:lpstr>
      <vt:lpstr>PowerPoint Presentation</vt:lpstr>
      <vt:lpstr>Judgements</vt:lpstr>
      <vt:lpstr>PowerPoint Presentation</vt:lpstr>
      <vt:lpstr>Section 1: Learners’ standard </vt:lpstr>
      <vt:lpstr>PowerPoint Presentation</vt:lpstr>
      <vt:lpstr>PowerPoint Presentation</vt:lpstr>
      <vt:lpstr>Section 1: How well do pupils achieve in lessons? </vt:lpstr>
      <vt:lpstr>PowerPoint Presentation</vt:lpstr>
      <vt:lpstr>PowerPoint Presentation</vt:lpstr>
      <vt:lpstr>PowerPoint Presentation</vt:lpstr>
      <vt:lpstr>Section 2: Quality of teaching and assessment</vt:lpstr>
      <vt:lpstr>PowerPoint Presentation</vt:lpstr>
      <vt:lpstr>PowerPoint Presentation</vt:lpstr>
      <vt:lpstr>PowerPoint Presentation</vt:lpstr>
      <vt:lpstr>PowerPoint Presentation</vt:lpstr>
      <vt:lpstr>Additional information about teaching</vt:lpstr>
      <vt:lpstr>ESTYN – Terminology </vt:lpstr>
      <vt:lpstr>About the school/Faculty/Department</vt:lpstr>
      <vt:lpstr>PowerPoint Presentation</vt:lpstr>
    </vt:vector>
  </TitlesOfParts>
  <Company>SLTS</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ch025</dc:creator>
  <cp:lastModifiedBy>Jim Statts</cp:lastModifiedBy>
  <cp:revision>23</cp:revision>
  <dcterms:created xsi:type="dcterms:W3CDTF">2014-10-06T11:33:20Z</dcterms:created>
  <dcterms:modified xsi:type="dcterms:W3CDTF">2017-01-26T10:57:04Z</dcterms:modified>
</cp:coreProperties>
</file>