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67" r:id="rId1"/>
  </p:sldMasterIdLst>
  <p:notesMasterIdLst>
    <p:notesMasterId r:id="rId15"/>
  </p:notesMasterIdLst>
  <p:sldIdLst>
    <p:sldId id="256" r:id="rId2"/>
    <p:sldId id="257" r:id="rId3"/>
    <p:sldId id="258" r:id="rId4"/>
    <p:sldId id="259" r:id="rId5"/>
    <p:sldId id="265" r:id="rId6"/>
    <p:sldId id="260" r:id="rId7"/>
    <p:sldId id="261" r:id="rId8"/>
    <p:sldId id="262" r:id="rId9"/>
    <p:sldId id="267" r:id="rId10"/>
    <p:sldId id="268" r:id="rId11"/>
    <p:sldId id="263" r:id="rId12"/>
    <p:sldId id="264"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809" autoAdjust="0"/>
    <p:restoredTop sz="88632" autoAdjust="0"/>
  </p:normalViewPr>
  <p:slideViewPr>
    <p:cSldViewPr snapToGrid="0">
      <p:cViewPr varScale="1">
        <p:scale>
          <a:sx n="70" d="100"/>
          <a:sy n="70" d="100"/>
        </p:scale>
        <p:origin x="643" y="53"/>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F4E4D9-ACEA-A64E-AA85-AD8DC96486AD}" type="datetimeFigureOut">
              <a:rPr lang="en-US" smtClean="0"/>
              <a:pPr/>
              <a:t>11/12/2022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0C0647-3DCD-1A41-A265-E8A68265467F}" type="slidenum">
              <a:rPr lang="en-US" smtClean="0"/>
              <a:pPr/>
              <a:t>‹#›</a:t>
            </a:fld>
            <a:endParaRPr lang="en-US"/>
          </a:p>
        </p:txBody>
      </p:sp>
    </p:spTree>
    <p:extLst>
      <p:ext uri="{BB962C8B-B14F-4D97-AF65-F5344CB8AC3E}">
        <p14:creationId xmlns:p14="http://schemas.microsoft.com/office/powerpoint/2010/main" val="168730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F70C0647-3DCD-1A41-A265-E8A68265467F}"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Introduction</a:t>
            </a:r>
            <a:endParaRPr lang="en-US" sz="1200" kern="1200" dirty="0">
              <a:solidFill>
                <a:schemeClr val="tx1"/>
              </a:solidFill>
              <a:effectLst/>
              <a:latin typeface="+mn-lt"/>
              <a:ea typeface="+mn-ea"/>
              <a:cs typeface="+mn-cs"/>
            </a:endParaRPr>
          </a:p>
          <a:p>
            <a:r>
              <a:rPr lang="en-GB" sz="1200" kern="1200" dirty="0">
                <a:solidFill>
                  <a:schemeClr val="tx1"/>
                </a:solidFill>
                <a:latin typeface="+mn-lt"/>
                <a:ea typeface="+mn-ea"/>
                <a:cs typeface="+mn-cs"/>
              </a:rPr>
              <a:t>Flexibility in the workplace provides mental well-being and a bridge to establish diversity and inclusion in the organisation. The HR department is the prime mentor for maintaining diversity and inclusion through flexible working. Also, HR is the key department to control the relationship between diversity and inclusion with flexibility in the workplace.</a:t>
            </a:r>
          </a:p>
          <a:p>
            <a:endParaRPr lang="en-US" dirty="0"/>
          </a:p>
        </p:txBody>
      </p:sp>
      <p:sp>
        <p:nvSpPr>
          <p:cNvPr id="4" name="Slide Number Placeholder 3"/>
          <p:cNvSpPr>
            <a:spLocks noGrp="1"/>
          </p:cNvSpPr>
          <p:nvPr>
            <p:ph type="sldNum" sz="quarter" idx="10"/>
          </p:nvPr>
        </p:nvSpPr>
        <p:spPr/>
        <p:txBody>
          <a:bodyPr/>
          <a:lstStyle/>
          <a:p>
            <a:fld id="{F70C0647-3DCD-1A41-A265-E8A68265467F}" type="slidenum">
              <a:rPr lang="en-US" smtClean="0"/>
              <a:pPr/>
              <a:t>2</a:t>
            </a:fld>
            <a:endParaRPr lang="en-US"/>
          </a:p>
        </p:txBody>
      </p:sp>
    </p:spTree>
    <p:extLst>
      <p:ext uri="{BB962C8B-B14F-4D97-AF65-F5344CB8AC3E}">
        <p14:creationId xmlns:p14="http://schemas.microsoft.com/office/powerpoint/2010/main" val="373661660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1" kern="1200" dirty="0">
                <a:solidFill>
                  <a:schemeClr val="tx1"/>
                </a:solidFill>
                <a:latin typeface="+mn-lt"/>
                <a:ea typeface="+mn-ea"/>
                <a:cs typeface="+mn-cs"/>
              </a:rPr>
              <a:t>Relation between flexible working with diversity and inclusion in an organisation</a:t>
            </a:r>
          </a:p>
          <a:p>
            <a:r>
              <a:rPr lang="en-GB" sz="1200" kern="1200" dirty="0">
                <a:solidFill>
                  <a:schemeClr val="tx1"/>
                </a:solidFill>
                <a:latin typeface="+mn-lt"/>
                <a:ea typeface="+mn-ea"/>
                <a:cs typeface="+mn-cs"/>
              </a:rPr>
              <a:t>Flexible working is the platform to promote diversity and inclusion in the workplace with more freedom through work. In this case workers with different mindsets and different characteristics such as older age, single parents, and health issues and so on prefer flexible working to maintain their personal life and work-life balance (</a:t>
            </a:r>
            <a:r>
              <a:rPr lang="en-GB" sz="1200" kern="1200" dirty="0" err="1">
                <a:solidFill>
                  <a:schemeClr val="tx1"/>
                </a:solidFill>
                <a:latin typeface="+mn-lt"/>
                <a:ea typeface="+mn-ea"/>
                <a:cs typeface="+mn-cs"/>
              </a:rPr>
              <a:t>Timewise</a:t>
            </a:r>
            <a:r>
              <a:rPr lang="en-GB" sz="1200" kern="1200" dirty="0">
                <a:solidFill>
                  <a:schemeClr val="tx1"/>
                </a:solidFill>
                <a:latin typeface="+mn-lt"/>
                <a:ea typeface="+mn-ea"/>
                <a:cs typeface="+mn-cs"/>
              </a:rPr>
              <a:t>, 2019). Also according to the report in </a:t>
            </a:r>
            <a:r>
              <a:rPr lang="en-GB" sz="1200" kern="1200" dirty="0" err="1">
                <a:solidFill>
                  <a:schemeClr val="tx1"/>
                </a:solidFill>
                <a:latin typeface="+mn-lt"/>
                <a:ea typeface="+mn-ea"/>
                <a:cs typeface="+mn-cs"/>
              </a:rPr>
              <a:t>Timewise</a:t>
            </a:r>
            <a:r>
              <a:rPr lang="en-GB" sz="1200" kern="1200" dirty="0">
                <a:solidFill>
                  <a:schemeClr val="tx1"/>
                </a:solidFill>
                <a:latin typeface="+mn-lt"/>
                <a:ea typeface="+mn-ea"/>
                <a:cs typeface="+mn-cs"/>
              </a:rPr>
              <a:t> (2019), people with flexibility in the workplace provide more effort into work than others. It provides better employee retention rate and reduces employee turnover. Hence people may work in low pay grades if they are satisfied with their work and it helps the increment of diversity and inclusion in an organisation. </a:t>
            </a:r>
          </a:p>
          <a:p>
            <a:endParaRPr lang="en-US" dirty="0"/>
          </a:p>
        </p:txBody>
      </p:sp>
      <p:sp>
        <p:nvSpPr>
          <p:cNvPr id="4" name="Slide Number Placeholder 3"/>
          <p:cNvSpPr>
            <a:spLocks noGrp="1"/>
          </p:cNvSpPr>
          <p:nvPr>
            <p:ph type="sldNum" sz="quarter" idx="10"/>
          </p:nvPr>
        </p:nvSpPr>
        <p:spPr/>
        <p:txBody>
          <a:bodyPr/>
          <a:lstStyle/>
          <a:p>
            <a:fld id="{F70C0647-3DCD-1A41-A265-E8A68265467F}" type="slidenum">
              <a:rPr lang="en-US" smtClean="0"/>
              <a:pPr/>
              <a:t>3</a:t>
            </a:fld>
            <a:endParaRPr lang="en-US"/>
          </a:p>
        </p:txBody>
      </p:sp>
    </p:spTree>
    <p:extLst>
      <p:ext uri="{BB962C8B-B14F-4D97-AF65-F5344CB8AC3E}">
        <p14:creationId xmlns:p14="http://schemas.microsoft.com/office/powerpoint/2010/main" val="10154483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Through flexible working, the company can hire employees from every corner of the globe, which is diversity and inclusion prosperity for the company. Also through flexible working the productivity of an employee, whether it is an existing or newly recruited, provide the same outcomes. For example, Tesco has applied a flexible working environment at their workplace after the Covid-19 pandemic. Accordingly, they have achieved better benefits for employees’ work-life balance (Tesco PLC, 2021).</a:t>
            </a:r>
          </a:p>
        </p:txBody>
      </p:sp>
      <p:sp>
        <p:nvSpPr>
          <p:cNvPr id="4" name="Slide Number Placeholder 3"/>
          <p:cNvSpPr>
            <a:spLocks noGrp="1"/>
          </p:cNvSpPr>
          <p:nvPr>
            <p:ph type="sldNum" sz="quarter" idx="10"/>
          </p:nvPr>
        </p:nvSpPr>
        <p:spPr/>
        <p:txBody>
          <a:bodyPr/>
          <a:lstStyle/>
          <a:p>
            <a:fld id="{F70C0647-3DCD-1A41-A265-E8A68265467F}" type="slidenum">
              <a:rPr lang="en-US" smtClean="0"/>
              <a:pPr/>
              <a:t>4</a:t>
            </a:fld>
            <a:endParaRPr lang="en-US"/>
          </a:p>
        </p:txBody>
      </p:sp>
    </p:spTree>
    <p:extLst>
      <p:ext uri="{BB962C8B-B14F-4D97-AF65-F5344CB8AC3E}">
        <p14:creationId xmlns:p14="http://schemas.microsoft.com/office/powerpoint/2010/main" val="29871544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The flexible working facility such as remote working or working from home allows the company to expand its workforce (Subramanian and Washington, 2022). Therefore they can provide more than the usual functional effort to the company. In this case, retail businesses can manage their loyal customers in a better way. Also, according to </a:t>
            </a:r>
            <a:r>
              <a:rPr lang="en-GB" sz="1200" kern="1200" dirty="0" err="1">
                <a:solidFill>
                  <a:schemeClr val="tx1"/>
                </a:solidFill>
                <a:latin typeface="+mn-lt"/>
                <a:ea typeface="+mn-ea"/>
                <a:cs typeface="+mn-cs"/>
              </a:rPr>
              <a:t>Gayeski</a:t>
            </a:r>
            <a:r>
              <a:rPr lang="en-GB" sz="1200" kern="1200" dirty="0">
                <a:solidFill>
                  <a:schemeClr val="tx1"/>
                </a:solidFill>
                <a:latin typeface="+mn-lt"/>
                <a:ea typeface="+mn-ea"/>
                <a:cs typeface="+mn-cs"/>
              </a:rPr>
              <a:t> (2021), the working relationship among the employees is maintained positively and cultural diversity becomes an influential aspect of the company. </a:t>
            </a:r>
          </a:p>
        </p:txBody>
      </p:sp>
      <p:sp>
        <p:nvSpPr>
          <p:cNvPr id="4" name="Slide Number Placeholder 3"/>
          <p:cNvSpPr>
            <a:spLocks noGrp="1"/>
          </p:cNvSpPr>
          <p:nvPr>
            <p:ph type="sldNum" sz="quarter" idx="10"/>
          </p:nvPr>
        </p:nvSpPr>
        <p:spPr/>
        <p:txBody>
          <a:bodyPr/>
          <a:lstStyle/>
          <a:p>
            <a:fld id="{F70C0647-3DCD-1A41-A265-E8A68265467F}" type="slidenum">
              <a:rPr lang="en-US" smtClean="0"/>
              <a:pPr/>
              <a:t>5</a:t>
            </a:fld>
            <a:endParaRPr lang="en-US"/>
          </a:p>
        </p:txBody>
      </p:sp>
    </p:spTree>
    <p:extLst>
      <p:ext uri="{BB962C8B-B14F-4D97-AF65-F5344CB8AC3E}">
        <p14:creationId xmlns:p14="http://schemas.microsoft.com/office/powerpoint/2010/main" val="11223973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1" kern="1200" dirty="0">
                <a:solidFill>
                  <a:schemeClr val="tx1"/>
                </a:solidFill>
                <a:latin typeface="+mn-lt"/>
                <a:ea typeface="+mn-ea"/>
                <a:cs typeface="+mn-cs"/>
              </a:rPr>
              <a:t>Role of Human Resources in promoting diversity and inclusion with flexible working</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role of human resource (HR) management in a retail organisation is important because the number of staff and customer management is the key challenge for them. However, a positive mindset and employee-friendly attitude from the HR professionals provide better inclusion and diversity in the workplace among employees. Also, to maintain flexible working in the organisation HR managers should motivate everyone by listening to every employee from time to time and providing them with equal opportunity so that employees can engage with the company culture (Stevenson, 2018). In this way, the employees will remain loyal towards the company and they will put in extra effort as well. </a:t>
            </a:r>
          </a:p>
          <a:p>
            <a:endParaRPr lang="en-GB" sz="1200" b="1" kern="1200" dirty="0">
              <a:solidFill>
                <a:schemeClr val="tx1"/>
              </a:solidFill>
              <a:latin typeface="+mn-lt"/>
              <a:ea typeface="+mn-ea"/>
              <a:cs typeface="+mn-cs"/>
            </a:endParaRPr>
          </a:p>
        </p:txBody>
      </p:sp>
      <p:sp>
        <p:nvSpPr>
          <p:cNvPr id="4" name="Slide Number Placeholder 3"/>
          <p:cNvSpPr>
            <a:spLocks noGrp="1"/>
          </p:cNvSpPr>
          <p:nvPr>
            <p:ph type="sldNum" sz="quarter" idx="5"/>
          </p:nvPr>
        </p:nvSpPr>
        <p:spPr/>
        <p:txBody>
          <a:bodyPr/>
          <a:lstStyle/>
          <a:p>
            <a:fld id="{F70C0647-3DCD-1A41-A265-E8A68265467F}" type="slidenum">
              <a:rPr lang="en-US" smtClean="0"/>
              <a:pPr/>
              <a:t>6</a:t>
            </a:fld>
            <a:endParaRPr lang="en-US"/>
          </a:p>
        </p:txBody>
      </p:sp>
    </p:spTree>
    <p:extLst>
      <p:ext uri="{BB962C8B-B14F-4D97-AF65-F5344CB8AC3E}">
        <p14:creationId xmlns:p14="http://schemas.microsoft.com/office/powerpoint/2010/main" val="177479063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On the other hand, HR managers need to follow a leadership and guidance role for the employees to provide them flexibility in work. Eventually, they can maintain diversity and inclusion in the workplace and control the company culture as well. In a flexible remote working culture maintaining the employee's mental well-being is a challenge for HR managers. Due to this, they need to maintain close contact with employees to maintain a friendly diverse culture with each other (Murphy, 2022). Monitoring like a leader is the key role of a responsible HR manager in a retail organisation. Here the UK leading retail brand ASDA has created a website for their employees to share their mental stress and a special round-the-clock phone helpline for remote workers to stay stress-free during and after the pandemic (Corporate ASDA, 2020). </a:t>
            </a:r>
          </a:p>
        </p:txBody>
      </p:sp>
      <p:sp>
        <p:nvSpPr>
          <p:cNvPr id="4" name="Slide Number Placeholder 3"/>
          <p:cNvSpPr>
            <a:spLocks noGrp="1"/>
          </p:cNvSpPr>
          <p:nvPr>
            <p:ph type="sldNum" sz="quarter" idx="5"/>
          </p:nvPr>
        </p:nvSpPr>
        <p:spPr/>
        <p:txBody>
          <a:bodyPr/>
          <a:lstStyle/>
          <a:p>
            <a:fld id="{F70C0647-3DCD-1A41-A265-E8A68265467F}" type="slidenum">
              <a:rPr lang="en-US" smtClean="0"/>
              <a:pPr/>
              <a:t>7</a:t>
            </a:fld>
            <a:endParaRPr lang="en-US"/>
          </a:p>
        </p:txBody>
      </p:sp>
    </p:spTree>
    <p:extLst>
      <p:ext uri="{BB962C8B-B14F-4D97-AF65-F5344CB8AC3E}">
        <p14:creationId xmlns:p14="http://schemas.microsoft.com/office/powerpoint/2010/main" val="10264954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The retail industry is simultaneously connected with supply chain management. During the Covid-19 pandemic, the supply chain in the UK and the world has been disrupted due to lockdowns. However, the HR managers have the responsibility to maintain the proper diversity and inclusion establishment through remote working in terms of the supply chain. Through that policy or strategy, the supply chain workers can resume their work and guide every other connected hub through the online process. The leadership and innovative motivational quality of the HR managers can pull those critical jobs with positive outcomes. </a:t>
            </a:r>
          </a:p>
        </p:txBody>
      </p:sp>
      <p:sp>
        <p:nvSpPr>
          <p:cNvPr id="4" name="Slide Number Placeholder 3"/>
          <p:cNvSpPr>
            <a:spLocks noGrp="1"/>
          </p:cNvSpPr>
          <p:nvPr>
            <p:ph type="sldNum" sz="quarter" idx="5"/>
          </p:nvPr>
        </p:nvSpPr>
        <p:spPr/>
        <p:txBody>
          <a:bodyPr/>
          <a:lstStyle/>
          <a:p>
            <a:fld id="{F70C0647-3DCD-1A41-A265-E8A68265467F}" type="slidenum">
              <a:rPr lang="en-US" smtClean="0"/>
              <a:pPr/>
              <a:t>8</a:t>
            </a:fld>
            <a:endParaRPr lang="en-US"/>
          </a:p>
        </p:txBody>
      </p:sp>
    </p:spTree>
    <p:extLst>
      <p:ext uri="{BB962C8B-B14F-4D97-AF65-F5344CB8AC3E}">
        <p14:creationId xmlns:p14="http://schemas.microsoft.com/office/powerpoint/2010/main" val="34025371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In other words, diversity and inclusion can be promoted through flexible working policies. In this case, the managers need to provide a flexible schedule system for workers to join their work (</a:t>
            </a:r>
            <a:r>
              <a:rPr lang="en-GB" sz="1200" kern="1200" dirty="0" err="1">
                <a:solidFill>
                  <a:schemeClr val="tx1"/>
                </a:solidFill>
                <a:latin typeface="+mn-lt"/>
                <a:ea typeface="+mn-ea"/>
                <a:cs typeface="+mn-cs"/>
              </a:rPr>
              <a:t>Iabuk</a:t>
            </a:r>
            <a:r>
              <a:rPr lang="en-GB" sz="1200" kern="1200" dirty="0">
                <a:solidFill>
                  <a:schemeClr val="tx1"/>
                </a:solidFill>
                <a:latin typeface="+mn-lt"/>
                <a:ea typeface="+mn-ea"/>
                <a:cs typeface="+mn-cs"/>
              </a:rPr>
              <a:t>, 2022). In this case, the workers can manage their work and office work in a better way and they do not need to take unnecessary leave from work. Consequently, the workers will be fonder of the organisation and they put more dedication and devotion to the company. In this way, the retail business organisation and HR managers can handle the employees and get better financial benefits such as revenue enrichment. </a:t>
            </a:r>
          </a:p>
        </p:txBody>
      </p:sp>
      <p:sp>
        <p:nvSpPr>
          <p:cNvPr id="4" name="Slide Number Placeholder 3"/>
          <p:cNvSpPr>
            <a:spLocks noGrp="1"/>
          </p:cNvSpPr>
          <p:nvPr>
            <p:ph type="sldNum" sz="quarter" idx="5"/>
          </p:nvPr>
        </p:nvSpPr>
        <p:spPr/>
        <p:txBody>
          <a:bodyPr/>
          <a:lstStyle/>
          <a:p>
            <a:fld id="{F70C0647-3DCD-1A41-A265-E8A68265467F}" type="slidenum">
              <a:rPr lang="en-US" smtClean="0"/>
              <a:pPr/>
              <a:t>9</a:t>
            </a:fld>
            <a:endParaRPr lang="en-US"/>
          </a:p>
        </p:txBody>
      </p:sp>
    </p:spTree>
    <p:extLst>
      <p:ext uri="{BB962C8B-B14F-4D97-AF65-F5344CB8AC3E}">
        <p14:creationId xmlns:p14="http://schemas.microsoft.com/office/powerpoint/2010/main" val="34025371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kern="1200" dirty="0">
                <a:solidFill>
                  <a:schemeClr val="tx1"/>
                </a:solidFill>
                <a:latin typeface="+mn-lt"/>
                <a:ea typeface="+mn-ea"/>
                <a:cs typeface="+mn-cs"/>
              </a:rPr>
              <a:t>In terms of recruitment, HR executives should focus on online recruitment portals rather than offline procedures. After the pandemic people have became more comfortable with online recruitment and remote working than the traditional process. Through this system, the HR manager of a company can recruit sharp foreign talents over regional employees. In this way, HR administrators can promote cultural diversity and inclusion by expanding the number of employees by putting talent as the superior choice. Similarly, the recruited talents will provide them with a better business than others.</a:t>
            </a:r>
          </a:p>
        </p:txBody>
      </p:sp>
      <p:sp>
        <p:nvSpPr>
          <p:cNvPr id="4" name="Slide Number Placeholder 3"/>
          <p:cNvSpPr>
            <a:spLocks noGrp="1"/>
          </p:cNvSpPr>
          <p:nvPr>
            <p:ph type="sldNum" sz="quarter" idx="5"/>
          </p:nvPr>
        </p:nvSpPr>
        <p:spPr/>
        <p:txBody>
          <a:bodyPr/>
          <a:lstStyle/>
          <a:p>
            <a:fld id="{F70C0647-3DCD-1A41-A265-E8A68265467F}" type="slidenum">
              <a:rPr lang="en-US" smtClean="0"/>
              <a:pPr/>
              <a:t>10</a:t>
            </a:fld>
            <a:endParaRPr lang="en-US"/>
          </a:p>
        </p:txBody>
      </p:sp>
    </p:spTree>
    <p:extLst>
      <p:ext uri="{BB962C8B-B14F-4D97-AF65-F5344CB8AC3E}">
        <p14:creationId xmlns:p14="http://schemas.microsoft.com/office/powerpoint/2010/main" val="340253716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GB" sz="1200" b="1" kern="1200" dirty="0">
                <a:solidFill>
                  <a:schemeClr val="tx1"/>
                </a:solidFill>
                <a:latin typeface="+mn-lt"/>
                <a:ea typeface="+mn-ea"/>
                <a:cs typeface="+mn-cs"/>
              </a:rPr>
              <a:t>Conclusion</a:t>
            </a:r>
          </a:p>
          <a:p>
            <a:r>
              <a:rPr lang="en-GB" sz="1200" kern="1200" dirty="0">
                <a:solidFill>
                  <a:schemeClr val="tx1"/>
                </a:solidFill>
                <a:latin typeface="+mn-lt"/>
                <a:ea typeface="+mn-ea"/>
                <a:cs typeface="+mn-cs"/>
              </a:rPr>
              <a:t>Flexible working is the path towards promoting diversity and inclusion. Through flexible working, an organisation like the retail company can effectively maintain their organisational culture. Also, HR managers can hire better talents to expand the workforce. In such a way the company can increase the productivity of employees and reduce workplace conflict.</a:t>
            </a:r>
          </a:p>
        </p:txBody>
      </p:sp>
      <p:sp>
        <p:nvSpPr>
          <p:cNvPr id="4" name="Slide Number Placeholder 3"/>
          <p:cNvSpPr>
            <a:spLocks noGrp="1"/>
          </p:cNvSpPr>
          <p:nvPr>
            <p:ph type="sldNum" sz="quarter" idx="5"/>
          </p:nvPr>
        </p:nvSpPr>
        <p:spPr/>
        <p:txBody>
          <a:bodyPr/>
          <a:lstStyle/>
          <a:p>
            <a:fld id="{F70C0647-3DCD-1A41-A265-E8A68265467F}" type="slidenum">
              <a:rPr lang="en-US" smtClean="0"/>
              <a:pPr/>
              <a:t>11</a:t>
            </a:fld>
            <a:endParaRPr lang="en-US"/>
          </a:p>
        </p:txBody>
      </p:sp>
    </p:spTree>
    <p:extLst>
      <p:ext uri="{BB962C8B-B14F-4D97-AF65-F5344CB8AC3E}">
        <p14:creationId xmlns:p14="http://schemas.microsoft.com/office/powerpoint/2010/main" val="289482933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70C0647-3DCD-1A41-A265-E8A68265467F}" type="slidenum">
              <a:rPr lang="en-US" smtClean="0"/>
              <a:pPr/>
              <a:t>12</a:t>
            </a:fld>
            <a:endParaRPr lang="en-US"/>
          </a:p>
        </p:txBody>
      </p:sp>
    </p:spTree>
    <p:extLst>
      <p:ext uri="{BB962C8B-B14F-4D97-AF65-F5344CB8AC3E}">
        <p14:creationId xmlns:p14="http://schemas.microsoft.com/office/powerpoint/2010/main" val="30217868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562707" y="1371600"/>
            <a:ext cx="109728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fld id="{3505FD73-A8B8-9741-942D-52DF88517DFA}" type="datetimeFigureOut">
              <a:rPr lang="en-US" smtClean="0"/>
              <a:pPr/>
              <a:t>11/12/2022</a:t>
            </a:fld>
            <a:endParaRPr lang="en-US"/>
          </a:p>
        </p:txBody>
      </p:sp>
      <p:sp>
        <p:nvSpPr>
          <p:cNvPr id="17" name="Footer Placeholder 16"/>
          <p:cNvSpPr>
            <a:spLocks noGrp="1"/>
          </p:cNvSpPr>
          <p:nvPr>
            <p:ph type="ftr" sz="quarter" idx="11"/>
          </p:nvPr>
        </p:nvSpPr>
        <p:spPr/>
        <p:txBody>
          <a:bodyPr/>
          <a:lstStyle/>
          <a:p>
            <a:endParaRPr lang="en-US"/>
          </a:p>
        </p:txBody>
      </p:sp>
      <p:sp>
        <p:nvSpPr>
          <p:cNvPr id="29" name="Slide Number Placeholder 28"/>
          <p:cNvSpPr>
            <a:spLocks noGrp="1"/>
          </p:cNvSpPr>
          <p:nvPr>
            <p:ph type="sldNum" sz="quarter" idx="12"/>
          </p:nvPr>
        </p:nvSpPr>
        <p:spPr/>
        <p:txBody>
          <a:bodyPr/>
          <a:lstStyle/>
          <a:p>
            <a:fld id="{C7F89BDA-090D-DC4F-A0C4-D8B88B88C6D2}" type="slidenum">
              <a:rPr lang="en-US" smtClean="0"/>
              <a:pPr/>
              <a:t>‹#›</a:t>
            </a:fld>
            <a:endParaRPr lang="en-US"/>
          </a:p>
        </p:txBody>
      </p:sp>
      <p:sp>
        <p:nvSpPr>
          <p:cNvPr id="9" name="Subtitle 8"/>
          <p:cNvSpPr>
            <a:spLocks noGrp="1"/>
          </p:cNvSpPr>
          <p:nvPr>
            <p:ph type="subTitle" idx="1"/>
          </p:nvPr>
        </p:nvSpPr>
        <p:spPr>
          <a:xfrm>
            <a:off x="1828800" y="3331698"/>
            <a:ext cx="85344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505FD73-A8B8-9741-942D-52DF88517DFA}" type="datetimeFigureOut">
              <a:rPr lang="en-US" smtClean="0"/>
              <a:pPr/>
              <a:t>11/12/2022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7F89BDA-090D-DC4F-A0C4-D8B88B88C6D2}"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33600" y="609600"/>
            <a:ext cx="94488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2133600" y="2507786"/>
            <a:ext cx="94488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3505FD73-A8B8-9741-942D-52DF88517DFA}" type="datetimeFigureOut">
              <a:rPr lang="en-US" smtClean="0"/>
              <a:pPr/>
              <a:t>11/12/2022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10566400" y="6416676"/>
            <a:ext cx="1016000" cy="365125"/>
          </a:xfrm>
        </p:spPr>
        <p:txBody>
          <a:bodyPr/>
          <a:lstStyle/>
          <a:p>
            <a:fld id="{C7F89BDA-090D-DC4F-A0C4-D8B88B88C6D2}"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609600" y="1600201"/>
            <a:ext cx="53848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600201"/>
            <a:ext cx="53848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505FD73-A8B8-9741-942D-52DF88517DFA}" type="datetimeFigureOut">
              <a:rPr lang="en-US" smtClean="0"/>
              <a:pPr/>
              <a:t>11/12/2022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7F89BDA-090D-DC4F-A0C4-D8B88B88C6D2}"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109728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609600" y="1535113"/>
            <a:ext cx="5386917"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6193368" y="1535113"/>
            <a:ext cx="5389033"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609600" y="2362201"/>
            <a:ext cx="5386917"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6193368" y="2362201"/>
            <a:ext cx="5389033"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3505FD73-A8B8-9741-942D-52DF88517DFA}" type="datetimeFigureOut">
              <a:rPr lang="en-US" smtClean="0"/>
              <a:pPr/>
              <a:t>11/12/2022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7F89BDA-090D-DC4F-A0C4-D8B88B88C6D2}"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3505FD73-A8B8-9741-942D-52DF88517DFA}" type="datetimeFigureOut">
              <a:rPr lang="en-US" smtClean="0"/>
              <a:pPr/>
              <a:t>11/12/2022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7F89BDA-090D-DC4F-A0C4-D8B88B88C6D2}"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05FD73-A8B8-9741-942D-52DF88517DFA}" type="datetimeFigureOut">
              <a:rPr lang="en-US" smtClean="0"/>
              <a:pPr/>
              <a:t>11/12/2022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7F89BDA-090D-DC4F-A0C4-D8B88B88C6D2}"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609601" y="1524001"/>
            <a:ext cx="4011084"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4766733" y="273051"/>
            <a:ext cx="6815667"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3505FD73-A8B8-9741-942D-52DF88517DFA}" type="datetimeFigureOut">
              <a:rPr lang="en-US" smtClean="0"/>
              <a:pPr/>
              <a:t>11/12/2022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7F89BDA-090D-DC4F-A0C4-D8B88B88C6D2}"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438400" y="609600"/>
            <a:ext cx="73152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2438400" y="1831975"/>
            <a:ext cx="73152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2438400" y="1166787"/>
            <a:ext cx="73152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3505FD73-A8B8-9741-942D-52DF88517DFA}" type="datetimeFigureOut">
              <a:rPr lang="en-US" smtClean="0"/>
              <a:pPr/>
              <a:t>11/12/2022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7F89BDA-090D-DC4F-A0C4-D8B88B88C6D2}"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505FD73-A8B8-9741-942D-52DF88517DFA}" type="datetimeFigureOut">
              <a:rPr lang="en-US" smtClean="0"/>
              <a:pPr/>
              <a:t>11/12/2022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7F89BDA-090D-DC4F-A0C4-D8B88B88C6D2}"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274639"/>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505FD73-A8B8-9741-942D-52DF88517DFA}" type="datetimeFigureOut">
              <a:rPr lang="en-US" smtClean="0"/>
              <a:pPr/>
              <a:t>11/12/2022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7F89BDA-090D-DC4F-A0C4-D8B88B88C6D2}"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74638"/>
            <a:ext cx="109728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609600" y="1600200"/>
            <a:ext cx="109728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09600" y="6416676"/>
            <a:ext cx="28448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505FD73-A8B8-9741-942D-52DF88517DFA}" type="datetimeFigureOut">
              <a:rPr lang="en-US" smtClean="0"/>
              <a:pPr/>
              <a:t>11/12/2022</a:t>
            </a:fld>
            <a:endParaRPr lang="en-US"/>
          </a:p>
        </p:txBody>
      </p:sp>
      <p:sp>
        <p:nvSpPr>
          <p:cNvPr id="3" name="Footer Placeholder 2"/>
          <p:cNvSpPr>
            <a:spLocks noGrp="1"/>
          </p:cNvSpPr>
          <p:nvPr>
            <p:ph type="ftr" sz="quarter" idx="3"/>
          </p:nvPr>
        </p:nvSpPr>
        <p:spPr>
          <a:xfrm>
            <a:off x="4165600" y="6416676"/>
            <a:ext cx="38608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US"/>
          </a:p>
        </p:txBody>
      </p:sp>
      <p:sp>
        <p:nvSpPr>
          <p:cNvPr id="23" name="Slide Number Placeholder 22"/>
          <p:cNvSpPr>
            <a:spLocks noGrp="1"/>
          </p:cNvSpPr>
          <p:nvPr>
            <p:ph type="sldNum" sz="quarter" idx="4"/>
          </p:nvPr>
        </p:nvSpPr>
        <p:spPr>
          <a:xfrm>
            <a:off x="10566400" y="6416676"/>
            <a:ext cx="1016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C7F89BDA-090D-DC4F-A0C4-D8B88B88C6D2}"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73" r:id="rId6"/>
    <p:sldLayoutId id="2147483774" r:id="rId7"/>
    <p:sldLayoutId id="2147483775" r:id="rId8"/>
    <p:sldLayoutId id="2147483776" r:id="rId9"/>
    <p:sldLayoutId id="2147483777" r:id="rId10"/>
    <p:sldLayoutId id="2147483778"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8" Type="http://schemas.openxmlformats.org/officeDocument/2006/relationships/hyperlink" Target="https://hbr.org/2022/02/why-flexible-work-is-essential-to-your-dei-strategy" TargetMode="External"/><Relationship Id="rId3" Type="http://schemas.openxmlformats.org/officeDocument/2006/relationships/hyperlink" Target="https://corporate.asda.com/20200522/how-asda-has-supported-colleagues-and-their-mental-health-through-covid-19" TargetMode="External"/><Relationship Id="rId7" Type="http://schemas.openxmlformats.org/officeDocument/2006/relationships/hyperlink" Target="https://www.hrexchangenetwork.com/hr-talent-management/articles/diversity-hrs-role#:~:text=HR%20promotes%20diversity&amp;text=As%20a%20result%2C%20it%20can"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hyperlink" Target="https://www.mollearn.com/about/news/what-role-hr-flexible-working/#:~:text=Maintain%20contact%20with%20employees%20working" TargetMode="External"/><Relationship Id="rId5" Type="http://schemas.openxmlformats.org/officeDocument/2006/relationships/hyperlink" Target="https://www.iabuk.com/diversity/flexible-working" TargetMode="External"/><Relationship Id="rId10" Type="http://schemas.openxmlformats.org/officeDocument/2006/relationships/hyperlink" Target="https://timewise.co.uk/problems-we-solve/inclusion-and-diversity/#:~:text=What%20has%20flexible%20working%20got" TargetMode="External"/><Relationship Id="rId4" Type="http://schemas.openxmlformats.org/officeDocument/2006/relationships/hyperlink" Target="https://robinpowered.com/blog/flexible-work-improvements-diversity-and-inclusion" TargetMode="External"/><Relationship Id="rId9" Type="http://schemas.openxmlformats.org/officeDocument/2006/relationships/hyperlink" Target="https://www.tescoplc.com/sustainability/documents/policies/flexible-working-at-tesco/"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A4BEB-39C9-44AD-EF79-48E8D1BEF7E2}"/>
              </a:ext>
            </a:extLst>
          </p:cNvPr>
          <p:cNvSpPr>
            <a:spLocks noGrp="1"/>
          </p:cNvSpPr>
          <p:nvPr>
            <p:ph type="ctrTitle"/>
          </p:nvPr>
        </p:nvSpPr>
        <p:spPr>
          <a:xfrm>
            <a:off x="690880" y="1419497"/>
            <a:ext cx="10972800" cy="1483360"/>
          </a:xfrm>
        </p:spPr>
        <p:txBody>
          <a:bodyPr>
            <a:noAutofit/>
          </a:bodyPr>
          <a:lstStyle/>
          <a:p>
            <a:r>
              <a:rPr lang="en-US" dirty="0"/>
              <a:t>Assessment 1</a:t>
            </a:r>
            <a:br>
              <a:rPr lang="en-US" dirty="0"/>
            </a:br>
            <a:r>
              <a:rPr lang="en-US" dirty="0"/>
              <a:t>VELICU BALASA</a:t>
            </a:r>
            <a:br>
              <a:rPr lang="en-US" dirty="0"/>
            </a:br>
            <a:r>
              <a:rPr lang="en-US" dirty="0"/>
              <a:t>Individual Presentation</a:t>
            </a:r>
            <a:br>
              <a:rPr lang="en-US" dirty="0"/>
            </a:br>
            <a:r>
              <a:rPr lang="en-US" dirty="0"/>
              <a:t>(ANSWER TO QUESTION A)</a:t>
            </a:r>
          </a:p>
        </p:txBody>
      </p:sp>
      <p:sp>
        <p:nvSpPr>
          <p:cNvPr id="6" name="Subtitle 5"/>
          <p:cNvSpPr>
            <a:spLocks noGrp="1"/>
          </p:cNvSpPr>
          <p:nvPr>
            <p:ph type="subTitle" idx="1"/>
          </p:nvPr>
        </p:nvSpPr>
        <p:spPr>
          <a:xfrm>
            <a:off x="1828800" y="5105400"/>
            <a:ext cx="8534400" cy="1752600"/>
          </a:xfrm>
        </p:spPr>
        <p:txBody>
          <a:bodyPr/>
          <a:lstStyle/>
          <a:p>
            <a:endParaRPr lang="en-GB" dirty="0"/>
          </a:p>
        </p:txBody>
      </p:sp>
      <p:pic>
        <p:nvPicPr>
          <p:cNvPr id="1027" name="Picture 3" descr="C:\Users\Soumik Kundu\OneDrive\Desktop\25-09\walmart\TUW_How-to-Promote-Diversity-and-Inclusion-in-the-Workplace.jpg"/>
          <p:cNvPicPr>
            <a:picLocks noChangeAspect="1" noChangeArrowheads="1"/>
          </p:cNvPicPr>
          <p:nvPr/>
        </p:nvPicPr>
        <p:blipFill>
          <a:blip r:embed="rId3"/>
          <a:srcRect/>
          <a:stretch>
            <a:fillRect/>
          </a:stretch>
        </p:blipFill>
        <p:spPr bwMode="auto">
          <a:xfrm>
            <a:off x="1099456" y="2851338"/>
            <a:ext cx="9993087" cy="4006662"/>
          </a:xfrm>
          <a:prstGeom prst="rect">
            <a:avLst/>
          </a:prstGeom>
          <a:noFill/>
        </p:spPr>
      </p:pic>
    </p:spTree>
    <p:extLst>
      <p:ext uri="{BB962C8B-B14F-4D97-AF65-F5344CB8AC3E}">
        <p14:creationId xmlns:p14="http://schemas.microsoft.com/office/powerpoint/2010/main" val="41948394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F37D5-68A7-3B11-3520-5BB6574FCAAD}"/>
              </a:ext>
            </a:extLst>
          </p:cNvPr>
          <p:cNvSpPr>
            <a:spLocks noGrp="1"/>
          </p:cNvSpPr>
          <p:nvPr>
            <p:ph type="title"/>
          </p:nvPr>
        </p:nvSpPr>
        <p:spPr/>
        <p:txBody>
          <a:bodyPr>
            <a:noAutofit/>
          </a:bodyPr>
          <a:lstStyle/>
          <a:p>
            <a:pPr algn="ctr"/>
            <a:r>
              <a:rPr lang="en-GB" sz="4800" b="1" dirty="0"/>
              <a:t>Introduction</a:t>
            </a:r>
            <a:br>
              <a:rPr lang="en-US" sz="4800" dirty="0"/>
            </a:br>
            <a:endParaRPr lang="en-US" sz="4800" dirty="0"/>
          </a:p>
        </p:txBody>
      </p:sp>
      <p:sp>
        <p:nvSpPr>
          <p:cNvPr id="3" name="Content Placeholder 2">
            <a:extLst>
              <a:ext uri="{FF2B5EF4-FFF2-40B4-BE49-F238E27FC236}">
                <a16:creationId xmlns:a16="http://schemas.microsoft.com/office/drawing/2014/main" id="{B3B957D2-8203-6D9A-F958-B4D89EAF5168}"/>
              </a:ext>
            </a:extLst>
          </p:cNvPr>
          <p:cNvSpPr>
            <a:spLocks noGrp="1"/>
          </p:cNvSpPr>
          <p:nvPr>
            <p:ph idx="1"/>
          </p:nvPr>
        </p:nvSpPr>
        <p:spPr>
          <a:xfrm>
            <a:off x="5506720" y="1869440"/>
            <a:ext cx="6299200" cy="4429760"/>
          </a:xfrm>
        </p:spPr>
        <p:txBody>
          <a:bodyPr>
            <a:normAutofit/>
          </a:bodyPr>
          <a:lstStyle/>
          <a:p>
            <a:pPr lvl="0"/>
            <a:r>
              <a:rPr lang="en-GB" sz="3200" dirty="0">
                <a:latin typeface="Arial Rounded MT Bold" pitchFamily="34" charset="0"/>
              </a:rPr>
              <a:t>Diversity and inclusion are maintained through flexibility</a:t>
            </a:r>
          </a:p>
          <a:p>
            <a:pPr lvl="0"/>
            <a:r>
              <a:rPr lang="en-GB" sz="3200" dirty="0">
                <a:latin typeface="Arial Rounded MT Bold" pitchFamily="34" charset="0"/>
              </a:rPr>
              <a:t>HR leadership is a key role to promote diversity and inclusion</a:t>
            </a:r>
          </a:p>
        </p:txBody>
      </p:sp>
      <p:sp>
        <p:nvSpPr>
          <p:cNvPr id="57346" name="AutoShape 2" descr="blob:https://web.whatsapp.com/fc883332-4d31-45ec-9754-6cdabbf17bc3"/>
          <p:cNvSpPr>
            <a:spLocks noChangeAspect="1" noChangeArrowheads="1"/>
          </p:cNvSpPr>
          <p:nvPr/>
        </p:nvSpPr>
        <p:spPr bwMode="auto">
          <a:xfrm>
            <a:off x="155575" y="-136525"/>
            <a:ext cx="296863" cy="296863"/>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57348" name="AutoShape 4" descr="blob:https://web.whatsapp.com/fc883332-4d31-45ec-9754-6cdabbf17bc3"/>
          <p:cNvSpPr>
            <a:spLocks noChangeAspect="1" noChangeArrowheads="1"/>
          </p:cNvSpPr>
          <p:nvPr/>
        </p:nvSpPr>
        <p:spPr bwMode="auto">
          <a:xfrm>
            <a:off x="155575" y="-136525"/>
            <a:ext cx="296863" cy="296863"/>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57350" name="AutoShape 6" descr="blob:https://web.whatsapp.com/fc883332-4d31-45ec-9754-6cdabbf17bc3"/>
          <p:cNvSpPr>
            <a:spLocks noChangeAspect="1" noChangeArrowheads="1"/>
          </p:cNvSpPr>
          <p:nvPr/>
        </p:nvSpPr>
        <p:spPr bwMode="auto">
          <a:xfrm>
            <a:off x="155575" y="-136525"/>
            <a:ext cx="296863" cy="296863"/>
          </a:xfrm>
          <a:prstGeom prst="rect">
            <a:avLst/>
          </a:prstGeom>
          <a:noFill/>
        </p:spPr>
        <p:txBody>
          <a:bodyPr vert="horz" wrap="square" lIns="91440" tIns="45720" rIns="91440" bIns="45720" numCol="1" anchor="t" anchorCtr="0" compatLnSpc="1">
            <a:prstTxWarp prst="textNoShape">
              <a:avLst/>
            </a:prstTxWarp>
          </a:bodyPr>
          <a:lstStyle/>
          <a:p>
            <a:endParaRPr lang="en-GB"/>
          </a:p>
        </p:txBody>
      </p:sp>
      <p:sp>
        <p:nvSpPr>
          <p:cNvPr id="57352" name="AutoShape 8" descr="blob:https://web.whatsapp.com/fc883332-4d31-45ec-9754-6cdabbf17bc3"/>
          <p:cNvSpPr>
            <a:spLocks noChangeAspect="1" noChangeArrowheads="1"/>
          </p:cNvSpPr>
          <p:nvPr/>
        </p:nvSpPr>
        <p:spPr bwMode="auto">
          <a:xfrm>
            <a:off x="155575" y="-136525"/>
            <a:ext cx="296863" cy="296863"/>
          </a:xfrm>
          <a:prstGeom prst="rect">
            <a:avLst/>
          </a:prstGeom>
          <a:noFill/>
        </p:spPr>
        <p:txBody>
          <a:bodyPr vert="horz" wrap="square" lIns="91440" tIns="45720" rIns="91440" bIns="45720" numCol="1" anchor="t" anchorCtr="0" compatLnSpc="1">
            <a:prstTxWarp prst="textNoShape">
              <a:avLst/>
            </a:prstTxWarp>
          </a:bodyPr>
          <a:lstStyle/>
          <a:p>
            <a:endParaRPr lang="en-GB"/>
          </a:p>
        </p:txBody>
      </p:sp>
      <p:pic>
        <p:nvPicPr>
          <p:cNvPr id="57353" name="Picture 9" descr="C:\Users\Soumik Kundu\Downloads\WhatsApp Image 2022-11-03 at 15.55.31.jpeg"/>
          <p:cNvPicPr>
            <a:picLocks noChangeAspect="1" noChangeArrowheads="1"/>
          </p:cNvPicPr>
          <p:nvPr/>
        </p:nvPicPr>
        <p:blipFill>
          <a:blip r:embed="rId3"/>
          <a:srcRect/>
          <a:stretch>
            <a:fillRect/>
          </a:stretch>
        </p:blipFill>
        <p:spPr bwMode="auto">
          <a:xfrm>
            <a:off x="243840" y="1828800"/>
            <a:ext cx="4660760" cy="4470400"/>
          </a:xfrm>
          <a:prstGeom prst="rect">
            <a:avLst/>
          </a:prstGeom>
          <a:noFill/>
        </p:spPr>
      </p:pic>
    </p:spTree>
    <p:extLst>
      <p:ext uri="{BB962C8B-B14F-4D97-AF65-F5344CB8AC3E}">
        <p14:creationId xmlns:p14="http://schemas.microsoft.com/office/powerpoint/2010/main" val="3699596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21C867-EBCF-F2B0-1833-B5CF0FACCBE4}"/>
              </a:ext>
            </a:extLst>
          </p:cNvPr>
          <p:cNvSpPr>
            <a:spLocks noGrp="1"/>
          </p:cNvSpPr>
          <p:nvPr>
            <p:ph type="title"/>
          </p:nvPr>
        </p:nvSpPr>
        <p:spPr>
          <a:xfrm>
            <a:off x="690881" y="447040"/>
            <a:ext cx="10813734" cy="995680"/>
          </a:xfrm>
        </p:spPr>
        <p:txBody>
          <a:bodyPr>
            <a:normAutofit fontScale="90000"/>
          </a:bodyPr>
          <a:lstStyle/>
          <a:p>
            <a:r>
              <a:rPr lang="en-GB" dirty="0"/>
              <a:t>Relation between flexible working with diversity and inclusion in an organisation</a:t>
            </a:r>
          </a:p>
        </p:txBody>
      </p:sp>
      <p:sp>
        <p:nvSpPr>
          <p:cNvPr id="3" name="Content Placeholder 2">
            <a:extLst>
              <a:ext uri="{FF2B5EF4-FFF2-40B4-BE49-F238E27FC236}">
                <a16:creationId xmlns:a16="http://schemas.microsoft.com/office/drawing/2014/main" id="{543BEA8C-C188-540E-782A-18E89CDA1A9F}"/>
              </a:ext>
            </a:extLst>
          </p:cNvPr>
          <p:cNvSpPr>
            <a:spLocks noGrp="1"/>
          </p:cNvSpPr>
          <p:nvPr>
            <p:ph idx="1"/>
          </p:nvPr>
        </p:nvSpPr>
        <p:spPr>
          <a:xfrm>
            <a:off x="0" y="2235200"/>
            <a:ext cx="4856480" cy="4622800"/>
          </a:xfrm>
        </p:spPr>
        <p:txBody>
          <a:bodyPr>
            <a:normAutofit/>
          </a:bodyPr>
          <a:lstStyle/>
          <a:p>
            <a:pPr lvl="0"/>
            <a:r>
              <a:rPr lang="en-GB" sz="3200" dirty="0">
                <a:latin typeface="Arial Rounded MT Bold" pitchFamily="34" charset="0"/>
              </a:rPr>
              <a:t>Flexibility provides freedom to employees</a:t>
            </a:r>
          </a:p>
          <a:p>
            <a:pPr lvl="0"/>
            <a:r>
              <a:rPr lang="en-GB" sz="3200" dirty="0">
                <a:latin typeface="Arial Rounded MT Bold" pitchFamily="34" charset="0"/>
              </a:rPr>
              <a:t>It helps to increase the employee satisfaction</a:t>
            </a:r>
          </a:p>
        </p:txBody>
      </p:sp>
      <p:pic>
        <p:nvPicPr>
          <p:cNvPr id="55297" name="Picture 1" descr="C:\Users\Soumik Kundu\Downloads\WhatsApp Image 2022-11-03 at 15.56.22.jpeg"/>
          <p:cNvPicPr>
            <a:picLocks noChangeAspect="1" noChangeArrowheads="1"/>
          </p:cNvPicPr>
          <p:nvPr/>
        </p:nvPicPr>
        <p:blipFill>
          <a:blip r:embed="rId3"/>
          <a:srcRect/>
          <a:stretch>
            <a:fillRect/>
          </a:stretch>
        </p:blipFill>
        <p:spPr bwMode="auto">
          <a:xfrm>
            <a:off x="5393691" y="2038668"/>
            <a:ext cx="6473052" cy="4301171"/>
          </a:xfrm>
          <a:prstGeom prst="rect">
            <a:avLst/>
          </a:prstGeom>
          <a:noFill/>
        </p:spPr>
      </p:pic>
    </p:spTree>
    <p:extLst>
      <p:ext uri="{BB962C8B-B14F-4D97-AF65-F5344CB8AC3E}">
        <p14:creationId xmlns:p14="http://schemas.microsoft.com/office/powerpoint/2010/main" val="27239108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9D470C-CBF1-7663-AA66-5C6C0D170C0A}"/>
              </a:ext>
            </a:extLst>
          </p:cNvPr>
          <p:cNvSpPr>
            <a:spLocks noGrp="1"/>
          </p:cNvSpPr>
          <p:nvPr>
            <p:ph type="title"/>
          </p:nvPr>
        </p:nvSpPr>
        <p:spPr/>
        <p:txBody>
          <a:bodyPr/>
          <a:lstStyle/>
          <a:p>
            <a:pPr algn="ctr"/>
            <a:r>
              <a:rPr lang="en-GB" b="1" dirty="0" err="1"/>
              <a:t>Cont</a:t>
            </a:r>
            <a:r>
              <a:rPr lang="en-GB" b="1" dirty="0"/>
              <a:t>…</a:t>
            </a:r>
            <a:endParaRPr lang="en-US" dirty="0"/>
          </a:p>
        </p:txBody>
      </p:sp>
      <p:sp>
        <p:nvSpPr>
          <p:cNvPr id="3" name="Content Placeholder 2">
            <a:extLst>
              <a:ext uri="{FF2B5EF4-FFF2-40B4-BE49-F238E27FC236}">
                <a16:creationId xmlns:a16="http://schemas.microsoft.com/office/drawing/2014/main" id="{13F29B9E-6751-DCA9-B9B8-D21FEDCC85C7}"/>
              </a:ext>
            </a:extLst>
          </p:cNvPr>
          <p:cNvSpPr>
            <a:spLocks noGrp="1"/>
          </p:cNvSpPr>
          <p:nvPr>
            <p:ph idx="1"/>
          </p:nvPr>
        </p:nvSpPr>
        <p:spPr>
          <a:xfrm>
            <a:off x="1483360" y="1198880"/>
            <a:ext cx="9936480" cy="2418080"/>
          </a:xfrm>
        </p:spPr>
        <p:txBody>
          <a:bodyPr>
            <a:normAutofit/>
          </a:bodyPr>
          <a:lstStyle/>
          <a:p>
            <a:pPr lvl="0"/>
            <a:r>
              <a:rPr lang="en-GB" dirty="0">
                <a:latin typeface="Arial Rounded MT Bold" pitchFamily="34" charset="0"/>
              </a:rPr>
              <a:t>Increase in employee engagement in the workplace</a:t>
            </a:r>
          </a:p>
          <a:p>
            <a:pPr lvl="0"/>
            <a:r>
              <a:rPr lang="en-GB" dirty="0">
                <a:latin typeface="Arial Rounded MT Bold" pitchFamily="34" charset="0"/>
              </a:rPr>
              <a:t>Productivity increment </a:t>
            </a:r>
          </a:p>
          <a:p>
            <a:pPr lvl="0"/>
            <a:r>
              <a:rPr lang="en-GB" dirty="0">
                <a:latin typeface="Arial Rounded MT Bold" pitchFamily="34" charset="0"/>
              </a:rPr>
              <a:t>Tesco is an ideal example of the relationship between flexibility and diversity</a:t>
            </a:r>
          </a:p>
        </p:txBody>
      </p:sp>
      <p:pic>
        <p:nvPicPr>
          <p:cNvPr id="53250" name="Picture 2" descr="C:\Users\Soumik Kundu\Downloads\WhatsApp Image 2022-11-03 at 15.55.59.jpeg"/>
          <p:cNvPicPr>
            <a:picLocks noChangeAspect="1" noChangeArrowheads="1"/>
          </p:cNvPicPr>
          <p:nvPr/>
        </p:nvPicPr>
        <p:blipFill>
          <a:blip r:embed="rId3"/>
          <a:srcRect/>
          <a:stretch>
            <a:fillRect/>
          </a:stretch>
        </p:blipFill>
        <p:spPr bwMode="auto">
          <a:xfrm>
            <a:off x="3081654" y="3738880"/>
            <a:ext cx="6895466" cy="2856593"/>
          </a:xfrm>
          <a:prstGeom prst="rect">
            <a:avLst/>
          </a:prstGeom>
          <a:noFill/>
        </p:spPr>
      </p:pic>
    </p:spTree>
    <p:extLst>
      <p:ext uri="{BB962C8B-B14F-4D97-AF65-F5344CB8AC3E}">
        <p14:creationId xmlns:p14="http://schemas.microsoft.com/office/powerpoint/2010/main" val="26396650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92927" y="304800"/>
            <a:ext cx="8911687" cy="812800"/>
          </a:xfrm>
        </p:spPr>
        <p:txBody>
          <a:bodyPr>
            <a:normAutofit/>
          </a:bodyPr>
          <a:lstStyle/>
          <a:p>
            <a:r>
              <a:rPr lang="en-GB" dirty="0"/>
              <a:t>Cont…</a:t>
            </a:r>
            <a:endParaRPr lang="en-US" dirty="0"/>
          </a:p>
        </p:txBody>
      </p:sp>
      <p:sp>
        <p:nvSpPr>
          <p:cNvPr id="3" name="Content Placeholder 2"/>
          <p:cNvSpPr>
            <a:spLocks noGrp="1"/>
          </p:cNvSpPr>
          <p:nvPr>
            <p:ph idx="1"/>
          </p:nvPr>
        </p:nvSpPr>
        <p:spPr>
          <a:xfrm>
            <a:off x="7538720" y="1849120"/>
            <a:ext cx="4084320" cy="4450080"/>
          </a:xfrm>
        </p:spPr>
        <p:txBody>
          <a:bodyPr>
            <a:normAutofit/>
          </a:bodyPr>
          <a:lstStyle/>
          <a:p>
            <a:pPr lvl="0"/>
            <a:r>
              <a:rPr lang="en-GB" sz="3200" dirty="0">
                <a:latin typeface="Arial Rounded MT Bold" pitchFamily="34" charset="0"/>
              </a:rPr>
              <a:t>Positive working environment</a:t>
            </a:r>
          </a:p>
          <a:p>
            <a:pPr lvl="0"/>
            <a:r>
              <a:rPr lang="en-GB" sz="3200" dirty="0">
                <a:latin typeface="Arial Rounded MT Bold" pitchFamily="34" charset="0"/>
              </a:rPr>
              <a:t>Increment in workforce</a:t>
            </a:r>
          </a:p>
          <a:p>
            <a:pPr lvl="0"/>
            <a:r>
              <a:rPr lang="en-GB" sz="3200" dirty="0">
                <a:latin typeface="Arial Rounded MT Bold" pitchFamily="34" charset="0"/>
              </a:rPr>
              <a:t>Favourable cultural diversity</a:t>
            </a:r>
          </a:p>
        </p:txBody>
      </p:sp>
      <p:pic>
        <p:nvPicPr>
          <p:cNvPr id="51201" name="Picture 1" descr="C:\Users\Soumik Kundu\Downloads\WhatsApp Image 2022-11-03 at 15.56.10.jpeg"/>
          <p:cNvPicPr>
            <a:picLocks noChangeAspect="1" noChangeArrowheads="1"/>
          </p:cNvPicPr>
          <p:nvPr/>
        </p:nvPicPr>
        <p:blipFill>
          <a:blip r:embed="rId3"/>
          <a:srcRect/>
          <a:stretch>
            <a:fillRect/>
          </a:stretch>
        </p:blipFill>
        <p:spPr bwMode="auto">
          <a:xfrm>
            <a:off x="772160" y="2578100"/>
            <a:ext cx="5618480" cy="2809240"/>
          </a:xfrm>
          <a:prstGeom prst="rect">
            <a:avLst/>
          </a:prstGeom>
          <a:noFill/>
        </p:spPr>
      </p:pic>
    </p:spTree>
    <p:extLst>
      <p:ext uri="{BB962C8B-B14F-4D97-AF65-F5344CB8AC3E}">
        <p14:creationId xmlns:p14="http://schemas.microsoft.com/office/powerpoint/2010/main" val="36256986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63E505-3E99-6E30-4B54-8A685316E5C4}"/>
              </a:ext>
            </a:extLst>
          </p:cNvPr>
          <p:cNvSpPr>
            <a:spLocks noGrp="1"/>
          </p:cNvSpPr>
          <p:nvPr>
            <p:ph type="title"/>
          </p:nvPr>
        </p:nvSpPr>
        <p:spPr>
          <a:xfrm>
            <a:off x="1280161" y="259299"/>
            <a:ext cx="10203366" cy="1280890"/>
          </a:xfrm>
        </p:spPr>
        <p:txBody>
          <a:bodyPr>
            <a:normAutofit fontScale="90000"/>
          </a:bodyPr>
          <a:lstStyle/>
          <a:p>
            <a:r>
              <a:rPr lang="en-US" dirty="0"/>
              <a:t>Role of Human Resources in promoting diversity and inclusion with flexible working</a:t>
            </a:r>
            <a:endParaRPr lang="en-US" sz="6000" dirty="0">
              <a:cs typeface="Times New Roman" panose="02020603050405020304" pitchFamily="18" charset="0"/>
            </a:endParaRPr>
          </a:p>
        </p:txBody>
      </p:sp>
      <p:sp>
        <p:nvSpPr>
          <p:cNvPr id="3" name="Content Placeholder 2">
            <a:extLst>
              <a:ext uri="{FF2B5EF4-FFF2-40B4-BE49-F238E27FC236}">
                <a16:creationId xmlns:a16="http://schemas.microsoft.com/office/drawing/2014/main" id="{67D8DC73-F574-6511-8A8F-B986AEEA1742}"/>
              </a:ext>
            </a:extLst>
          </p:cNvPr>
          <p:cNvSpPr>
            <a:spLocks noGrp="1"/>
          </p:cNvSpPr>
          <p:nvPr>
            <p:ph idx="1"/>
          </p:nvPr>
        </p:nvSpPr>
        <p:spPr>
          <a:xfrm>
            <a:off x="264161" y="2194560"/>
            <a:ext cx="11927840" cy="2032000"/>
          </a:xfrm>
        </p:spPr>
        <p:txBody>
          <a:bodyPr>
            <a:normAutofit/>
          </a:bodyPr>
          <a:lstStyle/>
          <a:p>
            <a:pPr lvl="0"/>
            <a:r>
              <a:rPr lang="en-GB" sz="3200" dirty="0">
                <a:latin typeface="Arial Rounded MT Bold" pitchFamily="34" charset="0"/>
              </a:rPr>
              <a:t>HR should be a positive thinker</a:t>
            </a:r>
          </a:p>
          <a:p>
            <a:pPr lvl="0"/>
            <a:r>
              <a:rPr lang="en-GB" sz="3200" dirty="0">
                <a:latin typeface="Arial Rounded MT Bold" pitchFamily="34" charset="0"/>
              </a:rPr>
              <a:t>Employee-friendly and listening to everyone</a:t>
            </a:r>
          </a:p>
          <a:p>
            <a:pPr lvl="0"/>
            <a:r>
              <a:rPr lang="en-GB" sz="3200" dirty="0">
                <a:latin typeface="Arial Rounded MT Bold" pitchFamily="34" charset="0"/>
              </a:rPr>
              <a:t>Motivate employees to adopt the organisation culture</a:t>
            </a:r>
          </a:p>
        </p:txBody>
      </p:sp>
      <p:pic>
        <p:nvPicPr>
          <p:cNvPr id="49153" name="Picture 1" descr="C:\Users\Soumik Kundu\Downloads\WhatsApp Image 2022-11-03 at 16.00.32.jpeg"/>
          <p:cNvPicPr>
            <a:picLocks noChangeAspect="1" noChangeArrowheads="1"/>
          </p:cNvPicPr>
          <p:nvPr/>
        </p:nvPicPr>
        <p:blipFill>
          <a:blip r:embed="rId3"/>
          <a:srcRect/>
          <a:stretch>
            <a:fillRect/>
          </a:stretch>
        </p:blipFill>
        <p:spPr bwMode="auto">
          <a:xfrm>
            <a:off x="2682240" y="4343400"/>
            <a:ext cx="6191416" cy="2225040"/>
          </a:xfrm>
          <a:prstGeom prst="rect">
            <a:avLst/>
          </a:prstGeom>
          <a:noFill/>
        </p:spPr>
      </p:pic>
    </p:spTree>
    <p:extLst>
      <p:ext uri="{BB962C8B-B14F-4D97-AF65-F5344CB8AC3E}">
        <p14:creationId xmlns:p14="http://schemas.microsoft.com/office/powerpoint/2010/main" val="231804948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988AD2-B1BE-98E8-C6AE-E7BBC890A9E6}"/>
              </a:ext>
            </a:extLst>
          </p:cNvPr>
          <p:cNvSpPr>
            <a:spLocks noGrp="1"/>
          </p:cNvSpPr>
          <p:nvPr>
            <p:ph type="title"/>
          </p:nvPr>
        </p:nvSpPr>
        <p:spPr/>
        <p:txBody>
          <a:bodyPr>
            <a:normAutofit/>
          </a:bodyPr>
          <a:lstStyle/>
          <a:p>
            <a:r>
              <a:rPr lang="en-GB" dirty="0"/>
              <a:t>Cont…</a:t>
            </a:r>
            <a:endParaRPr lang="en-US" sz="6000" dirty="0">
              <a:cs typeface="Times New Roman" panose="02020603050405020304" pitchFamily="18" charset="0"/>
            </a:endParaRPr>
          </a:p>
        </p:txBody>
      </p:sp>
      <p:sp>
        <p:nvSpPr>
          <p:cNvPr id="3" name="Content Placeholder 2">
            <a:extLst>
              <a:ext uri="{FF2B5EF4-FFF2-40B4-BE49-F238E27FC236}">
                <a16:creationId xmlns:a16="http://schemas.microsoft.com/office/drawing/2014/main" id="{2F0C3B2D-E9DF-A832-F298-FEA75D230170}"/>
              </a:ext>
            </a:extLst>
          </p:cNvPr>
          <p:cNvSpPr>
            <a:spLocks noGrp="1"/>
          </p:cNvSpPr>
          <p:nvPr>
            <p:ph idx="1"/>
          </p:nvPr>
        </p:nvSpPr>
        <p:spPr>
          <a:xfrm>
            <a:off x="6551063" y="2070446"/>
            <a:ext cx="5121404" cy="2494579"/>
          </a:xfrm>
        </p:spPr>
        <p:txBody>
          <a:bodyPr>
            <a:noAutofit/>
          </a:bodyPr>
          <a:lstStyle/>
          <a:p>
            <a:pPr lvl="0"/>
            <a:r>
              <a:rPr lang="en-GB" sz="3200" dirty="0">
                <a:latin typeface="Arial Rounded MT Bold" pitchFamily="34" charset="0"/>
              </a:rPr>
              <a:t>Leadership approach toward employees</a:t>
            </a:r>
          </a:p>
          <a:p>
            <a:pPr lvl="0"/>
            <a:r>
              <a:rPr lang="en-GB" sz="3200" dirty="0">
                <a:latin typeface="Arial Rounded MT Bold" pitchFamily="34" charset="0"/>
              </a:rPr>
              <a:t>Keep close contact with remote employees</a:t>
            </a:r>
          </a:p>
          <a:p>
            <a:pPr lvl="0"/>
            <a:r>
              <a:rPr lang="en-GB" sz="3200" dirty="0">
                <a:latin typeface="Arial Rounded MT Bold" pitchFamily="34" charset="0"/>
              </a:rPr>
              <a:t>Follow strategies like ASDA</a:t>
            </a:r>
          </a:p>
        </p:txBody>
      </p:sp>
      <p:pic>
        <p:nvPicPr>
          <p:cNvPr id="47105" name="Picture 1" descr="C:\Users\Soumik Kundu\Downloads\WhatsApp Image 2022-11-03 at 15.58.49.jpeg"/>
          <p:cNvPicPr>
            <a:picLocks noChangeAspect="1" noChangeArrowheads="1"/>
          </p:cNvPicPr>
          <p:nvPr/>
        </p:nvPicPr>
        <p:blipFill>
          <a:blip r:embed="rId3"/>
          <a:srcRect/>
          <a:stretch>
            <a:fillRect/>
          </a:stretch>
        </p:blipFill>
        <p:spPr bwMode="auto">
          <a:xfrm>
            <a:off x="284481" y="1645920"/>
            <a:ext cx="5831840" cy="4927599"/>
          </a:xfrm>
          <a:prstGeom prst="rect">
            <a:avLst/>
          </a:prstGeom>
          <a:noFill/>
        </p:spPr>
      </p:pic>
    </p:spTree>
    <p:extLst>
      <p:ext uri="{BB962C8B-B14F-4D97-AF65-F5344CB8AC3E}">
        <p14:creationId xmlns:p14="http://schemas.microsoft.com/office/powerpoint/2010/main" val="20147296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B49AC-CBC8-548D-10EB-9682E29C0367}"/>
              </a:ext>
            </a:extLst>
          </p:cNvPr>
          <p:cNvSpPr>
            <a:spLocks noGrp="1"/>
          </p:cNvSpPr>
          <p:nvPr>
            <p:ph type="title"/>
          </p:nvPr>
        </p:nvSpPr>
        <p:spPr/>
        <p:txBody>
          <a:bodyPr>
            <a:normAutofit/>
          </a:bodyPr>
          <a:lstStyle/>
          <a:p>
            <a:r>
              <a:rPr lang="en-GB" dirty="0"/>
              <a:t>Cont…</a:t>
            </a:r>
            <a:endParaRPr lang="en-US" sz="6000" dirty="0"/>
          </a:p>
        </p:txBody>
      </p:sp>
      <p:sp>
        <p:nvSpPr>
          <p:cNvPr id="3" name="Content Placeholder 2">
            <a:extLst>
              <a:ext uri="{FF2B5EF4-FFF2-40B4-BE49-F238E27FC236}">
                <a16:creationId xmlns:a16="http://schemas.microsoft.com/office/drawing/2014/main" id="{9A60F024-9E65-E3C8-6F84-6F23288E5B7F}"/>
              </a:ext>
            </a:extLst>
          </p:cNvPr>
          <p:cNvSpPr>
            <a:spLocks noGrp="1"/>
          </p:cNvSpPr>
          <p:nvPr>
            <p:ph idx="1"/>
          </p:nvPr>
        </p:nvSpPr>
        <p:spPr>
          <a:xfrm>
            <a:off x="609600" y="1600200"/>
            <a:ext cx="5222240" cy="4709160"/>
          </a:xfrm>
        </p:spPr>
        <p:txBody>
          <a:bodyPr>
            <a:normAutofit/>
          </a:bodyPr>
          <a:lstStyle/>
          <a:p>
            <a:pPr lvl="0"/>
            <a:r>
              <a:rPr lang="en-GB" sz="3200" dirty="0">
                <a:latin typeface="Arial Rounded MT Bold" pitchFamily="34" charset="0"/>
              </a:rPr>
              <a:t>Expertise in monitoring provides productivity </a:t>
            </a:r>
          </a:p>
          <a:p>
            <a:pPr lvl="0"/>
            <a:r>
              <a:rPr lang="en-GB" sz="3200" dirty="0">
                <a:latin typeface="Arial Rounded MT Bold" pitchFamily="34" charset="0"/>
              </a:rPr>
              <a:t>Online remorse guidance can solve supply chain issues through flexible working</a:t>
            </a:r>
          </a:p>
        </p:txBody>
      </p:sp>
      <p:pic>
        <p:nvPicPr>
          <p:cNvPr id="45057" name="Picture 1" descr="C:\Users\Soumik Kundu\Downloads\WhatsApp Image 2022-11-03 at 15.58.38.jpeg"/>
          <p:cNvPicPr>
            <a:picLocks noChangeAspect="1" noChangeArrowheads="1"/>
          </p:cNvPicPr>
          <p:nvPr/>
        </p:nvPicPr>
        <p:blipFill>
          <a:blip r:embed="rId3"/>
          <a:srcRect/>
          <a:stretch>
            <a:fillRect/>
          </a:stretch>
        </p:blipFill>
        <p:spPr bwMode="auto">
          <a:xfrm>
            <a:off x="6604000" y="1908948"/>
            <a:ext cx="4998720" cy="3299368"/>
          </a:xfrm>
          <a:prstGeom prst="rect">
            <a:avLst/>
          </a:prstGeom>
          <a:noFill/>
        </p:spPr>
      </p:pic>
    </p:spTree>
    <p:extLst>
      <p:ext uri="{BB962C8B-B14F-4D97-AF65-F5344CB8AC3E}">
        <p14:creationId xmlns:p14="http://schemas.microsoft.com/office/powerpoint/2010/main" val="23018712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B49AC-CBC8-548D-10EB-9682E29C0367}"/>
              </a:ext>
            </a:extLst>
          </p:cNvPr>
          <p:cNvSpPr>
            <a:spLocks noGrp="1"/>
          </p:cNvSpPr>
          <p:nvPr>
            <p:ph type="title"/>
          </p:nvPr>
        </p:nvSpPr>
        <p:spPr/>
        <p:txBody>
          <a:bodyPr>
            <a:normAutofit/>
          </a:bodyPr>
          <a:lstStyle/>
          <a:p>
            <a:r>
              <a:rPr lang="en-GB" dirty="0"/>
              <a:t>Cont…</a:t>
            </a:r>
            <a:endParaRPr lang="en-US" sz="6000" dirty="0"/>
          </a:p>
        </p:txBody>
      </p:sp>
      <p:sp>
        <p:nvSpPr>
          <p:cNvPr id="3" name="Content Placeholder 2">
            <a:extLst>
              <a:ext uri="{FF2B5EF4-FFF2-40B4-BE49-F238E27FC236}">
                <a16:creationId xmlns:a16="http://schemas.microsoft.com/office/drawing/2014/main" id="{9A60F024-9E65-E3C8-6F84-6F23288E5B7F}"/>
              </a:ext>
            </a:extLst>
          </p:cNvPr>
          <p:cNvSpPr>
            <a:spLocks noGrp="1"/>
          </p:cNvSpPr>
          <p:nvPr>
            <p:ph idx="1"/>
          </p:nvPr>
        </p:nvSpPr>
        <p:spPr>
          <a:xfrm>
            <a:off x="609600" y="1600200"/>
            <a:ext cx="10972800" cy="1935480"/>
          </a:xfrm>
        </p:spPr>
        <p:txBody>
          <a:bodyPr>
            <a:normAutofit fontScale="92500"/>
          </a:bodyPr>
          <a:lstStyle/>
          <a:p>
            <a:pPr lvl="0"/>
            <a:r>
              <a:rPr lang="en-GB" sz="3200" dirty="0">
                <a:latin typeface="Arial Rounded MT Bold" pitchFamily="34" charset="0"/>
              </a:rPr>
              <a:t>Flexible joining time policy for diversity and inclusion</a:t>
            </a:r>
          </a:p>
          <a:p>
            <a:pPr lvl="0"/>
            <a:r>
              <a:rPr lang="en-GB" sz="3200" dirty="0">
                <a:latin typeface="Arial Rounded MT Bold" pitchFamily="34" charset="0"/>
              </a:rPr>
              <a:t>Flexible working time provides better employee devotion </a:t>
            </a:r>
          </a:p>
        </p:txBody>
      </p:sp>
      <p:pic>
        <p:nvPicPr>
          <p:cNvPr id="60418" name="Picture 2" descr="C:\Users\Soumik Kundu\Downloads\WhatsApp Image 2022-11-03 at 16.00.05.jpeg"/>
          <p:cNvPicPr>
            <a:picLocks noChangeAspect="1" noChangeArrowheads="1"/>
          </p:cNvPicPr>
          <p:nvPr/>
        </p:nvPicPr>
        <p:blipFill>
          <a:blip r:embed="rId3"/>
          <a:srcRect/>
          <a:stretch>
            <a:fillRect/>
          </a:stretch>
        </p:blipFill>
        <p:spPr bwMode="auto">
          <a:xfrm>
            <a:off x="2519680" y="3799840"/>
            <a:ext cx="7091680" cy="2621280"/>
          </a:xfrm>
          <a:prstGeom prst="rect">
            <a:avLst/>
          </a:prstGeom>
          <a:noFill/>
        </p:spPr>
      </p:pic>
    </p:spTree>
    <p:extLst>
      <p:ext uri="{BB962C8B-B14F-4D97-AF65-F5344CB8AC3E}">
        <p14:creationId xmlns:p14="http://schemas.microsoft.com/office/powerpoint/2010/main" val="23018712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EB49AC-CBC8-548D-10EB-9682E29C0367}"/>
              </a:ext>
            </a:extLst>
          </p:cNvPr>
          <p:cNvSpPr>
            <a:spLocks noGrp="1"/>
          </p:cNvSpPr>
          <p:nvPr>
            <p:ph type="title"/>
          </p:nvPr>
        </p:nvSpPr>
        <p:spPr/>
        <p:txBody>
          <a:bodyPr>
            <a:normAutofit/>
          </a:bodyPr>
          <a:lstStyle/>
          <a:p>
            <a:r>
              <a:rPr lang="en-GB" dirty="0"/>
              <a:t>Cont…</a:t>
            </a:r>
            <a:endParaRPr lang="en-US" sz="6000" dirty="0"/>
          </a:p>
        </p:txBody>
      </p:sp>
      <p:sp>
        <p:nvSpPr>
          <p:cNvPr id="3" name="Content Placeholder 2">
            <a:extLst>
              <a:ext uri="{FF2B5EF4-FFF2-40B4-BE49-F238E27FC236}">
                <a16:creationId xmlns:a16="http://schemas.microsoft.com/office/drawing/2014/main" id="{9A60F024-9E65-E3C8-6F84-6F23288E5B7F}"/>
              </a:ext>
            </a:extLst>
          </p:cNvPr>
          <p:cNvSpPr>
            <a:spLocks noGrp="1"/>
          </p:cNvSpPr>
          <p:nvPr>
            <p:ph idx="1"/>
          </p:nvPr>
        </p:nvSpPr>
        <p:spPr>
          <a:xfrm>
            <a:off x="589280" y="4185920"/>
            <a:ext cx="10972800" cy="2357120"/>
          </a:xfrm>
        </p:spPr>
        <p:txBody>
          <a:bodyPr>
            <a:normAutofit/>
          </a:bodyPr>
          <a:lstStyle/>
          <a:p>
            <a:pPr lvl="0"/>
            <a:r>
              <a:rPr lang="en-GB" sz="3200" dirty="0">
                <a:latin typeface="Arial Rounded MT Bold" pitchFamily="34" charset="0"/>
              </a:rPr>
              <a:t>The superiority of talent over the location</a:t>
            </a:r>
          </a:p>
          <a:p>
            <a:pPr lvl="0"/>
            <a:r>
              <a:rPr lang="en-GB" sz="3200" dirty="0">
                <a:latin typeface="Arial Rounded MT Bold" pitchFamily="34" charset="0"/>
              </a:rPr>
              <a:t>Online recruitment is a better option to promote diversity and inclusion</a:t>
            </a:r>
          </a:p>
        </p:txBody>
      </p:sp>
      <p:pic>
        <p:nvPicPr>
          <p:cNvPr id="61442" name="Picture 2" descr="C:\Users\Soumik Kundu\Downloads\WhatsApp Image 2022-11-03 at 15.57.37.jpeg"/>
          <p:cNvPicPr>
            <a:picLocks noChangeAspect="1" noChangeArrowheads="1"/>
          </p:cNvPicPr>
          <p:nvPr/>
        </p:nvPicPr>
        <p:blipFill>
          <a:blip r:embed="rId3"/>
          <a:srcRect/>
          <a:stretch>
            <a:fillRect/>
          </a:stretch>
        </p:blipFill>
        <p:spPr bwMode="auto">
          <a:xfrm>
            <a:off x="2397760" y="1157313"/>
            <a:ext cx="7823200" cy="2797150"/>
          </a:xfrm>
          <a:prstGeom prst="rect">
            <a:avLst/>
          </a:prstGeom>
          <a:noFill/>
        </p:spPr>
      </p:pic>
    </p:spTree>
    <p:extLst>
      <p:ext uri="{BB962C8B-B14F-4D97-AF65-F5344CB8AC3E}">
        <p14:creationId xmlns:p14="http://schemas.microsoft.com/office/powerpoint/2010/main" val="23018712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3B4212-F43B-32A4-8C3C-5EFA7FA7431B}"/>
              </a:ext>
            </a:extLst>
          </p:cNvPr>
          <p:cNvSpPr>
            <a:spLocks noGrp="1"/>
          </p:cNvSpPr>
          <p:nvPr>
            <p:ph type="title"/>
          </p:nvPr>
        </p:nvSpPr>
        <p:spPr/>
        <p:txBody>
          <a:bodyPr>
            <a:normAutofit/>
          </a:bodyPr>
          <a:lstStyle/>
          <a:p>
            <a:pPr>
              <a:spcBef>
                <a:spcPts val="0"/>
              </a:spcBef>
            </a:pPr>
            <a:r>
              <a:rPr lang="en-GB" dirty="0"/>
              <a:t>Conclusion</a:t>
            </a:r>
            <a:endParaRPr lang="en-US" sz="6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72768571-7994-5EAA-9A7E-4E713157A7E4}"/>
              </a:ext>
            </a:extLst>
          </p:cNvPr>
          <p:cNvSpPr>
            <a:spLocks noGrp="1"/>
          </p:cNvSpPr>
          <p:nvPr>
            <p:ph idx="1"/>
          </p:nvPr>
        </p:nvSpPr>
        <p:spPr>
          <a:xfrm>
            <a:off x="609600" y="1600200"/>
            <a:ext cx="10972800" cy="1569720"/>
          </a:xfrm>
        </p:spPr>
        <p:txBody>
          <a:bodyPr>
            <a:normAutofit/>
          </a:bodyPr>
          <a:lstStyle/>
          <a:p>
            <a:pPr lvl="0"/>
            <a:r>
              <a:rPr lang="en-GB" b="1" dirty="0">
                <a:solidFill>
                  <a:schemeClr val="accent3">
                    <a:lumMod val="20000"/>
                    <a:lumOff val="80000"/>
                  </a:schemeClr>
                </a:solidFill>
                <a:latin typeface="Arial Rounded MT Bold" pitchFamily="34" charset="0"/>
              </a:rPr>
              <a:t>The best procedure to promote an organisational culture</a:t>
            </a:r>
          </a:p>
          <a:p>
            <a:pPr lvl="0"/>
            <a:r>
              <a:rPr lang="en-GB" b="1" dirty="0">
                <a:solidFill>
                  <a:schemeClr val="accent3">
                    <a:lumMod val="20000"/>
                    <a:lumOff val="80000"/>
                  </a:schemeClr>
                </a:solidFill>
                <a:latin typeface="Arial Rounded MT Bold" pitchFamily="34" charset="0"/>
              </a:rPr>
              <a:t>The better talent-hiring opportunities</a:t>
            </a:r>
          </a:p>
          <a:p>
            <a:pPr lvl="0"/>
            <a:r>
              <a:rPr lang="en-GB" b="1" dirty="0">
                <a:solidFill>
                  <a:schemeClr val="accent3">
                    <a:lumMod val="20000"/>
                    <a:lumOff val="80000"/>
                  </a:schemeClr>
                </a:solidFill>
                <a:latin typeface="Arial Rounded MT Bold" pitchFamily="34" charset="0"/>
              </a:rPr>
              <a:t>Productivity and revenue increase</a:t>
            </a:r>
          </a:p>
        </p:txBody>
      </p:sp>
      <p:pic>
        <p:nvPicPr>
          <p:cNvPr id="43009" name="Picture 1" descr="C:\Users\Soumik Kundu\Downloads\WhatsApp Image 2022-11-03 at 16.00.47.jpeg"/>
          <p:cNvPicPr>
            <a:picLocks noChangeAspect="1" noChangeArrowheads="1"/>
          </p:cNvPicPr>
          <p:nvPr/>
        </p:nvPicPr>
        <p:blipFill>
          <a:blip r:embed="rId3"/>
          <a:srcRect/>
          <a:stretch>
            <a:fillRect/>
          </a:stretch>
        </p:blipFill>
        <p:spPr bwMode="auto">
          <a:xfrm>
            <a:off x="3251200" y="3351558"/>
            <a:ext cx="6127750" cy="3506442"/>
          </a:xfrm>
          <a:prstGeom prst="rect">
            <a:avLst/>
          </a:prstGeom>
          <a:noFill/>
        </p:spPr>
      </p:pic>
    </p:spTree>
    <p:extLst>
      <p:ext uri="{BB962C8B-B14F-4D97-AF65-F5344CB8AC3E}">
        <p14:creationId xmlns:p14="http://schemas.microsoft.com/office/powerpoint/2010/main" val="35423729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B6C39-85D4-334C-147F-4BC7F52365BE}"/>
              </a:ext>
            </a:extLst>
          </p:cNvPr>
          <p:cNvSpPr>
            <a:spLocks noGrp="1"/>
          </p:cNvSpPr>
          <p:nvPr>
            <p:ph type="title"/>
          </p:nvPr>
        </p:nvSpPr>
        <p:spPr>
          <a:xfrm>
            <a:off x="2592927" y="0"/>
            <a:ext cx="8911687" cy="629920"/>
          </a:xfrm>
        </p:spPr>
        <p:txBody>
          <a:bodyPr>
            <a:normAutofit fontScale="90000"/>
          </a:bodyPr>
          <a:lstStyle/>
          <a:p>
            <a:r>
              <a:rPr lang="en-US" b="1" dirty="0"/>
              <a:t>References</a:t>
            </a:r>
          </a:p>
        </p:txBody>
      </p:sp>
      <p:sp>
        <p:nvSpPr>
          <p:cNvPr id="3" name="Content Placeholder 2">
            <a:extLst>
              <a:ext uri="{FF2B5EF4-FFF2-40B4-BE49-F238E27FC236}">
                <a16:creationId xmlns:a16="http://schemas.microsoft.com/office/drawing/2014/main" id="{108678B3-669F-64B7-76B2-174F8081D9CB}"/>
              </a:ext>
            </a:extLst>
          </p:cNvPr>
          <p:cNvSpPr>
            <a:spLocks noGrp="1"/>
          </p:cNvSpPr>
          <p:nvPr>
            <p:ph idx="1"/>
          </p:nvPr>
        </p:nvSpPr>
        <p:spPr>
          <a:xfrm>
            <a:off x="1151649" y="792480"/>
            <a:ext cx="9943071" cy="5709920"/>
          </a:xfrm>
        </p:spPr>
        <p:txBody>
          <a:bodyPr>
            <a:noAutofit/>
          </a:bodyPr>
          <a:lstStyle/>
          <a:p>
            <a:r>
              <a:rPr lang="en-US" sz="1500" dirty="0"/>
              <a:t>Corporate ASDA (2020). </a:t>
            </a:r>
            <a:r>
              <a:rPr lang="en-US" sz="1500" i="1" dirty="0"/>
              <a:t>How </a:t>
            </a:r>
            <a:r>
              <a:rPr lang="en-US" sz="1500" i="1" dirty="0" err="1"/>
              <a:t>Asda</a:t>
            </a:r>
            <a:r>
              <a:rPr lang="en-US" sz="1500" i="1" dirty="0"/>
              <a:t> has supported colleagues and their mental health through COVID-19</a:t>
            </a:r>
            <a:r>
              <a:rPr lang="en-US" sz="1500" dirty="0"/>
              <a:t>. [online] Corporate - ASDA. Available at: </a:t>
            </a:r>
            <a:r>
              <a:rPr lang="en-US" sz="1500" dirty="0">
                <a:hlinkClick r:id="rId3"/>
              </a:rPr>
              <a:t>https://corporate.asda.com/20200522/how-asda-has-supported-colleagues-and-their-mental-health-through-covid-19</a:t>
            </a:r>
            <a:r>
              <a:rPr lang="en-US" sz="1500" dirty="0"/>
              <a:t> [Accessed 3 Nov. 2022].</a:t>
            </a:r>
            <a:endParaRPr lang="en-GB" sz="1500" dirty="0"/>
          </a:p>
          <a:p>
            <a:r>
              <a:rPr lang="en-US" sz="1500" dirty="0" err="1"/>
              <a:t>Gayeski</a:t>
            </a:r>
            <a:r>
              <a:rPr lang="en-US" sz="1500" dirty="0"/>
              <a:t>, D. (2021). </a:t>
            </a:r>
            <a:r>
              <a:rPr lang="en-US" sz="1500" i="1" dirty="0"/>
              <a:t>Flexible work can help expand diversity and inclusion efforts</a:t>
            </a:r>
            <a:r>
              <a:rPr lang="en-US" sz="1500" dirty="0"/>
              <a:t>. [online] robinpowered.com. Available at: </a:t>
            </a:r>
            <a:r>
              <a:rPr lang="en-US" sz="1500" dirty="0">
                <a:hlinkClick r:id="rId4"/>
              </a:rPr>
              <a:t>https://robinpowered.com/blog/flexible-work-improvements-diversity-and-inclusion</a:t>
            </a:r>
            <a:r>
              <a:rPr lang="en-US" sz="1500" dirty="0"/>
              <a:t> [Accessed 3 Nov. 2022].</a:t>
            </a:r>
            <a:endParaRPr lang="en-GB" sz="1500" dirty="0"/>
          </a:p>
          <a:p>
            <a:r>
              <a:rPr lang="en-US" sz="1500" dirty="0" err="1"/>
              <a:t>Iabuk</a:t>
            </a:r>
            <a:r>
              <a:rPr lang="en-US" sz="1500" dirty="0"/>
              <a:t> (2022). </a:t>
            </a:r>
            <a:r>
              <a:rPr lang="en-US" sz="1500" i="1" dirty="0"/>
              <a:t>How to support inclusion through flexible working | IAB UK</a:t>
            </a:r>
            <a:r>
              <a:rPr lang="en-US" sz="1500" dirty="0"/>
              <a:t>. [online] www.iabuk.com. Available at: </a:t>
            </a:r>
            <a:r>
              <a:rPr lang="en-US" sz="1500" dirty="0">
                <a:hlinkClick r:id="rId5"/>
              </a:rPr>
              <a:t>https://www.iabuk.com/diversity/flexible-working</a:t>
            </a:r>
            <a:r>
              <a:rPr lang="en-US" sz="1500" dirty="0"/>
              <a:t> [Accessed 3 Nov. 2022].</a:t>
            </a:r>
            <a:endParaRPr lang="en-GB" sz="1500" dirty="0"/>
          </a:p>
          <a:p>
            <a:r>
              <a:rPr lang="en-US" sz="1500" dirty="0"/>
              <a:t>Murphy, A. (2022). </a:t>
            </a:r>
            <a:r>
              <a:rPr lang="en-US" sz="1500" i="1" dirty="0"/>
              <a:t>What is the role of HR in flexible working?</a:t>
            </a:r>
            <a:r>
              <a:rPr lang="en-US" sz="1500" dirty="0"/>
              <a:t> [online] MOL Learn. Available at: </a:t>
            </a:r>
            <a:r>
              <a:rPr lang="en-US" sz="1500" dirty="0">
                <a:hlinkClick r:id="rId6"/>
              </a:rPr>
              <a:t>https://www.mollearn.com/about/news/what-role-hr-flexible-working/#:~:text=Maintain%20contact%20with%20employees%20working</a:t>
            </a:r>
            <a:r>
              <a:rPr lang="en-US" sz="1500" dirty="0"/>
              <a:t> [Accessed 3 Nov. 2022].</a:t>
            </a:r>
            <a:endParaRPr lang="en-GB" sz="1500" dirty="0"/>
          </a:p>
          <a:p>
            <a:r>
              <a:rPr lang="en-US" sz="1500" dirty="0"/>
              <a:t>Stevenson, M. (2018). </a:t>
            </a:r>
            <a:r>
              <a:rPr lang="en-US" sz="1500" i="1" dirty="0"/>
              <a:t>Diversity: HR’s Role</a:t>
            </a:r>
            <a:r>
              <a:rPr lang="en-US" sz="1500" dirty="0"/>
              <a:t>. [online] HR Exchange Network. Available at: </a:t>
            </a:r>
            <a:r>
              <a:rPr lang="en-US" sz="1500" dirty="0">
                <a:hlinkClick r:id="rId7"/>
              </a:rPr>
              <a:t>https://www.hrexchangenetwork.com/hr-talent-management/articles/diversity-hrs-role#:~:text=HR%20promotes%20diversity&amp;text=As%20a%20result%2C%20it%20can</a:t>
            </a:r>
            <a:r>
              <a:rPr lang="en-US" sz="1500" dirty="0"/>
              <a:t> [Accessed 3 Nov. 2022].</a:t>
            </a:r>
            <a:endParaRPr lang="en-GB" sz="1500" dirty="0"/>
          </a:p>
          <a:p>
            <a:r>
              <a:rPr lang="en-US" sz="1500" dirty="0"/>
              <a:t>Subramanian, S. and Washington, E.F. (2022). </a:t>
            </a:r>
            <a:r>
              <a:rPr lang="en-US" sz="1500" i="1" dirty="0"/>
              <a:t>Why Flexible Work Is Essential to Your DEI Strategy</a:t>
            </a:r>
            <a:r>
              <a:rPr lang="en-US" sz="1500" dirty="0"/>
              <a:t>. [online] Harvard Business Review. Available at: </a:t>
            </a:r>
            <a:r>
              <a:rPr lang="en-US" sz="1500" dirty="0">
                <a:hlinkClick r:id="rId8"/>
              </a:rPr>
              <a:t>https://hbr.org/2022/02/why-flexible-work-is-essential-to-your-dei-strategy</a:t>
            </a:r>
            <a:r>
              <a:rPr lang="en-US" sz="1500" dirty="0"/>
              <a:t> [Accessed 3 Nov. 2022].</a:t>
            </a:r>
            <a:endParaRPr lang="en-GB" sz="1500" dirty="0"/>
          </a:p>
          <a:p>
            <a:r>
              <a:rPr lang="en-US" sz="1500" dirty="0"/>
              <a:t>Tesco PLC (2021). </a:t>
            </a:r>
            <a:r>
              <a:rPr lang="en-US" sz="1500" i="1" dirty="0"/>
              <a:t>Flexible Working at Tesco</a:t>
            </a:r>
            <a:r>
              <a:rPr lang="en-US" sz="1500" dirty="0"/>
              <a:t>. [online] Tesco PLC. Available at: </a:t>
            </a:r>
            <a:r>
              <a:rPr lang="en-US" sz="1500" dirty="0">
                <a:hlinkClick r:id="rId9"/>
              </a:rPr>
              <a:t>https://www.tescoplc.com/sustainability/documents/policies/flexible-working-at-tesco/</a:t>
            </a:r>
            <a:r>
              <a:rPr lang="en-US" sz="1500" dirty="0"/>
              <a:t> [Accessed 3 Nov. 2022].</a:t>
            </a:r>
            <a:endParaRPr lang="en-GB" sz="1500" dirty="0"/>
          </a:p>
          <a:p>
            <a:r>
              <a:rPr lang="en-US" sz="1500" dirty="0" err="1"/>
              <a:t>Timewise</a:t>
            </a:r>
            <a:r>
              <a:rPr lang="en-US" sz="1500" dirty="0"/>
              <a:t> (2019). </a:t>
            </a:r>
            <a:r>
              <a:rPr lang="en-US" sz="1500" i="1" dirty="0"/>
              <a:t>Inclusion and Diversity - </a:t>
            </a:r>
            <a:r>
              <a:rPr lang="en-US" sz="1500" i="1" dirty="0" err="1"/>
              <a:t>Timewise</a:t>
            </a:r>
            <a:r>
              <a:rPr lang="en-US" sz="1500" i="1" dirty="0"/>
              <a:t> - Flexible Working Solutions</a:t>
            </a:r>
            <a:r>
              <a:rPr lang="en-US" sz="1500" dirty="0"/>
              <a:t>. [online] </a:t>
            </a:r>
            <a:r>
              <a:rPr lang="en-US" sz="1500" dirty="0" err="1"/>
              <a:t>Timewise</a:t>
            </a:r>
            <a:r>
              <a:rPr lang="en-US" sz="1500" dirty="0"/>
              <a:t>. Available at: </a:t>
            </a:r>
            <a:r>
              <a:rPr lang="en-US" sz="1500" dirty="0">
                <a:hlinkClick r:id="rId10"/>
              </a:rPr>
              <a:t>https://timewise.co.uk/problems-we-solve/inclusion-and-diversity/#:~:text=What%20has%20flexible%20working%20got</a:t>
            </a:r>
            <a:r>
              <a:rPr lang="en-US" sz="1500" dirty="0"/>
              <a:t> [Accessed 3 Nov. 2022].</a:t>
            </a:r>
            <a:endParaRPr lang="en-GB" sz="1500" dirty="0"/>
          </a:p>
        </p:txBody>
      </p:sp>
    </p:spTree>
    <p:extLst>
      <p:ext uri="{BB962C8B-B14F-4D97-AF65-F5344CB8AC3E}">
        <p14:creationId xmlns:p14="http://schemas.microsoft.com/office/powerpoint/2010/main" val="342005178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6146" name="Picture 2" descr="C:\Users\SOUMI\Desktop\October2 22\Job22_27.10.2022\download (1).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
            <a:ext cx="12192000" cy="68579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12660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Apex</Template>
  <TotalTime>346</TotalTime>
  <Words>1632</Words>
  <Application>Microsoft Office PowerPoint</Application>
  <PresentationFormat>Widescreen</PresentationFormat>
  <Paragraphs>71</Paragraphs>
  <Slides>13</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13</vt:i4>
      </vt:variant>
    </vt:vector>
  </HeadingPairs>
  <TitlesOfParts>
    <vt:vector size="22" baseType="lpstr">
      <vt:lpstr>Arial Rounded MT Bold</vt:lpstr>
      <vt:lpstr>Book Antiqua</vt:lpstr>
      <vt:lpstr>Calibri</vt:lpstr>
      <vt:lpstr>Lucida Sans</vt:lpstr>
      <vt:lpstr>Times New Roman</vt:lpstr>
      <vt:lpstr>Wingdings</vt:lpstr>
      <vt:lpstr>Wingdings 2</vt:lpstr>
      <vt:lpstr>Wingdings 3</vt:lpstr>
      <vt:lpstr>Apex</vt:lpstr>
      <vt:lpstr>Assessment 1 VELICU BALASA Individual Presentation (ANSWER TO QUESTION A)</vt:lpstr>
      <vt:lpstr>Introduction </vt:lpstr>
      <vt:lpstr>Relation between flexible working with diversity and inclusion in an organisation</vt:lpstr>
      <vt:lpstr>Cont…</vt:lpstr>
      <vt:lpstr>Cont…</vt:lpstr>
      <vt:lpstr>Role of Human Resources in promoting diversity and inclusion with flexible working</vt:lpstr>
      <vt:lpstr>Cont…</vt:lpstr>
      <vt:lpstr>Cont…</vt:lpstr>
      <vt:lpstr>Cont…</vt:lpstr>
      <vt:lpstr>Cont…</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Velicu Balasa (2110947)</cp:lastModifiedBy>
  <cp:revision>33</cp:revision>
  <dcterms:created xsi:type="dcterms:W3CDTF">2022-10-27T11:29:05Z</dcterms:created>
  <dcterms:modified xsi:type="dcterms:W3CDTF">2022-11-12T17:26:03Z</dcterms:modified>
</cp:coreProperties>
</file>