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2" r:id="rId1"/>
  </p:sldMasterIdLst>
  <p:notesMasterIdLst>
    <p:notesMasterId r:id="rId10"/>
  </p:notesMasterIdLst>
  <p:sldIdLst>
    <p:sldId id="256" r:id="rId2"/>
    <p:sldId id="257" r:id="rId3"/>
    <p:sldId id="258" r:id="rId4"/>
    <p:sldId id="259" r:id="rId5"/>
    <p:sldId id="264" r:id="rId6"/>
    <p:sldId id="262" r:id="rId7"/>
    <p:sldId id="267" r:id="rId8"/>
    <p:sldId id="268"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8" autoAdjust="0"/>
    <p:restoredTop sz="94660"/>
  </p:normalViewPr>
  <p:slideViewPr>
    <p:cSldViewPr snapToGrid="0" showGuides="1">
      <p:cViewPr varScale="1">
        <p:scale>
          <a:sx n="78" d="100"/>
          <a:sy n="78" d="100"/>
        </p:scale>
        <p:origin x="878" y="6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1970B9-AF8B-4A6D-88FD-F021C6732782}" type="datetimeFigureOut">
              <a:rPr lang="en-US" smtClean="0"/>
              <a:t>10/20/2025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D83A1D-AE4E-45F2-B5A4-D05756687488}" type="slidenum">
              <a:rPr lang="en-US" smtClean="0"/>
              <a:t>‹#›</a:t>
            </a:fld>
            <a:endParaRPr lang="en-US"/>
          </a:p>
        </p:txBody>
      </p:sp>
    </p:spTree>
    <p:extLst>
      <p:ext uri="{BB962C8B-B14F-4D97-AF65-F5344CB8AC3E}">
        <p14:creationId xmlns:p14="http://schemas.microsoft.com/office/powerpoint/2010/main" val="22612222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5D83A1D-AE4E-45F2-B5A4-D05756687488}" type="slidenum">
              <a:rPr lang="en-US" smtClean="0"/>
              <a:t>6</a:t>
            </a:fld>
            <a:endParaRPr lang="en-US"/>
          </a:p>
        </p:txBody>
      </p:sp>
    </p:spTree>
    <p:extLst>
      <p:ext uri="{BB962C8B-B14F-4D97-AF65-F5344CB8AC3E}">
        <p14:creationId xmlns:p14="http://schemas.microsoft.com/office/powerpoint/2010/main" val="22757912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A487ED3-5309-49DA-9171-CCBBB0A1B53D}" type="datetimeFigureOut">
              <a:rPr lang="en-US" smtClean="0"/>
              <a:t>10/20/2025</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08D34CE6-C430-4BCD-8401-6668DAD325B1}"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495331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487ED3-5309-49DA-9171-CCBBB0A1B53D}"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D34CE6-C430-4BCD-8401-6668DAD325B1}"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22820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487ED3-5309-49DA-9171-CCBBB0A1B53D}"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D34CE6-C430-4BCD-8401-6668DAD325B1}"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830249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A487ED3-5309-49DA-9171-CCBBB0A1B53D}" type="datetimeFigureOut">
              <a:rPr lang="en-US" smtClean="0"/>
              <a:t>10/20/2025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8D34CE6-C430-4BCD-8401-6668DAD325B1}"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48059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487ED3-5309-49DA-9171-CCBBB0A1B53D}" type="datetimeFigureOut">
              <a:rPr lang="en-US" smtClean="0"/>
              <a:t>10/20/2025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8D34CE6-C430-4BCD-8401-6668DAD325B1}"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255923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A487ED3-5309-49DA-9171-CCBBB0A1B53D}" type="datetimeFigureOut">
              <a:rPr lang="en-US" smtClean="0"/>
              <a:t>10/20/2025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8D34CE6-C430-4BCD-8401-6668DAD325B1}"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94290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A487ED3-5309-49DA-9171-CCBBB0A1B53D}" type="datetimeFigureOut">
              <a:rPr lang="en-US" smtClean="0"/>
              <a:t>10/20/2025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8D34CE6-C430-4BCD-8401-6668DAD325B1}" type="slidenum">
              <a:rPr lang="en-US" smtClean="0"/>
              <a:t>‹#›</a:t>
            </a:fld>
            <a:endParaRPr lang="en-US"/>
          </a:p>
        </p:txBody>
      </p:sp>
    </p:spTree>
    <p:extLst>
      <p:ext uri="{BB962C8B-B14F-4D97-AF65-F5344CB8AC3E}">
        <p14:creationId xmlns:p14="http://schemas.microsoft.com/office/powerpoint/2010/main" val="37949730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A487ED3-5309-49DA-9171-CCBBB0A1B53D}" type="datetimeFigureOut">
              <a:rPr lang="en-US" smtClean="0"/>
              <a:t>10/20/2025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8D34CE6-C430-4BCD-8401-6668DAD325B1}"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542281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8A487ED3-5309-49DA-9171-CCBBB0A1B53D}" type="datetimeFigureOut">
              <a:rPr lang="en-US" smtClean="0"/>
              <a:t>10/20/2025</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08D34CE6-C430-4BCD-8401-6668DAD325B1}"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669529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487ED3-5309-49DA-9171-CCBBB0A1B53D}"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D34CE6-C430-4BCD-8401-6668DAD325B1}"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734833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487ED3-5309-49DA-9171-CCBBB0A1B53D}"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D34CE6-C430-4BCD-8401-6668DAD325B1}"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381335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A487ED3-5309-49DA-9171-CCBBB0A1B53D}" type="datetimeFigureOut">
              <a:rPr lang="en-US" smtClean="0"/>
              <a:t>10/20/2025</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08D34CE6-C430-4BCD-8401-6668DAD325B1}"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8882443"/>
      </p:ext>
    </p:extLst>
  </p:cSld>
  <p:clrMap bg1="lt1" tx1="dk1" bg2="lt2" tx2="dk2" accent1="accent1" accent2="accent2" accent3="accent3" accent4="accent4" accent5="accent5" accent6="accent6" hlink="hlink" folHlink="folHlink"/>
  <p:sldLayoutIdLst>
    <p:sldLayoutId id="2147483833" r:id="rId1"/>
    <p:sldLayoutId id="2147483834" r:id="rId2"/>
    <p:sldLayoutId id="2147483835" r:id="rId3"/>
    <p:sldLayoutId id="2147483836" r:id="rId4"/>
    <p:sldLayoutId id="2147483837" r:id="rId5"/>
    <p:sldLayoutId id="2147483838" r:id="rId6"/>
    <p:sldLayoutId id="2147483839" r:id="rId7"/>
    <p:sldLayoutId id="2147483840" r:id="rId8"/>
    <p:sldLayoutId id="2147483841" r:id="rId9"/>
    <p:sldLayoutId id="2147483842" r:id="rId10"/>
    <p:sldLayoutId id="214748384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www.instagram.com/p/DHOVUB8Jt0F/"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google.com/url?sa=i&amp;url=https%3A%2F%2Fwww.linkedin.com%2Fpulse%2Fcutting-through-barriers-revised-swiss-cheese-model-kelso-jr-md&amp;psig="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nairametrics.com/2024/09/03/out-of-pocket-expenses-dominate-nigerias-health-spending-at-75-report/?utm_source=chatgpt.com" TargetMode="External"/><Relationship Id="rId2" Type="http://schemas.openxmlformats.org/officeDocument/2006/relationships/hyperlink" Target="https://www.bbc.com/news/world-africa-67032979" TargetMode="External"/><Relationship Id="rId1" Type="http://schemas.openxmlformats.org/officeDocument/2006/relationships/slideLayout" Target="../slideLayouts/slideLayout7.xml"/><Relationship Id="rId4" Type="http://schemas.openxmlformats.org/officeDocument/2006/relationships/hyperlink" Target="https://www.afro.who.int/sites/default/files/2024-07/CCSIV%201%20Revised%2018072024%20complete.pdf%20red-compressed.pdf?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CDDB13C-9739-639E-E376-E9E1EEC55A24}"/>
              </a:ext>
            </a:extLst>
          </p:cNvPr>
          <p:cNvSpPr>
            <a:spLocks noGrp="1"/>
          </p:cNvSpPr>
          <p:nvPr>
            <p:ph type="ctrTitle"/>
          </p:nvPr>
        </p:nvSpPr>
        <p:spPr>
          <a:xfrm>
            <a:off x="2154315" y="429322"/>
            <a:ext cx="8915399" cy="2262781"/>
          </a:xfrm>
        </p:spPr>
        <p:txBody>
          <a:bodyPr>
            <a:noAutofit/>
          </a:bodyPr>
          <a:lstStyle/>
          <a:p>
            <a:pPr algn="ctr"/>
            <a:r>
              <a:rPr lang="en-GB" sz="5000" b="1" noProof="0" dirty="0">
                <a:latin typeface="Arial" panose="020B0604020202020204" pitchFamily="34" charset="0"/>
                <a:cs typeface="Arial" panose="020B0604020202020204" pitchFamily="34" charset="0"/>
              </a:rPr>
              <a:t>Feyisayo Ogedengbe – Home Treatment Negligence in Nigeria</a:t>
            </a:r>
          </a:p>
        </p:txBody>
      </p:sp>
      <p:sp>
        <p:nvSpPr>
          <p:cNvPr id="2" name="Title 2">
            <a:extLst>
              <a:ext uri="{FF2B5EF4-FFF2-40B4-BE49-F238E27FC236}">
                <a16:creationId xmlns:a16="http://schemas.microsoft.com/office/drawing/2014/main" id="{7C5F2CA4-54CB-F12F-DE8B-2FFFC05456E1}"/>
              </a:ext>
            </a:extLst>
          </p:cNvPr>
          <p:cNvSpPr txBox="1">
            <a:spLocks/>
          </p:cNvSpPr>
          <p:nvPr/>
        </p:nvSpPr>
        <p:spPr>
          <a:xfrm>
            <a:off x="1749155" y="3333136"/>
            <a:ext cx="8840188" cy="2700616"/>
          </a:xfrm>
          <a:prstGeom prst="rect">
            <a:avLst/>
          </a:prstGeom>
        </p:spPr>
        <p:txBody>
          <a:bodyPr vert="horz" lIns="91440" tIns="45720" rIns="91440" bIns="45720" rtlCol="0" anchor="b">
            <a:noAutofit/>
          </a:bodyPr>
          <a:lstStyle>
            <a:lvl1pPr algn="l" defTabSz="457200" rtl="0" eaLnBrk="1" latinLnBrk="0" hangingPunct="1">
              <a:spcBef>
                <a:spcPct val="0"/>
              </a:spcBef>
              <a:buNone/>
              <a:defRPr sz="54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1600" b="1" noProof="0" dirty="0">
                <a:latin typeface="Arial" panose="020B0604020202020204" pitchFamily="34" charset="0"/>
                <a:cs typeface="Arial" panose="020B0604020202020204" pitchFamily="34" charset="0"/>
              </a:rPr>
              <a:t>STUDENT NAME: MADONA IGBINOBA</a:t>
            </a:r>
          </a:p>
          <a:p>
            <a:r>
              <a:rPr lang="en-GB" sz="1600" b="1" noProof="0" dirty="0">
                <a:latin typeface="Arial" panose="020B0604020202020204" pitchFamily="34" charset="0"/>
                <a:cs typeface="Arial" panose="020B0604020202020204" pitchFamily="34" charset="0"/>
              </a:rPr>
              <a:t>STUDENT ID:1815861</a:t>
            </a:r>
          </a:p>
          <a:p>
            <a:r>
              <a:rPr lang="en-GB" sz="1600" b="1" dirty="0">
                <a:latin typeface="Arial" panose="020B0604020202020204" pitchFamily="34" charset="0"/>
                <a:cs typeface="Arial" panose="020B0604020202020204" pitchFamily="34" charset="0"/>
              </a:rPr>
              <a:t>MODULE NAME</a:t>
            </a:r>
            <a:r>
              <a:rPr lang="en-GB" sz="1600" b="1" noProof="0" dirty="0">
                <a:latin typeface="Arial" panose="020B0604020202020204" pitchFamily="34" charset="0"/>
                <a:cs typeface="Arial" panose="020B0604020202020204" pitchFamily="34" charset="0"/>
              </a:rPr>
              <a:t>:LCHS7006_BIRM QUALITY ASSURANCE AND SERVICE IMPROVEMENTS</a:t>
            </a:r>
          </a:p>
          <a:p>
            <a:r>
              <a:rPr lang="en-GB" sz="1600" b="1" dirty="0">
                <a:latin typeface="Arial" panose="020B0604020202020204" pitchFamily="34" charset="0"/>
                <a:cs typeface="Arial" panose="020B0604020202020204" pitchFamily="34" charset="0"/>
              </a:rPr>
              <a:t>LECTURER NAME: FAHAD KHAN</a:t>
            </a:r>
          </a:p>
          <a:p>
            <a:r>
              <a:rPr lang="en-GB" sz="1600" b="1">
                <a:latin typeface="Arial" panose="020B0604020202020204" pitchFamily="34" charset="0"/>
                <a:cs typeface="Arial" panose="020B0604020202020204" pitchFamily="34" charset="0"/>
              </a:rPr>
              <a:t>ASSESSMENT COMPONENT 1</a:t>
            </a:r>
            <a:endParaRPr lang="en-GB" sz="1600" b="1" dirty="0">
              <a:latin typeface="Arial" panose="020B0604020202020204" pitchFamily="34" charset="0"/>
              <a:cs typeface="Arial" panose="020B0604020202020204" pitchFamily="34" charset="0"/>
            </a:endParaRPr>
          </a:p>
          <a:p>
            <a:endParaRPr lang="en-GB" sz="2000" b="1" noProof="0" dirty="0">
              <a:latin typeface="Arial" panose="020B0604020202020204" pitchFamily="34" charset="0"/>
              <a:cs typeface="Arial" panose="020B0604020202020204" pitchFamily="34" charset="0"/>
            </a:endParaRPr>
          </a:p>
          <a:p>
            <a:endParaRPr lang="en-GB" sz="3000" b="1"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072769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29B6F-73F9-870E-B802-6D897057F3DD}"/>
              </a:ext>
            </a:extLst>
          </p:cNvPr>
          <p:cNvSpPr>
            <a:spLocks noGrp="1"/>
          </p:cNvSpPr>
          <p:nvPr>
            <p:ph type="title"/>
          </p:nvPr>
        </p:nvSpPr>
        <p:spPr>
          <a:xfrm>
            <a:off x="74115" y="928909"/>
            <a:ext cx="8911687" cy="1280890"/>
          </a:xfrm>
        </p:spPr>
        <p:txBody>
          <a:bodyPr>
            <a:normAutofit/>
          </a:bodyPr>
          <a:lstStyle/>
          <a:p>
            <a:pPr algn="ctr"/>
            <a:r>
              <a:rPr lang="en-GB" sz="3000" b="1" noProof="0"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84EF54E9-133E-8308-8009-C428163B20F0}"/>
              </a:ext>
            </a:extLst>
          </p:cNvPr>
          <p:cNvSpPr>
            <a:spLocks noGrp="1"/>
          </p:cNvSpPr>
          <p:nvPr>
            <p:ph idx="1"/>
          </p:nvPr>
        </p:nvSpPr>
        <p:spPr>
          <a:xfrm>
            <a:off x="0" y="1889131"/>
            <a:ext cx="7647575" cy="6167048"/>
          </a:xfrm>
        </p:spPr>
        <p:txBody>
          <a:bodyPr>
            <a:noAutofit/>
          </a:bodyPr>
          <a:lstStyle/>
          <a:p>
            <a:pPr algn="just">
              <a:lnSpc>
                <a:spcPct val="150000"/>
              </a:lnSpc>
            </a:pPr>
            <a:r>
              <a:rPr lang="en-GB" sz="1500" noProof="0" dirty="0">
                <a:latin typeface="Arial" panose="020B0604020202020204" pitchFamily="34" charset="0"/>
                <a:cs typeface="Arial" panose="020B0604020202020204" pitchFamily="34" charset="0"/>
              </a:rPr>
              <a:t>This case study analyses the inadequacies of quality assurance (QA) within Nigeria's healthcare system, highlighted by the death of singer Ilerioluwa Oladimeji Aloba (Mohbad). </a:t>
            </a:r>
          </a:p>
          <a:p>
            <a:pPr algn="just">
              <a:lnSpc>
                <a:spcPct val="150000"/>
              </a:lnSpc>
            </a:pPr>
            <a:r>
              <a:rPr lang="en-GB" sz="1500" noProof="0" dirty="0">
                <a:latin typeface="Arial" panose="020B0604020202020204" pitchFamily="34" charset="0"/>
                <a:cs typeface="Arial" panose="020B0604020202020204" pitchFamily="34" charset="0"/>
              </a:rPr>
              <a:t>Quality Assurance is described as an initiative to identify and rectify quality issues, guiding the actions and conduct of practitioners and institutions towards more suitable and acceptable health outcomes, costs, or both (</a:t>
            </a:r>
            <a:r>
              <a:rPr lang="en-GB" sz="1500" noProof="0" dirty="0" err="1">
                <a:latin typeface="Arial" panose="020B0604020202020204" pitchFamily="34" charset="0"/>
                <a:cs typeface="Arial" panose="020B0604020202020204" pitchFamily="34" charset="0"/>
              </a:rPr>
              <a:t>Orzeł</a:t>
            </a:r>
            <a:r>
              <a:rPr lang="en-GB" sz="1500" noProof="0" dirty="0">
                <a:latin typeface="Arial" panose="020B0604020202020204" pitchFamily="34" charset="0"/>
                <a:cs typeface="Arial" panose="020B0604020202020204" pitchFamily="34" charset="0"/>
              </a:rPr>
              <a:t> and Wolniak, 2021).</a:t>
            </a:r>
          </a:p>
          <a:p>
            <a:pPr algn="just">
              <a:lnSpc>
                <a:spcPct val="150000"/>
              </a:lnSpc>
            </a:pPr>
            <a:r>
              <a:rPr lang="en-GB" sz="1500" noProof="0" dirty="0">
                <a:latin typeface="Arial" panose="020B0604020202020204" pitchFamily="34" charset="0"/>
                <a:cs typeface="Arial" panose="020B0604020202020204" pitchFamily="34" charset="0"/>
              </a:rPr>
              <a:t>This presentation aims to critically analyse the structural weaknesses and policy shortcomings that contributed to Mohbad's death, using theories and models of quality assurance to highlight the broader implications for patient safety and healthcare delivery in Nigeria.</a:t>
            </a:r>
          </a:p>
        </p:txBody>
      </p:sp>
      <p:sp>
        <p:nvSpPr>
          <p:cNvPr id="5" name="TextBox 4">
            <a:extLst>
              <a:ext uri="{FF2B5EF4-FFF2-40B4-BE49-F238E27FC236}">
                <a16:creationId xmlns:a16="http://schemas.microsoft.com/office/drawing/2014/main" id="{1247488E-4E20-37FF-074A-A7D05EF3DCCE}"/>
              </a:ext>
            </a:extLst>
          </p:cNvPr>
          <p:cNvSpPr txBox="1"/>
          <p:nvPr/>
        </p:nvSpPr>
        <p:spPr>
          <a:xfrm>
            <a:off x="7968197" y="5681799"/>
            <a:ext cx="3782369" cy="246221"/>
          </a:xfrm>
          <a:prstGeom prst="rect">
            <a:avLst/>
          </a:prstGeom>
          <a:noFill/>
        </p:spPr>
        <p:txBody>
          <a:bodyPr wrap="square">
            <a:spAutoFit/>
          </a:bodyPr>
          <a:lstStyle/>
          <a:p>
            <a:r>
              <a:rPr lang="en-GB" sz="1000" b="1" noProof="0" dirty="0">
                <a:latin typeface="Arial" panose="020B0604020202020204" pitchFamily="34" charset="0"/>
                <a:cs typeface="Arial" panose="020B0604020202020204" pitchFamily="34" charset="0"/>
              </a:rPr>
              <a:t>Source: </a:t>
            </a:r>
            <a:r>
              <a:rPr lang="en-GB" sz="1000" b="1" noProof="0" dirty="0">
                <a:latin typeface="Arial" panose="020B0604020202020204" pitchFamily="34" charset="0"/>
                <a:cs typeface="Arial" panose="020B0604020202020204" pitchFamily="34" charset="0"/>
                <a:hlinkClick r:id="rId2"/>
              </a:rPr>
              <a:t>https://www.instagram.com/p/DHOVUB8Jt0F/</a:t>
            </a:r>
            <a:r>
              <a:rPr lang="en-GB" sz="1000" b="1" noProof="0" dirty="0">
                <a:latin typeface="Arial" panose="020B0604020202020204" pitchFamily="34" charset="0"/>
                <a:cs typeface="Arial" panose="020B0604020202020204" pitchFamily="34" charset="0"/>
              </a:rPr>
              <a:t> </a:t>
            </a:r>
          </a:p>
        </p:txBody>
      </p:sp>
      <p:pic>
        <p:nvPicPr>
          <p:cNvPr id="3074" name="Picture 2" descr="Feyisayo Ogedengbe, the auxiliary nurse ...">
            <a:extLst>
              <a:ext uri="{FF2B5EF4-FFF2-40B4-BE49-F238E27FC236}">
                <a16:creationId xmlns:a16="http://schemas.microsoft.com/office/drawing/2014/main" id="{FE398139-92C0-3F4D-EF47-16F2265BBF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3204" y="775552"/>
            <a:ext cx="4318796" cy="47528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54879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A58AC-E721-18D2-23EE-A397843477CB}"/>
              </a:ext>
            </a:extLst>
          </p:cNvPr>
          <p:cNvSpPr>
            <a:spLocks noGrp="1"/>
          </p:cNvSpPr>
          <p:nvPr>
            <p:ph type="title"/>
          </p:nvPr>
        </p:nvSpPr>
        <p:spPr>
          <a:xfrm>
            <a:off x="1640156" y="792275"/>
            <a:ext cx="8911687" cy="1280890"/>
          </a:xfrm>
        </p:spPr>
        <p:txBody>
          <a:bodyPr>
            <a:normAutofit/>
          </a:bodyPr>
          <a:lstStyle/>
          <a:p>
            <a:pPr algn="ctr"/>
            <a:r>
              <a:rPr lang="en-GB" sz="3000" b="1" noProof="0" dirty="0">
                <a:latin typeface="Arial" panose="020B0604020202020204" pitchFamily="34" charset="0"/>
                <a:cs typeface="Arial" panose="020B0604020202020204" pitchFamily="34" charset="0"/>
              </a:rPr>
              <a:t>CASE STUDY OVERVIEW</a:t>
            </a:r>
          </a:p>
        </p:txBody>
      </p:sp>
      <p:sp>
        <p:nvSpPr>
          <p:cNvPr id="3" name="Content Placeholder 2">
            <a:extLst>
              <a:ext uri="{FF2B5EF4-FFF2-40B4-BE49-F238E27FC236}">
                <a16:creationId xmlns:a16="http://schemas.microsoft.com/office/drawing/2014/main" id="{3E0791DB-4540-F5CE-D705-B4C016DDFAB1}"/>
              </a:ext>
            </a:extLst>
          </p:cNvPr>
          <p:cNvSpPr>
            <a:spLocks noGrp="1"/>
          </p:cNvSpPr>
          <p:nvPr>
            <p:ph idx="1"/>
          </p:nvPr>
        </p:nvSpPr>
        <p:spPr>
          <a:xfrm>
            <a:off x="1275968" y="1912883"/>
            <a:ext cx="9958552" cy="6321971"/>
          </a:xfrm>
        </p:spPr>
        <p:txBody>
          <a:bodyPr>
            <a:normAutofit/>
          </a:bodyPr>
          <a:lstStyle/>
          <a:p>
            <a:pPr algn="just">
              <a:lnSpc>
                <a:spcPct val="170000"/>
              </a:lnSpc>
              <a:buFont typeface="Wingdings" panose="05000000000000000000" pitchFamily="2" charset="2"/>
              <a:buChar char="q"/>
            </a:pPr>
            <a:r>
              <a:rPr lang="en-GB" sz="1500" noProof="0" dirty="0">
                <a:latin typeface="Arial" panose="020B0604020202020204" pitchFamily="34" charset="0"/>
                <a:cs typeface="Arial" panose="020B0604020202020204" pitchFamily="34" charset="0"/>
              </a:rPr>
              <a:t>September 2023 saw a tragedy in Lekki, Lagos. </a:t>
            </a:r>
          </a:p>
          <a:p>
            <a:pPr algn="just">
              <a:lnSpc>
                <a:spcPct val="170000"/>
              </a:lnSpc>
              <a:buFont typeface="Wingdings" panose="05000000000000000000" pitchFamily="2" charset="2"/>
              <a:buChar char="q"/>
            </a:pPr>
            <a:r>
              <a:rPr lang="en-GB" sz="1500" noProof="0" dirty="0">
                <a:latin typeface="Arial" panose="020B0604020202020204" pitchFamily="34" charset="0"/>
                <a:cs typeface="Arial" panose="020B0604020202020204" pitchFamily="34" charset="0"/>
              </a:rPr>
              <a:t> Nigerian artist Ilerioluwa Oladimeji Aloba, 26, was involved. </a:t>
            </a:r>
          </a:p>
          <a:p>
            <a:pPr algn="just">
              <a:lnSpc>
                <a:spcPct val="170000"/>
              </a:lnSpc>
              <a:buFont typeface="Wingdings" panose="05000000000000000000" pitchFamily="2" charset="2"/>
              <a:buChar char="q"/>
            </a:pPr>
            <a:r>
              <a:rPr lang="en-GB" sz="1500" noProof="0" dirty="0">
                <a:latin typeface="Arial" panose="020B0604020202020204" pitchFamily="34" charset="0"/>
                <a:cs typeface="Arial" panose="020B0604020202020204" pitchFamily="34" charset="0"/>
              </a:rPr>
              <a:t> He received home care from Feyisayo Ogedengbe, an unprofessional auxiliary nurse. </a:t>
            </a:r>
          </a:p>
          <a:p>
            <a:pPr algn="just">
              <a:lnSpc>
                <a:spcPct val="170000"/>
              </a:lnSpc>
              <a:buFont typeface="Wingdings" panose="05000000000000000000" pitchFamily="2" charset="2"/>
              <a:buChar char="q"/>
            </a:pPr>
            <a:r>
              <a:rPr lang="en-GB" sz="1500" noProof="0" dirty="0">
                <a:latin typeface="Arial" panose="020B0604020202020204" pitchFamily="34" charset="0"/>
                <a:cs typeface="Arial" panose="020B0604020202020204" pitchFamily="34" charset="0"/>
              </a:rPr>
              <a:t> Ogedengbe injected an arm injury without a doctor's approval or supervision (BBC News, 2023). </a:t>
            </a:r>
          </a:p>
          <a:p>
            <a:pPr algn="just">
              <a:lnSpc>
                <a:spcPct val="170000"/>
              </a:lnSpc>
              <a:buFont typeface="Wingdings" panose="05000000000000000000" pitchFamily="2" charset="2"/>
              <a:buChar char="q"/>
            </a:pPr>
            <a:r>
              <a:rPr lang="en-GB" sz="1500" noProof="0" dirty="0">
                <a:latin typeface="Arial" panose="020B0604020202020204" pitchFamily="34" charset="0"/>
                <a:cs typeface="Arial" panose="020B0604020202020204" pitchFamily="34" charset="0"/>
              </a:rPr>
              <a:t> A 2025 coroner's probe found that gross professional negligence and illegal medical procedures caused the death. </a:t>
            </a:r>
          </a:p>
          <a:p>
            <a:pPr algn="just">
              <a:lnSpc>
                <a:spcPct val="170000"/>
              </a:lnSpc>
              <a:buFont typeface="Wingdings" panose="05000000000000000000" pitchFamily="2" charset="2"/>
              <a:buChar char="q"/>
            </a:pPr>
            <a:r>
              <a:rPr lang="en-GB" sz="1500" noProof="0" dirty="0">
                <a:latin typeface="Arial" panose="020B0604020202020204" pitchFamily="34" charset="0"/>
                <a:cs typeface="Arial" panose="020B0604020202020204" pitchFamily="34" charset="0"/>
              </a:rPr>
              <a:t> This case study horrified the public and showed how poor quality assurance and patient safety may cause unnecessary fatalities.</a:t>
            </a:r>
          </a:p>
        </p:txBody>
      </p:sp>
    </p:spTree>
    <p:extLst>
      <p:ext uri="{BB962C8B-B14F-4D97-AF65-F5344CB8AC3E}">
        <p14:creationId xmlns:p14="http://schemas.microsoft.com/office/powerpoint/2010/main" val="21847930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1846C-EFAD-9EC0-9D8B-EF634F81D47A}"/>
              </a:ext>
            </a:extLst>
          </p:cNvPr>
          <p:cNvSpPr>
            <a:spLocks noGrp="1"/>
          </p:cNvSpPr>
          <p:nvPr>
            <p:ph type="title"/>
          </p:nvPr>
        </p:nvSpPr>
        <p:spPr>
          <a:xfrm>
            <a:off x="-118743" y="1097076"/>
            <a:ext cx="8911687" cy="1280890"/>
          </a:xfrm>
        </p:spPr>
        <p:txBody>
          <a:bodyPr>
            <a:normAutofit/>
          </a:bodyPr>
          <a:lstStyle/>
          <a:p>
            <a:pPr algn="ctr"/>
            <a:r>
              <a:rPr lang="en-GB" sz="3000" b="1" noProof="0" dirty="0">
                <a:latin typeface="Arial" panose="020B0604020202020204" pitchFamily="34" charset="0"/>
                <a:cs typeface="Arial" panose="020B0604020202020204" pitchFamily="34" charset="0"/>
              </a:rPr>
              <a:t>SWISS CHEESE MODEL</a:t>
            </a:r>
          </a:p>
        </p:txBody>
      </p:sp>
      <p:sp>
        <p:nvSpPr>
          <p:cNvPr id="3" name="Content Placeholder 2">
            <a:extLst>
              <a:ext uri="{FF2B5EF4-FFF2-40B4-BE49-F238E27FC236}">
                <a16:creationId xmlns:a16="http://schemas.microsoft.com/office/drawing/2014/main" id="{21C15D70-EE3D-99F5-E3AF-65C7CA879C6C}"/>
              </a:ext>
            </a:extLst>
          </p:cNvPr>
          <p:cNvSpPr>
            <a:spLocks noGrp="1"/>
          </p:cNvSpPr>
          <p:nvPr>
            <p:ph idx="1"/>
          </p:nvPr>
        </p:nvSpPr>
        <p:spPr>
          <a:xfrm>
            <a:off x="126670" y="1926706"/>
            <a:ext cx="6746967" cy="6062411"/>
          </a:xfrm>
        </p:spPr>
        <p:txBody>
          <a:bodyPr>
            <a:normAutofit/>
          </a:bodyPr>
          <a:lstStyle/>
          <a:p>
            <a:pPr algn="just">
              <a:lnSpc>
                <a:spcPct val="150000"/>
              </a:lnSpc>
            </a:pPr>
            <a:r>
              <a:rPr lang="en-GB" sz="1500" noProof="0" dirty="0">
                <a:latin typeface="Arial" panose="020B0604020202020204" pitchFamily="34" charset="0"/>
                <a:cs typeface="Arial" panose="020B0604020202020204" pitchFamily="34" charset="0"/>
              </a:rPr>
              <a:t>The Swiss cheese model of accident causation exemplifies risk management by likening human systems to stacked slices of Swiss cheese, each containing perforations (Wiegmann </a:t>
            </a:r>
            <a:r>
              <a:rPr lang="en-GB" sz="1500" i="1" noProof="0" dirty="0">
                <a:latin typeface="Arial" panose="020B0604020202020204" pitchFamily="34" charset="0"/>
                <a:cs typeface="Arial" panose="020B0604020202020204" pitchFamily="34" charset="0"/>
              </a:rPr>
              <a:t>et al., </a:t>
            </a:r>
            <a:r>
              <a:rPr lang="en-GB" sz="1500" noProof="0" dirty="0">
                <a:latin typeface="Arial" panose="020B0604020202020204" pitchFamily="34" charset="0"/>
                <a:cs typeface="Arial" panose="020B0604020202020204" pitchFamily="34" charset="0"/>
              </a:rPr>
              <a:t>2022). </a:t>
            </a:r>
          </a:p>
          <a:p>
            <a:pPr algn="just">
              <a:lnSpc>
                <a:spcPct val="150000"/>
              </a:lnSpc>
            </a:pPr>
            <a:r>
              <a:rPr lang="en-GB" sz="1500" noProof="0" dirty="0">
                <a:latin typeface="Arial" panose="020B0604020202020204" pitchFamily="34" charset="0"/>
                <a:cs typeface="Arial" panose="020B0604020202020204" pitchFamily="34" charset="0"/>
              </a:rPr>
              <a:t>Systemic deficiencies resulted in a death that may have been averted by permitting an unlicensed nurse to operate without oversight. </a:t>
            </a:r>
          </a:p>
          <a:p>
            <a:pPr algn="just">
              <a:lnSpc>
                <a:spcPct val="150000"/>
              </a:lnSpc>
            </a:pPr>
            <a:r>
              <a:rPr lang="en-GB" sz="1500" noProof="0" dirty="0">
                <a:latin typeface="Arial" panose="020B0604020202020204" pitchFamily="34" charset="0"/>
                <a:cs typeface="Arial" panose="020B0604020202020204" pitchFamily="34" charset="0"/>
              </a:rPr>
              <a:t>Inadequate monitoring systems and lenient prescription protocols failed to prevent dangerous practices (Shabani </a:t>
            </a:r>
            <a:r>
              <a:rPr lang="en-GB" sz="1500" i="1" noProof="0" dirty="0">
                <a:latin typeface="Arial" panose="020B0604020202020204" pitchFamily="34" charset="0"/>
                <a:cs typeface="Arial" panose="020B0604020202020204" pitchFamily="34" charset="0"/>
              </a:rPr>
              <a:t>et al., </a:t>
            </a:r>
            <a:r>
              <a:rPr lang="en-GB" sz="1500" noProof="0" dirty="0">
                <a:latin typeface="Arial" panose="020B0604020202020204" pitchFamily="34" charset="0"/>
                <a:cs typeface="Arial" panose="020B0604020202020204" pitchFamily="34" charset="0"/>
              </a:rPr>
              <a:t>2024). </a:t>
            </a:r>
          </a:p>
          <a:p>
            <a:pPr algn="just">
              <a:lnSpc>
                <a:spcPct val="150000"/>
              </a:lnSpc>
            </a:pPr>
            <a:r>
              <a:rPr lang="en-GB" sz="1500" noProof="0" dirty="0">
                <a:latin typeface="Arial" panose="020B0604020202020204" pitchFamily="34" charset="0"/>
                <a:cs typeface="Arial" panose="020B0604020202020204" pitchFamily="34" charset="0"/>
              </a:rPr>
              <a:t>The vulnerability of patients reliant on informal care exacerbated the risks, culminating in Mohbad's tragic demise, a significant lapse in quality assurance.</a:t>
            </a:r>
          </a:p>
        </p:txBody>
      </p:sp>
      <p:pic>
        <p:nvPicPr>
          <p:cNvPr id="1028" name="Picture 4" descr="Cutting Through the Barriers: A Revised Swiss Cheese Model for Streamlining  Colonoscopy">
            <a:extLst>
              <a:ext uri="{FF2B5EF4-FFF2-40B4-BE49-F238E27FC236}">
                <a16:creationId xmlns:a16="http://schemas.microsoft.com/office/drawing/2014/main" id="{A91255DF-3C5C-9AD9-9E74-9A997AE644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57545" y="1097076"/>
            <a:ext cx="4907785" cy="425269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2EA5BF2-D739-AB58-CF01-66DB371DC49E}"/>
              </a:ext>
            </a:extLst>
          </p:cNvPr>
          <p:cNvSpPr txBox="1"/>
          <p:nvPr/>
        </p:nvSpPr>
        <p:spPr>
          <a:xfrm>
            <a:off x="7283874" y="5406981"/>
            <a:ext cx="4655126" cy="707886"/>
          </a:xfrm>
          <a:prstGeom prst="rect">
            <a:avLst/>
          </a:prstGeom>
          <a:noFill/>
        </p:spPr>
        <p:txBody>
          <a:bodyPr wrap="square">
            <a:spAutoFit/>
          </a:bodyPr>
          <a:lstStyle/>
          <a:p>
            <a:r>
              <a:rPr lang="en-GB" sz="1000" b="1" noProof="0" dirty="0">
                <a:latin typeface="Arial" panose="020B0604020202020204" pitchFamily="34" charset="0"/>
                <a:cs typeface="Arial" panose="020B0604020202020204" pitchFamily="34" charset="0"/>
              </a:rPr>
              <a:t>Source:</a:t>
            </a:r>
            <a:r>
              <a:rPr lang="en-GB" sz="1000" noProof="0" dirty="0">
                <a:latin typeface="Arial" panose="020B0604020202020204" pitchFamily="34" charset="0"/>
                <a:cs typeface="Arial" panose="020B0604020202020204" pitchFamily="34" charset="0"/>
              </a:rPr>
              <a:t> </a:t>
            </a:r>
            <a:r>
              <a:rPr lang="en-GB" sz="1000" noProof="0" dirty="0">
                <a:latin typeface="Arial" panose="020B0604020202020204" pitchFamily="34" charset="0"/>
                <a:cs typeface="Arial" panose="020B0604020202020204" pitchFamily="34" charset="0"/>
                <a:hlinkClick r:id="rId3"/>
              </a:rPr>
              <a:t>https://www.google.com/url?sa=i&amp;url=https%3A%2F%2Fwww.linkedin.com%2Fpulse%2Fcutting-through-barriers-revised-swiss-cheese-model-kelso-jr-md&amp;psig=</a:t>
            </a:r>
            <a:r>
              <a:rPr lang="en-GB" sz="1000" noProof="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2081111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B67B8-2C70-3581-DCA1-7EB9391C7F47}"/>
              </a:ext>
            </a:extLst>
          </p:cNvPr>
          <p:cNvSpPr>
            <a:spLocks noGrp="1"/>
          </p:cNvSpPr>
          <p:nvPr>
            <p:ph type="title"/>
          </p:nvPr>
        </p:nvSpPr>
        <p:spPr>
          <a:xfrm>
            <a:off x="1436787" y="130124"/>
            <a:ext cx="8911687" cy="1280890"/>
          </a:xfrm>
        </p:spPr>
        <p:txBody>
          <a:bodyPr>
            <a:normAutofit/>
          </a:bodyPr>
          <a:lstStyle/>
          <a:p>
            <a:pPr algn="ctr"/>
            <a:r>
              <a:rPr lang="en-GB" sz="3000" b="1" noProof="0" dirty="0">
                <a:latin typeface="Arial" panose="020B0604020202020204" pitchFamily="34" charset="0"/>
                <a:cs typeface="Arial" panose="020B0604020202020204" pitchFamily="34" charset="0"/>
              </a:rPr>
              <a:t>BENCHMARK</a:t>
            </a:r>
          </a:p>
        </p:txBody>
      </p:sp>
      <p:graphicFrame>
        <p:nvGraphicFramePr>
          <p:cNvPr id="6" name="Content Placeholder 5">
            <a:extLst>
              <a:ext uri="{FF2B5EF4-FFF2-40B4-BE49-F238E27FC236}">
                <a16:creationId xmlns:a16="http://schemas.microsoft.com/office/drawing/2014/main" id="{DA10561C-2356-0C61-A7A0-6BF94E86C2FB}"/>
              </a:ext>
            </a:extLst>
          </p:cNvPr>
          <p:cNvGraphicFramePr>
            <a:graphicFrameLocks noGrp="1"/>
          </p:cNvGraphicFramePr>
          <p:nvPr>
            <p:ph idx="1"/>
            <p:extLst>
              <p:ext uri="{D42A27DB-BD31-4B8C-83A1-F6EECF244321}">
                <p14:modId xmlns:p14="http://schemas.microsoft.com/office/powerpoint/2010/main" val="872509074"/>
              </p:ext>
            </p:extLst>
          </p:nvPr>
        </p:nvGraphicFramePr>
        <p:xfrm>
          <a:off x="691116" y="693683"/>
          <a:ext cx="11132289" cy="4892521"/>
        </p:xfrm>
        <a:graphic>
          <a:graphicData uri="http://schemas.openxmlformats.org/drawingml/2006/table">
            <a:tbl>
              <a:tblPr firstRow="1" bandRow="1">
                <a:tableStyleId>{5C22544A-7EE6-4342-B048-85BDC9FD1C3A}</a:tableStyleId>
              </a:tblPr>
              <a:tblGrid>
                <a:gridCol w="2454244">
                  <a:extLst>
                    <a:ext uri="{9D8B030D-6E8A-4147-A177-3AD203B41FA5}">
                      <a16:colId xmlns:a16="http://schemas.microsoft.com/office/drawing/2014/main" val="4076851181"/>
                    </a:ext>
                  </a:extLst>
                </a:gridCol>
                <a:gridCol w="4339961">
                  <a:extLst>
                    <a:ext uri="{9D8B030D-6E8A-4147-A177-3AD203B41FA5}">
                      <a16:colId xmlns:a16="http://schemas.microsoft.com/office/drawing/2014/main" val="850524860"/>
                    </a:ext>
                  </a:extLst>
                </a:gridCol>
                <a:gridCol w="4338084">
                  <a:extLst>
                    <a:ext uri="{9D8B030D-6E8A-4147-A177-3AD203B41FA5}">
                      <a16:colId xmlns:a16="http://schemas.microsoft.com/office/drawing/2014/main" val="3714223417"/>
                    </a:ext>
                  </a:extLst>
                </a:gridCol>
              </a:tblGrid>
              <a:tr h="795633">
                <a:tc>
                  <a:txBody>
                    <a:bodyPr/>
                    <a:lstStyle/>
                    <a:p>
                      <a:r>
                        <a:rPr lang="en-GB" sz="1500" noProof="0" dirty="0">
                          <a:latin typeface="Arial" panose="020B0604020202020204" pitchFamily="34" charset="0"/>
                          <a:cs typeface="Arial" panose="020B0604020202020204" pitchFamily="34" charset="0"/>
                        </a:rPr>
                        <a:t>Aspect</a:t>
                      </a:r>
                    </a:p>
                  </a:txBody>
                  <a:tcPr/>
                </a:tc>
                <a:tc>
                  <a:txBody>
                    <a:bodyPr/>
                    <a:lstStyle/>
                    <a:p>
                      <a:r>
                        <a:rPr lang="en-GB" sz="1500" noProof="0" dirty="0">
                          <a:latin typeface="Arial" panose="020B0604020202020204" pitchFamily="34" charset="0"/>
                          <a:cs typeface="Arial" panose="020B0604020202020204" pitchFamily="34" charset="0"/>
                        </a:rPr>
                        <a:t>Nigeria (Current)</a:t>
                      </a:r>
                    </a:p>
                  </a:txBody>
                  <a:tcPr/>
                </a:tc>
                <a:tc>
                  <a:txBody>
                    <a:bodyPr/>
                    <a:lstStyle/>
                    <a:p>
                      <a:r>
                        <a:rPr lang="en-GB" sz="1500" noProof="0" dirty="0">
                          <a:latin typeface="Arial" panose="020B0604020202020204" pitchFamily="34" charset="0"/>
                          <a:cs typeface="Arial" panose="020B0604020202020204" pitchFamily="34" charset="0"/>
                        </a:rPr>
                        <a:t>International Benchmark (NHS)</a:t>
                      </a:r>
                    </a:p>
                  </a:txBody>
                  <a:tcPr/>
                </a:tc>
                <a:extLst>
                  <a:ext uri="{0D108BD9-81ED-4DB2-BD59-A6C34878D82A}">
                    <a16:rowId xmlns:a16="http://schemas.microsoft.com/office/drawing/2014/main" val="1963864773"/>
                  </a:ext>
                </a:extLst>
              </a:tr>
              <a:tr h="850768">
                <a:tc>
                  <a:txBody>
                    <a:bodyPr/>
                    <a:lstStyle/>
                    <a:p>
                      <a:r>
                        <a:rPr lang="en-GB" sz="1500" b="1" noProof="0" dirty="0">
                          <a:latin typeface="Arial" panose="020B0604020202020204" pitchFamily="34" charset="0"/>
                          <a:cs typeface="Arial" panose="020B0604020202020204" pitchFamily="34" charset="0"/>
                        </a:rPr>
                        <a:t>Licensing Enforcement</a:t>
                      </a:r>
                    </a:p>
                  </a:txBody>
                  <a:tcPr/>
                </a:tc>
                <a:tc>
                  <a:txBody>
                    <a:bodyPr/>
                    <a:lstStyle/>
                    <a:p>
                      <a:r>
                        <a:rPr lang="en-GB" sz="1500" noProof="0" dirty="0">
                          <a:latin typeface="Arial" panose="020B0604020202020204" pitchFamily="34" charset="0"/>
                          <a:cs typeface="Arial" panose="020B0604020202020204" pitchFamily="34" charset="0"/>
                        </a:rPr>
                        <a:t>Weak; Numerous unauthorised or auxiliary nurses operate, although there is little public information on license infractions.</a:t>
                      </a:r>
                    </a:p>
                  </a:txBody>
                  <a:tcPr/>
                </a:tc>
                <a:tc>
                  <a:txBody>
                    <a:bodyPr/>
                    <a:lstStyle/>
                    <a:p>
                      <a:r>
                        <a:rPr lang="en-GB" sz="1500" noProof="0" dirty="0">
                          <a:latin typeface="Arial" panose="020B0604020202020204" pitchFamily="34" charset="0"/>
                          <a:cs typeface="Arial" panose="020B0604020202020204" pitchFamily="34" charset="0"/>
                        </a:rPr>
                        <a:t>Strict; The GMC checks that all medical practitioners in England are still qualified every five years.</a:t>
                      </a:r>
                    </a:p>
                  </a:txBody>
                  <a:tcPr/>
                </a:tc>
                <a:extLst>
                  <a:ext uri="{0D108BD9-81ED-4DB2-BD59-A6C34878D82A}">
                    <a16:rowId xmlns:a16="http://schemas.microsoft.com/office/drawing/2014/main" val="778361400"/>
                  </a:ext>
                </a:extLst>
              </a:tr>
              <a:tr h="850768">
                <a:tc>
                  <a:txBody>
                    <a:bodyPr/>
                    <a:lstStyle/>
                    <a:p>
                      <a:r>
                        <a:rPr lang="en-GB" sz="1500" b="1" noProof="0" dirty="0">
                          <a:latin typeface="Arial" panose="020B0604020202020204" pitchFamily="34" charset="0"/>
                          <a:cs typeface="Arial" panose="020B0604020202020204" pitchFamily="34" charset="0"/>
                        </a:rPr>
                        <a:t>Health Insurance</a:t>
                      </a:r>
                    </a:p>
                  </a:txBody>
                  <a:tcPr/>
                </a:tc>
                <a:tc>
                  <a:txBody>
                    <a:bodyPr/>
                    <a:lstStyle/>
                    <a:p>
                      <a:r>
                        <a:rPr lang="en-GB" sz="1500" noProof="0" dirty="0">
                          <a:latin typeface="Arial" panose="020B0604020202020204" pitchFamily="34" charset="0"/>
                          <a:cs typeface="Arial" panose="020B0604020202020204" pitchFamily="34" charset="0"/>
                        </a:rPr>
                        <a:t>The National Health Insurance Scheme (NHIS) only covers 5% of Nigerians. Patients pay for 74%-75% of total health care costs.</a:t>
                      </a:r>
                    </a:p>
                  </a:txBody>
                  <a:tcPr/>
                </a:tc>
                <a:tc>
                  <a:txBody>
                    <a:bodyPr/>
                    <a:lstStyle/>
                    <a:p>
                      <a:r>
                        <a:rPr lang="en-GB" sz="1500" noProof="0" dirty="0">
                          <a:latin typeface="Arial" panose="020B0604020202020204" pitchFamily="34" charset="0"/>
                          <a:cs typeface="Arial" panose="020B0604020202020204" pitchFamily="34" charset="0"/>
                        </a:rPr>
                        <a:t>The NHS in the UK covers everyone; health treatments are mostly free at the point of use for those who live there lawfully, and the system is mostly supported by taxes (NHS, 2025).</a:t>
                      </a:r>
                    </a:p>
                  </a:txBody>
                  <a:tcPr/>
                </a:tc>
                <a:extLst>
                  <a:ext uri="{0D108BD9-81ED-4DB2-BD59-A6C34878D82A}">
                    <a16:rowId xmlns:a16="http://schemas.microsoft.com/office/drawing/2014/main" val="2042638537"/>
                  </a:ext>
                </a:extLst>
              </a:tr>
              <a:tr h="850768">
                <a:tc>
                  <a:txBody>
                    <a:bodyPr/>
                    <a:lstStyle/>
                    <a:p>
                      <a:r>
                        <a:rPr lang="en-GB" sz="1500" b="1" noProof="0" dirty="0">
                          <a:latin typeface="Arial" panose="020B0604020202020204" pitchFamily="34" charset="0"/>
                          <a:cs typeface="Arial" panose="020B0604020202020204" pitchFamily="34" charset="0"/>
                        </a:rPr>
                        <a:t>Financial Effect</a:t>
                      </a:r>
                    </a:p>
                  </a:txBody>
                  <a:tcPr/>
                </a:tc>
                <a:tc>
                  <a:txBody>
                    <a:bodyPr/>
                    <a:lstStyle/>
                    <a:p>
                      <a:r>
                        <a:rPr lang="en-GB" sz="1500" noProof="0" dirty="0">
                          <a:latin typeface="Arial" panose="020B0604020202020204" pitchFamily="34" charset="0"/>
                          <a:cs typeface="Arial" panose="020B0604020202020204" pitchFamily="34" charset="0"/>
                        </a:rPr>
                        <a:t>Individuals pay for more than 70% of their health care costs.</a:t>
                      </a:r>
                    </a:p>
                    <a:p>
                      <a:r>
                        <a:rPr lang="en-GB" sz="1500" noProof="0" dirty="0">
                          <a:latin typeface="Arial" panose="020B0604020202020204" pitchFamily="34" charset="0"/>
                          <a:cs typeface="Arial" panose="020B0604020202020204" pitchFamily="34" charset="0"/>
                        </a:rPr>
                        <a:t> About 55% of people spend more than 10% of their family income on health OOP, and about 35% spend more than 25% (Tunji, 2024).</a:t>
                      </a:r>
                    </a:p>
                  </a:txBody>
                  <a:tcPr/>
                </a:tc>
                <a:tc>
                  <a:txBody>
                    <a:bodyPr/>
                    <a:lstStyle/>
                    <a:p>
                      <a:r>
                        <a:rPr lang="en-GB" sz="1500" noProof="0" dirty="0">
                          <a:latin typeface="Arial" panose="020B0604020202020204" pitchFamily="34" charset="0"/>
                          <a:cs typeface="Arial" panose="020B0604020202020204" pitchFamily="34" charset="0"/>
                        </a:rPr>
                        <a:t>The UK has minimal out-of-pocket costs (less than 20% for most treatments), and there are various safeguards in place to keep people from becoming bankrupt because of health care costs.</a:t>
                      </a:r>
                    </a:p>
                  </a:txBody>
                  <a:tcPr/>
                </a:tc>
                <a:extLst>
                  <a:ext uri="{0D108BD9-81ED-4DB2-BD59-A6C34878D82A}">
                    <a16:rowId xmlns:a16="http://schemas.microsoft.com/office/drawing/2014/main" val="874968454"/>
                  </a:ext>
                </a:extLst>
              </a:tr>
              <a:tr h="850768">
                <a:tc>
                  <a:txBody>
                    <a:bodyPr/>
                    <a:lstStyle/>
                    <a:p>
                      <a:r>
                        <a:rPr lang="en-GB" sz="1500" b="1" noProof="0" dirty="0">
                          <a:latin typeface="Arial" panose="020B0604020202020204" pitchFamily="34" charset="0"/>
                          <a:cs typeface="Arial" panose="020B0604020202020204" pitchFamily="34" charset="0"/>
                        </a:rPr>
                        <a:t>Public Health Expenditure</a:t>
                      </a:r>
                    </a:p>
                  </a:txBody>
                  <a:tcPr/>
                </a:tc>
                <a:tc>
                  <a:txBody>
                    <a:bodyPr/>
                    <a:lstStyle/>
                    <a:p>
                      <a:r>
                        <a:rPr lang="en-GB" sz="1500" noProof="0" dirty="0">
                          <a:latin typeface="Arial" panose="020B0604020202020204" pitchFamily="34" charset="0"/>
                          <a:cs typeface="Arial" panose="020B0604020202020204" pitchFamily="34" charset="0"/>
                        </a:rPr>
                        <a:t>The health sector only receives around 8% of the national budget, while the government spends only 0.5% of GDP on health (WHO, 2024).</a:t>
                      </a:r>
                    </a:p>
                  </a:txBody>
                  <a:tcPr/>
                </a:tc>
                <a:tc>
                  <a:txBody>
                    <a:bodyPr/>
                    <a:lstStyle/>
                    <a:p>
                      <a:r>
                        <a:rPr lang="en-GB" sz="1500" noProof="0" dirty="0">
                          <a:latin typeface="Arial" panose="020B0604020202020204" pitchFamily="34" charset="0"/>
                          <a:cs typeface="Arial" panose="020B0604020202020204" pitchFamily="34" charset="0"/>
                        </a:rPr>
                        <a:t>The UK regularly spends 10% or more of its GDP on healthcare, depending on the year and the data source. The government is very committed to this.</a:t>
                      </a:r>
                    </a:p>
                  </a:txBody>
                  <a:tcPr/>
                </a:tc>
                <a:extLst>
                  <a:ext uri="{0D108BD9-81ED-4DB2-BD59-A6C34878D82A}">
                    <a16:rowId xmlns:a16="http://schemas.microsoft.com/office/drawing/2014/main" val="590800279"/>
                  </a:ext>
                </a:extLst>
              </a:tr>
            </a:tbl>
          </a:graphicData>
        </a:graphic>
      </p:graphicFrame>
    </p:spTree>
    <p:extLst>
      <p:ext uri="{BB962C8B-B14F-4D97-AF65-F5344CB8AC3E}">
        <p14:creationId xmlns:p14="http://schemas.microsoft.com/office/powerpoint/2010/main" val="5848712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5CA99-1487-F95C-3B6B-12779909A9C6}"/>
              </a:ext>
            </a:extLst>
          </p:cNvPr>
          <p:cNvSpPr>
            <a:spLocks noGrp="1"/>
          </p:cNvSpPr>
          <p:nvPr>
            <p:ph type="title"/>
          </p:nvPr>
        </p:nvSpPr>
        <p:spPr>
          <a:xfrm>
            <a:off x="2040032" y="198807"/>
            <a:ext cx="8911687" cy="1280890"/>
          </a:xfrm>
        </p:spPr>
        <p:txBody>
          <a:bodyPr>
            <a:normAutofit/>
          </a:bodyPr>
          <a:lstStyle/>
          <a:p>
            <a:pPr algn="ctr"/>
            <a:r>
              <a:rPr lang="en-GB" sz="3000" b="1" noProof="0" dirty="0">
                <a:latin typeface="Arial" panose="020B0604020202020204" pitchFamily="34" charset="0"/>
                <a:cs typeface="Arial" panose="020B0604020202020204" pitchFamily="34" charset="0"/>
              </a:rPr>
              <a:t>ISSUES AND RECOMMENDATIONS </a:t>
            </a:r>
          </a:p>
        </p:txBody>
      </p:sp>
      <p:sp>
        <p:nvSpPr>
          <p:cNvPr id="3" name="Content Placeholder 2">
            <a:extLst>
              <a:ext uri="{FF2B5EF4-FFF2-40B4-BE49-F238E27FC236}">
                <a16:creationId xmlns:a16="http://schemas.microsoft.com/office/drawing/2014/main" id="{E3D2234C-D2C3-AE45-82F1-851916BF6109}"/>
              </a:ext>
            </a:extLst>
          </p:cNvPr>
          <p:cNvSpPr>
            <a:spLocks noGrp="1"/>
          </p:cNvSpPr>
          <p:nvPr>
            <p:ph idx="1"/>
          </p:nvPr>
        </p:nvSpPr>
        <p:spPr>
          <a:xfrm>
            <a:off x="252249" y="595423"/>
            <a:ext cx="11751910" cy="6262577"/>
          </a:xfrm>
        </p:spPr>
        <p:txBody>
          <a:bodyPr>
            <a:noAutofit/>
          </a:bodyPr>
          <a:lstStyle/>
          <a:p>
            <a:pPr marL="0" indent="0" algn="just">
              <a:lnSpc>
                <a:spcPct val="150000"/>
              </a:lnSpc>
              <a:buNone/>
            </a:pPr>
            <a:r>
              <a:rPr lang="en-GB" sz="1500" b="1" noProof="0" dirty="0">
                <a:latin typeface="Arial" panose="020B0604020202020204" pitchFamily="34" charset="0"/>
                <a:cs typeface="Arial" panose="020B0604020202020204" pitchFamily="34" charset="0"/>
              </a:rPr>
              <a:t>ISSUES</a:t>
            </a:r>
          </a:p>
          <a:p>
            <a:pPr algn="just">
              <a:lnSpc>
                <a:spcPct val="150000"/>
              </a:lnSpc>
              <a:buFont typeface="Wingdings" panose="05000000000000000000" pitchFamily="2" charset="2"/>
              <a:buChar char="q"/>
            </a:pPr>
            <a:r>
              <a:rPr lang="en-GB" sz="1500" noProof="0" dirty="0">
                <a:latin typeface="Arial" panose="020B0604020202020204" pitchFamily="34" charset="0"/>
                <a:cs typeface="Arial" panose="020B0604020202020204" pitchFamily="34" charset="0"/>
              </a:rPr>
              <a:t>Nigeria's healthcare system has significant challenges, including inadequate enforcement of healthcare regulations and insufficient oversight of practitioners.   </a:t>
            </a:r>
          </a:p>
          <a:p>
            <a:pPr algn="just">
              <a:lnSpc>
                <a:spcPct val="150000"/>
              </a:lnSpc>
              <a:buFont typeface="Wingdings" panose="05000000000000000000" pitchFamily="2" charset="2"/>
              <a:buChar char="q"/>
            </a:pPr>
            <a:r>
              <a:rPr lang="en-GB" sz="1500" noProof="0" dirty="0">
                <a:latin typeface="Arial" panose="020B0604020202020204" pitchFamily="34" charset="0"/>
                <a:cs typeface="Arial" panose="020B0604020202020204" pitchFamily="34" charset="0"/>
              </a:rPr>
              <a:t>Individuals without qualifications may operate without oversight due to inadequate auditing mechanisms.  </a:t>
            </a:r>
          </a:p>
          <a:p>
            <a:pPr algn="just">
              <a:lnSpc>
                <a:spcPct val="150000"/>
              </a:lnSpc>
              <a:buFont typeface="Wingdings" panose="05000000000000000000" pitchFamily="2" charset="2"/>
              <a:buChar char="q"/>
            </a:pPr>
            <a:r>
              <a:rPr lang="en-GB" sz="1500" noProof="0" dirty="0">
                <a:latin typeface="Arial" panose="020B0604020202020204" pitchFamily="34" charset="0"/>
                <a:cs typeface="Arial" panose="020B0604020202020204" pitchFamily="34" charset="0"/>
              </a:rPr>
              <a:t>Inadequate whistleblower processes deter individuals from reporting malfeasance, while exorbitant treatment costs compel patients to seek unregulated and hazardous informal care, hence exacerbating public health issues (</a:t>
            </a:r>
            <a:r>
              <a:rPr lang="en-GB" sz="1500" noProof="0" dirty="0" err="1">
                <a:latin typeface="Arial" panose="020B0604020202020204" pitchFamily="34" charset="0"/>
                <a:cs typeface="Arial" panose="020B0604020202020204" pitchFamily="34" charset="0"/>
              </a:rPr>
              <a:t>Alawode</a:t>
            </a:r>
            <a:r>
              <a:rPr lang="en-GB" sz="1500" noProof="0" dirty="0">
                <a:latin typeface="Arial" panose="020B0604020202020204" pitchFamily="34" charset="0"/>
                <a:cs typeface="Arial" panose="020B0604020202020204" pitchFamily="34" charset="0"/>
              </a:rPr>
              <a:t> and Ademola, 2021).</a:t>
            </a:r>
          </a:p>
          <a:p>
            <a:pPr marL="0" indent="0" algn="just">
              <a:lnSpc>
                <a:spcPct val="150000"/>
              </a:lnSpc>
              <a:buNone/>
            </a:pPr>
            <a:r>
              <a:rPr lang="en-GB" sz="1500" b="1" noProof="0" dirty="0">
                <a:latin typeface="Arial" panose="020B0604020202020204" pitchFamily="34" charset="0"/>
                <a:cs typeface="Arial" panose="020B0604020202020204" pitchFamily="34" charset="0"/>
              </a:rPr>
              <a:t>RECOMMENDATIONS</a:t>
            </a:r>
          </a:p>
          <a:p>
            <a:pPr algn="just">
              <a:lnSpc>
                <a:spcPct val="150000"/>
              </a:lnSpc>
              <a:buFont typeface="Wingdings" panose="05000000000000000000" pitchFamily="2" charset="2"/>
              <a:buChar char="q"/>
            </a:pPr>
            <a:r>
              <a:rPr lang="en-GB" sz="1500" noProof="0" dirty="0">
                <a:latin typeface="Arial" panose="020B0604020202020204" pitchFamily="34" charset="0"/>
                <a:cs typeface="Arial" panose="020B0604020202020204" pitchFamily="34" charset="0"/>
              </a:rPr>
              <a:t>To address these issues, the government must implement more stringent licensing regulations and ensure regular regulatory inspections are conducted.   </a:t>
            </a:r>
          </a:p>
          <a:p>
            <a:pPr algn="just">
              <a:lnSpc>
                <a:spcPct val="150000"/>
              </a:lnSpc>
              <a:buFont typeface="Wingdings" panose="05000000000000000000" pitchFamily="2" charset="2"/>
              <a:buChar char="q"/>
            </a:pPr>
            <a:r>
              <a:rPr lang="en-GB" sz="1500" noProof="0" dirty="0">
                <a:latin typeface="Arial" panose="020B0604020202020204" pitchFamily="34" charset="0"/>
                <a:cs typeface="Arial" panose="020B0604020202020204" pitchFamily="34" charset="0"/>
              </a:rPr>
              <a:t>Establishing community reporting and whistleblower mechanisms will enhance accountability among individuals.   </a:t>
            </a:r>
          </a:p>
          <a:p>
            <a:pPr algn="just">
              <a:lnSpc>
                <a:spcPct val="150000"/>
              </a:lnSpc>
              <a:buFont typeface="Wingdings" panose="05000000000000000000" pitchFamily="2" charset="2"/>
              <a:buChar char="q"/>
            </a:pPr>
            <a:r>
              <a:rPr lang="en-GB" sz="1500" noProof="0" dirty="0">
                <a:latin typeface="Arial" panose="020B0604020202020204" pitchFamily="34" charset="0"/>
                <a:cs typeface="Arial" panose="020B0604020202020204" pitchFamily="34" charset="0"/>
              </a:rPr>
              <a:t>Subsidising healthcare may reduce dependence on unsafe providers.   </a:t>
            </a:r>
          </a:p>
          <a:p>
            <a:pPr algn="just">
              <a:lnSpc>
                <a:spcPct val="150000"/>
              </a:lnSpc>
              <a:buFont typeface="Wingdings" panose="05000000000000000000" pitchFamily="2" charset="2"/>
              <a:buChar char="q"/>
            </a:pPr>
            <a:r>
              <a:rPr lang="en-GB" sz="1500" noProof="0" dirty="0">
                <a:latin typeface="Arial" panose="020B0604020202020204" pitchFamily="34" charset="0"/>
                <a:cs typeface="Arial" panose="020B0604020202020204" pitchFamily="34" charset="0"/>
              </a:rPr>
              <a:t>Ongoing training and quality assurance efforts that foster a culture of patient safety will elevate service standards and restore public confidence (Aregbesola et al., 2022).</a:t>
            </a:r>
          </a:p>
        </p:txBody>
      </p:sp>
    </p:spTree>
    <p:extLst>
      <p:ext uri="{BB962C8B-B14F-4D97-AF65-F5344CB8AC3E}">
        <p14:creationId xmlns:p14="http://schemas.microsoft.com/office/powerpoint/2010/main" val="1941751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93B94-407B-42FD-C6AD-21CA45A5CF73}"/>
              </a:ext>
            </a:extLst>
          </p:cNvPr>
          <p:cNvSpPr>
            <a:spLocks noGrp="1"/>
          </p:cNvSpPr>
          <p:nvPr>
            <p:ph type="title"/>
          </p:nvPr>
        </p:nvSpPr>
        <p:spPr>
          <a:xfrm>
            <a:off x="1240763" y="840828"/>
            <a:ext cx="8911687" cy="1280890"/>
          </a:xfrm>
        </p:spPr>
        <p:txBody>
          <a:bodyPr>
            <a:normAutofit/>
          </a:bodyPr>
          <a:lstStyle/>
          <a:p>
            <a:pPr algn="ctr"/>
            <a:r>
              <a:rPr lang="en-GB" sz="3000" b="1" noProof="0" dirty="0">
                <a:latin typeface="Arial" panose="020B0604020202020204" pitchFamily="34" charset="0"/>
                <a:cs typeface="Arial" panose="020B0604020202020204" pitchFamily="34" charset="0"/>
              </a:rPr>
              <a:t>SUMMARY</a:t>
            </a:r>
          </a:p>
        </p:txBody>
      </p:sp>
      <p:sp>
        <p:nvSpPr>
          <p:cNvPr id="3" name="Content Placeholder 2">
            <a:extLst>
              <a:ext uri="{FF2B5EF4-FFF2-40B4-BE49-F238E27FC236}">
                <a16:creationId xmlns:a16="http://schemas.microsoft.com/office/drawing/2014/main" id="{EB9FCCEF-5941-9144-B7CC-07A59A128876}"/>
              </a:ext>
            </a:extLst>
          </p:cNvPr>
          <p:cNvSpPr>
            <a:spLocks noGrp="1"/>
          </p:cNvSpPr>
          <p:nvPr>
            <p:ph idx="1"/>
          </p:nvPr>
        </p:nvSpPr>
        <p:spPr>
          <a:xfrm>
            <a:off x="378372" y="1775563"/>
            <a:ext cx="11634952" cy="6100597"/>
          </a:xfrm>
        </p:spPr>
        <p:txBody>
          <a:bodyPr>
            <a:normAutofit/>
          </a:bodyPr>
          <a:lstStyle/>
          <a:p>
            <a:pPr algn="just">
              <a:lnSpc>
                <a:spcPct val="160000"/>
              </a:lnSpc>
              <a:buFont typeface="Wingdings" panose="05000000000000000000" pitchFamily="2" charset="2"/>
              <a:buChar char="q"/>
            </a:pPr>
            <a:r>
              <a:rPr lang="en-GB" sz="1500" noProof="0" dirty="0">
                <a:latin typeface="Arial" panose="020B0604020202020204" pitchFamily="34" charset="0"/>
                <a:cs typeface="Arial" panose="020B0604020202020204" pitchFamily="34" charset="0"/>
              </a:rPr>
              <a:t>The report will examine the circumstances surrounding Nigerian artist Mohbad, who passed away in September 2023, highlighting significant deficiencies in Nigeria's hospital quality assurance system.   </a:t>
            </a:r>
          </a:p>
          <a:p>
            <a:pPr algn="just">
              <a:lnSpc>
                <a:spcPct val="160000"/>
              </a:lnSpc>
              <a:buFont typeface="Wingdings" panose="05000000000000000000" pitchFamily="2" charset="2"/>
              <a:buChar char="q"/>
            </a:pPr>
            <a:r>
              <a:rPr lang="en-GB" sz="1500" noProof="0" dirty="0">
                <a:latin typeface="Arial" panose="020B0604020202020204" pitchFamily="34" charset="0"/>
                <a:cs typeface="Arial" panose="020B0604020202020204" pitchFamily="34" charset="0"/>
              </a:rPr>
              <a:t>An auxiliary nurse administered an injection that resulted in his death, illustrating the danger of unregulated medical procedures.   </a:t>
            </a:r>
          </a:p>
          <a:p>
            <a:pPr algn="just">
              <a:lnSpc>
                <a:spcPct val="160000"/>
              </a:lnSpc>
              <a:buFont typeface="Wingdings" panose="05000000000000000000" pitchFamily="2" charset="2"/>
              <a:buChar char="q"/>
            </a:pPr>
            <a:r>
              <a:rPr lang="en-GB" sz="1500" noProof="0" dirty="0">
                <a:latin typeface="Arial" panose="020B0604020202020204" pitchFamily="34" charset="0"/>
                <a:cs typeface="Arial" panose="020B0604020202020204" pitchFamily="34" charset="0"/>
              </a:rPr>
              <a:t>It will use the Swiss Cheese Model to identify systemic issues such as inadequate regulation and insufficient oversight.   </a:t>
            </a:r>
          </a:p>
          <a:p>
            <a:pPr algn="just">
              <a:lnSpc>
                <a:spcPct val="160000"/>
              </a:lnSpc>
              <a:buFont typeface="Wingdings" panose="05000000000000000000" pitchFamily="2" charset="2"/>
              <a:buChar char="q"/>
            </a:pPr>
            <a:r>
              <a:rPr lang="en-GB" sz="1500" noProof="0" dirty="0">
                <a:latin typeface="Arial" panose="020B0604020202020204" pitchFamily="34" charset="0"/>
                <a:cs typeface="Arial" panose="020B0604020202020204" pitchFamily="34" charset="0"/>
              </a:rPr>
              <a:t>The Donabedian Model reveals additional issues with the structure, processes, and outcomes of healthcare.   </a:t>
            </a:r>
          </a:p>
          <a:p>
            <a:pPr algn="just">
              <a:lnSpc>
                <a:spcPct val="160000"/>
              </a:lnSpc>
              <a:buFont typeface="Wingdings" panose="05000000000000000000" pitchFamily="2" charset="2"/>
              <a:buChar char="q"/>
            </a:pPr>
            <a:r>
              <a:rPr lang="en-GB" sz="1500" noProof="0" dirty="0">
                <a:latin typeface="Arial" panose="020B0604020202020204" pitchFamily="34" charset="0"/>
                <a:cs typeface="Arial" panose="020B0604020202020204" pitchFamily="34" charset="0"/>
              </a:rPr>
              <a:t>The issue is exacerbated by insufficient policies, including ineffective enforcement and high costs.   </a:t>
            </a:r>
          </a:p>
          <a:p>
            <a:pPr algn="just">
              <a:lnSpc>
                <a:spcPct val="160000"/>
              </a:lnSpc>
              <a:buFont typeface="Wingdings" panose="05000000000000000000" pitchFamily="2" charset="2"/>
              <a:buChar char="q"/>
            </a:pPr>
            <a:r>
              <a:rPr lang="en-GB" sz="1500" noProof="0" dirty="0">
                <a:latin typeface="Arial" panose="020B0604020202020204" pitchFamily="34" charset="0"/>
                <a:cs typeface="Arial" panose="020B0604020202020204" pitchFamily="34" charset="0"/>
              </a:rPr>
              <a:t>The recommendations include regular audits, license examinations, and a nationwide patient safety strategy.  This illustrates the need for Nigeria to implement significant reforms in its healthcare system.</a:t>
            </a:r>
          </a:p>
        </p:txBody>
      </p:sp>
    </p:spTree>
    <p:extLst>
      <p:ext uri="{BB962C8B-B14F-4D97-AF65-F5344CB8AC3E}">
        <p14:creationId xmlns:p14="http://schemas.microsoft.com/office/powerpoint/2010/main" val="12944817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511A063-670C-7B7D-8B15-F9C6DA4017DF}"/>
              </a:ext>
            </a:extLst>
          </p:cNvPr>
          <p:cNvSpPr txBox="1"/>
          <p:nvPr/>
        </p:nvSpPr>
        <p:spPr>
          <a:xfrm>
            <a:off x="1527717" y="366623"/>
            <a:ext cx="10504449" cy="4616648"/>
          </a:xfrm>
          <a:prstGeom prst="rect">
            <a:avLst/>
          </a:prstGeom>
          <a:noFill/>
        </p:spPr>
        <p:txBody>
          <a:bodyPr wrap="square" rtlCol="0">
            <a:spAutoFit/>
          </a:bodyPr>
          <a:lstStyle/>
          <a:p>
            <a:r>
              <a:rPr lang="en-GB" sz="1400" b="1" noProof="0" dirty="0">
                <a:latin typeface="Arial" panose="020B0604020202020204" pitchFamily="34" charset="0"/>
                <a:cs typeface="Arial" panose="020B0604020202020204" pitchFamily="34" charset="0"/>
              </a:rPr>
              <a:t>REFERENCES</a:t>
            </a:r>
          </a:p>
          <a:p>
            <a:r>
              <a:rPr lang="en-GB" sz="1400" noProof="0" dirty="0" err="1">
                <a:latin typeface="Arial" panose="020B0604020202020204" pitchFamily="34" charset="0"/>
                <a:cs typeface="Arial" panose="020B0604020202020204" pitchFamily="34" charset="0"/>
              </a:rPr>
              <a:t>Aregbeshola</a:t>
            </a:r>
            <a:r>
              <a:rPr lang="en-GB" sz="1400" noProof="0" dirty="0">
                <a:latin typeface="Arial" panose="020B0604020202020204" pitchFamily="34" charset="0"/>
                <a:cs typeface="Arial" panose="020B0604020202020204" pitchFamily="34" charset="0"/>
              </a:rPr>
              <a:t>, B. S., and Folayan, M. O. (2022) Nigeria's financing of health care during the COVID‐19 pandemic: Challenges and recommendations. </a:t>
            </a:r>
            <a:r>
              <a:rPr lang="en-GB" sz="1400" i="1" noProof="0" dirty="0">
                <a:latin typeface="Arial" panose="020B0604020202020204" pitchFamily="34" charset="0"/>
                <a:cs typeface="Arial" panose="020B0604020202020204" pitchFamily="34" charset="0"/>
              </a:rPr>
              <a:t>World Medical and Health Policy</a:t>
            </a:r>
            <a:r>
              <a:rPr lang="en-GB" sz="1400" noProof="0" dirty="0">
                <a:latin typeface="Arial" panose="020B0604020202020204" pitchFamily="34" charset="0"/>
                <a:cs typeface="Arial" panose="020B0604020202020204" pitchFamily="34" charset="0"/>
              </a:rPr>
              <a:t>, </a:t>
            </a:r>
            <a:r>
              <a:rPr lang="en-GB" sz="1400" i="1" noProof="0" dirty="0">
                <a:latin typeface="Arial" panose="020B0604020202020204" pitchFamily="34" charset="0"/>
                <a:cs typeface="Arial" panose="020B0604020202020204" pitchFamily="34" charset="0"/>
              </a:rPr>
              <a:t>14</a:t>
            </a:r>
            <a:r>
              <a:rPr lang="en-GB" sz="1400" noProof="0" dirty="0">
                <a:latin typeface="Arial" panose="020B0604020202020204" pitchFamily="34" charset="0"/>
                <a:cs typeface="Arial" panose="020B0604020202020204" pitchFamily="34" charset="0"/>
              </a:rPr>
              <a:t>(1), pp. 195-204.</a:t>
            </a:r>
          </a:p>
          <a:p>
            <a:r>
              <a:rPr lang="en-GB" sz="1400" noProof="0" dirty="0" err="1">
                <a:latin typeface="Arial" panose="020B0604020202020204" pitchFamily="34" charset="0"/>
                <a:cs typeface="Arial" panose="020B0604020202020204" pitchFamily="34" charset="0"/>
              </a:rPr>
              <a:t>Alawode</a:t>
            </a:r>
            <a:r>
              <a:rPr lang="en-GB" sz="1400" noProof="0" dirty="0">
                <a:latin typeface="Arial" panose="020B0604020202020204" pitchFamily="34" charset="0"/>
                <a:cs typeface="Arial" panose="020B0604020202020204" pitchFamily="34" charset="0"/>
              </a:rPr>
              <a:t>, G. O., and Adewole, D. A. (2021) Assessment of the design and implementation challenges of the National Health Insurance Scheme in Nigeria: a qualitative study among sub-national level actors, healthcare and insurance providers. </a:t>
            </a:r>
            <a:r>
              <a:rPr lang="en-GB" sz="1400" i="1" noProof="0" dirty="0">
                <a:latin typeface="Arial" panose="020B0604020202020204" pitchFamily="34" charset="0"/>
                <a:cs typeface="Arial" panose="020B0604020202020204" pitchFamily="34" charset="0"/>
              </a:rPr>
              <a:t>BMC Public Health</a:t>
            </a:r>
            <a:r>
              <a:rPr lang="en-GB" sz="1400" noProof="0" dirty="0">
                <a:latin typeface="Arial" panose="020B0604020202020204" pitchFamily="34" charset="0"/>
                <a:cs typeface="Arial" panose="020B0604020202020204" pitchFamily="34" charset="0"/>
              </a:rPr>
              <a:t>, </a:t>
            </a:r>
            <a:r>
              <a:rPr lang="en-GB" sz="1400" i="1" noProof="0" dirty="0">
                <a:latin typeface="Arial" panose="020B0604020202020204" pitchFamily="34" charset="0"/>
                <a:cs typeface="Arial" panose="020B0604020202020204" pitchFamily="34" charset="0"/>
              </a:rPr>
              <a:t>21</a:t>
            </a:r>
            <a:r>
              <a:rPr lang="en-GB" sz="1400" noProof="0" dirty="0">
                <a:latin typeface="Arial" panose="020B0604020202020204" pitchFamily="34" charset="0"/>
                <a:cs typeface="Arial" panose="020B0604020202020204" pitchFamily="34" charset="0"/>
              </a:rPr>
              <a:t>(1), pp. 124.</a:t>
            </a:r>
          </a:p>
          <a:p>
            <a:r>
              <a:rPr lang="en-GB" sz="1400" noProof="0" dirty="0">
                <a:latin typeface="Arial" panose="020B0604020202020204" pitchFamily="34" charset="0"/>
                <a:cs typeface="Arial" panose="020B0604020202020204" pitchFamily="34" charset="0"/>
              </a:rPr>
              <a:t>BBC News (2023) Mohbad death: Nursing assistant is prime suspect after </a:t>
            </a:r>
            <a:r>
              <a:rPr lang="en-GB" sz="1400" noProof="0" dirty="0" err="1">
                <a:latin typeface="Arial" panose="020B0604020202020204" pitchFamily="34" charset="0"/>
                <a:cs typeface="Arial" panose="020B0604020202020204" pitchFamily="34" charset="0"/>
              </a:rPr>
              <a:t>Primeboy</a:t>
            </a:r>
            <a:r>
              <a:rPr lang="en-GB" sz="1400" noProof="0" dirty="0">
                <a:latin typeface="Arial" panose="020B0604020202020204" pitchFamily="34" charset="0"/>
                <a:cs typeface="Arial" panose="020B0604020202020204" pitchFamily="34" charset="0"/>
              </a:rPr>
              <a:t> fight – police. Available at: </a:t>
            </a:r>
            <a:r>
              <a:rPr lang="en-GB" sz="1400" noProof="0" dirty="0">
                <a:latin typeface="Arial" panose="020B0604020202020204" pitchFamily="34" charset="0"/>
                <a:cs typeface="Arial" panose="020B0604020202020204" pitchFamily="34" charset="0"/>
                <a:hlinkClick r:id="rId2"/>
              </a:rPr>
              <a:t>https://www.bbc.com/news/world-africa-67032979</a:t>
            </a:r>
            <a:r>
              <a:rPr lang="en-GB" sz="1400" noProof="0" dirty="0">
                <a:latin typeface="Arial" panose="020B0604020202020204" pitchFamily="34" charset="0"/>
                <a:cs typeface="Arial" panose="020B0604020202020204" pitchFamily="34" charset="0"/>
              </a:rPr>
              <a:t> [Accessed 04 October 2025]</a:t>
            </a:r>
          </a:p>
          <a:p>
            <a:r>
              <a:rPr lang="en-GB" sz="1400" noProof="0" dirty="0" err="1">
                <a:latin typeface="Arial" panose="020B0604020202020204" pitchFamily="34" charset="0"/>
                <a:cs typeface="Arial" panose="020B0604020202020204" pitchFamily="34" charset="0"/>
              </a:rPr>
              <a:t>Orzeł</a:t>
            </a:r>
            <a:r>
              <a:rPr lang="en-GB" sz="1400" noProof="0" dirty="0">
                <a:latin typeface="Arial" panose="020B0604020202020204" pitchFamily="34" charset="0"/>
                <a:cs typeface="Arial" panose="020B0604020202020204" pitchFamily="34" charset="0"/>
              </a:rPr>
              <a:t>, B., and Wolniak, R. (2021) Clusters of elements for quality assurance of health worker protection measures in times of COVID-19 pandemic. </a:t>
            </a:r>
            <a:r>
              <a:rPr lang="en-GB" sz="1400" i="1" noProof="0" dirty="0">
                <a:latin typeface="Arial" panose="020B0604020202020204" pitchFamily="34" charset="0"/>
                <a:cs typeface="Arial" panose="020B0604020202020204" pitchFamily="34" charset="0"/>
              </a:rPr>
              <a:t>Administrative Sciences</a:t>
            </a:r>
            <a:r>
              <a:rPr lang="en-GB" sz="1400" noProof="0" dirty="0">
                <a:latin typeface="Arial" panose="020B0604020202020204" pitchFamily="34" charset="0"/>
                <a:cs typeface="Arial" panose="020B0604020202020204" pitchFamily="34" charset="0"/>
              </a:rPr>
              <a:t>, </a:t>
            </a:r>
            <a:r>
              <a:rPr lang="en-GB" sz="1400" i="1" noProof="0" dirty="0">
                <a:latin typeface="Arial" panose="020B0604020202020204" pitchFamily="34" charset="0"/>
                <a:cs typeface="Arial" panose="020B0604020202020204" pitchFamily="34" charset="0"/>
              </a:rPr>
              <a:t>11</a:t>
            </a:r>
            <a:r>
              <a:rPr lang="en-GB" sz="1400" noProof="0" dirty="0">
                <a:latin typeface="Arial" panose="020B0604020202020204" pitchFamily="34" charset="0"/>
                <a:cs typeface="Arial" panose="020B0604020202020204" pitchFamily="34" charset="0"/>
              </a:rPr>
              <a:t>(2), pp. 46.</a:t>
            </a:r>
          </a:p>
          <a:p>
            <a:r>
              <a:rPr lang="en-GB" sz="1400" noProof="0" dirty="0">
                <a:latin typeface="Arial" panose="020B0604020202020204" pitchFamily="34" charset="0"/>
                <a:cs typeface="Arial" panose="020B0604020202020204" pitchFamily="34" charset="0"/>
              </a:rPr>
              <a:t>Tunji, S. (2024) Out-of-Pocket expenses dominate Nigeria’s health spending at 75% – Report. Available at: </a:t>
            </a:r>
            <a:r>
              <a:rPr lang="en-GB" sz="1400" noProof="0" dirty="0">
                <a:latin typeface="Arial" panose="020B0604020202020204" pitchFamily="34" charset="0"/>
                <a:cs typeface="Arial" panose="020B0604020202020204" pitchFamily="34" charset="0"/>
                <a:hlinkClick r:id="rId3"/>
              </a:rPr>
              <a:t>https://nairametrics.com/2024/09/03/out-of-pocket-expenses-dominate-nigerias-health-spending-at-75-report/?utm_source=chatgpt.com</a:t>
            </a:r>
            <a:r>
              <a:rPr lang="en-GB" sz="1400" noProof="0" dirty="0">
                <a:latin typeface="Arial" panose="020B0604020202020204" pitchFamily="34" charset="0"/>
                <a:cs typeface="Arial" panose="020B0604020202020204" pitchFamily="34" charset="0"/>
              </a:rPr>
              <a:t> [Accessed 14 October 2025]</a:t>
            </a:r>
          </a:p>
          <a:p>
            <a:r>
              <a:rPr lang="en-GB" sz="1400" noProof="0" dirty="0">
                <a:latin typeface="Arial" panose="020B0604020202020204" pitchFamily="34" charset="0"/>
                <a:cs typeface="Arial" panose="020B0604020202020204" pitchFamily="34" charset="0"/>
              </a:rPr>
              <a:t>Shabani, T., Jerie, S., and Shabani, T. (2024) A comprehensive review of the Swiss cheese model in risk management. </a:t>
            </a:r>
            <a:r>
              <a:rPr lang="en-GB" sz="1400" i="1" noProof="0" dirty="0">
                <a:latin typeface="Arial" panose="020B0604020202020204" pitchFamily="34" charset="0"/>
                <a:cs typeface="Arial" panose="020B0604020202020204" pitchFamily="34" charset="0"/>
              </a:rPr>
              <a:t>Safety in extreme environments</a:t>
            </a:r>
            <a:r>
              <a:rPr lang="en-GB" sz="1400" noProof="0" dirty="0">
                <a:latin typeface="Arial" panose="020B0604020202020204" pitchFamily="34" charset="0"/>
                <a:cs typeface="Arial" panose="020B0604020202020204" pitchFamily="34" charset="0"/>
              </a:rPr>
              <a:t>, </a:t>
            </a:r>
            <a:r>
              <a:rPr lang="en-GB" sz="1400" i="1" noProof="0" dirty="0">
                <a:latin typeface="Arial" panose="020B0604020202020204" pitchFamily="34" charset="0"/>
                <a:cs typeface="Arial" panose="020B0604020202020204" pitchFamily="34" charset="0"/>
              </a:rPr>
              <a:t>6</a:t>
            </a:r>
            <a:r>
              <a:rPr lang="en-GB" sz="1400" noProof="0" dirty="0">
                <a:latin typeface="Arial" panose="020B0604020202020204" pitchFamily="34" charset="0"/>
                <a:cs typeface="Arial" panose="020B0604020202020204" pitchFamily="34" charset="0"/>
              </a:rPr>
              <a:t>(1), pp. 43-57..</a:t>
            </a:r>
          </a:p>
          <a:p>
            <a:r>
              <a:rPr lang="en-GB" sz="1400" noProof="0" dirty="0">
                <a:latin typeface="Arial" panose="020B0604020202020204" pitchFamily="34" charset="0"/>
                <a:cs typeface="Arial" panose="020B0604020202020204" pitchFamily="34" charset="0"/>
              </a:rPr>
              <a:t>WHO Africa Region (2024) Country Cooperation Strategy 2023-2027. Available at: </a:t>
            </a:r>
            <a:r>
              <a:rPr lang="en-GB" sz="1400" noProof="0" dirty="0">
                <a:latin typeface="Arial" panose="020B0604020202020204" pitchFamily="34" charset="0"/>
                <a:cs typeface="Arial" panose="020B0604020202020204" pitchFamily="34" charset="0"/>
                <a:hlinkClick r:id="rId4"/>
              </a:rPr>
              <a:t>https://www.afro.who.int/sites/default/files/2024-07/CCSIV%201%20Revised%2018072024%20complete.pdf%20red-compressed.pdf?utm_source=chatgpt.com</a:t>
            </a:r>
            <a:r>
              <a:rPr lang="en-GB" sz="1400" noProof="0" dirty="0">
                <a:latin typeface="Arial" panose="020B0604020202020204" pitchFamily="34" charset="0"/>
                <a:cs typeface="Arial" panose="020B0604020202020204" pitchFamily="34" charset="0"/>
              </a:rPr>
              <a:t> [Accessed 14 October 2025].</a:t>
            </a:r>
          </a:p>
          <a:p>
            <a:r>
              <a:rPr lang="en-GB" sz="1400" noProof="0" dirty="0">
                <a:latin typeface="Arial" panose="020B0604020202020204" pitchFamily="34" charset="0"/>
                <a:cs typeface="Arial" panose="020B0604020202020204" pitchFamily="34" charset="0"/>
              </a:rPr>
              <a:t>Wiegmann, D. A., Wood, L. J., Cohen, T. N., and Shappell, S. A. (2022) Understanding the “Swiss cheese model” and its application to patient safety. </a:t>
            </a:r>
            <a:r>
              <a:rPr lang="en-GB" sz="1400" i="1" noProof="0" dirty="0">
                <a:latin typeface="Arial" panose="020B0604020202020204" pitchFamily="34" charset="0"/>
                <a:cs typeface="Arial" panose="020B0604020202020204" pitchFamily="34" charset="0"/>
              </a:rPr>
              <a:t>Journal of patient safety</a:t>
            </a:r>
            <a:r>
              <a:rPr lang="en-GB" sz="1400" noProof="0" dirty="0">
                <a:latin typeface="Arial" panose="020B0604020202020204" pitchFamily="34" charset="0"/>
                <a:cs typeface="Arial" panose="020B0604020202020204" pitchFamily="34" charset="0"/>
              </a:rPr>
              <a:t>, </a:t>
            </a:r>
            <a:r>
              <a:rPr lang="en-GB" sz="1400" i="1" noProof="0" dirty="0">
                <a:latin typeface="Arial" panose="020B0604020202020204" pitchFamily="34" charset="0"/>
                <a:cs typeface="Arial" panose="020B0604020202020204" pitchFamily="34" charset="0"/>
              </a:rPr>
              <a:t>18</a:t>
            </a:r>
            <a:r>
              <a:rPr lang="en-GB" sz="1400" noProof="0" dirty="0">
                <a:latin typeface="Arial" panose="020B0604020202020204" pitchFamily="34" charset="0"/>
                <a:cs typeface="Arial" panose="020B0604020202020204" pitchFamily="34" charset="0"/>
              </a:rPr>
              <a:t>(2), pp. 119-123.</a:t>
            </a:r>
          </a:p>
          <a:p>
            <a:endParaRPr lang="en-GB" sz="1400" noProof="0" dirty="0"/>
          </a:p>
        </p:txBody>
      </p:sp>
    </p:spTree>
    <p:extLst>
      <p:ext uri="{BB962C8B-B14F-4D97-AF65-F5344CB8AC3E}">
        <p14:creationId xmlns:p14="http://schemas.microsoft.com/office/powerpoint/2010/main" val="394506017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459</TotalTime>
  <Words>1300</Words>
  <Application>Microsoft Office PowerPoint</Application>
  <PresentationFormat>Widescreen</PresentationFormat>
  <Paragraphs>68</Paragraphs>
  <Slides>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Gill Sans MT</vt:lpstr>
      <vt:lpstr>Wingdings</vt:lpstr>
      <vt:lpstr>Gallery</vt:lpstr>
      <vt:lpstr>Feyisayo Ogedengbe – Home Treatment Negligence in Nigeria</vt:lpstr>
      <vt:lpstr>INTRODUCTION</vt:lpstr>
      <vt:lpstr>CASE STUDY OVERVIEW</vt:lpstr>
      <vt:lpstr>SWISS CHEESE MODEL</vt:lpstr>
      <vt:lpstr>BENCHMARK</vt:lpstr>
      <vt:lpstr>ISSUES AND RECOMMENDATIONS </vt:lpstr>
      <vt:lpstr>SUMMARY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alateef074@gmail.com</dc:creator>
  <cp:lastModifiedBy>Madona Igbinoba (1815861)</cp:lastModifiedBy>
  <cp:revision>10</cp:revision>
  <dcterms:created xsi:type="dcterms:W3CDTF">2025-10-03T19:48:01Z</dcterms:created>
  <dcterms:modified xsi:type="dcterms:W3CDTF">2025-10-20T11:05:43Z</dcterms:modified>
</cp:coreProperties>
</file>