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44"/>
  </p:notesMasterIdLst>
  <p:sldIdLst>
    <p:sldId id="256" r:id="rId2"/>
    <p:sldId id="257" r:id="rId3"/>
    <p:sldId id="319" r:id="rId4"/>
    <p:sldId id="351" r:id="rId5"/>
    <p:sldId id="337" r:id="rId6"/>
    <p:sldId id="338" r:id="rId7"/>
    <p:sldId id="339" r:id="rId8"/>
    <p:sldId id="333" r:id="rId9"/>
    <p:sldId id="334" r:id="rId10"/>
    <p:sldId id="341" r:id="rId11"/>
    <p:sldId id="262" r:id="rId12"/>
    <p:sldId id="340" r:id="rId13"/>
    <p:sldId id="353" r:id="rId14"/>
    <p:sldId id="302" r:id="rId15"/>
    <p:sldId id="300" r:id="rId16"/>
    <p:sldId id="342" r:id="rId17"/>
    <p:sldId id="343" r:id="rId18"/>
    <p:sldId id="265" r:id="rId19"/>
    <p:sldId id="267" r:id="rId20"/>
    <p:sldId id="280" r:id="rId21"/>
    <p:sldId id="352" r:id="rId22"/>
    <p:sldId id="346" r:id="rId23"/>
    <p:sldId id="344" r:id="rId24"/>
    <p:sldId id="345" r:id="rId25"/>
    <p:sldId id="325" r:id="rId26"/>
    <p:sldId id="327" r:id="rId27"/>
    <p:sldId id="328" r:id="rId28"/>
    <p:sldId id="350" r:id="rId29"/>
    <p:sldId id="293" r:id="rId30"/>
    <p:sldId id="349" r:id="rId31"/>
    <p:sldId id="304" r:id="rId32"/>
    <p:sldId id="305" r:id="rId33"/>
    <p:sldId id="268" r:id="rId34"/>
    <p:sldId id="277" r:id="rId35"/>
    <p:sldId id="355" r:id="rId36"/>
    <p:sldId id="307" r:id="rId37"/>
    <p:sldId id="284" r:id="rId38"/>
    <p:sldId id="285" r:id="rId39"/>
    <p:sldId id="282" r:id="rId40"/>
    <p:sldId id="283" r:id="rId41"/>
    <p:sldId id="286" r:id="rId42"/>
    <p:sldId id="316" r:id="rId4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7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Arial" charset="0"/>
              </a:defRPr>
            </a:lvl1pPr>
          </a:lstStyle>
          <a:p>
            <a:pPr>
              <a:defRPr/>
            </a:pPr>
            <a:fld id="{20B3B160-1427-45E7-9DC8-73CF1430686E}" type="datetimeFigureOut">
              <a:rPr lang="en-GB"/>
              <a:pPr>
                <a:defRPr/>
              </a:pPr>
              <a:t>30/10/2018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8393D645-EF5E-495C-B28A-DA2B3A317DA0}" type="slidenum">
              <a:rPr lang="en-GB" altLang="en-US"/>
              <a:pPr/>
              <a:t>‹#›</a:t>
            </a:fld>
            <a:endParaRPr lang="en-GB" altLang="en-US"/>
          </a:p>
        </p:txBody>
      </p:sp>
    </p:spTree>
    <p:extLst>
      <p:ext uri="{BB962C8B-B14F-4D97-AF65-F5344CB8AC3E}">
        <p14:creationId xmlns:p14="http://schemas.microsoft.com/office/powerpoint/2010/main" val="270557608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xfrm>
            <a:off x="1570038" y="0"/>
            <a:ext cx="3565525" cy="267493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smtClean="0">
                <a:latin typeface="Arial" panose="020B0604020202020204" pitchFamily="34" charset="0"/>
                <a:ea typeface="MS PGothic" panose="020B0600070205080204" pitchFamily="34" charset="-128"/>
              </a:rPr>
              <a:t>Why pay attention to critical reading…</a:t>
            </a:r>
          </a:p>
          <a:p>
            <a:pPr eaLnBrk="1" hangingPunct="1"/>
            <a:endParaRPr lang="en-US" altLang="en-US" smtClean="0">
              <a:latin typeface="Arial" panose="020B0604020202020204" pitchFamily="34" charset="0"/>
              <a:ea typeface="MS PGothic" panose="020B0600070205080204" pitchFamily="34" charset="-128"/>
            </a:endParaRPr>
          </a:p>
          <a:p>
            <a:pPr eaLnBrk="1" hangingPunct="1"/>
            <a:endParaRPr lang="en-US" altLang="en-US" smtClean="0">
              <a:latin typeface="Arial" panose="020B0604020202020204" pitchFamily="34" charset="0"/>
              <a:ea typeface="MS PGothic" panose="020B0600070205080204" pitchFamily="34" charset="-128"/>
            </a:endParaRPr>
          </a:p>
          <a:p>
            <a:pPr eaLnBrk="1" hangingPunct="1"/>
            <a:r>
              <a:rPr lang="en-US" altLang="en-US" smtClean="0">
                <a:latin typeface="Arial" panose="020B0604020202020204" pitchFamily="34" charset="0"/>
                <a:ea typeface="MS PGothic" panose="020B0600070205080204" pitchFamily="34" charset="-128"/>
              </a:rPr>
              <a:t>The more you read critically, the more refined your frame of reference is for your thinking.</a:t>
            </a:r>
          </a:p>
          <a:p>
            <a:pPr eaLnBrk="1" hangingPunct="1"/>
            <a:endParaRPr lang="en-US" altLang="en-US" smtClean="0">
              <a:latin typeface="Arial" panose="020B0604020202020204" pitchFamily="34" charset="0"/>
              <a:ea typeface="MS PGothic" panose="020B0600070205080204" pitchFamily="34" charset="-128"/>
            </a:endParaRPr>
          </a:p>
          <a:p>
            <a:pPr eaLnBrk="1" hangingPunct="1"/>
            <a:r>
              <a:rPr lang="en-US" altLang="en-US" smtClean="0">
                <a:latin typeface="Arial" panose="020B0604020202020204" pitchFamily="34" charset="0"/>
                <a:ea typeface="MS PGothic" panose="020B0600070205080204" pitchFamily="34" charset="-128"/>
              </a:rPr>
              <a:t>For next few minutes, we’ll think quite practically about what people do in terms of their academic reading, and we’ll look at one of the texts for today.</a:t>
            </a:r>
          </a:p>
          <a:p>
            <a:pPr eaLnBrk="1" hangingPunct="1"/>
            <a:endParaRPr lang="en-US" altLang="en-US" smtClean="0">
              <a:latin typeface="Arial" panose="020B0604020202020204" pitchFamily="34" charset="0"/>
              <a:ea typeface="MS PGothic" panose="020B0600070205080204" pitchFamily="34" charset="-128"/>
            </a:endParaRPr>
          </a:p>
          <a:p>
            <a:pPr eaLnBrk="1" hangingPunct="1"/>
            <a:r>
              <a:rPr lang="en-US" altLang="en-US" smtClean="0">
                <a:latin typeface="Arial" panose="020B0604020202020204" pitchFamily="34" charset="0"/>
                <a:ea typeface="MS PGothic" panose="020B0600070205080204" pitchFamily="34" charset="-128"/>
              </a:rPr>
              <a:t>Then – we’ll think a bit deeper about what it means to engage critically with reading and Anne will take you further through a step-by-step exercise in developing a critical engagement with a piece of writing.</a:t>
            </a:r>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5AA47A0-F360-4BB5-80F8-612BE88ED2DD}" type="slidenum">
              <a:rPr lang="en-GB" altLang="en-US">
                <a:latin typeface="Arial" panose="020B0604020202020204" pitchFamily="34" charset="0"/>
              </a:rPr>
              <a:pPr eaLnBrk="1" hangingPunct="1">
                <a:spcBef>
                  <a:spcPct val="0"/>
                </a:spcBef>
              </a:pPr>
              <a:t>3</a:t>
            </a:fld>
            <a:endParaRPr lang="en-GB" altLang="en-US">
              <a:latin typeface="Arial" panose="020B0604020202020204" pitchFamily="34" charset="0"/>
            </a:endParaRPr>
          </a:p>
        </p:txBody>
      </p:sp>
    </p:spTree>
    <p:extLst>
      <p:ext uri="{BB962C8B-B14F-4D97-AF65-F5344CB8AC3E}">
        <p14:creationId xmlns:p14="http://schemas.microsoft.com/office/powerpoint/2010/main" val="468108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xfrm>
            <a:off x="1570038" y="0"/>
            <a:ext cx="3565525" cy="267493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smtClean="0">
                <a:latin typeface="Arial" panose="020B0604020202020204" pitchFamily="34" charset="0"/>
                <a:ea typeface="MS PGothic" panose="020B0600070205080204" pitchFamily="34" charset="-128"/>
              </a:rPr>
              <a:t>Get some views from participants</a:t>
            </a:r>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A674EF0-4B83-41D3-A79B-2AF6BBBB1EF5}" type="slidenum">
              <a:rPr lang="en-GB" altLang="en-US">
                <a:latin typeface="Arial" panose="020B0604020202020204" pitchFamily="34" charset="0"/>
              </a:rPr>
              <a:pPr eaLnBrk="1" hangingPunct="1">
                <a:spcBef>
                  <a:spcPct val="0"/>
                </a:spcBef>
              </a:pPr>
              <a:t>12</a:t>
            </a:fld>
            <a:endParaRPr lang="en-GB" altLang="en-US">
              <a:latin typeface="Arial" panose="020B0604020202020204" pitchFamily="34" charset="0"/>
            </a:endParaRPr>
          </a:p>
        </p:txBody>
      </p:sp>
    </p:spTree>
    <p:extLst>
      <p:ext uri="{BB962C8B-B14F-4D97-AF65-F5344CB8AC3E}">
        <p14:creationId xmlns:p14="http://schemas.microsoft.com/office/powerpoint/2010/main" val="2183483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33816F0-D631-41D1-9670-4AC041E938E6}" type="slidenum">
              <a:rPr lang="en-GB" altLang="en-US">
                <a:latin typeface="Arial" panose="020B0604020202020204" pitchFamily="34" charset="0"/>
              </a:rPr>
              <a:pPr eaLnBrk="1" hangingPunct="1">
                <a:spcBef>
                  <a:spcPct val="0"/>
                </a:spcBef>
              </a:pPr>
              <a:t>22</a:t>
            </a:fld>
            <a:endParaRPr lang="en-GB" altLang="en-US">
              <a:latin typeface="Arial" panose="020B0604020202020204" pitchFamily="34" charset="0"/>
            </a:endParaRPr>
          </a:p>
        </p:txBody>
      </p:sp>
      <p:sp>
        <p:nvSpPr>
          <p:cNvPr id="56323" name="Rectangle 2"/>
          <p:cNvSpPr>
            <a:spLocks noGrp="1" noRot="1" noChangeAspect="1" noChangeArrowheads="1" noTextEdit="1"/>
          </p:cNvSpPr>
          <p:nvPr>
            <p:ph type="sldImg"/>
          </p:nvPr>
        </p:nvSpPr>
        <p:spPr bwMode="auto">
          <a:xfrm>
            <a:off x="1136650" y="687388"/>
            <a:ext cx="4586288" cy="3440112"/>
          </a:xfrm>
          <a:solidFill>
            <a:srgbClr val="FFFFFF"/>
          </a:solidFill>
          <a:ln>
            <a:solidFill>
              <a:srgbClr val="000000"/>
            </a:solidFill>
            <a:miter lim="800000"/>
            <a:headEnd/>
            <a:tailEnd/>
          </a:ln>
        </p:spPr>
      </p:sp>
      <p:sp>
        <p:nvSpPr>
          <p:cNvPr id="56324" name="Rectangle 3"/>
          <p:cNvSpPr>
            <a:spLocks noGrp="1" noChangeArrowheads="1"/>
          </p:cNvSpPr>
          <p:nvPr>
            <p:ph type="body" idx="1"/>
          </p:nvPr>
        </p:nvSpPr>
        <p:spPr bwMode="auto">
          <a:xfrm>
            <a:off x="914400" y="4356100"/>
            <a:ext cx="5029200" cy="41275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endParaRPr lang="en-US" altLang="en-US" smtClean="0">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16948341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E66CFB4-B503-438F-8F17-83E3588E57C6}" type="slidenum">
              <a:rPr lang="en-GB" altLang="en-US">
                <a:latin typeface="Arial" panose="020B0604020202020204" pitchFamily="34" charset="0"/>
              </a:rPr>
              <a:pPr eaLnBrk="1" hangingPunct="1">
                <a:spcBef>
                  <a:spcPct val="0"/>
                </a:spcBef>
              </a:pPr>
              <a:t>23</a:t>
            </a:fld>
            <a:endParaRPr lang="en-GB" altLang="en-US">
              <a:latin typeface="Arial" panose="020B0604020202020204" pitchFamily="34" charset="0"/>
            </a:endParaRPr>
          </a:p>
        </p:txBody>
      </p:sp>
      <p:sp>
        <p:nvSpPr>
          <p:cNvPr id="57347" name="Rectangle 2"/>
          <p:cNvSpPr>
            <a:spLocks noGrp="1" noRot="1" noChangeAspect="1" noChangeArrowheads="1" noTextEdit="1"/>
          </p:cNvSpPr>
          <p:nvPr>
            <p:ph type="sldImg"/>
          </p:nvPr>
        </p:nvSpPr>
        <p:spPr bwMode="auto">
          <a:xfrm>
            <a:off x="1136650" y="687388"/>
            <a:ext cx="4586288" cy="3440112"/>
          </a:xfrm>
          <a:solidFill>
            <a:srgbClr val="FFFFFF"/>
          </a:solidFill>
          <a:ln>
            <a:solidFill>
              <a:srgbClr val="000000"/>
            </a:solidFill>
            <a:miter lim="800000"/>
            <a:headEnd/>
            <a:tailEnd/>
          </a:ln>
        </p:spPr>
      </p:sp>
      <p:sp>
        <p:nvSpPr>
          <p:cNvPr id="57348" name="Rectangle 3"/>
          <p:cNvSpPr>
            <a:spLocks noGrp="1" noChangeArrowheads="1"/>
          </p:cNvSpPr>
          <p:nvPr>
            <p:ph type="body" idx="1"/>
          </p:nvPr>
        </p:nvSpPr>
        <p:spPr bwMode="auto">
          <a:xfrm>
            <a:off x="914400" y="4356100"/>
            <a:ext cx="5029200" cy="41275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endParaRPr lang="en-US" altLang="en-US" smtClean="0">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97884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body" idx="1"/>
          </p:nvPr>
        </p:nvSpPr>
        <p:spPr bwMode="auto">
          <a:xfrm>
            <a:off x="671513" y="1571625"/>
            <a:ext cx="5486400" cy="6172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90488" tIns="44450" rIns="90488" bIns="44450" numCol="1" anchor="t" anchorCtr="0" compatLnSpc="1">
            <a:prstTxWarp prst="textNoShape">
              <a:avLst/>
            </a:prstTxWarp>
          </a:bodyPr>
          <a:lstStyle/>
          <a:p>
            <a:pPr marL="285750" indent="-285750" eaLnBrk="1" hangingPunct="1">
              <a:buFontTx/>
              <a:buChar char="•"/>
            </a:pPr>
            <a:endParaRPr lang="en-US" altLang="en-US" sz="1400" smtClean="0"/>
          </a:p>
        </p:txBody>
      </p:sp>
      <p:sp>
        <p:nvSpPr>
          <p:cNvPr id="58371" name="Rectangle 3"/>
          <p:cNvSpPr>
            <a:spLocks noGrp="1" noRot="1" noChangeAspect="1" noChangeArrowheads="1" noTextEdit="1"/>
          </p:cNvSpPr>
          <p:nvPr>
            <p:ph type="sldImg"/>
          </p:nvPr>
        </p:nvSpPr>
        <p:spPr bwMode="auto">
          <a:xfrm>
            <a:off x="-1350963" y="-1087438"/>
            <a:ext cx="4568826" cy="3425826"/>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sp>
    </p:spTree>
    <p:extLst>
      <p:ext uri="{BB962C8B-B14F-4D97-AF65-F5344CB8AC3E}">
        <p14:creationId xmlns:p14="http://schemas.microsoft.com/office/powerpoint/2010/main" val="873119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body" idx="1"/>
          </p:nvPr>
        </p:nvSpPr>
        <p:spPr bwMode="auto">
          <a:xfrm>
            <a:off x="671513" y="1571625"/>
            <a:ext cx="5486400" cy="6172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90488" tIns="44450" rIns="90488" bIns="44450" numCol="1" anchor="t" anchorCtr="0" compatLnSpc="1">
            <a:prstTxWarp prst="textNoShape">
              <a:avLst/>
            </a:prstTxWarp>
          </a:bodyPr>
          <a:lstStyle/>
          <a:p>
            <a:pPr marL="285750" indent="-285750" eaLnBrk="1" hangingPunct="1">
              <a:buFontTx/>
              <a:buChar char="•"/>
            </a:pPr>
            <a:endParaRPr lang="en-US" altLang="en-US" sz="1400" smtClean="0"/>
          </a:p>
        </p:txBody>
      </p:sp>
      <p:sp>
        <p:nvSpPr>
          <p:cNvPr id="59395" name="Rectangle 3"/>
          <p:cNvSpPr>
            <a:spLocks noGrp="1" noRot="1" noChangeAspect="1" noChangeArrowheads="1" noTextEdit="1"/>
          </p:cNvSpPr>
          <p:nvPr>
            <p:ph type="sldImg"/>
          </p:nvPr>
        </p:nvSpPr>
        <p:spPr bwMode="auto">
          <a:xfrm>
            <a:off x="-1350963" y="-1087438"/>
            <a:ext cx="4568826" cy="3425826"/>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sp>
    </p:spTree>
    <p:extLst>
      <p:ext uri="{BB962C8B-B14F-4D97-AF65-F5344CB8AC3E}">
        <p14:creationId xmlns:p14="http://schemas.microsoft.com/office/powerpoint/2010/main" val="3221346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1C2A75E-E4EE-46FA-A601-D77D6D968FB5}" type="slidenum">
              <a:rPr lang="en-GB" altLang="en-US">
                <a:latin typeface="Arial" panose="020B0604020202020204" pitchFamily="34" charset="0"/>
              </a:rPr>
              <a:pPr eaLnBrk="1" hangingPunct="1">
                <a:spcBef>
                  <a:spcPct val="0"/>
                </a:spcBef>
              </a:pPr>
              <a:t>29</a:t>
            </a:fld>
            <a:endParaRPr lang="en-GB" altLang="en-US">
              <a:latin typeface="Arial" panose="020B0604020202020204" pitchFamily="34" charset="0"/>
            </a:endParaRPr>
          </a:p>
        </p:txBody>
      </p:sp>
      <p:sp>
        <p:nvSpPr>
          <p:cNvPr id="6041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2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Give students handout </a:t>
            </a:r>
          </a:p>
        </p:txBody>
      </p:sp>
    </p:spTree>
    <p:extLst>
      <p:ext uri="{BB962C8B-B14F-4D97-AF65-F5344CB8AC3E}">
        <p14:creationId xmlns:p14="http://schemas.microsoft.com/office/powerpoint/2010/main" val="1272933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1465AAD-0DC7-41DE-8659-6CD921D563CA}" type="slidenum">
              <a:rPr lang="en-GB" altLang="en-US">
                <a:latin typeface="Arial" panose="020B0604020202020204" pitchFamily="34" charset="0"/>
              </a:rPr>
              <a:pPr eaLnBrk="1" hangingPunct="1">
                <a:spcBef>
                  <a:spcPct val="0"/>
                </a:spcBef>
              </a:pPr>
              <a:t>30</a:t>
            </a:fld>
            <a:endParaRPr lang="en-GB" altLang="en-US">
              <a:latin typeface="Arial" panose="020B0604020202020204" pitchFamily="34" charset="0"/>
            </a:endParaRPr>
          </a:p>
        </p:txBody>
      </p:sp>
      <p:sp>
        <p:nvSpPr>
          <p:cNvPr id="6144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Give students handout </a:t>
            </a:r>
          </a:p>
        </p:txBody>
      </p:sp>
    </p:spTree>
    <p:extLst>
      <p:ext uri="{BB962C8B-B14F-4D97-AF65-F5344CB8AC3E}">
        <p14:creationId xmlns:p14="http://schemas.microsoft.com/office/powerpoint/2010/main" val="24162693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5" name="Rectangle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Rectangle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0" name="Straight Connector 9"/>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a:defRPr/>
            </a:pPr>
            <a:endParaRPr lang="en-US">
              <a:latin typeface="Arial" charset="0"/>
            </a:endParaRPr>
          </a:p>
        </p:txBody>
      </p:sp>
      <p:sp>
        <p:nvSpPr>
          <p:cNvPr id="11" name="Straight Connector 10"/>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a:defRPr/>
            </a:pPr>
            <a:endParaRPr lang="en-US">
              <a:latin typeface="Arial" charset="0"/>
            </a:endParaRPr>
          </a:p>
        </p:txBody>
      </p:sp>
      <p:sp>
        <p:nvSpPr>
          <p:cNvPr id="12" name="Straight Connector 11"/>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a:defRPr/>
            </a:pPr>
            <a:endParaRPr lang="en-US">
              <a:latin typeface="Arial" charset="0"/>
            </a:endParaRPr>
          </a:p>
        </p:txBody>
      </p:sp>
      <p:sp>
        <p:nvSpPr>
          <p:cNvPr id="13" name="Straight Connector 12"/>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a:defRPr/>
            </a:pPr>
            <a:endParaRPr lang="en-US">
              <a:latin typeface="Arial" charset="0"/>
            </a:endParaRPr>
          </a:p>
        </p:txBody>
      </p:sp>
      <p:sp>
        <p:nvSpPr>
          <p:cNvPr id="14" name="Straight Connector 13"/>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a:defRPr/>
            </a:pPr>
            <a:endParaRPr lang="en-US">
              <a:latin typeface="Arial" charset="0"/>
            </a:endParaRPr>
          </a:p>
        </p:txBody>
      </p:sp>
      <p:sp>
        <p:nvSpPr>
          <p:cNvPr id="15" name="Straight Connector 14"/>
          <p:cNvSpPr>
            <a:spLocks noChangeShapeType="1"/>
          </p:cNvSpPr>
          <p:nvPr/>
        </p:nvSpPr>
        <p:spPr bwMode="auto">
          <a:xfrm>
            <a:off x="911383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a:defRPr/>
            </a:pPr>
            <a:endParaRPr lang="en-US">
              <a:latin typeface="Arial" charset="0"/>
            </a:endParaRPr>
          </a:p>
        </p:txBody>
      </p:sp>
      <p:sp>
        <p:nvSpPr>
          <p:cNvPr id="16" name="Rectangle 15"/>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17" name="Oval 16"/>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18" name="Oval 17"/>
          <p:cNvSpPr/>
          <p:nvPr/>
        </p:nvSpPr>
        <p:spPr bwMode="auto">
          <a:xfrm>
            <a:off x="1309688" y="4867275"/>
            <a:ext cx="641350"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19" name="Oval 18"/>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20" name="Oval 19"/>
          <p:cNvSpPr/>
          <p:nvPr/>
        </p:nvSpPr>
        <p:spPr bwMode="auto">
          <a:xfrm>
            <a:off x="1663700" y="5788025"/>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21" name="Oval 20"/>
          <p:cNvSpPr/>
          <p:nvPr/>
        </p:nvSpPr>
        <p:spPr>
          <a:xfrm>
            <a:off x="1905000" y="4495800"/>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8" name="Title 7"/>
          <p:cNvSpPr>
            <a:spLocks noGrp="1"/>
          </p:cNvSpPr>
          <p:nvPr>
            <p:ph type="ctrTitle"/>
          </p:nvPr>
        </p:nvSpPr>
        <p:spPr>
          <a:xfrm>
            <a:off x="2286000" y="3124200"/>
            <a:ext cx="6172200" cy="1894362"/>
          </a:xfrm>
        </p:spPr>
        <p:txBody>
          <a:bodyPr/>
          <a:lstStyle>
            <a:lvl1pPr>
              <a:defRPr b="1"/>
            </a:lvl1pPr>
          </a:lstStyle>
          <a:p>
            <a:r>
              <a:rPr lang="en-US" smtClean="0"/>
              <a:t>Click to edit Master title style</a:t>
            </a:r>
            <a:endParaRPr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22" name="Date Placeholder 27"/>
          <p:cNvSpPr>
            <a:spLocks noGrp="1"/>
          </p:cNvSpPr>
          <p:nvPr>
            <p:ph type="dt" sz="half" idx="10"/>
          </p:nvPr>
        </p:nvSpPr>
        <p:spPr bwMode="auto">
          <a:xfrm rot="5400000">
            <a:off x="7764463" y="1174750"/>
            <a:ext cx="2286000" cy="381000"/>
          </a:xfrm>
        </p:spPr>
        <p:txBody>
          <a:bodyPr/>
          <a:lstStyle>
            <a:lvl1pPr>
              <a:defRPr/>
            </a:lvl1pPr>
          </a:lstStyle>
          <a:p>
            <a:pPr>
              <a:defRPr/>
            </a:pPr>
            <a:endParaRPr lang="en-GB"/>
          </a:p>
        </p:txBody>
      </p:sp>
      <p:sp>
        <p:nvSpPr>
          <p:cNvPr id="23" name="Footer Placeholder 16"/>
          <p:cNvSpPr>
            <a:spLocks noGrp="1"/>
          </p:cNvSpPr>
          <p:nvPr>
            <p:ph type="ftr" sz="quarter" idx="11"/>
          </p:nvPr>
        </p:nvSpPr>
        <p:spPr bwMode="auto">
          <a:xfrm rot="5400000">
            <a:off x="7077076" y="4181475"/>
            <a:ext cx="3657600" cy="384175"/>
          </a:xfrm>
        </p:spPr>
        <p:txBody>
          <a:bodyPr/>
          <a:lstStyle>
            <a:lvl1pPr>
              <a:defRPr/>
            </a:lvl1pPr>
          </a:lstStyle>
          <a:p>
            <a:pPr>
              <a:defRPr/>
            </a:pPr>
            <a:endParaRPr lang="en-GB"/>
          </a:p>
        </p:txBody>
      </p:sp>
      <p:sp>
        <p:nvSpPr>
          <p:cNvPr id="24" name="Slide Number Placeholder 28"/>
          <p:cNvSpPr>
            <a:spLocks noGrp="1"/>
          </p:cNvSpPr>
          <p:nvPr>
            <p:ph type="sldNum" sz="quarter" idx="12"/>
          </p:nvPr>
        </p:nvSpPr>
        <p:spPr bwMode="auto">
          <a:xfrm>
            <a:off x="1325563" y="4929188"/>
            <a:ext cx="609600" cy="517525"/>
          </a:xfrm>
        </p:spPr>
        <p:txBody>
          <a:bodyPr/>
          <a:lstStyle>
            <a:lvl1pPr>
              <a:defRPr/>
            </a:lvl1pPr>
          </a:lstStyle>
          <a:p>
            <a:fld id="{1FA6DC8B-72E6-4721-9B7E-EFAC43F301D5}" type="slidenum">
              <a:rPr lang="en-GB" altLang="en-US"/>
              <a:pPr/>
              <a:t>‹#›</a:t>
            </a:fld>
            <a:endParaRPr lang="en-GB" altLang="en-US"/>
          </a:p>
        </p:txBody>
      </p:sp>
    </p:spTree>
    <p:extLst>
      <p:ext uri="{BB962C8B-B14F-4D97-AF65-F5344CB8AC3E}">
        <p14:creationId xmlns:p14="http://schemas.microsoft.com/office/powerpoint/2010/main" val="89710733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8" name="Content Placeholder 7"/>
          <p:cNvSpPr>
            <a:spLocks noGrp="1"/>
          </p:cNvSpPr>
          <p:nvPr>
            <p:ph sz="quarter" idx="1"/>
          </p:nvPr>
        </p:nvSpPr>
        <p:spPr>
          <a:xfrm>
            <a:off x="457200" y="1600200"/>
            <a:ext cx="7467600" cy="487375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6"/>
          <p:cNvSpPr>
            <a:spLocks noGrp="1"/>
          </p:cNvSpPr>
          <p:nvPr>
            <p:ph type="dt" sz="half" idx="10"/>
          </p:nvPr>
        </p:nvSpPr>
        <p:spPr/>
        <p:txBody>
          <a:bodyPr rtlCol="0"/>
          <a:lstStyle>
            <a:lvl1pPr>
              <a:defRPr/>
            </a:lvl1pPr>
          </a:lstStyle>
          <a:p>
            <a:pPr>
              <a:defRPr/>
            </a:pPr>
            <a:endParaRPr lang="en-GB"/>
          </a:p>
        </p:txBody>
      </p:sp>
      <p:sp>
        <p:nvSpPr>
          <p:cNvPr id="5" name="Slide Number Placeholder 8"/>
          <p:cNvSpPr>
            <a:spLocks noGrp="1"/>
          </p:cNvSpPr>
          <p:nvPr>
            <p:ph type="sldNum" sz="quarter" idx="11"/>
          </p:nvPr>
        </p:nvSpPr>
        <p:spPr/>
        <p:txBody>
          <a:bodyPr/>
          <a:lstStyle>
            <a:lvl1pPr>
              <a:defRPr/>
            </a:lvl1pPr>
          </a:lstStyle>
          <a:p>
            <a:fld id="{AB6CB01A-F52E-4AE0-8D7E-A8FA08242C6F}" type="slidenum">
              <a:rPr lang="en-GB" altLang="en-US"/>
              <a:pPr/>
              <a:t>‹#›</a:t>
            </a:fld>
            <a:endParaRPr lang="en-GB" altLang="en-US"/>
          </a:p>
        </p:txBody>
      </p:sp>
      <p:sp>
        <p:nvSpPr>
          <p:cNvPr id="6" name="Footer Placeholder 9"/>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2866346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4" name="Rectangle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5" name="Rectangle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Rectangle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Straight Connector 7"/>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a:defRPr/>
            </a:pPr>
            <a:endParaRPr lang="en-US">
              <a:latin typeface="Arial" charset="0"/>
            </a:endParaRPr>
          </a:p>
        </p:txBody>
      </p:sp>
      <p:sp>
        <p:nvSpPr>
          <p:cNvPr id="9" name="Straight Connector 8"/>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a:defRPr/>
            </a:pPr>
            <a:endParaRPr lang="en-US">
              <a:latin typeface="Arial" charset="0"/>
            </a:endParaRPr>
          </a:p>
        </p:txBody>
      </p:sp>
      <p:sp>
        <p:nvSpPr>
          <p:cNvPr id="10" name="Straight Connector 9"/>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a:defRPr/>
            </a:pPr>
            <a:endParaRPr lang="en-US">
              <a:latin typeface="Arial" charset="0"/>
            </a:endParaRPr>
          </a:p>
        </p:txBody>
      </p:sp>
      <p:sp>
        <p:nvSpPr>
          <p:cNvPr id="11" name="Straight Connector 10"/>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a:defRPr/>
            </a:pPr>
            <a:endParaRPr lang="en-US">
              <a:latin typeface="Arial" charset="0"/>
            </a:endParaRPr>
          </a:p>
        </p:txBody>
      </p:sp>
      <p:sp>
        <p:nvSpPr>
          <p:cNvPr id="12" name="Straight Connector 11"/>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a:defRPr/>
            </a:pPr>
            <a:endParaRPr lang="en-US">
              <a:latin typeface="Arial" charset="0"/>
            </a:endParaRPr>
          </a:p>
        </p:txBody>
      </p:sp>
      <p:sp>
        <p:nvSpPr>
          <p:cNvPr id="13" name="Rectangle 12"/>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14" name="Oval 13"/>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15" name="Oval 14"/>
          <p:cNvSpPr/>
          <p:nvPr/>
        </p:nvSpPr>
        <p:spPr bwMode="auto">
          <a:xfrm>
            <a:off x="1323975" y="4867275"/>
            <a:ext cx="642938"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16" name="Oval 15"/>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17" name="Oval 16"/>
          <p:cNvSpPr/>
          <p:nvPr/>
        </p:nvSpPr>
        <p:spPr bwMode="auto">
          <a:xfrm>
            <a:off x="1663700" y="5791200"/>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18" name="Oval 17"/>
          <p:cNvSpPr/>
          <p:nvPr/>
        </p:nvSpPr>
        <p:spPr bwMode="auto">
          <a:xfrm>
            <a:off x="1879600" y="4479925"/>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19" name="Straight Connector 18"/>
          <p:cNvSpPr>
            <a:spLocks noChangeShapeType="1"/>
          </p:cNvSpPr>
          <p:nvPr/>
        </p:nvSpPr>
        <p:spPr bwMode="auto">
          <a:xfrm>
            <a:off x="9097963"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a:defRPr/>
            </a:pPr>
            <a:endParaRPr lang="en-US">
              <a:latin typeface="Arial" charset="0"/>
            </a:endParaRPr>
          </a:p>
        </p:txBody>
      </p:sp>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lang="en-US" smtClean="0"/>
              <a:t>Click to edit Master title style</a:t>
            </a:r>
            <a:endParaRPr lang="en-US"/>
          </a:p>
        </p:txBody>
      </p:sp>
      <p:sp>
        <p:nvSpPr>
          <p:cNvPr id="3" name="Text Placeholder 2"/>
          <p:cNvSpPr>
            <a:spLocks noGrp="1"/>
          </p:cNvSpPr>
          <p:nvPr>
            <p:ph type="body" idx="1"/>
          </p:nvPr>
        </p:nvSpPr>
        <p:spPr>
          <a:xfrm>
            <a:off x="2286000" y="5010150"/>
            <a:ext cx="6172200" cy="1371600"/>
          </a:xfrm>
        </p:spPr>
        <p:txBody>
          <a:bodyPr/>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20" name="Date Placeholder 3"/>
          <p:cNvSpPr>
            <a:spLocks noGrp="1"/>
          </p:cNvSpPr>
          <p:nvPr>
            <p:ph type="dt" sz="half" idx="10"/>
          </p:nvPr>
        </p:nvSpPr>
        <p:spPr bwMode="auto">
          <a:xfrm rot="5400000">
            <a:off x="7762875" y="1169988"/>
            <a:ext cx="2286000" cy="381000"/>
          </a:xfrm>
        </p:spPr>
        <p:txBody>
          <a:bodyPr/>
          <a:lstStyle>
            <a:lvl1pPr>
              <a:defRPr/>
            </a:lvl1pPr>
          </a:lstStyle>
          <a:p>
            <a:pPr>
              <a:defRPr/>
            </a:pPr>
            <a:endParaRPr lang="en-GB"/>
          </a:p>
        </p:txBody>
      </p:sp>
      <p:sp>
        <p:nvSpPr>
          <p:cNvPr id="21" name="Footer Placeholder 4"/>
          <p:cNvSpPr>
            <a:spLocks noGrp="1"/>
          </p:cNvSpPr>
          <p:nvPr>
            <p:ph type="ftr" sz="quarter" idx="11"/>
          </p:nvPr>
        </p:nvSpPr>
        <p:spPr bwMode="auto">
          <a:xfrm rot="5400000">
            <a:off x="7077076" y="4178300"/>
            <a:ext cx="3657600" cy="384175"/>
          </a:xfrm>
        </p:spPr>
        <p:txBody>
          <a:bodyPr/>
          <a:lstStyle>
            <a:lvl1pPr>
              <a:defRPr/>
            </a:lvl1pPr>
          </a:lstStyle>
          <a:p>
            <a:pPr>
              <a:defRPr/>
            </a:pPr>
            <a:endParaRPr lang="en-GB"/>
          </a:p>
        </p:txBody>
      </p:sp>
      <p:sp>
        <p:nvSpPr>
          <p:cNvPr id="22" name="Slide Number Placeholder 5"/>
          <p:cNvSpPr>
            <a:spLocks noGrp="1"/>
          </p:cNvSpPr>
          <p:nvPr>
            <p:ph type="sldNum" sz="quarter" idx="12"/>
          </p:nvPr>
        </p:nvSpPr>
        <p:spPr bwMode="auto">
          <a:xfrm>
            <a:off x="1339850" y="4929188"/>
            <a:ext cx="609600" cy="517525"/>
          </a:xfrm>
        </p:spPr>
        <p:txBody>
          <a:bodyPr/>
          <a:lstStyle>
            <a:lvl1pPr>
              <a:defRPr/>
            </a:lvl1pPr>
          </a:lstStyle>
          <a:p>
            <a:fld id="{755A71B8-3A66-4F00-BF49-58F3184EFD3F}" type="slidenum">
              <a:rPr lang="en-GB" altLang="en-US"/>
              <a:pPr/>
              <a:t>‹#›</a:t>
            </a:fld>
            <a:endParaRPr lang="en-GB" altLang="en-US"/>
          </a:p>
        </p:txBody>
      </p:sp>
    </p:spTree>
    <p:extLst>
      <p:ext uri="{BB962C8B-B14F-4D97-AF65-F5344CB8AC3E}">
        <p14:creationId xmlns:p14="http://schemas.microsoft.com/office/powerpoint/2010/main" val="210774178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
          </p:nvPr>
        </p:nvSpPr>
        <p:spPr>
          <a:xfrm>
            <a:off x="457200" y="1600200"/>
            <a:ext cx="36576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2"/>
          </p:nvPr>
        </p:nvSpPr>
        <p:spPr>
          <a:xfrm>
            <a:off x="4270248" y="1600200"/>
            <a:ext cx="36576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fld id="{E5B7775C-EACC-470D-88E3-5F1739CAD839}" type="slidenum">
              <a:rPr lang="en-GB" altLang="en-US"/>
              <a:pPr/>
              <a:t>‹#›</a:t>
            </a:fld>
            <a:endParaRPr lang="en-GB" altLang="en-US"/>
          </a:p>
        </p:txBody>
      </p:sp>
    </p:spTree>
    <p:extLst>
      <p:ext uri="{BB962C8B-B14F-4D97-AF65-F5344CB8AC3E}">
        <p14:creationId xmlns:p14="http://schemas.microsoft.com/office/powerpoint/2010/main" val="3714450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lstStyle>
            <a:lvl1pPr>
              <a:defRPr/>
            </a:lvl1pPr>
          </a:lstStyle>
          <a:p>
            <a:r>
              <a:rPr lang="en-US" smtClean="0"/>
              <a:t>Click to edit Master title style</a:t>
            </a:r>
            <a:endParaRPr lang="en-US"/>
          </a:p>
        </p:txBody>
      </p:sp>
      <p:sp>
        <p:nvSpPr>
          <p:cNvPr id="11" name="Content Placeholder 10"/>
          <p:cNvSpPr>
            <a:spLocks noGrp="1"/>
          </p:cNvSpPr>
          <p:nvPr>
            <p:ph sz="quarter" idx="2"/>
          </p:nvPr>
        </p:nvSpPr>
        <p:spPr>
          <a:xfrm>
            <a:off x="457200" y="2362200"/>
            <a:ext cx="3657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quarter" idx="4"/>
          </p:nvPr>
        </p:nvSpPr>
        <p:spPr>
          <a:xfrm>
            <a:off x="4371975" y="2362200"/>
            <a:ext cx="3657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en-US" smtClean="0"/>
              <a:t>Click to edit Master text styles</a:t>
            </a:r>
          </a:p>
        </p:txBody>
      </p:sp>
      <p:sp>
        <p:nvSpPr>
          <p:cNvPr id="7" name="Date Placeholder 13"/>
          <p:cNvSpPr>
            <a:spLocks noGrp="1"/>
          </p:cNvSpPr>
          <p:nvPr>
            <p:ph type="dt" sz="half" idx="10"/>
          </p:nvPr>
        </p:nvSpPr>
        <p:spPr/>
        <p:txBody>
          <a:bodyPr/>
          <a:lstStyle>
            <a:lvl1pPr>
              <a:defRPr/>
            </a:lvl1pPr>
          </a:lstStyle>
          <a:p>
            <a:pPr>
              <a:defRPr/>
            </a:pPr>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fld id="{391B2B21-A600-4782-9B83-FA0701783F5F}" type="slidenum">
              <a:rPr lang="en-GB" altLang="en-US"/>
              <a:pPr/>
              <a:t>‹#›</a:t>
            </a:fld>
            <a:endParaRPr lang="en-GB" altLang="en-US"/>
          </a:p>
        </p:txBody>
      </p:sp>
    </p:spTree>
    <p:extLst>
      <p:ext uri="{BB962C8B-B14F-4D97-AF65-F5344CB8AC3E}">
        <p14:creationId xmlns:p14="http://schemas.microsoft.com/office/powerpoint/2010/main" val="1745518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5"/>
          <p:cNvSpPr>
            <a:spLocks noGrp="1"/>
          </p:cNvSpPr>
          <p:nvPr>
            <p:ph type="dt" sz="half" idx="10"/>
          </p:nvPr>
        </p:nvSpPr>
        <p:spPr/>
        <p:txBody>
          <a:bodyPr rtlCol="0"/>
          <a:lstStyle>
            <a:lvl1pPr>
              <a:defRPr/>
            </a:lvl1pPr>
          </a:lstStyle>
          <a:p>
            <a:pPr>
              <a:defRPr/>
            </a:pPr>
            <a:endParaRPr lang="en-GB"/>
          </a:p>
        </p:txBody>
      </p:sp>
      <p:sp>
        <p:nvSpPr>
          <p:cNvPr id="4" name="Slide Number Placeholder 6"/>
          <p:cNvSpPr>
            <a:spLocks noGrp="1"/>
          </p:cNvSpPr>
          <p:nvPr>
            <p:ph type="sldNum" sz="quarter" idx="11"/>
          </p:nvPr>
        </p:nvSpPr>
        <p:spPr/>
        <p:txBody>
          <a:bodyPr/>
          <a:lstStyle>
            <a:lvl1pPr>
              <a:defRPr/>
            </a:lvl1pPr>
          </a:lstStyle>
          <a:p>
            <a:fld id="{41F47CDA-D7FD-4F70-B6CD-5A74A3D38A77}" type="slidenum">
              <a:rPr lang="en-GB" altLang="en-US"/>
              <a:pPr/>
              <a:t>‹#›</a:t>
            </a:fld>
            <a:endParaRPr lang="en-GB" altLang="en-US"/>
          </a:p>
        </p:txBody>
      </p:sp>
      <p:sp>
        <p:nvSpPr>
          <p:cNvPr id="5" name="Footer Placeholder 7"/>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1733450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22"/>
          <p:cNvSpPr>
            <a:spLocks noGrp="1"/>
          </p:cNvSpPr>
          <p:nvPr>
            <p:ph type="sldNum" sz="quarter" idx="12"/>
          </p:nvPr>
        </p:nvSpPr>
        <p:spPr/>
        <p:txBody>
          <a:bodyPr/>
          <a:lstStyle>
            <a:lvl1pPr>
              <a:defRPr/>
            </a:lvl1pPr>
          </a:lstStyle>
          <a:p>
            <a:fld id="{F5EC7C7E-3382-4AEB-AA98-7B775A5353B1}" type="slidenum">
              <a:rPr lang="en-GB" altLang="en-US"/>
              <a:pPr/>
              <a:t>‹#›</a:t>
            </a:fld>
            <a:endParaRPr lang="en-GB" altLang="en-US"/>
          </a:p>
        </p:txBody>
      </p:sp>
    </p:spTree>
    <p:extLst>
      <p:ext uri="{BB962C8B-B14F-4D97-AF65-F5344CB8AC3E}">
        <p14:creationId xmlns:p14="http://schemas.microsoft.com/office/powerpoint/2010/main" val="390549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Straight Connector 4"/>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a:defRPr/>
            </a:pPr>
            <a:endParaRPr lang="en-US" dirty="0">
              <a:latin typeface="Arial" charset="0"/>
            </a:endParaRPr>
          </a:p>
        </p:txBody>
      </p:sp>
      <p:sp>
        <p:nvSpPr>
          <p:cNvPr id="6" name="Straight Connector 5"/>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a:defRPr/>
            </a:pPr>
            <a:endParaRPr lang="en-US" dirty="0">
              <a:latin typeface="Arial" charset="0"/>
            </a:endParaRPr>
          </a:p>
        </p:txBody>
      </p:sp>
      <p:sp>
        <p:nvSpPr>
          <p:cNvPr id="7" name="Straight Connector 16"/>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traight Connector 17"/>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 name="Rectangle 8"/>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0" name="Straight Connector 19"/>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 name="Oval 10"/>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2" name="Title 1"/>
          <p:cNvSpPr>
            <a:spLocks noGrp="1"/>
          </p:cNvSpPr>
          <p:nvPr>
            <p:ph type="title"/>
          </p:nvPr>
        </p:nvSpPr>
        <p:spPr>
          <a:xfrm rot="5400000">
            <a:off x="3371850" y="3200400"/>
            <a:ext cx="6309360" cy="457200"/>
          </a:xfrm>
        </p:spPr>
        <p:txBody>
          <a:bodyPr/>
          <a:lstStyle>
            <a:lvl1pPr algn="l">
              <a:buNone/>
              <a:defRPr sz="2000" b="1" cap="small" baseline="0"/>
            </a:lvl1pPr>
          </a:lstStyle>
          <a:p>
            <a:r>
              <a:rPr lang="en-US" smtClean="0"/>
              <a:t>Click to edit Master title style</a:t>
            </a:r>
            <a:endParaRPr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18" name="Content Placeholder 17"/>
          <p:cNvSpPr>
            <a:spLocks noGrp="1"/>
          </p:cNvSpPr>
          <p:nvPr>
            <p:ph sz="quarter" idx="1"/>
          </p:nvPr>
        </p:nvSpPr>
        <p:spPr>
          <a:xfrm>
            <a:off x="304800" y="274320"/>
            <a:ext cx="5638800" cy="632764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Date Placeholder 20"/>
          <p:cNvSpPr>
            <a:spLocks noGrp="1"/>
          </p:cNvSpPr>
          <p:nvPr>
            <p:ph type="dt" sz="half" idx="10"/>
          </p:nvPr>
        </p:nvSpPr>
        <p:spPr/>
        <p:txBody>
          <a:bodyPr rtlCol="0"/>
          <a:lstStyle>
            <a:lvl1pPr>
              <a:defRPr/>
            </a:lvl1pPr>
          </a:lstStyle>
          <a:p>
            <a:pPr>
              <a:defRPr/>
            </a:pPr>
            <a:endParaRPr lang="en-GB"/>
          </a:p>
        </p:txBody>
      </p:sp>
      <p:sp>
        <p:nvSpPr>
          <p:cNvPr id="13" name="Slide Number Placeholder 21"/>
          <p:cNvSpPr>
            <a:spLocks noGrp="1"/>
          </p:cNvSpPr>
          <p:nvPr>
            <p:ph type="sldNum" sz="quarter" idx="11"/>
          </p:nvPr>
        </p:nvSpPr>
        <p:spPr/>
        <p:txBody>
          <a:bodyPr/>
          <a:lstStyle>
            <a:lvl1pPr>
              <a:defRPr/>
            </a:lvl1pPr>
          </a:lstStyle>
          <a:p>
            <a:fld id="{1FFFEC55-A0CA-4FCF-9450-2E4228052B3A}" type="slidenum">
              <a:rPr lang="en-GB" altLang="en-US"/>
              <a:pPr/>
              <a:t>‹#›</a:t>
            </a:fld>
            <a:endParaRPr lang="en-GB" altLang="en-US"/>
          </a:p>
        </p:txBody>
      </p:sp>
      <p:sp>
        <p:nvSpPr>
          <p:cNvPr id="14" name="Footer Placeholder 22"/>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2942490215"/>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traight Connector 4"/>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a:defRPr/>
            </a:pPr>
            <a:endParaRPr lang="en-US">
              <a:latin typeface="Arial" charset="0"/>
            </a:endParaRPr>
          </a:p>
        </p:txBody>
      </p:sp>
      <p:sp>
        <p:nvSpPr>
          <p:cNvPr id="6" name="Oval 5"/>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7" name="Straight Connector 16"/>
          <p:cNvSpPr>
            <a:spLocks noChangeShapeType="1"/>
          </p:cNvSpPr>
          <p:nvPr/>
        </p:nvSpPr>
        <p:spPr bwMode="auto">
          <a:xfrm>
            <a:off x="8991600" y="0"/>
            <a:ext cx="0" cy="685800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Rectangle 7"/>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9" name="Straight Connector 18"/>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Straight Connector 9"/>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a:defRPr/>
            </a:pPr>
            <a:endParaRPr lang="en-US" dirty="0">
              <a:latin typeface="Arial" charset="0"/>
            </a:endParaRPr>
          </a:p>
        </p:txBody>
      </p:sp>
      <p:sp>
        <p:nvSpPr>
          <p:cNvPr id="11" name="Straight Connector 20"/>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 name="Title 1"/>
          <p:cNvSpPr>
            <a:spLocks noGrp="1"/>
          </p:cNvSpPr>
          <p:nvPr>
            <p:ph type="title"/>
          </p:nvPr>
        </p:nvSpPr>
        <p:spPr>
          <a:xfrm rot="5400000">
            <a:off x="3350133" y="3200400"/>
            <a:ext cx="6309360" cy="457200"/>
          </a:xfrm>
        </p:spPr>
        <p:txBody>
          <a:bodyPr/>
          <a:lstStyle>
            <a:lvl1pPr algn="l">
              <a:buNone/>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ormAutofit/>
          </a:bodyPr>
          <a:lstStyle>
            <a:lvl1pPr marL="0" indent="0">
              <a:buNone/>
              <a:defRPr sz="3200"/>
            </a:lvl1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spcCol="274320" rtlCol="0" fromWordArt="0" forceAA="0">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a:r>
              <a:rPr lang="en-US" smtClean="0"/>
              <a:t>Click to edit Master text styles</a:t>
            </a:r>
          </a:p>
        </p:txBody>
      </p:sp>
      <p:sp>
        <p:nvSpPr>
          <p:cNvPr id="12" name="Date Placeholder 16"/>
          <p:cNvSpPr>
            <a:spLocks noGrp="1"/>
          </p:cNvSpPr>
          <p:nvPr>
            <p:ph type="dt" sz="half" idx="10"/>
          </p:nvPr>
        </p:nvSpPr>
        <p:spPr/>
        <p:txBody>
          <a:bodyPr rtlCol="0"/>
          <a:lstStyle>
            <a:lvl1pPr>
              <a:defRPr/>
            </a:lvl1pPr>
          </a:lstStyle>
          <a:p>
            <a:pPr>
              <a:defRPr/>
            </a:pPr>
            <a:endParaRPr lang="en-GB"/>
          </a:p>
        </p:txBody>
      </p:sp>
      <p:sp>
        <p:nvSpPr>
          <p:cNvPr id="13" name="Slide Number Placeholder 17"/>
          <p:cNvSpPr>
            <a:spLocks noGrp="1"/>
          </p:cNvSpPr>
          <p:nvPr>
            <p:ph type="sldNum" sz="quarter" idx="11"/>
          </p:nvPr>
        </p:nvSpPr>
        <p:spPr/>
        <p:txBody>
          <a:bodyPr/>
          <a:lstStyle>
            <a:lvl1pPr>
              <a:defRPr/>
            </a:lvl1pPr>
          </a:lstStyle>
          <a:p>
            <a:fld id="{93BC12A4-7757-410C-9A63-6483E279202A}" type="slidenum">
              <a:rPr lang="en-GB" altLang="en-US"/>
              <a:pPr/>
              <a:t>‹#›</a:t>
            </a:fld>
            <a:endParaRPr lang="en-GB" altLang="en-US"/>
          </a:p>
        </p:txBody>
      </p:sp>
      <p:sp>
        <p:nvSpPr>
          <p:cNvPr id="14" name="Footer Placeholder 20"/>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64833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fld id="{D3C34CF2-1AC7-419C-9B8C-1860C87DBFEE}" type="slidenum">
              <a:rPr lang="en-GB" altLang="en-US"/>
              <a:pPr/>
              <a:t>‹#›</a:t>
            </a:fld>
            <a:endParaRPr lang="en-GB" altLang="en-US"/>
          </a:p>
        </p:txBody>
      </p:sp>
    </p:spTree>
    <p:extLst>
      <p:ext uri="{BB962C8B-B14F-4D97-AF65-F5344CB8AC3E}">
        <p14:creationId xmlns:p14="http://schemas.microsoft.com/office/powerpoint/2010/main" val="2775134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fld id="{439EBAC1-A7BB-4440-BD64-EF4102237AE3}" type="slidenum">
              <a:rPr lang="en-GB" altLang="en-US"/>
              <a:pPr/>
              <a:t>‹#›</a:t>
            </a:fld>
            <a:endParaRPr lang="en-GB" altLang="en-US"/>
          </a:p>
        </p:txBody>
      </p:sp>
    </p:spTree>
    <p:extLst>
      <p:ext uri="{BB962C8B-B14F-4D97-AF65-F5344CB8AC3E}">
        <p14:creationId xmlns:p14="http://schemas.microsoft.com/office/powerpoint/2010/main" val="2309251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a:defRPr/>
            </a:pPr>
            <a:endParaRPr lang="en-US" dirty="0">
              <a:latin typeface="Arial" charset="0"/>
            </a:endParaRPr>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lang="en-US" smtClean="0"/>
              <a:t>Click to edit Master title style</a:t>
            </a:r>
            <a:endParaRPr lang="en-US"/>
          </a:p>
        </p:txBody>
      </p:sp>
      <p:sp>
        <p:nvSpPr>
          <p:cNvPr id="1028" name="Text Placeholder 12"/>
          <p:cNvSpPr>
            <a:spLocks noGrp="1"/>
          </p:cNvSpPr>
          <p:nvPr>
            <p:ph type="body" idx="1"/>
          </p:nvPr>
        </p:nvSpPr>
        <p:spPr bwMode="auto">
          <a:xfrm>
            <a:off x="457200" y="1600200"/>
            <a:ext cx="7467600" cy="487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4" name="Date Placeholder 13"/>
          <p:cNvSpPr>
            <a:spLocks noGrp="1"/>
          </p:cNvSpPr>
          <p:nvPr>
            <p:ph type="dt" sz="half" idx="2"/>
          </p:nvPr>
        </p:nvSpPr>
        <p:spPr>
          <a:xfrm rot="5400000">
            <a:off x="7589045" y="1081881"/>
            <a:ext cx="2011362" cy="384175"/>
          </a:xfrm>
          <a:prstGeom prst="rect">
            <a:avLst/>
          </a:prstGeom>
        </p:spPr>
        <p:txBody>
          <a:bodyPr vert="horz" anchor="ctr" anchorCtr="0"/>
          <a:lstStyle>
            <a:lvl1pPr algn="r" eaLnBrk="1" latinLnBrk="0" hangingPunct="1">
              <a:defRPr kumimoji="0" sz="1200">
                <a:solidFill>
                  <a:schemeClr val="tx2"/>
                </a:solidFill>
                <a:latin typeface="Arial" charset="0"/>
              </a:defRPr>
            </a:lvl1pPr>
          </a:lstStyle>
          <a:p>
            <a:pPr>
              <a:defRPr/>
            </a:pPr>
            <a:endParaRPr lang="en-GB"/>
          </a:p>
        </p:txBody>
      </p:sp>
      <p:sp>
        <p:nvSpPr>
          <p:cNvPr id="3" name="Footer Placeholder 2"/>
          <p:cNvSpPr>
            <a:spLocks noGrp="1"/>
          </p:cNvSpPr>
          <p:nvPr>
            <p:ph type="ftr" sz="quarter" idx="3"/>
          </p:nvPr>
        </p:nvSpPr>
        <p:spPr>
          <a:xfrm rot="5400000">
            <a:off x="6989763" y="3736975"/>
            <a:ext cx="3200400" cy="365125"/>
          </a:xfrm>
          <a:prstGeom prst="rect">
            <a:avLst/>
          </a:prstGeom>
        </p:spPr>
        <p:txBody>
          <a:bodyPr vert="horz" anchor="ctr" anchorCtr="0"/>
          <a:lstStyle>
            <a:lvl1pPr algn="l" eaLnBrk="1" latinLnBrk="0" hangingPunct="1">
              <a:defRPr kumimoji="0" sz="1200">
                <a:solidFill>
                  <a:schemeClr val="tx2"/>
                </a:solidFill>
                <a:latin typeface="Arial" charset="0"/>
              </a:defRPr>
            </a:lvl1pPr>
          </a:lstStyle>
          <a:p>
            <a:pPr>
              <a:defRPr/>
            </a:pPr>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a:defRPr/>
            </a:pPr>
            <a:endParaRPr lang="en-US">
              <a:latin typeface="Arial" charset="0"/>
            </a:endParaRPr>
          </a:p>
        </p:txBody>
      </p:sp>
      <p:sp>
        <p:nvSpPr>
          <p:cNvPr id="1032" name="Straight Connector 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034" name="Straight Connector 1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Oval 11"/>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23" name="Slide Number Placeholder 22"/>
          <p:cNvSpPr>
            <a:spLocks noGrp="1"/>
          </p:cNvSpPr>
          <p:nvPr>
            <p:ph type="sldNum" sz="quarter" idx="4"/>
          </p:nvPr>
        </p:nvSpPr>
        <p:spPr>
          <a:xfrm>
            <a:off x="8129588" y="5734050"/>
            <a:ext cx="609600" cy="520700"/>
          </a:xfrm>
          <a:prstGeom prst="rect">
            <a:avLst/>
          </a:prstGeom>
        </p:spPr>
        <p:txBody>
          <a:bodyPr vert="horz" wrap="square" lIns="91440" tIns="45720" rIns="91440" bIns="45720" numCol="1" anchor="ctr" anchorCtr="0" compatLnSpc="1">
            <a:prstTxWarp prst="textNoShape">
              <a:avLst/>
            </a:prstTxWarp>
          </a:bodyPr>
          <a:lstStyle>
            <a:lvl1pPr algn="ctr">
              <a:defRPr sz="1400" b="1">
                <a:solidFill>
                  <a:srgbClr val="FFFFFF"/>
                </a:solidFill>
              </a:defRPr>
            </a:lvl1pPr>
          </a:lstStyle>
          <a:p>
            <a:fld id="{8E61FB9B-423C-402B-8DB4-5D60E8E93A1B}"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0" r:id="rId4"/>
    <p:sldLayoutId id="2147483801" r:id="rId5"/>
    <p:sldLayoutId id="2147483808" r:id="rId6"/>
    <p:sldLayoutId id="2147483802" r:id="rId7"/>
    <p:sldLayoutId id="2147483809" r:id="rId8"/>
    <p:sldLayoutId id="2147483810" r:id="rId9"/>
    <p:sldLayoutId id="2147483803" r:id="rId10"/>
    <p:sldLayoutId id="2147483804" r:id="rId11"/>
  </p:sldLayoutIdLst>
  <p:txStyles>
    <p:titleStyle>
      <a:lvl1pPr algn="l" rtl="0" eaLnBrk="0" fontAlgn="base" hangingPunct="0">
        <a:spcBef>
          <a:spcPct val="0"/>
        </a:spcBef>
        <a:spcAft>
          <a:spcPct val="0"/>
        </a:spcAft>
        <a:defRPr sz="3000" kern="1200" cap="small">
          <a:solidFill>
            <a:schemeClr val="tx2"/>
          </a:solidFill>
          <a:latin typeface="+mj-lt"/>
          <a:ea typeface="+mj-ea"/>
          <a:cs typeface="+mj-cs"/>
        </a:defRPr>
      </a:lvl1pPr>
      <a:lvl2pPr algn="l" rtl="0" eaLnBrk="0" fontAlgn="base" hangingPunct="0">
        <a:spcBef>
          <a:spcPct val="0"/>
        </a:spcBef>
        <a:spcAft>
          <a:spcPct val="0"/>
        </a:spcAft>
        <a:defRPr sz="3000">
          <a:solidFill>
            <a:schemeClr val="tx2"/>
          </a:solidFill>
          <a:latin typeface="Century Schoolbook" pitchFamily="18" charset="0"/>
        </a:defRPr>
      </a:lvl2pPr>
      <a:lvl3pPr algn="l" rtl="0" eaLnBrk="0" fontAlgn="base" hangingPunct="0">
        <a:spcBef>
          <a:spcPct val="0"/>
        </a:spcBef>
        <a:spcAft>
          <a:spcPct val="0"/>
        </a:spcAft>
        <a:defRPr sz="3000">
          <a:solidFill>
            <a:schemeClr val="tx2"/>
          </a:solidFill>
          <a:latin typeface="Century Schoolbook" pitchFamily="18" charset="0"/>
        </a:defRPr>
      </a:lvl3pPr>
      <a:lvl4pPr algn="l" rtl="0" eaLnBrk="0" fontAlgn="base" hangingPunct="0">
        <a:spcBef>
          <a:spcPct val="0"/>
        </a:spcBef>
        <a:spcAft>
          <a:spcPct val="0"/>
        </a:spcAft>
        <a:defRPr sz="3000">
          <a:solidFill>
            <a:schemeClr val="tx2"/>
          </a:solidFill>
          <a:latin typeface="Century Schoolbook" pitchFamily="18" charset="0"/>
        </a:defRPr>
      </a:lvl4pPr>
      <a:lvl5pPr algn="l" rtl="0" eaLnBrk="0" fontAlgn="base" hangingPunct="0">
        <a:spcBef>
          <a:spcPct val="0"/>
        </a:spcBef>
        <a:spcAft>
          <a:spcPct val="0"/>
        </a:spcAft>
        <a:defRPr sz="3000">
          <a:solidFill>
            <a:schemeClr val="tx2"/>
          </a:solidFill>
          <a:latin typeface="Century Schoolbook" pitchFamily="18" charset="0"/>
        </a:defRPr>
      </a:lvl5pPr>
      <a:lvl6pPr marL="457200" algn="l" rtl="0" fontAlgn="base">
        <a:spcBef>
          <a:spcPct val="0"/>
        </a:spcBef>
        <a:spcAft>
          <a:spcPct val="0"/>
        </a:spcAft>
        <a:defRPr sz="3000">
          <a:solidFill>
            <a:schemeClr val="tx2"/>
          </a:solidFill>
          <a:latin typeface="Century Schoolbook" pitchFamily="18" charset="0"/>
        </a:defRPr>
      </a:lvl6pPr>
      <a:lvl7pPr marL="914400" algn="l" rtl="0" fontAlgn="base">
        <a:spcBef>
          <a:spcPct val="0"/>
        </a:spcBef>
        <a:spcAft>
          <a:spcPct val="0"/>
        </a:spcAft>
        <a:defRPr sz="3000">
          <a:solidFill>
            <a:schemeClr val="tx2"/>
          </a:solidFill>
          <a:latin typeface="Century Schoolbook" pitchFamily="18" charset="0"/>
        </a:defRPr>
      </a:lvl7pPr>
      <a:lvl8pPr marL="1371600" algn="l" rtl="0" fontAlgn="base">
        <a:spcBef>
          <a:spcPct val="0"/>
        </a:spcBef>
        <a:spcAft>
          <a:spcPct val="0"/>
        </a:spcAft>
        <a:defRPr sz="3000">
          <a:solidFill>
            <a:schemeClr val="tx2"/>
          </a:solidFill>
          <a:latin typeface="Century Schoolbook" pitchFamily="18" charset="0"/>
        </a:defRPr>
      </a:lvl8pPr>
      <a:lvl9pPr marL="1828800" algn="l" rtl="0" fontAlgn="base">
        <a:spcBef>
          <a:spcPct val="0"/>
        </a:spcBef>
        <a:spcAft>
          <a:spcPct val="0"/>
        </a:spcAft>
        <a:defRPr sz="3000">
          <a:solidFill>
            <a:schemeClr val="tx2"/>
          </a:solidFill>
          <a:latin typeface="Century Schoolbook" pitchFamily="18" charset="0"/>
        </a:defRPr>
      </a:lvl9pPr>
    </p:titleStyle>
    <p:bodyStyle>
      <a:lvl1pPr marL="273050" indent="-273050" algn="l" rtl="0" eaLnBrk="0" fontAlgn="base" hangingPunct="0">
        <a:spcBef>
          <a:spcPts val="600"/>
        </a:spcBef>
        <a:spcAft>
          <a:spcPct val="0"/>
        </a:spcAft>
        <a:buClr>
          <a:schemeClr val="accent1"/>
        </a:buClr>
        <a:buSzPct val="70000"/>
        <a:buFont typeface="Wingdings" panose="05000000000000000000" pitchFamily="2" charset="2"/>
        <a:buChar char=""/>
        <a:defRPr sz="2400" kern="1200">
          <a:solidFill>
            <a:schemeClr val="tx1"/>
          </a:solidFill>
          <a:latin typeface="+mn-lt"/>
          <a:ea typeface="+mn-ea"/>
          <a:cs typeface="+mn-cs"/>
        </a:defRPr>
      </a:lvl1pPr>
      <a:lvl2pPr marL="639763" indent="-273050" algn="l" rtl="0" eaLnBrk="0" fontAlgn="base" hangingPunct="0">
        <a:spcBef>
          <a:spcPct val="20000"/>
        </a:spcBef>
        <a:spcAft>
          <a:spcPct val="0"/>
        </a:spcAft>
        <a:buClr>
          <a:schemeClr val="accent1"/>
        </a:buClr>
        <a:buSzPct val="80000"/>
        <a:buFont typeface="Wingdings 2" panose="05020102010507070707" pitchFamily="18" charset="2"/>
        <a:buChar char=""/>
        <a:defRPr sz="2100" kern="1200">
          <a:solidFill>
            <a:schemeClr val="tx1"/>
          </a:solidFill>
          <a:latin typeface="+mn-lt"/>
          <a:ea typeface="+mn-ea"/>
          <a:cs typeface="+mn-cs"/>
        </a:defRPr>
      </a:lvl2pPr>
      <a:lvl3pPr marL="914400" indent="-182563" algn="l" rtl="0" eaLnBrk="0" fontAlgn="base" hangingPunct="0">
        <a:spcBef>
          <a:spcPct val="20000"/>
        </a:spcBef>
        <a:spcAft>
          <a:spcPct val="0"/>
        </a:spcAft>
        <a:buClr>
          <a:srgbClr val="E0752F"/>
        </a:buClr>
        <a:buSzPct val="60000"/>
        <a:buFont typeface="Wingdings" panose="05000000000000000000" pitchFamily="2" charset="2"/>
        <a:buChar char=""/>
        <a:defRPr sz="2400" kern="1200">
          <a:solidFill>
            <a:schemeClr val="tx1"/>
          </a:solidFill>
          <a:latin typeface="+mn-lt"/>
          <a:ea typeface="+mn-ea"/>
          <a:cs typeface="+mn-cs"/>
        </a:defRPr>
      </a:lvl3pPr>
      <a:lvl4pPr marL="1187450" indent="-182563" algn="l" rtl="0" eaLnBrk="0" fontAlgn="base" hangingPunct="0">
        <a:spcBef>
          <a:spcPct val="20000"/>
        </a:spcBef>
        <a:spcAft>
          <a:spcPct val="0"/>
        </a:spcAft>
        <a:buClr>
          <a:srgbClr val="FEC3AE"/>
        </a:buClr>
        <a:buSzPct val="60000"/>
        <a:buFont typeface="Wingdings" panose="05000000000000000000" pitchFamily="2" charset="2"/>
        <a:buChar char=""/>
        <a:defRPr sz="2000" kern="1200">
          <a:solidFill>
            <a:schemeClr val="tx1"/>
          </a:solidFill>
          <a:latin typeface="+mn-lt"/>
          <a:ea typeface="+mn-ea"/>
          <a:cs typeface="+mn-cs"/>
        </a:defRPr>
      </a:lvl4pPr>
      <a:lvl5pPr marL="1462088" indent="-182563" algn="l" rtl="0" eaLnBrk="0" fontAlgn="base" hangingPunct="0">
        <a:spcBef>
          <a:spcPct val="20000"/>
        </a:spcBef>
        <a:spcAft>
          <a:spcPct val="0"/>
        </a:spcAft>
        <a:buClr>
          <a:srgbClr val="BDCAE9"/>
        </a:buClr>
        <a:buSzPct val="68000"/>
        <a:buFont typeface="Wingdings 2" panose="05020102010507070707"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AutoShape 2"/>
          <p:cNvSpPr>
            <a:spLocks noGrp="1" noChangeArrowheads="1"/>
          </p:cNvSpPr>
          <p:nvPr>
            <p:ph type="ctrTitle"/>
          </p:nvPr>
        </p:nvSpPr>
        <p:spPr>
          <a:xfrm>
            <a:off x="2286000" y="3124200"/>
            <a:ext cx="6172200" cy="1893888"/>
          </a:xfrm>
        </p:spPr>
        <p:txBody>
          <a:bodyPr/>
          <a:lstStyle/>
          <a:p>
            <a:pPr eaLnBrk="1" fontAlgn="auto" hangingPunct="1">
              <a:spcAft>
                <a:spcPts val="0"/>
              </a:spcAft>
              <a:defRPr/>
            </a:pPr>
            <a:r>
              <a:rPr lang="en-GB" dirty="0" smtClean="0">
                <a:latin typeface="Arial" panose="020B0604020202020204" pitchFamily="34" charset="0"/>
                <a:cs typeface="Arial" panose="020B0604020202020204" pitchFamily="34" charset="0"/>
              </a:rPr>
              <a:t>Reading and Writing for your Assignments </a:t>
            </a:r>
          </a:p>
        </p:txBody>
      </p:sp>
      <p:sp>
        <p:nvSpPr>
          <p:cNvPr id="8195" name="Rectangle 3"/>
          <p:cNvSpPr>
            <a:spLocks noGrp="1" noChangeArrowheads="1"/>
          </p:cNvSpPr>
          <p:nvPr>
            <p:ph type="subTitle" idx="1"/>
          </p:nvPr>
        </p:nvSpPr>
        <p:spPr>
          <a:xfrm>
            <a:off x="2286000" y="5003800"/>
            <a:ext cx="6172200" cy="1371600"/>
          </a:xfrm>
        </p:spPr>
        <p:txBody>
          <a:bodyPr/>
          <a:lstStyle/>
          <a:p>
            <a:pPr eaLnBrk="1" hangingPunct="1"/>
            <a:r>
              <a:rPr lang="en-US" altLang="en-US" smtClean="0">
                <a:latin typeface="Arial" panose="020B0604020202020204" pitchFamily="34" charset="0"/>
                <a:cs typeface="Arial" panose="020B0604020202020204" pitchFamily="34" charset="0"/>
              </a:rPr>
              <a:t>Angella Cooze</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AutoShape 2"/>
          <p:cNvSpPr>
            <a:spLocks noGrp="1" noChangeArrowheads="1"/>
          </p:cNvSpPr>
          <p:nvPr>
            <p:ph type="title"/>
          </p:nvPr>
        </p:nvSpPr>
        <p:spPr/>
        <p:txBody>
          <a:bodyPr/>
          <a:lstStyle/>
          <a:p>
            <a:pPr eaLnBrk="1" fontAlgn="auto" hangingPunct="1">
              <a:spcAft>
                <a:spcPts val="0"/>
              </a:spcAft>
              <a:defRPr/>
            </a:pPr>
            <a:r>
              <a:rPr lang="en-GB" dirty="0" smtClean="0">
                <a:latin typeface="Arial" panose="020B0604020202020204" pitchFamily="34" charset="0"/>
                <a:cs typeface="Arial" panose="020B0604020202020204" pitchFamily="34" charset="0"/>
              </a:rPr>
              <a:t>What is it? Reading for your assignments</a:t>
            </a:r>
          </a:p>
        </p:txBody>
      </p:sp>
      <p:sp>
        <p:nvSpPr>
          <p:cNvPr id="9219" name="Rectangle 3"/>
          <p:cNvSpPr>
            <a:spLocks noGrp="1" noChangeArrowheads="1"/>
          </p:cNvSpPr>
          <p:nvPr>
            <p:ph sz="quarter" idx="1"/>
          </p:nvPr>
        </p:nvSpPr>
        <p:spPr>
          <a:xfrm>
            <a:off x="457200" y="1600200"/>
            <a:ext cx="7467600" cy="4873625"/>
          </a:xfrm>
        </p:spPr>
        <p:txBody>
          <a:bodyPr/>
          <a:lstStyle/>
          <a:p>
            <a:pPr eaLnBrk="1" hangingPunct="1"/>
            <a:r>
              <a:rPr lang="en-GB" altLang="en-US" smtClean="0"/>
              <a:t> </a:t>
            </a:r>
            <a:r>
              <a:rPr lang="en-GB" altLang="en-US" smtClean="0">
                <a:latin typeface="Arial" panose="020B0604020202020204" pitchFamily="34" charset="0"/>
                <a:cs typeface="Arial" panose="020B0604020202020204" pitchFamily="34" charset="0"/>
              </a:rPr>
              <a:t>You will be expected to demonstrate your understanding of  literature relevant to your topic, and your ability to analyse, evaluate and synthesize.</a:t>
            </a:r>
          </a:p>
          <a:p>
            <a:pPr eaLnBrk="1" hangingPunct="1"/>
            <a:r>
              <a:rPr lang="en-GB" altLang="en-US" smtClean="0">
                <a:latin typeface="Arial" panose="020B0604020202020204" pitchFamily="34" charset="0"/>
                <a:cs typeface="Arial" panose="020B0604020202020204" pitchFamily="34" charset="0"/>
              </a:rPr>
              <a:t>A (</a:t>
            </a:r>
            <a:r>
              <a:rPr lang="en-GB" altLang="en-US" b="1" smtClean="0">
                <a:latin typeface="Arial" panose="020B0604020202020204" pitchFamily="34" charset="0"/>
                <a:cs typeface="Arial" panose="020B0604020202020204" pitchFamily="34" charset="0"/>
              </a:rPr>
              <a:t>critica</a:t>
            </a:r>
            <a:r>
              <a:rPr lang="en-GB" altLang="en-US" smtClean="0">
                <a:latin typeface="Arial" panose="020B0604020202020204" pitchFamily="34" charset="0"/>
                <a:cs typeface="Arial" panose="020B0604020202020204" pitchFamily="34" charset="0"/>
              </a:rPr>
              <a:t>l) </a:t>
            </a:r>
            <a:r>
              <a:rPr lang="en-GB" altLang="en-US" b="1" smtClean="0">
                <a:latin typeface="Arial" panose="020B0604020202020204" pitchFamily="34" charset="0"/>
                <a:cs typeface="Arial" panose="020B0604020202020204" pitchFamily="34" charset="0"/>
              </a:rPr>
              <a:t>evaluation</a:t>
            </a:r>
            <a:r>
              <a:rPr lang="en-GB" altLang="en-US" smtClean="0">
                <a:latin typeface="Arial" panose="020B0604020202020204" pitchFamily="34" charset="0"/>
                <a:cs typeface="Arial" panose="020B0604020202020204" pitchFamily="34" charset="0"/>
              </a:rPr>
              <a:t> of key ideas and research findings in professional and academic texts.</a:t>
            </a:r>
          </a:p>
          <a:p>
            <a:pPr eaLnBrk="1" hangingPunct="1"/>
            <a:r>
              <a:rPr lang="en-GB" altLang="en-US" b="1" smtClean="0">
                <a:latin typeface="Arial" panose="020B0604020202020204" pitchFamily="34" charset="0"/>
                <a:cs typeface="Arial" panose="020B0604020202020204" pitchFamily="34" charset="0"/>
              </a:rPr>
              <a:t> Not </a:t>
            </a:r>
            <a:r>
              <a:rPr lang="en-GB" altLang="en-US" smtClean="0">
                <a:latin typeface="Arial" panose="020B0604020202020204" pitchFamily="34" charset="0"/>
                <a:cs typeface="Arial" panose="020B0604020202020204" pitchFamily="34" charset="0"/>
              </a:rPr>
              <a:t>a description or summary of documents.</a:t>
            </a:r>
          </a:p>
          <a:p>
            <a:pPr eaLnBrk="1" hangingPunct="1"/>
            <a:r>
              <a:rPr lang="en-GB" altLang="en-US" smtClean="0">
                <a:latin typeface="Arial" panose="020B0604020202020204" pitchFamily="34" charset="0"/>
                <a:cs typeface="Arial" panose="020B0604020202020204" pitchFamily="34" charset="0"/>
              </a:rPr>
              <a:t>A (</a:t>
            </a:r>
            <a:r>
              <a:rPr lang="en-GB" altLang="en-US" i="1" smtClean="0">
                <a:latin typeface="Arial" panose="020B0604020202020204" pitchFamily="34" charset="0"/>
                <a:cs typeface="Arial" panose="020B0604020202020204" pitchFamily="34" charset="0"/>
              </a:rPr>
              <a:t>critical) evaluation</a:t>
            </a:r>
            <a:r>
              <a:rPr lang="en-GB" altLang="en-US" smtClean="0">
                <a:latin typeface="Arial" panose="020B0604020202020204" pitchFamily="34" charset="0"/>
                <a:cs typeface="Arial" panose="020B0604020202020204" pitchFamily="34" charset="0"/>
              </a:rPr>
              <a:t> of relevant/pertinent literature, which </a:t>
            </a:r>
            <a:r>
              <a:rPr lang="en-GB" altLang="en-US" b="1" smtClean="0">
                <a:latin typeface="Arial" panose="020B0604020202020204" pitchFamily="34" charset="0"/>
                <a:cs typeface="Arial" panose="020B0604020202020204" pitchFamily="34" charset="0"/>
              </a:rPr>
              <a:t>informs</a:t>
            </a:r>
            <a:r>
              <a:rPr lang="en-GB" altLang="en-US" smtClean="0">
                <a:latin typeface="Arial" panose="020B0604020202020204" pitchFamily="34" charset="0"/>
                <a:cs typeface="Arial" panose="020B0604020202020204" pitchFamily="34" charset="0"/>
              </a:rPr>
              <a:t> your own research and interventions.</a:t>
            </a:r>
          </a:p>
          <a:p>
            <a:pPr eaLnBrk="1" hangingPunct="1"/>
            <a:r>
              <a:rPr lang="en-GB" altLang="en-US" smtClean="0">
                <a:latin typeface="Arial" panose="020B0604020202020204" pitchFamily="34" charset="0"/>
                <a:cs typeface="Arial" panose="020B0604020202020204" pitchFamily="34" charset="0"/>
              </a:rPr>
              <a:t>Situate your own findings/exploration of school policy and practice </a:t>
            </a:r>
            <a:r>
              <a:rPr lang="en-GB" altLang="en-US" b="1" smtClean="0">
                <a:latin typeface="Arial" panose="020B0604020202020204" pitchFamily="34" charset="0"/>
                <a:cs typeface="Arial" panose="020B0604020202020204" pitchFamily="34" charset="0"/>
              </a:rPr>
              <a:t>within</a:t>
            </a:r>
            <a:r>
              <a:rPr lang="en-GB" altLang="en-US" smtClean="0">
                <a:latin typeface="Arial" panose="020B0604020202020204" pitchFamily="34" charset="0"/>
                <a:cs typeface="Arial" panose="020B0604020202020204" pitchFamily="34" charset="0"/>
              </a:rPr>
              <a:t> your reading.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mph" presetSubtype="0" fill="hold" nodeType="withEffect">
                                  <p:stCondLst>
                                    <p:cond delay="0"/>
                                  </p:stCondLst>
                                  <p:childTnLst>
                                    <p:animScale>
                                      <p:cBhvr>
                                        <p:cTn id="6" dur="2000" fill="hold"/>
                                        <p:tgtEl>
                                          <p:spTgt spid="9219">
                                            <p:txEl>
                                              <p:pRg st="0" end="0"/>
                                            </p:txEl>
                                          </p:spTgt>
                                        </p:tgtEl>
                                      </p:cBhvr>
                                      <p:by x="150000" y="150000"/>
                                    </p:animScale>
                                  </p:childTnLst>
                                </p:cTn>
                              </p:par>
                            </p:childTnLst>
                          </p:cTn>
                        </p:par>
                      </p:childTnLst>
                    </p:cTn>
                  </p:par>
                  <p:par>
                    <p:cTn id="7" fill="hold" nodeType="clickPar">
                      <p:stCondLst>
                        <p:cond delay="indefinite"/>
                      </p:stCondLst>
                      <p:childTnLst>
                        <p:par>
                          <p:cTn id="8" fill="hold" nodeType="withGroup">
                            <p:stCondLst>
                              <p:cond delay="0"/>
                            </p:stCondLst>
                            <p:childTnLst>
                              <p:par>
                                <p:cTn id="9" presetID="6" presetClass="emph" presetSubtype="0" fill="hold" nodeType="clickEffect">
                                  <p:stCondLst>
                                    <p:cond delay="0"/>
                                  </p:stCondLst>
                                  <p:childTnLst>
                                    <p:animScale>
                                      <p:cBhvr>
                                        <p:cTn id="10" dur="2000" fill="hold"/>
                                        <p:tgtEl>
                                          <p:spTgt spid="9219">
                                            <p:txEl>
                                              <p:pRg st="1" end="1"/>
                                            </p:txEl>
                                          </p:spTgt>
                                        </p:tgtEl>
                                      </p:cBhvr>
                                      <p:by x="150000" y="150000"/>
                                    </p:animScale>
                                  </p:childTnLst>
                                </p:cTn>
                              </p:par>
                            </p:childTnLst>
                          </p:cTn>
                        </p:par>
                      </p:childTnLst>
                    </p:cTn>
                  </p:par>
                  <p:par>
                    <p:cTn id="11" fill="hold" nodeType="clickPar">
                      <p:stCondLst>
                        <p:cond delay="indefinite"/>
                      </p:stCondLst>
                      <p:childTnLst>
                        <p:par>
                          <p:cTn id="12" fill="hold" nodeType="withGroup">
                            <p:stCondLst>
                              <p:cond delay="0"/>
                            </p:stCondLst>
                            <p:childTnLst>
                              <p:par>
                                <p:cTn id="13" presetID="6" presetClass="emph" presetSubtype="0" fill="hold" nodeType="clickEffect">
                                  <p:stCondLst>
                                    <p:cond delay="0"/>
                                  </p:stCondLst>
                                  <p:childTnLst>
                                    <p:animScale>
                                      <p:cBhvr>
                                        <p:cTn id="14" dur="2000" fill="hold"/>
                                        <p:tgtEl>
                                          <p:spTgt spid="9219">
                                            <p:txEl>
                                              <p:pRg st="2" end="2"/>
                                            </p:txEl>
                                          </p:spTgt>
                                        </p:tgtEl>
                                      </p:cBhvr>
                                      <p:by x="150000" y="150000"/>
                                    </p:animScale>
                                  </p:childTnLst>
                                </p:cTn>
                              </p:par>
                            </p:childTnLst>
                          </p:cTn>
                        </p:par>
                      </p:childTnLst>
                    </p:cTn>
                  </p:par>
                  <p:par>
                    <p:cTn id="15" fill="hold" nodeType="clickPar">
                      <p:stCondLst>
                        <p:cond delay="indefinite"/>
                      </p:stCondLst>
                      <p:childTnLst>
                        <p:par>
                          <p:cTn id="16" fill="hold" nodeType="withGroup">
                            <p:stCondLst>
                              <p:cond delay="0"/>
                            </p:stCondLst>
                            <p:childTnLst>
                              <p:par>
                                <p:cTn id="17" presetID="6" presetClass="emph" presetSubtype="0" fill="hold" nodeType="clickEffect">
                                  <p:stCondLst>
                                    <p:cond delay="0"/>
                                  </p:stCondLst>
                                  <p:childTnLst>
                                    <p:animScale>
                                      <p:cBhvr>
                                        <p:cTn id="18" dur="2000" fill="hold"/>
                                        <p:tgtEl>
                                          <p:spTgt spid="9219">
                                            <p:txEl>
                                              <p:pRg st="3" end="3"/>
                                            </p:txEl>
                                          </p:spTgt>
                                        </p:tgtEl>
                                      </p:cBhvr>
                                      <p:by x="150000" y="150000"/>
                                    </p:animScale>
                                  </p:childTnLst>
                                </p:cTn>
                              </p:par>
                            </p:childTnLst>
                          </p:cTn>
                        </p:par>
                      </p:childTnLst>
                    </p:cTn>
                  </p:par>
                  <p:par>
                    <p:cTn id="19" fill="hold" nodeType="clickPar">
                      <p:stCondLst>
                        <p:cond delay="indefinite"/>
                      </p:stCondLst>
                      <p:childTnLst>
                        <p:par>
                          <p:cTn id="20" fill="hold" nodeType="withGroup">
                            <p:stCondLst>
                              <p:cond delay="0"/>
                            </p:stCondLst>
                            <p:childTnLst>
                              <p:par>
                                <p:cTn id="21" presetID="6" presetClass="emph" presetSubtype="0" fill="hold" nodeType="clickEffect">
                                  <p:stCondLst>
                                    <p:cond delay="0"/>
                                  </p:stCondLst>
                                  <p:childTnLst>
                                    <p:animScale>
                                      <p:cBhvr>
                                        <p:cTn id="22" dur="2000" fill="hold"/>
                                        <p:tgtEl>
                                          <p:spTgt spid="9219">
                                            <p:txEl>
                                              <p:pRg st="4" end="4"/>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684213" y="260350"/>
            <a:ext cx="7467600" cy="1143000"/>
          </a:xfrm>
        </p:spPr>
        <p:txBody>
          <a:bodyPr/>
          <a:lstStyle/>
          <a:p>
            <a:pPr eaLnBrk="1" hangingPunct="1">
              <a:defRPr/>
            </a:pPr>
            <a:r>
              <a:rPr lang="en-US" dirty="0" smtClean="0">
                <a:latin typeface="Arial" panose="020B0604020202020204" pitchFamily="34" charset="0"/>
                <a:ea typeface="ＭＳ Ｐゴシック" charset="-128"/>
                <a:cs typeface="Arial" panose="020B0604020202020204" pitchFamily="34" charset="0"/>
              </a:rPr>
              <a:t> reading (and how it benefits your writing)</a:t>
            </a:r>
          </a:p>
        </p:txBody>
      </p:sp>
      <p:sp>
        <p:nvSpPr>
          <p:cNvPr id="10243" name="Content Placeholder 2"/>
          <p:cNvSpPr>
            <a:spLocks noGrp="1"/>
          </p:cNvSpPr>
          <p:nvPr>
            <p:ph idx="1"/>
          </p:nvPr>
        </p:nvSpPr>
        <p:spPr>
          <a:xfrm>
            <a:off x="304800" y="1905000"/>
            <a:ext cx="8515350" cy="4260850"/>
          </a:xfrm>
        </p:spPr>
        <p:txBody>
          <a:bodyPr/>
          <a:lstStyle/>
          <a:p>
            <a:pPr eaLnBrk="1" hangingPunct="1"/>
            <a:r>
              <a:rPr lang="en-US" altLang="en-US" smtClean="0">
                <a:ea typeface="MS PGothic" panose="020B0600070205080204" pitchFamily="34" charset="-128"/>
              </a:rPr>
              <a:t>Helps you determine key concepts and approaches connected to your topic.</a:t>
            </a:r>
          </a:p>
          <a:p>
            <a:pPr eaLnBrk="1" hangingPunct="1"/>
            <a:r>
              <a:rPr lang="en-US" altLang="en-US" smtClean="0">
                <a:ea typeface="MS PGothic" panose="020B0600070205080204" pitchFamily="34" charset="-128"/>
              </a:rPr>
              <a:t>Enables you to situate practice within research/academic frameworks and paradigms.</a:t>
            </a:r>
          </a:p>
          <a:p>
            <a:pPr eaLnBrk="1" hangingPunct="1"/>
            <a:r>
              <a:rPr lang="en-US" altLang="en-US" smtClean="0">
                <a:ea typeface="MS PGothic" panose="020B0600070205080204" pitchFamily="34" charset="-128"/>
              </a:rPr>
              <a:t>Helps you identify any inconsistencies or unexplored areas.</a:t>
            </a:r>
          </a:p>
          <a:p>
            <a:pPr eaLnBrk="1" hangingPunct="1"/>
            <a:r>
              <a:rPr lang="en-US" altLang="en-US" smtClean="0">
                <a:ea typeface="MS PGothic" panose="020B0600070205080204" pitchFamily="34" charset="-128"/>
              </a:rPr>
              <a:t>Provides support for your own views and provides a background or foundation for your decisions and reasoning.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randombar(horizontal)">
                                      <p:cBhvr>
                                        <p:cTn id="7" dur="500"/>
                                        <p:tgtEl>
                                          <p:spTgt spid="1024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10243">
                                            <p:txEl>
                                              <p:pRg st="1" end="1"/>
                                            </p:txEl>
                                          </p:spTgt>
                                        </p:tgtEl>
                                        <p:attrNameLst>
                                          <p:attrName>style.visibility</p:attrName>
                                        </p:attrNameLst>
                                      </p:cBhvr>
                                      <p:to>
                                        <p:strVal val="visible"/>
                                      </p:to>
                                    </p:set>
                                    <p:animEffect transition="in" filter="randombar(horizontal)">
                                      <p:cBhvr>
                                        <p:cTn id="10" dur="500"/>
                                        <p:tgtEl>
                                          <p:spTgt spid="10243">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animEffect transition="in" filter="randombar(horizontal)">
                                      <p:cBhvr>
                                        <p:cTn id="13" dur="500"/>
                                        <p:tgtEl>
                                          <p:spTgt spid="10243">
                                            <p:txEl>
                                              <p:pRg st="2" end="2"/>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10243">
                                            <p:txEl>
                                              <p:pRg st="3" end="3"/>
                                            </p:txEl>
                                          </p:spTgt>
                                        </p:tgtEl>
                                        <p:attrNameLst>
                                          <p:attrName>style.visibility</p:attrName>
                                        </p:attrNameLst>
                                      </p:cBhvr>
                                      <p:to>
                                        <p:strVal val="visible"/>
                                      </p:to>
                                    </p:set>
                                    <p:animEffect transition="in" filter="randombar(horizontal)">
                                      <p:cBhvr>
                                        <p:cTn id="16" dur="500"/>
                                        <p:tgtEl>
                                          <p:spTgt spid="102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63" y="285750"/>
            <a:ext cx="7424737" cy="560388"/>
          </a:xfrm>
        </p:spPr>
        <p:txBody>
          <a:bodyPr/>
          <a:lstStyle/>
          <a:p>
            <a:pPr eaLnBrk="1" fontAlgn="auto" hangingPunct="1">
              <a:spcAft>
                <a:spcPts val="0"/>
              </a:spcAft>
              <a:defRPr/>
            </a:pPr>
            <a:r>
              <a:rPr lang="en-GB" dirty="0" smtClean="0"/>
              <a:t>What do I need to demonstrate? </a:t>
            </a:r>
            <a:endParaRPr lang="en-GB"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1839578075"/>
              </p:ext>
            </p:extLst>
          </p:nvPr>
        </p:nvGraphicFramePr>
        <p:xfrm>
          <a:off x="500064" y="1772816"/>
          <a:ext cx="7424737" cy="5707380"/>
        </p:xfrm>
        <a:graphic>
          <a:graphicData uri="http://schemas.openxmlformats.org/drawingml/2006/table">
            <a:tbl>
              <a:tblPr firstRow="1" firstCol="1" bandRow="1"/>
              <a:tblGrid>
                <a:gridCol w="627755">
                  <a:extLst>
                    <a:ext uri="{9D8B030D-6E8A-4147-A177-3AD203B41FA5}">
                      <a16:colId xmlns:a16="http://schemas.microsoft.com/office/drawing/2014/main" val="20000"/>
                    </a:ext>
                  </a:extLst>
                </a:gridCol>
                <a:gridCol w="1069493">
                  <a:extLst>
                    <a:ext uri="{9D8B030D-6E8A-4147-A177-3AD203B41FA5}">
                      <a16:colId xmlns:a16="http://schemas.microsoft.com/office/drawing/2014/main" val="20001"/>
                    </a:ext>
                  </a:extLst>
                </a:gridCol>
                <a:gridCol w="1069493">
                  <a:extLst>
                    <a:ext uri="{9D8B030D-6E8A-4147-A177-3AD203B41FA5}">
                      <a16:colId xmlns:a16="http://schemas.microsoft.com/office/drawing/2014/main" val="20002"/>
                    </a:ext>
                  </a:extLst>
                </a:gridCol>
                <a:gridCol w="1132978">
                  <a:extLst>
                    <a:ext uri="{9D8B030D-6E8A-4147-A177-3AD203B41FA5}">
                      <a16:colId xmlns:a16="http://schemas.microsoft.com/office/drawing/2014/main" val="20003"/>
                    </a:ext>
                  </a:extLst>
                </a:gridCol>
                <a:gridCol w="1132978">
                  <a:extLst>
                    <a:ext uri="{9D8B030D-6E8A-4147-A177-3AD203B41FA5}">
                      <a16:colId xmlns:a16="http://schemas.microsoft.com/office/drawing/2014/main" val="20004"/>
                    </a:ext>
                  </a:extLst>
                </a:gridCol>
                <a:gridCol w="1196020">
                  <a:extLst>
                    <a:ext uri="{9D8B030D-6E8A-4147-A177-3AD203B41FA5}">
                      <a16:colId xmlns:a16="http://schemas.microsoft.com/office/drawing/2014/main" val="20005"/>
                    </a:ext>
                  </a:extLst>
                </a:gridCol>
                <a:gridCol w="1196020">
                  <a:extLst>
                    <a:ext uri="{9D8B030D-6E8A-4147-A177-3AD203B41FA5}">
                      <a16:colId xmlns:a16="http://schemas.microsoft.com/office/drawing/2014/main" val="20006"/>
                    </a:ext>
                  </a:extLst>
                </a:gridCol>
              </a:tblGrid>
              <a:tr h="1588434">
                <a:tc rowSpan="3">
                  <a:txBody>
                    <a:bodyPr/>
                    <a:lstStyle/>
                    <a:p>
                      <a:pPr marL="71755" marR="71755">
                        <a:lnSpc>
                          <a:spcPct val="107000"/>
                        </a:lnSpc>
                        <a:spcAft>
                          <a:spcPts val="0"/>
                        </a:spcAft>
                      </a:pPr>
                      <a:r>
                        <a:rPr lang="en-US" sz="700" dirty="0">
                          <a:effectLst/>
                          <a:latin typeface="Arial" panose="020B0604020202020204" pitchFamily="34" charset="0"/>
                          <a:ea typeface="Times New Roman" panose="02020603050405020304" pitchFamily="18" charset="0"/>
                        </a:rPr>
                        <a:t>Knowledge &amp; Understanding</a:t>
                      </a:r>
                      <a:endParaRPr lang="en-GB" sz="1000" dirty="0">
                        <a:effectLst/>
                        <a:latin typeface="Times New Roman" panose="02020603050405020304" pitchFamily="18" charset="0"/>
                        <a:ea typeface="Times New Roman" panose="02020603050405020304" pitchFamily="18" charset="0"/>
                      </a:endParaRPr>
                    </a:p>
                  </a:txBody>
                  <a:tcPr marL="56332" marR="56332"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17780">
                        <a:lnSpc>
                          <a:spcPct val="107000"/>
                        </a:lnSpc>
                        <a:spcAft>
                          <a:spcPts val="0"/>
                        </a:spcAft>
                      </a:pPr>
                      <a:r>
                        <a:rPr lang="en-US" sz="700">
                          <a:effectLst/>
                          <a:latin typeface="Arial" panose="020B0604020202020204" pitchFamily="34" charset="0"/>
                          <a:ea typeface="Times New Roman" panose="02020603050405020304" pitchFamily="18" charset="0"/>
                        </a:rPr>
                        <a:t>Literature Review</a:t>
                      </a:r>
                      <a:endParaRPr lang="en-GB" sz="1000">
                        <a:effectLst/>
                        <a:latin typeface="Times New Roman" panose="02020603050405020304" pitchFamily="18" charset="0"/>
                        <a:ea typeface="Times New Roman" panose="02020603050405020304" pitchFamily="18" charset="0"/>
                      </a:endParaRPr>
                    </a:p>
                    <a:p>
                      <a:pPr indent="17780">
                        <a:lnSpc>
                          <a:spcPct val="107000"/>
                        </a:lnSpc>
                        <a:spcAft>
                          <a:spcPts val="0"/>
                        </a:spcAft>
                      </a:pPr>
                      <a:r>
                        <a:rPr lang="en-US" sz="700">
                          <a:effectLst/>
                          <a:latin typeface="Arial" panose="020B0604020202020204" pitchFamily="34" charset="0"/>
                          <a:ea typeface="Times New Roman" panose="02020603050405020304" pitchFamily="18" charset="0"/>
                        </a:rPr>
                        <a:t> </a:t>
                      </a:r>
                      <a:endParaRPr lang="en-GB" sz="1000">
                        <a:effectLst/>
                        <a:latin typeface="Times New Roman" panose="02020603050405020304" pitchFamily="18" charset="0"/>
                        <a:ea typeface="Times New Roman" panose="02020603050405020304" pitchFamily="18" charset="0"/>
                      </a:endParaRPr>
                    </a:p>
                    <a:p>
                      <a:pPr indent="17780">
                        <a:lnSpc>
                          <a:spcPct val="107000"/>
                        </a:lnSpc>
                        <a:spcAft>
                          <a:spcPts val="0"/>
                        </a:spcAft>
                      </a:pPr>
                      <a:r>
                        <a:rPr lang="en-US" sz="700">
                          <a:effectLst/>
                          <a:latin typeface="Arial" panose="020B0604020202020204" pitchFamily="34" charset="0"/>
                          <a:ea typeface="Times New Roman" panose="02020603050405020304" pitchFamily="18" charset="0"/>
                        </a:rPr>
                        <a:t> </a:t>
                      </a:r>
                      <a:endParaRPr lang="en-GB" sz="100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US" sz="1000" dirty="0">
                          <a:effectLst/>
                          <a:latin typeface="Arial" panose="020B0604020202020204" pitchFamily="34" charset="0"/>
                          <a:ea typeface="Times New Roman" panose="02020603050405020304" pitchFamily="18" charset="0"/>
                        </a:rPr>
                        <a:t>Restricted reference to, or narrow use of, literature and /or too much emphasis on single or  out-of-date literature.</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4D5"/>
                    </a:solidFill>
                  </a:tcPr>
                </a:tc>
                <a:tc>
                  <a:txBody>
                    <a:bodyPr/>
                    <a:lstStyle/>
                    <a:p>
                      <a:pPr algn="l">
                        <a:lnSpc>
                          <a:spcPct val="107000"/>
                        </a:lnSpc>
                        <a:spcAft>
                          <a:spcPts val="0"/>
                        </a:spcAft>
                      </a:pPr>
                      <a:r>
                        <a:rPr lang="en-US" sz="1000">
                          <a:effectLst/>
                          <a:latin typeface="Arial" panose="020B0604020202020204" pitchFamily="34" charset="0"/>
                          <a:ea typeface="Times New Roman" panose="02020603050405020304" pitchFamily="18" charset="0"/>
                        </a:rPr>
                        <a:t>Report of some relevant literature and familiarity with major professional documents. Over reliance on a very few secondary sources.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lnSpc>
                          <a:spcPct val="107000"/>
                        </a:lnSpc>
                        <a:spcAft>
                          <a:spcPts val="0"/>
                        </a:spcAft>
                      </a:pPr>
                      <a:r>
                        <a:rPr lang="en-US" sz="1000">
                          <a:effectLst/>
                          <a:latin typeface="Arial" panose="020B0604020202020204" pitchFamily="34" charset="0"/>
                          <a:ea typeface="Times New Roman" panose="02020603050405020304" pitchFamily="18" charset="0"/>
                        </a:rPr>
                        <a:t>Report and evaluation of some relevant literature and familiarity with major  professional documents relevant to the brief. May be over reliant on a small number of key texts.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gn="l">
                        <a:lnSpc>
                          <a:spcPct val="107000"/>
                        </a:lnSpc>
                        <a:spcAft>
                          <a:spcPts val="0"/>
                        </a:spcAft>
                      </a:pPr>
                      <a:r>
                        <a:rPr lang="en-US" sz="1000">
                          <a:effectLst/>
                          <a:latin typeface="Arial" panose="020B0604020202020204" pitchFamily="34" charset="0"/>
                          <a:ea typeface="Times New Roman" panose="02020603050405020304" pitchFamily="18" charset="0"/>
                        </a:rPr>
                        <a:t>Report, analysis and evaluation of relevant literature and clear understanding of key messages found in with major professional documents relevant to the brief.</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gn="l">
                        <a:lnSpc>
                          <a:spcPct val="107000"/>
                        </a:lnSpc>
                        <a:spcAft>
                          <a:spcPts val="0"/>
                        </a:spcAft>
                      </a:pPr>
                      <a:r>
                        <a:rPr lang="en-US" sz="1000" dirty="0">
                          <a:effectLst/>
                          <a:latin typeface="Arial" panose="020B0604020202020204" pitchFamily="34" charset="0"/>
                          <a:ea typeface="Times New Roman" panose="02020603050405020304" pitchFamily="18" charset="0"/>
                        </a:rPr>
                        <a:t>Report, analysis and evaluation of relevant literature, including evidence of broad background reading and confident understanding of key messages of major professional documents relevant to the brief.</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extLst>
                  <a:ext uri="{0D108BD9-81ED-4DB2-BD59-A6C34878D82A}">
                    <a16:rowId xmlns:a16="http://schemas.microsoft.com/office/drawing/2014/main" val="10000"/>
                  </a:ext>
                </a:extLst>
              </a:tr>
              <a:tr h="1509612">
                <a:tc vMerge="1">
                  <a:txBody>
                    <a:bodyPr/>
                    <a:lstStyle/>
                    <a:p>
                      <a:endParaRPr lang="en-GB"/>
                    </a:p>
                  </a:txBody>
                  <a:tcPr/>
                </a:tc>
                <a:tc>
                  <a:txBody>
                    <a:bodyPr/>
                    <a:lstStyle/>
                    <a:p>
                      <a:pPr indent="17780">
                        <a:lnSpc>
                          <a:spcPct val="107000"/>
                        </a:lnSpc>
                        <a:spcAft>
                          <a:spcPts val="0"/>
                        </a:spcAft>
                      </a:pPr>
                      <a:r>
                        <a:rPr lang="en-US" sz="700">
                          <a:effectLst/>
                          <a:latin typeface="Arial" panose="020B0604020202020204" pitchFamily="34" charset="0"/>
                          <a:ea typeface="Times New Roman" panose="02020603050405020304" pitchFamily="18" charset="0"/>
                        </a:rPr>
                        <a:t>Conceptual Understanding &amp; Subject Knowledge</a:t>
                      </a:r>
                      <a:endParaRPr lang="en-GB" sz="100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US" sz="1000" dirty="0">
                          <a:effectLst/>
                          <a:latin typeface="Arial" panose="020B0604020202020204" pitchFamily="34" charset="0"/>
                          <a:ea typeface="Times New Roman" panose="02020603050405020304" pitchFamily="18" charset="0"/>
                        </a:rPr>
                        <a:t>Limited or oblique knowledge of key issues with some errors in significant areas of understanding.</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4D5"/>
                    </a:solidFill>
                  </a:tcPr>
                </a:tc>
                <a:tc>
                  <a:txBody>
                    <a:bodyPr/>
                    <a:lstStyle/>
                    <a:p>
                      <a:pPr algn="l">
                        <a:lnSpc>
                          <a:spcPct val="107000"/>
                        </a:lnSpc>
                        <a:spcAft>
                          <a:spcPts val="0"/>
                        </a:spcAft>
                      </a:pPr>
                      <a:r>
                        <a:rPr lang="en-US" sz="1000">
                          <a:solidFill>
                            <a:srgbClr val="000000"/>
                          </a:solidFill>
                          <a:effectLst/>
                          <a:latin typeface="Arial" panose="020B0604020202020204" pitchFamily="34" charset="0"/>
                          <a:ea typeface="Times New Roman" panose="02020603050405020304" pitchFamily="18" charset="0"/>
                        </a:rPr>
                        <a:t>Main concepts understood and explored in specific contexts.</a:t>
                      </a:r>
                      <a:endParaRPr lang="en-GB" sz="1200">
                        <a:effectLst/>
                        <a:latin typeface="Times New Roman" panose="02020603050405020304" pitchFamily="18" charset="0"/>
                        <a:ea typeface="Times New Roman" panose="02020603050405020304" pitchFamily="18" charset="0"/>
                      </a:endParaRPr>
                    </a:p>
                    <a:p>
                      <a:pPr algn="l">
                        <a:lnSpc>
                          <a:spcPct val="107000"/>
                        </a:lnSpc>
                        <a:spcAft>
                          <a:spcPts val="0"/>
                        </a:spcAft>
                      </a:pPr>
                      <a:r>
                        <a:rPr lang="en-US" sz="1000">
                          <a:solidFill>
                            <a:srgbClr val="000000"/>
                          </a:solidFill>
                          <a:effectLst/>
                          <a:latin typeface="Arial" panose="020B0604020202020204" pitchFamily="34" charset="0"/>
                          <a:ea typeface="Times New Roman" panose="02020603050405020304" pitchFamily="18" charset="0"/>
                        </a:rPr>
                        <a:t>Relevant identification of key issues, but limited in scope or clarity.</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lnSpc>
                          <a:spcPct val="107000"/>
                        </a:lnSpc>
                        <a:spcAft>
                          <a:spcPts val="0"/>
                        </a:spcAft>
                      </a:pPr>
                      <a:r>
                        <a:rPr lang="en-US" sz="1000" dirty="0">
                          <a:solidFill>
                            <a:srgbClr val="000000"/>
                          </a:solidFill>
                          <a:effectLst/>
                          <a:latin typeface="Arial" panose="020B0604020202020204" pitchFamily="34" charset="0"/>
                          <a:ea typeface="Times New Roman" panose="02020603050405020304" pitchFamily="18" charset="0"/>
                        </a:rPr>
                        <a:t>Concepts are satisfactorily understood and explored in wider contexts, but not in great depth. </a:t>
                      </a:r>
                      <a:endParaRPr lang="en-GB" sz="1200" dirty="0">
                        <a:effectLst/>
                        <a:latin typeface="Times New Roman" panose="02020603050405020304" pitchFamily="18" charset="0"/>
                        <a:ea typeface="Times New Roman" panose="02020603050405020304" pitchFamily="18" charset="0"/>
                      </a:endParaRPr>
                    </a:p>
                    <a:p>
                      <a:pPr algn="l">
                        <a:lnSpc>
                          <a:spcPct val="107000"/>
                        </a:lnSpc>
                        <a:spcAft>
                          <a:spcPts val="0"/>
                        </a:spcAft>
                      </a:pPr>
                      <a:r>
                        <a:rPr lang="en-US" sz="1000" dirty="0">
                          <a:effectLst/>
                          <a:latin typeface="Arial" panose="020B0604020202020204" pitchFamily="34" charset="0"/>
                          <a:ea typeface="Times New Roman" panose="02020603050405020304" pitchFamily="18" charset="0"/>
                        </a:rPr>
                        <a:t>Relevant identification and understanding of key issues.</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gn="l">
                        <a:lnSpc>
                          <a:spcPct val="107000"/>
                        </a:lnSpc>
                        <a:spcAft>
                          <a:spcPts val="0"/>
                        </a:spcAft>
                      </a:pPr>
                      <a:r>
                        <a:rPr lang="en-US" sz="1000">
                          <a:solidFill>
                            <a:srgbClr val="000000"/>
                          </a:solidFill>
                          <a:effectLst/>
                          <a:latin typeface="Arial" panose="020B0604020202020204" pitchFamily="34" charset="0"/>
                          <a:ea typeface="Times New Roman" panose="02020603050405020304" pitchFamily="18" charset="0"/>
                        </a:rPr>
                        <a:t>Concepts are understood securely and explored in wider contexts and/or some depth. </a:t>
                      </a:r>
                      <a:endParaRPr lang="en-GB" sz="1200">
                        <a:effectLst/>
                        <a:latin typeface="Times New Roman" panose="02020603050405020304" pitchFamily="18" charset="0"/>
                        <a:ea typeface="Times New Roman" panose="02020603050405020304" pitchFamily="18" charset="0"/>
                      </a:endParaRPr>
                    </a:p>
                    <a:p>
                      <a:pPr algn="l">
                        <a:lnSpc>
                          <a:spcPct val="107000"/>
                        </a:lnSpc>
                        <a:spcAft>
                          <a:spcPts val="0"/>
                        </a:spcAft>
                      </a:pPr>
                      <a:r>
                        <a:rPr lang="en-US" sz="1000">
                          <a:effectLst/>
                          <a:latin typeface="Arial" panose="020B0604020202020204" pitchFamily="34" charset="0"/>
                          <a:ea typeface="Times New Roman" panose="02020603050405020304" pitchFamily="18" charset="0"/>
                        </a:rPr>
                        <a:t>Focused identification of key issues, showing a secure understanding.</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gn="l">
                        <a:lnSpc>
                          <a:spcPct val="107000"/>
                        </a:lnSpc>
                        <a:spcAft>
                          <a:spcPts val="0"/>
                        </a:spcAft>
                      </a:pPr>
                      <a:r>
                        <a:rPr lang="en-US" sz="1000" dirty="0">
                          <a:solidFill>
                            <a:srgbClr val="000000"/>
                          </a:solidFill>
                          <a:effectLst/>
                          <a:latin typeface="Arial" panose="020B0604020202020204" pitchFamily="34" charset="0"/>
                          <a:ea typeface="Times New Roman" panose="02020603050405020304" pitchFamily="18" charset="0"/>
                        </a:rPr>
                        <a:t>Concepts are well understood and explored in wider contexts and/or with depth. </a:t>
                      </a:r>
                      <a:endParaRPr lang="en-GB" sz="1200" dirty="0">
                        <a:effectLst/>
                        <a:latin typeface="Times New Roman" panose="02020603050405020304" pitchFamily="18" charset="0"/>
                        <a:ea typeface="Times New Roman" panose="02020603050405020304" pitchFamily="18" charset="0"/>
                      </a:endParaRPr>
                    </a:p>
                    <a:p>
                      <a:pPr algn="l">
                        <a:lnSpc>
                          <a:spcPct val="107000"/>
                        </a:lnSpc>
                        <a:spcAft>
                          <a:spcPts val="0"/>
                        </a:spcAft>
                      </a:pPr>
                      <a:r>
                        <a:rPr lang="en-US" sz="1000" dirty="0">
                          <a:effectLst/>
                          <a:latin typeface="Arial" panose="020B0604020202020204" pitchFamily="34" charset="0"/>
                          <a:ea typeface="Times New Roman" panose="02020603050405020304" pitchFamily="18" charset="0"/>
                        </a:rPr>
                        <a:t>Purposeful discussion of key issues, showing a depth of understanding.</a:t>
                      </a:r>
                      <a:r>
                        <a:rPr lang="en-US" sz="9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extLst>
                  <a:ext uri="{0D108BD9-81ED-4DB2-BD59-A6C34878D82A}">
                    <a16:rowId xmlns:a16="http://schemas.microsoft.com/office/drawing/2014/main" val="10001"/>
                  </a:ext>
                </a:extLst>
              </a:tr>
              <a:tr h="1006409">
                <a:tc vMerge="1">
                  <a:txBody>
                    <a:bodyPr/>
                    <a:lstStyle/>
                    <a:p>
                      <a:endParaRPr lang="en-GB"/>
                    </a:p>
                  </a:txBody>
                  <a:tcPr/>
                </a:tc>
                <a:tc>
                  <a:txBody>
                    <a:bodyPr/>
                    <a:lstStyle/>
                    <a:p>
                      <a:pPr indent="17780">
                        <a:lnSpc>
                          <a:spcPct val="107000"/>
                        </a:lnSpc>
                        <a:spcAft>
                          <a:spcPts val="0"/>
                        </a:spcAft>
                      </a:pPr>
                      <a:r>
                        <a:rPr lang="en-US" sz="700" dirty="0">
                          <a:effectLst/>
                          <a:latin typeface="Arial" panose="020B0604020202020204" pitchFamily="34" charset="0"/>
                          <a:ea typeface="Times New Roman" panose="02020603050405020304" pitchFamily="18" charset="0"/>
                        </a:rPr>
                        <a:t> </a:t>
                      </a:r>
                      <a:r>
                        <a:rPr lang="en-US" sz="700" dirty="0" smtClean="0">
                          <a:effectLst/>
                          <a:latin typeface="Arial" panose="020B0604020202020204" pitchFamily="34" charset="0"/>
                          <a:ea typeface="Times New Roman" panose="02020603050405020304" pitchFamily="18" charset="0"/>
                        </a:rPr>
                        <a:t>Development of Argument</a:t>
                      </a:r>
                      <a:endParaRPr lang="en-GB" sz="1000" dirty="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US" sz="1000" dirty="0">
                          <a:effectLst/>
                          <a:latin typeface="Arial" panose="020B0604020202020204" pitchFamily="34" charset="0"/>
                          <a:ea typeface="Times New Roman" panose="02020603050405020304" pitchFamily="18" charset="0"/>
                        </a:rPr>
                        <a:t>Inadequate or superficial attempts.</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4D5"/>
                    </a:solidFill>
                  </a:tcPr>
                </a:tc>
                <a:tc>
                  <a:txBody>
                    <a:bodyPr/>
                    <a:lstStyle/>
                    <a:p>
                      <a:pPr algn="l">
                        <a:lnSpc>
                          <a:spcPct val="107000"/>
                        </a:lnSpc>
                        <a:spcAft>
                          <a:spcPts val="0"/>
                        </a:spcAft>
                      </a:pPr>
                      <a:r>
                        <a:rPr lang="en-US" sz="1000">
                          <a:effectLst/>
                          <a:latin typeface="Arial" panose="020B0604020202020204" pitchFamily="34" charset="0"/>
                          <a:ea typeface="Times New Roman" panose="02020603050405020304" pitchFamily="18" charset="0"/>
                        </a:rPr>
                        <a:t>Occasional</a:t>
                      </a:r>
                      <a:r>
                        <a:rPr lang="en-GB" sz="1000">
                          <a:effectLst/>
                          <a:latin typeface="Arial" panose="020B0604020202020204" pitchFamily="34" charset="0"/>
                          <a:ea typeface="Times New Roman" panose="02020603050405020304" pitchFamily="18" charset="0"/>
                        </a:rPr>
                        <a:t> generalised</a:t>
                      </a:r>
                      <a:r>
                        <a:rPr lang="en-US" sz="1000">
                          <a:effectLst/>
                          <a:latin typeface="Arial" panose="020B0604020202020204" pitchFamily="34" charset="0"/>
                          <a:ea typeface="Times New Roman" panose="02020603050405020304" pitchFamily="18" charset="0"/>
                        </a:rPr>
                        <a:t> claims or assertions without clear argument, supporting evidence or reference to the literature.</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lnSpc>
                          <a:spcPct val="107000"/>
                        </a:lnSpc>
                        <a:spcAft>
                          <a:spcPts val="0"/>
                        </a:spcAft>
                      </a:pPr>
                      <a:r>
                        <a:rPr lang="en-US" sz="1000">
                          <a:solidFill>
                            <a:srgbClr val="000000"/>
                          </a:solidFill>
                          <a:effectLst/>
                          <a:latin typeface="Arial" panose="020B0604020202020204" pitchFamily="34" charset="0"/>
                          <a:ea typeface="Calibri" panose="020F0502020204030204" pitchFamily="34" charset="0"/>
                        </a:rPr>
                        <a:t>Satisfactory presentation and development of straightforward argument. </a:t>
                      </a:r>
                      <a:endParaRPr lang="en-GB" sz="1200">
                        <a:effectLst/>
                        <a:latin typeface="Times New Roman" panose="02020603050405020304" pitchFamily="18" charset="0"/>
                        <a:ea typeface="Times New Roman" panose="02020603050405020304" pitchFamily="18" charset="0"/>
                      </a:endParaRPr>
                    </a:p>
                    <a:p>
                      <a:pPr algn="l">
                        <a:lnSpc>
                          <a:spcPct val="107000"/>
                        </a:lnSpc>
                        <a:spcAft>
                          <a:spcPts val="0"/>
                        </a:spcAft>
                      </a:pPr>
                      <a:r>
                        <a:rPr lang="en-US" sz="1000">
                          <a:effectLst/>
                          <a:latin typeface="Arial" panose="020B0604020202020204" pitchFamily="34"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gn="l">
                        <a:lnSpc>
                          <a:spcPct val="107000"/>
                        </a:lnSpc>
                        <a:spcAft>
                          <a:spcPts val="0"/>
                        </a:spcAft>
                      </a:pPr>
                      <a:r>
                        <a:rPr lang="en-US" sz="1000">
                          <a:solidFill>
                            <a:srgbClr val="000000"/>
                          </a:solidFill>
                          <a:effectLst/>
                          <a:latin typeface="Arial" panose="020B0604020202020204" pitchFamily="34" charset="0"/>
                          <a:ea typeface="Calibri" panose="020F0502020204030204" pitchFamily="34" charset="0"/>
                        </a:rPr>
                        <a:t>Good development of an argument, with clear understanding of underlying issues. </a:t>
                      </a:r>
                      <a:endParaRPr lang="en-GB" sz="1200">
                        <a:effectLst/>
                        <a:latin typeface="Times New Roman" panose="02020603050405020304" pitchFamily="18" charset="0"/>
                        <a:ea typeface="Times New Roman" panose="02020603050405020304" pitchFamily="18" charset="0"/>
                      </a:endParaRPr>
                    </a:p>
                    <a:p>
                      <a:pPr algn="l">
                        <a:lnSpc>
                          <a:spcPct val="107000"/>
                        </a:lnSpc>
                        <a:spcAft>
                          <a:spcPts val="0"/>
                        </a:spcAft>
                      </a:pPr>
                      <a:r>
                        <a:rPr lang="en-US" sz="1000">
                          <a:effectLst/>
                          <a:latin typeface="Arial" panose="020B0604020202020204" pitchFamily="34"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gn="l">
                        <a:lnSpc>
                          <a:spcPct val="107000"/>
                        </a:lnSpc>
                        <a:spcAft>
                          <a:spcPts val="0"/>
                        </a:spcAft>
                      </a:pPr>
                      <a:r>
                        <a:rPr lang="en-US" sz="1000" dirty="0">
                          <a:solidFill>
                            <a:srgbClr val="000000"/>
                          </a:solidFill>
                          <a:effectLst/>
                          <a:latin typeface="Arial" panose="020B0604020202020204" pitchFamily="34" charset="0"/>
                          <a:ea typeface="Calibri" panose="020F0502020204030204" pitchFamily="34" charset="0"/>
                        </a:rPr>
                        <a:t>Strong argument presented shows excellent evidence of critical and analytical reflection.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extLst>
                  <a:ext uri="{0D108BD9-81ED-4DB2-BD59-A6C34878D82A}">
                    <a16:rowId xmlns:a16="http://schemas.microsoft.com/office/drawing/2014/main" val="10002"/>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756063571"/>
              </p:ext>
            </p:extLst>
          </p:nvPr>
        </p:nvGraphicFramePr>
        <p:xfrm>
          <a:off x="1115617" y="1412777"/>
          <a:ext cx="6768752" cy="216023"/>
        </p:xfrm>
        <a:graphic>
          <a:graphicData uri="http://schemas.openxmlformats.org/drawingml/2006/table">
            <a:tbl>
              <a:tblPr firstRow="1" firstCol="1" bandRow="1"/>
              <a:tblGrid>
                <a:gridCol w="1080120">
                  <a:extLst>
                    <a:ext uri="{9D8B030D-6E8A-4147-A177-3AD203B41FA5}">
                      <a16:colId xmlns:a16="http://schemas.microsoft.com/office/drawing/2014/main" val="20000"/>
                    </a:ext>
                  </a:extLst>
                </a:gridCol>
                <a:gridCol w="1080120">
                  <a:extLst>
                    <a:ext uri="{9D8B030D-6E8A-4147-A177-3AD203B41FA5}">
                      <a16:colId xmlns:a16="http://schemas.microsoft.com/office/drawing/2014/main" val="20001"/>
                    </a:ext>
                  </a:extLst>
                </a:gridCol>
                <a:gridCol w="1080120">
                  <a:extLst>
                    <a:ext uri="{9D8B030D-6E8A-4147-A177-3AD203B41FA5}">
                      <a16:colId xmlns:a16="http://schemas.microsoft.com/office/drawing/2014/main" val="20002"/>
                    </a:ext>
                  </a:extLst>
                </a:gridCol>
                <a:gridCol w="1152128">
                  <a:extLst>
                    <a:ext uri="{9D8B030D-6E8A-4147-A177-3AD203B41FA5}">
                      <a16:colId xmlns:a16="http://schemas.microsoft.com/office/drawing/2014/main" val="20003"/>
                    </a:ext>
                  </a:extLst>
                </a:gridCol>
                <a:gridCol w="1224136">
                  <a:extLst>
                    <a:ext uri="{9D8B030D-6E8A-4147-A177-3AD203B41FA5}">
                      <a16:colId xmlns:a16="http://schemas.microsoft.com/office/drawing/2014/main" val="20004"/>
                    </a:ext>
                  </a:extLst>
                </a:gridCol>
                <a:gridCol w="1152128">
                  <a:extLst>
                    <a:ext uri="{9D8B030D-6E8A-4147-A177-3AD203B41FA5}">
                      <a16:colId xmlns:a16="http://schemas.microsoft.com/office/drawing/2014/main" val="20005"/>
                    </a:ext>
                  </a:extLst>
                </a:gridCol>
              </a:tblGrid>
              <a:tr h="216023">
                <a:tc>
                  <a:txBody>
                    <a:bodyPr/>
                    <a:lstStyle/>
                    <a:p>
                      <a:pPr marL="291465" indent="-291465">
                        <a:lnSpc>
                          <a:spcPct val="107000"/>
                        </a:lnSpc>
                        <a:spcAft>
                          <a:spcPts val="0"/>
                        </a:spcAft>
                      </a:pPr>
                      <a:r>
                        <a:rPr lang="en-US" sz="700" i="1">
                          <a:effectLst/>
                          <a:latin typeface="Arial" panose="020B0604020202020204" pitchFamily="34" charset="0"/>
                          <a:ea typeface="Calibri" panose="020F0502020204030204" pitchFamily="34" charset="0"/>
                        </a:rPr>
                        <a:t>Learning Outcomes</a:t>
                      </a:r>
                      <a:endParaRPr lang="en-GB" sz="100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700" dirty="0">
                          <a:effectLst/>
                          <a:latin typeface="Arial" panose="020B0604020202020204" pitchFamily="34" charset="0"/>
                          <a:ea typeface="Calibri" panose="020F0502020204030204" pitchFamily="34" charset="0"/>
                        </a:rPr>
                        <a:t>Fail (E)</a:t>
                      </a:r>
                      <a:endParaRPr lang="en-GB" sz="1000" dirty="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4D5"/>
                    </a:solidFill>
                  </a:tcPr>
                </a:tc>
                <a:tc>
                  <a:txBody>
                    <a:bodyPr/>
                    <a:lstStyle/>
                    <a:p>
                      <a:pPr>
                        <a:lnSpc>
                          <a:spcPct val="107000"/>
                        </a:lnSpc>
                        <a:spcAft>
                          <a:spcPts val="0"/>
                        </a:spcAft>
                      </a:pPr>
                      <a:r>
                        <a:rPr lang="en-US" sz="700">
                          <a:effectLst/>
                          <a:latin typeface="Arial" panose="020B0604020202020204" pitchFamily="34" charset="0"/>
                          <a:ea typeface="Calibri" panose="020F0502020204030204" pitchFamily="34" charset="0"/>
                        </a:rPr>
                        <a:t>Borderline Pass (D)</a:t>
                      </a:r>
                      <a:endParaRPr lang="en-GB" sz="100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nSpc>
                          <a:spcPct val="107000"/>
                        </a:lnSpc>
                        <a:spcAft>
                          <a:spcPts val="0"/>
                        </a:spcAft>
                      </a:pPr>
                      <a:r>
                        <a:rPr lang="en-US" sz="700">
                          <a:effectLst/>
                          <a:latin typeface="Arial" panose="020B0604020202020204" pitchFamily="34" charset="0"/>
                          <a:ea typeface="Calibri" panose="020F0502020204030204" pitchFamily="34" charset="0"/>
                        </a:rPr>
                        <a:t>Pass (C)</a:t>
                      </a:r>
                      <a:endParaRPr lang="en-GB" sz="100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nSpc>
                          <a:spcPct val="107000"/>
                        </a:lnSpc>
                        <a:spcAft>
                          <a:spcPts val="0"/>
                        </a:spcAft>
                      </a:pPr>
                      <a:r>
                        <a:rPr lang="en-US" sz="700">
                          <a:effectLst/>
                          <a:latin typeface="Arial" panose="020B0604020202020204" pitchFamily="34" charset="0"/>
                          <a:ea typeface="Calibri" panose="020F0502020204030204" pitchFamily="34" charset="0"/>
                        </a:rPr>
                        <a:t>Good Pass (B)</a:t>
                      </a:r>
                      <a:endParaRPr lang="en-GB" sz="100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marL="111125" indent="-111125">
                        <a:lnSpc>
                          <a:spcPct val="107000"/>
                        </a:lnSpc>
                        <a:spcAft>
                          <a:spcPts val="0"/>
                        </a:spcAft>
                      </a:pPr>
                      <a:r>
                        <a:rPr lang="en-US" sz="700" dirty="0">
                          <a:effectLst/>
                          <a:latin typeface="Arial" panose="020B0604020202020204" pitchFamily="34" charset="0"/>
                          <a:ea typeface="Calibri" panose="020F0502020204030204" pitchFamily="34" charset="0"/>
                        </a:rPr>
                        <a:t>Excellent Pass (A)</a:t>
                      </a:r>
                      <a:endParaRPr lang="en-GB" sz="1000" dirty="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24680181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AutoShape 2"/>
          <p:cNvSpPr>
            <a:spLocks noGrp="1" noChangeArrowheads="1"/>
          </p:cNvSpPr>
          <p:nvPr>
            <p:ph type="title"/>
          </p:nvPr>
        </p:nvSpPr>
        <p:spPr/>
        <p:txBody>
          <a:bodyPr/>
          <a:lstStyle/>
          <a:p>
            <a:pPr eaLnBrk="1" fontAlgn="auto" hangingPunct="1">
              <a:spcAft>
                <a:spcPts val="0"/>
              </a:spcAft>
              <a:defRPr/>
            </a:pPr>
            <a:r>
              <a:rPr lang="en-GB" sz="3200" dirty="0" smtClean="0">
                <a:latin typeface="Arial" panose="020B0604020202020204" pitchFamily="34" charset="0"/>
                <a:cs typeface="Arial" panose="020B0604020202020204" pitchFamily="34" charset="0"/>
              </a:rPr>
              <a:t>What should  reading help me find out?</a:t>
            </a:r>
          </a:p>
        </p:txBody>
      </p:sp>
      <p:sp>
        <p:nvSpPr>
          <p:cNvPr id="12291" name="Rectangle 3"/>
          <p:cNvSpPr>
            <a:spLocks noGrp="1" noChangeArrowheads="1"/>
          </p:cNvSpPr>
          <p:nvPr>
            <p:ph sz="quarter" idx="1"/>
          </p:nvPr>
        </p:nvSpPr>
        <p:spPr>
          <a:xfrm>
            <a:off x="457200" y="1600200"/>
            <a:ext cx="7499350" cy="4997450"/>
          </a:xfrm>
        </p:spPr>
        <p:txBody>
          <a:bodyPr/>
          <a:lstStyle/>
          <a:p>
            <a:pPr eaLnBrk="1" hangingPunct="1">
              <a:lnSpc>
                <a:spcPct val="90000"/>
              </a:lnSpc>
            </a:pPr>
            <a:r>
              <a:rPr lang="en-GB" altLang="en-US" sz="2000" dirty="0" smtClean="0">
                <a:latin typeface="Arial" panose="020B0604020202020204" pitchFamily="34" charset="0"/>
                <a:cs typeface="Arial" panose="020B0604020202020204" pitchFamily="34" charset="0"/>
              </a:rPr>
              <a:t>The </a:t>
            </a:r>
            <a:r>
              <a:rPr lang="en-GB" altLang="en-US" sz="2000" b="1" dirty="0" smtClean="0">
                <a:latin typeface="Arial" panose="020B0604020202020204" pitchFamily="34" charset="0"/>
                <a:cs typeface="Arial" panose="020B0604020202020204" pitchFamily="34" charset="0"/>
              </a:rPr>
              <a:t>key issues, concerns, principles </a:t>
            </a:r>
            <a:r>
              <a:rPr lang="en-GB" altLang="en-US" sz="2000" dirty="0" smtClean="0">
                <a:latin typeface="Arial" panose="020B0604020202020204" pitchFamily="34" charset="0"/>
                <a:cs typeface="Arial" panose="020B0604020202020204" pitchFamily="34" charset="0"/>
              </a:rPr>
              <a:t>and </a:t>
            </a:r>
            <a:r>
              <a:rPr lang="en-GB" altLang="en-US" sz="2000" b="1" dirty="0" smtClean="0">
                <a:latin typeface="Arial" panose="020B0604020202020204" pitchFamily="34" charset="0"/>
                <a:cs typeface="Arial" panose="020B0604020202020204" pitchFamily="34" charset="0"/>
              </a:rPr>
              <a:t>theoretical positions </a:t>
            </a:r>
            <a:r>
              <a:rPr lang="en-GB" altLang="en-US" sz="2000" dirty="0" smtClean="0">
                <a:latin typeface="Arial" panose="020B0604020202020204" pitchFamily="34" charset="0"/>
                <a:cs typeface="Arial" panose="020B0604020202020204" pitchFamily="34" charset="0"/>
              </a:rPr>
              <a:t>re: your topic.</a:t>
            </a:r>
          </a:p>
          <a:p>
            <a:pPr eaLnBrk="1" hangingPunct="1">
              <a:lnSpc>
                <a:spcPct val="90000"/>
              </a:lnSpc>
            </a:pPr>
            <a:r>
              <a:rPr lang="en-GB" altLang="en-US" sz="2000" dirty="0" smtClean="0">
                <a:latin typeface="Arial" panose="020B0604020202020204" pitchFamily="34" charset="0"/>
                <a:cs typeface="Arial" panose="020B0604020202020204" pitchFamily="34" charset="0"/>
              </a:rPr>
              <a:t>What </a:t>
            </a:r>
            <a:r>
              <a:rPr lang="en-GB" altLang="en-US" sz="2000" b="1" dirty="0" smtClean="0">
                <a:latin typeface="Arial" panose="020B0604020202020204" pitchFamily="34" charset="0"/>
                <a:cs typeface="Arial" panose="020B0604020202020204" pitchFamily="34" charset="0"/>
              </a:rPr>
              <a:t>research</a:t>
            </a:r>
            <a:r>
              <a:rPr lang="en-GB" altLang="en-US" sz="2000" dirty="0" smtClean="0">
                <a:latin typeface="Arial" panose="020B0604020202020204" pitchFamily="34" charset="0"/>
                <a:cs typeface="Arial" panose="020B0604020202020204" pitchFamily="34" charset="0"/>
              </a:rPr>
              <a:t> has already been undertaken on your topic and what the conclusions were.</a:t>
            </a:r>
          </a:p>
          <a:p>
            <a:pPr eaLnBrk="1" hangingPunct="1">
              <a:lnSpc>
                <a:spcPct val="90000"/>
              </a:lnSpc>
            </a:pPr>
            <a:r>
              <a:rPr lang="en-GB" altLang="en-US" sz="2000" dirty="0" smtClean="0">
                <a:latin typeface="Arial" panose="020B0604020202020204" pitchFamily="34" charset="0"/>
                <a:cs typeface="Arial" panose="020B0604020202020204" pitchFamily="34" charset="0"/>
              </a:rPr>
              <a:t>What professional guidance, policy and advice is available and how these documents are </a:t>
            </a:r>
            <a:r>
              <a:rPr lang="en-GB" altLang="en-US" sz="2000" b="1" dirty="0" smtClean="0">
                <a:latin typeface="Arial" panose="020B0604020202020204" pitchFamily="34" charset="0"/>
                <a:cs typeface="Arial" panose="020B0604020202020204" pitchFamily="34" charset="0"/>
              </a:rPr>
              <a:t>situated</a:t>
            </a:r>
            <a:r>
              <a:rPr lang="en-GB" altLang="en-US" sz="2000" dirty="0" smtClean="0">
                <a:latin typeface="Arial" panose="020B0604020202020204" pitchFamily="34" charset="0"/>
                <a:cs typeface="Arial" panose="020B0604020202020204" pitchFamily="34" charset="0"/>
              </a:rPr>
              <a:t> within any of the research or theory you have read. </a:t>
            </a:r>
          </a:p>
          <a:p>
            <a:pPr eaLnBrk="1" hangingPunct="1">
              <a:lnSpc>
                <a:spcPct val="90000"/>
              </a:lnSpc>
            </a:pPr>
            <a:r>
              <a:rPr lang="en-GB" altLang="en-US" sz="2000" dirty="0" smtClean="0">
                <a:latin typeface="Arial" panose="020B0604020202020204" pitchFamily="34" charset="0"/>
                <a:cs typeface="Arial" panose="020B0604020202020204" pitchFamily="34" charset="0"/>
              </a:rPr>
              <a:t>Whether there is general agreement regarding your topic or if there are </a:t>
            </a:r>
            <a:r>
              <a:rPr lang="en-GB" altLang="en-US" sz="2000" b="1" dirty="0" smtClean="0">
                <a:latin typeface="Arial" panose="020B0604020202020204" pitchFamily="34" charset="0"/>
                <a:cs typeface="Arial" panose="020B0604020202020204" pitchFamily="34" charset="0"/>
              </a:rPr>
              <a:t>differences of opinion </a:t>
            </a:r>
            <a:r>
              <a:rPr lang="en-GB" altLang="en-US" sz="2000" dirty="0" smtClean="0">
                <a:latin typeface="Arial" panose="020B0604020202020204" pitchFamily="34" charset="0"/>
                <a:cs typeface="Arial" panose="020B0604020202020204" pitchFamily="34" charset="0"/>
              </a:rPr>
              <a:t>and approach that can be identified. Are there distinct ‘sides’ or positions? </a:t>
            </a:r>
          </a:p>
          <a:p>
            <a:pPr eaLnBrk="1" hangingPunct="1">
              <a:lnSpc>
                <a:spcPct val="90000"/>
              </a:lnSpc>
            </a:pPr>
            <a:r>
              <a:rPr lang="en-GB" altLang="en-US" sz="2000" dirty="0" smtClean="0">
                <a:latin typeface="Arial" panose="020B0604020202020204" pitchFamily="34" charset="0"/>
                <a:cs typeface="Arial" panose="020B0604020202020204" pitchFamily="34" charset="0"/>
              </a:rPr>
              <a:t>Any areas that need further research or any limitations of current research.</a:t>
            </a:r>
          </a:p>
          <a:p>
            <a:pPr eaLnBrk="1" hangingPunct="1">
              <a:lnSpc>
                <a:spcPct val="90000"/>
              </a:lnSpc>
            </a:pPr>
            <a:r>
              <a:rPr lang="en-GB" altLang="en-US" sz="2000" dirty="0" smtClean="0">
                <a:latin typeface="Arial" panose="020B0604020202020204" pitchFamily="34" charset="0"/>
                <a:cs typeface="Arial" panose="020B0604020202020204" pitchFamily="34" charset="0"/>
              </a:rPr>
              <a:t>Where </a:t>
            </a:r>
            <a:r>
              <a:rPr lang="en-GB" altLang="en-US" sz="2000" b="1" dirty="0" smtClean="0">
                <a:latin typeface="Arial" panose="020B0604020202020204" pitchFamily="34" charset="0"/>
                <a:cs typeface="Arial" panose="020B0604020202020204" pitchFamily="34" charset="0"/>
              </a:rPr>
              <a:t>your</a:t>
            </a:r>
            <a:r>
              <a:rPr lang="en-GB" altLang="en-US" sz="2000" dirty="0" smtClean="0">
                <a:latin typeface="Arial" panose="020B0604020202020204" pitchFamily="34" charset="0"/>
                <a:cs typeface="Arial" panose="020B0604020202020204" pitchFamily="34" charset="0"/>
              </a:rPr>
              <a:t> work ( in this first instance, your micro-teaching episode) fits with all of this.</a:t>
            </a:r>
          </a:p>
          <a:p>
            <a:pPr eaLnBrk="1" hangingPunct="1">
              <a:lnSpc>
                <a:spcPct val="90000"/>
              </a:lnSpc>
            </a:pPr>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6" presetClass="entr" presetSubtype="0" fill="hold" grpId="0" nodeType="with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wipe(down)">
                                      <p:cBhvr>
                                        <p:cTn id="7" dur="580">
                                          <p:stCondLst>
                                            <p:cond delay="0"/>
                                          </p:stCondLst>
                                        </p:cTn>
                                        <p:tgtEl>
                                          <p:spTgt spid="12291">
                                            <p:txEl>
                                              <p:pRg st="0" end="0"/>
                                            </p:txEl>
                                          </p:spTgt>
                                        </p:tgtEl>
                                      </p:cBhvr>
                                    </p:animEffect>
                                    <p:anim calcmode="lin" valueType="num">
                                      <p:cBhvr>
                                        <p:cTn id="8" dur="1822" tmFilter="0,0; 0.14,0.36; 0.43,0.73; 0.71,0.91; 1.0,1.0">
                                          <p:stCondLst>
                                            <p:cond delay="0"/>
                                          </p:stCondLst>
                                        </p:cTn>
                                        <p:tgtEl>
                                          <p:spTgt spid="12291">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2291">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2291">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2291">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2291">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12291">
                                            <p:txEl>
                                              <p:pRg st="0" end="0"/>
                                            </p:txEl>
                                          </p:spTgt>
                                        </p:tgtEl>
                                      </p:cBhvr>
                                      <p:to x="100000" y="60000"/>
                                    </p:animScale>
                                    <p:animScale>
                                      <p:cBhvr>
                                        <p:cTn id="14" dur="166" decel="50000">
                                          <p:stCondLst>
                                            <p:cond delay="676"/>
                                          </p:stCondLst>
                                        </p:cTn>
                                        <p:tgtEl>
                                          <p:spTgt spid="12291">
                                            <p:txEl>
                                              <p:pRg st="0" end="0"/>
                                            </p:txEl>
                                          </p:spTgt>
                                        </p:tgtEl>
                                      </p:cBhvr>
                                      <p:to x="100000" y="100000"/>
                                    </p:animScale>
                                    <p:animScale>
                                      <p:cBhvr>
                                        <p:cTn id="15" dur="26">
                                          <p:stCondLst>
                                            <p:cond delay="1312"/>
                                          </p:stCondLst>
                                        </p:cTn>
                                        <p:tgtEl>
                                          <p:spTgt spid="12291">
                                            <p:txEl>
                                              <p:pRg st="0" end="0"/>
                                            </p:txEl>
                                          </p:spTgt>
                                        </p:tgtEl>
                                      </p:cBhvr>
                                      <p:to x="100000" y="80000"/>
                                    </p:animScale>
                                    <p:animScale>
                                      <p:cBhvr>
                                        <p:cTn id="16" dur="166" decel="50000">
                                          <p:stCondLst>
                                            <p:cond delay="1338"/>
                                          </p:stCondLst>
                                        </p:cTn>
                                        <p:tgtEl>
                                          <p:spTgt spid="12291">
                                            <p:txEl>
                                              <p:pRg st="0" end="0"/>
                                            </p:txEl>
                                          </p:spTgt>
                                        </p:tgtEl>
                                      </p:cBhvr>
                                      <p:to x="100000" y="100000"/>
                                    </p:animScale>
                                    <p:animScale>
                                      <p:cBhvr>
                                        <p:cTn id="17" dur="26">
                                          <p:stCondLst>
                                            <p:cond delay="1642"/>
                                          </p:stCondLst>
                                        </p:cTn>
                                        <p:tgtEl>
                                          <p:spTgt spid="12291">
                                            <p:txEl>
                                              <p:pRg st="0" end="0"/>
                                            </p:txEl>
                                          </p:spTgt>
                                        </p:tgtEl>
                                      </p:cBhvr>
                                      <p:to x="100000" y="90000"/>
                                    </p:animScale>
                                    <p:animScale>
                                      <p:cBhvr>
                                        <p:cTn id="18" dur="166" decel="50000">
                                          <p:stCondLst>
                                            <p:cond delay="1668"/>
                                          </p:stCondLst>
                                        </p:cTn>
                                        <p:tgtEl>
                                          <p:spTgt spid="12291">
                                            <p:txEl>
                                              <p:pRg st="0" end="0"/>
                                            </p:txEl>
                                          </p:spTgt>
                                        </p:tgtEl>
                                      </p:cBhvr>
                                      <p:to x="100000" y="100000"/>
                                    </p:animScale>
                                    <p:animScale>
                                      <p:cBhvr>
                                        <p:cTn id="19" dur="26">
                                          <p:stCondLst>
                                            <p:cond delay="1808"/>
                                          </p:stCondLst>
                                        </p:cTn>
                                        <p:tgtEl>
                                          <p:spTgt spid="12291">
                                            <p:txEl>
                                              <p:pRg st="0" end="0"/>
                                            </p:txEl>
                                          </p:spTgt>
                                        </p:tgtEl>
                                      </p:cBhvr>
                                      <p:to x="100000" y="95000"/>
                                    </p:animScale>
                                    <p:animScale>
                                      <p:cBhvr>
                                        <p:cTn id="20" dur="166" decel="50000">
                                          <p:stCondLst>
                                            <p:cond delay="1834"/>
                                          </p:stCondLst>
                                        </p:cTn>
                                        <p:tgtEl>
                                          <p:spTgt spid="12291">
                                            <p:txEl>
                                              <p:pRg st="0" end="0"/>
                                            </p:txEl>
                                          </p:spTgt>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12291">
                                            <p:txEl>
                                              <p:pRg st="1" end="1"/>
                                            </p:txEl>
                                          </p:spTgt>
                                        </p:tgtEl>
                                        <p:attrNameLst>
                                          <p:attrName>style.visibility</p:attrName>
                                        </p:attrNameLst>
                                      </p:cBhvr>
                                      <p:to>
                                        <p:strVal val="visible"/>
                                      </p:to>
                                    </p:set>
                                    <p:animEffect transition="in" filter="wipe(down)">
                                      <p:cBhvr>
                                        <p:cTn id="23" dur="580">
                                          <p:stCondLst>
                                            <p:cond delay="0"/>
                                          </p:stCondLst>
                                        </p:cTn>
                                        <p:tgtEl>
                                          <p:spTgt spid="12291">
                                            <p:txEl>
                                              <p:pRg st="1" end="1"/>
                                            </p:txEl>
                                          </p:spTgt>
                                        </p:tgtEl>
                                      </p:cBhvr>
                                    </p:animEffect>
                                    <p:anim calcmode="lin" valueType="num">
                                      <p:cBhvr>
                                        <p:cTn id="24" dur="1822" tmFilter="0,0; 0.14,0.36; 0.43,0.73; 0.71,0.91; 1.0,1.0">
                                          <p:stCondLst>
                                            <p:cond delay="0"/>
                                          </p:stCondLst>
                                        </p:cTn>
                                        <p:tgtEl>
                                          <p:spTgt spid="12291">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2291">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2291">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2291">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2291">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12291">
                                            <p:txEl>
                                              <p:pRg st="1" end="1"/>
                                            </p:txEl>
                                          </p:spTgt>
                                        </p:tgtEl>
                                      </p:cBhvr>
                                      <p:to x="100000" y="60000"/>
                                    </p:animScale>
                                    <p:animScale>
                                      <p:cBhvr>
                                        <p:cTn id="30" dur="166" decel="50000">
                                          <p:stCondLst>
                                            <p:cond delay="676"/>
                                          </p:stCondLst>
                                        </p:cTn>
                                        <p:tgtEl>
                                          <p:spTgt spid="12291">
                                            <p:txEl>
                                              <p:pRg st="1" end="1"/>
                                            </p:txEl>
                                          </p:spTgt>
                                        </p:tgtEl>
                                      </p:cBhvr>
                                      <p:to x="100000" y="100000"/>
                                    </p:animScale>
                                    <p:animScale>
                                      <p:cBhvr>
                                        <p:cTn id="31" dur="26">
                                          <p:stCondLst>
                                            <p:cond delay="1312"/>
                                          </p:stCondLst>
                                        </p:cTn>
                                        <p:tgtEl>
                                          <p:spTgt spid="12291">
                                            <p:txEl>
                                              <p:pRg st="1" end="1"/>
                                            </p:txEl>
                                          </p:spTgt>
                                        </p:tgtEl>
                                      </p:cBhvr>
                                      <p:to x="100000" y="80000"/>
                                    </p:animScale>
                                    <p:animScale>
                                      <p:cBhvr>
                                        <p:cTn id="32" dur="166" decel="50000">
                                          <p:stCondLst>
                                            <p:cond delay="1338"/>
                                          </p:stCondLst>
                                        </p:cTn>
                                        <p:tgtEl>
                                          <p:spTgt spid="12291">
                                            <p:txEl>
                                              <p:pRg st="1" end="1"/>
                                            </p:txEl>
                                          </p:spTgt>
                                        </p:tgtEl>
                                      </p:cBhvr>
                                      <p:to x="100000" y="100000"/>
                                    </p:animScale>
                                    <p:animScale>
                                      <p:cBhvr>
                                        <p:cTn id="33" dur="26">
                                          <p:stCondLst>
                                            <p:cond delay="1642"/>
                                          </p:stCondLst>
                                        </p:cTn>
                                        <p:tgtEl>
                                          <p:spTgt spid="12291">
                                            <p:txEl>
                                              <p:pRg st="1" end="1"/>
                                            </p:txEl>
                                          </p:spTgt>
                                        </p:tgtEl>
                                      </p:cBhvr>
                                      <p:to x="100000" y="90000"/>
                                    </p:animScale>
                                    <p:animScale>
                                      <p:cBhvr>
                                        <p:cTn id="34" dur="166" decel="50000">
                                          <p:stCondLst>
                                            <p:cond delay="1668"/>
                                          </p:stCondLst>
                                        </p:cTn>
                                        <p:tgtEl>
                                          <p:spTgt spid="12291">
                                            <p:txEl>
                                              <p:pRg st="1" end="1"/>
                                            </p:txEl>
                                          </p:spTgt>
                                        </p:tgtEl>
                                      </p:cBhvr>
                                      <p:to x="100000" y="100000"/>
                                    </p:animScale>
                                    <p:animScale>
                                      <p:cBhvr>
                                        <p:cTn id="35" dur="26">
                                          <p:stCondLst>
                                            <p:cond delay="1808"/>
                                          </p:stCondLst>
                                        </p:cTn>
                                        <p:tgtEl>
                                          <p:spTgt spid="12291">
                                            <p:txEl>
                                              <p:pRg st="1" end="1"/>
                                            </p:txEl>
                                          </p:spTgt>
                                        </p:tgtEl>
                                      </p:cBhvr>
                                      <p:to x="100000" y="95000"/>
                                    </p:animScale>
                                    <p:animScale>
                                      <p:cBhvr>
                                        <p:cTn id="36" dur="166" decel="50000">
                                          <p:stCondLst>
                                            <p:cond delay="1834"/>
                                          </p:stCondLst>
                                        </p:cTn>
                                        <p:tgtEl>
                                          <p:spTgt spid="12291">
                                            <p:txEl>
                                              <p:pRg st="1" end="1"/>
                                            </p:txEl>
                                          </p:spTgt>
                                        </p:tgtEl>
                                      </p:cBhvr>
                                      <p:to x="100000" y="100000"/>
                                    </p:animScale>
                                  </p:childTnLst>
                                </p:cTn>
                              </p:par>
                              <p:par>
                                <p:cTn id="37" presetID="26" presetClass="entr" presetSubtype="0" fill="hold" grpId="0" nodeType="withEffect">
                                  <p:stCondLst>
                                    <p:cond delay="0"/>
                                  </p:stCondLst>
                                  <p:childTnLst>
                                    <p:set>
                                      <p:cBhvr>
                                        <p:cTn id="38" dur="1" fill="hold">
                                          <p:stCondLst>
                                            <p:cond delay="0"/>
                                          </p:stCondLst>
                                        </p:cTn>
                                        <p:tgtEl>
                                          <p:spTgt spid="12291">
                                            <p:txEl>
                                              <p:pRg st="2" end="2"/>
                                            </p:txEl>
                                          </p:spTgt>
                                        </p:tgtEl>
                                        <p:attrNameLst>
                                          <p:attrName>style.visibility</p:attrName>
                                        </p:attrNameLst>
                                      </p:cBhvr>
                                      <p:to>
                                        <p:strVal val="visible"/>
                                      </p:to>
                                    </p:set>
                                    <p:animEffect transition="in" filter="wipe(down)">
                                      <p:cBhvr>
                                        <p:cTn id="39" dur="580">
                                          <p:stCondLst>
                                            <p:cond delay="0"/>
                                          </p:stCondLst>
                                        </p:cTn>
                                        <p:tgtEl>
                                          <p:spTgt spid="12291">
                                            <p:txEl>
                                              <p:pRg st="2" end="2"/>
                                            </p:txEl>
                                          </p:spTgt>
                                        </p:tgtEl>
                                      </p:cBhvr>
                                    </p:animEffect>
                                    <p:anim calcmode="lin" valueType="num">
                                      <p:cBhvr>
                                        <p:cTn id="40" dur="1822" tmFilter="0,0; 0.14,0.36; 0.43,0.73; 0.71,0.91; 1.0,1.0">
                                          <p:stCondLst>
                                            <p:cond delay="0"/>
                                          </p:stCondLst>
                                        </p:cTn>
                                        <p:tgtEl>
                                          <p:spTgt spid="12291">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12291">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12291">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12291">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12291">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12291">
                                            <p:txEl>
                                              <p:pRg st="2" end="2"/>
                                            </p:txEl>
                                          </p:spTgt>
                                        </p:tgtEl>
                                      </p:cBhvr>
                                      <p:to x="100000" y="60000"/>
                                    </p:animScale>
                                    <p:animScale>
                                      <p:cBhvr>
                                        <p:cTn id="46" dur="166" decel="50000">
                                          <p:stCondLst>
                                            <p:cond delay="676"/>
                                          </p:stCondLst>
                                        </p:cTn>
                                        <p:tgtEl>
                                          <p:spTgt spid="12291">
                                            <p:txEl>
                                              <p:pRg st="2" end="2"/>
                                            </p:txEl>
                                          </p:spTgt>
                                        </p:tgtEl>
                                      </p:cBhvr>
                                      <p:to x="100000" y="100000"/>
                                    </p:animScale>
                                    <p:animScale>
                                      <p:cBhvr>
                                        <p:cTn id="47" dur="26">
                                          <p:stCondLst>
                                            <p:cond delay="1312"/>
                                          </p:stCondLst>
                                        </p:cTn>
                                        <p:tgtEl>
                                          <p:spTgt spid="12291">
                                            <p:txEl>
                                              <p:pRg st="2" end="2"/>
                                            </p:txEl>
                                          </p:spTgt>
                                        </p:tgtEl>
                                      </p:cBhvr>
                                      <p:to x="100000" y="80000"/>
                                    </p:animScale>
                                    <p:animScale>
                                      <p:cBhvr>
                                        <p:cTn id="48" dur="166" decel="50000">
                                          <p:stCondLst>
                                            <p:cond delay="1338"/>
                                          </p:stCondLst>
                                        </p:cTn>
                                        <p:tgtEl>
                                          <p:spTgt spid="12291">
                                            <p:txEl>
                                              <p:pRg st="2" end="2"/>
                                            </p:txEl>
                                          </p:spTgt>
                                        </p:tgtEl>
                                      </p:cBhvr>
                                      <p:to x="100000" y="100000"/>
                                    </p:animScale>
                                    <p:animScale>
                                      <p:cBhvr>
                                        <p:cTn id="49" dur="26">
                                          <p:stCondLst>
                                            <p:cond delay="1642"/>
                                          </p:stCondLst>
                                        </p:cTn>
                                        <p:tgtEl>
                                          <p:spTgt spid="12291">
                                            <p:txEl>
                                              <p:pRg st="2" end="2"/>
                                            </p:txEl>
                                          </p:spTgt>
                                        </p:tgtEl>
                                      </p:cBhvr>
                                      <p:to x="100000" y="90000"/>
                                    </p:animScale>
                                    <p:animScale>
                                      <p:cBhvr>
                                        <p:cTn id="50" dur="166" decel="50000">
                                          <p:stCondLst>
                                            <p:cond delay="1668"/>
                                          </p:stCondLst>
                                        </p:cTn>
                                        <p:tgtEl>
                                          <p:spTgt spid="12291">
                                            <p:txEl>
                                              <p:pRg st="2" end="2"/>
                                            </p:txEl>
                                          </p:spTgt>
                                        </p:tgtEl>
                                      </p:cBhvr>
                                      <p:to x="100000" y="100000"/>
                                    </p:animScale>
                                    <p:animScale>
                                      <p:cBhvr>
                                        <p:cTn id="51" dur="26">
                                          <p:stCondLst>
                                            <p:cond delay="1808"/>
                                          </p:stCondLst>
                                        </p:cTn>
                                        <p:tgtEl>
                                          <p:spTgt spid="12291">
                                            <p:txEl>
                                              <p:pRg st="2" end="2"/>
                                            </p:txEl>
                                          </p:spTgt>
                                        </p:tgtEl>
                                      </p:cBhvr>
                                      <p:to x="100000" y="95000"/>
                                    </p:animScale>
                                    <p:animScale>
                                      <p:cBhvr>
                                        <p:cTn id="52" dur="166" decel="50000">
                                          <p:stCondLst>
                                            <p:cond delay="1834"/>
                                          </p:stCondLst>
                                        </p:cTn>
                                        <p:tgtEl>
                                          <p:spTgt spid="12291">
                                            <p:txEl>
                                              <p:pRg st="2" end="2"/>
                                            </p:txEl>
                                          </p:spTgt>
                                        </p:tgtEl>
                                      </p:cBhvr>
                                      <p:to x="100000" y="100000"/>
                                    </p:animScale>
                                  </p:childTnLst>
                                </p:cTn>
                              </p:par>
                              <p:par>
                                <p:cTn id="53" presetID="26" presetClass="entr" presetSubtype="0" fill="hold" grpId="0" nodeType="withEffect">
                                  <p:stCondLst>
                                    <p:cond delay="0"/>
                                  </p:stCondLst>
                                  <p:childTnLst>
                                    <p:set>
                                      <p:cBhvr>
                                        <p:cTn id="54" dur="1" fill="hold">
                                          <p:stCondLst>
                                            <p:cond delay="0"/>
                                          </p:stCondLst>
                                        </p:cTn>
                                        <p:tgtEl>
                                          <p:spTgt spid="12291">
                                            <p:txEl>
                                              <p:pRg st="3" end="3"/>
                                            </p:txEl>
                                          </p:spTgt>
                                        </p:tgtEl>
                                        <p:attrNameLst>
                                          <p:attrName>style.visibility</p:attrName>
                                        </p:attrNameLst>
                                      </p:cBhvr>
                                      <p:to>
                                        <p:strVal val="visible"/>
                                      </p:to>
                                    </p:set>
                                    <p:animEffect transition="in" filter="wipe(down)">
                                      <p:cBhvr>
                                        <p:cTn id="55" dur="580">
                                          <p:stCondLst>
                                            <p:cond delay="0"/>
                                          </p:stCondLst>
                                        </p:cTn>
                                        <p:tgtEl>
                                          <p:spTgt spid="12291">
                                            <p:txEl>
                                              <p:pRg st="3" end="3"/>
                                            </p:txEl>
                                          </p:spTgt>
                                        </p:tgtEl>
                                      </p:cBhvr>
                                    </p:animEffect>
                                    <p:anim calcmode="lin" valueType="num">
                                      <p:cBhvr>
                                        <p:cTn id="56" dur="1822" tmFilter="0,0; 0.14,0.36; 0.43,0.73; 0.71,0.91; 1.0,1.0">
                                          <p:stCondLst>
                                            <p:cond delay="0"/>
                                          </p:stCondLst>
                                        </p:cTn>
                                        <p:tgtEl>
                                          <p:spTgt spid="12291">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12291">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12291">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12291">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12291">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12291">
                                            <p:txEl>
                                              <p:pRg st="3" end="3"/>
                                            </p:txEl>
                                          </p:spTgt>
                                        </p:tgtEl>
                                      </p:cBhvr>
                                      <p:to x="100000" y="60000"/>
                                    </p:animScale>
                                    <p:animScale>
                                      <p:cBhvr>
                                        <p:cTn id="62" dur="166" decel="50000">
                                          <p:stCondLst>
                                            <p:cond delay="676"/>
                                          </p:stCondLst>
                                        </p:cTn>
                                        <p:tgtEl>
                                          <p:spTgt spid="12291">
                                            <p:txEl>
                                              <p:pRg st="3" end="3"/>
                                            </p:txEl>
                                          </p:spTgt>
                                        </p:tgtEl>
                                      </p:cBhvr>
                                      <p:to x="100000" y="100000"/>
                                    </p:animScale>
                                    <p:animScale>
                                      <p:cBhvr>
                                        <p:cTn id="63" dur="26">
                                          <p:stCondLst>
                                            <p:cond delay="1312"/>
                                          </p:stCondLst>
                                        </p:cTn>
                                        <p:tgtEl>
                                          <p:spTgt spid="12291">
                                            <p:txEl>
                                              <p:pRg st="3" end="3"/>
                                            </p:txEl>
                                          </p:spTgt>
                                        </p:tgtEl>
                                      </p:cBhvr>
                                      <p:to x="100000" y="80000"/>
                                    </p:animScale>
                                    <p:animScale>
                                      <p:cBhvr>
                                        <p:cTn id="64" dur="166" decel="50000">
                                          <p:stCondLst>
                                            <p:cond delay="1338"/>
                                          </p:stCondLst>
                                        </p:cTn>
                                        <p:tgtEl>
                                          <p:spTgt spid="12291">
                                            <p:txEl>
                                              <p:pRg st="3" end="3"/>
                                            </p:txEl>
                                          </p:spTgt>
                                        </p:tgtEl>
                                      </p:cBhvr>
                                      <p:to x="100000" y="100000"/>
                                    </p:animScale>
                                    <p:animScale>
                                      <p:cBhvr>
                                        <p:cTn id="65" dur="26">
                                          <p:stCondLst>
                                            <p:cond delay="1642"/>
                                          </p:stCondLst>
                                        </p:cTn>
                                        <p:tgtEl>
                                          <p:spTgt spid="12291">
                                            <p:txEl>
                                              <p:pRg st="3" end="3"/>
                                            </p:txEl>
                                          </p:spTgt>
                                        </p:tgtEl>
                                      </p:cBhvr>
                                      <p:to x="100000" y="90000"/>
                                    </p:animScale>
                                    <p:animScale>
                                      <p:cBhvr>
                                        <p:cTn id="66" dur="166" decel="50000">
                                          <p:stCondLst>
                                            <p:cond delay="1668"/>
                                          </p:stCondLst>
                                        </p:cTn>
                                        <p:tgtEl>
                                          <p:spTgt spid="12291">
                                            <p:txEl>
                                              <p:pRg st="3" end="3"/>
                                            </p:txEl>
                                          </p:spTgt>
                                        </p:tgtEl>
                                      </p:cBhvr>
                                      <p:to x="100000" y="100000"/>
                                    </p:animScale>
                                    <p:animScale>
                                      <p:cBhvr>
                                        <p:cTn id="67" dur="26">
                                          <p:stCondLst>
                                            <p:cond delay="1808"/>
                                          </p:stCondLst>
                                        </p:cTn>
                                        <p:tgtEl>
                                          <p:spTgt spid="12291">
                                            <p:txEl>
                                              <p:pRg st="3" end="3"/>
                                            </p:txEl>
                                          </p:spTgt>
                                        </p:tgtEl>
                                      </p:cBhvr>
                                      <p:to x="100000" y="95000"/>
                                    </p:animScale>
                                    <p:animScale>
                                      <p:cBhvr>
                                        <p:cTn id="68" dur="166" decel="50000">
                                          <p:stCondLst>
                                            <p:cond delay="1834"/>
                                          </p:stCondLst>
                                        </p:cTn>
                                        <p:tgtEl>
                                          <p:spTgt spid="12291">
                                            <p:txEl>
                                              <p:pRg st="3" end="3"/>
                                            </p:txEl>
                                          </p:spTgt>
                                        </p:tgtEl>
                                      </p:cBhvr>
                                      <p:to x="100000" y="100000"/>
                                    </p:animScale>
                                  </p:childTnLst>
                                </p:cTn>
                              </p:par>
                              <p:par>
                                <p:cTn id="69" presetID="26" presetClass="entr" presetSubtype="0" fill="hold" grpId="0" nodeType="withEffect">
                                  <p:stCondLst>
                                    <p:cond delay="0"/>
                                  </p:stCondLst>
                                  <p:childTnLst>
                                    <p:set>
                                      <p:cBhvr>
                                        <p:cTn id="70" dur="1" fill="hold">
                                          <p:stCondLst>
                                            <p:cond delay="0"/>
                                          </p:stCondLst>
                                        </p:cTn>
                                        <p:tgtEl>
                                          <p:spTgt spid="12291">
                                            <p:txEl>
                                              <p:pRg st="4" end="4"/>
                                            </p:txEl>
                                          </p:spTgt>
                                        </p:tgtEl>
                                        <p:attrNameLst>
                                          <p:attrName>style.visibility</p:attrName>
                                        </p:attrNameLst>
                                      </p:cBhvr>
                                      <p:to>
                                        <p:strVal val="visible"/>
                                      </p:to>
                                    </p:set>
                                    <p:animEffect transition="in" filter="wipe(down)">
                                      <p:cBhvr>
                                        <p:cTn id="71" dur="580">
                                          <p:stCondLst>
                                            <p:cond delay="0"/>
                                          </p:stCondLst>
                                        </p:cTn>
                                        <p:tgtEl>
                                          <p:spTgt spid="12291">
                                            <p:txEl>
                                              <p:pRg st="4" end="4"/>
                                            </p:txEl>
                                          </p:spTgt>
                                        </p:tgtEl>
                                      </p:cBhvr>
                                    </p:animEffect>
                                    <p:anim calcmode="lin" valueType="num">
                                      <p:cBhvr>
                                        <p:cTn id="72" dur="1822" tmFilter="0,0; 0.14,0.36; 0.43,0.73; 0.71,0.91; 1.0,1.0">
                                          <p:stCondLst>
                                            <p:cond delay="0"/>
                                          </p:stCondLst>
                                        </p:cTn>
                                        <p:tgtEl>
                                          <p:spTgt spid="12291">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12291">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12291">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12291">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12291">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12291">
                                            <p:txEl>
                                              <p:pRg st="4" end="4"/>
                                            </p:txEl>
                                          </p:spTgt>
                                        </p:tgtEl>
                                      </p:cBhvr>
                                      <p:to x="100000" y="60000"/>
                                    </p:animScale>
                                    <p:animScale>
                                      <p:cBhvr>
                                        <p:cTn id="78" dur="166" decel="50000">
                                          <p:stCondLst>
                                            <p:cond delay="676"/>
                                          </p:stCondLst>
                                        </p:cTn>
                                        <p:tgtEl>
                                          <p:spTgt spid="12291">
                                            <p:txEl>
                                              <p:pRg st="4" end="4"/>
                                            </p:txEl>
                                          </p:spTgt>
                                        </p:tgtEl>
                                      </p:cBhvr>
                                      <p:to x="100000" y="100000"/>
                                    </p:animScale>
                                    <p:animScale>
                                      <p:cBhvr>
                                        <p:cTn id="79" dur="26">
                                          <p:stCondLst>
                                            <p:cond delay="1312"/>
                                          </p:stCondLst>
                                        </p:cTn>
                                        <p:tgtEl>
                                          <p:spTgt spid="12291">
                                            <p:txEl>
                                              <p:pRg st="4" end="4"/>
                                            </p:txEl>
                                          </p:spTgt>
                                        </p:tgtEl>
                                      </p:cBhvr>
                                      <p:to x="100000" y="80000"/>
                                    </p:animScale>
                                    <p:animScale>
                                      <p:cBhvr>
                                        <p:cTn id="80" dur="166" decel="50000">
                                          <p:stCondLst>
                                            <p:cond delay="1338"/>
                                          </p:stCondLst>
                                        </p:cTn>
                                        <p:tgtEl>
                                          <p:spTgt spid="12291">
                                            <p:txEl>
                                              <p:pRg st="4" end="4"/>
                                            </p:txEl>
                                          </p:spTgt>
                                        </p:tgtEl>
                                      </p:cBhvr>
                                      <p:to x="100000" y="100000"/>
                                    </p:animScale>
                                    <p:animScale>
                                      <p:cBhvr>
                                        <p:cTn id="81" dur="26">
                                          <p:stCondLst>
                                            <p:cond delay="1642"/>
                                          </p:stCondLst>
                                        </p:cTn>
                                        <p:tgtEl>
                                          <p:spTgt spid="12291">
                                            <p:txEl>
                                              <p:pRg st="4" end="4"/>
                                            </p:txEl>
                                          </p:spTgt>
                                        </p:tgtEl>
                                      </p:cBhvr>
                                      <p:to x="100000" y="90000"/>
                                    </p:animScale>
                                    <p:animScale>
                                      <p:cBhvr>
                                        <p:cTn id="82" dur="166" decel="50000">
                                          <p:stCondLst>
                                            <p:cond delay="1668"/>
                                          </p:stCondLst>
                                        </p:cTn>
                                        <p:tgtEl>
                                          <p:spTgt spid="12291">
                                            <p:txEl>
                                              <p:pRg st="4" end="4"/>
                                            </p:txEl>
                                          </p:spTgt>
                                        </p:tgtEl>
                                      </p:cBhvr>
                                      <p:to x="100000" y="100000"/>
                                    </p:animScale>
                                    <p:animScale>
                                      <p:cBhvr>
                                        <p:cTn id="83" dur="26">
                                          <p:stCondLst>
                                            <p:cond delay="1808"/>
                                          </p:stCondLst>
                                        </p:cTn>
                                        <p:tgtEl>
                                          <p:spTgt spid="12291">
                                            <p:txEl>
                                              <p:pRg st="4" end="4"/>
                                            </p:txEl>
                                          </p:spTgt>
                                        </p:tgtEl>
                                      </p:cBhvr>
                                      <p:to x="100000" y="95000"/>
                                    </p:animScale>
                                    <p:animScale>
                                      <p:cBhvr>
                                        <p:cTn id="84" dur="166" decel="50000">
                                          <p:stCondLst>
                                            <p:cond delay="1834"/>
                                          </p:stCondLst>
                                        </p:cTn>
                                        <p:tgtEl>
                                          <p:spTgt spid="12291">
                                            <p:txEl>
                                              <p:pRg st="4" end="4"/>
                                            </p:txEl>
                                          </p:spTgt>
                                        </p:tgtEl>
                                      </p:cBhvr>
                                      <p:to x="100000" y="100000"/>
                                    </p:animScale>
                                  </p:childTnLst>
                                </p:cTn>
                              </p:par>
                              <p:par>
                                <p:cTn id="85" presetID="26" presetClass="entr" presetSubtype="0" fill="hold" grpId="0" nodeType="withEffect">
                                  <p:stCondLst>
                                    <p:cond delay="0"/>
                                  </p:stCondLst>
                                  <p:childTnLst>
                                    <p:set>
                                      <p:cBhvr>
                                        <p:cTn id="86" dur="1" fill="hold">
                                          <p:stCondLst>
                                            <p:cond delay="0"/>
                                          </p:stCondLst>
                                        </p:cTn>
                                        <p:tgtEl>
                                          <p:spTgt spid="12291">
                                            <p:txEl>
                                              <p:pRg st="5" end="5"/>
                                            </p:txEl>
                                          </p:spTgt>
                                        </p:tgtEl>
                                        <p:attrNameLst>
                                          <p:attrName>style.visibility</p:attrName>
                                        </p:attrNameLst>
                                      </p:cBhvr>
                                      <p:to>
                                        <p:strVal val="visible"/>
                                      </p:to>
                                    </p:set>
                                    <p:animEffect transition="in" filter="wipe(down)">
                                      <p:cBhvr>
                                        <p:cTn id="87" dur="580">
                                          <p:stCondLst>
                                            <p:cond delay="0"/>
                                          </p:stCondLst>
                                        </p:cTn>
                                        <p:tgtEl>
                                          <p:spTgt spid="12291">
                                            <p:txEl>
                                              <p:pRg st="5" end="5"/>
                                            </p:txEl>
                                          </p:spTgt>
                                        </p:tgtEl>
                                      </p:cBhvr>
                                    </p:animEffect>
                                    <p:anim calcmode="lin" valueType="num">
                                      <p:cBhvr>
                                        <p:cTn id="88" dur="1822" tmFilter="0,0; 0.14,0.36; 0.43,0.73; 0.71,0.91; 1.0,1.0">
                                          <p:stCondLst>
                                            <p:cond delay="0"/>
                                          </p:stCondLst>
                                        </p:cTn>
                                        <p:tgtEl>
                                          <p:spTgt spid="12291">
                                            <p:txEl>
                                              <p:pRg st="5" end="5"/>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12291">
                                            <p:txEl>
                                              <p:pRg st="5" end="5"/>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12291">
                                            <p:txEl>
                                              <p:pRg st="5" end="5"/>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12291">
                                            <p:txEl>
                                              <p:pRg st="5" end="5"/>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12291">
                                            <p:txEl>
                                              <p:pRg st="5" end="5"/>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12291">
                                            <p:txEl>
                                              <p:pRg st="5" end="5"/>
                                            </p:txEl>
                                          </p:spTgt>
                                        </p:tgtEl>
                                      </p:cBhvr>
                                      <p:to x="100000" y="60000"/>
                                    </p:animScale>
                                    <p:animScale>
                                      <p:cBhvr>
                                        <p:cTn id="94" dur="166" decel="50000">
                                          <p:stCondLst>
                                            <p:cond delay="676"/>
                                          </p:stCondLst>
                                        </p:cTn>
                                        <p:tgtEl>
                                          <p:spTgt spid="12291">
                                            <p:txEl>
                                              <p:pRg st="5" end="5"/>
                                            </p:txEl>
                                          </p:spTgt>
                                        </p:tgtEl>
                                      </p:cBhvr>
                                      <p:to x="100000" y="100000"/>
                                    </p:animScale>
                                    <p:animScale>
                                      <p:cBhvr>
                                        <p:cTn id="95" dur="26">
                                          <p:stCondLst>
                                            <p:cond delay="1312"/>
                                          </p:stCondLst>
                                        </p:cTn>
                                        <p:tgtEl>
                                          <p:spTgt spid="12291">
                                            <p:txEl>
                                              <p:pRg st="5" end="5"/>
                                            </p:txEl>
                                          </p:spTgt>
                                        </p:tgtEl>
                                      </p:cBhvr>
                                      <p:to x="100000" y="80000"/>
                                    </p:animScale>
                                    <p:animScale>
                                      <p:cBhvr>
                                        <p:cTn id="96" dur="166" decel="50000">
                                          <p:stCondLst>
                                            <p:cond delay="1338"/>
                                          </p:stCondLst>
                                        </p:cTn>
                                        <p:tgtEl>
                                          <p:spTgt spid="12291">
                                            <p:txEl>
                                              <p:pRg st="5" end="5"/>
                                            </p:txEl>
                                          </p:spTgt>
                                        </p:tgtEl>
                                      </p:cBhvr>
                                      <p:to x="100000" y="100000"/>
                                    </p:animScale>
                                    <p:animScale>
                                      <p:cBhvr>
                                        <p:cTn id="97" dur="26">
                                          <p:stCondLst>
                                            <p:cond delay="1642"/>
                                          </p:stCondLst>
                                        </p:cTn>
                                        <p:tgtEl>
                                          <p:spTgt spid="12291">
                                            <p:txEl>
                                              <p:pRg st="5" end="5"/>
                                            </p:txEl>
                                          </p:spTgt>
                                        </p:tgtEl>
                                      </p:cBhvr>
                                      <p:to x="100000" y="90000"/>
                                    </p:animScale>
                                    <p:animScale>
                                      <p:cBhvr>
                                        <p:cTn id="98" dur="166" decel="50000">
                                          <p:stCondLst>
                                            <p:cond delay="1668"/>
                                          </p:stCondLst>
                                        </p:cTn>
                                        <p:tgtEl>
                                          <p:spTgt spid="12291">
                                            <p:txEl>
                                              <p:pRg st="5" end="5"/>
                                            </p:txEl>
                                          </p:spTgt>
                                        </p:tgtEl>
                                      </p:cBhvr>
                                      <p:to x="100000" y="100000"/>
                                    </p:animScale>
                                    <p:animScale>
                                      <p:cBhvr>
                                        <p:cTn id="99" dur="26">
                                          <p:stCondLst>
                                            <p:cond delay="1808"/>
                                          </p:stCondLst>
                                        </p:cTn>
                                        <p:tgtEl>
                                          <p:spTgt spid="12291">
                                            <p:txEl>
                                              <p:pRg st="5" end="5"/>
                                            </p:txEl>
                                          </p:spTgt>
                                        </p:tgtEl>
                                      </p:cBhvr>
                                      <p:to x="100000" y="95000"/>
                                    </p:animScale>
                                    <p:animScale>
                                      <p:cBhvr>
                                        <p:cTn id="100" dur="166" decel="50000">
                                          <p:stCondLst>
                                            <p:cond delay="1834"/>
                                          </p:stCondLst>
                                        </p:cTn>
                                        <p:tgtEl>
                                          <p:spTgt spid="12291">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2"/>
          <p:cNvSpPr>
            <a:spLocks noGrp="1" noChangeArrowheads="1"/>
          </p:cNvSpPr>
          <p:nvPr>
            <p:ph type="title"/>
          </p:nvPr>
        </p:nvSpPr>
        <p:spPr/>
        <p:txBody>
          <a:bodyPr/>
          <a:lstStyle/>
          <a:p>
            <a:pPr eaLnBrk="1" fontAlgn="auto" hangingPunct="1">
              <a:spcAft>
                <a:spcPts val="0"/>
              </a:spcAft>
              <a:defRPr/>
            </a:pPr>
            <a:r>
              <a:rPr lang="en-GB" dirty="0" smtClean="0">
                <a:latin typeface="Arial" panose="020B0604020202020204" pitchFamily="34" charset="0"/>
                <a:cs typeface="Arial" panose="020B0604020202020204" pitchFamily="34" charset="0"/>
              </a:rPr>
              <a:t>Why can’t I just get on with it?</a:t>
            </a:r>
          </a:p>
        </p:txBody>
      </p:sp>
      <p:sp>
        <p:nvSpPr>
          <p:cNvPr id="11267" name="Rectangle 3"/>
          <p:cNvSpPr>
            <a:spLocks noGrp="1" noChangeArrowheads="1"/>
          </p:cNvSpPr>
          <p:nvPr>
            <p:ph sz="quarter" idx="1"/>
          </p:nvPr>
        </p:nvSpPr>
        <p:spPr>
          <a:xfrm>
            <a:off x="457200" y="1600200"/>
            <a:ext cx="7467600" cy="4873625"/>
          </a:xfrm>
        </p:spPr>
        <p:txBody>
          <a:bodyPr/>
          <a:lstStyle/>
          <a:p>
            <a:pPr eaLnBrk="1" hangingPunct="1"/>
            <a:r>
              <a:rPr lang="en-GB" altLang="en-US" dirty="0" smtClean="0">
                <a:latin typeface="Arial" panose="020B0604020202020204" pitchFamily="34" charset="0"/>
                <a:cs typeface="Arial" panose="020B0604020202020204" pitchFamily="34" charset="0"/>
              </a:rPr>
              <a:t>Particularly at level 7: demonstrate your ability to look </a:t>
            </a:r>
            <a:r>
              <a:rPr lang="en-GB" altLang="en-US" b="1" dirty="0" smtClean="0">
                <a:latin typeface="Arial" panose="020B0604020202020204" pitchFamily="34" charset="0"/>
                <a:cs typeface="Arial" panose="020B0604020202020204" pitchFamily="34" charset="0"/>
              </a:rPr>
              <a:t>critically</a:t>
            </a:r>
            <a:r>
              <a:rPr lang="en-GB" altLang="en-US" dirty="0" smtClean="0">
                <a:latin typeface="Arial" panose="020B0604020202020204" pitchFamily="34" charset="0"/>
                <a:cs typeface="Arial" panose="020B0604020202020204" pitchFamily="34" charset="0"/>
              </a:rPr>
              <a:t> at the existing </a:t>
            </a:r>
            <a:r>
              <a:rPr lang="en-GB" altLang="en-US" b="1" dirty="0" smtClean="0">
                <a:latin typeface="Arial" panose="020B0604020202020204" pitchFamily="34" charset="0"/>
                <a:cs typeface="Arial" panose="020B0604020202020204" pitchFamily="34" charset="0"/>
              </a:rPr>
              <a:t>research, academic </a:t>
            </a:r>
            <a:r>
              <a:rPr lang="en-GB" altLang="en-US" dirty="0" smtClean="0">
                <a:latin typeface="Arial" panose="020B0604020202020204" pitchFamily="34" charset="0"/>
                <a:cs typeface="Arial" panose="020B0604020202020204" pitchFamily="34" charset="0"/>
              </a:rPr>
              <a:t>and </a:t>
            </a:r>
            <a:r>
              <a:rPr lang="en-GB" altLang="en-US" b="1" dirty="0" smtClean="0">
                <a:latin typeface="Arial" panose="020B0604020202020204" pitchFamily="34" charset="0"/>
                <a:cs typeface="Arial" panose="020B0604020202020204" pitchFamily="34" charset="0"/>
              </a:rPr>
              <a:t>professional</a:t>
            </a:r>
            <a:r>
              <a:rPr lang="en-GB" altLang="en-US" dirty="0" smtClean="0">
                <a:latin typeface="Arial" panose="020B0604020202020204" pitchFamily="34" charset="0"/>
                <a:cs typeface="Arial" panose="020B0604020202020204" pitchFamily="34" charset="0"/>
              </a:rPr>
              <a:t> literature  that is significant to your area of focus.  </a:t>
            </a:r>
          </a:p>
          <a:p>
            <a:pPr eaLnBrk="1" hangingPunct="1"/>
            <a:r>
              <a:rPr lang="en-GB" altLang="en-US" dirty="0" smtClean="0">
                <a:latin typeface="Arial" panose="020B0604020202020204" pitchFamily="34" charset="0"/>
                <a:cs typeface="Arial" panose="020B0604020202020204" pitchFamily="34" charset="0"/>
              </a:rPr>
              <a:t>You need to </a:t>
            </a:r>
            <a:r>
              <a:rPr lang="en-GB" altLang="en-US" b="1" dirty="0" smtClean="0">
                <a:latin typeface="Arial" panose="020B0604020202020204" pitchFamily="34" charset="0"/>
                <a:cs typeface="Arial" panose="020B0604020202020204" pitchFamily="34" charset="0"/>
              </a:rPr>
              <a:t>evaluate </a:t>
            </a:r>
            <a:r>
              <a:rPr lang="en-GB" altLang="en-US" dirty="0" smtClean="0">
                <a:latin typeface="Arial" panose="020B0604020202020204" pitchFamily="34" charset="0"/>
                <a:cs typeface="Arial" panose="020B0604020202020204" pitchFamily="34" charset="0"/>
              </a:rPr>
              <a:t>research that has been undertaken, </a:t>
            </a:r>
            <a:r>
              <a:rPr lang="en-GB" altLang="en-US" b="1" dirty="0" smtClean="0">
                <a:latin typeface="Arial" panose="020B0604020202020204" pitchFamily="34" charset="0"/>
                <a:cs typeface="Arial" panose="020B0604020202020204" pitchFamily="34" charset="0"/>
              </a:rPr>
              <a:t>identify</a:t>
            </a:r>
            <a:r>
              <a:rPr lang="en-GB" altLang="en-US" dirty="0" smtClean="0">
                <a:latin typeface="Arial" panose="020B0604020202020204" pitchFamily="34" charset="0"/>
                <a:cs typeface="Arial" panose="020B0604020202020204" pitchFamily="34" charset="0"/>
              </a:rPr>
              <a:t> any relationships between different findings and ideas, and </a:t>
            </a:r>
            <a:r>
              <a:rPr lang="en-GB" altLang="en-US" b="1" dirty="0" smtClean="0">
                <a:latin typeface="Arial" panose="020B0604020202020204" pitchFamily="34" charset="0"/>
                <a:cs typeface="Arial" panose="020B0604020202020204" pitchFamily="34" charset="0"/>
              </a:rPr>
              <a:t>demonstrate how this relates</a:t>
            </a:r>
            <a:r>
              <a:rPr lang="en-GB" altLang="en-US" dirty="0" smtClean="0">
                <a:latin typeface="Arial" panose="020B0604020202020204" pitchFamily="34" charset="0"/>
                <a:cs typeface="Arial" panose="020B0604020202020204" pitchFamily="34" charset="0"/>
              </a:rPr>
              <a:t> to what you are aiming to explore. </a:t>
            </a:r>
          </a:p>
          <a:p>
            <a:pPr eaLnBrk="1" hangingPunct="1"/>
            <a:r>
              <a:rPr lang="en-GB" altLang="en-US" dirty="0" smtClean="0">
                <a:latin typeface="Arial" panose="020B0604020202020204" pitchFamily="34" charset="0"/>
                <a:cs typeface="Arial" panose="020B0604020202020204" pitchFamily="34" charset="0"/>
              </a:rPr>
              <a:t>It is </a:t>
            </a:r>
            <a:r>
              <a:rPr lang="en-GB" altLang="en-US" b="1" dirty="0" smtClean="0">
                <a:latin typeface="Arial" panose="020B0604020202020204" pitchFamily="34" charset="0"/>
                <a:cs typeface="Arial" panose="020B0604020202020204" pitchFamily="34" charset="0"/>
              </a:rPr>
              <a:t>not</a:t>
            </a:r>
            <a:r>
              <a:rPr lang="en-GB" altLang="en-US" dirty="0" smtClean="0">
                <a:latin typeface="Arial" panose="020B0604020202020204" pitchFamily="34" charset="0"/>
                <a:cs typeface="Arial" panose="020B0604020202020204" pitchFamily="34" charset="0"/>
              </a:rPr>
              <a:t> supposed to be just a summary of other people's work; demonstrate your ability to judge.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wipe(down)">
                                      <p:cBhvr>
                                        <p:cTn id="7" dur="580">
                                          <p:stCondLst>
                                            <p:cond delay="0"/>
                                          </p:stCondLst>
                                        </p:cTn>
                                        <p:tgtEl>
                                          <p:spTgt spid="11267">
                                            <p:txEl>
                                              <p:pRg st="0" end="0"/>
                                            </p:txEl>
                                          </p:spTgt>
                                        </p:tgtEl>
                                      </p:cBhvr>
                                    </p:animEffect>
                                    <p:anim calcmode="lin" valueType="num">
                                      <p:cBhvr>
                                        <p:cTn id="8" dur="1822" tmFilter="0,0; 0.14,0.36; 0.43,0.73; 0.71,0.91; 1.0,1.0">
                                          <p:stCondLst>
                                            <p:cond delay="0"/>
                                          </p:stCondLst>
                                        </p:cTn>
                                        <p:tgtEl>
                                          <p:spTgt spid="11267">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267">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267">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267">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267">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11267">
                                            <p:txEl>
                                              <p:pRg st="0" end="0"/>
                                            </p:txEl>
                                          </p:spTgt>
                                        </p:tgtEl>
                                      </p:cBhvr>
                                      <p:to x="100000" y="60000"/>
                                    </p:animScale>
                                    <p:animScale>
                                      <p:cBhvr>
                                        <p:cTn id="14" dur="166" decel="50000">
                                          <p:stCondLst>
                                            <p:cond delay="676"/>
                                          </p:stCondLst>
                                        </p:cTn>
                                        <p:tgtEl>
                                          <p:spTgt spid="11267">
                                            <p:txEl>
                                              <p:pRg st="0" end="0"/>
                                            </p:txEl>
                                          </p:spTgt>
                                        </p:tgtEl>
                                      </p:cBhvr>
                                      <p:to x="100000" y="100000"/>
                                    </p:animScale>
                                    <p:animScale>
                                      <p:cBhvr>
                                        <p:cTn id="15" dur="26">
                                          <p:stCondLst>
                                            <p:cond delay="1312"/>
                                          </p:stCondLst>
                                        </p:cTn>
                                        <p:tgtEl>
                                          <p:spTgt spid="11267">
                                            <p:txEl>
                                              <p:pRg st="0" end="0"/>
                                            </p:txEl>
                                          </p:spTgt>
                                        </p:tgtEl>
                                      </p:cBhvr>
                                      <p:to x="100000" y="80000"/>
                                    </p:animScale>
                                    <p:animScale>
                                      <p:cBhvr>
                                        <p:cTn id="16" dur="166" decel="50000">
                                          <p:stCondLst>
                                            <p:cond delay="1338"/>
                                          </p:stCondLst>
                                        </p:cTn>
                                        <p:tgtEl>
                                          <p:spTgt spid="11267">
                                            <p:txEl>
                                              <p:pRg st="0" end="0"/>
                                            </p:txEl>
                                          </p:spTgt>
                                        </p:tgtEl>
                                      </p:cBhvr>
                                      <p:to x="100000" y="100000"/>
                                    </p:animScale>
                                    <p:animScale>
                                      <p:cBhvr>
                                        <p:cTn id="17" dur="26">
                                          <p:stCondLst>
                                            <p:cond delay="1642"/>
                                          </p:stCondLst>
                                        </p:cTn>
                                        <p:tgtEl>
                                          <p:spTgt spid="11267">
                                            <p:txEl>
                                              <p:pRg st="0" end="0"/>
                                            </p:txEl>
                                          </p:spTgt>
                                        </p:tgtEl>
                                      </p:cBhvr>
                                      <p:to x="100000" y="90000"/>
                                    </p:animScale>
                                    <p:animScale>
                                      <p:cBhvr>
                                        <p:cTn id="18" dur="166" decel="50000">
                                          <p:stCondLst>
                                            <p:cond delay="1668"/>
                                          </p:stCondLst>
                                        </p:cTn>
                                        <p:tgtEl>
                                          <p:spTgt spid="11267">
                                            <p:txEl>
                                              <p:pRg st="0" end="0"/>
                                            </p:txEl>
                                          </p:spTgt>
                                        </p:tgtEl>
                                      </p:cBhvr>
                                      <p:to x="100000" y="100000"/>
                                    </p:animScale>
                                    <p:animScale>
                                      <p:cBhvr>
                                        <p:cTn id="19" dur="26">
                                          <p:stCondLst>
                                            <p:cond delay="1808"/>
                                          </p:stCondLst>
                                        </p:cTn>
                                        <p:tgtEl>
                                          <p:spTgt spid="11267">
                                            <p:txEl>
                                              <p:pRg st="0" end="0"/>
                                            </p:txEl>
                                          </p:spTgt>
                                        </p:tgtEl>
                                      </p:cBhvr>
                                      <p:to x="100000" y="95000"/>
                                    </p:animScale>
                                    <p:animScale>
                                      <p:cBhvr>
                                        <p:cTn id="20" dur="166" decel="50000">
                                          <p:stCondLst>
                                            <p:cond delay="1834"/>
                                          </p:stCondLst>
                                        </p:cTn>
                                        <p:tgtEl>
                                          <p:spTgt spid="11267">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11267">
                                            <p:txEl>
                                              <p:pRg st="1" end="1"/>
                                            </p:txEl>
                                          </p:spTgt>
                                        </p:tgtEl>
                                        <p:attrNameLst>
                                          <p:attrName>style.visibility</p:attrName>
                                        </p:attrNameLst>
                                      </p:cBhvr>
                                      <p:to>
                                        <p:strVal val="visible"/>
                                      </p:to>
                                    </p:set>
                                    <p:animEffect transition="in" filter="wipe(down)">
                                      <p:cBhvr>
                                        <p:cTn id="23" dur="580">
                                          <p:stCondLst>
                                            <p:cond delay="0"/>
                                          </p:stCondLst>
                                        </p:cTn>
                                        <p:tgtEl>
                                          <p:spTgt spid="11267">
                                            <p:txEl>
                                              <p:pRg st="1" end="1"/>
                                            </p:txEl>
                                          </p:spTgt>
                                        </p:tgtEl>
                                      </p:cBhvr>
                                    </p:animEffect>
                                    <p:anim calcmode="lin" valueType="num">
                                      <p:cBhvr>
                                        <p:cTn id="24" dur="1822" tmFilter="0,0; 0.14,0.36; 0.43,0.73; 0.71,0.91; 1.0,1.0">
                                          <p:stCondLst>
                                            <p:cond delay="0"/>
                                          </p:stCondLst>
                                        </p:cTn>
                                        <p:tgtEl>
                                          <p:spTgt spid="11267">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1267">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1267">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1267">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1267">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11267">
                                            <p:txEl>
                                              <p:pRg st="1" end="1"/>
                                            </p:txEl>
                                          </p:spTgt>
                                        </p:tgtEl>
                                      </p:cBhvr>
                                      <p:to x="100000" y="60000"/>
                                    </p:animScale>
                                    <p:animScale>
                                      <p:cBhvr>
                                        <p:cTn id="30" dur="166" decel="50000">
                                          <p:stCondLst>
                                            <p:cond delay="676"/>
                                          </p:stCondLst>
                                        </p:cTn>
                                        <p:tgtEl>
                                          <p:spTgt spid="11267">
                                            <p:txEl>
                                              <p:pRg st="1" end="1"/>
                                            </p:txEl>
                                          </p:spTgt>
                                        </p:tgtEl>
                                      </p:cBhvr>
                                      <p:to x="100000" y="100000"/>
                                    </p:animScale>
                                    <p:animScale>
                                      <p:cBhvr>
                                        <p:cTn id="31" dur="26">
                                          <p:stCondLst>
                                            <p:cond delay="1312"/>
                                          </p:stCondLst>
                                        </p:cTn>
                                        <p:tgtEl>
                                          <p:spTgt spid="11267">
                                            <p:txEl>
                                              <p:pRg st="1" end="1"/>
                                            </p:txEl>
                                          </p:spTgt>
                                        </p:tgtEl>
                                      </p:cBhvr>
                                      <p:to x="100000" y="80000"/>
                                    </p:animScale>
                                    <p:animScale>
                                      <p:cBhvr>
                                        <p:cTn id="32" dur="166" decel="50000">
                                          <p:stCondLst>
                                            <p:cond delay="1338"/>
                                          </p:stCondLst>
                                        </p:cTn>
                                        <p:tgtEl>
                                          <p:spTgt spid="11267">
                                            <p:txEl>
                                              <p:pRg st="1" end="1"/>
                                            </p:txEl>
                                          </p:spTgt>
                                        </p:tgtEl>
                                      </p:cBhvr>
                                      <p:to x="100000" y="100000"/>
                                    </p:animScale>
                                    <p:animScale>
                                      <p:cBhvr>
                                        <p:cTn id="33" dur="26">
                                          <p:stCondLst>
                                            <p:cond delay="1642"/>
                                          </p:stCondLst>
                                        </p:cTn>
                                        <p:tgtEl>
                                          <p:spTgt spid="11267">
                                            <p:txEl>
                                              <p:pRg st="1" end="1"/>
                                            </p:txEl>
                                          </p:spTgt>
                                        </p:tgtEl>
                                      </p:cBhvr>
                                      <p:to x="100000" y="90000"/>
                                    </p:animScale>
                                    <p:animScale>
                                      <p:cBhvr>
                                        <p:cTn id="34" dur="166" decel="50000">
                                          <p:stCondLst>
                                            <p:cond delay="1668"/>
                                          </p:stCondLst>
                                        </p:cTn>
                                        <p:tgtEl>
                                          <p:spTgt spid="11267">
                                            <p:txEl>
                                              <p:pRg st="1" end="1"/>
                                            </p:txEl>
                                          </p:spTgt>
                                        </p:tgtEl>
                                      </p:cBhvr>
                                      <p:to x="100000" y="100000"/>
                                    </p:animScale>
                                    <p:animScale>
                                      <p:cBhvr>
                                        <p:cTn id="35" dur="26">
                                          <p:stCondLst>
                                            <p:cond delay="1808"/>
                                          </p:stCondLst>
                                        </p:cTn>
                                        <p:tgtEl>
                                          <p:spTgt spid="11267">
                                            <p:txEl>
                                              <p:pRg st="1" end="1"/>
                                            </p:txEl>
                                          </p:spTgt>
                                        </p:tgtEl>
                                      </p:cBhvr>
                                      <p:to x="100000" y="95000"/>
                                    </p:animScale>
                                    <p:animScale>
                                      <p:cBhvr>
                                        <p:cTn id="36" dur="166" decel="50000">
                                          <p:stCondLst>
                                            <p:cond delay="1834"/>
                                          </p:stCondLst>
                                        </p:cTn>
                                        <p:tgtEl>
                                          <p:spTgt spid="11267">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11267">
                                            <p:txEl>
                                              <p:pRg st="2" end="2"/>
                                            </p:txEl>
                                          </p:spTgt>
                                        </p:tgtEl>
                                        <p:attrNameLst>
                                          <p:attrName>style.visibility</p:attrName>
                                        </p:attrNameLst>
                                      </p:cBhvr>
                                      <p:to>
                                        <p:strVal val="visible"/>
                                      </p:to>
                                    </p:set>
                                    <p:animEffect transition="in" filter="wipe(down)">
                                      <p:cBhvr>
                                        <p:cTn id="39" dur="580">
                                          <p:stCondLst>
                                            <p:cond delay="0"/>
                                          </p:stCondLst>
                                        </p:cTn>
                                        <p:tgtEl>
                                          <p:spTgt spid="11267">
                                            <p:txEl>
                                              <p:pRg st="2" end="2"/>
                                            </p:txEl>
                                          </p:spTgt>
                                        </p:tgtEl>
                                      </p:cBhvr>
                                    </p:animEffect>
                                    <p:anim calcmode="lin" valueType="num">
                                      <p:cBhvr>
                                        <p:cTn id="40" dur="1822" tmFilter="0,0; 0.14,0.36; 0.43,0.73; 0.71,0.91; 1.0,1.0">
                                          <p:stCondLst>
                                            <p:cond delay="0"/>
                                          </p:stCondLst>
                                        </p:cTn>
                                        <p:tgtEl>
                                          <p:spTgt spid="11267">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11267">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11267">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11267">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11267">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11267">
                                            <p:txEl>
                                              <p:pRg st="2" end="2"/>
                                            </p:txEl>
                                          </p:spTgt>
                                        </p:tgtEl>
                                      </p:cBhvr>
                                      <p:to x="100000" y="60000"/>
                                    </p:animScale>
                                    <p:animScale>
                                      <p:cBhvr>
                                        <p:cTn id="46" dur="166" decel="50000">
                                          <p:stCondLst>
                                            <p:cond delay="676"/>
                                          </p:stCondLst>
                                        </p:cTn>
                                        <p:tgtEl>
                                          <p:spTgt spid="11267">
                                            <p:txEl>
                                              <p:pRg st="2" end="2"/>
                                            </p:txEl>
                                          </p:spTgt>
                                        </p:tgtEl>
                                      </p:cBhvr>
                                      <p:to x="100000" y="100000"/>
                                    </p:animScale>
                                    <p:animScale>
                                      <p:cBhvr>
                                        <p:cTn id="47" dur="26">
                                          <p:stCondLst>
                                            <p:cond delay="1312"/>
                                          </p:stCondLst>
                                        </p:cTn>
                                        <p:tgtEl>
                                          <p:spTgt spid="11267">
                                            <p:txEl>
                                              <p:pRg st="2" end="2"/>
                                            </p:txEl>
                                          </p:spTgt>
                                        </p:tgtEl>
                                      </p:cBhvr>
                                      <p:to x="100000" y="80000"/>
                                    </p:animScale>
                                    <p:animScale>
                                      <p:cBhvr>
                                        <p:cTn id="48" dur="166" decel="50000">
                                          <p:stCondLst>
                                            <p:cond delay="1338"/>
                                          </p:stCondLst>
                                        </p:cTn>
                                        <p:tgtEl>
                                          <p:spTgt spid="11267">
                                            <p:txEl>
                                              <p:pRg st="2" end="2"/>
                                            </p:txEl>
                                          </p:spTgt>
                                        </p:tgtEl>
                                      </p:cBhvr>
                                      <p:to x="100000" y="100000"/>
                                    </p:animScale>
                                    <p:animScale>
                                      <p:cBhvr>
                                        <p:cTn id="49" dur="26">
                                          <p:stCondLst>
                                            <p:cond delay="1642"/>
                                          </p:stCondLst>
                                        </p:cTn>
                                        <p:tgtEl>
                                          <p:spTgt spid="11267">
                                            <p:txEl>
                                              <p:pRg st="2" end="2"/>
                                            </p:txEl>
                                          </p:spTgt>
                                        </p:tgtEl>
                                      </p:cBhvr>
                                      <p:to x="100000" y="90000"/>
                                    </p:animScale>
                                    <p:animScale>
                                      <p:cBhvr>
                                        <p:cTn id="50" dur="166" decel="50000">
                                          <p:stCondLst>
                                            <p:cond delay="1668"/>
                                          </p:stCondLst>
                                        </p:cTn>
                                        <p:tgtEl>
                                          <p:spTgt spid="11267">
                                            <p:txEl>
                                              <p:pRg st="2" end="2"/>
                                            </p:txEl>
                                          </p:spTgt>
                                        </p:tgtEl>
                                      </p:cBhvr>
                                      <p:to x="100000" y="100000"/>
                                    </p:animScale>
                                    <p:animScale>
                                      <p:cBhvr>
                                        <p:cTn id="51" dur="26">
                                          <p:stCondLst>
                                            <p:cond delay="1808"/>
                                          </p:stCondLst>
                                        </p:cTn>
                                        <p:tgtEl>
                                          <p:spTgt spid="11267">
                                            <p:txEl>
                                              <p:pRg st="2" end="2"/>
                                            </p:txEl>
                                          </p:spTgt>
                                        </p:tgtEl>
                                      </p:cBhvr>
                                      <p:to x="100000" y="95000"/>
                                    </p:animScale>
                                    <p:animScale>
                                      <p:cBhvr>
                                        <p:cTn id="52" dur="166" decel="50000">
                                          <p:stCondLst>
                                            <p:cond delay="1834"/>
                                          </p:stCondLst>
                                        </p:cTn>
                                        <p:tgtEl>
                                          <p:spTgt spid="11267">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2"/>
          <p:cNvSpPr>
            <a:spLocks noGrp="1" noChangeArrowheads="1"/>
          </p:cNvSpPr>
          <p:nvPr>
            <p:ph type="title"/>
          </p:nvPr>
        </p:nvSpPr>
        <p:spPr/>
        <p:txBody>
          <a:bodyPr/>
          <a:lstStyle/>
          <a:p>
            <a:pPr eaLnBrk="1" fontAlgn="auto" hangingPunct="1">
              <a:spcAft>
                <a:spcPts val="0"/>
              </a:spcAft>
              <a:defRPr/>
            </a:pPr>
            <a:r>
              <a:rPr lang="en-GB" dirty="0" smtClean="0">
                <a:latin typeface="Arial" panose="020B0604020202020204" pitchFamily="34" charset="0"/>
                <a:cs typeface="Arial" panose="020B0604020202020204" pitchFamily="34" charset="0"/>
              </a:rPr>
              <a:t>Critical = criticise? </a:t>
            </a:r>
          </a:p>
        </p:txBody>
      </p:sp>
      <p:sp>
        <p:nvSpPr>
          <p:cNvPr id="13315" name="Rectangle 3"/>
          <p:cNvSpPr>
            <a:spLocks noGrp="1" noChangeArrowheads="1"/>
          </p:cNvSpPr>
          <p:nvPr>
            <p:ph sz="quarter" idx="1"/>
          </p:nvPr>
        </p:nvSpPr>
        <p:spPr>
          <a:xfrm>
            <a:off x="457200" y="1600200"/>
            <a:ext cx="7467600" cy="4873625"/>
          </a:xfrm>
        </p:spPr>
        <p:txBody>
          <a:bodyPr/>
          <a:lstStyle/>
          <a:p>
            <a:pPr eaLnBrk="1" hangingPunct="1">
              <a:lnSpc>
                <a:spcPct val="90000"/>
              </a:lnSpc>
            </a:pPr>
            <a:r>
              <a:rPr lang="en-GB" altLang="en-US" smtClean="0">
                <a:latin typeface="Arial" panose="020B0604020202020204" pitchFamily="34" charset="0"/>
                <a:cs typeface="Arial" panose="020B0604020202020204" pitchFamily="34" charset="0"/>
              </a:rPr>
              <a:t>No.</a:t>
            </a:r>
          </a:p>
          <a:p>
            <a:pPr eaLnBrk="1" hangingPunct="1">
              <a:lnSpc>
                <a:spcPct val="90000"/>
              </a:lnSpc>
            </a:pPr>
            <a:r>
              <a:rPr lang="en-GB" altLang="en-US" smtClean="0">
                <a:latin typeface="Arial" panose="020B0604020202020204" pitchFamily="34" charset="0"/>
                <a:cs typeface="Arial" panose="020B0604020202020204" pitchFamily="34" charset="0"/>
              </a:rPr>
              <a:t>‘critic’ is derived from the Greek word for ‘judge’ : </a:t>
            </a:r>
            <a:r>
              <a:rPr lang="en-GB" altLang="en-US" i="1" smtClean="0">
                <a:latin typeface="Arial" panose="020B0604020202020204" pitchFamily="34" charset="0"/>
                <a:cs typeface="Arial" panose="020B0604020202020204" pitchFamily="34" charset="0"/>
              </a:rPr>
              <a:t>crit-es</a:t>
            </a:r>
            <a:r>
              <a:rPr lang="en-GB" altLang="en-US" smtClean="0">
                <a:latin typeface="Arial" panose="020B0604020202020204" pitchFamily="34" charset="0"/>
                <a:cs typeface="Arial" panose="020B0604020202020204" pitchFamily="34" charset="0"/>
              </a:rPr>
              <a:t>.</a:t>
            </a:r>
          </a:p>
          <a:p>
            <a:pPr eaLnBrk="1" hangingPunct="1">
              <a:lnSpc>
                <a:spcPct val="90000"/>
              </a:lnSpc>
            </a:pPr>
            <a:r>
              <a:rPr lang="en-GB" altLang="en-US" smtClean="0">
                <a:latin typeface="Arial" panose="020B0604020202020204" pitchFamily="34" charset="0"/>
                <a:cs typeface="Arial" panose="020B0604020202020204" pitchFamily="34" charset="0"/>
              </a:rPr>
              <a:t>Effective judgment comes from evaluating available, appropriate evidence.</a:t>
            </a:r>
          </a:p>
          <a:p>
            <a:pPr eaLnBrk="1" hangingPunct="1">
              <a:lnSpc>
                <a:spcPct val="90000"/>
              </a:lnSpc>
            </a:pPr>
            <a:r>
              <a:rPr lang="en-GB" altLang="en-US" smtClean="0">
                <a:latin typeface="Arial" panose="020B0604020202020204" pitchFamily="34" charset="0"/>
                <a:cs typeface="Arial" panose="020B0604020202020204" pitchFamily="34" charset="0"/>
              </a:rPr>
              <a:t>Consider:</a:t>
            </a:r>
          </a:p>
          <a:p>
            <a:pPr eaLnBrk="1" hangingPunct="1">
              <a:lnSpc>
                <a:spcPct val="90000"/>
              </a:lnSpc>
            </a:pPr>
            <a:r>
              <a:rPr lang="en-GB" altLang="en-US" smtClean="0">
                <a:latin typeface="Arial" panose="020B0604020202020204" pitchFamily="34" charset="0"/>
                <a:cs typeface="Arial" panose="020B0604020202020204" pitchFamily="34" charset="0"/>
              </a:rPr>
              <a:t>Underlying assumptions or concepts; links between texts and ideas; key emerging ideas; any contrasting opinions; common threads; research contexts and possible limitations; professional documents and their relationship to key concepts and theories; identification of your key focus as emerging from the literature…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mph" presetSubtype="0" fill="hold" nodeType="clickEffect">
                                  <p:stCondLst>
                                    <p:cond delay="0"/>
                                  </p:stCondLst>
                                  <p:iterate type="wd">
                                    <p:tmPct val="10000"/>
                                  </p:iterate>
                                  <p:childTnLst>
                                    <p:anim calcmode="discrete" valueType="str">
                                      <p:cBhvr override="childStyle">
                                        <p:cTn id="6" dur="1000" fill="hold"/>
                                        <p:tgtEl>
                                          <p:spTgt spid="13315">
                                            <p:txEl>
                                              <p:pRg st="0" end="0"/>
                                            </p:txEl>
                                          </p:spTgt>
                                        </p:tgtEl>
                                        <p:attrNameLst>
                                          <p:attrName>style.fontWeight</p:attrName>
                                        </p:attrNameLst>
                                      </p:cBhvr>
                                      <p:tavLst>
                                        <p:tav tm="0">
                                          <p:val>
                                            <p:strVal val="normal"/>
                                          </p:val>
                                        </p:tav>
                                        <p:tav tm="50000">
                                          <p:val>
                                            <p:strVal val="bold"/>
                                          </p:val>
                                        </p:tav>
                                        <p:tav tm="60000">
                                          <p:val>
                                            <p:strVal val="normal"/>
                                          </p:val>
                                        </p:tav>
                                        <p:tav tm="100000">
                                          <p:val>
                                            <p:strVal val="normal"/>
                                          </p:val>
                                        </p:tav>
                                      </p:tavLst>
                                    </p:anim>
                                  </p:childTnLst>
                                </p:cTn>
                              </p:par>
                            </p:childTnLst>
                          </p:cTn>
                        </p:par>
                      </p:childTnLst>
                    </p:cTn>
                  </p:par>
                  <p:par>
                    <p:cTn id="7" fill="hold" nodeType="clickPar">
                      <p:stCondLst>
                        <p:cond delay="indefinite"/>
                      </p:stCondLst>
                      <p:childTnLst>
                        <p:par>
                          <p:cTn id="8" fill="hold" nodeType="withGroup">
                            <p:stCondLst>
                              <p:cond delay="0"/>
                            </p:stCondLst>
                            <p:childTnLst>
                              <p:par>
                                <p:cTn id="9" presetID="14" presetClass="entr" presetSubtype="10" fill="hold" nodeType="clickEffect">
                                  <p:stCondLst>
                                    <p:cond delay="0"/>
                                  </p:stCondLst>
                                  <p:iterate type="wd">
                                    <p:tmPct val="10000"/>
                                  </p:iterate>
                                  <p:childTnLst>
                                    <p:set>
                                      <p:cBhvr>
                                        <p:cTn id="10" dur="1" fill="hold">
                                          <p:stCondLst>
                                            <p:cond delay="0"/>
                                          </p:stCondLst>
                                        </p:cTn>
                                        <p:tgtEl>
                                          <p:spTgt spid="13315">
                                            <p:txEl>
                                              <p:pRg st="1" end="1"/>
                                            </p:txEl>
                                          </p:spTgt>
                                        </p:tgtEl>
                                        <p:attrNameLst>
                                          <p:attrName>style.visibility</p:attrName>
                                        </p:attrNameLst>
                                      </p:cBhvr>
                                      <p:to>
                                        <p:strVal val="visible"/>
                                      </p:to>
                                    </p:set>
                                    <p:animEffect transition="in" filter="randombar(horizontal)">
                                      <p:cBhvr>
                                        <p:cTn id="11" dur="1000"/>
                                        <p:tgtEl>
                                          <p:spTgt spid="13315">
                                            <p:txEl>
                                              <p:pRg st="1" end="1"/>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6" presetClass="entr" presetSubtype="0" fill="hold" nodeType="clickEffect">
                                  <p:stCondLst>
                                    <p:cond delay="0"/>
                                  </p:stCondLst>
                                  <p:iterate type="wd">
                                    <p:tmPct val="10000"/>
                                  </p:iterate>
                                  <p:childTnLst>
                                    <p:set>
                                      <p:cBhvr>
                                        <p:cTn id="15" dur="1" fill="hold">
                                          <p:stCondLst>
                                            <p:cond delay="0"/>
                                          </p:stCondLst>
                                        </p:cTn>
                                        <p:tgtEl>
                                          <p:spTgt spid="13315">
                                            <p:txEl>
                                              <p:pRg st="2" end="2"/>
                                            </p:txEl>
                                          </p:spTgt>
                                        </p:tgtEl>
                                        <p:attrNameLst>
                                          <p:attrName>style.visibility</p:attrName>
                                        </p:attrNameLst>
                                      </p:cBhvr>
                                      <p:to>
                                        <p:strVal val="visible"/>
                                      </p:to>
                                    </p:set>
                                    <p:animEffect transition="in" filter="wipe(down)">
                                      <p:cBhvr>
                                        <p:cTn id="16" dur="290">
                                          <p:stCondLst>
                                            <p:cond delay="0"/>
                                          </p:stCondLst>
                                        </p:cTn>
                                        <p:tgtEl>
                                          <p:spTgt spid="13315">
                                            <p:txEl>
                                              <p:pRg st="2" end="2"/>
                                            </p:txEl>
                                          </p:spTgt>
                                        </p:tgtEl>
                                      </p:cBhvr>
                                    </p:animEffect>
                                    <p:anim calcmode="lin" valueType="num">
                                      <p:cBhvr>
                                        <p:cTn id="17" dur="911" tmFilter="0,0; 0.14,0.36; 0.43,0.73; 0.71,0.91; 1.0,1.0">
                                          <p:stCondLst>
                                            <p:cond delay="0"/>
                                          </p:stCondLst>
                                        </p:cTn>
                                        <p:tgtEl>
                                          <p:spTgt spid="13315">
                                            <p:txEl>
                                              <p:pRg st="2" end="2"/>
                                            </p:txEl>
                                          </p:spTgt>
                                        </p:tgtEl>
                                        <p:attrNameLst>
                                          <p:attrName>ppt_x</p:attrName>
                                        </p:attrNameLst>
                                      </p:cBhvr>
                                      <p:tavLst>
                                        <p:tav tm="0">
                                          <p:val>
                                            <p:strVal val="#ppt_x-0.25"/>
                                          </p:val>
                                        </p:tav>
                                        <p:tav tm="100000">
                                          <p:val>
                                            <p:strVal val="#ppt_x"/>
                                          </p:val>
                                        </p:tav>
                                      </p:tavLst>
                                    </p:anim>
                                    <p:anim calcmode="lin" valueType="num">
                                      <p:cBhvr>
                                        <p:cTn id="18" dur="332" tmFilter="0.0,0.0; 0.25,0.07; 0.50,0.2; 0.75,0.467; 1.0,1.0">
                                          <p:stCondLst>
                                            <p:cond delay="0"/>
                                          </p:stCondLst>
                                        </p:cTn>
                                        <p:tgtEl>
                                          <p:spTgt spid="13315">
                                            <p:txEl>
                                              <p:pRg st="2" end="2"/>
                                            </p:txEl>
                                          </p:spTgt>
                                        </p:tgtEl>
                                        <p:attrNameLst>
                                          <p:attrName>ppt_y</p:attrName>
                                        </p:attrNameLst>
                                      </p:cBhvr>
                                      <p:tavLst>
                                        <p:tav tm="0" fmla="#ppt_y-sin(pi*$)/3">
                                          <p:val>
                                            <p:fltVal val="0.5"/>
                                          </p:val>
                                        </p:tav>
                                        <p:tav tm="100000">
                                          <p:val>
                                            <p:fltVal val="1"/>
                                          </p:val>
                                        </p:tav>
                                      </p:tavLst>
                                    </p:anim>
                                    <p:anim calcmode="lin" valueType="num">
                                      <p:cBhvr>
                                        <p:cTn id="19" dur="332" tmFilter="0, 0; 0.125,0.2665; 0.25,0.4; 0.375,0.465; 0.5,0.5;  0.625,0.535; 0.75,0.6; 0.875,0.7335; 1,1">
                                          <p:stCondLst>
                                            <p:cond delay="332"/>
                                          </p:stCondLst>
                                        </p:cTn>
                                        <p:tgtEl>
                                          <p:spTgt spid="13315">
                                            <p:txEl>
                                              <p:pRg st="2" end="2"/>
                                            </p:txEl>
                                          </p:spTgt>
                                        </p:tgtEl>
                                        <p:attrNameLst>
                                          <p:attrName>ppt_y</p:attrName>
                                        </p:attrNameLst>
                                      </p:cBhvr>
                                      <p:tavLst>
                                        <p:tav tm="0" fmla="#ppt_y-sin(pi*$)/9">
                                          <p:val>
                                            <p:fltVal val="0"/>
                                          </p:val>
                                        </p:tav>
                                        <p:tav tm="100000">
                                          <p:val>
                                            <p:fltVal val="1"/>
                                          </p:val>
                                        </p:tav>
                                      </p:tavLst>
                                    </p:anim>
                                    <p:anim calcmode="lin" valueType="num">
                                      <p:cBhvr>
                                        <p:cTn id="20" dur="166" tmFilter="0, 0; 0.125,0.2665; 0.25,0.4; 0.375,0.465; 0.5,0.5;  0.625,0.535; 0.75,0.6; 0.875,0.7335; 1,1">
                                          <p:stCondLst>
                                            <p:cond delay="662"/>
                                          </p:stCondLst>
                                        </p:cTn>
                                        <p:tgtEl>
                                          <p:spTgt spid="13315">
                                            <p:txEl>
                                              <p:pRg st="2" end="2"/>
                                            </p:txEl>
                                          </p:spTgt>
                                        </p:tgtEl>
                                        <p:attrNameLst>
                                          <p:attrName>ppt_y</p:attrName>
                                        </p:attrNameLst>
                                      </p:cBhvr>
                                      <p:tavLst>
                                        <p:tav tm="0" fmla="#ppt_y-sin(pi*$)/27">
                                          <p:val>
                                            <p:fltVal val="0"/>
                                          </p:val>
                                        </p:tav>
                                        <p:tav tm="100000">
                                          <p:val>
                                            <p:fltVal val="1"/>
                                          </p:val>
                                        </p:tav>
                                      </p:tavLst>
                                    </p:anim>
                                    <p:anim calcmode="lin" valueType="num">
                                      <p:cBhvr>
                                        <p:cTn id="21" dur="82" tmFilter="0, 0; 0.125,0.2665; 0.25,0.4; 0.375,0.465; 0.5,0.5;  0.625,0.535; 0.75,0.6; 0.875,0.7335; 1,1">
                                          <p:stCondLst>
                                            <p:cond delay="828"/>
                                          </p:stCondLst>
                                        </p:cTn>
                                        <p:tgtEl>
                                          <p:spTgt spid="13315">
                                            <p:txEl>
                                              <p:pRg st="2" end="2"/>
                                            </p:txEl>
                                          </p:spTgt>
                                        </p:tgtEl>
                                        <p:attrNameLst>
                                          <p:attrName>ppt_y</p:attrName>
                                        </p:attrNameLst>
                                      </p:cBhvr>
                                      <p:tavLst>
                                        <p:tav tm="0" fmla="#ppt_y-sin(pi*$)/81">
                                          <p:val>
                                            <p:fltVal val="0"/>
                                          </p:val>
                                        </p:tav>
                                        <p:tav tm="100000">
                                          <p:val>
                                            <p:fltVal val="1"/>
                                          </p:val>
                                        </p:tav>
                                      </p:tavLst>
                                    </p:anim>
                                    <p:animScale>
                                      <p:cBhvr>
                                        <p:cTn id="22" dur="13">
                                          <p:stCondLst>
                                            <p:cond delay="325"/>
                                          </p:stCondLst>
                                        </p:cTn>
                                        <p:tgtEl>
                                          <p:spTgt spid="13315">
                                            <p:txEl>
                                              <p:pRg st="2" end="2"/>
                                            </p:txEl>
                                          </p:spTgt>
                                        </p:tgtEl>
                                      </p:cBhvr>
                                      <p:to x="100000" y="60000"/>
                                    </p:animScale>
                                    <p:animScale>
                                      <p:cBhvr>
                                        <p:cTn id="23" dur="83" decel="50000">
                                          <p:stCondLst>
                                            <p:cond delay="338"/>
                                          </p:stCondLst>
                                        </p:cTn>
                                        <p:tgtEl>
                                          <p:spTgt spid="13315">
                                            <p:txEl>
                                              <p:pRg st="2" end="2"/>
                                            </p:txEl>
                                          </p:spTgt>
                                        </p:tgtEl>
                                      </p:cBhvr>
                                      <p:to x="100000" y="100000"/>
                                    </p:animScale>
                                    <p:animScale>
                                      <p:cBhvr>
                                        <p:cTn id="24" dur="13">
                                          <p:stCondLst>
                                            <p:cond delay="656"/>
                                          </p:stCondLst>
                                        </p:cTn>
                                        <p:tgtEl>
                                          <p:spTgt spid="13315">
                                            <p:txEl>
                                              <p:pRg st="2" end="2"/>
                                            </p:txEl>
                                          </p:spTgt>
                                        </p:tgtEl>
                                      </p:cBhvr>
                                      <p:to x="100000" y="80000"/>
                                    </p:animScale>
                                    <p:animScale>
                                      <p:cBhvr>
                                        <p:cTn id="25" dur="83" decel="50000">
                                          <p:stCondLst>
                                            <p:cond delay="669"/>
                                          </p:stCondLst>
                                        </p:cTn>
                                        <p:tgtEl>
                                          <p:spTgt spid="13315">
                                            <p:txEl>
                                              <p:pRg st="2" end="2"/>
                                            </p:txEl>
                                          </p:spTgt>
                                        </p:tgtEl>
                                      </p:cBhvr>
                                      <p:to x="100000" y="100000"/>
                                    </p:animScale>
                                    <p:animScale>
                                      <p:cBhvr>
                                        <p:cTn id="26" dur="13">
                                          <p:stCondLst>
                                            <p:cond delay="821"/>
                                          </p:stCondLst>
                                        </p:cTn>
                                        <p:tgtEl>
                                          <p:spTgt spid="13315">
                                            <p:txEl>
                                              <p:pRg st="2" end="2"/>
                                            </p:txEl>
                                          </p:spTgt>
                                        </p:tgtEl>
                                      </p:cBhvr>
                                      <p:to x="100000" y="90000"/>
                                    </p:animScale>
                                    <p:animScale>
                                      <p:cBhvr>
                                        <p:cTn id="27" dur="83" decel="50000">
                                          <p:stCondLst>
                                            <p:cond delay="834"/>
                                          </p:stCondLst>
                                        </p:cTn>
                                        <p:tgtEl>
                                          <p:spTgt spid="13315">
                                            <p:txEl>
                                              <p:pRg st="2" end="2"/>
                                            </p:txEl>
                                          </p:spTgt>
                                        </p:tgtEl>
                                      </p:cBhvr>
                                      <p:to x="100000" y="100000"/>
                                    </p:animScale>
                                    <p:animScale>
                                      <p:cBhvr>
                                        <p:cTn id="28" dur="13">
                                          <p:stCondLst>
                                            <p:cond delay="904"/>
                                          </p:stCondLst>
                                        </p:cTn>
                                        <p:tgtEl>
                                          <p:spTgt spid="13315">
                                            <p:txEl>
                                              <p:pRg st="2" end="2"/>
                                            </p:txEl>
                                          </p:spTgt>
                                        </p:tgtEl>
                                      </p:cBhvr>
                                      <p:to x="100000" y="95000"/>
                                    </p:animScale>
                                    <p:animScale>
                                      <p:cBhvr>
                                        <p:cTn id="29" dur="83" decel="50000">
                                          <p:stCondLst>
                                            <p:cond delay="917"/>
                                          </p:stCondLst>
                                        </p:cTn>
                                        <p:tgtEl>
                                          <p:spTgt spid="13315">
                                            <p:txEl>
                                              <p:pRg st="2" end="2"/>
                                            </p:txEl>
                                          </p:spTgt>
                                        </p:tgtEl>
                                      </p:cBhvr>
                                      <p:to x="100000" y="100000"/>
                                    </p:animScale>
                                  </p:childTnLst>
                                </p:cTn>
                              </p:par>
                            </p:childTnLst>
                          </p:cTn>
                        </p:par>
                      </p:childTnLst>
                    </p:cTn>
                  </p:par>
                  <p:par>
                    <p:cTn id="30" fill="hold" nodeType="clickPar">
                      <p:stCondLst>
                        <p:cond delay="indefinite"/>
                      </p:stCondLst>
                      <p:childTnLst>
                        <p:par>
                          <p:cTn id="31" fill="hold" nodeType="withGroup">
                            <p:stCondLst>
                              <p:cond delay="0"/>
                            </p:stCondLst>
                            <p:childTnLst>
                              <p:par>
                                <p:cTn id="32" presetID="14" presetClass="entr" presetSubtype="10" fill="hold" nodeType="clickEffect">
                                  <p:stCondLst>
                                    <p:cond delay="0"/>
                                  </p:stCondLst>
                                  <p:iterate type="wd">
                                    <p:tmPct val="10000"/>
                                  </p:iterate>
                                  <p:childTnLst>
                                    <p:set>
                                      <p:cBhvr>
                                        <p:cTn id="33" dur="1" fill="hold">
                                          <p:stCondLst>
                                            <p:cond delay="0"/>
                                          </p:stCondLst>
                                        </p:cTn>
                                        <p:tgtEl>
                                          <p:spTgt spid="13315">
                                            <p:txEl>
                                              <p:pRg st="3" end="3"/>
                                            </p:txEl>
                                          </p:spTgt>
                                        </p:tgtEl>
                                        <p:attrNameLst>
                                          <p:attrName>style.visibility</p:attrName>
                                        </p:attrNameLst>
                                      </p:cBhvr>
                                      <p:to>
                                        <p:strVal val="visible"/>
                                      </p:to>
                                    </p:set>
                                    <p:animEffect transition="in" filter="randombar(horizontal)">
                                      <p:cBhvr>
                                        <p:cTn id="34" dur="1000"/>
                                        <p:tgtEl>
                                          <p:spTgt spid="13315">
                                            <p:txEl>
                                              <p:pRg st="3" end="3"/>
                                            </p:txEl>
                                          </p:spTgt>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38" presetClass="entr" presetSubtype="0" accel="50000" fill="hold" nodeType="clickEffect">
                                  <p:stCondLst>
                                    <p:cond delay="0"/>
                                  </p:stCondLst>
                                  <p:iterate type="wd">
                                    <p:tmPct val="50000"/>
                                  </p:iterate>
                                  <p:childTnLst>
                                    <p:set>
                                      <p:cBhvr>
                                        <p:cTn id="38" dur="1" fill="hold">
                                          <p:stCondLst>
                                            <p:cond delay="0"/>
                                          </p:stCondLst>
                                        </p:cTn>
                                        <p:tgtEl>
                                          <p:spTgt spid="13315">
                                            <p:txEl>
                                              <p:pRg st="4" end="4"/>
                                            </p:txEl>
                                          </p:spTgt>
                                        </p:tgtEl>
                                        <p:attrNameLst>
                                          <p:attrName>style.visibility</p:attrName>
                                        </p:attrNameLst>
                                      </p:cBhvr>
                                      <p:to>
                                        <p:strVal val="visible"/>
                                      </p:to>
                                    </p:set>
                                    <p:set>
                                      <p:cBhvr>
                                        <p:cTn id="39" dur="455" fill="hold">
                                          <p:stCondLst>
                                            <p:cond delay="0"/>
                                          </p:stCondLst>
                                        </p:cTn>
                                        <p:tgtEl>
                                          <p:spTgt spid="13315">
                                            <p:txEl>
                                              <p:pRg st="4" end="4"/>
                                            </p:txEl>
                                          </p:spTgt>
                                        </p:tgtEl>
                                        <p:attrNameLst>
                                          <p:attrName>style.rotation</p:attrName>
                                        </p:attrNameLst>
                                      </p:cBhvr>
                                      <p:to>
                                        <p:strVal val="-45.0"/>
                                      </p:to>
                                    </p:set>
                                    <p:anim calcmode="lin" valueType="num">
                                      <p:cBhvr>
                                        <p:cTn id="40" dur="455" fill="hold">
                                          <p:stCondLst>
                                            <p:cond delay="455"/>
                                          </p:stCondLst>
                                        </p:cTn>
                                        <p:tgtEl>
                                          <p:spTgt spid="13315">
                                            <p:txEl>
                                              <p:pRg st="4" end="4"/>
                                            </p:txEl>
                                          </p:spTgt>
                                        </p:tgtEl>
                                        <p:attrNameLst>
                                          <p:attrName>style.rotation</p:attrName>
                                        </p:attrNameLst>
                                      </p:cBhvr>
                                      <p:tavLst>
                                        <p:tav tm="0">
                                          <p:val>
                                            <p:fltVal val="-45"/>
                                          </p:val>
                                        </p:tav>
                                        <p:tav tm="69900">
                                          <p:val>
                                            <p:fltVal val="45"/>
                                          </p:val>
                                        </p:tav>
                                        <p:tav tm="100000">
                                          <p:val>
                                            <p:fltVal val="0"/>
                                          </p:val>
                                        </p:tav>
                                      </p:tavLst>
                                    </p:anim>
                                    <p:anim calcmode="lin" valueType="num">
                                      <p:cBhvr>
                                        <p:cTn id="41" dur="455" fill="hold">
                                          <p:stCondLst>
                                            <p:cond delay="0"/>
                                          </p:stCondLst>
                                        </p:cTn>
                                        <p:tgtEl>
                                          <p:spTgt spid="13315">
                                            <p:txEl>
                                              <p:pRg st="4" end="4"/>
                                            </p:txEl>
                                          </p:spTgt>
                                        </p:tgtEl>
                                        <p:attrNameLst>
                                          <p:attrName>ppt_y</p:attrName>
                                        </p:attrNameLst>
                                      </p:cBhvr>
                                      <p:tavLst>
                                        <p:tav tm="0">
                                          <p:val>
                                            <p:strVal val="#ppt_y-1"/>
                                          </p:val>
                                        </p:tav>
                                        <p:tav tm="100000">
                                          <p:val>
                                            <p:strVal val="#ppt_y-(0.354*#ppt_w-0.172*#ppt_h)"/>
                                          </p:val>
                                        </p:tav>
                                      </p:tavLst>
                                    </p:anim>
                                    <p:anim calcmode="lin" valueType="num">
                                      <p:cBhvr>
                                        <p:cTn id="42" dur="156" decel="50000" autoRev="1" fill="hold">
                                          <p:stCondLst>
                                            <p:cond delay="455"/>
                                          </p:stCondLst>
                                        </p:cTn>
                                        <p:tgtEl>
                                          <p:spTgt spid="13315">
                                            <p:txEl>
                                              <p:pRg st="4" end="4"/>
                                            </p:txEl>
                                          </p:spTgt>
                                        </p:tgtEl>
                                        <p:attrNameLst>
                                          <p:attrName>ppt_y</p:attrName>
                                        </p:attrNameLst>
                                      </p:cBhvr>
                                      <p:tavLst>
                                        <p:tav tm="0">
                                          <p:val>
                                            <p:strVal val="#ppt_y-(0.354*#ppt_w-0.172*#ppt_h)"/>
                                          </p:val>
                                        </p:tav>
                                        <p:tav tm="100000">
                                          <p:val>
                                            <p:strVal val="#ppt_y-(0.354*#ppt_w-0.172*#ppt_h)-#ppt_h/2"/>
                                          </p:val>
                                        </p:tav>
                                      </p:tavLst>
                                    </p:anim>
                                    <p:anim calcmode="lin" valueType="num">
                                      <p:cBhvr>
                                        <p:cTn id="43" dur="136" fill="hold">
                                          <p:stCondLst>
                                            <p:cond delay="864"/>
                                          </p:stCondLst>
                                        </p:cTn>
                                        <p:tgtEl>
                                          <p:spTgt spid="13315">
                                            <p:txEl>
                                              <p:pRg st="4" end="4"/>
                                            </p:txEl>
                                          </p:spTgt>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26296"/>
            <a:ext cx="7240587" cy="201612"/>
          </a:xfrm>
        </p:spPr>
        <p:txBody>
          <a:bodyPr>
            <a:normAutofit fontScale="90000"/>
          </a:bodyPr>
          <a:lstStyle/>
          <a:p>
            <a:pPr>
              <a:defRPr/>
            </a:pPr>
            <a:endParaRPr lang="en-GB" dirty="0"/>
          </a:p>
        </p:txBody>
      </p:sp>
      <p:sp>
        <p:nvSpPr>
          <p:cNvPr id="16387" name="Content Placeholder 2"/>
          <p:cNvSpPr>
            <a:spLocks noGrp="1"/>
          </p:cNvSpPr>
          <p:nvPr>
            <p:ph sz="quarter" idx="1"/>
          </p:nvPr>
        </p:nvSpPr>
        <p:spPr>
          <a:xfrm>
            <a:off x="323850" y="227908"/>
            <a:ext cx="7600950" cy="5853112"/>
          </a:xfrm>
        </p:spPr>
        <p:txBody>
          <a:bodyPr/>
          <a:lstStyle/>
          <a:p>
            <a:pPr>
              <a:lnSpc>
                <a:spcPct val="150000"/>
              </a:lnSpc>
            </a:pPr>
            <a:r>
              <a:rPr lang="en-GB" altLang="en-US" sz="1600" dirty="0" smtClean="0"/>
              <a:t>Vygotsky and Piaget are examples of constructivist theorists. Vygotsky quotes in his book ‘Language and Thought’ (2010) ‘what the child can do together today they can do alone tomorrow’. (Vygotsky 2010). This is an important fact to bear in mind when planning a lesson. Bruner (1986) is another constructivist. He thought that children learn best when the teacher creates a good learning environment. Bruner was a psychologist who, when he was at Harvard, wrote many books and papers that focus on how children learn through solving problems in the classroom. Bruner wanted to create an educational environment that would focus on (1) what was uniquely human about human beings, (2) how humans got that way and (3) how humans could become more so.</a:t>
            </a:r>
            <a:r>
              <a:rPr lang="en-GB" altLang="en-US" sz="1600" baseline="30000" dirty="0" smtClean="0"/>
              <a:t> </a:t>
            </a:r>
            <a:r>
              <a:rPr lang="en-GB" altLang="en-US" sz="1600" dirty="0" smtClean="0"/>
              <a:t>In 1966, Bruner published another book relevant to education, </a:t>
            </a:r>
            <a:r>
              <a:rPr lang="en-GB" altLang="en-US" sz="1600" i="1" dirty="0" smtClean="0"/>
              <a:t>Towards a Theory of Instruction,</a:t>
            </a:r>
            <a:r>
              <a:rPr lang="en-GB" altLang="en-US" sz="1600" dirty="0" smtClean="0"/>
              <a:t> and then in 1973, another book, </a:t>
            </a:r>
            <a:r>
              <a:rPr lang="en-GB" altLang="en-US" sz="1600" i="1" dirty="0" smtClean="0"/>
              <a:t>The Relevance of Education.</a:t>
            </a:r>
            <a:r>
              <a:rPr lang="en-GB" altLang="en-US" sz="1600" dirty="0" smtClean="0"/>
              <a:t> Finally, in 1996, in </a:t>
            </a:r>
            <a:r>
              <a:rPr lang="en-GB" altLang="en-US" sz="1600" i="1" dirty="0" smtClean="0"/>
              <a:t>The Culture of Education,</a:t>
            </a:r>
            <a:r>
              <a:rPr lang="en-GB" altLang="en-US" sz="1600" dirty="0" smtClean="0"/>
              <a:t> Bruner reassessed the state of educational practices three decades after he had begun his educational research and…</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274638"/>
            <a:ext cx="7240587" cy="201612"/>
          </a:xfrm>
        </p:spPr>
        <p:txBody>
          <a:bodyPr>
            <a:normAutofit fontScale="90000"/>
          </a:bodyPr>
          <a:lstStyle/>
          <a:p>
            <a:pPr>
              <a:defRPr/>
            </a:pPr>
            <a:endParaRPr lang="en-GB" dirty="0"/>
          </a:p>
        </p:txBody>
      </p:sp>
      <p:sp>
        <p:nvSpPr>
          <p:cNvPr id="17411" name="Content Placeholder 2"/>
          <p:cNvSpPr>
            <a:spLocks noGrp="1"/>
          </p:cNvSpPr>
          <p:nvPr>
            <p:ph sz="quarter" idx="1"/>
          </p:nvPr>
        </p:nvSpPr>
        <p:spPr>
          <a:xfrm>
            <a:off x="323850" y="620713"/>
            <a:ext cx="7600950" cy="5853112"/>
          </a:xfrm>
        </p:spPr>
        <p:txBody>
          <a:bodyPr/>
          <a:lstStyle/>
          <a:p>
            <a:r>
              <a:rPr lang="en-GB" altLang="en-US" dirty="0" smtClean="0"/>
              <a:t>Vygotsky and Piaget </a:t>
            </a:r>
            <a:r>
              <a:rPr lang="en-GB" altLang="en-US" dirty="0" smtClean="0">
                <a:solidFill>
                  <a:srgbClr val="FF0000"/>
                </a:solidFill>
                <a:latin typeface="Bradley Hand ITC" panose="03070402050302030203" pitchFamily="66" charset="0"/>
              </a:rPr>
              <a:t>(citation?)</a:t>
            </a:r>
            <a:r>
              <a:rPr lang="en-GB" altLang="en-US" dirty="0" smtClean="0"/>
              <a:t>are examples of constructivist theorists. </a:t>
            </a:r>
            <a:r>
              <a:rPr lang="en-GB" altLang="en-US" dirty="0" smtClean="0">
                <a:solidFill>
                  <a:srgbClr val="FF0000"/>
                </a:solidFill>
                <a:latin typeface="Bradley Hand ITC" panose="03070402050302030203" pitchFamily="66" charset="0"/>
              </a:rPr>
              <a:t>So? This needs to be expanded and made relevant to your assignment. </a:t>
            </a:r>
            <a:r>
              <a:rPr lang="en-GB" altLang="en-US" dirty="0" smtClean="0"/>
              <a:t>Vygotsky quotes </a:t>
            </a:r>
            <a:r>
              <a:rPr lang="en-GB" altLang="en-US" dirty="0" smtClean="0">
                <a:solidFill>
                  <a:srgbClr val="FF0000"/>
                </a:solidFill>
                <a:latin typeface="Bradley Hand ITC" panose="03070402050302030203" pitchFamily="66" charset="0"/>
              </a:rPr>
              <a:t>no he doesn’t. </a:t>
            </a:r>
            <a:r>
              <a:rPr lang="en-GB" altLang="en-US" b="1" dirty="0" smtClean="0">
                <a:solidFill>
                  <a:srgbClr val="FF0000"/>
                </a:solidFill>
                <a:latin typeface="Bradley Hand ITC" panose="03070402050302030203" pitchFamily="66" charset="0"/>
              </a:rPr>
              <a:t>You</a:t>
            </a:r>
            <a:r>
              <a:rPr lang="en-GB" altLang="en-US" dirty="0" smtClean="0">
                <a:solidFill>
                  <a:srgbClr val="FF0000"/>
                </a:solidFill>
                <a:latin typeface="Bradley Hand ITC" panose="03070402050302030203" pitchFamily="66" charset="0"/>
              </a:rPr>
              <a:t> are quoting him. Choose another word –states, asserts, suggests…</a:t>
            </a:r>
            <a:r>
              <a:rPr lang="en-GB" altLang="en-US" dirty="0" smtClean="0"/>
              <a:t>in</a:t>
            </a:r>
            <a:r>
              <a:rPr lang="en-GB" altLang="en-US" dirty="0" smtClean="0">
                <a:solidFill>
                  <a:srgbClr val="FF0000"/>
                </a:solidFill>
              </a:rPr>
              <a:t> </a:t>
            </a:r>
            <a:r>
              <a:rPr lang="en-GB" altLang="en-US" dirty="0" smtClean="0"/>
              <a:t>his book ‘Language and Thought’ (2010)</a:t>
            </a:r>
            <a:r>
              <a:rPr lang="en-GB" altLang="en-US" dirty="0" smtClean="0">
                <a:solidFill>
                  <a:srgbClr val="FF0000"/>
                </a:solidFill>
                <a:latin typeface="Bradley Hand ITC" panose="03070402050302030203" pitchFamily="66" charset="0"/>
              </a:rPr>
              <a:t> this is not needed,</a:t>
            </a:r>
            <a:r>
              <a:rPr lang="en-GB" altLang="en-US" dirty="0" smtClean="0">
                <a:solidFill>
                  <a:srgbClr val="C00000"/>
                </a:solidFill>
                <a:latin typeface="Bradley Hand ITC" panose="03070402050302030203" pitchFamily="66" charset="0"/>
              </a:rPr>
              <a:t> </a:t>
            </a:r>
            <a:r>
              <a:rPr lang="en-GB" altLang="en-US" dirty="0" smtClean="0">
                <a:solidFill>
                  <a:srgbClr val="FF0000"/>
                </a:solidFill>
                <a:latin typeface="Bradley Hand ITC" panose="03070402050302030203" pitchFamily="66" charset="0"/>
              </a:rPr>
              <a:t>just the date of publication </a:t>
            </a:r>
            <a:r>
              <a:rPr lang="en-GB" altLang="en-US" dirty="0" smtClean="0">
                <a:solidFill>
                  <a:srgbClr val="FF0000"/>
                </a:solidFill>
              </a:rPr>
              <a:t> </a:t>
            </a:r>
            <a:r>
              <a:rPr lang="en-GB" altLang="en-US" dirty="0" smtClean="0"/>
              <a:t>‘what the child can do together today they can do alone tomorrow’. </a:t>
            </a:r>
            <a:r>
              <a:rPr lang="en-GB" altLang="en-US" dirty="0" smtClean="0">
                <a:solidFill>
                  <a:srgbClr val="FF0000"/>
                </a:solidFill>
                <a:latin typeface="Bradley Hand ITC" panose="03070402050302030203" pitchFamily="66" charset="0"/>
              </a:rPr>
              <a:t>The full stop is not needed here but a page number is </a:t>
            </a:r>
            <a:r>
              <a:rPr lang="en-GB" altLang="en-US" dirty="0" smtClean="0"/>
              <a:t>(Vygotsky 2010, </a:t>
            </a:r>
            <a:r>
              <a:rPr lang="en-GB" altLang="en-US" dirty="0" smtClean="0">
                <a:solidFill>
                  <a:srgbClr val="C00000"/>
                </a:solidFill>
                <a:latin typeface="Bradley Hand ITC" panose="03070402050302030203" pitchFamily="66" charset="0"/>
              </a:rPr>
              <a:t>p.38</a:t>
            </a:r>
            <a:r>
              <a:rPr lang="en-GB" altLang="en-US" dirty="0" smtClean="0"/>
              <a:t>). This is an important fact </a:t>
            </a:r>
            <a:r>
              <a:rPr lang="en-GB" altLang="en-US" dirty="0" smtClean="0">
                <a:solidFill>
                  <a:srgbClr val="FF0000"/>
                </a:solidFill>
                <a:latin typeface="Bradley Hand ITC" panose="03070402050302030203" pitchFamily="66" charset="0"/>
              </a:rPr>
              <a:t>is it a ‘fact’? </a:t>
            </a:r>
            <a:r>
              <a:rPr lang="en-GB" altLang="en-US" dirty="0" smtClean="0"/>
              <a:t>to bear in mind when planning a lesson </a:t>
            </a:r>
            <a:r>
              <a:rPr lang="en-GB" altLang="en-US" dirty="0" smtClean="0">
                <a:solidFill>
                  <a:srgbClr val="FF0000"/>
                </a:solidFill>
                <a:latin typeface="Bradley Hand ITC" panose="03070402050302030203" pitchFamily="66" charset="0"/>
              </a:rPr>
              <a:t>why? How? Did it inform your own planning? In what way? </a:t>
            </a:r>
            <a:r>
              <a:rPr lang="en-GB" altLang="en-US" dirty="0" smtClean="0"/>
              <a:t>. </a:t>
            </a:r>
          </a:p>
          <a:p>
            <a:endParaRPr lang="en-GB" altLang="en-US"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274638"/>
            <a:ext cx="7240587" cy="201612"/>
          </a:xfrm>
        </p:spPr>
        <p:txBody>
          <a:bodyPr>
            <a:normAutofit fontScale="90000"/>
          </a:bodyPr>
          <a:lstStyle/>
          <a:p>
            <a:pPr>
              <a:defRPr/>
            </a:pPr>
            <a:endParaRPr lang="en-GB" dirty="0"/>
          </a:p>
        </p:txBody>
      </p:sp>
      <p:sp>
        <p:nvSpPr>
          <p:cNvPr id="18435" name="Content Placeholder 2"/>
          <p:cNvSpPr>
            <a:spLocks noGrp="1"/>
          </p:cNvSpPr>
          <p:nvPr>
            <p:ph sz="quarter" idx="1"/>
          </p:nvPr>
        </p:nvSpPr>
        <p:spPr>
          <a:xfrm>
            <a:off x="323850" y="549275"/>
            <a:ext cx="7600950" cy="5111750"/>
          </a:xfrm>
        </p:spPr>
        <p:txBody>
          <a:bodyPr/>
          <a:lstStyle/>
          <a:p>
            <a:r>
              <a:rPr lang="en-GB" altLang="en-US" sz="2000" dirty="0" smtClean="0"/>
              <a:t>Bruner (1986) is another constructivist </a:t>
            </a:r>
            <a:r>
              <a:rPr lang="en-GB" altLang="en-US" sz="2000" dirty="0" smtClean="0">
                <a:solidFill>
                  <a:srgbClr val="C00000"/>
                </a:solidFill>
                <a:latin typeface="Bradley Hand ITC" panose="03070402050302030203" pitchFamily="66" charset="0"/>
              </a:rPr>
              <a:t>is he the same as Vygotsky? </a:t>
            </a:r>
            <a:r>
              <a:rPr lang="en-GB" altLang="en-US" sz="2000" dirty="0">
                <a:solidFill>
                  <a:srgbClr val="C00000"/>
                </a:solidFill>
                <a:latin typeface="Bradley Hand ITC" panose="03070402050302030203" pitchFamily="66" charset="0"/>
              </a:rPr>
              <a:t>Piaget?. Why </a:t>
            </a:r>
            <a:r>
              <a:rPr lang="en-GB" altLang="en-US" sz="2000" dirty="0" smtClean="0">
                <a:solidFill>
                  <a:srgbClr val="C00000"/>
                </a:solidFill>
                <a:latin typeface="Bradley Hand ITC" panose="03070402050302030203" pitchFamily="66" charset="0"/>
              </a:rPr>
              <a:t>is he being discussed? </a:t>
            </a:r>
            <a:r>
              <a:rPr lang="en-GB" altLang="en-US" sz="2000" dirty="0" smtClean="0"/>
              <a:t>He thought that children learn best when the teacher creates a good learning environment. </a:t>
            </a:r>
            <a:r>
              <a:rPr lang="en-GB" altLang="en-US" sz="2000" dirty="0" smtClean="0">
                <a:solidFill>
                  <a:srgbClr val="FF0000"/>
                </a:solidFill>
                <a:latin typeface="Bradley Hand ITC" panose="03070402050302030203" pitchFamily="66" charset="0"/>
              </a:rPr>
              <a:t>what does this mean? </a:t>
            </a:r>
            <a:r>
              <a:rPr lang="en-GB" altLang="en-US" sz="2000" dirty="0" smtClean="0"/>
              <a:t> Bruner was a psychologist who, when he was at Harvard, wrote many books and papers that focus on how children learn through solving problems in the classroom. </a:t>
            </a:r>
            <a:r>
              <a:rPr lang="en-GB" altLang="en-US" sz="2000" dirty="0" smtClean="0">
                <a:solidFill>
                  <a:srgbClr val="FF0000"/>
                </a:solidFill>
                <a:latin typeface="Bradley Hand ITC" panose="03070402050302030203" pitchFamily="66" charset="0"/>
              </a:rPr>
              <a:t>Do you go on to explore problem based learning? Is this a focus for your lesson? </a:t>
            </a:r>
            <a:r>
              <a:rPr lang="en-GB" altLang="en-US" sz="2000" dirty="0" smtClean="0"/>
              <a:t>Bruner wanted to create an educational environment that would focus on (1) what was uniquely human about human beings, (2) how humans got that way and (3) how humans could become more so.</a:t>
            </a:r>
            <a:r>
              <a:rPr lang="en-GB" altLang="en-US" sz="2000" baseline="30000" dirty="0" smtClean="0"/>
              <a:t> </a:t>
            </a:r>
            <a:r>
              <a:rPr lang="en-GB" altLang="en-US" sz="2000" dirty="0" smtClean="0"/>
              <a:t>In 1966, Bruner published another book relevant to education, </a:t>
            </a:r>
            <a:r>
              <a:rPr lang="en-GB" altLang="en-US" sz="2000" i="1" dirty="0" smtClean="0"/>
              <a:t>Towards a Theory of Instruction,</a:t>
            </a:r>
            <a:r>
              <a:rPr lang="en-GB" altLang="en-US" sz="2000" dirty="0" smtClean="0"/>
              <a:t> and then in 1973, another book, </a:t>
            </a:r>
            <a:r>
              <a:rPr lang="en-GB" altLang="en-US" sz="2000" i="1" dirty="0" smtClean="0"/>
              <a:t>The Relevance of Education.</a:t>
            </a:r>
            <a:r>
              <a:rPr lang="en-GB" altLang="en-US" sz="2000" dirty="0" smtClean="0"/>
              <a:t> </a:t>
            </a:r>
            <a:r>
              <a:rPr lang="en-GB" altLang="en-US" sz="2000" dirty="0" smtClean="0">
                <a:solidFill>
                  <a:srgbClr val="FF0000"/>
                </a:solidFill>
                <a:latin typeface="Bradley Hand ITC" panose="03070402050302030203" pitchFamily="66" charset="0"/>
              </a:rPr>
              <a:t>This is simple description/recall. </a:t>
            </a:r>
            <a:r>
              <a:rPr lang="en-GB" altLang="en-US" sz="2000" dirty="0" smtClean="0"/>
              <a:t>Finally, in 1996, in </a:t>
            </a:r>
            <a:r>
              <a:rPr lang="en-GB" altLang="en-US" sz="2000" i="1" dirty="0" smtClean="0"/>
              <a:t>The Culture of Education,</a:t>
            </a:r>
            <a:r>
              <a:rPr lang="en-GB" altLang="en-US" sz="2000" dirty="0" smtClean="0"/>
              <a:t> Bruner reassessed the state of educational practices three decades after he had begun his educational research</a:t>
            </a:r>
            <a:r>
              <a:rPr lang="en-GB" altLang="en-US" sz="2000" dirty="0" smtClean="0">
                <a:solidFill>
                  <a:srgbClr val="FF0000"/>
                </a:solidFill>
                <a:latin typeface="Bradley Hand ITC" panose="03070402050302030203" pitchFamily="66" charset="0"/>
              </a:rPr>
              <a:t> This sort of biographical detail is not generally useful. Also, this follows the Wikipedia page for Bruner almost exactly. </a:t>
            </a:r>
            <a:endParaRPr lang="en-GB" altLang="en-US" sz="2000" dirty="0" smtClean="0"/>
          </a:p>
          <a:p>
            <a:endParaRPr lang="en-GB" altLang="en-US" dirty="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2"/>
          <p:cNvSpPr>
            <a:spLocks noGrp="1" noChangeArrowheads="1"/>
          </p:cNvSpPr>
          <p:nvPr>
            <p:ph type="title"/>
          </p:nvPr>
        </p:nvSpPr>
        <p:spPr>
          <a:xfrm>
            <a:off x="457200" y="274638"/>
            <a:ext cx="7427913" cy="633412"/>
          </a:xfrm>
        </p:spPr>
        <p:txBody>
          <a:bodyPr/>
          <a:lstStyle/>
          <a:p>
            <a:pPr eaLnBrk="1" fontAlgn="auto" hangingPunct="1">
              <a:spcAft>
                <a:spcPts val="0"/>
              </a:spcAft>
              <a:defRPr/>
            </a:pPr>
            <a:r>
              <a:rPr lang="en-GB" dirty="0" smtClean="0"/>
              <a:t>Where do I begin? </a:t>
            </a:r>
          </a:p>
        </p:txBody>
      </p:sp>
      <p:sp>
        <p:nvSpPr>
          <p:cNvPr id="14339" name="Rectangle 3"/>
          <p:cNvSpPr>
            <a:spLocks noGrp="1" noChangeArrowheads="1"/>
          </p:cNvSpPr>
          <p:nvPr>
            <p:ph sz="quarter" idx="1"/>
          </p:nvPr>
        </p:nvSpPr>
        <p:spPr>
          <a:xfrm>
            <a:off x="539750" y="1125538"/>
            <a:ext cx="7385050" cy="5348287"/>
          </a:xfrm>
        </p:spPr>
        <p:txBody>
          <a:bodyPr/>
          <a:lstStyle/>
          <a:p>
            <a:pPr eaLnBrk="1" hangingPunct="1"/>
            <a:r>
              <a:rPr lang="en-GB" altLang="en-US" sz="2000" dirty="0" smtClean="0"/>
              <a:t>Start early –texts, and your time, will be in demand. </a:t>
            </a:r>
          </a:p>
          <a:p>
            <a:pPr eaLnBrk="1" hangingPunct="1"/>
            <a:r>
              <a:rPr lang="en-GB" altLang="en-US" sz="2000" dirty="0" smtClean="0"/>
              <a:t>A mountain of text: avoid procrastination through excessive reading. Quantity does not necessarily equal quality.</a:t>
            </a:r>
          </a:p>
          <a:p>
            <a:pPr eaLnBrk="1" hangingPunct="1"/>
            <a:r>
              <a:rPr lang="en-GB" altLang="en-US" sz="2000" dirty="0" smtClean="0"/>
              <a:t>Keep a clear eye on your focus from the start.</a:t>
            </a:r>
          </a:p>
          <a:p>
            <a:pPr eaLnBrk="1" hangingPunct="1"/>
            <a:r>
              <a:rPr lang="en-GB" altLang="en-US" sz="2000" dirty="0" smtClean="0"/>
              <a:t>Further in:</a:t>
            </a:r>
          </a:p>
          <a:p>
            <a:pPr eaLnBrk="1" hangingPunct="1">
              <a:lnSpc>
                <a:spcPct val="90000"/>
              </a:lnSpc>
            </a:pPr>
            <a:r>
              <a:rPr lang="en-GB" altLang="en-US" sz="2000" dirty="0" smtClean="0"/>
              <a:t>Consider how conclusions were reached; what leads to recommendations?</a:t>
            </a:r>
          </a:p>
          <a:p>
            <a:pPr eaLnBrk="1" hangingPunct="1">
              <a:lnSpc>
                <a:spcPct val="90000"/>
              </a:lnSpc>
            </a:pPr>
            <a:r>
              <a:rPr lang="en-GB" altLang="en-US" sz="2000" dirty="0" smtClean="0"/>
              <a:t>Arguing for or against a given position.</a:t>
            </a:r>
          </a:p>
          <a:p>
            <a:pPr eaLnBrk="1" hangingPunct="1">
              <a:lnSpc>
                <a:spcPct val="90000"/>
              </a:lnSpc>
            </a:pPr>
            <a:r>
              <a:rPr lang="en-GB" altLang="en-US" sz="2000" dirty="0" smtClean="0"/>
              <a:t>Consider any limitations,  assumptions and bias.</a:t>
            </a:r>
          </a:p>
          <a:p>
            <a:pPr eaLnBrk="1" hangingPunct="1">
              <a:lnSpc>
                <a:spcPct val="90000"/>
              </a:lnSpc>
            </a:pPr>
            <a:r>
              <a:rPr lang="en-GB" altLang="en-US" sz="2000" b="1" dirty="0" smtClean="0"/>
              <a:t>Structured</a:t>
            </a:r>
            <a:r>
              <a:rPr lang="en-GB" altLang="en-US" sz="2000" dirty="0" smtClean="0"/>
              <a:t> exploration of key ideas, principles and practices as they emerge through your reading-not just reporting.</a:t>
            </a:r>
          </a:p>
          <a:p>
            <a:pPr eaLnBrk="1" hangingPunct="1">
              <a:lnSpc>
                <a:spcPct val="90000"/>
              </a:lnSpc>
            </a:pPr>
            <a:r>
              <a:rPr lang="en-GB" altLang="en-US" sz="2000" dirty="0" smtClean="0"/>
              <a:t>Make links between texts. Show how professional documents, for example, are informed by theory or research. Then show how this all links to your/school practice.</a:t>
            </a:r>
          </a:p>
          <a:p>
            <a:pPr eaLnBrk="1" hangingPunct="1"/>
            <a:endParaRPr lang="en-GB" altLang="en-US" dirty="0" smtClean="0"/>
          </a:p>
          <a:p>
            <a:pPr eaLnBrk="1" hangingPunct="1">
              <a:buSzTx/>
              <a:buFont typeface="Symbol" panose="05050102010706020507" pitchFamily="18" charset="2"/>
              <a:buChar char=""/>
            </a:pPr>
            <a:endParaRPr lang="en-GB" altLang="en-US" dirty="0" smtClean="0"/>
          </a:p>
          <a:p>
            <a:pPr eaLnBrk="1" hangingPunct="1"/>
            <a:endParaRPr lang="en-GB" altLang="en-US" dirty="0" smtClean="0"/>
          </a:p>
          <a:p>
            <a:pPr eaLnBrk="1" hangingPunct="1"/>
            <a:endParaRPr lang="en-GB" altLang="en-US" dirty="0" smtClean="0"/>
          </a:p>
          <a:p>
            <a:pPr eaLnBrk="1" hangingPunct="1"/>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wipe(down)">
                                      <p:cBhvr>
                                        <p:cTn id="7" dur="580">
                                          <p:stCondLst>
                                            <p:cond delay="0"/>
                                          </p:stCondLst>
                                        </p:cTn>
                                        <p:tgtEl>
                                          <p:spTgt spid="14339">
                                            <p:txEl>
                                              <p:pRg st="0" end="0"/>
                                            </p:txEl>
                                          </p:spTgt>
                                        </p:tgtEl>
                                      </p:cBhvr>
                                    </p:animEffect>
                                    <p:anim calcmode="lin" valueType="num">
                                      <p:cBhvr>
                                        <p:cTn id="8" dur="1822" tmFilter="0,0; 0.14,0.36; 0.43,0.73; 0.71,0.91; 1.0,1.0">
                                          <p:stCondLst>
                                            <p:cond delay="0"/>
                                          </p:stCondLst>
                                        </p:cTn>
                                        <p:tgtEl>
                                          <p:spTgt spid="14339">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4339">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4339">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4339">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4339">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14339">
                                            <p:txEl>
                                              <p:pRg st="0" end="0"/>
                                            </p:txEl>
                                          </p:spTgt>
                                        </p:tgtEl>
                                      </p:cBhvr>
                                      <p:to x="100000" y="60000"/>
                                    </p:animScale>
                                    <p:animScale>
                                      <p:cBhvr>
                                        <p:cTn id="14" dur="166" decel="50000">
                                          <p:stCondLst>
                                            <p:cond delay="676"/>
                                          </p:stCondLst>
                                        </p:cTn>
                                        <p:tgtEl>
                                          <p:spTgt spid="14339">
                                            <p:txEl>
                                              <p:pRg st="0" end="0"/>
                                            </p:txEl>
                                          </p:spTgt>
                                        </p:tgtEl>
                                      </p:cBhvr>
                                      <p:to x="100000" y="100000"/>
                                    </p:animScale>
                                    <p:animScale>
                                      <p:cBhvr>
                                        <p:cTn id="15" dur="26">
                                          <p:stCondLst>
                                            <p:cond delay="1312"/>
                                          </p:stCondLst>
                                        </p:cTn>
                                        <p:tgtEl>
                                          <p:spTgt spid="14339">
                                            <p:txEl>
                                              <p:pRg st="0" end="0"/>
                                            </p:txEl>
                                          </p:spTgt>
                                        </p:tgtEl>
                                      </p:cBhvr>
                                      <p:to x="100000" y="80000"/>
                                    </p:animScale>
                                    <p:animScale>
                                      <p:cBhvr>
                                        <p:cTn id="16" dur="166" decel="50000">
                                          <p:stCondLst>
                                            <p:cond delay="1338"/>
                                          </p:stCondLst>
                                        </p:cTn>
                                        <p:tgtEl>
                                          <p:spTgt spid="14339">
                                            <p:txEl>
                                              <p:pRg st="0" end="0"/>
                                            </p:txEl>
                                          </p:spTgt>
                                        </p:tgtEl>
                                      </p:cBhvr>
                                      <p:to x="100000" y="100000"/>
                                    </p:animScale>
                                    <p:animScale>
                                      <p:cBhvr>
                                        <p:cTn id="17" dur="26">
                                          <p:stCondLst>
                                            <p:cond delay="1642"/>
                                          </p:stCondLst>
                                        </p:cTn>
                                        <p:tgtEl>
                                          <p:spTgt spid="14339">
                                            <p:txEl>
                                              <p:pRg st="0" end="0"/>
                                            </p:txEl>
                                          </p:spTgt>
                                        </p:tgtEl>
                                      </p:cBhvr>
                                      <p:to x="100000" y="90000"/>
                                    </p:animScale>
                                    <p:animScale>
                                      <p:cBhvr>
                                        <p:cTn id="18" dur="166" decel="50000">
                                          <p:stCondLst>
                                            <p:cond delay="1668"/>
                                          </p:stCondLst>
                                        </p:cTn>
                                        <p:tgtEl>
                                          <p:spTgt spid="14339">
                                            <p:txEl>
                                              <p:pRg st="0" end="0"/>
                                            </p:txEl>
                                          </p:spTgt>
                                        </p:tgtEl>
                                      </p:cBhvr>
                                      <p:to x="100000" y="100000"/>
                                    </p:animScale>
                                    <p:animScale>
                                      <p:cBhvr>
                                        <p:cTn id="19" dur="26">
                                          <p:stCondLst>
                                            <p:cond delay="1808"/>
                                          </p:stCondLst>
                                        </p:cTn>
                                        <p:tgtEl>
                                          <p:spTgt spid="14339">
                                            <p:txEl>
                                              <p:pRg st="0" end="0"/>
                                            </p:txEl>
                                          </p:spTgt>
                                        </p:tgtEl>
                                      </p:cBhvr>
                                      <p:to x="100000" y="95000"/>
                                    </p:animScale>
                                    <p:animScale>
                                      <p:cBhvr>
                                        <p:cTn id="20" dur="166" decel="50000">
                                          <p:stCondLst>
                                            <p:cond delay="1834"/>
                                          </p:stCondLst>
                                        </p:cTn>
                                        <p:tgtEl>
                                          <p:spTgt spid="14339">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14339">
                                            <p:txEl>
                                              <p:pRg st="1" end="1"/>
                                            </p:txEl>
                                          </p:spTgt>
                                        </p:tgtEl>
                                        <p:attrNameLst>
                                          <p:attrName>style.visibility</p:attrName>
                                        </p:attrNameLst>
                                      </p:cBhvr>
                                      <p:to>
                                        <p:strVal val="visible"/>
                                      </p:to>
                                    </p:set>
                                    <p:animEffect transition="in" filter="wipe(down)">
                                      <p:cBhvr>
                                        <p:cTn id="23" dur="580">
                                          <p:stCondLst>
                                            <p:cond delay="0"/>
                                          </p:stCondLst>
                                        </p:cTn>
                                        <p:tgtEl>
                                          <p:spTgt spid="14339">
                                            <p:txEl>
                                              <p:pRg st="1" end="1"/>
                                            </p:txEl>
                                          </p:spTgt>
                                        </p:tgtEl>
                                      </p:cBhvr>
                                    </p:animEffect>
                                    <p:anim calcmode="lin" valueType="num">
                                      <p:cBhvr>
                                        <p:cTn id="24" dur="1822" tmFilter="0,0; 0.14,0.36; 0.43,0.73; 0.71,0.91; 1.0,1.0">
                                          <p:stCondLst>
                                            <p:cond delay="0"/>
                                          </p:stCondLst>
                                        </p:cTn>
                                        <p:tgtEl>
                                          <p:spTgt spid="14339">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4339">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4339">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4339">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4339">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14339">
                                            <p:txEl>
                                              <p:pRg st="1" end="1"/>
                                            </p:txEl>
                                          </p:spTgt>
                                        </p:tgtEl>
                                      </p:cBhvr>
                                      <p:to x="100000" y="60000"/>
                                    </p:animScale>
                                    <p:animScale>
                                      <p:cBhvr>
                                        <p:cTn id="30" dur="166" decel="50000">
                                          <p:stCondLst>
                                            <p:cond delay="676"/>
                                          </p:stCondLst>
                                        </p:cTn>
                                        <p:tgtEl>
                                          <p:spTgt spid="14339">
                                            <p:txEl>
                                              <p:pRg st="1" end="1"/>
                                            </p:txEl>
                                          </p:spTgt>
                                        </p:tgtEl>
                                      </p:cBhvr>
                                      <p:to x="100000" y="100000"/>
                                    </p:animScale>
                                    <p:animScale>
                                      <p:cBhvr>
                                        <p:cTn id="31" dur="26">
                                          <p:stCondLst>
                                            <p:cond delay="1312"/>
                                          </p:stCondLst>
                                        </p:cTn>
                                        <p:tgtEl>
                                          <p:spTgt spid="14339">
                                            <p:txEl>
                                              <p:pRg st="1" end="1"/>
                                            </p:txEl>
                                          </p:spTgt>
                                        </p:tgtEl>
                                      </p:cBhvr>
                                      <p:to x="100000" y="80000"/>
                                    </p:animScale>
                                    <p:animScale>
                                      <p:cBhvr>
                                        <p:cTn id="32" dur="166" decel="50000">
                                          <p:stCondLst>
                                            <p:cond delay="1338"/>
                                          </p:stCondLst>
                                        </p:cTn>
                                        <p:tgtEl>
                                          <p:spTgt spid="14339">
                                            <p:txEl>
                                              <p:pRg st="1" end="1"/>
                                            </p:txEl>
                                          </p:spTgt>
                                        </p:tgtEl>
                                      </p:cBhvr>
                                      <p:to x="100000" y="100000"/>
                                    </p:animScale>
                                    <p:animScale>
                                      <p:cBhvr>
                                        <p:cTn id="33" dur="26">
                                          <p:stCondLst>
                                            <p:cond delay="1642"/>
                                          </p:stCondLst>
                                        </p:cTn>
                                        <p:tgtEl>
                                          <p:spTgt spid="14339">
                                            <p:txEl>
                                              <p:pRg st="1" end="1"/>
                                            </p:txEl>
                                          </p:spTgt>
                                        </p:tgtEl>
                                      </p:cBhvr>
                                      <p:to x="100000" y="90000"/>
                                    </p:animScale>
                                    <p:animScale>
                                      <p:cBhvr>
                                        <p:cTn id="34" dur="166" decel="50000">
                                          <p:stCondLst>
                                            <p:cond delay="1668"/>
                                          </p:stCondLst>
                                        </p:cTn>
                                        <p:tgtEl>
                                          <p:spTgt spid="14339">
                                            <p:txEl>
                                              <p:pRg st="1" end="1"/>
                                            </p:txEl>
                                          </p:spTgt>
                                        </p:tgtEl>
                                      </p:cBhvr>
                                      <p:to x="100000" y="100000"/>
                                    </p:animScale>
                                    <p:animScale>
                                      <p:cBhvr>
                                        <p:cTn id="35" dur="26">
                                          <p:stCondLst>
                                            <p:cond delay="1808"/>
                                          </p:stCondLst>
                                        </p:cTn>
                                        <p:tgtEl>
                                          <p:spTgt spid="14339">
                                            <p:txEl>
                                              <p:pRg st="1" end="1"/>
                                            </p:txEl>
                                          </p:spTgt>
                                        </p:tgtEl>
                                      </p:cBhvr>
                                      <p:to x="100000" y="95000"/>
                                    </p:animScale>
                                    <p:animScale>
                                      <p:cBhvr>
                                        <p:cTn id="36" dur="166" decel="50000">
                                          <p:stCondLst>
                                            <p:cond delay="1834"/>
                                          </p:stCondLst>
                                        </p:cTn>
                                        <p:tgtEl>
                                          <p:spTgt spid="14339">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14339">
                                            <p:txEl>
                                              <p:pRg st="2" end="2"/>
                                            </p:txEl>
                                          </p:spTgt>
                                        </p:tgtEl>
                                        <p:attrNameLst>
                                          <p:attrName>style.visibility</p:attrName>
                                        </p:attrNameLst>
                                      </p:cBhvr>
                                      <p:to>
                                        <p:strVal val="visible"/>
                                      </p:to>
                                    </p:set>
                                    <p:animEffect transition="in" filter="wipe(down)">
                                      <p:cBhvr>
                                        <p:cTn id="39" dur="580">
                                          <p:stCondLst>
                                            <p:cond delay="0"/>
                                          </p:stCondLst>
                                        </p:cTn>
                                        <p:tgtEl>
                                          <p:spTgt spid="14339">
                                            <p:txEl>
                                              <p:pRg st="2" end="2"/>
                                            </p:txEl>
                                          </p:spTgt>
                                        </p:tgtEl>
                                      </p:cBhvr>
                                    </p:animEffect>
                                    <p:anim calcmode="lin" valueType="num">
                                      <p:cBhvr>
                                        <p:cTn id="40" dur="1822" tmFilter="0,0; 0.14,0.36; 0.43,0.73; 0.71,0.91; 1.0,1.0">
                                          <p:stCondLst>
                                            <p:cond delay="0"/>
                                          </p:stCondLst>
                                        </p:cTn>
                                        <p:tgtEl>
                                          <p:spTgt spid="14339">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14339">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14339">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14339">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14339">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14339">
                                            <p:txEl>
                                              <p:pRg st="2" end="2"/>
                                            </p:txEl>
                                          </p:spTgt>
                                        </p:tgtEl>
                                      </p:cBhvr>
                                      <p:to x="100000" y="60000"/>
                                    </p:animScale>
                                    <p:animScale>
                                      <p:cBhvr>
                                        <p:cTn id="46" dur="166" decel="50000">
                                          <p:stCondLst>
                                            <p:cond delay="676"/>
                                          </p:stCondLst>
                                        </p:cTn>
                                        <p:tgtEl>
                                          <p:spTgt spid="14339">
                                            <p:txEl>
                                              <p:pRg st="2" end="2"/>
                                            </p:txEl>
                                          </p:spTgt>
                                        </p:tgtEl>
                                      </p:cBhvr>
                                      <p:to x="100000" y="100000"/>
                                    </p:animScale>
                                    <p:animScale>
                                      <p:cBhvr>
                                        <p:cTn id="47" dur="26">
                                          <p:stCondLst>
                                            <p:cond delay="1312"/>
                                          </p:stCondLst>
                                        </p:cTn>
                                        <p:tgtEl>
                                          <p:spTgt spid="14339">
                                            <p:txEl>
                                              <p:pRg st="2" end="2"/>
                                            </p:txEl>
                                          </p:spTgt>
                                        </p:tgtEl>
                                      </p:cBhvr>
                                      <p:to x="100000" y="80000"/>
                                    </p:animScale>
                                    <p:animScale>
                                      <p:cBhvr>
                                        <p:cTn id="48" dur="166" decel="50000">
                                          <p:stCondLst>
                                            <p:cond delay="1338"/>
                                          </p:stCondLst>
                                        </p:cTn>
                                        <p:tgtEl>
                                          <p:spTgt spid="14339">
                                            <p:txEl>
                                              <p:pRg st="2" end="2"/>
                                            </p:txEl>
                                          </p:spTgt>
                                        </p:tgtEl>
                                      </p:cBhvr>
                                      <p:to x="100000" y="100000"/>
                                    </p:animScale>
                                    <p:animScale>
                                      <p:cBhvr>
                                        <p:cTn id="49" dur="26">
                                          <p:stCondLst>
                                            <p:cond delay="1642"/>
                                          </p:stCondLst>
                                        </p:cTn>
                                        <p:tgtEl>
                                          <p:spTgt spid="14339">
                                            <p:txEl>
                                              <p:pRg st="2" end="2"/>
                                            </p:txEl>
                                          </p:spTgt>
                                        </p:tgtEl>
                                      </p:cBhvr>
                                      <p:to x="100000" y="90000"/>
                                    </p:animScale>
                                    <p:animScale>
                                      <p:cBhvr>
                                        <p:cTn id="50" dur="166" decel="50000">
                                          <p:stCondLst>
                                            <p:cond delay="1668"/>
                                          </p:stCondLst>
                                        </p:cTn>
                                        <p:tgtEl>
                                          <p:spTgt spid="14339">
                                            <p:txEl>
                                              <p:pRg st="2" end="2"/>
                                            </p:txEl>
                                          </p:spTgt>
                                        </p:tgtEl>
                                      </p:cBhvr>
                                      <p:to x="100000" y="100000"/>
                                    </p:animScale>
                                    <p:animScale>
                                      <p:cBhvr>
                                        <p:cTn id="51" dur="26">
                                          <p:stCondLst>
                                            <p:cond delay="1808"/>
                                          </p:stCondLst>
                                        </p:cTn>
                                        <p:tgtEl>
                                          <p:spTgt spid="14339">
                                            <p:txEl>
                                              <p:pRg st="2" end="2"/>
                                            </p:txEl>
                                          </p:spTgt>
                                        </p:tgtEl>
                                      </p:cBhvr>
                                      <p:to x="100000" y="95000"/>
                                    </p:animScale>
                                    <p:animScale>
                                      <p:cBhvr>
                                        <p:cTn id="52" dur="166" decel="50000">
                                          <p:stCondLst>
                                            <p:cond delay="1834"/>
                                          </p:stCondLst>
                                        </p:cTn>
                                        <p:tgtEl>
                                          <p:spTgt spid="14339">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14339">
                                            <p:txEl>
                                              <p:pRg st="3" end="3"/>
                                            </p:txEl>
                                          </p:spTgt>
                                        </p:tgtEl>
                                        <p:attrNameLst>
                                          <p:attrName>style.visibility</p:attrName>
                                        </p:attrNameLst>
                                      </p:cBhvr>
                                      <p:to>
                                        <p:strVal val="visible"/>
                                      </p:to>
                                    </p:set>
                                    <p:animEffect transition="in" filter="wipe(down)">
                                      <p:cBhvr>
                                        <p:cTn id="55" dur="580">
                                          <p:stCondLst>
                                            <p:cond delay="0"/>
                                          </p:stCondLst>
                                        </p:cTn>
                                        <p:tgtEl>
                                          <p:spTgt spid="14339">
                                            <p:txEl>
                                              <p:pRg st="3" end="3"/>
                                            </p:txEl>
                                          </p:spTgt>
                                        </p:tgtEl>
                                      </p:cBhvr>
                                    </p:animEffect>
                                    <p:anim calcmode="lin" valueType="num">
                                      <p:cBhvr>
                                        <p:cTn id="56" dur="1822" tmFilter="0,0; 0.14,0.36; 0.43,0.73; 0.71,0.91; 1.0,1.0">
                                          <p:stCondLst>
                                            <p:cond delay="0"/>
                                          </p:stCondLst>
                                        </p:cTn>
                                        <p:tgtEl>
                                          <p:spTgt spid="14339">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14339">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14339">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14339">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14339">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14339">
                                            <p:txEl>
                                              <p:pRg st="3" end="3"/>
                                            </p:txEl>
                                          </p:spTgt>
                                        </p:tgtEl>
                                      </p:cBhvr>
                                      <p:to x="100000" y="60000"/>
                                    </p:animScale>
                                    <p:animScale>
                                      <p:cBhvr>
                                        <p:cTn id="62" dur="166" decel="50000">
                                          <p:stCondLst>
                                            <p:cond delay="676"/>
                                          </p:stCondLst>
                                        </p:cTn>
                                        <p:tgtEl>
                                          <p:spTgt spid="14339">
                                            <p:txEl>
                                              <p:pRg st="3" end="3"/>
                                            </p:txEl>
                                          </p:spTgt>
                                        </p:tgtEl>
                                      </p:cBhvr>
                                      <p:to x="100000" y="100000"/>
                                    </p:animScale>
                                    <p:animScale>
                                      <p:cBhvr>
                                        <p:cTn id="63" dur="26">
                                          <p:stCondLst>
                                            <p:cond delay="1312"/>
                                          </p:stCondLst>
                                        </p:cTn>
                                        <p:tgtEl>
                                          <p:spTgt spid="14339">
                                            <p:txEl>
                                              <p:pRg st="3" end="3"/>
                                            </p:txEl>
                                          </p:spTgt>
                                        </p:tgtEl>
                                      </p:cBhvr>
                                      <p:to x="100000" y="80000"/>
                                    </p:animScale>
                                    <p:animScale>
                                      <p:cBhvr>
                                        <p:cTn id="64" dur="166" decel="50000">
                                          <p:stCondLst>
                                            <p:cond delay="1338"/>
                                          </p:stCondLst>
                                        </p:cTn>
                                        <p:tgtEl>
                                          <p:spTgt spid="14339">
                                            <p:txEl>
                                              <p:pRg st="3" end="3"/>
                                            </p:txEl>
                                          </p:spTgt>
                                        </p:tgtEl>
                                      </p:cBhvr>
                                      <p:to x="100000" y="100000"/>
                                    </p:animScale>
                                    <p:animScale>
                                      <p:cBhvr>
                                        <p:cTn id="65" dur="26">
                                          <p:stCondLst>
                                            <p:cond delay="1642"/>
                                          </p:stCondLst>
                                        </p:cTn>
                                        <p:tgtEl>
                                          <p:spTgt spid="14339">
                                            <p:txEl>
                                              <p:pRg st="3" end="3"/>
                                            </p:txEl>
                                          </p:spTgt>
                                        </p:tgtEl>
                                      </p:cBhvr>
                                      <p:to x="100000" y="90000"/>
                                    </p:animScale>
                                    <p:animScale>
                                      <p:cBhvr>
                                        <p:cTn id="66" dur="166" decel="50000">
                                          <p:stCondLst>
                                            <p:cond delay="1668"/>
                                          </p:stCondLst>
                                        </p:cTn>
                                        <p:tgtEl>
                                          <p:spTgt spid="14339">
                                            <p:txEl>
                                              <p:pRg st="3" end="3"/>
                                            </p:txEl>
                                          </p:spTgt>
                                        </p:tgtEl>
                                      </p:cBhvr>
                                      <p:to x="100000" y="100000"/>
                                    </p:animScale>
                                    <p:animScale>
                                      <p:cBhvr>
                                        <p:cTn id="67" dur="26">
                                          <p:stCondLst>
                                            <p:cond delay="1808"/>
                                          </p:stCondLst>
                                        </p:cTn>
                                        <p:tgtEl>
                                          <p:spTgt spid="14339">
                                            <p:txEl>
                                              <p:pRg st="3" end="3"/>
                                            </p:txEl>
                                          </p:spTgt>
                                        </p:tgtEl>
                                      </p:cBhvr>
                                      <p:to x="100000" y="95000"/>
                                    </p:animScale>
                                    <p:animScale>
                                      <p:cBhvr>
                                        <p:cTn id="68" dur="166" decel="50000">
                                          <p:stCondLst>
                                            <p:cond delay="1834"/>
                                          </p:stCondLst>
                                        </p:cTn>
                                        <p:tgtEl>
                                          <p:spTgt spid="14339">
                                            <p:txEl>
                                              <p:pRg st="3" end="3"/>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14339">
                                            <p:txEl>
                                              <p:pRg st="4" end="4"/>
                                            </p:txEl>
                                          </p:spTgt>
                                        </p:tgtEl>
                                        <p:attrNameLst>
                                          <p:attrName>style.visibility</p:attrName>
                                        </p:attrNameLst>
                                      </p:cBhvr>
                                      <p:to>
                                        <p:strVal val="visible"/>
                                      </p:to>
                                    </p:set>
                                    <p:animEffect transition="in" filter="wipe(down)">
                                      <p:cBhvr>
                                        <p:cTn id="71" dur="580">
                                          <p:stCondLst>
                                            <p:cond delay="0"/>
                                          </p:stCondLst>
                                        </p:cTn>
                                        <p:tgtEl>
                                          <p:spTgt spid="14339">
                                            <p:txEl>
                                              <p:pRg st="4" end="4"/>
                                            </p:txEl>
                                          </p:spTgt>
                                        </p:tgtEl>
                                      </p:cBhvr>
                                    </p:animEffect>
                                    <p:anim calcmode="lin" valueType="num">
                                      <p:cBhvr>
                                        <p:cTn id="72" dur="1822" tmFilter="0,0; 0.14,0.36; 0.43,0.73; 0.71,0.91; 1.0,1.0">
                                          <p:stCondLst>
                                            <p:cond delay="0"/>
                                          </p:stCondLst>
                                        </p:cTn>
                                        <p:tgtEl>
                                          <p:spTgt spid="14339">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14339">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14339">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14339">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14339">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14339">
                                            <p:txEl>
                                              <p:pRg st="4" end="4"/>
                                            </p:txEl>
                                          </p:spTgt>
                                        </p:tgtEl>
                                      </p:cBhvr>
                                      <p:to x="100000" y="60000"/>
                                    </p:animScale>
                                    <p:animScale>
                                      <p:cBhvr>
                                        <p:cTn id="78" dur="166" decel="50000">
                                          <p:stCondLst>
                                            <p:cond delay="676"/>
                                          </p:stCondLst>
                                        </p:cTn>
                                        <p:tgtEl>
                                          <p:spTgt spid="14339">
                                            <p:txEl>
                                              <p:pRg st="4" end="4"/>
                                            </p:txEl>
                                          </p:spTgt>
                                        </p:tgtEl>
                                      </p:cBhvr>
                                      <p:to x="100000" y="100000"/>
                                    </p:animScale>
                                    <p:animScale>
                                      <p:cBhvr>
                                        <p:cTn id="79" dur="26">
                                          <p:stCondLst>
                                            <p:cond delay="1312"/>
                                          </p:stCondLst>
                                        </p:cTn>
                                        <p:tgtEl>
                                          <p:spTgt spid="14339">
                                            <p:txEl>
                                              <p:pRg st="4" end="4"/>
                                            </p:txEl>
                                          </p:spTgt>
                                        </p:tgtEl>
                                      </p:cBhvr>
                                      <p:to x="100000" y="80000"/>
                                    </p:animScale>
                                    <p:animScale>
                                      <p:cBhvr>
                                        <p:cTn id="80" dur="166" decel="50000">
                                          <p:stCondLst>
                                            <p:cond delay="1338"/>
                                          </p:stCondLst>
                                        </p:cTn>
                                        <p:tgtEl>
                                          <p:spTgt spid="14339">
                                            <p:txEl>
                                              <p:pRg st="4" end="4"/>
                                            </p:txEl>
                                          </p:spTgt>
                                        </p:tgtEl>
                                      </p:cBhvr>
                                      <p:to x="100000" y="100000"/>
                                    </p:animScale>
                                    <p:animScale>
                                      <p:cBhvr>
                                        <p:cTn id="81" dur="26">
                                          <p:stCondLst>
                                            <p:cond delay="1642"/>
                                          </p:stCondLst>
                                        </p:cTn>
                                        <p:tgtEl>
                                          <p:spTgt spid="14339">
                                            <p:txEl>
                                              <p:pRg st="4" end="4"/>
                                            </p:txEl>
                                          </p:spTgt>
                                        </p:tgtEl>
                                      </p:cBhvr>
                                      <p:to x="100000" y="90000"/>
                                    </p:animScale>
                                    <p:animScale>
                                      <p:cBhvr>
                                        <p:cTn id="82" dur="166" decel="50000">
                                          <p:stCondLst>
                                            <p:cond delay="1668"/>
                                          </p:stCondLst>
                                        </p:cTn>
                                        <p:tgtEl>
                                          <p:spTgt spid="14339">
                                            <p:txEl>
                                              <p:pRg st="4" end="4"/>
                                            </p:txEl>
                                          </p:spTgt>
                                        </p:tgtEl>
                                      </p:cBhvr>
                                      <p:to x="100000" y="100000"/>
                                    </p:animScale>
                                    <p:animScale>
                                      <p:cBhvr>
                                        <p:cTn id="83" dur="26">
                                          <p:stCondLst>
                                            <p:cond delay="1808"/>
                                          </p:stCondLst>
                                        </p:cTn>
                                        <p:tgtEl>
                                          <p:spTgt spid="14339">
                                            <p:txEl>
                                              <p:pRg st="4" end="4"/>
                                            </p:txEl>
                                          </p:spTgt>
                                        </p:tgtEl>
                                      </p:cBhvr>
                                      <p:to x="100000" y="95000"/>
                                    </p:animScale>
                                    <p:animScale>
                                      <p:cBhvr>
                                        <p:cTn id="84" dur="166" decel="50000">
                                          <p:stCondLst>
                                            <p:cond delay="1834"/>
                                          </p:stCondLst>
                                        </p:cTn>
                                        <p:tgtEl>
                                          <p:spTgt spid="14339">
                                            <p:txEl>
                                              <p:pRg st="4" end="4"/>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14339">
                                            <p:txEl>
                                              <p:pRg st="5" end="5"/>
                                            </p:txEl>
                                          </p:spTgt>
                                        </p:tgtEl>
                                        <p:attrNameLst>
                                          <p:attrName>style.visibility</p:attrName>
                                        </p:attrNameLst>
                                      </p:cBhvr>
                                      <p:to>
                                        <p:strVal val="visible"/>
                                      </p:to>
                                    </p:set>
                                    <p:animEffect transition="in" filter="wipe(down)">
                                      <p:cBhvr>
                                        <p:cTn id="87" dur="580">
                                          <p:stCondLst>
                                            <p:cond delay="0"/>
                                          </p:stCondLst>
                                        </p:cTn>
                                        <p:tgtEl>
                                          <p:spTgt spid="14339">
                                            <p:txEl>
                                              <p:pRg st="5" end="5"/>
                                            </p:txEl>
                                          </p:spTgt>
                                        </p:tgtEl>
                                      </p:cBhvr>
                                    </p:animEffect>
                                    <p:anim calcmode="lin" valueType="num">
                                      <p:cBhvr>
                                        <p:cTn id="88" dur="1822" tmFilter="0,0; 0.14,0.36; 0.43,0.73; 0.71,0.91; 1.0,1.0">
                                          <p:stCondLst>
                                            <p:cond delay="0"/>
                                          </p:stCondLst>
                                        </p:cTn>
                                        <p:tgtEl>
                                          <p:spTgt spid="14339">
                                            <p:txEl>
                                              <p:pRg st="5" end="5"/>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14339">
                                            <p:txEl>
                                              <p:pRg st="5" end="5"/>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14339">
                                            <p:txEl>
                                              <p:pRg st="5" end="5"/>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14339">
                                            <p:txEl>
                                              <p:pRg st="5" end="5"/>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14339">
                                            <p:txEl>
                                              <p:pRg st="5" end="5"/>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14339">
                                            <p:txEl>
                                              <p:pRg st="5" end="5"/>
                                            </p:txEl>
                                          </p:spTgt>
                                        </p:tgtEl>
                                      </p:cBhvr>
                                      <p:to x="100000" y="60000"/>
                                    </p:animScale>
                                    <p:animScale>
                                      <p:cBhvr>
                                        <p:cTn id="94" dur="166" decel="50000">
                                          <p:stCondLst>
                                            <p:cond delay="676"/>
                                          </p:stCondLst>
                                        </p:cTn>
                                        <p:tgtEl>
                                          <p:spTgt spid="14339">
                                            <p:txEl>
                                              <p:pRg st="5" end="5"/>
                                            </p:txEl>
                                          </p:spTgt>
                                        </p:tgtEl>
                                      </p:cBhvr>
                                      <p:to x="100000" y="100000"/>
                                    </p:animScale>
                                    <p:animScale>
                                      <p:cBhvr>
                                        <p:cTn id="95" dur="26">
                                          <p:stCondLst>
                                            <p:cond delay="1312"/>
                                          </p:stCondLst>
                                        </p:cTn>
                                        <p:tgtEl>
                                          <p:spTgt spid="14339">
                                            <p:txEl>
                                              <p:pRg st="5" end="5"/>
                                            </p:txEl>
                                          </p:spTgt>
                                        </p:tgtEl>
                                      </p:cBhvr>
                                      <p:to x="100000" y="80000"/>
                                    </p:animScale>
                                    <p:animScale>
                                      <p:cBhvr>
                                        <p:cTn id="96" dur="166" decel="50000">
                                          <p:stCondLst>
                                            <p:cond delay="1338"/>
                                          </p:stCondLst>
                                        </p:cTn>
                                        <p:tgtEl>
                                          <p:spTgt spid="14339">
                                            <p:txEl>
                                              <p:pRg st="5" end="5"/>
                                            </p:txEl>
                                          </p:spTgt>
                                        </p:tgtEl>
                                      </p:cBhvr>
                                      <p:to x="100000" y="100000"/>
                                    </p:animScale>
                                    <p:animScale>
                                      <p:cBhvr>
                                        <p:cTn id="97" dur="26">
                                          <p:stCondLst>
                                            <p:cond delay="1642"/>
                                          </p:stCondLst>
                                        </p:cTn>
                                        <p:tgtEl>
                                          <p:spTgt spid="14339">
                                            <p:txEl>
                                              <p:pRg st="5" end="5"/>
                                            </p:txEl>
                                          </p:spTgt>
                                        </p:tgtEl>
                                      </p:cBhvr>
                                      <p:to x="100000" y="90000"/>
                                    </p:animScale>
                                    <p:animScale>
                                      <p:cBhvr>
                                        <p:cTn id="98" dur="166" decel="50000">
                                          <p:stCondLst>
                                            <p:cond delay="1668"/>
                                          </p:stCondLst>
                                        </p:cTn>
                                        <p:tgtEl>
                                          <p:spTgt spid="14339">
                                            <p:txEl>
                                              <p:pRg st="5" end="5"/>
                                            </p:txEl>
                                          </p:spTgt>
                                        </p:tgtEl>
                                      </p:cBhvr>
                                      <p:to x="100000" y="100000"/>
                                    </p:animScale>
                                    <p:animScale>
                                      <p:cBhvr>
                                        <p:cTn id="99" dur="26">
                                          <p:stCondLst>
                                            <p:cond delay="1808"/>
                                          </p:stCondLst>
                                        </p:cTn>
                                        <p:tgtEl>
                                          <p:spTgt spid="14339">
                                            <p:txEl>
                                              <p:pRg st="5" end="5"/>
                                            </p:txEl>
                                          </p:spTgt>
                                        </p:tgtEl>
                                      </p:cBhvr>
                                      <p:to x="100000" y="95000"/>
                                    </p:animScale>
                                    <p:animScale>
                                      <p:cBhvr>
                                        <p:cTn id="100" dur="166" decel="50000">
                                          <p:stCondLst>
                                            <p:cond delay="1834"/>
                                          </p:stCondLst>
                                        </p:cTn>
                                        <p:tgtEl>
                                          <p:spTgt spid="14339">
                                            <p:txEl>
                                              <p:pRg st="5" end="5"/>
                                            </p:txEl>
                                          </p:spTgt>
                                        </p:tgtEl>
                                      </p:cBhvr>
                                      <p:to x="100000" y="100000"/>
                                    </p:animScale>
                                  </p:childTnLst>
                                </p:cTn>
                              </p:par>
                              <p:par>
                                <p:cTn id="101" presetID="26" presetClass="entr" presetSubtype="0" fill="hold" nodeType="withEffect">
                                  <p:stCondLst>
                                    <p:cond delay="0"/>
                                  </p:stCondLst>
                                  <p:childTnLst>
                                    <p:set>
                                      <p:cBhvr>
                                        <p:cTn id="102" dur="1" fill="hold">
                                          <p:stCondLst>
                                            <p:cond delay="0"/>
                                          </p:stCondLst>
                                        </p:cTn>
                                        <p:tgtEl>
                                          <p:spTgt spid="14339">
                                            <p:txEl>
                                              <p:pRg st="6" end="6"/>
                                            </p:txEl>
                                          </p:spTgt>
                                        </p:tgtEl>
                                        <p:attrNameLst>
                                          <p:attrName>style.visibility</p:attrName>
                                        </p:attrNameLst>
                                      </p:cBhvr>
                                      <p:to>
                                        <p:strVal val="visible"/>
                                      </p:to>
                                    </p:set>
                                    <p:animEffect transition="in" filter="wipe(down)">
                                      <p:cBhvr>
                                        <p:cTn id="103" dur="580">
                                          <p:stCondLst>
                                            <p:cond delay="0"/>
                                          </p:stCondLst>
                                        </p:cTn>
                                        <p:tgtEl>
                                          <p:spTgt spid="14339">
                                            <p:txEl>
                                              <p:pRg st="6" end="6"/>
                                            </p:txEl>
                                          </p:spTgt>
                                        </p:tgtEl>
                                      </p:cBhvr>
                                    </p:animEffect>
                                    <p:anim calcmode="lin" valueType="num">
                                      <p:cBhvr>
                                        <p:cTn id="104" dur="1822" tmFilter="0,0; 0.14,0.36; 0.43,0.73; 0.71,0.91; 1.0,1.0">
                                          <p:stCondLst>
                                            <p:cond delay="0"/>
                                          </p:stCondLst>
                                        </p:cTn>
                                        <p:tgtEl>
                                          <p:spTgt spid="14339">
                                            <p:txEl>
                                              <p:pRg st="6" end="6"/>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14339">
                                            <p:txEl>
                                              <p:pRg st="6" end="6"/>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14339">
                                            <p:txEl>
                                              <p:pRg st="6" end="6"/>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14339">
                                            <p:txEl>
                                              <p:pRg st="6" end="6"/>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14339">
                                            <p:txEl>
                                              <p:pRg st="6" end="6"/>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14339">
                                            <p:txEl>
                                              <p:pRg st="6" end="6"/>
                                            </p:txEl>
                                          </p:spTgt>
                                        </p:tgtEl>
                                      </p:cBhvr>
                                      <p:to x="100000" y="60000"/>
                                    </p:animScale>
                                    <p:animScale>
                                      <p:cBhvr>
                                        <p:cTn id="110" dur="166" decel="50000">
                                          <p:stCondLst>
                                            <p:cond delay="676"/>
                                          </p:stCondLst>
                                        </p:cTn>
                                        <p:tgtEl>
                                          <p:spTgt spid="14339">
                                            <p:txEl>
                                              <p:pRg st="6" end="6"/>
                                            </p:txEl>
                                          </p:spTgt>
                                        </p:tgtEl>
                                      </p:cBhvr>
                                      <p:to x="100000" y="100000"/>
                                    </p:animScale>
                                    <p:animScale>
                                      <p:cBhvr>
                                        <p:cTn id="111" dur="26">
                                          <p:stCondLst>
                                            <p:cond delay="1312"/>
                                          </p:stCondLst>
                                        </p:cTn>
                                        <p:tgtEl>
                                          <p:spTgt spid="14339">
                                            <p:txEl>
                                              <p:pRg st="6" end="6"/>
                                            </p:txEl>
                                          </p:spTgt>
                                        </p:tgtEl>
                                      </p:cBhvr>
                                      <p:to x="100000" y="80000"/>
                                    </p:animScale>
                                    <p:animScale>
                                      <p:cBhvr>
                                        <p:cTn id="112" dur="166" decel="50000">
                                          <p:stCondLst>
                                            <p:cond delay="1338"/>
                                          </p:stCondLst>
                                        </p:cTn>
                                        <p:tgtEl>
                                          <p:spTgt spid="14339">
                                            <p:txEl>
                                              <p:pRg st="6" end="6"/>
                                            </p:txEl>
                                          </p:spTgt>
                                        </p:tgtEl>
                                      </p:cBhvr>
                                      <p:to x="100000" y="100000"/>
                                    </p:animScale>
                                    <p:animScale>
                                      <p:cBhvr>
                                        <p:cTn id="113" dur="26">
                                          <p:stCondLst>
                                            <p:cond delay="1642"/>
                                          </p:stCondLst>
                                        </p:cTn>
                                        <p:tgtEl>
                                          <p:spTgt spid="14339">
                                            <p:txEl>
                                              <p:pRg st="6" end="6"/>
                                            </p:txEl>
                                          </p:spTgt>
                                        </p:tgtEl>
                                      </p:cBhvr>
                                      <p:to x="100000" y="90000"/>
                                    </p:animScale>
                                    <p:animScale>
                                      <p:cBhvr>
                                        <p:cTn id="114" dur="166" decel="50000">
                                          <p:stCondLst>
                                            <p:cond delay="1668"/>
                                          </p:stCondLst>
                                        </p:cTn>
                                        <p:tgtEl>
                                          <p:spTgt spid="14339">
                                            <p:txEl>
                                              <p:pRg st="6" end="6"/>
                                            </p:txEl>
                                          </p:spTgt>
                                        </p:tgtEl>
                                      </p:cBhvr>
                                      <p:to x="100000" y="100000"/>
                                    </p:animScale>
                                    <p:animScale>
                                      <p:cBhvr>
                                        <p:cTn id="115" dur="26">
                                          <p:stCondLst>
                                            <p:cond delay="1808"/>
                                          </p:stCondLst>
                                        </p:cTn>
                                        <p:tgtEl>
                                          <p:spTgt spid="14339">
                                            <p:txEl>
                                              <p:pRg st="6" end="6"/>
                                            </p:txEl>
                                          </p:spTgt>
                                        </p:tgtEl>
                                      </p:cBhvr>
                                      <p:to x="100000" y="95000"/>
                                    </p:animScale>
                                    <p:animScale>
                                      <p:cBhvr>
                                        <p:cTn id="116" dur="166" decel="50000">
                                          <p:stCondLst>
                                            <p:cond delay="1834"/>
                                          </p:stCondLst>
                                        </p:cTn>
                                        <p:tgtEl>
                                          <p:spTgt spid="14339">
                                            <p:txEl>
                                              <p:pRg st="6" end="6"/>
                                            </p:txEl>
                                          </p:spTgt>
                                        </p:tgtEl>
                                      </p:cBhvr>
                                      <p:to x="100000" y="100000"/>
                                    </p:animScale>
                                  </p:childTnLst>
                                </p:cTn>
                              </p:par>
                              <p:par>
                                <p:cTn id="117" presetID="26" presetClass="entr" presetSubtype="0" fill="hold" nodeType="withEffect">
                                  <p:stCondLst>
                                    <p:cond delay="0"/>
                                  </p:stCondLst>
                                  <p:childTnLst>
                                    <p:set>
                                      <p:cBhvr>
                                        <p:cTn id="118" dur="1" fill="hold">
                                          <p:stCondLst>
                                            <p:cond delay="0"/>
                                          </p:stCondLst>
                                        </p:cTn>
                                        <p:tgtEl>
                                          <p:spTgt spid="14339">
                                            <p:txEl>
                                              <p:pRg st="7" end="7"/>
                                            </p:txEl>
                                          </p:spTgt>
                                        </p:tgtEl>
                                        <p:attrNameLst>
                                          <p:attrName>style.visibility</p:attrName>
                                        </p:attrNameLst>
                                      </p:cBhvr>
                                      <p:to>
                                        <p:strVal val="visible"/>
                                      </p:to>
                                    </p:set>
                                    <p:animEffect transition="in" filter="wipe(down)">
                                      <p:cBhvr>
                                        <p:cTn id="119" dur="580">
                                          <p:stCondLst>
                                            <p:cond delay="0"/>
                                          </p:stCondLst>
                                        </p:cTn>
                                        <p:tgtEl>
                                          <p:spTgt spid="14339">
                                            <p:txEl>
                                              <p:pRg st="7" end="7"/>
                                            </p:txEl>
                                          </p:spTgt>
                                        </p:tgtEl>
                                      </p:cBhvr>
                                    </p:animEffect>
                                    <p:anim calcmode="lin" valueType="num">
                                      <p:cBhvr>
                                        <p:cTn id="120" dur="1822" tmFilter="0,0; 0.14,0.36; 0.43,0.73; 0.71,0.91; 1.0,1.0">
                                          <p:stCondLst>
                                            <p:cond delay="0"/>
                                          </p:stCondLst>
                                        </p:cTn>
                                        <p:tgtEl>
                                          <p:spTgt spid="14339">
                                            <p:txEl>
                                              <p:pRg st="7" end="7"/>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14339">
                                            <p:txEl>
                                              <p:pRg st="7" end="7"/>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14339">
                                            <p:txEl>
                                              <p:pRg st="7" end="7"/>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14339">
                                            <p:txEl>
                                              <p:pRg st="7" end="7"/>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14339">
                                            <p:txEl>
                                              <p:pRg st="7" end="7"/>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14339">
                                            <p:txEl>
                                              <p:pRg st="7" end="7"/>
                                            </p:txEl>
                                          </p:spTgt>
                                        </p:tgtEl>
                                      </p:cBhvr>
                                      <p:to x="100000" y="60000"/>
                                    </p:animScale>
                                    <p:animScale>
                                      <p:cBhvr>
                                        <p:cTn id="126" dur="166" decel="50000">
                                          <p:stCondLst>
                                            <p:cond delay="676"/>
                                          </p:stCondLst>
                                        </p:cTn>
                                        <p:tgtEl>
                                          <p:spTgt spid="14339">
                                            <p:txEl>
                                              <p:pRg st="7" end="7"/>
                                            </p:txEl>
                                          </p:spTgt>
                                        </p:tgtEl>
                                      </p:cBhvr>
                                      <p:to x="100000" y="100000"/>
                                    </p:animScale>
                                    <p:animScale>
                                      <p:cBhvr>
                                        <p:cTn id="127" dur="26">
                                          <p:stCondLst>
                                            <p:cond delay="1312"/>
                                          </p:stCondLst>
                                        </p:cTn>
                                        <p:tgtEl>
                                          <p:spTgt spid="14339">
                                            <p:txEl>
                                              <p:pRg st="7" end="7"/>
                                            </p:txEl>
                                          </p:spTgt>
                                        </p:tgtEl>
                                      </p:cBhvr>
                                      <p:to x="100000" y="80000"/>
                                    </p:animScale>
                                    <p:animScale>
                                      <p:cBhvr>
                                        <p:cTn id="128" dur="166" decel="50000">
                                          <p:stCondLst>
                                            <p:cond delay="1338"/>
                                          </p:stCondLst>
                                        </p:cTn>
                                        <p:tgtEl>
                                          <p:spTgt spid="14339">
                                            <p:txEl>
                                              <p:pRg st="7" end="7"/>
                                            </p:txEl>
                                          </p:spTgt>
                                        </p:tgtEl>
                                      </p:cBhvr>
                                      <p:to x="100000" y="100000"/>
                                    </p:animScale>
                                    <p:animScale>
                                      <p:cBhvr>
                                        <p:cTn id="129" dur="26">
                                          <p:stCondLst>
                                            <p:cond delay="1642"/>
                                          </p:stCondLst>
                                        </p:cTn>
                                        <p:tgtEl>
                                          <p:spTgt spid="14339">
                                            <p:txEl>
                                              <p:pRg st="7" end="7"/>
                                            </p:txEl>
                                          </p:spTgt>
                                        </p:tgtEl>
                                      </p:cBhvr>
                                      <p:to x="100000" y="90000"/>
                                    </p:animScale>
                                    <p:animScale>
                                      <p:cBhvr>
                                        <p:cTn id="130" dur="166" decel="50000">
                                          <p:stCondLst>
                                            <p:cond delay="1668"/>
                                          </p:stCondLst>
                                        </p:cTn>
                                        <p:tgtEl>
                                          <p:spTgt spid="14339">
                                            <p:txEl>
                                              <p:pRg st="7" end="7"/>
                                            </p:txEl>
                                          </p:spTgt>
                                        </p:tgtEl>
                                      </p:cBhvr>
                                      <p:to x="100000" y="100000"/>
                                    </p:animScale>
                                    <p:animScale>
                                      <p:cBhvr>
                                        <p:cTn id="131" dur="26">
                                          <p:stCondLst>
                                            <p:cond delay="1808"/>
                                          </p:stCondLst>
                                        </p:cTn>
                                        <p:tgtEl>
                                          <p:spTgt spid="14339">
                                            <p:txEl>
                                              <p:pRg st="7" end="7"/>
                                            </p:txEl>
                                          </p:spTgt>
                                        </p:tgtEl>
                                      </p:cBhvr>
                                      <p:to x="100000" y="95000"/>
                                    </p:animScale>
                                    <p:animScale>
                                      <p:cBhvr>
                                        <p:cTn id="132" dur="166" decel="50000">
                                          <p:stCondLst>
                                            <p:cond delay="1834"/>
                                          </p:stCondLst>
                                        </p:cTn>
                                        <p:tgtEl>
                                          <p:spTgt spid="14339">
                                            <p:txEl>
                                              <p:pRg st="7" end="7"/>
                                            </p:txEl>
                                          </p:spTgt>
                                        </p:tgtEl>
                                      </p:cBhvr>
                                      <p:to x="100000" y="100000"/>
                                    </p:animScale>
                                  </p:childTnLst>
                                </p:cTn>
                              </p:par>
                              <p:par>
                                <p:cTn id="133" presetID="26" presetClass="entr" presetSubtype="0" fill="hold" nodeType="withEffect">
                                  <p:stCondLst>
                                    <p:cond delay="0"/>
                                  </p:stCondLst>
                                  <p:childTnLst>
                                    <p:set>
                                      <p:cBhvr>
                                        <p:cTn id="134" dur="1" fill="hold">
                                          <p:stCondLst>
                                            <p:cond delay="0"/>
                                          </p:stCondLst>
                                        </p:cTn>
                                        <p:tgtEl>
                                          <p:spTgt spid="14339">
                                            <p:txEl>
                                              <p:pRg st="8" end="8"/>
                                            </p:txEl>
                                          </p:spTgt>
                                        </p:tgtEl>
                                        <p:attrNameLst>
                                          <p:attrName>style.visibility</p:attrName>
                                        </p:attrNameLst>
                                      </p:cBhvr>
                                      <p:to>
                                        <p:strVal val="visible"/>
                                      </p:to>
                                    </p:set>
                                    <p:animEffect transition="in" filter="wipe(down)">
                                      <p:cBhvr>
                                        <p:cTn id="135" dur="580">
                                          <p:stCondLst>
                                            <p:cond delay="0"/>
                                          </p:stCondLst>
                                        </p:cTn>
                                        <p:tgtEl>
                                          <p:spTgt spid="14339">
                                            <p:txEl>
                                              <p:pRg st="8" end="8"/>
                                            </p:txEl>
                                          </p:spTgt>
                                        </p:tgtEl>
                                      </p:cBhvr>
                                    </p:animEffect>
                                    <p:anim calcmode="lin" valueType="num">
                                      <p:cBhvr>
                                        <p:cTn id="136" dur="1822" tmFilter="0,0; 0.14,0.36; 0.43,0.73; 0.71,0.91; 1.0,1.0">
                                          <p:stCondLst>
                                            <p:cond delay="0"/>
                                          </p:stCondLst>
                                        </p:cTn>
                                        <p:tgtEl>
                                          <p:spTgt spid="14339">
                                            <p:txEl>
                                              <p:pRg st="8" end="8"/>
                                            </p:txEl>
                                          </p:spTgt>
                                        </p:tgtEl>
                                        <p:attrNameLst>
                                          <p:attrName>ppt_x</p:attrName>
                                        </p:attrNameLst>
                                      </p:cBhvr>
                                      <p:tavLst>
                                        <p:tav tm="0">
                                          <p:val>
                                            <p:strVal val="#ppt_x-0.25"/>
                                          </p:val>
                                        </p:tav>
                                        <p:tav tm="100000">
                                          <p:val>
                                            <p:strVal val="#ppt_x"/>
                                          </p:val>
                                        </p:tav>
                                      </p:tavLst>
                                    </p:anim>
                                    <p:anim calcmode="lin" valueType="num">
                                      <p:cBhvr>
                                        <p:cTn id="137" dur="664" tmFilter="0.0,0.0; 0.25,0.07; 0.50,0.2; 0.75,0.467; 1.0,1.0">
                                          <p:stCondLst>
                                            <p:cond delay="0"/>
                                          </p:stCondLst>
                                        </p:cTn>
                                        <p:tgtEl>
                                          <p:spTgt spid="14339">
                                            <p:txEl>
                                              <p:pRg st="8" end="8"/>
                                            </p:txEl>
                                          </p:spTgt>
                                        </p:tgtEl>
                                        <p:attrNameLst>
                                          <p:attrName>ppt_y</p:attrName>
                                        </p:attrNameLst>
                                      </p:cBhvr>
                                      <p:tavLst>
                                        <p:tav tm="0" fmla="#ppt_y-sin(pi*$)/3">
                                          <p:val>
                                            <p:fltVal val="0.5"/>
                                          </p:val>
                                        </p:tav>
                                        <p:tav tm="100000">
                                          <p:val>
                                            <p:fltVal val="1"/>
                                          </p:val>
                                        </p:tav>
                                      </p:tavLst>
                                    </p:anim>
                                    <p:anim calcmode="lin" valueType="num">
                                      <p:cBhvr>
                                        <p:cTn id="138" dur="664" tmFilter="0, 0; 0.125,0.2665; 0.25,0.4; 0.375,0.465; 0.5,0.5;  0.625,0.535; 0.75,0.6; 0.875,0.7335; 1,1">
                                          <p:stCondLst>
                                            <p:cond delay="664"/>
                                          </p:stCondLst>
                                        </p:cTn>
                                        <p:tgtEl>
                                          <p:spTgt spid="14339">
                                            <p:txEl>
                                              <p:pRg st="8" end="8"/>
                                            </p:txEl>
                                          </p:spTgt>
                                        </p:tgtEl>
                                        <p:attrNameLst>
                                          <p:attrName>ppt_y</p:attrName>
                                        </p:attrNameLst>
                                      </p:cBhvr>
                                      <p:tavLst>
                                        <p:tav tm="0" fmla="#ppt_y-sin(pi*$)/9">
                                          <p:val>
                                            <p:fltVal val="0"/>
                                          </p:val>
                                        </p:tav>
                                        <p:tav tm="100000">
                                          <p:val>
                                            <p:fltVal val="1"/>
                                          </p:val>
                                        </p:tav>
                                      </p:tavLst>
                                    </p:anim>
                                    <p:anim calcmode="lin" valueType="num">
                                      <p:cBhvr>
                                        <p:cTn id="139" dur="332" tmFilter="0, 0; 0.125,0.2665; 0.25,0.4; 0.375,0.465; 0.5,0.5;  0.625,0.535; 0.75,0.6; 0.875,0.7335; 1,1">
                                          <p:stCondLst>
                                            <p:cond delay="1324"/>
                                          </p:stCondLst>
                                        </p:cTn>
                                        <p:tgtEl>
                                          <p:spTgt spid="14339">
                                            <p:txEl>
                                              <p:pRg st="8" end="8"/>
                                            </p:txEl>
                                          </p:spTgt>
                                        </p:tgtEl>
                                        <p:attrNameLst>
                                          <p:attrName>ppt_y</p:attrName>
                                        </p:attrNameLst>
                                      </p:cBhvr>
                                      <p:tavLst>
                                        <p:tav tm="0" fmla="#ppt_y-sin(pi*$)/27">
                                          <p:val>
                                            <p:fltVal val="0"/>
                                          </p:val>
                                        </p:tav>
                                        <p:tav tm="100000">
                                          <p:val>
                                            <p:fltVal val="1"/>
                                          </p:val>
                                        </p:tav>
                                      </p:tavLst>
                                    </p:anim>
                                    <p:anim calcmode="lin" valueType="num">
                                      <p:cBhvr>
                                        <p:cTn id="140" dur="164" tmFilter="0, 0; 0.125,0.2665; 0.25,0.4; 0.375,0.465; 0.5,0.5;  0.625,0.535; 0.75,0.6; 0.875,0.7335; 1,1">
                                          <p:stCondLst>
                                            <p:cond delay="1656"/>
                                          </p:stCondLst>
                                        </p:cTn>
                                        <p:tgtEl>
                                          <p:spTgt spid="14339">
                                            <p:txEl>
                                              <p:pRg st="8" end="8"/>
                                            </p:txEl>
                                          </p:spTgt>
                                        </p:tgtEl>
                                        <p:attrNameLst>
                                          <p:attrName>ppt_y</p:attrName>
                                        </p:attrNameLst>
                                      </p:cBhvr>
                                      <p:tavLst>
                                        <p:tav tm="0" fmla="#ppt_y-sin(pi*$)/81">
                                          <p:val>
                                            <p:fltVal val="0"/>
                                          </p:val>
                                        </p:tav>
                                        <p:tav tm="100000">
                                          <p:val>
                                            <p:fltVal val="1"/>
                                          </p:val>
                                        </p:tav>
                                      </p:tavLst>
                                    </p:anim>
                                    <p:animScale>
                                      <p:cBhvr>
                                        <p:cTn id="141" dur="26">
                                          <p:stCondLst>
                                            <p:cond delay="650"/>
                                          </p:stCondLst>
                                        </p:cTn>
                                        <p:tgtEl>
                                          <p:spTgt spid="14339">
                                            <p:txEl>
                                              <p:pRg st="8" end="8"/>
                                            </p:txEl>
                                          </p:spTgt>
                                        </p:tgtEl>
                                      </p:cBhvr>
                                      <p:to x="100000" y="60000"/>
                                    </p:animScale>
                                    <p:animScale>
                                      <p:cBhvr>
                                        <p:cTn id="142" dur="166" decel="50000">
                                          <p:stCondLst>
                                            <p:cond delay="676"/>
                                          </p:stCondLst>
                                        </p:cTn>
                                        <p:tgtEl>
                                          <p:spTgt spid="14339">
                                            <p:txEl>
                                              <p:pRg st="8" end="8"/>
                                            </p:txEl>
                                          </p:spTgt>
                                        </p:tgtEl>
                                      </p:cBhvr>
                                      <p:to x="100000" y="100000"/>
                                    </p:animScale>
                                    <p:animScale>
                                      <p:cBhvr>
                                        <p:cTn id="143" dur="26">
                                          <p:stCondLst>
                                            <p:cond delay="1312"/>
                                          </p:stCondLst>
                                        </p:cTn>
                                        <p:tgtEl>
                                          <p:spTgt spid="14339">
                                            <p:txEl>
                                              <p:pRg st="8" end="8"/>
                                            </p:txEl>
                                          </p:spTgt>
                                        </p:tgtEl>
                                      </p:cBhvr>
                                      <p:to x="100000" y="80000"/>
                                    </p:animScale>
                                    <p:animScale>
                                      <p:cBhvr>
                                        <p:cTn id="144" dur="166" decel="50000">
                                          <p:stCondLst>
                                            <p:cond delay="1338"/>
                                          </p:stCondLst>
                                        </p:cTn>
                                        <p:tgtEl>
                                          <p:spTgt spid="14339">
                                            <p:txEl>
                                              <p:pRg st="8" end="8"/>
                                            </p:txEl>
                                          </p:spTgt>
                                        </p:tgtEl>
                                      </p:cBhvr>
                                      <p:to x="100000" y="100000"/>
                                    </p:animScale>
                                    <p:animScale>
                                      <p:cBhvr>
                                        <p:cTn id="145" dur="26">
                                          <p:stCondLst>
                                            <p:cond delay="1642"/>
                                          </p:stCondLst>
                                        </p:cTn>
                                        <p:tgtEl>
                                          <p:spTgt spid="14339">
                                            <p:txEl>
                                              <p:pRg st="8" end="8"/>
                                            </p:txEl>
                                          </p:spTgt>
                                        </p:tgtEl>
                                      </p:cBhvr>
                                      <p:to x="100000" y="90000"/>
                                    </p:animScale>
                                    <p:animScale>
                                      <p:cBhvr>
                                        <p:cTn id="146" dur="166" decel="50000">
                                          <p:stCondLst>
                                            <p:cond delay="1668"/>
                                          </p:stCondLst>
                                        </p:cTn>
                                        <p:tgtEl>
                                          <p:spTgt spid="14339">
                                            <p:txEl>
                                              <p:pRg st="8" end="8"/>
                                            </p:txEl>
                                          </p:spTgt>
                                        </p:tgtEl>
                                      </p:cBhvr>
                                      <p:to x="100000" y="100000"/>
                                    </p:animScale>
                                    <p:animScale>
                                      <p:cBhvr>
                                        <p:cTn id="147" dur="26">
                                          <p:stCondLst>
                                            <p:cond delay="1808"/>
                                          </p:stCondLst>
                                        </p:cTn>
                                        <p:tgtEl>
                                          <p:spTgt spid="14339">
                                            <p:txEl>
                                              <p:pRg st="8" end="8"/>
                                            </p:txEl>
                                          </p:spTgt>
                                        </p:tgtEl>
                                      </p:cBhvr>
                                      <p:to x="100000" y="95000"/>
                                    </p:animScale>
                                    <p:animScale>
                                      <p:cBhvr>
                                        <p:cTn id="148" dur="166" decel="50000">
                                          <p:stCondLst>
                                            <p:cond delay="1834"/>
                                          </p:stCondLst>
                                        </p:cTn>
                                        <p:tgtEl>
                                          <p:spTgt spid="14339">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539750" y="274638"/>
            <a:ext cx="7385050" cy="561975"/>
          </a:xfrm>
        </p:spPr>
        <p:txBody>
          <a:bodyPr>
            <a:normAutofit fontScale="90000"/>
          </a:bodyPr>
          <a:lstStyle/>
          <a:p>
            <a:pPr eaLnBrk="1" hangingPunct="1">
              <a:defRPr/>
            </a:pPr>
            <a:r>
              <a:rPr lang="en-US" altLang="en-US" dirty="0">
                <a:ea typeface="MS PGothic" pitchFamily="34" charset="-128"/>
              </a:rPr>
              <a:t/>
            </a:r>
            <a:br>
              <a:rPr lang="en-US" altLang="en-US" dirty="0">
                <a:ea typeface="MS PGothic" pitchFamily="34" charset="-128"/>
              </a:rPr>
            </a:br>
            <a:r>
              <a:rPr lang="en-US" altLang="en-US" dirty="0" smtClean="0">
                <a:ea typeface="MS PGothic" pitchFamily="34" charset="-128"/>
              </a:rPr>
              <a:t>Reading an academic text.</a:t>
            </a:r>
            <a:endParaRPr lang="en-US" dirty="0" smtClean="0">
              <a:ea typeface="ＭＳ Ｐゴシック" charset="-128"/>
            </a:endParaRPr>
          </a:p>
        </p:txBody>
      </p:sp>
      <p:sp>
        <p:nvSpPr>
          <p:cNvPr id="12291" name="Content Placeholder 2"/>
          <p:cNvSpPr>
            <a:spLocks noGrp="1"/>
          </p:cNvSpPr>
          <p:nvPr>
            <p:ph idx="1"/>
          </p:nvPr>
        </p:nvSpPr>
        <p:spPr>
          <a:xfrm>
            <a:off x="323850" y="1125538"/>
            <a:ext cx="8496300" cy="5040312"/>
          </a:xfrm>
        </p:spPr>
        <p:txBody>
          <a:bodyPr/>
          <a:lstStyle/>
          <a:p>
            <a:pPr eaLnBrk="1" hangingPunct="1"/>
            <a:r>
              <a:rPr lang="en-US" altLang="en-US" smtClean="0">
                <a:ea typeface="MS PGothic" panose="020B0600070205080204" pitchFamily="34" charset="-128"/>
              </a:rPr>
              <a:t>Skim to get the gist of the argument.</a:t>
            </a:r>
          </a:p>
          <a:p>
            <a:pPr eaLnBrk="1" hangingPunct="1"/>
            <a:r>
              <a:rPr lang="en-US" altLang="en-US" smtClean="0">
                <a:ea typeface="MS PGothic" panose="020B0600070205080204" pitchFamily="34" charset="-128"/>
              </a:rPr>
              <a:t>Texts lead to texts lead to texts. </a:t>
            </a:r>
          </a:p>
          <a:p>
            <a:pPr eaLnBrk="1" hangingPunct="1"/>
            <a:r>
              <a:rPr lang="en-US" altLang="en-US" smtClean="0">
                <a:ea typeface="MS PGothic" panose="020B0600070205080204" pitchFamily="34" charset="-128"/>
              </a:rPr>
              <a:t>Read with questions in mind.</a:t>
            </a:r>
          </a:p>
          <a:p>
            <a:pPr eaLnBrk="1" hangingPunct="1"/>
            <a:r>
              <a:rPr lang="en-US" altLang="en-US" smtClean="0">
                <a:ea typeface="MS PGothic" panose="020B0600070205080204" pitchFamily="34" charset="-128"/>
              </a:rPr>
              <a:t>Make notes/mind map/ use highlighter.</a:t>
            </a:r>
          </a:p>
          <a:p>
            <a:pPr eaLnBrk="1" hangingPunct="1"/>
            <a:r>
              <a:rPr lang="en-US" altLang="en-US" smtClean="0">
                <a:ea typeface="MS PGothic" panose="020B0600070205080204" pitchFamily="34" charset="-128"/>
              </a:rPr>
              <a:t>Write a summary in your own words.</a:t>
            </a:r>
          </a:p>
          <a:p>
            <a:pPr eaLnBrk="1" hangingPunct="1"/>
            <a:r>
              <a:rPr lang="en-US" altLang="en-US" smtClean="0">
                <a:ea typeface="MS PGothic" panose="020B0600070205080204" pitchFamily="34" charset="-128"/>
              </a:rPr>
              <a:t>Write a brief critical response.</a:t>
            </a:r>
          </a:p>
          <a:p>
            <a:pPr eaLnBrk="1" hangingPunct="1"/>
            <a:r>
              <a:rPr lang="en-US" altLang="en-US" smtClean="0">
                <a:ea typeface="MS PGothic" panose="020B0600070205080204" pitchFamily="34" charset="-128"/>
              </a:rPr>
              <a:t>Keep note of reference details.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randombar(horizontal)">
                                      <p:cBhvr>
                                        <p:cTn id="7" dur="500"/>
                                        <p:tgtEl>
                                          <p:spTgt spid="12291">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12291">
                                            <p:txEl>
                                              <p:pRg st="1" end="1"/>
                                            </p:txEl>
                                          </p:spTgt>
                                        </p:tgtEl>
                                        <p:attrNameLst>
                                          <p:attrName>style.visibility</p:attrName>
                                        </p:attrNameLst>
                                      </p:cBhvr>
                                      <p:to>
                                        <p:strVal val="visible"/>
                                      </p:to>
                                    </p:set>
                                    <p:animEffect transition="in" filter="randombar(horizontal)">
                                      <p:cBhvr>
                                        <p:cTn id="10" dur="500"/>
                                        <p:tgtEl>
                                          <p:spTgt spid="12291">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animEffect transition="in" filter="randombar(horizontal)">
                                      <p:cBhvr>
                                        <p:cTn id="13" dur="500"/>
                                        <p:tgtEl>
                                          <p:spTgt spid="12291">
                                            <p:txEl>
                                              <p:pRg st="2" end="2"/>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12291">
                                            <p:txEl>
                                              <p:pRg st="3" end="3"/>
                                            </p:txEl>
                                          </p:spTgt>
                                        </p:tgtEl>
                                        <p:attrNameLst>
                                          <p:attrName>style.visibility</p:attrName>
                                        </p:attrNameLst>
                                      </p:cBhvr>
                                      <p:to>
                                        <p:strVal val="visible"/>
                                      </p:to>
                                    </p:set>
                                    <p:animEffect transition="in" filter="randombar(horizontal)">
                                      <p:cBhvr>
                                        <p:cTn id="16" dur="500"/>
                                        <p:tgtEl>
                                          <p:spTgt spid="12291">
                                            <p:txEl>
                                              <p:pRg st="3" end="3"/>
                                            </p:txEl>
                                          </p:spTgt>
                                        </p:tgtEl>
                                      </p:cBhvr>
                                    </p:animEffect>
                                  </p:childTnLst>
                                </p:cTn>
                              </p:par>
                              <p:par>
                                <p:cTn id="17" presetID="14" presetClass="entr" presetSubtype="10" fill="hold" nodeType="withEffect">
                                  <p:stCondLst>
                                    <p:cond delay="0"/>
                                  </p:stCondLst>
                                  <p:childTnLst>
                                    <p:set>
                                      <p:cBhvr>
                                        <p:cTn id="18" dur="1" fill="hold">
                                          <p:stCondLst>
                                            <p:cond delay="0"/>
                                          </p:stCondLst>
                                        </p:cTn>
                                        <p:tgtEl>
                                          <p:spTgt spid="12291">
                                            <p:txEl>
                                              <p:pRg st="4" end="4"/>
                                            </p:txEl>
                                          </p:spTgt>
                                        </p:tgtEl>
                                        <p:attrNameLst>
                                          <p:attrName>style.visibility</p:attrName>
                                        </p:attrNameLst>
                                      </p:cBhvr>
                                      <p:to>
                                        <p:strVal val="visible"/>
                                      </p:to>
                                    </p:set>
                                    <p:animEffect transition="in" filter="randombar(horizontal)">
                                      <p:cBhvr>
                                        <p:cTn id="19" dur="500"/>
                                        <p:tgtEl>
                                          <p:spTgt spid="12291">
                                            <p:txEl>
                                              <p:pRg st="4" end="4"/>
                                            </p:txEl>
                                          </p:spTgt>
                                        </p:tgtEl>
                                      </p:cBhvr>
                                    </p:animEffect>
                                  </p:childTnLst>
                                </p:cTn>
                              </p:par>
                              <p:par>
                                <p:cTn id="20" presetID="14" presetClass="entr" presetSubtype="10" fill="hold" nodeType="withEffect">
                                  <p:stCondLst>
                                    <p:cond delay="0"/>
                                  </p:stCondLst>
                                  <p:childTnLst>
                                    <p:set>
                                      <p:cBhvr>
                                        <p:cTn id="21" dur="1" fill="hold">
                                          <p:stCondLst>
                                            <p:cond delay="0"/>
                                          </p:stCondLst>
                                        </p:cTn>
                                        <p:tgtEl>
                                          <p:spTgt spid="12291">
                                            <p:txEl>
                                              <p:pRg st="5" end="5"/>
                                            </p:txEl>
                                          </p:spTgt>
                                        </p:tgtEl>
                                        <p:attrNameLst>
                                          <p:attrName>style.visibility</p:attrName>
                                        </p:attrNameLst>
                                      </p:cBhvr>
                                      <p:to>
                                        <p:strVal val="visible"/>
                                      </p:to>
                                    </p:set>
                                    <p:animEffect transition="in" filter="randombar(horizontal)">
                                      <p:cBhvr>
                                        <p:cTn id="22" dur="500"/>
                                        <p:tgtEl>
                                          <p:spTgt spid="12291">
                                            <p:txEl>
                                              <p:pRg st="5" end="5"/>
                                            </p:txEl>
                                          </p:spTgt>
                                        </p:tgtEl>
                                      </p:cBhvr>
                                    </p:animEffect>
                                  </p:childTnLst>
                                </p:cTn>
                              </p:par>
                              <p:par>
                                <p:cTn id="23" presetID="14" presetClass="entr" presetSubtype="10" fill="hold" nodeType="withEffect">
                                  <p:stCondLst>
                                    <p:cond delay="0"/>
                                  </p:stCondLst>
                                  <p:childTnLst>
                                    <p:set>
                                      <p:cBhvr>
                                        <p:cTn id="24" dur="1" fill="hold">
                                          <p:stCondLst>
                                            <p:cond delay="0"/>
                                          </p:stCondLst>
                                        </p:cTn>
                                        <p:tgtEl>
                                          <p:spTgt spid="12291">
                                            <p:txEl>
                                              <p:pRg st="6" end="6"/>
                                            </p:txEl>
                                          </p:spTgt>
                                        </p:tgtEl>
                                        <p:attrNameLst>
                                          <p:attrName>style.visibility</p:attrName>
                                        </p:attrNameLst>
                                      </p:cBhvr>
                                      <p:to>
                                        <p:strVal val="visible"/>
                                      </p:to>
                                    </p:set>
                                    <p:animEffect transition="in" filter="randombar(horizontal)">
                                      <p:cBhvr>
                                        <p:cTn id="25" dur="500"/>
                                        <p:tgtEl>
                                          <p:spTgt spid="122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Closer Look</a:t>
            </a:r>
            <a:endParaRPr lang="en-GB" dirty="0"/>
          </a:p>
        </p:txBody>
      </p:sp>
      <p:pic>
        <p:nvPicPr>
          <p:cNvPr id="4" name="Content Placeholder 3"/>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45256" y="1772816"/>
            <a:ext cx="7523087" cy="4608511"/>
          </a:xfrm>
        </p:spPr>
      </p:pic>
      <p:sp>
        <p:nvSpPr>
          <p:cNvPr id="5" name="Rectangle 4"/>
          <p:cNvSpPr/>
          <p:nvPr/>
        </p:nvSpPr>
        <p:spPr>
          <a:xfrm>
            <a:off x="457200" y="2060848"/>
            <a:ext cx="6256784" cy="4093428"/>
          </a:xfrm>
          <a:prstGeom prst="rect">
            <a:avLst/>
          </a:prstGeom>
        </p:spPr>
        <p:txBody>
          <a:bodyPr wrap="square">
            <a:spAutoFit/>
          </a:bodyPr>
          <a:lstStyle/>
          <a:p>
            <a:r>
              <a:rPr lang="en-GB" sz="2000" b="1" dirty="0">
                <a:solidFill>
                  <a:schemeClr val="bg1"/>
                </a:solidFill>
              </a:rPr>
              <a:t>Focus on your research question –post it notes and spider diagrams are your friends.  </a:t>
            </a:r>
            <a:endParaRPr lang="en-GB" sz="2000" b="1" dirty="0" smtClean="0">
              <a:solidFill>
                <a:schemeClr val="bg1"/>
              </a:solidFill>
            </a:endParaRPr>
          </a:p>
          <a:p>
            <a:endParaRPr lang="en-GB" sz="2000" b="1" dirty="0">
              <a:solidFill>
                <a:schemeClr val="bg1"/>
              </a:solidFill>
            </a:endParaRPr>
          </a:p>
          <a:p>
            <a:r>
              <a:rPr lang="en-GB" sz="2000" b="1" dirty="0">
                <a:solidFill>
                  <a:schemeClr val="bg1"/>
                </a:solidFill>
              </a:rPr>
              <a:t>Note comparisons, contrasts, key findings etc. </a:t>
            </a:r>
          </a:p>
          <a:p>
            <a:r>
              <a:rPr lang="en-GB" sz="2000" b="1" dirty="0">
                <a:solidFill>
                  <a:schemeClr val="bg1"/>
                </a:solidFill>
              </a:rPr>
              <a:t>Look for and commonalities, contentions, recommendations </a:t>
            </a:r>
            <a:r>
              <a:rPr lang="en-GB" sz="2000" b="1" dirty="0" err="1">
                <a:solidFill>
                  <a:schemeClr val="bg1"/>
                </a:solidFill>
              </a:rPr>
              <a:t>etc</a:t>
            </a:r>
            <a:r>
              <a:rPr lang="en-GB" sz="2000" b="1" dirty="0">
                <a:solidFill>
                  <a:schemeClr val="bg1"/>
                </a:solidFill>
              </a:rPr>
              <a:t> and consider how these may play out in the classroom</a:t>
            </a:r>
            <a:r>
              <a:rPr lang="en-GB" sz="2000" b="1" dirty="0" smtClean="0">
                <a:solidFill>
                  <a:schemeClr val="bg1"/>
                </a:solidFill>
              </a:rPr>
              <a:t>.</a:t>
            </a:r>
          </a:p>
          <a:p>
            <a:endParaRPr lang="en-GB" sz="2000" b="1" dirty="0">
              <a:solidFill>
                <a:schemeClr val="bg1"/>
              </a:solidFill>
            </a:endParaRPr>
          </a:p>
          <a:p>
            <a:r>
              <a:rPr lang="en-GB" sz="2000" b="1" dirty="0">
                <a:solidFill>
                  <a:schemeClr val="bg1"/>
                </a:solidFill>
              </a:rPr>
              <a:t>Evaluate the literature  and make links– Jones’ (2007) views on behaviour are picked up and extended by Smith (2010), who takes the idea of pupil involvement a stage further by introducing the notion of restorative justice.. </a:t>
            </a:r>
          </a:p>
        </p:txBody>
      </p:sp>
    </p:spTree>
    <p:extLst>
      <p:ext uri="{BB962C8B-B14F-4D97-AF65-F5344CB8AC3E}">
        <p14:creationId xmlns:p14="http://schemas.microsoft.com/office/powerpoint/2010/main" val="1496152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80">
                                          <p:stCondLst>
                                            <p:cond delay="0"/>
                                          </p:stCondLst>
                                        </p:cTn>
                                        <p:tgtEl>
                                          <p:spTgt spid="5">
                                            <p:txEl>
                                              <p:pRg st="0" end="0"/>
                                            </p:txEl>
                                          </p:spTgt>
                                        </p:tgtEl>
                                      </p:cBhvr>
                                    </p:animEffect>
                                    <p:anim calcmode="lin" valueType="num">
                                      <p:cBhvr>
                                        <p:cTn id="8"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xEl>
                                              <p:pRg st="0" end="0"/>
                                            </p:txEl>
                                          </p:spTgt>
                                        </p:tgtEl>
                                      </p:cBhvr>
                                      <p:to x="100000" y="60000"/>
                                    </p:animScale>
                                    <p:animScale>
                                      <p:cBhvr>
                                        <p:cTn id="14" dur="166" decel="50000">
                                          <p:stCondLst>
                                            <p:cond delay="676"/>
                                          </p:stCondLst>
                                        </p:cTn>
                                        <p:tgtEl>
                                          <p:spTgt spid="5">
                                            <p:txEl>
                                              <p:pRg st="0" end="0"/>
                                            </p:txEl>
                                          </p:spTgt>
                                        </p:tgtEl>
                                      </p:cBhvr>
                                      <p:to x="100000" y="100000"/>
                                    </p:animScale>
                                    <p:animScale>
                                      <p:cBhvr>
                                        <p:cTn id="15" dur="26">
                                          <p:stCondLst>
                                            <p:cond delay="1312"/>
                                          </p:stCondLst>
                                        </p:cTn>
                                        <p:tgtEl>
                                          <p:spTgt spid="5">
                                            <p:txEl>
                                              <p:pRg st="0" end="0"/>
                                            </p:txEl>
                                          </p:spTgt>
                                        </p:tgtEl>
                                      </p:cBhvr>
                                      <p:to x="100000" y="80000"/>
                                    </p:animScale>
                                    <p:animScale>
                                      <p:cBhvr>
                                        <p:cTn id="16" dur="166" decel="50000">
                                          <p:stCondLst>
                                            <p:cond delay="1338"/>
                                          </p:stCondLst>
                                        </p:cTn>
                                        <p:tgtEl>
                                          <p:spTgt spid="5">
                                            <p:txEl>
                                              <p:pRg st="0" end="0"/>
                                            </p:txEl>
                                          </p:spTgt>
                                        </p:tgtEl>
                                      </p:cBhvr>
                                      <p:to x="100000" y="100000"/>
                                    </p:animScale>
                                    <p:animScale>
                                      <p:cBhvr>
                                        <p:cTn id="17" dur="26">
                                          <p:stCondLst>
                                            <p:cond delay="1642"/>
                                          </p:stCondLst>
                                        </p:cTn>
                                        <p:tgtEl>
                                          <p:spTgt spid="5">
                                            <p:txEl>
                                              <p:pRg st="0" end="0"/>
                                            </p:txEl>
                                          </p:spTgt>
                                        </p:tgtEl>
                                      </p:cBhvr>
                                      <p:to x="100000" y="90000"/>
                                    </p:animScale>
                                    <p:animScale>
                                      <p:cBhvr>
                                        <p:cTn id="18" dur="166" decel="50000">
                                          <p:stCondLst>
                                            <p:cond delay="1668"/>
                                          </p:stCondLst>
                                        </p:cTn>
                                        <p:tgtEl>
                                          <p:spTgt spid="5">
                                            <p:txEl>
                                              <p:pRg st="0" end="0"/>
                                            </p:txEl>
                                          </p:spTgt>
                                        </p:tgtEl>
                                      </p:cBhvr>
                                      <p:to x="100000" y="100000"/>
                                    </p:animScale>
                                    <p:animScale>
                                      <p:cBhvr>
                                        <p:cTn id="19" dur="26">
                                          <p:stCondLst>
                                            <p:cond delay="1808"/>
                                          </p:stCondLst>
                                        </p:cTn>
                                        <p:tgtEl>
                                          <p:spTgt spid="5">
                                            <p:txEl>
                                              <p:pRg st="0" end="0"/>
                                            </p:txEl>
                                          </p:spTgt>
                                        </p:tgtEl>
                                      </p:cBhvr>
                                      <p:to x="100000" y="95000"/>
                                    </p:animScale>
                                    <p:animScale>
                                      <p:cBhvr>
                                        <p:cTn id="20" dur="166" decel="50000">
                                          <p:stCondLst>
                                            <p:cond delay="1834"/>
                                          </p:stCondLst>
                                        </p:cTn>
                                        <p:tgtEl>
                                          <p:spTgt spid="5">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Effect transition="in" filter="wipe(down)">
                                      <p:cBhvr>
                                        <p:cTn id="23" dur="580">
                                          <p:stCondLst>
                                            <p:cond delay="0"/>
                                          </p:stCondLst>
                                        </p:cTn>
                                        <p:tgtEl>
                                          <p:spTgt spid="5">
                                            <p:txEl>
                                              <p:pRg st="2" end="2"/>
                                            </p:txEl>
                                          </p:spTgt>
                                        </p:tgtEl>
                                      </p:cBhvr>
                                    </p:animEffect>
                                    <p:anim calcmode="lin" valueType="num">
                                      <p:cBhvr>
                                        <p:cTn id="24" dur="1822" tmFilter="0,0; 0.14,0.36; 0.43,0.73; 0.71,0.91; 1.0,1.0">
                                          <p:stCondLst>
                                            <p:cond delay="0"/>
                                          </p:stCondLst>
                                        </p:cTn>
                                        <p:tgtEl>
                                          <p:spTgt spid="5">
                                            <p:txEl>
                                              <p:pRg st="2" end="2"/>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5">
                                            <p:txEl>
                                              <p:pRg st="2" end="2"/>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5">
                                            <p:txEl>
                                              <p:pRg st="2" end="2"/>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5">
                                            <p:txEl>
                                              <p:pRg st="2" end="2"/>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5">
                                            <p:txEl>
                                              <p:pRg st="2" end="2"/>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5">
                                            <p:txEl>
                                              <p:pRg st="2" end="2"/>
                                            </p:txEl>
                                          </p:spTgt>
                                        </p:tgtEl>
                                      </p:cBhvr>
                                      <p:to x="100000" y="60000"/>
                                    </p:animScale>
                                    <p:animScale>
                                      <p:cBhvr>
                                        <p:cTn id="30" dur="166" decel="50000">
                                          <p:stCondLst>
                                            <p:cond delay="676"/>
                                          </p:stCondLst>
                                        </p:cTn>
                                        <p:tgtEl>
                                          <p:spTgt spid="5">
                                            <p:txEl>
                                              <p:pRg st="2" end="2"/>
                                            </p:txEl>
                                          </p:spTgt>
                                        </p:tgtEl>
                                      </p:cBhvr>
                                      <p:to x="100000" y="100000"/>
                                    </p:animScale>
                                    <p:animScale>
                                      <p:cBhvr>
                                        <p:cTn id="31" dur="26">
                                          <p:stCondLst>
                                            <p:cond delay="1312"/>
                                          </p:stCondLst>
                                        </p:cTn>
                                        <p:tgtEl>
                                          <p:spTgt spid="5">
                                            <p:txEl>
                                              <p:pRg st="2" end="2"/>
                                            </p:txEl>
                                          </p:spTgt>
                                        </p:tgtEl>
                                      </p:cBhvr>
                                      <p:to x="100000" y="80000"/>
                                    </p:animScale>
                                    <p:animScale>
                                      <p:cBhvr>
                                        <p:cTn id="32" dur="166" decel="50000">
                                          <p:stCondLst>
                                            <p:cond delay="1338"/>
                                          </p:stCondLst>
                                        </p:cTn>
                                        <p:tgtEl>
                                          <p:spTgt spid="5">
                                            <p:txEl>
                                              <p:pRg st="2" end="2"/>
                                            </p:txEl>
                                          </p:spTgt>
                                        </p:tgtEl>
                                      </p:cBhvr>
                                      <p:to x="100000" y="100000"/>
                                    </p:animScale>
                                    <p:animScale>
                                      <p:cBhvr>
                                        <p:cTn id="33" dur="26">
                                          <p:stCondLst>
                                            <p:cond delay="1642"/>
                                          </p:stCondLst>
                                        </p:cTn>
                                        <p:tgtEl>
                                          <p:spTgt spid="5">
                                            <p:txEl>
                                              <p:pRg st="2" end="2"/>
                                            </p:txEl>
                                          </p:spTgt>
                                        </p:tgtEl>
                                      </p:cBhvr>
                                      <p:to x="100000" y="90000"/>
                                    </p:animScale>
                                    <p:animScale>
                                      <p:cBhvr>
                                        <p:cTn id="34" dur="166" decel="50000">
                                          <p:stCondLst>
                                            <p:cond delay="1668"/>
                                          </p:stCondLst>
                                        </p:cTn>
                                        <p:tgtEl>
                                          <p:spTgt spid="5">
                                            <p:txEl>
                                              <p:pRg st="2" end="2"/>
                                            </p:txEl>
                                          </p:spTgt>
                                        </p:tgtEl>
                                      </p:cBhvr>
                                      <p:to x="100000" y="100000"/>
                                    </p:animScale>
                                    <p:animScale>
                                      <p:cBhvr>
                                        <p:cTn id="35" dur="26">
                                          <p:stCondLst>
                                            <p:cond delay="1808"/>
                                          </p:stCondLst>
                                        </p:cTn>
                                        <p:tgtEl>
                                          <p:spTgt spid="5">
                                            <p:txEl>
                                              <p:pRg st="2" end="2"/>
                                            </p:txEl>
                                          </p:spTgt>
                                        </p:tgtEl>
                                      </p:cBhvr>
                                      <p:to x="100000" y="95000"/>
                                    </p:animScale>
                                    <p:animScale>
                                      <p:cBhvr>
                                        <p:cTn id="36" dur="166" decel="50000">
                                          <p:stCondLst>
                                            <p:cond delay="1834"/>
                                          </p:stCondLst>
                                        </p:cTn>
                                        <p:tgtEl>
                                          <p:spTgt spid="5">
                                            <p:txEl>
                                              <p:pRg st="2" end="2"/>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5">
                                            <p:txEl>
                                              <p:pRg st="3" end="3"/>
                                            </p:txEl>
                                          </p:spTgt>
                                        </p:tgtEl>
                                        <p:attrNameLst>
                                          <p:attrName>style.visibility</p:attrName>
                                        </p:attrNameLst>
                                      </p:cBhvr>
                                      <p:to>
                                        <p:strVal val="visible"/>
                                      </p:to>
                                    </p:set>
                                    <p:animEffect transition="in" filter="wipe(down)">
                                      <p:cBhvr>
                                        <p:cTn id="39" dur="580">
                                          <p:stCondLst>
                                            <p:cond delay="0"/>
                                          </p:stCondLst>
                                        </p:cTn>
                                        <p:tgtEl>
                                          <p:spTgt spid="5">
                                            <p:txEl>
                                              <p:pRg st="3" end="3"/>
                                            </p:txEl>
                                          </p:spTgt>
                                        </p:tgtEl>
                                      </p:cBhvr>
                                    </p:animEffect>
                                    <p:anim calcmode="lin" valueType="num">
                                      <p:cBhvr>
                                        <p:cTn id="40" dur="1822" tmFilter="0,0; 0.14,0.36; 0.43,0.73; 0.71,0.91; 1.0,1.0">
                                          <p:stCondLst>
                                            <p:cond delay="0"/>
                                          </p:stCondLst>
                                        </p:cTn>
                                        <p:tgtEl>
                                          <p:spTgt spid="5">
                                            <p:txEl>
                                              <p:pRg st="3" end="3"/>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5">
                                            <p:txEl>
                                              <p:pRg st="3" end="3"/>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5">
                                            <p:txEl>
                                              <p:pRg st="3" end="3"/>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5">
                                            <p:txEl>
                                              <p:pRg st="3" end="3"/>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5">
                                            <p:txEl>
                                              <p:pRg st="3" end="3"/>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5">
                                            <p:txEl>
                                              <p:pRg st="3" end="3"/>
                                            </p:txEl>
                                          </p:spTgt>
                                        </p:tgtEl>
                                      </p:cBhvr>
                                      <p:to x="100000" y="60000"/>
                                    </p:animScale>
                                    <p:animScale>
                                      <p:cBhvr>
                                        <p:cTn id="46" dur="166" decel="50000">
                                          <p:stCondLst>
                                            <p:cond delay="676"/>
                                          </p:stCondLst>
                                        </p:cTn>
                                        <p:tgtEl>
                                          <p:spTgt spid="5">
                                            <p:txEl>
                                              <p:pRg st="3" end="3"/>
                                            </p:txEl>
                                          </p:spTgt>
                                        </p:tgtEl>
                                      </p:cBhvr>
                                      <p:to x="100000" y="100000"/>
                                    </p:animScale>
                                    <p:animScale>
                                      <p:cBhvr>
                                        <p:cTn id="47" dur="26">
                                          <p:stCondLst>
                                            <p:cond delay="1312"/>
                                          </p:stCondLst>
                                        </p:cTn>
                                        <p:tgtEl>
                                          <p:spTgt spid="5">
                                            <p:txEl>
                                              <p:pRg st="3" end="3"/>
                                            </p:txEl>
                                          </p:spTgt>
                                        </p:tgtEl>
                                      </p:cBhvr>
                                      <p:to x="100000" y="80000"/>
                                    </p:animScale>
                                    <p:animScale>
                                      <p:cBhvr>
                                        <p:cTn id="48" dur="166" decel="50000">
                                          <p:stCondLst>
                                            <p:cond delay="1338"/>
                                          </p:stCondLst>
                                        </p:cTn>
                                        <p:tgtEl>
                                          <p:spTgt spid="5">
                                            <p:txEl>
                                              <p:pRg st="3" end="3"/>
                                            </p:txEl>
                                          </p:spTgt>
                                        </p:tgtEl>
                                      </p:cBhvr>
                                      <p:to x="100000" y="100000"/>
                                    </p:animScale>
                                    <p:animScale>
                                      <p:cBhvr>
                                        <p:cTn id="49" dur="26">
                                          <p:stCondLst>
                                            <p:cond delay="1642"/>
                                          </p:stCondLst>
                                        </p:cTn>
                                        <p:tgtEl>
                                          <p:spTgt spid="5">
                                            <p:txEl>
                                              <p:pRg st="3" end="3"/>
                                            </p:txEl>
                                          </p:spTgt>
                                        </p:tgtEl>
                                      </p:cBhvr>
                                      <p:to x="100000" y="90000"/>
                                    </p:animScale>
                                    <p:animScale>
                                      <p:cBhvr>
                                        <p:cTn id="50" dur="166" decel="50000">
                                          <p:stCondLst>
                                            <p:cond delay="1668"/>
                                          </p:stCondLst>
                                        </p:cTn>
                                        <p:tgtEl>
                                          <p:spTgt spid="5">
                                            <p:txEl>
                                              <p:pRg st="3" end="3"/>
                                            </p:txEl>
                                          </p:spTgt>
                                        </p:tgtEl>
                                      </p:cBhvr>
                                      <p:to x="100000" y="100000"/>
                                    </p:animScale>
                                    <p:animScale>
                                      <p:cBhvr>
                                        <p:cTn id="51" dur="26">
                                          <p:stCondLst>
                                            <p:cond delay="1808"/>
                                          </p:stCondLst>
                                        </p:cTn>
                                        <p:tgtEl>
                                          <p:spTgt spid="5">
                                            <p:txEl>
                                              <p:pRg st="3" end="3"/>
                                            </p:txEl>
                                          </p:spTgt>
                                        </p:tgtEl>
                                      </p:cBhvr>
                                      <p:to x="100000" y="95000"/>
                                    </p:animScale>
                                    <p:animScale>
                                      <p:cBhvr>
                                        <p:cTn id="52" dur="166" decel="50000">
                                          <p:stCondLst>
                                            <p:cond delay="1834"/>
                                          </p:stCondLst>
                                        </p:cTn>
                                        <p:tgtEl>
                                          <p:spTgt spid="5">
                                            <p:txEl>
                                              <p:pRg st="3" end="3"/>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animEffect transition="in" filter="wipe(down)">
                                      <p:cBhvr>
                                        <p:cTn id="55" dur="580">
                                          <p:stCondLst>
                                            <p:cond delay="0"/>
                                          </p:stCondLst>
                                        </p:cTn>
                                        <p:tgtEl>
                                          <p:spTgt spid="5">
                                            <p:txEl>
                                              <p:pRg st="5" end="5"/>
                                            </p:txEl>
                                          </p:spTgt>
                                        </p:tgtEl>
                                      </p:cBhvr>
                                    </p:animEffect>
                                    <p:anim calcmode="lin" valueType="num">
                                      <p:cBhvr>
                                        <p:cTn id="56" dur="1822" tmFilter="0,0; 0.14,0.36; 0.43,0.73; 0.71,0.91; 1.0,1.0">
                                          <p:stCondLst>
                                            <p:cond delay="0"/>
                                          </p:stCondLst>
                                        </p:cTn>
                                        <p:tgtEl>
                                          <p:spTgt spid="5">
                                            <p:txEl>
                                              <p:pRg st="5" end="5"/>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5">
                                            <p:txEl>
                                              <p:pRg st="5" end="5"/>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5">
                                            <p:txEl>
                                              <p:pRg st="5" end="5"/>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5">
                                            <p:txEl>
                                              <p:pRg st="5" end="5"/>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5">
                                            <p:txEl>
                                              <p:pRg st="5" end="5"/>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5">
                                            <p:txEl>
                                              <p:pRg st="5" end="5"/>
                                            </p:txEl>
                                          </p:spTgt>
                                        </p:tgtEl>
                                      </p:cBhvr>
                                      <p:to x="100000" y="60000"/>
                                    </p:animScale>
                                    <p:animScale>
                                      <p:cBhvr>
                                        <p:cTn id="62" dur="166" decel="50000">
                                          <p:stCondLst>
                                            <p:cond delay="676"/>
                                          </p:stCondLst>
                                        </p:cTn>
                                        <p:tgtEl>
                                          <p:spTgt spid="5">
                                            <p:txEl>
                                              <p:pRg st="5" end="5"/>
                                            </p:txEl>
                                          </p:spTgt>
                                        </p:tgtEl>
                                      </p:cBhvr>
                                      <p:to x="100000" y="100000"/>
                                    </p:animScale>
                                    <p:animScale>
                                      <p:cBhvr>
                                        <p:cTn id="63" dur="26">
                                          <p:stCondLst>
                                            <p:cond delay="1312"/>
                                          </p:stCondLst>
                                        </p:cTn>
                                        <p:tgtEl>
                                          <p:spTgt spid="5">
                                            <p:txEl>
                                              <p:pRg st="5" end="5"/>
                                            </p:txEl>
                                          </p:spTgt>
                                        </p:tgtEl>
                                      </p:cBhvr>
                                      <p:to x="100000" y="80000"/>
                                    </p:animScale>
                                    <p:animScale>
                                      <p:cBhvr>
                                        <p:cTn id="64" dur="166" decel="50000">
                                          <p:stCondLst>
                                            <p:cond delay="1338"/>
                                          </p:stCondLst>
                                        </p:cTn>
                                        <p:tgtEl>
                                          <p:spTgt spid="5">
                                            <p:txEl>
                                              <p:pRg st="5" end="5"/>
                                            </p:txEl>
                                          </p:spTgt>
                                        </p:tgtEl>
                                      </p:cBhvr>
                                      <p:to x="100000" y="100000"/>
                                    </p:animScale>
                                    <p:animScale>
                                      <p:cBhvr>
                                        <p:cTn id="65" dur="26">
                                          <p:stCondLst>
                                            <p:cond delay="1642"/>
                                          </p:stCondLst>
                                        </p:cTn>
                                        <p:tgtEl>
                                          <p:spTgt spid="5">
                                            <p:txEl>
                                              <p:pRg st="5" end="5"/>
                                            </p:txEl>
                                          </p:spTgt>
                                        </p:tgtEl>
                                      </p:cBhvr>
                                      <p:to x="100000" y="90000"/>
                                    </p:animScale>
                                    <p:animScale>
                                      <p:cBhvr>
                                        <p:cTn id="66" dur="166" decel="50000">
                                          <p:stCondLst>
                                            <p:cond delay="1668"/>
                                          </p:stCondLst>
                                        </p:cTn>
                                        <p:tgtEl>
                                          <p:spTgt spid="5">
                                            <p:txEl>
                                              <p:pRg st="5" end="5"/>
                                            </p:txEl>
                                          </p:spTgt>
                                        </p:tgtEl>
                                      </p:cBhvr>
                                      <p:to x="100000" y="100000"/>
                                    </p:animScale>
                                    <p:animScale>
                                      <p:cBhvr>
                                        <p:cTn id="67" dur="26">
                                          <p:stCondLst>
                                            <p:cond delay="1808"/>
                                          </p:stCondLst>
                                        </p:cTn>
                                        <p:tgtEl>
                                          <p:spTgt spid="5">
                                            <p:txEl>
                                              <p:pRg st="5" end="5"/>
                                            </p:txEl>
                                          </p:spTgt>
                                        </p:tgtEl>
                                      </p:cBhvr>
                                      <p:to x="100000" y="95000"/>
                                    </p:animScale>
                                    <p:animScale>
                                      <p:cBhvr>
                                        <p:cTn id="68" dur="166" decel="50000">
                                          <p:stCondLst>
                                            <p:cond delay="1834"/>
                                          </p:stCondLst>
                                        </p:cTn>
                                        <p:tgtEl>
                                          <p:spTgt spid="5">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2988" y="274638"/>
            <a:ext cx="6881812" cy="346075"/>
          </a:xfrm>
        </p:spPr>
        <p:txBody>
          <a:bodyPr>
            <a:normAutofit fontScale="90000"/>
          </a:bodyPr>
          <a:lstStyle/>
          <a:p>
            <a:pPr>
              <a:defRPr/>
            </a:pPr>
            <a:r>
              <a:rPr lang="en-GB" dirty="0" smtClean="0"/>
              <a:t>At this stage you may Feel like this….</a:t>
            </a:r>
            <a:endParaRPr lang="en-GB" dirty="0"/>
          </a:p>
        </p:txBody>
      </p:sp>
      <p:pic>
        <p:nvPicPr>
          <p:cNvPr id="22531"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03575" y="981075"/>
            <a:ext cx="2943225" cy="427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Content Placeholder 5"/>
          <p:cNvPicPr>
            <a:picLocks noGrp="1" noChangeAspect="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2916238" y="1268413"/>
            <a:ext cx="3081337" cy="3889375"/>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755650" y="404813"/>
            <a:ext cx="6048375" cy="738187"/>
          </a:xfrm>
        </p:spPr>
        <p:txBody>
          <a:bodyPr>
            <a:noAutofit/>
          </a:bodyPr>
          <a:lstStyle/>
          <a:p>
            <a:pPr>
              <a:defRPr/>
            </a:pPr>
            <a:r>
              <a:rPr lang="en-GB" altLang="en-US" sz="2800" b="1" dirty="0" smtClean="0">
                <a:latin typeface="Arial" panose="020B0604020202020204" pitchFamily="34" charset="0"/>
                <a:cs typeface="Arial" panose="020B0604020202020204" pitchFamily="34" charset="0"/>
              </a:rPr>
              <a:t>Engage</a:t>
            </a:r>
            <a:r>
              <a:rPr lang="en-GB" altLang="en-US" sz="2800" dirty="0" smtClean="0"/>
              <a:t> with texts. Don’t just look for a quote…</a:t>
            </a:r>
            <a:endParaRPr lang="en-GB" altLang="en-US" sz="2800" dirty="0"/>
          </a:p>
        </p:txBody>
      </p:sp>
      <p:sp>
        <p:nvSpPr>
          <p:cNvPr id="78851" name="Rectangle 3"/>
          <p:cNvSpPr>
            <a:spLocks noGrp="1" noChangeArrowheads="1"/>
          </p:cNvSpPr>
          <p:nvPr>
            <p:ph type="body" idx="1"/>
          </p:nvPr>
        </p:nvSpPr>
        <p:spPr>
          <a:xfrm>
            <a:off x="457200" y="1600200"/>
            <a:ext cx="7467600" cy="4873625"/>
          </a:xfrm>
        </p:spPr>
        <p:txBody>
          <a:bodyPr/>
          <a:lstStyle/>
          <a:p>
            <a:pPr marL="0" indent="0">
              <a:buFont typeface="Wingdings" panose="05000000000000000000" pitchFamily="2" charset="2"/>
              <a:buNone/>
            </a:pPr>
            <a:r>
              <a:rPr lang="en-GB" altLang="en-US" smtClean="0">
                <a:latin typeface="Arial" panose="020B0604020202020204" pitchFamily="34" charset="0"/>
                <a:cs typeface="Arial" panose="020B0604020202020204" pitchFamily="34" charset="0"/>
              </a:rPr>
              <a:t>Surface engagement: Passive acceptance of  ideas; does not see or identify underlying concepts or assumptions; lack of reflection about links, patterns and relationships between texts; presenting views found in readings as unmediated ‘truths’; comes too readily to conclusions; looks for quotes to ‘back up’ assertions.</a:t>
            </a:r>
            <a:endParaRPr lang="en-GB" altLang="en-US" smtClean="0">
              <a:solidFill>
                <a:schemeClr val="accent2"/>
              </a:solidFill>
              <a:latin typeface="Arial" panose="020B0604020202020204" pitchFamily="34" charset="0"/>
              <a:cs typeface="Arial" panose="020B0604020202020204" pitchFamily="34" charset="0"/>
            </a:endParaRPr>
          </a:p>
          <a:p>
            <a:pPr marL="0" indent="0">
              <a:lnSpc>
                <a:spcPct val="80000"/>
              </a:lnSpc>
              <a:buFont typeface="Wingdings" panose="05000000000000000000" pitchFamily="2" charset="2"/>
              <a:buNone/>
            </a:pPr>
            <a:r>
              <a:rPr lang="en-GB" altLang="en-US" smtClean="0">
                <a:latin typeface="Arial" panose="020B0604020202020204" pitchFamily="34" charset="0"/>
                <a:cs typeface="Arial" panose="020B0604020202020204" pitchFamily="34" charset="0"/>
              </a:rPr>
              <a:t>Deeper engagement: Understanding of reading shown; underlying assumptions explored; draws informed conclusions; makes clear connections between theory, research and practice; relates evidence to conclusions; explores  viewpoints and arguments; reading provides foundation for the discussion. </a:t>
            </a:r>
            <a:endParaRPr lang="en-GB" altLang="en-US" smtClean="0">
              <a:solidFill>
                <a:schemeClr val="accent2"/>
              </a:solidFill>
              <a:latin typeface="Arial" panose="020B0604020202020204" pitchFamily="34" charset="0"/>
              <a:cs typeface="Arial" panose="020B0604020202020204" pitchFamily="34" charset="0"/>
            </a:endParaRPr>
          </a:p>
          <a:p>
            <a:pPr marL="0" indent="0">
              <a:buFont typeface="Wingdings" panose="05000000000000000000" pitchFamily="2" charset="2"/>
              <a:buNone/>
            </a:pPr>
            <a:endParaRPr lang="en-GB" altLang="en-US" smtClean="0">
              <a:latin typeface="Arial" panose="020B0604020202020204" pitchFamily="34" charset="0"/>
              <a:cs typeface="Arial" panose="020B0604020202020204" pitchFamily="34" charset="0"/>
            </a:endParaRPr>
          </a:p>
          <a:p>
            <a:pPr marL="0" indent="0">
              <a:buFont typeface="Wingdings" panose="05000000000000000000" pitchFamily="2" charset="2"/>
              <a:buNone/>
            </a:pPr>
            <a:endParaRPr lang="en-GB" altLang="en-US" smtClean="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885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4" presetClass="entr" presetSubtype="10" fill="hold" nodeType="clickEffect">
                                  <p:stCondLst>
                                    <p:cond delay="0"/>
                                  </p:stCondLst>
                                  <p:childTnLst>
                                    <p:set>
                                      <p:cBhvr>
                                        <p:cTn id="10" dur="1" fill="hold">
                                          <p:stCondLst>
                                            <p:cond delay="0"/>
                                          </p:stCondLst>
                                        </p:cTn>
                                        <p:tgtEl>
                                          <p:spTgt spid="78851">
                                            <p:txEl>
                                              <p:pRg st="0" end="0"/>
                                            </p:txEl>
                                          </p:spTgt>
                                        </p:tgtEl>
                                        <p:attrNameLst>
                                          <p:attrName>style.visibility</p:attrName>
                                        </p:attrNameLst>
                                      </p:cBhvr>
                                      <p:to>
                                        <p:strVal val="visible"/>
                                      </p:to>
                                    </p:set>
                                    <p:animEffect transition="in" filter="randombar(horizontal)">
                                      <p:cBhvr>
                                        <p:cTn id="11" dur="500"/>
                                        <p:tgtEl>
                                          <p:spTgt spid="78851">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4" presetClass="entr" presetSubtype="10" fill="hold" nodeType="clickEffect">
                                  <p:stCondLst>
                                    <p:cond delay="0"/>
                                  </p:stCondLst>
                                  <p:childTnLst>
                                    <p:set>
                                      <p:cBhvr>
                                        <p:cTn id="15" dur="1" fill="hold">
                                          <p:stCondLst>
                                            <p:cond delay="0"/>
                                          </p:stCondLst>
                                        </p:cTn>
                                        <p:tgtEl>
                                          <p:spTgt spid="78851">
                                            <p:txEl>
                                              <p:pRg st="1" end="1"/>
                                            </p:txEl>
                                          </p:spTgt>
                                        </p:tgtEl>
                                        <p:attrNameLst>
                                          <p:attrName>style.visibility</p:attrName>
                                        </p:attrNameLst>
                                      </p:cBhvr>
                                      <p:to>
                                        <p:strVal val="visible"/>
                                      </p:to>
                                    </p:set>
                                    <p:animEffect transition="in" filter="randombar(horizontal)">
                                      <p:cBhvr>
                                        <p:cTn id="16" dur="500"/>
                                        <p:tgtEl>
                                          <p:spTgt spid="7885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99350" cy="417512"/>
          </a:xfrm>
        </p:spPr>
        <p:txBody>
          <a:bodyPr>
            <a:normAutofit fontScale="90000"/>
          </a:bodyPr>
          <a:lstStyle/>
          <a:p>
            <a:pPr>
              <a:defRPr/>
            </a:pPr>
            <a:r>
              <a:rPr lang="en-GB" dirty="0" smtClean="0"/>
              <a:t> look at this…</a:t>
            </a:r>
            <a:endParaRPr lang="en-GB" dirty="0"/>
          </a:p>
        </p:txBody>
      </p:sp>
      <p:sp>
        <p:nvSpPr>
          <p:cNvPr id="24579" name="Content Placeholder 2"/>
          <p:cNvSpPr>
            <a:spLocks noGrp="1"/>
          </p:cNvSpPr>
          <p:nvPr>
            <p:ph sz="quarter" idx="1"/>
          </p:nvPr>
        </p:nvSpPr>
        <p:spPr>
          <a:xfrm>
            <a:off x="457200" y="1600200"/>
            <a:ext cx="7467600" cy="4873625"/>
          </a:xfrm>
        </p:spPr>
        <p:txBody>
          <a:bodyPr/>
          <a:lstStyle/>
          <a:p>
            <a:r>
              <a:rPr lang="en-GB" altLang="en-US" smtClean="0"/>
              <a:t>Whilst constructivists place an emphasis on the importance of children collaboratively constructing knowledge and understanding (Vygotsky, 1978; Bruner, 1986), they also find that learning through instruction is central (Biesta, 2013). In much modern social constructivist theory (Biesta, 2014, 2013; Kohn 1999), intelligence is, it seems, determined not only by the capacity to learn but also by the capacity for being taught. </a:t>
            </a:r>
          </a:p>
          <a:p>
            <a:endParaRPr lang="en-GB" altLang="en-US"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Look at this…</a:t>
            </a:r>
            <a:endParaRPr lang="en-GB" dirty="0"/>
          </a:p>
        </p:txBody>
      </p:sp>
      <p:sp>
        <p:nvSpPr>
          <p:cNvPr id="25603" name="Content Placeholder 2"/>
          <p:cNvSpPr>
            <a:spLocks noGrp="1"/>
          </p:cNvSpPr>
          <p:nvPr>
            <p:ph sz="quarter" idx="1"/>
          </p:nvPr>
        </p:nvSpPr>
        <p:spPr>
          <a:xfrm>
            <a:off x="457200" y="1600200"/>
            <a:ext cx="7467600" cy="4873625"/>
          </a:xfrm>
        </p:spPr>
        <p:txBody>
          <a:bodyPr/>
          <a:lstStyle/>
          <a:p>
            <a:r>
              <a:rPr lang="en-GB" altLang="en-US" smtClean="0"/>
              <a:t>‘</a:t>
            </a:r>
            <a:r>
              <a:rPr lang="en-GB" altLang="en-US" smtClean="0">
                <a:solidFill>
                  <a:srgbClr val="FF0000"/>
                </a:solidFill>
              </a:rPr>
              <a:t>Whilst</a:t>
            </a:r>
            <a:r>
              <a:rPr lang="en-GB" altLang="en-US" smtClean="0"/>
              <a:t> constructivists place an emphasis on the importance of children collaboratively constructing knowledge and understanding (Vygotsky, 1978; Bruner, 1986), they </a:t>
            </a:r>
            <a:r>
              <a:rPr lang="en-GB" altLang="en-US" smtClean="0">
                <a:solidFill>
                  <a:srgbClr val="FF0000"/>
                </a:solidFill>
              </a:rPr>
              <a:t>also</a:t>
            </a:r>
            <a:r>
              <a:rPr lang="en-GB" altLang="en-US" smtClean="0"/>
              <a:t> find that learning through instruction is central (Biesta, 2013</a:t>
            </a:r>
            <a:r>
              <a:rPr lang="en-GB" altLang="en-US" smtClean="0">
                <a:solidFill>
                  <a:srgbClr val="FF0000"/>
                </a:solidFill>
              </a:rPr>
              <a:t>).</a:t>
            </a:r>
            <a:r>
              <a:rPr lang="en-GB" altLang="en-US" smtClean="0"/>
              <a:t> In much modern social constructivist theory (Biesta, 2014, 2013; Kohn 1999), intelligence is, </a:t>
            </a:r>
            <a:r>
              <a:rPr lang="en-GB" altLang="en-US" smtClean="0">
                <a:solidFill>
                  <a:srgbClr val="FF0000"/>
                </a:solidFill>
              </a:rPr>
              <a:t>it seems</a:t>
            </a:r>
            <a:r>
              <a:rPr lang="en-GB" altLang="en-US" smtClean="0"/>
              <a:t>, determined not only by the capacity to learn but also by the capacity for being taught’.</a:t>
            </a:r>
            <a:endParaRPr lang="en-GB" altLang="en-US" smtClean="0">
              <a:solidFill>
                <a:srgbClr val="FF0000"/>
              </a:solidFill>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AutoShape 2"/>
          <p:cNvSpPr>
            <a:spLocks noGrp="1" noChangeArrowheads="1"/>
          </p:cNvSpPr>
          <p:nvPr>
            <p:ph type="title"/>
          </p:nvPr>
        </p:nvSpPr>
        <p:spPr/>
        <p:txBody>
          <a:bodyPr/>
          <a:lstStyle/>
          <a:p>
            <a:pPr eaLnBrk="1" fontAlgn="auto" hangingPunct="1">
              <a:spcAft>
                <a:spcPts val="0"/>
              </a:spcAft>
              <a:defRPr/>
            </a:pPr>
            <a:r>
              <a:rPr lang="en-GB" dirty="0" smtClean="0"/>
              <a:t>General </a:t>
            </a:r>
          </a:p>
        </p:txBody>
      </p:sp>
      <p:sp>
        <p:nvSpPr>
          <p:cNvPr id="17411" name="Rectangle 3"/>
          <p:cNvSpPr>
            <a:spLocks noGrp="1" noChangeArrowheads="1"/>
          </p:cNvSpPr>
          <p:nvPr>
            <p:ph sz="quarter" idx="1"/>
          </p:nvPr>
        </p:nvSpPr>
        <p:spPr>
          <a:xfrm>
            <a:off x="457200" y="1600200"/>
            <a:ext cx="7467600" cy="4873625"/>
          </a:xfrm>
        </p:spPr>
        <p:txBody>
          <a:bodyPr/>
          <a:lstStyle/>
          <a:p>
            <a:pPr eaLnBrk="1" hangingPunct="1">
              <a:lnSpc>
                <a:spcPct val="90000"/>
              </a:lnSpc>
              <a:defRPr/>
            </a:pPr>
            <a:r>
              <a:rPr lang="en-GB" altLang="en-US" sz="2000" dirty="0" smtClean="0">
                <a:latin typeface="Arial" panose="020B0604020202020204" pitchFamily="34" charset="0"/>
                <a:cs typeface="Arial" panose="020B0604020202020204" pitchFamily="34" charset="0"/>
              </a:rPr>
              <a:t>Introduce and conclude your reading – sum up and point forward.</a:t>
            </a:r>
          </a:p>
          <a:p>
            <a:pPr eaLnBrk="1" hangingPunct="1">
              <a:lnSpc>
                <a:spcPct val="90000"/>
              </a:lnSpc>
              <a:defRPr/>
            </a:pPr>
            <a:r>
              <a:rPr lang="en-GB" altLang="en-US" sz="2000" dirty="0" smtClean="0">
                <a:latin typeface="Arial" panose="020B0604020202020204" pitchFamily="34" charset="0"/>
                <a:cs typeface="Arial" panose="020B0604020202020204" pitchFamily="34" charset="0"/>
              </a:rPr>
              <a:t>Use particular language: authors assert, argue, state, conclude, contend, suggest.</a:t>
            </a:r>
            <a:endParaRPr lang="en-GB" altLang="en-US" sz="2000" dirty="0">
              <a:latin typeface="Arial" panose="020B0604020202020204" pitchFamily="34" charset="0"/>
              <a:cs typeface="Arial" panose="020B0604020202020204" pitchFamily="34" charset="0"/>
            </a:endParaRPr>
          </a:p>
          <a:p>
            <a:pPr eaLnBrk="1" hangingPunct="1">
              <a:lnSpc>
                <a:spcPct val="90000"/>
              </a:lnSpc>
              <a:defRPr/>
            </a:pPr>
            <a:r>
              <a:rPr lang="en-GB" altLang="en-US" sz="2000" dirty="0" smtClean="0">
                <a:latin typeface="Arial" panose="020B0604020202020204" pitchFamily="34" charset="0"/>
                <a:cs typeface="Arial" panose="020B0604020202020204" pitchFamily="34" charset="0"/>
              </a:rPr>
              <a:t>Make it clear when you are discussing the views of a text :</a:t>
            </a:r>
          </a:p>
          <a:p>
            <a:pPr marL="0" indent="0">
              <a:buFont typeface="Wingdings" panose="05000000000000000000" pitchFamily="2" charset="2"/>
              <a:buNone/>
              <a:defRPr/>
            </a:pPr>
            <a:r>
              <a:rPr lang="en-GB" sz="2000" dirty="0" smtClean="0">
                <a:latin typeface="Arial" panose="020B0604020202020204" pitchFamily="34" charset="0"/>
                <a:cs typeface="Arial" panose="020B0604020202020204" pitchFamily="34" charset="0"/>
              </a:rPr>
              <a:t>Literacy </a:t>
            </a:r>
            <a:r>
              <a:rPr lang="en-GB" sz="2000" dirty="0">
                <a:latin typeface="Arial" panose="020B0604020202020204" pitchFamily="34" charset="0"/>
                <a:cs typeface="Arial" panose="020B0604020202020204" pitchFamily="34" charset="0"/>
              </a:rPr>
              <a:t>is the biggest problem in Wales at the moment and the LNF is the key way to improve this</a:t>
            </a:r>
            <a:r>
              <a:rPr lang="en-GB" sz="2000" dirty="0" smtClean="0">
                <a:latin typeface="Arial" panose="020B0604020202020204" pitchFamily="34" charset="0"/>
                <a:cs typeface="Arial" panose="020B0604020202020204" pitchFamily="34" charset="0"/>
              </a:rPr>
              <a:t>.</a:t>
            </a:r>
          </a:p>
          <a:p>
            <a:pPr marL="0" indent="0">
              <a:buFont typeface="Wingdings" panose="05000000000000000000" pitchFamily="2" charset="2"/>
              <a:buNone/>
              <a:defRPr/>
            </a:pPr>
            <a:r>
              <a:rPr lang="en-GB" sz="2000" b="1" dirty="0" smtClean="0">
                <a:latin typeface="Arial" panose="020B0604020202020204" pitchFamily="34" charset="0"/>
                <a:cs typeface="Arial" panose="020B0604020202020204" pitchFamily="34" charset="0"/>
              </a:rPr>
              <a:t>OR</a:t>
            </a:r>
          </a:p>
          <a:p>
            <a:pPr marL="0" indent="0">
              <a:buFont typeface="Wingdings" panose="05000000000000000000" pitchFamily="2" charset="2"/>
              <a:buNone/>
              <a:defRPr/>
            </a:pPr>
            <a:r>
              <a:rPr lang="en-GB" sz="2000" dirty="0" smtClean="0">
                <a:latin typeface="Arial" panose="020B0604020202020204" pitchFamily="34" charset="0"/>
                <a:cs typeface="Arial" panose="020B0604020202020204" pitchFamily="34" charset="0"/>
              </a:rPr>
              <a:t>Andrews </a:t>
            </a:r>
            <a:r>
              <a:rPr lang="en-GB" sz="2000" dirty="0">
                <a:latin typeface="Arial" panose="020B0604020202020204" pitchFamily="34" charset="0"/>
                <a:cs typeface="Arial" panose="020B0604020202020204" pitchFamily="34" charset="0"/>
              </a:rPr>
              <a:t>(</a:t>
            </a:r>
            <a:r>
              <a:rPr lang="en-GB" sz="2000" dirty="0" smtClean="0">
                <a:latin typeface="Arial" panose="020B0604020202020204" pitchFamily="34" charset="0"/>
                <a:cs typeface="Arial" panose="020B0604020202020204" pitchFamily="34" charset="0"/>
              </a:rPr>
              <a:t>2011, p1) </a:t>
            </a:r>
            <a:r>
              <a:rPr lang="en-GB" sz="2000" dirty="0">
                <a:latin typeface="Arial" panose="020B0604020202020204" pitchFamily="34" charset="0"/>
                <a:cs typeface="Arial" panose="020B0604020202020204" pitchFamily="34" charset="0"/>
              </a:rPr>
              <a:t>identified the improvement of pupils’ literacy skills as one of three key priorities for schools in </a:t>
            </a:r>
            <a:r>
              <a:rPr lang="en-GB" sz="2000" dirty="0" smtClean="0">
                <a:latin typeface="Arial" panose="020B0604020202020204" pitchFamily="34" charset="0"/>
                <a:cs typeface="Arial" panose="020B0604020202020204" pitchFamily="34" charset="0"/>
              </a:rPr>
              <a:t>Wales</a:t>
            </a:r>
            <a:r>
              <a:rPr lang="en-GB" sz="20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and announced the introduction of the LNF as a key tool in addressing what he termed ‘ a literacy crisis’.</a:t>
            </a:r>
          </a:p>
          <a:p>
            <a:pPr>
              <a:defRPr/>
            </a:pPr>
            <a:r>
              <a:rPr lang="en-GB" sz="2000" dirty="0" smtClean="0">
                <a:latin typeface="Arial" panose="020B0604020202020204" pitchFamily="34" charset="0"/>
                <a:cs typeface="Arial" panose="020B0604020202020204" pitchFamily="34" charset="0"/>
              </a:rPr>
              <a:t>Whilst this is improved, it would be even stronger if then linked to relevant academic / research literature.</a:t>
            </a:r>
            <a:endParaRPr lang="en-GB" sz="2000" dirty="0">
              <a:latin typeface="Arial" panose="020B0604020202020204" pitchFamily="34" charset="0"/>
              <a:cs typeface="Arial" panose="020B0604020202020204" pitchFamily="34" charset="0"/>
            </a:endParaRPr>
          </a:p>
          <a:p>
            <a:pPr marL="0" indent="0">
              <a:buFont typeface="Wingdings" panose="05000000000000000000" pitchFamily="2" charset="2"/>
              <a:buNone/>
              <a:defRPr/>
            </a:pPr>
            <a:endParaRPr lang="en-GB" dirty="0"/>
          </a:p>
          <a:p>
            <a:pPr eaLnBrk="1" hangingPunct="1">
              <a:lnSpc>
                <a:spcPct val="90000"/>
              </a:lnSpc>
              <a:defRPr/>
            </a:pPr>
            <a:endParaRPr lang="en-GB" altLang="en-US" b="1" dirty="0" smtClean="0"/>
          </a:p>
          <a:p>
            <a:pPr eaLnBrk="1" hangingPunct="1">
              <a:lnSpc>
                <a:spcPct val="90000"/>
              </a:lnSpc>
              <a:defRPr/>
            </a:pPr>
            <a:endParaRPr lang="en-GB" altLang="en-US" dirty="0" smtClean="0"/>
          </a:p>
          <a:p>
            <a:pPr eaLnBrk="1" hangingPunct="1">
              <a:lnSpc>
                <a:spcPct val="90000"/>
              </a:lnSpc>
              <a:defRPr/>
            </a:pPr>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6" presetClass="entr" presetSubtype="0" fill="hold" grpId="0" nodeType="with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wipe(down)">
                                      <p:cBhvr>
                                        <p:cTn id="7" dur="580">
                                          <p:stCondLst>
                                            <p:cond delay="0"/>
                                          </p:stCondLst>
                                        </p:cTn>
                                        <p:tgtEl>
                                          <p:spTgt spid="17411">
                                            <p:txEl>
                                              <p:pRg st="0" end="0"/>
                                            </p:txEl>
                                          </p:spTgt>
                                        </p:tgtEl>
                                      </p:cBhvr>
                                    </p:animEffect>
                                    <p:anim calcmode="lin" valueType="num">
                                      <p:cBhvr>
                                        <p:cTn id="8" dur="1822" tmFilter="0,0; 0.14,0.36; 0.43,0.73; 0.71,0.91; 1.0,1.0">
                                          <p:stCondLst>
                                            <p:cond delay="0"/>
                                          </p:stCondLst>
                                        </p:cTn>
                                        <p:tgtEl>
                                          <p:spTgt spid="17411">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7411">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7411">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7411">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7411">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17411">
                                            <p:txEl>
                                              <p:pRg st="0" end="0"/>
                                            </p:txEl>
                                          </p:spTgt>
                                        </p:tgtEl>
                                      </p:cBhvr>
                                      <p:to x="100000" y="60000"/>
                                    </p:animScale>
                                    <p:animScale>
                                      <p:cBhvr>
                                        <p:cTn id="14" dur="166" decel="50000">
                                          <p:stCondLst>
                                            <p:cond delay="676"/>
                                          </p:stCondLst>
                                        </p:cTn>
                                        <p:tgtEl>
                                          <p:spTgt spid="17411">
                                            <p:txEl>
                                              <p:pRg st="0" end="0"/>
                                            </p:txEl>
                                          </p:spTgt>
                                        </p:tgtEl>
                                      </p:cBhvr>
                                      <p:to x="100000" y="100000"/>
                                    </p:animScale>
                                    <p:animScale>
                                      <p:cBhvr>
                                        <p:cTn id="15" dur="26">
                                          <p:stCondLst>
                                            <p:cond delay="1312"/>
                                          </p:stCondLst>
                                        </p:cTn>
                                        <p:tgtEl>
                                          <p:spTgt spid="17411">
                                            <p:txEl>
                                              <p:pRg st="0" end="0"/>
                                            </p:txEl>
                                          </p:spTgt>
                                        </p:tgtEl>
                                      </p:cBhvr>
                                      <p:to x="100000" y="80000"/>
                                    </p:animScale>
                                    <p:animScale>
                                      <p:cBhvr>
                                        <p:cTn id="16" dur="166" decel="50000">
                                          <p:stCondLst>
                                            <p:cond delay="1338"/>
                                          </p:stCondLst>
                                        </p:cTn>
                                        <p:tgtEl>
                                          <p:spTgt spid="17411">
                                            <p:txEl>
                                              <p:pRg st="0" end="0"/>
                                            </p:txEl>
                                          </p:spTgt>
                                        </p:tgtEl>
                                      </p:cBhvr>
                                      <p:to x="100000" y="100000"/>
                                    </p:animScale>
                                    <p:animScale>
                                      <p:cBhvr>
                                        <p:cTn id="17" dur="26">
                                          <p:stCondLst>
                                            <p:cond delay="1642"/>
                                          </p:stCondLst>
                                        </p:cTn>
                                        <p:tgtEl>
                                          <p:spTgt spid="17411">
                                            <p:txEl>
                                              <p:pRg st="0" end="0"/>
                                            </p:txEl>
                                          </p:spTgt>
                                        </p:tgtEl>
                                      </p:cBhvr>
                                      <p:to x="100000" y="90000"/>
                                    </p:animScale>
                                    <p:animScale>
                                      <p:cBhvr>
                                        <p:cTn id="18" dur="166" decel="50000">
                                          <p:stCondLst>
                                            <p:cond delay="1668"/>
                                          </p:stCondLst>
                                        </p:cTn>
                                        <p:tgtEl>
                                          <p:spTgt spid="17411">
                                            <p:txEl>
                                              <p:pRg st="0" end="0"/>
                                            </p:txEl>
                                          </p:spTgt>
                                        </p:tgtEl>
                                      </p:cBhvr>
                                      <p:to x="100000" y="100000"/>
                                    </p:animScale>
                                    <p:animScale>
                                      <p:cBhvr>
                                        <p:cTn id="19" dur="26">
                                          <p:stCondLst>
                                            <p:cond delay="1808"/>
                                          </p:stCondLst>
                                        </p:cTn>
                                        <p:tgtEl>
                                          <p:spTgt spid="17411">
                                            <p:txEl>
                                              <p:pRg st="0" end="0"/>
                                            </p:txEl>
                                          </p:spTgt>
                                        </p:tgtEl>
                                      </p:cBhvr>
                                      <p:to x="100000" y="95000"/>
                                    </p:animScale>
                                    <p:animScale>
                                      <p:cBhvr>
                                        <p:cTn id="20" dur="166" decel="50000">
                                          <p:stCondLst>
                                            <p:cond delay="1834"/>
                                          </p:stCondLst>
                                        </p:cTn>
                                        <p:tgtEl>
                                          <p:spTgt spid="17411">
                                            <p:txEl>
                                              <p:pRg st="0" end="0"/>
                                            </p:txEl>
                                          </p:spTgt>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17411">
                                            <p:txEl>
                                              <p:pRg st="1" end="1"/>
                                            </p:txEl>
                                          </p:spTgt>
                                        </p:tgtEl>
                                        <p:attrNameLst>
                                          <p:attrName>style.visibility</p:attrName>
                                        </p:attrNameLst>
                                      </p:cBhvr>
                                      <p:to>
                                        <p:strVal val="visible"/>
                                      </p:to>
                                    </p:set>
                                    <p:animEffect transition="in" filter="wipe(down)">
                                      <p:cBhvr>
                                        <p:cTn id="23" dur="580">
                                          <p:stCondLst>
                                            <p:cond delay="0"/>
                                          </p:stCondLst>
                                        </p:cTn>
                                        <p:tgtEl>
                                          <p:spTgt spid="17411">
                                            <p:txEl>
                                              <p:pRg st="1" end="1"/>
                                            </p:txEl>
                                          </p:spTgt>
                                        </p:tgtEl>
                                      </p:cBhvr>
                                    </p:animEffect>
                                    <p:anim calcmode="lin" valueType="num">
                                      <p:cBhvr>
                                        <p:cTn id="24" dur="1822" tmFilter="0,0; 0.14,0.36; 0.43,0.73; 0.71,0.91; 1.0,1.0">
                                          <p:stCondLst>
                                            <p:cond delay="0"/>
                                          </p:stCondLst>
                                        </p:cTn>
                                        <p:tgtEl>
                                          <p:spTgt spid="17411">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7411">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7411">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7411">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7411">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17411">
                                            <p:txEl>
                                              <p:pRg st="1" end="1"/>
                                            </p:txEl>
                                          </p:spTgt>
                                        </p:tgtEl>
                                      </p:cBhvr>
                                      <p:to x="100000" y="60000"/>
                                    </p:animScale>
                                    <p:animScale>
                                      <p:cBhvr>
                                        <p:cTn id="30" dur="166" decel="50000">
                                          <p:stCondLst>
                                            <p:cond delay="676"/>
                                          </p:stCondLst>
                                        </p:cTn>
                                        <p:tgtEl>
                                          <p:spTgt spid="17411">
                                            <p:txEl>
                                              <p:pRg st="1" end="1"/>
                                            </p:txEl>
                                          </p:spTgt>
                                        </p:tgtEl>
                                      </p:cBhvr>
                                      <p:to x="100000" y="100000"/>
                                    </p:animScale>
                                    <p:animScale>
                                      <p:cBhvr>
                                        <p:cTn id="31" dur="26">
                                          <p:stCondLst>
                                            <p:cond delay="1312"/>
                                          </p:stCondLst>
                                        </p:cTn>
                                        <p:tgtEl>
                                          <p:spTgt spid="17411">
                                            <p:txEl>
                                              <p:pRg st="1" end="1"/>
                                            </p:txEl>
                                          </p:spTgt>
                                        </p:tgtEl>
                                      </p:cBhvr>
                                      <p:to x="100000" y="80000"/>
                                    </p:animScale>
                                    <p:animScale>
                                      <p:cBhvr>
                                        <p:cTn id="32" dur="166" decel="50000">
                                          <p:stCondLst>
                                            <p:cond delay="1338"/>
                                          </p:stCondLst>
                                        </p:cTn>
                                        <p:tgtEl>
                                          <p:spTgt spid="17411">
                                            <p:txEl>
                                              <p:pRg st="1" end="1"/>
                                            </p:txEl>
                                          </p:spTgt>
                                        </p:tgtEl>
                                      </p:cBhvr>
                                      <p:to x="100000" y="100000"/>
                                    </p:animScale>
                                    <p:animScale>
                                      <p:cBhvr>
                                        <p:cTn id="33" dur="26">
                                          <p:stCondLst>
                                            <p:cond delay="1642"/>
                                          </p:stCondLst>
                                        </p:cTn>
                                        <p:tgtEl>
                                          <p:spTgt spid="17411">
                                            <p:txEl>
                                              <p:pRg st="1" end="1"/>
                                            </p:txEl>
                                          </p:spTgt>
                                        </p:tgtEl>
                                      </p:cBhvr>
                                      <p:to x="100000" y="90000"/>
                                    </p:animScale>
                                    <p:animScale>
                                      <p:cBhvr>
                                        <p:cTn id="34" dur="166" decel="50000">
                                          <p:stCondLst>
                                            <p:cond delay="1668"/>
                                          </p:stCondLst>
                                        </p:cTn>
                                        <p:tgtEl>
                                          <p:spTgt spid="17411">
                                            <p:txEl>
                                              <p:pRg st="1" end="1"/>
                                            </p:txEl>
                                          </p:spTgt>
                                        </p:tgtEl>
                                      </p:cBhvr>
                                      <p:to x="100000" y="100000"/>
                                    </p:animScale>
                                    <p:animScale>
                                      <p:cBhvr>
                                        <p:cTn id="35" dur="26">
                                          <p:stCondLst>
                                            <p:cond delay="1808"/>
                                          </p:stCondLst>
                                        </p:cTn>
                                        <p:tgtEl>
                                          <p:spTgt spid="17411">
                                            <p:txEl>
                                              <p:pRg st="1" end="1"/>
                                            </p:txEl>
                                          </p:spTgt>
                                        </p:tgtEl>
                                      </p:cBhvr>
                                      <p:to x="100000" y="95000"/>
                                    </p:animScale>
                                    <p:animScale>
                                      <p:cBhvr>
                                        <p:cTn id="36" dur="166" decel="50000">
                                          <p:stCondLst>
                                            <p:cond delay="1834"/>
                                          </p:stCondLst>
                                        </p:cTn>
                                        <p:tgtEl>
                                          <p:spTgt spid="17411">
                                            <p:txEl>
                                              <p:pRg st="1" end="1"/>
                                            </p:txEl>
                                          </p:spTgt>
                                        </p:tgtEl>
                                      </p:cBhvr>
                                      <p:to x="100000" y="100000"/>
                                    </p:animScale>
                                  </p:childTnLst>
                                </p:cTn>
                              </p:par>
                              <p:par>
                                <p:cTn id="37" presetID="26" presetClass="entr" presetSubtype="0" fill="hold" grpId="0" nodeType="withEffect">
                                  <p:stCondLst>
                                    <p:cond delay="0"/>
                                  </p:stCondLst>
                                  <p:childTnLst>
                                    <p:set>
                                      <p:cBhvr>
                                        <p:cTn id="38" dur="1" fill="hold">
                                          <p:stCondLst>
                                            <p:cond delay="0"/>
                                          </p:stCondLst>
                                        </p:cTn>
                                        <p:tgtEl>
                                          <p:spTgt spid="17411">
                                            <p:txEl>
                                              <p:pRg st="2" end="2"/>
                                            </p:txEl>
                                          </p:spTgt>
                                        </p:tgtEl>
                                        <p:attrNameLst>
                                          <p:attrName>style.visibility</p:attrName>
                                        </p:attrNameLst>
                                      </p:cBhvr>
                                      <p:to>
                                        <p:strVal val="visible"/>
                                      </p:to>
                                    </p:set>
                                    <p:animEffect transition="in" filter="wipe(down)">
                                      <p:cBhvr>
                                        <p:cTn id="39" dur="580">
                                          <p:stCondLst>
                                            <p:cond delay="0"/>
                                          </p:stCondLst>
                                        </p:cTn>
                                        <p:tgtEl>
                                          <p:spTgt spid="17411">
                                            <p:txEl>
                                              <p:pRg st="2" end="2"/>
                                            </p:txEl>
                                          </p:spTgt>
                                        </p:tgtEl>
                                      </p:cBhvr>
                                    </p:animEffect>
                                    <p:anim calcmode="lin" valueType="num">
                                      <p:cBhvr>
                                        <p:cTn id="40" dur="1822" tmFilter="0,0; 0.14,0.36; 0.43,0.73; 0.71,0.91; 1.0,1.0">
                                          <p:stCondLst>
                                            <p:cond delay="0"/>
                                          </p:stCondLst>
                                        </p:cTn>
                                        <p:tgtEl>
                                          <p:spTgt spid="17411">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17411">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17411">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17411">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17411">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17411">
                                            <p:txEl>
                                              <p:pRg st="2" end="2"/>
                                            </p:txEl>
                                          </p:spTgt>
                                        </p:tgtEl>
                                      </p:cBhvr>
                                      <p:to x="100000" y="60000"/>
                                    </p:animScale>
                                    <p:animScale>
                                      <p:cBhvr>
                                        <p:cTn id="46" dur="166" decel="50000">
                                          <p:stCondLst>
                                            <p:cond delay="676"/>
                                          </p:stCondLst>
                                        </p:cTn>
                                        <p:tgtEl>
                                          <p:spTgt spid="17411">
                                            <p:txEl>
                                              <p:pRg st="2" end="2"/>
                                            </p:txEl>
                                          </p:spTgt>
                                        </p:tgtEl>
                                      </p:cBhvr>
                                      <p:to x="100000" y="100000"/>
                                    </p:animScale>
                                    <p:animScale>
                                      <p:cBhvr>
                                        <p:cTn id="47" dur="26">
                                          <p:stCondLst>
                                            <p:cond delay="1312"/>
                                          </p:stCondLst>
                                        </p:cTn>
                                        <p:tgtEl>
                                          <p:spTgt spid="17411">
                                            <p:txEl>
                                              <p:pRg st="2" end="2"/>
                                            </p:txEl>
                                          </p:spTgt>
                                        </p:tgtEl>
                                      </p:cBhvr>
                                      <p:to x="100000" y="80000"/>
                                    </p:animScale>
                                    <p:animScale>
                                      <p:cBhvr>
                                        <p:cTn id="48" dur="166" decel="50000">
                                          <p:stCondLst>
                                            <p:cond delay="1338"/>
                                          </p:stCondLst>
                                        </p:cTn>
                                        <p:tgtEl>
                                          <p:spTgt spid="17411">
                                            <p:txEl>
                                              <p:pRg st="2" end="2"/>
                                            </p:txEl>
                                          </p:spTgt>
                                        </p:tgtEl>
                                      </p:cBhvr>
                                      <p:to x="100000" y="100000"/>
                                    </p:animScale>
                                    <p:animScale>
                                      <p:cBhvr>
                                        <p:cTn id="49" dur="26">
                                          <p:stCondLst>
                                            <p:cond delay="1642"/>
                                          </p:stCondLst>
                                        </p:cTn>
                                        <p:tgtEl>
                                          <p:spTgt spid="17411">
                                            <p:txEl>
                                              <p:pRg st="2" end="2"/>
                                            </p:txEl>
                                          </p:spTgt>
                                        </p:tgtEl>
                                      </p:cBhvr>
                                      <p:to x="100000" y="90000"/>
                                    </p:animScale>
                                    <p:animScale>
                                      <p:cBhvr>
                                        <p:cTn id="50" dur="166" decel="50000">
                                          <p:stCondLst>
                                            <p:cond delay="1668"/>
                                          </p:stCondLst>
                                        </p:cTn>
                                        <p:tgtEl>
                                          <p:spTgt spid="17411">
                                            <p:txEl>
                                              <p:pRg st="2" end="2"/>
                                            </p:txEl>
                                          </p:spTgt>
                                        </p:tgtEl>
                                      </p:cBhvr>
                                      <p:to x="100000" y="100000"/>
                                    </p:animScale>
                                    <p:animScale>
                                      <p:cBhvr>
                                        <p:cTn id="51" dur="26">
                                          <p:stCondLst>
                                            <p:cond delay="1808"/>
                                          </p:stCondLst>
                                        </p:cTn>
                                        <p:tgtEl>
                                          <p:spTgt spid="17411">
                                            <p:txEl>
                                              <p:pRg st="2" end="2"/>
                                            </p:txEl>
                                          </p:spTgt>
                                        </p:tgtEl>
                                      </p:cBhvr>
                                      <p:to x="100000" y="95000"/>
                                    </p:animScale>
                                    <p:animScale>
                                      <p:cBhvr>
                                        <p:cTn id="52" dur="166" decel="50000">
                                          <p:stCondLst>
                                            <p:cond delay="1834"/>
                                          </p:stCondLst>
                                        </p:cTn>
                                        <p:tgtEl>
                                          <p:spTgt spid="17411">
                                            <p:txEl>
                                              <p:pRg st="2" end="2"/>
                                            </p:txEl>
                                          </p:spTgt>
                                        </p:tgtEl>
                                      </p:cBhvr>
                                      <p:to x="100000" y="100000"/>
                                    </p:animScale>
                                  </p:childTnLst>
                                </p:cTn>
                              </p:par>
                              <p:par>
                                <p:cTn id="53" presetID="26" presetClass="entr" presetSubtype="0" fill="hold" grpId="0" nodeType="withEffect">
                                  <p:stCondLst>
                                    <p:cond delay="0"/>
                                  </p:stCondLst>
                                  <p:childTnLst>
                                    <p:set>
                                      <p:cBhvr>
                                        <p:cTn id="54" dur="1" fill="hold">
                                          <p:stCondLst>
                                            <p:cond delay="0"/>
                                          </p:stCondLst>
                                        </p:cTn>
                                        <p:tgtEl>
                                          <p:spTgt spid="17411">
                                            <p:txEl>
                                              <p:pRg st="3" end="3"/>
                                            </p:txEl>
                                          </p:spTgt>
                                        </p:tgtEl>
                                        <p:attrNameLst>
                                          <p:attrName>style.visibility</p:attrName>
                                        </p:attrNameLst>
                                      </p:cBhvr>
                                      <p:to>
                                        <p:strVal val="visible"/>
                                      </p:to>
                                    </p:set>
                                    <p:animEffect transition="in" filter="wipe(down)">
                                      <p:cBhvr>
                                        <p:cTn id="55" dur="580">
                                          <p:stCondLst>
                                            <p:cond delay="0"/>
                                          </p:stCondLst>
                                        </p:cTn>
                                        <p:tgtEl>
                                          <p:spTgt spid="17411">
                                            <p:txEl>
                                              <p:pRg st="3" end="3"/>
                                            </p:txEl>
                                          </p:spTgt>
                                        </p:tgtEl>
                                      </p:cBhvr>
                                    </p:animEffect>
                                    <p:anim calcmode="lin" valueType="num">
                                      <p:cBhvr>
                                        <p:cTn id="56" dur="1822" tmFilter="0,0; 0.14,0.36; 0.43,0.73; 0.71,0.91; 1.0,1.0">
                                          <p:stCondLst>
                                            <p:cond delay="0"/>
                                          </p:stCondLst>
                                        </p:cTn>
                                        <p:tgtEl>
                                          <p:spTgt spid="17411">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17411">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17411">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17411">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17411">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17411">
                                            <p:txEl>
                                              <p:pRg st="3" end="3"/>
                                            </p:txEl>
                                          </p:spTgt>
                                        </p:tgtEl>
                                      </p:cBhvr>
                                      <p:to x="100000" y="60000"/>
                                    </p:animScale>
                                    <p:animScale>
                                      <p:cBhvr>
                                        <p:cTn id="62" dur="166" decel="50000">
                                          <p:stCondLst>
                                            <p:cond delay="676"/>
                                          </p:stCondLst>
                                        </p:cTn>
                                        <p:tgtEl>
                                          <p:spTgt spid="17411">
                                            <p:txEl>
                                              <p:pRg st="3" end="3"/>
                                            </p:txEl>
                                          </p:spTgt>
                                        </p:tgtEl>
                                      </p:cBhvr>
                                      <p:to x="100000" y="100000"/>
                                    </p:animScale>
                                    <p:animScale>
                                      <p:cBhvr>
                                        <p:cTn id="63" dur="26">
                                          <p:stCondLst>
                                            <p:cond delay="1312"/>
                                          </p:stCondLst>
                                        </p:cTn>
                                        <p:tgtEl>
                                          <p:spTgt spid="17411">
                                            <p:txEl>
                                              <p:pRg st="3" end="3"/>
                                            </p:txEl>
                                          </p:spTgt>
                                        </p:tgtEl>
                                      </p:cBhvr>
                                      <p:to x="100000" y="80000"/>
                                    </p:animScale>
                                    <p:animScale>
                                      <p:cBhvr>
                                        <p:cTn id="64" dur="166" decel="50000">
                                          <p:stCondLst>
                                            <p:cond delay="1338"/>
                                          </p:stCondLst>
                                        </p:cTn>
                                        <p:tgtEl>
                                          <p:spTgt spid="17411">
                                            <p:txEl>
                                              <p:pRg st="3" end="3"/>
                                            </p:txEl>
                                          </p:spTgt>
                                        </p:tgtEl>
                                      </p:cBhvr>
                                      <p:to x="100000" y="100000"/>
                                    </p:animScale>
                                    <p:animScale>
                                      <p:cBhvr>
                                        <p:cTn id="65" dur="26">
                                          <p:stCondLst>
                                            <p:cond delay="1642"/>
                                          </p:stCondLst>
                                        </p:cTn>
                                        <p:tgtEl>
                                          <p:spTgt spid="17411">
                                            <p:txEl>
                                              <p:pRg st="3" end="3"/>
                                            </p:txEl>
                                          </p:spTgt>
                                        </p:tgtEl>
                                      </p:cBhvr>
                                      <p:to x="100000" y="90000"/>
                                    </p:animScale>
                                    <p:animScale>
                                      <p:cBhvr>
                                        <p:cTn id="66" dur="166" decel="50000">
                                          <p:stCondLst>
                                            <p:cond delay="1668"/>
                                          </p:stCondLst>
                                        </p:cTn>
                                        <p:tgtEl>
                                          <p:spTgt spid="17411">
                                            <p:txEl>
                                              <p:pRg st="3" end="3"/>
                                            </p:txEl>
                                          </p:spTgt>
                                        </p:tgtEl>
                                      </p:cBhvr>
                                      <p:to x="100000" y="100000"/>
                                    </p:animScale>
                                    <p:animScale>
                                      <p:cBhvr>
                                        <p:cTn id="67" dur="26">
                                          <p:stCondLst>
                                            <p:cond delay="1808"/>
                                          </p:stCondLst>
                                        </p:cTn>
                                        <p:tgtEl>
                                          <p:spTgt spid="17411">
                                            <p:txEl>
                                              <p:pRg st="3" end="3"/>
                                            </p:txEl>
                                          </p:spTgt>
                                        </p:tgtEl>
                                      </p:cBhvr>
                                      <p:to x="100000" y="95000"/>
                                    </p:animScale>
                                    <p:animScale>
                                      <p:cBhvr>
                                        <p:cTn id="68" dur="166" decel="50000">
                                          <p:stCondLst>
                                            <p:cond delay="1834"/>
                                          </p:stCondLst>
                                        </p:cTn>
                                        <p:tgtEl>
                                          <p:spTgt spid="17411">
                                            <p:txEl>
                                              <p:pRg st="3" end="3"/>
                                            </p:txEl>
                                          </p:spTgt>
                                        </p:tgtEl>
                                      </p:cBhvr>
                                      <p:to x="100000" y="100000"/>
                                    </p:animScale>
                                  </p:childTnLst>
                                </p:cTn>
                              </p:par>
                              <p:par>
                                <p:cTn id="69" presetID="26" presetClass="entr" presetSubtype="0" fill="hold" grpId="0" nodeType="withEffect">
                                  <p:stCondLst>
                                    <p:cond delay="0"/>
                                  </p:stCondLst>
                                  <p:childTnLst>
                                    <p:set>
                                      <p:cBhvr>
                                        <p:cTn id="70" dur="1" fill="hold">
                                          <p:stCondLst>
                                            <p:cond delay="0"/>
                                          </p:stCondLst>
                                        </p:cTn>
                                        <p:tgtEl>
                                          <p:spTgt spid="17411">
                                            <p:txEl>
                                              <p:pRg st="4" end="4"/>
                                            </p:txEl>
                                          </p:spTgt>
                                        </p:tgtEl>
                                        <p:attrNameLst>
                                          <p:attrName>style.visibility</p:attrName>
                                        </p:attrNameLst>
                                      </p:cBhvr>
                                      <p:to>
                                        <p:strVal val="visible"/>
                                      </p:to>
                                    </p:set>
                                    <p:animEffect transition="in" filter="wipe(down)">
                                      <p:cBhvr>
                                        <p:cTn id="71" dur="580">
                                          <p:stCondLst>
                                            <p:cond delay="0"/>
                                          </p:stCondLst>
                                        </p:cTn>
                                        <p:tgtEl>
                                          <p:spTgt spid="17411">
                                            <p:txEl>
                                              <p:pRg st="4" end="4"/>
                                            </p:txEl>
                                          </p:spTgt>
                                        </p:tgtEl>
                                      </p:cBhvr>
                                    </p:animEffect>
                                    <p:anim calcmode="lin" valueType="num">
                                      <p:cBhvr>
                                        <p:cTn id="72" dur="1822" tmFilter="0,0; 0.14,0.36; 0.43,0.73; 0.71,0.91; 1.0,1.0">
                                          <p:stCondLst>
                                            <p:cond delay="0"/>
                                          </p:stCondLst>
                                        </p:cTn>
                                        <p:tgtEl>
                                          <p:spTgt spid="17411">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17411">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17411">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17411">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17411">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17411">
                                            <p:txEl>
                                              <p:pRg st="4" end="4"/>
                                            </p:txEl>
                                          </p:spTgt>
                                        </p:tgtEl>
                                      </p:cBhvr>
                                      <p:to x="100000" y="60000"/>
                                    </p:animScale>
                                    <p:animScale>
                                      <p:cBhvr>
                                        <p:cTn id="78" dur="166" decel="50000">
                                          <p:stCondLst>
                                            <p:cond delay="676"/>
                                          </p:stCondLst>
                                        </p:cTn>
                                        <p:tgtEl>
                                          <p:spTgt spid="17411">
                                            <p:txEl>
                                              <p:pRg st="4" end="4"/>
                                            </p:txEl>
                                          </p:spTgt>
                                        </p:tgtEl>
                                      </p:cBhvr>
                                      <p:to x="100000" y="100000"/>
                                    </p:animScale>
                                    <p:animScale>
                                      <p:cBhvr>
                                        <p:cTn id="79" dur="26">
                                          <p:stCondLst>
                                            <p:cond delay="1312"/>
                                          </p:stCondLst>
                                        </p:cTn>
                                        <p:tgtEl>
                                          <p:spTgt spid="17411">
                                            <p:txEl>
                                              <p:pRg st="4" end="4"/>
                                            </p:txEl>
                                          </p:spTgt>
                                        </p:tgtEl>
                                      </p:cBhvr>
                                      <p:to x="100000" y="80000"/>
                                    </p:animScale>
                                    <p:animScale>
                                      <p:cBhvr>
                                        <p:cTn id="80" dur="166" decel="50000">
                                          <p:stCondLst>
                                            <p:cond delay="1338"/>
                                          </p:stCondLst>
                                        </p:cTn>
                                        <p:tgtEl>
                                          <p:spTgt spid="17411">
                                            <p:txEl>
                                              <p:pRg st="4" end="4"/>
                                            </p:txEl>
                                          </p:spTgt>
                                        </p:tgtEl>
                                      </p:cBhvr>
                                      <p:to x="100000" y="100000"/>
                                    </p:animScale>
                                    <p:animScale>
                                      <p:cBhvr>
                                        <p:cTn id="81" dur="26">
                                          <p:stCondLst>
                                            <p:cond delay="1642"/>
                                          </p:stCondLst>
                                        </p:cTn>
                                        <p:tgtEl>
                                          <p:spTgt spid="17411">
                                            <p:txEl>
                                              <p:pRg st="4" end="4"/>
                                            </p:txEl>
                                          </p:spTgt>
                                        </p:tgtEl>
                                      </p:cBhvr>
                                      <p:to x="100000" y="90000"/>
                                    </p:animScale>
                                    <p:animScale>
                                      <p:cBhvr>
                                        <p:cTn id="82" dur="166" decel="50000">
                                          <p:stCondLst>
                                            <p:cond delay="1668"/>
                                          </p:stCondLst>
                                        </p:cTn>
                                        <p:tgtEl>
                                          <p:spTgt spid="17411">
                                            <p:txEl>
                                              <p:pRg st="4" end="4"/>
                                            </p:txEl>
                                          </p:spTgt>
                                        </p:tgtEl>
                                      </p:cBhvr>
                                      <p:to x="100000" y="100000"/>
                                    </p:animScale>
                                    <p:animScale>
                                      <p:cBhvr>
                                        <p:cTn id="83" dur="26">
                                          <p:stCondLst>
                                            <p:cond delay="1808"/>
                                          </p:stCondLst>
                                        </p:cTn>
                                        <p:tgtEl>
                                          <p:spTgt spid="17411">
                                            <p:txEl>
                                              <p:pRg st="4" end="4"/>
                                            </p:txEl>
                                          </p:spTgt>
                                        </p:tgtEl>
                                      </p:cBhvr>
                                      <p:to x="100000" y="95000"/>
                                    </p:animScale>
                                    <p:animScale>
                                      <p:cBhvr>
                                        <p:cTn id="84" dur="166" decel="50000">
                                          <p:stCondLst>
                                            <p:cond delay="1834"/>
                                          </p:stCondLst>
                                        </p:cTn>
                                        <p:tgtEl>
                                          <p:spTgt spid="17411">
                                            <p:txEl>
                                              <p:pRg st="4" end="4"/>
                                            </p:txEl>
                                          </p:spTgt>
                                        </p:tgtEl>
                                      </p:cBhvr>
                                      <p:to x="100000" y="100000"/>
                                    </p:animScale>
                                  </p:childTnLst>
                                </p:cTn>
                              </p:par>
                              <p:par>
                                <p:cTn id="85" presetID="26" presetClass="entr" presetSubtype="0" fill="hold" grpId="0" nodeType="withEffect">
                                  <p:stCondLst>
                                    <p:cond delay="0"/>
                                  </p:stCondLst>
                                  <p:childTnLst>
                                    <p:set>
                                      <p:cBhvr>
                                        <p:cTn id="86" dur="1" fill="hold">
                                          <p:stCondLst>
                                            <p:cond delay="0"/>
                                          </p:stCondLst>
                                        </p:cTn>
                                        <p:tgtEl>
                                          <p:spTgt spid="17411">
                                            <p:txEl>
                                              <p:pRg st="5" end="5"/>
                                            </p:txEl>
                                          </p:spTgt>
                                        </p:tgtEl>
                                        <p:attrNameLst>
                                          <p:attrName>style.visibility</p:attrName>
                                        </p:attrNameLst>
                                      </p:cBhvr>
                                      <p:to>
                                        <p:strVal val="visible"/>
                                      </p:to>
                                    </p:set>
                                    <p:animEffect transition="in" filter="wipe(down)">
                                      <p:cBhvr>
                                        <p:cTn id="87" dur="580">
                                          <p:stCondLst>
                                            <p:cond delay="0"/>
                                          </p:stCondLst>
                                        </p:cTn>
                                        <p:tgtEl>
                                          <p:spTgt spid="17411">
                                            <p:txEl>
                                              <p:pRg st="5" end="5"/>
                                            </p:txEl>
                                          </p:spTgt>
                                        </p:tgtEl>
                                      </p:cBhvr>
                                    </p:animEffect>
                                    <p:anim calcmode="lin" valueType="num">
                                      <p:cBhvr>
                                        <p:cTn id="88" dur="1822" tmFilter="0,0; 0.14,0.36; 0.43,0.73; 0.71,0.91; 1.0,1.0">
                                          <p:stCondLst>
                                            <p:cond delay="0"/>
                                          </p:stCondLst>
                                        </p:cTn>
                                        <p:tgtEl>
                                          <p:spTgt spid="17411">
                                            <p:txEl>
                                              <p:pRg st="5" end="5"/>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17411">
                                            <p:txEl>
                                              <p:pRg st="5" end="5"/>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17411">
                                            <p:txEl>
                                              <p:pRg st="5" end="5"/>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17411">
                                            <p:txEl>
                                              <p:pRg st="5" end="5"/>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17411">
                                            <p:txEl>
                                              <p:pRg st="5" end="5"/>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17411">
                                            <p:txEl>
                                              <p:pRg st="5" end="5"/>
                                            </p:txEl>
                                          </p:spTgt>
                                        </p:tgtEl>
                                      </p:cBhvr>
                                      <p:to x="100000" y="60000"/>
                                    </p:animScale>
                                    <p:animScale>
                                      <p:cBhvr>
                                        <p:cTn id="94" dur="166" decel="50000">
                                          <p:stCondLst>
                                            <p:cond delay="676"/>
                                          </p:stCondLst>
                                        </p:cTn>
                                        <p:tgtEl>
                                          <p:spTgt spid="17411">
                                            <p:txEl>
                                              <p:pRg st="5" end="5"/>
                                            </p:txEl>
                                          </p:spTgt>
                                        </p:tgtEl>
                                      </p:cBhvr>
                                      <p:to x="100000" y="100000"/>
                                    </p:animScale>
                                    <p:animScale>
                                      <p:cBhvr>
                                        <p:cTn id="95" dur="26">
                                          <p:stCondLst>
                                            <p:cond delay="1312"/>
                                          </p:stCondLst>
                                        </p:cTn>
                                        <p:tgtEl>
                                          <p:spTgt spid="17411">
                                            <p:txEl>
                                              <p:pRg st="5" end="5"/>
                                            </p:txEl>
                                          </p:spTgt>
                                        </p:tgtEl>
                                      </p:cBhvr>
                                      <p:to x="100000" y="80000"/>
                                    </p:animScale>
                                    <p:animScale>
                                      <p:cBhvr>
                                        <p:cTn id="96" dur="166" decel="50000">
                                          <p:stCondLst>
                                            <p:cond delay="1338"/>
                                          </p:stCondLst>
                                        </p:cTn>
                                        <p:tgtEl>
                                          <p:spTgt spid="17411">
                                            <p:txEl>
                                              <p:pRg st="5" end="5"/>
                                            </p:txEl>
                                          </p:spTgt>
                                        </p:tgtEl>
                                      </p:cBhvr>
                                      <p:to x="100000" y="100000"/>
                                    </p:animScale>
                                    <p:animScale>
                                      <p:cBhvr>
                                        <p:cTn id="97" dur="26">
                                          <p:stCondLst>
                                            <p:cond delay="1642"/>
                                          </p:stCondLst>
                                        </p:cTn>
                                        <p:tgtEl>
                                          <p:spTgt spid="17411">
                                            <p:txEl>
                                              <p:pRg st="5" end="5"/>
                                            </p:txEl>
                                          </p:spTgt>
                                        </p:tgtEl>
                                      </p:cBhvr>
                                      <p:to x="100000" y="90000"/>
                                    </p:animScale>
                                    <p:animScale>
                                      <p:cBhvr>
                                        <p:cTn id="98" dur="166" decel="50000">
                                          <p:stCondLst>
                                            <p:cond delay="1668"/>
                                          </p:stCondLst>
                                        </p:cTn>
                                        <p:tgtEl>
                                          <p:spTgt spid="17411">
                                            <p:txEl>
                                              <p:pRg st="5" end="5"/>
                                            </p:txEl>
                                          </p:spTgt>
                                        </p:tgtEl>
                                      </p:cBhvr>
                                      <p:to x="100000" y="100000"/>
                                    </p:animScale>
                                    <p:animScale>
                                      <p:cBhvr>
                                        <p:cTn id="99" dur="26">
                                          <p:stCondLst>
                                            <p:cond delay="1808"/>
                                          </p:stCondLst>
                                        </p:cTn>
                                        <p:tgtEl>
                                          <p:spTgt spid="17411">
                                            <p:txEl>
                                              <p:pRg st="5" end="5"/>
                                            </p:txEl>
                                          </p:spTgt>
                                        </p:tgtEl>
                                      </p:cBhvr>
                                      <p:to x="100000" y="95000"/>
                                    </p:animScale>
                                    <p:animScale>
                                      <p:cBhvr>
                                        <p:cTn id="100" dur="166" decel="50000">
                                          <p:stCondLst>
                                            <p:cond delay="1834"/>
                                          </p:stCondLst>
                                        </p:cTn>
                                        <p:tgtEl>
                                          <p:spTgt spid="17411">
                                            <p:txEl>
                                              <p:pRg st="5" end="5"/>
                                            </p:txEl>
                                          </p:spTgt>
                                        </p:tgtEl>
                                      </p:cBhvr>
                                      <p:to x="100000" y="100000"/>
                                    </p:animScale>
                                  </p:childTnLst>
                                </p:cTn>
                              </p:par>
                              <p:par>
                                <p:cTn id="101" presetID="26" presetClass="entr" presetSubtype="0" fill="hold" grpId="0" nodeType="withEffect">
                                  <p:stCondLst>
                                    <p:cond delay="0"/>
                                  </p:stCondLst>
                                  <p:childTnLst>
                                    <p:set>
                                      <p:cBhvr>
                                        <p:cTn id="102" dur="1" fill="hold">
                                          <p:stCondLst>
                                            <p:cond delay="0"/>
                                          </p:stCondLst>
                                        </p:cTn>
                                        <p:tgtEl>
                                          <p:spTgt spid="17411">
                                            <p:txEl>
                                              <p:pRg st="6" end="6"/>
                                            </p:txEl>
                                          </p:spTgt>
                                        </p:tgtEl>
                                        <p:attrNameLst>
                                          <p:attrName>style.visibility</p:attrName>
                                        </p:attrNameLst>
                                      </p:cBhvr>
                                      <p:to>
                                        <p:strVal val="visible"/>
                                      </p:to>
                                    </p:set>
                                    <p:animEffect transition="in" filter="wipe(down)">
                                      <p:cBhvr>
                                        <p:cTn id="103" dur="580">
                                          <p:stCondLst>
                                            <p:cond delay="0"/>
                                          </p:stCondLst>
                                        </p:cTn>
                                        <p:tgtEl>
                                          <p:spTgt spid="17411">
                                            <p:txEl>
                                              <p:pRg st="6" end="6"/>
                                            </p:txEl>
                                          </p:spTgt>
                                        </p:tgtEl>
                                      </p:cBhvr>
                                    </p:animEffect>
                                    <p:anim calcmode="lin" valueType="num">
                                      <p:cBhvr>
                                        <p:cTn id="104" dur="1822" tmFilter="0,0; 0.14,0.36; 0.43,0.73; 0.71,0.91; 1.0,1.0">
                                          <p:stCondLst>
                                            <p:cond delay="0"/>
                                          </p:stCondLst>
                                        </p:cTn>
                                        <p:tgtEl>
                                          <p:spTgt spid="17411">
                                            <p:txEl>
                                              <p:pRg st="6" end="6"/>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17411">
                                            <p:txEl>
                                              <p:pRg st="6" end="6"/>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17411">
                                            <p:txEl>
                                              <p:pRg st="6" end="6"/>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17411">
                                            <p:txEl>
                                              <p:pRg st="6" end="6"/>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17411">
                                            <p:txEl>
                                              <p:pRg st="6" end="6"/>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17411">
                                            <p:txEl>
                                              <p:pRg st="6" end="6"/>
                                            </p:txEl>
                                          </p:spTgt>
                                        </p:tgtEl>
                                      </p:cBhvr>
                                      <p:to x="100000" y="60000"/>
                                    </p:animScale>
                                    <p:animScale>
                                      <p:cBhvr>
                                        <p:cTn id="110" dur="166" decel="50000">
                                          <p:stCondLst>
                                            <p:cond delay="676"/>
                                          </p:stCondLst>
                                        </p:cTn>
                                        <p:tgtEl>
                                          <p:spTgt spid="17411">
                                            <p:txEl>
                                              <p:pRg st="6" end="6"/>
                                            </p:txEl>
                                          </p:spTgt>
                                        </p:tgtEl>
                                      </p:cBhvr>
                                      <p:to x="100000" y="100000"/>
                                    </p:animScale>
                                    <p:animScale>
                                      <p:cBhvr>
                                        <p:cTn id="111" dur="26">
                                          <p:stCondLst>
                                            <p:cond delay="1312"/>
                                          </p:stCondLst>
                                        </p:cTn>
                                        <p:tgtEl>
                                          <p:spTgt spid="17411">
                                            <p:txEl>
                                              <p:pRg st="6" end="6"/>
                                            </p:txEl>
                                          </p:spTgt>
                                        </p:tgtEl>
                                      </p:cBhvr>
                                      <p:to x="100000" y="80000"/>
                                    </p:animScale>
                                    <p:animScale>
                                      <p:cBhvr>
                                        <p:cTn id="112" dur="166" decel="50000">
                                          <p:stCondLst>
                                            <p:cond delay="1338"/>
                                          </p:stCondLst>
                                        </p:cTn>
                                        <p:tgtEl>
                                          <p:spTgt spid="17411">
                                            <p:txEl>
                                              <p:pRg st="6" end="6"/>
                                            </p:txEl>
                                          </p:spTgt>
                                        </p:tgtEl>
                                      </p:cBhvr>
                                      <p:to x="100000" y="100000"/>
                                    </p:animScale>
                                    <p:animScale>
                                      <p:cBhvr>
                                        <p:cTn id="113" dur="26">
                                          <p:stCondLst>
                                            <p:cond delay="1642"/>
                                          </p:stCondLst>
                                        </p:cTn>
                                        <p:tgtEl>
                                          <p:spTgt spid="17411">
                                            <p:txEl>
                                              <p:pRg st="6" end="6"/>
                                            </p:txEl>
                                          </p:spTgt>
                                        </p:tgtEl>
                                      </p:cBhvr>
                                      <p:to x="100000" y="90000"/>
                                    </p:animScale>
                                    <p:animScale>
                                      <p:cBhvr>
                                        <p:cTn id="114" dur="166" decel="50000">
                                          <p:stCondLst>
                                            <p:cond delay="1668"/>
                                          </p:stCondLst>
                                        </p:cTn>
                                        <p:tgtEl>
                                          <p:spTgt spid="17411">
                                            <p:txEl>
                                              <p:pRg st="6" end="6"/>
                                            </p:txEl>
                                          </p:spTgt>
                                        </p:tgtEl>
                                      </p:cBhvr>
                                      <p:to x="100000" y="100000"/>
                                    </p:animScale>
                                    <p:animScale>
                                      <p:cBhvr>
                                        <p:cTn id="115" dur="26">
                                          <p:stCondLst>
                                            <p:cond delay="1808"/>
                                          </p:stCondLst>
                                        </p:cTn>
                                        <p:tgtEl>
                                          <p:spTgt spid="17411">
                                            <p:txEl>
                                              <p:pRg st="6" end="6"/>
                                            </p:txEl>
                                          </p:spTgt>
                                        </p:tgtEl>
                                      </p:cBhvr>
                                      <p:to x="100000" y="95000"/>
                                    </p:animScale>
                                    <p:animScale>
                                      <p:cBhvr>
                                        <p:cTn id="116" dur="166" decel="50000">
                                          <p:stCondLst>
                                            <p:cond delay="1834"/>
                                          </p:stCondLst>
                                        </p:cTn>
                                        <p:tgtEl>
                                          <p:spTgt spid="17411">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AutoShape 2"/>
          <p:cNvSpPr>
            <a:spLocks noGrp="1" noChangeArrowheads="1"/>
          </p:cNvSpPr>
          <p:nvPr>
            <p:ph type="title"/>
          </p:nvPr>
        </p:nvSpPr>
        <p:spPr/>
        <p:txBody>
          <a:bodyPr/>
          <a:lstStyle/>
          <a:p>
            <a:pPr eaLnBrk="1" fontAlgn="auto" hangingPunct="1">
              <a:spcAft>
                <a:spcPts val="0"/>
              </a:spcAft>
              <a:defRPr/>
            </a:pPr>
            <a:r>
              <a:rPr lang="en-GB" smtClean="0"/>
              <a:t>Avoid</a:t>
            </a:r>
          </a:p>
        </p:txBody>
      </p:sp>
      <p:sp>
        <p:nvSpPr>
          <p:cNvPr id="19459" name="Rectangle 3"/>
          <p:cNvSpPr>
            <a:spLocks noGrp="1" noChangeArrowheads="1"/>
          </p:cNvSpPr>
          <p:nvPr>
            <p:ph sz="quarter" idx="1"/>
          </p:nvPr>
        </p:nvSpPr>
        <p:spPr>
          <a:xfrm>
            <a:off x="684213" y="1484313"/>
            <a:ext cx="7775575" cy="4752975"/>
          </a:xfrm>
        </p:spPr>
        <p:txBody>
          <a:bodyPr/>
          <a:lstStyle/>
          <a:p>
            <a:pPr eaLnBrk="1" hangingPunct="1"/>
            <a:r>
              <a:rPr lang="en-GB" altLang="en-US" smtClean="0"/>
              <a:t>Quote mining.</a:t>
            </a:r>
          </a:p>
          <a:p>
            <a:pPr eaLnBrk="1" hangingPunct="1"/>
            <a:r>
              <a:rPr lang="en-GB" altLang="en-US" smtClean="0"/>
              <a:t>Over-long quotation.</a:t>
            </a:r>
          </a:p>
          <a:p>
            <a:pPr eaLnBrk="1" hangingPunct="1"/>
            <a:r>
              <a:rPr lang="en-GB" altLang="en-US" smtClean="0"/>
              <a:t>Unsupported assertion.</a:t>
            </a:r>
          </a:p>
          <a:p>
            <a:pPr eaLnBrk="1" hangingPunct="1"/>
            <a:r>
              <a:rPr lang="en-GB" altLang="en-US" smtClean="0"/>
              <a:t>Description without comment.</a:t>
            </a:r>
          </a:p>
          <a:p>
            <a:pPr eaLnBrk="1" hangingPunct="1"/>
            <a:r>
              <a:rPr lang="en-GB" altLang="en-US" smtClean="0"/>
              <a:t>Simply summarising texts in turn. </a:t>
            </a:r>
          </a:p>
          <a:p>
            <a:pPr eaLnBrk="1" hangingPunct="1"/>
            <a:r>
              <a:rPr lang="en-GB" altLang="en-US" smtClean="0"/>
              <a:t>Leaving the literature ring-fenced in the lit review section –your reading should inform your discussion. </a:t>
            </a:r>
          </a:p>
          <a:p>
            <a:pPr eaLnBrk="1" hangingPunct="1"/>
            <a:r>
              <a:rPr lang="en-GB" altLang="en-US" smtClean="0"/>
              <a:t> The dictionary as key defining source–we need to see your understanding of these areas of focus at a deeper level than everyday use. </a:t>
            </a:r>
          </a:p>
          <a:p>
            <a:pPr eaLnBrk="1" hangingPunct="1">
              <a:buFont typeface="Wingdings" panose="05000000000000000000" pitchFamily="2" charset="2"/>
              <a:buNone/>
            </a:pPr>
            <a:endParaRPr lang="en-GB" alt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wipe(down)">
                                      <p:cBhvr>
                                        <p:cTn id="7" dur="580">
                                          <p:stCondLst>
                                            <p:cond delay="0"/>
                                          </p:stCondLst>
                                        </p:cTn>
                                        <p:tgtEl>
                                          <p:spTgt spid="19459">
                                            <p:txEl>
                                              <p:pRg st="0" end="0"/>
                                            </p:txEl>
                                          </p:spTgt>
                                        </p:tgtEl>
                                      </p:cBhvr>
                                    </p:animEffect>
                                    <p:anim calcmode="lin" valueType="num">
                                      <p:cBhvr>
                                        <p:cTn id="8" dur="1822" tmFilter="0,0; 0.14,0.36; 0.43,0.73; 0.71,0.91; 1.0,1.0">
                                          <p:stCondLst>
                                            <p:cond delay="0"/>
                                          </p:stCondLst>
                                        </p:cTn>
                                        <p:tgtEl>
                                          <p:spTgt spid="19459">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9459">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9459">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9459">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9459">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19459">
                                            <p:txEl>
                                              <p:pRg st="0" end="0"/>
                                            </p:txEl>
                                          </p:spTgt>
                                        </p:tgtEl>
                                      </p:cBhvr>
                                      <p:to x="100000" y="60000"/>
                                    </p:animScale>
                                    <p:animScale>
                                      <p:cBhvr>
                                        <p:cTn id="14" dur="166" decel="50000">
                                          <p:stCondLst>
                                            <p:cond delay="676"/>
                                          </p:stCondLst>
                                        </p:cTn>
                                        <p:tgtEl>
                                          <p:spTgt spid="19459">
                                            <p:txEl>
                                              <p:pRg st="0" end="0"/>
                                            </p:txEl>
                                          </p:spTgt>
                                        </p:tgtEl>
                                      </p:cBhvr>
                                      <p:to x="100000" y="100000"/>
                                    </p:animScale>
                                    <p:animScale>
                                      <p:cBhvr>
                                        <p:cTn id="15" dur="26">
                                          <p:stCondLst>
                                            <p:cond delay="1312"/>
                                          </p:stCondLst>
                                        </p:cTn>
                                        <p:tgtEl>
                                          <p:spTgt spid="19459">
                                            <p:txEl>
                                              <p:pRg st="0" end="0"/>
                                            </p:txEl>
                                          </p:spTgt>
                                        </p:tgtEl>
                                      </p:cBhvr>
                                      <p:to x="100000" y="80000"/>
                                    </p:animScale>
                                    <p:animScale>
                                      <p:cBhvr>
                                        <p:cTn id="16" dur="166" decel="50000">
                                          <p:stCondLst>
                                            <p:cond delay="1338"/>
                                          </p:stCondLst>
                                        </p:cTn>
                                        <p:tgtEl>
                                          <p:spTgt spid="19459">
                                            <p:txEl>
                                              <p:pRg st="0" end="0"/>
                                            </p:txEl>
                                          </p:spTgt>
                                        </p:tgtEl>
                                      </p:cBhvr>
                                      <p:to x="100000" y="100000"/>
                                    </p:animScale>
                                    <p:animScale>
                                      <p:cBhvr>
                                        <p:cTn id="17" dur="26">
                                          <p:stCondLst>
                                            <p:cond delay="1642"/>
                                          </p:stCondLst>
                                        </p:cTn>
                                        <p:tgtEl>
                                          <p:spTgt spid="19459">
                                            <p:txEl>
                                              <p:pRg st="0" end="0"/>
                                            </p:txEl>
                                          </p:spTgt>
                                        </p:tgtEl>
                                      </p:cBhvr>
                                      <p:to x="100000" y="90000"/>
                                    </p:animScale>
                                    <p:animScale>
                                      <p:cBhvr>
                                        <p:cTn id="18" dur="166" decel="50000">
                                          <p:stCondLst>
                                            <p:cond delay="1668"/>
                                          </p:stCondLst>
                                        </p:cTn>
                                        <p:tgtEl>
                                          <p:spTgt spid="19459">
                                            <p:txEl>
                                              <p:pRg st="0" end="0"/>
                                            </p:txEl>
                                          </p:spTgt>
                                        </p:tgtEl>
                                      </p:cBhvr>
                                      <p:to x="100000" y="100000"/>
                                    </p:animScale>
                                    <p:animScale>
                                      <p:cBhvr>
                                        <p:cTn id="19" dur="26">
                                          <p:stCondLst>
                                            <p:cond delay="1808"/>
                                          </p:stCondLst>
                                        </p:cTn>
                                        <p:tgtEl>
                                          <p:spTgt spid="19459">
                                            <p:txEl>
                                              <p:pRg st="0" end="0"/>
                                            </p:txEl>
                                          </p:spTgt>
                                        </p:tgtEl>
                                      </p:cBhvr>
                                      <p:to x="100000" y="95000"/>
                                    </p:animScale>
                                    <p:animScale>
                                      <p:cBhvr>
                                        <p:cTn id="20" dur="166" decel="50000">
                                          <p:stCondLst>
                                            <p:cond delay="1834"/>
                                          </p:stCondLst>
                                        </p:cTn>
                                        <p:tgtEl>
                                          <p:spTgt spid="19459">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19459">
                                            <p:txEl>
                                              <p:pRg st="1" end="1"/>
                                            </p:txEl>
                                          </p:spTgt>
                                        </p:tgtEl>
                                        <p:attrNameLst>
                                          <p:attrName>style.visibility</p:attrName>
                                        </p:attrNameLst>
                                      </p:cBhvr>
                                      <p:to>
                                        <p:strVal val="visible"/>
                                      </p:to>
                                    </p:set>
                                    <p:animEffect transition="in" filter="wipe(down)">
                                      <p:cBhvr>
                                        <p:cTn id="23" dur="580">
                                          <p:stCondLst>
                                            <p:cond delay="0"/>
                                          </p:stCondLst>
                                        </p:cTn>
                                        <p:tgtEl>
                                          <p:spTgt spid="19459">
                                            <p:txEl>
                                              <p:pRg st="1" end="1"/>
                                            </p:txEl>
                                          </p:spTgt>
                                        </p:tgtEl>
                                      </p:cBhvr>
                                    </p:animEffect>
                                    <p:anim calcmode="lin" valueType="num">
                                      <p:cBhvr>
                                        <p:cTn id="24" dur="1822" tmFilter="0,0; 0.14,0.36; 0.43,0.73; 0.71,0.91; 1.0,1.0">
                                          <p:stCondLst>
                                            <p:cond delay="0"/>
                                          </p:stCondLst>
                                        </p:cTn>
                                        <p:tgtEl>
                                          <p:spTgt spid="19459">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9459">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9459">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9459">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9459">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19459">
                                            <p:txEl>
                                              <p:pRg st="1" end="1"/>
                                            </p:txEl>
                                          </p:spTgt>
                                        </p:tgtEl>
                                      </p:cBhvr>
                                      <p:to x="100000" y="60000"/>
                                    </p:animScale>
                                    <p:animScale>
                                      <p:cBhvr>
                                        <p:cTn id="30" dur="166" decel="50000">
                                          <p:stCondLst>
                                            <p:cond delay="676"/>
                                          </p:stCondLst>
                                        </p:cTn>
                                        <p:tgtEl>
                                          <p:spTgt spid="19459">
                                            <p:txEl>
                                              <p:pRg st="1" end="1"/>
                                            </p:txEl>
                                          </p:spTgt>
                                        </p:tgtEl>
                                      </p:cBhvr>
                                      <p:to x="100000" y="100000"/>
                                    </p:animScale>
                                    <p:animScale>
                                      <p:cBhvr>
                                        <p:cTn id="31" dur="26">
                                          <p:stCondLst>
                                            <p:cond delay="1312"/>
                                          </p:stCondLst>
                                        </p:cTn>
                                        <p:tgtEl>
                                          <p:spTgt spid="19459">
                                            <p:txEl>
                                              <p:pRg st="1" end="1"/>
                                            </p:txEl>
                                          </p:spTgt>
                                        </p:tgtEl>
                                      </p:cBhvr>
                                      <p:to x="100000" y="80000"/>
                                    </p:animScale>
                                    <p:animScale>
                                      <p:cBhvr>
                                        <p:cTn id="32" dur="166" decel="50000">
                                          <p:stCondLst>
                                            <p:cond delay="1338"/>
                                          </p:stCondLst>
                                        </p:cTn>
                                        <p:tgtEl>
                                          <p:spTgt spid="19459">
                                            <p:txEl>
                                              <p:pRg st="1" end="1"/>
                                            </p:txEl>
                                          </p:spTgt>
                                        </p:tgtEl>
                                      </p:cBhvr>
                                      <p:to x="100000" y="100000"/>
                                    </p:animScale>
                                    <p:animScale>
                                      <p:cBhvr>
                                        <p:cTn id="33" dur="26">
                                          <p:stCondLst>
                                            <p:cond delay="1642"/>
                                          </p:stCondLst>
                                        </p:cTn>
                                        <p:tgtEl>
                                          <p:spTgt spid="19459">
                                            <p:txEl>
                                              <p:pRg st="1" end="1"/>
                                            </p:txEl>
                                          </p:spTgt>
                                        </p:tgtEl>
                                      </p:cBhvr>
                                      <p:to x="100000" y="90000"/>
                                    </p:animScale>
                                    <p:animScale>
                                      <p:cBhvr>
                                        <p:cTn id="34" dur="166" decel="50000">
                                          <p:stCondLst>
                                            <p:cond delay="1668"/>
                                          </p:stCondLst>
                                        </p:cTn>
                                        <p:tgtEl>
                                          <p:spTgt spid="19459">
                                            <p:txEl>
                                              <p:pRg st="1" end="1"/>
                                            </p:txEl>
                                          </p:spTgt>
                                        </p:tgtEl>
                                      </p:cBhvr>
                                      <p:to x="100000" y="100000"/>
                                    </p:animScale>
                                    <p:animScale>
                                      <p:cBhvr>
                                        <p:cTn id="35" dur="26">
                                          <p:stCondLst>
                                            <p:cond delay="1808"/>
                                          </p:stCondLst>
                                        </p:cTn>
                                        <p:tgtEl>
                                          <p:spTgt spid="19459">
                                            <p:txEl>
                                              <p:pRg st="1" end="1"/>
                                            </p:txEl>
                                          </p:spTgt>
                                        </p:tgtEl>
                                      </p:cBhvr>
                                      <p:to x="100000" y="95000"/>
                                    </p:animScale>
                                    <p:animScale>
                                      <p:cBhvr>
                                        <p:cTn id="36" dur="166" decel="50000">
                                          <p:stCondLst>
                                            <p:cond delay="1834"/>
                                          </p:stCondLst>
                                        </p:cTn>
                                        <p:tgtEl>
                                          <p:spTgt spid="19459">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19459">
                                            <p:txEl>
                                              <p:pRg st="2" end="2"/>
                                            </p:txEl>
                                          </p:spTgt>
                                        </p:tgtEl>
                                        <p:attrNameLst>
                                          <p:attrName>style.visibility</p:attrName>
                                        </p:attrNameLst>
                                      </p:cBhvr>
                                      <p:to>
                                        <p:strVal val="visible"/>
                                      </p:to>
                                    </p:set>
                                    <p:animEffect transition="in" filter="wipe(down)">
                                      <p:cBhvr>
                                        <p:cTn id="39" dur="580">
                                          <p:stCondLst>
                                            <p:cond delay="0"/>
                                          </p:stCondLst>
                                        </p:cTn>
                                        <p:tgtEl>
                                          <p:spTgt spid="19459">
                                            <p:txEl>
                                              <p:pRg st="2" end="2"/>
                                            </p:txEl>
                                          </p:spTgt>
                                        </p:tgtEl>
                                      </p:cBhvr>
                                    </p:animEffect>
                                    <p:anim calcmode="lin" valueType="num">
                                      <p:cBhvr>
                                        <p:cTn id="40" dur="1822" tmFilter="0,0; 0.14,0.36; 0.43,0.73; 0.71,0.91; 1.0,1.0">
                                          <p:stCondLst>
                                            <p:cond delay="0"/>
                                          </p:stCondLst>
                                        </p:cTn>
                                        <p:tgtEl>
                                          <p:spTgt spid="19459">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19459">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19459">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19459">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19459">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19459">
                                            <p:txEl>
                                              <p:pRg st="2" end="2"/>
                                            </p:txEl>
                                          </p:spTgt>
                                        </p:tgtEl>
                                      </p:cBhvr>
                                      <p:to x="100000" y="60000"/>
                                    </p:animScale>
                                    <p:animScale>
                                      <p:cBhvr>
                                        <p:cTn id="46" dur="166" decel="50000">
                                          <p:stCondLst>
                                            <p:cond delay="676"/>
                                          </p:stCondLst>
                                        </p:cTn>
                                        <p:tgtEl>
                                          <p:spTgt spid="19459">
                                            <p:txEl>
                                              <p:pRg st="2" end="2"/>
                                            </p:txEl>
                                          </p:spTgt>
                                        </p:tgtEl>
                                      </p:cBhvr>
                                      <p:to x="100000" y="100000"/>
                                    </p:animScale>
                                    <p:animScale>
                                      <p:cBhvr>
                                        <p:cTn id="47" dur="26">
                                          <p:stCondLst>
                                            <p:cond delay="1312"/>
                                          </p:stCondLst>
                                        </p:cTn>
                                        <p:tgtEl>
                                          <p:spTgt spid="19459">
                                            <p:txEl>
                                              <p:pRg st="2" end="2"/>
                                            </p:txEl>
                                          </p:spTgt>
                                        </p:tgtEl>
                                      </p:cBhvr>
                                      <p:to x="100000" y="80000"/>
                                    </p:animScale>
                                    <p:animScale>
                                      <p:cBhvr>
                                        <p:cTn id="48" dur="166" decel="50000">
                                          <p:stCondLst>
                                            <p:cond delay="1338"/>
                                          </p:stCondLst>
                                        </p:cTn>
                                        <p:tgtEl>
                                          <p:spTgt spid="19459">
                                            <p:txEl>
                                              <p:pRg st="2" end="2"/>
                                            </p:txEl>
                                          </p:spTgt>
                                        </p:tgtEl>
                                      </p:cBhvr>
                                      <p:to x="100000" y="100000"/>
                                    </p:animScale>
                                    <p:animScale>
                                      <p:cBhvr>
                                        <p:cTn id="49" dur="26">
                                          <p:stCondLst>
                                            <p:cond delay="1642"/>
                                          </p:stCondLst>
                                        </p:cTn>
                                        <p:tgtEl>
                                          <p:spTgt spid="19459">
                                            <p:txEl>
                                              <p:pRg st="2" end="2"/>
                                            </p:txEl>
                                          </p:spTgt>
                                        </p:tgtEl>
                                      </p:cBhvr>
                                      <p:to x="100000" y="90000"/>
                                    </p:animScale>
                                    <p:animScale>
                                      <p:cBhvr>
                                        <p:cTn id="50" dur="166" decel="50000">
                                          <p:stCondLst>
                                            <p:cond delay="1668"/>
                                          </p:stCondLst>
                                        </p:cTn>
                                        <p:tgtEl>
                                          <p:spTgt spid="19459">
                                            <p:txEl>
                                              <p:pRg st="2" end="2"/>
                                            </p:txEl>
                                          </p:spTgt>
                                        </p:tgtEl>
                                      </p:cBhvr>
                                      <p:to x="100000" y="100000"/>
                                    </p:animScale>
                                    <p:animScale>
                                      <p:cBhvr>
                                        <p:cTn id="51" dur="26">
                                          <p:stCondLst>
                                            <p:cond delay="1808"/>
                                          </p:stCondLst>
                                        </p:cTn>
                                        <p:tgtEl>
                                          <p:spTgt spid="19459">
                                            <p:txEl>
                                              <p:pRg st="2" end="2"/>
                                            </p:txEl>
                                          </p:spTgt>
                                        </p:tgtEl>
                                      </p:cBhvr>
                                      <p:to x="100000" y="95000"/>
                                    </p:animScale>
                                    <p:animScale>
                                      <p:cBhvr>
                                        <p:cTn id="52" dur="166" decel="50000">
                                          <p:stCondLst>
                                            <p:cond delay="1834"/>
                                          </p:stCondLst>
                                        </p:cTn>
                                        <p:tgtEl>
                                          <p:spTgt spid="19459">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19459">
                                            <p:txEl>
                                              <p:pRg st="3" end="3"/>
                                            </p:txEl>
                                          </p:spTgt>
                                        </p:tgtEl>
                                        <p:attrNameLst>
                                          <p:attrName>style.visibility</p:attrName>
                                        </p:attrNameLst>
                                      </p:cBhvr>
                                      <p:to>
                                        <p:strVal val="visible"/>
                                      </p:to>
                                    </p:set>
                                    <p:animEffect transition="in" filter="wipe(down)">
                                      <p:cBhvr>
                                        <p:cTn id="55" dur="580">
                                          <p:stCondLst>
                                            <p:cond delay="0"/>
                                          </p:stCondLst>
                                        </p:cTn>
                                        <p:tgtEl>
                                          <p:spTgt spid="19459">
                                            <p:txEl>
                                              <p:pRg st="3" end="3"/>
                                            </p:txEl>
                                          </p:spTgt>
                                        </p:tgtEl>
                                      </p:cBhvr>
                                    </p:animEffect>
                                    <p:anim calcmode="lin" valueType="num">
                                      <p:cBhvr>
                                        <p:cTn id="56" dur="1822" tmFilter="0,0; 0.14,0.36; 0.43,0.73; 0.71,0.91; 1.0,1.0">
                                          <p:stCondLst>
                                            <p:cond delay="0"/>
                                          </p:stCondLst>
                                        </p:cTn>
                                        <p:tgtEl>
                                          <p:spTgt spid="19459">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19459">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19459">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19459">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19459">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19459">
                                            <p:txEl>
                                              <p:pRg st="3" end="3"/>
                                            </p:txEl>
                                          </p:spTgt>
                                        </p:tgtEl>
                                      </p:cBhvr>
                                      <p:to x="100000" y="60000"/>
                                    </p:animScale>
                                    <p:animScale>
                                      <p:cBhvr>
                                        <p:cTn id="62" dur="166" decel="50000">
                                          <p:stCondLst>
                                            <p:cond delay="676"/>
                                          </p:stCondLst>
                                        </p:cTn>
                                        <p:tgtEl>
                                          <p:spTgt spid="19459">
                                            <p:txEl>
                                              <p:pRg st="3" end="3"/>
                                            </p:txEl>
                                          </p:spTgt>
                                        </p:tgtEl>
                                      </p:cBhvr>
                                      <p:to x="100000" y="100000"/>
                                    </p:animScale>
                                    <p:animScale>
                                      <p:cBhvr>
                                        <p:cTn id="63" dur="26">
                                          <p:stCondLst>
                                            <p:cond delay="1312"/>
                                          </p:stCondLst>
                                        </p:cTn>
                                        <p:tgtEl>
                                          <p:spTgt spid="19459">
                                            <p:txEl>
                                              <p:pRg st="3" end="3"/>
                                            </p:txEl>
                                          </p:spTgt>
                                        </p:tgtEl>
                                      </p:cBhvr>
                                      <p:to x="100000" y="80000"/>
                                    </p:animScale>
                                    <p:animScale>
                                      <p:cBhvr>
                                        <p:cTn id="64" dur="166" decel="50000">
                                          <p:stCondLst>
                                            <p:cond delay="1338"/>
                                          </p:stCondLst>
                                        </p:cTn>
                                        <p:tgtEl>
                                          <p:spTgt spid="19459">
                                            <p:txEl>
                                              <p:pRg st="3" end="3"/>
                                            </p:txEl>
                                          </p:spTgt>
                                        </p:tgtEl>
                                      </p:cBhvr>
                                      <p:to x="100000" y="100000"/>
                                    </p:animScale>
                                    <p:animScale>
                                      <p:cBhvr>
                                        <p:cTn id="65" dur="26">
                                          <p:stCondLst>
                                            <p:cond delay="1642"/>
                                          </p:stCondLst>
                                        </p:cTn>
                                        <p:tgtEl>
                                          <p:spTgt spid="19459">
                                            <p:txEl>
                                              <p:pRg st="3" end="3"/>
                                            </p:txEl>
                                          </p:spTgt>
                                        </p:tgtEl>
                                      </p:cBhvr>
                                      <p:to x="100000" y="90000"/>
                                    </p:animScale>
                                    <p:animScale>
                                      <p:cBhvr>
                                        <p:cTn id="66" dur="166" decel="50000">
                                          <p:stCondLst>
                                            <p:cond delay="1668"/>
                                          </p:stCondLst>
                                        </p:cTn>
                                        <p:tgtEl>
                                          <p:spTgt spid="19459">
                                            <p:txEl>
                                              <p:pRg st="3" end="3"/>
                                            </p:txEl>
                                          </p:spTgt>
                                        </p:tgtEl>
                                      </p:cBhvr>
                                      <p:to x="100000" y="100000"/>
                                    </p:animScale>
                                    <p:animScale>
                                      <p:cBhvr>
                                        <p:cTn id="67" dur="26">
                                          <p:stCondLst>
                                            <p:cond delay="1808"/>
                                          </p:stCondLst>
                                        </p:cTn>
                                        <p:tgtEl>
                                          <p:spTgt spid="19459">
                                            <p:txEl>
                                              <p:pRg st="3" end="3"/>
                                            </p:txEl>
                                          </p:spTgt>
                                        </p:tgtEl>
                                      </p:cBhvr>
                                      <p:to x="100000" y="95000"/>
                                    </p:animScale>
                                    <p:animScale>
                                      <p:cBhvr>
                                        <p:cTn id="68" dur="166" decel="50000">
                                          <p:stCondLst>
                                            <p:cond delay="1834"/>
                                          </p:stCondLst>
                                        </p:cTn>
                                        <p:tgtEl>
                                          <p:spTgt spid="19459">
                                            <p:txEl>
                                              <p:pRg st="3" end="3"/>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19459">
                                            <p:txEl>
                                              <p:pRg st="4" end="4"/>
                                            </p:txEl>
                                          </p:spTgt>
                                        </p:tgtEl>
                                        <p:attrNameLst>
                                          <p:attrName>style.visibility</p:attrName>
                                        </p:attrNameLst>
                                      </p:cBhvr>
                                      <p:to>
                                        <p:strVal val="visible"/>
                                      </p:to>
                                    </p:set>
                                    <p:animEffect transition="in" filter="wipe(down)">
                                      <p:cBhvr>
                                        <p:cTn id="71" dur="580">
                                          <p:stCondLst>
                                            <p:cond delay="0"/>
                                          </p:stCondLst>
                                        </p:cTn>
                                        <p:tgtEl>
                                          <p:spTgt spid="19459">
                                            <p:txEl>
                                              <p:pRg st="4" end="4"/>
                                            </p:txEl>
                                          </p:spTgt>
                                        </p:tgtEl>
                                      </p:cBhvr>
                                    </p:animEffect>
                                    <p:anim calcmode="lin" valueType="num">
                                      <p:cBhvr>
                                        <p:cTn id="72" dur="1822" tmFilter="0,0; 0.14,0.36; 0.43,0.73; 0.71,0.91; 1.0,1.0">
                                          <p:stCondLst>
                                            <p:cond delay="0"/>
                                          </p:stCondLst>
                                        </p:cTn>
                                        <p:tgtEl>
                                          <p:spTgt spid="19459">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19459">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19459">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19459">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19459">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19459">
                                            <p:txEl>
                                              <p:pRg st="4" end="4"/>
                                            </p:txEl>
                                          </p:spTgt>
                                        </p:tgtEl>
                                      </p:cBhvr>
                                      <p:to x="100000" y="60000"/>
                                    </p:animScale>
                                    <p:animScale>
                                      <p:cBhvr>
                                        <p:cTn id="78" dur="166" decel="50000">
                                          <p:stCondLst>
                                            <p:cond delay="676"/>
                                          </p:stCondLst>
                                        </p:cTn>
                                        <p:tgtEl>
                                          <p:spTgt spid="19459">
                                            <p:txEl>
                                              <p:pRg st="4" end="4"/>
                                            </p:txEl>
                                          </p:spTgt>
                                        </p:tgtEl>
                                      </p:cBhvr>
                                      <p:to x="100000" y="100000"/>
                                    </p:animScale>
                                    <p:animScale>
                                      <p:cBhvr>
                                        <p:cTn id="79" dur="26">
                                          <p:stCondLst>
                                            <p:cond delay="1312"/>
                                          </p:stCondLst>
                                        </p:cTn>
                                        <p:tgtEl>
                                          <p:spTgt spid="19459">
                                            <p:txEl>
                                              <p:pRg st="4" end="4"/>
                                            </p:txEl>
                                          </p:spTgt>
                                        </p:tgtEl>
                                      </p:cBhvr>
                                      <p:to x="100000" y="80000"/>
                                    </p:animScale>
                                    <p:animScale>
                                      <p:cBhvr>
                                        <p:cTn id="80" dur="166" decel="50000">
                                          <p:stCondLst>
                                            <p:cond delay="1338"/>
                                          </p:stCondLst>
                                        </p:cTn>
                                        <p:tgtEl>
                                          <p:spTgt spid="19459">
                                            <p:txEl>
                                              <p:pRg st="4" end="4"/>
                                            </p:txEl>
                                          </p:spTgt>
                                        </p:tgtEl>
                                      </p:cBhvr>
                                      <p:to x="100000" y="100000"/>
                                    </p:animScale>
                                    <p:animScale>
                                      <p:cBhvr>
                                        <p:cTn id="81" dur="26">
                                          <p:stCondLst>
                                            <p:cond delay="1642"/>
                                          </p:stCondLst>
                                        </p:cTn>
                                        <p:tgtEl>
                                          <p:spTgt spid="19459">
                                            <p:txEl>
                                              <p:pRg st="4" end="4"/>
                                            </p:txEl>
                                          </p:spTgt>
                                        </p:tgtEl>
                                      </p:cBhvr>
                                      <p:to x="100000" y="90000"/>
                                    </p:animScale>
                                    <p:animScale>
                                      <p:cBhvr>
                                        <p:cTn id="82" dur="166" decel="50000">
                                          <p:stCondLst>
                                            <p:cond delay="1668"/>
                                          </p:stCondLst>
                                        </p:cTn>
                                        <p:tgtEl>
                                          <p:spTgt spid="19459">
                                            <p:txEl>
                                              <p:pRg st="4" end="4"/>
                                            </p:txEl>
                                          </p:spTgt>
                                        </p:tgtEl>
                                      </p:cBhvr>
                                      <p:to x="100000" y="100000"/>
                                    </p:animScale>
                                    <p:animScale>
                                      <p:cBhvr>
                                        <p:cTn id="83" dur="26">
                                          <p:stCondLst>
                                            <p:cond delay="1808"/>
                                          </p:stCondLst>
                                        </p:cTn>
                                        <p:tgtEl>
                                          <p:spTgt spid="19459">
                                            <p:txEl>
                                              <p:pRg st="4" end="4"/>
                                            </p:txEl>
                                          </p:spTgt>
                                        </p:tgtEl>
                                      </p:cBhvr>
                                      <p:to x="100000" y="95000"/>
                                    </p:animScale>
                                    <p:animScale>
                                      <p:cBhvr>
                                        <p:cTn id="84" dur="166" decel="50000">
                                          <p:stCondLst>
                                            <p:cond delay="1834"/>
                                          </p:stCondLst>
                                        </p:cTn>
                                        <p:tgtEl>
                                          <p:spTgt spid="19459">
                                            <p:txEl>
                                              <p:pRg st="4" end="4"/>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19459">
                                            <p:txEl>
                                              <p:pRg st="5" end="5"/>
                                            </p:txEl>
                                          </p:spTgt>
                                        </p:tgtEl>
                                        <p:attrNameLst>
                                          <p:attrName>style.visibility</p:attrName>
                                        </p:attrNameLst>
                                      </p:cBhvr>
                                      <p:to>
                                        <p:strVal val="visible"/>
                                      </p:to>
                                    </p:set>
                                    <p:animEffect transition="in" filter="wipe(down)">
                                      <p:cBhvr>
                                        <p:cTn id="87" dur="580">
                                          <p:stCondLst>
                                            <p:cond delay="0"/>
                                          </p:stCondLst>
                                        </p:cTn>
                                        <p:tgtEl>
                                          <p:spTgt spid="19459">
                                            <p:txEl>
                                              <p:pRg st="5" end="5"/>
                                            </p:txEl>
                                          </p:spTgt>
                                        </p:tgtEl>
                                      </p:cBhvr>
                                    </p:animEffect>
                                    <p:anim calcmode="lin" valueType="num">
                                      <p:cBhvr>
                                        <p:cTn id="88" dur="1822" tmFilter="0,0; 0.14,0.36; 0.43,0.73; 0.71,0.91; 1.0,1.0">
                                          <p:stCondLst>
                                            <p:cond delay="0"/>
                                          </p:stCondLst>
                                        </p:cTn>
                                        <p:tgtEl>
                                          <p:spTgt spid="19459">
                                            <p:txEl>
                                              <p:pRg st="5" end="5"/>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19459">
                                            <p:txEl>
                                              <p:pRg st="5" end="5"/>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19459">
                                            <p:txEl>
                                              <p:pRg st="5" end="5"/>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19459">
                                            <p:txEl>
                                              <p:pRg st="5" end="5"/>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19459">
                                            <p:txEl>
                                              <p:pRg st="5" end="5"/>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19459">
                                            <p:txEl>
                                              <p:pRg st="5" end="5"/>
                                            </p:txEl>
                                          </p:spTgt>
                                        </p:tgtEl>
                                      </p:cBhvr>
                                      <p:to x="100000" y="60000"/>
                                    </p:animScale>
                                    <p:animScale>
                                      <p:cBhvr>
                                        <p:cTn id="94" dur="166" decel="50000">
                                          <p:stCondLst>
                                            <p:cond delay="676"/>
                                          </p:stCondLst>
                                        </p:cTn>
                                        <p:tgtEl>
                                          <p:spTgt spid="19459">
                                            <p:txEl>
                                              <p:pRg st="5" end="5"/>
                                            </p:txEl>
                                          </p:spTgt>
                                        </p:tgtEl>
                                      </p:cBhvr>
                                      <p:to x="100000" y="100000"/>
                                    </p:animScale>
                                    <p:animScale>
                                      <p:cBhvr>
                                        <p:cTn id="95" dur="26">
                                          <p:stCondLst>
                                            <p:cond delay="1312"/>
                                          </p:stCondLst>
                                        </p:cTn>
                                        <p:tgtEl>
                                          <p:spTgt spid="19459">
                                            <p:txEl>
                                              <p:pRg st="5" end="5"/>
                                            </p:txEl>
                                          </p:spTgt>
                                        </p:tgtEl>
                                      </p:cBhvr>
                                      <p:to x="100000" y="80000"/>
                                    </p:animScale>
                                    <p:animScale>
                                      <p:cBhvr>
                                        <p:cTn id="96" dur="166" decel="50000">
                                          <p:stCondLst>
                                            <p:cond delay="1338"/>
                                          </p:stCondLst>
                                        </p:cTn>
                                        <p:tgtEl>
                                          <p:spTgt spid="19459">
                                            <p:txEl>
                                              <p:pRg st="5" end="5"/>
                                            </p:txEl>
                                          </p:spTgt>
                                        </p:tgtEl>
                                      </p:cBhvr>
                                      <p:to x="100000" y="100000"/>
                                    </p:animScale>
                                    <p:animScale>
                                      <p:cBhvr>
                                        <p:cTn id="97" dur="26">
                                          <p:stCondLst>
                                            <p:cond delay="1642"/>
                                          </p:stCondLst>
                                        </p:cTn>
                                        <p:tgtEl>
                                          <p:spTgt spid="19459">
                                            <p:txEl>
                                              <p:pRg st="5" end="5"/>
                                            </p:txEl>
                                          </p:spTgt>
                                        </p:tgtEl>
                                      </p:cBhvr>
                                      <p:to x="100000" y="90000"/>
                                    </p:animScale>
                                    <p:animScale>
                                      <p:cBhvr>
                                        <p:cTn id="98" dur="166" decel="50000">
                                          <p:stCondLst>
                                            <p:cond delay="1668"/>
                                          </p:stCondLst>
                                        </p:cTn>
                                        <p:tgtEl>
                                          <p:spTgt spid="19459">
                                            <p:txEl>
                                              <p:pRg st="5" end="5"/>
                                            </p:txEl>
                                          </p:spTgt>
                                        </p:tgtEl>
                                      </p:cBhvr>
                                      <p:to x="100000" y="100000"/>
                                    </p:animScale>
                                    <p:animScale>
                                      <p:cBhvr>
                                        <p:cTn id="99" dur="26">
                                          <p:stCondLst>
                                            <p:cond delay="1808"/>
                                          </p:stCondLst>
                                        </p:cTn>
                                        <p:tgtEl>
                                          <p:spTgt spid="19459">
                                            <p:txEl>
                                              <p:pRg st="5" end="5"/>
                                            </p:txEl>
                                          </p:spTgt>
                                        </p:tgtEl>
                                      </p:cBhvr>
                                      <p:to x="100000" y="95000"/>
                                    </p:animScale>
                                    <p:animScale>
                                      <p:cBhvr>
                                        <p:cTn id="100" dur="166" decel="50000">
                                          <p:stCondLst>
                                            <p:cond delay="1834"/>
                                          </p:stCondLst>
                                        </p:cTn>
                                        <p:tgtEl>
                                          <p:spTgt spid="19459">
                                            <p:txEl>
                                              <p:pRg st="5" end="5"/>
                                            </p:txEl>
                                          </p:spTgt>
                                        </p:tgtEl>
                                      </p:cBhvr>
                                      <p:to x="100000" y="100000"/>
                                    </p:animScale>
                                  </p:childTnLst>
                                </p:cTn>
                              </p:par>
                              <p:par>
                                <p:cTn id="101" presetID="26" presetClass="entr" presetSubtype="0" fill="hold" nodeType="withEffect">
                                  <p:stCondLst>
                                    <p:cond delay="0"/>
                                  </p:stCondLst>
                                  <p:childTnLst>
                                    <p:set>
                                      <p:cBhvr>
                                        <p:cTn id="102" dur="1" fill="hold">
                                          <p:stCondLst>
                                            <p:cond delay="0"/>
                                          </p:stCondLst>
                                        </p:cTn>
                                        <p:tgtEl>
                                          <p:spTgt spid="19459">
                                            <p:txEl>
                                              <p:pRg st="6" end="6"/>
                                            </p:txEl>
                                          </p:spTgt>
                                        </p:tgtEl>
                                        <p:attrNameLst>
                                          <p:attrName>style.visibility</p:attrName>
                                        </p:attrNameLst>
                                      </p:cBhvr>
                                      <p:to>
                                        <p:strVal val="visible"/>
                                      </p:to>
                                    </p:set>
                                    <p:animEffect transition="in" filter="wipe(down)">
                                      <p:cBhvr>
                                        <p:cTn id="103" dur="580">
                                          <p:stCondLst>
                                            <p:cond delay="0"/>
                                          </p:stCondLst>
                                        </p:cTn>
                                        <p:tgtEl>
                                          <p:spTgt spid="19459">
                                            <p:txEl>
                                              <p:pRg st="6" end="6"/>
                                            </p:txEl>
                                          </p:spTgt>
                                        </p:tgtEl>
                                      </p:cBhvr>
                                    </p:animEffect>
                                    <p:anim calcmode="lin" valueType="num">
                                      <p:cBhvr>
                                        <p:cTn id="104" dur="1822" tmFilter="0,0; 0.14,0.36; 0.43,0.73; 0.71,0.91; 1.0,1.0">
                                          <p:stCondLst>
                                            <p:cond delay="0"/>
                                          </p:stCondLst>
                                        </p:cTn>
                                        <p:tgtEl>
                                          <p:spTgt spid="19459">
                                            <p:txEl>
                                              <p:pRg st="6" end="6"/>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19459">
                                            <p:txEl>
                                              <p:pRg st="6" end="6"/>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19459">
                                            <p:txEl>
                                              <p:pRg st="6" end="6"/>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19459">
                                            <p:txEl>
                                              <p:pRg st="6" end="6"/>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19459">
                                            <p:txEl>
                                              <p:pRg st="6" end="6"/>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19459">
                                            <p:txEl>
                                              <p:pRg st="6" end="6"/>
                                            </p:txEl>
                                          </p:spTgt>
                                        </p:tgtEl>
                                      </p:cBhvr>
                                      <p:to x="100000" y="60000"/>
                                    </p:animScale>
                                    <p:animScale>
                                      <p:cBhvr>
                                        <p:cTn id="110" dur="166" decel="50000">
                                          <p:stCondLst>
                                            <p:cond delay="676"/>
                                          </p:stCondLst>
                                        </p:cTn>
                                        <p:tgtEl>
                                          <p:spTgt spid="19459">
                                            <p:txEl>
                                              <p:pRg st="6" end="6"/>
                                            </p:txEl>
                                          </p:spTgt>
                                        </p:tgtEl>
                                      </p:cBhvr>
                                      <p:to x="100000" y="100000"/>
                                    </p:animScale>
                                    <p:animScale>
                                      <p:cBhvr>
                                        <p:cTn id="111" dur="26">
                                          <p:stCondLst>
                                            <p:cond delay="1312"/>
                                          </p:stCondLst>
                                        </p:cTn>
                                        <p:tgtEl>
                                          <p:spTgt spid="19459">
                                            <p:txEl>
                                              <p:pRg st="6" end="6"/>
                                            </p:txEl>
                                          </p:spTgt>
                                        </p:tgtEl>
                                      </p:cBhvr>
                                      <p:to x="100000" y="80000"/>
                                    </p:animScale>
                                    <p:animScale>
                                      <p:cBhvr>
                                        <p:cTn id="112" dur="166" decel="50000">
                                          <p:stCondLst>
                                            <p:cond delay="1338"/>
                                          </p:stCondLst>
                                        </p:cTn>
                                        <p:tgtEl>
                                          <p:spTgt spid="19459">
                                            <p:txEl>
                                              <p:pRg st="6" end="6"/>
                                            </p:txEl>
                                          </p:spTgt>
                                        </p:tgtEl>
                                      </p:cBhvr>
                                      <p:to x="100000" y="100000"/>
                                    </p:animScale>
                                    <p:animScale>
                                      <p:cBhvr>
                                        <p:cTn id="113" dur="26">
                                          <p:stCondLst>
                                            <p:cond delay="1642"/>
                                          </p:stCondLst>
                                        </p:cTn>
                                        <p:tgtEl>
                                          <p:spTgt spid="19459">
                                            <p:txEl>
                                              <p:pRg st="6" end="6"/>
                                            </p:txEl>
                                          </p:spTgt>
                                        </p:tgtEl>
                                      </p:cBhvr>
                                      <p:to x="100000" y="90000"/>
                                    </p:animScale>
                                    <p:animScale>
                                      <p:cBhvr>
                                        <p:cTn id="114" dur="166" decel="50000">
                                          <p:stCondLst>
                                            <p:cond delay="1668"/>
                                          </p:stCondLst>
                                        </p:cTn>
                                        <p:tgtEl>
                                          <p:spTgt spid="19459">
                                            <p:txEl>
                                              <p:pRg st="6" end="6"/>
                                            </p:txEl>
                                          </p:spTgt>
                                        </p:tgtEl>
                                      </p:cBhvr>
                                      <p:to x="100000" y="100000"/>
                                    </p:animScale>
                                    <p:animScale>
                                      <p:cBhvr>
                                        <p:cTn id="115" dur="26">
                                          <p:stCondLst>
                                            <p:cond delay="1808"/>
                                          </p:stCondLst>
                                        </p:cTn>
                                        <p:tgtEl>
                                          <p:spTgt spid="19459">
                                            <p:txEl>
                                              <p:pRg st="6" end="6"/>
                                            </p:txEl>
                                          </p:spTgt>
                                        </p:tgtEl>
                                      </p:cBhvr>
                                      <p:to x="100000" y="95000"/>
                                    </p:animScale>
                                    <p:animScale>
                                      <p:cBhvr>
                                        <p:cTn id="116" dur="166" decel="50000">
                                          <p:stCondLst>
                                            <p:cond delay="1834"/>
                                          </p:stCondLst>
                                        </p:cTn>
                                        <p:tgtEl>
                                          <p:spTgt spid="19459">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And then I just have to write it....</a:t>
            </a:r>
            <a:endParaRPr lang="en-GB" dirty="0"/>
          </a:p>
        </p:txBody>
      </p:sp>
      <p:sp>
        <p:nvSpPr>
          <p:cNvPr id="20483" name="Content Placeholder 2"/>
          <p:cNvSpPr>
            <a:spLocks noGrp="1"/>
          </p:cNvSpPr>
          <p:nvPr>
            <p:ph sz="quarter" idx="1"/>
          </p:nvPr>
        </p:nvSpPr>
        <p:spPr>
          <a:xfrm>
            <a:off x="457200" y="1600200"/>
            <a:ext cx="7467600" cy="4873625"/>
          </a:xfrm>
        </p:spPr>
        <p:txBody>
          <a:bodyPr/>
          <a:lstStyle/>
          <a:p>
            <a:pPr eaLnBrk="1" hangingPunct="1"/>
            <a:r>
              <a:rPr lang="en-GB" altLang="en-US" smtClean="0"/>
              <a:t>Plan, plan, plan.</a:t>
            </a:r>
          </a:p>
          <a:p>
            <a:pPr eaLnBrk="1" hangingPunct="1"/>
            <a:r>
              <a:rPr lang="en-GB" altLang="en-US" smtClean="0"/>
              <a:t>Through – line: </a:t>
            </a:r>
            <a:r>
              <a:rPr lang="en-GB" altLang="en-US" i="1" smtClean="0"/>
              <a:t>how do my sections fit together? How do they inform one another? Is my assignment coherent in its focus?  </a:t>
            </a:r>
          </a:p>
          <a:p>
            <a:pPr eaLnBrk="1" hangingPunct="1"/>
            <a:r>
              <a:rPr lang="en-GB" altLang="en-US" smtClean="0"/>
              <a:t>Clear links between reading and practice.</a:t>
            </a:r>
          </a:p>
          <a:p>
            <a:pPr eaLnBrk="1" hangingPunct="1"/>
            <a:r>
              <a:rPr lang="en-GB" altLang="en-US" smtClean="0"/>
              <a:t>Accuracy and clarity over complicated expression. </a:t>
            </a:r>
          </a:p>
          <a:p>
            <a:pPr eaLnBrk="1" hangingPunct="1"/>
            <a:r>
              <a:rPr lang="en-GB" altLang="en-US" smtClean="0"/>
              <a:t>Focused structure – paragraph cohesion. How does one paragraph link to that above?.</a:t>
            </a:r>
          </a:p>
          <a:p>
            <a:pPr eaLnBrk="1" hangingPunct="1"/>
            <a:r>
              <a:rPr lang="en-GB" altLang="en-US" smtClean="0"/>
              <a:t>Referencing. </a:t>
            </a:r>
          </a:p>
          <a:p>
            <a:pPr eaLnBrk="1" hangingPunct="1"/>
            <a:endParaRPr lang="en-GB" altLang="en-US" smtClean="0"/>
          </a:p>
          <a:p>
            <a:pPr eaLnBrk="1" hangingPunct="1"/>
            <a:endParaRPr lang="en-GB" alt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wipe(down)">
                                      <p:cBhvr>
                                        <p:cTn id="7" dur="580">
                                          <p:stCondLst>
                                            <p:cond delay="0"/>
                                          </p:stCondLst>
                                        </p:cTn>
                                        <p:tgtEl>
                                          <p:spTgt spid="20483">
                                            <p:txEl>
                                              <p:pRg st="0" end="0"/>
                                            </p:txEl>
                                          </p:spTgt>
                                        </p:tgtEl>
                                      </p:cBhvr>
                                    </p:animEffect>
                                    <p:anim calcmode="lin" valueType="num">
                                      <p:cBhvr>
                                        <p:cTn id="8" dur="1822" tmFilter="0,0; 0.14,0.36; 0.43,0.73; 0.71,0.91; 1.0,1.0">
                                          <p:stCondLst>
                                            <p:cond delay="0"/>
                                          </p:stCondLst>
                                        </p:cTn>
                                        <p:tgtEl>
                                          <p:spTgt spid="2048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48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48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48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48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0483">
                                            <p:txEl>
                                              <p:pRg st="0" end="0"/>
                                            </p:txEl>
                                          </p:spTgt>
                                        </p:tgtEl>
                                      </p:cBhvr>
                                      <p:to x="100000" y="60000"/>
                                    </p:animScale>
                                    <p:animScale>
                                      <p:cBhvr>
                                        <p:cTn id="14" dur="166" decel="50000">
                                          <p:stCondLst>
                                            <p:cond delay="676"/>
                                          </p:stCondLst>
                                        </p:cTn>
                                        <p:tgtEl>
                                          <p:spTgt spid="20483">
                                            <p:txEl>
                                              <p:pRg st="0" end="0"/>
                                            </p:txEl>
                                          </p:spTgt>
                                        </p:tgtEl>
                                      </p:cBhvr>
                                      <p:to x="100000" y="100000"/>
                                    </p:animScale>
                                    <p:animScale>
                                      <p:cBhvr>
                                        <p:cTn id="15" dur="26">
                                          <p:stCondLst>
                                            <p:cond delay="1312"/>
                                          </p:stCondLst>
                                        </p:cTn>
                                        <p:tgtEl>
                                          <p:spTgt spid="20483">
                                            <p:txEl>
                                              <p:pRg st="0" end="0"/>
                                            </p:txEl>
                                          </p:spTgt>
                                        </p:tgtEl>
                                      </p:cBhvr>
                                      <p:to x="100000" y="80000"/>
                                    </p:animScale>
                                    <p:animScale>
                                      <p:cBhvr>
                                        <p:cTn id="16" dur="166" decel="50000">
                                          <p:stCondLst>
                                            <p:cond delay="1338"/>
                                          </p:stCondLst>
                                        </p:cTn>
                                        <p:tgtEl>
                                          <p:spTgt spid="20483">
                                            <p:txEl>
                                              <p:pRg st="0" end="0"/>
                                            </p:txEl>
                                          </p:spTgt>
                                        </p:tgtEl>
                                      </p:cBhvr>
                                      <p:to x="100000" y="100000"/>
                                    </p:animScale>
                                    <p:animScale>
                                      <p:cBhvr>
                                        <p:cTn id="17" dur="26">
                                          <p:stCondLst>
                                            <p:cond delay="1642"/>
                                          </p:stCondLst>
                                        </p:cTn>
                                        <p:tgtEl>
                                          <p:spTgt spid="20483">
                                            <p:txEl>
                                              <p:pRg st="0" end="0"/>
                                            </p:txEl>
                                          </p:spTgt>
                                        </p:tgtEl>
                                      </p:cBhvr>
                                      <p:to x="100000" y="90000"/>
                                    </p:animScale>
                                    <p:animScale>
                                      <p:cBhvr>
                                        <p:cTn id="18" dur="166" decel="50000">
                                          <p:stCondLst>
                                            <p:cond delay="1668"/>
                                          </p:stCondLst>
                                        </p:cTn>
                                        <p:tgtEl>
                                          <p:spTgt spid="20483">
                                            <p:txEl>
                                              <p:pRg st="0" end="0"/>
                                            </p:txEl>
                                          </p:spTgt>
                                        </p:tgtEl>
                                      </p:cBhvr>
                                      <p:to x="100000" y="100000"/>
                                    </p:animScale>
                                    <p:animScale>
                                      <p:cBhvr>
                                        <p:cTn id="19" dur="26">
                                          <p:stCondLst>
                                            <p:cond delay="1808"/>
                                          </p:stCondLst>
                                        </p:cTn>
                                        <p:tgtEl>
                                          <p:spTgt spid="20483">
                                            <p:txEl>
                                              <p:pRg st="0" end="0"/>
                                            </p:txEl>
                                          </p:spTgt>
                                        </p:tgtEl>
                                      </p:cBhvr>
                                      <p:to x="100000" y="95000"/>
                                    </p:animScale>
                                    <p:animScale>
                                      <p:cBhvr>
                                        <p:cTn id="20" dur="166" decel="50000">
                                          <p:stCondLst>
                                            <p:cond delay="1834"/>
                                          </p:stCondLst>
                                        </p:cTn>
                                        <p:tgtEl>
                                          <p:spTgt spid="20483">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20483">
                                            <p:txEl>
                                              <p:pRg st="1" end="1"/>
                                            </p:txEl>
                                          </p:spTgt>
                                        </p:tgtEl>
                                        <p:attrNameLst>
                                          <p:attrName>style.visibility</p:attrName>
                                        </p:attrNameLst>
                                      </p:cBhvr>
                                      <p:to>
                                        <p:strVal val="visible"/>
                                      </p:to>
                                    </p:set>
                                    <p:animEffect transition="in" filter="wipe(down)">
                                      <p:cBhvr>
                                        <p:cTn id="23" dur="580">
                                          <p:stCondLst>
                                            <p:cond delay="0"/>
                                          </p:stCondLst>
                                        </p:cTn>
                                        <p:tgtEl>
                                          <p:spTgt spid="20483">
                                            <p:txEl>
                                              <p:pRg st="1" end="1"/>
                                            </p:txEl>
                                          </p:spTgt>
                                        </p:tgtEl>
                                      </p:cBhvr>
                                    </p:animEffect>
                                    <p:anim calcmode="lin" valueType="num">
                                      <p:cBhvr>
                                        <p:cTn id="24" dur="1822" tmFilter="0,0; 0.14,0.36; 0.43,0.73; 0.71,0.91; 1.0,1.0">
                                          <p:stCondLst>
                                            <p:cond delay="0"/>
                                          </p:stCondLst>
                                        </p:cTn>
                                        <p:tgtEl>
                                          <p:spTgt spid="20483">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20483">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20483">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20483">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20483">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20483">
                                            <p:txEl>
                                              <p:pRg st="1" end="1"/>
                                            </p:txEl>
                                          </p:spTgt>
                                        </p:tgtEl>
                                      </p:cBhvr>
                                      <p:to x="100000" y="60000"/>
                                    </p:animScale>
                                    <p:animScale>
                                      <p:cBhvr>
                                        <p:cTn id="30" dur="166" decel="50000">
                                          <p:stCondLst>
                                            <p:cond delay="676"/>
                                          </p:stCondLst>
                                        </p:cTn>
                                        <p:tgtEl>
                                          <p:spTgt spid="20483">
                                            <p:txEl>
                                              <p:pRg st="1" end="1"/>
                                            </p:txEl>
                                          </p:spTgt>
                                        </p:tgtEl>
                                      </p:cBhvr>
                                      <p:to x="100000" y="100000"/>
                                    </p:animScale>
                                    <p:animScale>
                                      <p:cBhvr>
                                        <p:cTn id="31" dur="26">
                                          <p:stCondLst>
                                            <p:cond delay="1312"/>
                                          </p:stCondLst>
                                        </p:cTn>
                                        <p:tgtEl>
                                          <p:spTgt spid="20483">
                                            <p:txEl>
                                              <p:pRg st="1" end="1"/>
                                            </p:txEl>
                                          </p:spTgt>
                                        </p:tgtEl>
                                      </p:cBhvr>
                                      <p:to x="100000" y="80000"/>
                                    </p:animScale>
                                    <p:animScale>
                                      <p:cBhvr>
                                        <p:cTn id="32" dur="166" decel="50000">
                                          <p:stCondLst>
                                            <p:cond delay="1338"/>
                                          </p:stCondLst>
                                        </p:cTn>
                                        <p:tgtEl>
                                          <p:spTgt spid="20483">
                                            <p:txEl>
                                              <p:pRg st="1" end="1"/>
                                            </p:txEl>
                                          </p:spTgt>
                                        </p:tgtEl>
                                      </p:cBhvr>
                                      <p:to x="100000" y="100000"/>
                                    </p:animScale>
                                    <p:animScale>
                                      <p:cBhvr>
                                        <p:cTn id="33" dur="26">
                                          <p:stCondLst>
                                            <p:cond delay="1642"/>
                                          </p:stCondLst>
                                        </p:cTn>
                                        <p:tgtEl>
                                          <p:spTgt spid="20483">
                                            <p:txEl>
                                              <p:pRg st="1" end="1"/>
                                            </p:txEl>
                                          </p:spTgt>
                                        </p:tgtEl>
                                      </p:cBhvr>
                                      <p:to x="100000" y="90000"/>
                                    </p:animScale>
                                    <p:animScale>
                                      <p:cBhvr>
                                        <p:cTn id="34" dur="166" decel="50000">
                                          <p:stCondLst>
                                            <p:cond delay="1668"/>
                                          </p:stCondLst>
                                        </p:cTn>
                                        <p:tgtEl>
                                          <p:spTgt spid="20483">
                                            <p:txEl>
                                              <p:pRg st="1" end="1"/>
                                            </p:txEl>
                                          </p:spTgt>
                                        </p:tgtEl>
                                      </p:cBhvr>
                                      <p:to x="100000" y="100000"/>
                                    </p:animScale>
                                    <p:animScale>
                                      <p:cBhvr>
                                        <p:cTn id="35" dur="26">
                                          <p:stCondLst>
                                            <p:cond delay="1808"/>
                                          </p:stCondLst>
                                        </p:cTn>
                                        <p:tgtEl>
                                          <p:spTgt spid="20483">
                                            <p:txEl>
                                              <p:pRg st="1" end="1"/>
                                            </p:txEl>
                                          </p:spTgt>
                                        </p:tgtEl>
                                      </p:cBhvr>
                                      <p:to x="100000" y="95000"/>
                                    </p:animScale>
                                    <p:animScale>
                                      <p:cBhvr>
                                        <p:cTn id="36" dur="166" decel="50000">
                                          <p:stCondLst>
                                            <p:cond delay="1834"/>
                                          </p:stCondLst>
                                        </p:cTn>
                                        <p:tgtEl>
                                          <p:spTgt spid="20483">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20483">
                                            <p:txEl>
                                              <p:pRg st="2" end="2"/>
                                            </p:txEl>
                                          </p:spTgt>
                                        </p:tgtEl>
                                        <p:attrNameLst>
                                          <p:attrName>style.visibility</p:attrName>
                                        </p:attrNameLst>
                                      </p:cBhvr>
                                      <p:to>
                                        <p:strVal val="visible"/>
                                      </p:to>
                                    </p:set>
                                    <p:animEffect transition="in" filter="wipe(down)">
                                      <p:cBhvr>
                                        <p:cTn id="39" dur="580">
                                          <p:stCondLst>
                                            <p:cond delay="0"/>
                                          </p:stCondLst>
                                        </p:cTn>
                                        <p:tgtEl>
                                          <p:spTgt spid="20483">
                                            <p:txEl>
                                              <p:pRg st="2" end="2"/>
                                            </p:txEl>
                                          </p:spTgt>
                                        </p:tgtEl>
                                      </p:cBhvr>
                                    </p:animEffect>
                                    <p:anim calcmode="lin" valueType="num">
                                      <p:cBhvr>
                                        <p:cTn id="40" dur="1822" tmFilter="0,0; 0.14,0.36; 0.43,0.73; 0.71,0.91; 1.0,1.0">
                                          <p:stCondLst>
                                            <p:cond delay="0"/>
                                          </p:stCondLst>
                                        </p:cTn>
                                        <p:tgtEl>
                                          <p:spTgt spid="20483">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20483">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20483">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20483">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20483">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20483">
                                            <p:txEl>
                                              <p:pRg st="2" end="2"/>
                                            </p:txEl>
                                          </p:spTgt>
                                        </p:tgtEl>
                                      </p:cBhvr>
                                      <p:to x="100000" y="60000"/>
                                    </p:animScale>
                                    <p:animScale>
                                      <p:cBhvr>
                                        <p:cTn id="46" dur="166" decel="50000">
                                          <p:stCondLst>
                                            <p:cond delay="676"/>
                                          </p:stCondLst>
                                        </p:cTn>
                                        <p:tgtEl>
                                          <p:spTgt spid="20483">
                                            <p:txEl>
                                              <p:pRg st="2" end="2"/>
                                            </p:txEl>
                                          </p:spTgt>
                                        </p:tgtEl>
                                      </p:cBhvr>
                                      <p:to x="100000" y="100000"/>
                                    </p:animScale>
                                    <p:animScale>
                                      <p:cBhvr>
                                        <p:cTn id="47" dur="26">
                                          <p:stCondLst>
                                            <p:cond delay="1312"/>
                                          </p:stCondLst>
                                        </p:cTn>
                                        <p:tgtEl>
                                          <p:spTgt spid="20483">
                                            <p:txEl>
                                              <p:pRg st="2" end="2"/>
                                            </p:txEl>
                                          </p:spTgt>
                                        </p:tgtEl>
                                      </p:cBhvr>
                                      <p:to x="100000" y="80000"/>
                                    </p:animScale>
                                    <p:animScale>
                                      <p:cBhvr>
                                        <p:cTn id="48" dur="166" decel="50000">
                                          <p:stCondLst>
                                            <p:cond delay="1338"/>
                                          </p:stCondLst>
                                        </p:cTn>
                                        <p:tgtEl>
                                          <p:spTgt spid="20483">
                                            <p:txEl>
                                              <p:pRg st="2" end="2"/>
                                            </p:txEl>
                                          </p:spTgt>
                                        </p:tgtEl>
                                      </p:cBhvr>
                                      <p:to x="100000" y="100000"/>
                                    </p:animScale>
                                    <p:animScale>
                                      <p:cBhvr>
                                        <p:cTn id="49" dur="26">
                                          <p:stCondLst>
                                            <p:cond delay="1642"/>
                                          </p:stCondLst>
                                        </p:cTn>
                                        <p:tgtEl>
                                          <p:spTgt spid="20483">
                                            <p:txEl>
                                              <p:pRg st="2" end="2"/>
                                            </p:txEl>
                                          </p:spTgt>
                                        </p:tgtEl>
                                      </p:cBhvr>
                                      <p:to x="100000" y="90000"/>
                                    </p:animScale>
                                    <p:animScale>
                                      <p:cBhvr>
                                        <p:cTn id="50" dur="166" decel="50000">
                                          <p:stCondLst>
                                            <p:cond delay="1668"/>
                                          </p:stCondLst>
                                        </p:cTn>
                                        <p:tgtEl>
                                          <p:spTgt spid="20483">
                                            <p:txEl>
                                              <p:pRg st="2" end="2"/>
                                            </p:txEl>
                                          </p:spTgt>
                                        </p:tgtEl>
                                      </p:cBhvr>
                                      <p:to x="100000" y="100000"/>
                                    </p:animScale>
                                    <p:animScale>
                                      <p:cBhvr>
                                        <p:cTn id="51" dur="26">
                                          <p:stCondLst>
                                            <p:cond delay="1808"/>
                                          </p:stCondLst>
                                        </p:cTn>
                                        <p:tgtEl>
                                          <p:spTgt spid="20483">
                                            <p:txEl>
                                              <p:pRg st="2" end="2"/>
                                            </p:txEl>
                                          </p:spTgt>
                                        </p:tgtEl>
                                      </p:cBhvr>
                                      <p:to x="100000" y="95000"/>
                                    </p:animScale>
                                    <p:animScale>
                                      <p:cBhvr>
                                        <p:cTn id="52" dur="166" decel="50000">
                                          <p:stCondLst>
                                            <p:cond delay="1834"/>
                                          </p:stCondLst>
                                        </p:cTn>
                                        <p:tgtEl>
                                          <p:spTgt spid="20483">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20483">
                                            <p:txEl>
                                              <p:pRg st="3" end="3"/>
                                            </p:txEl>
                                          </p:spTgt>
                                        </p:tgtEl>
                                        <p:attrNameLst>
                                          <p:attrName>style.visibility</p:attrName>
                                        </p:attrNameLst>
                                      </p:cBhvr>
                                      <p:to>
                                        <p:strVal val="visible"/>
                                      </p:to>
                                    </p:set>
                                    <p:animEffect transition="in" filter="wipe(down)">
                                      <p:cBhvr>
                                        <p:cTn id="55" dur="580">
                                          <p:stCondLst>
                                            <p:cond delay="0"/>
                                          </p:stCondLst>
                                        </p:cTn>
                                        <p:tgtEl>
                                          <p:spTgt spid="20483">
                                            <p:txEl>
                                              <p:pRg st="3" end="3"/>
                                            </p:txEl>
                                          </p:spTgt>
                                        </p:tgtEl>
                                      </p:cBhvr>
                                    </p:animEffect>
                                    <p:anim calcmode="lin" valueType="num">
                                      <p:cBhvr>
                                        <p:cTn id="56" dur="1822" tmFilter="0,0; 0.14,0.36; 0.43,0.73; 0.71,0.91; 1.0,1.0">
                                          <p:stCondLst>
                                            <p:cond delay="0"/>
                                          </p:stCondLst>
                                        </p:cTn>
                                        <p:tgtEl>
                                          <p:spTgt spid="20483">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20483">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20483">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20483">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20483">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20483">
                                            <p:txEl>
                                              <p:pRg st="3" end="3"/>
                                            </p:txEl>
                                          </p:spTgt>
                                        </p:tgtEl>
                                      </p:cBhvr>
                                      <p:to x="100000" y="60000"/>
                                    </p:animScale>
                                    <p:animScale>
                                      <p:cBhvr>
                                        <p:cTn id="62" dur="166" decel="50000">
                                          <p:stCondLst>
                                            <p:cond delay="676"/>
                                          </p:stCondLst>
                                        </p:cTn>
                                        <p:tgtEl>
                                          <p:spTgt spid="20483">
                                            <p:txEl>
                                              <p:pRg st="3" end="3"/>
                                            </p:txEl>
                                          </p:spTgt>
                                        </p:tgtEl>
                                      </p:cBhvr>
                                      <p:to x="100000" y="100000"/>
                                    </p:animScale>
                                    <p:animScale>
                                      <p:cBhvr>
                                        <p:cTn id="63" dur="26">
                                          <p:stCondLst>
                                            <p:cond delay="1312"/>
                                          </p:stCondLst>
                                        </p:cTn>
                                        <p:tgtEl>
                                          <p:spTgt spid="20483">
                                            <p:txEl>
                                              <p:pRg st="3" end="3"/>
                                            </p:txEl>
                                          </p:spTgt>
                                        </p:tgtEl>
                                      </p:cBhvr>
                                      <p:to x="100000" y="80000"/>
                                    </p:animScale>
                                    <p:animScale>
                                      <p:cBhvr>
                                        <p:cTn id="64" dur="166" decel="50000">
                                          <p:stCondLst>
                                            <p:cond delay="1338"/>
                                          </p:stCondLst>
                                        </p:cTn>
                                        <p:tgtEl>
                                          <p:spTgt spid="20483">
                                            <p:txEl>
                                              <p:pRg st="3" end="3"/>
                                            </p:txEl>
                                          </p:spTgt>
                                        </p:tgtEl>
                                      </p:cBhvr>
                                      <p:to x="100000" y="100000"/>
                                    </p:animScale>
                                    <p:animScale>
                                      <p:cBhvr>
                                        <p:cTn id="65" dur="26">
                                          <p:stCondLst>
                                            <p:cond delay="1642"/>
                                          </p:stCondLst>
                                        </p:cTn>
                                        <p:tgtEl>
                                          <p:spTgt spid="20483">
                                            <p:txEl>
                                              <p:pRg st="3" end="3"/>
                                            </p:txEl>
                                          </p:spTgt>
                                        </p:tgtEl>
                                      </p:cBhvr>
                                      <p:to x="100000" y="90000"/>
                                    </p:animScale>
                                    <p:animScale>
                                      <p:cBhvr>
                                        <p:cTn id="66" dur="166" decel="50000">
                                          <p:stCondLst>
                                            <p:cond delay="1668"/>
                                          </p:stCondLst>
                                        </p:cTn>
                                        <p:tgtEl>
                                          <p:spTgt spid="20483">
                                            <p:txEl>
                                              <p:pRg st="3" end="3"/>
                                            </p:txEl>
                                          </p:spTgt>
                                        </p:tgtEl>
                                      </p:cBhvr>
                                      <p:to x="100000" y="100000"/>
                                    </p:animScale>
                                    <p:animScale>
                                      <p:cBhvr>
                                        <p:cTn id="67" dur="26">
                                          <p:stCondLst>
                                            <p:cond delay="1808"/>
                                          </p:stCondLst>
                                        </p:cTn>
                                        <p:tgtEl>
                                          <p:spTgt spid="20483">
                                            <p:txEl>
                                              <p:pRg st="3" end="3"/>
                                            </p:txEl>
                                          </p:spTgt>
                                        </p:tgtEl>
                                      </p:cBhvr>
                                      <p:to x="100000" y="95000"/>
                                    </p:animScale>
                                    <p:animScale>
                                      <p:cBhvr>
                                        <p:cTn id="68" dur="166" decel="50000">
                                          <p:stCondLst>
                                            <p:cond delay="1834"/>
                                          </p:stCondLst>
                                        </p:cTn>
                                        <p:tgtEl>
                                          <p:spTgt spid="20483">
                                            <p:txEl>
                                              <p:pRg st="3" end="3"/>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20483">
                                            <p:txEl>
                                              <p:pRg st="4" end="4"/>
                                            </p:txEl>
                                          </p:spTgt>
                                        </p:tgtEl>
                                        <p:attrNameLst>
                                          <p:attrName>style.visibility</p:attrName>
                                        </p:attrNameLst>
                                      </p:cBhvr>
                                      <p:to>
                                        <p:strVal val="visible"/>
                                      </p:to>
                                    </p:set>
                                    <p:animEffect transition="in" filter="wipe(down)">
                                      <p:cBhvr>
                                        <p:cTn id="71" dur="580">
                                          <p:stCondLst>
                                            <p:cond delay="0"/>
                                          </p:stCondLst>
                                        </p:cTn>
                                        <p:tgtEl>
                                          <p:spTgt spid="20483">
                                            <p:txEl>
                                              <p:pRg st="4" end="4"/>
                                            </p:txEl>
                                          </p:spTgt>
                                        </p:tgtEl>
                                      </p:cBhvr>
                                    </p:animEffect>
                                    <p:anim calcmode="lin" valueType="num">
                                      <p:cBhvr>
                                        <p:cTn id="72" dur="1822" tmFilter="0,0; 0.14,0.36; 0.43,0.73; 0.71,0.91; 1.0,1.0">
                                          <p:stCondLst>
                                            <p:cond delay="0"/>
                                          </p:stCondLst>
                                        </p:cTn>
                                        <p:tgtEl>
                                          <p:spTgt spid="20483">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20483">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20483">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20483">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20483">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20483">
                                            <p:txEl>
                                              <p:pRg st="4" end="4"/>
                                            </p:txEl>
                                          </p:spTgt>
                                        </p:tgtEl>
                                      </p:cBhvr>
                                      <p:to x="100000" y="60000"/>
                                    </p:animScale>
                                    <p:animScale>
                                      <p:cBhvr>
                                        <p:cTn id="78" dur="166" decel="50000">
                                          <p:stCondLst>
                                            <p:cond delay="676"/>
                                          </p:stCondLst>
                                        </p:cTn>
                                        <p:tgtEl>
                                          <p:spTgt spid="20483">
                                            <p:txEl>
                                              <p:pRg st="4" end="4"/>
                                            </p:txEl>
                                          </p:spTgt>
                                        </p:tgtEl>
                                      </p:cBhvr>
                                      <p:to x="100000" y="100000"/>
                                    </p:animScale>
                                    <p:animScale>
                                      <p:cBhvr>
                                        <p:cTn id="79" dur="26">
                                          <p:stCondLst>
                                            <p:cond delay="1312"/>
                                          </p:stCondLst>
                                        </p:cTn>
                                        <p:tgtEl>
                                          <p:spTgt spid="20483">
                                            <p:txEl>
                                              <p:pRg st="4" end="4"/>
                                            </p:txEl>
                                          </p:spTgt>
                                        </p:tgtEl>
                                      </p:cBhvr>
                                      <p:to x="100000" y="80000"/>
                                    </p:animScale>
                                    <p:animScale>
                                      <p:cBhvr>
                                        <p:cTn id="80" dur="166" decel="50000">
                                          <p:stCondLst>
                                            <p:cond delay="1338"/>
                                          </p:stCondLst>
                                        </p:cTn>
                                        <p:tgtEl>
                                          <p:spTgt spid="20483">
                                            <p:txEl>
                                              <p:pRg st="4" end="4"/>
                                            </p:txEl>
                                          </p:spTgt>
                                        </p:tgtEl>
                                      </p:cBhvr>
                                      <p:to x="100000" y="100000"/>
                                    </p:animScale>
                                    <p:animScale>
                                      <p:cBhvr>
                                        <p:cTn id="81" dur="26">
                                          <p:stCondLst>
                                            <p:cond delay="1642"/>
                                          </p:stCondLst>
                                        </p:cTn>
                                        <p:tgtEl>
                                          <p:spTgt spid="20483">
                                            <p:txEl>
                                              <p:pRg st="4" end="4"/>
                                            </p:txEl>
                                          </p:spTgt>
                                        </p:tgtEl>
                                      </p:cBhvr>
                                      <p:to x="100000" y="90000"/>
                                    </p:animScale>
                                    <p:animScale>
                                      <p:cBhvr>
                                        <p:cTn id="82" dur="166" decel="50000">
                                          <p:stCondLst>
                                            <p:cond delay="1668"/>
                                          </p:stCondLst>
                                        </p:cTn>
                                        <p:tgtEl>
                                          <p:spTgt spid="20483">
                                            <p:txEl>
                                              <p:pRg st="4" end="4"/>
                                            </p:txEl>
                                          </p:spTgt>
                                        </p:tgtEl>
                                      </p:cBhvr>
                                      <p:to x="100000" y="100000"/>
                                    </p:animScale>
                                    <p:animScale>
                                      <p:cBhvr>
                                        <p:cTn id="83" dur="26">
                                          <p:stCondLst>
                                            <p:cond delay="1808"/>
                                          </p:stCondLst>
                                        </p:cTn>
                                        <p:tgtEl>
                                          <p:spTgt spid="20483">
                                            <p:txEl>
                                              <p:pRg st="4" end="4"/>
                                            </p:txEl>
                                          </p:spTgt>
                                        </p:tgtEl>
                                      </p:cBhvr>
                                      <p:to x="100000" y="95000"/>
                                    </p:animScale>
                                    <p:animScale>
                                      <p:cBhvr>
                                        <p:cTn id="84" dur="166" decel="50000">
                                          <p:stCondLst>
                                            <p:cond delay="1834"/>
                                          </p:stCondLst>
                                        </p:cTn>
                                        <p:tgtEl>
                                          <p:spTgt spid="20483">
                                            <p:txEl>
                                              <p:pRg st="4" end="4"/>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20483">
                                            <p:txEl>
                                              <p:pRg st="5" end="5"/>
                                            </p:txEl>
                                          </p:spTgt>
                                        </p:tgtEl>
                                        <p:attrNameLst>
                                          <p:attrName>style.visibility</p:attrName>
                                        </p:attrNameLst>
                                      </p:cBhvr>
                                      <p:to>
                                        <p:strVal val="visible"/>
                                      </p:to>
                                    </p:set>
                                    <p:animEffect transition="in" filter="wipe(down)">
                                      <p:cBhvr>
                                        <p:cTn id="87" dur="580">
                                          <p:stCondLst>
                                            <p:cond delay="0"/>
                                          </p:stCondLst>
                                        </p:cTn>
                                        <p:tgtEl>
                                          <p:spTgt spid="20483">
                                            <p:txEl>
                                              <p:pRg st="5" end="5"/>
                                            </p:txEl>
                                          </p:spTgt>
                                        </p:tgtEl>
                                      </p:cBhvr>
                                    </p:animEffect>
                                    <p:anim calcmode="lin" valueType="num">
                                      <p:cBhvr>
                                        <p:cTn id="88" dur="1822" tmFilter="0,0; 0.14,0.36; 0.43,0.73; 0.71,0.91; 1.0,1.0">
                                          <p:stCondLst>
                                            <p:cond delay="0"/>
                                          </p:stCondLst>
                                        </p:cTn>
                                        <p:tgtEl>
                                          <p:spTgt spid="20483">
                                            <p:txEl>
                                              <p:pRg st="5" end="5"/>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20483">
                                            <p:txEl>
                                              <p:pRg st="5" end="5"/>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20483">
                                            <p:txEl>
                                              <p:pRg st="5" end="5"/>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20483">
                                            <p:txEl>
                                              <p:pRg st="5" end="5"/>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20483">
                                            <p:txEl>
                                              <p:pRg st="5" end="5"/>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20483">
                                            <p:txEl>
                                              <p:pRg st="5" end="5"/>
                                            </p:txEl>
                                          </p:spTgt>
                                        </p:tgtEl>
                                      </p:cBhvr>
                                      <p:to x="100000" y="60000"/>
                                    </p:animScale>
                                    <p:animScale>
                                      <p:cBhvr>
                                        <p:cTn id="94" dur="166" decel="50000">
                                          <p:stCondLst>
                                            <p:cond delay="676"/>
                                          </p:stCondLst>
                                        </p:cTn>
                                        <p:tgtEl>
                                          <p:spTgt spid="20483">
                                            <p:txEl>
                                              <p:pRg st="5" end="5"/>
                                            </p:txEl>
                                          </p:spTgt>
                                        </p:tgtEl>
                                      </p:cBhvr>
                                      <p:to x="100000" y="100000"/>
                                    </p:animScale>
                                    <p:animScale>
                                      <p:cBhvr>
                                        <p:cTn id="95" dur="26">
                                          <p:stCondLst>
                                            <p:cond delay="1312"/>
                                          </p:stCondLst>
                                        </p:cTn>
                                        <p:tgtEl>
                                          <p:spTgt spid="20483">
                                            <p:txEl>
                                              <p:pRg st="5" end="5"/>
                                            </p:txEl>
                                          </p:spTgt>
                                        </p:tgtEl>
                                      </p:cBhvr>
                                      <p:to x="100000" y="80000"/>
                                    </p:animScale>
                                    <p:animScale>
                                      <p:cBhvr>
                                        <p:cTn id="96" dur="166" decel="50000">
                                          <p:stCondLst>
                                            <p:cond delay="1338"/>
                                          </p:stCondLst>
                                        </p:cTn>
                                        <p:tgtEl>
                                          <p:spTgt spid="20483">
                                            <p:txEl>
                                              <p:pRg st="5" end="5"/>
                                            </p:txEl>
                                          </p:spTgt>
                                        </p:tgtEl>
                                      </p:cBhvr>
                                      <p:to x="100000" y="100000"/>
                                    </p:animScale>
                                    <p:animScale>
                                      <p:cBhvr>
                                        <p:cTn id="97" dur="26">
                                          <p:stCondLst>
                                            <p:cond delay="1642"/>
                                          </p:stCondLst>
                                        </p:cTn>
                                        <p:tgtEl>
                                          <p:spTgt spid="20483">
                                            <p:txEl>
                                              <p:pRg st="5" end="5"/>
                                            </p:txEl>
                                          </p:spTgt>
                                        </p:tgtEl>
                                      </p:cBhvr>
                                      <p:to x="100000" y="90000"/>
                                    </p:animScale>
                                    <p:animScale>
                                      <p:cBhvr>
                                        <p:cTn id="98" dur="166" decel="50000">
                                          <p:stCondLst>
                                            <p:cond delay="1668"/>
                                          </p:stCondLst>
                                        </p:cTn>
                                        <p:tgtEl>
                                          <p:spTgt spid="20483">
                                            <p:txEl>
                                              <p:pRg st="5" end="5"/>
                                            </p:txEl>
                                          </p:spTgt>
                                        </p:tgtEl>
                                      </p:cBhvr>
                                      <p:to x="100000" y="100000"/>
                                    </p:animScale>
                                    <p:animScale>
                                      <p:cBhvr>
                                        <p:cTn id="99" dur="26">
                                          <p:stCondLst>
                                            <p:cond delay="1808"/>
                                          </p:stCondLst>
                                        </p:cTn>
                                        <p:tgtEl>
                                          <p:spTgt spid="20483">
                                            <p:txEl>
                                              <p:pRg st="5" end="5"/>
                                            </p:txEl>
                                          </p:spTgt>
                                        </p:tgtEl>
                                      </p:cBhvr>
                                      <p:to x="100000" y="95000"/>
                                    </p:animScale>
                                    <p:animScale>
                                      <p:cBhvr>
                                        <p:cTn id="100" dur="166" decel="50000">
                                          <p:stCondLst>
                                            <p:cond delay="1834"/>
                                          </p:stCondLst>
                                        </p:cTn>
                                        <p:tgtEl>
                                          <p:spTgt spid="2048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What do I need to demonstrate?</a:t>
            </a:r>
            <a:endParaRPr lang="en-GB"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1686684546"/>
              </p:ext>
            </p:extLst>
          </p:nvPr>
        </p:nvGraphicFramePr>
        <p:xfrm>
          <a:off x="323527" y="1844825"/>
          <a:ext cx="7601273" cy="7174992"/>
        </p:xfrm>
        <a:graphic>
          <a:graphicData uri="http://schemas.openxmlformats.org/drawingml/2006/table">
            <a:tbl>
              <a:tblPr firstRow="1" firstCol="1" bandRow="1"/>
              <a:tblGrid>
                <a:gridCol w="1135229">
                  <a:extLst>
                    <a:ext uri="{9D8B030D-6E8A-4147-A177-3AD203B41FA5}">
                      <a16:colId xmlns:a16="http://schemas.microsoft.com/office/drawing/2014/main" val="20000"/>
                    </a:ext>
                  </a:extLst>
                </a:gridCol>
                <a:gridCol w="1207402">
                  <a:extLst>
                    <a:ext uri="{9D8B030D-6E8A-4147-A177-3AD203B41FA5}">
                      <a16:colId xmlns:a16="http://schemas.microsoft.com/office/drawing/2014/main" val="20001"/>
                    </a:ext>
                  </a:extLst>
                </a:gridCol>
                <a:gridCol w="1279075">
                  <a:extLst>
                    <a:ext uri="{9D8B030D-6E8A-4147-A177-3AD203B41FA5}">
                      <a16:colId xmlns:a16="http://schemas.microsoft.com/office/drawing/2014/main" val="20002"/>
                    </a:ext>
                  </a:extLst>
                </a:gridCol>
                <a:gridCol w="1279075">
                  <a:extLst>
                    <a:ext uri="{9D8B030D-6E8A-4147-A177-3AD203B41FA5}">
                      <a16:colId xmlns:a16="http://schemas.microsoft.com/office/drawing/2014/main" val="20003"/>
                    </a:ext>
                  </a:extLst>
                </a:gridCol>
                <a:gridCol w="1350246">
                  <a:extLst>
                    <a:ext uri="{9D8B030D-6E8A-4147-A177-3AD203B41FA5}">
                      <a16:colId xmlns:a16="http://schemas.microsoft.com/office/drawing/2014/main" val="20004"/>
                    </a:ext>
                  </a:extLst>
                </a:gridCol>
                <a:gridCol w="1350246">
                  <a:extLst>
                    <a:ext uri="{9D8B030D-6E8A-4147-A177-3AD203B41FA5}">
                      <a16:colId xmlns:a16="http://schemas.microsoft.com/office/drawing/2014/main" val="20005"/>
                    </a:ext>
                  </a:extLst>
                </a:gridCol>
              </a:tblGrid>
              <a:tr h="1111182">
                <a:tc>
                  <a:txBody>
                    <a:bodyPr/>
                    <a:lstStyle/>
                    <a:p>
                      <a:pPr indent="17780">
                        <a:spcAft>
                          <a:spcPts val="0"/>
                        </a:spcAft>
                      </a:pPr>
                      <a:r>
                        <a:rPr lang="en-US" sz="700" dirty="0">
                          <a:effectLst/>
                          <a:latin typeface="Arial" panose="020B0604020202020204" pitchFamily="34" charset="0"/>
                          <a:ea typeface="Times New Roman" panose="02020603050405020304" pitchFamily="18" charset="0"/>
                        </a:rPr>
                        <a:t>Clarity of Structure</a:t>
                      </a:r>
                      <a:endParaRPr lang="en-GB" sz="1000" dirty="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000" dirty="0">
                          <a:effectLst/>
                          <a:latin typeface="Arial" panose="020B0604020202020204" pitchFamily="34" charset="0"/>
                          <a:ea typeface="Times New Roman" panose="02020603050405020304" pitchFamily="18" charset="0"/>
                        </a:rPr>
                        <a:t>Rambling or meandering sequence of sections or statements lacking argument and coherent conclusions.</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4D5"/>
                    </a:solidFill>
                  </a:tcPr>
                </a:tc>
                <a:tc>
                  <a:txBody>
                    <a:bodyPr/>
                    <a:lstStyle/>
                    <a:p>
                      <a:pPr>
                        <a:lnSpc>
                          <a:spcPct val="107000"/>
                        </a:lnSpc>
                        <a:spcAft>
                          <a:spcPts val="0"/>
                        </a:spcAft>
                      </a:pPr>
                      <a:r>
                        <a:rPr lang="en-US" sz="1000">
                          <a:effectLst/>
                          <a:latin typeface="Arial" panose="020B0604020202020204" pitchFamily="34" charset="0"/>
                          <a:ea typeface="Times New Roman" panose="02020603050405020304" pitchFamily="18" charset="0"/>
                        </a:rPr>
                        <a:t>Attempts to link and</a:t>
                      </a:r>
                      <a:r>
                        <a:rPr lang="en-GB" sz="1000">
                          <a:effectLst/>
                          <a:latin typeface="Arial" panose="020B0604020202020204" pitchFamily="34" charset="0"/>
                          <a:ea typeface="Times New Roman" panose="02020603050405020304" pitchFamily="18" charset="0"/>
                        </a:rPr>
                        <a:t> synthesise</a:t>
                      </a:r>
                      <a:r>
                        <a:rPr lang="en-US" sz="1000">
                          <a:effectLst/>
                          <a:latin typeface="Arial" panose="020B0604020202020204" pitchFamily="34" charset="0"/>
                          <a:ea typeface="Times New Roman" panose="02020603050405020304" pitchFamily="18" charset="0"/>
                        </a:rPr>
                        <a:t> arguments although may not make a coherent whole with clear conclusions.</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nSpc>
                          <a:spcPct val="107000"/>
                        </a:lnSpc>
                        <a:spcAft>
                          <a:spcPts val="0"/>
                        </a:spcAft>
                      </a:pPr>
                      <a:r>
                        <a:rPr lang="en-US" sz="1000">
                          <a:effectLst/>
                          <a:latin typeface="Arial" panose="020B0604020202020204" pitchFamily="34" charset="0"/>
                          <a:ea typeface="Times New Roman" panose="02020603050405020304" pitchFamily="18" charset="0"/>
                        </a:rPr>
                        <a:t>Satisfactory links are made between sections. A clear, if simple, line of thought can be seen throughout the assignment. Straightforward conclusions can be seen to be drawn from main body of the assignment.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nSpc>
                          <a:spcPct val="107000"/>
                        </a:lnSpc>
                        <a:spcAft>
                          <a:spcPts val="0"/>
                        </a:spcAft>
                      </a:pPr>
                      <a:r>
                        <a:rPr lang="en-US" sz="1000">
                          <a:solidFill>
                            <a:srgbClr val="000000"/>
                          </a:solidFill>
                          <a:effectLst/>
                          <a:latin typeface="Arial" panose="020B0604020202020204" pitchFamily="34" charset="0"/>
                          <a:ea typeface="Calibri" panose="020F0502020204030204" pitchFamily="34" charset="0"/>
                        </a:rPr>
                        <a:t>Good structure which is logically progressed. A clear line of thought can be seen throughout the assignment. Conclusions are drawn clearly from the main body of the assignment. </a:t>
                      </a:r>
                      <a:endParaRPr lang="en-GB" sz="1200">
                        <a:effectLst/>
                        <a:latin typeface="Times New Roman" panose="02020603050405020304" pitchFamily="18" charset="0"/>
                        <a:ea typeface="Times New Roman" panose="02020603050405020304" pitchFamily="18" charset="0"/>
                      </a:endParaRPr>
                    </a:p>
                    <a:p>
                      <a:pPr>
                        <a:lnSpc>
                          <a:spcPct val="107000"/>
                        </a:lnSpc>
                        <a:spcAft>
                          <a:spcPts val="0"/>
                        </a:spcAft>
                      </a:pPr>
                      <a:r>
                        <a:rPr lang="en-US" sz="1000">
                          <a:effectLst/>
                          <a:latin typeface="Arial" panose="020B0604020202020204" pitchFamily="34" charset="0"/>
                          <a:ea typeface="Times New Roman" panose="02020603050405020304" pitchFamily="18" charset="0"/>
                        </a:rPr>
                        <a:t>Overall presentation of material is good.</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nSpc>
                          <a:spcPct val="107000"/>
                        </a:lnSpc>
                        <a:spcAft>
                          <a:spcPts val="0"/>
                        </a:spcAft>
                      </a:pPr>
                      <a:r>
                        <a:rPr lang="en-US" sz="1000">
                          <a:solidFill>
                            <a:srgbClr val="000000"/>
                          </a:solidFill>
                          <a:effectLst/>
                          <a:latin typeface="Arial" panose="020B0604020202020204" pitchFamily="34" charset="0"/>
                          <a:ea typeface="Calibri" panose="020F0502020204030204" pitchFamily="34" charset="0"/>
                        </a:rPr>
                        <a:t>Secure, well considered structure, which is logically progressed. An explicit and clear line of thought can be seen linking each section. Conclusions are drawn confidently and in a focused way from the main body of the assignment. </a:t>
                      </a:r>
                      <a:endParaRPr lang="en-GB" sz="1200">
                        <a:effectLst/>
                        <a:latin typeface="Times New Roman" panose="02020603050405020304" pitchFamily="18" charset="0"/>
                        <a:ea typeface="Times New Roman" panose="02020603050405020304" pitchFamily="18" charset="0"/>
                      </a:endParaRPr>
                    </a:p>
                    <a:p>
                      <a:pPr>
                        <a:lnSpc>
                          <a:spcPct val="107000"/>
                        </a:lnSpc>
                        <a:spcAft>
                          <a:spcPts val="0"/>
                        </a:spcAft>
                      </a:pPr>
                      <a:r>
                        <a:rPr lang="en-US" sz="1000">
                          <a:effectLst/>
                          <a:latin typeface="Arial" panose="020B0604020202020204" pitchFamily="34" charset="0"/>
                          <a:ea typeface="Times New Roman" panose="02020603050405020304" pitchFamily="18" charset="0"/>
                        </a:rPr>
                        <a:t>Overall presentation of material is excellent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extLst>
                  <a:ext uri="{0D108BD9-81ED-4DB2-BD59-A6C34878D82A}">
                    <a16:rowId xmlns:a16="http://schemas.microsoft.com/office/drawing/2014/main" val="10000"/>
                  </a:ext>
                </a:extLst>
              </a:tr>
              <a:tr h="1683285">
                <a:tc>
                  <a:txBody>
                    <a:bodyPr/>
                    <a:lstStyle/>
                    <a:p>
                      <a:pPr indent="17780">
                        <a:spcAft>
                          <a:spcPts val="0"/>
                        </a:spcAft>
                      </a:pPr>
                      <a:r>
                        <a:rPr lang="en-US" sz="700">
                          <a:effectLst/>
                          <a:latin typeface="Arial" panose="020B0604020202020204" pitchFamily="34" charset="0"/>
                          <a:ea typeface="Times New Roman" panose="02020603050405020304" pitchFamily="18" charset="0"/>
                        </a:rPr>
                        <a:t>Use of Grammar</a:t>
                      </a:r>
                      <a:endParaRPr lang="en-GB" sz="100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1000" dirty="0">
                          <a:effectLst/>
                          <a:latin typeface="Arial" panose="020B0604020202020204" pitchFamily="34" charset="0"/>
                          <a:ea typeface="Times New Roman" panose="02020603050405020304" pitchFamily="18" charset="0"/>
                        </a:rPr>
                        <a:t>Poor craftsmanship and presentation, e.g. uses inappropriate, inaccurate language, poor spelling, punctuation and grammar, expression that is difficult to penetrate.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4D5"/>
                    </a:solidFill>
                  </a:tcPr>
                </a:tc>
                <a:tc>
                  <a:txBody>
                    <a:bodyPr/>
                    <a:lstStyle/>
                    <a:p>
                      <a:pPr>
                        <a:lnSpc>
                          <a:spcPct val="107000"/>
                        </a:lnSpc>
                        <a:spcAft>
                          <a:spcPts val="0"/>
                        </a:spcAft>
                      </a:pPr>
                      <a:r>
                        <a:rPr lang="en-US" sz="1000">
                          <a:effectLst/>
                          <a:latin typeface="Arial" panose="020B0604020202020204" pitchFamily="34" charset="0"/>
                          <a:ea typeface="Times New Roman" panose="02020603050405020304" pitchFamily="18" charset="0"/>
                        </a:rPr>
                        <a:t>Adequate craftsmanship and presentation including mainly appropriate use of spelling, punctuation and grammar. Some errors in expression, punctuation and grammar may be evident, although meaning is not obscured.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nSpc>
                          <a:spcPct val="107000"/>
                        </a:lnSpc>
                        <a:spcAft>
                          <a:spcPts val="0"/>
                        </a:spcAft>
                      </a:pPr>
                      <a:r>
                        <a:rPr lang="en-US" sz="1000">
                          <a:effectLst/>
                          <a:latin typeface="Arial" panose="020B0604020202020204" pitchFamily="34" charset="0"/>
                          <a:ea typeface="Times New Roman" panose="02020603050405020304" pitchFamily="18" charset="0"/>
                        </a:rPr>
                        <a:t>Sound craftsmanship and presentation including appropriate and accurate use of spelling, punctuation and grammar. Written expression is accurate, if simple. Errors may be seen in more complicated structures or punctuation, but is secure overall.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nSpc>
                          <a:spcPct val="107000"/>
                        </a:lnSpc>
                        <a:spcAft>
                          <a:spcPts val="0"/>
                        </a:spcAft>
                      </a:pPr>
                      <a:r>
                        <a:rPr lang="en-US" sz="1000">
                          <a:solidFill>
                            <a:srgbClr val="000000"/>
                          </a:solidFill>
                          <a:effectLst/>
                          <a:latin typeface="Arial" panose="020B0604020202020204" pitchFamily="34" charset="0"/>
                          <a:ea typeface="Calibri" panose="020F0502020204030204" pitchFamily="34" charset="0"/>
                        </a:rPr>
                        <a:t>Craftsmanship is good. Vocabulary  and technical expression are used accurately. Grammar and punctuation are accurate, even when using more complex structures or punctuation. Written expression is fluent and used effectively. </a:t>
                      </a:r>
                      <a:endParaRPr lang="en-GB" sz="1200">
                        <a:effectLst/>
                        <a:latin typeface="Times New Roman" panose="02020603050405020304" pitchFamily="18" charset="0"/>
                        <a:ea typeface="Times New Roman" panose="02020603050405020304" pitchFamily="18" charset="0"/>
                      </a:endParaRPr>
                    </a:p>
                    <a:p>
                      <a:pPr>
                        <a:lnSpc>
                          <a:spcPct val="107000"/>
                        </a:lnSpc>
                        <a:spcAft>
                          <a:spcPts val="0"/>
                        </a:spcAft>
                      </a:pPr>
                      <a:r>
                        <a:rPr lang="en-US" sz="1000">
                          <a:effectLst/>
                          <a:latin typeface="Arial" panose="020B0604020202020204" pitchFamily="34"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nSpc>
                          <a:spcPct val="107000"/>
                        </a:lnSpc>
                        <a:spcAft>
                          <a:spcPts val="0"/>
                        </a:spcAft>
                      </a:pPr>
                      <a:r>
                        <a:rPr lang="en-US" sz="1000" dirty="0">
                          <a:effectLst/>
                          <a:latin typeface="Arial" panose="020B0604020202020204" pitchFamily="34" charset="0"/>
                          <a:ea typeface="Times New Roman" panose="02020603050405020304" pitchFamily="18" charset="0"/>
                        </a:rPr>
                        <a:t>Craftsmanship </a:t>
                      </a:r>
                      <a:endParaRPr lang="en-GB" sz="1200" dirty="0">
                        <a:effectLst/>
                        <a:latin typeface="Times New Roman" panose="02020603050405020304" pitchFamily="18" charset="0"/>
                        <a:ea typeface="Times New Roman" panose="02020603050405020304" pitchFamily="18" charset="0"/>
                      </a:endParaRPr>
                    </a:p>
                    <a:p>
                      <a:pPr>
                        <a:lnSpc>
                          <a:spcPct val="107000"/>
                        </a:lnSpc>
                        <a:spcAft>
                          <a:spcPts val="0"/>
                        </a:spcAft>
                      </a:pPr>
                      <a:r>
                        <a:rPr lang="en-US" sz="1000" dirty="0">
                          <a:solidFill>
                            <a:srgbClr val="000000"/>
                          </a:solidFill>
                          <a:effectLst/>
                          <a:latin typeface="Arial" panose="020B0604020202020204" pitchFamily="34" charset="0"/>
                          <a:ea typeface="Calibri" panose="020F0502020204030204" pitchFamily="34" charset="0"/>
                        </a:rPr>
                        <a:t>is excellent and fluent. Vocabulary and technical expression are used precisely. Grammar and punctuation are accurate and used effectively. More complex structures and punctuation are used with confidence. Written expression is used to enhance the points presented. </a:t>
                      </a:r>
                      <a:endParaRPr lang="en-GB" sz="1200" dirty="0">
                        <a:effectLst/>
                        <a:latin typeface="Times New Roman" panose="02020603050405020304" pitchFamily="18" charset="0"/>
                        <a:ea typeface="Times New Roman" panose="02020603050405020304" pitchFamily="18" charset="0"/>
                      </a:endParaRPr>
                    </a:p>
                    <a:p>
                      <a:pPr>
                        <a:lnSpc>
                          <a:spcPct val="107000"/>
                        </a:lnSpc>
                        <a:spcAft>
                          <a:spcPts val="0"/>
                        </a:spcAft>
                      </a:pPr>
                      <a:r>
                        <a:rPr lang="en-US" sz="10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extLst>
                  <a:ext uri="{0D108BD9-81ED-4DB2-BD59-A6C34878D82A}">
                    <a16:rowId xmlns:a16="http://schemas.microsoft.com/office/drawing/2014/main" val="10001"/>
                  </a:ext>
                </a:extLst>
              </a:tr>
              <a:tr h="546983">
                <a:tc rowSpan="2">
                  <a:txBody>
                    <a:bodyPr/>
                    <a:lstStyle/>
                    <a:p>
                      <a:pPr indent="17780">
                        <a:spcAft>
                          <a:spcPts val="0"/>
                        </a:spcAft>
                      </a:pPr>
                      <a:r>
                        <a:rPr lang="en-US" sz="700">
                          <a:effectLst/>
                          <a:latin typeface="Arial" panose="020B0604020202020204" pitchFamily="34" charset="0"/>
                          <a:ea typeface="Times New Roman" panose="02020603050405020304" pitchFamily="18" charset="0"/>
                        </a:rPr>
                        <a:t>Referencing </a:t>
                      </a:r>
                      <a:endParaRPr lang="en-GB" sz="100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spcAft>
                          <a:spcPts val="0"/>
                        </a:spcAft>
                      </a:pPr>
                      <a:r>
                        <a:rPr kumimoji="0" lang="en-US" sz="1000" kern="1200" dirty="0" smtClean="0">
                          <a:solidFill>
                            <a:schemeClr val="tx1"/>
                          </a:solidFill>
                          <a:effectLst/>
                          <a:latin typeface="Arial" panose="020B0604020202020204" pitchFamily="34" charset="0"/>
                          <a:ea typeface="+mn-ea"/>
                          <a:cs typeface="Arial" panose="020B0604020202020204" pitchFamily="34" charset="0"/>
                        </a:rPr>
                        <a:t>Academic referencing absent or fails to reference sources appropriately.</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4D5"/>
                    </a:solidFill>
                  </a:tcPr>
                </a:tc>
                <a:tc>
                  <a:txBody>
                    <a:bodyPr/>
                    <a:lstStyle/>
                    <a:p>
                      <a:pPr>
                        <a:lnSpc>
                          <a:spcPct val="107000"/>
                        </a:lnSpc>
                        <a:spcAft>
                          <a:spcPts val="0"/>
                        </a:spcAft>
                      </a:pPr>
                      <a:r>
                        <a:rPr lang="en-US" sz="1000" dirty="0">
                          <a:effectLst/>
                          <a:latin typeface="Arial" panose="020B0604020202020204" pitchFamily="34" charset="0"/>
                          <a:ea typeface="Times New Roman" panose="02020603050405020304" pitchFamily="18" charset="0"/>
                        </a:rPr>
                        <a:t>Academic referencing is generally accurate but may contain some minor errors and omissions.</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nSpc>
                          <a:spcPct val="107000"/>
                        </a:lnSpc>
                        <a:spcAft>
                          <a:spcPts val="0"/>
                        </a:spcAft>
                      </a:pPr>
                      <a:r>
                        <a:rPr lang="en-US" sz="1000" dirty="0">
                          <a:effectLst/>
                          <a:latin typeface="Arial" panose="020B0604020202020204" pitchFamily="34" charset="0"/>
                          <a:ea typeface="Times New Roman" panose="02020603050405020304" pitchFamily="18" charset="0"/>
                        </a:rPr>
                        <a:t>Academic referencing is generally accurate but may contain some minor errors and omissions.</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rowSpan="2">
                  <a:txBody>
                    <a:bodyPr/>
                    <a:lstStyle/>
                    <a:p>
                      <a:pPr>
                        <a:lnSpc>
                          <a:spcPct val="107000"/>
                        </a:lnSpc>
                        <a:spcAft>
                          <a:spcPts val="0"/>
                        </a:spcAft>
                      </a:pPr>
                      <a:r>
                        <a:rPr lang="en-US" sz="1000" dirty="0">
                          <a:solidFill>
                            <a:srgbClr val="000000"/>
                          </a:solidFill>
                          <a:effectLst/>
                          <a:latin typeface="Arial" panose="020B0604020202020204" pitchFamily="34" charset="0"/>
                          <a:ea typeface="Calibri" panose="020F0502020204030204" pitchFamily="34" charset="0"/>
                        </a:rPr>
                        <a:t>Able to paraphrase and use quotations effectively. </a:t>
                      </a:r>
                      <a:endParaRPr lang="en-GB" sz="1200" dirty="0">
                        <a:effectLst/>
                        <a:latin typeface="Times New Roman" panose="02020603050405020304" pitchFamily="18" charset="0"/>
                        <a:ea typeface="Times New Roman" panose="02020603050405020304" pitchFamily="18" charset="0"/>
                      </a:endParaRPr>
                    </a:p>
                    <a:p>
                      <a:pPr>
                        <a:lnSpc>
                          <a:spcPct val="107000"/>
                        </a:lnSpc>
                        <a:spcAft>
                          <a:spcPts val="0"/>
                        </a:spcAft>
                      </a:pPr>
                      <a:r>
                        <a:rPr lang="en-US" sz="1000" dirty="0">
                          <a:effectLst/>
                          <a:latin typeface="Arial" panose="020B0604020202020204" pitchFamily="34" charset="0"/>
                          <a:ea typeface="Times New Roman" panose="02020603050405020304" pitchFamily="18" charset="0"/>
                        </a:rPr>
                        <a:t>Consistent use of Harvard system throughout.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rowSpan="2">
                  <a:txBody>
                    <a:bodyPr/>
                    <a:lstStyle/>
                    <a:p>
                      <a:pPr>
                        <a:lnSpc>
                          <a:spcPct val="107000"/>
                        </a:lnSpc>
                        <a:spcAft>
                          <a:spcPts val="0"/>
                        </a:spcAft>
                      </a:pPr>
                      <a:r>
                        <a:rPr lang="en-US" sz="1000" dirty="0">
                          <a:solidFill>
                            <a:srgbClr val="000000"/>
                          </a:solidFill>
                          <a:effectLst/>
                          <a:latin typeface="Arial" panose="020B0604020202020204" pitchFamily="34" charset="0"/>
                          <a:ea typeface="Calibri" panose="020F0502020204030204" pitchFamily="34" charset="0"/>
                        </a:rPr>
                        <a:t>Referencing techniques used to demonstrate understanding of current research. </a:t>
                      </a:r>
                      <a:endParaRPr lang="en-GB" sz="1200" dirty="0">
                        <a:effectLst/>
                        <a:latin typeface="Times New Roman" panose="02020603050405020304" pitchFamily="18" charset="0"/>
                        <a:ea typeface="Times New Roman" panose="02020603050405020304" pitchFamily="18" charset="0"/>
                      </a:endParaRPr>
                    </a:p>
                    <a:p>
                      <a:pPr>
                        <a:lnSpc>
                          <a:spcPct val="107000"/>
                        </a:lnSpc>
                        <a:spcAft>
                          <a:spcPts val="0"/>
                        </a:spcAft>
                      </a:pPr>
                      <a:r>
                        <a:rPr lang="en-US" sz="1000" dirty="0">
                          <a:effectLst/>
                          <a:latin typeface="Arial" panose="020B0604020202020204" pitchFamily="34" charset="0"/>
                          <a:ea typeface="Times New Roman" panose="02020603050405020304" pitchFamily="18" charset="0"/>
                        </a:rPr>
                        <a:t>Harvard system mainly used accurately, including secondary sources.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extLst>
                  <a:ext uri="{0D108BD9-81ED-4DB2-BD59-A6C34878D82A}">
                    <a16:rowId xmlns:a16="http://schemas.microsoft.com/office/drawing/2014/main" val="10002"/>
                  </a:ext>
                </a:extLst>
              </a:tr>
              <a:tr h="546983">
                <a:tc vMerge="1">
                  <a:txBody>
                    <a:bodyPr/>
                    <a:lstStyle/>
                    <a:p>
                      <a:endParaRPr lang="en-GB"/>
                    </a:p>
                  </a:txBody>
                  <a:tcPr/>
                </a:tc>
                <a:tc vMerge="1">
                  <a:txBody>
                    <a:bodyPr/>
                    <a:lstStyle/>
                    <a:p>
                      <a:endParaRPr lang="en-GB"/>
                    </a:p>
                  </a:txBody>
                  <a:tcPr/>
                </a:tc>
                <a:tc>
                  <a:txBody>
                    <a:bodyPr/>
                    <a:lstStyle/>
                    <a:p>
                      <a:pPr>
                        <a:lnSpc>
                          <a:spcPct val="107000"/>
                        </a:lnSpc>
                        <a:spcAft>
                          <a:spcPts val="0"/>
                        </a:spcAft>
                      </a:pPr>
                      <a:r>
                        <a:rPr lang="en-US" sz="1000" dirty="0">
                          <a:effectLst/>
                          <a:latin typeface="Arial" panose="020B0604020202020204" pitchFamily="34" charset="0"/>
                          <a:ea typeface="Times New Roman" panose="02020603050405020304" pitchFamily="18" charset="0"/>
                        </a:rPr>
                        <a:t>There may be over-reliance on quotations to justify points without adequate application or analysis.</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nSpc>
                          <a:spcPct val="107000"/>
                        </a:lnSpc>
                        <a:spcAft>
                          <a:spcPts val="0"/>
                        </a:spcAft>
                      </a:pPr>
                      <a:r>
                        <a:rPr lang="en-US" sz="1000" dirty="0">
                          <a:effectLst/>
                          <a:latin typeface="Arial" panose="020B0604020202020204" pitchFamily="34" charset="0"/>
                          <a:ea typeface="Times New Roman" panose="02020603050405020304" pitchFamily="18" charset="0"/>
                        </a:rPr>
                        <a:t>There may be over-reliance on quotations to justify points without adequate analysis.</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v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v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extLst>
                  <a:ext uri="{0D108BD9-81ED-4DB2-BD59-A6C34878D82A}">
                    <a16:rowId xmlns:a16="http://schemas.microsoft.com/office/drawing/2014/main" val="10003"/>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440554965"/>
              </p:ext>
            </p:extLst>
          </p:nvPr>
        </p:nvGraphicFramePr>
        <p:xfrm>
          <a:off x="323526" y="1600200"/>
          <a:ext cx="7560842" cy="216023"/>
        </p:xfrm>
        <a:graphic>
          <a:graphicData uri="http://schemas.openxmlformats.org/drawingml/2006/table">
            <a:tbl>
              <a:tblPr firstRow="1" firstCol="1" bandRow="1"/>
              <a:tblGrid>
                <a:gridCol w="1152130">
                  <a:extLst>
                    <a:ext uri="{9D8B030D-6E8A-4147-A177-3AD203B41FA5}">
                      <a16:colId xmlns:a16="http://schemas.microsoft.com/office/drawing/2014/main" val="20000"/>
                    </a:ext>
                  </a:extLst>
                </a:gridCol>
                <a:gridCol w="1224136">
                  <a:extLst>
                    <a:ext uri="{9D8B030D-6E8A-4147-A177-3AD203B41FA5}">
                      <a16:colId xmlns:a16="http://schemas.microsoft.com/office/drawing/2014/main" val="20001"/>
                    </a:ext>
                  </a:extLst>
                </a:gridCol>
                <a:gridCol w="1224136">
                  <a:extLst>
                    <a:ext uri="{9D8B030D-6E8A-4147-A177-3AD203B41FA5}">
                      <a16:colId xmlns:a16="http://schemas.microsoft.com/office/drawing/2014/main" val="20002"/>
                    </a:ext>
                  </a:extLst>
                </a:gridCol>
                <a:gridCol w="1296144">
                  <a:extLst>
                    <a:ext uri="{9D8B030D-6E8A-4147-A177-3AD203B41FA5}">
                      <a16:colId xmlns:a16="http://schemas.microsoft.com/office/drawing/2014/main" val="20003"/>
                    </a:ext>
                  </a:extLst>
                </a:gridCol>
                <a:gridCol w="1368152">
                  <a:extLst>
                    <a:ext uri="{9D8B030D-6E8A-4147-A177-3AD203B41FA5}">
                      <a16:colId xmlns:a16="http://schemas.microsoft.com/office/drawing/2014/main" val="20004"/>
                    </a:ext>
                  </a:extLst>
                </a:gridCol>
                <a:gridCol w="1296144">
                  <a:extLst>
                    <a:ext uri="{9D8B030D-6E8A-4147-A177-3AD203B41FA5}">
                      <a16:colId xmlns:a16="http://schemas.microsoft.com/office/drawing/2014/main" val="20005"/>
                    </a:ext>
                  </a:extLst>
                </a:gridCol>
              </a:tblGrid>
              <a:tr h="216023">
                <a:tc>
                  <a:txBody>
                    <a:bodyPr/>
                    <a:lstStyle/>
                    <a:p>
                      <a:pPr marL="291465" indent="-291465">
                        <a:lnSpc>
                          <a:spcPct val="107000"/>
                        </a:lnSpc>
                        <a:spcAft>
                          <a:spcPts val="0"/>
                        </a:spcAft>
                      </a:pPr>
                      <a:r>
                        <a:rPr lang="en-US" sz="700" i="1" dirty="0">
                          <a:effectLst/>
                          <a:latin typeface="Arial" panose="020B0604020202020204" pitchFamily="34" charset="0"/>
                          <a:ea typeface="Calibri" panose="020F0502020204030204" pitchFamily="34" charset="0"/>
                        </a:rPr>
                        <a:t>Learning Outcomes</a:t>
                      </a:r>
                      <a:endParaRPr lang="en-GB" sz="1000" dirty="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US" sz="700" dirty="0">
                          <a:effectLst/>
                          <a:latin typeface="Arial" panose="020B0604020202020204" pitchFamily="34" charset="0"/>
                          <a:ea typeface="Calibri" panose="020F0502020204030204" pitchFamily="34" charset="0"/>
                        </a:rPr>
                        <a:t>Fail (E)</a:t>
                      </a:r>
                      <a:endParaRPr lang="en-GB" sz="1000" dirty="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4D5"/>
                    </a:solidFill>
                  </a:tcPr>
                </a:tc>
                <a:tc>
                  <a:txBody>
                    <a:bodyPr/>
                    <a:lstStyle/>
                    <a:p>
                      <a:pPr>
                        <a:lnSpc>
                          <a:spcPct val="107000"/>
                        </a:lnSpc>
                        <a:spcAft>
                          <a:spcPts val="0"/>
                        </a:spcAft>
                      </a:pPr>
                      <a:r>
                        <a:rPr lang="en-US" sz="700">
                          <a:effectLst/>
                          <a:latin typeface="Arial" panose="020B0604020202020204" pitchFamily="34" charset="0"/>
                          <a:ea typeface="Calibri" panose="020F0502020204030204" pitchFamily="34" charset="0"/>
                        </a:rPr>
                        <a:t>Borderline Pass (D)</a:t>
                      </a:r>
                      <a:endParaRPr lang="en-GB" sz="100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nSpc>
                          <a:spcPct val="107000"/>
                        </a:lnSpc>
                        <a:spcAft>
                          <a:spcPts val="0"/>
                        </a:spcAft>
                      </a:pPr>
                      <a:r>
                        <a:rPr lang="en-US" sz="700">
                          <a:effectLst/>
                          <a:latin typeface="Arial" panose="020B0604020202020204" pitchFamily="34" charset="0"/>
                          <a:ea typeface="Calibri" panose="020F0502020204030204" pitchFamily="34" charset="0"/>
                        </a:rPr>
                        <a:t>Pass (C)</a:t>
                      </a:r>
                      <a:endParaRPr lang="en-GB" sz="100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nSpc>
                          <a:spcPct val="107000"/>
                        </a:lnSpc>
                        <a:spcAft>
                          <a:spcPts val="0"/>
                        </a:spcAft>
                      </a:pPr>
                      <a:r>
                        <a:rPr lang="en-US" sz="700">
                          <a:effectLst/>
                          <a:latin typeface="Arial" panose="020B0604020202020204" pitchFamily="34" charset="0"/>
                          <a:ea typeface="Calibri" panose="020F0502020204030204" pitchFamily="34" charset="0"/>
                        </a:rPr>
                        <a:t>Good Pass (B)</a:t>
                      </a:r>
                      <a:endParaRPr lang="en-GB" sz="100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marL="111125" indent="-111125">
                        <a:lnSpc>
                          <a:spcPct val="107000"/>
                        </a:lnSpc>
                        <a:spcAft>
                          <a:spcPts val="0"/>
                        </a:spcAft>
                      </a:pPr>
                      <a:r>
                        <a:rPr lang="en-US" sz="700" dirty="0">
                          <a:effectLst/>
                          <a:latin typeface="Arial" panose="020B0604020202020204" pitchFamily="34" charset="0"/>
                          <a:ea typeface="Calibri" panose="020F0502020204030204" pitchFamily="34" charset="0"/>
                        </a:rPr>
                        <a:t>Excellent Pass (A)</a:t>
                      </a:r>
                      <a:endParaRPr lang="en-GB" sz="1000" dirty="0">
                        <a:effectLst/>
                        <a:latin typeface="Times New Roman" panose="02020603050405020304" pitchFamily="18" charset="0"/>
                        <a:ea typeface="Times New Roman" panose="02020603050405020304" pitchFamily="18" charset="0"/>
                      </a:endParaRPr>
                    </a:p>
                  </a:txBody>
                  <a:tcPr marL="56332" marR="563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15572929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381000" y="0"/>
            <a:ext cx="7772400" cy="1143000"/>
          </a:xfrm>
        </p:spPr>
        <p:txBody>
          <a:bodyPr>
            <a:normAutofit fontScale="90000"/>
          </a:bodyPr>
          <a:lstStyle/>
          <a:p>
            <a:pPr eaLnBrk="1" hangingPunct="1">
              <a:defRPr/>
            </a:pPr>
            <a:r>
              <a:rPr lang="en-GB" sz="4000" dirty="0" smtClean="0">
                <a:latin typeface="Arial" panose="020B0604020202020204" pitchFamily="34" charset="0"/>
                <a:ea typeface="ＭＳ Ｐゴシック" charset="-128"/>
                <a:cs typeface="Arial" panose="020B0604020202020204" pitchFamily="34" charset="0"/>
              </a:rPr>
              <a:t>Developing/sustaining argument</a:t>
            </a:r>
          </a:p>
        </p:txBody>
      </p:sp>
      <p:sp>
        <p:nvSpPr>
          <p:cNvPr id="31747" name="Rectangle 3"/>
          <p:cNvSpPr>
            <a:spLocks noGrp="1" noChangeArrowheads="1"/>
          </p:cNvSpPr>
          <p:nvPr>
            <p:ph type="body" idx="1"/>
          </p:nvPr>
        </p:nvSpPr>
        <p:spPr>
          <a:xfrm>
            <a:off x="533400" y="1219200"/>
            <a:ext cx="7772400" cy="5143500"/>
          </a:xfrm>
        </p:spPr>
        <p:txBody>
          <a:bodyPr/>
          <a:lstStyle/>
          <a:p>
            <a:pPr eaLnBrk="1" hangingPunct="1"/>
            <a:r>
              <a:rPr lang="en-GB" altLang="en-US" smtClean="0">
                <a:latin typeface="Arial" panose="020B0604020202020204" pitchFamily="34" charset="0"/>
                <a:ea typeface="MS PGothic" panose="020B0600070205080204" pitchFamily="34" charset="-128"/>
                <a:cs typeface="Arial" panose="020B0604020202020204" pitchFamily="34" charset="0"/>
              </a:rPr>
              <a:t>Maintaining control of your discussion –the through-line. </a:t>
            </a:r>
          </a:p>
          <a:p>
            <a:pPr eaLnBrk="1" hangingPunct="1"/>
            <a:r>
              <a:rPr lang="en-GB" altLang="en-US" smtClean="0">
                <a:latin typeface="Arial" panose="020B0604020202020204" pitchFamily="34" charset="0"/>
                <a:ea typeface="MS PGothic" panose="020B0600070205080204" pitchFamily="34" charset="-128"/>
                <a:cs typeface="Arial" panose="020B0604020202020204" pitchFamily="34" charset="0"/>
              </a:rPr>
              <a:t>Signposting argument : giving the reader cues; anticipating/referring back.</a:t>
            </a:r>
          </a:p>
          <a:p>
            <a:pPr eaLnBrk="1" hangingPunct="1"/>
            <a:r>
              <a:rPr lang="en-GB" altLang="en-US" smtClean="0">
                <a:latin typeface="Arial" panose="020B0604020202020204" pitchFamily="34" charset="0"/>
                <a:ea typeface="MS PGothic" panose="020B0600070205080204" pitchFamily="34" charset="-128"/>
                <a:cs typeface="Arial" panose="020B0604020202020204" pitchFamily="34" charset="0"/>
              </a:rPr>
              <a:t>Illustrating theoretical positions with concrete examples</a:t>
            </a:r>
          </a:p>
          <a:p>
            <a:pPr eaLnBrk="1" hangingPunct="1"/>
            <a:r>
              <a:rPr lang="en-GB" altLang="en-US" smtClean="0">
                <a:latin typeface="Arial" panose="020B0604020202020204" pitchFamily="34" charset="0"/>
                <a:ea typeface="MS PGothic" panose="020B0600070205080204" pitchFamily="34" charset="-128"/>
                <a:cs typeface="Arial" panose="020B0604020202020204" pitchFamily="34" charset="0"/>
              </a:rPr>
              <a:t>Generalising from a particular set of findings if possible</a:t>
            </a:r>
          </a:p>
          <a:p>
            <a:pPr eaLnBrk="1" hangingPunct="1"/>
            <a:r>
              <a:rPr lang="en-GB" altLang="en-US" smtClean="0">
                <a:latin typeface="Arial" panose="020B0604020202020204" pitchFamily="34" charset="0"/>
                <a:ea typeface="MS PGothic" panose="020B0600070205080204" pitchFamily="34" charset="-128"/>
                <a:cs typeface="Arial" panose="020B0604020202020204" pitchFamily="34" charset="0"/>
              </a:rPr>
              <a:t>Using/responding to counterarguments and examples</a:t>
            </a:r>
          </a:p>
          <a:p>
            <a:pPr eaLnBrk="1" hangingPunct="1"/>
            <a:r>
              <a:rPr lang="en-GB" altLang="en-US" smtClean="0">
                <a:latin typeface="Arial" panose="020B0604020202020204" pitchFamily="34" charset="0"/>
                <a:ea typeface="MS PGothic" panose="020B0600070205080204" pitchFamily="34" charset="-128"/>
                <a:cs typeface="Arial" panose="020B0604020202020204" pitchFamily="34" charset="0"/>
              </a:rPr>
              <a:t>Anticipate next paragraph at end of previous one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428625"/>
            <a:ext cx="7772400" cy="495300"/>
          </a:xfrm>
        </p:spPr>
        <p:txBody>
          <a:bodyPr>
            <a:normAutofit fontScale="90000"/>
          </a:bodyPr>
          <a:lstStyle/>
          <a:p>
            <a:pPr eaLnBrk="1" hangingPunct="1">
              <a:defRPr/>
            </a:pPr>
            <a:r>
              <a:rPr lang="en-GB" dirty="0" smtClean="0">
                <a:solidFill>
                  <a:schemeClr val="tx1"/>
                </a:solidFill>
                <a:latin typeface="Arial" panose="020B0604020202020204" pitchFamily="34" charset="0"/>
                <a:ea typeface="ＭＳ Ｐゴシック" charset="-128"/>
                <a:cs typeface="Arial" panose="020B0604020202020204" pitchFamily="34" charset="0"/>
              </a:rPr>
              <a:t>Signposting and making transitions </a:t>
            </a:r>
          </a:p>
        </p:txBody>
      </p:sp>
      <p:sp>
        <p:nvSpPr>
          <p:cNvPr id="27651" name="Rectangle 3"/>
          <p:cNvSpPr>
            <a:spLocks noGrp="1" noChangeArrowheads="1"/>
          </p:cNvSpPr>
          <p:nvPr>
            <p:ph type="body" idx="1"/>
          </p:nvPr>
        </p:nvSpPr>
        <p:spPr>
          <a:xfrm>
            <a:off x="571500" y="1179513"/>
            <a:ext cx="7848600" cy="5276850"/>
          </a:xfrm>
        </p:spPr>
        <p:txBody>
          <a:bodyPr/>
          <a:lstStyle/>
          <a:p>
            <a:pPr eaLnBrk="1" hangingPunct="1">
              <a:lnSpc>
                <a:spcPct val="90000"/>
              </a:lnSpc>
            </a:pPr>
            <a:r>
              <a:rPr lang="en-GB" altLang="en-US" b="1" smtClean="0">
                <a:latin typeface="Arial" panose="020B0604020202020204" pitchFamily="34" charset="0"/>
                <a:ea typeface="MS PGothic" panose="020B0600070205080204" pitchFamily="34" charset="-128"/>
                <a:cs typeface="Arial" panose="020B0604020202020204" pitchFamily="34" charset="0"/>
              </a:rPr>
              <a:t> Links between paragraphs</a:t>
            </a:r>
            <a:r>
              <a:rPr lang="en-GB" altLang="en-US" smtClean="0">
                <a:latin typeface="Arial" panose="020B0604020202020204" pitchFamily="34" charset="0"/>
                <a:ea typeface="MS PGothic" panose="020B0600070205080204" pitchFamily="34" charset="-128"/>
                <a:cs typeface="Arial" panose="020B0604020202020204" pitchFamily="34" charset="0"/>
              </a:rPr>
              <a:t> – pick up point from the end of a paragraph at the start of next one.</a:t>
            </a:r>
          </a:p>
          <a:p>
            <a:pPr eaLnBrk="1" hangingPunct="1">
              <a:lnSpc>
                <a:spcPct val="90000"/>
              </a:lnSpc>
            </a:pPr>
            <a:r>
              <a:rPr lang="en-GB" altLang="en-US" smtClean="0">
                <a:latin typeface="Arial" panose="020B0604020202020204" pitchFamily="34" charset="0"/>
                <a:ea typeface="MS PGothic" panose="020B0600070205080204" pitchFamily="34" charset="-128"/>
                <a:cs typeface="Arial" panose="020B0604020202020204" pitchFamily="34" charset="0"/>
              </a:rPr>
              <a:t>  </a:t>
            </a:r>
            <a:r>
              <a:rPr lang="en-GB" altLang="en-US" b="1" smtClean="0">
                <a:latin typeface="Arial" panose="020B0604020202020204" pitchFamily="34" charset="0"/>
                <a:ea typeface="MS PGothic" panose="020B0600070205080204" pitchFamily="34" charset="-128"/>
                <a:cs typeface="Arial" panose="020B0604020202020204" pitchFamily="34" charset="0"/>
              </a:rPr>
              <a:t>Conjunctions to express different kinds of meaning relations:</a:t>
            </a:r>
          </a:p>
          <a:p>
            <a:pPr eaLnBrk="1" hangingPunct="1">
              <a:lnSpc>
                <a:spcPct val="90000"/>
              </a:lnSpc>
            </a:pPr>
            <a:endParaRPr lang="en-GB" altLang="en-US" smtClean="0">
              <a:latin typeface="Arial" panose="020B0604020202020204" pitchFamily="34" charset="0"/>
              <a:ea typeface="MS PGothic" panose="020B0600070205080204" pitchFamily="34" charset="-128"/>
              <a:cs typeface="Arial" panose="020B0604020202020204" pitchFamily="34" charset="0"/>
            </a:endParaRPr>
          </a:p>
          <a:p>
            <a:pPr lvl="1" eaLnBrk="1" hangingPunct="1">
              <a:lnSpc>
                <a:spcPct val="90000"/>
              </a:lnSpc>
            </a:pPr>
            <a:r>
              <a:rPr lang="en-GB" altLang="en-US" sz="2400" b="1" smtClean="0">
                <a:latin typeface="Arial" panose="020B0604020202020204" pitchFamily="34" charset="0"/>
                <a:ea typeface="MS PGothic" panose="020B0600070205080204" pitchFamily="34" charset="-128"/>
                <a:cs typeface="Arial" panose="020B0604020202020204" pitchFamily="34" charset="0"/>
              </a:rPr>
              <a:t>Temporal</a:t>
            </a:r>
            <a:r>
              <a:rPr lang="en-GB" altLang="en-US" sz="2400" smtClean="0">
                <a:latin typeface="Arial" panose="020B0604020202020204" pitchFamily="34" charset="0"/>
                <a:ea typeface="MS PGothic" panose="020B0600070205080204" pitchFamily="34" charset="-128"/>
                <a:cs typeface="Arial" panose="020B0604020202020204" pitchFamily="34" charset="0"/>
              </a:rPr>
              <a:t>: when, while, after, before, then </a:t>
            </a:r>
          </a:p>
          <a:p>
            <a:pPr eaLnBrk="1" hangingPunct="1">
              <a:lnSpc>
                <a:spcPct val="90000"/>
              </a:lnSpc>
              <a:buFontTx/>
              <a:buNone/>
            </a:pPr>
            <a:r>
              <a:rPr lang="en-GB" altLang="en-US" smtClean="0">
                <a:latin typeface="Arial" panose="020B0604020202020204" pitchFamily="34" charset="0"/>
                <a:ea typeface="MS PGothic" panose="020B0600070205080204" pitchFamily="34" charset="-128"/>
                <a:cs typeface="Arial" panose="020B0604020202020204" pitchFamily="34" charset="0"/>
              </a:rPr>
              <a:t> </a:t>
            </a:r>
          </a:p>
          <a:p>
            <a:pPr lvl="1" eaLnBrk="1" hangingPunct="1">
              <a:lnSpc>
                <a:spcPct val="90000"/>
              </a:lnSpc>
            </a:pPr>
            <a:r>
              <a:rPr lang="en-GB" altLang="en-US" sz="2400" b="1" smtClean="0">
                <a:latin typeface="Arial" panose="020B0604020202020204" pitchFamily="34" charset="0"/>
                <a:ea typeface="MS PGothic" panose="020B0600070205080204" pitchFamily="34" charset="-128"/>
                <a:cs typeface="Arial" panose="020B0604020202020204" pitchFamily="34" charset="0"/>
              </a:rPr>
              <a:t>Causative</a:t>
            </a:r>
            <a:r>
              <a:rPr lang="en-GB" altLang="en-US" sz="2400" smtClean="0">
                <a:latin typeface="Arial" panose="020B0604020202020204" pitchFamily="34" charset="0"/>
                <a:ea typeface="MS PGothic" panose="020B0600070205080204" pitchFamily="34" charset="-128"/>
                <a:cs typeface="Arial" panose="020B0604020202020204" pitchFamily="34" charset="0"/>
              </a:rPr>
              <a:t>: because, if, although, so that, therefore </a:t>
            </a:r>
          </a:p>
          <a:p>
            <a:pPr eaLnBrk="1" hangingPunct="1">
              <a:lnSpc>
                <a:spcPct val="90000"/>
              </a:lnSpc>
              <a:buFontTx/>
              <a:buNone/>
            </a:pPr>
            <a:r>
              <a:rPr lang="en-GB" altLang="en-US" smtClean="0">
                <a:latin typeface="Arial" panose="020B0604020202020204" pitchFamily="34" charset="0"/>
                <a:ea typeface="MS PGothic" panose="020B0600070205080204" pitchFamily="34" charset="-128"/>
                <a:cs typeface="Arial" panose="020B0604020202020204" pitchFamily="34" charset="0"/>
              </a:rPr>
              <a:t> </a:t>
            </a:r>
          </a:p>
          <a:p>
            <a:pPr lvl="1" eaLnBrk="1" hangingPunct="1">
              <a:lnSpc>
                <a:spcPct val="90000"/>
              </a:lnSpc>
            </a:pPr>
            <a:r>
              <a:rPr lang="en-GB" altLang="en-US" sz="2400" b="1" smtClean="0">
                <a:latin typeface="Arial" panose="020B0604020202020204" pitchFamily="34" charset="0"/>
                <a:ea typeface="MS PGothic" panose="020B0600070205080204" pitchFamily="34" charset="-128"/>
                <a:cs typeface="Arial" panose="020B0604020202020204" pitchFamily="34" charset="0"/>
              </a:rPr>
              <a:t>Adversative</a:t>
            </a:r>
            <a:r>
              <a:rPr lang="en-GB" altLang="en-US" sz="2400" smtClean="0">
                <a:latin typeface="Arial" panose="020B0604020202020204" pitchFamily="34" charset="0"/>
                <a:ea typeface="MS PGothic" panose="020B0600070205080204" pitchFamily="34" charset="-128"/>
                <a:cs typeface="Arial" panose="020B0604020202020204" pitchFamily="34" charset="0"/>
              </a:rPr>
              <a:t>: however, alternatively, although, nevertheless, while , conversely</a:t>
            </a:r>
          </a:p>
          <a:p>
            <a:pPr eaLnBrk="1" hangingPunct="1">
              <a:lnSpc>
                <a:spcPct val="90000"/>
              </a:lnSpc>
              <a:buFontTx/>
              <a:buNone/>
            </a:pPr>
            <a:r>
              <a:rPr lang="en-GB" altLang="en-US" smtClean="0">
                <a:latin typeface="Arial" panose="020B0604020202020204" pitchFamily="34" charset="0"/>
                <a:ea typeface="MS PGothic" panose="020B0600070205080204" pitchFamily="34" charset="-128"/>
                <a:cs typeface="Arial" panose="020B0604020202020204" pitchFamily="34" charset="0"/>
              </a:rPr>
              <a:t> </a:t>
            </a:r>
          </a:p>
          <a:p>
            <a:pPr lvl="1" eaLnBrk="1" hangingPunct="1">
              <a:lnSpc>
                <a:spcPct val="90000"/>
              </a:lnSpc>
            </a:pPr>
            <a:r>
              <a:rPr lang="en-GB" altLang="en-US" sz="2400" b="1" smtClean="0">
                <a:latin typeface="Arial" panose="020B0604020202020204" pitchFamily="34" charset="0"/>
                <a:ea typeface="MS PGothic" panose="020B0600070205080204" pitchFamily="34" charset="-128"/>
                <a:cs typeface="Arial" panose="020B0604020202020204" pitchFamily="34" charset="0"/>
              </a:rPr>
              <a:t>Additive</a:t>
            </a:r>
            <a:r>
              <a:rPr lang="en-GB" altLang="en-US" sz="2400" smtClean="0">
                <a:latin typeface="Arial" panose="020B0604020202020204" pitchFamily="34" charset="0"/>
                <a:ea typeface="MS PGothic" panose="020B0600070205080204" pitchFamily="34" charset="-128"/>
                <a:cs typeface="Arial" panose="020B0604020202020204" pitchFamily="34" charset="0"/>
              </a:rPr>
              <a:t>: and, or, similarly, incidentally, additionally, also</a:t>
            </a:r>
          </a:p>
          <a:p>
            <a:pPr eaLnBrk="1" hangingPunct="1">
              <a:lnSpc>
                <a:spcPct val="90000"/>
              </a:lnSpc>
              <a:buFontTx/>
              <a:buNone/>
            </a:pPr>
            <a:r>
              <a:rPr lang="en-GB" altLang="en-US" sz="2000" smtClean="0">
                <a:ea typeface="MS PGothic" panose="020B0600070205080204" pitchFamily="34" charset="-128"/>
                <a:cs typeface="Arial" panose="020B0604020202020204" pitchFamily="34" charset="0"/>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Effect transition="in" filter="randombar(horizontal)">
                                      <p:cBhvr>
                                        <p:cTn id="7" dur="500"/>
                                        <p:tgtEl>
                                          <p:spTgt spid="27651">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27651">
                                            <p:txEl>
                                              <p:pRg st="1" end="1"/>
                                            </p:txEl>
                                          </p:spTgt>
                                        </p:tgtEl>
                                        <p:attrNameLst>
                                          <p:attrName>style.visibility</p:attrName>
                                        </p:attrNameLst>
                                      </p:cBhvr>
                                      <p:to>
                                        <p:strVal val="visible"/>
                                      </p:to>
                                    </p:set>
                                    <p:animEffect transition="in" filter="randombar(horizontal)">
                                      <p:cBhvr>
                                        <p:cTn id="10" dur="500"/>
                                        <p:tgtEl>
                                          <p:spTgt spid="27651">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27651">
                                            <p:txEl>
                                              <p:pRg st="3" end="3"/>
                                            </p:txEl>
                                          </p:spTgt>
                                        </p:tgtEl>
                                        <p:attrNameLst>
                                          <p:attrName>style.visibility</p:attrName>
                                        </p:attrNameLst>
                                      </p:cBhvr>
                                      <p:to>
                                        <p:strVal val="visible"/>
                                      </p:to>
                                    </p:set>
                                    <p:animEffect transition="in" filter="randombar(horizontal)">
                                      <p:cBhvr>
                                        <p:cTn id="13" dur="500"/>
                                        <p:tgtEl>
                                          <p:spTgt spid="27651">
                                            <p:txEl>
                                              <p:pRg st="3" end="3"/>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27651">
                                            <p:txEl>
                                              <p:pRg st="4" end="4"/>
                                            </p:txEl>
                                          </p:spTgt>
                                        </p:tgtEl>
                                        <p:attrNameLst>
                                          <p:attrName>style.visibility</p:attrName>
                                        </p:attrNameLst>
                                      </p:cBhvr>
                                      <p:to>
                                        <p:strVal val="visible"/>
                                      </p:to>
                                    </p:set>
                                    <p:animEffect transition="in" filter="randombar(horizontal)">
                                      <p:cBhvr>
                                        <p:cTn id="16" dur="500"/>
                                        <p:tgtEl>
                                          <p:spTgt spid="27651">
                                            <p:txEl>
                                              <p:pRg st="4" end="4"/>
                                            </p:txEl>
                                          </p:spTgt>
                                        </p:tgtEl>
                                      </p:cBhvr>
                                    </p:animEffect>
                                  </p:childTnLst>
                                </p:cTn>
                              </p:par>
                              <p:par>
                                <p:cTn id="17" presetID="14" presetClass="entr" presetSubtype="10" fill="hold" nodeType="withEffect">
                                  <p:stCondLst>
                                    <p:cond delay="0"/>
                                  </p:stCondLst>
                                  <p:childTnLst>
                                    <p:set>
                                      <p:cBhvr>
                                        <p:cTn id="18" dur="1" fill="hold">
                                          <p:stCondLst>
                                            <p:cond delay="0"/>
                                          </p:stCondLst>
                                        </p:cTn>
                                        <p:tgtEl>
                                          <p:spTgt spid="27651">
                                            <p:txEl>
                                              <p:pRg st="5" end="5"/>
                                            </p:txEl>
                                          </p:spTgt>
                                        </p:tgtEl>
                                        <p:attrNameLst>
                                          <p:attrName>style.visibility</p:attrName>
                                        </p:attrNameLst>
                                      </p:cBhvr>
                                      <p:to>
                                        <p:strVal val="visible"/>
                                      </p:to>
                                    </p:set>
                                    <p:animEffect transition="in" filter="randombar(horizontal)">
                                      <p:cBhvr>
                                        <p:cTn id="19" dur="500"/>
                                        <p:tgtEl>
                                          <p:spTgt spid="27651">
                                            <p:txEl>
                                              <p:pRg st="5" end="5"/>
                                            </p:txEl>
                                          </p:spTgt>
                                        </p:tgtEl>
                                      </p:cBhvr>
                                    </p:animEffect>
                                  </p:childTnLst>
                                </p:cTn>
                              </p:par>
                              <p:par>
                                <p:cTn id="20" presetID="14" presetClass="entr" presetSubtype="10" fill="hold" nodeType="withEffect">
                                  <p:stCondLst>
                                    <p:cond delay="0"/>
                                  </p:stCondLst>
                                  <p:childTnLst>
                                    <p:set>
                                      <p:cBhvr>
                                        <p:cTn id="21" dur="1" fill="hold">
                                          <p:stCondLst>
                                            <p:cond delay="0"/>
                                          </p:stCondLst>
                                        </p:cTn>
                                        <p:tgtEl>
                                          <p:spTgt spid="27651">
                                            <p:txEl>
                                              <p:pRg st="6" end="6"/>
                                            </p:txEl>
                                          </p:spTgt>
                                        </p:tgtEl>
                                        <p:attrNameLst>
                                          <p:attrName>style.visibility</p:attrName>
                                        </p:attrNameLst>
                                      </p:cBhvr>
                                      <p:to>
                                        <p:strVal val="visible"/>
                                      </p:to>
                                    </p:set>
                                    <p:animEffect transition="in" filter="randombar(horizontal)">
                                      <p:cBhvr>
                                        <p:cTn id="22" dur="500"/>
                                        <p:tgtEl>
                                          <p:spTgt spid="27651">
                                            <p:txEl>
                                              <p:pRg st="6" end="6"/>
                                            </p:txEl>
                                          </p:spTgt>
                                        </p:tgtEl>
                                      </p:cBhvr>
                                    </p:animEffect>
                                  </p:childTnLst>
                                </p:cTn>
                              </p:par>
                              <p:par>
                                <p:cTn id="23" presetID="14" presetClass="entr" presetSubtype="10" fill="hold" nodeType="withEffect">
                                  <p:stCondLst>
                                    <p:cond delay="0"/>
                                  </p:stCondLst>
                                  <p:childTnLst>
                                    <p:set>
                                      <p:cBhvr>
                                        <p:cTn id="24" dur="1" fill="hold">
                                          <p:stCondLst>
                                            <p:cond delay="0"/>
                                          </p:stCondLst>
                                        </p:cTn>
                                        <p:tgtEl>
                                          <p:spTgt spid="27651">
                                            <p:txEl>
                                              <p:pRg st="7" end="7"/>
                                            </p:txEl>
                                          </p:spTgt>
                                        </p:tgtEl>
                                        <p:attrNameLst>
                                          <p:attrName>style.visibility</p:attrName>
                                        </p:attrNameLst>
                                      </p:cBhvr>
                                      <p:to>
                                        <p:strVal val="visible"/>
                                      </p:to>
                                    </p:set>
                                    <p:animEffect transition="in" filter="randombar(horizontal)">
                                      <p:cBhvr>
                                        <p:cTn id="25" dur="500"/>
                                        <p:tgtEl>
                                          <p:spTgt spid="27651">
                                            <p:txEl>
                                              <p:pRg st="7" end="7"/>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27651">
                                            <p:txEl>
                                              <p:pRg st="8" end="8"/>
                                            </p:txEl>
                                          </p:spTgt>
                                        </p:tgtEl>
                                        <p:attrNameLst>
                                          <p:attrName>style.visibility</p:attrName>
                                        </p:attrNameLst>
                                      </p:cBhvr>
                                      <p:to>
                                        <p:strVal val="visible"/>
                                      </p:to>
                                    </p:set>
                                    <p:animEffect transition="in" filter="randombar(horizontal)">
                                      <p:cBhvr>
                                        <p:cTn id="28" dur="500"/>
                                        <p:tgtEl>
                                          <p:spTgt spid="27651">
                                            <p:txEl>
                                              <p:pRg st="8" end="8"/>
                                            </p:txEl>
                                          </p:spTgt>
                                        </p:tgtEl>
                                      </p:cBhvr>
                                    </p:animEffect>
                                  </p:childTnLst>
                                </p:cTn>
                              </p:par>
                              <p:par>
                                <p:cTn id="29" presetID="14" presetClass="entr" presetSubtype="10" fill="hold" nodeType="withEffect">
                                  <p:stCondLst>
                                    <p:cond delay="0"/>
                                  </p:stCondLst>
                                  <p:childTnLst>
                                    <p:set>
                                      <p:cBhvr>
                                        <p:cTn id="30" dur="1" fill="hold">
                                          <p:stCondLst>
                                            <p:cond delay="0"/>
                                          </p:stCondLst>
                                        </p:cTn>
                                        <p:tgtEl>
                                          <p:spTgt spid="27651">
                                            <p:txEl>
                                              <p:pRg st="9" end="9"/>
                                            </p:txEl>
                                          </p:spTgt>
                                        </p:tgtEl>
                                        <p:attrNameLst>
                                          <p:attrName>style.visibility</p:attrName>
                                        </p:attrNameLst>
                                      </p:cBhvr>
                                      <p:to>
                                        <p:strVal val="visible"/>
                                      </p:to>
                                    </p:set>
                                    <p:animEffect transition="in" filter="randombar(horizontal)">
                                      <p:cBhvr>
                                        <p:cTn id="31" dur="500"/>
                                        <p:tgtEl>
                                          <p:spTgt spid="27651">
                                            <p:txEl>
                                              <p:pRg st="9" end="9"/>
                                            </p:txEl>
                                          </p:spTgt>
                                        </p:tgtEl>
                                      </p:cBhvr>
                                    </p:animEffect>
                                  </p:childTnLst>
                                </p:cTn>
                              </p:par>
                              <p:par>
                                <p:cTn id="32" presetID="14" presetClass="entr" presetSubtype="10" fill="hold" nodeType="withEffect">
                                  <p:stCondLst>
                                    <p:cond delay="0"/>
                                  </p:stCondLst>
                                  <p:childTnLst>
                                    <p:set>
                                      <p:cBhvr>
                                        <p:cTn id="33" dur="1" fill="hold">
                                          <p:stCondLst>
                                            <p:cond delay="0"/>
                                          </p:stCondLst>
                                        </p:cTn>
                                        <p:tgtEl>
                                          <p:spTgt spid="27651">
                                            <p:txEl>
                                              <p:pRg st="10" end="10"/>
                                            </p:txEl>
                                          </p:spTgt>
                                        </p:tgtEl>
                                        <p:attrNameLst>
                                          <p:attrName>style.visibility</p:attrName>
                                        </p:attrNameLst>
                                      </p:cBhvr>
                                      <p:to>
                                        <p:strVal val="visible"/>
                                      </p:to>
                                    </p:set>
                                    <p:animEffect transition="in" filter="randombar(horizontal)">
                                      <p:cBhvr>
                                        <p:cTn id="34" dur="500"/>
                                        <p:tgtEl>
                                          <p:spTgt spid="27651">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GB"/>
          </a:p>
        </p:txBody>
      </p:sp>
      <p:sp>
        <p:nvSpPr>
          <p:cNvPr id="33795" name="Content Placeholder 2"/>
          <p:cNvSpPr>
            <a:spLocks noGrp="1"/>
          </p:cNvSpPr>
          <p:nvPr>
            <p:ph sz="quarter" idx="1"/>
          </p:nvPr>
        </p:nvSpPr>
        <p:spPr>
          <a:xfrm>
            <a:off x="457200" y="1600200"/>
            <a:ext cx="7467600" cy="4873625"/>
          </a:xfrm>
        </p:spPr>
        <p:txBody>
          <a:bodyPr/>
          <a:lstStyle/>
          <a:p>
            <a:pPr eaLnBrk="1" hangingPunct="1">
              <a:lnSpc>
                <a:spcPct val="90000"/>
              </a:lnSpc>
              <a:buFontTx/>
              <a:buNone/>
            </a:pPr>
            <a:r>
              <a:rPr lang="en-GB" altLang="en-US" smtClean="0">
                <a:ea typeface="MS PGothic" panose="020B0600070205080204" pitchFamily="34" charset="-128"/>
                <a:cs typeface="Arial" panose="020B0604020202020204" pitchFamily="34" charset="0"/>
              </a:rPr>
              <a:t> </a:t>
            </a:r>
          </a:p>
          <a:p>
            <a:pPr eaLnBrk="1" hangingPunct="1">
              <a:lnSpc>
                <a:spcPct val="90000"/>
              </a:lnSpc>
            </a:pPr>
            <a:r>
              <a:rPr lang="en-GB" altLang="en-US" b="1" smtClean="0">
                <a:latin typeface="Arial" panose="020B0604020202020204" pitchFamily="34" charset="0"/>
                <a:ea typeface="MS PGothic" panose="020B0600070205080204" pitchFamily="34" charset="-128"/>
                <a:cs typeface="Arial" panose="020B0604020202020204" pitchFamily="34" charset="0"/>
              </a:rPr>
              <a:t>Adverbs</a:t>
            </a:r>
            <a:r>
              <a:rPr lang="en-GB" altLang="en-US" smtClean="0">
                <a:latin typeface="Arial" panose="020B0604020202020204" pitchFamily="34" charset="0"/>
                <a:ea typeface="MS PGothic" panose="020B0600070205080204" pitchFamily="34" charset="-128"/>
                <a:cs typeface="Arial" panose="020B0604020202020204" pitchFamily="34" charset="0"/>
              </a:rPr>
              <a:t>: Firstly, secondly, etc</a:t>
            </a:r>
          </a:p>
          <a:p>
            <a:pPr eaLnBrk="1" hangingPunct="1">
              <a:lnSpc>
                <a:spcPct val="90000"/>
              </a:lnSpc>
            </a:pPr>
            <a:r>
              <a:rPr lang="en-GB" altLang="en-US" b="1" smtClean="0">
                <a:latin typeface="Arial" panose="020B0604020202020204" pitchFamily="34" charset="0"/>
                <a:ea typeface="MS PGothic" panose="020B0600070205080204" pitchFamily="34" charset="-128"/>
                <a:cs typeface="Arial" panose="020B0604020202020204" pitchFamily="34" charset="0"/>
              </a:rPr>
              <a:t>Signals of transition or development </a:t>
            </a:r>
            <a:r>
              <a:rPr lang="en-GB" altLang="en-US" smtClean="0">
                <a:latin typeface="Arial" panose="020B0604020202020204" pitchFamily="34" charset="0"/>
                <a:ea typeface="MS PGothic" panose="020B0600070205080204" pitchFamily="34" charset="-128"/>
                <a:cs typeface="Arial" panose="020B0604020202020204" pitchFamily="34" charset="0"/>
              </a:rPr>
              <a:t>– “However”, “Nevertheless”, “Thus”, “Therefore”, “Despite”. </a:t>
            </a:r>
          </a:p>
          <a:p>
            <a:pPr eaLnBrk="1" hangingPunct="1">
              <a:lnSpc>
                <a:spcPct val="90000"/>
              </a:lnSpc>
            </a:pPr>
            <a:r>
              <a:rPr lang="en-GB" altLang="en-US" b="1" smtClean="0">
                <a:latin typeface="Arial" panose="020B0604020202020204" pitchFamily="34" charset="0"/>
                <a:ea typeface="MS PGothic" panose="020B0600070205080204" pitchFamily="34" charset="-128"/>
                <a:cs typeface="Arial" panose="020B0604020202020204" pitchFamily="34" charset="0"/>
              </a:rPr>
              <a:t>Illustrative</a:t>
            </a:r>
            <a:r>
              <a:rPr lang="en-GB" altLang="en-US" smtClean="0">
                <a:latin typeface="Arial" panose="020B0604020202020204" pitchFamily="34" charset="0"/>
                <a:ea typeface="MS PGothic" panose="020B0600070205080204" pitchFamily="34" charset="-128"/>
                <a:cs typeface="Arial" panose="020B0604020202020204" pitchFamily="34" charset="0"/>
              </a:rPr>
              <a:t>: For example, in illustration, that is to say, this can be seen in.</a:t>
            </a:r>
          </a:p>
          <a:p>
            <a:endParaRPr lang="en-GB" altLang="en-US" smtClean="0">
              <a:ea typeface="MS PGothic" panose="020B0600070205080204" pitchFamily="34" charset="-128"/>
              <a:cs typeface="Arial" panose="020B0604020202020204" pitchFamily="34" charset="0"/>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7550" y="188913"/>
            <a:ext cx="8015288" cy="827087"/>
          </a:xfrm>
        </p:spPr>
        <p:txBody>
          <a:bodyPr/>
          <a:lstStyle/>
          <a:p>
            <a:pPr>
              <a:defRPr/>
            </a:pPr>
            <a:r>
              <a:rPr lang="en-GB" sz="2400" dirty="0" smtClean="0">
                <a:latin typeface="Arial" panose="020B0604020202020204" pitchFamily="34" charset="0"/>
                <a:cs typeface="Arial" panose="020B0604020202020204" pitchFamily="34" charset="0"/>
              </a:rPr>
              <a:t>Signalling and signposting</a:t>
            </a:r>
            <a:endParaRPr lang="en-GB" sz="2400" dirty="0">
              <a:latin typeface="Arial" panose="020B0604020202020204" pitchFamily="34" charset="0"/>
              <a:cs typeface="Arial" panose="020B0604020202020204" pitchFamily="34" charset="0"/>
            </a:endParaRPr>
          </a:p>
        </p:txBody>
      </p:sp>
      <p:sp>
        <p:nvSpPr>
          <p:cNvPr id="34819" name="Content Placeholder 2"/>
          <p:cNvSpPr>
            <a:spLocks noGrp="1"/>
          </p:cNvSpPr>
          <p:nvPr>
            <p:ph idx="1"/>
          </p:nvPr>
        </p:nvSpPr>
        <p:spPr>
          <a:xfrm>
            <a:off x="457200" y="1600200"/>
            <a:ext cx="7467600" cy="4873625"/>
          </a:xfrm>
        </p:spPr>
        <p:txBody>
          <a:bodyPr/>
          <a:lstStyle/>
          <a:p>
            <a:endParaRPr lang="en-US" altLang="en-US" smtClean="0"/>
          </a:p>
        </p:txBody>
      </p:sp>
      <p:pic>
        <p:nvPicPr>
          <p:cNvPr id="2867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9413" y="1268413"/>
            <a:ext cx="8691562" cy="540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nodeType="clickEffect">
                                  <p:stCondLst>
                                    <p:cond delay="0"/>
                                  </p:stCondLst>
                                  <p:childTnLst>
                                    <p:set>
                                      <p:cBhvr>
                                        <p:cTn id="6" dur="1" fill="hold">
                                          <p:stCondLst>
                                            <p:cond delay="0"/>
                                          </p:stCondLst>
                                        </p:cTn>
                                        <p:tgtEl>
                                          <p:spTgt spid="28676"/>
                                        </p:tgtEl>
                                        <p:attrNameLst>
                                          <p:attrName>style.visibility</p:attrName>
                                        </p:attrNameLst>
                                      </p:cBhvr>
                                      <p:to>
                                        <p:strVal val="visible"/>
                                      </p:to>
                                    </p:set>
                                    <p:animEffect transition="in" filter="fade">
                                      <p:cBhvr>
                                        <p:cTn id="7" dur="2000"/>
                                        <p:tgtEl>
                                          <p:spTgt spid="28676"/>
                                        </p:tgtEl>
                                      </p:cBhvr>
                                    </p:animEffect>
                                    <p:anim calcmode="lin" valueType="num">
                                      <p:cBhvr>
                                        <p:cTn id="8" dur="2000" fill="hold"/>
                                        <p:tgtEl>
                                          <p:spTgt spid="28676"/>
                                        </p:tgtEl>
                                        <p:attrNameLst>
                                          <p:attrName>ppt_w</p:attrName>
                                        </p:attrNameLst>
                                      </p:cBhvr>
                                      <p:tavLst>
                                        <p:tav tm="0" fmla="#ppt_w*sin(2.5*pi*$)">
                                          <p:val>
                                            <p:fltVal val="0"/>
                                          </p:val>
                                        </p:tav>
                                        <p:tav tm="100000">
                                          <p:val>
                                            <p:fltVal val="1"/>
                                          </p:val>
                                        </p:tav>
                                      </p:tavLst>
                                    </p:anim>
                                    <p:anim calcmode="lin" valueType="num">
                                      <p:cBhvr>
                                        <p:cTn id="9" dur="2000" fill="hold"/>
                                        <p:tgtEl>
                                          <p:spTgt spid="2867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539750" y="260350"/>
            <a:ext cx="7467600" cy="1143000"/>
          </a:xfrm>
        </p:spPr>
        <p:txBody>
          <a:bodyPr/>
          <a:lstStyle/>
          <a:p>
            <a:pPr>
              <a:defRPr/>
            </a:pPr>
            <a:r>
              <a:rPr lang="en-US" altLang="en-US" sz="3200" dirty="0" smtClean="0">
                <a:latin typeface="Arial" panose="020B0604020202020204" pitchFamily="34" charset="0"/>
                <a:cs typeface="Arial" panose="020B0604020202020204" pitchFamily="34" charset="0"/>
              </a:rPr>
              <a:t>Clarity</a:t>
            </a:r>
            <a:endParaRPr lang="en-US" altLang="en-US" sz="3200" dirty="0">
              <a:latin typeface="Arial" panose="020B0604020202020204" pitchFamily="34" charset="0"/>
              <a:cs typeface="Arial" panose="020B0604020202020204" pitchFamily="34" charset="0"/>
            </a:endParaRPr>
          </a:p>
        </p:txBody>
      </p:sp>
      <p:sp>
        <p:nvSpPr>
          <p:cNvPr id="32771" name="Rectangle 3"/>
          <p:cNvSpPr>
            <a:spLocks noGrp="1" noChangeArrowheads="1"/>
          </p:cNvSpPr>
          <p:nvPr>
            <p:ph type="body" idx="1"/>
          </p:nvPr>
        </p:nvSpPr>
        <p:spPr>
          <a:xfrm>
            <a:off x="457200" y="1600200"/>
            <a:ext cx="7467600" cy="4873625"/>
          </a:xfrm>
        </p:spPr>
        <p:txBody>
          <a:bodyPr/>
          <a:lstStyle/>
          <a:p>
            <a:endParaRPr lang="en-US" altLang="en-US" u="sng" smtClean="0"/>
          </a:p>
          <a:p>
            <a:pPr lvl="1"/>
            <a:r>
              <a:rPr lang="en-US" altLang="en-US" smtClean="0">
                <a:latin typeface="Arial" panose="020B0604020202020204" pitchFamily="34" charset="0"/>
                <a:cs typeface="Arial" panose="020B0604020202020204" pitchFamily="34" charset="0"/>
              </a:rPr>
              <a:t>“Such preparations shall be made as will completely obscure all Federal buildings and non-Federal buildings occupied by the Federal government during an air raid for any period of time from visibility by reason of internal or external illumination.”</a:t>
            </a:r>
          </a:p>
          <a:p>
            <a:pPr lvl="1"/>
            <a:r>
              <a:rPr lang="en-US" altLang="en-US" sz="2000" smtClean="0">
                <a:latin typeface="Arial" panose="020B0604020202020204" pitchFamily="34" charset="0"/>
                <a:cs typeface="Arial" panose="020B0604020202020204" pitchFamily="34" charset="0"/>
              </a:rPr>
              <a:t>(U.S. government blackout order, 1942)</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2771">
                                            <p:txEl>
                                              <p:pRg st="1" end="1"/>
                                            </p:txEl>
                                          </p:spTgt>
                                        </p:tgtEl>
                                        <p:attrNameLst>
                                          <p:attrName>style.visibility</p:attrName>
                                        </p:attrNameLst>
                                      </p:cBhvr>
                                      <p:to>
                                        <p:strVal val="visible"/>
                                      </p:to>
                                    </p:set>
                                    <p:animEffect transition="in" filter="fade">
                                      <p:cBhvr>
                                        <p:cTn id="7" dur="500"/>
                                        <p:tgtEl>
                                          <p:spTgt spid="32771">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2771">
                                            <p:txEl>
                                              <p:pRg st="2" end="2"/>
                                            </p:txEl>
                                          </p:spTgt>
                                        </p:tgtEl>
                                        <p:attrNameLst>
                                          <p:attrName>style.visibility</p:attrName>
                                        </p:attrNameLst>
                                      </p:cBhvr>
                                      <p:to>
                                        <p:strVal val="visible"/>
                                      </p:to>
                                    </p:set>
                                    <p:animEffect transition="in" filter="fade">
                                      <p:cBhvr>
                                        <p:cTn id="10" dur="500"/>
                                        <p:tgtEl>
                                          <p:spTgt spid="3277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1026"/>
          <p:cNvSpPr>
            <a:spLocks noGrp="1" noChangeArrowheads="1"/>
          </p:cNvSpPr>
          <p:nvPr>
            <p:ph type="title"/>
          </p:nvPr>
        </p:nvSpPr>
        <p:spPr/>
        <p:txBody>
          <a:bodyPr/>
          <a:lstStyle/>
          <a:p>
            <a:pPr>
              <a:defRPr/>
            </a:pPr>
            <a:endParaRPr lang="en-US" altLang="en-US" dirty="0"/>
          </a:p>
        </p:txBody>
      </p:sp>
      <p:sp>
        <p:nvSpPr>
          <p:cNvPr id="33795" name="Rectangle 1027"/>
          <p:cNvSpPr>
            <a:spLocks noGrp="1" noChangeArrowheads="1"/>
          </p:cNvSpPr>
          <p:nvPr>
            <p:ph type="body" idx="1"/>
          </p:nvPr>
        </p:nvSpPr>
        <p:spPr>
          <a:xfrm>
            <a:off x="457200" y="1600200"/>
            <a:ext cx="7467600" cy="4873625"/>
          </a:xfrm>
        </p:spPr>
        <p:txBody>
          <a:bodyPr/>
          <a:lstStyle/>
          <a:p>
            <a:r>
              <a:rPr lang="en-US" altLang="en-US" smtClean="0">
                <a:latin typeface="Arial" panose="020B0604020202020204" pitchFamily="34" charset="0"/>
                <a:cs typeface="Arial" panose="020B0604020202020204" pitchFamily="34" charset="0"/>
              </a:rPr>
              <a:t>FDR’s response:</a:t>
            </a:r>
          </a:p>
          <a:p>
            <a:pPr lvl="1"/>
            <a:r>
              <a:rPr lang="en-US" altLang="en-US" smtClean="0">
                <a:latin typeface="Arial" panose="020B0604020202020204" pitchFamily="34" charset="0"/>
                <a:cs typeface="Arial" panose="020B0604020202020204" pitchFamily="34" charset="0"/>
              </a:rPr>
              <a:t>“Tell them that in the buildings where they have to keep the work going to put something across the windows.”</a:t>
            </a:r>
          </a:p>
          <a:p>
            <a:pPr lvl="1"/>
            <a:endParaRPr lang="en-US" altLang="en-US" smtClean="0">
              <a:latin typeface="Arial" panose="020B0604020202020204" pitchFamily="34" charset="0"/>
              <a:cs typeface="Arial" panose="020B0604020202020204" pitchFamily="34" charset="0"/>
            </a:endParaRPr>
          </a:p>
          <a:p>
            <a:pPr lvl="1"/>
            <a:r>
              <a:rPr lang="en-US" altLang="en-US" smtClean="0">
                <a:latin typeface="Arial" panose="020B0604020202020204" pitchFamily="34" charset="0"/>
                <a:cs typeface="Arial" panose="020B0604020202020204" pitchFamily="34" charset="0"/>
              </a:rPr>
              <a:t>But that doesn’t mean you should not write in a controlled and purposeful way. Remember audience and purpose. This is not social interaction.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33795">
                                            <p:txEl>
                                              <p:pRg st="3" end="3"/>
                                            </p:txEl>
                                          </p:spTgt>
                                        </p:tgtEl>
                                        <p:attrNameLst>
                                          <p:attrName>style.visibility</p:attrName>
                                        </p:attrNameLst>
                                      </p:cBhvr>
                                      <p:to>
                                        <p:strVal val="visible"/>
                                      </p:to>
                                    </p:set>
                                    <p:animEffect transition="in" filter="wipe(down)">
                                      <p:cBhvr>
                                        <p:cTn id="7" dur="580">
                                          <p:stCondLst>
                                            <p:cond delay="0"/>
                                          </p:stCondLst>
                                        </p:cTn>
                                        <p:tgtEl>
                                          <p:spTgt spid="33795">
                                            <p:txEl>
                                              <p:pRg st="3" end="3"/>
                                            </p:txEl>
                                          </p:spTgt>
                                        </p:tgtEl>
                                      </p:cBhvr>
                                    </p:animEffect>
                                    <p:anim calcmode="lin" valueType="num">
                                      <p:cBhvr>
                                        <p:cTn id="8" dur="1822" tmFilter="0,0; 0.14,0.36; 0.43,0.73; 0.71,0.91; 1.0,1.0">
                                          <p:stCondLst>
                                            <p:cond delay="0"/>
                                          </p:stCondLst>
                                        </p:cTn>
                                        <p:tgtEl>
                                          <p:spTgt spid="33795">
                                            <p:txEl>
                                              <p:pRg st="3" end="3"/>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3795">
                                            <p:txEl>
                                              <p:pRg st="3" end="3"/>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3795">
                                            <p:txEl>
                                              <p:pRg st="3" end="3"/>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3795">
                                            <p:txEl>
                                              <p:pRg st="3" end="3"/>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3795">
                                            <p:txEl>
                                              <p:pRg st="3" end="3"/>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3795">
                                            <p:txEl>
                                              <p:pRg st="3" end="3"/>
                                            </p:txEl>
                                          </p:spTgt>
                                        </p:tgtEl>
                                      </p:cBhvr>
                                      <p:to x="100000" y="60000"/>
                                    </p:animScale>
                                    <p:animScale>
                                      <p:cBhvr>
                                        <p:cTn id="14" dur="166" decel="50000">
                                          <p:stCondLst>
                                            <p:cond delay="676"/>
                                          </p:stCondLst>
                                        </p:cTn>
                                        <p:tgtEl>
                                          <p:spTgt spid="33795">
                                            <p:txEl>
                                              <p:pRg st="3" end="3"/>
                                            </p:txEl>
                                          </p:spTgt>
                                        </p:tgtEl>
                                      </p:cBhvr>
                                      <p:to x="100000" y="100000"/>
                                    </p:animScale>
                                    <p:animScale>
                                      <p:cBhvr>
                                        <p:cTn id="15" dur="26">
                                          <p:stCondLst>
                                            <p:cond delay="1312"/>
                                          </p:stCondLst>
                                        </p:cTn>
                                        <p:tgtEl>
                                          <p:spTgt spid="33795">
                                            <p:txEl>
                                              <p:pRg st="3" end="3"/>
                                            </p:txEl>
                                          </p:spTgt>
                                        </p:tgtEl>
                                      </p:cBhvr>
                                      <p:to x="100000" y="80000"/>
                                    </p:animScale>
                                    <p:animScale>
                                      <p:cBhvr>
                                        <p:cTn id="16" dur="166" decel="50000">
                                          <p:stCondLst>
                                            <p:cond delay="1338"/>
                                          </p:stCondLst>
                                        </p:cTn>
                                        <p:tgtEl>
                                          <p:spTgt spid="33795">
                                            <p:txEl>
                                              <p:pRg st="3" end="3"/>
                                            </p:txEl>
                                          </p:spTgt>
                                        </p:tgtEl>
                                      </p:cBhvr>
                                      <p:to x="100000" y="100000"/>
                                    </p:animScale>
                                    <p:animScale>
                                      <p:cBhvr>
                                        <p:cTn id="17" dur="26">
                                          <p:stCondLst>
                                            <p:cond delay="1642"/>
                                          </p:stCondLst>
                                        </p:cTn>
                                        <p:tgtEl>
                                          <p:spTgt spid="33795">
                                            <p:txEl>
                                              <p:pRg st="3" end="3"/>
                                            </p:txEl>
                                          </p:spTgt>
                                        </p:tgtEl>
                                      </p:cBhvr>
                                      <p:to x="100000" y="90000"/>
                                    </p:animScale>
                                    <p:animScale>
                                      <p:cBhvr>
                                        <p:cTn id="18" dur="166" decel="50000">
                                          <p:stCondLst>
                                            <p:cond delay="1668"/>
                                          </p:stCondLst>
                                        </p:cTn>
                                        <p:tgtEl>
                                          <p:spTgt spid="33795">
                                            <p:txEl>
                                              <p:pRg st="3" end="3"/>
                                            </p:txEl>
                                          </p:spTgt>
                                        </p:tgtEl>
                                      </p:cBhvr>
                                      <p:to x="100000" y="100000"/>
                                    </p:animScale>
                                    <p:animScale>
                                      <p:cBhvr>
                                        <p:cTn id="19" dur="26">
                                          <p:stCondLst>
                                            <p:cond delay="1808"/>
                                          </p:stCondLst>
                                        </p:cTn>
                                        <p:tgtEl>
                                          <p:spTgt spid="33795">
                                            <p:txEl>
                                              <p:pRg st="3" end="3"/>
                                            </p:txEl>
                                          </p:spTgt>
                                        </p:tgtEl>
                                      </p:cBhvr>
                                      <p:to x="100000" y="95000"/>
                                    </p:animScale>
                                    <p:animScale>
                                      <p:cBhvr>
                                        <p:cTn id="20" dur="166" decel="50000">
                                          <p:stCondLst>
                                            <p:cond delay="1834"/>
                                          </p:stCondLst>
                                        </p:cTn>
                                        <p:tgtEl>
                                          <p:spTgt spid="33795">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013" y="274638"/>
            <a:ext cx="6808787" cy="201612"/>
          </a:xfrm>
        </p:spPr>
        <p:txBody>
          <a:bodyPr>
            <a:normAutofit fontScale="90000"/>
          </a:bodyPr>
          <a:lstStyle/>
          <a:p>
            <a:pPr>
              <a:defRPr/>
            </a:pPr>
            <a:endParaRPr lang="en-GB" dirty="0"/>
          </a:p>
        </p:txBody>
      </p:sp>
      <p:sp>
        <p:nvSpPr>
          <p:cNvPr id="3" name="Content Placeholder 2"/>
          <p:cNvSpPr>
            <a:spLocks noGrp="1"/>
          </p:cNvSpPr>
          <p:nvPr>
            <p:ph sz="quarter" idx="1"/>
          </p:nvPr>
        </p:nvSpPr>
        <p:spPr>
          <a:xfrm>
            <a:off x="250825" y="908050"/>
            <a:ext cx="7467600" cy="4875213"/>
          </a:xfrm>
        </p:spPr>
        <p:txBody>
          <a:bodyPr/>
          <a:lstStyle/>
          <a:p>
            <a:r>
              <a:rPr lang="en-GB" altLang="en-US" b="1" dirty="0" smtClean="0">
                <a:latin typeface="Arial" panose="020B0604020202020204" pitchFamily="34" charset="0"/>
                <a:cs typeface="Arial" panose="020B0604020202020204" pitchFamily="34" charset="0"/>
              </a:rPr>
              <a:t>At this stage I would like to take the opportunity to claim that I think having read the articles that the author has not, in my opinion, got it right.</a:t>
            </a:r>
          </a:p>
          <a:p>
            <a:endParaRPr lang="en-GB" altLang="en-US" dirty="0" smtClean="0"/>
          </a:p>
          <a:p>
            <a:r>
              <a:rPr lang="en-GB" altLang="en-US" dirty="0" smtClean="0">
                <a:latin typeface="Arial" panose="020B0604020202020204" pitchFamily="34" charset="0"/>
                <a:cs typeface="Arial" panose="020B0604020202020204" pitchFamily="34" charset="0"/>
              </a:rPr>
              <a:t>Too many words –obscuring the point. </a:t>
            </a:r>
            <a:endParaRPr lang="en-GB" altLang="en-US" dirty="0" smtClean="0">
              <a:latin typeface="Arial" panose="020B0604020202020204" pitchFamily="34" charset="0"/>
              <a:cs typeface="Arial" panose="020B0604020202020204" pitchFamily="34" charset="0"/>
            </a:endParaRPr>
          </a:p>
          <a:p>
            <a:r>
              <a:rPr lang="en-GB" altLang="en-US" dirty="0" smtClean="0">
                <a:latin typeface="Arial" panose="020B0604020202020204" pitchFamily="34" charset="0"/>
                <a:cs typeface="Arial" panose="020B0604020202020204" pitchFamily="34" charset="0"/>
              </a:rPr>
              <a:t>Language should take you closer to the idea, not farther away.</a:t>
            </a:r>
            <a:endParaRPr lang="en-GB" altLang="en-US" dirty="0" smtClean="0">
              <a:latin typeface="Arial" panose="020B0604020202020204" pitchFamily="34" charset="0"/>
              <a:cs typeface="Arial" panose="020B0604020202020204" pitchFamily="34" charset="0"/>
            </a:endParaRPr>
          </a:p>
          <a:p>
            <a:endParaRPr lang="en-GB" altLang="en-US" dirty="0" smtClean="0">
              <a:latin typeface="Arial" panose="020B0604020202020204" pitchFamily="34" charset="0"/>
              <a:cs typeface="Arial" panose="020B0604020202020204" pitchFamily="34" charset="0"/>
            </a:endParaRPr>
          </a:p>
          <a:p>
            <a:endParaRPr lang="en-GB" altLang="en-US" dirty="0" smtClean="0">
              <a:latin typeface="Arial" panose="020B0604020202020204" pitchFamily="34" charset="0"/>
              <a:cs typeface="Arial" panose="020B0604020202020204" pitchFamily="34" charset="0"/>
            </a:endParaRPr>
          </a:p>
          <a:p>
            <a:endParaRPr lang="en-GB" altLang="en-US" dirty="0" smtClean="0"/>
          </a:p>
          <a:p>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anim calcmode="lin" valueType="num">
                                      <p:cBhvr>
                                        <p:cTn id="8"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2000"/>
                                        <p:tgtEl>
                                          <p:spTgt spid="3">
                                            <p:txEl>
                                              <p:pRg st="3" end="3"/>
                                            </p:txEl>
                                          </p:spTgt>
                                        </p:tgtEl>
                                      </p:cBhvr>
                                    </p:animEffect>
                                    <p:anim calcmode="lin" valueType="num">
                                      <p:cBhvr>
                                        <p:cTn id="15"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a:defRPr/>
            </a:pPr>
            <a:r>
              <a:rPr lang="en-GB" altLang="en-US" sz="2800" dirty="0" smtClean="0"/>
              <a:t>Consider</a:t>
            </a:r>
            <a:endParaRPr lang="en-GB" altLang="en-US" sz="2800" dirty="0"/>
          </a:p>
        </p:txBody>
      </p:sp>
      <p:sp>
        <p:nvSpPr>
          <p:cNvPr id="97283" name="Rectangle 3"/>
          <p:cNvSpPr>
            <a:spLocks noGrp="1" noChangeArrowheads="1"/>
          </p:cNvSpPr>
          <p:nvPr>
            <p:ph type="body" idx="1"/>
          </p:nvPr>
        </p:nvSpPr>
        <p:spPr>
          <a:xfrm>
            <a:off x="457200" y="1600200"/>
            <a:ext cx="7467600" cy="4873625"/>
          </a:xfrm>
        </p:spPr>
        <p:txBody>
          <a:bodyPr/>
          <a:lstStyle/>
          <a:p>
            <a:r>
              <a:rPr lang="en-GB" altLang="en-US" b="1" smtClean="0">
                <a:latin typeface="Arial" panose="020B0604020202020204" pitchFamily="34" charset="0"/>
                <a:cs typeface="Arial" panose="020B0604020202020204" pitchFamily="34" charset="0"/>
              </a:rPr>
              <a:t>Today weak literacy is a real problem in Wales. This is a disgrace and needs to be improved. About 40% of children can’t read when they get to secondary school and this is something we must focus on as a priority. In this day and age, shouldn’t we be able to make sure that each child has the skills they need when they reach secondary school?</a:t>
            </a:r>
          </a:p>
          <a:p>
            <a:endParaRPr lang="en-GB" altLang="en-US" smtClean="0"/>
          </a:p>
          <a:p>
            <a:r>
              <a:rPr lang="en-GB" altLang="en-US" smtClean="0">
                <a:latin typeface="Arial" panose="020B0604020202020204" pitchFamily="34" charset="0"/>
                <a:cs typeface="Arial" panose="020B0604020202020204" pitchFamily="34" charset="0"/>
              </a:rPr>
              <a:t>It is not clear here if the student is expression their own view or reporting evidence found in a text.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animEffect transition="in" filter="randombar(horizontal)">
                                      <p:cBhvr>
                                        <p:cTn id="7" dur="500"/>
                                        <p:tgtEl>
                                          <p:spTgt spid="972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97283">
                                            <p:txEl>
                                              <p:pRg st="2" end="2"/>
                                            </p:txEl>
                                          </p:spTgt>
                                        </p:tgtEl>
                                        <p:attrNameLst>
                                          <p:attrName>style.visibility</p:attrName>
                                        </p:attrNameLst>
                                      </p:cBhvr>
                                      <p:to>
                                        <p:strVal val="visible"/>
                                      </p:to>
                                    </p:set>
                                    <p:animEffect transition="in" filter="randombar(horizontal)">
                                      <p:cBhvr>
                                        <p:cTn id="12" dur="500"/>
                                        <p:tgtEl>
                                          <p:spTgt spid="9728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a:defRPr/>
            </a:pPr>
            <a:r>
              <a:rPr lang="en-GB" altLang="en-US" sz="2800" dirty="0" smtClean="0">
                <a:latin typeface="Arial" panose="020B0604020202020204" pitchFamily="34" charset="0"/>
                <a:cs typeface="Arial" panose="020B0604020202020204" pitchFamily="34" charset="0"/>
              </a:rPr>
              <a:t>Consider instead…</a:t>
            </a:r>
            <a:endParaRPr lang="en-GB" altLang="en-US" sz="2800" dirty="0">
              <a:latin typeface="Arial" panose="020B0604020202020204" pitchFamily="34" charset="0"/>
              <a:cs typeface="Arial" panose="020B0604020202020204" pitchFamily="34" charset="0"/>
            </a:endParaRPr>
          </a:p>
        </p:txBody>
      </p:sp>
      <p:sp>
        <p:nvSpPr>
          <p:cNvPr id="97283" name="Rectangle 3"/>
          <p:cNvSpPr>
            <a:spLocks noGrp="1" noChangeArrowheads="1"/>
          </p:cNvSpPr>
          <p:nvPr>
            <p:ph type="body" idx="1"/>
          </p:nvPr>
        </p:nvSpPr>
        <p:spPr>
          <a:xfrm>
            <a:off x="457200" y="1600200"/>
            <a:ext cx="7467600" cy="4873625"/>
          </a:xfrm>
        </p:spPr>
        <p:txBody>
          <a:bodyPr/>
          <a:lstStyle/>
          <a:p>
            <a:r>
              <a:rPr lang="en-GB" altLang="en-US" smtClean="0"/>
              <a:t>The results of the 2009 and 2012 PISA assessments (NfER 2010, 2013) of reading literacy suggested that these skills needed to be a focus of improvement in Wales. This need was identified further in the ESTYN overview report (2012), which found that 40% of pupils arriving in secondary school have reading skills below those expected for their chronological age.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animEffect transition="in" filter="randombar(horizontal)">
                                      <p:cBhvr>
                                        <p:cTn id="7" dur="500"/>
                                        <p:tgtEl>
                                          <p:spTgt spid="9728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AutoShape 2"/>
          <p:cNvSpPr>
            <a:spLocks noGrp="1" noChangeArrowheads="1"/>
          </p:cNvSpPr>
          <p:nvPr>
            <p:ph type="title"/>
          </p:nvPr>
        </p:nvSpPr>
        <p:spPr/>
        <p:txBody>
          <a:bodyPr/>
          <a:lstStyle/>
          <a:p>
            <a:pPr eaLnBrk="1" fontAlgn="auto" hangingPunct="1">
              <a:spcAft>
                <a:spcPts val="0"/>
              </a:spcAft>
              <a:defRPr/>
            </a:pPr>
            <a:r>
              <a:rPr lang="en-GB" smtClean="0"/>
              <a:t>Backing up your brilliant points</a:t>
            </a:r>
          </a:p>
        </p:txBody>
      </p:sp>
      <p:sp>
        <p:nvSpPr>
          <p:cNvPr id="23555" name="Rectangle 3"/>
          <p:cNvSpPr>
            <a:spLocks noGrp="1" noChangeArrowheads="1"/>
          </p:cNvSpPr>
          <p:nvPr>
            <p:ph sz="quarter" idx="1"/>
          </p:nvPr>
        </p:nvSpPr>
        <p:spPr>
          <a:xfrm>
            <a:off x="457200" y="1600200"/>
            <a:ext cx="7467600" cy="4873625"/>
          </a:xfrm>
        </p:spPr>
        <p:txBody>
          <a:bodyPr/>
          <a:lstStyle/>
          <a:p>
            <a:pPr eaLnBrk="1" hangingPunct="1">
              <a:lnSpc>
                <a:spcPct val="90000"/>
              </a:lnSpc>
            </a:pPr>
            <a:r>
              <a:rPr lang="en-GB" altLang="en-US" sz="2000" smtClean="0"/>
              <a:t>You must provide evidence for your points. Simple, personal assertion is not expected at this level.</a:t>
            </a:r>
          </a:p>
          <a:p>
            <a:pPr eaLnBrk="1" hangingPunct="1">
              <a:lnSpc>
                <a:spcPct val="90000"/>
              </a:lnSpc>
            </a:pPr>
            <a:r>
              <a:rPr lang="en-GB" altLang="en-US" sz="2000" smtClean="0"/>
              <a:t> Your evidence needs to be made apparent by clear, accurate referencing.</a:t>
            </a:r>
          </a:p>
          <a:p>
            <a:pPr eaLnBrk="1" hangingPunct="1">
              <a:lnSpc>
                <a:spcPct val="90000"/>
              </a:lnSpc>
            </a:pPr>
            <a:r>
              <a:rPr lang="en-GB" altLang="en-US" sz="2000" smtClean="0"/>
              <a:t>Make it clear when you are discussing the views/findings of your readings. </a:t>
            </a:r>
          </a:p>
          <a:p>
            <a:pPr eaLnBrk="1" hangingPunct="1">
              <a:lnSpc>
                <a:spcPct val="90000"/>
              </a:lnSpc>
            </a:pPr>
            <a:r>
              <a:rPr lang="en-GB" altLang="en-US" sz="2000" smtClean="0"/>
              <a:t>Support may not always come from textual references.  You may use experience and observations to support a point – be careful to make it clear that you are aware of the limitations of this, though. Also, consider how this may be evidenced – possibly by way of appendices.</a:t>
            </a:r>
          </a:p>
          <a:p>
            <a:pPr eaLnBrk="1" hangingPunct="1">
              <a:lnSpc>
                <a:spcPct val="90000"/>
              </a:lnSpc>
            </a:pPr>
            <a:r>
              <a:rPr lang="en-GB" altLang="en-US" sz="2000" smtClean="0"/>
              <a:t>At this level, anecdote, speculation and observation is not enough.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down)">
                                      <p:cBhvr>
                                        <p:cTn id="7" dur="580">
                                          <p:stCondLst>
                                            <p:cond delay="0"/>
                                          </p:stCondLst>
                                        </p:cTn>
                                        <p:tgtEl>
                                          <p:spTgt spid="23555">
                                            <p:txEl>
                                              <p:pRg st="0" end="0"/>
                                            </p:txEl>
                                          </p:spTgt>
                                        </p:tgtEl>
                                      </p:cBhvr>
                                    </p:animEffect>
                                    <p:anim calcmode="lin" valueType="num">
                                      <p:cBhvr>
                                        <p:cTn id="8" dur="1822" tmFilter="0,0; 0.14,0.36; 0.43,0.73; 0.71,0.91; 1.0,1.0">
                                          <p:stCondLst>
                                            <p:cond delay="0"/>
                                          </p:stCondLst>
                                        </p:cTn>
                                        <p:tgtEl>
                                          <p:spTgt spid="2355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355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355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355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355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3555">
                                            <p:txEl>
                                              <p:pRg st="0" end="0"/>
                                            </p:txEl>
                                          </p:spTgt>
                                        </p:tgtEl>
                                      </p:cBhvr>
                                      <p:to x="100000" y="60000"/>
                                    </p:animScale>
                                    <p:animScale>
                                      <p:cBhvr>
                                        <p:cTn id="14" dur="166" decel="50000">
                                          <p:stCondLst>
                                            <p:cond delay="676"/>
                                          </p:stCondLst>
                                        </p:cTn>
                                        <p:tgtEl>
                                          <p:spTgt spid="23555">
                                            <p:txEl>
                                              <p:pRg st="0" end="0"/>
                                            </p:txEl>
                                          </p:spTgt>
                                        </p:tgtEl>
                                      </p:cBhvr>
                                      <p:to x="100000" y="100000"/>
                                    </p:animScale>
                                    <p:animScale>
                                      <p:cBhvr>
                                        <p:cTn id="15" dur="26">
                                          <p:stCondLst>
                                            <p:cond delay="1312"/>
                                          </p:stCondLst>
                                        </p:cTn>
                                        <p:tgtEl>
                                          <p:spTgt spid="23555">
                                            <p:txEl>
                                              <p:pRg st="0" end="0"/>
                                            </p:txEl>
                                          </p:spTgt>
                                        </p:tgtEl>
                                      </p:cBhvr>
                                      <p:to x="100000" y="80000"/>
                                    </p:animScale>
                                    <p:animScale>
                                      <p:cBhvr>
                                        <p:cTn id="16" dur="166" decel="50000">
                                          <p:stCondLst>
                                            <p:cond delay="1338"/>
                                          </p:stCondLst>
                                        </p:cTn>
                                        <p:tgtEl>
                                          <p:spTgt spid="23555">
                                            <p:txEl>
                                              <p:pRg st="0" end="0"/>
                                            </p:txEl>
                                          </p:spTgt>
                                        </p:tgtEl>
                                      </p:cBhvr>
                                      <p:to x="100000" y="100000"/>
                                    </p:animScale>
                                    <p:animScale>
                                      <p:cBhvr>
                                        <p:cTn id="17" dur="26">
                                          <p:stCondLst>
                                            <p:cond delay="1642"/>
                                          </p:stCondLst>
                                        </p:cTn>
                                        <p:tgtEl>
                                          <p:spTgt spid="23555">
                                            <p:txEl>
                                              <p:pRg st="0" end="0"/>
                                            </p:txEl>
                                          </p:spTgt>
                                        </p:tgtEl>
                                      </p:cBhvr>
                                      <p:to x="100000" y="90000"/>
                                    </p:animScale>
                                    <p:animScale>
                                      <p:cBhvr>
                                        <p:cTn id="18" dur="166" decel="50000">
                                          <p:stCondLst>
                                            <p:cond delay="1668"/>
                                          </p:stCondLst>
                                        </p:cTn>
                                        <p:tgtEl>
                                          <p:spTgt spid="23555">
                                            <p:txEl>
                                              <p:pRg st="0" end="0"/>
                                            </p:txEl>
                                          </p:spTgt>
                                        </p:tgtEl>
                                      </p:cBhvr>
                                      <p:to x="100000" y="100000"/>
                                    </p:animScale>
                                    <p:animScale>
                                      <p:cBhvr>
                                        <p:cTn id="19" dur="26">
                                          <p:stCondLst>
                                            <p:cond delay="1808"/>
                                          </p:stCondLst>
                                        </p:cTn>
                                        <p:tgtEl>
                                          <p:spTgt spid="23555">
                                            <p:txEl>
                                              <p:pRg st="0" end="0"/>
                                            </p:txEl>
                                          </p:spTgt>
                                        </p:tgtEl>
                                      </p:cBhvr>
                                      <p:to x="100000" y="95000"/>
                                    </p:animScale>
                                    <p:animScale>
                                      <p:cBhvr>
                                        <p:cTn id="20" dur="166" decel="50000">
                                          <p:stCondLst>
                                            <p:cond delay="1834"/>
                                          </p:stCondLst>
                                        </p:cTn>
                                        <p:tgtEl>
                                          <p:spTgt spid="23555">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23555">
                                            <p:txEl>
                                              <p:pRg st="1" end="1"/>
                                            </p:txEl>
                                          </p:spTgt>
                                        </p:tgtEl>
                                        <p:attrNameLst>
                                          <p:attrName>style.visibility</p:attrName>
                                        </p:attrNameLst>
                                      </p:cBhvr>
                                      <p:to>
                                        <p:strVal val="visible"/>
                                      </p:to>
                                    </p:set>
                                    <p:animEffect transition="in" filter="wipe(down)">
                                      <p:cBhvr>
                                        <p:cTn id="23" dur="580">
                                          <p:stCondLst>
                                            <p:cond delay="0"/>
                                          </p:stCondLst>
                                        </p:cTn>
                                        <p:tgtEl>
                                          <p:spTgt spid="23555">
                                            <p:txEl>
                                              <p:pRg st="1" end="1"/>
                                            </p:txEl>
                                          </p:spTgt>
                                        </p:tgtEl>
                                      </p:cBhvr>
                                    </p:animEffect>
                                    <p:anim calcmode="lin" valueType="num">
                                      <p:cBhvr>
                                        <p:cTn id="24" dur="1822" tmFilter="0,0; 0.14,0.36; 0.43,0.73; 0.71,0.91; 1.0,1.0">
                                          <p:stCondLst>
                                            <p:cond delay="0"/>
                                          </p:stCondLst>
                                        </p:cTn>
                                        <p:tgtEl>
                                          <p:spTgt spid="23555">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23555">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23555">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23555">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23555">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23555">
                                            <p:txEl>
                                              <p:pRg st="1" end="1"/>
                                            </p:txEl>
                                          </p:spTgt>
                                        </p:tgtEl>
                                      </p:cBhvr>
                                      <p:to x="100000" y="60000"/>
                                    </p:animScale>
                                    <p:animScale>
                                      <p:cBhvr>
                                        <p:cTn id="30" dur="166" decel="50000">
                                          <p:stCondLst>
                                            <p:cond delay="676"/>
                                          </p:stCondLst>
                                        </p:cTn>
                                        <p:tgtEl>
                                          <p:spTgt spid="23555">
                                            <p:txEl>
                                              <p:pRg st="1" end="1"/>
                                            </p:txEl>
                                          </p:spTgt>
                                        </p:tgtEl>
                                      </p:cBhvr>
                                      <p:to x="100000" y="100000"/>
                                    </p:animScale>
                                    <p:animScale>
                                      <p:cBhvr>
                                        <p:cTn id="31" dur="26">
                                          <p:stCondLst>
                                            <p:cond delay="1312"/>
                                          </p:stCondLst>
                                        </p:cTn>
                                        <p:tgtEl>
                                          <p:spTgt spid="23555">
                                            <p:txEl>
                                              <p:pRg st="1" end="1"/>
                                            </p:txEl>
                                          </p:spTgt>
                                        </p:tgtEl>
                                      </p:cBhvr>
                                      <p:to x="100000" y="80000"/>
                                    </p:animScale>
                                    <p:animScale>
                                      <p:cBhvr>
                                        <p:cTn id="32" dur="166" decel="50000">
                                          <p:stCondLst>
                                            <p:cond delay="1338"/>
                                          </p:stCondLst>
                                        </p:cTn>
                                        <p:tgtEl>
                                          <p:spTgt spid="23555">
                                            <p:txEl>
                                              <p:pRg st="1" end="1"/>
                                            </p:txEl>
                                          </p:spTgt>
                                        </p:tgtEl>
                                      </p:cBhvr>
                                      <p:to x="100000" y="100000"/>
                                    </p:animScale>
                                    <p:animScale>
                                      <p:cBhvr>
                                        <p:cTn id="33" dur="26">
                                          <p:stCondLst>
                                            <p:cond delay="1642"/>
                                          </p:stCondLst>
                                        </p:cTn>
                                        <p:tgtEl>
                                          <p:spTgt spid="23555">
                                            <p:txEl>
                                              <p:pRg st="1" end="1"/>
                                            </p:txEl>
                                          </p:spTgt>
                                        </p:tgtEl>
                                      </p:cBhvr>
                                      <p:to x="100000" y="90000"/>
                                    </p:animScale>
                                    <p:animScale>
                                      <p:cBhvr>
                                        <p:cTn id="34" dur="166" decel="50000">
                                          <p:stCondLst>
                                            <p:cond delay="1668"/>
                                          </p:stCondLst>
                                        </p:cTn>
                                        <p:tgtEl>
                                          <p:spTgt spid="23555">
                                            <p:txEl>
                                              <p:pRg st="1" end="1"/>
                                            </p:txEl>
                                          </p:spTgt>
                                        </p:tgtEl>
                                      </p:cBhvr>
                                      <p:to x="100000" y="100000"/>
                                    </p:animScale>
                                    <p:animScale>
                                      <p:cBhvr>
                                        <p:cTn id="35" dur="26">
                                          <p:stCondLst>
                                            <p:cond delay="1808"/>
                                          </p:stCondLst>
                                        </p:cTn>
                                        <p:tgtEl>
                                          <p:spTgt spid="23555">
                                            <p:txEl>
                                              <p:pRg st="1" end="1"/>
                                            </p:txEl>
                                          </p:spTgt>
                                        </p:tgtEl>
                                      </p:cBhvr>
                                      <p:to x="100000" y="95000"/>
                                    </p:animScale>
                                    <p:animScale>
                                      <p:cBhvr>
                                        <p:cTn id="36" dur="166" decel="50000">
                                          <p:stCondLst>
                                            <p:cond delay="1834"/>
                                          </p:stCondLst>
                                        </p:cTn>
                                        <p:tgtEl>
                                          <p:spTgt spid="23555">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23555">
                                            <p:txEl>
                                              <p:pRg st="2" end="2"/>
                                            </p:txEl>
                                          </p:spTgt>
                                        </p:tgtEl>
                                        <p:attrNameLst>
                                          <p:attrName>style.visibility</p:attrName>
                                        </p:attrNameLst>
                                      </p:cBhvr>
                                      <p:to>
                                        <p:strVal val="visible"/>
                                      </p:to>
                                    </p:set>
                                    <p:animEffect transition="in" filter="wipe(down)">
                                      <p:cBhvr>
                                        <p:cTn id="39" dur="580">
                                          <p:stCondLst>
                                            <p:cond delay="0"/>
                                          </p:stCondLst>
                                        </p:cTn>
                                        <p:tgtEl>
                                          <p:spTgt spid="23555">
                                            <p:txEl>
                                              <p:pRg st="2" end="2"/>
                                            </p:txEl>
                                          </p:spTgt>
                                        </p:tgtEl>
                                      </p:cBhvr>
                                    </p:animEffect>
                                    <p:anim calcmode="lin" valueType="num">
                                      <p:cBhvr>
                                        <p:cTn id="40" dur="1822" tmFilter="0,0; 0.14,0.36; 0.43,0.73; 0.71,0.91; 1.0,1.0">
                                          <p:stCondLst>
                                            <p:cond delay="0"/>
                                          </p:stCondLst>
                                        </p:cTn>
                                        <p:tgtEl>
                                          <p:spTgt spid="23555">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23555">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23555">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23555">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23555">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23555">
                                            <p:txEl>
                                              <p:pRg st="2" end="2"/>
                                            </p:txEl>
                                          </p:spTgt>
                                        </p:tgtEl>
                                      </p:cBhvr>
                                      <p:to x="100000" y="60000"/>
                                    </p:animScale>
                                    <p:animScale>
                                      <p:cBhvr>
                                        <p:cTn id="46" dur="166" decel="50000">
                                          <p:stCondLst>
                                            <p:cond delay="676"/>
                                          </p:stCondLst>
                                        </p:cTn>
                                        <p:tgtEl>
                                          <p:spTgt spid="23555">
                                            <p:txEl>
                                              <p:pRg st="2" end="2"/>
                                            </p:txEl>
                                          </p:spTgt>
                                        </p:tgtEl>
                                      </p:cBhvr>
                                      <p:to x="100000" y="100000"/>
                                    </p:animScale>
                                    <p:animScale>
                                      <p:cBhvr>
                                        <p:cTn id="47" dur="26">
                                          <p:stCondLst>
                                            <p:cond delay="1312"/>
                                          </p:stCondLst>
                                        </p:cTn>
                                        <p:tgtEl>
                                          <p:spTgt spid="23555">
                                            <p:txEl>
                                              <p:pRg st="2" end="2"/>
                                            </p:txEl>
                                          </p:spTgt>
                                        </p:tgtEl>
                                      </p:cBhvr>
                                      <p:to x="100000" y="80000"/>
                                    </p:animScale>
                                    <p:animScale>
                                      <p:cBhvr>
                                        <p:cTn id="48" dur="166" decel="50000">
                                          <p:stCondLst>
                                            <p:cond delay="1338"/>
                                          </p:stCondLst>
                                        </p:cTn>
                                        <p:tgtEl>
                                          <p:spTgt spid="23555">
                                            <p:txEl>
                                              <p:pRg st="2" end="2"/>
                                            </p:txEl>
                                          </p:spTgt>
                                        </p:tgtEl>
                                      </p:cBhvr>
                                      <p:to x="100000" y="100000"/>
                                    </p:animScale>
                                    <p:animScale>
                                      <p:cBhvr>
                                        <p:cTn id="49" dur="26">
                                          <p:stCondLst>
                                            <p:cond delay="1642"/>
                                          </p:stCondLst>
                                        </p:cTn>
                                        <p:tgtEl>
                                          <p:spTgt spid="23555">
                                            <p:txEl>
                                              <p:pRg st="2" end="2"/>
                                            </p:txEl>
                                          </p:spTgt>
                                        </p:tgtEl>
                                      </p:cBhvr>
                                      <p:to x="100000" y="90000"/>
                                    </p:animScale>
                                    <p:animScale>
                                      <p:cBhvr>
                                        <p:cTn id="50" dur="166" decel="50000">
                                          <p:stCondLst>
                                            <p:cond delay="1668"/>
                                          </p:stCondLst>
                                        </p:cTn>
                                        <p:tgtEl>
                                          <p:spTgt spid="23555">
                                            <p:txEl>
                                              <p:pRg st="2" end="2"/>
                                            </p:txEl>
                                          </p:spTgt>
                                        </p:tgtEl>
                                      </p:cBhvr>
                                      <p:to x="100000" y="100000"/>
                                    </p:animScale>
                                    <p:animScale>
                                      <p:cBhvr>
                                        <p:cTn id="51" dur="26">
                                          <p:stCondLst>
                                            <p:cond delay="1808"/>
                                          </p:stCondLst>
                                        </p:cTn>
                                        <p:tgtEl>
                                          <p:spTgt spid="23555">
                                            <p:txEl>
                                              <p:pRg st="2" end="2"/>
                                            </p:txEl>
                                          </p:spTgt>
                                        </p:tgtEl>
                                      </p:cBhvr>
                                      <p:to x="100000" y="95000"/>
                                    </p:animScale>
                                    <p:animScale>
                                      <p:cBhvr>
                                        <p:cTn id="52" dur="166" decel="50000">
                                          <p:stCondLst>
                                            <p:cond delay="1834"/>
                                          </p:stCondLst>
                                        </p:cTn>
                                        <p:tgtEl>
                                          <p:spTgt spid="23555">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23555">
                                            <p:txEl>
                                              <p:pRg st="3" end="3"/>
                                            </p:txEl>
                                          </p:spTgt>
                                        </p:tgtEl>
                                        <p:attrNameLst>
                                          <p:attrName>style.visibility</p:attrName>
                                        </p:attrNameLst>
                                      </p:cBhvr>
                                      <p:to>
                                        <p:strVal val="visible"/>
                                      </p:to>
                                    </p:set>
                                    <p:animEffect transition="in" filter="wipe(down)">
                                      <p:cBhvr>
                                        <p:cTn id="55" dur="580">
                                          <p:stCondLst>
                                            <p:cond delay="0"/>
                                          </p:stCondLst>
                                        </p:cTn>
                                        <p:tgtEl>
                                          <p:spTgt spid="23555">
                                            <p:txEl>
                                              <p:pRg st="3" end="3"/>
                                            </p:txEl>
                                          </p:spTgt>
                                        </p:tgtEl>
                                      </p:cBhvr>
                                    </p:animEffect>
                                    <p:anim calcmode="lin" valueType="num">
                                      <p:cBhvr>
                                        <p:cTn id="56" dur="1822" tmFilter="0,0; 0.14,0.36; 0.43,0.73; 0.71,0.91; 1.0,1.0">
                                          <p:stCondLst>
                                            <p:cond delay="0"/>
                                          </p:stCondLst>
                                        </p:cTn>
                                        <p:tgtEl>
                                          <p:spTgt spid="23555">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23555">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23555">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23555">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23555">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23555">
                                            <p:txEl>
                                              <p:pRg st="3" end="3"/>
                                            </p:txEl>
                                          </p:spTgt>
                                        </p:tgtEl>
                                      </p:cBhvr>
                                      <p:to x="100000" y="60000"/>
                                    </p:animScale>
                                    <p:animScale>
                                      <p:cBhvr>
                                        <p:cTn id="62" dur="166" decel="50000">
                                          <p:stCondLst>
                                            <p:cond delay="676"/>
                                          </p:stCondLst>
                                        </p:cTn>
                                        <p:tgtEl>
                                          <p:spTgt spid="23555">
                                            <p:txEl>
                                              <p:pRg st="3" end="3"/>
                                            </p:txEl>
                                          </p:spTgt>
                                        </p:tgtEl>
                                      </p:cBhvr>
                                      <p:to x="100000" y="100000"/>
                                    </p:animScale>
                                    <p:animScale>
                                      <p:cBhvr>
                                        <p:cTn id="63" dur="26">
                                          <p:stCondLst>
                                            <p:cond delay="1312"/>
                                          </p:stCondLst>
                                        </p:cTn>
                                        <p:tgtEl>
                                          <p:spTgt spid="23555">
                                            <p:txEl>
                                              <p:pRg st="3" end="3"/>
                                            </p:txEl>
                                          </p:spTgt>
                                        </p:tgtEl>
                                      </p:cBhvr>
                                      <p:to x="100000" y="80000"/>
                                    </p:animScale>
                                    <p:animScale>
                                      <p:cBhvr>
                                        <p:cTn id="64" dur="166" decel="50000">
                                          <p:stCondLst>
                                            <p:cond delay="1338"/>
                                          </p:stCondLst>
                                        </p:cTn>
                                        <p:tgtEl>
                                          <p:spTgt spid="23555">
                                            <p:txEl>
                                              <p:pRg st="3" end="3"/>
                                            </p:txEl>
                                          </p:spTgt>
                                        </p:tgtEl>
                                      </p:cBhvr>
                                      <p:to x="100000" y="100000"/>
                                    </p:animScale>
                                    <p:animScale>
                                      <p:cBhvr>
                                        <p:cTn id="65" dur="26">
                                          <p:stCondLst>
                                            <p:cond delay="1642"/>
                                          </p:stCondLst>
                                        </p:cTn>
                                        <p:tgtEl>
                                          <p:spTgt spid="23555">
                                            <p:txEl>
                                              <p:pRg st="3" end="3"/>
                                            </p:txEl>
                                          </p:spTgt>
                                        </p:tgtEl>
                                      </p:cBhvr>
                                      <p:to x="100000" y="90000"/>
                                    </p:animScale>
                                    <p:animScale>
                                      <p:cBhvr>
                                        <p:cTn id="66" dur="166" decel="50000">
                                          <p:stCondLst>
                                            <p:cond delay="1668"/>
                                          </p:stCondLst>
                                        </p:cTn>
                                        <p:tgtEl>
                                          <p:spTgt spid="23555">
                                            <p:txEl>
                                              <p:pRg st="3" end="3"/>
                                            </p:txEl>
                                          </p:spTgt>
                                        </p:tgtEl>
                                      </p:cBhvr>
                                      <p:to x="100000" y="100000"/>
                                    </p:animScale>
                                    <p:animScale>
                                      <p:cBhvr>
                                        <p:cTn id="67" dur="26">
                                          <p:stCondLst>
                                            <p:cond delay="1808"/>
                                          </p:stCondLst>
                                        </p:cTn>
                                        <p:tgtEl>
                                          <p:spTgt spid="23555">
                                            <p:txEl>
                                              <p:pRg st="3" end="3"/>
                                            </p:txEl>
                                          </p:spTgt>
                                        </p:tgtEl>
                                      </p:cBhvr>
                                      <p:to x="100000" y="95000"/>
                                    </p:animScale>
                                    <p:animScale>
                                      <p:cBhvr>
                                        <p:cTn id="68" dur="166" decel="50000">
                                          <p:stCondLst>
                                            <p:cond delay="1834"/>
                                          </p:stCondLst>
                                        </p:cTn>
                                        <p:tgtEl>
                                          <p:spTgt spid="23555">
                                            <p:txEl>
                                              <p:pRg st="3" end="3"/>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23555">
                                            <p:txEl>
                                              <p:pRg st="4" end="4"/>
                                            </p:txEl>
                                          </p:spTgt>
                                        </p:tgtEl>
                                        <p:attrNameLst>
                                          <p:attrName>style.visibility</p:attrName>
                                        </p:attrNameLst>
                                      </p:cBhvr>
                                      <p:to>
                                        <p:strVal val="visible"/>
                                      </p:to>
                                    </p:set>
                                    <p:animEffect transition="in" filter="wipe(down)">
                                      <p:cBhvr>
                                        <p:cTn id="71" dur="580">
                                          <p:stCondLst>
                                            <p:cond delay="0"/>
                                          </p:stCondLst>
                                        </p:cTn>
                                        <p:tgtEl>
                                          <p:spTgt spid="23555">
                                            <p:txEl>
                                              <p:pRg st="4" end="4"/>
                                            </p:txEl>
                                          </p:spTgt>
                                        </p:tgtEl>
                                      </p:cBhvr>
                                    </p:animEffect>
                                    <p:anim calcmode="lin" valueType="num">
                                      <p:cBhvr>
                                        <p:cTn id="72" dur="1822" tmFilter="0,0; 0.14,0.36; 0.43,0.73; 0.71,0.91; 1.0,1.0">
                                          <p:stCondLst>
                                            <p:cond delay="0"/>
                                          </p:stCondLst>
                                        </p:cTn>
                                        <p:tgtEl>
                                          <p:spTgt spid="23555">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23555">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23555">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23555">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23555">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23555">
                                            <p:txEl>
                                              <p:pRg st="4" end="4"/>
                                            </p:txEl>
                                          </p:spTgt>
                                        </p:tgtEl>
                                      </p:cBhvr>
                                      <p:to x="100000" y="60000"/>
                                    </p:animScale>
                                    <p:animScale>
                                      <p:cBhvr>
                                        <p:cTn id="78" dur="166" decel="50000">
                                          <p:stCondLst>
                                            <p:cond delay="676"/>
                                          </p:stCondLst>
                                        </p:cTn>
                                        <p:tgtEl>
                                          <p:spTgt spid="23555">
                                            <p:txEl>
                                              <p:pRg st="4" end="4"/>
                                            </p:txEl>
                                          </p:spTgt>
                                        </p:tgtEl>
                                      </p:cBhvr>
                                      <p:to x="100000" y="100000"/>
                                    </p:animScale>
                                    <p:animScale>
                                      <p:cBhvr>
                                        <p:cTn id="79" dur="26">
                                          <p:stCondLst>
                                            <p:cond delay="1312"/>
                                          </p:stCondLst>
                                        </p:cTn>
                                        <p:tgtEl>
                                          <p:spTgt spid="23555">
                                            <p:txEl>
                                              <p:pRg st="4" end="4"/>
                                            </p:txEl>
                                          </p:spTgt>
                                        </p:tgtEl>
                                      </p:cBhvr>
                                      <p:to x="100000" y="80000"/>
                                    </p:animScale>
                                    <p:animScale>
                                      <p:cBhvr>
                                        <p:cTn id="80" dur="166" decel="50000">
                                          <p:stCondLst>
                                            <p:cond delay="1338"/>
                                          </p:stCondLst>
                                        </p:cTn>
                                        <p:tgtEl>
                                          <p:spTgt spid="23555">
                                            <p:txEl>
                                              <p:pRg st="4" end="4"/>
                                            </p:txEl>
                                          </p:spTgt>
                                        </p:tgtEl>
                                      </p:cBhvr>
                                      <p:to x="100000" y="100000"/>
                                    </p:animScale>
                                    <p:animScale>
                                      <p:cBhvr>
                                        <p:cTn id="81" dur="26">
                                          <p:stCondLst>
                                            <p:cond delay="1642"/>
                                          </p:stCondLst>
                                        </p:cTn>
                                        <p:tgtEl>
                                          <p:spTgt spid="23555">
                                            <p:txEl>
                                              <p:pRg st="4" end="4"/>
                                            </p:txEl>
                                          </p:spTgt>
                                        </p:tgtEl>
                                      </p:cBhvr>
                                      <p:to x="100000" y="90000"/>
                                    </p:animScale>
                                    <p:animScale>
                                      <p:cBhvr>
                                        <p:cTn id="82" dur="166" decel="50000">
                                          <p:stCondLst>
                                            <p:cond delay="1668"/>
                                          </p:stCondLst>
                                        </p:cTn>
                                        <p:tgtEl>
                                          <p:spTgt spid="23555">
                                            <p:txEl>
                                              <p:pRg st="4" end="4"/>
                                            </p:txEl>
                                          </p:spTgt>
                                        </p:tgtEl>
                                      </p:cBhvr>
                                      <p:to x="100000" y="100000"/>
                                    </p:animScale>
                                    <p:animScale>
                                      <p:cBhvr>
                                        <p:cTn id="83" dur="26">
                                          <p:stCondLst>
                                            <p:cond delay="1808"/>
                                          </p:stCondLst>
                                        </p:cTn>
                                        <p:tgtEl>
                                          <p:spTgt spid="23555">
                                            <p:txEl>
                                              <p:pRg st="4" end="4"/>
                                            </p:txEl>
                                          </p:spTgt>
                                        </p:tgtEl>
                                      </p:cBhvr>
                                      <p:to x="100000" y="95000"/>
                                    </p:animScale>
                                    <p:animScale>
                                      <p:cBhvr>
                                        <p:cTn id="84" dur="166" decel="50000">
                                          <p:stCondLst>
                                            <p:cond delay="1834"/>
                                          </p:stCondLst>
                                        </p:cTn>
                                        <p:tgtEl>
                                          <p:spTgt spid="23555">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AutoShape 2"/>
          <p:cNvSpPr>
            <a:spLocks noGrp="1" noChangeArrowheads="1"/>
          </p:cNvSpPr>
          <p:nvPr>
            <p:ph type="title"/>
          </p:nvPr>
        </p:nvSpPr>
        <p:spPr/>
        <p:txBody>
          <a:bodyPr/>
          <a:lstStyle/>
          <a:p>
            <a:pPr eaLnBrk="1" fontAlgn="auto" hangingPunct="1">
              <a:spcAft>
                <a:spcPts val="0"/>
              </a:spcAft>
              <a:defRPr/>
            </a:pPr>
            <a:r>
              <a:rPr lang="en-GB" dirty="0" smtClean="0">
                <a:latin typeface="Arial" panose="020B0604020202020204" pitchFamily="34" charset="0"/>
                <a:cs typeface="Arial" panose="020B0604020202020204" pitchFamily="34" charset="0"/>
              </a:rPr>
              <a:t>use quotations when: </a:t>
            </a:r>
          </a:p>
        </p:txBody>
      </p:sp>
      <p:sp>
        <p:nvSpPr>
          <p:cNvPr id="24579" name="Rectangle 3"/>
          <p:cNvSpPr>
            <a:spLocks noGrp="1" noChangeArrowheads="1"/>
          </p:cNvSpPr>
          <p:nvPr>
            <p:ph sz="quarter" idx="1"/>
          </p:nvPr>
        </p:nvSpPr>
        <p:spPr>
          <a:xfrm>
            <a:off x="457200" y="1600200"/>
            <a:ext cx="7467600" cy="4873625"/>
          </a:xfrm>
        </p:spPr>
        <p:txBody>
          <a:bodyPr/>
          <a:lstStyle/>
          <a:p>
            <a:pPr eaLnBrk="1" hangingPunct="1"/>
            <a:r>
              <a:rPr lang="en-GB" altLang="en-US" dirty="0">
                <a:latin typeface="Arial" panose="020B0604020202020204" pitchFamily="34" charset="0"/>
                <a:cs typeface="Arial" panose="020B0604020202020204" pitchFamily="34" charset="0"/>
              </a:rPr>
              <a:t>T</a:t>
            </a:r>
            <a:r>
              <a:rPr lang="en-GB" altLang="en-US" dirty="0" smtClean="0">
                <a:latin typeface="Arial" panose="020B0604020202020204" pitchFamily="34" charset="0"/>
                <a:cs typeface="Arial" panose="020B0604020202020204" pitchFamily="34" charset="0"/>
              </a:rPr>
              <a:t>he </a:t>
            </a:r>
            <a:r>
              <a:rPr lang="en-GB" altLang="en-US" dirty="0" smtClean="0">
                <a:latin typeface="Arial" panose="020B0604020202020204" pitchFamily="34" charset="0"/>
                <a:cs typeface="Arial" panose="020B0604020202020204" pitchFamily="34" charset="0"/>
              </a:rPr>
              <a:t>author has made a point particularly well, and probably more concisely than you could say it, or </a:t>
            </a:r>
          </a:p>
          <a:p>
            <a:pPr eaLnBrk="1" hangingPunct="1"/>
            <a:r>
              <a:rPr lang="en-GB" altLang="en-US" dirty="0">
                <a:latin typeface="Arial" panose="020B0604020202020204" pitchFamily="34" charset="0"/>
                <a:cs typeface="Arial" panose="020B0604020202020204" pitchFamily="34" charset="0"/>
              </a:rPr>
              <a:t>Y</a:t>
            </a:r>
            <a:r>
              <a:rPr lang="en-GB" altLang="en-US" dirty="0" smtClean="0">
                <a:latin typeface="Arial" panose="020B0604020202020204" pitchFamily="34" charset="0"/>
                <a:cs typeface="Arial" panose="020B0604020202020204" pitchFamily="34" charset="0"/>
              </a:rPr>
              <a:t>ou </a:t>
            </a:r>
            <a:r>
              <a:rPr lang="en-GB" altLang="en-US" dirty="0" smtClean="0">
                <a:latin typeface="Arial" panose="020B0604020202020204" pitchFamily="34" charset="0"/>
                <a:cs typeface="Arial" panose="020B0604020202020204" pitchFamily="34" charset="0"/>
              </a:rPr>
              <a:t>are going on to discuss - not report -  in detail what she or he has said at this particular point. </a:t>
            </a:r>
          </a:p>
          <a:p>
            <a:pPr eaLnBrk="1" hangingPunct="1"/>
            <a:r>
              <a:rPr lang="en-GB" altLang="en-US" dirty="0" smtClean="0">
                <a:latin typeface="Arial" panose="020B0604020202020204" pitchFamily="34" charset="0"/>
                <a:cs typeface="Arial" panose="020B0604020202020204" pitchFamily="34" charset="0"/>
              </a:rPr>
              <a:t>Do </a:t>
            </a:r>
            <a:r>
              <a:rPr lang="en-GB" altLang="en-US" b="1" dirty="0" smtClean="0">
                <a:latin typeface="Arial" panose="020B0604020202020204" pitchFamily="34" charset="0"/>
                <a:cs typeface="Arial" panose="020B0604020202020204" pitchFamily="34" charset="0"/>
              </a:rPr>
              <a:t>not</a:t>
            </a:r>
            <a:r>
              <a:rPr lang="en-GB" altLang="en-US" dirty="0" smtClean="0">
                <a:latin typeface="Arial" panose="020B0604020202020204" pitchFamily="34" charset="0"/>
                <a:cs typeface="Arial" panose="020B0604020202020204" pitchFamily="34" charset="0"/>
              </a:rPr>
              <a:t> use quotations simply as a way of proving that you have actually read the book or article or of eating up your word count...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wipe(down)">
                                      <p:cBhvr>
                                        <p:cTn id="7" dur="580">
                                          <p:stCondLst>
                                            <p:cond delay="0"/>
                                          </p:stCondLst>
                                        </p:cTn>
                                        <p:tgtEl>
                                          <p:spTgt spid="24579">
                                            <p:txEl>
                                              <p:pRg st="0" end="0"/>
                                            </p:txEl>
                                          </p:spTgt>
                                        </p:tgtEl>
                                      </p:cBhvr>
                                    </p:animEffect>
                                    <p:anim calcmode="lin" valueType="num">
                                      <p:cBhvr>
                                        <p:cTn id="8" dur="1822" tmFilter="0,0; 0.14,0.36; 0.43,0.73; 0.71,0.91; 1.0,1.0">
                                          <p:stCondLst>
                                            <p:cond delay="0"/>
                                          </p:stCondLst>
                                        </p:cTn>
                                        <p:tgtEl>
                                          <p:spTgt spid="24579">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4579">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4579">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4579">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4579">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4579">
                                            <p:txEl>
                                              <p:pRg st="0" end="0"/>
                                            </p:txEl>
                                          </p:spTgt>
                                        </p:tgtEl>
                                      </p:cBhvr>
                                      <p:to x="100000" y="60000"/>
                                    </p:animScale>
                                    <p:animScale>
                                      <p:cBhvr>
                                        <p:cTn id="14" dur="166" decel="50000">
                                          <p:stCondLst>
                                            <p:cond delay="676"/>
                                          </p:stCondLst>
                                        </p:cTn>
                                        <p:tgtEl>
                                          <p:spTgt spid="24579">
                                            <p:txEl>
                                              <p:pRg st="0" end="0"/>
                                            </p:txEl>
                                          </p:spTgt>
                                        </p:tgtEl>
                                      </p:cBhvr>
                                      <p:to x="100000" y="100000"/>
                                    </p:animScale>
                                    <p:animScale>
                                      <p:cBhvr>
                                        <p:cTn id="15" dur="26">
                                          <p:stCondLst>
                                            <p:cond delay="1312"/>
                                          </p:stCondLst>
                                        </p:cTn>
                                        <p:tgtEl>
                                          <p:spTgt spid="24579">
                                            <p:txEl>
                                              <p:pRg st="0" end="0"/>
                                            </p:txEl>
                                          </p:spTgt>
                                        </p:tgtEl>
                                      </p:cBhvr>
                                      <p:to x="100000" y="80000"/>
                                    </p:animScale>
                                    <p:animScale>
                                      <p:cBhvr>
                                        <p:cTn id="16" dur="166" decel="50000">
                                          <p:stCondLst>
                                            <p:cond delay="1338"/>
                                          </p:stCondLst>
                                        </p:cTn>
                                        <p:tgtEl>
                                          <p:spTgt spid="24579">
                                            <p:txEl>
                                              <p:pRg st="0" end="0"/>
                                            </p:txEl>
                                          </p:spTgt>
                                        </p:tgtEl>
                                      </p:cBhvr>
                                      <p:to x="100000" y="100000"/>
                                    </p:animScale>
                                    <p:animScale>
                                      <p:cBhvr>
                                        <p:cTn id="17" dur="26">
                                          <p:stCondLst>
                                            <p:cond delay="1642"/>
                                          </p:stCondLst>
                                        </p:cTn>
                                        <p:tgtEl>
                                          <p:spTgt spid="24579">
                                            <p:txEl>
                                              <p:pRg st="0" end="0"/>
                                            </p:txEl>
                                          </p:spTgt>
                                        </p:tgtEl>
                                      </p:cBhvr>
                                      <p:to x="100000" y="90000"/>
                                    </p:animScale>
                                    <p:animScale>
                                      <p:cBhvr>
                                        <p:cTn id="18" dur="166" decel="50000">
                                          <p:stCondLst>
                                            <p:cond delay="1668"/>
                                          </p:stCondLst>
                                        </p:cTn>
                                        <p:tgtEl>
                                          <p:spTgt spid="24579">
                                            <p:txEl>
                                              <p:pRg st="0" end="0"/>
                                            </p:txEl>
                                          </p:spTgt>
                                        </p:tgtEl>
                                      </p:cBhvr>
                                      <p:to x="100000" y="100000"/>
                                    </p:animScale>
                                    <p:animScale>
                                      <p:cBhvr>
                                        <p:cTn id="19" dur="26">
                                          <p:stCondLst>
                                            <p:cond delay="1808"/>
                                          </p:stCondLst>
                                        </p:cTn>
                                        <p:tgtEl>
                                          <p:spTgt spid="24579">
                                            <p:txEl>
                                              <p:pRg st="0" end="0"/>
                                            </p:txEl>
                                          </p:spTgt>
                                        </p:tgtEl>
                                      </p:cBhvr>
                                      <p:to x="100000" y="95000"/>
                                    </p:animScale>
                                    <p:animScale>
                                      <p:cBhvr>
                                        <p:cTn id="20" dur="166" decel="50000">
                                          <p:stCondLst>
                                            <p:cond delay="1834"/>
                                          </p:stCondLst>
                                        </p:cTn>
                                        <p:tgtEl>
                                          <p:spTgt spid="24579">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24579">
                                            <p:txEl>
                                              <p:pRg st="1" end="1"/>
                                            </p:txEl>
                                          </p:spTgt>
                                        </p:tgtEl>
                                        <p:attrNameLst>
                                          <p:attrName>style.visibility</p:attrName>
                                        </p:attrNameLst>
                                      </p:cBhvr>
                                      <p:to>
                                        <p:strVal val="visible"/>
                                      </p:to>
                                    </p:set>
                                    <p:animEffect transition="in" filter="wipe(down)">
                                      <p:cBhvr>
                                        <p:cTn id="23" dur="580">
                                          <p:stCondLst>
                                            <p:cond delay="0"/>
                                          </p:stCondLst>
                                        </p:cTn>
                                        <p:tgtEl>
                                          <p:spTgt spid="24579">
                                            <p:txEl>
                                              <p:pRg st="1" end="1"/>
                                            </p:txEl>
                                          </p:spTgt>
                                        </p:tgtEl>
                                      </p:cBhvr>
                                    </p:animEffect>
                                    <p:anim calcmode="lin" valueType="num">
                                      <p:cBhvr>
                                        <p:cTn id="24" dur="1822" tmFilter="0,0; 0.14,0.36; 0.43,0.73; 0.71,0.91; 1.0,1.0">
                                          <p:stCondLst>
                                            <p:cond delay="0"/>
                                          </p:stCondLst>
                                        </p:cTn>
                                        <p:tgtEl>
                                          <p:spTgt spid="24579">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24579">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24579">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24579">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24579">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24579">
                                            <p:txEl>
                                              <p:pRg st="1" end="1"/>
                                            </p:txEl>
                                          </p:spTgt>
                                        </p:tgtEl>
                                      </p:cBhvr>
                                      <p:to x="100000" y="60000"/>
                                    </p:animScale>
                                    <p:animScale>
                                      <p:cBhvr>
                                        <p:cTn id="30" dur="166" decel="50000">
                                          <p:stCondLst>
                                            <p:cond delay="676"/>
                                          </p:stCondLst>
                                        </p:cTn>
                                        <p:tgtEl>
                                          <p:spTgt spid="24579">
                                            <p:txEl>
                                              <p:pRg st="1" end="1"/>
                                            </p:txEl>
                                          </p:spTgt>
                                        </p:tgtEl>
                                      </p:cBhvr>
                                      <p:to x="100000" y="100000"/>
                                    </p:animScale>
                                    <p:animScale>
                                      <p:cBhvr>
                                        <p:cTn id="31" dur="26">
                                          <p:stCondLst>
                                            <p:cond delay="1312"/>
                                          </p:stCondLst>
                                        </p:cTn>
                                        <p:tgtEl>
                                          <p:spTgt spid="24579">
                                            <p:txEl>
                                              <p:pRg st="1" end="1"/>
                                            </p:txEl>
                                          </p:spTgt>
                                        </p:tgtEl>
                                      </p:cBhvr>
                                      <p:to x="100000" y="80000"/>
                                    </p:animScale>
                                    <p:animScale>
                                      <p:cBhvr>
                                        <p:cTn id="32" dur="166" decel="50000">
                                          <p:stCondLst>
                                            <p:cond delay="1338"/>
                                          </p:stCondLst>
                                        </p:cTn>
                                        <p:tgtEl>
                                          <p:spTgt spid="24579">
                                            <p:txEl>
                                              <p:pRg st="1" end="1"/>
                                            </p:txEl>
                                          </p:spTgt>
                                        </p:tgtEl>
                                      </p:cBhvr>
                                      <p:to x="100000" y="100000"/>
                                    </p:animScale>
                                    <p:animScale>
                                      <p:cBhvr>
                                        <p:cTn id="33" dur="26">
                                          <p:stCondLst>
                                            <p:cond delay="1642"/>
                                          </p:stCondLst>
                                        </p:cTn>
                                        <p:tgtEl>
                                          <p:spTgt spid="24579">
                                            <p:txEl>
                                              <p:pRg st="1" end="1"/>
                                            </p:txEl>
                                          </p:spTgt>
                                        </p:tgtEl>
                                      </p:cBhvr>
                                      <p:to x="100000" y="90000"/>
                                    </p:animScale>
                                    <p:animScale>
                                      <p:cBhvr>
                                        <p:cTn id="34" dur="166" decel="50000">
                                          <p:stCondLst>
                                            <p:cond delay="1668"/>
                                          </p:stCondLst>
                                        </p:cTn>
                                        <p:tgtEl>
                                          <p:spTgt spid="24579">
                                            <p:txEl>
                                              <p:pRg st="1" end="1"/>
                                            </p:txEl>
                                          </p:spTgt>
                                        </p:tgtEl>
                                      </p:cBhvr>
                                      <p:to x="100000" y="100000"/>
                                    </p:animScale>
                                    <p:animScale>
                                      <p:cBhvr>
                                        <p:cTn id="35" dur="26">
                                          <p:stCondLst>
                                            <p:cond delay="1808"/>
                                          </p:stCondLst>
                                        </p:cTn>
                                        <p:tgtEl>
                                          <p:spTgt spid="24579">
                                            <p:txEl>
                                              <p:pRg st="1" end="1"/>
                                            </p:txEl>
                                          </p:spTgt>
                                        </p:tgtEl>
                                      </p:cBhvr>
                                      <p:to x="100000" y="95000"/>
                                    </p:animScale>
                                    <p:animScale>
                                      <p:cBhvr>
                                        <p:cTn id="36" dur="166" decel="50000">
                                          <p:stCondLst>
                                            <p:cond delay="1834"/>
                                          </p:stCondLst>
                                        </p:cTn>
                                        <p:tgtEl>
                                          <p:spTgt spid="24579">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24579">
                                            <p:txEl>
                                              <p:pRg st="2" end="2"/>
                                            </p:txEl>
                                          </p:spTgt>
                                        </p:tgtEl>
                                        <p:attrNameLst>
                                          <p:attrName>style.visibility</p:attrName>
                                        </p:attrNameLst>
                                      </p:cBhvr>
                                      <p:to>
                                        <p:strVal val="visible"/>
                                      </p:to>
                                    </p:set>
                                    <p:animEffect transition="in" filter="wipe(down)">
                                      <p:cBhvr>
                                        <p:cTn id="39" dur="580">
                                          <p:stCondLst>
                                            <p:cond delay="0"/>
                                          </p:stCondLst>
                                        </p:cTn>
                                        <p:tgtEl>
                                          <p:spTgt spid="24579">
                                            <p:txEl>
                                              <p:pRg st="2" end="2"/>
                                            </p:txEl>
                                          </p:spTgt>
                                        </p:tgtEl>
                                      </p:cBhvr>
                                    </p:animEffect>
                                    <p:anim calcmode="lin" valueType="num">
                                      <p:cBhvr>
                                        <p:cTn id="40" dur="1822" tmFilter="0,0; 0.14,0.36; 0.43,0.73; 0.71,0.91; 1.0,1.0">
                                          <p:stCondLst>
                                            <p:cond delay="0"/>
                                          </p:stCondLst>
                                        </p:cTn>
                                        <p:tgtEl>
                                          <p:spTgt spid="24579">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24579">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24579">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24579">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24579">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24579">
                                            <p:txEl>
                                              <p:pRg st="2" end="2"/>
                                            </p:txEl>
                                          </p:spTgt>
                                        </p:tgtEl>
                                      </p:cBhvr>
                                      <p:to x="100000" y="60000"/>
                                    </p:animScale>
                                    <p:animScale>
                                      <p:cBhvr>
                                        <p:cTn id="46" dur="166" decel="50000">
                                          <p:stCondLst>
                                            <p:cond delay="676"/>
                                          </p:stCondLst>
                                        </p:cTn>
                                        <p:tgtEl>
                                          <p:spTgt spid="24579">
                                            <p:txEl>
                                              <p:pRg st="2" end="2"/>
                                            </p:txEl>
                                          </p:spTgt>
                                        </p:tgtEl>
                                      </p:cBhvr>
                                      <p:to x="100000" y="100000"/>
                                    </p:animScale>
                                    <p:animScale>
                                      <p:cBhvr>
                                        <p:cTn id="47" dur="26">
                                          <p:stCondLst>
                                            <p:cond delay="1312"/>
                                          </p:stCondLst>
                                        </p:cTn>
                                        <p:tgtEl>
                                          <p:spTgt spid="24579">
                                            <p:txEl>
                                              <p:pRg st="2" end="2"/>
                                            </p:txEl>
                                          </p:spTgt>
                                        </p:tgtEl>
                                      </p:cBhvr>
                                      <p:to x="100000" y="80000"/>
                                    </p:animScale>
                                    <p:animScale>
                                      <p:cBhvr>
                                        <p:cTn id="48" dur="166" decel="50000">
                                          <p:stCondLst>
                                            <p:cond delay="1338"/>
                                          </p:stCondLst>
                                        </p:cTn>
                                        <p:tgtEl>
                                          <p:spTgt spid="24579">
                                            <p:txEl>
                                              <p:pRg st="2" end="2"/>
                                            </p:txEl>
                                          </p:spTgt>
                                        </p:tgtEl>
                                      </p:cBhvr>
                                      <p:to x="100000" y="100000"/>
                                    </p:animScale>
                                    <p:animScale>
                                      <p:cBhvr>
                                        <p:cTn id="49" dur="26">
                                          <p:stCondLst>
                                            <p:cond delay="1642"/>
                                          </p:stCondLst>
                                        </p:cTn>
                                        <p:tgtEl>
                                          <p:spTgt spid="24579">
                                            <p:txEl>
                                              <p:pRg st="2" end="2"/>
                                            </p:txEl>
                                          </p:spTgt>
                                        </p:tgtEl>
                                      </p:cBhvr>
                                      <p:to x="100000" y="90000"/>
                                    </p:animScale>
                                    <p:animScale>
                                      <p:cBhvr>
                                        <p:cTn id="50" dur="166" decel="50000">
                                          <p:stCondLst>
                                            <p:cond delay="1668"/>
                                          </p:stCondLst>
                                        </p:cTn>
                                        <p:tgtEl>
                                          <p:spTgt spid="24579">
                                            <p:txEl>
                                              <p:pRg st="2" end="2"/>
                                            </p:txEl>
                                          </p:spTgt>
                                        </p:tgtEl>
                                      </p:cBhvr>
                                      <p:to x="100000" y="100000"/>
                                    </p:animScale>
                                    <p:animScale>
                                      <p:cBhvr>
                                        <p:cTn id="51" dur="26">
                                          <p:stCondLst>
                                            <p:cond delay="1808"/>
                                          </p:stCondLst>
                                        </p:cTn>
                                        <p:tgtEl>
                                          <p:spTgt spid="24579">
                                            <p:txEl>
                                              <p:pRg st="2" end="2"/>
                                            </p:txEl>
                                          </p:spTgt>
                                        </p:tgtEl>
                                      </p:cBhvr>
                                      <p:to x="100000" y="95000"/>
                                    </p:animScale>
                                    <p:animScale>
                                      <p:cBhvr>
                                        <p:cTn id="52" dur="166" decel="50000">
                                          <p:stCondLst>
                                            <p:cond delay="1834"/>
                                          </p:stCondLst>
                                        </p:cTn>
                                        <p:tgtEl>
                                          <p:spTgt spid="24579">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AutoShape 2"/>
          <p:cNvSpPr>
            <a:spLocks noGrp="1" noChangeArrowheads="1"/>
          </p:cNvSpPr>
          <p:nvPr>
            <p:ph type="title"/>
          </p:nvPr>
        </p:nvSpPr>
        <p:spPr/>
        <p:txBody>
          <a:bodyPr/>
          <a:lstStyle/>
          <a:p>
            <a:pPr eaLnBrk="1" fontAlgn="auto" hangingPunct="1">
              <a:spcAft>
                <a:spcPts val="0"/>
              </a:spcAft>
              <a:defRPr/>
            </a:pPr>
            <a:r>
              <a:rPr lang="en-GB" dirty="0" smtClean="0">
                <a:latin typeface="Arial" panose="020B0604020202020204" pitchFamily="34" charset="0"/>
                <a:cs typeface="Arial" panose="020B0604020202020204" pitchFamily="34" charset="0"/>
              </a:rPr>
              <a:t>Accuracy and style</a:t>
            </a:r>
          </a:p>
        </p:txBody>
      </p:sp>
      <p:sp>
        <p:nvSpPr>
          <p:cNvPr id="22531" name="Rectangle 3"/>
          <p:cNvSpPr>
            <a:spLocks noGrp="1" noChangeArrowheads="1"/>
          </p:cNvSpPr>
          <p:nvPr>
            <p:ph sz="quarter" idx="1"/>
          </p:nvPr>
        </p:nvSpPr>
        <p:spPr>
          <a:xfrm>
            <a:off x="457200" y="1600200"/>
            <a:ext cx="7467600" cy="4873625"/>
          </a:xfrm>
        </p:spPr>
        <p:txBody>
          <a:bodyPr/>
          <a:lstStyle/>
          <a:p>
            <a:pPr eaLnBrk="1" hangingPunct="1">
              <a:lnSpc>
                <a:spcPct val="90000"/>
              </a:lnSpc>
            </a:pPr>
            <a:r>
              <a:rPr lang="en-GB" altLang="en-US" sz="2000" smtClean="0">
                <a:latin typeface="Arial" panose="020B0604020202020204" pitchFamily="34" charset="0"/>
                <a:cs typeface="Arial" panose="020B0604020202020204" pitchFamily="34" charset="0"/>
              </a:rPr>
              <a:t>Accuracy in spelling and expression. </a:t>
            </a:r>
          </a:p>
          <a:p>
            <a:pPr eaLnBrk="1" hangingPunct="1">
              <a:lnSpc>
                <a:spcPct val="90000"/>
              </a:lnSpc>
            </a:pPr>
            <a:r>
              <a:rPr lang="en-GB" altLang="en-US" sz="2000" smtClean="0">
                <a:latin typeface="Arial" panose="020B0604020202020204" pitchFamily="34" charset="0"/>
                <a:cs typeface="Arial" panose="020B0604020202020204" pitchFamily="34" charset="0"/>
              </a:rPr>
              <a:t>Writing in full sentences and well expressed and grammatically consistent bullet points. </a:t>
            </a:r>
          </a:p>
          <a:p>
            <a:pPr eaLnBrk="1" hangingPunct="1">
              <a:lnSpc>
                <a:spcPct val="90000"/>
              </a:lnSpc>
            </a:pPr>
            <a:r>
              <a:rPr lang="en-GB" altLang="en-US" sz="2000" smtClean="0">
                <a:latin typeface="Arial" panose="020B0604020202020204" pitchFamily="34" charset="0"/>
                <a:cs typeface="Arial" panose="020B0604020202020204" pitchFamily="34" charset="0"/>
              </a:rPr>
              <a:t>Secure use of punctuation – including apostrophes, commas and, for that matter, semi colons. </a:t>
            </a:r>
          </a:p>
          <a:p>
            <a:pPr eaLnBrk="1" hangingPunct="1">
              <a:lnSpc>
                <a:spcPct val="90000"/>
              </a:lnSpc>
            </a:pPr>
            <a:r>
              <a:rPr lang="en-GB" altLang="en-US" sz="2000" smtClean="0">
                <a:latin typeface="Arial" panose="020B0604020202020204" pitchFamily="34" charset="0"/>
                <a:cs typeface="Arial" panose="020B0604020202020204" pitchFamily="34" charset="0"/>
              </a:rPr>
              <a:t>Appropriate and accurate vocabulary.</a:t>
            </a:r>
          </a:p>
          <a:p>
            <a:pPr eaLnBrk="1" hangingPunct="1"/>
            <a:r>
              <a:rPr lang="en-GB" altLang="en-US" sz="2000" smtClean="0">
                <a:latin typeface="Arial" panose="020B0604020202020204" pitchFamily="34" charset="0"/>
                <a:cs typeface="Arial" panose="020B0604020202020204" pitchFamily="34" charset="0"/>
              </a:rPr>
              <a:t>Clear, purposeful structure –text cohesion. </a:t>
            </a:r>
          </a:p>
          <a:p>
            <a:pPr eaLnBrk="1" hangingPunct="1"/>
            <a:r>
              <a:rPr lang="en-GB" altLang="en-US" sz="2000" smtClean="0">
                <a:latin typeface="Arial" panose="020B0604020202020204" pitchFamily="34" charset="0"/>
                <a:cs typeface="Arial" panose="020B0604020202020204" pitchFamily="34" charset="0"/>
              </a:rPr>
              <a:t>Appropriately formal tone.</a:t>
            </a:r>
          </a:p>
          <a:p>
            <a:pPr eaLnBrk="1" hangingPunct="1"/>
            <a:r>
              <a:rPr lang="en-GB" altLang="en-US" sz="2000" smtClean="0">
                <a:latin typeface="Arial" panose="020B0604020202020204" pitchFamily="34" charset="0"/>
                <a:cs typeface="Arial" panose="020B0604020202020204" pitchFamily="34" charset="0"/>
              </a:rPr>
              <a:t>You should avoid making unsupported statements.</a:t>
            </a:r>
          </a:p>
          <a:p>
            <a:pPr eaLnBrk="1" hangingPunct="1"/>
            <a:r>
              <a:rPr lang="en-GB" altLang="en-US" sz="2000" smtClean="0">
                <a:latin typeface="Arial" panose="020B0604020202020204" pitchFamily="34" charset="0"/>
                <a:cs typeface="Arial" panose="020B0604020202020204" pitchFamily="34" charset="0"/>
              </a:rPr>
              <a:t>Use tentative language: ‘this suggests that’, ‘it may be concluded, therefore, that’.</a:t>
            </a:r>
          </a:p>
          <a:p>
            <a:pPr eaLnBrk="1" hangingPunct="1">
              <a:lnSpc>
                <a:spcPct val="90000"/>
              </a:lnSpc>
            </a:pPr>
            <a:r>
              <a:rPr lang="en-GB" altLang="en-US" sz="2000" smtClean="0">
                <a:latin typeface="Arial" panose="020B0604020202020204" pitchFamily="34" charset="0"/>
                <a:cs typeface="Arial" panose="020B0604020202020204" pitchFamily="34" charset="0"/>
              </a:rPr>
              <a:t>Clarity and accuracy over complexity. </a:t>
            </a:r>
          </a:p>
          <a:p>
            <a:pPr eaLnBrk="1" hangingPunct="1">
              <a:lnSpc>
                <a:spcPct val="90000"/>
              </a:lnSpc>
            </a:pPr>
            <a:endParaRPr lang="en-GB" altLang="en-US" sz="200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wipe(down)">
                                      <p:cBhvr>
                                        <p:cTn id="7" dur="580">
                                          <p:stCondLst>
                                            <p:cond delay="0"/>
                                          </p:stCondLst>
                                        </p:cTn>
                                        <p:tgtEl>
                                          <p:spTgt spid="22531">
                                            <p:txEl>
                                              <p:pRg st="0" end="0"/>
                                            </p:txEl>
                                          </p:spTgt>
                                        </p:tgtEl>
                                      </p:cBhvr>
                                    </p:animEffect>
                                    <p:anim calcmode="lin" valueType="num">
                                      <p:cBhvr>
                                        <p:cTn id="8" dur="1822" tmFilter="0,0; 0.14,0.36; 0.43,0.73; 0.71,0.91; 1.0,1.0">
                                          <p:stCondLst>
                                            <p:cond delay="0"/>
                                          </p:stCondLst>
                                        </p:cTn>
                                        <p:tgtEl>
                                          <p:spTgt spid="22531">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2531">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2531">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2531">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2531">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2531">
                                            <p:txEl>
                                              <p:pRg st="0" end="0"/>
                                            </p:txEl>
                                          </p:spTgt>
                                        </p:tgtEl>
                                      </p:cBhvr>
                                      <p:to x="100000" y="60000"/>
                                    </p:animScale>
                                    <p:animScale>
                                      <p:cBhvr>
                                        <p:cTn id="14" dur="166" decel="50000">
                                          <p:stCondLst>
                                            <p:cond delay="676"/>
                                          </p:stCondLst>
                                        </p:cTn>
                                        <p:tgtEl>
                                          <p:spTgt spid="22531">
                                            <p:txEl>
                                              <p:pRg st="0" end="0"/>
                                            </p:txEl>
                                          </p:spTgt>
                                        </p:tgtEl>
                                      </p:cBhvr>
                                      <p:to x="100000" y="100000"/>
                                    </p:animScale>
                                    <p:animScale>
                                      <p:cBhvr>
                                        <p:cTn id="15" dur="26">
                                          <p:stCondLst>
                                            <p:cond delay="1312"/>
                                          </p:stCondLst>
                                        </p:cTn>
                                        <p:tgtEl>
                                          <p:spTgt spid="22531">
                                            <p:txEl>
                                              <p:pRg st="0" end="0"/>
                                            </p:txEl>
                                          </p:spTgt>
                                        </p:tgtEl>
                                      </p:cBhvr>
                                      <p:to x="100000" y="80000"/>
                                    </p:animScale>
                                    <p:animScale>
                                      <p:cBhvr>
                                        <p:cTn id="16" dur="166" decel="50000">
                                          <p:stCondLst>
                                            <p:cond delay="1338"/>
                                          </p:stCondLst>
                                        </p:cTn>
                                        <p:tgtEl>
                                          <p:spTgt spid="22531">
                                            <p:txEl>
                                              <p:pRg st="0" end="0"/>
                                            </p:txEl>
                                          </p:spTgt>
                                        </p:tgtEl>
                                      </p:cBhvr>
                                      <p:to x="100000" y="100000"/>
                                    </p:animScale>
                                    <p:animScale>
                                      <p:cBhvr>
                                        <p:cTn id="17" dur="26">
                                          <p:stCondLst>
                                            <p:cond delay="1642"/>
                                          </p:stCondLst>
                                        </p:cTn>
                                        <p:tgtEl>
                                          <p:spTgt spid="22531">
                                            <p:txEl>
                                              <p:pRg st="0" end="0"/>
                                            </p:txEl>
                                          </p:spTgt>
                                        </p:tgtEl>
                                      </p:cBhvr>
                                      <p:to x="100000" y="90000"/>
                                    </p:animScale>
                                    <p:animScale>
                                      <p:cBhvr>
                                        <p:cTn id="18" dur="166" decel="50000">
                                          <p:stCondLst>
                                            <p:cond delay="1668"/>
                                          </p:stCondLst>
                                        </p:cTn>
                                        <p:tgtEl>
                                          <p:spTgt spid="22531">
                                            <p:txEl>
                                              <p:pRg st="0" end="0"/>
                                            </p:txEl>
                                          </p:spTgt>
                                        </p:tgtEl>
                                      </p:cBhvr>
                                      <p:to x="100000" y="100000"/>
                                    </p:animScale>
                                    <p:animScale>
                                      <p:cBhvr>
                                        <p:cTn id="19" dur="26">
                                          <p:stCondLst>
                                            <p:cond delay="1808"/>
                                          </p:stCondLst>
                                        </p:cTn>
                                        <p:tgtEl>
                                          <p:spTgt spid="22531">
                                            <p:txEl>
                                              <p:pRg st="0" end="0"/>
                                            </p:txEl>
                                          </p:spTgt>
                                        </p:tgtEl>
                                      </p:cBhvr>
                                      <p:to x="100000" y="95000"/>
                                    </p:animScale>
                                    <p:animScale>
                                      <p:cBhvr>
                                        <p:cTn id="20" dur="166" decel="50000">
                                          <p:stCondLst>
                                            <p:cond delay="1834"/>
                                          </p:stCondLst>
                                        </p:cTn>
                                        <p:tgtEl>
                                          <p:spTgt spid="22531">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22531">
                                            <p:txEl>
                                              <p:pRg st="1" end="1"/>
                                            </p:txEl>
                                          </p:spTgt>
                                        </p:tgtEl>
                                        <p:attrNameLst>
                                          <p:attrName>style.visibility</p:attrName>
                                        </p:attrNameLst>
                                      </p:cBhvr>
                                      <p:to>
                                        <p:strVal val="visible"/>
                                      </p:to>
                                    </p:set>
                                    <p:animEffect transition="in" filter="wipe(down)">
                                      <p:cBhvr>
                                        <p:cTn id="23" dur="580">
                                          <p:stCondLst>
                                            <p:cond delay="0"/>
                                          </p:stCondLst>
                                        </p:cTn>
                                        <p:tgtEl>
                                          <p:spTgt spid="22531">
                                            <p:txEl>
                                              <p:pRg st="1" end="1"/>
                                            </p:txEl>
                                          </p:spTgt>
                                        </p:tgtEl>
                                      </p:cBhvr>
                                    </p:animEffect>
                                    <p:anim calcmode="lin" valueType="num">
                                      <p:cBhvr>
                                        <p:cTn id="24" dur="1822" tmFilter="0,0; 0.14,0.36; 0.43,0.73; 0.71,0.91; 1.0,1.0">
                                          <p:stCondLst>
                                            <p:cond delay="0"/>
                                          </p:stCondLst>
                                        </p:cTn>
                                        <p:tgtEl>
                                          <p:spTgt spid="22531">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22531">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22531">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22531">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22531">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22531">
                                            <p:txEl>
                                              <p:pRg st="1" end="1"/>
                                            </p:txEl>
                                          </p:spTgt>
                                        </p:tgtEl>
                                      </p:cBhvr>
                                      <p:to x="100000" y="60000"/>
                                    </p:animScale>
                                    <p:animScale>
                                      <p:cBhvr>
                                        <p:cTn id="30" dur="166" decel="50000">
                                          <p:stCondLst>
                                            <p:cond delay="676"/>
                                          </p:stCondLst>
                                        </p:cTn>
                                        <p:tgtEl>
                                          <p:spTgt spid="22531">
                                            <p:txEl>
                                              <p:pRg st="1" end="1"/>
                                            </p:txEl>
                                          </p:spTgt>
                                        </p:tgtEl>
                                      </p:cBhvr>
                                      <p:to x="100000" y="100000"/>
                                    </p:animScale>
                                    <p:animScale>
                                      <p:cBhvr>
                                        <p:cTn id="31" dur="26">
                                          <p:stCondLst>
                                            <p:cond delay="1312"/>
                                          </p:stCondLst>
                                        </p:cTn>
                                        <p:tgtEl>
                                          <p:spTgt spid="22531">
                                            <p:txEl>
                                              <p:pRg st="1" end="1"/>
                                            </p:txEl>
                                          </p:spTgt>
                                        </p:tgtEl>
                                      </p:cBhvr>
                                      <p:to x="100000" y="80000"/>
                                    </p:animScale>
                                    <p:animScale>
                                      <p:cBhvr>
                                        <p:cTn id="32" dur="166" decel="50000">
                                          <p:stCondLst>
                                            <p:cond delay="1338"/>
                                          </p:stCondLst>
                                        </p:cTn>
                                        <p:tgtEl>
                                          <p:spTgt spid="22531">
                                            <p:txEl>
                                              <p:pRg st="1" end="1"/>
                                            </p:txEl>
                                          </p:spTgt>
                                        </p:tgtEl>
                                      </p:cBhvr>
                                      <p:to x="100000" y="100000"/>
                                    </p:animScale>
                                    <p:animScale>
                                      <p:cBhvr>
                                        <p:cTn id="33" dur="26">
                                          <p:stCondLst>
                                            <p:cond delay="1642"/>
                                          </p:stCondLst>
                                        </p:cTn>
                                        <p:tgtEl>
                                          <p:spTgt spid="22531">
                                            <p:txEl>
                                              <p:pRg st="1" end="1"/>
                                            </p:txEl>
                                          </p:spTgt>
                                        </p:tgtEl>
                                      </p:cBhvr>
                                      <p:to x="100000" y="90000"/>
                                    </p:animScale>
                                    <p:animScale>
                                      <p:cBhvr>
                                        <p:cTn id="34" dur="166" decel="50000">
                                          <p:stCondLst>
                                            <p:cond delay="1668"/>
                                          </p:stCondLst>
                                        </p:cTn>
                                        <p:tgtEl>
                                          <p:spTgt spid="22531">
                                            <p:txEl>
                                              <p:pRg st="1" end="1"/>
                                            </p:txEl>
                                          </p:spTgt>
                                        </p:tgtEl>
                                      </p:cBhvr>
                                      <p:to x="100000" y="100000"/>
                                    </p:animScale>
                                    <p:animScale>
                                      <p:cBhvr>
                                        <p:cTn id="35" dur="26">
                                          <p:stCondLst>
                                            <p:cond delay="1808"/>
                                          </p:stCondLst>
                                        </p:cTn>
                                        <p:tgtEl>
                                          <p:spTgt spid="22531">
                                            <p:txEl>
                                              <p:pRg st="1" end="1"/>
                                            </p:txEl>
                                          </p:spTgt>
                                        </p:tgtEl>
                                      </p:cBhvr>
                                      <p:to x="100000" y="95000"/>
                                    </p:animScale>
                                    <p:animScale>
                                      <p:cBhvr>
                                        <p:cTn id="36" dur="166" decel="50000">
                                          <p:stCondLst>
                                            <p:cond delay="1834"/>
                                          </p:stCondLst>
                                        </p:cTn>
                                        <p:tgtEl>
                                          <p:spTgt spid="22531">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22531">
                                            <p:txEl>
                                              <p:pRg st="2" end="2"/>
                                            </p:txEl>
                                          </p:spTgt>
                                        </p:tgtEl>
                                        <p:attrNameLst>
                                          <p:attrName>style.visibility</p:attrName>
                                        </p:attrNameLst>
                                      </p:cBhvr>
                                      <p:to>
                                        <p:strVal val="visible"/>
                                      </p:to>
                                    </p:set>
                                    <p:animEffect transition="in" filter="wipe(down)">
                                      <p:cBhvr>
                                        <p:cTn id="39" dur="580">
                                          <p:stCondLst>
                                            <p:cond delay="0"/>
                                          </p:stCondLst>
                                        </p:cTn>
                                        <p:tgtEl>
                                          <p:spTgt spid="22531">
                                            <p:txEl>
                                              <p:pRg st="2" end="2"/>
                                            </p:txEl>
                                          </p:spTgt>
                                        </p:tgtEl>
                                      </p:cBhvr>
                                    </p:animEffect>
                                    <p:anim calcmode="lin" valueType="num">
                                      <p:cBhvr>
                                        <p:cTn id="40" dur="1822" tmFilter="0,0; 0.14,0.36; 0.43,0.73; 0.71,0.91; 1.0,1.0">
                                          <p:stCondLst>
                                            <p:cond delay="0"/>
                                          </p:stCondLst>
                                        </p:cTn>
                                        <p:tgtEl>
                                          <p:spTgt spid="22531">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22531">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22531">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22531">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22531">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22531">
                                            <p:txEl>
                                              <p:pRg st="2" end="2"/>
                                            </p:txEl>
                                          </p:spTgt>
                                        </p:tgtEl>
                                      </p:cBhvr>
                                      <p:to x="100000" y="60000"/>
                                    </p:animScale>
                                    <p:animScale>
                                      <p:cBhvr>
                                        <p:cTn id="46" dur="166" decel="50000">
                                          <p:stCondLst>
                                            <p:cond delay="676"/>
                                          </p:stCondLst>
                                        </p:cTn>
                                        <p:tgtEl>
                                          <p:spTgt spid="22531">
                                            <p:txEl>
                                              <p:pRg st="2" end="2"/>
                                            </p:txEl>
                                          </p:spTgt>
                                        </p:tgtEl>
                                      </p:cBhvr>
                                      <p:to x="100000" y="100000"/>
                                    </p:animScale>
                                    <p:animScale>
                                      <p:cBhvr>
                                        <p:cTn id="47" dur="26">
                                          <p:stCondLst>
                                            <p:cond delay="1312"/>
                                          </p:stCondLst>
                                        </p:cTn>
                                        <p:tgtEl>
                                          <p:spTgt spid="22531">
                                            <p:txEl>
                                              <p:pRg st="2" end="2"/>
                                            </p:txEl>
                                          </p:spTgt>
                                        </p:tgtEl>
                                      </p:cBhvr>
                                      <p:to x="100000" y="80000"/>
                                    </p:animScale>
                                    <p:animScale>
                                      <p:cBhvr>
                                        <p:cTn id="48" dur="166" decel="50000">
                                          <p:stCondLst>
                                            <p:cond delay="1338"/>
                                          </p:stCondLst>
                                        </p:cTn>
                                        <p:tgtEl>
                                          <p:spTgt spid="22531">
                                            <p:txEl>
                                              <p:pRg st="2" end="2"/>
                                            </p:txEl>
                                          </p:spTgt>
                                        </p:tgtEl>
                                      </p:cBhvr>
                                      <p:to x="100000" y="100000"/>
                                    </p:animScale>
                                    <p:animScale>
                                      <p:cBhvr>
                                        <p:cTn id="49" dur="26">
                                          <p:stCondLst>
                                            <p:cond delay="1642"/>
                                          </p:stCondLst>
                                        </p:cTn>
                                        <p:tgtEl>
                                          <p:spTgt spid="22531">
                                            <p:txEl>
                                              <p:pRg st="2" end="2"/>
                                            </p:txEl>
                                          </p:spTgt>
                                        </p:tgtEl>
                                      </p:cBhvr>
                                      <p:to x="100000" y="90000"/>
                                    </p:animScale>
                                    <p:animScale>
                                      <p:cBhvr>
                                        <p:cTn id="50" dur="166" decel="50000">
                                          <p:stCondLst>
                                            <p:cond delay="1668"/>
                                          </p:stCondLst>
                                        </p:cTn>
                                        <p:tgtEl>
                                          <p:spTgt spid="22531">
                                            <p:txEl>
                                              <p:pRg st="2" end="2"/>
                                            </p:txEl>
                                          </p:spTgt>
                                        </p:tgtEl>
                                      </p:cBhvr>
                                      <p:to x="100000" y="100000"/>
                                    </p:animScale>
                                    <p:animScale>
                                      <p:cBhvr>
                                        <p:cTn id="51" dur="26">
                                          <p:stCondLst>
                                            <p:cond delay="1808"/>
                                          </p:stCondLst>
                                        </p:cTn>
                                        <p:tgtEl>
                                          <p:spTgt spid="22531">
                                            <p:txEl>
                                              <p:pRg st="2" end="2"/>
                                            </p:txEl>
                                          </p:spTgt>
                                        </p:tgtEl>
                                      </p:cBhvr>
                                      <p:to x="100000" y="95000"/>
                                    </p:animScale>
                                    <p:animScale>
                                      <p:cBhvr>
                                        <p:cTn id="52" dur="166" decel="50000">
                                          <p:stCondLst>
                                            <p:cond delay="1834"/>
                                          </p:stCondLst>
                                        </p:cTn>
                                        <p:tgtEl>
                                          <p:spTgt spid="22531">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22531">
                                            <p:txEl>
                                              <p:pRg st="3" end="3"/>
                                            </p:txEl>
                                          </p:spTgt>
                                        </p:tgtEl>
                                        <p:attrNameLst>
                                          <p:attrName>style.visibility</p:attrName>
                                        </p:attrNameLst>
                                      </p:cBhvr>
                                      <p:to>
                                        <p:strVal val="visible"/>
                                      </p:to>
                                    </p:set>
                                    <p:animEffect transition="in" filter="wipe(down)">
                                      <p:cBhvr>
                                        <p:cTn id="55" dur="580">
                                          <p:stCondLst>
                                            <p:cond delay="0"/>
                                          </p:stCondLst>
                                        </p:cTn>
                                        <p:tgtEl>
                                          <p:spTgt spid="22531">
                                            <p:txEl>
                                              <p:pRg st="3" end="3"/>
                                            </p:txEl>
                                          </p:spTgt>
                                        </p:tgtEl>
                                      </p:cBhvr>
                                    </p:animEffect>
                                    <p:anim calcmode="lin" valueType="num">
                                      <p:cBhvr>
                                        <p:cTn id="56" dur="1822" tmFilter="0,0; 0.14,0.36; 0.43,0.73; 0.71,0.91; 1.0,1.0">
                                          <p:stCondLst>
                                            <p:cond delay="0"/>
                                          </p:stCondLst>
                                        </p:cTn>
                                        <p:tgtEl>
                                          <p:spTgt spid="22531">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22531">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22531">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22531">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22531">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22531">
                                            <p:txEl>
                                              <p:pRg st="3" end="3"/>
                                            </p:txEl>
                                          </p:spTgt>
                                        </p:tgtEl>
                                      </p:cBhvr>
                                      <p:to x="100000" y="60000"/>
                                    </p:animScale>
                                    <p:animScale>
                                      <p:cBhvr>
                                        <p:cTn id="62" dur="166" decel="50000">
                                          <p:stCondLst>
                                            <p:cond delay="676"/>
                                          </p:stCondLst>
                                        </p:cTn>
                                        <p:tgtEl>
                                          <p:spTgt spid="22531">
                                            <p:txEl>
                                              <p:pRg st="3" end="3"/>
                                            </p:txEl>
                                          </p:spTgt>
                                        </p:tgtEl>
                                      </p:cBhvr>
                                      <p:to x="100000" y="100000"/>
                                    </p:animScale>
                                    <p:animScale>
                                      <p:cBhvr>
                                        <p:cTn id="63" dur="26">
                                          <p:stCondLst>
                                            <p:cond delay="1312"/>
                                          </p:stCondLst>
                                        </p:cTn>
                                        <p:tgtEl>
                                          <p:spTgt spid="22531">
                                            <p:txEl>
                                              <p:pRg st="3" end="3"/>
                                            </p:txEl>
                                          </p:spTgt>
                                        </p:tgtEl>
                                      </p:cBhvr>
                                      <p:to x="100000" y="80000"/>
                                    </p:animScale>
                                    <p:animScale>
                                      <p:cBhvr>
                                        <p:cTn id="64" dur="166" decel="50000">
                                          <p:stCondLst>
                                            <p:cond delay="1338"/>
                                          </p:stCondLst>
                                        </p:cTn>
                                        <p:tgtEl>
                                          <p:spTgt spid="22531">
                                            <p:txEl>
                                              <p:pRg st="3" end="3"/>
                                            </p:txEl>
                                          </p:spTgt>
                                        </p:tgtEl>
                                      </p:cBhvr>
                                      <p:to x="100000" y="100000"/>
                                    </p:animScale>
                                    <p:animScale>
                                      <p:cBhvr>
                                        <p:cTn id="65" dur="26">
                                          <p:stCondLst>
                                            <p:cond delay="1642"/>
                                          </p:stCondLst>
                                        </p:cTn>
                                        <p:tgtEl>
                                          <p:spTgt spid="22531">
                                            <p:txEl>
                                              <p:pRg st="3" end="3"/>
                                            </p:txEl>
                                          </p:spTgt>
                                        </p:tgtEl>
                                      </p:cBhvr>
                                      <p:to x="100000" y="90000"/>
                                    </p:animScale>
                                    <p:animScale>
                                      <p:cBhvr>
                                        <p:cTn id="66" dur="166" decel="50000">
                                          <p:stCondLst>
                                            <p:cond delay="1668"/>
                                          </p:stCondLst>
                                        </p:cTn>
                                        <p:tgtEl>
                                          <p:spTgt spid="22531">
                                            <p:txEl>
                                              <p:pRg st="3" end="3"/>
                                            </p:txEl>
                                          </p:spTgt>
                                        </p:tgtEl>
                                      </p:cBhvr>
                                      <p:to x="100000" y="100000"/>
                                    </p:animScale>
                                    <p:animScale>
                                      <p:cBhvr>
                                        <p:cTn id="67" dur="26">
                                          <p:stCondLst>
                                            <p:cond delay="1808"/>
                                          </p:stCondLst>
                                        </p:cTn>
                                        <p:tgtEl>
                                          <p:spTgt spid="22531">
                                            <p:txEl>
                                              <p:pRg st="3" end="3"/>
                                            </p:txEl>
                                          </p:spTgt>
                                        </p:tgtEl>
                                      </p:cBhvr>
                                      <p:to x="100000" y="95000"/>
                                    </p:animScale>
                                    <p:animScale>
                                      <p:cBhvr>
                                        <p:cTn id="68" dur="166" decel="50000">
                                          <p:stCondLst>
                                            <p:cond delay="1834"/>
                                          </p:stCondLst>
                                        </p:cTn>
                                        <p:tgtEl>
                                          <p:spTgt spid="22531">
                                            <p:txEl>
                                              <p:pRg st="3" end="3"/>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22531">
                                            <p:txEl>
                                              <p:pRg st="4" end="4"/>
                                            </p:txEl>
                                          </p:spTgt>
                                        </p:tgtEl>
                                        <p:attrNameLst>
                                          <p:attrName>style.visibility</p:attrName>
                                        </p:attrNameLst>
                                      </p:cBhvr>
                                      <p:to>
                                        <p:strVal val="visible"/>
                                      </p:to>
                                    </p:set>
                                    <p:animEffect transition="in" filter="wipe(down)">
                                      <p:cBhvr>
                                        <p:cTn id="71" dur="580">
                                          <p:stCondLst>
                                            <p:cond delay="0"/>
                                          </p:stCondLst>
                                        </p:cTn>
                                        <p:tgtEl>
                                          <p:spTgt spid="22531">
                                            <p:txEl>
                                              <p:pRg st="4" end="4"/>
                                            </p:txEl>
                                          </p:spTgt>
                                        </p:tgtEl>
                                      </p:cBhvr>
                                    </p:animEffect>
                                    <p:anim calcmode="lin" valueType="num">
                                      <p:cBhvr>
                                        <p:cTn id="72" dur="1822" tmFilter="0,0; 0.14,0.36; 0.43,0.73; 0.71,0.91; 1.0,1.0">
                                          <p:stCondLst>
                                            <p:cond delay="0"/>
                                          </p:stCondLst>
                                        </p:cTn>
                                        <p:tgtEl>
                                          <p:spTgt spid="22531">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22531">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22531">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22531">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22531">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22531">
                                            <p:txEl>
                                              <p:pRg st="4" end="4"/>
                                            </p:txEl>
                                          </p:spTgt>
                                        </p:tgtEl>
                                      </p:cBhvr>
                                      <p:to x="100000" y="60000"/>
                                    </p:animScale>
                                    <p:animScale>
                                      <p:cBhvr>
                                        <p:cTn id="78" dur="166" decel="50000">
                                          <p:stCondLst>
                                            <p:cond delay="676"/>
                                          </p:stCondLst>
                                        </p:cTn>
                                        <p:tgtEl>
                                          <p:spTgt spid="22531">
                                            <p:txEl>
                                              <p:pRg st="4" end="4"/>
                                            </p:txEl>
                                          </p:spTgt>
                                        </p:tgtEl>
                                      </p:cBhvr>
                                      <p:to x="100000" y="100000"/>
                                    </p:animScale>
                                    <p:animScale>
                                      <p:cBhvr>
                                        <p:cTn id="79" dur="26">
                                          <p:stCondLst>
                                            <p:cond delay="1312"/>
                                          </p:stCondLst>
                                        </p:cTn>
                                        <p:tgtEl>
                                          <p:spTgt spid="22531">
                                            <p:txEl>
                                              <p:pRg st="4" end="4"/>
                                            </p:txEl>
                                          </p:spTgt>
                                        </p:tgtEl>
                                      </p:cBhvr>
                                      <p:to x="100000" y="80000"/>
                                    </p:animScale>
                                    <p:animScale>
                                      <p:cBhvr>
                                        <p:cTn id="80" dur="166" decel="50000">
                                          <p:stCondLst>
                                            <p:cond delay="1338"/>
                                          </p:stCondLst>
                                        </p:cTn>
                                        <p:tgtEl>
                                          <p:spTgt spid="22531">
                                            <p:txEl>
                                              <p:pRg st="4" end="4"/>
                                            </p:txEl>
                                          </p:spTgt>
                                        </p:tgtEl>
                                      </p:cBhvr>
                                      <p:to x="100000" y="100000"/>
                                    </p:animScale>
                                    <p:animScale>
                                      <p:cBhvr>
                                        <p:cTn id="81" dur="26">
                                          <p:stCondLst>
                                            <p:cond delay="1642"/>
                                          </p:stCondLst>
                                        </p:cTn>
                                        <p:tgtEl>
                                          <p:spTgt spid="22531">
                                            <p:txEl>
                                              <p:pRg st="4" end="4"/>
                                            </p:txEl>
                                          </p:spTgt>
                                        </p:tgtEl>
                                      </p:cBhvr>
                                      <p:to x="100000" y="90000"/>
                                    </p:animScale>
                                    <p:animScale>
                                      <p:cBhvr>
                                        <p:cTn id="82" dur="166" decel="50000">
                                          <p:stCondLst>
                                            <p:cond delay="1668"/>
                                          </p:stCondLst>
                                        </p:cTn>
                                        <p:tgtEl>
                                          <p:spTgt spid="22531">
                                            <p:txEl>
                                              <p:pRg st="4" end="4"/>
                                            </p:txEl>
                                          </p:spTgt>
                                        </p:tgtEl>
                                      </p:cBhvr>
                                      <p:to x="100000" y="100000"/>
                                    </p:animScale>
                                    <p:animScale>
                                      <p:cBhvr>
                                        <p:cTn id="83" dur="26">
                                          <p:stCondLst>
                                            <p:cond delay="1808"/>
                                          </p:stCondLst>
                                        </p:cTn>
                                        <p:tgtEl>
                                          <p:spTgt spid="22531">
                                            <p:txEl>
                                              <p:pRg st="4" end="4"/>
                                            </p:txEl>
                                          </p:spTgt>
                                        </p:tgtEl>
                                      </p:cBhvr>
                                      <p:to x="100000" y="95000"/>
                                    </p:animScale>
                                    <p:animScale>
                                      <p:cBhvr>
                                        <p:cTn id="84" dur="166" decel="50000">
                                          <p:stCondLst>
                                            <p:cond delay="1834"/>
                                          </p:stCondLst>
                                        </p:cTn>
                                        <p:tgtEl>
                                          <p:spTgt spid="22531">
                                            <p:txEl>
                                              <p:pRg st="4" end="4"/>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22531">
                                            <p:txEl>
                                              <p:pRg st="5" end="5"/>
                                            </p:txEl>
                                          </p:spTgt>
                                        </p:tgtEl>
                                        <p:attrNameLst>
                                          <p:attrName>style.visibility</p:attrName>
                                        </p:attrNameLst>
                                      </p:cBhvr>
                                      <p:to>
                                        <p:strVal val="visible"/>
                                      </p:to>
                                    </p:set>
                                    <p:animEffect transition="in" filter="wipe(down)">
                                      <p:cBhvr>
                                        <p:cTn id="87" dur="580">
                                          <p:stCondLst>
                                            <p:cond delay="0"/>
                                          </p:stCondLst>
                                        </p:cTn>
                                        <p:tgtEl>
                                          <p:spTgt spid="22531">
                                            <p:txEl>
                                              <p:pRg st="5" end="5"/>
                                            </p:txEl>
                                          </p:spTgt>
                                        </p:tgtEl>
                                      </p:cBhvr>
                                    </p:animEffect>
                                    <p:anim calcmode="lin" valueType="num">
                                      <p:cBhvr>
                                        <p:cTn id="88" dur="1822" tmFilter="0,0; 0.14,0.36; 0.43,0.73; 0.71,0.91; 1.0,1.0">
                                          <p:stCondLst>
                                            <p:cond delay="0"/>
                                          </p:stCondLst>
                                        </p:cTn>
                                        <p:tgtEl>
                                          <p:spTgt spid="22531">
                                            <p:txEl>
                                              <p:pRg st="5" end="5"/>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22531">
                                            <p:txEl>
                                              <p:pRg st="5" end="5"/>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22531">
                                            <p:txEl>
                                              <p:pRg st="5" end="5"/>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22531">
                                            <p:txEl>
                                              <p:pRg st="5" end="5"/>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22531">
                                            <p:txEl>
                                              <p:pRg st="5" end="5"/>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22531">
                                            <p:txEl>
                                              <p:pRg st="5" end="5"/>
                                            </p:txEl>
                                          </p:spTgt>
                                        </p:tgtEl>
                                      </p:cBhvr>
                                      <p:to x="100000" y="60000"/>
                                    </p:animScale>
                                    <p:animScale>
                                      <p:cBhvr>
                                        <p:cTn id="94" dur="166" decel="50000">
                                          <p:stCondLst>
                                            <p:cond delay="676"/>
                                          </p:stCondLst>
                                        </p:cTn>
                                        <p:tgtEl>
                                          <p:spTgt spid="22531">
                                            <p:txEl>
                                              <p:pRg st="5" end="5"/>
                                            </p:txEl>
                                          </p:spTgt>
                                        </p:tgtEl>
                                      </p:cBhvr>
                                      <p:to x="100000" y="100000"/>
                                    </p:animScale>
                                    <p:animScale>
                                      <p:cBhvr>
                                        <p:cTn id="95" dur="26">
                                          <p:stCondLst>
                                            <p:cond delay="1312"/>
                                          </p:stCondLst>
                                        </p:cTn>
                                        <p:tgtEl>
                                          <p:spTgt spid="22531">
                                            <p:txEl>
                                              <p:pRg st="5" end="5"/>
                                            </p:txEl>
                                          </p:spTgt>
                                        </p:tgtEl>
                                      </p:cBhvr>
                                      <p:to x="100000" y="80000"/>
                                    </p:animScale>
                                    <p:animScale>
                                      <p:cBhvr>
                                        <p:cTn id="96" dur="166" decel="50000">
                                          <p:stCondLst>
                                            <p:cond delay="1338"/>
                                          </p:stCondLst>
                                        </p:cTn>
                                        <p:tgtEl>
                                          <p:spTgt spid="22531">
                                            <p:txEl>
                                              <p:pRg st="5" end="5"/>
                                            </p:txEl>
                                          </p:spTgt>
                                        </p:tgtEl>
                                      </p:cBhvr>
                                      <p:to x="100000" y="100000"/>
                                    </p:animScale>
                                    <p:animScale>
                                      <p:cBhvr>
                                        <p:cTn id="97" dur="26">
                                          <p:stCondLst>
                                            <p:cond delay="1642"/>
                                          </p:stCondLst>
                                        </p:cTn>
                                        <p:tgtEl>
                                          <p:spTgt spid="22531">
                                            <p:txEl>
                                              <p:pRg st="5" end="5"/>
                                            </p:txEl>
                                          </p:spTgt>
                                        </p:tgtEl>
                                      </p:cBhvr>
                                      <p:to x="100000" y="90000"/>
                                    </p:animScale>
                                    <p:animScale>
                                      <p:cBhvr>
                                        <p:cTn id="98" dur="166" decel="50000">
                                          <p:stCondLst>
                                            <p:cond delay="1668"/>
                                          </p:stCondLst>
                                        </p:cTn>
                                        <p:tgtEl>
                                          <p:spTgt spid="22531">
                                            <p:txEl>
                                              <p:pRg st="5" end="5"/>
                                            </p:txEl>
                                          </p:spTgt>
                                        </p:tgtEl>
                                      </p:cBhvr>
                                      <p:to x="100000" y="100000"/>
                                    </p:animScale>
                                    <p:animScale>
                                      <p:cBhvr>
                                        <p:cTn id="99" dur="26">
                                          <p:stCondLst>
                                            <p:cond delay="1808"/>
                                          </p:stCondLst>
                                        </p:cTn>
                                        <p:tgtEl>
                                          <p:spTgt spid="22531">
                                            <p:txEl>
                                              <p:pRg st="5" end="5"/>
                                            </p:txEl>
                                          </p:spTgt>
                                        </p:tgtEl>
                                      </p:cBhvr>
                                      <p:to x="100000" y="95000"/>
                                    </p:animScale>
                                    <p:animScale>
                                      <p:cBhvr>
                                        <p:cTn id="100" dur="166" decel="50000">
                                          <p:stCondLst>
                                            <p:cond delay="1834"/>
                                          </p:stCondLst>
                                        </p:cTn>
                                        <p:tgtEl>
                                          <p:spTgt spid="22531">
                                            <p:txEl>
                                              <p:pRg st="5" end="5"/>
                                            </p:txEl>
                                          </p:spTgt>
                                        </p:tgtEl>
                                      </p:cBhvr>
                                      <p:to x="100000" y="100000"/>
                                    </p:animScale>
                                  </p:childTnLst>
                                </p:cTn>
                              </p:par>
                              <p:par>
                                <p:cTn id="101" presetID="26" presetClass="entr" presetSubtype="0" fill="hold" nodeType="withEffect">
                                  <p:stCondLst>
                                    <p:cond delay="0"/>
                                  </p:stCondLst>
                                  <p:childTnLst>
                                    <p:set>
                                      <p:cBhvr>
                                        <p:cTn id="102" dur="1" fill="hold">
                                          <p:stCondLst>
                                            <p:cond delay="0"/>
                                          </p:stCondLst>
                                        </p:cTn>
                                        <p:tgtEl>
                                          <p:spTgt spid="22531">
                                            <p:txEl>
                                              <p:pRg st="6" end="6"/>
                                            </p:txEl>
                                          </p:spTgt>
                                        </p:tgtEl>
                                        <p:attrNameLst>
                                          <p:attrName>style.visibility</p:attrName>
                                        </p:attrNameLst>
                                      </p:cBhvr>
                                      <p:to>
                                        <p:strVal val="visible"/>
                                      </p:to>
                                    </p:set>
                                    <p:animEffect transition="in" filter="wipe(down)">
                                      <p:cBhvr>
                                        <p:cTn id="103" dur="580">
                                          <p:stCondLst>
                                            <p:cond delay="0"/>
                                          </p:stCondLst>
                                        </p:cTn>
                                        <p:tgtEl>
                                          <p:spTgt spid="22531">
                                            <p:txEl>
                                              <p:pRg st="6" end="6"/>
                                            </p:txEl>
                                          </p:spTgt>
                                        </p:tgtEl>
                                      </p:cBhvr>
                                    </p:animEffect>
                                    <p:anim calcmode="lin" valueType="num">
                                      <p:cBhvr>
                                        <p:cTn id="104" dur="1822" tmFilter="0,0; 0.14,0.36; 0.43,0.73; 0.71,0.91; 1.0,1.0">
                                          <p:stCondLst>
                                            <p:cond delay="0"/>
                                          </p:stCondLst>
                                        </p:cTn>
                                        <p:tgtEl>
                                          <p:spTgt spid="22531">
                                            <p:txEl>
                                              <p:pRg st="6" end="6"/>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22531">
                                            <p:txEl>
                                              <p:pRg st="6" end="6"/>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22531">
                                            <p:txEl>
                                              <p:pRg st="6" end="6"/>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22531">
                                            <p:txEl>
                                              <p:pRg st="6" end="6"/>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22531">
                                            <p:txEl>
                                              <p:pRg st="6" end="6"/>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22531">
                                            <p:txEl>
                                              <p:pRg st="6" end="6"/>
                                            </p:txEl>
                                          </p:spTgt>
                                        </p:tgtEl>
                                      </p:cBhvr>
                                      <p:to x="100000" y="60000"/>
                                    </p:animScale>
                                    <p:animScale>
                                      <p:cBhvr>
                                        <p:cTn id="110" dur="166" decel="50000">
                                          <p:stCondLst>
                                            <p:cond delay="676"/>
                                          </p:stCondLst>
                                        </p:cTn>
                                        <p:tgtEl>
                                          <p:spTgt spid="22531">
                                            <p:txEl>
                                              <p:pRg st="6" end="6"/>
                                            </p:txEl>
                                          </p:spTgt>
                                        </p:tgtEl>
                                      </p:cBhvr>
                                      <p:to x="100000" y="100000"/>
                                    </p:animScale>
                                    <p:animScale>
                                      <p:cBhvr>
                                        <p:cTn id="111" dur="26">
                                          <p:stCondLst>
                                            <p:cond delay="1312"/>
                                          </p:stCondLst>
                                        </p:cTn>
                                        <p:tgtEl>
                                          <p:spTgt spid="22531">
                                            <p:txEl>
                                              <p:pRg st="6" end="6"/>
                                            </p:txEl>
                                          </p:spTgt>
                                        </p:tgtEl>
                                      </p:cBhvr>
                                      <p:to x="100000" y="80000"/>
                                    </p:animScale>
                                    <p:animScale>
                                      <p:cBhvr>
                                        <p:cTn id="112" dur="166" decel="50000">
                                          <p:stCondLst>
                                            <p:cond delay="1338"/>
                                          </p:stCondLst>
                                        </p:cTn>
                                        <p:tgtEl>
                                          <p:spTgt spid="22531">
                                            <p:txEl>
                                              <p:pRg st="6" end="6"/>
                                            </p:txEl>
                                          </p:spTgt>
                                        </p:tgtEl>
                                      </p:cBhvr>
                                      <p:to x="100000" y="100000"/>
                                    </p:animScale>
                                    <p:animScale>
                                      <p:cBhvr>
                                        <p:cTn id="113" dur="26">
                                          <p:stCondLst>
                                            <p:cond delay="1642"/>
                                          </p:stCondLst>
                                        </p:cTn>
                                        <p:tgtEl>
                                          <p:spTgt spid="22531">
                                            <p:txEl>
                                              <p:pRg st="6" end="6"/>
                                            </p:txEl>
                                          </p:spTgt>
                                        </p:tgtEl>
                                      </p:cBhvr>
                                      <p:to x="100000" y="90000"/>
                                    </p:animScale>
                                    <p:animScale>
                                      <p:cBhvr>
                                        <p:cTn id="114" dur="166" decel="50000">
                                          <p:stCondLst>
                                            <p:cond delay="1668"/>
                                          </p:stCondLst>
                                        </p:cTn>
                                        <p:tgtEl>
                                          <p:spTgt spid="22531">
                                            <p:txEl>
                                              <p:pRg st="6" end="6"/>
                                            </p:txEl>
                                          </p:spTgt>
                                        </p:tgtEl>
                                      </p:cBhvr>
                                      <p:to x="100000" y="100000"/>
                                    </p:animScale>
                                    <p:animScale>
                                      <p:cBhvr>
                                        <p:cTn id="115" dur="26">
                                          <p:stCondLst>
                                            <p:cond delay="1808"/>
                                          </p:stCondLst>
                                        </p:cTn>
                                        <p:tgtEl>
                                          <p:spTgt spid="22531">
                                            <p:txEl>
                                              <p:pRg st="6" end="6"/>
                                            </p:txEl>
                                          </p:spTgt>
                                        </p:tgtEl>
                                      </p:cBhvr>
                                      <p:to x="100000" y="95000"/>
                                    </p:animScale>
                                    <p:animScale>
                                      <p:cBhvr>
                                        <p:cTn id="116" dur="166" decel="50000">
                                          <p:stCondLst>
                                            <p:cond delay="1834"/>
                                          </p:stCondLst>
                                        </p:cTn>
                                        <p:tgtEl>
                                          <p:spTgt spid="22531">
                                            <p:txEl>
                                              <p:pRg st="6" end="6"/>
                                            </p:txEl>
                                          </p:spTgt>
                                        </p:tgtEl>
                                      </p:cBhvr>
                                      <p:to x="100000" y="100000"/>
                                    </p:animScale>
                                  </p:childTnLst>
                                </p:cTn>
                              </p:par>
                              <p:par>
                                <p:cTn id="117" presetID="26" presetClass="entr" presetSubtype="0" fill="hold" nodeType="withEffect">
                                  <p:stCondLst>
                                    <p:cond delay="0"/>
                                  </p:stCondLst>
                                  <p:childTnLst>
                                    <p:set>
                                      <p:cBhvr>
                                        <p:cTn id="118" dur="1" fill="hold">
                                          <p:stCondLst>
                                            <p:cond delay="0"/>
                                          </p:stCondLst>
                                        </p:cTn>
                                        <p:tgtEl>
                                          <p:spTgt spid="22531">
                                            <p:txEl>
                                              <p:pRg st="7" end="7"/>
                                            </p:txEl>
                                          </p:spTgt>
                                        </p:tgtEl>
                                        <p:attrNameLst>
                                          <p:attrName>style.visibility</p:attrName>
                                        </p:attrNameLst>
                                      </p:cBhvr>
                                      <p:to>
                                        <p:strVal val="visible"/>
                                      </p:to>
                                    </p:set>
                                    <p:animEffect transition="in" filter="wipe(down)">
                                      <p:cBhvr>
                                        <p:cTn id="119" dur="580">
                                          <p:stCondLst>
                                            <p:cond delay="0"/>
                                          </p:stCondLst>
                                        </p:cTn>
                                        <p:tgtEl>
                                          <p:spTgt spid="22531">
                                            <p:txEl>
                                              <p:pRg st="7" end="7"/>
                                            </p:txEl>
                                          </p:spTgt>
                                        </p:tgtEl>
                                      </p:cBhvr>
                                    </p:animEffect>
                                    <p:anim calcmode="lin" valueType="num">
                                      <p:cBhvr>
                                        <p:cTn id="120" dur="1822" tmFilter="0,0; 0.14,0.36; 0.43,0.73; 0.71,0.91; 1.0,1.0">
                                          <p:stCondLst>
                                            <p:cond delay="0"/>
                                          </p:stCondLst>
                                        </p:cTn>
                                        <p:tgtEl>
                                          <p:spTgt spid="22531">
                                            <p:txEl>
                                              <p:pRg st="7" end="7"/>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22531">
                                            <p:txEl>
                                              <p:pRg st="7" end="7"/>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22531">
                                            <p:txEl>
                                              <p:pRg st="7" end="7"/>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22531">
                                            <p:txEl>
                                              <p:pRg st="7" end="7"/>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22531">
                                            <p:txEl>
                                              <p:pRg st="7" end="7"/>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22531">
                                            <p:txEl>
                                              <p:pRg st="7" end="7"/>
                                            </p:txEl>
                                          </p:spTgt>
                                        </p:tgtEl>
                                      </p:cBhvr>
                                      <p:to x="100000" y="60000"/>
                                    </p:animScale>
                                    <p:animScale>
                                      <p:cBhvr>
                                        <p:cTn id="126" dur="166" decel="50000">
                                          <p:stCondLst>
                                            <p:cond delay="676"/>
                                          </p:stCondLst>
                                        </p:cTn>
                                        <p:tgtEl>
                                          <p:spTgt spid="22531">
                                            <p:txEl>
                                              <p:pRg st="7" end="7"/>
                                            </p:txEl>
                                          </p:spTgt>
                                        </p:tgtEl>
                                      </p:cBhvr>
                                      <p:to x="100000" y="100000"/>
                                    </p:animScale>
                                    <p:animScale>
                                      <p:cBhvr>
                                        <p:cTn id="127" dur="26">
                                          <p:stCondLst>
                                            <p:cond delay="1312"/>
                                          </p:stCondLst>
                                        </p:cTn>
                                        <p:tgtEl>
                                          <p:spTgt spid="22531">
                                            <p:txEl>
                                              <p:pRg st="7" end="7"/>
                                            </p:txEl>
                                          </p:spTgt>
                                        </p:tgtEl>
                                      </p:cBhvr>
                                      <p:to x="100000" y="80000"/>
                                    </p:animScale>
                                    <p:animScale>
                                      <p:cBhvr>
                                        <p:cTn id="128" dur="166" decel="50000">
                                          <p:stCondLst>
                                            <p:cond delay="1338"/>
                                          </p:stCondLst>
                                        </p:cTn>
                                        <p:tgtEl>
                                          <p:spTgt spid="22531">
                                            <p:txEl>
                                              <p:pRg st="7" end="7"/>
                                            </p:txEl>
                                          </p:spTgt>
                                        </p:tgtEl>
                                      </p:cBhvr>
                                      <p:to x="100000" y="100000"/>
                                    </p:animScale>
                                    <p:animScale>
                                      <p:cBhvr>
                                        <p:cTn id="129" dur="26">
                                          <p:stCondLst>
                                            <p:cond delay="1642"/>
                                          </p:stCondLst>
                                        </p:cTn>
                                        <p:tgtEl>
                                          <p:spTgt spid="22531">
                                            <p:txEl>
                                              <p:pRg st="7" end="7"/>
                                            </p:txEl>
                                          </p:spTgt>
                                        </p:tgtEl>
                                      </p:cBhvr>
                                      <p:to x="100000" y="90000"/>
                                    </p:animScale>
                                    <p:animScale>
                                      <p:cBhvr>
                                        <p:cTn id="130" dur="166" decel="50000">
                                          <p:stCondLst>
                                            <p:cond delay="1668"/>
                                          </p:stCondLst>
                                        </p:cTn>
                                        <p:tgtEl>
                                          <p:spTgt spid="22531">
                                            <p:txEl>
                                              <p:pRg st="7" end="7"/>
                                            </p:txEl>
                                          </p:spTgt>
                                        </p:tgtEl>
                                      </p:cBhvr>
                                      <p:to x="100000" y="100000"/>
                                    </p:animScale>
                                    <p:animScale>
                                      <p:cBhvr>
                                        <p:cTn id="131" dur="26">
                                          <p:stCondLst>
                                            <p:cond delay="1808"/>
                                          </p:stCondLst>
                                        </p:cTn>
                                        <p:tgtEl>
                                          <p:spTgt spid="22531">
                                            <p:txEl>
                                              <p:pRg st="7" end="7"/>
                                            </p:txEl>
                                          </p:spTgt>
                                        </p:tgtEl>
                                      </p:cBhvr>
                                      <p:to x="100000" y="95000"/>
                                    </p:animScale>
                                    <p:animScale>
                                      <p:cBhvr>
                                        <p:cTn id="132" dur="166" decel="50000">
                                          <p:stCondLst>
                                            <p:cond delay="1834"/>
                                          </p:stCondLst>
                                        </p:cTn>
                                        <p:tgtEl>
                                          <p:spTgt spid="22531">
                                            <p:txEl>
                                              <p:pRg st="7" end="7"/>
                                            </p:txEl>
                                          </p:spTgt>
                                        </p:tgtEl>
                                      </p:cBhvr>
                                      <p:to x="100000" y="100000"/>
                                    </p:animScale>
                                  </p:childTnLst>
                                </p:cTn>
                              </p:par>
                              <p:par>
                                <p:cTn id="133" presetID="26" presetClass="entr" presetSubtype="0" fill="hold" nodeType="withEffect">
                                  <p:stCondLst>
                                    <p:cond delay="0"/>
                                  </p:stCondLst>
                                  <p:childTnLst>
                                    <p:set>
                                      <p:cBhvr>
                                        <p:cTn id="134" dur="1" fill="hold">
                                          <p:stCondLst>
                                            <p:cond delay="0"/>
                                          </p:stCondLst>
                                        </p:cTn>
                                        <p:tgtEl>
                                          <p:spTgt spid="22531">
                                            <p:txEl>
                                              <p:pRg st="8" end="8"/>
                                            </p:txEl>
                                          </p:spTgt>
                                        </p:tgtEl>
                                        <p:attrNameLst>
                                          <p:attrName>style.visibility</p:attrName>
                                        </p:attrNameLst>
                                      </p:cBhvr>
                                      <p:to>
                                        <p:strVal val="visible"/>
                                      </p:to>
                                    </p:set>
                                    <p:animEffect transition="in" filter="wipe(down)">
                                      <p:cBhvr>
                                        <p:cTn id="135" dur="580">
                                          <p:stCondLst>
                                            <p:cond delay="0"/>
                                          </p:stCondLst>
                                        </p:cTn>
                                        <p:tgtEl>
                                          <p:spTgt spid="22531">
                                            <p:txEl>
                                              <p:pRg st="8" end="8"/>
                                            </p:txEl>
                                          </p:spTgt>
                                        </p:tgtEl>
                                      </p:cBhvr>
                                    </p:animEffect>
                                    <p:anim calcmode="lin" valueType="num">
                                      <p:cBhvr>
                                        <p:cTn id="136" dur="1822" tmFilter="0,0; 0.14,0.36; 0.43,0.73; 0.71,0.91; 1.0,1.0">
                                          <p:stCondLst>
                                            <p:cond delay="0"/>
                                          </p:stCondLst>
                                        </p:cTn>
                                        <p:tgtEl>
                                          <p:spTgt spid="22531">
                                            <p:txEl>
                                              <p:pRg st="8" end="8"/>
                                            </p:txEl>
                                          </p:spTgt>
                                        </p:tgtEl>
                                        <p:attrNameLst>
                                          <p:attrName>ppt_x</p:attrName>
                                        </p:attrNameLst>
                                      </p:cBhvr>
                                      <p:tavLst>
                                        <p:tav tm="0">
                                          <p:val>
                                            <p:strVal val="#ppt_x-0.25"/>
                                          </p:val>
                                        </p:tav>
                                        <p:tav tm="100000">
                                          <p:val>
                                            <p:strVal val="#ppt_x"/>
                                          </p:val>
                                        </p:tav>
                                      </p:tavLst>
                                    </p:anim>
                                    <p:anim calcmode="lin" valueType="num">
                                      <p:cBhvr>
                                        <p:cTn id="137" dur="664" tmFilter="0.0,0.0; 0.25,0.07; 0.50,0.2; 0.75,0.467; 1.0,1.0">
                                          <p:stCondLst>
                                            <p:cond delay="0"/>
                                          </p:stCondLst>
                                        </p:cTn>
                                        <p:tgtEl>
                                          <p:spTgt spid="22531">
                                            <p:txEl>
                                              <p:pRg st="8" end="8"/>
                                            </p:txEl>
                                          </p:spTgt>
                                        </p:tgtEl>
                                        <p:attrNameLst>
                                          <p:attrName>ppt_y</p:attrName>
                                        </p:attrNameLst>
                                      </p:cBhvr>
                                      <p:tavLst>
                                        <p:tav tm="0" fmla="#ppt_y-sin(pi*$)/3">
                                          <p:val>
                                            <p:fltVal val="0.5"/>
                                          </p:val>
                                        </p:tav>
                                        <p:tav tm="100000">
                                          <p:val>
                                            <p:fltVal val="1"/>
                                          </p:val>
                                        </p:tav>
                                      </p:tavLst>
                                    </p:anim>
                                    <p:anim calcmode="lin" valueType="num">
                                      <p:cBhvr>
                                        <p:cTn id="138" dur="664" tmFilter="0, 0; 0.125,0.2665; 0.25,0.4; 0.375,0.465; 0.5,0.5;  0.625,0.535; 0.75,0.6; 0.875,0.7335; 1,1">
                                          <p:stCondLst>
                                            <p:cond delay="664"/>
                                          </p:stCondLst>
                                        </p:cTn>
                                        <p:tgtEl>
                                          <p:spTgt spid="22531">
                                            <p:txEl>
                                              <p:pRg st="8" end="8"/>
                                            </p:txEl>
                                          </p:spTgt>
                                        </p:tgtEl>
                                        <p:attrNameLst>
                                          <p:attrName>ppt_y</p:attrName>
                                        </p:attrNameLst>
                                      </p:cBhvr>
                                      <p:tavLst>
                                        <p:tav tm="0" fmla="#ppt_y-sin(pi*$)/9">
                                          <p:val>
                                            <p:fltVal val="0"/>
                                          </p:val>
                                        </p:tav>
                                        <p:tav tm="100000">
                                          <p:val>
                                            <p:fltVal val="1"/>
                                          </p:val>
                                        </p:tav>
                                      </p:tavLst>
                                    </p:anim>
                                    <p:anim calcmode="lin" valueType="num">
                                      <p:cBhvr>
                                        <p:cTn id="139" dur="332" tmFilter="0, 0; 0.125,0.2665; 0.25,0.4; 0.375,0.465; 0.5,0.5;  0.625,0.535; 0.75,0.6; 0.875,0.7335; 1,1">
                                          <p:stCondLst>
                                            <p:cond delay="1324"/>
                                          </p:stCondLst>
                                        </p:cTn>
                                        <p:tgtEl>
                                          <p:spTgt spid="22531">
                                            <p:txEl>
                                              <p:pRg st="8" end="8"/>
                                            </p:txEl>
                                          </p:spTgt>
                                        </p:tgtEl>
                                        <p:attrNameLst>
                                          <p:attrName>ppt_y</p:attrName>
                                        </p:attrNameLst>
                                      </p:cBhvr>
                                      <p:tavLst>
                                        <p:tav tm="0" fmla="#ppt_y-sin(pi*$)/27">
                                          <p:val>
                                            <p:fltVal val="0"/>
                                          </p:val>
                                        </p:tav>
                                        <p:tav tm="100000">
                                          <p:val>
                                            <p:fltVal val="1"/>
                                          </p:val>
                                        </p:tav>
                                      </p:tavLst>
                                    </p:anim>
                                    <p:anim calcmode="lin" valueType="num">
                                      <p:cBhvr>
                                        <p:cTn id="140" dur="164" tmFilter="0, 0; 0.125,0.2665; 0.25,0.4; 0.375,0.465; 0.5,0.5;  0.625,0.535; 0.75,0.6; 0.875,0.7335; 1,1">
                                          <p:stCondLst>
                                            <p:cond delay="1656"/>
                                          </p:stCondLst>
                                        </p:cTn>
                                        <p:tgtEl>
                                          <p:spTgt spid="22531">
                                            <p:txEl>
                                              <p:pRg st="8" end="8"/>
                                            </p:txEl>
                                          </p:spTgt>
                                        </p:tgtEl>
                                        <p:attrNameLst>
                                          <p:attrName>ppt_y</p:attrName>
                                        </p:attrNameLst>
                                      </p:cBhvr>
                                      <p:tavLst>
                                        <p:tav tm="0" fmla="#ppt_y-sin(pi*$)/81">
                                          <p:val>
                                            <p:fltVal val="0"/>
                                          </p:val>
                                        </p:tav>
                                        <p:tav tm="100000">
                                          <p:val>
                                            <p:fltVal val="1"/>
                                          </p:val>
                                        </p:tav>
                                      </p:tavLst>
                                    </p:anim>
                                    <p:animScale>
                                      <p:cBhvr>
                                        <p:cTn id="141" dur="26">
                                          <p:stCondLst>
                                            <p:cond delay="650"/>
                                          </p:stCondLst>
                                        </p:cTn>
                                        <p:tgtEl>
                                          <p:spTgt spid="22531">
                                            <p:txEl>
                                              <p:pRg st="8" end="8"/>
                                            </p:txEl>
                                          </p:spTgt>
                                        </p:tgtEl>
                                      </p:cBhvr>
                                      <p:to x="100000" y="60000"/>
                                    </p:animScale>
                                    <p:animScale>
                                      <p:cBhvr>
                                        <p:cTn id="142" dur="166" decel="50000">
                                          <p:stCondLst>
                                            <p:cond delay="676"/>
                                          </p:stCondLst>
                                        </p:cTn>
                                        <p:tgtEl>
                                          <p:spTgt spid="22531">
                                            <p:txEl>
                                              <p:pRg st="8" end="8"/>
                                            </p:txEl>
                                          </p:spTgt>
                                        </p:tgtEl>
                                      </p:cBhvr>
                                      <p:to x="100000" y="100000"/>
                                    </p:animScale>
                                    <p:animScale>
                                      <p:cBhvr>
                                        <p:cTn id="143" dur="26">
                                          <p:stCondLst>
                                            <p:cond delay="1312"/>
                                          </p:stCondLst>
                                        </p:cTn>
                                        <p:tgtEl>
                                          <p:spTgt spid="22531">
                                            <p:txEl>
                                              <p:pRg st="8" end="8"/>
                                            </p:txEl>
                                          </p:spTgt>
                                        </p:tgtEl>
                                      </p:cBhvr>
                                      <p:to x="100000" y="80000"/>
                                    </p:animScale>
                                    <p:animScale>
                                      <p:cBhvr>
                                        <p:cTn id="144" dur="166" decel="50000">
                                          <p:stCondLst>
                                            <p:cond delay="1338"/>
                                          </p:stCondLst>
                                        </p:cTn>
                                        <p:tgtEl>
                                          <p:spTgt spid="22531">
                                            <p:txEl>
                                              <p:pRg st="8" end="8"/>
                                            </p:txEl>
                                          </p:spTgt>
                                        </p:tgtEl>
                                      </p:cBhvr>
                                      <p:to x="100000" y="100000"/>
                                    </p:animScale>
                                    <p:animScale>
                                      <p:cBhvr>
                                        <p:cTn id="145" dur="26">
                                          <p:stCondLst>
                                            <p:cond delay="1642"/>
                                          </p:stCondLst>
                                        </p:cTn>
                                        <p:tgtEl>
                                          <p:spTgt spid="22531">
                                            <p:txEl>
                                              <p:pRg st="8" end="8"/>
                                            </p:txEl>
                                          </p:spTgt>
                                        </p:tgtEl>
                                      </p:cBhvr>
                                      <p:to x="100000" y="90000"/>
                                    </p:animScale>
                                    <p:animScale>
                                      <p:cBhvr>
                                        <p:cTn id="146" dur="166" decel="50000">
                                          <p:stCondLst>
                                            <p:cond delay="1668"/>
                                          </p:stCondLst>
                                        </p:cTn>
                                        <p:tgtEl>
                                          <p:spTgt spid="22531">
                                            <p:txEl>
                                              <p:pRg st="8" end="8"/>
                                            </p:txEl>
                                          </p:spTgt>
                                        </p:tgtEl>
                                      </p:cBhvr>
                                      <p:to x="100000" y="100000"/>
                                    </p:animScale>
                                    <p:animScale>
                                      <p:cBhvr>
                                        <p:cTn id="147" dur="26">
                                          <p:stCondLst>
                                            <p:cond delay="1808"/>
                                          </p:stCondLst>
                                        </p:cTn>
                                        <p:tgtEl>
                                          <p:spTgt spid="22531">
                                            <p:txEl>
                                              <p:pRg st="8" end="8"/>
                                            </p:txEl>
                                          </p:spTgt>
                                        </p:tgtEl>
                                      </p:cBhvr>
                                      <p:to x="100000" y="95000"/>
                                    </p:animScale>
                                    <p:animScale>
                                      <p:cBhvr>
                                        <p:cTn id="148" dur="166" decel="50000">
                                          <p:stCondLst>
                                            <p:cond delay="1834"/>
                                          </p:stCondLst>
                                        </p:cTn>
                                        <p:tgtEl>
                                          <p:spTgt spid="22531">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fontAlgn="auto" hangingPunct="1">
              <a:spcAft>
                <a:spcPts val="0"/>
              </a:spcAft>
              <a:defRPr/>
            </a:pPr>
            <a:r>
              <a:rPr lang="en-GB" dirty="0" smtClean="0">
                <a:latin typeface="Arial" panose="020B0604020202020204" pitchFamily="34" charset="0"/>
                <a:cs typeface="Arial" panose="020B0604020202020204" pitchFamily="34" charset="0"/>
              </a:rPr>
              <a:t>I think...it is thought...</a:t>
            </a:r>
          </a:p>
        </p:txBody>
      </p:sp>
      <p:sp>
        <p:nvSpPr>
          <p:cNvPr id="44035" name="Content Placeholder 2"/>
          <p:cNvSpPr>
            <a:spLocks noGrp="1"/>
          </p:cNvSpPr>
          <p:nvPr>
            <p:ph sz="quarter" idx="1"/>
          </p:nvPr>
        </p:nvSpPr>
        <p:spPr>
          <a:xfrm>
            <a:off x="838200" y="1643063"/>
            <a:ext cx="7694613" cy="4643437"/>
          </a:xfrm>
        </p:spPr>
        <p:txBody>
          <a:bodyPr/>
          <a:lstStyle/>
          <a:p>
            <a:pPr eaLnBrk="1" hangingPunct="1"/>
            <a:r>
              <a:rPr lang="en-GB" altLang="en-US" smtClean="0">
                <a:latin typeface="Arial" panose="020B0604020202020204" pitchFamily="34" charset="0"/>
                <a:cs typeface="Arial" panose="020B0604020202020204" pitchFamily="34" charset="0"/>
              </a:rPr>
              <a:t>Style: First person, third person?</a:t>
            </a:r>
          </a:p>
          <a:p>
            <a:pPr eaLnBrk="1" hangingPunct="1"/>
            <a:r>
              <a:rPr lang="en-GB" altLang="en-US" smtClean="0">
                <a:latin typeface="Arial" panose="020B0604020202020204" pitchFamily="34" charset="0"/>
                <a:cs typeface="Arial" panose="020B0604020202020204" pitchFamily="34" charset="0"/>
              </a:rPr>
              <a:t>Tentativity.</a:t>
            </a:r>
          </a:p>
          <a:p>
            <a:pPr eaLnBrk="1" hangingPunct="1"/>
            <a:r>
              <a:rPr lang="en-GB" altLang="en-US" smtClean="0">
                <a:latin typeface="Arial" panose="020B0604020202020204" pitchFamily="34" charset="0"/>
                <a:cs typeface="Arial" panose="020B0604020202020204" pitchFamily="34" charset="0"/>
              </a:rPr>
              <a:t>Assertion.</a:t>
            </a:r>
          </a:p>
          <a:p>
            <a:pPr eaLnBrk="1" hangingPunct="1"/>
            <a:r>
              <a:rPr lang="en-GB" altLang="en-US" smtClean="0">
                <a:latin typeface="Arial" panose="020B0604020202020204" pitchFamily="34" charset="0"/>
                <a:cs typeface="Arial" panose="020B0604020202020204" pitchFamily="34" charset="0"/>
              </a:rPr>
              <a:t>Appropriateness and the dramatic turn…</a:t>
            </a:r>
          </a:p>
          <a:p>
            <a:pPr eaLnBrk="1" hangingPunct="1"/>
            <a:r>
              <a:rPr lang="en-GB" altLang="en-US" smtClean="0">
                <a:latin typeface="Arial" panose="020B0604020202020204" pitchFamily="34" charset="0"/>
                <a:cs typeface="Arial" panose="020B0604020202020204" pitchFamily="34" charset="0"/>
              </a:rPr>
              <a:t>Clarity.</a:t>
            </a:r>
          </a:p>
          <a:p>
            <a:pPr eaLnBrk="1" hangingPunct="1"/>
            <a:r>
              <a:rPr lang="en-GB" altLang="en-US" smtClean="0">
                <a:latin typeface="Arial" panose="020B0604020202020204" pitchFamily="34" charset="0"/>
                <a:cs typeface="Arial" panose="020B0604020202020204" pitchFamily="34" charset="0"/>
              </a:rPr>
              <a:t>Semi-colons and other exciting things...</a:t>
            </a:r>
          </a:p>
          <a:p>
            <a:pPr eaLnBrk="1" hangingPunct="1"/>
            <a:r>
              <a:rPr lang="en-GB" altLang="en-US" smtClean="0">
                <a:latin typeface="Arial" panose="020B0604020202020204" pitchFamily="34" charset="0"/>
                <a:cs typeface="Arial" panose="020B0604020202020204" pitchFamily="34" charset="0"/>
              </a:rPr>
              <a:t>Abbreviations – photo, EAL</a:t>
            </a:r>
          </a:p>
          <a:p>
            <a:pPr eaLnBrk="1" hangingPunct="1"/>
            <a:r>
              <a:rPr lang="en-GB" altLang="en-US" smtClean="0">
                <a:latin typeface="Arial" panose="020B0604020202020204" pitchFamily="34" charset="0"/>
                <a:cs typeface="Arial" panose="020B0604020202020204" pitchFamily="34" charset="0"/>
              </a:rPr>
              <a:t>Signposting and paragraph cohesion. </a:t>
            </a:r>
          </a:p>
          <a:p>
            <a:pPr eaLnBrk="1" hangingPunct="1"/>
            <a:r>
              <a:rPr lang="en-GB" altLang="en-US" smtClean="0">
                <a:latin typeface="Arial" panose="020B0604020202020204" pitchFamily="34" charset="0"/>
                <a:cs typeface="Arial" panose="020B0604020202020204" pitchFamily="34" charset="0"/>
              </a:rPr>
              <a:t>Conclusions and relationship to rest of the assignment. </a:t>
            </a:r>
          </a:p>
          <a:p>
            <a:pPr eaLnBrk="1" hangingPunct="1">
              <a:buFont typeface="Wingdings" panose="05000000000000000000" pitchFamily="2" charset="2"/>
              <a:buNone/>
            </a:pPr>
            <a:endParaRPr lang="en-GB" altLang="en-US" smtClean="0"/>
          </a:p>
          <a:p>
            <a:pPr eaLnBrk="1" hangingPunct="1"/>
            <a:endParaRPr lang="en-GB" altLang="en-US"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30026"/>
          </a:xfrm>
        </p:spPr>
        <p:txBody>
          <a:bodyPr>
            <a:normAutofit fontScale="90000"/>
          </a:bodyPr>
          <a:lstStyle/>
          <a:p>
            <a:endParaRPr lang="en-GB" dirty="0"/>
          </a:p>
        </p:txBody>
      </p:sp>
      <p:sp>
        <p:nvSpPr>
          <p:cNvPr id="3" name="Content Placeholder 2"/>
          <p:cNvSpPr>
            <a:spLocks noGrp="1"/>
          </p:cNvSpPr>
          <p:nvPr>
            <p:ph sz="quarter" idx="1"/>
          </p:nvPr>
        </p:nvSpPr>
        <p:spPr>
          <a:xfrm>
            <a:off x="398591" y="548680"/>
            <a:ext cx="7467600" cy="5976664"/>
          </a:xfrm>
        </p:spPr>
        <p:txBody>
          <a:bodyPr/>
          <a:lstStyle/>
          <a:p>
            <a:pPr>
              <a:buNone/>
              <a:defRPr/>
            </a:pPr>
            <a:r>
              <a:rPr lang="en-GB" altLang="en-US" dirty="0"/>
              <a:t>Awful</a:t>
            </a:r>
          </a:p>
          <a:p>
            <a:pPr>
              <a:buNone/>
              <a:defRPr/>
            </a:pPr>
            <a:r>
              <a:rPr lang="en-GB" altLang="en-US" dirty="0"/>
              <a:t>John Ian Graham Wilson </a:t>
            </a:r>
          </a:p>
          <a:p>
            <a:pPr>
              <a:buNone/>
              <a:defRPr/>
            </a:pPr>
            <a:r>
              <a:rPr lang="en-GB" altLang="en-US" dirty="0"/>
              <a:t>Dreadful</a:t>
            </a:r>
          </a:p>
          <a:p>
            <a:pPr>
              <a:buNone/>
              <a:defRPr/>
            </a:pPr>
            <a:r>
              <a:rPr lang="en-GB" altLang="en-US" dirty="0"/>
              <a:t>Amazing</a:t>
            </a:r>
          </a:p>
          <a:p>
            <a:pPr>
              <a:buNone/>
              <a:defRPr/>
            </a:pPr>
            <a:r>
              <a:rPr lang="en-GB" altLang="en-US" dirty="0"/>
              <a:t>‘I believe the children are our future, teach them well and let them lead the way’ (Whitney Houston, 1985)</a:t>
            </a:r>
          </a:p>
          <a:p>
            <a:pPr>
              <a:buNone/>
              <a:defRPr/>
            </a:pPr>
            <a:r>
              <a:rPr lang="en-GB" altLang="en-US" dirty="0"/>
              <a:t>Loved it</a:t>
            </a:r>
          </a:p>
          <a:p>
            <a:pPr>
              <a:buNone/>
              <a:defRPr/>
            </a:pPr>
            <a:r>
              <a:rPr lang="en-GB" altLang="en-US" dirty="0"/>
              <a:t>Disgusting</a:t>
            </a:r>
          </a:p>
          <a:p>
            <a:pPr>
              <a:buNone/>
              <a:defRPr/>
            </a:pPr>
            <a:r>
              <a:rPr lang="en-GB" altLang="en-US" dirty="0" smtClean="0"/>
              <a:t>Quotes</a:t>
            </a:r>
          </a:p>
          <a:p>
            <a:pPr>
              <a:buNone/>
              <a:defRPr/>
            </a:pPr>
            <a:r>
              <a:rPr lang="en-GB" altLang="en-US" dirty="0" smtClean="0"/>
              <a:t>Boys need more literacy skills than girls.</a:t>
            </a:r>
            <a:endParaRPr lang="en-GB" altLang="en-US" dirty="0"/>
          </a:p>
          <a:p>
            <a:pPr marL="0" indent="0">
              <a:buNone/>
              <a:defRPr/>
            </a:pPr>
            <a:r>
              <a:rPr lang="en-GB" altLang="en-US" sz="8000" dirty="0"/>
              <a:t>;</a:t>
            </a:r>
          </a:p>
          <a:p>
            <a:endParaRPr lang="en-GB" dirty="0"/>
          </a:p>
        </p:txBody>
      </p:sp>
    </p:spTree>
    <p:extLst>
      <p:ext uri="{BB962C8B-B14F-4D97-AF65-F5344CB8AC3E}">
        <p14:creationId xmlns:p14="http://schemas.microsoft.com/office/powerpoint/2010/main" val="56491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6"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7" dur="1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p:cTn id="2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wheel(1)">
                                      <p:cBhvr>
                                        <p:cTn id="29" dur="20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6"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wipe(down)">
                                      <p:cBhvr>
                                        <p:cTn id="34" dur="580">
                                          <p:stCondLst>
                                            <p:cond delay="0"/>
                                          </p:stCondLst>
                                        </p:cTn>
                                        <p:tgtEl>
                                          <p:spTgt spid="3">
                                            <p:txEl>
                                              <p:pRg st="4" end="4"/>
                                            </p:txEl>
                                          </p:spTgt>
                                        </p:tgtEl>
                                      </p:cBhvr>
                                    </p:animEffect>
                                    <p:anim calcmode="lin" valueType="num">
                                      <p:cBhvr>
                                        <p:cTn id="35"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36"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37"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38"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39"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40" dur="26">
                                          <p:stCondLst>
                                            <p:cond delay="650"/>
                                          </p:stCondLst>
                                        </p:cTn>
                                        <p:tgtEl>
                                          <p:spTgt spid="3">
                                            <p:txEl>
                                              <p:pRg st="4" end="4"/>
                                            </p:txEl>
                                          </p:spTgt>
                                        </p:tgtEl>
                                      </p:cBhvr>
                                      <p:to x="100000" y="60000"/>
                                    </p:animScale>
                                    <p:animScale>
                                      <p:cBhvr>
                                        <p:cTn id="41" dur="166" decel="50000">
                                          <p:stCondLst>
                                            <p:cond delay="676"/>
                                          </p:stCondLst>
                                        </p:cTn>
                                        <p:tgtEl>
                                          <p:spTgt spid="3">
                                            <p:txEl>
                                              <p:pRg st="4" end="4"/>
                                            </p:txEl>
                                          </p:spTgt>
                                        </p:tgtEl>
                                      </p:cBhvr>
                                      <p:to x="100000" y="100000"/>
                                    </p:animScale>
                                    <p:animScale>
                                      <p:cBhvr>
                                        <p:cTn id="42" dur="26">
                                          <p:stCondLst>
                                            <p:cond delay="1312"/>
                                          </p:stCondLst>
                                        </p:cTn>
                                        <p:tgtEl>
                                          <p:spTgt spid="3">
                                            <p:txEl>
                                              <p:pRg st="4" end="4"/>
                                            </p:txEl>
                                          </p:spTgt>
                                        </p:tgtEl>
                                      </p:cBhvr>
                                      <p:to x="100000" y="80000"/>
                                    </p:animScale>
                                    <p:animScale>
                                      <p:cBhvr>
                                        <p:cTn id="43" dur="166" decel="50000">
                                          <p:stCondLst>
                                            <p:cond delay="1338"/>
                                          </p:stCondLst>
                                        </p:cTn>
                                        <p:tgtEl>
                                          <p:spTgt spid="3">
                                            <p:txEl>
                                              <p:pRg st="4" end="4"/>
                                            </p:txEl>
                                          </p:spTgt>
                                        </p:tgtEl>
                                      </p:cBhvr>
                                      <p:to x="100000" y="100000"/>
                                    </p:animScale>
                                    <p:animScale>
                                      <p:cBhvr>
                                        <p:cTn id="44" dur="26">
                                          <p:stCondLst>
                                            <p:cond delay="1642"/>
                                          </p:stCondLst>
                                        </p:cTn>
                                        <p:tgtEl>
                                          <p:spTgt spid="3">
                                            <p:txEl>
                                              <p:pRg st="4" end="4"/>
                                            </p:txEl>
                                          </p:spTgt>
                                        </p:tgtEl>
                                      </p:cBhvr>
                                      <p:to x="100000" y="90000"/>
                                    </p:animScale>
                                    <p:animScale>
                                      <p:cBhvr>
                                        <p:cTn id="45" dur="166" decel="50000">
                                          <p:stCondLst>
                                            <p:cond delay="1668"/>
                                          </p:stCondLst>
                                        </p:cTn>
                                        <p:tgtEl>
                                          <p:spTgt spid="3">
                                            <p:txEl>
                                              <p:pRg st="4" end="4"/>
                                            </p:txEl>
                                          </p:spTgt>
                                        </p:tgtEl>
                                      </p:cBhvr>
                                      <p:to x="100000" y="100000"/>
                                    </p:animScale>
                                    <p:animScale>
                                      <p:cBhvr>
                                        <p:cTn id="46" dur="26">
                                          <p:stCondLst>
                                            <p:cond delay="1808"/>
                                          </p:stCondLst>
                                        </p:cTn>
                                        <p:tgtEl>
                                          <p:spTgt spid="3">
                                            <p:txEl>
                                              <p:pRg st="4" end="4"/>
                                            </p:txEl>
                                          </p:spTgt>
                                        </p:tgtEl>
                                      </p:cBhvr>
                                      <p:to x="100000" y="95000"/>
                                    </p:animScale>
                                    <p:animScale>
                                      <p:cBhvr>
                                        <p:cTn id="47" dur="166" decel="50000">
                                          <p:stCondLst>
                                            <p:cond delay="1834"/>
                                          </p:stCondLst>
                                        </p:cTn>
                                        <p:tgtEl>
                                          <p:spTgt spid="3">
                                            <p:txEl>
                                              <p:pRg st="4" end="4"/>
                                            </p:txEl>
                                          </p:spTgt>
                                        </p:tgtEl>
                                      </p:cBhvr>
                                      <p:to x="100000" y="100000"/>
                                    </p:animScale>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nodeType="click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Effect transition="in" filter="circle(in)">
                                      <p:cBhvr>
                                        <p:cTn id="52" dur="2000"/>
                                        <p:tgtEl>
                                          <p:spTgt spid="3">
                                            <p:txEl>
                                              <p:pRg st="5" end="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6" presetClass="entr" presetSubtype="21" fill="hold" nodeType="clickEffect">
                                  <p:stCondLst>
                                    <p:cond delay="0"/>
                                  </p:stCondLst>
                                  <p:childTnLst>
                                    <p:set>
                                      <p:cBhvr>
                                        <p:cTn id="56" dur="1" fill="hold">
                                          <p:stCondLst>
                                            <p:cond delay="0"/>
                                          </p:stCondLst>
                                        </p:cTn>
                                        <p:tgtEl>
                                          <p:spTgt spid="3">
                                            <p:txEl>
                                              <p:pRg st="6" end="6"/>
                                            </p:txEl>
                                          </p:spTgt>
                                        </p:tgtEl>
                                        <p:attrNameLst>
                                          <p:attrName>style.visibility</p:attrName>
                                        </p:attrNameLst>
                                      </p:cBhvr>
                                      <p:to>
                                        <p:strVal val="visible"/>
                                      </p:to>
                                    </p:set>
                                    <p:animEffect transition="in" filter="barn(inVertical)">
                                      <p:cBhvr>
                                        <p:cTn id="57" dur="500"/>
                                        <p:tgtEl>
                                          <p:spTgt spid="3">
                                            <p:txEl>
                                              <p:pRg st="6" end="6"/>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nodeType="clickEffect">
                                  <p:stCondLst>
                                    <p:cond delay="0"/>
                                  </p:stCondLst>
                                  <p:childTnLst>
                                    <p:set>
                                      <p:cBhvr>
                                        <p:cTn id="68" dur="1" fill="hold">
                                          <p:stCondLst>
                                            <p:cond delay="0"/>
                                          </p:stCondLst>
                                        </p:cTn>
                                        <p:tgtEl>
                                          <p:spTgt spid="3">
                                            <p:txEl>
                                              <p:pRg st="8" end="8"/>
                                            </p:txEl>
                                          </p:spTgt>
                                        </p:tgtEl>
                                        <p:attrNameLst>
                                          <p:attrName>style.visibility</p:attrName>
                                        </p:attrNameLst>
                                      </p:cBhvr>
                                      <p:to>
                                        <p:strVal val="visible"/>
                                      </p:to>
                                    </p:set>
                                    <p:animEffect transition="in" filter="fade">
                                      <p:cBhvr>
                                        <p:cTn id="69" dur="1000"/>
                                        <p:tgtEl>
                                          <p:spTgt spid="3">
                                            <p:txEl>
                                              <p:pRg st="8" end="8"/>
                                            </p:txEl>
                                          </p:spTgt>
                                        </p:tgtEl>
                                      </p:cBhvr>
                                    </p:animEffect>
                                    <p:anim calcmode="lin" valueType="num">
                                      <p:cBhvr>
                                        <p:cTn id="7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35" presetClass="entr" presetSubtype="0" fill="hold" nodeType="clickEffect">
                                  <p:stCondLst>
                                    <p:cond delay="0"/>
                                  </p:stCondLst>
                                  <p:childTnLst>
                                    <p:set>
                                      <p:cBhvr>
                                        <p:cTn id="75" dur="1" fill="hold">
                                          <p:stCondLst>
                                            <p:cond delay="0"/>
                                          </p:stCondLst>
                                        </p:cTn>
                                        <p:tgtEl>
                                          <p:spTgt spid="3">
                                            <p:txEl>
                                              <p:pRg st="9" end="9"/>
                                            </p:txEl>
                                          </p:spTgt>
                                        </p:tgtEl>
                                        <p:attrNameLst>
                                          <p:attrName>style.visibility</p:attrName>
                                        </p:attrNameLst>
                                      </p:cBhvr>
                                      <p:to>
                                        <p:strVal val="visible"/>
                                      </p:to>
                                    </p:set>
                                    <p:animEffect transition="in" filter="fade">
                                      <p:cBhvr>
                                        <p:cTn id="76" dur="2000"/>
                                        <p:tgtEl>
                                          <p:spTgt spid="3">
                                            <p:txEl>
                                              <p:pRg st="9" end="9"/>
                                            </p:txEl>
                                          </p:spTgt>
                                        </p:tgtEl>
                                      </p:cBhvr>
                                    </p:animEffect>
                                    <p:anim calcmode="lin" valueType="num">
                                      <p:cBhvr>
                                        <p:cTn id="77" dur="2000" fill="hold"/>
                                        <p:tgtEl>
                                          <p:spTgt spid="3">
                                            <p:txEl>
                                              <p:pRg st="9" end="9"/>
                                            </p:txEl>
                                          </p:spTgt>
                                        </p:tgtEl>
                                        <p:attrNameLst>
                                          <p:attrName>style.rotation</p:attrName>
                                        </p:attrNameLst>
                                      </p:cBhvr>
                                      <p:tavLst>
                                        <p:tav tm="0">
                                          <p:val>
                                            <p:fltVal val="720"/>
                                          </p:val>
                                        </p:tav>
                                        <p:tav tm="100000">
                                          <p:val>
                                            <p:fltVal val="0"/>
                                          </p:val>
                                        </p:tav>
                                      </p:tavLst>
                                    </p:anim>
                                    <p:anim calcmode="lin" valueType="num">
                                      <p:cBhvr>
                                        <p:cTn id="78" dur="2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79" dur="2000" fill="hold"/>
                                        <p:tgtEl>
                                          <p:spTgt spid="3">
                                            <p:txEl>
                                              <p:pRg st="9" end="9"/>
                                            </p:txEl>
                                          </p:spTgt>
                                        </p:tgtEl>
                                        <p:attrNameLst>
                                          <p:attrName>ppt_w</p:attrName>
                                        </p:attrNameLst>
                                      </p:cBhvr>
                                      <p:tavLst>
                                        <p:tav tm="0">
                                          <p:val>
                                            <p:fltVal val="0"/>
                                          </p:val>
                                        </p:tav>
                                        <p:tav tm="100000">
                                          <p:val>
                                            <p:strVal val="#ppt_w"/>
                                          </p:val>
                                        </p:tav>
                                      </p:tavLst>
                                    </p:anim>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nodeType="clickEffect">
                                  <p:stCondLst>
                                    <p:cond delay="0"/>
                                  </p:stCondLst>
                                  <p:childTnLst>
                                    <p:set>
                                      <p:cBhvr>
                                        <p:cTn id="83"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84" fill="hold">
                      <p:stCondLst>
                        <p:cond delay="indefinite"/>
                      </p:stCondLst>
                      <p:childTnLst>
                        <p:par>
                          <p:cTn id="85" fill="hold">
                            <p:stCondLst>
                              <p:cond delay="0"/>
                            </p:stCondLst>
                            <p:childTnLst>
                              <p:par>
                                <p:cTn id="86" presetID="35" presetClass="entr" presetSubtype="0" fill="hold" nodeType="clickEffect">
                                  <p:stCondLst>
                                    <p:cond delay="0"/>
                                  </p:stCondLst>
                                  <p:childTnLst>
                                    <p:set>
                                      <p:cBhvr>
                                        <p:cTn id="87" dur="1" fill="hold">
                                          <p:stCondLst>
                                            <p:cond delay="0"/>
                                          </p:stCondLst>
                                        </p:cTn>
                                        <p:tgtEl>
                                          <p:spTgt spid="3">
                                            <p:txEl>
                                              <p:pRg st="9" end="9"/>
                                            </p:txEl>
                                          </p:spTgt>
                                        </p:tgtEl>
                                        <p:attrNameLst>
                                          <p:attrName>style.visibility</p:attrName>
                                        </p:attrNameLst>
                                      </p:cBhvr>
                                      <p:to>
                                        <p:strVal val="visible"/>
                                      </p:to>
                                    </p:set>
                                    <p:animEffect transition="in" filter="fade">
                                      <p:cBhvr>
                                        <p:cTn id="88" dur="2000"/>
                                        <p:tgtEl>
                                          <p:spTgt spid="3">
                                            <p:txEl>
                                              <p:pRg st="9" end="9"/>
                                            </p:txEl>
                                          </p:spTgt>
                                        </p:tgtEl>
                                      </p:cBhvr>
                                    </p:animEffect>
                                    <p:anim calcmode="lin" valueType="num">
                                      <p:cBhvr>
                                        <p:cTn id="89" dur="2000" fill="hold"/>
                                        <p:tgtEl>
                                          <p:spTgt spid="3">
                                            <p:txEl>
                                              <p:pRg st="9" end="9"/>
                                            </p:txEl>
                                          </p:spTgt>
                                        </p:tgtEl>
                                        <p:attrNameLst>
                                          <p:attrName>style.rotation</p:attrName>
                                        </p:attrNameLst>
                                      </p:cBhvr>
                                      <p:tavLst>
                                        <p:tav tm="0">
                                          <p:val>
                                            <p:fltVal val="720"/>
                                          </p:val>
                                        </p:tav>
                                        <p:tav tm="100000">
                                          <p:val>
                                            <p:fltVal val="0"/>
                                          </p:val>
                                        </p:tav>
                                      </p:tavLst>
                                    </p:anim>
                                    <p:anim calcmode="lin" valueType="num">
                                      <p:cBhvr>
                                        <p:cTn id="90" dur="2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91" dur="2000" fill="hold"/>
                                        <p:tgtEl>
                                          <p:spTgt spid="3">
                                            <p:txEl>
                                              <p:pRg st="9" end="9"/>
                                            </p:txEl>
                                          </p:spTgt>
                                        </p:tgtEl>
                                        <p:attrNameLst>
                                          <p:attrName>ppt_w</p:attrName>
                                        </p:attrNameLst>
                                      </p:cBhvr>
                                      <p:tavLst>
                                        <p:tav tm="0">
                                          <p:val>
                                            <p:fltVal val="0"/>
                                          </p:val>
                                        </p:tav>
                                        <p:tav tm="100000">
                                          <p:val>
                                            <p:strVal val="#ppt_w"/>
                                          </p:val>
                                        </p:tav>
                                      </p:tavLst>
                                    </p:anim>
                                  </p:childTnLst>
                                </p:cTn>
                              </p:par>
                            </p:childTnLst>
                          </p:cTn>
                        </p:par>
                      </p:childTnLst>
                    </p:cTn>
                  </p:par>
                  <p:par>
                    <p:cTn id="92" fill="hold">
                      <p:stCondLst>
                        <p:cond delay="indefinite"/>
                      </p:stCondLst>
                      <p:childTnLst>
                        <p:par>
                          <p:cTn id="93" fill="hold">
                            <p:stCondLst>
                              <p:cond delay="0"/>
                            </p:stCondLst>
                            <p:childTnLst>
                              <p:par>
                                <p:cTn id="94" presetID="15" presetClass="exit" presetSubtype="0" fill="hold" nodeType="clickEffect">
                                  <p:stCondLst>
                                    <p:cond delay="0"/>
                                  </p:stCondLst>
                                  <p:childTnLst>
                                    <p:anim calcmode="lin" valueType="num">
                                      <p:cBhvr>
                                        <p:cTn id="95" dur="1000"/>
                                        <p:tgtEl>
                                          <p:spTgt spid="3">
                                            <p:txEl>
                                              <p:pRg st="0" end="0"/>
                                            </p:txEl>
                                          </p:spTgt>
                                        </p:tgtEl>
                                        <p:attrNameLst>
                                          <p:attrName>ppt_w</p:attrName>
                                        </p:attrNameLst>
                                      </p:cBhvr>
                                      <p:tavLst>
                                        <p:tav tm="0">
                                          <p:val>
                                            <p:strVal val="ppt_w"/>
                                          </p:val>
                                        </p:tav>
                                        <p:tav tm="100000">
                                          <p:val>
                                            <p:fltVal val="0"/>
                                          </p:val>
                                        </p:tav>
                                      </p:tavLst>
                                    </p:anim>
                                    <p:anim calcmode="lin" valueType="num">
                                      <p:cBhvr>
                                        <p:cTn id="96" dur="1000"/>
                                        <p:tgtEl>
                                          <p:spTgt spid="3">
                                            <p:txEl>
                                              <p:pRg st="0" end="0"/>
                                            </p:txEl>
                                          </p:spTgt>
                                        </p:tgtEl>
                                        <p:attrNameLst>
                                          <p:attrName>ppt_h</p:attrName>
                                        </p:attrNameLst>
                                      </p:cBhvr>
                                      <p:tavLst>
                                        <p:tav tm="0">
                                          <p:val>
                                            <p:strVal val="ppt_h"/>
                                          </p:val>
                                        </p:tav>
                                        <p:tav tm="100000">
                                          <p:val>
                                            <p:fltVal val="0"/>
                                          </p:val>
                                        </p:tav>
                                      </p:tavLst>
                                    </p:anim>
                                    <p:anim calcmode="lin" valueType="num">
                                      <p:cBhvr>
                                        <p:cTn id="97" dur="1000"/>
                                        <p:tgtEl>
                                          <p:spTgt spid="3">
                                            <p:txEl>
                                              <p:pRg st="0" end="0"/>
                                            </p:txEl>
                                          </p:spTgt>
                                        </p:tgtEl>
                                        <p:attrNameLst>
                                          <p:attrName>ppt_x</p:attrName>
                                        </p:attrNameLst>
                                      </p:cBhvr>
                                      <p:tavLst>
                                        <p:tav tm="0">
                                          <p:val>
                                            <p:strVal val="ppt_x"/>
                                          </p:val>
                                        </p:tav>
                                        <p:tav tm="5000">
                                          <p:val>
                                            <p:strVal val="ppt_x+-0.0500*(ppt_x*0.9511+(1-ppt_y)*0.3090)"/>
                                          </p:val>
                                        </p:tav>
                                        <p:tav tm="10000">
                                          <p:val>
                                            <p:strVal val="ppt_x+-0.1000*(ppt_x*0.8090+(1-ppt_y)*0.5878)"/>
                                          </p:val>
                                        </p:tav>
                                        <p:tav tm="15000">
                                          <p:val>
                                            <p:strVal val="ppt_x+-0.1500*(ppt_x*0.5878+(1-ppt_y)*0.8090)"/>
                                          </p:val>
                                        </p:tav>
                                        <p:tav tm="20000">
                                          <p:val>
                                            <p:strVal val="ppt_x+-0.2000*(ppt_x*0.3090+(1-ppt_y)*0.9511)"/>
                                          </p:val>
                                        </p:tav>
                                        <p:tav tm="25000">
                                          <p:val>
                                            <p:strVal val="ppt_x+-0.2500*(ppt_x*-0.0000+(1-ppt_y)*1.0000)"/>
                                          </p:val>
                                        </p:tav>
                                        <p:tav tm="30000">
                                          <p:val>
                                            <p:strVal val="ppt_x+-0.3000*(ppt_x*-0.3090+(1-ppt_y)*0.9511)"/>
                                          </p:val>
                                        </p:tav>
                                        <p:tav tm="35000">
                                          <p:val>
                                            <p:strVal val="ppt_x+-0.3500*(ppt_x*-0.5878+(1-ppt_y)*0.8090)"/>
                                          </p:val>
                                        </p:tav>
                                        <p:tav tm="40000">
                                          <p:val>
                                            <p:strVal val="ppt_x+-0.4000*(ppt_x*-0.8090+(1-ppt_y)*0.5878)"/>
                                          </p:val>
                                        </p:tav>
                                        <p:tav tm="45000">
                                          <p:val>
                                            <p:strVal val="ppt_x+-0.4500*(ppt_x*-0.9511+(1-ppt_y)*0.3090)"/>
                                          </p:val>
                                        </p:tav>
                                        <p:tav tm="50000">
                                          <p:val>
                                            <p:strVal val="ppt_x+-0.5000*(ppt_x*-1.0000+(1-ppt_y)*-0.0000)"/>
                                          </p:val>
                                        </p:tav>
                                        <p:tav tm="55000">
                                          <p:val>
                                            <p:strVal val="ppt_x+-0.5500*(ppt_x*-0.9511+(1-ppt_y)*-0.3090)"/>
                                          </p:val>
                                        </p:tav>
                                        <p:tav tm="60000">
                                          <p:val>
                                            <p:strVal val="ppt_x+-0.6000*(ppt_x*-0.8090+(1-ppt_y)*-0.5878)"/>
                                          </p:val>
                                        </p:tav>
                                        <p:tav tm="65000">
                                          <p:val>
                                            <p:strVal val="ppt_x+-0.6500*(ppt_x*-0.5878+(1-ppt_y)*-0.8090)"/>
                                          </p:val>
                                        </p:tav>
                                        <p:tav tm="70000">
                                          <p:val>
                                            <p:strVal val="ppt_x+-0.7000*(ppt_x*-0.3090+(1-ppt_y)*-0.9511)"/>
                                          </p:val>
                                        </p:tav>
                                        <p:tav tm="75000">
                                          <p:val>
                                            <p:strVal val="ppt_x+-0.7500*(ppt_x*0.0000+(1-ppt_y)*-1.0000)"/>
                                          </p:val>
                                        </p:tav>
                                        <p:tav tm="80000">
                                          <p:val>
                                            <p:strVal val="ppt_x+-0.8000*(ppt_x*0.3090+(1-ppt_y)*-0.9511)"/>
                                          </p:val>
                                        </p:tav>
                                        <p:tav tm="85000">
                                          <p:val>
                                            <p:strVal val="ppt_x+-0.8500*(ppt_x*0.5878+(1-ppt_y)*-0.8090)"/>
                                          </p:val>
                                        </p:tav>
                                        <p:tav tm="90000">
                                          <p:val>
                                            <p:strVal val="ppt_x+-0.9000*(ppt_x*0.8090+(1-ppt_y)*-0.5878)"/>
                                          </p:val>
                                        </p:tav>
                                        <p:tav tm="95000">
                                          <p:val>
                                            <p:strVal val="ppt_x+-0.9500*(ppt_x*0.9511+(1-ppt_y)*-0.3090)"/>
                                          </p:val>
                                        </p:tav>
                                        <p:tav tm="100000">
                                          <p:val>
                                            <p:strVal val="ppt_x+-1.0000*(ppt_x*1.0000+(1-ppt_y)*0.0000)"/>
                                          </p:val>
                                        </p:tav>
                                      </p:tavLst>
                                    </p:anim>
                                    <p:anim calcmode="lin" valueType="num">
                                      <p:cBhvr>
                                        <p:cTn id="98" dur="1000"/>
                                        <p:tgtEl>
                                          <p:spTgt spid="3">
                                            <p:txEl>
                                              <p:pRg st="0" end="0"/>
                                            </p:txEl>
                                          </p:spTgt>
                                        </p:tgtEl>
                                        <p:attrNameLst>
                                          <p:attrName>ppt_y</p:attrName>
                                        </p:attrNameLst>
                                      </p:cBhvr>
                                      <p:tavLst>
                                        <p:tav tm="0">
                                          <p:val>
                                            <p:strVal val="ppt_y"/>
                                          </p:val>
                                        </p:tav>
                                        <p:tav tm="5000">
                                          <p:val>
                                            <p:strVal val="ppt_y+-0.0500*(ppt_x*0.3090-(1-ppt_y)*0.9511)"/>
                                          </p:val>
                                        </p:tav>
                                        <p:tav tm="10000">
                                          <p:val>
                                            <p:strVal val="ppt_y+-0.1000*(ppt_x*0.5878-(1-ppt_y)*0.8090)"/>
                                          </p:val>
                                        </p:tav>
                                        <p:tav tm="15000">
                                          <p:val>
                                            <p:strVal val="ppt_y+-0.1500*(ppt_x*0.8090-(1-ppt_y)*0.5878)"/>
                                          </p:val>
                                        </p:tav>
                                        <p:tav tm="20000">
                                          <p:val>
                                            <p:strVal val="ppt_y+-0.2000*(ppt_x*0.9511-(1-ppt_y)*0.3090)"/>
                                          </p:val>
                                        </p:tav>
                                        <p:tav tm="25000">
                                          <p:val>
                                            <p:strVal val="ppt_y+-0.2500*(ppt_x*1.0000-(1-ppt_y)*-0.0000)"/>
                                          </p:val>
                                        </p:tav>
                                        <p:tav tm="30000">
                                          <p:val>
                                            <p:strVal val="ppt_y+-0.3000*(ppt_x*0.9511-(1-ppt_y)*-0.3090)"/>
                                          </p:val>
                                        </p:tav>
                                        <p:tav tm="35000">
                                          <p:val>
                                            <p:strVal val="ppt_y+-0.3500*(ppt_x*0.8090-(1-ppt_y)*-0.5878)"/>
                                          </p:val>
                                        </p:tav>
                                        <p:tav tm="40000">
                                          <p:val>
                                            <p:strVal val="ppt_y+-0.4000*(ppt_x*0.5878-(1-ppt_y)*-0.8090)"/>
                                          </p:val>
                                        </p:tav>
                                        <p:tav tm="45000">
                                          <p:val>
                                            <p:strVal val="ppt_y+-0.4500*(ppt_x*0.3090-(1-ppt_y)*-0.9511)"/>
                                          </p:val>
                                        </p:tav>
                                        <p:tav tm="50000">
                                          <p:val>
                                            <p:strVal val="ppt_y+-0.5000*(ppt_x*-0.0000-(1-ppt_y)*-1.0000)"/>
                                          </p:val>
                                        </p:tav>
                                        <p:tav tm="55000">
                                          <p:val>
                                            <p:strVal val="ppt_y+-0.5500*(ppt_x*-0.3090-(1-ppt_y)*-0.9511)"/>
                                          </p:val>
                                        </p:tav>
                                        <p:tav tm="60000">
                                          <p:val>
                                            <p:strVal val="ppt_y+-0.6000*(ppt_x*-0.5878-(1-ppt_y)*-0.8090)"/>
                                          </p:val>
                                        </p:tav>
                                        <p:tav tm="65000">
                                          <p:val>
                                            <p:strVal val="ppt_y+-0.6500*(ppt_x*-0.8090-(1-ppt_y)*-0.5878)"/>
                                          </p:val>
                                        </p:tav>
                                        <p:tav tm="70000">
                                          <p:val>
                                            <p:strVal val="ppt_y+-0.7000*(ppt_x*-0.9511-(1-ppt_y)*-0.3090)"/>
                                          </p:val>
                                        </p:tav>
                                        <p:tav tm="75000">
                                          <p:val>
                                            <p:strVal val="ppt_y+-0.7500*(ppt_x*-1.0000-(1-ppt_y)*0.0000)"/>
                                          </p:val>
                                        </p:tav>
                                        <p:tav tm="80000">
                                          <p:val>
                                            <p:strVal val="ppt_y+-0.8000*(ppt_x*-0.9511-(1-ppt_y)*0.3090)"/>
                                          </p:val>
                                        </p:tav>
                                        <p:tav tm="85000">
                                          <p:val>
                                            <p:strVal val="ppt_y+-0.8500*(ppt_x*-0.8090-(1-ppt_y)*0.5878)"/>
                                          </p:val>
                                        </p:tav>
                                        <p:tav tm="90000">
                                          <p:val>
                                            <p:strVal val="ppt_y+-0.9000*(ppt_x*-0.5878-(1-ppt_y)*0.8090)"/>
                                          </p:val>
                                        </p:tav>
                                        <p:tav tm="95000">
                                          <p:val>
                                            <p:strVal val="ppt_y+-0.9500*(ppt_x*-0.3090-(1-ppt_y)*0.9511)"/>
                                          </p:val>
                                        </p:tav>
                                        <p:tav tm="100000">
                                          <p:val>
                                            <p:strVal val="ppt_y+-1.0000*(ppt_x*0.0000-(1-ppt_y)*1.0000)"/>
                                          </p:val>
                                        </p:tav>
                                      </p:tavLst>
                                    </p:anim>
                                    <p:set>
                                      <p:cBhvr>
                                        <p:cTn id="99" dur="1" fill="hold">
                                          <p:stCondLst>
                                            <p:cond delay="999"/>
                                          </p:stCondLst>
                                        </p:cTn>
                                        <p:tgtEl>
                                          <p:spTgt spid="3">
                                            <p:txEl>
                                              <p:pRg st="0" end="0"/>
                                            </p:txEl>
                                          </p:spTgt>
                                        </p:tgtEl>
                                        <p:attrNameLst>
                                          <p:attrName>style.visibility</p:attrName>
                                        </p:attrNameLst>
                                      </p:cBhvr>
                                      <p:to>
                                        <p:strVal val="hidden"/>
                                      </p:to>
                                    </p:set>
                                  </p:childTnLst>
                                </p:cTn>
                              </p:par>
                              <p:par>
                                <p:cTn id="100" presetID="15" presetClass="exit" presetSubtype="0" fill="hold" nodeType="withEffect">
                                  <p:stCondLst>
                                    <p:cond delay="0"/>
                                  </p:stCondLst>
                                  <p:childTnLst>
                                    <p:anim calcmode="lin" valueType="num">
                                      <p:cBhvr>
                                        <p:cTn id="101" dur="1000"/>
                                        <p:tgtEl>
                                          <p:spTgt spid="3">
                                            <p:txEl>
                                              <p:pRg st="1" end="1"/>
                                            </p:txEl>
                                          </p:spTgt>
                                        </p:tgtEl>
                                        <p:attrNameLst>
                                          <p:attrName>ppt_w</p:attrName>
                                        </p:attrNameLst>
                                      </p:cBhvr>
                                      <p:tavLst>
                                        <p:tav tm="0">
                                          <p:val>
                                            <p:strVal val="ppt_w"/>
                                          </p:val>
                                        </p:tav>
                                        <p:tav tm="100000">
                                          <p:val>
                                            <p:fltVal val="0"/>
                                          </p:val>
                                        </p:tav>
                                      </p:tavLst>
                                    </p:anim>
                                    <p:anim calcmode="lin" valueType="num">
                                      <p:cBhvr>
                                        <p:cTn id="102" dur="1000"/>
                                        <p:tgtEl>
                                          <p:spTgt spid="3">
                                            <p:txEl>
                                              <p:pRg st="1" end="1"/>
                                            </p:txEl>
                                          </p:spTgt>
                                        </p:tgtEl>
                                        <p:attrNameLst>
                                          <p:attrName>ppt_h</p:attrName>
                                        </p:attrNameLst>
                                      </p:cBhvr>
                                      <p:tavLst>
                                        <p:tav tm="0">
                                          <p:val>
                                            <p:strVal val="ppt_h"/>
                                          </p:val>
                                        </p:tav>
                                        <p:tav tm="100000">
                                          <p:val>
                                            <p:fltVal val="0"/>
                                          </p:val>
                                        </p:tav>
                                      </p:tavLst>
                                    </p:anim>
                                    <p:anim calcmode="lin" valueType="num">
                                      <p:cBhvr>
                                        <p:cTn id="103" dur="1000"/>
                                        <p:tgtEl>
                                          <p:spTgt spid="3">
                                            <p:txEl>
                                              <p:pRg st="1" end="1"/>
                                            </p:txEl>
                                          </p:spTgt>
                                        </p:tgtEl>
                                        <p:attrNameLst>
                                          <p:attrName>ppt_x</p:attrName>
                                        </p:attrNameLst>
                                      </p:cBhvr>
                                      <p:tavLst>
                                        <p:tav tm="0">
                                          <p:val>
                                            <p:strVal val="ppt_x"/>
                                          </p:val>
                                        </p:tav>
                                        <p:tav tm="5000">
                                          <p:val>
                                            <p:strVal val="ppt_x+-0.0500*(ppt_x*0.9511+(1-ppt_y)*0.3090)"/>
                                          </p:val>
                                        </p:tav>
                                        <p:tav tm="10000">
                                          <p:val>
                                            <p:strVal val="ppt_x+-0.1000*(ppt_x*0.8090+(1-ppt_y)*0.5878)"/>
                                          </p:val>
                                        </p:tav>
                                        <p:tav tm="15000">
                                          <p:val>
                                            <p:strVal val="ppt_x+-0.1500*(ppt_x*0.5878+(1-ppt_y)*0.8090)"/>
                                          </p:val>
                                        </p:tav>
                                        <p:tav tm="20000">
                                          <p:val>
                                            <p:strVal val="ppt_x+-0.2000*(ppt_x*0.3090+(1-ppt_y)*0.9511)"/>
                                          </p:val>
                                        </p:tav>
                                        <p:tav tm="25000">
                                          <p:val>
                                            <p:strVal val="ppt_x+-0.2500*(ppt_x*-0.0000+(1-ppt_y)*1.0000)"/>
                                          </p:val>
                                        </p:tav>
                                        <p:tav tm="30000">
                                          <p:val>
                                            <p:strVal val="ppt_x+-0.3000*(ppt_x*-0.3090+(1-ppt_y)*0.9511)"/>
                                          </p:val>
                                        </p:tav>
                                        <p:tav tm="35000">
                                          <p:val>
                                            <p:strVal val="ppt_x+-0.3500*(ppt_x*-0.5878+(1-ppt_y)*0.8090)"/>
                                          </p:val>
                                        </p:tav>
                                        <p:tav tm="40000">
                                          <p:val>
                                            <p:strVal val="ppt_x+-0.4000*(ppt_x*-0.8090+(1-ppt_y)*0.5878)"/>
                                          </p:val>
                                        </p:tav>
                                        <p:tav tm="45000">
                                          <p:val>
                                            <p:strVal val="ppt_x+-0.4500*(ppt_x*-0.9511+(1-ppt_y)*0.3090)"/>
                                          </p:val>
                                        </p:tav>
                                        <p:tav tm="50000">
                                          <p:val>
                                            <p:strVal val="ppt_x+-0.5000*(ppt_x*-1.0000+(1-ppt_y)*-0.0000)"/>
                                          </p:val>
                                        </p:tav>
                                        <p:tav tm="55000">
                                          <p:val>
                                            <p:strVal val="ppt_x+-0.5500*(ppt_x*-0.9511+(1-ppt_y)*-0.3090)"/>
                                          </p:val>
                                        </p:tav>
                                        <p:tav tm="60000">
                                          <p:val>
                                            <p:strVal val="ppt_x+-0.6000*(ppt_x*-0.8090+(1-ppt_y)*-0.5878)"/>
                                          </p:val>
                                        </p:tav>
                                        <p:tav tm="65000">
                                          <p:val>
                                            <p:strVal val="ppt_x+-0.6500*(ppt_x*-0.5878+(1-ppt_y)*-0.8090)"/>
                                          </p:val>
                                        </p:tav>
                                        <p:tav tm="70000">
                                          <p:val>
                                            <p:strVal val="ppt_x+-0.7000*(ppt_x*-0.3090+(1-ppt_y)*-0.9511)"/>
                                          </p:val>
                                        </p:tav>
                                        <p:tav tm="75000">
                                          <p:val>
                                            <p:strVal val="ppt_x+-0.7500*(ppt_x*0.0000+(1-ppt_y)*-1.0000)"/>
                                          </p:val>
                                        </p:tav>
                                        <p:tav tm="80000">
                                          <p:val>
                                            <p:strVal val="ppt_x+-0.8000*(ppt_x*0.3090+(1-ppt_y)*-0.9511)"/>
                                          </p:val>
                                        </p:tav>
                                        <p:tav tm="85000">
                                          <p:val>
                                            <p:strVal val="ppt_x+-0.8500*(ppt_x*0.5878+(1-ppt_y)*-0.8090)"/>
                                          </p:val>
                                        </p:tav>
                                        <p:tav tm="90000">
                                          <p:val>
                                            <p:strVal val="ppt_x+-0.9000*(ppt_x*0.8090+(1-ppt_y)*-0.5878)"/>
                                          </p:val>
                                        </p:tav>
                                        <p:tav tm="95000">
                                          <p:val>
                                            <p:strVal val="ppt_x+-0.9500*(ppt_x*0.9511+(1-ppt_y)*-0.3090)"/>
                                          </p:val>
                                        </p:tav>
                                        <p:tav tm="100000">
                                          <p:val>
                                            <p:strVal val="ppt_x+-1.0000*(ppt_x*1.0000+(1-ppt_y)*0.0000)"/>
                                          </p:val>
                                        </p:tav>
                                      </p:tavLst>
                                    </p:anim>
                                    <p:anim calcmode="lin" valueType="num">
                                      <p:cBhvr>
                                        <p:cTn id="104" dur="1000"/>
                                        <p:tgtEl>
                                          <p:spTgt spid="3">
                                            <p:txEl>
                                              <p:pRg st="1" end="1"/>
                                            </p:txEl>
                                          </p:spTgt>
                                        </p:tgtEl>
                                        <p:attrNameLst>
                                          <p:attrName>ppt_y</p:attrName>
                                        </p:attrNameLst>
                                      </p:cBhvr>
                                      <p:tavLst>
                                        <p:tav tm="0">
                                          <p:val>
                                            <p:strVal val="ppt_y"/>
                                          </p:val>
                                        </p:tav>
                                        <p:tav tm="5000">
                                          <p:val>
                                            <p:strVal val="ppt_y+-0.0500*(ppt_x*0.3090-(1-ppt_y)*0.9511)"/>
                                          </p:val>
                                        </p:tav>
                                        <p:tav tm="10000">
                                          <p:val>
                                            <p:strVal val="ppt_y+-0.1000*(ppt_x*0.5878-(1-ppt_y)*0.8090)"/>
                                          </p:val>
                                        </p:tav>
                                        <p:tav tm="15000">
                                          <p:val>
                                            <p:strVal val="ppt_y+-0.1500*(ppt_x*0.8090-(1-ppt_y)*0.5878)"/>
                                          </p:val>
                                        </p:tav>
                                        <p:tav tm="20000">
                                          <p:val>
                                            <p:strVal val="ppt_y+-0.2000*(ppt_x*0.9511-(1-ppt_y)*0.3090)"/>
                                          </p:val>
                                        </p:tav>
                                        <p:tav tm="25000">
                                          <p:val>
                                            <p:strVal val="ppt_y+-0.2500*(ppt_x*1.0000-(1-ppt_y)*-0.0000)"/>
                                          </p:val>
                                        </p:tav>
                                        <p:tav tm="30000">
                                          <p:val>
                                            <p:strVal val="ppt_y+-0.3000*(ppt_x*0.9511-(1-ppt_y)*-0.3090)"/>
                                          </p:val>
                                        </p:tav>
                                        <p:tav tm="35000">
                                          <p:val>
                                            <p:strVal val="ppt_y+-0.3500*(ppt_x*0.8090-(1-ppt_y)*-0.5878)"/>
                                          </p:val>
                                        </p:tav>
                                        <p:tav tm="40000">
                                          <p:val>
                                            <p:strVal val="ppt_y+-0.4000*(ppt_x*0.5878-(1-ppt_y)*-0.8090)"/>
                                          </p:val>
                                        </p:tav>
                                        <p:tav tm="45000">
                                          <p:val>
                                            <p:strVal val="ppt_y+-0.4500*(ppt_x*0.3090-(1-ppt_y)*-0.9511)"/>
                                          </p:val>
                                        </p:tav>
                                        <p:tav tm="50000">
                                          <p:val>
                                            <p:strVal val="ppt_y+-0.5000*(ppt_x*-0.0000-(1-ppt_y)*-1.0000)"/>
                                          </p:val>
                                        </p:tav>
                                        <p:tav tm="55000">
                                          <p:val>
                                            <p:strVal val="ppt_y+-0.5500*(ppt_x*-0.3090-(1-ppt_y)*-0.9511)"/>
                                          </p:val>
                                        </p:tav>
                                        <p:tav tm="60000">
                                          <p:val>
                                            <p:strVal val="ppt_y+-0.6000*(ppt_x*-0.5878-(1-ppt_y)*-0.8090)"/>
                                          </p:val>
                                        </p:tav>
                                        <p:tav tm="65000">
                                          <p:val>
                                            <p:strVal val="ppt_y+-0.6500*(ppt_x*-0.8090-(1-ppt_y)*-0.5878)"/>
                                          </p:val>
                                        </p:tav>
                                        <p:tav tm="70000">
                                          <p:val>
                                            <p:strVal val="ppt_y+-0.7000*(ppt_x*-0.9511-(1-ppt_y)*-0.3090)"/>
                                          </p:val>
                                        </p:tav>
                                        <p:tav tm="75000">
                                          <p:val>
                                            <p:strVal val="ppt_y+-0.7500*(ppt_x*-1.0000-(1-ppt_y)*0.0000)"/>
                                          </p:val>
                                        </p:tav>
                                        <p:tav tm="80000">
                                          <p:val>
                                            <p:strVal val="ppt_y+-0.8000*(ppt_x*-0.9511-(1-ppt_y)*0.3090)"/>
                                          </p:val>
                                        </p:tav>
                                        <p:tav tm="85000">
                                          <p:val>
                                            <p:strVal val="ppt_y+-0.8500*(ppt_x*-0.8090-(1-ppt_y)*0.5878)"/>
                                          </p:val>
                                        </p:tav>
                                        <p:tav tm="90000">
                                          <p:val>
                                            <p:strVal val="ppt_y+-0.9000*(ppt_x*-0.5878-(1-ppt_y)*0.8090)"/>
                                          </p:val>
                                        </p:tav>
                                        <p:tav tm="95000">
                                          <p:val>
                                            <p:strVal val="ppt_y+-0.9500*(ppt_x*-0.3090-(1-ppt_y)*0.9511)"/>
                                          </p:val>
                                        </p:tav>
                                        <p:tav tm="100000">
                                          <p:val>
                                            <p:strVal val="ppt_y+-1.0000*(ppt_x*0.0000-(1-ppt_y)*1.0000)"/>
                                          </p:val>
                                        </p:tav>
                                      </p:tavLst>
                                    </p:anim>
                                    <p:set>
                                      <p:cBhvr>
                                        <p:cTn id="105" dur="1" fill="hold">
                                          <p:stCondLst>
                                            <p:cond delay="999"/>
                                          </p:stCondLst>
                                        </p:cTn>
                                        <p:tgtEl>
                                          <p:spTgt spid="3">
                                            <p:txEl>
                                              <p:pRg st="1" end="1"/>
                                            </p:txEl>
                                          </p:spTgt>
                                        </p:tgtEl>
                                        <p:attrNameLst>
                                          <p:attrName>style.visibility</p:attrName>
                                        </p:attrNameLst>
                                      </p:cBhvr>
                                      <p:to>
                                        <p:strVal val="hidden"/>
                                      </p:to>
                                    </p:set>
                                  </p:childTnLst>
                                </p:cTn>
                              </p:par>
                              <p:par>
                                <p:cTn id="106" presetID="15" presetClass="exit" presetSubtype="0" fill="hold" nodeType="withEffect">
                                  <p:stCondLst>
                                    <p:cond delay="0"/>
                                  </p:stCondLst>
                                  <p:childTnLst>
                                    <p:anim calcmode="lin" valueType="num">
                                      <p:cBhvr>
                                        <p:cTn id="107" dur="1000"/>
                                        <p:tgtEl>
                                          <p:spTgt spid="3">
                                            <p:txEl>
                                              <p:pRg st="2" end="2"/>
                                            </p:txEl>
                                          </p:spTgt>
                                        </p:tgtEl>
                                        <p:attrNameLst>
                                          <p:attrName>ppt_w</p:attrName>
                                        </p:attrNameLst>
                                      </p:cBhvr>
                                      <p:tavLst>
                                        <p:tav tm="0">
                                          <p:val>
                                            <p:strVal val="ppt_w"/>
                                          </p:val>
                                        </p:tav>
                                        <p:tav tm="100000">
                                          <p:val>
                                            <p:fltVal val="0"/>
                                          </p:val>
                                        </p:tav>
                                      </p:tavLst>
                                    </p:anim>
                                    <p:anim calcmode="lin" valueType="num">
                                      <p:cBhvr>
                                        <p:cTn id="108" dur="1000"/>
                                        <p:tgtEl>
                                          <p:spTgt spid="3">
                                            <p:txEl>
                                              <p:pRg st="2" end="2"/>
                                            </p:txEl>
                                          </p:spTgt>
                                        </p:tgtEl>
                                        <p:attrNameLst>
                                          <p:attrName>ppt_h</p:attrName>
                                        </p:attrNameLst>
                                      </p:cBhvr>
                                      <p:tavLst>
                                        <p:tav tm="0">
                                          <p:val>
                                            <p:strVal val="ppt_h"/>
                                          </p:val>
                                        </p:tav>
                                        <p:tav tm="100000">
                                          <p:val>
                                            <p:fltVal val="0"/>
                                          </p:val>
                                        </p:tav>
                                      </p:tavLst>
                                    </p:anim>
                                    <p:anim calcmode="lin" valueType="num">
                                      <p:cBhvr>
                                        <p:cTn id="109" dur="1000"/>
                                        <p:tgtEl>
                                          <p:spTgt spid="3">
                                            <p:txEl>
                                              <p:pRg st="2" end="2"/>
                                            </p:txEl>
                                          </p:spTgt>
                                        </p:tgtEl>
                                        <p:attrNameLst>
                                          <p:attrName>ppt_x</p:attrName>
                                        </p:attrNameLst>
                                      </p:cBhvr>
                                      <p:tavLst>
                                        <p:tav tm="0">
                                          <p:val>
                                            <p:strVal val="ppt_x"/>
                                          </p:val>
                                        </p:tav>
                                        <p:tav tm="5000">
                                          <p:val>
                                            <p:strVal val="ppt_x+-0.0500*(ppt_x*0.9511+(1-ppt_y)*0.3090)"/>
                                          </p:val>
                                        </p:tav>
                                        <p:tav tm="10000">
                                          <p:val>
                                            <p:strVal val="ppt_x+-0.1000*(ppt_x*0.8090+(1-ppt_y)*0.5878)"/>
                                          </p:val>
                                        </p:tav>
                                        <p:tav tm="15000">
                                          <p:val>
                                            <p:strVal val="ppt_x+-0.1500*(ppt_x*0.5878+(1-ppt_y)*0.8090)"/>
                                          </p:val>
                                        </p:tav>
                                        <p:tav tm="20000">
                                          <p:val>
                                            <p:strVal val="ppt_x+-0.2000*(ppt_x*0.3090+(1-ppt_y)*0.9511)"/>
                                          </p:val>
                                        </p:tav>
                                        <p:tav tm="25000">
                                          <p:val>
                                            <p:strVal val="ppt_x+-0.2500*(ppt_x*-0.0000+(1-ppt_y)*1.0000)"/>
                                          </p:val>
                                        </p:tav>
                                        <p:tav tm="30000">
                                          <p:val>
                                            <p:strVal val="ppt_x+-0.3000*(ppt_x*-0.3090+(1-ppt_y)*0.9511)"/>
                                          </p:val>
                                        </p:tav>
                                        <p:tav tm="35000">
                                          <p:val>
                                            <p:strVal val="ppt_x+-0.3500*(ppt_x*-0.5878+(1-ppt_y)*0.8090)"/>
                                          </p:val>
                                        </p:tav>
                                        <p:tav tm="40000">
                                          <p:val>
                                            <p:strVal val="ppt_x+-0.4000*(ppt_x*-0.8090+(1-ppt_y)*0.5878)"/>
                                          </p:val>
                                        </p:tav>
                                        <p:tav tm="45000">
                                          <p:val>
                                            <p:strVal val="ppt_x+-0.4500*(ppt_x*-0.9511+(1-ppt_y)*0.3090)"/>
                                          </p:val>
                                        </p:tav>
                                        <p:tav tm="50000">
                                          <p:val>
                                            <p:strVal val="ppt_x+-0.5000*(ppt_x*-1.0000+(1-ppt_y)*-0.0000)"/>
                                          </p:val>
                                        </p:tav>
                                        <p:tav tm="55000">
                                          <p:val>
                                            <p:strVal val="ppt_x+-0.5500*(ppt_x*-0.9511+(1-ppt_y)*-0.3090)"/>
                                          </p:val>
                                        </p:tav>
                                        <p:tav tm="60000">
                                          <p:val>
                                            <p:strVal val="ppt_x+-0.6000*(ppt_x*-0.8090+(1-ppt_y)*-0.5878)"/>
                                          </p:val>
                                        </p:tav>
                                        <p:tav tm="65000">
                                          <p:val>
                                            <p:strVal val="ppt_x+-0.6500*(ppt_x*-0.5878+(1-ppt_y)*-0.8090)"/>
                                          </p:val>
                                        </p:tav>
                                        <p:tav tm="70000">
                                          <p:val>
                                            <p:strVal val="ppt_x+-0.7000*(ppt_x*-0.3090+(1-ppt_y)*-0.9511)"/>
                                          </p:val>
                                        </p:tav>
                                        <p:tav tm="75000">
                                          <p:val>
                                            <p:strVal val="ppt_x+-0.7500*(ppt_x*0.0000+(1-ppt_y)*-1.0000)"/>
                                          </p:val>
                                        </p:tav>
                                        <p:tav tm="80000">
                                          <p:val>
                                            <p:strVal val="ppt_x+-0.8000*(ppt_x*0.3090+(1-ppt_y)*-0.9511)"/>
                                          </p:val>
                                        </p:tav>
                                        <p:tav tm="85000">
                                          <p:val>
                                            <p:strVal val="ppt_x+-0.8500*(ppt_x*0.5878+(1-ppt_y)*-0.8090)"/>
                                          </p:val>
                                        </p:tav>
                                        <p:tav tm="90000">
                                          <p:val>
                                            <p:strVal val="ppt_x+-0.9000*(ppt_x*0.8090+(1-ppt_y)*-0.5878)"/>
                                          </p:val>
                                        </p:tav>
                                        <p:tav tm="95000">
                                          <p:val>
                                            <p:strVal val="ppt_x+-0.9500*(ppt_x*0.9511+(1-ppt_y)*-0.3090)"/>
                                          </p:val>
                                        </p:tav>
                                        <p:tav tm="100000">
                                          <p:val>
                                            <p:strVal val="ppt_x+-1.0000*(ppt_x*1.0000+(1-ppt_y)*0.0000)"/>
                                          </p:val>
                                        </p:tav>
                                      </p:tavLst>
                                    </p:anim>
                                    <p:anim calcmode="lin" valueType="num">
                                      <p:cBhvr>
                                        <p:cTn id="110" dur="1000"/>
                                        <p:tgtEl>
                                          <p:spTgt spid="3">
                                            <p:txEl>
                                              <p:pRg st="2" end="2"/>
                                            </p:txEl>
                                          </p:spTgt>
                                        </p:tgtEl>
                                        <p:attrNameLst>
                                          <p:attrName>ppt_y</p:attrName>
                                        </p:attrNameLst>
                                      </p:cBhvr>
                                      <p:tavLst>
                                        <p:tav tm="0">
                                          <p:val>
                                            <p:strVal val="ppt_y"/>
                                          </p:val>
                                        </p:tav>
                                        <p:tav tm="5000">
                                          <p:val>
                                            <p:strVal val="ppt_y+-0.0500*(ppt_x*0.3090-(1-ppt_y)*0.9511)"/>
                                          </p:val>
                                        </p:tav>
                                        <p:tav tm="10000">
                                          <p:val>
                                            <p:strVal val="ppt_y+-0.1000*(ppt_x*0.5878-(1-ppt_y)*0.8090)"/>
                                          </p:val>
                                        </p:tav>
                                        <p:tav tm="15000">
                                          <p:val>
                                            <p:strVal val="ppt_y+-0.1500*(ppt_x*0.8090-(1-ppt_y)*0.5878)"/>
                                          </p:val>
                                        </p:tav>
                                        <p:tav tm="20000">
                                          <p:val>
                                            <p:strVal val="ppt_y+-0.2000*(ppt_x*0.9511-(1-ppt_y)*0.3090)"/>
                                          </p:val>
                                        </p:tav>
                                        <p:tav tm="25000">
                                          <p:val>
                                            <p:strVal val="ppt_y+-0.2500*(ppt_x*1.0000-(1-ppt_y)*-0.0000)"/>
                                          </p:val>
                                        </p:tav>
                                        <p:tav tm="30000">
                                          <p:val>
                                            <p:strVal val="ppt_y+-0.3000*(ppt_x*0.9511-(1-ppt_y)*-0.3090)"/>
                                          </p:val>
                                        </p:tav>
                                        <p:tav tm="35000">
                                          <p:val>
                                            <p:strVal val="ppt_y+-0.3500*(ppt_x*0.8090-(1-ppt_y)*-0.5878)"/>
                                          </p:val>
                                        </p:tav>
                                        <p:tav tm="40000">
                                          <p:val>
                                            <p:strVal val="ppt_y+-0.4000*(ppt_x*0.5878-(1-ppt_y)*-0.8090)"/>
                                          </p:val>
                                        </p:tav>
                                        <p:tav tm="45000">
                                          <p:val>
                                            <p:strVal val="ppt_y+-0.4500*(ppt_x*0.3090-(1-ppt_y)*-0.9511)"/>
                                          </p:val>
                                        </p:tav>
                                        <p:tav tm="50000">
                                          <p:val>
                                            <p:strVal val="ppt_y+-0.5000*(ppt_x*-0.0000-(1-ppt_y)*-1.0000)"/>
                                          </p:val>
                                        </p:tav>
                                        <p:tav tm="55000">
                                          <p:val>
                                            <p:strVal val="ppt_y+-0.5500*(ppt_x*-0.3090-(1-ppt_y)*-0.9511)"/>
                                          </p:val>
                                        </p:tav>
                                        <p:tav tm="60000">
                                          <p:val>
                                            <p:strVal val="ppt_y+-0.6000*(ppt_x*-0.5878-(1-ppt_y)*-0.8090)"/>
                                          </p:val>
                                        </p:tav>
                                        <p:tav tm="65000">
                                          <p:val>
                                            <p:strVal val="ppt_y+-0.6500*(ppt_x*-0.8090-(1-ppt_y)*-0.5878)"/>
                                          </p:val>
                                        </p:tav>
                                        <p:tav tm="70000">
                                          <p:val>
                                            <p:strVal val="ppt_y+-0.7000*(ppt_x*-0.9511-(1-ppt_y)*-0.3090)"/>
                                          </p:val>
                                        </p:tav>
                                        <p:tav tm="75000">
                                          <p:val>
                                            <p:strVal val="ppt_y+-0.7500*(ppt_x*-1.0000-(1-ppt_y)*0.0000)"/>
                                          </p:val>
                                        </p:tav>
                                        <p:tav tm="80000">
                                          <p:val>
                                            <p:strVal val="ppt_y+-0.8000*(ppt_x*-0.9511-(1-ppt_y)*0.3090)"/>
                                          </p:val>
                                        </p:tav>
                                        <p:tav tm="85000">
                                          <p:val>
                                            <p:strVal val="ppt_y+-0.8500*(ppt_x*-0.8090-(1-ppt_y)*0.5878)"/>
                                          </p:val>
                                        </p:tav>
                                        <p:tav tm="90000">
                                          <p:val>
                                            <p:strVal val="ppt_y+-0.9000*(ppt_x*-0.5878-(1-ppt_y)*0.8090)"/>
                                          </p:val>
                                        </p:tav>
                                        <p:tav tm="95000">
                                          <p:val>
                                            <p:strVal val="ppt_y+-0.9500*(ppt_x*-0.3090-(1-ppt_y)*0.9511)"/>
                                          </p:val>
                                        </p:tav>
                                        <p:tav tm="100000">
                                          <p:val>
                                            <p:strVal val="ppt_y+-1.0000*(ppt_x*0.0000-(1-ppt_y)*1.0000)"/>
                                          </p:val>
                                        </p:tav>
                                      </p:tavLst>
                                    </p:anim>
                                    <p:set>
                                      <p:cBhvr>
                                        <p:cTn id="111" dur="1" fill="hold">
                                          <p:stCondLst>
                                            <p:cond delay="999"/>
                                          </p:stCondLst>
                                        </p:cTn>
                                        <p:tgtEl>
                                          <p:spTgt spid="3">
                                            <p:txEl>
                                              <p:pRg st="2" end="2"/>
                                            </p:txEl>
                                          </p:spTgt>
                                        </p:tgtEl>
                                        <p:attrNameLst>
                                          <p:attrName>style.visibility</p:attrName>
                                        </p:attrNameLst>
                                      </p:cBhvr>
                                      <p:to>
                                        <p:strVal val="hidden"/>
                                      </p:to>
                                    </p:set>
                                  </p:childTnLst>
                                </p:cTn>
                              </p:par>
                              <p:par>
                                <p:cTn id="112" presetID="15" presetClass="exit" presetSubtype="0" fill="hold" nodeType="withEffect">
                                  <p:stCondLst>
                                    <p:cond delay="0"/>
                                  </p:stCondLst>
                                  <p:childTnLst>
                                    <p:anim calcmode="lin" valueType="num">
                                      <p:cBhvr>
                                        <p:cTn id="113" dur="1000"/>
                                        <p:tgtEl>
                                          <p:spTgt spid="3">
                                            <p:txEl>
                                              <p:pRg st="3" end="3"/>
                                            </p:txEl>
                                          </p:spTgt>
                                        </p:tgtEl>
                                        <p:attrNameLst>
                                          <p:attrName>ppt_w</p:attrName>
                                        </p:attrNameLst>
                                      </p:cBhvr>
                                      <p:tavLst>
                                        <p:tav tm="0">
                                          <p:val>
                                            <p:strVal val="ppt_w"/>
                                          </p:val>
                                        </p:tav>
                                        <p:tav tm="100000">
                                          <p:val>
                                            <p:fltVal val="0"/>
                                          </p:val>
                                        </p:tav>
                                      </p:tavLst>
                                    </p:anim>
                                    <p:anim calcmode="lin" valueType="num">
                                      <p:cBhvr>
                                        <p:cTn id="114" dur="1000"/>
                                        <p:tgtEl>
                                          <p:spTgt spid="3">
                                            <p:txEl>
                                              <p:pRg st="3" end="3"/>
                                            </p:txEl>
                                          </p:spTgt>
                                        </p:tgtEl>
                                        <p:attrNameLst>
                                          <p:attrName>ppt_h</p:attrName>
                                        </p:attrNameLst>
                                      </p:cBhvr>
                                      <p:tavLst>
                                        <p:tav tm="0">
                                          <p:val>
                                            <p:strVal val="ppt_h"/>
                                          </p:val>
                                        </p:tav>
                                        <p:tav tm="100000">
                                          <p:val>
                                            <p:fltVal val="0"/>
                                          </p:val>
                                        </p:tav>
                                      </p:tavLst>
                                    </p:anim>
                                    <p:anim calcmode="lin" valueType="num">
                                      <p:cBhvr>
                                        <p:cTn id="115" dur="1000"/>
                                        <p:tgtEl>
                                          <p:spTgt spid="3">
                                            <p:txEl>
                                              <p:pRg st="3" end="3"/>
                                            </p:txEl>
                                          </p:spTgt>
                                        </p:tgtEl>
                                        <p:attrNameLst>
                                          <p:attrName>ppt_x</p:attrName>
                                        </p:attrNameLst>
                                      </p:cBhvr>
                                      <p:tavLst>
                                        <p:tav tm="0">
                                          <p:val>
                                            <p:strVal val="ppt_x"/>
                                          </p:val>
                                        </p:tav>
                                        <p:tav tm="5000">
                                          <p:val>
                                            <p:strVal val="ppt_x+-0.0500*(ppt_x*0.9511+(1-ppt_y)*0.3090)"/>
                                          </p:val>
                                        </p:tav>
                                        <p:tav tm="10000">
                                          <p:val>
                                            <p:strVal val="ppt_x+-0.1000*(ppt_x*0.8090+(1-ppt_y)*0.5878)"/>
                                          </p:val>
                                        </p:tav>
                                        <p:tav tm="15000">
                                          <p:val>
                                            <p:strVal val="ppt_x+-0.1500*(ppt_x*0.5878+(1-ppt_y)*0.8090)"/>
                                          </p:val>
                                        </p:tav>
                                        <p:tav tm="20000">
                                          <p:val>
                                            <p:strVal val="ppt_x+-0.2000*(ppt_x*0.3090+(1-ppt_y)*0.9511)"/>
                                          </p:val>
                                        </p:tav>
                                        <p:tav tm="25000">
                                          <p:val>
                                            <p:strVal val="ppt_x+-0.2500*(ppt_x*-0.0000+(1-ppt_y)*1.0000)"/>
                                          </p:val>
                                        </p:tav>
                                        <p:tav tm="30000">
                                          <p:val>
                                            <p:strVal val="ppt_x+-0.3000*(ppt_x*-0.3090+(1-ppt_y)*0.9511)"/>
                                          </p:val>
                                        </p:tav>
                                        <p:tav tm="35000">
                                          <p:val>
                                            <p:strVal val="ppt_x+-0.3500*(ppt_x*-0.5878+(1-ppt_y)*0.8090)"/>
                                          </p:val>
                                        </p:tav>
                                        <p:tav tm="40000">
                                          <p:val>
                                            <p:strVal val="ppt_x+-0.4000*(ppt_x*-0.8090+(1-ppt_y)*0.5878)"/>
                                          </p:val>
                                        </p:tav>
                                        <p:tav tm="45000">
                                          <p:val>
                                            <p:strVal val="ppt_x+-0.4500*(ppt_x*-0.9511+(1-ppt_y)*0.3090)"/>
                                          </p:val>
                                        </p:tav>
                                        <p:tav tm="50000">
                                          <p:val>
                                            <p:strVal val="ppt_x+-0.5000*(ppt_x*-1.0000+(1-ppt_y)*-0.0000)"/>
                                          </p:val>
                                        </p:tav>
                                        <p:tav tm="55000">
                                          <p:val>
                                            <p:strVal val="ppt_x+-0.5500*(ppt_x*-0.9511+(1-ppt_y)*-0.3090)"/>
                                          </p:val>
                                        </p:tav>
                                        <p:tav tm="60000">
                                          <p:val>
                                            <p:strVal val="ppt_x+-0.6000*(ppt_x*-0.8090+(1-ppt_y)*-0.5878)"/>
                                          </p:val>
                                        </p:tav>
                                        <p:tav tm="65000">
                                          <p:val>
                                            <p:strVal val="ppt_x+-0.6500*(ppt_x*-0.5878+(1-ppt_y)*-0.8090)"/>
                                          </p:val>
                                        </p:tav>
                                        <p:tav tm="70000">
                                          <p:val>
                                            <p:strVal val="ppt_x+-0.7000*(ppt_x*-0.3090+(1-ppt_y)*-0.9511)"/>
                                          </p:val>
                                        </p:tav>
                                        <p:tav tm="75000">
                                          <p:val>
                                            <p:strVal val="ppt_x+-0.7500*(ppt_x*0.0000+(1-ppt_y)*-1.0000)"/>
                                          </p:val>
                                        </p:tav>
                                        <p:tav tm="80000">
                                          <p:val>
                                            <p:strVal val="ppt_x+-0.8000*(ppt_x*0.3090+(1-ppt_y)*-0.9511)"/>
                                          </p:val>
                                        </p:tav>
                                        <p:tav tm="85000">
                                          <p:val>
                                            <p:strVal val="ppt_x+-0.8500*(ppt_x*0.5878+(1-ppt_y)*-0.8090)"/>
                                          </p:val>
                                        </p:tav>
                                        <p:tav tm="90000">
                                          <p:val>
                                            <p:strVal val="ppt_x+-0.9000*(ppt_x*0.8090+(1-ppt_y)*-0.5878)"/>
                                          </p:val>
                                        </p:tav>
                                        <p:tav tm="95000">
                                          <p:val>
                                            <p:strVal val="ppt_x+-0.9500*(ppt_x*0.9511+(1-ppt_y)*-0.3090)"/>
                                          </p:val>
                                        </p:tav>
                                        <p:tav tm="100000">
                                          <p:val>
                                            <p:strVal val="ppt_x+-1.0000*(ppt_x*1.0000+(1-ppt_y)*0.0000)"/>
                                          </p:val>
                                        </p:tav>
                                      </p:tavLst>
                                    </p:anim>
                                    <p:anim calcmode="lin" valueType="num">
                                      <p:cBhvr>
                                        <p:cTn id="116" dur="1000"/>
                                        <p:tgtEl>
                                          <p:spTgt spid="3">
                                            <p:txEl>
                                              <p:pRg st="3" end="3"/>
                                            </p:txEl>
                                          </p:spTgt>
                                        </p:tgtEl>
                                        <p:attrNameLst>
                                          <p:attrName>ppt_y</p:attrName>
                                        </p:attrNameLst>
                                      </p:cBhvr>
                                      <p:tavLst>
                                        <p:tav tm="0">
                                          <p:val>
                                            <p:strVal val="ppt_y"/>
                                          </p:val>
                                        </p:tav>
                                        <p:tav tm="5000">
                                          <p:val>
                                            <p:strVal val="ppt_y+-0.0500*(ppt_x*0.3090-(1-ppt_y)*0.9511)"/>
                                          </p:val>
                                        </p:tav>
                                        <p:tav tm="10000">
                                          <p:val>
                                            <p:strVal val="ppt_y+-0.1000*(ppt_x*0.5878-(1-ppt_y)*0.8090)"/>
                                          </p:val>
                                        </p:tav>
                                        <p:tav tm="15000">
                                          <p:val>
                                            <p:strVal val="ppt_y+-0.1500*(ppt_x*0.8090-(1-ppt_y)*0.5878)"/>
                                          </p:val>
                                        </p:tav>
                                        <p:tav tm="20000">
                                          <p:val>
                                            <p:strVal val="ppt_y+-0.2000*(ppt_x*0.9511-(1-ppt_y)*0.3090)"/>
                                          </p:val>
                                        </p:tav>
                                        <p:tav tm="25000">
                                          <p:val>
                                            <p:strVal val="ppt_y+-0.2500*(ppt_x*1.0000-(1-ppt_y)*-0.0000)"/>
                                          </p:val>
                                        </p:tav>
                                        <p:tav tm="30000">
                                          <p:val>
                                            <p:strVal val="ppt_y+-0.3000*(ppt_x*0.9511-(1-ppt_y)*-0.3090)"/>
                                          </p:val>
                                        </p:tav>
                                        <p:tav tm="35000">
                                          <p:val>
                                            <p:strVal val="ppt_y+-0.3500*(ppt_x*0.8090-(1-ppt_y)*-0.5878)"/>
                                          </p:val>
                                        </p:tav>
                                        <p:tav tm="40000">
                                          <p:val>
                                            <p:strVal val="ppt_y+-0.4000*(ppt_x*0.5878-(1-ppt_y)*-0.8090)"/>
                                          </p:val>
                                        </p:tav>
                                        <p:tav tm="45000">
                                          <p:val>
                                            <p:strVal val="ppt_y+-0.4500*(ppt_x*0.3090-(1-ppt_y)*-0.9511)"/>
                                          </p:val>
                                        </p:tav>
                                        <p:tav tm="50000">
                                          <p:val>
                                            <p:strVal val="ppt_y+-0.5000*(ppt_x*-0.0000-(1-ppt_y)*-1.0000)"/>
                                          </p:val>
                                        </p:tav>
                                        <p:tav tm="55000">
                                          <p:val>
                                            <p:strVal val="ppt_y+-0.5500*(ppt_x*-0.3090-(1-ppt_y)*-0.9511)"/>
                                          </p:val>
                                        </p:tav>
                                        <p:tav tm="60000">
                                          <p:val>
                                            <p:strVal val="ppt_y+-0.6000*(ppt_x*-0.5878-(1-ppt_y)*-0.8090)"/>
                                          </p:val>
                                        </p:tav>
                                        <p:tav tm="65000">
                                          <p:val>
                                            <p:strVal val="ppt_y+-0.6500*(ppt_x*-0.8090-(1-ppt_y)*-0.5878)"/>
                                          </p:val>
                                        </p:tav>
                                        <p:tav tm="70000">
                                          <p:val>
                                            <p:strVal val="ppt_y+-0.7000*(ppt_x*-0.9511-(1-ppt_y)*-0.3090)"/>
                                          </p:val>
                                        </p:tav>
                                        <p:tav tm="75000">
                                          <p:val>
                                            <p:strVal val="ppt_y+-0.7500*(ppt_x*-1.0000-(1-ppt_y)*0.0000)"/>
                                          </p:val>
                                        </p:tav>
                                        <p:tav tm="80000">
                                          <p:val>
                                            <p:strVal val="ppt_y+-0.8000*(ppt_x*-0.9511-(1-ppt_y)*0.3090)"/>
                                          </p:val>
                                        </p:tav>
                                        <p:tav tm="85000">
                                          <p:val>
                                            <p:strVal val="ppt_y+-0.8500*(ppt_x*-0.8090-(1-ppt_y)*0.5878)"/>
                                          </p:val>
                                        </p:tav>
                                        <p:tav tm="90000">
                                          <p:val>
                                            <p:strVal val="ppt_y+-0.9000*(ppt_x*-0.5878-(1-ppt_y)*0.8090)"/>
                                          </p:val>
                                        </p:tav>
                                        <p:tav tm="95000">
                                          <p:val>
                                            <p:strVal val="ppt_y+-0.9500*(ppt_x*-0.3090-(1-ppt_y)*0.9511)"/>
                                          </p:val>
                                        </p:tav>
                                        <p:tav tm="100000">
                                          <p:val>
                                            <p:strVal val="ppt_y+-1.0000*(ppt_x*0.0000-(1-ppt_y)*1.0000)"/>
                                          </p:val>
                                        </p:tav>
                                      </p:tavLst>
                                    </p:anim>
                                    <p:set>
                                      <p:cBhvr>
                                        <p:cTn id="117" dur="1" fill="hold">
                                          <p:stCondLst>
                                            <p:cond delay="999"/>
                                          </p:stCondLst>
                                        </p:cTn>
                                        <p:tgtEl>
                                          <p:spTgt spid="3">
                                            <p:txEl>
                                              <p:pRg st="3" end="3"/>
                                            </p:txEl>
                                          </p:spTgt>
                                        </p:tgtEl>
                                        <p:attrNameLst>
                                          <p:attrName>style.visibility</p:attrName>
                                        </p:attrNameLst>
                                      </p:cBhvr>
                                      <p:to>
                                        <p:strVal val="hidden"/>
                                      </p:to>
                                    </p:set>
                                  </p:childTnLst>
                                </p:cTn>
                              </p:par>
                              <p:par>
                                <p:cTn id="118" presetID="15" presetClass="exit" presetSubtype="0" fill="hold" nodeType="withEffect">
                                  <p:stCondLst>
                                    <p:cond delay="0"/>
                                  </p:stCondLst>
                                  <p:childTnLst>
                                    <p:anim calcmode="lin" valueType="num">
                                      <p:cBhvr>
                                        <p:cTn id="119" dur="1000"/>
                                        <p:tgtEl>
                                          <p:spTgt spid="3">
                                            <p:txEl>
                                              <p:pRg st="4" end="4"/>
                                            </p:txEl>
                                          </p:spTgt>
                                        </p:tgtEl>
                                        <p:attrNameLst>
                                          <p:attrName>ppt_w</p:attrName>
                                        </p:attrNameLst>
                                      </p:cBhvr>
                                      <p:tavLst>
                                        <p:tav tm="0">
                                          <p:val>
                                            <p:strVal val="ppt_w"/>
                                          </p:val>
                                        </p:tav>
                                        <p:tav tm="100000">
                                          <p:val>
                                            <p:fltVal val="0"/>
                                          </p:val>
                                        </p:tav>
                                      </p:tavLst>
                                    </p:anim>
                                    <p:anim calcmode="lin" valueType="num">
                                      <p:cBhvr>
                                        <p:cTn id="120" dur="1000"/>
                                        <p:tgtEl>
                                          <p:spTgt spid="3">
                                            <p:txEl>
                                              <p:pRg st="4" end="4"/>
                                            </p:txEl>
                                          </p:spTgt>
                                        </p:tgtEl>
                                        <p:attrNameLst>
                                          <p:attrName>ppt_h</p:attrName>
                                        </p:attrNameLst>
                                      </p:cBhvr>
                                      <p:tavLst>
                                        <p:tav tm="0">
                                          <p:val>
                                            <p:strVal val="ppt_h"/>
                                          </p:val>
                                        </p:tav>
                                        <p:tav tm="100000">
                                          <p:val>
                                            <p:fltVal val="0"/>
                                          </p:val>
                                        </p:tav>
                                      </p:tavLst>
                                    </p:anim>
                                    <p:anim calcmode="lin" valueType="num">
                                      <p:cBhvr>
                                        <p:cTn id="121" dur="1000"/>
                                        <p:tgtEl>
                                          <p:spTgt spid="3">
                                            <p:txEl>
                                              <p:pRg st="4" end="4"/>
                                            </p:txEl>
                                          </p:spTgt>
                                        </p:tgtEl>
                                        <p:attrNameLst>
                                          <p:attrName>ppt_x</p:attrName>
                                        </p:attrNameLst>
                                      </p:cBhvr>
                                      <p:tavLst>
                                        <p:tav tm="0">
                                          <p:val>
                                            <p:strVal val="ppt_x"/>
                                          </p:val>
                                        </p:tav>
                                        <p:tav tm="5000">
                                          <p:val>
                                            <p:strVal val="ppt_x+-0.0500*(ppt_x*0.9511+(1-ppt_y)*0.3090)"/>
                                          </p:val>
                                        </p:tav>
                                        <p:tav tm="10000">
                                          <p:val>
                                            <p:strVal val="ppt_x+-0.1000*(ppt_x*0.8090+(1-ppt_y)*0.5878)"/>
                                          </p:val>
                                        </p:tav>
                                        <p:tav tm="15000">
                                          <p:val>
                                            <p:strVal val="ppt_x+-0.1500*(ppt_x*0.5878+(1-ppt_y)*0.8090)"/>
                                          </p:val>
                                        </p:tav>
                                        <p:tav tm="20000">
                                          <p:val>
                                            <p:strVal val="ppt_x+-0.2000*(ppt_x*0.3090+(1-ppt_y)*0.9511)"/>
                                          </p:val>
                                        </p:tav>
                                        <p:tav tm="25000">
                                          <p:val>
                                            <p:strVal val="ppt_x+-0.2500*(ppt_x*-0.0000+(1-ppt_y)*1.0000)"/>
                                          </p:val>
                                        </p:tav>
                                        <p:tav tm="30000">
                                          <p:val>
                                            <p:strVal val="ppt_x+-0.3000*(ppt_x*-0.3090+(1-ppt_y)*0.9511)"/>
                                          </p:val>
                                        </p:tav>
                                        <p:tav tm="35000">
                                          <p:val>
                                            <p:strVal val="ppt_x+-0.3500*(ppt_x*-0.5878+(1-ppt_y)*0.8090)"/>
                                          </p:val>
                                        </p:tav>
                                        <p:tav tm="40000">
                                          <p:val>
                                            <p:strVal val="ppt_x+-0.4000*(ppt_x*-0.8090+(1-ppt_y)*0.5878)"/>
                                          </p:val>
                                        </p:tav>
                                        <p:tav tm="45000">
                                          <p:val>
                                            <p:strVal val="ppt_x+-0.4500*(ppt_x*-0.9511+(1-ppt_y)*0.3090)"/>
                                          </p:val>
                                        </p:tav>
                                        <p:tav tm="50000">
                                          <p:val>
                                            <p:strVal val="ppt_x+-0.5000*(ppt_x*-1.0000+(1-ppt_y)*-0.0000)"/>
                                          </p:val>
                                        </p:tav>
                                        <p:tav tm="55000">
                                          <p:val>
                                            <p:strVal val="ppt_x+-0.5500*(ppt_x*-0.9511+(1-ppt_y)*-0.3090)"/>
                                          </p:val>
                                        </p:tav>
                                        <p:tav tm="60000">
                                          <p:val>
                                            <p:strVal val="ppt_x+-0.6000*(ppt_x*-0.8090+(1-ppt_y)*-0.5878)"/>
                                          </p:val>
                                        </p:tav>
                                        <p:tav tm="65000">
                                          <p:val>
                                            <p:strVal val="ppt_x+-0.6500*(ppt_x*-0.5878+(1-ppt_y)*-0.8090)"/>
                                          </p:val>
                                        </p:tav>
                                        <p:tav tm="70000">
                                          <p:val>
                                            <p:strVal val="ppt_x+-0.7000*(ppt_x*-0.3090+(1-ppt_y)*-0.9511)"/>
                                          </p:val>
                                        </p:tav>
                                        <p:tav tm="75000">
                                          <p:val>
                                            <p:strVal val="ppt_x+-0.7500*(ppt_x*0.0000+(1-ppt_y)*-1.0000)"/>
                                          </p:val>
                                        </p:tav>
                                        <p:tav tm="80000">
                                          <p:val>
                                            <p:strVal val="ppt_x+-0.8000*(ppt_x*0.3090+(1-ppt_y)*-0.9511)"/>
                                          </p:val>
                                        </p:tav>
                                        <p:tav tm="85000">
                                          <p:val>
                                            <p:strVal val="ppt_x+-0.8500*(ppt_x*0.5878+(1-ppt_y)*-0.8090)"/>
                                          </p:val>
                                        </p:tav>
                                        <p:tav tm="90000">
                                          <p:val>
                                            <p:strVal val="ppt_x+-0.9000*(ppt_x*0.8090+(1-ppt_y)*-0.5878)"/>
                                          </p:val>
                                        </p:tav>
                                        <p:tav tm="95000">
                                          <p:val>
                                            <p:strVal val="ppt_x+-0.9500*(ppt_x*0.9511+(1-ppt_y)*-0.3090)"/>
                                          </p:val>
                                        </p:tav>
                                        <p:tav tm="100000">
                                          <p:val>
                                            <p:strVal val="ppt_x+-1.0000*(ppt_x*1.0000+(1-ppt_y)*0.0000)"/>
                                          </p:val>
                                        </p:tav>
                                      </p:tavLst>
                                    </p:anim>
                                    <p:anim calcmode="lin" valueType="num">
                                      <p:cBhvr>
                                        <p:cTn id="122" dur="1000"/>
                                        <p:tgtEl>
                                          <p:spTgt spid="3">
                                            <p:txEl>
                                              <p:pRg st="4" end="4"/>
                                            </p:txEl>
                                          </p:spTgt>
                                        </p:tgtEl>
                                        <p:attrNameLst>
                                          <p:attrName>ppt_y</p:attrName>
                                        </p:attrNameLst>
                                      </p:cBhvr>
                                      <p:tavLst>
                                        <p:tav tm="0">
                                          <p:val>
                                            <p:strVal val="ppt_y"/>
                                          </p:val>
                                        </p:tav>
                                        <p:tav tm="5000">
                                          <p:val>
                                            <p:strVal val="ppt_y+-0.0500*(ppt_x*0.3090-(1-ppt_y)*0.9511)"/>
                                          </p:val>
                                        </p:tav>
                                        <p:tav tm="10000">
                                          <p:val>
                                            <p:strVal val="ppt_y+-0.1000*(ppt_x*0.5878-(1-ppt_y)*0.8090)"/>
                                          </p:val>
                                        </p:tav>
                                        <p:tav tm="15000">
                                          <p:val>
                                            <p:strVal val="ppt_y+-0.1500*(ppt_x*0.8090-(1-ppt_y)*0.5878)"/>
                                          </p:val>
                                        </p:tav>
                                        <p:tav tm="20000">
                                          <p:val>
                                            <p:strVal val="ppt_y+-0.2000*(ppt_x*0.9511-(1-ppt_y)*0.3090)"/>
                                          </p:val>
                                        </p:tav>
                                        <p:tav tm="25000">
                                          <p:val>
                                            <p:strVal val="ppt_y+-0.2500*(ppt_x*1.0000-(1-ppt_y)*-0.0000)"/>
                                          </p:val>
                                        </p:tav>
                                        <p:tav tm="30000">
                                          <p:val>
                                            <p:strVal val="ppt_y+-0.3000*(ppt_x*0.9511-(1-ppt_y)*-0.3090)"/>
                                          </p:val>
                                        </p:tav>
                                        <p:tav tm="35000">
                                          <p:val>
                                            <p:strVal val="ppt_y+-0.3500*(ppt_x*0.8090-(1-ppt_y)*-0.5878)"/>
                                          </p:val>
                                        </p:tav>
                                        <p:tav tm="40000">
                                          <p:val>
                                            <p:strVal val="ppt_y+-0.4000*(ppt_x*0.5878-(1-ppt_y)*-0.8090)"/>
                                          </p:val>
                                        </p:tav>
                                        <p:tav tm="45000">
                                          <p:val>
                                            <p:strVal val="ppt_y+-0.4500*(ppt_x*0.3090-(1-ppt_y)*-0.9511)"/>
                                          </p:val>
                                        </p:tav>
                                        <p:tav tm="50000">
                                          <p:val>
                                            <p:strVal val="ppt_y+-0.5000*(ppt_x*-0.0000-(1-ppt_y)*-1.0000)"/>
                                          </p:val>
                                        </p:tav>
                                        <p:tav tm="55000">
                                          <p:val>
                                            <p:strVal val="ppt_y+-0.5500*(ppt_x*-0.3090-(1-ppt_y)*-0.9511)"/>
                                          </p:val>
                                        </p:tav>
                                        <p:tav tm="60000">
                                          <p:val>
                                            <p:strVal val="ppt_y+-0.6000*(ppt_x*-0.5878-(1-ppt_y)*-0.8090)"/>
                                          </p:val>
                                        </p:tav>
                                        <p:tav tm="65000">
                                          <p:val>
                                            <p:strVal val="ppt_y+-0.6500*(ppt_x*-0.8090-(1-ppt_y)*-0.5878)"/>
                                          </p:val>
                                        </p:tav>
                                        <p:tav tm="70000">
                                          <p:val>
                                            <p:strVal val="ppt_y+-0.7000*(ppt_x*-0.9511-(1-ppt_y)*-0.3090)"/>
                                          </p:val>
                                        </p:tav>
                                        <p:tav tm="75000">
                                          <p:val>
                                            <p:strVal val="ppt_y+-0.7500*(ppt_x*-1.0000-(1-ppt_y)*0.0000)"/>
                                          </p:val>
                                        </p:tav>
                                        <p:tav tm="80000">
                                          <p:val>
                                            <p:strVal val="ppt_y+-0.8000*(ppt_x*-0.9511-(1-ppt_y)*0.3090)"/>
                                          </p:val>
                                        </p:tav>
                                        <p:tav tm="85000">
                                          <p:val>
                                            <p:strVal val="ppt_y+-0.8500*(ppt_x*-0.8090-(1-ppt_y)*0.5878)"/>
                                          </p:val>
                                        </p:tav>
                                        <p:tav tm="90000">
                                          <p:val>
                                            <p:strVal val="ppt_y+-0.9000*(ppt_x*-0.5878-(1-ppt_y)*0.8090)"/>
                                          </p:val>
                                        </p:tav>
                                        <p:tav tm="95000">
                                          <p:val>
                                            <p:strVal val="ppt_y+-0.9500*(ppt_x*-0.3090-(1-ppt_y)*0.9511)"/>
                                          </p:val>
                                        </p:tav>
                                        <p:tav tm="100000">
                                          <p:val>
                                            <p:strVal val="ppt_y+-1.0000*(ppt_x*0.0000-(1-ppt_y)*1.0000)"/>
                                          </p:val>
                                        </p:tav>
                                      </p:tavLst>
                                    </p:anim>
                                    <p:set>
                                      <p:cBhvr>
                                        <p:cTn id="123" dur="1" fill="hold">
                                          <p:stCondLst>
                                            <p:cond delay="999"/>
                                          </p:stCondLst>
                                        </p:cTn>
                                        <p:tgtEl>
                                          <p:spTgt spid="3">
                                            <p:txEl>
                                              <p:pRg st="4" end="4"/>
                                            </p:txEl>
                                          </p:spTgt>
                                        </p:tgtEl>
                                        <p:attrNameLst>
                                          <p:attrName>style.visibility</p:attrName>
                                        </p:attrNameLst>
                                      </p:cBhvr>
                                      <p:to>
                                        <p:strVal val="hidden"/>
                                      </p:to>
                                    </p:set>
                                  </p:childTnLst>
                                </p:cTn>
                              </p:par>
                              <p:par>
                                <p:cTn id="124" presetID="15" presetClass="exit" presetSubtype="0" fill="hold" nodeType="withEffect">
                                  <p:stCondLst>
                                    <p:cond delay="0"/>
                                  </p:stCondLst>
                                  <p:childTnLst>
                                    <p:anim calcmode="lin" valueType="num">
                                      <p:cBhvr>
                                        <p:cTn id="125" dur="1000"/>
                                        <p:tgtEl>
                                          <p:spTgt spid="3">
                                            <p:txEl>
                                              <p:pRg st="5" end="5"/>
                                            </p:txEl>
                                          </p:spTgt>
                                        </p:tgtEl>
                                        <p:attrNameLst>
                                          <p:attrName>ppt_w</p:attrName>
                                        </p:attrNameLst>
                                      </p:cBhvr>
                                      <p:tavLst>
                                        <p:tav tm="0">
                                          <p:val>
                                            <p:strVal val="ppt_w"/>
                                          </p:val>
                                        </p:tav>
                                        <p:tav tm="100000">
                                          <p:val>
                                            <p:fltVal val="0"/>
                                          </p:val>
                                        </p:tav>
                                      </p:tavLst>
                                    </p:anim>
                                    <p:anim calcmode="lin" valueType="num">
                                      <p:cBhvr>
                                        <p:cTn id="126" dur="1000"/>
                                        <p:tgtEl>
                                          <p:spTgt spid="3">
                                            <p:txEl>
                                              <p:pRg st="5" end="5"/>
                                            </p:txEl>
                                          </p:spTgt>
                                        </p:tgtEl>
                                        <p:attrNameLst>
                                          <p:attrName>ppt_h</p:attrName>
                                        </p:attrNameLst>
                                      </p:cBhvr>
                                      <p:tavLst>
                                        <p:tav tm="0">
                                          <p:val>
                                            <p:strVal val="ppt_h"/>
                                          </p:val>
                                        </p:tav>
                                        <p:tav tm="100000">
                                          <p:val>
                                            <p:fltVal val="0"/>
                                          </p:val>
                                        </p:tav>
                                      </p:tavLst>
                                    </p:anim>
                                    <p:anim calcmode="lin" valueType="num">
                                      <p:cBhvr>
                                        <p:cTn id="127" dur="1000"/>
                                        <p:tgtEl>
                                          <p:spTgt spid="3">
                                            <p:txEl>
                                              <p:pRg st="5" end="5"/>
                                            </p:txEl>
                                          </p:spTgt>
                                        </p:tgtEl>
                                        <p:attrNameLst>
                                          <p:attrName>ppt_x</p:attrName>
                                        </p:attrNameLst>
                                      </p:cBhvr>
                                      <p:tavLst>
                                        <p:tav tm="0">
                                          <p:val>
                                            <p:strVal val="ppt_x"/>
                                          </p:val>
                                        </p:tav>
                                        <p:tav tm="5000">
                                          <p:val>
                                            <p:strVal val="ppt_x+-0.0500*(ppt_x*0.9511+(1-ppt_y)*0.3090)"/>
                                          </p:val>
                                        </p:tav>
                                        <p:tav tm="10000">
                                          <p:val>
                                            <p:strVal val="ppt_x+-0.1000*(ppt_x*0.8090+(1-ppt_y)*0.5878)"/>
                                          </p:val>
                                        </p:tav>
                                        <p:tav tm="15000">
                                          <p:val>
                                            <p:strVal val="ppt_x+-0.1500*(ppt_x*0.5878+(1-ppt_y)*0.8090)"/>
                                          </p:val>
                                        </p:tav>
                                        <p:tav tm="20000">
                                          <p:val>
                                            <p:strVal val="ppt_x+-0.2000*(ppt_x*0.3090+(1-ppt_y)*0.9511)"/>
                                          </p:val>
                                        </p:tav>
                                        <p:tav tm="25000">
                                          <p:val>
                                            <p:strVal val="ppt_x+-0.2500*(ppt_x*-0.0000+(1-ppt_y)*1.0000)"/>
                                          </p:val>
                                        </p:tav>
                                        <p:tav tm="30000">
                                          <p:val>
                                            <p:strVal val="ppt_x+-0.3000*(ppt_x*-0.3090+(1-ppt_y)*0.9511)"/>
                                          </p:val>
                                        </p:tav>
                                        <p:tav tm="35000">
                                          <p:val>
                                            <p:strVal val="ppt_x+-0.3500*(ppt_x*-0.5878+(1-ppt_y)*0.8090)"/>
                                          </p:val>
                                        </p:tav>
                                        <p:tav tm="40000">
                                          <p:val>
                                            <p:strVal val="ppt_x+-0.4000*(ppt_x*-0.8090+(1-ppt_y)*0.5878)"/>
                                          </p:val>
                                        </p:tav>
                                        <p:tav tm="45000">
                                          <p:val>
                                            <p:strVal val="ppt_x+-0.4500*(ppt_x*-0.9511+(1-ppt_y)*0.3090)"/>
                                          </p:val>
                                        </p:tav>
                                        <p:tav tm="50000">
                                          <p:val>
                                            <p:strVal val="ppt_x+-0.5000*(ppt_x*-1.0000+(1-ppt_y)*-0.0000)"/>
                                          </p:val>
                                        </p:tav>
                                        <p:tav tm="55000">
                                          <p:val>
                                            <p:strVal val="ppt_x+-0.5500*(ppt_x*-0.9511+(1-ppt_y)*-0.3090)"/>
                                          </p:val>
                                        </p:tav>
                                        <p:tav tm="60000">
                                          <p:val>
                                            <p:strVal val="ppt_x+-0.6000*(ppt_x*-0.8090+(1-ppt_y)*-0.5878)"/>
                                          </p:val>
                                        </p:tav>
                                        <p:tav tm="65000">
                                          <p:val>
                                            <p:strVal val="ppt_x+-0.6500*(ppt_x*-0.5878+(1-ppt_y)*-0.8090)"/>
                                          </p:val>
                                        </p:tav>
                                        <p:tav tm="70000">
                                          <p:val>
                                            <p:strVal val="ppt_x+-0.7000*(ppt_x*-0.3090+(1-ppt_y)*-0.9511)"/>
                                          </p:val>
                                        </p:tav>
                                        <p:tav tm="75000">
                                          <p:val>
                                            <p:strVal val="ppt_x+-0.7500*(ppt_x*0.0000+(1-ppt_y)*-1.0000)"/>
                                          </p:val>
                                        </p:tav>
                                        <p:tav tm="80000">
                                          <p:val>
                                            <p:strVal val="ppt_x+-0.8000*(ppt_x*0.3090+(1-ppt_y)*-0.9511)"/>
                                          </p:val>
                                        </p:tav>
                                        <p:tav tm="85000">
                                          <p:val>
                                            <p:strVal val="ppt_x+-0.8500*(ppt_x*0.5878+(1-ppt_y)*-0.8090)"/>
                                          </p:val>
                                        </p:tav>
                                        <p:tav tm="90000">
                                          <p:val>
                                            <p:strVal val="ppt_x+-0.9000*(ppt_x*0.8090+(1-ppt_y)*-0.5878)"/>
                                          </p:val>
                                        </p:tav>
                                        <p:tav tm="95000">
                                          <p:val>
                                            <p:strVal val="ppt_x+-0.9500*(ppt_x*0.9511+(1-ppt_y)*-0.3090)"/>
                                          </p:val>
                                        </p:tav>
                                        <p:tav tm="100000">
                                          <p:val>
                                            <p:strVal val="ppt_x+-1.0000*(ppt_x*1.0000+(1-ppt_y)*0.0000)"/>
                                          </p:val>
                                        </p:tav>
                                      </p:tavLst>
                                    </p:anim>
                                    <p:anim calcmode="lin" valueType="num">
                                      <p:cBhvr>
                                        <p:cTn id="128" dur="1000"/>
                                        <p:tgtEl>
                                          <p:spTgt spid="3">
                                            <p:txEl>
                                              <p:pRg st="5" end="5"/>
                                            </p:txEl>
                                          </p:spTgt>
                                        </p:tgtEl>
                                        <p:attrNameLst>
                                          <p:attrName>ppt_y</p:attrName>
                                        </p:attrNameLst>
                                      </p:cBhvr>
                                      <p:tavLst>
                                        <p:tav tm="0">
                                          <p:val>
                                            <p:strVal val="ppt_y"/>
                                          </p:val>
                                        </p:tav>
                                        <p:tav tm="5000">
                                          <p:val>
                                            <p:strVal val="ppt_y+-0.0500*(ppt_x*0.3090-(1-ppt_y)*0.9511)"/>
                                          </p:val>
                                        </p:tav>
                                        <p:tav tm="10000">
                                          <p:val>
                                            <p:strVal val="ppt_y+-0.1000*(ppt_x*0.5878-(1-ppt_y)*0.8090)"/>
                                          </p:val>
                                        </p:tav>
                                        <p:tav tm="15000">
                                          <p:val>
                                            <p:strVal val="ppt_y+-0.1500*(ppt_x*0.8090-(1-ppt_y)*0.5878)"/>
                                          </p:val>
                                        </p:tav>
                                        <p:tav tm="20000">
                                          <p:val>
                                            <p:strVal val="ppt_y+-0.2000*(ppt_x*0.9511-(1-ppt_y)*0.3090)"/>
                                          </p:val>
                                        </p:tav>
                                        <p:tav tm="25000">
                                          <p:val>
                                            <p:strVal val="ppt_y+-0.2500*(ppt_x*1.0000-(1-ppt_y)*-0.0000)"/>
                                          </p:val>
                                        </p:tav>
                                        <p:tav tm="30000">
                                          <p:val>
                                            <p:strVal val="ppt_y+-0.3000*(ppt_x*0.9511-(1-ppt_y)*-0.3090)"/>
                                          </p:val>
                                        </p:tav>
                                        <p:tav tm="35000">
                                          <p:val>
                                            <p:strVal val="ppt_y+-0.3500*(ppt_x*0.8090-(1-ppt_y)*-0.5878)"/>
                                          </p:val>
                                        </p:tav>
                                        <p:tav tm="40000">
                                          <p:val>
                                            <p:strVal val="ppt_y+-0.4000*(ppt_x*0.5878-(1-ppt_y)*-0.8090)"/>
                                          </p:val>
                                        </p:tav>
                                        <p:tav tm="45000">
                                          <p:val>
                                            <p:strVal val="ppt_y+-0.4500*(ppt_x*0.3090-(1-ppt_y)*-0.9511)"/>
                                          </p:val>
                                        </p:tav>
                                        <p:tav tm="50000">
                                          <p:val>
                                            <p:strVal val="ppt_y+-0.5000*(ppt_x*-0.0000-(1-ppt_y)*-1.0000)"/>
                                          </p:val>
                                        </p:tav>
                                        <p:tav tm="55000">
                                          <p:val>
                                            <p:strVal val="ppt_y+-0.5500*(ppt_x*-0.3090-(1-ppt_y)*-0.9511)"/>
                                          </p:val>
                                        </p:tav>
                                        <p:tav tm="60000">
                                          <p:val>
                                            <p:strVal val="ppt_y+-0.6000*(ppt_x*-0.5878-(1-ppt_y)*-0.8090)"/>
                                          </p:val>
                                        </p:tav>
                                        <p:tav tm="65000">
                                          <p:val>
                                            <p:strVal val="ppt_y+-0.6500*(ppt_x*-0.8090-(1-ppt_y)*-0.5878)"/>
                                          </p:val>
                                        </p:tav>
                                        <p:tav tm="70000">
                                          <p:val>
                                            <p:strVal val="ppt_y+-0.7000*(ppt_x*-0.9511-(1-ppt_y)*-0.3090)"/>
                                          </p:val>
                                        </p:tav>
                                        <p:tav tm="75000">
                                          <p:val>
                                            <p:strVal val="ppt_y+-0.7500*(ppt_x*-1.0000-(1-ppt_y)*0.0000)"/>
                                          </p:val>
                                        </p:tav>
                                        <p:tav tm="80000">
                                          <p:val>
                                            <p:strVal val="ppt_y+-0.8000*(ppt_x*-0.9511-(1-ppt_y)*0.3090)"/>
                                          </p:val>
                                        </p:tav>
                                        <p:tav tm="85000">
                                          <p:val>
                                            <p:strVal val="ppt_y+-0.8500*(ppt_x*-0.8090-(1-ppt_y)*0.5878)"/>
                                          </p:val>
                                        </p:tav>
                                        <p:tav tm="90000">
                                          <p:val>
                                            <p:strVal val="ppt_y+-0.9000*(ppt_x*-0.5878-(1-ppt_y)*0.8090)"/>
                                          </p:val>
                                        </p:tav>
                                        <p:tav tm="95000">
                                          <p:val>
                                            <p:strVal val="ppt_y+-0.9500*(ppt_x*-0.3090-(1-ppt_y)*0.9511)"/>
                                          </p:val>
                                        </p:tav>
                                        <p:tav tm="100000">
                                          <p:val>
                                            <p:strVal val="ppt_y+-1.0000*(ppt_x*0.0000-(1-ppt_y)*1.0000)"/>
                                          </p:val>
                                        </p:tav>
                                      </p:tavLst>
                                    </p:anim>
                                    <p:set>
                                      <p:cBhvr>
                                        <p:cTn id="129" dur="1" fill="hold">
                                          <p:stCondLst>
                                            <p:cond delay="999"/>
                                          </p:stCondLst>
                                        </p:cTn>
                                        <p:tgtEl>
                                          <p:spTgt spid="3">
                                            <p:txEl>
                                              <p:pRg st="5" end="5"/>
                                            </p:txEl>
                                          </p:spTgt>
                                        </p:tgtEl>
                                        <p:attrNameLst>
                                          <p:attrName>style.visibility</p:attrName>
                                        </p:attrNameLst>
                                      </p:cBhvr>
                                      <p:to>
                                        <p:strVal val="hidden"/>
                                      </p:to>
                                    </p:set>
                                  </p:childTnLst>
                                </p:cTn>
                              </p:par>
                              <p:par>
                                <p:cTn id="130" presetID="15" presetClass="exit" presetSubtype="0" fill="hold" nodeType="withEffect">
                                  <p:stCondLst>
                                    <p:cond delay="0"/>
                                  </p:stCondLst>
                                  <p:childTnLst>
                                    <p:anim calcmode="lin" valueType="num">
                                      <p:cBhvr>
                                        <p:cTn id="131" dur="1000"/>
                                        <p:tgtEl>
                                          <p:spTgt spid="3">
                                            <p:txEl>
                                              <p:pRg st="6" end="6"/>
                                            </p:txEl>
                                          </p:spTgt>
                                        </p:tgtEl>
                                        <p:attrNameLst>
                                          <p:attrName>ppt_w</p:attrName>
                                        </p:attrNameLst>
                                      </p:cBhvr>
                                      <p:tavLst>
                                        <p:tav tm="0">
                                          <p:val>
                                            <p:strVal val="ppt_w"/>
                                          </p:val>
                                        </p:tav>
                                        <p:tav tm="100000">
                                          <p:val>
                                            <p:fltVal val="0"/>
                                          </p:val>
                                        </p:tav>
                                      </p:tavLst>
                                    </p:anim>
                                    <p:anim calcmode="lin" valueType="num">
                                      <p:cBhvr>
                                        <p:cTn id="132" dur="1000"/>
                                        <p:tgtEl>
                                          <p:spTgt spid="3">
                                            <p:txEl>
                                              <p:pRg st="6" end="6"/>
                                            </p:txEl>
                                          </p:spTgt>
                                        </p:tgtEl>
                                        <p:attrNameLst>
                                          <p:attrName>ppt_h</p:attrName>
                                        </p:attrNameLst>
                                      </p:cBhvr>
                                      <p:tavLst>
                                        <p:tav tm="0">
                                          <p:val>
                                            <p:strVal val="ppt_h"/>
                                          </p:val>
                                        </p:tav>
                                        <p:tav tm="100000">
                                          <p:val>
                                            <p:fltVal val="0"/>
                                          </p:val>
                                        </p:tav>
                                      </p:tavLst>
                                    </p:anim>
                                    <p:anim calcmode="lin" valueType="num">
                                      <p:cBhvr>
                                        <p:cTn id="133" dur="1000"/>
                                        <p:tgtEl>
                                          <p:spTgt spid="3">
                                            <p:txEl>
                                              <p:pRg st="6" end="6"/>
                                            </p:txEl>
                                          </p:spTgt>
                                        </p:tgtEl>
                                        <p:attrNameLst>
                                          <p:attrName>ppt_x</p:attrName>
                                        </p:attrNameLst>
                                      </p:cBhvr>
                                      <p:tavLst>
                                        <p:tav tm="0">
                                          <p:val>
                                            <p:strVal val="ppt_x"/>
                                          </p:val>
                                        </p:tav>
                                        <p:tav tm="5000">
                                          <p:val>
                                            <p:strVal val="ppt_x+-0.0500*(ppt_x*0.9511+(1-ppt_y)*0.3090)"/>
                                          </p:val>
                                        </p:tav>
                                        <p:tav tm="10000">
                                          <p:val>
                                            <p:strVal val="ppt_x+-0.1000*(ppt_x*0.8090+(1-ppt_y)*0.5878)"/>
                                          </p:val>
                                        </p:tav>
                                        <p:tav tm="15000">
                                          <p:val>
                                            <p:strVal val="ppt_x+-0.1500*(ppt_x*0.5878+(1-ppt_y)*0.8090)"/>
                                          </p:val>
                                        </p:tav>
                                        <p:tav tm="20000">
                                          <p:val>
                                            <p:strVal val="ppt_x+-0.2000*(ppt_x*0.3090+(1-ppt_y)*0.9511)"/>
                                          </p:val>
                                        </p:tav>
                                        <p:tav tm="25000">
                                          <p:val>
                                            <p:strVal val="ppt_x+-0.2500*(ppt_x*-0.0000+(1-ppt_y)*1.0000)"/>
                                          </p:val>
                                        </p:tav>
                                        <p:tav tm="30000">
                                          <p:val>
                                            <p:strVal val="ppt_x+-0.3000*(ppt_x*-0.3090+(1-ppt_y)*0.9511)"/>
                                          </p:val>
                                        </p:tav>
                                        <p:tav tm="35000">
                                          <p:val>
                                            <p:strVal val="ppt_x+-0.3500*(ppt_x*-0.5878+(1-ppt_y)*0.8090)"/>
                                          </p:val>
                                        </p:tav>
                                        <p:tav tm="40000">
                                          <p:val>
                                            <p:strVal val="ppt_x+-0.4000*(ppt_x*-0.8090+(1-ppt_y)*0.5878)"/>
                                          </p:val>
                                        </p:tav>
                                        <p:tav tm="45000">
                                          <p:val>
                                            <p:strVal val="ppt_x+-0.4500*(ppt_x*-0.9511+(1-ppt_y)*0.3090)"/>
                                          </p:val>
                                        </p:tav>
                                        <p:tav tm="50000">
                                          <p:val>
                                            <p:strVal val="ppt_x+-0.5000*(ppt_x*-1.0000+(1-ppt_y)*-0.0000)"/>
                                          </p:val>
                                        </p:tav>
                                        <p:tav tm="55000">
                                          <p:val>
                                            <p:strVal val="ppt_x+-0.5500*(ppt_x*-0.9511+(1-ppt_y)*-0.3090)"/>
                                          </p:val>
                                        </p:tav>
                                        <p:tav tm="60000">
                                          <p:val>
                                            <p:strVal val="ppt_x+-0.6000*(ppt_x*-0.8090+(1-ppt_y)*-0.5878)"/>
                                          </p:val>
                                        </p:tav>
                                        <p:tav tm="65000">
                                          <p:val>
                                            <p:strVal val="ppt_x+-0.6500*(ppt_x*-0.5878+(1-ppt_y)*-0.8090)"/>
                                          </p:val>
                                        </p:tav>
                                        <p:tav tm="70000">
                                          <p:val>
                                            <p:strVal val="ppt_x+-0.7000*(ppt_x*-0.3090+(1-ppt_y)*-0.9511)"/>
                                          </p:val>
                                        </p:tav>
                                        <p:tav tm="75000">
                                          <p:val>
                                            <p:strVal val="ppt_x+-0.7500*(ppt_x*0.0000+(1-ppt_y)*-1.0000)"/>
                                          </p:val>
                                        </p:tav>
                                        <p:tav tm="80000">
                                          <p:val>
                                            <p:strVal val="ppt_x+-0.8000*(ppt_x*0.3090+(1-ppt_y)*-0.9511)"/>
                                          </p:val>
                                        </p:tav>
                                        <p:tav tm="85000">
                                          <p:val>
                                            <p:strVal val="ppt_x+-0.8500*(ppt_x*0.5878+(1-ppt_y)*-0.8090)"/>
                                          </p:val>
                                        </p:tav>
                                        <p:tav tm="90000">
                                          <p:val>
                                            <p:strVal val="ppt_x+-0.9000*(ppt_x*0.8090+(1-ppt_y)*-0.5878)"/>
                                          </p:val>
                                        </p:tav>
                                        <p:tav tm="95000">
                                          <p:val>
                                            <p:strVal val="ppt_x+-0.9500*(ppt_x*0.9511+(1-ppt_y)*-0.3090)"/>
                                          </p:val>
                                        </p:tav>
                                        <p:tav tm="100000">
                                          <p:val>
                                            <p:strVal val="ppt_x+-1.0000*(ppt_x*1.0000+(1-ppt_y)*0.0000)"/>
                                          </p:val>
                                        </p:tav>
                                      </p:tavLst>
                                    </p:anim>
                                    <p:anim calcmode="lin" valueType="num">
                                      <p:cBhvr>
                                        <p:cTn id="134" dur="1000"/>
                                        <p:tgtEl>
                                          <p:spTgt spid="3">
                                            <p:txEl>
                                              <p:pRg st="6" end="6"/>
                                            </p:txEl>
                                          </p:spTgt>
                                        </p:tgtEl>
                                        <p:attrNameLst>
                                          <p:attrName>ppt_y</p:attrName>
                                        </p:attrNameLst>
                                      </p:cBhvr>
                                      <p:tavLst>
                                        <p:tav tm="0">
                                          <p:val>
                                            <p:strVal val="ppt_y"/>
                                          </p:val>
                                        </p:tav>
                                        <p:tav tm="5000">
                                          <p:val>
                                            <p:strVal val="ppt_y+-0.0500*(ppt_x*0.3090-(1-ppt_y)*0.9511)"/>
                                          </p:val>
                                        </p:tav>
                                        <p:tav tm="10000">
                                          <p:val>
                                            <p:strVal val="ppt_y+-0.1000*(ppt_x*0.5878-(1-ppt_y)*0.8090)"/>
                                          </p:val>
                                        </p:tav>
                                        <p:tav tm="15000">
                                          <p:val>
                                            <p:strVal val="ppt_y+-0.1500*(ppt_x*0.8090-(1-ppt_y)*0.5878)"/>
                                          </p:val>
                                        </p:tav>
                                        <p:tav tm="20000">
                                          <p:val>
                                            <p:strVal val="ppt_y+-0.2000*(ppt_x*0.9511-(1-ppt_y)*0.3090)"/>
                                          </p:val>
                                        </p:tav>
                                        <p:tav tm="25000">
                                          <p:val>
                                            <p:strVal val="ppt_y+-0.2500*(ppt_x*1.0000-(1-ppt_y)*-0.0000)"/>
                                          </p:val>
                                        </p:tav>
                                        <p:tav tm="30000">
                                          <p:val>
                                            <p:strVal val="ppt_y+-0.3000*(ppt_x*0.9511-(1-ppt_y)*-0.3090)"/>
                                          </p:val>
                                        </p:tav>
                                        <p:tav tm="35000">
                                          <p:val>
                                            <p:strVal val="ppt_y+-0.3500*(ppt_x*0.8090-(1-ppt_y)*-0.5878)"/>
                                          </p:val>
                                        </p:tav>
                                        <p:tav tm="40000">
                                          <p:val>
                                            <p:strVal val="ppt_y+-0.4000*(ppt_x*0.5878-(1-ppt_y)*-0.8090)"/>
                                          </p:val>
                                        </p:tav>
                                        <p:tav tm="45000">
                                          <p:val>
                                            <p:strVal val="ppt_y+-0.4500*(ppt_x*0.3090-(1-ppt_y)*-0.9511)"/>
                                          </p:val>
                                        </p:tav>
                                        <p:tav tm="50000">
                                          <p:val>
                                            <p:strVal val="ppt_y+-0.5000*(ppt_x*-0.0000-(1-ppt_y)*-1.0000)"/>
                                          </p:val>
                                        </p:tav>
                                        <p:tav tm="55000">
                                          <p:val>
                                            <p:strVal val="ppt_y+-0.5500*(ppt_x*-0.3090-(1-ppt_y)*-0.9511)"/>
                                          </p:val>
                                        </p:tav>
                                        <p:tav tm="60000">
                                          <p:val>
                                            <p:strVal val="ppt_y+-0.6000*(ppt_x*-0.5878-(1-ppt_y)*-0.8090)"/>
                                          </p:val>
                                        </p:tav>
                                        <p:tav tm="65000">
                                          <p:val>
                                            <p:strVal val="ppt_y+-0.6500*(ppt_x*-0.8090-(1-ppt_y)*-0.5878)"/>
                                          </p:val>
                                        </p:tav>
                                        <p:tav tm="70000">
                                          <p:val>
                                            <p:strVal val="ppt_y+-0.7000*(ppt_x*-0.9511-(1-ppt_y)*-0.3090)"/>
                                          </p:val>
                                        </p:tav>
                                        <p:tav tm="75000">
                                          <p:val>
                                            <p:strVal val="ppt_y+-0.7500*(ppt_x*-1.0000-(1-ppt_y)*0.0000)"/>
                                          </p:val>
                                        </p:tav>
                                        <p:tav tm="80000">
                                          <p:val>
                                            <p:strVal val="ppt_y+-0.8000*(ppt_x*-0.9511-(1-ppt_y)*0.3090)"/>
                                          </p:val>
                                        </p:tav>
                                        <p:tav tm="85000">
                                          <p:val>
                                            <p:strVal val="ppt_y+-0.8500*(ppt_x*-0.8090-(1-ppt_y)*0.5878)"/>
                                          </p:val>
                                        </p:tav>
                                        <p:tav tm="90000">
                                          <p:val>
                                            <p:strVal val="ppt_y+-0.9000*(ppt_x*-0.5878-(1-ppt_y)*0.8090)"/>
                                          </p:val>
                                        </p:tav>
                                        <p:tav tm="95000">
                                          <p:val>
                                            <p:strVal val="ppt_y+-0.9500*(ppt_x*-0.3090-(1-ppt_y)*0.9511)"/>
                                          </p:val>
                                        </p:tav>
                                        <p:tav tm="100000">
                                          <p:val>
                                            <p:strVal val="ppt_y+-1.0000*(ppt_x*0.0000-(1-ppt_y)*1.0000)"/>
                                          </p:val>
                                        </p:tav>
                                      </p:tavLst>
                                    </p:anim>
                                    <p:set>
                                      <p:cBhvr>
                                        <p:cTn id="135" dur="1" fill="hold">
                                          <p:stCondLst>
                                            <p:cond delay="999"/>
                                          </p:stCondLst>
                                        </p:cTn>
                                        <p:tgtEl>
                                          <p:spTgt spid="3">
                                            <p:txEl>
                                              <p:pRg st="6" end="6"/>
                                            </p:txEl>
                                          </p:spTgt>
                                        </p:tgtEl>
                                        <p:attrNameLst>
                                          <p:attrName>style.visibility</p:attrName>
                                        </p:attrNameLst>
                                      </p:cBhvr>
                                      <p:to>
                                        <p:strVal val="hidden"/>
                                      </p:to>
                                    </p:set>
                                  </p:childTnLst>
                                </p:cTn>
                              </p:par>
                              <p:par>
                                <p:cTn id="136" presetID="15" presetClass="exit" presetSubtype="0" fill="hold" nodeType="withEffect">
                                  <p:stCondLst>
                                    <p:cond delay="0"/>
                                  </p:stCondLst>
                                  <p:childTnLst>
                                    <p:anim calcmode="lin" valueType="num">
                                      <p:cBhvr>
                                        <p:cTn id="137" dur="1000"/>
                                        <p:tgtEl>
                                          <p:spTgt spid="3">
                                            <p:txEl>
                                              <p:pRg st="7" end="7"/>
                                            </p:txEl>
                                          </p:spTgt>
                                        </p:tgtEl>
                                        <p:attrNameLst>
                                          <p:attrName>ppt_w</p:attrName>
                                        </p:attrNameLst>
                                      </p:cBhvr>
                                      <p:tavLst>
                                        <p:tav tm="0">
                                          <p:val>
                                            <p:strVal val="ppt_w"/>
                                          </p:val>
                                        </p:tav>
                                        <p:tav tm="100000">
                                          <p:val>
                                            <p:fltVal val="0"/>
                                          </p:val>
                                        </p:tav>
                                      </p:tavLst>
                                    </p:anim>
                                    <p:anim calcmode="lin" valueType="num">
                                      <p:cBhvr>
                                        <p:cTn id="138" dur="1000"/>
                                        <p:tgtEl>
                                          <p:spTgt spid="3">
                                            <p:txEl>
                                              <p:pRg st="7" end="7"/>
                                            </p:txEl>
                                          </p:spTgt>
                                        </p:tgtEl>
                                        <p:attrNameLst>
                                          <p:attrName>ppt_h</p:attrName>
                                        </p:attrNameLst>
                                      </p:cBhvr>
                                      <p:tavLst>
                                        <p:tav tm="0">
                                          <p:val>
                                            <p:strVal val="ppt_h"/>
                                          </p:val>
                                        </p:tav>
                                        <p:tav tm="100000">
                                          <p:val>
                                            <p:fltVal val="0"/>
                                          </p:val>
                                        </p:tav>
                                      </p:tavLst>
                                    </p:anim>
                                    <p:anim calcmode="lin" valueType="num">
                                      <p:cBhvr>
                                        <p:cTn id="139" dur="1000"/>
                                        <p:tgtEl>
                                          <p:spTgt spid="3">
                                            <p:txEl>
                                              <p:pRg st="7" end="7"/>
                                            </p:txEl>
                                          </p:spTgt>
                                        </p:tgtEl>
                                        <p:attrNameLst>
                                          <p:attrName>ppt_x</p:attrName>
                                        </p:attrNameLst>
                                      </p:cBhvr>
                                      <p:tavLst>
                                        <p:tav tm="0">
                                          <p:val>
                                            <p:strVal val="ppt_x"/>
                                          </p:val>
                                        </p:tav>
                                        <p:tav tm="5000">
                                          <p:val>
                                            <p:strVal val="ppt_x+-0.0500*(ppt_x*0.9511+(1-ppt_y)*0.3090)"/>
                                          </p:val>
                                        </p:tav>
                                        <p:tav tm="10000">
                                          <p:val>
                                            <p:strVal val="ppt_x+-0.1000*(ppt_x*0.8090+(1-ppt_y)*0.5878)"/>
                                          </p:val>
                                        </p:tav>
                                        <p:tav tm="15000">
                                          <p:val>
                                            <p:strVal val="ppt_x+-0.1500*(ppt_x*0.5878+(1-ppt_y)*0.8090)"/>
                                          </p:val>
                                        </p:tav>
                                        <p:tav tm="20000">
                                          <p:val>
                                            <p:strVal val="ppt_x+-0.2000*(ppt_x*0.3090+(1-ppt_y)*0.9511)"/>
                                          </p:val>
                                        </p:tav>
                                        <p:tav tm="25000">
                                          <p:val>
                                            <p:strVal val="ppt_x+-0.2500*(ppt_x*-0.0000+(1-ppt_y)*1.0000)"/>
                                          </p:val>
                                        </p:tav>
                                        <p:tav tm="30000">
                                          <p:val>
                                            <p:strVal val="ppt_x+-0.3000*(ppt_x*-0.3090+(1-ppt_y)*0.9511)"/>
                                          </p:val>
                                        </p:tav>
                                        <p:tav tm="35000">
                                          <p:val>
                                            <p:strVal val="ppt_x+-0.3500*(ppt_x*-0.5878+(1-ppt_y)*0.8090)"/>
                                          </p:val>
                                        </p:tav>
                                        <p:tav tm="40000">
                                          <p:val>
                                            <p:strVal val="ppt_x+-0.4000*(ppt_x*-0.8090+(1-ppt_y)*0.5878)"/>
                                          </p:val>
                                        </p:tav>
                                        <p:tav tm="45000">
                                          <p:val>
                                            <p:strVal val="ppt_x+-0.4500*(ppt_x*-0.9511+(1-ppt_y)*0.3090)"/>
                                          </p:val>
                                        </p:tav>
                                        <p:tav tm="50000">
                                          <p:val>
                                            <p:strVal val="ppt_x+-0.5000*(ppt_x*-1.0000+(1-ppt_y)*-0.0000)"/>
                                          </p:val>
                                        </p:tav>
                                        <p:tav tm="55000">
                                          <p:val>
                                            <p:strVal val="ppt_x+-0.5500*(ppt_x*-0.9511+(1-ppt_y)*-0.3090)"/>
                                          </p:val>
                                        </p:tav>
                                        <p:tav tm="60000">
                                          <p:val>
                                            <p:strVal val="ppt_x+-0.6000*(ppt_x*-0.8090+(1-ppt_y)*-0.5878)"/>
                                          </p:val>
                                        </p:tav>
                                        <p:tav tm="65000">
                                          <p:val>
                                            <p:strVal val="ppt_x+-0.6500*(ppt_x*-0.5878+(1-ppt_y)*-0.8090)"/>
                                          </p:val>
                                        </p:tav>
                                        <p:tav tm="70000">
                                          <p:val>
                                            <p:strVal val="ppt_x+-0.7000*(ppt_x*-0.3090+(1-ppt_y)*-0.9511)"/>
                                          </p:val>
                                        </p:tav>
                                        <p:tav tm="75000">
                                          <p:val>
                                            <p:strVal val="ppt_x+-0.7500*(ppt_x*0.0000+(1-ppt_y)*-1.0000)"/>
                                          </p:val>
                                        </p:tav>
                                        <p:tav tm="80000">
                                          <p:val>
                                            <p:strVal val="ppt_x+-0.8000*(ppt_x*0.3090+(1-ppt_y)*-0.9511)"/>
                                          </p:val>
                                        </p:tav>
                                        <p:tav tm="85000">
                                          <p:val>
                                            <p:strVal val="ppt_x+-0.8500*(ppt_x*0.5878+(1-ppt_y)*-0.8090)"/>
                                          </p:val>
                                        </p:tav>
                                        <p:tav tm="90000">
                                          <p:val>
                                            <p:strVal val="ppt_x+-0.9000*(ppt_x*0.8090+(1-ppt_y)*-0.5878)"/>
                                          </p:val>
                                        </p:tav>
                                        <p:tav tm="95000">
                                          <p:val>
                                            <p:strVal val="ppt_x+-0.9500*(ppt_x*0.9511+(1-ppt_y)*-0.3090)"/>
                                          </p:val>
                                        </p:tav>
                                        <p:tav tm="100000">
                                          <p:val>
                                            <p:strVal val="ppt_x+-1.0000*(ppt_x*1.0000+(1-ppt_y)*0.0000)"/>
                                          </p:val>
                                        </p:tav>
                                      </p:tavLst>
                                    </p:anim>
                                    <p:anim calcmode="lin" valueType="num">
                                      <p:cBhvr>
                                        <p:cTn id="140" dur="1000"/>
                                        <p:tgtEl>
                                          <p:spTgt spid="3">
                                            <p:txEl>
                                              <p:pRg st="7" end="7"/>
                                            </p:txEl>
                                          </p:spTgt>
                                        </p:tgtEl>
                                        <p:attrNameLst>
                                          <p:attrName>ppt_y</p:attrName>
                                        </p:attrNameLst>
                                      </p:cBhvr>
                                      <p:tavLst>
                                        <p:tav tm="0">
                                          <p:val>
                                            <p:strVal val="ppt_y"/>
                                          </p:val>
                                        </p:tav>
                                        <p:tav tm="5000">
                                          <p:val>
                                            <p:strVal val="ppt_y+-0.0500*(ppt_x*0.3090-(1-ppt_y)*0.9511)"/>
                                          </p:val>
                                        </p:tav>
                                        <p:tav tm="10000">
                                          <p:val>
                                            <p:strVal val="ppt_y+-0.1000*(ppt_x*0.5878-(1-ppt_y)*0.8090)"/>
                                          </p:val>
                                        </p:tav>
                                        <p:tav tm="15000">
                                          <p:val>
                                            <p:strVal val="ppt_y+-0.1500*(ppt_x*0.8090-(1-ppt_y)*0.5878)"/>
                                          </p:val>
                                        </p:tav>
                                        <p:tav tm="20000">
                                          <p:val>
                                            <p:strVal val="ppt_y+-0.2000*(ppt_x*0.9511-(1-ppt_y)*0.3090)"/>
                                          </p:val>
                                        </p:tav>
                                        <p:tav tm="25000">
                                          <p:val>
                                            <p:strVal val="ppt_y+-0.2500*(ppt_x*1.0000-(1-ppt_y)*-0.0000)"/>
                                          </p:val>
                                        </p:tav>
                                        <p:tav tm="30000">
                                          <p:val>
                                            <p:strVal val="ppt_y+-0.3000*(ppt_x*0.9511-(1-ppt_y)*-0.3090)"/>
                                          </p:val>
                                        </p:tav>
                                        <p:tav tm="35000">
                                          <p:val>
                                            <p:strVal val="ppt_y+-0.3500*(ppt_x*0.8090-(1-ppt_y)*-0.5878)"/>
                                          </p:val>
                                        </p:tav>
                                        <p:tav tm="40000">
                                          <p:val>
                                            <p:strVal val="ppt_y+-0.4000*(ppt_x*0.5878-(1-ppt_y)*-0.8090)"/>
                                          </p:val>
                                        </p:tav>
                                        <p:tav tm="45000">
                                          <p:val>
                                            <p:strVal val="ppt_y+-0.4500*(ppt_x*0.3090-(1-ppt_y)*-0.9511)"/>
                                          </p:val>
                                        </p:tav>
                                        <p:tav tm="50000">
                                          <p:val>
                                            <p:strVal val="ppt_y+-0.5000*(ppt_x*-0.0000-(1-ppt_y)*-1.0000)"/>
                                          </p:val>
                                        </p:tav>
                                        <p:tav tm="55000">
                                          <p:val>
                                            <p:strVal val="ppt_y+-0.5500*(ppt_x*-0.3090-(1-ppt_y)*-0.9511)"/>
                                          </p:val>
                                        </p:tav>
                                        <p:tav tm="60000">
                                          <p:val>
                                            <p:strVal val="ppt_y+-0.6000*(ppt_x*-0.5878-(1-ppt_y)*-0.8090)"/>
                                          </p:val>
                                        </p:tav>
                                        <p:tav tm="65000">
                                          <p:val>
                                            <p:strVal val="ppt_y+-0.6500*(ppt_x*-0.8090-(1-ppt_y)*-0.5878)"/>
                                          </p:val>
                                        </p:tav>
                                        <p:tav tm="70000">
                                          <p:val>
                                            <p:strVal val="ppt_y+-0.7000*(ppt_x*-0.9511-(1-ppt_y)*-0.3090)"/>
                                          </p:val>
                                        </p:tav>
                                        <p:tav tm="75000">
                                          <p:val>
                                            <p:strVal val="ppt_y+-0.7500*(ppt_x*-1.0000-(1-ppt_y)*0.0000)"/>
                                          </p:val>
                                        </p:tav>
                                        <p:tav tm="80000">
                                          <p:val>
                                            <p:strVal val="ppt_y+-0.8000*(ppt_x*-0.9511-(1-ppt_y)*0.3090)"/>
                                          </p:val>
                                        </p:tav>
                                        <p:tav tm="85000">
                                          <p:val>
                                            <p:strVal val="ppt_y+-0.8500*(ppt_x*-0.8090-(1-ppt_y)*0.5878)"/>
                                          </p:val>
                                        </p:tav>
                                        <p:tav tm="90000">
                                          <p:val>
                                            <p:strVal val="ppt_y+-0.9000*(ppt_x*-0.5878-(1-ppt_y)*0.8090)"/>
                                          </p:val>
                                        </p:tav>
                                        <p:tav tm="95000">
                                          <p:val>
                                            <p:strVal val="ppt_y+-0.9500*(ppt_x*-0.3090-(1-ppt_y)*0.9511)"/>
                                          </p:val>
                                        </p:tav>
                                        <p:tav tm="100000">
                                          <p:val>
                                            <p:strVal val="ppt_y+-1.0000*(ppt_x*0.0000-(1-ppt_y)*1.0000)"/>
                                          </p:val>
                                        </p:tav>
                                      </p:tavLst>
                                    </p:anim>
                                    <p:set>
                                      <p:cBhvr>
                                        <p:cTn id="141" dur="1" fill="hold">
                                          <p:stCondLst>
                                            <p:cond delay="999"/>
                                          </p:stCondLst>
                                        </p:cTn>
                                        <p:tgtEl>
                                          <p:spTgt spid="3">
                                            <p:txEl>
                                              <p:pRg st="7" end="7"/>
                                            </p:txEl>
                                          </p:spTgt>
                                        </p:tgtEl>
                                        <p:attrNameLst>
                                          <p:attrName>style.visibility</p:attrName>
                                        </p:attrNameLst>
                                      </p:cBhvr>
                                      <p:to>
                                        <p:strVal val="hidden"/>
                                      </p:to>
                                    </p:set>
                                  </p:childTnLst>
                                </p:cTn>
                              </p:par>
                              <p:par>
                                <p:cTn id="142" presetID="15" presetClass="exit" presetSubtype="0" fill="hold" nodeType="withEffect">
                                  <p:stCondLst>
                                    <p:cond delay="0"/>
                                  </p:stCondLst>
                                  <p:childTnLst>
                                    <p:anim calcmode="lin" valueType="num">
                                      <p:cBhvr>
                                        <p:cTn id="143" dur="1000"/>
                                        <p:tgtEl>
                                          <p:spTgt spid="3">
                                            <p:txEl>
                                              <p:pRg st="8" end="8"/>
                                            </p:txEl>
                                          </p:spTgt>
                                        </p:tgtEl>
                                        <p:attrNameLst>
                                          <p:attrName>ppt_w</p:attrName>
                                        </p:attrNameLst>
                                      </p:cBhvr>
                                      <p:tavLst>
                                        <p:tav tm="0">
                                          <p:val>
                                            <p:strVal val="ppt_w"/>
                                          </p:val>
                                        </p:tav>
                                        <p:tav tm="100000">
                                          <p:val>
                                            <p:fltVal val="0"/>
                                          </p:val>
                                        </p:tav>
                                      </p:tavLst>
                                    </p:anim>
                                    <p:anim calcmode="lin" valueType="num">
                                      <p:cBhvr>
                                        <p:cTn id="144" dur="1000"/>
                                        <p:tgtEl>
                                          <p:spTgt spid="3">
                                            <p:txEl>
                                              <p:pRg st="8" end="8"/>
                                            </p:txEl>
                                          </p:spTgt>
                                        </p:tgtEl>
                                        <p:attrNameLst>
                                          <p:attrName>ppt_h</p:attrName>
                                        </p:attrNameLst>
                                      </p:cBhvr>
                                      <p:tavLst>
                                        <p:tav tm="0">
                                          <p:val>
                                            <p:strVal val="ppt_h"/>
                                          </p:val>
                                        </p:tav>
                                        <p:tav tm="100000">
                                          <p:val>
                                            <p:fltVal val="0"/>
                                          </p:val>
                                        </p:tav>
                                      </p:tavLst>
                                    </p:anim>
                                    <p:anim calcmode="lin" valueType="num">
                                      <p:cBhvr>
                                        <p:cTn id="145" dur="1000"/>
                                        <p:tgtEl>
                                          <p:spTgt spid="3">
                                            <p:txEl>
                                              <p:pRg st="8" end="8"/>
                                            </p:txEl>
                                          </p:spTgt>
                                        </p:tgtEl>
                                        <p:attrNameLst>
                                          <p:attrName>ppt_x</p:attrName>
                                        </p:attrNameLst>
                                      </p:cBhvr>
                                      <p:tavLst>
                                        <p:tav tm="0">
                                          <p:val>
                                            <p:strVal val="ppt_x"/>
                                          </p:val>
                                        </p:tav>
                                        <p:tav tm="5000">
                                          <p:val>
                                            <p:strVal val="ppt_x+-0.0500*(ppt_x*0.9511+(1-ppt_y)*0.3090)"/>
                                          </p:val>
                                        </p:tav>
                                        <p:tav tm="10000">
                                          <p:val>
                                            <p:strVal val="ppt_x+-0.1000*(ppt_x*0.8090+(1-ppt_y)*0.5878)"/>
                                          </p:val>
                                        </p:tav>
                                        <p:tav tm="15000">
                                          <p:val>
                                            <p:strVal val="ppt_x+-0.1500*(ppt_x*0.5878+(1-ppt_y)*0.8090)"/>
                                          </p:val>
                                        </p:tav>
                                        <p:tav tm="20000">
                                          <p:val>
                                            <p:strVal val="ppt_x+-0.2000*(ppt_x*0.3090+(1-ppt_y)*0.9511)"/>
                                          </p:val>
                                        </p:tav>
                                        <p:tav tm="25000">
                                          <p:val>
                                            <p:strVal val="ppt_x+-0.2500*(ppt_x*-0.0000+(1-ppt_y)*1.0000)"/>
                                          </p:val>
                                        </p:tav>
                                        <p:tav tm="30000">
                                          <p:val>
                                            <p:strVal val="ppt_x+-0.3000*(ppt_x*-0.3090+(1-ppt_y)*0.9511)"/>
                                          </p:val>
                                        </p:tav>
                                        <p:tav tm="35000">
                                          <p:val>
                                            <p:strVal val="ppt_x+-0.3500*(ppt_x*-0.5878+(1-ppt_y)*0.8090)"/>
                                          </p:val>
                                        </p:tav>
                                        <p:tav tm="40000">
                                          <p:val>
                                            <p:strVal val="ppt_x+-0.4000*(ppt_x*-0.8090+(1-ppt_y)*0.5878)"/>
                                          </p:val>
                                        </p:tav>
                                        <p:tav tm="45000">
                                          <p:val>
                                            <p:strVal val="ppt_x+-0.4500*(ppt_x*-0.9511+(1-ppt_y)*0.3090)"/>
                                          </p:val>
                                        </p:tav>
                                        <p:tav tm="50000">
                                          <p:val>
                                            <p:strVal val="ppt_x+-0.5000*(ppt_x*-1.0000+(1-ppt_y)*-0.0000)"/>
                                          </p:val>
                                        </p:tav>
                                        <p:tav tm="55000">
                                          <p:val>
                                            <p:strVal val="ppt_x+-0.5500*(ppt_x*-0.9511+(1-ppt_y)*-0.3090)"/>
                                          </p:val>
                                        </p:tav>
                                        <p:tav tm="60000">
                                          <p:val>
                                            <p:strVal val="ppt_x+-0.6000*(ppt_x*-0.8090+(1-ppt_y)*-0.5878)"/>
                                          </p:val>
                                        </p:tav>
                                        <p:tav tm="65000">
                                          <p:val>
                                            <p:strVal val="ppt_x+-0.6500*(ppt_x*-0.5878+(1-ppt_y)*-0.8090)"/>
                                          </p:val>
                                        </p:tav>
                                        <p:tav tm="70000">
                                          <p:val>
                                            <p:strVal val="ppt_x+-0.7000*(ppt_x*-0.3090+(1-ppt_y)*-0.9511)"/>
                                          </p:val>
                                        </p:tav>
                                        <p:tav tm="75000">
                                          <p:val>
                                            <p:strVal val="ppt_x+-0.7500*(ppt_x*0.0000+(1-ppt_y)*-1.0000)"/>
                                          </p:val>
                                        </p:tav>
                                        <p:tav tm="80000">
                                          <p:val>
                                            <p:strVal val="ppt_x+-0.8000*(ppt_x*0.3090+(1-ppt_y)*-0.9511)"/>
                                          </p:val>
                                        </p:tav>
                                        <p:tav tm="85000">
                                          <p:val>
                                            <p:strVal val="ppt_x+-0.8500*(ppt_x*0.5878+(1-ppt_y)*-0.8090)"/>
                                          </p:val>
                                        </p:tav>
                                        <p:tav tm="90000">
                                          <p:val>
                                            <p:strVal val="ppt_x+-0.9000*(ppt_x*0.8090+(1-ppt_y)*-0.5878)"/>
                                          </p:val>
                                        </p:tav>
                                        <p:tav tm="95000">
                                          <p:val>
                                            <p:strVal val="ppt_x+-0.9500*(ppt_x*0.9511+(1-ppt_y)*-0.3090)"/>
                                          </p:val>
                                        </p:tav>
                                        <p:tav tm="100000">
                                          <p:val>
                                            <p:strVal val="ppt_x+-1.0000*(ppt_x*1.0000+(1-ppt_y)*0.0000)"/>
                                          </p:val>
                                        </p:tav>
                                      </p:tavLst>
                                    </p:anim>
                                    <p:anim calcmode="lin" valueType="num">
                                      <p:cBhvr>
                                        <p:cTn id="146" dur="1000"/>
                                        <p:tgtEl>
                                          <p:spTgt spid="3">
                                            <p:txEl>
                                              <p:pRg st="8" end="8"/>
                                            </p:txEl>
                                          </p:spTgt>
                                        </p:tgtEl>
                                        <p:attrNameLst>
                                          <p:attrName>ppt_y</p:attrName>
                                        </p:attrNameLst>
                                      </p:cBhvr>
                                      <p:tavLst>
                                        <p:tav tm="0">
                                          <p:val>
                                            <p:strVal val="ppt_y"/>
                                          </p:val>
                                        </p:tav>
                                        <p:tav tm="5000">
                                          <p:val>
                                            <p:strVal val="ppt_y+-0.0500*(ppt_x*0.3090-(1-ppt_y)*0.9511)"/>
                                          </p:val>
                                        </p:tav>
                                        <p:tav tm="10000">
                                          <p:val>
                                            <p:strVal val="ppt_y+-0.1000*(ppt_x*0.5878-(1-ppt_y)*0.8090)"/>
                                          </p:val>
                                        </p:tav>
                                        <p:tav tm="15000">
                                          <p:val>
                                            <p:strVal val="ppt_y+-0.1500*(ppt_x*0.8090-(1-ppt_y)*0.5878)"/>
                                          </p:val>
                                        </p:tav>
                                        <p:tav tm="20000">
                                          <p:val>
                                            <p:strVal val="ppt_y+-0.2000*(ppt_x*0.9511-(1-ppt_y)*0.3090)"/>
                                          </p:val>
                                        </p:tav>
                                        <p:tav tm="25000">
                                          <p:val>
                                            <p:strVal val="ppt_y+-0.2500*(ppt_x*1.0000-(1-ppt_y)*-0.0000)"/>
                                          </p:val>
                                        </p:tav>
                                        <p:tav tm="30000">
                                          <p:val>
                                            <p:strVal val="ppt_y+-0.3000*(ppt_x*0.9511-(1-ppt_y)*-0.3090)"/>
                                          </p:val>
                                        </p:tav>
                                        <p:tav tm="35000">
                                          <p:val>
                                            <p:strVal val="ppt_y+-0.3500*(ppt_x*0.8090-(1-ppt_y)*-0.5878)"/>
                                          </p:val>
                                        </p:tav>
                                        <p:tav tm="40000">
                                          <p:val>
                                            <p:strVal val="ppt_y+-0.4000*(ppt_x*0.5878-(1-ppt_y)*-0.8090)"/>
                                          </p:val>
                                        </p:tav>
                                        <p:tav tm="45000">
                                          <p:val>
                                            <p:strVal val="ppt_y+-0.4500*(ppt_x*0.3090-(1-ppt_y)*-0.9511)"/>
                                          </p:val>
                                        </p:tav>
                                        <p:tav tm="50000">
                                          <p:val>
                                            <p:strVal val="ppt_y+-0.5000*(ppt_x*-0.0000-(1-ppt_y)*-1.0000)"/>
                                          </p:val>
                                        </p:tav>
                                        <p:tav tm="55000">
                                          <p:val>
                                            <p:strVal val="ppt_y+-0.5500*(ppt_x*-0.3090-(1-ppt_y)*-0.9511)"/>
                                          </p:val>
                                        </p:tav>
                                        <p:tav tm="60000">
                                          <p:val>
                                            <p:strVal val="ppt_y+-0.6000*(ppt_x*-0.5878-(1-ppt_y)*-0.8090)"/>
                                          </p:val>
                                        </p:tav>
                                        <p:tav tm="65000">
                                          <p:val>
                                            <p:strVal val="ppt_y+-0.6500*(ppt_x*-0.8090-(1-ppt_y)*-0.5878)"/>
                                          </p:val>
                                        </p:tav>
                                        <p:tav tm="70000">
                                          <p:val>
                                            <p:strVal val="ppt_y+-0.7000*(ppt_x*-0.9511-(1-ppt_y)*-0.3090)"/>
                                          </p:val>
                                        </p:tav>
                                        <p:tav tm="75000">
                                          <p:val>
                                            <p:strVal val="ppt_y+-0.7500*(ppt_x*-1.0000-(1-ppt_y)*0.0000)"/>
                                          </p:val>
                                        </p:tav>
                                        <p:tav tm="80000">
                                          <p:val>
                                            <p:strVal val="ppt_y+-0.8000*(ppt_x*-0.9511-(1-ppt_y)*0.3090)"/>
                                          </p:val>
                                        </p:tav>
                                        <p:tav tm="85000">
                                          <p:val>
                                            <p:strVal val="ppt_y+-0.8500*(ppt_x*-0.8090-(1-ppt_y)*0.5878)"/>
                                          </p:val>
                                        </p:tav>
                                        <p:tav tm="90000">
                                          <p:val>
                                            <p:strVal val="ppt_y+-0.9000*(ppt_x*-0.5878-(1-ppt_y)*0.8090)"/>
                                          </p:val>
                                        </p:tav>
                                        <p:tav tm="95000">
                                          <p:val>
                                            <p:strVal val="ppt_y+-0.9500*(ppt_x*-0.3090-(1-ppt_y)*0.9511)"/>
                                          </p:val>
                                        </p:tav>
                                        <p:tav tm="100000">
                                          <p:val>
                                            <p:strVal val="ppt_y+-1.0000*(ppt_x*0.0000-(1-ppt_y)*1.0000)"/>
                                          </p:val>
                                        </p:tav>
                                      </p:tavLst>
                                    </p:anim>
                                    <p:set>
                                      <p:cBhvr>
                                        <p:cTn id="147" dur="1" fill="hold">
                                          <p:stCondLst>
                                            <p:cond delay="999"/>
                                          </p:stCondLst>
                                        </p:cTn>
                                        <p:tgtEl>
                                          <p:spTgt spid="3">
                                            <p:txEl>
                                              <p:pRg st="8" end="8"/>
                                            </p:txEl>
                                          </p:spTgt>
                                        </p:tgtEl>
                                        <p:attrNameLst>
                                          <p:attrName>style.visibility</p:attrName>
                                        </p:attrNameLst>
                                      </p:cBhvr>
                                      <p:to>
                                        <p:strVal val="hidden"/>
                                      </p:to>
                                    </p:set>
                                  </p:childTnLst>
                                </p:cTn>
                              </p:par>
                              <p:par>
                                <p:cTn id="148" presetID="15" presetClass="exit" presetSubtype="0" fill="hold" nodeType="withEffect">
                                  <p:stCondLst>
                                    <p:cond delay="0"/>
                                  </p:stCondLst>
                                  <p:childTnLst>
                                    <p:anim calcmode="lin" valueType="num">
                                      <p:cBhvr>
                                        <p:cTn id="149" dur="1000"/>
                                        <p:tgtEl>
                                          <p:spTgt spid="3">
                                            <p:txEl>
                                              <p:pRg st="9" end="9"/>
                                            </p:txEl>
                                          </p:spTgt>
                                        </p:tgtEl>
                                        <p:attrNameLst>
                                          <p:attrName>ppt_w</p:attrName>
                                        </p:attrNameLst>
                                      </p:cBhvr>
                                      <p:tavLst>
                                        <p:tav tm="0">
                                          <p:val>
                                            <p:strVal val="ppt_w"/>
                                          </p:val>
                                        </p:tav>
                                        <p:tav tm="100000">
                                          <p:val>
                                            <p:fltVal val="0"/>
                                          </p:val>
                                        </p:tav>
                                      </p:tavLst>
                                    </p:anim>
                                    <p:anim calcmode="lin" valueType="num">
                                      <p:cBhvr>
                                        <p:cTn id="150" dur="1000"/>
                                        <p:tgtEl>
                                          <p:spTgt spid="3">
                                            <p:txEl>
                                              <p:pRg st="9" end="9"/>
                                            </p:txEl>
                                          </p:spTgt>
                                        </p:tgtEl>
                                        <p:attrNameLst>
                                          <p:attrName>ppt_h</p:attrName>
                                        </p:attrNameLst>
                                      </p:cBhvr>
                                      <p:tavLst>
                                        <p:tav tm="0">
                                          <p:val>
                                            <p:strVal val="ppt_h"/>
                                          </p:val>
                                        </p:tav>
                                        <p:tav tm="100000">
                                          <p:val>
                                            <p:fltVal val="0"/>
                                          </p:val>
                                        </p:tav>
                                      </p:tavLst>
                                    </p:anim>
                                    <p:anim calcmode="lin" valueType="num">
                                      <p:cBhvr>
                                        <p:cTn id="151" dur="1000"/>
                                        <p:tgtEl>
                                          <p:spTgt spid="3">
                                            <p:txEl>
                                              <p:pRg st="9" end="9"/>
                                            </p:txEl>
                                          </p:spTgt>
                                        </p:tgtEl>
                                        <p:attrNameLst>
                                          <p:attrName>ppt_x</p:attrName>
                                        </p:attrNameLst>
                                      </p:cBhvr>
                                      <p:tavLst>
                                        <p:tav tm="0">
                                          <p:val>
                                            <p:strVal val="ppt_x"/>
                                          </p:val>
                                        </p:tav>
                                        <p:tav tm="5000">
                                          <p:val>
                                            <p:strVal val="ppt_x+-0.0500*(ppt_x*0.9511+(1-ppt_y)*0.3090)"/>
                                          </p:val>
                                        </p:tav>
                                        <p:tav tm="10000">
                                          <p:val>
                                            <p:strVal val="ppt_x+-0.1000*(ppt_x*0.8090+(1-ppt_y)*0.5878)"/>
                                          </p:val>
                                        </p:tav>
                                        <p:tav tm="15000">
                                          <p:val>
                                            <p:strVal val="ppt_x+-0.1500*(ppt_x*0.5878+(1-ppt_y)*0.8090)"/>
                                          </p:val>
                                        </p:tav>
                                        <p:tav tm="20000">
                                          <p:val>
                                            <p:strVal val="ppt_x+-0.2000*(ppt_x*0.3090+(1-ppt_y)*0.9511)"/>
                                          </p:val>
                                        </p:tav>
                                        <p:tav tm="25000">
                                          <p:val>
                                            <p:strVal val="ppt_x+-0.2500*(ppt_x*-0.0000+(1-ppt_y)*1.0000)"/>
                                          </p:val>
                                        </p:tav>
                                        <p:tav tm="30000">
                                          <p:val>
                                            <p:strVal val="ppt_x+-0.3000*(ppt_x*-0.3090+(1-ppt_y)*0.9511)"/>
                                          </p:val>
                                        </p:tav>
                                        <p:tav tm="35000">
                                          <p:val>
                                            <p:strVal val="ppt_x+-0.3500*(ppt_x*-0.5878+(1-ppt_y)*0.8090)"/>
                                          </p:val>
                                        </p:tav>
                                        <p:tav tm="40000">
                                          <p:val>
                                            <p:strVal val="ppt_x+-0.4000*(ppt_x*-0.8090+(1-ppt_y)*0.5878)"/>
                                          </p:val>
                                        </p:tav>
                                        <p:tav tm="45000">
                                          <p:val>
                                            <p:strVal val="ppt_x+-0.4500*(ppt_x*-0.9511+(1-ppt_y)*0.3090)"/>
                                          </p:val>
                                        </p:tav>
                                        <p:tav tm="50000">
                                          <p:val>
                                            <p:strVal val="ppt_x+-0.5000*(ppt_x*-1.0000+(1-ppt_y)*-0.0000)"/>
                                          </p:val>
                                        </p:tav>
                                        <p:tav tm="55000">
                                          <p:val>
                                            <p:strVal val="ppt_x+-0.5500*(ppt_x*-0.9511+(1-ppt_y)*-0.3090)"/>
                                          </p:val>
                                        </p:tav>
                                        <p:tav tm="60000">
                                          <p:val>
                                            <p:strVal val="ppt_x+-0.6000*(ppt_x*-0.8090+(1-ppt_y)*-0.5878)"/>
                                          </p:val>
                                        </p:tav>
                                        <p:tav tm="65000">
                                          <p:val>
                                            <p:strVal val="ppt_x+-0.6500*(ppt_x*-0.5878+(1-ppt_y)*-0.8090)"/>
                                          </p:val>
                                        </p:tav>
                                        <p:tav tm="70000">
                                          <p:val>
                                            <p:strVal val="ppt_x+-0.7000*(ppt_x*-0.3090+(1-ppt_y)*-0.9511)"/>
                                          </p:val>
                                        </p:tav>
                                        <p:tav tm="75000">
                                          <p:val>
                                            <p:strVal val="ppt_x+-0.7500*(ppt_x*0.0000+(1-ppt_y)*-1.0000)"/>
                                          </p:val>
                                        </p:tav>
                                        <p:tav tm="80000">
                                          <p:val>
                                            <p:strVal val="ppt_x+-0.8000*(ppt_x*0.3090+(1-ppt_y)*-0.9511)"/>
                                          </p:val>
                                        </p:tav>
                                        <p:tav tm="85000">
                                          <p:val>
                                            <p:strVal val="ppt_x+-0.8500*(ppt_x*0.5878+(1-ppt_y)*-0.8090)"/>
                                          </p:val>
                                        </p:tav>
                                        <p:tav tm="90000">
                                          <p:val>
                                            <p:strVal val="ppt_x+-0.9000*(ppt_x*0.8090+(1-ppt_y)*-0.5878)"/>
                                          </p:val>
                                        </p:tav>
                                        <p:tav tm="95000">
                                          <p:val>
                                            <p:strVal val="ppt_x+-0.9500*(ppt_x*0.9511+(1-ppt_y)*-0.3090)"/>
                                          </p:val>
                                        </p:tav>
                                        <p:tav tm="100000">
                                          <p:val>
                                            <p:strVal val="ppt_x+-1.0000*(ppt_x*1.0000+(1-ppt_y)*0.0000)"/>
                                          </p:val>
                                        </p:tav>
                                      </p:tavLst>
                                    </p:anim>
                                    <p:anim calcmode="lin" valueType="num">
                                      <p:cBhvr>
                                        <p:cTn id="152" dur="1000"/>
                                        <p:tgtEl>
                                          <p:spTgt spid="3">
                                            <p:txEl>
                                              <p:pRg st="9" end="9"/>
                                            </p:txEl>
                                          </p:spTgt>
                                        </p:tgtEl>
                                        <p:attrNameLst>
                                          <p:attrName>ppt_y</p:attrName>
                                        </p:attrNameLst>
                                      </p:cBhvr>
                                      <p:tavLst>
                                        <p:tav tm="0">
                                          <p:val>
                                            <p:strVal val="ppt_y"/>
                                          </p:val>
                                        </p:tav>
                                        <p:tav tm="5000">
                                          <p:val>
                                            <p:strVal val="ppt_y+-0.0500*(ppt_x*0.3090-(1-ppt_y)*0.9511)"/>
                                          </p:val>
                                        </p:tav>
                                        <p:tav tm="10000">
                                          <p:val>
                                            <p:strVal val="ppt_y+-0.1000*(ppt_x*0.5878-(1-ppt_y)*0.8090)"/>
                                          </p:val>
                                        </p:tav>
                                        <p:tav tm="15000">
                                          <p:val>
                                            <p:strVal val="ppt_y+-0.1500*(ppt_x*0.8090-(1-ppt_y)*0.5878)"/>
                                          </p:val>
                                        </p:tav>
                                        <p:tav tm="20000">
                                          <p:val>
                                            <p:strVal val="ppt_y+-0.2000*(ppt_x*0.9511-(1-ppt_y)*0.3090)"/>
                                          </p:val>
                                        </p:tav>
                                        <p:tav tm="25000">
                                          <p:val>
                                            <p:strVal val="ppt_y+-0.2500*(ppt_x*1.0000-(1-ppt_y)*-0.0000)"/>
                                          </p:val>
                                        </p:tav>
                                        <p:tav tm="30000">
                                          <p:val>
                                            <p:strVal val="ppt_y+-0.3000*(ppt_x*0.9511-(1-ppt_y)*-0.3090)"/>
                                          </p:val>
                                        </p:tav>
                                        <p:tav tm="35000">
                                          <p:val>
                                            <p:strVal val="ppt_y+-0.3500*(ppt_x*0.8090-(1-ppt_y)*-0.5878)"/>
                                          </p:val>
                                        </p:tav>
                                        <p:tav tm="40000">
                                          <p:val>
                                            <p:strVal val="ppt_y+-0.4000*(ppt_x*0.5878-(1-ppt_y)*-0.8090)"/>
                                          </p:val>
                                        </p:tav>
                                        <p:tav tm="45000">
                                          <p:val>
                                            <p:strVal val="ppt_y+-0.4500*(ppt_x*0.3090-(1-ppt_y)*-0.9511)"/>
                                          </p:val>
                                        </p:tav>
                                        <p:tav tm="50000">
                                          <p:val>
                                            <p:strVal val="ppt_y+-0.5000*(ppt_x*-0.0000-(1-ppt_y)*-1.0000)"/>
                                          </p:val>
                                        </p:tav>
                                        <p:tav tm="55000">
                                          <p:val>
                                            <p:strVal val="ppt_y+-0.5500*(ppt_x*-0.3090-(1-ppt_y)*-0.9511)"/>
                                          </p:val>
                                        </p:tav>
                                        <p:tav tm="60000">
                                          <p:val>
                                            <p:strVal val="ppt_y+-0.6000*(ppt_x*-0.5878-(1-ppt_y)*-0.8090)"/>
                                          </p:val>
                                        </p:tav>
                                        <p:tav tm="65000">
                                          <p:val>
                                            <p:strVal val="ppt_y+-0.6500*(ppt_x*-0.8090-(1-ppt_y)*-0.5878)"/>
                                          </p:val>
                                        </p:tav>
                                        <p:tav tm="70000">
                                          <p:val>
                                            <p:strVal val="ppt_y+-0.7000*(ppt_x*-0.9511-(1-ppt_y)*-0.3090)"/>
                                          </p:val>
                                        </p:tav>
                                        <p:tav tm="75000">
                                          <p:val>
                                            <p:strVal val="ppt_y+-0.7500*(ppt_x*-1.0000-(1-ppt_y)*0.0000)"/>
                                          </p:val>
                                        </p:tav>
                                        <p:tav tm="80000">
                                          <p:val>
                                            <p:strVal val="ppt_y+-0.8000*(ppt_x*-0.9511-(1-ppt_y)*0.3090)"/>
                                          </p:val>
                                        </p:tav>
                                        <p:tav tm="85000">
                                          <p:val>
                                            <p:strVal val="ppt_y+-0.8500*(ppt_x*-0.8090-(1-ppt_y)*0.5878)"/>
                                          </p:val>
                                        </p:tav>
                                        <p:tav tm="90000">
                                          <p:val>
                                            <p:strVal val="ppt_y+-0.9000*(ppt_x*-0.5878-(1-ppt_y)*0.8090)"/>
                                          </p:val>
                                        </p:tav>
                                        <p:tav tm="95000">
                                          <p:val>
                                            <p:strVal val="ppt_y+-0.9500*(ppt_x*-0.3090-(1-ppt_y)*0.9511)"/>
                                          </p:val>
                                        </p:tav>
                                        <p:tav tm="100000">
                                          <p:val>
                                            <p:strVal val="ppt_y+-1.0000*(ppt_x*0.0000-(1-ppt_y)*1.0000)"/>
                                          </p:val>
                                        </p:tav>
                                      </p:tavLst>
                                    </p:anim>
                                    <p:set>
                                      <p:cBhvr>
                                        <p:cTn id="153" dur="1" fill="hold">
                                          <p:stCondLst>
                                            <p:cond delay="999"/>
                                          </p:stCondLst>
                                        </p:cTn>
                                        <p:tgtEl>
                                          <p:spTgt spid="3">
                                            <p:txEl>
                                              <p:pRg st="9" end="9"/>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Help is at hand…</a:t>
            </a:r>
            <a:endParaRPr lang="en-GB" dirty="0"/>
          </a:p>
        </p:txBody>
      </p:sp>
      <p:sp>
        <p:nvSpPr>
          <p:cNvPr id="3" name="Content Placeholder 2"/>
          <p:cNvSpPr>
            <a:spLocks noGrp="1"/>
          </p:cNvSpPr>
          <p:nvPr>
            <p:ph sz="quarter" idx="1"/>
          </p:nvPr>
        </p:nvSpPr>
        <p:spPr>
          <a:xfrm>
            <a:off x="457200" y="1600200"/>
            <a:ext cx="7467600" cy="4873625"/>
          </a:xfrm>
        </p:spPr>
        <p:txBody>
          <a:bodyPr/>
          <a:lstStyle/>
          <a:p>
            <a:r>
              <a:rPr lang="en-GB" altLang="en-US" smtClean="0"/>
              <a:t>http://www.phrasebank.manchester.ac.uk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Consider this...</a:t>
            </a:r>
            <a:endParaRPr lang="en-GB" dirty="0"/>
          </a:p>
        </p:txBody>
      </p:sp>
      <p:sp>
        <p:nvSpPr>
          <p:cNvPr id="3" name="Content Placeholder 2"/>
          <p:cNvSpPr>
            <a:spLocks noGrp="1"/>
          </p:cNvSpPr>
          <p:nvPr>
            <p:ph sz="quarter" idx="1"/>
          </p:nvPr>
        </p:nvSpPr>
        <p:spPr>
          <a:xfrm>
            <a:off x="457200" y="1600200"/>
            <a:ext cx="7467600" cy="4873625"/>
          </a:xfrm>
        </p:spPr>
        <p:txBody>
          <a:bodyPr>
            <a:normAutofit fontScale="92500"/>
          </a:bodyPr>
          <a:lstStyle/>
          <a:p>
            <a:pPr marL="274320" indent="-274320" eaLnBrk="1" fontAlgn="auto" hangingPunct="1">
              <a:spcAft>
                <a:spcPts val="0"/>
              </a:spcAft>
              <a:buFont typeface="Wingdings"/>
              <a:buChar char=""/>
              <a:defRPr/>
            </a:pPr>
            <a:r>
              <a:rPr lang="en-GB" dirty="0" smtClean="0"/>
              <a:t>From my experience I think that special educational needs is a controversial subject. Recent years have highlighted a rise in pupils gaining statements, particularly those with </a:t>
            </a:r>
            <a:r>
              <a:rPr lang="en-US" dirty="0" smtClean="0"/>
              <a:t>autistic spectrum disorder (ASD), profound and multiple learning difficulties (PMLD), and emotional, </a:t>
            </a:r>
            <a:r>
              <a:rPr lang="en-US" dirty="0" err="1" smtClean="0"/>
              <a:t>behavioural</a:t>
            </a:r>
            <a:r>
              <a:rPr lang="en-US" dirty="0" smtClean="0"/>
              <a:t> and social difficulties (EBSD)</a:t>
            </a:r>
            <a:r>
              <a:rPr lang="en-US" b="1" dirty="0" smtClean="0"/>
              <a:t>. ‘</a:t>
            </a:r>
            <a:r>
              <a:rPr lang="en-US" dirty="0" smtClean="0"/>
              <a:t>Children have special educational needs if they have a learning difficulty which calls for special educational provision to be made for them’</a:t>
            </a:r>
            <a:r>
              <a:rPr lang="en-US" b="1" dirty="0" smtClean="0"/>
              <a:t>(DFEE, 2002).</a:t>
            </a:r>
            <a:r>
              <a:rPr lang="en-US" dirty="0" smtClean="0"/>
              <a:t> Are their needs being met? In many cases I don’t think they are and this needs to be looked at. This is something I will look at in this assignment in my reading and in my discussion of school. </a:t>
            </a:r>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Consider this...</a:t>
            </a:r>
            <a:endParaRPr lang="en-GB" dirty="0"/>
          </a:p>
        </p:txBody>
      </p:sp>
      <p:sp>
        <p:nvSpPr>
          <p:cNvPr id="3" name="Content Placeholder 2"/>
          <p:cNvSpPr>
            <a:spLocks noGrp="1"/>
          </p:cNvSpPr>
          <p:nvPr>
            <p:ph sz="quarter" idx="1"/>
          </p:nvPr>
        </p:nvSpPr>
        <p:spPr>
          <a:xfrm>
            <a:off x="457200" y="1600200"/>
            <a:ext cx="7467600" cy="4873625"/>
          </a:xfrm>
        </p:spPr>
        <p:txBody>
          <a:bodyPr>
            <a:normAutofit fontScale="92500"/>
          </a:bodyPr>
          <a:lstStyle/>
          <a:p>
            <a:pPr marL="274320" indent="-274320" eaLnBrk="1" fontAlgn="auto" hangingPunct="1">
              <a:spcAft>
                <a:spcPts val="0"/>
              </a:spcAft>
              <a:buFont typeface="Wingdings"/>
              <a:buChar char=""/>
              <a:defRPr/>
            </a:pPr>
            <a:r>
              <a:rPr lang="en-GB" dirty="0" smtClean="0">
                <a:solidFill>
                  <a:srgbClr val="FF0000"/>
                </a:solidFill>
              </a:rPr>
              <a:t>From my experience I think </a:t>
            </a:r>
            <a:r>
              <a:rPr lang="en-GB" dirty="0" smtClean="0"/>
              <a:t>that special educational needs </a:t>
            </a:r>
            <a:r>
              <a:rPr lang="en-GB" dirty="0" smtClean="0">
                <a:solidFill>
                  <a:srgbClr val="FF0000"/>
                </a:solidFill>
              </a:rPr>
              <a:t>is a </a:t>
            </a:r>
            <a:r>
              <a:rPr lang="en-GB" dirty="0" smtClean="0"/>
              <a:t>controversial subject. Recent years have highlighted a rise in pupils gaining statements, particularly those with </a:t>
            </a:r>
            <a:r>
              <a:rPr lang="en-US" dirty="0" smtClean="0"/>
              <a:t>autistic spectrum disorder (ASD), profound and multiple learning difficulties (PMLD), and emotional, </a:t>
            </a:r>
            <a:r>
              <a:rPr lang="en-US" dirty="0" err="1" smtClean="0"/>
              <a:t>behavioural</a:t>
            </a:r>
            <a:r>
              <a:rPr lang="en-US" dirty="0" smtClean="0"/>
              <a:t> and social </a:t>
            </a:r>
            <a:r>
              <a:rPr lang="en-US" dirty="0" smtClean="0">
                <a:solidFill>
                  <a:srgbClr val="FF0000"/>
                </a:solidFill>
              </a:rPr>
              <a:t>difficulties (EBSD)</a:t>
            </a:r>
            <a:r>
              <a:rPr lang="en-US" b="1" dirty="0" smtClean="0">
                <a:solidFill>
                  <a:srgbClr val="FF0000"/>
                </a:solidFill>
              </a:rPr>
              <a:t>. ‘</a:t>
            </a:r>
            <a:r>
              <a:rPr lang="en-US" dirty="0" smtClean="0">
                <a:solidFill>
                  <a:srgbClr val="FF0000"/>
                </a:solidFill>
              </a:rPr>
              <a:t>Children have </a:t>
            </a:r>
            <a:r>
              <a:rPr lang="en-US" dirty="0" smtClean="0"/>
              <a:t>special educational needs if they have a learning difficulty which calls for special educational provision to be made for them’</a:t>
            </a:r>
            <a:r>
              <a:rPr lang="en-US" b="1" dirty="0" smtClean="0"/>
              <a:t>(DFEE</a:t>
            </a:r>
            <a:r>
              <a:rPr lang="en-US" b="1" dirty="0" smtClean="0">
                <a:solidFill>
                  <a:srgbClr val="FF0000"/>
                </a:solidFill>
              </a:rPr>
              <a:t>, 2002).</a:t>
            </a:r>
            <a:r>
              <a:rPr lang="en-US" dirty="0" smtClean="0">
                <a:solidFill>
                  <a:srgbClr val="FF0000"/>
                </a:solidFill>
              </a:rPr>
              <a:t> </a:t>
            </a:r>
            <a:r>
              <a:rPr lang="en-US" dirty="0" smtClean="0"/>
              <a:t>Are their needs being met? In many </a:t>
            </a:r>
            <a:r>
              <a:rPr lang="en-US" dirty="0" smtClean="0">
                <a:solidFill>
                  <a:srgbClr val="FF0000"/>
                </a:solidFill>
              </a:rPr>
              <a:t>cases I don’t think they are </a:t>
            </a:r>
            <a:r>
              <a:rPr lang="en-US" dirty="0" smtClean="0"/>
              <a:t>and this needs to be looked at. This is something I will look at in this assignment in my reading and in my discussion of school. </a:t>
            </a: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Consider this...</a:t>
            </a:r>
            <a:endParaRPr lang="en-GB" dirty="0"/>
          </a:p>
        </p:txBody>
      </p:sp>
      <p:sp>
        <p:nvSpPr>
          <p:cNvPr id="3" name="Content Placeholder 2"/>
          <p:cNvSpPr>
            <a:spLocks noGrp="1"/>
          </p:cNvSpPr>
          <p:nvPr>
            <p:ph sz="quarter" idx="1"/>
          </p:nvPr>
        </p:nvSpPr>
        <p:spPr>
          <a:xfrm>
            <a:off x="457200" y="1600200"/>
            <a:ext cx="7467600" cy="4873625"/>
          </a:xfrm>
        </p:spPr>
        <p:txBody>
          <a:bodyPr>
            <a:normAutofit fontScale="85000" lnSpcReduction="20000"/>
          </a:bodyPr>
          <a:lstStyle/>
          <a:p>
            <a:pPr marL="274320" indent="-274320" eaLnBrk="1" fontAlgn="auto" hangingPunct="1">
              <a:spcAft>
                <a:spcPts val="0"/>
              </a:spcAft>
              <a:buFont typeface="Wingdings"/>
              <a:buChar char=""/>
              <a:defRPr/>
            </a:pPr>
            <a:r>
              <a:rPr lang="en-GB" dirty="0" smtClean="0"/>
              <a:t>Special educational needs is arguably a controversial subject. Recent years have seen a rise in pupils gaining statements, particularly those with </a:t>
            </a:r>
            <a:r>
              <a:rPr lang="en-US" dirty="0" smtClean="0"/>
              <a:t>autistic spectrum disorder (ASD), profound and multiple learning difficulties (PMLD), and emotional, </a:t>
            </a:r>
            <a:r>
              <a:rPr lang="en-US" dirty="0" err="1" smtClean="0"/>
              <a:t>behavioural</a:t>
            </a:r>
            <a:r>
              <a:rPr lang="en-US" dirty="0" smtClean="0"/>
              <a:t> and social difficulties (EBSD)</a:t>
            </a:r>
            <a:r>
              <a:rPr lang="en-US" b="1" dirty="0" smtClean="0"/>
              <a:t>(</a:t>
            </a:r>
            <a:r>
              <a:rPr lang="en-US" b="1" dirty="0" err="1" smtClean="0"/>
              <a:t>Ofsted</a:t>
            </a:r>
            <a:r>
              <a:rPr lang="en-US" b="1" dirty="0" smtClean="0"/>
              <a:t>, 2004:7).</a:t>
            </a:r>
          </a:p>
          <a:p>
            <a:pPr marL="274320" indent="-274320" eaLnBrk="1" fontAlgn="auto" hangingPunct="1">
              <a:spcAft>
                <a:spcPts val="0"/>
              </a:spcAft>
              <a:buFont typeface="Wingdings"/>
              <a:buChar char=""/>
              <a:defRPr/>
            </a:pPr>
            <a:r>
              <a:rPr lang="en-GB" dirty="0" smtClean="0"/>
              <a:t>According to DFEE, </a:t>
            </a:r>
            <a:r>
              <a:rPr lang="en-US" dirty="0" smtClean="0"/>
              <a:t>‘children have special educational needs if they have a learning difficulty which calls for special educational provision to be made for them’</a:t>
            </a:r>
            <a:r>
              <a:rPr lang="en-US" b="1" dirty="0" smtClean="0"/>
              <a:t>(DFEE, 2002:26).</a:t>
            </a:r>
            <a:r>
              <a:rPr lang="en-US" dirty="0" smtClean="0"/>
              <a:t>This broad statement can be linked to many pupils who have low cognitive assessment test (CAT) scores, but who are not deemed as having specific SLD. This can therefore range from a pupil with mild dyslexia, whose needs could usually be successfully met in the classroom </a:t>
            </a:r>
            <a:r>
              <a:rPr lang="en-US" b="1" dirty="0" smtClean="0"/>
              <a:t>(Warnock &amp; Norwich, 2010:13)</a:t>
            </a:r>
            <a:r>
              <a:rPr lang="en-US" dirty="0" smtClean="0"/>
              <a:t> to a pupil with </a:t>
            </a:r>
            <a:r>
              <a:rPr lang="en-GB" dirty="0" smtClean="0"/>
              <a:t>multi-sensory impairment where more advanced, specialist support may be needed for the pupil to successfully access the curriculum in a mainstream classroom.</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And then this...</a:t>
            </a:r>
            <a:endParaRPr lang="en-GB" dirty="0"/>
          </a:p>
        </p:txBody>
      </p:sp>
      <p:sp>
        <p:nvSpPr>
          <p:cNvPr id="3" name="Content Placeholder 2"/>
          <p:cNvSpPr>
            <a:spLocks noGrp="1"/>
          </p:cNvSpPr>
          <p:nvPr>
            <p:ph sz="quarter" idx="1"/>
          </p:nvPr>
        </p:nvSpPr>
        <p:spPr>
          <a:xfrm>
            <a:off x="457200" y="1600200"/>
            <a:ext cx="7400925" cy="4257675"/>
          </a:xfrm>
        </p:spPr>
        <p:txBody>
          <a:bodyPr>
            <a:normAutofit fontScale="85000" lnSpcReduction="20000"/>
          </a:bodyPr>
          <a:lstStyle/>
          <a:p>
            <a:pPr marL="274320" indent="-274320" eaLnBrk="1" fontAlgn="auto" hangingPunct="1">
              <a:spcAft>
                <a:spcPts val="0"/>
              </a:spcAft>
              <a:buFont typeface="Wingdings"/>
              <a:buChar char=""/>
              <a:defRPr/>
            </a:pPr>
            <a:r>
              <a:rPr lang="en-GB" dirty="0" smtClean="0"/>
              <a:t>In 2008, </a:t>
            </a:r>
            <a:r>
              <a:rPr lang="en-GB" dirty="0" err="1" smtClean="0"/>
              <a:t>Estyn</a:t>
            </a:r>
            <a:r>
              <a:rPr lang="en-GB" dirty="0" smtClean="0"/>
              <a:t> situated reading emphatically at the ‘heart of pupils’ learning, seeing it as ‘vital for pupils’ ‘long term educational achievement and social fulfilment’ (</a:t>
            </a:r>
            <a:r>
              <a:rPr lang="en-GB" dirty="0" err="1" smtClean="0"/>
              <a:t>Estyn</a:t>
            </a:r>
            <a:r>
              <a:rPr lang="en-GB" dirty="0" smtClean="0"/>
              <a:t>, 2008: 2).  Estyn are certainly not isolated in their views; reading has been cited frequently as integral to pupils’ educational, personal, social, creative and cultural development (Cooze, 2013: 74; Daly, 2009: 103, Haworth et al, 2004: 65 and </a:t>
            </a:r>
            <a:r>
              <a:rPr lang="en-GB" dirty="0" err="1" smtClean="0"/>
              <a:t>Traves</a:t>
            </a:r>
            <a:r>
              <a:rPr lang="en-GB" dirty="0" smtClean="0"/>
              <a:t>, 1994: 92).  Nonetheless, despite this perceived agreement regarding the advantages of a central focus on  developing pupils’ reading, ‘fierce debates’ (Haworth, 2004: 65) concerning the execution of reading in secondary English classrooms have lead to substantial discord. </a:t>
            </a:r>
            <a:r>
              <a:rPr lang="en-GB" dirty="0" err="1" smtClean="0"/>
              <a:t>Traves</a:t>
            </a:r>
            <a:r>
              <a:rPr lang="en-GB" dirty="0" smtClean="0"/>
              <a:t> (1994), amongst others (see Barton, 2012), has attributed this to a complex and deeply rooted debate which stems from a conflict between the ways in which reading as a skill and reading instruction are perceived.</a:t>
            </a:r>
            <a:endParaRPr lang="en-GB" dirty="0"/>
          </a:p>
        </p:txBody>
      </p:sp>
      <p:sp>
        <p:nvSpPr>
          <p:cNvPr id="50180" name="TextBox 3"/>
          <p:cNvSpPr txBox="1">
            <a:spLocks noChangeArrowheads="1"/>
          </p:cNvSpPr>
          <p:nvPr/>
        </p:nvSpPr>
        <p:spPr bwMode="auto">
          <a:xfrm>
            <a:off x="714375" y="6215063"/>
            <a:ext cx="71437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anose="05000000000000000000" pitchFamily="2" charset="2"/>
              <a:buChar char=""/>
              <a:defRPr sz="2400">
                <a:solidFill>
                  <a:schemeClr val="tx1"/>
                </a:solidFill>
                <a:latin typeface="Century Schoolbook" panose="02040604050505020304" pitchFamily="18" charset="0"/>
              </a:defRPr>
            </a:lvl1pPr>
            <a:lvl2pPr marL="742950" indent="-285750" eaLnBrk="0" hangingPunct="0">
              <a:spcBef>
                <a:spcPct val="20000"/>
              </a:spcBef>
              <a:buClr>
                <a:schemeClr val="accent1"/>
              </a:buClr>
              <a:buSzPct val="80000"/>
              <a:buFont typeface="Wingdings 2" panose="05020102010507070707" pitchFamily="18" charset="2"/>
              <a:buChar char=""/>
              <a:defRPr sz="2100">
                <a:solidFill>
                  <a:schemeClr val="tx1"/>
                </a:solidFill>
                <a:latin typeface="Century Schoolbook" panose="02040604050505020304" pitchFamily="18" charset="0"/>
              </a:defRPr>
            </a:lvl2pPr>
            <a:lvl3pPr marL="1143000" indent="-228600" eaLnBrk="0" hangingPunct="0">
              <a:spcBef>
                <a:spcPct val="20000"/>
              </a:spcBef>
              <a:buClr>
                <a:srgbClr val="E0752F"/>
              </a:buClr>
              <a:buSzPct val="60000"/>
              <a:buFont typeface="Wingdings" panose="05000000000000000000" pitchFamily="2" charset="2"/>
              <a:buChar char=""/>
              <a:defRPr sz="2400">
                <a:solidFill>
                  <a:schemeClr val="tx1"/>
                </a:solidFill>
                <a:latin typeface="Century Schoolbook" panose="02040604050505020304" pitchFamily="18" charset="0"/>
              </a:defRPr>
            </a:lvl3pPr>
            <a:lvl4pPr marL="1600200" indent="-228600" eaLnBrk="0" hangingPunct="0">
              <a:spcBef>
                <a:spcPct val="20000"/>
              </a:spcBef>
              <a:buClr>
                <a:srgbClr val="FEC3AE"/>
              </a:buClr>
              <a:buSzPct val="60000"/>
              <a:buFont typeface="Wingdings" panose="05000000000000000000" pitchFamily="2" charset="2"/>
              <a:buChar char=""/>
              <a:defRPr sz="2000">
                <a:solidFill>
                  <a:schemeClr val="tx1"/>
                </a:solidFill>
                <a:latin typeface="Century Schoolbook" panose="02040604050505020304" pitchFamily="18" charset="0"/>
              </a:defRPr>
            </a:lvl4pPr>
            <a:lvl5pPr marL="2057400" indent="-228600" eaLnBrk="0" hangingPunct="0">
              <a:spcBef>
                <a:spcPct val="20000"/>
              </a:spcBef>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5pPr>
            <a:lvl6pPr marL="25146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6pPr>
            <a:lvl7pPr marL="29718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7pPr>
            <a:lvl8pPr marL="34290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8pPr>
            <a:lvl9pPr marL="38862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9pPr>
          </a:lstStyle>
          <a:p>
            <a:pPr eaLnBrk="1" hangingPunct="1">
              <a:spcBef>
                <a:spcPct val="0"/>
              </a:spcBef>
              <a:buClrTx/>
              <a:buSzTx/>
              <a:buFontTx/>
              <a:buNone/>
            </a:pPr>
            <a:r>
              <a:rPr lang="en-GB" altLang="en-US" sz="1800">
                <a:latin typeface="Arial" panose="020B0604020202020204" pitchFamily="34" charset="0"/>
              </a:rPr>
              <a:t>What do you think this trainee discusses next? </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And then this...</a:t>
            </a:r>
            <a:endParaRPr lang="en-GB" dirty="0"/>
          </a:p>
        </p:txBody>
      </p:sp>
      <p:sp>
        <p:nvSpPr>
          <p:cNvPr id="3" name="Content Placeholder 2"/>
          <p:cNvSpPr>
            <a:spLocks noGrp="1"/>
          </p:cNvSpPr>
          <p:nvPr>
            <p:ph sz="quarter" idx="1"/>
          </p:nvPr>
        </p:nvSpPr>
        <p:spPr>
          <a:xfrm>
            <a:off x="457200" y="1600200"/>
            <a:ext cx="7400925" cy="4257675"/>
          </a:xfrm>
        </p:spPr>
        <p:txBody>
          <a:bodyPr>
            <a:normAutofit fontScale="85000" lnSpcReduction="20000"/>
          </a:bodyPr>
          <a:lstStyle/>
          <a:p>
            <a:pPr marL="274320" indent="-274320" eaLnBrk="1" fontAlgn="auto" hangingPunct="1">
              <a:spcAft>
                <a:spcPts val="0"/>
              </a:spcAft>
              <a:buFont typeface="Wingdings"/>
              <a:buChar char=""/>
              <a:defRPr/>
            </a:pPr>
            <a:r>
              <a:rPr lang="en-GB" dirty="0" smtClean="0"/>
              <a:t>In 2008, </a:t>
            </a:r>
            <a:r>
              <a:rPr lang="en-GB" dirty="0" err="1" smtClean="0">
                <a:solidFill>
                  <a:srgbClr val="FF0000"/>
                </a:solidFill>
              </a:rPr>
              <a:t>Estyn</a:t>
            </a:r>
            <a:r>
              <a:rPr lang="en-GB" dirty="0" smtClean="0">
                <a:solidFill>
                  <a:srgbClr val="FF0000"/>
                </a:solidFill>
              </a:rPr>
              <a:t> situated reading emphatically at the ‘heart</a:t>
            </a:r>
            <a:r>
              <a:rPr lang="en-GB" dirty="0" smtClean="0"/>
              <a:t> of pupils’ learning, seeing it as ‘vital for pupils’ ‘long term educational achievement and social fulfilment’ (</a:t>
            </a:r>
            <a:r>
              <a:rPr lang="en-GB" dirty="0" err="1" smtClean="0"/>
              <a:t>Estyn</a:t>
            </a:r>
            <a:r>
              <a:rPr lang="en-GB" dirty="0" smtClean="0"/>
              <a:t>, 2008: 2).  </a:t>
            </a:r>
            <a:r>
              <a:rPr lang="en-GB" dirty="0" err="1" smtClean="0"/>
              <a:t>Estyn</a:t>
            </a:r>
            <a:r>
              <a:rPr lang="en-GB" dirty="0" smtClean="0"/>
              <a:t> are certainly not isolated in their </a:t>
            </a:r>
            <a:r>
              <a:rPr lang="en-GB" dirty="0" smtClean="0">
                <a:solidFill>
                  <a:srgbClr val="FF0000"/>
                </a:solidFill>
              </a:rPr>
              <a:t>views; reading </a:t>
            </a:r>
            <a:r>
              <a:rPr lang="en-GB" dirty="0" smtClean="0"/>
              <a:t>has been cited frequently as integral to pupils’ educational, personal, social, creative and cultural development (</a:t>
            </a:r>
            <a:r>
              <a:rPr lang="en-GB" dirty="0" err="1" smtClean="0">
                <a:solidFill>
                  <a:srgbClr val="FF0000"/>
                </a:solidFill>
              </a:rPr>
              <a:t>Cooze</a:t>
            </a:r>
            <a:r>
              <a:rPr lang="en-GB" dirty="0" smtClean="0">
                <a:solidFill>
                  <a:srgbClr val="FF0000"/>
                </a:solidFill>
              </a:rPr>
              <a:t>, 2011: 74; Daly, 2009: 103, Haworth et al, 2004: 65 a</a:t>
            </a:r>
            <a:r>
              <a:rPr lang="en-GB" dirty="0" smtClean="0"/>
              <a:t>nd </a:t>
            </a:r>
            <a:r>
              <a:rPr lang="en-GB" dirty="0" err="1" smtClean="0"/>
              <a:t>Traves</a:t>
            </a:r>
            <a:r>
              <a:rPr lang="en-GB" dirty="0" smtClean="0"/>
              <a:t>, 1994: 92).  </a:t>
            </a:r>
            <a:r>
              <a:rPr lang="en-GB" dirty="0" smtClean="0">
                <a:solidFill>
                  <a:srgbClr val="FF0000"/>
                </a:solidFill>
              </a:rPr>
              <a:t>Nonetheless, </a:t>
            </a:r>
            <a:r>
              <a:rPr lang="en-GB" dirty="0" smtClean="0"/>
              <a:t>despite this perceived agreement regarding the advantages of a central focus on  developing pupils’ reading, ‘fierce debates’ (Haworth, 2004: 65) concerning the execution of reading in secondary English classrooms have lead to substantial discord. </a:t>
            </a:r>
            <a:r>
              <a:rPr lang="en-GB" dirty="0" err="1" smtClean="0"/>
              <a:t>Traves</a:t>
            </a:r>
            <a:r>
              <a:rPr lang="en-GB" dirty="0" smtClean="0"/>
              <a:t> (1994), amongst others (see Barton, 2012), has attributed this to a complex and deeply rooted debate </a:t>
            </a:r>
            <a:r>
              <a:rPr lang="en-GB" dirty="0" smtClean="0">
                <a:solidFill>
                  <a:srgbClr val="FF0000"/>
                </a:solidFill>
              </a:rPr>
              <a:t>which stems from a conflict between the ways in which both reading as a skill and reading instruction are perceived</a:t>
            </a:r>
            <a:r>
              <a:rPr lang="en-GB" dirty="0"/>
              <a:t>.</a:t>
            </a:r>
          </a:p>
        </p:txBody>
      </p:sp>
      <p:sp>
        <p:nvSpPr>
          <p:cNvPr id="51204" name="TextBox 3"/>
          <p:cNvSpPr txBox="1">
            <a:spLocks noChangeArrowheads="1"/>
          </p:cNvSpPr>
          <p:nvPr/>
        </p:nvSpPr>
        <p:spPr bwMode="auto">
          <a:xfrm>
            <a:off x="714375" y="6215063"/>
            <a:ext cx="71437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anose="05000000000000000000" pitchFamily="2" charset="2"/>
              <a:buChar char=""/>
              <a:defRPr sz="2400">
                <a:solidFill>
                  <a:schemeClr val="tx1"/>
                </a:solidFill>
                <a:latin typeface="Century Schoolbook" panose="02040604050505020304" pitchFamily="18" charset="0"/>
              </a:defRPr>
            </a:lvl1pPr>
            <a:lvl2pPr marL="742950" indent="-285750" eaLnBrk="0" hangingPunct="0">
              <a:spcBef>
                <a:spcPct val="20000"/>
              </a:spcBef>
              <a:buClr>
                <a:schemeClr val="accent1"/>
              </a:buClr>
              <a:buSzPct val="80000"/>
              <a:buFont typeface="Wingdings 2" panose="05020102010507070707" pitchFamily="18" charset="2"/>
              <a:buChar char=""/>
              <a:defRPr sz="2100">
                <a:solidFill>
                  <a:schemeClr val="tx1"/>
                </a:solidFill>
                <a:latin typeface="Century Schoolbook" panose="02040604050505020304" pitchFamily="18" charset="0"/>
              </a:defRPr>
            </a:lvl2pPr>
            <a:lvl3pPr marL="1143000" indent="-228600" eaLnBrk="0" hangingPunct="0">
              <a:spcBef>
                <a:spcPct val="20000"/>
              </a:spcBef>
              <a:buClr>
                <a:srgbClr val="E0752F"/>
              </a:buClr>
              <a:buSzPct val="60000"/>
              <a:buFont typeface="Wingdings" panose="05000000000000000000" pitchFamily="2" charset="2"/>
              <a:buChar char=""/>
              <a:defRPr sz="2400">
                <a:solidFill>
                  <a:schemeClr val="tx1"/>
                </a:solidFill>
                <a:latin typeface="Century Schoolbook" panose="02040604050505020304" pitchFamily="18" charset="0"/>
              </a:defRPr>
            </a:lvl3pPr>
            <a:lvl4pPr marL="1600200" indent="-228600" eaLnBrk="0" hangingPunct="0">
              <a:spcBef>
                <a:spcPct val="20000"/>
              </a:spcBef>
              <a:buClr>
                <a:srgbClr val="FEC3AE"/>
              </a:buClr>
              <a:buSzPct val="60000"/>
              <a:buFont typeface="Wingdings" panose="05000000000000000000" pitchFamily="2" charset="2"/>
              <a:buChar char=""/>
              <a:defRPr sz="2000">
                <a:solidFill>
                  <a:schemeClr val="tx1"/>
                </a:solidFill>
                <a:latin typeface="Century Schoolbook" panose="02040604050505020304" pitchFamily="18" charset="0"/>
              </a:defRPr>
            </a:lvl4pPr>
            <a:lvl5pPr marL="2057400" indent="-228600" eaLnBrk="0" hangingPunct="0">
              <a:spcBef>
                <a:spcPct val="20000"/>
              </a:spcBef>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5pPr>
            <a:lvl6pPr marL="25146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6pPr>
            <a:lvl7pPr marL="29718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7pPr>
            <a:lvl8pPr marL="34290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8pPr>
            <a:lvl9pPr marL="38862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9pPr>
          </a:lstStyle>
          <a:p>
            <a:pPr eaLnBrk="1" hangingPunct="1">
              <a:spcBef>
                <a:spcPct val="0"/>
              </a:spcBef>
              <a:buClrTx/>
              <a:buSzTx/>
              <a:buFontTx/>
              <a:buNone/>
            </a:pPr>
            <a:r>
              <a:rPr lang="en-GB" altLang="en-US" sz="1800">
                <a:latin typeface="Arial" panose="020B0604020202020204" pitchFamily="34" charset="0"/>
              </a:rPr>
              <a:t>What do you think this trainee discusses next? </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defRPr/>
            </a:pPr>
            <a:r>
              <a:rPr lang="en-GB" altLang="en-US" smtClean="0"/>
              <a:t>Most Important</a:t>
            </a:r>
          </a:p>
        </p:txBody>
      </p:sp>
      <p:sp>
        <p:nvSpPr>
          <p:cNvPr id="27651" name="Rectangle 3"/>
          <p:cNvSpPr>
            <a:spLocks noGrp="1" noChangeArrowheads="1"/>
          </p:cNvSpPr>
          <p:nvPr>
            <p:ph type="body" idx="1"/>
          </p:nvPr>
        </p:nvSpPr>
        <p:spPr>
          <a:xfrm>
            <a:off x="457200" y="1600200"/>
            <a:ext cx="7467600" cy="4873625"/>
          </a:xfrm>
        </p:spPr>
        <p:txBody>
          <a:bodyPr/>
          <a:lstStyle/>
          <a:p>
            <a:pPr eaLnBrk="1" hangingPunct="1">
              <a:lnSpc>
                <a:spcPct val="90000"/>
              </a:lnSpc>
            </a:pPr>
            <a:r>
              <a:rPr lang="en-GB" altLang="en-US" sz="2800" dirty="0" smtClean="0"/>
              <a:t>Remember that this is manageable; others have gone before you.</a:t>
            </a:r>
          </a:p>
          <a:p>
            <a:pPr eaLnBrk="1" hangingPunct="1">
              <a:lnSpc>
                <a:spcPct val="90000"/>
              </a:lnSpc>
            </a:pPr>
            <a:r>
              <a:rPr lang="en-GB" altLang="en-US" sz="2800" dirty="0" smtClean="0"/>
              <a:t>Don’t try to do too much  -you are unlikely to ‘cure’ literacy in  a few thousand words. </a:t>
            </a:r>
          </a:p>
          <a:p>
            <a:pPr eaLnBrk="1" hangingPunct="1">
              <a:lnSpc>
                <a:spcPct val="90000"/>
              </a:lnSpc>
            </a:pPr>
            <a:r>
              <a:rPr lang="en-GB" altLang="en-US" sz="2800" dirty="0" smtClean="0"/>
              <a:t>Reach critical conclusions that will impact upon your developing practice. For </a:t>
            </a:r>
            <a:r>
              <a:rPr lang="en-GB" altLang="en-US" sz="2800" smtClean="0"/>
              <a:t>Module </a:t>
            </a:r>
            <a:r>
              <a:rPr lang="en-GB" altLang="en-US" sz="2800" smtClean="0"/>
              <a:t>ECSP6001, </a:t>
            </a:r>
            <a:r>
              <a:rPr lang="en-GB" altLang="en-US" sz="2800" dirty="0" smtClean="0"/>
              <a:t>demonstrate your ability to reflect purposefully on your practice. </a:t>
            </a:r>
          </a:p>
          <a:p>
            <a:pPr eaLnBrk="1" hangingPunct="1">
              <a:lnSpc>
                <a:spcPct val="90000"/>
              </a:lnSpc>
            </a:pPr>
            <a:r>
              <a:rPr lang="en-GB" altLang="en-US" sz="2800" dirty="0" smtClean="0"/>
              <a:t>Avoid Hamlet syndrome - don’t fret yourself into inaction.</a:t>
            </a:r>
          </a:p>
          <a:p>
            <a:pPr eaLnBrk="1" hangingPunct="1">
              <a:lnSpc>
                <a:spcPct val="90000"/>
              </a:lnSpc>
            </a:pPr>
            <a:endParaRPr lang="en-GB" altLang="en-US" sz="2800"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Effect transition="in" filter="wipe(down)">
                                      <p:cBhvr>
                                        <p:cTn id="7" dur="580">
                                          <p:stCondLst>
                                            <p:cond delay="0"/>
                                          </p:stCondLst>
                                        </p:cTn>
                                        <p:tgtEl>
                                          <p:spTgt spid="27651">
                                            <p:txEl>
                                              <p:pRg st="0" end="0"/>
                                            </p:txEl>
                                          </p:spTgt>
                                        </p:tgtEl>
                                      </p:cBhvr>
                                    </p:animEffect>
                                    <p:anim calcmode="lin" valueType="num">
                                      <p:cBhvr>
                                        <p:cTn id="8" dur="1822" tmFilter="0,0; 0.14,0.36; 0.43,0.73; 0.71,0.91; 1.0,1.0">
                                          <p:stCondLst>
                                            <p:cond delay="0"/>
                                          </p:stCondLst>
                                        </p:cTn>
                                        <p:tgtEl>
                                          <p:spTgt spid="27651">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7651">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7651">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7651">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7651">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7651">
                                            <p:txEl>
                                              <p:pRg st="0" end="0"/>
                                            </p:txEl>
                                          </p:spTgt>
                                        </p:tgtEl>
                                      </p:cBhvr>
                                      <p:to x="100000" y="60000"/>
                                    </p:animScale>
                                    <p:animScale>
                                      <p:cBhvr>
                                        <p:cTn id="14" dur="166" decel="50000">
                                          <p:stCondLst>
                                            <p:cond delay="676"/>
                                          </p:stCondLst>
                                        </p:cTn>
                                        <p:tgtEl>
                                          <p:spTgt spid="27651">
                                            <p:txEl>
                                              <p:pRg st="0" end="0"/>
                                            </p:txEl>
                                          </p:spTgt>
                                        </p:tgtEl>
                                      </p:cBhvr>
                                      <p:to x="100000" y="100000"/>
                                    </p:animScale>
                                    <p:animScale>
                                      <p:cBhvr>
                                        <p:cTn id="15" dur="26">
                                          <p:stCondLst>
                                            <p:cond delay="1312"/>
                                          </p:stCondLst>
                                        </p:cTn>
                                        <p:tgtEl>
                                          <p:spTgt spid="27651">
                                            <p:txEl>
                                              <p:pRg st="0" end="0"/>
                                            </p:txEl>
                                          </p:spTgt>
                                        </p:tgtEl>
                                      </p:cBhvr>
                                      <p:to x="100000" y="80000"/>
                                    </p:animScale>
                                    <p:animScale>
                                      <p:cBhvr>
                                        <p:cTn id="16" dur="166" decel="50000">
                                          <p:stCondLst>
                                            <p:cond delay="1338"/>
                                          </p:stCondLst>
                                        </p:cTn>
                                        <p:tgtEl>
                                          <p:spTgt spid="27651">
                                            <p:txEl>
                                              <p:pRg st="0" end="0"/>
                                            </p:txEl>
                                          </p:spTgt>
                                        </p:tgtEl>
                                      </p:cBhvr>
                                      <p:to x="100000" y="100000"/>
                                    </p:animScale>
                                    <p:animScale>
                                      <p:cBhvr>
                                        <p:cTn id="17" dur="26">
                                          <p:stCondLst>
                                            <p:cond delay="1642"/>
                                          </p:stCondLst>
                                        </p:cTn>
                                        <p:tgtEl>
                                          <p:spTgt spid="27651">
                                            <p:txEl>
                                              <p:pRg st="0" end="0"/>
                                            </p:txEl>
                                          </p:spTgt>
                                        </p:tgtEl>
                                      </p:cBhvr>
                                      <p:to x="100000" y="90000"/>
                                    </p:animScale>
                                    <p:animScale>
                                      <p:cBhvr>
                                        <p:cTn id="18" dur="166" decel="50000">
                                          <p:stCondLst>
                                            <p:cond delay="1668"/>
                                          </p:stCondLst>
                                        </p:cTn>
                                        <p:tgtEl>
                                          <p:spTgt spid="27651">
                                            <p:txEl>
                                              <p:pRg st="0" end="0"/>
                                            </p:txEl>
                                          </p:spTgt>
                                        </p:tgtEl>
                                      </p:cBhvr>
                                      <p:to x="100000" y="100000"/>
                                    </p:animScale>
                                    <p:animScale>
                                      <p:cBhvr>
                                        <p:cTn id="19" dur="26">
                                          <p:stCondLst>
                                            <p:cond delay="1808"/>
                                          </p:stCondLst>
                                        </p:cTn>
                                        <p:tgtEl>
                                          <p:spTgt spid="27651">
                                            <p:txEl>
                                              <p:pRg st="0" end="0"/>
                                            </p:txEl>
                                          </p:spTgt>
                                        </p:tgtEl>
                                      </p:cBhvr>
                                      <p:to x="100000" y="95000"/>
                                    </p:animScale>
                                    <p:animScale>
                                      <p:cBhvr>
                                        <p:cTn id="20" dur="166" decel="50000">
                                          <p:stCondLst>
                                            <p:cond delay="1834"/>
                                          </p:stCondLst>
                                        </p:cTn>
                                        <p:tgtEl>
                                          <p:spTgt spid="27651">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27651">
                                            <p:txEl>
                                              <p:pRg st="1" end="1"/>
                                            </p:txEl>
                                          </p:spTgt>
                                        </p:tgtEl>
                                        <p:attrNameLst>
                                          <p:attrName>style.visibility</p:attrName>
                                        </p:attrNameLst>
                                      </p:cBhvr>
                                      <p:to>
                                        <p:strVal val="visible"/>
                                      </p:to>
                                    </p:set>
                                    <p:animEffect transition="in" filter="wipe(down)">
                                      <p:cBhvr>
                                        <p:cTn id="23" dur="580">
                                          <p:stCondLst>
                                            <p:cond delay="0"/>
                                          </p:stCondLst>
                                        </p:cTn>
                                        <p:tgtEl>
                                          <p:spTgt spid="27651">
                                            <p:txEl>
                                              <p:pRg st="1" end="1"/>
                                            </p:txEl>
                                          </p:spTgt>
                                        </p:tgtEl>
                                      </p:cBhvr>
                                    </p:animEffect>
                                    <p:anim calcmode="lin" valueType="num">
                                      <p:cBhvr>
                                        <p:cTn id="24" dur="1822" tmFilter="0,0; 0.14,0.36; 0.43,0.73; 0.71,0.91; 1.0,1.0">
                                          <p:stCondLst>
                                            <p:cond delay="0"/>
                                          </p:stCondLst>
                                        </p:cTn>
                                        <p:tgtEl>
                                          <p:spTgt spid="27651">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27651">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27651">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27651">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27651">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27651">
                                            <p:txEl>
                                              <p:pRg st="1" end="1"/>
                                            </p:txEl>
                                          </p:spTgt>
                                        </p:tgtEl>
                                      </p:cBhvr>
                                      <p:to x="100000" y="60000"/>
                                    </p:animScale>
                                    <p:animScale>
                                      <p:cBhvr>
                                        <p:cTn id="30" dur="166" decel="50000">
                                          <p:stCondLst>
                                            <p:cond delay="676"/>
                                          </p:stCondLst>
                                        </p:cTn>
                                        <p:tgtEl>
                                          <p:spTgt spid="27651">
                                            <p:txEl>
                                              <p:pRg st="1" end="1"/>
                                            </p:txEl>
                                          </p:spTgt>
                                        </p:tgtEl>
                                      </p:cBhvr>
                                      <p:to x="100000" y="100000"/>
                                    </p:animScale>
                                    <p:animScale>
                                      <p:cBhvr>
                                        <p:cTn id="31" dur="26">
                                          <p:stCondLst>
                                            <p:cond delay="1312"/>
                                          </p:stCondLst>
                                        </p:cTn>
                                        <p:tgtEl>
                                          <p:spTgt spid="27651">
                                            <p:txEl>
                                              <p:pRg st="1" end="1"/>
                                            </p:txEl>
                                          </p:spTgt>
                                        </p:tgtEl>
                                      </p:cBhvr>
                                      <p:to x="100000" y="80000"/>
                                    </p:animScale>
                                    <p:animScale>
                                      <p:cBhvr>
                                        <p:cTn id="32" dur="166" decel="50000">
                                          <p:stCondLst>
                                            <p:cond delay="1338"/>
                                          </p:stCondLst>
                                        </p:cTn>
                                        <p:tgtEl>
                                          <p:spTgt spid="27651">
                                            <p:txEl>
                                              <p:pRg st="1" end="1"/>
                                            </p:txEl>
                                          </p:spTgt>
                                        </p:tgtEl>
                                      </p:cBhvr>
                                      <p:to x="100000" y="100000"/>
                                    </p:animScale>
                                    <p:animScale>
                                      <p:cBhvr>
                                        <p:cTn id="33" dur="26">
                                          <p:stCondLst>
                                            <p:cond delay="1642"/>
                                          </p:stCondLst>
                                        </p:cTn>
                                        <p:tgtEl>
                                          <p:spTgt spid="27651">
                                            <p:txEl>
                                              <p:pRg st="1" end="1"/>
                                            </p:txEl>
                                          </p:spTgt>
                                        </p:tgtEl>
                                      </p:cBhvr>
                                      <p:to x="100000" y="90000"/>
                                    </p:animScale>
                                    <p:animScale>
                                      <p:cBhvr>
                                        <p:cTn id="34" dur="166" decel="50000">
                                          <p:stCondLst>
                                            <p:cond delay="1668"/>
                                          </p:stCondLst>
                                        </p:cTn>
                                        <p:tgtEl>
                                          <p:spTgt spid="27651">
                                            <p:txEl>
                                              <p:pRg st="1" end="1"/>
                                            </p:txEl>
                                          </p:spTgt>
                                        </p:tgtEl>
                                      </p:cBhvr>
                                      <p:to x="100000" y="100000"/>
                                    </p:animScale>
                                    <p:animScale>
                                      <p:cBhvr>
                                        <p:cTn id="35" dur="26">
                                          <p:stCondLst>
                                            <p:cond delay="1808"/>
                                          </p:stCondLst>
                                        </p:cTn>
                                        <p:tgtEl>
                                          <p:spTgt spid="27651">
                                            <p:txEl>
                                              <p:pRg st="1" end="1"/>
                                            </p:txEl>
                                          </p:spTgt>
                                        </p:tgtEl>
                                      </p:cBhvr>
                                      <p:to x="100000" y="95000"/>
                                    </p:animScale>
                                    <p:animScale>
                                      <p:cBhvr>
                                        <p:cTn id="36" dur="166" decel="50000">
                                          <p:stCondLst>
                                            <p:cond delay="1834"/>
                                          </p:stCondLst>
                                        </p:cTn>
                                        <p:tgtEl>
                                          <p:spTgt spid="27651">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27651">
                                            <p:txEl>
                                              <p:pRg st="2" end="2"/>
                                            </p:txEl>
                                          </p:spTgt>
                                        </p:tgtEl>
                                        <p:attrNameLst>
                                          <p:attrName>style.visibility</p:attrName>
                                        </p:attrNameLst>
                                      </p:cBhvr>
                                      <p:to>
                                        <p:strVal val="visible"/>
                                      </p:to>
                                    </p:set>
                                    <p:animEffect transition="in" filter="wipe(down)">
                                      <p:cBhvr>
                                        <p:cTn id="39" dur="580">
                                          <p:stCondLst>
                                            <p:cond delay="0"/>
                                          </p:stCondLst>
                                        </p:cTn>
                                        <p:tgtEl>
                                          <p:spTgt spid="27651">
                                            <p:txEl>
                                              <p:pRg st="2" end="2"/>
                                            </p:txEl>
                                          </p:spTgt>
                                        </p:tgtEl>
                                      </p:cBhvr>
                                    </p:animEffect>
                                    <p:anim calcmode="lin" valueType="num">
                                      <p:cBhvr>
                                        <p:cTn id="40" dur="1822" tmFilter="0,0; 0.14,0.36; 0.43,0.73; 0.71,0.91; 1.0,1.0">
                                          <p:stCondLst>
                                            <p:cond delay="0"/>
                                          </p:stCondLst>
                                        </p:cTn>
                                        <p:tgtEl>
                                          <p:spTgt spid="27651">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27651">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27651">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27651">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27651">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27651">
                                            <p:txEl>
                                              <p:pRg st="2" end="2"/>
                                            </p:txEl>
                                          </p:spTgt>
                                        </p:tgtEl>
                                      </p:cBhvr>
                                      <p:to x="100000" y="60000"/>
                                    </p:animScale>
                                    <p:animScale>
                                      <p:cBhvr>
                                        <p:cTn id="46" dur="166" decel="50000">
                                          <p:stCondLst>
                                            <p:cond delay="676"/>
                                          </p:stCondLst>
                                        </p:cTn>
                                        <p:tgtEl>
                                          <p:spTgt spid="27651">
                                            <p:txEl>
                                              <p:pRg st="2" end="2"/>
                                            </p:txEl>
                                          </p:spTgt>
                                        </p:tgtEl>
                                      </p:cBhvr>
                                      <p:to x="100000" y="100000"/>
                                    </p:animScale>
                                    <p:animScale>
                                      <p:cBhvr>
                                        <p:cTn id="47" dur="26">
                                          <p:stCondLst>
                                            <p:cond delay="1312"/>
                                          </p:stCondLst>
                                        </p:cTn>
                                        <p:tgtEl>
                                          <p:spTgt spid="27651">
                                            <p:txEl>
                                              <p:pRg st="2" end="2"/>
                                            </p:txEl>
                                          </p:spTgt>
                                        </p:tgtEl>
                                      </p:cBhvr>
                                      <p:to x="100000" y="80000"/>
                                    </p:animScale>
                                    <p:animScale>
                                      <p:cBhvr>
                                        <p:cTn id="48" dur="166" decel="50000">
                                          <p:stCondLst>
                                            <p:cond delay="1338"/>
                                          </p:stCondLst>
                                        </p:cTn>
                                        <p:tgtEl>
                                          <p:spTgt spid="27651">
                                            <p:txEl>
                                              <p:pRg st="2" end="2"/>
                                            </p:txEl>
                                          </p:spTgt>
                                        </p:tgtEl>
                                      </p:cBhvr>
                                      <p:to x="100000" y="100000"/>
                                    </p:animScale>
                                    <p:animScale>
                                      <p:cBhvr>
                                        <p:cTn id="49" dur="26">
                                          <p:stCondLst>
                                            <p:cond delay="1642"/>
                                          </p:stCondLst>
                                        </p:cTn>
                                        <p:tgtEl>
                                          <p:spTgt spid="27651">
                                            <p:txEl>
                                              <p:pRg st="2" end="2"/>
                                            </p:txEl>
                                          </p:spTgt>
                                        </p:tgtEl>
                                      </p:cBhvr>
                                      <p:to x="100000" y="90000"/>
                                    </p:animScale>
                                    <p:animScale>
                                      <p:cBhvr>
                                        <p:cTn id="50" dur="166" decel="50000">
                                          <p:stCondLst>
                                            <p:cond delay="1668"/>
                                          </p:stCondLst>
                                        </p:cTn>
                                        <p:tgtEl>
                                          <p:spTgt spid="27651">
                                            <p:txEl>
                                              <p:pRg st="2" end="2"/>
                                            </p:txEl>
                                          </p:spTgt>
                                        </p:tgtEl>
                                      </p:cBhvr>
                                      <p:to x="100000" y="100000"/>
                                    </p:animScale>
                                    <p:animScale>
                                      <p:cBhvr>
                                        <p:cTn id="51" dur="26">
                                          <p:stCondLst>
                                            <p:cond delay="1808"/>
                                          </p:stCondLst>
                                        </p:cTn>
                                        <p:tgtEl>
                                          <p:spTgt spid="27651">
                                            <p:txEl>
                                              <p:pRg st="2" end="2"/>
                                            </p:txEl>
                                          </p:spTgt>
                                        </p:tgtEl>
                                      </p:cBhvr>
                                      <p:to x="100000" y="95000"/>
                                    </p:animScale>
                                    <p:animScale>
                                      <p:cBhvr>
                                        <p:cTn id="52" dur="166" decel="50000">
                                          <p:stCondLst>
                                            <p:cond delay="1834"/>
                                          </p:stCondLst>
                                        </p:cTn>
                                        <p:tgtEl>
                                          <p:spTgt spid="27651">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27651">
                                            <p:txEl>
                                              <p:pRg st="3" end="3"/>
                                            </p:txEl>
                                          </p:spTgt>
                                        </p:tgtEl>
                                        <p:attrNameLst>
                                          <p:attrName>style.visibility</p:attrName>
                                        </p:attrNameLst>
                                      </p:cBhvr>
                                      <p:to>
                                        <p:strVal val="visible"/>
                                      </p:to>
                                    </p:set>
                                    <p:animEffect transition="in" filter="wipe(down)">
                                      <p:cBhvr>
                                        <p:cTn id="55" dur="580">
                                          <p:stCondLst>
                                            <p:cond delay="0"/>
                                          </p:stCondLst>
                                        </p:cTn>
                                        <p:tgtEl>
                                          <p:spTgt spid="27651">
                                            <p:txEl>
                                              <p:pRg st="3" end="3"/>
                                            </p:txEl>
                                          </p:spTgt>
                                        </p:tgtEl>
                                      </p:cBhvr>
                                    </p:animEffect>
                                    <p:anim calcmode="lin" valueType="num">
                                      <p:cBhvr>
                                        <p:cTn id="56" dur="1822" tmFilter="0,0; 0.14,0.36; 0.43,0.73; 0.71,0.91; 1.0,1.0">
                                          <p:stCondLst>
                                            <p:cond delay="0"/>
                                          </p:stCondLst>
                                        </p:cTn>
                                        <p:tgtEl>
                                          <p:spTgt spid="27651">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27651">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27651">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27651">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27651">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27651">
                                            <p:txEl>
                                              <p:pRg st="3" end="3"/>
                                            </p:txEl>
                                          </p:spTgt>
                                        </p:tgtEl>
                                      </p:cBhvr>
                                      <p:to x="100000" y="60000"/>
                                    </p:animScale>
                                    <p:animScale>
                                      <p:cBhvr>
                                        <p:cTn id="62" dur="166" decel="50000">
                                          <p:stCondLst>
                                            <p:cond delay="676"/>
                                          </p:stCondLst>
                                        </p:cTn>
                                        <p:tgtEl>
                                          <p:spTgt spid="27651">
                                            <p:txEl>
                                              <p:pRg st="3" end="3"/>
                                            </p:txEl>
                                          </p:spTgt>
                                        </p:tgtEl>
                                      </p:cBhvr>
                                      <p:to x="100000" y="100000"/>
                                    </p:animScale>
                                    <p:animScale>
                                      <p:cBhvr>
                                        <p:cTn id="63" dur="26">
                                          <p:stCondLst>
                                            <p:cond delay="1312"/>
                                          </p:stCondLst>
                                        </p:cTn>
                                        <p:tgtEl>
                                          <p:spTgt spid="27651">
                                            <p:txEl>
                                              <p:pRg st="3" end="3"/>
                                            </p:txEl>
                                          </p:spTgt>
                                        </p:tgtEl>
                                      </p:cBhvr>
                                      <p:to x="100000" y="80000"/>
                                    </p:animScale>
                                    <p:animScale>
                                      <p:cBhvr>
                                        <p:cTn id="64" dur="166" decel="50000">
                                          <p:stCondLst>
                                            <p:cond delay="1338"/>
                                          </p:stCondLst>
                                        </p:cTn>
                                        <p:tgtEl>
                                          <p:spTgt spid="27651">
                                            <p:txEl>
                                              <p:pRg st="3" end="3"/>
                                            </p:txEl>
                                          </p:spTgt>
                                        </p:tgtEl>
                                      </p:cBhvr>
                                      <p:to x="100000" y="100000"/>
                                    </p:animScale>
                                    <p:animScale>
                                      <p:cBhvr>
                                        <p:cTn id="65" dur="26">
                                          <p:stCondLst>
                                            <p:cond delay="1642"/>
                                          </p:stCondLst>
                                        </p:cTn>
                                        <p:tgtEl>
                                          <p:spTgt spid="27651">
                                            <p:txEl>
                                              <p:pRg st="3" end="3"/>
                                            </p:txEl>
                                          </p:spTgt>
                                        </p:tgtEl>
                                      </p:cBhvr>
                                      <p:to x="100000" y="90000"/>
                                    </p:animScale>
                                    <p:animScale>
                                      <p:cBhvr>
                                        <p:cTn id="66" dur="166" decel="50000">
                                          <p:stCondLst>
                                            <p:cond delay="1668"/>
                                          </p:stCondLst>
                                        </p:cTn>
                                        <p:tgtEl>
                                          <p:spTgt spid="27651">
                                            <p:txEl>
                                              <p:pRg st="3" end="3"/>
                                            </p:txEl>
                                          </p:spTgt>
                                        </p:tgtEl>
                                      </p:cBhvr>
                                      <p:to x="100000" y="100000"/>
                                    </p:animScale>
                                    <p:animScale>
                                      <p:cBhvr>
                                        <p:cTn id="67" dur="26">
                                          <p:stCondLst>
                                            <p:cond delay="1808"/>
                                          </p:stCondLst>
                                        </p:cTn>
                                        <p:tgtEl>
                                          <p:spTgt spid="27651">
                                            <p:txEl>
                                              <p:pRg st="3" end="3"/>
                                            </p:txEl>
                                          </p:spTgt>
                                        </p:tgtEl>
                                      </p:cBhvr>
                                      <p:to x="100000" y="95000"/>
                                    </p:animScale>
                                    <p:animScale>
                                      <p:cBhvr>
                                        <p:cTn id="68" dur="166" decel="50000">
                                          <p:stCondLst>
                                            <p:cond delay="1834"/>
                                          </p:stCondLst>
                                        </p:cTn>
                                        <p:tgtEl>
                                          <p:spTgt spid="27651">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themeOverride>
</file>

<file path=docProps/app.xml><?xml version="1.0" encoding="utf-8"?>
<Properties xmlns="http://schemas.openxmlformats.org/officeDocument/2006/extended-properties" xmlns:vt="http://schemas.openxmlformats.org/officeDocument/2006/docPropsVTypes">
  <Template>Oriel</Template>
  <TotalTime>1043</TotalTime>
  <Words>4362</Words>
  <Application>Microsoft Office PowerPoint</Application>
  <PresentationFormat>On-screen Show (4:3)</PresentationFormat>
  <Paragraphs>283</Paragraphs>
  <Slides>42</Slides>
  <Notes>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42</vt:i4>
      </vt:variant>
    </vt:vector>
  </HeadingPairs>
  <TitlesOfParts>
    <vt:vector size="53" baseType="lpstr">
      <vt:lpstr>ＭＳ Ｐゴシック</vt:lpstr>
      <vt:lpstr>ＭＳ Ｐゴシック</vt:lpstr>
      <vt:lpstr>Arial</vt:lpstr>
      <vt:lpstr>Bradley Hand ITC</vt:lpstr>
      <vt:lpstr>Calibri</vt:lpstr>
      <vt:lpstr>Century Schoolbook</vt:lpstr>
      <vt:lpstr>Symbol</vt:lpstr>
      <vt:lpstr>Times New Roman</vt:lpstr>
      <vt:lpstr>Wingdings</vt:lpstr>
      <vt:lpstr>Wingdings 2</vt:lpstr>
      <vt:lpstr>Oriel</vt:lpstr>
      <vt:lpstr>Reading and Writing for your Assignments </vt:lpstr>
      <vt:lpstr>What is it? Reading for your assignments</vt:lpstr>
      <vt:lpstr> reading (and how it benefits your writing)</vt:lpstr>
      <vt:lpstr>What do I need to demonstrate? </vt:lpstr>
      <vt:lpstr>What should  reading help me find out?</vt:lpstr>
      <vt:lpstr>Why can’t I just get on with it?</vt:lpstr>
      <vt:lpstr>Critical = criticise? </vt:lpstr>
      <vt:lpstr>PowerPoint Presentation</vt:lpstr>
      <vt:lpstr>PowerPoint Presentation</vt:lpstr>
      <vt:lpstr>PowerPoint Presentation</vt:lpstr>
      <vt:lpstr>Where do I begin? </vt:lpstr>
      <vt:lpstr> Reading an academic text.</vt:lpstr>
      <vt:lpstr>A Closer Look</vt:lpstr>
      <vt:lpstr>At this stage you may Feel like this….</vt:lpstr>
      <vt:lpstr>Engage with texts. Don’t just look for a quote…</vt:lpstr>
      <vt:lpstr> look at this…</vt:lpstr>
      <vt:lpstr>Look at this…</vt:lpstr>
      <vt:lpstr>General </vt:lpstr>
      <vt:lpstr>Avoid</vt:lpstr>
      <vt:lpstr>And then I just have to write it....</vt:lpstr>
      <vt:lpstr>What do I need to demonstrate?</vt:lpstr>
      <vt:lpstr>Developing/sustaining argument</vt:lpstr>
      <vt:lpstr>Signposting and making transitions </vt:lpstr>
      <vt:lpstr>PowerPoint Presentation</vt:lpstr>
      <vt:lpstr>Signalling and signposting</vt:lpstr>
      <vt:lpstr>Clarity</vt:lpstr>
      <vt:lpstr>PowerPoint Presentation</vt:lpstr>
      <vt:lpstr>PowerPoint Presentation</vt:lpstr>
      <vt:lpstr>Consider</vt:lpstr>
      <vt:lpstr>Consider instead…</vt:lpstr>
      <vt:lpstr>Backing up your brilliant points</vt:lpstr>
      <vt:lpstr>use quotations when: </vt:lpstr>
      <vt:lpstr>Accuracy and style</vt:lpstr>
      <vt:lpstr>I think...it is thought...</vt:lpstr>
      <vt:lpstr>PowerPoint Presentation</vt:lpstr>
      <vt:lpstr>Help is at hand…</vt:lpstr>
      <vt:lpstr>Consider this...</vt:lpstr>
      <vt:lpstr>Consider this...</vt:lpstr>
      <vt:lpstr>Consider this...</vt:lpstr>
      <vt:lpstr>And then this...</vt:lpstr>
      <vt:lpstr>And then this...</vt:lpstr>
      <vt:lpstr>Most Important</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and Writing at Master’s Level</dc:title>
  <dc:creator>edu-ac2</dc:creator>
  <cp:lastModifiedBy>Ishmael Lewis</cp:lastModifiedBy>
  <cp:revision>66</cp:revision>
  <dcterms:created xsi:type="dcterms:W3CDTF">2009-02-02T15:47:00Z</dcterms:created>
  <dcterms:modified xsi:type="dcterms:W3CDTF">2018-10-30T11:52:10Z</dcterms:modified>
</cp:coreProperties>
</file>