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2"/>
    <p:sldId id="515" r:id="rId3"/>
    <p:sldId id="522" r:id="rId4"/>
    <p:sldId id="512" r:id="rId5"/>
    <p:sldId id="525" r:id="rId6"/>
    <p:sldId id="526" r:id="rId7"/>
    <p:sldId id="527" r:id="rId8"/>
    <p:sldId id="528" r:id="rId9"/>
    <p:sldId id="368" r:id="rId10"/>
    <p:sldId id="478" r:id="rId11"/>
    <p:sldId id="529" r:id="rId12"/>
    <p:sldId id="530" r:id="rId13"/>
    <p:sldId id="513" r:id="rId14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9pPr>
  </p:defaultTextStyle>
  <p:extLst>
    <p:ext uri="{521415D9-36F7-43E2-AB2F-B90AF26B5E84}">
      <p14:sectionLst xmlns:p14="http://schemas.microsoft.com/office/powerpoint/2010/main">
        <p14:section name="Default Section" id="{52668A9B-499E-40BF-A91D-B0647392A1E2}">
          <p14:sldIdLst>
            <p14:sldId id="256"/>
            <p14:sldId id="515"/>
            <p14:sldId id="522"/>
            <p14:sldId id="512"/>
            <p14:sldId id="525"/>
            <p14:sldId id="526"/>
            <p14:sldId id="527"/>
            <p14:sldId id="528"/>
            <p14:sldId id="368"/>
            <p14:sldId id="478"/>
            <p14:sldId id="529"/>
            <p14:sldId id="530"/>
            <p14:sldId id="513"/>
          </p14:sldIdLst>
        </p14:section>
        <p14:section name="Untitled Section" id="{21855404-2395-4983-A9E2-33AAC8683C98}">
          <p14:sldIdLst/>
        </p14:section>
        <p14:section name="Untitled Section" id="{FBA9ED2F-54F1-4A74-B6C4-CF000303B1B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E3F9"/>
          </a:solidFill>
        </a:fill>
      </a:tcStyle>
    </a:wholeTbl>
    <a:band2H>
      <a:tcTxStyle/>
      <a:tcStyle>
        <a:tcBdr/>
        <a:fill>
          <a:solidFill>
            <a:srgbClr val="E6F2FC"/>
          </a:solidFill>
        </a:fill>
      </a:tcStyle>
    </a:band2H>
    <a:firstCol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146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0" name="Shape 11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683568" y="1988843"/>
            <a:ext cx="7772401" cy="14700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369367" y="3744614"/>
            <a:ext cx="6400801" cy="1752601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3429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6858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0287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391703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683568" y="3993086"/>
            <a:ext cx="7772401" cy="1362076"/>
          </a:xfrm>
          <a:prstGeom prst="rect">
            <a:avLst/>
          </a:prstGeo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83568" y="2492899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300"/>
              </a:spcBef>
              <a:buSzTx/>
              <a:buFontTx/>
              <a:buNone/>
              <a:defRPr sz="1500">
                <a:solidFill>
                  <a:srgbClr val="888888"/>
                </a:solidFill>
              </a:defRPr>
            </a:lvl1pPr>
            <a:lvl2pPr marL="0" indent="342900">
              <a:spcBef>
                <a:spcPts val="300"/>
              </a:spcBef>
              <a:buSzTx/>
              <a:buFontTx/>
              <a:buNone/>
              <a:defRPr sz="1500">
                <a:solidFill>
                  <a:srgbClr val="888888"/>
                </a:solidFill>
              </a:defRPr>
            </a:lvl2pPr>
            <a:lvl3pPr marL="0" indent="685800">
              <a:spcBef>
                <a:spcPts val="300"/>
              </a:spcBef>
              <a:buSzTx/>
              <a:buFontTx/>
              <a:buNone/>
              <a:defRPr sz="1500">
                <a:solidFill>
                  <a:srgbClr val="888888"/>
                </a:solidFill>
              </a:defRPr>
            </a:lvl3pPr>
            <a:lvl4pPr marL="0" indent="1028700">
              <a:spcBef>
                <a:spcPts val="300"/>
              </a:spcBef>
              <a:buSzTx/>
              <a:buFontTx/>
              <a:buNone/>
              <a:defRPr sz="1500">
                <a:solidFill>
                  <a:srgbClr val="888888"/>
                </a:solidFill>
              </a:defRPr>
            </a:lvl4pPr>
            <a:lvl5pPr marL="0" indent="1371600">
              <a:spcBef>
                <a:spcPts val="300"/>
              </a:spcBef>
              <a:buSzTx/>
              <a:buFontTx/>
              <a:buNone/>
              <a:defRPr sz="15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3989041"/>
          </a:xfrm>
          <a:prstGeom prst="rect">
            <a:avLst/>
          </a:prstGeom>
        </p:spPr>
        <p:txBody>
          <a:bodyPr/>
          <a:lstStyle>
            <a:lvl1pPr>
              <a:defRPr sz="2100"/>
            </a:lvl1pPr>
            <a:lvl2pPr marL="592931" indent="-250031">
              <a:defRPr sz="2100"/>
            </a:lvl2pPr>
            <a:lvl3pPr marL="925830" indent="-240030">
              <a:defRPr sz="2100"/>
            </a:lvl3pPr>
            <a:lvl4pPr marL="1305657" indent="-276957">
              <a:defRPr sz="2100"/>
            </a:lvl4pPr>
            <a:lvl5pPr marL="1648557" indent="-276957">
              <a:defRPr sz="21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1800" b="1"/>
            </a:lvl1pPr>
            <a:lvl2pPr marL="0" indent="342900">
              <a:spcBef>
                <a:spcPts val="400"/>
              </a:spcBef>
              <a:buSzTx/>
              <a:buFontTx/>
              <a:buNone/>
              <a:defRPr sz="1800" b="1"/>
            </a:lvl2pPr>
            <a:lvl3pPr marL="0" indent="685800">
              <a:spcBef>
                <a:spcPts val="400"/>
              </a:spcBef>
              <a:buSzTx/>
              <a:buFontTx/>
              <a:buNone/>
              <a:defRPr sz="1800" b="1"/>
            </a:lvl3pPr>
            <a:lvl4pPr marL="0" indent="1028700">
              <a:spcBef>
                <a:spcPts val="400"/>
              </a:spcBef>
              <a:buSzTx/>
              <a:buFontTx/>
              <a:buNone/>
              <a:defRPr sz="1800" b="1"/>
            </a:lvl4pPr>
            <a:lvl5pPr marL="0" indent="1371600">
              <a:spcBef>
                <a:spcPts val="400"/>
              </a:spcBef>
              <a:buSzTx/>
              <a:buFontTx/>
              <a:buNone/>
              <a:defRPr sz="18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4645026" y="1535112"/>
            <a:ext cx="4041776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400"/>
              </a:spcBef>
              <a:buSzTx/>
              <a:buFontTx/>
              <a:buNone/>
              <a:defRPr sz="1800" b="1"/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>
            <a:spLocks noGrp="1"/>
          </p:cNvSpPr>
          <p:nvPr>
            <p:ph type="title"/>
          </p:nvPr>
        </p:nvSpPr>
        <p:spPr>
          <a:xfrm>
            <a:off x="457201" y="273050"/>
            <a:ext cx="3008315" cy="1162050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t>Title Text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idx="1"/>
          </p:nvPr>
        </p:nvSpPr>
        <p:spPr>
          <a:xfrm>
            <a:off x="3575050" y="273053"/>
            <a:ext cx="5111750" cy="517217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457201" y="1435103"/>
            <a:ext cx="3008315" cy="4029892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200"/>
              </a:spcBef>
              <a:buSzTx/>
              <a:buFontTx/>
              <a:buNone/>
              <a:defRPr sz="1000"/>
            </a:pPr>
            <a:endParaRPr/>
          </a:p>
        </p:txBody>
      </p:sp>
      <p:sp>
        <p:nvSpPr>
          <p:cNvPr id="7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>
            <a:spLocks noGrp="1"/>
          </p:cNvSpPr>
          <p:nvPr>
            <p:ph type="title"/>
          </p:nvPr>
        </p:nvSpPr>
        <p:spPr>
          <a:xfrm>
            <a:off x="1792288" y="4509120"/>
            <a:ext cx="5486401" cy="566739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t>Title Text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1792288" y="612779"/>
            <a:ext cx="5486401" cy="3824338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157192"/>
            <a:ext cx="5486401" cy="43204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00"/>
              </a:spcBef>
              <a:buSzTx/>
              <a:buFontTx/>
              <a:buNone/>
              <a:defRPr sz="1000"/>
            </a:lvl1pPr>
            <a:lvl2pPr marL="0" indent="342900">
              <a:spcBef>
                <a:spcPts val="200"/>
              </a:spcBef>
              <a:buSzTx/>
              <a:buFontTx/>
              <a:buNone/>
              <a:defRPr sz="1000"/>
            </a:lvl2pPr>
            <a:lvl3pPr marL="0" indent="685800">
              <a:spcBef>
                <a:spcPts val="200"/>
              </a:spcBef>
              <a:buSzTx/>
              <a:buFontTx/>
              <a:buNone/>
              <a:defRPr sz="1000"/>
            </a:lvl3pPr>
            <a:lvl4pPr marL="0" indent="1028700">
              <a:spcBef>
                <a:spcPts val="200"/>
              </a:spcBef>
              <a:buSzTx/>
              <a:buFontTx/>
              <a:buNone/>
              <a:defRPr sz="1000"/>
            </a:lvl4pPr>
            <a:lvl5pPr marL="0" indent="1371600">
              <a:spcBef>
                <a:spcPts val="200"/>
              </a:spcBef>
              <a:buSzTx/>
              <a:buFontTx/>
              <a:buNone/>
              <a:defRPr sz="1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55523" y="6435657"/>
            <a:ext cx="231278" cy="2311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9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1pPr>
      <a:lvl2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2pPr>
      <a:lvl3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3pPr>
      <a:lvl4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4pPr>
      <a:lvl5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5pPr>
      <a:lvl6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6pPr>
      <a:lvl7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7pPr>
      <a:lvl8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8pPr>
      <a:lvl9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9pPr>
    </p:titleStyle>
    <p:bodyStyle>
      <a:lvl1pPr marL="257175" marR="0" indent="-257175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1pPr>
      <a:lvl2pPr marL="587829" marR="0" indent="-244929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–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2pPr>
      <a:lvl3pPr marL="914400" marR="0" indent="-228600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3pPr>
      <a:lvl4pPr marL="1303019" marR="0" indent="-274319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–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4pPr>
      <a:lvl5pPr marL="1645920" marR="0" indent="-274320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»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5pPr>
      <a:lvl6pPr marL="1988820" marR="0" indent="-274320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6pPr>
      <a:lvl7pPr marL="2331720" marR="0" indent="-274320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7pPr>
      <a:lvl8pPr marL="2674620" marR="0" indent="-274320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8pPr>
      <a:lvl9pPr marL="3017520" marR="0" indent="-274320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9pWrj-sZvgk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su45HiUlg1Q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itle 1"/>
          <p:cNvSpPr txBox="1">
            <a:spLocks noGrp="1"/>
          </p:cNvSpPr>
          <p:nvPr>
            <p:ph type="ctrTitle"/>
          </p:nvPr>
        </p:nvSpPr>
        <p:spPr>
          <a:xfrm>
            <a:off x="191386" y="2268842"/>
            <a:ext cx="8761228" cy="3649073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defTabSz="562355">
              <a:defRPr sz="3034" b="1">
                <a:solidFill>
                  <a:schemeClr val="accent2"/>
                </a:solidFill>
                <a:effectLst>
                  <a:outerShdw blurRad="31242" dist="31242" dir="2700000" rotWithShape="0">
                    <a:srgbClr val="000000">
                      <a:alpha val="43137"/>
                    </a:srgbClr>
                  </a:outerShdw>
                </a:effectLst>
              </a:defRPr>
            </a:pP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LCLM 5001</a:t>
            </a:r>
            <a:br>
              <a:rPr dirty="0"/>
            </a:br>
            <a:r>
              <a:rPr dirty="0">
                <a:solidFill>
                  <a:srgbClr val="000000"/>
                </a:solidFill>
              </a:rPr>
              <a:t> </a:t>
            </a:r>
            <a:r>
              <a:rPr lang="en-GB" dirty="0"/>
              <a:t>Understanding and Engaging Stakeholders</a:t>
            </a:r>
            <a:r>
              <a:rPr lang="en-GB" sz="1800" b="1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endParaRPr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sz="3034" b="1" dirty="0"/>
              <a:t>Week </a:t>
            </a:r>
            <a:r>
              <a:rPr lang="en-GB" sz="3034" b="1" dirty="0"/>
              <a:t>10: </a:t>
            </a:r>
            <a:br>
              <a:rPr lang="en-GB" sz="3034" b="1" dirty="0"/>
            </a:br>
            <a:r>
              <a:rPr lang="en-GB" sz="3100" b="1" dirty="0">
                <a:solidFill>
                  <a:srgbClr val="FFFF00"/>
                </a:solidFill>
                <a:cs typeface="Times New Roman" panose="02020603050405020304" pitchFamily="18" charset="0"/>
              </a:rPr>
              <a:t>Module Reflection, Class Discussion </a:t>
            </a:r>
            <a:br>
              <a:rPr lang="en-GB" sz="3100" b="1" dirty="0">
                <a:solidFill>
                  <a:srgbClr val="FFFF00"/>
                </a:solidFill>
                <a:cs typeface="Times New Roman" panose="02020603050405020304" pitchFamily="18" charset="0"/>
              </a:rPr>
            </a:br>
            <a:r>
              <a:rPr lang="en-GB" sz="3100" b="1" dirty="0">
                <a:solidFill>
                  <a:srgbClr val="FFFF00"/>
                </a:solidFill>
                <a:cs typeface="Times New Roman" panose="02020603050405020304" pitchFamily="18" charset="0"/>
              </a:rPr>
              <a:t>&amp; Assignment Workshop.</a:t>
            </a:r>
            <a:br>
              <a:rPr lang="en-GB" sz="3100" b="1" dirty="0">
                <a:solidFill>
                  <a:srgbClr val="FFFF00"/>
                </a:solidFill>
                <a:cs typeface="Times New Roman" panose="02020603050405020304" pitchFamily="18" charset="0"/>
              </a:rPr>
            </a:br>
            <a:r>
              <a:rPr lang="en-GB" sz="4000" b="1" dirty="0"/>
              <a:t>Prepared by:</a:t>
            </a:r>
            <a:br>
              <a:rPr lang="en-GB" sz="4000" b="1" dirty="0"/>
            </a:br>
            <a:r>
              <a:rPr lang="en-GB" sz="4000" b="1" dirty="0"/>
              <a:t>Oluwaseun (Olu) Adegbite, PhD.</a:t>
            </a:r>
            <a:br>
              <a:rPr sz="4000" b="1" dirty="0"/>
            </a:br>
            <a:br>
              <a:rPr sz="4000" dirty="0"/>
            </a:br>
            <a:br>
              <a:rPr sz="2952" dirty="0">
                <a:solidFill>
                  <a:srgbClr val="FF0000"/>
                </a:solidFill>
              </a:rPr>
            </a:br>
            <a:br>
              <a:rPr sz="2952" dirty="0">
                <a:solidFill>
                  <a:srgbClr val="FF0000"/>
                </a:solidFill>
              </a:rPr>
            </a:br>
            <a:endParaRPr sz="2952" dirty="0">
              <a:solidFill>
                <a:srgbClr val="FF0000"/>
              </a:solidFill>
            </a:endParaRPr>
          </a:p>
        </p:txBody>
      </p:sp>
      <p:sp>
        <p:nvSpPr>
          <p:cNvPr id="113" name="TextBox 1"/>
          <p:cNvSpPr txBox="1"/>
          <p:nvPr/>
        </p:nvSpPr>
        <p:spPr>
          <a:xfrm>
            <a:off x="313084" y="1068513"/>
            <a:ext cx="8639530" cy="12003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4000" b="1"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algn="ctr"/>
            <a:r>
              <a:rPr lang="en-US" sz="3600" dirty="0">
                <a:effectLst/>
                <a:ea typeface="Arial" panose="020B0604020202020204" pitchFamily="34" charset="0"/>
              </a:rPr>
              <a:t>BA</a:t>
            </a:r>
            <a:r>
              <a:rPr lang="en-US" sz="3600" spc="-35" dirty="0">
                <a:effectLst/>
                <a:ea typeface="Arial" panose="020B0604020202020204" pitchFamily="34" charset="0"/>
              </a:rPr>
              <a:t> </a:t>
            </a:r>
            <a:r>
              <a:rPr lang="en-US" sz="3600" dirty="0">
                <a:effectLst/>
                <a:ea typeface="Arial" panose="020B0604020202020204" pitchFamily="34" charset="0"/>
              </a:rPr>
              <a:t>(Hons)</a:t>
            </a:r>
            <a:r>
              <a:rPr lang="en-US" sz="3600" spc="-35" dirty="0">
                <a:effectLst/>
                <a:ea typeface="Arial" panose="020B0604020202020204" pitchFamily="34" charset="0"/>
              </a:rPr>
              <a:t> </a:t>
            </a:r>
            <a:r>
              <a:rPr lang="en-US" sz="3600" dirty="0">
                <a:effectLst/>
                <a:ea typeface="Arial" panose="020B0604020202020204" pitchFamily="34" charset="0"/>
              </a:rPr>
              <a:t>Leadership</a:t>
            </a:r>
            <a:r>
              <a:rPr lang="en-US" sz="3600" spc="-30" dirty="0">
                <a:effectLst/>
                <a:ea typeface="Arial" panose="020B0604020202020204" pitchFamily="34" charset="0"/>
              </a:rPr>
              <a:t> </a:t>
            </a:r>
            <a:r>
              <a:rPr lang="en-US" sz="3600" dirty="0">
                <a:effectLst/>
                <a:ea typeface="Arial" panose="020B0604020202020204" pitchFamily="34" charset="0"/>
              </a:rPr>
              <a:t>and</a:t>
            </a:r>
            <a:r>
              <a:rPr lang="en-US" sz="3600" spc="-25" dirty="0">
                <a:effectLst/>
                <a:ea typeface="Arial" panose="020B0604020202020204" pitchFamily="34" charset="0"/>
              </a:rPr>
              <a:t> </a:t>
            </a:r>
            <a:r>
              <a:rPr lang="en-US" sz="3600" dirty="0">
                <a:effectLst/>
                <a:ea typeface="Arial" panose="020B0604020202020204" pitchFamily="34" charset="0"/>
              </a:rPr>
              <a:t>Management</a:t>
            </a:r>
            <a:r>
              <a:rPr lang="en-US" sz="3600" spc="-35" dirty="0">
                <a:effectLst/>
                <a:ea typeface="Arial" panose="020B0604020202020204" pitchFamily="34" charset="0"/>
              </a:rPr>
              <a:t> </a:t>
            </a:r>
            <a:r>
              <a:rPr lang="en-US" sz="3600" dirty="0">
                <a:effectLst/>
                <a:ea typeface="Arial" panose="020B0604020202020204" pitchFamily="34" charset="0"/>
              </a:rPr>
              <a:t>Skills</a:t>
            </a:r>
            <a:r>
              <a:rPr lang="en-US" sz="3600" spc="-30" dirty="0">
                <a:effectLst/>
                <a:ea typeface="Arial" panose="020B0604020202020204" pitchFamily="34" charset="0"/>
              </a:rPr>
              <a:t> </a:t>
            </a:r>
            <a:r>
              <a:rPr lang="en-US" sz="3600" dirty="0">
                <a:effectLst/>
                <a:ea typeface="Arial" panose="020B0604020202020204" pitchFamily="34" charset="0"/>
              </a:rPr>
              <a:t>for</a:t>
            </a:r>
            <a:r>
              <a:rPr lang="en-US" sz="3600" spc="-30" dirty="0">
                <a:effectLst/>
                <a:ea typeface="Arial" panose="020B0604020202020204" pitchFamily="34" charset="0"/>
              </a:rPr>
              <a:t> </a:t>
            </a:r>
            <a:r>
              <a:rPr lang="en-US" sz="3600" dirty="0">
                <a:effectLst/>
                <a:ea typeface="Arial" panose="020B0604020202020204" pitchFamily="34" charset="0"/>
              </a:rPr>
              <a:t>the</a:t>
            </a:r>
            <a:r>
              <a:rPr lang="en-US" sz="3600" spc="-25" dirty="0">
                <a:effectLst/>
                <a:ea typeface="Arial" panose="020B0604020202020204" pitchFamily="34" charset="0"/>
              </a:rPr>
              <a:t> </a:t>
            </a:r>
            <a:r>
              <a:rPr lang="en-US" sz="3600" spc="-10" dirty="0">
                <a:effectLst/>
                <a:ea typeface="Arial" panose="020B0604020202020204" pitchFamily="34" charset="0"/>
              </a:rPr>
              <a:t>Workplace</a:t>
            </a:r>
            <a:endParaRPr sz="3600"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92467" y="1582220"/>
            <a:ext cx="8876872" cy="3939576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4000" kern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Assignment Workshop (continued).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ea typeface="Calibri" panose="020F0502020204030204" pitchFamily="34" charset="0"/>
                <a:cs typeface="Times New Roman" panose="02020603050405020304" pitchFamily="18" charset="0"/>
              </a:rPr>
              <a:t>In-class f</a:t>
            </a:r>
            <a:r>
              <a:rPr lang="en-GB" sz="4000" kern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eedback on student’s draft.</a:t>
            </a:r>
            <a:endParaRPr lang="en-GB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4000" dirty="0"/>
              <a:t>General Q &amp; A session.</a:t>
            </a:r>
          </a:p>
        </p:txBody>
      </p:sp>
      <p:sp>
        <p:nvSpPr>
          <p:cNvPr id="116" name="Slide Number Placeholder 3"/>
          <p:cNvSpPr txBox="1">
            <a:spLocks noGrp="1"/>
          </p:cNvSpPr>
          <p:nvPr>
            <p:ph type="sldNum" sz="quarter" idx="4294967295"/>
          </p:nvPr>
        </p:nvSpPr>
        <p:spPr>
          <a:xfrm>
            <a:off x="8524728" y="6448270"/>
            <a:ext cx="162072" cy="205915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lvl1pPr>
              <a:defRPr>
                <a:latin typeface="+mn-lt"/>
                <a:ea typeface="+mn-ea"/>
                <a:cs typeface="+mn-cs"/>
                <a:sym typeface="Calibri"/>
              </a:defRPr>
            </a:lvl1pPr>
          </a:lstStyle>
          <a:p>
            <a:fld id="{86CB4B4D-7CA3-9044-876B-883B54F8677D}" type="slidenum">
              <a:rPr/>
              <a:t>2</a:t>
            </a:fld>
            <a:endParaRPr/>
          </a:p>
        </p:txBody>
      </p:sp>
      <p:sp>
        <p:nvSpPr>
          <p:cNvPr id="117" name="Title 1"/>
          <p:cNvSpPr txBox="1">
            <a:spLocks noGrp="1"/>
          </p:cNvSpPr>
          <p:nvPr>
            <p:ph type="title"/>
          </p:nvPr>
        </p:nvSpPr>
        <p:spPr>
          <a:xfrm>
            <a:off x="719191" y="250298"/>
            <a:ext cx="7346021" cy="857251"/>
          </a:xfrm>
          <a:prstGeom prst="rect">
            <a:avLst/>
          </a:prstGeom>
        </p:spPr>
        <p:txBody>
          <a:bodyPr>
            <a:noAutofit/>
          </a:bodyPr>
          <a:lstStyle>
            <a:lvl1pPr defTabSz="630936">
              <a:defRPr sz="3312" b="1">
                <a:solidFill>
                  <a:srgbClr val="0070C0"/>
                </a:solidFill>
                <a:effectLst>
                  <a:outerShdw blurRad="35052" dist="35052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GB" sz="3600" dirty="0"/>
              <a:t>Last W</a:t>
            </a:r>
            <a:r>
              <a:rPr sz="3600" dirty="0"/>
              <a:t>eek</a:t>
            </a:r>
            <a:r>
              <a:rPr lang="en-GB" sz="3600" dirty="0"/>
              <a:t> (i.e., Week</a:t>
            </a:r>
            <a:r>
              <a:rPr sz="3600" dirty="0"/>
              <a:t> </a:t>
            </a:r>
            <a:r>
              <a:rPr lang="en-GB" sz="3600" dirty="0"/>
              <a:t>9), ……</a:t>
            </a:r>
            <a:endParaRPr sz="3600" dirty="0"/>
          </a:p>
        </p:txBody>
      </p:sp>
      <p:sp>
        <p:nvSpPr>
          <p:cNvPr id="118" name="TextBox 7"/>
          <p:cNvSpPr txBox="1"/>
          <p:nvPr/>
        </p:nvSpPr>
        <p:spPr>
          <a:xfrm>
            <a:off x="174661" y="953698"/>
            <a:ext cx="8512139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2400" b="1"/>
            </a:lvl1pPr>
          </a:lstStyle>
          <a:p>
            <a:r>
              <a:rPr lang="en-GB" sz="4000" dirty="0"/>
              <a:t>We examined the followings:</a:t>
            </a:r>
            <a:endParaRPr sz="4000" dirty="0"/>
          </a:p>
        </p:txBody>
      </p:sp>
    </p:spTree>
    <p:extLst>
      <p:ext uri="{BB962C8B-B14F-4D97-AF65-F5344CB8AC3E}">
        <p14:creationId xmlns:p14="http://schemas.microsoft.com/office/powerpoint/2010/main" val="3419517078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92467" y="1582220"/>
            <a:ext cx="8876872" cy="3939576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3600" dirty="0"/>
              <a:t>LCLM 5001 Module Review and Feedback.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GB" sz="3600" kern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tudent’s individual reflection on the module</a:t>
            </a:r>
            <a:r>
              <a:rPr lang="en-GB" sz="3600" dirty="0"/>
              <a:t>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3600" dirty="0"/>
              <a:t>Assignment Workshop.</a:t>
            </a:r>
          </a:p>
        </p:txBody>
      </p:sp>
      <p:sp>
        <p:nvSpPr>
          <p:cNvPr id="116" name="Slide Number Placeholder 3"/>
          <p:cNvSpPr txBox="1">
            <a:spLocks noGrp="1"/>
          </p:cNvSpPr>
          <p:nvPr>
            <p:ph type="sldNum" sz="quarter" idx="4294967295"/>
          </p:nvPr>
        </p:nvSpPr>
        <p:spPr>
          <a:xfrm>
            <a:off x="8524728" y="6448270"/>
            <a:ext cx="162072" cy="20591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>
              <a:defRPr>
                <a:latin typeface="+mn-lt"/>
                <a:ea typeface="+mn-ea"/>
                <a:cs typeface="+mn-cs"/>
                <a:sym typeface="Calibri"/>
              </a:defRPr>
            </a:lvl1pPr>
          </a:lstStyle>
          <a:p>
            <a:fld id="{86CB4B4D-7CA3-9044-876B-883B54F8677D}" type="slidenum">
              <a:rPr/>
              <a:t>3</a:t>
            </a:fld>
            <a:endParaRPr/>
          </a:p>
        </p:txBody>
      </p:sp>
      <p:sp>
        <p:nvSpPr>
          <p:cNvPr id="117" name="Title 1"/>
          <p:cNvSpPr txBox="1">
            <a:spLocks noGrp="1"/>
          </p:cNvSpPr>
          <p:nvPr>
            <p:ph type="title"/>
          </p:nvPr>
        </p:nvSpPr>
        <p:spPr>
          <a:xfrm>
            <a:off x="457201" y="250299"/>
            <a:ext cx="8067528" cy="807940"/>
          </a:xfrm>
          <a:prstGeom prst="rect">
            <a:avLst/>
          </a:prstGeom>
        </p:spPr>
        <p:txBody>
          <a:bodyPr>
            <a:noAutofit/>
          </a:bodyPr>
          <a:lstStyle>
            <a:lvl1pPr defTabSz="630936">
              <a:defRPr sz="3312" b="1">
                <a:solidFill>
                  <a:srgbClr val="0070C0"/>
                </a:solidFill>
                <a:effectLst>
                  <a:outerShdw blurRad="35052" dist="35052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GB" sz="3600" dirty="0"/>
              <a:t>This W</a:t>
            </a:r>
            <a:r>
              <a:rPr sz="3600" dirty="0"/>
              <a:t>eek</a:t>
            </a:r>
            <a:r>
              <a:rPr lang="en-GB" sz="3600" dirty="0"/>
              <a:t> (i.e., Week</a:t>
            </a:r>
            <a:r>
              <a:rPr sz="3600" dirty="0"/>
              <a:t> </a:t>
            </a:r>
            <a:r>
              <a:rPr lang="en-GB" sz="3600" dirty="0"/>
              <a:t>10), ……</a:t>
            </a:r>
            <a:endParaRPr sz="3600" dirty="0"/>
          </a:p>
        </p:txBody>
      </p:sp>
      <p:sp>
        <p:nvSpPr>
          <p:cNvPr id="118" name="TextBox 7"/>
          <p:cNvSpPr txBox="1"/>
          <p:nvPr/>
        </p:nvSpPr>
        <p:spPr>
          <a:xfrm>
            <a:off x="174661" y="953698"/>
            <a:ext cx="8512139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2400" b="1"/>
            </a:lvl1pPr>
          </a:lstStyle>
          <a:p>
            <a:r>
              <a:rPr lang="en-GB" sz="4000" dirty="0"/>
              <a:t>We will examine the followings:</a:t>
            </a:r>
            <a:endParaRPr sz="4000" dirty="0"/>
          </a:p>
        </p:txBody>
      </p:sp>
    </p:spTree>
    <p:extLst>
      <p:ext uri="{BB962C8B-B14F-4D97-AF65-F5344CB8AC3E}">
        <p14:creationId xmlns:p14="http://schemas.microsoft.com/office/powerpoint/2010/main" val="1857551433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Business problem?"/>
          <p:cNvSpPr txBox="1">
            <a:spLocks noGrp="1"/>
          </p:cNvSpPr>
          <p:nvPr>
            <p:ph type="title"/>
          </p:nvPr>
        </p:nvSpPr>
        <p:spPr>
          <a:xfrm>
            <a:off x="102741" y="102742"/>
            <a:ext cx="8856323" cy="1073649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b="1"/>
            </a:lvl1pPr>
          </a:lstStyle>
          <a:p>
            <a:r>
              <a:rPr lang="en-US" sz="3800" b="1" dirty="0"/>
              <a:t>LCLM 5001 Module Review and Feedback.</a:t>
            </a:r>
            <a:endParaRPr sz="3800" dirty="0"/>
          </a:p>
        </p:txBody>
      </p:sp>
      <p:sp>
        <p:nvSpPr>
          <p:cNvPr id="131" name="= current or medium to long-term challenges a business faces…"/>
          <p:cNvSpPr txBox="1">
            <a:spLocks noGrp="1"/>
          </p:cNvSpPr>
          <p:nvPr>
            <p:ph type="body" idx="1"/>
          </p:nvPr>
        </p:nvSpPr>
        <p:spPr>
          <a:xfrm>
            <a:off x="102741" y="1058238"/>
            <a:ext cx="8856323" cy="4623371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Have you completed the Module Feedback Questionnaire yet?</a:t>
            </a:r>
          </a:p>
          <a:p>
            <a:pPr algn="ctr"/>
            <a:r>
              <a:rPr lang="en-US" sz="3200" b="1" dirty="0">
                <a:solidFill>
                  <a:srgbClr val="FF0000"/>
                </a:solidFill>
              </a:rPr>
              <a:t>If not, please go to the LCLM 5001 Moodle page, click on the feedback form on the right-hand corner on the Moodle page.</a:t>
            </a:r>
          </a:p>
          <a:p>
            <a:pPr algn="ctr"/>
            <a:r>
              <a:rPr lang="en-US" sz="3200" b="1" dirty="0">
                <a:solidFill>
                  <a:srgbClr val="FF0000"/>
                </a:solidFill>
              </a:rPr>
              <a:t>The University takes your feedback seriously! </a:t>
            </a:r>
          </a:p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</a:rPr>
              <a:t>(Complete this in 15 minutes)</a:t>
            </a:r>
          </a:p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</a:rPr>
              <a:t>Best wishes.</a:t>
            </a:r>
            <a:endParaRPr lang="en-GB" sz="3200" b="1" i="0" dirty="0">
              <a:solidFill>
                <a:srgbClr val="0F0F0F"/>
              </a:solidFill>
              <a:effectLst/>
            </a:endParaRPr>
          </a:p>
          <a:p>
            <a:pPr marL="0" indent="0" algn="l">
              <a:buNone/>
            </a:pPr>
            <a:endParaRPr lang="en-GB" sz="3200" b="1" i="0" dirty="0">
              <a:solidFill>
                <a:srgbClr val="0F0F0F"/>
              </a:solidFill>
              <a:effectLst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3200" b="1" kern="100" dirty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4621316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Business problem?"/>
          <p:cNvSpPr txBox="1">
            <a:spLocks noGrp="1"/>
          </p:cNvSpPr>
          <p:nvPr>
            <p:ph type="title"/>
          </p:nvPr>
        </p:nvSpPr>
        <p:spPr>
          <a:xfrm>
            <a:off x="102741" y="102742"/>
            <a:ext cx="8856323" cy="87330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b="1"/>
            </a:lvl1pPr>
          </a:lstStyle>
          <a:p>
            <a:r>
              <a:rPr lang="en-GB" sz="3600" dirty="0">
                <a:ea typeface="Calibri" panose="020F0502020204030204" pitchFamily="34" charset="0"/>
                <a:cs typeface="Times New Roman" panose="02020603050405020304" pitchFamily="18" charset="0"/>
              </a:rPr>
              <a:t>Case 1</a:t>
            </a:r>
            <a:endParaRPr sz="3600" dirty="0"/>
          </a:p>
        </p:txBody>
      </p:sp>
      <p:sp>
        <p:nvSpPr>
          <p:cNvPr id="131" name="= current or medium to long-term challenges a business faces…"/>
          <p:cNvSpPr txBox="1">
            <a:spLocks noGrp="1"/>
          </p:cNvSpPr>
          <p:nvPr>
            <p:ph type="body" idx="1"/>
          </p:nvPr>
        </p:nvSpPr>
        <p:spPr>
          <a:xfrm>
            <a:off x="102741" y="883578"/>
            <a:ext cx="8856323" cy="4798031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l">
              <a:buNone/>
            </a:pPr>
            <a:endParaRPr lang="en-GB" sz="2800" b="1" i="0" dirty="0">
              <a:solidFill>
                <a:srgbClr val="0F0F0F"/>
              </a:solidFill>
              <a:effectLst/>
            </a:endParaRPr>
          </a:p>
          <a:p>
            <a:pPr marL="0" indent="0" algn="ctr">
              <a:buNone/>
            </a:pPr>
            <a:r>
              <a:rPr lang="en-GB" sz="4400" b="1" i="0" dirty="0">
                <a:solidFill>
                  <a:srgbClr val="0F0F0F"/>
                </a:solidFill>
                <a:effectLst/>
              </a:rPr>
              <a:t>Stakeholder Engagement</a:t>
            </a:r>
          </a:p>
          <a:p>
            <a:pPr marL="0" indent="0" algn="ctr">
              <a:buNone/>
            </a:pPr>
            <a:r>
              <a:rPr lang="en-GB" sz="3600" b="1" dirty="0">
                <a:solidFill>
                  <a:srgbClr val="0F0F0F"/>
                </a:solidFill>
              </a:rPr>
              <a:t>Watch the video @:</a:t>
            </a:r>
          </a:p>
          <a:p>
            <a:pPr marL="0" indent="0" algn="ctr">
              <a:buNone/>
            </a:pPr>
            <a:r>
              <a:rPr lang="en-GB" sz="2800" b="1" i="0" dirty="0">
                <a:solidFill>
                  <a:srgbClr val="0F0F0F"/>
                </a:solidFill>
                <a:effectLst/>
                <a:hlinkClick r:id="rId2"/>
              </a:rPr>
              <a:t>https://www.youtube.com/watch?v=9pWrj-sZvgk</a:t>
            </a:r>
            <a:endParaRPr lang="en-GB" sz="2800" b="1" i="0" dirty="0">
              <a:solidFill>
                <a:srgbClr val="0F0F0F"/>
              </a:solidFill>
              <a:effectLst/>
            </a:endParaRPr>
          </a:p>
          <a:p>
            <a:pPr marL="0" indent="0" algn="l">
              <a:buNone/>
            </a:pPr>
            <a:endParaRPr lang="en-GB" sz="2800" b="1" i="0" dirty="0">
              <a:solidFill>
                <a:srgbClr val="0F0F0F"/>
              </a:solidFill>
              <a:effectLst/>
            </a:endParaRPr>
          </a:p>
          <a:p>
            <a:pPr marL="0" indent="0" algn="l">
              <a:buNone/>
            </a:pPr>
            <a:endParaRPr lang="en-GB" sz="2800" b="1" i="0" dirty="0">
              <a:solidFill>
                <a:srgbClr val="0F0F0F"/>
              </a:solidFill>
              <a:effectLst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1800" b="1" kern="100" dirty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801394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Business problem?"/>
          <p:cNvSpPr txBox="1">
            <a:spLocks noGrp="1"/>
          </p:cNvSpPr>
          <p:nvPr>
            <p:ph type="title"/>
          </p:nvPr>
        </p:nvSpPr>
        <p:spPr>
          <a:xfrm>
            <a:off x="102741" y="102743"/>
            <a:ext cx="8856323" cy="70891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b="1"/>
            </a:lvl1pPr>
          </a:lstStyle>
          <a:p>
            <a:r>
              <a:rPr lang="en-GB" sz="3600" dirty="0">
                <a:ea typeface="Calibri" panose="020F0502020204030204" pitchFamily="34" charset="0"/>
                <a:cs typeface="Times New Roman" panose="02020603050405020304" pitchFamily="18" charset="0"/>
              </a:rPr>
              <a:t>Case 2</a:t>
            </a:r>
            <a:endParaRPr sz="3600" dirty="0"/>
          </a:p>
        </p:txBody>
      </p:sp>
      <p:sp>
        <p:nvSpPr>
          <p:cNvPr id="131" name="= current or medium to long-term challenges a business faces…"/>
          <p:cNvSpPr txBox="1">
            <a:spLocks noGrp="1"/>
          </p:cNvSpPr>
          <p:nvPr>
            <p:ph type="body" idx="1"/>
          </p:nvPr>
        </p:nvSpPr>
        <p:spPr>
          <a:xfrm>
            <a:off x="184936" y="698644"/>
            <a:ext cx="8774128" cy="49829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600" b="1" i="0" dirty="0">
                <a:solidFill>
                  <a:srgbClr val="FF0000"/>
                </a:solidFill>
                <a:effectLst/>
              </a:rPr>
              <a:t>Questions based on the </a:t>
            </a:r>
            <a:r>
              <a:rPr lang="en-GB" sz="3600" b="1" dirty="0">
                <a:solidFill>
                  <a:srgbClr val="FF0000"/>
                </a:solidFill>
              </a:rPr>
              <a:t>video you just watched: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3400" b="1" dirty="0">
                <a:solidFill>
                  <a:srgbClr val="0F0F0F"/>
                </a:solidFill>
              </a:rPr>
              <a:t>What are your major take aways from the video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3400" b="1" dirty="0">
                <a:solidFill>
                  <a:srgbClr val="0F0F0F"/>
                </a:solidFill>
              </a:rPr>
              <a:t>Do you agree with the speaker? Explain your view. 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3400" b="1" dirty="0">
                <a:solidFill>
                  <a:srgbClr val="0F0F0F"/>
                </a:solidFill>
              </a:rPr>
              <a:t>Identify some of the key stakeholders and their interests in the company?</a:t>
            </a:r>
            <a:endParaRPr lang="en-GB" sz="3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099003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Business problem?"/>
          <p:cNvSpPr txBox="1">
            <a:spLocks noGrp="1"/>
          </p:cNvSpPr>
          <p:nvPr>
            <p:ph type="title"/>
          </p:nvPr>
        </p:nvSpPr>
        <p:spPr>
          <a:xfrm>
            <a:off x="102741" y="102742"/>
            <a:ext cx="8856323" cy="87330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b="1"/>
            </a:lvl1pPr>
          </a:lstStyle>
          <a:p>
            <a:r>
              <a:rPr lang="en-GB" sz="3600" dirty="0">
                <a:ea typeface="Calibri" panose="020F0502020204030204" pitchFamily="34" charset="0"/>
                <a:cs typeface="Times New Roman" panose="02020603050405020304" pitchFamily="18" charset="0"/>
              </a:rPr>
              <a:t>Case 2</a:t>
            </a:r>
            <a:endParaRPr sz="3600" dirty="0"/>
          </a:p>
        </p:txBody>
      </p:sp>
      <p:sp>
        <p:nvSpPr>
          <p:cNvPr id="131" name="= current or medium to long-term challenges a business faces…"/>
          <p:cNvSpPr txBox="1">
            <a:spLocks noGrp="1"/>
          </p:cNvSpPr>
          <p:nvPr>
            <p:ph type="body" idx="1"/>
          </p:nvPr>
        </p:nvSpPr>
        <p:spPr>
          <a:xfrm>
            <a:off x="102741" y="883578"/>
            <a:ext cx="8856323" cy="4798031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l">
              <a:buNone/>
            </a:pPr>
            <a:endParaRPr lang="en-GB" sz="2800" b="1" i="0" dirty="0">
              <a:solidFill>
                <a:srgbClr val="0F0F0F"/>
              </a:solidFill>
              <a:effectLst/>
            </a:endParaRPr>
          </a:p>
          <a:p>
            <a:pPr marL="0" indent="0" algn="ctr">
              <a:buNone/>
            </a:pPr>
            <a:r>
              <a:rPr lang="en-GB" sz="4000" b="1" i="0" dirty="0">
                <a:solidFill>
                  <a:srgbClr val="0F0F0F"/>
                </a:solidFill>
                <a:effectLst/>
              </a:rPr>
              <a:t>Connect: The Value At Stake In Stakeholder Engagement</a:t>
            </a:r>
          </a:p>
          <a:p>
            <a:pPr marL="0" indent="0" algn="ctr">
              <a:buNone/>
            </a:pPr>
            <a:r>
              <a:rPr lang="en-GB" sz="3600" b="1" dirty="0">
                <a:solidFill>
                  <a:srgbClr val="0F0F0F"/>
                </a:solidFill>
              </a:rPr>
              <a:t>Watch the video @:</a:t>
            </a:r>
          </a:p>
          <a:p>
            <a:pPr marL="0" indent="0" algn="l">
              <a:buNone/>
            </a:pPr>
            <a:r>
              <a:rPr lang="en-GB" sz="2800" b="1" i="0" dirty="0">
                <a:solidFill>
                  <a:srgbClr val="0F0F0F"/>
                </a:solidFill>
                <a:effectLst/>
                <a:hlinkClick r:id="rId2"/>
              </a:rPr>
              <a:t>https://www.youtube.com/watch?v=su45HiUlg1Q</a:t>
            </a:r>
            <a:endParaRPr lang="en-GB" sz="2800" b="1" i="0" dirty="0">
              <a:solidFill>
                <a:srgbClr val="0F0F0F"/>
              </a:solidFill>
              <a:effectLst/>
            </a:endParaRPr>
          </a:p>
          <a:p>
            <a:pPr marL="0" indent="0" algn="l">
              <a:buNone/>
            </a:pPr>
            <a:endParaRPr lang="en-GB" sz="2800" b="1" i="0" dirty="0">
              <a:solidFill>
                <a:srgbClr val="0F0F0F"/>
              </a:solidFill>
              <a:effectLst/>
            </a:endParaRPr>
          </a:p>
          <a:p>
            <a:pPr marL="0" indent="0" algn="l">
              <a:buNone/>
            </a:pPr>
            <a:endParaRPr lang="en-GB" sz="2800" b="1" i="0" dirty="0">
              <a:solidFill>
                <a:srgbClr val="0F0F0F"/>
              </a:solidFill>
              <a:effectLst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1800" b="1" kern="100" dirty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020324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Business problem?"/>
          <p:cNvSpPr txBox="1">
            <a:spLocks noGrp="1"/>
          </p:cNvSpPr>
          <p:nvPr>
            <p:ph type="title"/>
          </p:nvPr>
        </p:nvSpPr>
        <p:spPr>
          <a:xfrm>
            <a:off x="102741" y="102743"/>
            <a:ext cx="8856323" cy="70891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b="1"/>
            </a:lvl1pPr>
          </a:lstStyle>
          <a:p>
            <a:r>
              <a:rPr lang="en-GB" sz="3600" dirty="0">
                <a:ea typeface="Calibri" panose="020F0502020204030204" pitchFamily="34" charset="0"/>
                <a:cs typeface="Times New Roman" panose="02020603050405020304" pitchFamily="18" charset="0"/>
              </a:rPr>
              <a:t>Case 2</a:t>
            </a:r>
            <a:endParaRPr sz="3600" dirty="0"/>
          </a:p>
        </p:txBody>
      </p:sp>
      <p:sp>
        <p:nvSpPr>
          <p:cNvPr id="131" name="= current or medium to long-term challenges a business faces…"/>
          <p:cNvSpPr txBox="1">
            <a:spLocks noGrp="1"/>
          </p:cNvSpPr>
          <p:nvPr>
            <p:ph type="body" idx="1"/>
          </p:nvPr>
        </p:nvSpPr>
        <p:spPr>
          <a:xfrm>
            <a:off x="184936" y="698644"/>
            <a:ext cx="8774128" cy="49829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600" b="1" i="0" dirty="0">
                <a:solidFill>
                  <a:srgbClr val="FF0000"/>
                </a:solidFill>
                <a:effectLst/>
              </a:rPr>
              <a:t>Questions based on the </a:t>
            </a:r>
            <a:r>
              <a:rPr lang="en-GB" sz="3600" b="1" dirty="0">
                <a:solidFill>
                  <a:srgbClr val="FF0000"/>
                </a:solidFill>
              </a:rPr>
              <a:t>video you just watched: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3400" b="1" dirty="0">
                <a:solidFill>
                  <a:srgbClr val="0F0F0F"/>
                </a:solidFill>
              </a:rPr>
              <a:t>What are your major take aways from the video?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3400" b="1" dirty="0">
                <a:solidFill>
                  <a:srgbClr val="0F0F0F"/>
                </a:solidFill>
              </a:rPr>
              <a:t>Do you agree with the speaker?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3400" b="1" dirty="0">
                <a:solidFill>
                  <a:srgbClr val="0F0F0F"/>
                </a:solidFill>
              </a:rPr>
              <a:t>Can you restate some of the statistics mentioned in the video as it relates to stakeholder engagement?</a:t>
            </a:r>
            <a:endParaRPr lang="en-GB" sz="3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066059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What are common usual business problems?"/>
          <p:cNvSpPr txBox="1">
            <a:spLocks noGrp="1"/>
          </p:cNvSpPr>
          <p:nvPr>
            <p:ph type="title"/>
          </p:nvPr>
        </p:nvSpPr>
        <p:spPr>
          <a:xfrm>
            <a:off x="246580" y="274638"/>
            <a:ext cx="8558373" cy="114300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b="1"/>
            </a:lvl1pPr>
          </a:lstStyle>
          <a:p>
            <a:r>
              <a:rPr lang="en-GB" sz="4800" b="1" u="none" strike="noStrike" baseline="0" dirty="0"/>
              <a:t>Break!</a:t>
            </a:r>
            <a:endParaRPr sz="4800" dirty="0">
              <a:solidFill>
                <a:srgbClr val="FF0000"/>
              </a:solidFill>
            </a:endParaRPr>
          </a:p>
        </p:txBody>
      </p:sp>
      <p:sp>
        <p:nvSpPr>
          <p:cNvPr id="197" name="Double-click to edit"/>
          <p:cNvSpPr txBox="1">
            <a:spLocks noGrp="1"/>
          </p:cNvSpPr>
          <p:nvPr>
            <p:ph type="body" idx="1"/>
          </p:nvPr>
        </p:nvSpPr>
        <p:spPr>
          <a:xfrm>
            <a:off x="879764" y="1417639"/>
            <a:ext cx="7339562" cy="40413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4400" b="1" dirty="0"/>
          </a:p>
          <a:p>
            <a:pPr marL="0" indent="0" algn="ctr">
              <a:buNone/>
            </a:pPr>
            <a:r>
              <a:rPr lang="en-GB" sz="4400" b="1" dirty="0">
                <a:solidFill>
                  <a:srgbClr val="FF0000"/>
                </a:solidFill>
              </a:rPr>
              <a:t>Break Time!</a:t>
            </a:r>
          </a:p>
          <a:p>
            <a:pPr marL="0" indent="0" algn="ctr">
              <a:buNone/>
            </a:pPr>
            <a:endParaRPr lang="en-GB" sz="44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It's OK to Take a Break from Social Media and How to Detox">
            <a:extLst>
              <a:ext uri="{FF2B5EF4-FFF2-40B4-BE49-F238E27FC236}">
                <a16:creationId xmlns:a16="http://schemas.microsoft.com/office/drawing/2014/main" id="{F5299995-3F9B-D014-3622-57B3DD6A7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573" y="2965178"/>
            <a:ext cx="4746661" cy="2141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282061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Business problem?"/>
          <p:cNvSpPr txBox="1">
            <a:spLocks noGrp="1"/>
          </p:cNvSpPr>
          <p:nvPr>
            <p:ph type="title"/>
          </p:nvPr>
        </p:nvSpPr>
        <p:spPr>
          <a:xfrm>
            <a:off x="102741" y="102742"/>
            <a:ext cx="8856323" cy="87330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b="1"/>
            </a:lvl1pPr>
          </a:lstStyle>
          <a:p>
            <a:r>
              <a:rPr lang="en-GB" sz="4000" b="1" kern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General Discussion/Reflection</a:t>
            </a:r>
            <a:endParaRPr sz="4000" dirty="0"/>
          </a:p>
        </p:txBody>
      </p:sp>
      <p:sp>
        <p:nvSpPr>
          <p:cNvPr id="131" name="= current or medium to long-term challenges a business faces…"/>
          <p:cNvSpPr txBox="1">
            <a:spLocks noGrp="1"/>
          </p:cNvSpPr>
          <p:nvPr>
            <p:ph type="body" idx="1"/>
          </p:nvPr>
        </p:nvSpPr>
        <p:spPr>
          <a:xfrm>
            <a:off x="102741" y="1068512"/>
            <a:ext cx="8856323" cy="4654194"/>
          </a:xfrm>
          <a:prstGeom prst="rect">
            <a:avLst/>
          </a:prstGeom>
        </p:spPr>
        <p:txBody>
          <a:bodyPr>
            <a:no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As an individual what have you learnt on this module?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GB" sz="3600" b="1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Each student to take turn to share the knowledge they have gained whilst learning on this module.</a:t>
            </a:r>
            <a:endParaRPr lang="en-GB" sz="3600" b="1" kern="100" dirty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509735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Business problem?"/>
          <p:cNvSpPr txBox="1">
            <a:spLocks noGrp="1"/>
          </p:cNvSpPr>
          <p:nvPr>
            <p:ph type="title"/>
          </p:nvPr>
        </p:nvSpPr>
        <p:spPr>
          <a:xfrm>
            <a:off x="102741" y="102742"/>
            <a:ext cx="8856323" cy="87330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b="1"/>
            </a:lvl1pPr>
          </a:lstStyle>
          <a:p>
            <a:r>
              <a:rPr lang="en-GB" sz="4000" b="1" kern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General Discussion/Reflection</a:t>
            </a:r>
            <a:endParaRPr sz="4000" dirty="0"/>
          </a:p>
        </p:txBody>
      </p:sp>
      <p:sp>
        <p:nvSpPr>
          <p:cNvPr id="131" name="= current or medium to long-term challenges a business faces…"/>
          <p:cNvSpPr txBox="1">
            <a:spLocks noGrp="1"/>
          </p:cNvSpPr>
          <p:nvPr>
            <p:ph type="body" idx="1"/>
          </p:nvPr>
        </p:nvSpPr>
        <p:spPr>
          <a:xfrm>
            <a:off x="102741" y="1068512"/>
            <a:ext cx="8856323" cy="4654194"/>
          </a:xfrm>
          <a:prstGeom prst="rect">
            <a:avLst/>
          </a:prstGeom>
        </p:spPr>
        <p:txBody>
          <a:bodyPr>
            <a:no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GB" sz="3200" b="1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4000" b="1" kern="100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How would you put the knowledge you have learnt to use in the workplace?</a:t>
            </a:r>
            <a:endParaRPr lang="en-GB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570186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CF08CF-8205-23FF-6388-9DB471F16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Business problem?">
            <a:extLst>
              <a:ext uri="{FF2B5EF4-FFF2-40B4-BE49-F238E27FC236}">
                <a16:creationId xmlns:a16="http://schemas.microsoft.com/office/drawing/2014/main" id="{CDC3AD7D-143A-A939-8C4B-139E3A93493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2741" y="102742"/>
            <a:ext cx="8856323" cy="87330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b="1"/>
            </a:lvl1pPr>
          </a:lstStyle>
          <a:p>
            <a:r>
              <a:rPr lang="en-GB" sz="4000" dirty="0">
                <a:cs typeface="Times New Roman" panose="02020603050405020304" pitchFamily="18" charset="0"/>
              </a:rPr>
              <a:t>Assignment Workshop</a:t>
            </a:r>
            <a:endParaRPr sz="4000" dirty="0"/>
          </a:p>
        </p:txBody>
      </p:sp>
      <p:sp>
        <p:nvSpPr>
          <p:cNvPr id="131" name="= current or medium to long-term challenges a business faces…">
            <a:extLst>
              <a:ext uri="{FF2B5EF4-FFF2-40B4-BE49-F238E27FC236}">
                <a16:creationId xmlns:a16="http://schemas.microsoft.com/office/drawing/2014/main" id="{C08E3A71-1E16-9A49-DC92-0DAC788BF23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02741" y="1068512"/>
            <a:ext cx="8856323" cy="4654194"/>
          </a:xfrm>
          <a:prstGeom prst="rect">
            <a:avLst/>
          </a:prstGeom>
        </p:spPr>
        <p:txBody>
          <a:bodyPr>
            <a:no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GB" sz="3200" b="1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b="1" dirty="0">
                <a:solidFill>
                  <a:srgbClr val="FF0000"/>
                </a:solidFill>
              </a:rPr>
              <a:t>Use the remainder of the time to continue working on C2 assignment.</a:t>
            </a:r>
          </a:p>
          <a:p>
            <a:pPr marL="0" indent="0" algn="just">
              <a:buNone/>
            </a:pPr>
            <a:endParaRPr lang="en-US" sz="3200" b="1" dirty="0">
              <a:solidFill>
                <a:srgbClr val="FF0000"/>
              </a:solidFill>
            </a:endParaRPr>
          </a:p>
          <a:p>
            <a:pPr algn="just"/>
            <a:r>
              <a:rPr lang="en-US" sz="3200" b="1" dirty="0">
                <a:solidFill>
                  <a:srgbClr val="FF0000"/>
                </a:solidFill>
              </a:rPr>
              <a:t>You may show your draft report to your lecturer on 1-2-1 basis for further guidance and feedback.</a:t>
            </a:r>
          </a:p>
        </p:txBody>
      </p:sp>
    </p:spTree>
    <p:extLst>
      <p:ext uri="{BB962C8B-B14F-4D97-AF65-F5344CB8AC3E}">
        <p14:creationId xmlns:p14="http://schemas.microsoft.com/office/powerpoint/2010/main" val="2288022559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Business problem?"/>
          <p:cNvSpPr txBox="1">
            <a:spLocks noGrp="1"/>
          </p:cNvSpPr>
          <p:nvPr>
            <p:ph type="title"/>
          </p:nvPr>
        </p:nvSpPr>
        <p:spPr>
          <a:xfrm>
            <a:off x="102741" y="102742"/>
            <a:ext cx="8856323" cy="87330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b="1"/>
            </a:lvl1pPr>
          </a:lstStyle>
          <a:p>
            <a:r>
              <a:rPr lang="en-GB" sz="3600" b="1" kern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General Discussion/Reflection</a:t>
            </a:r>
            <a:endParaRPr sz="3600" dirty="0"/>
          </a:p>
        </p:txBody>
      </p:sp>
      <p:sp>
        <p:nvSpPr>
          <p:cNvPr id="131" name="= current or medium to long-term challenges a business faces…"/>
          <p:cNvSpPr txBox="1">
            <a:spLocks noGrp="1"/>
          </p:cNvSpPr>
          <p:nvPr>
            <p:ph type="body" idx="1"/>
          </p:nvPr>
        </p:nvSpPr>
        <p:spPr>
          <a:xfrm>
            <a:off x="102740" y="1171254"/>
            <a:ext cx="8856323" cy="4407613"/>
          </a:xfrm>
          <a:prstGeom prst="rect">
            <a:avLst/>
          </a:prstGeom>
        </p:spPr>
        <p:txBody>
          <a:bodyPr>
            <a:no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400" b="1" kern="0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General Q &amp; A session.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en-GB" sz="4400" b="1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en-GB" sz="4000" b="1" kern="100" dirty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Monthly Q&amp;A - Gold Coast Fresh Meat Centre">
            <a:extLst>
              <a:ext uri="{FF2B5EF4-FFF2-40B4-BE49-F238E27FC236}">
                <a16:creationId xmlns:a16="http://schemas.microsoft.com/office/drawing/2014/main" id="{60F50066-4EEC-4809-E626-96AA75F145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652" y="2907587"/>
            <a:ext cx="7306689" cy="238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094512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20140311PresentationUWTSDTemplate">
  <a:themeElements>
    <a:clrScheme name="20140311PresentationUWTSD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20140311PresentationUWTSDTemplat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20140311PresentationUWTSD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Myriad Pro"/>
            <a:ea typeface="Myriad Pro"/>
            <a:cs typeface="Myriad Pro"/>
            <a:sym typeface="Myriad Pr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Myriad Pro"/>
            <a:ea typeface="Myriad Pro"/>
            <a:cs typeface="Myriad Pro"/>
            <a:sym typeface="Myriad Pr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0140311PresentationUWTSDTemplate">
  <a:themeElements>
    <a:clrScheme name="20140311PresentationUWTSD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20140311PresentationUWTSDTemplat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20140311PresentationUWTSD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Myriad Pro"/>
            <a:ea typeface="Myriad Pro"/>
            <a:cs typeface="Myriad Pro"/>
            <a:sym typeface="Myriad Pr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Myriad Pro"/>
            <a:ea typeface="Myriad Pro"/>
            <a:cs typeface="Myriad Pro"/>
            <a:sym typeface="Myriad Pr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10610</TotalTime>
  <Words>423</Words>
  <Application>Microsoft Office PowerPoint</Application>
  <PresentationFormat>On-screen Show (4:3)</PresentationFormat>
  <Paragraphs>64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Myriad Pro</vt:lpstr>
      <vt:lpstr>Times New Roman</vt:lpstr>
      <vt:lpstr>20140311PresentationUWTSDTemplate</vt:lpstr>
      <vt:lpstr>    LCLM 5001  Understanding and Engaging Stakeholders  Week 10:  Module Reflection, Class Discussion  &amp; Assignment Workshop. Prepared by: Oluwaseun (Olu) Adegbite, PhD.    </vt:lpstr>
      <vt:lpstr>Last Week (i.e., Week 9), ……</vt:lpstr>
      <vt:lpstr>This Week (i.e., Week 10), ……</vt:lpstr>
      <vt:lpstr>LCLM 5001 Module Review and Feedback.</vt:lpstr>
      <vt:lpstr>Case 1</vt:lpstr>
      <vt:lpstr>Case 2</vt:lpstr>
      <vt:lpstr>Case 2</vt:lpstr>
      <vt:lpstr>Case 2</vt:lpstr>
      <vt:lpstr>Break!</vt:lpstr>
      <vt:lpstr>General Discussion/Reflection</vt:lpstr>
      <vt:lpstr>General Discussion/Reflection</vt:lpstr>
      <vt:lpstr>Assignment Workshop</vt:lpstr>
      <vt:lpstr>General Discussion/Reflection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LCLM4004  Problem Solving and Decision Making  Week 1</dc:title>
  <dc:creator>Adegbite, Oluwaseun</dc:creator>
  <cp:lastModifiedBy>Adegbite, Oluwaseun</cp:lastModifiedBy>
  <cp:revision>457</cp:revision>
  <dcterms:modified xsi:type="dcterms:W3CDTF">2024-11-13T22:58:10Z</dcterms:modified>
</cp:coreProperties>
</file>