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slideMasters/slideMaster39.xml" ContentType="application/vnd.openxmlformats-officedocument.presentationml.slideMaster+xml"/>
  <Override PartName="/ppt/slides/slide39.xml" ContentType="application/vnd.openxmlformats-officedocument.presentationml.slide+xml"/>
  <Override PartName="/ppt/slideMasters/slideMaster40.xml" ContentType="application/vnd.openxmlformats-officedocument.presentationml.slideMaster+xml"/>
  <Override PartName="/ppt/slides/slide40.xml" ContentType="application/vnd.openxmlformats-officedocument.presentationml.slide+xml"/>
  <Override PartName="/ppt/slideMasters/slideMaster41.xml" ContentType="application/vnd.openxmlformats-officedocument.presentationml.slideMaster+xml"/>
  <Override PartName="/ppt/slides/slide41.xml" ContentType="application/vnd.openxmlformats-officedocument.presentationml.slide+xml"/>
  <Override PartName="/ppt/slideMasters/slideMaster42.xml" ContentType="application/vnd.openxmlformats-officedocument.presentationml.slideMaster+xml"/>
  <Override PartName="/ppt/slides/slide42.xml" ContentType="application/vnd.openxmlformats-officedocument.presentationml.slide+xml"/>
  <Override PartName="/ppt/slideMasters/slideMaster43.xml" ContentType="application/vnd.openxmlformats-officedocument.presentationml.slideMaster+xml"/>
  <Override PartName="/ppt/slides/slide43.xml" ContentType="application/vnd.openxmlformats-officedocument.presentationml.slide+xml"/>
  <Override PartName="/ppt/slideMasters/slideMaster44.xml" ContentType="application/vnd.openxmlformats-officedocument.presentationml.slideMaster+xml"/>
  <Override PartName="/ppt/slides/slide44.xml" ContentType="application/vnd.openxmlformats-officedocument.presentationml.slide+xml"/>
  <Override PartName="/ppt/slideMasters/slideMaster45.xml" ContentType="application/vnd.openxmlformats-officedocument.presentationml.slideMaster+xml"/>
  <Override PartName="/ppt/slides/slide45.xml" ContentType="application/vnd.openxmlformats-officedocument.presentationml.slide+xml"/>
  <Override PartName="/ppt/slideMasters/slideMaster46.xml" ContentType="application/vnd.openxmlformats-officedocument.presentationml.slideMaster+xml"/>
  <Override PartName="/ppt/slides/slide46.xml" ContentType="application/vnd.openxmlformats-officedocument.presentationml.slide+xml"/>
  <Override PartName="/ppt/slideMasters/slideMaster47.xml" ContentType="application/vnd.openxmlformats-officedocument.presentationml.slideMaster+xml"/>
  <Override PartName="/ppt/slides/slide47.xml" ContentType="application/vnd.openxmlformats-officedocument.presentationml.slide+xml"/>
  <Override PartName="/ppt/slideMasters/slideMaster48.xml" ContentType="application/vnd.openxmlformats-officedocument.presentationml.slideMaster+xml"/>
  <Override PartName="/ppt/slides/slide48.xml" ContentType="application/vnd.openxmlformats-officedocument.presentationml.slide+xml"/>
  <Override PartName="/ppt/slideMasters/slideMaster49.xml" ContentType="application/vnd.openxmlformats-officedocument.presentationml.slideMaster+xml"/>
  <Override PartName="/ppt/slides/slide49.xml" ContentType="application/vnd.openxmlformats-officedocument.presentationml.slide+xml"/>
  <Override PartName="/ppt/slideMasters/slideMaster50.xml" ContentType="application/vnd.openxmlformats-officedocument.presentationml.slideMaster+xml"/>
  <Override PartName="/ppt/slides/slide50.xml" ContentType="application/vnd.openxmlformats-officedocument.presentationml.slide+xml"/>
  <Override PartName="/ppt/slideMasters/slideMaster51.xml" ContentType="application/vnd.openxmlformats-officedocument.presentationml.slideMaster+xml"/>
  <Override PartName="/ppt/slides/slide51.xml" ContentType="application/vnd.openxmlformats-officedocument.presentationml.slide+xml"/>
  <Override PartName="/ppt/slideMasters/slideMaster52.xml" ContentType="application/vnd.openxmlformats-officedocument.presentationml.slideMaster+xml"/>
  <Override PartName="/ppt/slides/slide52.xml" ContentType="application/vnd.openxmlformats-officedocument.presentationml.slide+xml"/>
  <Override PartName="/ppt/slideMasters/slideMaster53.xml" ContentType="application/vnd.openxmlformats-officedocument.presentationml.slideMaster+xml"/>
  <Override PartName="/ppt/slides/slide53.xml" ContentType="application/vnd.openxmlformats-officedocument.presentationml.slide+xml"/>
  <Override PartName="/ppt/slideMasters/slideMaster54.xml" ContentType="application/vnd.openxmlformats-officedocument.presentationml.slideMaster+xml"/>
  <Override PartName="/ppt/slides/slide54.xml" ContentType="application/vnd.openxmlformats-officedocument.presentationml.slide+xml"/>
  <Override PartName="/ppt/slideMasters/slideMaster55.xml" ContentType="application/vnd.openxmlformats-officedocument.presentationml.slideMaster+xml"/>
  <Override PartName="/ppt/slides/slide55.xml" ContentType="application/vnd.openxmlformats-officedocument.presentationml.slide+xml"/>
  <Override PartName="/ppt/slideMasters/slideMaster56.xml" ContentType="application/vnd.openxmlformats-officedocument.presentationml.slideMaster+xml"/>
  <Override PartName="/ppt/slides/slide56.xml" ContentType="application/vnd.openxmlformats-officedocument.presentationml.slide+xml"/>
  <Override PartName="/ppt/slideMasters/slideMaster57.xml" ContentType="application/vnd.openxmlformats-officedocument.presentationml.slideMaster+xml"/>
  <Override PartName="/ppt/slides/slide57.xml" ContentType="application/vnd.openxmlformats-officedocument.presentationml.slide+xml"/>
  <Override PartName="/ppt/slideMasters/slideMaster58.xml" ContentType="application/vnd.openxmlformats-officedocument.presentationml.slideMaster+xml"/>
  <Override PartName="/ppt/slides/slide58.xml" ContentType="application/vnd.openxmlformats-officedocument.presentationml.slide+xml"/>
  <Override PartName="/ppt/slideMasters/slideMaster59.xml" ContentType="application/vnd.openxmlformats-officedocument.presentationml.slideMaster+xml"/>
  <Override PartName="/ppt/slides/slide59.xml" ContentType="application/vnd.openxmlformats-officedocument.presentationml.slide+xml"/>
  <Override PartName="/ppt/slideMasters/slideMaster60.xml" ContentType="application/vnd.openxmlformats-officedocument.presentationml.slideMaster+xml"/>
  <Override PartName="/ppt/slides/slide60.xml" ContentType="application/vnd.openxmlformats-officedocument.presentationml.slide+xml"/>
  <Override PartName="/ppt/slideMasters/slideMaster61.xml" ContentType="application/vnd.openxmlformats-officedocument.presentationml.slideMaster+xml"/>
  <Override PartName="/ppt/slides/slide61.xml" ContentType="application/vnd.openxmlformats-officedocument.presentationml.slide+xml"/>
  <Override PartName="/ppt/slideMasters/slideMaster62.xml" ContentType="application/vnd.openxmlformats-officedocument.presentationml.slideMaster+xml"/>
  <Override PartName="/ppt/slides/slide62.xml" ContentType="application/vnd.openxmlformats-officedocument.presentationml.slide+xml"/>
  <Override PartName="/ppt/slideMasters/slideMaster63.xml" ContentType="application/vnd.openxmlformats-officedocument.presentationml.slideMaster+xml"/>
  <Override PartName="/ppt/slides/slide63.xml" ContentType="application/vnd.openxmlformats-officedocument.presentationml.slide+xml"/>
  <Override PartName="/ppt/slideMasters/slideMaster64.xml" ContentType="application/vnd.openxmlformats-officedocument.presentationml.slideMaster+xml"/>
  <Override PartName="/ppt/slides/slide64.xml" ContentType="application/vnd.openxmlformats-officedocument.presentationml.slide+xml"/>
  <Override PartName="/ppt/slideMasters/slideMaster65.xml" ContentType="application/vnd.openxmlformats-officedocument.presentationml.slideMaster+xml"/>
  <Override PartName="/ppt/slides/slide65.xml" ContentType="application/vnd.openxmlformats-officedocument.presentationml.slide+xml"/>
  <Override PartName="/ppt/slideMasters/slideMaster66.xml" ContentType="application/vnd.openxmlformats-officedocument.presentationml.slideMaster+xml"/>
  <Override PartName="/ppt/slides/slide66.xml" ContentType="application/vnd.openxmlformats-officedocument.presentationml.slide+xml"/>
  <Override PartName="/ppt/slideMasters/slideMaster67.xml" ContentType="application/vnd.openxmlformats-officedocument.presentationml.slideMaster+xml"/>
  <Override PartName="/ppt/slides/slide67.xml" ContentType="application/vnd.openxmlformats-officedocument.presentationml.slide+xml"/>
  <Override PartName="/ppt/slideMasters/slideMaster68.xml" ContentType="application/vnd.openxmlformats-officedocument.presentationml.slideMaster+xml"/>
  <Override PartName="/ppt/slides/slide68.xml" ContentType="application/vnd.openxmlformats-officedocument.presentationml.slide+xml"/>
  <Override PartName="/ppt/slideMasters/slideMaster69.xml" ContentType="application/vnd.openxmlformats-officedocument.presentationml.slideMaster+xml"/>
  <Override PartName="/ppt/slides/slide69.xml" ContentType="application/vnd.openxmlformats-officedocument.presentationml.slide+xml"/>
  <Override PartName="/ppt/slideMasters/slideMaster70.xml" ContentType="application/vnd.openxmlformats-officedocument.presentationml.slideMaster+xml"/>
  <Override PartName="/ppt/slides/slide70.xml" ContentType="application/vnd.openxmlformats-officedocument.presentationml.slide+xml"/>
  <Override PartName="/ppt/slideMasters/slideMaster71.xml" ContentType="application/vnd.openxmlformats-officedocument.presentationml.slideMaster+xml"/>
  <Override PartName="/ppt/slides/slide71.xml" ContentType="application/vnd.openxmlformats-officedocument.presentationml.slide+xml"/>
  <Override PartName="/ppt/slideMasters/slideMaster72.xml" ContentType="application/vnd.openxmlformats-officedocument.presentationml.slideMaster+xml"/>
  <Override PartName="/ppt/slides/slide72.xml" ContentType="application/vnd.openxmlformats-officedocument.presentationml.slide+xml"/>
  <Override PartName="/ppt/slideMasters/slideMaster73.xml" ContentType="application/vnd.openxmlformats-officedocument.presentationml.slideMaster+xml"/>
  <Override PartName="/ppt/slides/slide73.xml" ContentType="application/vnd.openxmlformats-officedocument.presentationml.slide+xml"/>
  <Override PartName="/ppt/slideMasters/slideMaster74.xml" ContentType="application/vnd.openxmlformats-officedocument.presentationml.slideMaster+xml"/>
  <Override PartName="/ppt/slides/slide74.xml" ContentType="application/vnd.openxmlformats-officedocument.presentationml.slide+xml"/>
  <Override PartName="/ppt/slideMasters/slideMaster75.xml" ContentType="application/vnd.openxmlformats-officedocument.presentationml.slideMaster+xml"/>
  <Override PartName="/ppt/slides/slide75.xml" ContentType="application/vnd.openxmlformats-officedocument.presentationml.slide+xml"/>
  <Override PartName="/ppt/slideMasters/slideMaster76.xml" ContentType="application/vnd.openxmlformats-officedocument.presentationml.slideMaster+xml"/>
  <Override PartName="/ppt/slides/slide76.xml" ContentType="application/vnd.openxmlformats-officedocument.presentationml.slide+xml"/>
  <Override PartName="/ppt/slideMasters/slideMaster77.xml" ContentType="application/vnd.openxmlformats-officedocument.presentationml.slideMaster+xml"/>
  <Override PartName="/ppt/slides/slide77.xml" ContentType="application/vnd.openxmlformats-officedocument.presentationml.slide+xml"/>
  <Override PartName="/ppt/slideMasters/slideMaster78.xml" ContentType="application/vnd.openxmlformats-officedocument.presentationml.slideMaster+xml"/>
  <Override PartName="/ppt/slides/slide78.xml" ContentType="application/vnd.openxmlformats-officedocument.presentationml.slide+xml"/>
  <Override PartName="/ppt/slideMasters/slideMaster79.xml" ContentType="application/vnd.openxmlformats-officedocument.presentationml.slideMaster+xml"/>
  <Override PartName="/ppt/slides/slide79.xml" ContentType="application/vnd.openxmlformats-officedocument.presentationml.slide+xml"/>
  <Override PartName="/ppt/slideMasters/slideMaster80.xml" ContentType="application/vnd.openxmlformats-officedocument.presentationml.slideMaster+xml"/>
  <Override PartName="/ppt/slides/slide80.xml" ContentType="application/vnd.openxmlformats-officedocument.presentationml.slide+xml"/>
  <Override PartName="/ppt/slideMasters/slideMaster81.xml" ContentType="application/vnd.openxmlformats-officedocument.presentationml.slideMaster+xml"/>
  <Override PartName="/ppt/slides/slide81.xml" ContentType="application/vnd.openxmlformats-officedocument.presentationml.slide+xml"/>
  <Override PartName="/ppt/slideMasters/slideMaster82.xml" ContentType="application/vnd.openxmlformats-officedocument.presentationml.slideMaster+xml"/>
  <Override PartName="/ppt/slides/slide82.xml" ContentType="application/vnd.openxmlformats-officedocument.presentationml.slide+xml"/>
  <Override PartName="/ppt/slideMasters/slideMaster83.xml" ContentType="application/vnd.openxmlformats-officedocument.presentationml.slideMaster+xml"/>
  <Override PartName="/ppt/slides/slide83.xml" ContentType="application/vnd.openxmlformats-officedocument.presentationml.slide+xml"/>
  <Override PartName="/ppt/slideMasters/slideMaster84.xml" ContentType="application/vnd.openxmlformats-officedocument.presentationml.slideMaster+xml"/>
  <Override PartName="/ppt/slides/slide84.xml" ContentType="application/vnd.openxmlformats-officedocument.presentationml.slide+xml"/>
  <Override PartName="/ppt/slideMasters/slideMaster85.xml" ContentType="application/vnd.openxmlformats-officedocument.presentationml.slideMaster+xml"/>
  <Override PartName="/ppt/slides/slide85.xml" ContentType="application/vnd.openxmlformats-officedocument.presentationml.slide+xml"/>
  <Override PartName="/ppt/slideMasters/slideMaster86.xml" ContentType="application/vnd.openxmlformats-officedocument.presentationml.slideMaster+xml"/>
  <Override PartName="/ppt/slides/slide86.xml" ContentType="application/vnd.openxmlformats-officedocument.presentationml.slide+xml"/>
  <Override PartName="/ppt/slideMasters/slideMaster87.xml" ContentType="application/vnd.openxmlformats-officedocument.presentationml.slideMaster+xml"/>
  <Override PartName="/ppt/slides/slide87.xml" ContentType="application/vnd.openxmlformats-officedocument.presentationml.slide+xml"/>
  <Override PartName="/ppt/slideMasters/slideMaster88.xml" ContentType="application/vnd.openxmlformats-officedocument.presentationml.slideMaster+xml"/>
  <Override PartName="/ppt/slides/slide88.xml" ContentType="application/vnd.openxmlformats-officedocument.presentationml.slide+xml"/>
  <Override PartName="/ppt/slideMasters/slideMaster89.xml" ContentType="application/vnd.openxmlformats-officedocument.presentationml.slideMaster+xml"/>
  <Override PartName="/ppt/slides/slide89.xml" ContentType="application/vnd.openxmlformats-officedocument.presentationml.slide+xml"/>
  <Override PartName="/ppt/slideMasters/slideMaster90.xml" ContentType="application/vnd.openxmlformats-officedocument.presentationml.slideMaster+xml"/>
  <Override PartName="/ppt/slides/slide9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Lst>
  <p:notesMasterIdLst>
    <p:notesMasterId r:id="rId92"/>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 Id="rId90" Type="http://schemas.openxmlformats.org/officeDocument/2006/relationships/slide" Target="slides/slide89.xml"/><Relationship Id="rId91" Type="http://schemas.openxmlformats.org/officeDocument/2006/relationships/slide" Target="slides/slide90.xml"/><Relationship Id="rId92" Type="http://schemas.openxmlformats.org/officeDocument/2006/relationships/notesMaster" Target="notesMasters/notesMaster1.xml"/><Relationship Id="rId93" Type="http://schemas.openxmlformats.org/officeDocument/2006/relationships/presProps" Target="presProps.xml"/><Relationship Id="rId94" Type="http://schemas.openxmlformats.org/officeDocument/2006/relationships/viewProps" Target="viewProps.xml"/><Relationship Id="rId95" Type="http://schemas.openxmlformats.org/officeDocument/2006/relationships/theme" Target="theme/theme1.xml"/><Relationship Id="rId9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_rels/notesSlide3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9.xml"/>
		</Relationships>
</file>

<file path=ppt/notesSlides/_rels/notesSlide4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0.xml"/>
		</Relationships>
</file>

<file path=ppt/notesSlides/_rels/notesSlide4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1.xml"/>
		</Relationships>
</file>

<file path=ppt/notesSlides/_rels/notesSlide4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2.xml"/>
		</Relationships>
</file>

<file path=ppt/notesSlides/_rels/notesSlide4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3.xml"/>
		</Relationships>
</file>

<file path=ppt/notesSlides/_rels/notesSlide4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4.xml"/>
		</Relationships>
</file>

<file path=ppt/notesSlides/_rels/notesSlide4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5.xml"/>
		</Relationships>
</file>

<file path=ppt/notesSlides/_rels/notesSlide4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6.xml"/>
		</Relationships>
</file>

<file path=ppt/notesSlides/_rels/notesSlide4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7.xml"/>
		</Relationships>
</file>

<file path=ppt/notesSlides/_rels/notesSlide4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8.xml"/>
		</Relationships>
</file>

<file path=ppt/notesSlides/_rels/notesSlide4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9.xml"/>
		</Relationships>
</file>

<file path=ppt/notesSlides/_rels/notesSlide5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0.xml"/>
		</Relationships>
</file>

<file path=ppt/notesSlides/_rels/notesSlide5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1.xml"/>
		</Relationships>
</file>

<file path=ppt/notesSlides/_rels/notesSlide5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2.xml"/>
		</Relationships>
</file>

<file path=ppt/notesSlides/_rels/notesSlide5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3.xml"/>
		</Relationships>
</file>

<file path=ppt/notesSlides/_rels/notesSlide5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4.xml"/>
		</Relationships>
</file>

<file path=ppt/notesSlides/_rels/notesSlide5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5.xml"/>
		</Relationships>
</file>

<file path=ppt/notesSlides/_rels/notesSlide5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6.xml"/>
		</Relationships>
</file>

<file path=ppt/notesSlides/_rels/notesSlide5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7.xml"/>
		</Relationships>
</file>

<file path=ppt/notesSlides/_rels/notesSlide5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8.xml"/>
		</Relationships>
</file>

<file path=ppt/notesSlides/_rels/notesSlide5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9.xml"/>
		</Relationships>
</file>

<file path=ppt/notesSlides/_rels/notesSlide6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0.xml"/>
		</Relationships>
</file>

<file path=ppt/notesSlides/_rels/notesSlide6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1.xml"/>
		</Relationships>
</file>

<file path=ppt/notesSlides/_rels/notesSlide6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2.xml"/>
		</Relationships>
</file>

<file path=ppt/notesSlides/_rels/notesSlide6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3.xml"/>
		</Relationships>
</file>

<file path=ppt/notesSlides/_rels/notesSlide6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4.xml"/>
		</Relationships>
</file>

<file path=ppt/notesSlides/_rels/notesSlide6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5.xml"/>
		</Relationships>
</file>

<file path=ppt/notesSlides/_rels/notesSlide6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6.xml"/>
		</Relationships>
</file>

<file path=ppt/notesSlides/_rels/notesSlide6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7.xml"/>
		</Relationships>
</file>

<file path=ppt/notesSlides/_rels/notesSlide6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8.xml"/>
		</Relationships>
</file>

<file path=ppt/notesSlides/_rels/notesSlide6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9.xml"/>
		</Relationships>
</file>

<file path=ppt/notesSlides/_rels/notesSlide7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0.xml"/>
		</Relationships>
</file>

<file path=ppt/notesSlides/_rels/notesSlide7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1.xml"/>
		</Relationships>
</file>

<file path=ppt/notesSlides/_rels/notesSlide7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2.xml"/>
		</Relationships>
</file>

<file path=ppt/notesSlides/_rels/notesSlide7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3.xml"/>
		</Relationships>
</file>

<file path=ppt/notesSlides/_rels/notesSlide7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4.xml"/>
		</Relationships>
</file>

<file path=ppt/notesSlides/_rels/notesSlide7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5.xml"/>
		</Relationships>
</file>

<file path=ppt/notesSlides/_rels/notesSlide7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6.xml"/>
		</Relationships>
</file>

<file path=ppt/notesSlides/_rels/notesSlide7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7.xml"/>
		</Relationships>
</file>

<file path=ppt/notesSlides/_rels/notesSlide7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8.xml"/>
		</Relationships>
</file>

<file path=ppt/notesSlides/_rels/notesSlide7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9.xml"/>
		</Relationships>
</file>

<file path=ppt/notesSlides/_rels/notesSlide8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0.xml"/>
		</Relationships>
</file>

<file path=ppt/notesSlides/_rels/notesSlide8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1.xml"/>
		</Relationships>
</file>

<file path=ppt/notesSlides/_rels/notesSlide8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2.xml"/>
		</Relationships>
</file>

<file path=ppt/notesSlides/_rels/notesSlide8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3.xml"/>
		</Relationships>
</file>

<file path=ppt/notesSlides/_rels/notesSlide8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4.xml"/>
		</Relationships>
</file>

<file path=ppt/notesSlides/_rels/notesSlide8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5.xml"/>
		</Relationships>
</file>

<file path=ppt/notesSlides/_rels/notesSlide8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6.xml"/>
		</Relationships>
</file>

<file path=ppt/notesSlides/_rels/notesSlide8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7.xml"/>
		</Relationships>
</file>

<file path=ppt/notesSlides/_rels/notesSlide8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8.xml"/>
		</Relationships>
</file>

<file path=ppt/notesSlides/_rels/notesSlide8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9.xml"/>
		</Relationships>
</file>

<file path=ppt/notesSlides/_rels/notesSlide9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him is Paradise packed with bounties, pleasure and delight and spiritual sustenance and comforts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citing The Structure of Scientific Revolutions by Thomas S. Kuhn, it is useful to note that Kuhn later clarified that he used the word “paradigm” in two different ways, which caused confusion in the first edition.
1. Broad meaning: Disciplinary Matrix
Later in the book (especially in the Postscript to the 1970 edition), Kuhn explains that what many people call a paradigm actually refers to a disciplinary matrix, meaning the shared framework of a scientific community.
This includes:
Shared theories
Accepted methods
Standards of evidence
Values guiding research
Symbolic generalisations (for example equations)
In other words, the entire worldview and toolkit that scientists in a field share.
2. Narrow meaning: Exemplars
Kuhn also uses “paradigm” in a more specific sense: concrete problem-solution examples that scientists learn during training.
Examples include classic solved problems in textbooks that show researchers how to apply theories to real cases.
These exemplars guide scientists when solving new problems during what Kuhn calls “normal science.”
Why this matters in doctoral work
Many examiners expect students to acknowledge that Kuhn’s definition evolved:
Early definition (Preface):
“Universally recognized scientific achievements that for a time provide model problems and solutions to a community of practitioners.” (Kuhn, 1970, p. viii)
Later clarification:
Paradigm = disciplinary matrix + exemplars
Recognising this distinction shows a more precise reading of Kuhn, which is helpful when discussing research paradigms in doctoral methodology.
A concise academic way to write this in a thesis might be:
Kuhn defined paradigms as “universally recognized scientific achievements that for a time provide model problems and solutions to a community of practitioners” (Kuhn, 1970, p. viii). In the postscript to the second edition, he later clarified that the concept encompasses both the broader disciplinary matrix of shared assumptions and the narrower exemplars that guide problem solving.
The most common mistake doctoral students make when citing Kuhn is treating paradigms as fixed philosophical categories (positivism, interpretivism, etc.) in the way research methods textbooks do.
However, this is not actually how Thomas S. Kuhn used the concept in The Structure of Scientific Revolutions.
What Kuhn actually meant
Kuhn used paradigm to describe a shared framework within a scientific community, including:
accepted theories
methodological approaches
standards for evidence
typical problems and solutions
These guide what he called “normal science.”
Paradigms change during scientific revolutions, when anomalies accumulate and a new framework replaces the old one.
The methodological textbook reinterpretation
Later research methods writers (especially in social science) adapted Kuhn’s concept into philosophical research paradigms, such as:
Positivism
Post-positivism
Interpretivism
Critical theory
Pragmatism
These categories are extremely common in doctoral methodology chapters, but they are a reinterpretation of Kuhn rather than Kuhn’s original usage.
Why examiners notice this
If a thesis says something like:
“This research adopts an interpretivist paradigm as defined by Kuhn.”
…it is technically inaccurate, because Kuhn never defined interpretivism or positivism as paradigms in that way.
A stronger doctoral-level phrasing
A more precise approach is:
While Kuhn (1970) originally used the concept of paradigm to describe shared frameworks guiding scientific practice, later social science methodology literature has adapted the concept to refer to broader philosophical research worldviews such as positivism and interpretivism.
This small clarification signals methodological sophistication to supervisors and examiners.
Some qualitative scholars argue that Thomas S. Kuhn’s ideas in The Structure of Scientific Revolutions actually align quite closely with interpretivist thinking, even though Kuhn was writing about the natural sciences.
1. Knowledge is shaped by communities
Kuhn argued that what scientists see and accept as valid knowledge is shaped by the scientific community they belong to.
Different paradigms lead scientists to:
ask different questions
interpret data differently
prioritise different problems
This idea resonates strongly with interpretivist research, where knowledge is understood as socially constructed within communities and contexts.
2. Observation is theory-laden
Kuhn suggested that scientists do not observe the world in a completely neutral way. Instead, their paradigm influences what they notice and how they interpret it.
This challenges the strong positivist assumption that facts are completely objective and independent of interpretation.
Interpretivist researchers similarly argue that:
meaning is constructed through interpretation
researchers and participants both influence how reality is understood.
3. Paradigm shifts resemble changes in worldview
Kuhn famously argued that when paradigms change, scientists effectively begin seeing the world differently.
He compared this to a Gestalt switch, where the same image can suddenly appear in a completely different way.
Interpretivist traditions often emphasise exactly this idea: that different perspectives produce different realities or meanings.
4. Why this matters in doctoral methodology
Some methodology scholars therefore argue that Kuhn helped open the door to pluralism in research approaches, because his work showed that:
scientific knowledge is historically situated
communities shape what counts as valid knowledge
frameworks for understanding the world can change.
A concise way to express this in a thesis
A short doctoral-level sentence might be:
Kuhn’s analysis of scientific paradigms highlights the role of shared assumptions and interpretive frameworks within research communities, an insight that resonates with interpretivist perspectives on the socially constructed nature of knowledge.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a ontology; b methodology; c axiology; d epistemology; e epistemology (what kind of evidence can give knowledge); f axiology (the value of the research and who it is for).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a D (one person, own story, over time); b B (checking sources against each other); c C (meaning in context, this floor); d F (whose interests, working with those harmed); e G (judged by whether it works); f A (random routing, testing, prediction); g E (language making reality).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There is no single right answer. Listen for students who place a topic at the realist end but then describe it in terms of meaning: that is the shift Alien C requires.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Evidence 1 suits A and B: measured from the outside, comparable, but silent on meaning. Evidence 2 suits C (and D or E depending on focus): it gives meaning from the inside but cannot be generalised. Alien C would interpret it in the context of the contact centre, moving between this account and others.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Look for sentences that name a concrete position and a concrete effect on interpretation. Push students beyond 'I will be unbiased', which is Alien A's axiology, not Alien C's.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a deductive; b inductive; c abductive; d inductive: the literature sensitises the researcher to what to look for rather than supplying a hypothesis to test. This is how theory works in qualitative research.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The break is d: a rating scale measures from the outside and cannot capture meanings in context. Repair 1: keep Alien C and use in-depth interviews with managers in one or two organisations. Repair 2: keep the questionnaire and move to Alien A or B, rewriting ontology, epistemology and axiology to match.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The following seven slides give a model answer for each alien. Credit sensible alternatives that keep the chain coherent.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1 Because what you believe reality is limits how you can know it, the role of values and which methods make sense.
2 Science moves in cycles: normal science, anomalies, crisis and revolution, when a new paradigm replaces the old one.
3 In Lincoln, Lynham and Guba (2018) it labels Alien B's ontology: a real world known only imperfectly. In Bhaskar (1975) it is a separate philosophy with three layers of reality: the empirical, the actual and the real.
4 German for understanding: grasping what an action means to the people involved, from their point of view (Weber, 1922). Alien C.
5 C: in context, in a setting. D: inside each individual. E: between people, in language and interaction.
6 They argued that ontology, epistemology and methodology miss the question of what is worth knowing and for whom; research should serve human flourishing.
7 Methodology is the overall strategy and its logic; methods are the tools used to collect and analyse data.
8 A link that does not follow from the one before it, most often methods that do not fit the ontology and epistemology.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6355080"/>
            <a:ext cx="8229600" cy="365760"/>
          </a:xfrm>
          <a:prstGeom prst="rect">
            <a:avLst/>
          </a:prstGeom>
          <a:noFill/>
          <a:ln/>
        </p:spPr>
        <p:txBody>
          <a:bodyPr wrap="square" lIns="0" tIns="0" rIns="0" bIns="0" rtlCol="0" anchor="ctr"/>
          <a:lstStyle/>
          <a:p>
            <a:pPr indent="0" marL="0">
              <a:buNone/>
            </a:pPr>
            <a:r>
              <a:rPr lang="en-US" sz="1400" dirty="0">
                <a:solidFill>
                  <a:srgbClr val="607085"/>
                </a:solidFill>
                <a:latin typeface="Arial" pitchFamily="34" charset="0"/>
                <a:ea typeface="Arial" pitchFamily="34" charset="-122"/>
                <a:cs typeface="Arial" pitchFamily="34" charset="-120"/>
              </a:rPr>
              <a:t>LCDB7007 Research Principles and Philosophy | Dr Caroline Jawad 2026</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1002</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LAIN">
    <p:bg>
      <p:bgPr>
        <a:solidFill>
          <a:srgbClr val="FFFFFF"/>
        </a:solidFill>
      </p:bgPr>
    </p:bg>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ACTIVITY">
    <p:bg>
      <p:bgPr>
        <a:solidFill>
          <a:srgbClr val="EEF3F8"/>
        </a:solidFill>
      </p:bgPr>
    </p:bg>
    <p:spTree>
      <p:nvGrpSpPr>
        <p:cNvPr id="1" name=""/>
        <p:cNvGrpSpPr/>
        <p:nvPr/>
      </p:nvGrpSpPr>
      <p:grpSpPr>
        <a:xfrm>
          <a:off x="0" y="0"/>
          <a:ext cx="0" cy="0"/>
          <a:chOff x="0" y="0"/>
          <a:chExt cx="0" cy="0"/>
        </a:xfrm>
      </p:grpSpPr>
      <p:sp>
        <p:nvSpPr>
          <p:cNvPr id="2" name="Text 0"/>
          <p:cNvSpPr/>
          <p:nvPr/>
        </p:nvSpPr>
        <p:spPr>
          <a:xfrm>
            <a:off x="548640" y="6355080"/>
            <a:ext cx="8229600" cy="365760"/>
          </a:xfrm>
          <a:prstGeom prst="rect">
            <a:avLst/>
          </a:prstGeom>
          <a:noFill/>
          <a:ln/>
        </p:spPr>
        <p:txBody>
          <a:bodyPr wrap="square" lIns="0" tIns="0" rIns="0" bIns="0" rtlCol="0" anchor="ctr"/>
          <a:lstStyle/>
          <a:p>
            <a:pPr indent="0" marL="0">
              <a:buNone/>
            </a:pPr>
            <a:r>
              <a:rPr lang="en-US" sz="1400" dirty="0">
                <a:solidFill>
                  <a:srgbClr val="607085"/>
                </a:solidFill>
                <a:latin typeface="Arial" pitchFamily="34" charset="0"/>
                <a:ea typeface="Arial" pitchFamily="34" charset="-122"/>
                <a:cs typeface="Arial" pitchFamily="34" charset="-120"/>
              </a:rPr>
              <a:t>LCDB7007 Research Principles and Philosophy | Dr Caroline Jawad 2026</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1004</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null</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g"/><Relationship Id="rId2" Type="http://schemas.openxmlformats.org/officeDocument/2006/relationships/slideLayout" Target="../slideLayouts/slideLayout3.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3.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jpg"/><Relationship Id="rId2" Type="http://schemas.openxmlformats.org/officeDocument/2006/relationships/slideLayout" Target="../slideLayouts/slideLayout3.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2.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slideLayout" Target="../slideLayouts/slideLayout2.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2.xml"/><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slideLayout" Target="../slideLayouts/slideLayout2.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jpg"/><Relationship Id="rId2" Type="http://schemas.openxmlformats.org/officeDocument/2006/relationships/slideLayout" Target="../slideLayouts/slideLayout2.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slideLayout" Target="../slideLayouts/slideLayout2.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slideLayout" Target="../slideLayouts/slideLayout2.xml"/><Relationship Id="rId3"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slideLayout" Target="../slideLayouts/slideLayout2.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jpg"/><Relationship Id="rId2" Type="http://schemas.openxmlformats.org/officeDocument/2006/relationships/slideLayout" Target="../slideLayouts/slideLayout2.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image-27-1.png"/><Relationship Id="rId2" Type="http://schemas.openxmlformats.org/officeDocument/2006/relationships/slideLayout" Target="../slideLayouts/slideLayout2.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jpg"/><Relationship Id="rId2" Type="http://schemas.openxmlformats.org/officeDocument/2006/relationships/slideLayout" Target="../slideLayouts/slideLayout2.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29-1.png"/><Relationship Id="rId2" Type="http://schemas.openxmlformats.org/officeDocument/2006/relationships/slideLayout" Target="../slideLayouts/slideLayout2.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image-30-1.png"/><Relationship Id="rId2" Type="http://schemas.openxmlformats.org/officeDocument/2006/relationships/slideLayout" Target="../slideLayouts/slideLayout2.xml"/><Relationship Id="rId3"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slideLayout" Target="../slideLayouts/slideLayout2.xml"/><Relationship Id="rId3"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jpg"/><Relationship Id="rId2" Type="http://schemas.openxmlformats.org/officeDocument/2006/relationships/slideLayout" Target="../slideLayouts/slideLayout2.xml"/><Relationship Id="rId3"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image-33-1.png"/><Relationship Id="rId2" Type="http://schemas.openxmlformats.org/officeDocument/2006/relationships/image" Target="../media/image-33-2.png"/><Relationship Id="rId3" Type="http://schemas.openxmlformats.org/officeDocument/2006/relationships/image" Target="../media/image-33-3.png"/><Relationship Id="rId4" Type="http://schemas.openxmlformats.org/officeDocument/2006/relationships/image" Target="../media/image-33-4.png"/><Relationship Id="rId5" Type="http://schemas.openxmlformats.org/officeDocument/2006/relationships/image" Target="../media/image-33-5.png"/><Relationship Id="rId6" Type="http://schemas.openxmlformats.org/officeDocument/2006/relationships/image" Target="../media/image-33-6.png"/><Relationship Id="rId7" Type="http://schemas.openxmlformats.org/officeDocument/2006/relationships/image" Target="../media/image-33-7.png"/><Relationship Id="rId8" Type="http://schemas.openxmlformats.org/officeDocument/2006/relationships/slideLayout" Target="../slideLayouts/slideLayout2.xml"/><Relationship Id="rId9"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image" Target="../media/image-34-1.png"/><Relationship Id="rId2" Type="http://schemas.openxmlformats.org/officeDocument/2006/relationships/image" Target="../media/image-34-2.png"/><Relationship Id="rId3" Type="http://schemas.openxmlformats.org/officeDocument/2006/relationships/image" Target="../media/image-34-3.png"/><Relationship Id="rId4" Type="http://schemas.openxmlformats.org/officeDocument/2006/relationships/slideLayout" Target="../slideLayouts/slideLayout2.xml"/><Relationship Id="rId5"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image" Target="../media/image-41-1.png"/><Relationship Id="rId2" Type="http://schemas.openxmlformats.org/officeDocument/2006/relationships/image" Target="../media/image-41-2.png"/><Relationship Id="rId3" Type="http://schemas.openxmlformats.org/officeDocument/2006/relationships/image" Target="../media/image-41-3.png"/><Relationship Id="rId4" Type="http://schemas.openxmlformats.org/officeDocument/2006/relationships/image" Target="../media/image-41-4.png"/><Relationship Id="rId5" Type="http://schemas.openxmlformats.org/officeDocument/2006/relationships/image" Target="../media/image-41-5.png"/><Relationship Id="rId6" Type="http://schemas.openxmlformats.org/officeDocument/2006/relationships/image" Target="../media/image-41-6.png"/><Relationship Id="rId7" Type="http://schemas.openxmlformats.org/officeDocument/2006/relationships/image" Target="../media/image-41-7.png"/><Relationship Id="rId8" Type="http://schemas.openxmlformats.org/officeDocument/2006/relationships/slideLayout" Target="../slideLayouts/slideLayout2.xml"/><Relationship Id="rId9"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image" Target="../media/image-42-1.png"/><Relationship Id="rId2" Type="http://schemas.openxmlformats.org/officeDocument/2006/relationships/image" Target="../media/image-42-2.png"/><Relationship Id="rId3" Type="http://schemas.openxmlformats.org/officeDocument/2006/relationships/image" Target="../media/image-42-3.png"/><Relationship Id="rId4" Type="http://schemas.openxmlformats.org/officeDocument/2006/relationships/image" Target="../media/image-42-4.png"/><Relationship Id="rId5" Type="http://schemas.openxmlformats.org/officeDocument/2006/relationships/slideLayout" Target="../slideLayouts/slideLayout2.xml"/><Relationship Id="rId6"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image" Target="../media/image-43-1.png"/><Relationship Id="rId2" Type="http://schemas.openxmlformats.org/officeDocument/2006/relationships/image" Target="../media/image-43-2.png"/><Relationship Id="rId3" Type="http://schemas.openxmlformats.org/officeDocument/2006/relationships/image" Target="../media/image-43-3.png"/><Relationship Id="rId4" Type="http://schemas.openxmlformats.org/officeDocument/2006/relationships/slideLayout" Target="../slideLayouts/slideLayout2.xml"/><Relationship Id="rId5"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image" Target="../media/image-48-1.png"/><Relationship Id="rId2" Type="http://schemas.openxmlformats.org/officeDocument/2006/relationships/image" Target="../media/image-48-2.png"/><Relationship Id="rId3" Type="http://schemas.openxmlformats.org/officeDocument/2006/relationships/image" Target="../media/image-48-3.png"/><Relationship Id="rId4" Type="http://schemas.openxmlformats.org/officeDocument/2006/relationships/image" Target="../media/image-48-4.png"/><Relationship Id="rId5" Type="http://schemas.openxmlformats.org/officeDocument/2006/relationships/image" Target="../media/image-48-5.png"/><Relationship Id="rId6" Type="http://schemas.openxmlformats.org/officeDocument/2006/relationships/image" Target="../media/image-48-6.png"/><Relationship Id="rId7" Type="http://schemas.openxmlformats.org/officeDocument/2006/relationships/image" Target="../media/image-48-7.png"/><Relationship Id="rId8" Type="http://schemas.openxmlformats.org/officeDocument/2006/relationships/slideLayout" Target="../slideLayouts/slideLayout2.xml"/><Relationship Id="rId9"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image" Target="../media/image-49-1.png"/><Relationship Id="rId2" Type="http://schemas.openxmlformats.org/officeDocument/2006/relationships/image" Target="../media/image-49-2.png"/><Relationship Id="rId3" Type="http://schemas.openxmlformats.org/officeDocument/2006/relationships/image" Target="../media/image-49-3.png"/><Relationship Id="rId4" Type="http://schemas.openxmlformats.org/officeDocument/2006/relationships/image" Target="../media/image-49-4.png"/><Relationship Id="rId5" Type="http://schemas.openxmlformats.org/officeDocument/2006/relationships/slideLayout" Target="../slideLayouts/slideLayout2.xml"/><Relationship Id="rId6"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image" Target="../media/image-50-1.png"/><Relationship Id="rId2" Type="http://schemas.openxmlformats.org/officeDocument/2006/relationships/image" Target="../media/image-50-2.png"/><Relationship Id="rId3" Type="http://schemas.openxmlformats.org/officeDocument/2006/relationships/image" Target="../media/image-50-3.png"/><Relationship Id="rId4" Type="http://schemas.openxmlformats.org/officeDocument/2006/relationships/slideLayout" Target="../slideLayouts/slideLayout2.xml"/><Relationship Id="rId5"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image" Target="../media/image-54-1.png"/><Relationship Id="rId2" Type="http://schemas.openxmlformats.org/officeDocument/2006/relationships/image" Target="../media/image-54-2.png"/><Relationship Id="rId3" Type="http://schemas.openxmlformats.org/officeDocument/2006/relationships/image" Target="../media/image-54-3.png"/><Relationship Id="rId4" Type="http://schemas.openxmlformats.org/officeDocument/2006/relationships/image" Target="../media/image-54-4.png"/><Relationship Id="rId5" Type="http://schemas.openxmlformats.org/officeDocument/2006/relationships/image" Target="../media/image-54-5.png"/><Relationship Id="rId6" Type="http://schemas.openxmlformats.org/officeDocument/2006/relationships/image" Target="../media/image-54-6.png"/><Relationship Id="rId7" Type="http://schemas.openxmlformats.org/officeDocument/2006/relationships/image" Target="../media/image-54-7.png"/><Relationship Id="rId8" Type="http://schemas.openxmlformats.org/officeDocument/2006/relationships/slideLayout" Target="../slideLayouts/slideLayout2.xml"/><Relationship Id="rId9"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image" Target="../media/image-56-1.png"/><Relationship Id="rId2" Type="http://schemas.openxmlformats.org/officeDocument/2006/relationships/image" Target="../media/image-56-2.png"/><Relationship Id="rId3" Type="http://schemas.openxmlformats.org/officeDocument/2006/relationships/image" Target="../media/image-56-3.png"/><Relationship Id="rId4" Type="http://schemas.openxmlformats.org/officeDocument/2006/relationships/image" Target="../media/image-56-4.png"/><Relationship Id="rId5" Type="http://schemas.openxmlformats.org/officeDocument/2006/relationships/slideLayout" Target="../slideLayouts/slideLayout2.xml"/><Relationship Id="rId6"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image" Target="../media/image-57-1.png"/><Relationship Id="rId2" Type="http://schemas.openxmlformats.org/officeDocument/2006/relationships/image" Target="../media/image-57-2.png"/><Relationship Id="rId3" Type="http://schemas.openxmlformats.org/officeDocument/2006/relationships/image" Target="../media/image-57-3.png"/><Relationship Id="rId4" Type="http://schemas.openxmlformats.org/officeDocument/2006/relationships/slideLayout" Target="../slideLayouts/slideLayout2.xml"/><Relationship Id="rId5"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1" Type="http://schemas.openxmlformats.org/officeDocument/2006/relationships/image" Target="../media/image-58-1.png"/><Relationship Id="rId2" Type="http://schemas.openxmlformats.org/officeDocument/2006/relationships/image" Target="../media/image-58-2.png"/><Relationship Id="rId3" Type="http://schemas.openxmlformats.org/officeDocument/2006/relationships/image" Target="../media/image-58-3.png"/><Relationship Id="rId4" Type="http://schemas.openxmlformats.org/officeDocument/2006/relationships/image" Target="../media/image-58-4.png"/><Relationship Id="rId5" Type="http://schemas.openxmlformats.org/officeDocument/2006/relationships/image" Target="../media/image-58-5.png"/><Relationship Id="rId6" Type="http://schemas.openxmlformats.org/officeDocument/2006/relationships/image" Target="../media/image-58-6.png"/><Relationship Id="rId7" Type="http://schemas.openxmlformats.org/officeDocument/2006/relationships/image" Target="../media/image-58-7.png"/><Relationship Id="rId8" Type="http://schemas.openxmlformats.org/officeDocument/2006/relationships/slideLayout" Target="../slideLayouts/slideLayout2.xml"/><Relationship Id="rId9"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1" Type="http://schemas.openxmlformats.org/officeDocument/2006/relationships/image" Target="../media/image-62-1.png"/><Relationship Id="rId2" Type="http://schemas.openxmlformats.org/officeDocument/2006/relationships/image" Target="../media/image-62-2.png"/><Relationship Id="rId3" Type="http://schemas.openxmlformats.org/officeDocument/2006/relationships/image" Target="../media/image-62-3.png"/><Relationship Id="rId4" Type="http://schemas.openxmlformats.org/officeDocument/2006/relationships/image" Target="../media/image-62-4.png"/><Relationship Id="rId5" Type="http://schemas.openxmlformats.org/officeDocument/2006/relationships/image" Target="../media/image-62-5.png"/><Relationship Id="rId6" Type="http://schemas.openxmlformats.org/officeDocument/2006/relationships/image" Target="../media/image-62-6.png"/><Relationship Id="rId7" Type="http://schemas.openxmlformats.org/officeDocument/2006/relationships/image" Target="../media/image-62-7.png"/><Relationship Id="rId8" Type="http://schemas.openxmlformats.org/officeDocument/2006/relationships/slideLayout" Target="../slideLayouts/slideLayout2.xml"/><Relationship Id="rId9"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3.xml"/></Relationships>
</file>

<file path=ppt/slides/_rels/slide64.xml.rels><?xml version="1.0" encoding="UTF-8" standalone="yes"?>
<Relationships xmlns="http://schemas.openxmlformats.org/package/2006/relationships"><Relationship Id="rId1" Type="http://schemas.openxmlformats.org/officeDocument/2006/relationships/image" Target="../media/image-64-1.png"/><Relationship Id="rId2" Type="http://schemas.openxmlformats.org/officeDocument/2006/relationships/image" Target="../media/image-64-2.png"/><Relationship Id="rId3" Type="http://schemas.openxmlformats.org/officeDocument/2006/relationships/image" Target="../media/image-64-3.png"/><Relationship Id="rId4" Type="http://schemas.openxmlformats.org/officeDocument/2006/relationships/image" Target="../media/image-64-4.png"/><Relationship Id="rId5" Type="http://schemas.openxmlformats.org/officeDocument/2006/relationships/slideLayout" Target="../slideLayouts/slideLayout2.xml"/><Relationship Id="rId6" Type="http://schemas.openxmlformats.org/officeDocument/2006/relationships/notesSlide" Target="../notesSlides/notesSlide64.xml"/></Relationships>
</file>

<file path=ppt/slides/_rels/slide65.xml.rels><?xml version="1.0" encoding="UTF-8" standalone="yes"?>
<Relationships xmlns="http://schemas.openxmlformats.org/package/2006/relationships"><Relationship Id="rId1" Type="http://schemas.openxmlformats.org/officeDocument/2006/relationships/image" Target="../media/image-65-1.png"/><Relationship Id="rId2" Type="http://schemas.openxmlformats.org/officeDocument/2006/relationships/image" Target="../media/image-65-2.png"/><Relationship Id="rId3" Type="http://schemas.openxmlformats.org/officeDocument/2006/relationships/image" Target="../media/image-65-3.png"/><Relationship Id="rId4" Type="http://schemas.openxmlformats.org/officeDocument/2006/relationships/slideLayout" Target="../slideLayouts/slideLayout2.xml"/><Relationship Id="rId5" Type="http://schemas.openxmlformats.org/officeDocument/2006/relationships/notesSlide" Target="../notesSlides/notesSlide6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7.xml"/></Relationships>
</file>

<file path=ppt/slides/_rels/slide68.xml.rels><?xml version="1.0" encoding="UTF-8" standalone="yes"?>
<Relationships xmlns="http://schemas.openxmlformats.org/package/2006/relationships"><Relationship Id="rId1" Type="http://schemas.openxmlformats.org/officeDocument/2006/relationships/image" Target="../media/image-68-1.png"/><Relationship Id="rId2" Type="http://schemas.openxmlformats.org/officeDocument/2006/relationships/image" Target="../media/image-68-2.png"/><Relationship Id="rId3" Type="http://schemas.openxmlformats.org/officeDocument/2006/relationships/slideLayout" Target="../slideLayouts/slideLayout2.xml"/><Relationship Id="rId4" Type="http://schemas.openxmlformats.org/officeDocument/2006/relationships/notesSlide" Target="../notesSlides/notesSlide68.xml"/></Relationships>
</file>

<file path=ppt/slides/_rels/slide69.xml.rels><?xml version="1.0" encoding="UTF-8" standalone="yes"?>
<Relationships xmlns="http://schemas.openxmlformats.org/package/2006/relationships"><Relationship Id="rId1" Type="http://schemas.openxmlformats.org/officeDocument/2006/relationships/image" Target="../media/image-69-1.png"/><Relationship Id="rId2" Type="http://schemas.openxmlformats.org/officeDocument/2006/relationships/slideLayout" Target="../slideLayouts/slideLayout2.xml"/><Relationship Id="rId3" Type="http://schemas.openxmlformats.org/officeDocument/2006/relationships/notesSlide" Target="../notesSlides/notesSlide6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0.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1.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3.xml"/></Relationships>
</file>

<file path=ppt/slides/_rels/slide74.xml.rels><?xml version="1.0" encoding="UTF-8" standalone="yes"?>
<Relationships xmlns="http://schemas.openxmlformats.org/package/2006/relationships"><Relationship Id="rId1" Type="http://schemas.openxmlformats.org/officeDocument/2006/relationships/image" Target="../media/image-74-1.png"/><Relationship Id="rId2" Type="http://schemas.openxmlformats.org/officeDocument/2006/relationships/slideLayout" Target="../slideLayouts/slideLayout2.xml"/><Relationship Id="rId3" Type="http://schemas.openxmlformats.org/officeDocument/2006/relationships/notesSlide" Target="../notesSlides/notesSlide74.xml"/></Relationships>
</file>

<file path=ppt/slides/_rels/slide75.xml.rels><?xml version="1.0" encoding="UTF-8" standalone="yes"?>
<Relationships xmlns="http://schemas.openxmlformats.org/package/2006/relationships"><Relationship Id="rId1" Type="http://schemas.openxmlformats.org/officeDocument/2006/relationships/image" Target="../media/image-75-1.png"/><Relationship Id="rId2" Type="http://schemas.openxmlformats.org/officeDocument/2006/relationships/slideLayout" Target="../slideLayouts/slideLayout2.xml"/><Relationship Id="rId3" Type="http://schemas.openxmlformats.org/officeDocument/2006/relationships/notesSlide" Target="../notesSlides/notesSlide75.xml"/></Relationships>
</file>

<file path=ppt/slides/_rels/slide76.xml.rels><?xml version="1.0" encoding="UTF-8" standalone="yes"?>
<Relationships xmlns="http://schemas.openxmlformats.org/package/2006/relationships"><Relationship Id="rId1" Type="http://schemas.openxmlformats.org/officeDocument/2006/relationships/image" Target="../media/image-76-1.png"/><Relationship Id="rId2" Type="http://schemas.openxmlformats.org/officeDocument/2006/relationships/slideLayout" Target="../slideLayouts/slideLayout2.xml"/><Relationship Id="rId3" Type="http://schemas.openxmlformats.org/officeDocument/2006/relationships/notesSlide" Target="../notesSlides/notesSlide76.xml"/></Relationships>
</file>

<file path=ppt/slides/_rels/slide77.xml.rels><?xml version="1.0" encoding="UTF-8" standalone="yes"?>
<Relationships xmlns="http://schemas.openxmlformats.org/package/2006/relationships"><Relationship Id="rId1" Type="http://schemas.openxmlformats.org/officeDocument/2006/relationships/image" Target="../media/image-77-1.png"/><Relationship Id="rId2" Type="http://schemas.openxmlformats.org/officeDocument/2006/relationships/slideLayout" Target="../slideLayouts/slideLayout2.xml"/><Relationship Id="rId3" Type="http://schemas.openxmlformats.org/officeDocument/2006/relationships/notesSlide" Target="../notesSlides/notesSlide77.xml"/></Relationships>
</file>

<file path=ppt/slides/_rels/slide78.xml.rels><?xml version="1.0" encoding="UTF-8" standalone="yes"?>
<Relationships xmlns="http://schemas.openxmlformats.org/package/2006/relationships"><Relationship Id="rId1" Type="http://schemas.openxmlformats.org/officeDocument/2006/relationships/image" Target="../media/image-78-1.png"/><Relationship Id="rId2" Type="http://schemas.openxmlformats.org/officeDocument/2006/relationships/slideLayout" Target="../slideLayouts/slideLayout2.xml"/><Relationship Id="rId3" Type="http://schemas.openxmlformats.org/officeDocument/2006/relationships/notesSlide" Target="../notesSlides/notesSlide78.xml"/></Relationships>
</file>

<file path=ppt/slides/_rels/slide79.xml.rels><?xml version="1.0" encoding="UTF-8" standalone="yes"?>
<Relationships xmlns="http://schemas.openxmlformats.org/package/2006/relationships"><Relationship Id="rId1" Type="http://schemas.openxmlformats.org/officeDocument/2006/relationships/image" Target="../media/image-79-1.png"/><Relationship Id="rId2" Type="http://schemas.openxmlformats.org/officeDocument/2006/relationships/slideLayout" Target="../slideLayouts/slideLayout2.xml"/><Relationship Id="rId3" Type="http://schemas.openxmlformats.org/officeDocument/2006/relationships/notesSlide" Target="../notesSlides/notesSlide79.xml"/></Relationships>
</file>

<file path=ppt/slides/_rels/slide80.xml.rels><?xml version="1.0" encoding="UTF-8" standalone="yes"?>
<Relationships xmlns="http://schemas.openxmlformats.org/package/2006/relationships"><Relationship Id="rId1" Type="http://schemas.openxmlformats.org/officeDocument/2006/relationships/image" Target="../media/image-80-1.png"/><Relationship Id="rId2" Type="http://schemas.openxmlformats.org/officeDocument/2006/relationships/slideLayout" Target="../slideLayouts/slideLayout2.xml"/><Relationship Id="rId3" Type="http://schemas.openxmlformats.org/officeDocument/2006/relationships/notesSlide" Target="../notesSlides/notesSlide80.xml"/></Relationships>
</file>

<file path=ppt/slides/_rels/slide81.xml.rels><?xml version="1.0" encoding="UTF-8" standalone="yes"?>
<Relationships xmlns="http://schemas.openxmlformats.org/package/2006/relationships"><Relationship Id="rId1" Type="http://schemas.openxmlformats.org/officeDocument/2006/relationships/image" Target="../media/image-81-1.png"/><Relationship Id="rId2" Type="http://schemas.openxmlformats.org/officeDocument/2006/relationships/image" Target="../media/image-81-2.png"/><Relationship Id="rId3" Type="http://schemas.openxmlformats.org/officeDocument/2006/relationships/image" Target="../media/image-81-3.png"/><Relationship Id="rId4" Type="http://schemas.openxmlformats.org/officeDocument/2006/relationships/image" Target="../media/image-81-4.png"/><Relationship Id="rId5" Type="http://schemas.openxmlformats.org/officeDocument/2006/relationships/image" Target="../media/image-81-5.png"/><Relationship Id="rId6" Type="http://schemas.openxmlformats.org/officeDocument/2006/relationships/image" Target="../media/image-81-6.png"/><Relationship Id="rId7" Type="http://schemas.openxmlformats.org/officeDocument/2006/relationships/image" Target="../media/image-81-7.png"/><Relationship Id="rId8" Type="http://schemas.openxmlformats.org/officeDocument/2006/relationships/slideLayout" Target="../slideLayouts/slideLayout2.xml"/><Relationship Id="rId9" Type="http://schemas.openxmlformats.org/officeDocument/2006/relationships/notesSlide" Target="../notesSlides/notesSlide81.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3.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4.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8.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9.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0.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tmp/p7/img/s01_1.jpg">    </p:cNvPr>
          <p:cNvPicPr>
            <a:picLocks noChangeAspect="1"/>
          </p:cNvPicPr>
          <p:nvPr/>
        </p:nvPicPr>
        <p:blipFill>
          <a:blip r:embed="rId1"/>
          <a:srcRect l="0" r="0" t="0" b="0"/>
          <a:stretch/>
        </p:blipFill>
        <p:spPr>
          <a:xfrm>
            <a:off x="6099048" y="0"/>
            <a:ext cx="6099048" cy="6858000"/>
          </a:xfrm>
          <a:prstGeom prst="rect">
            <a:avLst/>
          </a:prstGeom>
        </p:spPr>
      </p:pic>
      <p:sp>
        <p:nvSpPr>
          <p:cNvPr id="3" name="Text 0"/>
          <p:cNvSpPr txBox="1"/>
          <p:nvPr/>
        </p:nvSpPr>
        <p:spPr>
          <a:xfrm>
            <a:off x="548640" y="1554480"/>
            <a:ext cx="5120640" cy="548640"/>
          </a:xfrm>
          <a:prstGeom prst="rect">
            <a:avLst/>
          </a:prstGeom>
          <a:noFill/>
          <a:ln/>
        </p:spPr>
        <p:txBody>
          <a:bodyPr wrap="square" lIns="0" tIns="0" rIns="0" bIns="0" rtlCol="0" anchor="ctr"/>
          <a:lstStyle/>
          <a:p>
            <a:pPr indent="0" marL="0">
              <a:buNone/>
            </a:pPr>
            <a:r>
              <a:rPr lang="en-US" sz="2400" b="1" dirty="0">
                <a:solidFill>
                  <a:srgbClr val="2E7D7A"/>
                </a:solidFill>
                <a:latin typeface="Arial" pitchFamily="34" charset="0"/>
                <a:ea typeface="Arial" pitchFamily="34" charset="-122"/>
                <a:cs typeface="Arial" pitchFamily="34" charset="-120"/>
              </a:rPr>
              <a:t>LCDB7007</a:t>
            </a:r>
            <a:endParaRPr lang="en-US" sz="2400" dirty="0"/>
          </a:p>
        </p:txBody>
      </p:sp>
      <p:sp>
        <p:nvSpPr>
          <p:cNvPr id="4" name="Text 1"/>
          <p:cNvSpPr txBox="1"/>
          <p:nvPr/>
        </p:nvSpPr>
        <p:spPr>
          <a:xfrm>
            <a:off x="548640" y="2148840"/>
            <a:ext cx="5120640" cy="1645920"/>
          </a:xfrm>
          <a:prstGeom prst="rect">
            <a:avLst/>
          </a:prstGeom>
          <a:noFill/>
          <a:ln/>
        </p:spPr>
        <p:txBody>
          <a:bodyPr wrap="square" lIns="0" tIns="0" rIns="0" bIns="0" rtlCol="0" anchor="t"/>
          <a:lstStyle/>
          <a:p>
            <a:pPr indent="0" marL="0">
              <a:buNone/>
            </a:pPr>
            <a:r>
              <a:rPr lang="en-US" sz="4000" b="1" dirty="0">
                <a:solidFill>
                  <a:srgbClr val="1C2833"/>
                </a:solidFill>
                <a:latin typeface="Arial" pitchFamily="34" charset="0"/>
                <a:ea typeface="Arial" pitchFamily="34" charset="-122"/>
                <a:cs typeface="Arial" pitchFamily="34" charset="-120"/>
              </a:rPr>
              <a:t>Research Principles and Philosophy</a:t>
            </a:r>
            <a:endParaRPr lang="en-US" sz="4000" dirty="0"/>
          </a:p>
        </p:txBody>
      </p:sp>
      <p:sp>
        <p:nvSpPr>
          <p:cNvPr id="5" name="Text 2"/>
          <p:cNvSpPr txBox="1"/>
          <p:nvPr/>
        </p:nvSpPr>
        <p:spPr>
          <a:xfrm>
            <a:off x="548640" y="3886200"/>
            <a:ext cx="5120640" cy="457200"/>
          </a:xfrm>
          <a:prstGeom prst="rect">
            <a:avLst/>
          </a:prstGeom>
          <a:noFill/>
          <a:ln/>
        </p:spPr>
        <p:txBody>
          <a:bodyPr wrap="square" lIns="0" tIns="0" rIns="0" bIns="0" rtlCol="0" anchor="ctr"/>
          <a:lstStyle/>
          <a:p>
            <a:pPr indent="0" marL="0">
              <a:buNone/>
            </a:pPr>
            <a:r>
              <a:rPr lang="en-US" sz="2000" i="1" dirty="0">
                <a:solidFill>
                  <a:srgbClr val="2E7D7A"/>
                </a:solidFill>
                <a:latin typeface="Arial" pitchFamily="34" charset="0"/>
                <a:ea typeface="Arial" pitchFamily="34" charset="-122"/>
                <a:cs typeface="Arial" pitchFamily="34" charset="-120"/>
              </a:rPr>
              <a:t>Research paradigms and the Seven Aliens</a:t>
            </a:r>
            <a:endParaRPr lang="en-US" sz="2000" dirty="0"/>
          </a:p>
        </p:txBody>
      </p:sp>
      <p:sp>
        <p:nvSpPr>
          <p:cNvPr id="6" name="Text 3"/>
          <p:cNvSpPr txBox="1"/>
          <p:nvPr/>
        </p:nvSpPr>
        <p:spPr>
          <a:xfrm>
            <a:off x="548640" y="5120640"/>
            <a:ext cx="5120640" cy="411480"/>
          </a:xfrm>
          <a:prstGeom prst="rect">
            <a:avLst/>
          </a:prstGeom>
          <a:noFill/>
          <a:ln/>
        </p:spPr>
        <p:txBody>
          <a:bodyPr wrap="square" lIns="0" tIns="0" rIns="0" bIns="0" rtlCol="0" anchor="ctr"/>
          <a:lstStyle/>
          <a:p>
            <a:pPr indent="0" marL="0">
              <a:buNone/>
            </a:pPr>
            <a:r>
              <a:rPr lang="en-US" sz="1800" dirty="0">
                <a:solidFill>
                  <a:srgbClr val="607085"/>
                </a:solidFill>
                <a:latin typeface="Arial" pitchFamily="34" charset="0"/>
                <a:ea typeface="Arial" pitchFamily="34" charset="-122"/>
                <a:cs typeface="Arial" pitchFamily="34" charset="-120"/>
              </a:rPr>
              <a:t>Dr Caroline Jawad 2026</a:t>
            </a:r>
            <a:endParaRPr lang="en-US"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Please note</a:t>
            </a:r>
            <a:endParaRPr lang="en-US" sz="3000" dirty="0"/>
          </a:p>
        </p:txBody>
      </p:sp>
      <p:pic>
        <p:nvPicPr>
          <p:cNvPr id="4" name="Image 0" descr="/tmp/p7/img/s05_2.png">    </p:cNvPr>
          <p:cNvPicPr>
            <a:picLocks noChangeAspect="1"/>
          </p:cNvPicPr>
          <p:nvPr/>
        </p:nvPicPr>
        <p:blipFill>
          <a:blip r:embed="rId1"/>
          <a:stretch>
            <a:fillRect/>
          </a:stretch>
        </p:blipFill>
        <p:spPr>
          <a:xfrm>
            <a:off x="7406640" y="1463040"/>
            <a:ext cx="4233672" cy="2670048"/>
          </a:xfrm>
          <a:prstGeom prst="rect">
            <a:avLst/>
          </a:prstGeom>
        </p:spPr>
      </p:pic>
      <p:sp>
        <p:nvSpPr>
          <p:cNvPr id="5" name="Text 1"/>
          <p:cNvSpPr txBox="1"/>
          <p:nvPr/>
        </p:nvSpPr>
        <p:spPr>
          <a:xfrm>
            <a:off x="548640" y="1371600"/>
            <a:ext cx="6492240" cy="4754880"/>
          </a:xfrm>
          <a:prstGeom prst="rect">
            <a:avLst/>
          </a:prstGeom>
          <a:noFill/>
          <a:ln/>
        </p:spPr>
        <p:txBody>
          <a:bodyPr wrap="square" lIns="0" tIns="0" rIns="0" bIns="0" rtlCol="0" anchor="t"/>
          <a:lstStyle/>
          <a:p>
            <a:pPr marL="228600" indent="-228600">
              <a:spcAft>
                <a:spcPts val="1200"/>
              </a:spcAft>
              <a:buSzPct val="100000"/>
              <a:buChar char="•"/>
            </a:pPr>
            <a:r>
              <a:rPr lang="en-US" sz="1800" dirty="0">
                <a:solidFill>
                  <a:srgbClr val="1C2833"/>
                </a:solidFill>
                <a:latin typeface="Arial" pitchFamily="34" charset="0"/>
                <a:ea typeface="Arial" pitchFamily="34" charset="-122"/>
                <a:cs typeface="Arial" pitchFamily="34" charset="-120"/>
              </a:rPr>
              <a:t>This presentation will introduce you to some aspects of research methods, but it is not intended to replace key reading, such as Bryman, Crotty, Creswell, Maxwell, Denscombe, Denzin, Guba and Lincoln and Cohen.</a:t>
            </a:r>
            <a:endParaRPr lang="en-US" sz="1800" dirty="0"/>
          </a:p>
          <a:p>
            <a:pPr marL="228600" indent="-228600">
              <a:spcAft>
                <a:spcPts val="1200"/>
              </a:spcAft>
              <a:buSzPct val="100000"/>
              <a:buChar char="•"/>
            </a:pPr>
            <a:r>
              <a:rPr lang="en-US" sz="1800" dirty="0">
                <a:solidFill>
                  <a:srgbClr val="1C2833"/>
                </a:solidFill>
                <a:latin typeface="Arial" pitchFamily="34" charset="0"/>
                <a:ea typeface="Arial" pitchFamily="34" charset="-122"/>
                <a:cs typeface="Arial" pitchFamily="34" charset="-120"/>
              </a:rPr>
              <a:t>You must read key texts and beyond at doctoral level that cover the method and for this you may have to go beyond your modules reading list.</a:t>
            </a:r>
            <a:endParaRPr lang="en-US" sz="1800" dirty="0"/>
          </a:p>
          <a:p>
            <a:pPr marL="228600" indent="-228600">
              <a:spcAft>
                <a:spcPts val="1200"/>
              </a:spcAft>
              <a:buSzPct val="100000"/>
              <a:buChar char="•"/>
            </a:pPr>
            <a:r>
              <a:rPr lang="en-US" sz="1800" dirty="0">
                <a:solidFill>
                  <a:srgbClr val="1C2833"/>
                </a:solidFill>
                <a:latin typeface="Arial" pitchFamily="34" charset="0"/>
                <a:ea typeface="Arial" pitchFamily="34" charset="-122"/>
                <a:cs typeface="Arial" pitchFamily="34" charset="-120"/>
              </a:rPr>
              <a:t>Some slides will not be focused on and you are expected at this doctoral level to be motivated, engaged and understand the areas you need to explore.</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Our case for today: AI agents in customer service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Keep this decision in mind: we return to it for every alien</a:t>
            </a:r>
            <a:endParaRPr lang="en-US" sz="1800" dirty="0"/>
          </a:p>
        </p:txBody>
      </p:sp>
      <p:sp>
        <p:nvSpPr>
          <p:cNvPr id="4" name="Shape 2"/>
          <p:cNvSpPr/>
          <p:nvPr/>
        </p:nvSpPr>
        <p:spPr>
          <a:xfrm>
            <a:off x="548640" y="1600200"/>
            <a:ext cx="11094415" cy="3246120"/>
          </a:xfrm>
          <a:prstGeom prst="roundRect">
            <a:avLst>
              <a:gd name="adj" fmla="val 2254"/>
            </a:avLst>
          </a:prstGeom>
          <a:solidFill>
            <a:srgbClr val="EEF3F8"/>
          </a:solidFill>
          <a:ln w="9525">
            <a:solidFill>
              <a:srgbClr val="D5DEE6"/>
            </a:solidFill>
            <a:prstDash val="solid"/>
          </a:ln>
        </p:spPr>
      </p:sp>
      <p:sp>
        <p:nvSpPr>
          <p:cNvPr id="5" name="Text 3"/>
          <p:cNvSpPr txBox="1"/>
          <p:nvPr/>
        </p:nvSpPr>
        <p:spPr>
          <a:xfrm>
            <a:off x="868680" y="1691640"/>
            <a:ext cx="10454335" cy="3063240"/>
          </a:xfrm>
          <a:prstGeom prst="rect">
            <a:avLst/>
          </a:prstGeom>
          <a:noFill/>
          <a:ln/>
        </p:spPr>
        <p:txBody>
          <a:bodyPr wrap="square" lIns="0" tIns="0" rIns="0" bIns="0" rtlCol="0" anchor="ctr"/>
          <a:lstStyle/>
          <a:p>
            <a:pPr indent="0" marL="0">
              <a:buNone/>
            </a:pPr>
            <a:r>
              <a:rPr lang="en-US" sz="2000" b="1" dirty="0">
                <a:solidFill>
                  <a:srgbClr val="2E7D7A"/>
                </a:solidFill>
                <a:latin typeface="Arial" pitchFamily="34" charset="0"/>
                <a:ea typeface="Arial" pitchFamily="34" charset="-122"/>
                <a:cs typeface="Arial" pitchFamily="34" charset="-120"/>
              </a:rPr>
              <a:t>Verizon, </a:t>
            </a:r>
            <a:pPr indent="0" marL="0">
              <a:buNone/>
            </a:pPr>
            <a:r>
              <a:rPr lang="en-US" sz="2000" dirty="0">
                <a:solidFill>
                  <a:srgbClr val="1C2833"/>
                </a:solidFill>
                <a:latin typeface="Arial" pitchFamily="34" charset="0"/>
                <a:ea typeface="Arial" pitchFamily="34" charset="-122"/>
                <a:cs typeface="Arial" pitchFamily="34" charset="-120"/>
              </a:rPr>
              <a:t>the large US telecoms company: in June 2026 its chief executive, Dan Schulman, said AI agents would take over </a:t>
            </a:r>
            <a:pPr indent="0" marL="0">
              <a:buNone/>
            </a:pPr>
            <a:r>
              <a:rPr lang="en-US" sz="2000" i="1" dirty="0">
                <a:solidFill>
                  <a:srgbClr val="1C2833"/>
                </a:solidFill>
                <a:latin typeface="Arial" pitchFamily="34" charset="0"/>
                <a:ea typeface="Arial" pitchFamily="34" charset="-122"/>
                <a:cs typeface="Arial" pitchFamily="34" charset="-120"/>
              </a:rPr>
              <a:t>a large percentage</a:t>
            </a:r>
            <a:pPr indent="0" marL="0">
              <a:buNone/>
            </a:pPr>
            <a:r>
              <a:rPr lang="en-US" sz="2000" dirty="0">
                <a:solidFill>
                  <a:srgbClr val="1C2833"/>
                </a:solidFill>
                <a:latin typeface="Arial" pitchFamily="34" charset="0"/>
                <a:ea typeface="Arial" pitchFamily="34" charset="-122"/>
                <a:cs typeface="Arial" pitchFamily="34" charset="-120"/>
              </a:rPr>
              <a:t> of customer service work. In a three-month pilot, agents replaced some human advisers and the company reported customer satisfaction 1,280 basis points higher (Doerer, 2026). A month later Verizon cut about 3,000 retail jobs (Stan, 2026).</a:t>
            </a:r>
            <a:endParaRPr lang="en-US" sz="2000" dirty="0"/>
          </a:p>
          <a:p>
            <a:pPr indent="0" marL="0">
              <a:buNone/>
            </a:pPr>
            <a:r>
              <a:rPr lang="en-US" sz="800" dirty="0">
                <a:solidFill>
                  <a:srgbClr val="1C2833"/>
                </a:solidFill>
                <a:latin typeface="Arial" pitchFamily="34" charset="0"/>
                <a:ea typeface="Arial" pitchFamily="34" charset="-122"/>
                <a:cs typeface="Arial" pitchFamily="34" charset="-120"/>
              </a:rPr>
              <a:t> </a:t>
            </a:r>
            <a:endParaRPr lang="en-US" sz="2000" dirty="0"/>
          </a:p>
          <a:p>
            <a:pPr indent="0" marL="0">
              <a:buNone/>
            </a:pPr>
            <a:r>
              <a:rPr lang="en-US" sz="2000" b="1" dirty="0">
                <a:solidFill>
                  <a:srgbClr val="2E7D7A"/>
                </a:solidFill>
                <a:latin typeface="Arial" pitchFamily="34" charset="0"/>
                <a:ea typeface="Arial" pitchFamily="34" charset="-122"/>
                <a:cs typeface="Arial" pitchFamily="34" charset="-120"/>
              </a:rPr>
              <a:t>Klarna, </a:t>
            </a:r>
            <a:pPr indent="0" marL="0">
              <a:buNone/>
            </a:pPr>
            <a:r>
              <a:rPr lang="en-US" sz="2000" dirty="0">
                <a:solidFill>
                  <a:srgbClr val="1C2833"/>
                </a:solidFill>
                <a:latin typeface="Arial" pitchFamily="34" charset="0"/>
                <a:ea typeface="Arial" pitchFamily="34" charset="-122"/>
                <a:cs typeface="Arial" pitchFamily="34" charset="-120"/>
              </a:rPr>
              <a:t>the Swedish ‘buy now, pay later’ payments company: its AI assistant did the work of 700 customer service agents in 2024, yet by 2025 it was hiring people again and promising customers a human whenever they want one (Mousicos, 2025).</a:t>
            </a:r>
            <a:endParaRPr lang="en-US" sz="2000" dirty="0"/>
          </a:p>
        </p:txBody>
      </p:sp>
      <p:sp>
        <p:nvSpPr>
          <p:cNvPr id="6" name="Shape 4"/>
          <p:cNvSpPr/>
          <p:nvPr/>
        </p:nvSpPr>
        <p:spPr>
          <a:xfrm>
            <a:off x="548640" y="5029200"/>
            <a:ext cx="11094415" cy="914400"/>
          </a:xfrm>
          <a:prstGeom prst="roundRect">
            <a:avLst>
              <a:gd name="adj" fmla="val 8000"/>
            </a:avLst>
          </a:prstGeom>
          <a:solidFill>
            <a:srgbClr val="E3F1F0"/>
          </a:solidFill>
          <a:ln w="9525">
            <a:solidFill>
              <a:srgbClr val="D5DEE6"/>
            </a:solidFill>
            <a:prstDash val="solid"/>
          </a:ln>
        </p:spPr>
      </p:sp>
      <p:sp>
        <p:nvSpPr>
          <p:cNvPr id="7" name="Text 5"/>
          <p:cNvSpPr txBox="1"/>
          <p:nvPr/>
        </p:nvSpPr>
        <p:spPr>
          <a:xfrm>
            <a:off x="822960" y="5029200"/>
            <a:ext cx="10545775" cy="914400"/>
          </a:xfrm>
          <a:prstGeom prst="rect">
            <a:avLst/>
          </a:prstGeom>
          <a:noFill/>
          <a:ln/>
        </p:spPr>
        <p:txBody>
          <a:bodyPr wrap="square" lIns="0" tIns="0" rIns="0" bIns="0" rtlCol="0" anchor="ctr"/>
          <a:lstStyle/>
          <a:p>
            <a:pPr indent="0" marL="0">
              <a:buNone/>
            </a:pPr>
            <a:r>
              <a:rPr lang="en-US" sz="2000" b="1" dirty="0">
                <a:solidFill>
                  <a:srgbClr val="2E7D7A"/>
                </a:solidFill>
                <a:latin typeface="Arial" pitchFamily="34" charset="0"/>
                <a:ea typeface="Arial" pitchFamily="34" charset="-122"/>
                <a:cs typeface="Arial" pitchFamily="34" charset="-120"/>
              </a:rPr>
              <a:t>For each alien we will ask: </a:t>
            </a:r>
            <a:pPr indent="0" marL="0">
              <a:buNone/>
            </a:pPr>
            <a:r>
              <a:rPr lang="en-US" sz="2000" dirty="0">
                <a:solidFill>
                  <a:srgbClr val="1C2833"/>
                </a:solidFill>
                <a:latin typeface="Arial" pitchFamily="34" charset="0"/>
                <a:ea typeface="Arial" pitchFamily="34" charset="-122"/>
                <a:cs typeface="Arial" pitchFamily="34" charset="-120"/>
              </a:rPr>
              <a:t>what would this alien want to know about this decision, and how would they find out?</a:t>
            </a:r>
            <a:endParaRPr lang="en-US" sz="2000" dirty="0"/>
          </a:p>
        </p:txBody>
      </p:sp>
      <p:sp>
        <p:nvSpPr>
          <p:cNvPr id="8" name="Text 6"/>
          <p:cNvSpPr txBox="1"/>
          <p:nvPr/>
        </p:nvSpPr>
        <p:spPr>
          <a:xfrm>
            <a:off x="548640" y="5989320"/>
            <a:ext cx="11094415" cy="320040"/>
          </a:xfrm>
          <a:prstGeom prst="rect">
            <a:avLst/>
          </a:prstGeom>
          <a:noFill/>
          <a:ln/>
        </p:spPr>
        <p:txBody>
          <a:bodyPr wrap="square" lIns="0" tIns="0" rIns="0" bIns="0" rtlCol="0" anchor="ctr"/>
          <a:lstStyle/>
          <a:p>
            <a:pPr indent="0" marL="0">
              <a:buNone/>
            </a:pPr>
            <a:r>
              <a:rPr lang="en-US" sz="1400" i="1" dirty="0">
                <a:solidFill>
                  <a:srgbClr val="607085"/>
                </a:solidFill>
                <a:latin typeface="Arial" pitchFamily="34" charset="0"/>
                <a:ea typeface="Arial" pitchFamily="34" charset="-122"/>
                <a:cs typeface="Arial" pitchFamily="34" charset="-120"/>
              </a:rPr>
              <a:t>Full references for the case are on the final slide.</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Session overview</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What we will cover today</a:t>
            </a:r>
            <a:endParaRPr lang="en-US" sz="1800" dirty="0"/>
          </a:p>
        </p:txBody>
      </p:sp>
      <p:sp>
        <p:nvSpPr>
          <p:cNvPr id="4" name="Shape 2"/>
          <p:cNvSpPr/>
          <p:nvPr/>
        </p:nvSpPr>
        <p:spPr>
          <a:xfrm>
            <a:off x="548640" y="1645920"/>
            <a:ext cx="11094415" cy="594360"/>
          </a:xfrm>
          <a:prstGeom prst="roundRect">
            <a:avLst>
              <a:gd name="adj" fmla="val 12308"/>
            </a:avLst>
          </a:prstGeom>
          <a:solidFill>
            <a:srgbClr val="EEF3F8"/>
          </a:solidFill>
          <a:ln w="9525">
            <a:solidFill>
              <a:srgbClr val="D5DEE6"/>
            </a:solidFill>
            <a:prstDash val="solid"/>
          </a:ln>
        </p:spPr>
      </p:sp>
      <p:sp>
        <p:nvSpPr>
          <p:cNvPr id="5" name="Shape 3"/>
          <p:cNvSpPr/>
          <p:nvPr/>
        </p:nvSpPr>
        <p:spPr>
          <a:xfrm>
            <a:off x="731520" y="1714500"/>
            <a:ext cx="457200" cy="457200"/>
          </a:xfrm>
          <a:prstGeom prst="ellipse">
            <a:avLst/>
          </a:prstGeom>
          <a:solidFill>
            <a:srgbClr val="2E7D7A"/>
          </a:solidFill>
          <a:ln w="12700">
            <a:solidFill>
              <a:srgbClr val="2E7D7A"/>
            </a:solidFill>
            <a:prstDash val="solid"/>
          </a:ln>
        </p:spPr>
      </p:sp>
      <p:sp>
        <p:nvSpPr>
          <p:cNvPr id="6" name="Text 4"/>
          <p:cNvSpPr txBox="1"/>
          <p:nvPr/>
        </p:nvSpPr>
        <p:spPr>
          <a:xfrm>
            <a:off x="731520" y="171450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txBox="1"/>
          <p:nvPr/>
        </p:nvSpPr>
        <p:spPr>
          <a:xfrm>
            <a:off x="1371600" y="164592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Continue to understand research paradigms and why they matter</a:t>
            </a:r>
            <a:endParaRPr lang="en-US" sz="1800" dirty="0"/>
          </a:p>
        </p:txBody>
      </p:sp>
      <p:sp>
        <p:nvSpPr>
          <p:cNvPr id="8" name="Shape 6"/>
          <p:cNvSpPr/>
          <p:nvPr/>
        </p:nvSpPr>
        <p:spPr>
          <a:xfrm>
            <a:off x="548640" y="2423160"/>
            <a:ext cx="11094415" cy="594360"/>
          </a:xfrm>
          <a:prstGeom prst="roundRect">
            <a:avLst>
              <a:gd name="adj" fmla="val 12308"/>
            </a:avLst>
          </a:prstGeom>
          <a:solidFill>
            <a:srgbClr val="EEF3F8"/>
          </a:solidFill>
          <a:ln w="9525">
            <a:solidFill>
              <a:srgbClr val="D5DEE6"/>
            </a:solidFill>
            <a:prstDash val="solid"/>
          </a:ln>
        </p:spPr>
      </p:sp>
      <p:sp>
        <p:nvSpPr>
          <p:cNvPr id="9" name="Shape 7"/>
          <p:cNvSpPr/>
          <p:nvPr/>
        </p:nvSpPr>
        <p:spPr>
          <a:xfrm>
            <a:off x="731520" y="2491740"/>
            <a:ext cx="457200" cy="457200"/>
          </a:xfrm>
          <a:prstGeom prst="ellipse">
            <a:avLst/>
          </a:prstGeom>
          <a:solidFill>
            <a:srgbClr val="2E7D7A"/>
          </a:solidFill>
          <a:ln w="12700">
            <a:solidFill>
              <a:srgbClr val="2E7D7A"/>
            </a:solidFill>
            <a:prstDash val="solid"/>
          </a:ln>
        </p:spPr>
      </p:sp>
      <p:sp>
        <p:nvSpPr>
          <p:cNvPr id="10" name="Text 8"/>
          <p:cNvSpPr txBox="1"/>
          <p:nvPr/>
        </p:nvSpPr>
        <p:spPr>
          <a:xfrm>
            <a:off x="731520" y="249174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1" name="Text 9"/>
          <p:cNvSpPr txBox="1"/>
          <p:nvPr/>
        </p:nvSpPr>
        <p:spPr>
          <a:xfrm>
            <a:off x="1371600" y="242316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Continue to understand the four foundational concepts: ontology, epistemology, axiology and methodology</a:t>
            </a:r>
            <a:endParaRPr lang="en-US" sz="1800" dirty="0"/>
          </a:p>
        </p:txBody>
      </p:sp>
      <p:sp>
        <p:nvSpPr>
          <p:cNvPr id="12" name="Shape 10"/>
          <p:cNvSpPr/>
          <p:nvPr/>
        </p:nvSpPr>
        <p:spPr>
          <a:xfrm>
            <a:off x="548640" y="3200400"/>
            <a:ext cx="11094415" cy="594360"/>
          </a:xfrm>
          <a:prstGeom prst="roundRect">
            <a:avLst>
              <a:gd name="adj" fmla="val 12308"/>
            </a:avLst>
          </a:prstGeom>
          <a:solidFill>
            <a:srgbClr val="EEF3F8"/>
          </a:solidFill>
          <a:ln w="9525">
            <a:solidFill>
              <a:srgbClr val="D5DEE6"/>
            </a:solidFill>
            <a:prstDash val="solid"/>
          </a:ln>
        </p:spPr>
      </p:sp>
      <p:sp>
        <p:nvSpPr>
          <p:cNvPr id="13" name="Shape 11"/>
          <p:cNvSpPr/>
          <p:nvPr/>
        </p:nvSpPr>
        <p:spPr>
          <a:xfrm>
            <a:off x="731520" y="3268980"/>
            <a:ext cx="457200" cy="457200"/>
          </a:xfrm>
          <a:prstGeom prst="ellipse">
            <a:avLst/>
          </a:prstGeom>
          <a:solidFill>
            <a:srgbClr val="2E7D7A"/>
          </a:solidFill>
          <a:ln w="12700">
            <a:solidFill>
              <a:srgbClr val="2E7D7A"/>
            </a:solidFill>
            <a:prstDash val="solid"/>
          </a:ln>
        </p:spPr>
      </p:sp>
      <p:sp>
        <p:nvSpPr>
          <p:cNvPr id="14" name="Text 12"/>
          <p:cNvSpPr txBox="1"/>
          <p:nvPr/>
        </p:nvSpPr>
        <p:spPr>
          <a:xfrm>
            <a:off x="731520" y="326898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5" name="Text 13"/>
          <p:cNvSpPr txBox="1"/>
          <p:nvPr/>
        </p:nvSpPr>
        <p:spPr>
          <a:xfrm>
            <a:off x="1371600" y="320040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Detailed exploration of the seven paradigms</a:t>
            </a:r>
            <a:endParaRPr lang="en-US" sz="1800" dirty="0"/>
          </a:p>
        </p:txBody>
      </p:sp>
      <p:sp>
        <p:nvSpPr>
          <p:cNvPr id="16" name="Shape 14"/>
          <p:cNvSpPr/>
          <p:nvPr/>
        </p:nvSpPr>
        <p:spPr>
          <a:xfrm>
            <a:off x="548640" y="3977640"/>
            <a:ext cx="11094415" cy="594360"/>
          </a:xfrm>
          <a:prstGeom prst="roundRect">
            <a:avLst>
              <a:gd name="adj" fmla="val 12308"/>
            </a:avLst>
          </a:prstGeom>
          <a:solidFill>
            <a:srgbClr val="EEF3F8"/>
          </a:solidFill>
          <a:ln w="9525">
            <a:solidFill>
              <a:srgbClr val="D5DEE6"/>
            </a:solidFill>
            <a:prstDash val="solid"/>
          </a:ln>
        </p:spPr>
      </p:sp>
      <p:sp>
        <p:nvSpPr>
          <p:cNvPr id="17" name="Shape 15"/>
          <p:cNvSpPr/>
          <p:nvPr/>
        </p:nvSpPr>
        <p:spPr>
          <a:xfrm>
            <a:off x="731520" y="4046220"/>
            <a:ext cx="457200" cy="457200"/>
          </a:xfrm>
          <a:prstGeom prst="ellipse">
            <a:avLst/>
          </a:prstGeom>
          <a:solidFill>
            <a:srgbClr val="2E7D7A"/>
          </a:solidFill>
          <a:ln w="12700">
            <a:solidFill>
              <a:srgbClr val="2E7D7A"/>
            </a:solidFill>
            <a:prstDash val="solid"/>
          </a:ln>
        </p:spPr>
      </p:sp>
      <p:sp>
        <p:nvSpPr>
          <p:cNvPr id="18" name="Text 16"/>
          <p:cNvSpPr txBox="1"/>
          <p:nvPr/>
        </p:nvSpPr>
        <p:spPr>
          <a:xfrm>
            <a:off x="731520" y="404622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19" name="Text 17"/>
          <p:cNvSpPr txBox="1"/>
          <p:nvPr/>
        </p:nvSpPr>
        <p:spPr>
          <a:xfrm>
            <a:off x="1371600" y="397764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Comparing paradigms across key dimensions</a:t>
            </a:r>
            <a:endParaRPr lang="en-US" sz="1800" dirty="0"/>
          </a:p>
        </p:txBody>
      </p:sp>
      <p:sp>
        <p:nvSpPr>
          <p:cNvPr id="20" name="Shape 18"/>
          <p:cNvSpPr/>
          <p:nvPr/>
        </p:nvSpPr>
        <p:spPr>
          <a:xfrm>
            <a:off x="548640" y="4754880"/>
            <a:ext cx="11094415" cy="594360"/>
          </a:xfrm>
          <a:prstGeom prst="roundRect">
            <a:avLst>
              <a:gd name="adj" fmla="val 12308"/>
            </a:avLst>
          </a:prstGeom>
          <a:solidFill>
            <a:srgbClr val="EEF3F8"/>
          </a:solidFill>
          <a:ln w="9525">
            <a:solidFill>
              <a:srgbClr val="D5DEE6"/>
            </a:solidFill>
            <a:prstDash val="solid"/>
          </a:ln>
        </p:spPr>
      </p:sp>
      <p:sp>
        <p:nvSpPr>
          <p:cNvPr id="21" name="Shape 19"/>
          <p:cNvSpPr/>
          <p:nvPr/>
        </p:nvSpPr>
        <p:spPr>
          <a:xfrm>
            <a:off x="731520" y="4823460"/>
            <a:ext cx="457200" cy="457200"/>
          </a:xfrm>
          <a:prstGeom prst="ellipse">
            <a:avLst/>
          </a:prstGeom>
          <a:solidFill>
            <a:srgbClr val="2E7D7A"/>
          </a:solidFill>
          <a:ln w="12700">
            <a:solidFill>
              <a:srgbClr val="2E7D7A"/>
            </a:solidFill>
            <a:prstDash val="solid"/>
          </a:ln>
        </p:spPr>
      </p:sp>
      <p:sp>
        <p:nvSpPr>
          <p:cNvPr id="22" name="Text 20"/>
          <p:cNvSpPr txBox="1"/>
          <p:nvPr/>
        </p:nvSpPr>
        <p:spPr>
          <a:xfrm>
            <a:off x="731520" y="482346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23" name="Text 21"/>
          <p:cNvSpPr txBox="1"/>
          <p:nvPr/>
        </p:nvSpPr>
        <p:spPr>
          <a:xfrm>
            <a:off x="1371600" y="475488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Methods aligned with each paradigm</a:t>
            </a:r>
            <a:endParaRPr lang="en-US" sz="1800" dirty="0"/>
          </a:p>
        </p:txBody>
      </p:sp>
      <p:sp>
        <p:nvSpPr>
          <p:cNvPr id="24" name="Shape 22"/>
          <p:cNvSpPr/>
          <p:nvPr/>
        </p:nvSpPr>
        <p:spPr>
          <a:xfrm>
            <a:off x="548640" y="5532120"/>
            <a:ext cx="11094415" cy="594360"/>
          </a:xfrm>
          <a:prstGeom prst="roundRect">
            <a:avLst>
              <a:gd name="adj" fmla="val 12308"/>
            </a:avLst>
          </a:prstGeom>
          <a:solidFill>
            <a:srgbClr val="EEF3F8"/>
          </a:solidFill>
          <a:ln w="9525">
            <a:solidFill>
              <a:srgbClr val="D5DEE6"/>
            </a:solidFill>
            <a:prstDash val="solid"/>
          </a:ln>
        </p:spPr>
      </p:sp>
      <p:sp>
        <p:nvSpPr>
          <p:cNvPr id="25" name="Shape 23"/>
          <p:cNvSpPr/>
          <p:nvPr/>
        </p:nvSpPr>
        <p:spPr>
          <a:xfrm>
            <a:off x="731520" y="5600700"/>
            <a:ext cx="457200" cy="457200"/>
          </a:xfrm>
          <a:prstGeom prst="ellipse">
            <a:avLst/>
          </a:prstGeom>
          <a:solidFill>
            <a:srgbClr val="2E7D7A"/>
          </a:solidFill>
          <a:ln w="12700">
            <a:solidFill>
              <a:srgbClr val="2E7D7A"/>
            </a:solidFill>
            <a:prstDash val="solid"/>
          </a:ln>
        </p:spPr>
      </p:sp>
      <p:sp>
        <p:nvSpPr>
          <p:cNvPr id="26" name="Text 24"/>
          <p:cNvSpPr txBox="1"/>
          <p:nvPr/>
        </p:nvSpPr>
        <p:spPr>
          <a:xfrm>
            <a:off x="731520" y="560070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6</a:t>
            </a:r>
            <a:endParaRPr lang="en-US" sz="1600" dirty="0"/>
          </a:p>
        </p:txBody>
      </p:sp>
      <p:sp>
        <p:nvSpPr>
          <p:cNvPr id="27" name="Text 25"/>
          <p:cNvSpPr txBox="1"/>
          <p:nvPr/>
        </p:nvSpPr>
        <p:spPr>
          <a:xfrm>
            <a:off x="1371600" y="553212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Practical application using real-world examples</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this session links to your workbook</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Developing research foundations through Alien C</a:t>
            </a:r>
            <a:endParaRPr lang="en-US" sz="18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548640" y="1600200"/>
          <a:ext cx="11094415" cy="914400"/>
        </p:xfrm>
        <a:graphic>
          <a:graphicData uri="http://schemas.openxmlformats.org/drawingml/2006/table">
            <a:tbl>
              <a:tblPr/>
              <a:tblGrid>
                <a:gridCol w="4572000"/>
                <a:gridCol w="2194560"/>
                <a:gridCol w="4325112"/>
              </a:tblGrid>
              <a:tr h="566928">
                <a:tc>
                  <a:txBody>
                    <a:bodyPr/>
                    <a:lstStyle/>
                    <a:p>
                      <a:pPr indent="0" marL="0">
                        <a:buNone/>
                      </a:pPr>
                      <a:r>
                        <a:rPr lang="en-US" sz="1600" b="1" dirty="0">
                          <a:solidFill>
                            <a:srgbClr val="FFFFFF"/>
                          </a:solidFill>
                          <a:latin typeface="Arial" pitchFamily="34" charset="0"/>
                          <a:ea typeface="Arial" pitchFamily="34" charset="-122"/>
                          <a:cs typeface="Arial" pitchFamily="34" charset="-120"/>
                        </a:rPr>
                        <a:t>Session topic</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2E7D7A"/>
                    </a:solidFill>
                  </a:tcPr>
                </a:tc>
                <a:tc>
                  <a:txBody>
                    <a:bodyPr/>
                    <a:lstStyle/>
                    <a:p>
                      <a:pPr indent="0" marL="0">
                        <a:buNone/>
                      </a:pPr>
                      <a:r>
                        <a:rPr lang="en-US" sz="1600" b="1" dirty="0">
                          <a:solidFill>
                            <a:srgbClr val="FFFFFF"/>
                          </a:solidFill>
                          <a:latin typeface="Arial" pitchFamily="34" charset="0"/>
                          <a:ea typeface="Arial" pitchFamily="34" charset="-122"/>
                          <a:cs typeface="Arial" pitchFamily="34" charset="-120"/>
                        </a:rPr>
                        <a:t>Slides</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2E7D7A"/>
                    </a:solidFill>
                  </a:tcPr>
                </a:tc>
                <a:tc>
                  <a:txBody>
                    <a:bodyPr/>
                    <a:lstStyle/>
                    <a:p>
                      <a:pPr indent="0" marL="0">
                        <a:buNone/>
                      </a:pPr>
                      <a:r>
                        <a:rPr lang="en-US" sz="1600" b="1" dirty="0">
                          <a:solidFill>
                            <a:srgbClr val="FFFFFF"/>
                          </a:solidFill>
                          <a:latin typeface="Arial" pitchFamily="34" charset="0"/>
                          <a:ea typeface="Arial" pitchFamily="34" charset="-122"/>
                          <a:cs typeface="Arial" pitchFamily="34" charset="-120"/>
                        </a:rPr>
                        <a:t>Workbook</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2E7D7A"/>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Kuhn, Guba and Lincoln; the four questions</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6 to 13</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How to use this workbook; Figure 1; Table 1</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The Seven Aliens, the qualitative umbrella, Verstehen and hermeneutics</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16 to 37</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Key terms; Figure 2; Table 9</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Ontology and epistemology</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40 to 52</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Steps 1 to 3; Figure 3</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Axiology and the value of research</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53 to 60</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Table 12: positionality</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Methodology, reasoning and coherence</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61 to 71</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Steps 4 and 5; Activity 8</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Each alien in practice</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74 to 81</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Activities 6 and 7; Tables 7, 8, 10 and 11</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r>
            </a:tbl>
          </a:graphicData>
        </a:graphic>
      </p:graphicFrame>
      <p:sp>
        <p:nvSpPr>
          <p:cNvPr id="5" name="Text 2"/>
          <p:cNvSpPr txBox="1"/>
          <p:nvPr/>
        </p:nvSpPr>
        <p:spPr>
          <a:xfrm>
            <a:off x="548640" y="5760720"/>
            <a:ext cx="11094415" cy="457200"/>
          </a:xfrm>
          <a:prstGeom prst="rect">
            <a:avLst/>
          </a:prstGeom>
          <a:noFill/>
          <a:ln/>
        </p:spPr>
        <p:txBody>
          <a:bodyPr wrap="square" lIns="0" tIns="0" rIns="0" bIns="0" rtlCol="0" anchor="ctr"/>
          <a:lstStyle/>
          <a:p>
            <a:pPr indent="0" marL="0">
              <a:buNone/>
            </a:pPr>
            <a:r>
              <a:rPr lang="en-US" sz="1500" i="1" dirty="0">
                <a:solidFill>
                  <a:srgbClr val="607085"/>
                </a:solidFill>
                <a:latin typeface="Arial" pitchFamily="34" charset="0"/>
                <a:ea typeface="Arial" pitchFamily="34" charset="-122"/>
                <a:cs typeface="Arial" pitchFamily="34" charset="-120"/>
              </a:rPr>
              <a:t>Eight short class activities run through the session. Each one points to the part of the workbook where you take the idea further.</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Kuhn (1962): where the idea of a paradigm comes from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Structure of Scientific Revolutions</a:t>
            </a:r>
            <a:endParaRPr lang="en-US" sz="1800" dirty="0"/>
          </a:p>
        </p:txBody>
      </p:sp>
      <p:sp>
        <p:nvSpPr>
          <p:cNvPr id="4" name="Text 2"/>
          <p:cNvSpPr txBox="1"/>
          <p:nvPr/>
        </p:nvSpPr>
        <p:spPr>
          <a:xfrm>
            <a:off x="548640" y="1600200"/>
            <a:ext cx="11094415" cy="1097280"/>
          </a:xfrm>
          <a:prstGeom prst="rect">
            <a:avLst/>
          </a:prstGeom>
          <a:noFill/>
          <a:ln/>
        </p:spPr>
        <p:txBody>
          <a:bodyPr wrap="square" lIns="0" tIns="0" rIns="0" bIns="0" rtlCol="0" anchor="t"/>
          <a:lstStyle/>
          <a:p>
            <a:pPr indent="0" marL="0">
              <a:buNone/>
            </a:pPr>
            <a:r>
              <a:rPr lang="en-US" sz="2200" dirty="0">
                <a:solidFill>
                  <a:srgbClr val="1C2833"/>
                </a:solidFill>
                <a:latin typeface="Arial" pitchFamily="34" charset="0"/>
                <a:ea typeface="Arial" pitchFamily="34" charset="-122"/>
                <a:cs typeface="Arial" pitchFamily="34" charset="-120"/>
              </a:rPr>
              <a:t>Thomas Kuhn introduced the idea of a paradigm: the shared way a scientific community sees its problems and solves them. He argued that science changes when one paradigm replaces another, a paradigm shift.</a:t>
            </a:r>
            <a:endParaRPr lang="en-US" sz="2200" dirty="0"/>
          </a:p>
        </p:txBody>
      </p:sp>
      <p:sp>
        <p:nvSpPr>
          <p:cNvPr id="5" name="Shape 3"/>
          <p:cNvSpPr/>
          <p:nvPr/>
        </p:nvSpPr>
        <p:spPr>
          <a:xfrm>
            <a:off x="548640" y="2926080"/>
            <a:ext cx="4754880" cy="1325880"/>
          </a:xfrm>
          <a:prstGeom prst="roundRect">
            <a:avLst>
              <a:gd name="adj" fmla="val 5517"/>
            </a:avLst>
          </a:prstGeom>
          <a:solidFill>
            <a:srgbClr val="EEF3F8"/>
          </a:solidFill>
          <a:ln w="9525">
            <a:solidFill>
              <a:srgbClr val="D5DEE6"/>
            </a:solidFill>
            <a:prstDash val="solid"/>
          </a:ln>
        </p:spPr>
      </p:sp>
      <p:sp>
        <p:nvSpPr>
          <p:cNvPr id="6" name="Text 4"/>
          <p:cNvSpPr txBox="1"/>
          <p:nvPr/>
        </p:nvSpPr>
        <p:spPr>
          <a:xfrm>
            <a:off x="777240" y="2926080"/>
            <a:ext cx="4297680" cy="1325880"/>
          </a:xfrm>
          <a:prstGeom prst="rect">
            <a:avLst/>
          </a:prstGeom>
          <a:noFill/>
          <a:ln/>
        </p:spPr>
        <p:txBody>
          <a:bodyPr wrap="square" lIns="0" tIns="0" rIns="0" bIns="0" rtlCol="0" anchor="ctr"/>
          <a:lstStyle/>
          <a:p>
            <a:pPr indent="0" marL="0">
              <a:buNone/>
            </a:pPr>
            <a:r>
              <a:rPr lang="en-US" sz="1900" b="1" dirty="0">
                <a:solidFill>
                  <a:srgbClr val="2E7D7A"/>
                </a:solidFill>
                <a:latin typeface="Arial" pitchFamily="34" charset="0"/>
                <a:ea typeface="Arial" pitchFamily="34" charset="-122"/>
                <a:cs typeface="Arial" pitchFamily="34" charset="-120"/>
              </a:rPr>
              <a:t>1962  </a:t>
            </a:r>
            <a:pPr indent="0" marL="0">
              <a:buNone/>
            </a:pPr>
            <a:r>
              <a:rPr lang="en-US" sz="1900" b="1" dirty="0">
                <a:solidFill>
                  <a:srgbClr val="1C2833"/>
                </a:solidFill>
                <a:latin typeface="Arial" pitchFamily="34" charset="0"/>
                <a:ea typeface="Arial" pitchFamily="34" charset="-122"/>
                <a:cs typeface="Arial" pitchFamily="34" charset="-120"/>
              </a:rPr>
              <a:t>Kuhn</a:t>
            </a:r>
            <a:endParaRPr lang="en-US" sz="1900" dirty="0"/>
          </a:p>
          <a:p>
            <a:pPr indent="0" marL="0">
              <a:buNone/>
            </a:pPr>
            <a:r>
              <a:rPr lang="en-US" sz="1900" dirty="0">
                <a:solidFill>
                  <a:srgbClr val="1C2833"/>
                </a:solidFill>
                <a:latin typeface="Arial" pitchFamily="34" charset="0"/>
                <a:ea typeface="Arial" pitchFamily="34" charset="-122"/>
                <a:cs typeface="Arial" pitchFamily="34" charset="-120"/>
              </a:rPr>
              <a:t>The idea of a paradigm</a:t>
            </a:r>
            <a:endParaRPr lang="en-US" sz="1900" dirty="0"/>
          </a:p>
        </p:txBody>
      </p:sp>
      <p:sp>
        <p:nvSpPr>
          <p:cNvPr id="7" name="Shape 5"/>
          <p:cNvSpPr/>
          <p:nvPr/>
        </p:nvSpPr>
        <p:spPr>
          <a:xfrm>
            <a:off x="6888175" y="2926080"/>
            <a:ext cx="4754880" cy="1325880"/>
          </a:xfrm>
          <a:prstGeom prst="roundRect">
            <a:avLst>
              <a:gd name="adj" fmla="val 5517"/>
            </a:avLst>
          </a:prstGeom>
          <a:solidFill>
            <a:srgbClr val="E3F1F0"/>
          </a:solidFill>
          <a:ln w="9525">
            <a:solidFill>
              <a:srgbClr val="D5DEE6"/>
            </a:solidFill>
            <a:prstDash val="solid"/>
          </a:ln>
        </p:spPr>
      </p:sp>
      <p:sp>
        <p:nvSpPr>
          <p:cNvPr id="8" name="Text 6"/>
          <p:cNvSpPr txBox="1"/>
          <p:nvPr/>
        </p:nvSpPr>
        <p:spPr>
          <a:xfrm>
            <a:off x="7116775" y="2926080"/>
            <a:ext cx="4297680" cy="1325880"/>
          </a:xfrm>
          <a:prstGeom prst="rect">
            <a:avLst/>
          </a:prstGeom>
          <a:noFill/>
          <a:ln/>
        </p:spPr>
        <p:txBody>
          <a:bodyPr wrap="square" lIns="0" tIns="0" rIns="0" bIns="0" rtlCol="0" anchor="ctr"/>
          <a:lstStyle/>
          <a:p>
            <a:pPr indent="0" marL="0">
              <a:buNone/>
            </a:pPr>
            <a:r>
              <a:rPr lang="en-US" sz="1900" b="1" dirty="0">
                <a:solidFill>
                  <a:srgbClr val="2E7D7A"/>
                </a:solidFill>
                <a:latin typeface="Arial" pitchFamily="34" charset="0"/>
                <a:ea typeface="Arial" pitchFamily="34" charset="-122"/>
                <a:cs typeface="Arial" pitchFamily="34" charset="-120"/>
              </a:rPr>
              <a:t>1994 to 2018  </a:t>
            </a:r>
            <a:pPr indent="0" marL="0">
              <a:buNone/>
            </a:pPr>
            <a:r>
              <a:rPr lang="en-US" sz="1900" b="1" dirty="0">
                <a:solidFill>
                  <a:srgbClr val="1C2833"/>
                </a:solidFill>
                <a:latin typeface="Arial" pitchFamily="34" charset="0"/>
                <a:ea typeface="Arial" pitchFamily="34" charset="-122"/>
                <a:cs typeface="Arial" pitchFamily="34" charset="-120"/>
              </a:rPr>
              <a:t>Guba and Lincoln; Lincoln, Lynham and Guba</a:t>
            </a:r>
            <a:endParaRPr lang="en-US" sz="1900" dirty="0"/>
          </a:p>
          <a:p>
            <a:pPr indent="0" marL="0">
              <a:buNone/>
            </a:pPr>
            <a:r>
              <a:rPr lang="en-US" sz="1900" dirty="0">
                <a:solidFill>
                  <a:srgbClr val="1C2833"/>
                </a:solidFill>
                <a:latin typeface="Arial" pitchFamily="34" charset="0"/>
                <a:ea typeface="Arial" pitchFamily="34" charset="-122"/>
                <a:cs typeface="Arial" pitchFamily="34" charset="-120"/>
              </a:rPr>
              <a:t>The research paradigm you work with</a:t>
            </a:r>
            <a:endParaRPr lang="en-US" sz="1900" dirty="0"/>
          </a:p>
        </p:txBody>
      </p:sp>
      <p:sp>
        <p:nvSpPr>
          <p:cNvPr id="9" name="Text 7"/>
          <p:cNvSpPr txBox="1"/>
          <p:nvPr/>
        </p:nvSpPr>
        <p:spPr>
          <a:xfrm>
            <a:off x="5303520" y="2926080"/>
            <a:ext cx="1584655" cy="1325880"/>
          </a:xfrm>
          <a:prstGeom prst="rect">
            <a:avLst/>
          </a:prstGeom>
          <a:noFill/>
          <a:ln/>
        </p:spPr>
        <p:txBody>
          <a:bodyPr wrap="square" lIns="0" tIns="0" rIns="0" bIns="0" rtlCol="0" anchor="ctr"/>
          <a:lstStyle/>
          <a:p>
            <a:pPr algn="ctr" indent="0" marL="0">
              <a:buNone/>
            </a:pPr>
            <a:r>
              <a:rPr lang="en-US" sz="3600" b="1" dirty="0">
                <a:solidFill>
                  <a:srgbClr val="2E7D7A"/>
                </a:solidFill>
                <a:latin typeface="Arial" pitchFamily="34" charset="0"/>
                <a:ea typeface="Arial" pitchFamily="34" charset="-122"/>
                <a:cs typeface="Arial" pitchFamily="34" charset="-120"/>
              </a:rPr>
              <a:t>→</a:t>
            </a:r>
            <a:endParaRPr lang="en-US" sz="3600" dirty="0"/>
          </a:p>
        </p:txBody>
      </p:sp>
      <p:sp>
        <p:nvSpPr>
          <p:cNvPr id="10" name="Shape 8"/>
          <p:cNvSpPr/>
          <p:nvPr/>
        </p:nvSpPr>
        <p:spPr>
          <a:xfrm>
            <a:off x="548640" y="4572000"/>
            <a:ext cx="11094415" cy="1554480"/>
          </a:xfrm>
          <a:prstGeom prst="roundRect">
            <a:avLst>
              <a:gd name="adj" fmla="val 4706"/>
            </a:avLst>
          </a:prstGeom>
          <a:solidFill>
            <a:srgbClr val="E3F1F0"/>
          </a:solidFill>
          <a:ln w="9525">
            <a:solidFill>
              <a:srgbClr val="D5DEE6"/>
            </a:solidFill>
            <a:prstDash val="solid"/>
          </a:ln>
        </p:spPr>
      </p:sp>
      <p:sp>
        <p:nvSpPr>
          <p:cNvPr id="11" name="Text 9"/>
          <p:cNvSpPr txBox="1"/>
          <p:nvPr/>
        </p:nvSpPr>
        <p:spPr>
          <a:xfrm>
            <a:off x="822960" y="4572000"/>
            <a:ext cx="10545775" cy="1554480"/>
          </a:xfrm>
          <a:prstGeom prst="rect">
            <a:avLst/>
          </a:prstGeom>
          <a:noFill/>
          <a:ln/>
        </p:spPr>
        <p:txBody>
          <a:bodyPr wrap="square" lIns="0" tIns="0" rIns="0" bIns="0" rtlCol="0" anchor="ctr"/>
          <a:lstStyle/>
          <a:p>
            <a:pPr indent="0" marL="0">
              <a:buNone/>
            </a:pPr>
            <a:r>
              <a:rPr lang="en-US" sz="2000" b="1" dirty="0">
                <a:solidFill>
                  <a:srgbClr val="2E7D7A"/>
                </a:solidFill>
                <a:latin typeface="Arial" pitchFamily="34" charset="0"/>
                <a:ea typeface="Arial" pitchFamily="34" charset="-122"/>
                <a:cs typeface="Arial" pitchFamily="34" charset="-120"/>
              </a:rPr>
              <a:t>What this means for you: </a:t>
            </a:r>
            <a:pPr indent="0" marL="0">
              <a:buNone/>
            </a:pPr>
            <a:r>
              <a:rPr lang="en-US" sz="2000" dirty="0">
                <a:solidFill>
                  <a:srgbClr val="1C2833"/>
                </a:solidFill>
                <a:latin typeface="Arial" pitchFamily="34" charset="0"/>
                <a:ea typeface="Arial" pitchFamily="34" charset="-122"/>
                <a:cs typeface="Arial" pitchFamily="34" charset="-120"/>
              </a:rPr>
              <a:t>as a doctoral researcher you work with the research paradigm as later developed by Guba and Lincoln (1994) and Lincoln, Lynham and Guba (2018). They defined it by its answers to four questions: ontology, epistemology, axiology and methodology.</a:t>
            </a:r>
            <a:endParaRPr lang="en-US" sz="20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Kuhn's first definition of a paradigm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From the preface to the 1962 book, quoted from the 1970 second edition</a:t>
            </a:r>
            <a:endParaRPr lang="en-US" sz="1800" dirty="0"/>
          </a:p>
        </p:txBody>
      </p:sp>
      <p:sp>
        <p:nvSpPr>
          <p:cNvPr id="5" name="Shape 2"/>
          <p:cNvSpPr/>
          <p:nvPr/>
        </p:nvSpPr>
        <p:spPr>
          <a:xfrm>
            <a:off x="548640" y="1600200"/>
            <a:ext cx="11094415" cy="1463040"/>
          </a:xfrm>
          <a:prstGeom prst="roundRect">
            <a:avLst>
              <a:gd name="adj" fmla="val 5000"/>
            </a:avLst>
          </a:prstGeom>
          <a:solidFill>
            <a:srgbClr val="EEF3F8"/>
          </a:solidFill>
          <a:ln w="9525">
            <a:solidFill>
              <a:srgbClr val="D5DEE6"/>
            </a:solidFill>
            <a:prstDash val="solid"/>
          </a:ln>
        </p:spPr>
      </p:sp>
      <p:sp>
        <p:nvSpPr>
          <p:cNvPr id="6" name="Text 3"/>
          <p:cNvSpPr txBox="1"/>
          <p:nvPr/>
        </p:nvSpPr>
        <p:spPr>
          <a:xfrm>
            <a:off x="914400" y="1645920"/>
            <a:ext cx="10362895" cy="1371600"/>
          </a:xfrm>
          <a:prstGeom prst="rect">
            <a:avLst/>
          </a:prstGeom>
          <a:noFill/>
          <a:ln/>
        </p:spPr>
        <p:txBody>
          <a:bodyPr wrap="square" lIns="0" tIns="0" rIns="0" bIns="0" rtlCol="0" anchor="ctr"/>
          <a:lstStyle/>
          <a:p>
            <a:pPr indent="0" marL="0">
              <a:buNone/>
            </a:pPr>
            <a:r>
              <a:rPr lang="en-US" sz="2200" i="1" dirty="0">
                <a:solidFill>
                  <a:srgbClr val="1C2833"/>
                </a:solidFill>
                <a:latin typeface="Arial" pitchFamily="34" charset="0"/>
                <a:ea typeface="Arial" pitchFamily="34" charset="-122"/>
                <a:cs typeface="Arial" pitchFamily="34" charset="-120"/>
              </a:rPr>
              <a:t>Universally recognized scientific achievements that for a time provide model problems and solutions to a community of practitioners</a:t>
            </a:r>
            <a:pPr indent="0" marL="0">
              <a:buNone/>
            </a:pPr>
            <a:r>
              <a:rPr lang="en-US" sz="2200" dirty="0">
                <a:solidFill>
                  <a:srgbClr val="1C2833"/>
                </a:solidFill>
                <a:latin typeface="Arial" pitchFamily="34" charset="0"/>
                <a:ea typeface="Arial" pitchFamily="34" charset="-122"/>
                <a:cs typeface="Arial" pitchFamily="34" charset="-120"/>
              </a:rPr>
              <a:t> (Kuhn, 1970, p. viii).</a:t>
            </a:r>
            <a:endParaRPr lang="en-US" sz="2200" dirty="0"/>
          </a:p>
        </p:txBody>
      </p:sp>
      <p:sp>
        <p:nvSpPr>
          <p:cNvPr id="7" name="Text 4"/>
          <p:cNvSpPr txBox="1"/>
          <p:nvPr/>
        </p:nvSpPr>
        <p:spPr>
          <a:xfrm>
            <a:off x="548640" y="3291840"/>
            <a:ext cx="11094415" cy="2834640"/>
          </a:xfrm>
          <a:prstGeom prst="rect">
            <a:avLst/>
          </a:prstGeom>
          <a:noFill/>
          <a:ln/>
        </p:spPr>
        <p:txBody>
          <a:bodyPr wrap="square" lIns="0" tIns="0" rIns="0" bIns="0" rtlCol="0" anchor="t"/>
          <a:lstStyle/>
          <a:p>
            <a:pPr indent="0" marL="0">
              <a:buNone/>
            </a:pPr>
            <a:r>
              <a:rPr lang="en-US" sz="1900" b="1" dirty="0">
                <a:solidFill>
                  <a:srgbClr val="2E7D7A"/>
                </a:solidFill>
                <a:latin typeface="Arial" pitchFamily="34" charset="0"/>
                <a:ea typeface="Arial" pitchFamily="34" charset="-122"/>
                <a:cs typeface="Arial" pitchFamily="34" charset="-120"/>
              </a:rPr>
              <a:t>In plain words: </a:t>
            </a:r>
            <a:pPr indent="0" marL="0">
              <a:buNone/>
            </a:pPr>
            <a:r>
              <a:rPr lang="en-US" sz="1900" dirty="0">
                <a:solidFill>
                  <a:srgbClr val="1C2833"/>
                </a:solidFill>
                <a:latin typeface="Arial" pitchFamily="34" charset="0"/>
                <a:ea typeface="Arial" pitchFamily="34" charset="-122"/>
                <a:cs typeface="Arial" pitchFamily="34" charset="-120"/>
              </a:rPr>
              <a:t>a paradigm is a landmark piece of work that a research community takes as its model. It shows members which problems are worth studying and what a good solution looks like, until a revolution replaces it.</a:t>
            </a:r>
            <a:endParaRPr lang="en-US" sz="19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900" dirty="0"/>
          </a:p>
          <a:p>
            <a:pPr indent="0" marL="0">
              <a:buNone/>
            </a:pPr>
            <a:r>
              <a:rPr lang="en-US" sz="1900" b="1" dirty="0">
                <a:solidFill>
                  <a:srgbClr val="2E7D7A"/>
                </a:solidFill>
                <a:latin typeface="Arial" pitchFamily="34" charset="0"/>
                <a:ea typeface="Arial" pitchFamily="34" charset="-122"/>
                <a:cs typeface="Arial" pitchFamily="34" charset="-120"/>
              </a:rPr>
              <a:t>In business and management research: </a:t>
            </a:r>
            <a:pPr indent="0" marL="0">
              <a:buNone/>
            </a:pPr>
            <a:r>
              <a:rPr lang="en-US" sz="1900" dirty="0">
                <a:solidFill>
                  <a:srgbClr val="1C2833"/>
                </a:solidFill>
                <a:latin typeface="Arial" pitchFamily="34" charset="0"/>
                <a:ea typeface="Arial" pitchFamily="34" charset="-122"/>
                <a:cs typeface="Arial" pitchFamily="34" charset="-120"/>
              </a:rPr>
              <a:t>a shared framework of theories, methods and standards that guides inquiry within a scholarly community. It shapes what is studied, how research is conducted and how results are interpreted.</a:t>
            </a:r>
            <a:endParaRPr lang="en-US" sz="19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Examples of paradigms in Kuhn's sense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Landmark works that told a community what to study and what a good answer looked like</a:t>
            </a:r>
            <a:endParaRPr lang="en-US" sz="1800" dirty="0"/>
          </a:p>
        </p:txBody>
      </p:sp>
      <p:sp>
        <p:nvSpPr>
          <p:cNvPr id="4" name="Shape 2"/>
          <p:cNvSpPr/>
          <p:nvPr/>
        </p:nvSpPr>
        <p:spPr>
          <a:xfrm>
            <a:off x="548640" y="1554480"/>
            <a:ext cx="11094415" cy="1143000"/>
          </a:xfrm>
          <a:prstGeom prst="roundRect">
            <a:avLst>
              <a:gd name="adj" fmla="val 6400"/>
            </a:avLst>
          </a:prstGeom>
          <a:solidFill>
            <a:srgbClr val="E3F1F0"/>
          </a:solidFill>
          <a:ln w="9525">
            <a:solidFill>
              <a:srgbClr val="D5DEE6"/>
            </a:solidFill>
            <a:prstDash val="solid"/>
          </a:ln>
        </p:spPr>
      </p:sp>
      <p:sp>
        <p:nvSpPr>
          <p:cNvPr id="5" name="Text 3"/>
          <p:cNvSpPr txBox="1"/>
          <p:nvPr/>
        </p:nvSpPr>
        <p:spPr>
          <a:xfrm>
            <a:off x="822960" y="1554480"/>
            <a:ext cx="10545775" cy="1143000"/>
          </a:xfrm>
          <a:prstGeom prst="rect">
            <a:avLst/>
          </a:prstGeom>
          <a:noFill/>
          <a:ln/>
        </p:spPr>
        <p:txBody>
          <a:bodyPr wrap="square" lIns="0" tIns="0" rIns="0" bIns="0" rtlCol="0" anchor="ctr"/>
          <a:lstStyle/>
          <a:p>
            <a:pPr indent="0" marL="0">
              <a:buNone/>
            </a:pPr>
            <a:r>
              <a:rPr lang="en-US" sz="1700" i="1" dirty="0">
                <a:solidFill>
                  <a:srgbClr val="1C2833"/>
                </a:solidFill>
                <a:latin typeface="Arial" pitchFamily="34" charset="0"/>
                <a:ea typeface="Arial" pitchFamily="34" charset="-122"/>
                <a:cs typeface="Arial" pitchFamily="34" charset="-120"/>
              </a:rPr>
              <a:t>Aristotle's Physica, Ptolemy's Almagest, Newton's Principia and Opticks, Franklin's Electricity, Lavoisier's Chemistry, and Lyell's Geology</a:t>
            </a:r>
            <a:pPr indent="0" marL="0">
              <a:buNone/>
            </a:pPr>
            <a:r>
              <a:rPr lang="en-US" sz="1700" dirty="0">
                <a:solidFill>
                  <a:srgbClr val="1C2833"/>
                </a:solidFill>
                <a:latin typeface="Arial" pitchFamily="34" charset="0"/>
                <a:ea typeface="Arial" pitchFamily="34" charset="-122"/>
                <a:cs typeface="Arial" pitchFamily="34" charset="-120"/>
              </a:rPr>
              <a:t> and many other works </a:t>
            </a:r>
            <a:pPr indent="0" marL="0">
              <a:buNone/>
            </a:pPr>
            <a:r>
              <a:rPr lang="en-US" sz="1700" i="1" dirty="0">
                <a:solidFill>
                  <a:srgbClr val="1C2833"/>
                </a:solidFill>
                <a:latin typeface="Arial" pitchFamily="34" charset="0"/>
                <a:ea typeface="Arial" pitchFamily="34" charset="-122"/>
                <a:cs typeface="Arial" pitchFamily="34" charset="-120"/>
              </a:rPr>
              <a:t>served for a time implicitly to define the legitimate problems and methods of a research field for succeeding generations of practitioners</a:t>
            </a:r>
            <a:pPr indent="0" marL="0">
              <a:buNone/>
            </a:pPr>
            <a:r>
              <a:rPr lang="en-US" sz="1700" dirty="0">
                <a:solidFill>
                  <a:srgbClr val="1C2833"/>
                </a:solidFill>
                <a:latin typeface="Arial" pitchFamily="34" charset="0"/>
                <a:ea typeface="Arial" pitchFamily="34" charset="-122"/>
                <a:cs typeface="Arial" pitchFamily="34" charset="-120"/>
              </a:rPr>
              <a:t> (Kuhn, 1970, p. 10).</a:t>
            </a:r>
            <a:endParaRPr lang="en-US" sz="1700" dirty="0"/>
          </a:p>
        </p:txBody>
      </p:sp>
      <p:sp>
        <p:nvSpPr>
          <p:cNvPr id="6" name="Shape 4"/>
          <p:cNvSpPr/>
          <p:nvPr/>
        </p:nvSpPr>
        <p:spPr>
          <a:xfrm>
            <a:off x="548640" y="2926080"/>
            <a:ext cx="3515258" cy="3200400"/>
          </a:xfrm>
          <a:prstGeom prst="roundRect">
            <a:avLst>
              <a:gd name="adj" fmla="val 2286"/>
            </a:avLst>
          </a:prstGeom>
          <a:solidFill>
            <a:srgbClr val="EEF3F8"/>
          </a:solidFill>
          <a:ln w="9525">
            <a:solidFill>
              <a:srgbClr val="D5DEE6"/>
            </a:solidFill>
            <a:prstDash val="solid"/>
          </a:ln>
        </p:spPr>
      </p:sp>
      <p:sp>
        <p:nvSpPr>
          <p:cNvPr id="7" name="Text 5"/>
          <p:cNvSpPr txBox="1"/>
          <p:nvPr/>
        </p:nvSpPr>
        <p:spPr>
          <a:xfrm>
            <a:off x="777240" y="3063240"/>
            <a:ext cx="3058058" cy="2926080"/>
          </a:xfrm>
          <a:prstGeom prst="rect">
            <a:avLst/>
          </a:prstGeom>
          <a:noFill/>
          <a:ln/>
        </p:spPr>
        <p:txBody>
          <a:bodyPr wrap="square" lIns="0" tIns="0" rIns="0" bIns="0" rtlCol="0" anchor="t"/>
          <a:lstStyle/>
          <a:p>
            <a:pPr indent="0" marL="0">
              <a:buNone/>
            </a:pPr>
            <a:r>
              <a:rPr lang="en-US" sz="1800" b="1" dirty="0">
                <a:solidFill>
                  <a:srgbClr val="2E7D7A"/>
                </a:solidFill>
                <a:latin typeface="Arial" pitchFamily="34" charset="0"/>
                <a:ea typeface="Arial" pitchFamily="34" charset="-122"/>
                <a:cs typeface="Arial" pitchFamily="34" charset="-120"/>
              </a:rPr>
              <a:t>Ptolemy's Almagest</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An Earth-centred universe. Astronomers spent centuries refining its calculations.</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i="1" dirty="0">
                <a:solidFill>
                  <a:srgbClr val="1C2833"/>
                </a:solidFill>
                <a:latin typeface="Arial" pitchFamily="34" charset="0"/>
                <a:ea typeface="Arial" pitchFamily="34" charset="-122"/>
                <a:cs typeface="Arial" pitchFamily="34" charset="-120"/>
              </a:rPr>
              <a:t>The shift: Earth at the centre became the Sun at the centre.</a:t>
            </a:r>
            <a:endParaRPr lang="en-US" sz="1800" dirty="0"/>
          </a:p>
        </p:txBody>
      </p:sp>
      <p:sp>
        <p:nvSpPr>
          <p:cNvPr id="8" name="Shape 6"/>
          <p:cNvSpPr/>
          <p:nvPr/>
        </p:nvSpPr>
        <p:spPr>
          <a:xfrm>
            <a:off x="4338218" y="2926080"/>
            <a:ext cx="3515258" cy="3200400"/>
          </a:xfrm>
          <a:prstGeom prst="roundRect">
            <a:avLst>
              <a:gd name="adj" fmla="val 2286"/>
            </a:avLst>
          </a:prstGeom>
          <a:solidFill>
            <a:srgbClr val="EEF3F8"/>
          </a:solidFill>
          <a:ln w="9525">
            <a:solidFill>
              <a:srgbClr val="D5DEE6"/>
            </a:solidFill>
            <a:prstDash val="solid"/>
          </a:ln>
        </p:spPr>
      </p:sp>
      <p:sp>
        <p:nvSpPr>
          <p:cNvPr id="9" name="Text 7"/>
          <p:cNvSpPr txBox="1"/>
          <p:nvPr/>
        </p:nvSpPr>
        <p:spPr>
          <a:xfrm>
            <a:off x="4566818" y="3063240"/>
            <a:ext cx="3058058" cy="2926080"/>
          </a:xfrm>
          <a:prstGeom prst="rect">
            <a:avLst/>
          </a:prstGeom>
          <a:noFill/>
          <a:ln/>
        </p:spPr>
        <p:txBody>
          <a:bodyPr wrap="square" lIns="0" tIns="0" rIns="0" bIns="0" rtlCol="0" anchor="t"/>
          <a:lstStyle/>
          <a:p>
            <a:pPr indent="0" marL="0">
              <a:buNone/>
            </a:pPr>
            <a:r>
              <a:rPr lang="en-US" sz="1800" b="1" dirty="0">
                <a:solidFill>
                  <a:srgbClr val="2E7D7A"/>
                </a:solidFill>
                <a:latin typeface="Arial" pitchFamily="34" charset="0"/>
                <a:ea typeface="Arial" pitchFamily="34" charset="-122"/>
                <a:cs typeface="Arial" pitchFamily="34" charset="-120"/>
              </a:rPr>
              <a:t>Newton's Principia</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laws of motion and gravity. Physicists solved problems Newton's way for two centuries.</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i="1" dirty="0">
                <a:solidFill>
                  <a:srgbClr val="1C2833"/>
                </a:solidFill>
                <a:latin typeface="Arial" pitchFamily="34" charset="0"/>
                <a:ea typeface="Arial" pitchFamily="34" charset="-122"/>
                <a:cs typeface="Arial" pitchFamily="34" charset="-120"/>
              </a:rPr>
              <a:t>The shift: gravity as a force became gravity as curved space and time.</a:t>
            </a:r>
            <a:endParaRPr lang="en-US" sz="1800" dirty="0"/>
          </a:p>
        </p:txBody>
      </p:sp>
      <p:sp>
        <p:nvSpPr>
          <p:cNvPr id="10" name="Shape 8"/>
          <p:cNvSpPr/>
          <p:nvPr/>
        </p:nvSpPr>
        <p:spPr>
          <a:xfrm>
            <a:off x="8127797" y="2926080"/>
            <a:ext cx="3515258" cy="3200400"/>
          </a:xfrm>
          <a:prstGeom prst="roundRect">
            <a:avLst>
              <a:gd name="adj" fmla="val 2286"/>
            </a:avLst>
          </a:prstGeom>
          <a:solidFill>
            <a:srgbClr val="EEF3F8"/>
          </a:solidFill>
          <a:ln w="9525">
            <a:solidFill>
              <a:srgbClr val="D5DEE6"/>
            </a:solidFill>
            <a:prstDash val="solid"/>
          </a:ln>
        </p:spPr>
      </p:sp>
      <p:sp>
        <p:nvSpPr>
          <p:cNvPr id="11" name="Text 9"/>
          <p:cNvSpPr txBox="1"/>
          <p:nvPr/>
        </p:nvSpPr>
        <p:spPr>
          <a:xfrm>
            <a:off x="8356397" y="3063240"/>
            <a:ext cx="3058058" cy="2926080"/>
          </a:xfrm>
          <a:prstGeom prst="rect">
            <a:avLst/>
          </a:prstGeom>
          <a:noFill/>
          <a:ln/>
        </p:spPr>
        <p:txBody>
          <a:bodyPr wrap="square" lIns="0" tIns="0" rIns="0" bIns="0" rtlCol="0" anchor="t"/>
          <a:lstStyle/>
          <a:p>
            <a:pPr indent="0" marL="0">
              <a:buNone/>
            </a:pPr>
            <a:r>
              <a:rPr lang="en-US" sz="1800" b="1" dirty="0">
                <a:solidFill>
                  <a:srgbClr val="2E7D7A"/>
                </a:solidFill>
                <a:latin typeface="Arial" pitchFamily="34" charset="0"/>
                <a:ea typeface="Arial" pitchFamily="34" charset="-122"/>
                <a:cs typeface="Arial" pitchFamily="34" charset="-120"/>
              </a:rPr>
              <a:t>Lavoisier's Chemistry</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Burning explained by oxygen, not by a substance called phlogiston.</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i="1" dirty="0">
                <a:solidFill>
                  <a:srgbClr val="1C2833"/>
                </a:solidFill>
                <a:latin typeface="Arial" pitchFamily="34" charset="0"/>
                <a:ea typeface="Arial" pitchFamily="34" charset="-122"/>
                <a:cs typeface="Arial" pitchFamily="34" charset="-120"/>
              </a:rPr>
              <a:t>The shift: burning releasing phlogiston became burning combining with oxygen.</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Paradigms in business and management?</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Illustrations of Kuhn's idea, not Kuhn's own examples</a:t>
            </a:r>
            <a:endParaRPr lang="en-US" sz="1800" dirty="0"/>
          </a:p>
        </p:txBody>
      </p:sp>
      <p:sp>
        <p:nvSpPr>
          <p:cNvPr id="4" name="Shape 2"/>
          <p:cNvSpPr/>
          <p:nvPr/>
        </p:nvSpPr>
        <p:spPr>
          <a:xfrm>
            <a:off x="548640" y="1554480"/>
            <a:ext cx="3515258" cy="3154680"/>
          </a:xfrm>
          <a:prstGeom prst="roundRect">
            <a:avLst>
              <a:gd name="adj" fmla="val 2319"/>
            </a:avLst>
          </a:prstGeom>
          <a:solidFill>
            <a:srgbClr val="EEF3F8"/>
          </a:solidFill>
          <a:ln w="9525">
            <a:solidFill>
              <a:srgbClr val="D5DEE6"/>
            </a:solidFill>
            <a:prstDash val="solid"/>
          </a:ln>
        </p:spPr>
      </p:sp>
      <p:sp>
        <p:nvSpPr>
          <p:cNvPr id="5" name="Text 3"/>
          <p:cNvSpPr txBox="1"/>
          <p:nvPr/>
        </p:nvSpPr>
        <p:spPr>
          <a:xfrm>
            <a:off x="777240" y="1691640"/>
            <a:ext cx="3058058" cy="2926080"/>
          </a:xfrm>
          <a:prstGeom prst="rect">
            <a:avLst/>
          </a:prstGeom>
          <a:noFill/>
          <a:ln/>
        </p:spPr>
        <p:txBody>
          <a:bodyPr wrap="square" lIns="0" tIns="0" rIns="0" bIns="0" rtlCol="0" anchor="t"/>
          <a:lstStyle/>
          <a:p>
            <a:pPr indent="0" marL="0">
              <a:buNone/>
            </a:pPr>
            <a:r>
              <a:rPr lang="en-US" sz="1600" b="1" dirty="0">
                <a:solidFill>
                  <a:srgbClr val="2E7D7A"/>
                </a:solidFill>
                <a:latin typeface="Arial" pitchFamily="34" charset="0"/>
                <a:ea typeface="Arial" pitchFamily="34" charset="-122"/>
                <a:cs typeface="Arial" pitchFamily="34" charset="-120"/>
              </a:rPr>
              <a:t>Taylor (1911), The principles of scientific management</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The model: </a:t>
            </a:r>
            <a:pPr indent="0" marL="0">
              <a:buNone/>
            </a:pPr>
            <a:r>
              <a:rPr lang="en-US" sz="1600" dirty="0">
                <a:solidFill>
                  <a:srgbClr val="1C2833"/>
                </a:solidFill>
                <a:latin typeface="Arial" pitchFamily="34" charset="0"/>
                <a:ea typeface="Arial" pitchFamily="34" charset="-122"/>
                <a:cs typeface="Arial" pitchFamily="34" charset="-120"/>
              </a:rPr>
              <a:t>Work as something to measure, time and optimise.</a:t>
            </a:r>
            <a:endParaRPr lang="en-US" sz="16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What happened next: </a:t>
            </a:r>
            <a:pPr indent="0" marL="0">
              <a:buNone/>
            </a:pPr>
            <a:r>
              <a:rPr lang="en-US" sz="1600" dirty="0">
                <a:solidFill>
                  <a:srgbClr val="1C2833"/>
                </a:solidFill>
                <a:latin typeface="Arial" pitchFamily="34" charset="0"/>
                <a:ea typeface="Arial" pitchFamily="34" charset="-122"/>
                <a:cs typeface="Arial" pitchFamily="34" charset="-120"/>
              </a:rPr>
              <a:t>Challenged by the Hawthorne studies, which showed that social and emotional factors matter (Roethlisberger and Dickson, 1939).</a:t>
            </a:r>
            <a:endParaRPr lang="en-US" sz="1600" dirty="0"/>
          </a:p>
        </p:txBody>
      </p:sp>
      <p:sp>
        <p:nvSpPr>
          <p:cNvPr id="6" name="Shape 4"/>
          <p:cNvSpPr/>
          <p:nvPr/>
        </p:nvSpPr>
        <p:spPr>
          <a:xfrm>
            <a:off x="4338218" y="1554480"/>
            <a:ext cx="3515258" cy="3154680"/>
          </a:xfrm>
          <a:prstGeom prst="roundRect">
            <a:avLst>
              <a:gd name="adj" fmla="val 2319"/>
            </a:avLst>
          </a:prstGeom>
          <a:solidFill>
            <a:srgbClr val="EEF3F8"/>
          </a:solidFill>
          <a:ln w="9525">
            <a:solidFill>
              <a:srgbClr val="D5DEE6"/>
            </a:solidFill>
            <a:prstDash val="solid"/>
          </a:ln>
        </p:spPr>
      </p:sp>
      <p:sp>
        <p:nvSpPr>
          <p:cNvPr id="7" name="Text 5"/>
          <p:cNvSpPr txBox="1"/>
          <p:nvPr/>
        </p:nvSpPr>
        <p:spPr>
          <a:xfrm>
            <a:off x="4566818" y="1691640"/>
            <a:ext cx="3058058" cy="2926080"/>
          </a:xfrm>
          <a:prstGeom prst="rect">
            <a:avLst/>
          </a:prstGeom>
          <a:noFill/>
          <a:ln/>
        </p:spPr>
        <p:txBody>
          <a:bodyPr wrap="square" lIns="0" tIns="0" rIns="0" bIns="0" rtlCol="0" anchor="t"/>
          <a:lstStyle/>
          <a:p>
            <a:pPr indent="0" marL="0">
              <a:buNone/>
            </a:pPr>
            <a:r>
              <a:rPr lang="en-US" sz="1600" b="1" dirty="0">
                <a:solidFill>
                  <a:srgbClr val="2E7D7A"/>
                </a:solidFill>
                <a:latin typeface="Arial" pitchFamily="34" charset="0"/>
                <a:ea typeface="Arial" pitchFamily="34" charset="-122"/>
                <a:cs typeface="Arial" pitchFamily="34" charset="-120"/>
              </a:rPr>
              <a:t>Porter (1980), Competitive strategy</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The model: </a:t>
            </a:r>
            <a:pPr indent="0" marL="0">
              <a:buNone/>
            </a:pPr>
            <a:r>
              <a:rPr lang="en-US" sz="1600" dirty="0">
                <a:solidFill>
                  <a:srgbClr val="1C2833"/>
                </a:solidFill>
                <a:latin typeface="Arial" pitchFamily="34" charset="0"/>
                <a:ea typeface="Arial" pitchFamily="34" charset="-122"/>
                <a:cs typeface="Arial" pitchFamily="34" charset="-120"/>
              </a:rPr>
              <a:t>Strategy as analysing industry forces and choosing a position.</a:t>
            </a:r>
            <a:endParaRPr lang="en-US" sz="16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What happened next: </a:t>
            </a:r>
            <a:pPr indent="0" marL="0">
              <a:buNone/>
            </a:pPr>
            <a:r>
              <a:rPr lang="en-US" sz="1600" dirty="0">
                <a:solidFill>
                  <a:srgbClr val="1C2833"/>
                </a:solidFill>
                <a:latin typeface="Arial" pitchFamily="34" charset="0"/>
                <a:ea typeface="Arial" pitchFamily="34" charset="-122"/>
                <a:cs typeface="Arial" pitchFamily="34" charset="-120"/>
              </a:rPr>
              <a:t>Challenged by the resource-based view, which looks inward at a firm's own resources (Barney, 1991).</a:t>
            </a:r>
            <a:endParaRPr lang="en-US" sz="1600" dirty="0"/>
          </a:p>
        </p:txBody>
      </p:sp>
      <p:sp>
        <p:nvSpPr>
          <p:cNvPr id="8" name="Shape 6"/>
          <p:cNvSpPr/>
          <p:nvPr/>
        </p:nvSpPr>
        <p:spPr>
          <a:xfrm>
            <a:off x="8127797" y="1554480"/>
            <a:ext cx="3515258" cy="3154680"/>
          </a:xfrm>
          <a:prstGeom prst="roundRect">
            <a:avLst>
              <a:gd name="adj" fmla="val 2319"/>
            </a:avLst>
          </a:prstGeom>
          <a:solidFill>
            <a:srgbClr val="EEF3F8"/>
          </a:solidFill>
          <a:ln w="9525">
            <a:solidFill>
              <a:srgbClr val="D5DEE6"/>
            </a:solidFill>
            <a:prstDash val="solid"/>
          </a:ln>
        </p:spPr>
      </p:sp>
      <p:sp>
        <p:nvSpPr>
          <p:cNvPr id="9" name="Text 7"/>
          <p:cNvSpPr txBox="1"/>
          <p:nvPr/>
        </p:nvSpPr>
        <p:spPr>
          <a:xfrm>
            <a:off x="8356397" y="1691640"/>
            <a:ext cx="3058058" cy="2926080"/>
          </a:xfrm>
          <a:prstGeom prst="rect">
            <a:avLst/>
          </a:prstGeom>
          <a:noFill/>
          <a:ln/>
        </p:spPr>
        <p:txBody>
          <a:bodyPr wrap="square" lIns="0" tIns="0" rIns="0" bIns="0" rtlCol="0" anchor="t"/>
          <a:lstStyle/>
          <a:p>
            <a:pPr indent="0" marL="0">
              <a:buNone/>
            </a:pPr>
            <a:r>
              <a:rPr lang="en-US" sz="1600" b="1" dirty="0">
                <a:solidFill>
                  <a:srgbClr val="2E7D7A"/>
                </a:solidFill>
                <a:latin typeface="Arial" pitchFamily="34" charset="0"/>
                <a:ea typeface="Arial" pitchFamily="34" charset="-122"/>
                <a:cs typeface="Arial" pitchFamily="34" charset="-120"/>
              </a:rPr>
              <a:t>Hofstede (1980), Culture's consequences</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The model: </a:t>
            </a:r>
            <a:pPr indent="0" marL="0">
              <a:buNone/>
            </a:pPr>
            <a:r>
              <a:rPr lang="en-US" sz="1600" dirty="0">
                <a:solidFill>
                  <a:srgbClr val="1C2833"/>
                </a:solidFill>
                <a:latin typeface="Arial" pitchFamily="34" charset="0"/>
                <a:ea typeface="Arial" pitchFamily="34" charset="-122"/>
                <a:cs typeface="Arial" pitchFamily="34" charset="-120"/>
              </a:rPr>
              <a:t>National culture as a set of measurable dimensions.</a:t>
            </a:r>
            <a:endParaRPr lang="en-US" sz="16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What happened next: </a:t>
            </a:r>
            <a:pPr indent="0" marL="0">
              <a:buNone/>
            </a:pPr>
            <a:r>
              <a:rPr lang="en-US" sz="1600" dirty="0">
                <a:solidFill>
                  <a:srgbClr val="1C2833"/>
                </a:solidFill>
                <a:latin typeface="Arial" pitchFamily="34" charset="0"/>
                <a:ea typeface="Arial" pitchFamily="34" charset="-122"/>
                <a:cs typeface="Arial" pitchFamily="34" charset="-120"/>
              </a:rPr>
              <a:t>Many later studies worked within it; others questioned whether culture can be measured this way.</a:t>
            </a:r>
            <a:endParaRPr lang="en-US" sz="1600" dirty="0"/>
          </a:p>
        </p:txBody>
      </p:sp>
      <p:sp>
        <p:nvSpPr>
          <p:cNvPr id="10" name="Shape 8"/>
          <p:cNvSpPr/>
          <p:nvPr/>
        </p:nvSpPr>
        <p:spPr>
          <a:xfrm>
            <a:off x="548640" y="4892040"/>
            <a:ext cx="11094415" cy="1234440"/>
          </a:xfrm>
          <a:prstGeom prst="roundRect">
            <a:avLst>
              <a:gd name="adj" fmla="val 5926"/>
            </a:avLst>
          </a:prstGeom>
          <a:solidFill>
            <a:srgbClr val="E3F1F0"/>
          </a:solidFill>
          <a:ln w="9525">
            <a:solidFill>
              <a:srgbClr val="D5DEE6"/>
            </a:solidFill>
            <a:prstDash val="solid"/>
          </a:ln>
        </p:spPr>
      </p:sp>
      <p:sp>
        <p:nvSpPr>
          <p:cNvPr id="11" name="Text 9"/>
          <p:cNvSpPr txBox="1"/>
          <p:nvPr/>
        </p:nvSpPr>
        <p:spPr>
          <a:xfrm>
            <a:off x="822960" y="4892040"/>
            <a:ext cx="10545775" cy="1234440"/>
          </a:xfrm>
          <a:prstGeom prst="rect">
            <a:avLst/>
          </a:prstGeom>
          <a:noFill/>
          <a:ln/>
        </p:spPr>
        <p:txBody>
          <a:bodyPr wrap="square" lIns="0" tIns="0" rIns="0" bIns="0" rtlCol="0" anchor="ctr"/>
          <a:lstStyle/>
          <a:p>
            <a:pPr indent="0" marL="0">
              <a:buNone/>
            </a:pPr>
            <a:r>
              <a:rPr lang="en-US" sz="1800" b="1" dirty="0">
                <a:solidFill>
                  <a:srgbClr val="2E7D7A"/>
                </a:solidFill>
                <a:latin typeface="Arial" pitchFamily="34" charset="0"/>
                <a:ea typeface="Arial" pitchFamily="34" charset="-122"/>
                <a:cs typeface="Arial" pitchFamily="34" charset="-120"/>
              </a:rPr>
              <a:t>A caution for your thesis: </a:t>
            </a:r>
            <a:pPr indent="0" marL="0">
              <a:buNone/>
            </a:pPr>
            <a:r>
              <a:rPr lang="en-US" sz="1800" dirty="0">
                <a:solidFill>
                  <a:srgbClr val="1C2833"/>
                </a:solidFill>
                <a:latin typeface="Arial" pitchFamily="34" charset="0"/>
                <a:ea typeface="Arial" pitchFamily="34" charset="-122"/>
                <a:cs typeface="Arial" pitchFamily="34" charset="-120"/>
              </a:rPr>
              <a:t>Kuhn wrote about the natural sciences, and some argue that management research has never had one dominant paradigm in his sense (Pfeffer, 1993). Use these as illustrations of Kuhn's idea, not as his argument.</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Kuhn clarifies: what members of a community share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Kuhn's 1970 postscript, written after Margaret Masterman's criticism</a:t>
            </a:r>
            <a:endParaRPr lang="en-US" sz="1800" dirty="0"/>
          </a:p>
        </p:txBody>
      </p:sp>
      <p:sp>
        <p:nvSpPr>
          <p:cNvPr id="4" name="Shape 2"/>
          <p:cNvSpPr/>
          <p:nvPr/>
        </p:nvSpPr>
        <p:spPr>
          <a:xfrm>
            <a:off x="548640" y="1645920"/>
            <a:ext cx="11094415" cy="1188720"/>
          </a:xfrm>
          <a:prstGeom prst="roundRect">
            <a:avLst>
              <a:gd name="adj" fmla="val 6154"/>
            </a:avLst>
          </a:prstGeom>
          <a:solidFill>
            <a:srgbClr val="EEF3F8"/>
          </a:solidFill>
          <a:ln w="9525">
            <a:solidFill>
              <a:srgbClr val="D5DEE6"/>
            </a:solidFill>
            <a:prstDash val="solid"/>
          </a:ln>
        </p:spPr>
      </p:sp>
      <p:sp>
        <p:nvSpPr>
          <p:cNvPr id="5" name="Text 3"/>
          <p:cNvSpPr txBox="1"/>
          <p:nvPr/>
        </p:nvSpPr>
        <p:spPr>
          <a:xfrm>
            <a:off x="914400" y="1691640"/>
            <a:ext cx="10362895" cy="1097280"/>
          </a:xfrm>
          <a:prstGeom prst="rect">
            <a:avLst/>
          </a:prstGeom>
          <a:noFill/>
          <a:ln/>
        </p:spPr>
        <p:txBody>
          <a:bodyPr wrap="square" lIns="0" tIns="0" rIns="0" bIns="0" rtlCol="0" anchor="ctr"/>
          <a:lstStyle/>
          <a:p>
            <a:pPr indent="0" marL="0">
              <a:buNone/>
            </a:pPr>
            <a:r>
              <a:rPr lang="en-US" sz="2200" i="1" dirty="0">
                <a:solidFill>
                  <a:srgbClr val="1C2833"/>
                </a:solidFill>
                <a:latin typeface="Arial" pitchFamily="34" charset="0"/>
                <a:ea typeface="Arial" pitchFamily="34" charset="-122"/>
                <a:cs typeface="Arial" pitchFamily="34" charset="-120"/>
              </a:rPr>
              <a:t>A paradigm is what the members of a scientific community share</a:t>
            </a:r>
            <a:pPr indent="0" marL="0">
              <a:buNone/>
            </a:pPr>
            <a:r>
              <a:rPr lang="en-US" sz="2200" dirty="0">
                <a:solidFill>
                  <a:srgbClr val="1C2833"/>
                </a:solidFill>
                <a:latin typeface="Arial" pitchFamily="34" charset="0"/>
                <a:ea typeface="Arial" pitchFamily="34" charset="-122"/>
                <a:cs typeface="Arial" pitchFamily="34" charset="-120"/>
              </a:rPr>
              <a:t> (Kuhn, 1970, p. 176)</a:t>
            </a:r>
            <a:endParaRPr lang="en-US" sz="2200" dirty="0"/>
          </a:p>
        </p:txBody>
      </p:sp>
      <p:sp>
        <p:nvSpPr>
          <p:cNvPr id="6" name="Text 4"/>
          <p:cNvSpPr txBox="1"/>
          <p:nvPr/>
        </p:nvSpPr>
        <p:spPr>
          <a:xfrm>
            <a:off x="548640" y="3108960"/>
            <a:ext cx="11094415" cy="1463040"/>
          </a:xfrm>
          <a:prstGeom prst="rect">
            <a:avLst/>
          </a:prstGeom>
          <a:noFill/>
          <a:ln/>
        </p:spPr>
        <p:txBody>
          <a:bodyPr wrap="square" lIns="0" tIns="0" rIns="0" bIns="0" rtlCol="0" anchor="t"/>
          <a:lstStyle/>
          <a:p>
            <a:pPr indent="0" marL="0">
              <a:buNone/>
            </a:pPr>
            <a:r>
              <a:rPr lang="en-US" sz="2000" dirty="0">
                <a:solidFill>
                  <a:srgbClr val="1C2833"/>
                </a:solidFill>
                <a:latin typeface="Arial" pitchFamily="34" charset="0"/>
                <a:ea typeface="Arial" pitchFamily="34" charset="-122"/>
                <a:cs typeface="Arial" pitchFamily="34" charset="-120"/>
              </a:rPr>
              <a:t>Masterman (1970) found at least 21 senses of paradigm in the 1962 book. Kuhn replied that, broadly, a paradigm is </a:t>
            </a:r>
            <a:pPr indent="0" marL="0">
              <a:buNone/>
            </a:pPr>
            <a:r>
              <a:rPr lang="en-US" sz="2000" i="1" dirty="0">
                <a:solidFill>
                  <a:srgbClr val="1C2833"/>
                </a:solidFill>
                <a:latin typeface="Arial" pitchFamily="34" charset="0"/>
                <a:ea typeface="Arial" pitchFamily="34" charset="-122"/>
                <a:cs typeface="Arial" pitchFamily="34" charset="-120"/>
              </a:rPr>
              <a:t>the entire constellation of beliefs, values, techniques, and so on shared by the members of a given community</a:t>
            </a:r>
            <a:pPr indent="0" marL="0">
              <a:buNone/>
            </a:pPr>
            <a:r>
              <a:rPr lang="en-US" sz="2000" dirty="0">
                <a:solidFill>
                  <a:srgbClr val="1C2833"/>
                </a:solidFill>
                <a:latin typeface="Arial" pitchFamily="34" charset="0"/>
                <a:ea typeface="Arial" pitchFamily="34" charset="-122"/>
                <a:cs typeface="Arial" pitchFamily="34" charset="-120"/>
              </a:rPr>
              <a:t> (p. 175).</a:t>
            </a:r>
            <a:endParaRPr lang="en-US" sz="2000" dirty="0"/>
          </a:p>
        </p:txBody>
      </p:sp>
      <p:sp>
        <p:nvSpPr>
          <p:cNvPr id="7" name="Shape 5"/>
          <p:cNvSpPr/>
          <p:nvPr/>
        </p:nvSpPr>
        <p:spPr>
          <a:xfrm>
            <a:off x="548640" y="4846320"/>
            <a:ext cx="11094415" cy="822960"/>
          </a:xfrm>
          <a:prstGeom prst="roundRect">
            <a:avLst>
              <a:gd name="adj" fmla="val 8889"/>
            </a:avLst>
          </a:prstGeom>
          <a:solidFill>
            <a:srgbClr val="E3F1F0"/>
          </a:solidFill>
          <a:ln w="9525">
            <a:solidFill>
              <a:srgbClr val="D5DEE6"/>
            </a:solidFill>
            <a:prstDash val="solid"/>
          </a:ln>
        </p:spPr>
      </p:sp>
      <p:sp>
        <p:nvSpPr>
          <p:cNvPr id="8" name="Text 6"/>
          <p:cNvSpPr txBox="1"/>
          <p:nvPr/>
        </p:nvSpPr>
        <p:spPr>
          <a:xfrm>
            <a:off x="822960" y="4846320"/>
            <a:ext cx="10545775" cy="822960"/>
          </a:xfrm>
          <a:prstGeom prst="rect">
            <a:avLst/>
          </a:prstGeom>
          <a:noFill/>
          <a:ln/>
        </p:spPr>
        <p:txBody>
          <a:bodyPr wrap="square" lIns="0" tIns="0" rIns="0" bIns="0" rtlCol="0" anchor="ctr"/>
          <a:lstStyle/>
          <a:p>
            <a:pPr indent="0" marL="0">
              <a:buNone/>
            </a:pPr>
            <a:r>
              <a:rPr lang="en-US" sz="2000" b="1" dirty="0">
                <a:solidFill>
                  <a:srgbClr val="1C2833"/>
                </a:solidFill>
                <a:latin typeface="Arial" pitchFamily="34" charset="0"/>
                <a:ea typeface="Arial" pitchFamily="34" charset="-122"/>
                <a:cs typeface="Arial" pitchFamily="34" charset="-120"/>
              </a:rPr>
              <a:t>Key point:</a:t>
            </a:r>
            <a:pPr indent="0" marL="0">
              <a:buNone/>
            </a:pPr>
            <a:r>
              <a:rPr lang="en-US" sz="2000" dirty="0">
                <a:solidFill>
                  <a:srgbClr val="1C2833"/>
                </a:solidFill>
                <a:latin typeface="Arial" pitchFamily="34" charset="0"/>
                <a:ea typeface="Arial" pitchFamily="34" charset="-122"/>
                <a:cs typeface="Arial" pitchFamily="34" charset="-120"/>
              </a:rPr>
              <a:t> You work within your research community's shared assumptions.</a:t>
            </a:r>
            <a:endParaRPr lang="en-US" sz="20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From Kuhn to Guba and Lincoln</a:t>
            </a:r>
            <a:endParaRPr lang="en-US" sz="3000" dirty="0"/>
          </a:p>
        </p:txBody>
      </p:sp>
      <p:sp>
        <p:nvSpPr>
          <p:cNvPr id="3" name="Text 1"/>
          <p:cNvSpPr txBox="1"/>
          <p:nvPr/>
        </p:nvSpPr>
        <p:spPr>
          <a:xfrm>
            <a:off x="548640" y="1280160"/>
            <a:ext cx="11094415" cy="3840480"/>
          </a:xfrm>
          <a:prstGeom prst="rect">
            <a:avLst/>
          </a:prstGeom>
          <a:noFill/>
          <a:ln/>
        </p:spPr>
        <p:txBody>
          <a:bodyPr wrap="square" lIns="0" tIns="0" rIns="0" bIns="0" rtlCol="0" anchor="t"/>
          <a:lstStyle/>
          <a:p>
            <a:pPr marL="228600" indent="-228600">
              <a:spcAft>
                <a:spcPts val="1000"/>
              </a:spcAft>
              <a:buSzPct val="100000"/>
              <a:buChar char="•"/>
            </a:pPr>
            <a:r>
              <a:rPr lang="en-US" sz="1800" dirty="0">
                <a:solidFill>
                  <a:srgbClr val="1C2833"/>
                </a:solidFill>
                <a:latin typeface="Arial" pitchFamily="34" charset="0"/>
                <a:ea typeface="Arial" pitchFamily="34" charset="-122"/>
                <a:cs typeface="Arial" pitchFamily="34" charset="-120"/>
              </a:rPr>
              <a:t>Kuhn introduced the concept of paradigms (1962, 1970) describing shared frameworks that guide how scientific communities understand problems and solutions.</a:t>
            </a:r>
            <a:endParaRPr lang="en-US" sz="1800" dirty="0"/>
          </a:p>
          <a:p>
            <a:pPr marL="228600" indent="-228600">
              <a:spcAft>
                <a:spcPts val="1000"/>
              </a:spcAft>
              <a:buSzPct val="100000"/>
              <a:buChar char="•"/>
            </a:pPr>
            <a:r>
              <a:rPr lang="en-US" sz="1800" dirty="0">
                <a:solidFill>
                  <a:srgbClr val="1C2833"/>
                </a:solidFill>
                <a:latin typeface="Arial" pitchFamily="34" charset="0"/>
                <a:ea typeface="Arial" pitchFamily="34" charset="-122"/>
                <a:cs typeface="Arial" pitchFamily="34" charset="-120"/>
              </a:rPr>
              <a:t>Kuhn did not define the philosophical research paradigms used in methodology today.</a:t>
            </a:r>
            <a:endParaRPr lang="en-US" sz="1800" dirty="0"/>
          </a:p>
          <a:p>
            <a:pPr marL="228600" indent="-228600">
              <a:spcAft>
                <a:spcPts val="1000"/>
              </a:spcAft>
              <a:buSzPct val="100000"/>
              <a:buChar char="•"/>
            </a:pPr>
            <a:r>
              <a:rPr lang="en-US" sz="1800" dirty="0">
                <a:solidFill>
                  <a:srgbClr val="1C2833"/>
                </a:solidFill>
                <a:latin typeface="Arial" pitchFamily="34" charset="0"/>
                <a:ea typeface="Arial" pitchFamily="34" charset="-122"/>
                <a:cs typeface="Arial" pitchFamily="34" charset="-120"/>
              </a:rPr>
              <a:t>Later scholars, particularly Yvonna S. Lincoln and Egon G. Guba, refined the concept for social science research.</a:t>
            </a:r>
            <a:endParaRPr lang="en-US" sz="1800" dirty="0"/>
          </a:p>
          <a:p>
            <a:pPr marL="228600" indent="-228600">
              <a:spcAft>
                <a:spcPts val="1000"/>
              </a:spcAft>
              <a:buSzPct val="100000"/>
              <a:buChar char="•"/>
            </a:pPr>
            <a:r>
              <a:rPr lang="en-US" sz="1800" dirty="0">
                <a:solidFill>
                  <a:srgbClr val="1C2833"/>
                </a:solidFill>
                <a:latin typeface="Arial" pitchFamily="34" charset="0"/>
                <a:ea typeface="Arial" pitchFamily="34" charset="-122"/>
                <a:cs typeface="Arial" pitchFamily="34" charset="-120"/>
              </a:rPr>
              <a:t>Their work set out paradigms as distinct philosophical positions (for example positivism, interpretivism and critical theory), linking ontology, epistemology and methodology to research design (Guba and Lincoln, 1994). Axiology was added later (Lincoln and Guba, 2000).</a:t>
            </a:r>
            <a:endParaRPr lang="en-US" sz="1800" dirty="0"/>
          </a:p>
        </p:txBody>
      </p:sp>
      <p:sp>
        <p:nvSpPr>
          <p:cNvPr id="4" name="Shape 2"/>
          <p:cNvSpPr/>
          <p:nvPr/>
        </p:nvSpPr>
        <p:spPr>
          <a:xfrm>
            <a:off x="548640" y="5257800"/>
            <a:ext cx="11094415" cy="868680"/>
          </a:xfrm>
          <a:prstGeom prst="roundRect">
            <a:avLst>
              <a:gd name="adj" fmla="val 8421"/>
            </a:avLst>
          </a:prstGeom>
          <a:solidFill>
            <a:srgbClr val="E3F1F0"/>
          </a:solidFill>
          <a:ln w="9525">
            <a:solidFill>
              <a:srgbClr val="D5DEE6"/>
            </a:solidFill>
            <a:prstDash val="solid"/>
          </a:ln>
        </p:spPr>
      </p:sp>
      <p:sp>
        <p:nvSpPr>
          <p:cNvPr id="5" name="Text 3"/>
          <p:cNvSpPr txBox="1"/>
          <p:nvPr/>
        </p:nvSpPr>
        <p:spPr>
          <a:xfrm>
            <a:off x="822960" y="5257800"/>
            <a:ext cx="10545775" cy="868680"/>
          </a:xfrm>
          <a:prstGeom prst="rect">
            <a:avLst/>
          </a:prstGeom>
          <a:noFill/>
          <a:ln/>
        </p:spPr>
        <p:txBody>
          <a:bodyPr wrap="square" lIns="0" tIns="0" rIns="0" bIns="0" rtlCol="0" anchor="ctr"/>
          <a:lstStyle/>
          <a:p>
            <a:pPr indent="0" marL="0">
              <a:buNone/>
            </a:pPr>
            <a:r>
              <a:rPr lang="en-US" sz="1800" b="1" dirty="0">
                <a:solidFill>
                  <a:srgbClr val="1C2833"/>
                </a:solidFill>
                <a:latin typeface="Arial" pitchFamily="34" charset="0"/>
                <a:ea typeface="Arial" pitchFamily="34" charset="-122"/>
                <a:cs typeface="Arial" pitchFamily="34" charset="-120"/>
              </a:rPr>
              <a:t>Key point: Kuhn initiated the paradigm idea; later scholars formalised it as the research paradigm framework widely used in doctoral methodology today.</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What is a research paradigm today?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definition used in doctoral methodology</a:t>
            </a:r>
            <a:endParaRPr lang="en-US" sz="1800" dirty="0"/>
          </a:p>
        </p:txBody>
      </p:sp>
      <p:sp>
        <p:nvSpPr>
          <p:cNvPr id="4" name="Text 2"/>
          <p:cNvSpPr txBox="1"/>
          <p:nvPr/>
        </p:nvSpPr>
        <p:spPr>
          <a:xfrm>
            <a:off x="548640" y="1783080"/>
            <a:ext cx="11094415" cy="457200"/>
          </a:xfrm>
          <a:prstGeom prst="rect">
            <a:avLst/>
          </a:prstGeom>
          <a:noFill/>
          <a:ln/>
        </p:spPr>
        <p:txBody>
          <a:bodyPr wrap="square" lIns="0" tIns="0" rIns="0" bIns="0" rtlCol="0" anchor="ctr"/>
          <a:lstStyle/>
          <a:p>
            <a:pPr indent="0" marL="0">
              <a:buNone/>
            </a:pPr>
            <a:r>
              <a:rPr lang="en-US" sz="2000" b="1" dirty="0">
                <a:solidFill>
                  <a:srgbClr val="2E7D7A"/>
                </a:solidFill>
                <a:latin typeface="Arial" pitchFamily="34" charset="0"/>
                <a:ea typeface="Arial" pitchFamily="34" charset="-122"/>
                <a:cs typeface="Arial" pitchFamily="34" charset="-120"/>
              </a:rPr>
              <a:t>Guba (1990) and Guba and Lincoln (1994)</a:t>
            </a:r>
            <a:endParaRPr lang="en-US" sz="2000" dirty="0"/>
          </a:p>
        </p:txBody>
      </p:sp>
      <p:sp>
        <p:nvSpPr>
          <p:cNvPr id="5" name="Shape 3"/>
          <p:cNvSpPr/>
          <p:nvPr/>
        </p:nvSpPr>
        <p:spPr>
          <a:xfrm>
            <a:off x="548640" y="2377440"/>
            <a:ext cx="11094415" cy="2926080"/>
          </a:xfrm>
          <a:prstGeom prst="roundRect">
            <a:avLst>
              <a:gd name="adj" fmla="val 2500"/>
            </a:avLst>
          </a:prstGeom>
          <a:solidFill>
            <a:srgbClr val="EEF3F8"/>
          </a:solidFill>
          <a:ln w="9525">
            <a:solidFill>
              <a:srgbClr val="D5DEE6"/>
            </a:solidFill>
            <a:prstDash val="solid"/>
          </a:ln>
        </p:spPr>
      </p:sp>
      <p:sp>
        <p:nvSpPr>
          <p:cNvPr id="6" name="Text 4"/>
          <p:cNvSpPr txBox="1"/>
          <p:nvPr/>
        </p:nvSpPr>
        <p:spPr>
          <a:xfrm>
            <a:off x="914400" y="2468880"/>
            <a:ext cx="10362895" cy="2743200"/>
          </a:xfrm>
          <a:prstGeom prst="rect">
            <a:avLst/>
          </a:prstGeom>
          <a:noFill/>
          <a:ln/>
        </p:spPr>
        <p:txBody>
          <a:bodyPr wrap="square" lIns="0" tIns="0" rIns="0" bIns="0" rtlCol="0" anchor="ctr"/>
          <a:lstStyle/>
          <a:p>
            <a:pPr indent="0" marL="0">
              <a:buNone/>
            </a:pPr>
            <a:r>
              <a:rPr lang="en-US" sz="2200" dirty="0">
                <a:solidFill>
                  <a:srgbClr val="1C2833"/>
                </a:solidFill>
                <a:latin typeface="Arial" pitchFamily="34" charset="0"/>
                <a:ea typeface="Arial" pitchFamily="34" charset="-122"/>
                <a:cs typeface="Arial" pitchFamily="34" charset="-120"/>
              </a:rPr>
              <a:t>A paradigm is </a:t>
            </a:r>
            <a:pPr indent="0" marL="0">
              <a:buNone/>
            </a:pPr>
            <a:r>
              <a:rPr lang="en-US" sz="2200" i="1" dirty="0">
                <a:solidFill>
                  <a:srgbClr val="1C2833"/>
                </a:solidFill>
                <a:latin typeface="Arial" pitchFamily="34" charset="0"/>
                <a:ea typeface="Arial" pitchFamily="34" charset="-122"/>
                <a:cs typeface="Arial" pitchFamily="34" charset="-120"/>
              </a:rPr>
              <a:t>a basic set of beliefs that guides action</a:t>
            </a:r>
            <a:pPr indent="0" marL="0">
              <a:buNone/>
            </a:pPr>
            <a:r>
              <a:rPr lang="en-US" sz="2200" dirty="0">
                <a:solidFill>
                  <a:srgbClr val="1C2833"/>
                </a:solidFill>
                <a:latin typeface="Arial" pitchFamily="34" charset="0"/>
                <a:ea typeface="Arial" pitchFamily="34" charset="-122"/>
                <a:cs typeface="Arial" pitchFamily="34" charset="-120"/>
              </a:rPr>
              <a:t> (Guba, 1990, p. 17). It represents a worldview that defines, for its holder, </a:t>
            </a:r>
            <a:pPr indent="0" marL="0">
              <a:buNone/>
            </a:pPr>
            <a:r>
              <a:rPr lang="en-US" sz="2200" i="1" dirty="0">
                <a:solidFill>
                  <a:srgbClr val="1C2833"/>
                </a:solidFill>
                <a:latin typeface="Arial" pitchFamily="34" charset="0"/>
                <a:ea typeface="Arial" pitchFamily="34" charset="-122"/>
                <a:cs typeface="Arial" pitchFamily="34" charset="-120"/>
              </a:rPr>
              <a:t>the nature of the ‘world,’ the individual’s place in it, and the range of possible relationships to that world and its parts</a:t>
            </a:r>
            <a:pPr indent="0" marL="0">
              <a:buNone/>
            </a:pPr>
            <a:r>
              <a:rPr lang="en-US" sz="2200" dirty="0">
                <a:solidFill>
                  <a:srgbClr val="1C2833"/>
                </a:solidFill>
                <a:latin typeface="Arial" pitchFamily="34" charset="0"/>
                <a:ea typeface="Arial" pitchFamily="34" charset="-122"/>
                <a:cs typeface="Arial" pitchFamily="34" charset="-120"/>
              </a:rPr>
              <a:t> (Guba and Lincoln, 1994, p. 107).</a:t>
            </a:r>
            <a:endParaRPr lang="en-US" sz="22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Four questions that unfold in order</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Each answer shapes the next: ontology, then epistemology, then axiology, then methodology</a:t>
            </a:r>
            <a:endParaRPr lang="en-US" sz="1800" dirty="0"/>
          </a:p>
        </p:txBody>
      </p:sp>
      <p:sp>
        <p:nvSpPr>
          <p:cNvPr id="4" name="Shape 2"/>
          <p:cNvSpPr/>
          <p:nvPr/>
        </p:nvSpPr>
        <p:spPr>
          <a:xfrm>
            <a:off x="548640" y="1600200"/>
            <a:ext cx="2533574" cy="4526280"/>
          </a:xfrm>
          <a:prstGeom prst="roundRect">
            <a:avLst>
              <a:gd name="adj" fmla="val 2887"/>
            </a:avLst>
          </a:prstGeom>
          <a:solidFill>
            <a:srgbClr val="EEF3F8"/>
          </a:solidFill>
          <a:ln w="9525">
            <a:solidFill>
              <a:srgbClr val="D5DEE6"/>
            </a:solidFill>
            <a:prstDash val="solid"/>
          </a:ln>
        </p:spPr>
      </p:sp>
      <p:sp>
        <p:nvSpPr>
          <p:cNvPr id="5" name="Text 3"/>
          <p:cNvSpPr txBox="1"/>
          <p:nvPr/>
        </p:nvSpPr>
        <p:spPr>
          <a:xfrm>
            <a:off x="731520" y="1691640"/>
            <a:ext cx="2167814" cy="86868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1. Ontology</a:t>
            </a:r>
            <a:endParaRPr lang="en-US" sz="2000" dirty="0"/>
          </a:p>
          <a:p>
            <a:pPr indent="0" marL="0">
              <a:buNone/>
            </a:pPr>
            <a:r>
              <a:rPr lang="en-US" sz="1700" i="1" dirty="0">
                <a:solidFill>
                  <a:srgbClr val="1C2833"/>
                </a:solidFill>
                <a:latin typeface="Arial" pitchFamily="34" charset="0"/>
                <a:ea typeface="Arial" pitchFamily="34" charset="-122"/>
                <a:cs typeface="Arial" pitchFamily="34" charset="-120"/>
              </a:rPr>
              <a:t>What is reality?</a:t>
            </a:r>
            <a:endParaRPr lang="en-US" sz="2000" dirty="0"/>
          </a:p>
        </p:txBody>
      </p:sp>
      <p:sp>
        <p:nvSpPr>
          <p:cNvPr id="6" name="Text 4"/>
          <p:cNvSpPr txBox="1"/>
          <p:nvPr/>
        </p:nvSpPr>
        <p:spPr>
          <a:xfrm>
            <a:off x="731520" y="2606040"/>
            <a:ext cx="2167814" cy="1828800"/>
          </a:xfrm>
          <a:prstGeom prst="rect">
            <a:avLst/>
          </a:prstGeom>
          <a:noFill/>
          <a:ln/>
        </p:spPr>
        <p:txBody>
          <a:bodyPr wrap="square" lIns="0" tIns="0" rIns="0" bIns="0" rtlCol="0" anchor="t"/>
          <a:lstStyle/>
          <a:p>
            <a:pPr indent="0" marL="0">
              <a:buNone/>
            </a:pPr>
            <a:r>
              <a:rPr lang="en-US" sz="1400" b="1" dirty="0">
                <a:solidFill>
                  <a:srgbClr val="607085"/>
                </a:solidFill>
                <a:latin typeface="Arial" pitchFamily="34" charset="0"/>
                <a:ea typeface="Arial" pitchFamily="34" charset="-122"/>
                <a:cs typeface="Arial" pitchFamily="34" charset="-120"/>
              </a:rPr>
              <a:t>In plain words</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What do you believe exists in the business situation you study: hard facts, or the meanings people give to them?</a:t>
            </a:r>
            <a:endParaRPr lang="en-US" sz="1400" dirty="0"/>
          </a:p>
        </p:txBody>
      </p:sp>
      <p:sp>
        <p:nvSpPr>
          <p:cNvPr id="7" name="Shape 5"/>
          <p:cNvSpPr/>
          <p:nvPr/>
        </p:nvSpPr>
        <p:spPr>
          <a:xfrm>
            <a:off x="640080" y="4526280"/>
            <a:ext cx="2350694" cy="1508760"/>
          </a:xfrm>
          <a:prstGeom prst="rect">
            <a:avLst/>
          </a:prstGeom>
          <a:solidFill>
            <a:srgbClr val="E3F1F0"/>
          </a:solidFill>
          <a:ln w="12700">
            <a:solidFill>
              <a:srgbClr val="E3F1F0"/>
            </a:solidFill>
            <a:prstDash val="solid"/>
          </a:ln>
        </p:spPr>
      </p:sp>
      <p:sp>
        <p:nvSpPr>
          <p:cNvPr id="8" name="Text 6"/>
          <p:cNvSpPr txBox="1"/>
          <p:nvPr/>
        </p:nvSpPr>
        <p:spPr>
          <a:xfrm>
            <a:off x="731520" y="4572000"/>
            <a:ext cx="2167814" cy="1417320"/>
          </a:xfrm>
          <a:prstGeom prst="rect">
            <a:avLst/>
          </a:prstGeom>
          <a:noFill/>
          <a:ln/>
        </p:spPr>
        <p:txBody>
          <a:bodyPr wrap="square" lIns="0" tIns="0" rIns="0" bIns="0" rtlCol="0" anchor="t"/>
          <a:lstStyle/>
          <a:p>
            <a:pPr indent="0" marL="0">
              <a:buNone/>
            </a:pPr>
            <a:r>
              <a:rPr lang="en-US" sz="1400" b="1" dirty="0">
                <a:solidFill>
                  <a:srgbClr val="2E7D7A"/>
                </a:solidFill>
                <a:latin typeface="Arial" pitchFamily="34" charset="0"/>
                <a:ea typeface="Arial" pitchFamily="34" charset="-122"/>
                <a:cs typeface="Arial" pitchFamily="34" charset="-120"/>
              </a:rPr>
              <a:t>In our case</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Is customer satisfaction a fact, or what customers make of their experience?</a:t>
            </a:r>
            <a:endParaRPr lang="en-US" sz="1400" dirty="0"/>
          </a:p>
        </p:txBody>
      </p:sp>
      <p:sp>
        <p:nvSpPr>
          <p:cNvPr id="9" name="Text 7"/>
          <p:cNvSpPr txBox="1"/>
          <p:nvPr/>
        </p:nvSpPr>
        <p:spPr>
          <a:xfrm>
            <a:off x="3082214" y="3108960"/>
            <a:ext cx="320040" cy="457200"/>
          </a:xfrm>
          <a:prstGeom prst="rect">
            <a:avLst/>
          </a:prstGeom>
          <a:noFill/>
          <a:ln/>
        </p:spPr>
        <p:txBody>
          <a:bodyPr wrap="square" lIns="0" tIns="0" rIns="0" bIns="0" rtlCol="0" anchor="ctr"/>
          <a:lstStyle/>
          <a:p>
            <a:pPr algn="ctr" indent="0" marL="0">
              <a:buNone/>
            </a:pPr>
            <a:r>
              <a:rPr lang="en-US" sz="2400" b="1" dirty="0">
                <a:solidFill>
                  <a:srgbClr val="2E7D7A"/>
                </a:solidFill>
                <a:latin typeface="Arial" pitchFamily="34" charset="0"/>
                <a:ea typeface="Arial" pitchFamily="34" charset="-122"/>
                <a:cs typeface="Arial" pitchFamily="34" charset="-120"/>
              </a:rPr>
              <a:t>→</a:t>
            </a:r>
            <a:endParaRPr lang="en-US" sz="2400" dirty="0"/>
          </a:p>
        </p:txBody>
      </p:sp>
      <p:sp>
        <p:nvSpPr>
          <p:cNvPr id="10" name="Shape 8"/>
          <p:cNvSpPr/>
          <p:nvPr/>
        </p:nvSpPr>
        <p:spPr>
          <a:xfrm>
            <a:off x="3402254" y="1600200"/>
            <a:ext cx="2533574" cy="4526280"/>
          </a:xfrm>
          <a:prstGeom prst="roundRect">
            <a:avLst>
              <a:gd name="adj" fmla="val 2887"/>
            </a:avLst>
          </a:prstGeom>
          <a:solidFill>
            <a:srgbClr val="EEF3F8"/>
          </a:solidFill>
          <a:ln w="9525">
            <a:solidFill>
              <a:srgbClr val="D5DEE6"/>
            </a:solidFill>
            <a:prstDash val="solid"/>
          </a:ln>
        </p:spPr>
      </p:sp>
      <p:sp>
        <p:nvSpPr>
          <p:cNvPr id="11" name="Text 9"/>
          <p:cNvSpPr txBox="1"/>
          <p:nvPr/>
        </p:nvSpPr>
        <p:spPr>
          <a:xfrm>
            <a:off x="3585134" y="1691640"/>
            <a:ext cx="2167814" cy="86868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2. Epistemology</a:t>
            </a:r>
            <a:endParaRPr lang="en-US" sz="2000" dirty="0"/>
          </a:p>
          <a:p>
            <a:pPr indent="0" marL="0">
              <a:buNone/>
            </a:pPr>
            <a:r>
              <a:rPr lang="en-US" sz="1700" i="1" dirty="0">
                <a:solidFill>
                  <a:srgbClr val="1C2833"/>
                </a:solidFill>
                <a:latin typeface="Arial" pitchFamily="34" charset="0"/>
                <a:ea typeface="Arial" pitchFamily="34" charset="-122"/>
                <a:cs typeface="Arial" pitchFamily="34" charset="-120"/>
              </a:rPr>
              <a:t>How can we know it?</a:t>
            </a:r>
            <a:endParaRPr lang="en-US" sz="2000" dirty="0"/>
          </a:p>
        </p:txBody>
      </p:sp>
      <p:sp>
        <p:nvSpPr>
          <p:cNvPr id="12" name="Text 10"/>
          <p:cNvSpPr txBox="1"/>
          <p:nvPr/>
        </p:nvSpPr>
        <p:spPr>
          <a:xfrm>
            <a:off x="3585134" y="2606040"/>
            <a:ext cx="2167814" cy="1828800"/>
          </a:xfrm>
          <a:prstGeom prst="rect">
            <a:avLst/>
          </a:prstGeom>
          <a:noFill/>
          <a:ln/>
        </p:spPr>
        <p:txBody>
          <a:bodyPr wrap="square" lIns="0" tIns="0" rIns="0" bIns="0" rtlCol="0" anchor="t"/>
          <a:lstStyle/>
          <a:p>
            <a:pPr indent="0" marL="0">
              <a:buNone/>
            </a:pPr>
            <a:r>
              <a:rPr lang="en-US" sz="1400" b="1" dirty="0">
                <a:solidFill>
                  <a:srgbClr val="607085"/>
                </a:solidFill>
                <a:latin typeface="Arial" pitchFamily="34" charset="0"/>
                <a:ea typeface="Arial" pitchFamily="34" charset="-122"/>
                <a:cs typeface="Arial" pitchFamily="34" charset="-120"/>
              </a:rPr>
              <a:t>In plain words</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Given that view of reality, how can you find out about it, and how close must you get to people?</a:t>
            </a:r>
            <a:endParaRPr lang="en-US" sz="1400" dirty="0"/>
          </a:p>
        </p:txBody>
      </p:sp>
      <p:sp>
        <p:nvSpPr>
          <p:cNvPr id="13" name="Shape 11"/>
          <p:cNvSpPr/>
          <p:nvPr/>
        </p:nvSpPr>
        <p:spPr>
          <a:xfrm>
            <a:off x="3493694" y="4526280"/>
            <a:ext cx="2350694" cy="1508760"/>
          </a:xfrm>
          <a:prstGeom prst="rect">
            <a:avLst/>
          </a:prstGeom>
          <a:solidFill>
            <a:srgbClr val="E3F1F0"/>
          </a:solidFill>
          <a:ln w="12700">
            <a:solidFill>
              <a:srgbClr val="E3F1F0"/>
            </a:solidFill>
            <a:prstDash val="solid"/>
          </a:ln>
        </p:spPr>
      </p:sp>
      <p:sp>
        <p:nvSpPr>
          <p:cNvPr id="14" name="Text 12"/>
          <p:cNvSpPr txBox="1"/>
          <p:nvPr/>
        </p:nvSpPr>
        <p:spPr>
          <a:xfrm>
            <a:off x="3585134" y="4572000"/>
            <a:ext cx="2167814" cy="1417320"/>
          </a:xfrm>
          <a:prstGeom prst="rect">
            <a:avLst/>
          </a:prstGeom>
          <a:noFill/>
          <a:ln/>
        </p:spPr>
        <p:txBody>
          <a:bodyPr wrap="square" lIns="0" tIns="0" rIns="0" bIns="0" rtlCol="0" anchor="t"/>
          <a:lstStyle/>
          <a:p>
            <a:pPr indent="0" marL="0">
              <a:buNone/>
            </a:pPr>
            <a:r>
              <a:rPr lang="en-US" sz="1400" b="1" dirty="0">
                <a:solidFill>
                  <a:srgbClr val="2E7D7A"/>
                </a:solidFill>
                <a:latin typeface="Arial" pitchFamily="34" charset="0"/>
                <a:ea typeface="Arial" pitchFamily="34" charset="-122"/>
                <a:cs typeface="Arial" pitchFamily="34" charset="-120"/>
              </a:rPr>
              <a:t>In our case</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Measure satisfaction scores, or talk with customers and advisers?</a:t>
            </a:r>
            <a:endParaRPr lang="en-US" sz="1400" dirty="0"/>
          </a:p>
        </p:txBody>
      </p:sp>
      <p:sp>
        <p:nvSpPr>
          <p:cNvPr id="15" name="Text 13"/>
          <p:cNvSpPr txBox="1"/>
          <p:nvPr/>
        </p:nvSpPr>
        <p:spPr>
          <a:xfrm>
            <a:off x="5935828" y="3108960"/>
            <a:ext cx="320040" cy="457200"/>
          </a:xfrm>
          <a:prstGeom prst="rect">
            <a:avLst/>
          </a:prstGeom>
          <a:noFill/>
          <a:ln/>
        </p:spPr>
        <p:txBody>
          <a:bodyPr wrap="square" lIns="0" tIns="0" rIns="0" bIns="0" rtlCol="0" anchor="ctr"/>
          <a:lstStyle/>
          <a:p>
            <a:pPr algn="ctr" indent="0" marL="0">
              <a:buNone/>
            </a:pPr>
            <a:r>
              <a:rPr lang="en-US" sz="2400" b="1" dirty="0">
                <a:solidFill>
                  <a:srgbClr val="2E7D7A"/>
                </a:solidFill>
                <a:latin typeface="Arial" pitchFamily="34" charset="0"/>
                <a:ea typeface="Arial" pitchFamily="34" charset="-122"/>
                <a:cs typeface="Arial" pitchFamily="34" charset="-120"/>
              </a:rPr>
              <a:t>→</a:t>
            </a:r>
            <a:endParaRPr lang="en-US" sz="2400" dirty="0"/>
          </a:p>
        </p:txBody>
      </p:sp>
      <p:sp>
        <p:nvSpPr>
          <p:cNvPr id="16" name="Shape 14"/>
          <p:cNvSpPr/>
          <p:nvPr/>
        </p:nvSpPr>
        <p:spPr>
          <a:xfrm>
            <a:off x="6255868" y="1600200"/>
            <a:ext cx="2533574" cy="4526280"/>
          </a:xfrm>
          <a:prstGeom prst="roundRect">
            <a:avLst>
              <a:gd name="adj" fmla="val 2887"/>
            </a:avLst>
          </a:prstGeom>
          <a:solidFill>
            <a:srgbClr val="EEF3F8"/>
          </a:solidFill>
          <a:ln w="9525">
            <a:solidFill>
              <a:srgbClr val="D5DEE6"/>
            </a:solidFill>
            <a:prstDash val="solid"/>
          </a:ln>
        </p:spPr>
      </p:sp>
      <p:sp>
        <p:nvSpPr>
          <p:cNvPr id="17" name="Text 15"/>
          <p:cNvSpPr txBox="1"/>
          <p:nvPr/>
        </p:nvSpPr>
        <p:spPr>
          <a:xfrm>
            <a:off x="6438748" y="1691640"/>
            <a:ext cx="2167814" cy="86868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3. Axiology</a:t>
            </a:r>
            <a:endParaRPr lang="en-US" sz="2000" dirty="0"/>
          </a:p>
          <a:p>
            <a:pPr indent="0" marL="0">
              <a:buNone/>
            </a:pPr>
            <a:r>
              <a:rPr lang="en-US" sz="1700" i="1" dirty="0">
                <a:solidFill>
                  <a:srgbClr val="1C2833"/>
                </a:solidFill>
                <a:latin typeface="Arial" pitchFamily="34" charset="0"/>
                <a:ea typeface="Arial" pitchFamily="34" charset="-122"/>
                <a:cs typeface="Arial" pitchFamily="34" charset="-120"/>
              </a:rPr>
              <a:t>What role do values play?</a:t>
            </a:r>
            <a:endParaRPr lang="en-US" sz="2000" dirty="0"/>
          </a:p>
        </p:txBody>
      </p:sp>
      <p:sp>
        <p:nvSpPr>
          <p:cNvPr id="18" name="Text 16"/>
          <p:cNvSpPr txBox="1"/>
          <p:nvPr/>
        </p:nvSpPr>
        <p:spPr>
          <a:xfrm>
            <a:off x="6438748" y="2606040"/>
            <a:ext cx="2167814" cy="1828800"/>
          </a:xfrm>
          <a:prstGeom prst="rect">
            <a:avLst/>
          </a:prstGeom>
          <a:noFill/>
          <a:ln/>
        </p:spPr>
        <p:txBody>
          <a:bodyPr wrap="square" lIns="0" tIns="0" rIns="0" bIns="0" rtlCol="0" anchor="t"/>
          <a:lstStyle/>
          <a:p>
            <a:pPr indent="0" marL="0">
              <a:buNone/>
            </a:pPr>
            <a:r>
              <a:rPr lang="en-US" sz="1400" b="1" dirty="0">
                <a:solidFill>
                  <a:srgbClr val="607085"/>
                </a:solidFill>
                <a:latin typeface="Arial" pitchFamily="34" charset="0"/>
                <a:ea typeface="Arial" pitchFamily="34" charset="-122"/>
                <a:cs typeface="Arial" pitchFamily="34" charset="-120"/>
              </a:rPr>
              <a:t>In plain words</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Two linked questions: what role do your own values play, and what values does the research itself carry?</a:t>
            </a:r>
            <a:endParaRPr lang="en-US" sz="1400" dirty="0"/>
          </a:p>
        </p:txBody>
      </p:sp>
      <p:sp>
        <p:nvSpPr>
          <p:cNvPr id="19" name="Shape 17"/>
          <p:cNvSpPr/>
          <p:nvPr/>
        </p:nvSpPr>
        <p:spPr>
          <a:xfrm>
            <a:off x="6347308" y="4526280"/>
            <a:ext cx="2350694" cy="1508760"/>
          </a:xfrm>
          <a:prstGeom prst="rect">
            <a:avLst/>
          </a:prstGeom>
          <a:solidFill>
            <a:srgbClr val="E3F1F0"/>
          </a:solidFill>
          <a:ln w="12700">
            <a:solidFill>
              <a:srgbClr val="E3F1F0"/>
            </a:solidFill>
            <a:prstDash val="solid"/>
          </a:ln>
        </p:spPr>
      </p:sp>
      <p:sp>
        <p:nvSpPr>
          <p:cNvPr id="20" name="Text 18"/>
          <p:cNvSpPr txBox="1"/>
          <p:nvPr/>
        </p:nvSpPr>
        <p:spPr>
          <a:xfrm>
            <a:off x="6438748" y="4572000"/>
            <a:ext cx="2167814" cy="1417320"/>
          </a:xfrm>
          <a:prstGeom prst="rect">
            <a:avLst/>
          </a:prstGeom>
          <a:noFill/>
          <a:ln/>
        </p:spPr>
        <p:txBody>
          <a:bodyPr wrap="square" lIns="0" tIns="0" rIns="0" bIns="0" rtlCol="0" anchor="t"/>
          <a:lstStyle/>
          <a:p>
            <a:pPr indent="0" marL="0">
              <a:buNone/>
            </a:pPr>
            <a:r>
              <a:rPr lang="en-US" sz="1400" b="1" dirty="0">
                <a:solidFill>
                  <a:srgbClr val="2E7D7A"/>
                </a:solidFill>
                <a:latin typeface="Arial" pitchFamily="34" charset="0"/>
                <a:ea typeface="Arial" pitchFamily="34" charset="-122"/>
                <a:cs typeface="Arial" pitchFamily="34" charset="-120"/>
              </a:rPr>
              <a:t>In our case</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Can you study job cuts with no view on them? Who should bear their costs?</a:t>
            </a:r>
            <a:endParaRPr lang="en-US" sz="1400" dirty="0"/>
          </a:p>
        </p:txBody>
      </p:sp>
      <p:sp>
        <p:nvSpPr>
          <p:cNvPr id="21" name="Text 19"/>
          <p:cNvSpPr txBox="1"/>
          <p:nvPr/>
        </p:nvSpPr>
        <p:spPr>
          <a:xfrm>
            <a:off x="8789441" y="3108960"/>
            <a:ext cx="320040" cy="457200"/>
          </a:xfrm>
          <a:prstGeom prst="rect">
            <a:avLst/>
          </a:prstGeom>
          <a:noFill/>
          <a:ln/>
        </p:spPr>
        <p:txBody>
          <a:bodyPr wrap="square" lIns="0" tIns="0" rIns="0" bIns="0" rtlCol="0" anchor="ctr"/>
          <a:lstStyle/>
          <a:p>
            <a:pPr algn="ctr" indent="0" marL="0">
              <a:buNone/>
            </a:pPr>
            <a:r>
              <a:rPr lang="en-US" sz="2400" b="1" dirty="0">
                <a:solidFill>
                  <a:srgbClr val="2E7D7A"/>
                </a:solidFill>
                <a:latin typeface="Arial" pitchFamily="34" charset="0"/>
                <a:ea typeface="Arial" pitchFamily="34" charset="-122"/>
                <a:cs typeface="Arial" pitchFamily="34" charset="-120"/>
              </a:rPr>
              <a:t>→</a:t>
            </a:r>
            <a:endParaRPr lang="en-US" sz="2400" dirty="0"/>
          </a:p>
        </p:txBody>
      </p:sp>
      <p:sp>
        <p:nvSpPr>
          <p:cNvPr id="22" name="Shape 20"/>
          <p:cNvSpPr/>
          <p:nvPr/>
        </p:nvSpPr>
        <p:spPr>
          <a:xfrm>
            <a:off x="9109481" y="1600200"/>
            <a:ext cx="2533574" cy="4526280"/>
          </a:xfrm>
          <a:prstGeom prst="roundRect">
            <a:avLst>
              <a:gd name="adj" fmla="val 2887"/>
            </a:avLst>
          </a:prstGeom>
          <a:solidFill>
            <a:srgbClr val="EEF3F8"/>
          </a:solidFill>
          <a:ln w="9525">
            <a:solidFill>
              <a:srgbClr val="D5DEE6"/>
            </a:solidFill>
            <a:prstDash val="solid"/>
          </a:ln>
        </p:spPr>
      </p:sp>
      <p:sp>
        <p:nvSpPr>
          <p:cNvPr id="23" name="Text 21"/>
          <p:cNvSpPr txBox="1"/>
          <p:nvPr/>
        </p:nvSpPr>
        <p:spPr>
          <a:xfrm>
            <a:off x="9292361" y="1691640"/>
            <a:ext cx="2167814" cy="86868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4. Methodology</a:t>
            </a:r>
            <a:endParaRPr lang="en-US" sz="2000" dirty="0"/>
          </a:p>
          <a:p>
            <a:pPr indent="0" marL="0">
              <a:buNone/>
            </a:pPr>
            <a:r>
              <a:rPr lang="en-US" sz="1700" i="1" dirty="0">
                <a:solidFill>
                  <a:srgbClr val="1C2833"/>
                </a:solidFill>
                <a:latin typeface="Arial" pitchFamily="34" charset="0"/>
                <a:ea typeface="Arial" pitchFamily="34" charset="-122"/>
                <a:cs typeface="Arial" pitchFamily="34" charset="-120"/>
              </a:rPr>
              <a:t>How do we find out?</a:t>
            </a:r>
            <a:endParaRPr lang="en-US" sz="2000" dirty="0"/>
          </a:p>
        </p:txBody>
      </p:sp>
      <p:sp>
        <p:nvSpPr>
          <p:cNvPr id="24" name="Text 22"/>
          <p:cNvSpPr txBox="1"/>
          <p:nvPr/>
        </p:nvSpPr>
        <p:spPr>
          <a:xfrm>
            <a:off x="9292361" y="2606040"/>
            <a:ext cx="2167814" cy="1828800"/>
          </a:xfrm>
          <a:prstGeom prst="rect">
            <a:avLst/>
          </a:prstGeom>
          <a:noFill/>
          <a:ln/>
        </p:spPr>
        <p:txBody>
          <a:bodyPr wrap="square" lIns="0" tIns="0" rIns="0" bIns="0" rtlCol="0" anchor="t"/>
          <a:lstStyle/>
          <a:p>
            <a:pPr indent="0" marL="0">
              <a:buNone/>
            </a:pPr>
            <a:r>
              <a:rPr lang="en-US" sz="1400" b="1" dirty="0">
                <a:solidFill>
                  <a:srgbClr val="607085"/>
                </a:solidFill>
                <a:latin typeface="Arial" pitchFamily="34" charset="0"/>
                <a:ea typeface="Arial" pitchFamily="34" charset="-122"/>
                <a:cs typeface="Arial" pitchFamily="34" charset="-120"/>
              </a:rPr>
              <a:t>In plain words</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Which strategy and methods fit your three answers above?</a:t>
            </a:r>
            <a:endParaRPr lang="en-US" sz="1400" dirty="0"/>
          </a:p>
        </p:txBody>
      </p:sp>
      <p:sp>
        <p:nvSpPr>
          <p:cNvPr id="25" name="Shape 23"/>
          <p:cNvSpPr/>
          <p:nvPr/>
        </p:nvSpPr>
        <p:spPr>
          <a:xfrm>
            <a:off x="9200921" y="4526280"/>
            <a:ext cx="2350694" cy="1508760"/>
          </a:xfrm>
          <a:prstGeom prst="rect">
            <a:avLst/>
          </a:prstGeom>
          <a:solidFill>
            <a:srgbClr val="E3F1F0"/>
          </a:solidFill>
          <a:ln w="12700">
            <a:solidFill>
              <a:srgbClr val="E3F1F0"/>
            </a:solidFill>
            <a:prstDash val="solid"/>
          </a:ln>
        </p:spPr>
      </p:sp>
      <p:sp>
        <p:nvSpPr>
          <p:cNvPr id="26" name="Text 24"/>
          <p:cNvSpPr txBox="1"/>
          <p:nvPr/>
        </p:nvSpPr>
        <p:spPr>
          <a:xfrm>
            <a:off x="9292361" y="4572000"/>
            <a:ext cx="2167814" cy="1417320"/>
          </a:xfrm>
          <a:prstGeom prst="rect">
            <a:avLst/>
          </a:prstGeom>
          <a:noFill/>
          <a:ln/>
        </p:spPr>
        <p:txBody>
          <a:bodyPr wrap="square" lIns="0" tIns="0" rIns="0" bIns="0" rtlCol="0" anchor="t"/>
          <a:lstStyle/>
          <a:p>
            <a:pPr indent="0" marL="0">
              <a:buNone/>
            </a:pPr>
            <a:r>
              <a:rPr lang="en-US" sz="1400" b="1" dirty="0">
                <a:solidFill>
                  <a:srgbClr val="2E7D7A"/>
                </a:solidFill>
                <a:latin typeface="Arial" pitchFamily="34" charset="0"/>
                <a:ea typeface="Arial" pitchFamily="34" charset="-122"/>
                <a:cs typeface="Arial" pitchFamily="34" charset="-120"/>
              </a:rPr>
              <a:t>In our case</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A survey of 200,000 customers, or 25 interviews in one contact centre?</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1 | 5 minutes | pairs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Which question is it?</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Each statement below answers one of the four questions. Decide which: ontology, epistemology, axiology or methodology.</a:t>
            </a:r>
            <a:endParaRPr lang="en-US" sz="1700" dirty="0"/>
          </a:p>
        </p:txBody>
      </p:sp>
      <p:sp>
        <p:nvSpPr>
          <p:cNvPr id="6" name="Shape 4"/>
          <p:cNvSpPr/>
          <p:nvPr/>
        </p:nvSpPr>
        <p:spPr>
          <a:xfrm>
            <a:off x="548640" y="2011680"/>
            <a:ext cx="5432908" cy="1005840"/>
          </a:xfrm>
          <a:prstGeom prst="roundRect">
            <a:avLst>
              <a:gd name="adj" fmla="val 7273"/>
            </a:avLst>
          </a:prstGeom>
          <a:solidFill>
            <a:srgbClr val="FFFFFF"/>
          </a:solidFill>
          <a:ln w="9525">
            <a:solidFill>
              <a:srgbClr val="D5DEE6"/>
            </a:solidFill>
            <a:prstDash val="solid"/>
          </a:ln>
        </p:spPr>
      </p:sp>
      <p:sp>
        <p:nvSpPr>
          <p:cNvPr id="7" name="Text 5"/>
          <p:cNvSpPr txBox="1"/>
          <p:nvPr/>
        </p:nvSpPr>
        <p:spPr>
          <a:xfrm>
            <a:off x="685800" y="2308860"/>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Customer satisfaction is a real thing that exists whatever anyone thinks.</a:t>
            </a:r>
            <a:endParaRPr lang="en-US" sz="1600" dirty="0"/>
          </a:p>
        </p:txBody>
      </p:sp>
      <p:sp>
        <p:nvSpPr>
          <p:cNvPr id="9" name="Shape 7"/>
          <p:cNvSpPr/>
          <p:nvPr/>
        </p:nvSpPr>
        <p:spPr>
          <a:xfrm>
            <a:off x="6210148" y="2011680"/>
            <a:ext cx="5432908" cy="1005840"/>
          </a:xfrm>
          <a:prstGeom prst="roundRect">
            <a:avLst>
              <a:gd name="adj" fmla="val 7273"/>
            </a:avLst>
          </a:prstGeom>
          <a:solidFill>
            <a:srgbClr val="FFFFFF"/>
          </a:solidFill>
          <a:ln w="9525">
            <a:solidFill>
              <a:srgbClr val="D5DEE6"/>
            </a:solidFill>
            <a:prstDash val="solid"/>
          </a:ln>
        </p:spPr>
      </p:sp>
      <p:sp>
        <p:nvSpPr>
          <p:cNvPr id="10" name="Text 8"/>
          <p:cNvSpPr txBox="1"/>
          <p:nvPr/>
        </p:nvSpPr>
        <p:spPr>
          <a:xfrm>
            <a:off x="6347308" y="2308860"/>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6895948" y="2011680"/>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will interview 25 advisers in one contact centre.</a:t>
            </a:r>
            <a:endParaRPr lang="en-US" sz="1600" dirty="0"/>
          </a:p>
        </p:txBody>
      </p:sp>
      <p:sp>
        <p:nvSpPr>
          <p:cNvPr id="12" name="Shape 10"/>
          <p:cNvSpPr/>
          <p:nvPr/>
        </p:nvSpPr>
        <p:spPr>
          <a:xfrm>
            <a:off x="548640" y="3127248"/>
            <a:ext cx="5432908" cy="1005840"/>
          </a:xfrm>
          <a:prstGeom prst="roundRect">
            <a:avLst>
              <a:gd name="adj" fmla="val 7273"/>
            </a:avLst>
          </a:prstGeom>
          <a:solidFill>
            <a:srgbClr val="FFFFFF"/>
          </a:solidFill>
          <a:ln w="9525">
            <a:solidFill>
              <a:srgbClr val="D5DEE6"/>
            </a:solidFill>
            <a:prstDash val="solid"/>
          </a:ln>
        </p:spPr>
      </p:sp>
      <p:sp>
        <p:nvSpPr>
          <p:cNvPr id="13" name="Text 11"/>
          <p:cNvSpPr txBox="1"/>
          <p:nvPr/>
        </p:nvSpPr>
        <p:spPr>
          <a:xfrm>
            <a:off x="685800" y="342442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127248"/>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used to work in a call centre, so I must reflect on how that shapes what I hear.</a:t>
            </a:r>
            <a:endParaRPr lang="en-US" sz="1600" dirty="0"/>
          </a:p>
        </p:txBody>
      </p:sp>
      <p:sp>
        <p:nvSpPr>
          <p:cNvPr id="15" name="Shape 13"/>
          <p:cNvSpPr/>
          <p:nvPr/>
        </p:nvSpPr>
        <p:spPr>
          <a:xfrm>
            <a:off x="6210148" y="3127248"/>
            <a:ext cx="5432908" cy="1005840"/>
          </a:xfrm>
          <a:prstGeom prst="roundRect">
            <a:avLst>
              <a:gd name="adj" fmla="val 7273"/>
            </a:avLst>
          </a:prstGeom>
          <a:solidFill>
            <a:srgbClr val="FFFFFF"/>
          </a:solidFill>
          <a:ln w="9525">
            <a:solidFill>
              <a:srgbClr val="D5DEE6"/>
            </a:solidFill>
            <a:prstDash val="solid"/>
          </a:ln>
        </p:spPr>
      </p:sp>
      <p:sp>
        <p:nvSpPr>
          <p:cNvPr id="16" name="Text 14"/>
          <p:cNvSpPr txBox="1"/>
          <p:nvPr/>
        </p:nvSpPr>
        <p:spPr>
          <a:xfrm>
            <a:off x="6347308" y="342442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6895948" y="3127248"/>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The only way to know what the change means is to talk with the advisers themselves.</a:t>
            </a:r>
            <a:endParaRPr lang="en-US" sz="1600" dirty="0"/>
          </a:p>
        </p:txBody>
      </p:sp>
      <p:sp>
        <p:nvSpPr>
          <p:cNvPr id="18" name="Shape 16"/>
          <p:cNvSpPr/>
          <p:nvPr/>
        </p:nvSpPr>
        <p:spPr>
          <a:xfrm>
            <a:off x="548640" y="4242816"/>
            <a:ext cx="5432908" cy="1005840"/>
          </a:xfrm>
          <a:prstGeom prst="roundRect">
            <a:avLst>
              <a:gd name="adj" fmla="val 7273"/>
            </a:avLst>
          </a:prstGeom>
          <a:solidFill>
            <a:srgbClr val="FFFFFF"/>
          </a:solidFill>
          <a:ln w="9525">
            <a:solidFill>
              <a:srgbClr val="D5DEE6"/>
            </a:solidFill>
            <a:prstDash val="solid"/>
          </a:ln>
        </p:spPr>
      </p:sp>
      <p:sp>
        <p:nvSpPr>
          <p:cNvPr id="19" name="Text 17"/>
          <p:cNvSpPr txBox="1"/>
          <p:nvPr/>
        </p:nvSpPr>
        <p:spPr>
          <a:xfrm>
            <a:off x="685800" y="453999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e</a:t>
            </a:r>
            <a:endParaRPr lang="en-US" sz="1600" dirty="0"/>
          </a:p>
        </p:txBody>
      </p:sp>
      <p:sp>
        <p:nvSpPr>
          <p:cNvPr id="20" name="Text 18"/>
          <p:cNvSpPr txBox="1"/>
          <p:nvPr/>
        </p:nvSpPr>
        <p:spPr>
          <a:xfrm>
            <a:off x="1234440" y="4242816"/>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 survey score cannot tell me what losing a job feels like.</a:t>
            </a:r>
            <a:endParaRPr lang="en-US" sz="1600" dirty="0"/>
          </a:p>
        </p:txBody>
      </p:sp>
      <p:sp>
        <p:nvSpPr>
          <p:cNvPr id="21" name="Shape 19"/>
          <p:cNvSpPr/>
          <p:nvPr/>
        </p:nvSpPr>
        <p:spPr>
          <a:xfrm>
            <a:off x="6210148" y="4242816"/>
            <a:ext cx="5432908" cy="1005840"/>
          </a:xfrm>
          <a:prstGeom prst="roundRect">
            <a:avLst>
              <a:gd name="adj" fmla="val 7273"/>
            </a:avLst>
          </a:prstGeom>
          <a:solidFill>
            <a:srgbClr val="FFFFFF"/>
          </a:solidFill>
          <a:ln w="9525">
            <a:solidFill>
              <a:srgbClr val="D5DEE6"/>
            </a:solidFill>
            <a:prstDash val="solid"/>
          </a:ln>
        </p:spPr>
      </p:sp>
      <p:sp>
        <p:nvSpPr>
          <p:cNvPr id="22" name="Text 20"/>
          <p:cNvSpPr txBox="1"/>
          <p:nvPr/>
        </p:nvSpPr>
        <p:spPr>
          <a:xfrm>
            <a:off x="6347308" y="453999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f</a:t>
            </a:r>
            <a:endParaRPr lang="en-US" sz="1600" dirty="0"/>
          </a:p>
        </p:txBody>
      </p:sp>
      <p:sp>
        <p:nvSpPr>
          <p:cNvPr id="23" name="Text 21"/>
          <p:cNvSpPr txBox="1"/>
          <p:nvPr/>
        </p:nvSpPr>
        <p:spPr>
          <a:xfrm>
            <a:off x="6895948" y="4242816"/>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My research should help the advisers who lose out, not only the company.</a:t>
            </a:r>
            <a:endParaRPr lang="en-US" sz="1600" dirty="0"/>
          </a:p>
        </p:txBody>
      </p:sp>
      <p:sp>
        <p:nvSpPr>
          <p:cNvPr id="24" name="Text 22"/>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Figure 1 and Table 1 show how Alien C answers each of the four questions.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1</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Which question is it?</a:t>
            </a:r>
            <a:endParaRPr lang="en-US" sz="2800" dirty="0"/>
          </a:p>
        </p:txBody>
      </p:sp>
      <p:sp>
        <p:nvSpPr>
          <p:cNvPr id="5" name="Shape 3"/>
          <p:cNvSpPr/>
          <p:nvPr/>
        </p:nvSpPr>
        <p:spPr>
          <a:xfrm>
            <a:off x="548640" y="1463040"/>
            <a:ext cx="11094415" cy="708660"/>
          </a:xfrm>
          <a:prstGeom prst="roundRect">
            <a:avLst>
              <a:gd name="adj" fmla="val 10323"/>
            </a:avLst>
          </a:prstGeom>
          <a:solidFill>
            <a:srgbClr val="FFFFFF"/>
          </a:solidFill>
          <a:ln w="9525">
            <a:solidFill>
              <a:srgbClr val="D5DEE6"/>
            </a:solidFill>
            <a:prstDash val="solid"/>
          </a:ln>
        </p:spPr>
      </p:sp>
      <p:sp>
        <p:nvSpPr>
          <p:cNvPr id="6" name="Text 4"/>
          <p:cNvSpPr txBox="1"/>
          <p:nvPr/>
        </p:nvSpPr>
        <p:spPr>
          <a:xfrm>
            <a:off x="777240" y="14630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  Ontology:  </a:t>
            </a:r>
            <a:pPr indent="0" marL="0">
              <a:buNone/>
            </a:pPr>
            <a:r>
              <a:rPr lang="en-US" sz="1700" dirty="0">
                <a:solidFill>
                  <a:srgbClr val="1C2833"/>
                </a:solidFill>
                <a:latin typeface="Arial" pitchFamily="34" charset="0"/>
                <a:ea typeface="Arial" pitchFamily="34" charset="-122"/>
                <a:cs typeface="Arial" pitchFamily="34" charset="-120"/>
              </a:rPr>
              <a:t>a claim about what is real.</a:t>
            </a:r>
            <a:endParaRPr lang="en-US" sz="1700" dirty="0"/>
          </a:p>
        </p:txBody>
      </p:sp>
      <p:sp>
        <p:nvSpPr>
          <p:cNvPr id="7" name="Shape 5"/>
          <p:cNvSpPr/>
          <p:nvPr/>
        </p:nvSpPr>
        <p:spPr>
          <a:xfrm>
            <a:off x="548640" y="2263140"/>
            <a:ext cx="11094415" cy="708660"/>
          </a:xfrm>
          <a:prstGeom prst="roundRect">
            <a:avLst>
              <a:gd name="adj" fmla="val 10323"/>
            </a:avLst>
          </a:prstGeom>
          <a:solidFill>
            <a:srgbClr val="FFFFFF"/>
          </a:solidFill>
          <a:ln w="9525">
            <a:solidFill>
              <a:srgbClr val="D5DEE6"/>
            </a:solidFill>
            <a:prstDash val="solid"/>
          </a:ln>
        </p:spPr>
      </p:sp>
      <p:sp>
        <p:nvSpPr>
          <p:cNvPr id="8" name="Text 6"/>
          <p:cNvSpPr txBox="1"/>
          <p:nvPr/>
        </p:nvSpPr>
        <p:spPr>
          <a:xfrm>
            <a:off x="777240" y="22631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b  Methodology:  </a:t>
            </a:r>
            <a:pPr indent="0" marL="0">
              <a:buNone/>
            </a:pPr>
            <a:r>
              <a:rPr lang="en-US" sz="1700" dirty="0">
                <a:solidFill>
                  <a:srgbClr val="1C2833"/>
                </a:solidFill>
                <a:latin typeface="Arial" pitchFamily="34" charset="0"/>
                <a:ea typeface="Arial" pitchFamily="34" charset="-122"/>
                <a:cs typeface="Arial" pitchFamily="34" charset="-120"/>
              </a:rPr>
              <a:t>how the study will be done.</a:t>
            </a:r>
            <a:endParaRPr lang="en-US" sz="1700" dirty="0"/>
          </a:p>
        </p:txBody>
      </p:sp>
      <p:sp>
        <p:nvSpPr>
          <p:cNvPr id="9" name="Shape 7"/>
          <p:cNvSpPr/>
          <p:nvPr/>
        </p:nvSpPr>
        <p:spPr>
          <a:xfrm>
            <a:off x="548640" y="3063240"/>
            <a:ext cx="11094415" cy="708660"/>
          </a:xfrm>
          <a:prstGeom prst="roundRect">
            <a:avLst>
              <a:gd name="adj" fmla="val 10323"/>
            </a:avLst>
          </a:prstGeom>
          <a:solidFill>
            <a:srgbClr val="FFFFFF"/>
          </a:solidFill>
          <a:ln w="9525">
            <a:solidFill>
              <a:srgbClr val="D5DEE6"/>
            </a:solidFill>
            <a:prstDash val="solid"/>
          </a:ln>
        </p:spPr>
      </p:sp>
      <p:sp>
        <p:nvSpPr>
          <p:cNvPr id="10" name="Text 8"/>
          <p:cNvSpPr txBox="1"/>
          <p:nvPr/>
        </p:nvSpPr>
        <p:spPr>
          <a:xfrm>
            <a:off x="777240" y="30632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c  Axiology:  </a:t>
            </a:r>
            <a:pPr indent="0" marL="0">
              <a:buNone/>
            </a:pPr>
            <a:r>
              <a:rPr lang="en-US" sz="1700" dirty="0">
                <a:solidFill>
                  <a:srgbClr val="1C2833"/>
                </a:solidFill>
                <a:latin typeface="Arial" pitchFamily="34" charset="0"/>
                <a:ea typeface="Arial" pitchFamily="34" charset="-122"/>
                <a:cs typeface="Arial" pitchFamily="34" charset="-120"/>
              </a:rPr>
              <a:t>the researcher’s own values and how they shape what is heard.</a:t>
            </a:r>
            <a:endParaRPr lang="en-US" sz="1700" dirty="0"/>
          </a:p>
        </p:txBody>
      </p:sp>
      <p:sp>
        <p:nvSpPr>
          <p:cNvPr id="11" name="Shape 9"/>
          <p:cNvSpPr/>
          <p:nvPr/>
        </p:nvSpPr>
        <p:spPr>
          <a:xfrm>
            <a:off x="548640" y="3863340"/>
            <a:ext cx="11094415" cy="708660"/>
          </a:xfrm>
          <a:prstGeom prst="roundRect">
            <a:avLst>
              <a:gd name="adj" fmla="val 10323"/>
            </a:avLst>
          </a:prstGeom>
          <a:solidFill>
            <a:srgbClr val="FFFFFF"/>
          </a:solidFill>
          <a:ln w="9525">
            <a:solidFill>
              <a:srgbClr val="D5DEE6"/>
            </a:solidFill>
            <a:prstDash val="solid"/>
          </a:ln>
        </p:spPr>
      </p:sp>
      <p:sp>
        <p:nvSpPr>
          <p:cNvPr id="12" name="Text 10"/>
          <p:cNvSpPr txBox="1"/>
          <p:nvPr/>
        </p:nvSpPr>
        <p:spPr>
          <a:xfrm>
            <a:off x="777240" y="38633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d  Epistemology:  </a:t>
            </a:r>
            <a:pPr indent="0" marL="0">
              <a:buNone/>
            </a:pPr>
            <a:r>
              <a:rPr lang="en-US" sz="1700" dirty="0">
                <a:solidFill>
                  <a:srgbClr val="1C2833"/>
                </a:solidFill>
                <a:latin typeface="Arial" pitchFamily="34" charset="0"/>
                <a:ea typeface="Arial" pitchFamily="34" charset="-122"/>
                <a:cs typeface="Arial" pitchFamily="34" charset="-120"/>
              </a:rPr>
              <a:t>how we can come to know what the change means.</a:t>
            </a:r>
            <a:endParaRPr lang="en-US" sz="1700" dirty="0"/>
          </a:p>
        </p:txBody>
      </p:sp>
      <p:sp>
        <p:nvSpPr>
          <p:cNvPr id="13" name="Shape 11"/>
          <p:cNvSpPr/>
          <p:nvPr/>
        </p:nvSpPr>
        <p:spPr>
          <a:xfrm>
            <a:off x="548640" y="4663440"/>
            <a:ext cx="11094415" cy="708660"/>
          </a:xfrm>
          <a:prstGeom prst="roundRect">
            <a:avLst>
              <a:gd name="adj" fmla="val 10323"/>
            </a:avLst>
          </a:prstGeom>
          <a:solidFill>
            <a:srgbClr val="FFFFFF"/>
          </a:solidFill>
          <a:ln w="9525">
            <a:solidFill>
              <a:srgbClr val="D5DEE6"/>
            </a:solidFill>
            <a:prstDash val="solid"/>
          </a:ln>
        </p:spPr>
      </p:sp>
      <p:sp>
        <p:nvSpPr>
          <p:cNvPr id="14" name="Text 12"/>
          <p:cNvSpPr txBox="1"/>
          <p:nvPr/>
        </p:nvSpPr>
        <p:spPr>
          <a:xfrm>
            <a:off x="777240" y="46634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e  Epistemology:  </a:t>
            </a:r>
            <a:pPr indent="0" marL="0">
              <a:buNone/>
            </a:pPr>
            <a:r>
              <a:rPr lang="en-US" sz="1700" dirty="0">
                <a:solidFill>
                  <a:srgbClr val="1C2833"/>
                </a:solidFill>
                <a:latin typeface="Arial" pitchFamily="34" charset="0"/>
                <a:ea typeface="Arial" pitchFamily="34" charset="-122"/>
                <a:cs typeface="Arial" pitchFamily="34" charset="-120"/>
              </a:rPr>
              <a:t>what kind of evidence can give us knowledge.</a:t>
            </a:r>
            <a:endParaRPr lang="en-US" sz="1700" dirty="0"/>
          </a:p>
        </p:txBody>
      </p:sp>
      <p:sp>
        <p:nvSpPr>
          <p:cNvPr id="15" name="Shape 13"/>
          <p:cNvSpPr/>
          <p:nvPr/>
        </p:nvSpPr>
        <p:spPr>
          <a:xfrm>
            <a:off x="548640" y="5463540"/>
            <a:ext cx="11094415" cy="708660"/>
          </a:xfrm>
          <a:prstGeom prst="roundRect">
            <a:avLst>
              <a:gd name="adj" fmla="val 10323"/>
            </a:avLst>
          </a:prstGeom>
          <a:solidFill>
            <a:srgbClr val="FFFFFF"/>
          </a:solidFill>
          <a:ln w="9525">
            <a:solidFill>
              <a:srgbClr val="D5DEE6"/>
            </a:solidFill>
            <a:prstDash val="solid"/>
          </a:ln>
        </p:spPr>
      </p:sp>
      <p:sp>
        <p:nvSpPr>
          <p:cNvPr id="16" name="Text 14"/>
          <p:cNvSpPr txBox="1"/>
          <p:nvPr/>
        </p:nvSpPr>
        <p:spPr>
          <a:xfrm>
            <a:off x="777240" y="54635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f  Axiology:  </a:t>
            </a:r>
            <a:pPr indent="0" marL="0">
              <a:buNone/>
            </a:pPr>
            <a:r>
              <a:rPr lang="en-US" sz="1700" dirty="0">
                <a:solidFill>
                  <a:srgbClr val="1C2833"/>
                </a:solidFill>
                <a:latin typeface="Arial" pitchFamily="34" charset="0"/>
                <a:ea typeface="Arial" pitchFamily="34" charset="-122"/>
                <a:cs typeface="Arial" pitchFamily="34" charset="-120"/>
              </a:rPr>
              <a:t>the values the research carries and whose interests it serves.</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txBox="1"/>
          <p:nvPr/>
        </p:nvSpPr>
        <p:spPr>
          <a:xfrm>
            <a:off x="548640" y="1097280"/>
            <a:ext cx="11094415" cy="1463040"/>
          </a:xfrm>
          <a:prstGeom prst="rect">
            <a:avLst/>
          </a:prstGeom>
          <a:noFill/>
          <a:ln/>
        </p:spPr>
        <p:txBody>
          <a:bodyPr wrap="square" lIns="0" tIns="0" rIns="0" bIns="0" rtlCol="0" anchor="b"/>
          <a:lstStyle/>
          <a:p>
            <a:pPr indent="0" marL="0">
              <a:buNone/>
            </a:pPr>
            <a:r>
              <a:rPr lang="en-US" sz="4000" b="1" dirty="0">
                <a:solidFill>
                  <a:srgbClr val="1C2833"/>
                </a:solidFill>
                <a:latin typeface="Arial" pitchFamily="34" charset="0"/>
                <a:ea typeface="Arial" pitchFamily="34" charset="-122"/>
                <a:cs typeface="Arial" pitchFamily="34" charset="-120"/>
              </a:rPr>
              <a:t>Meet the Seven Alien Investigators again</a:t>
            </a:r>
            <a:endParaRPr lang="en-US" sz="4000" dirty="0"/>
          </a:p>
        </p:txBody>
      </p:sp>
      <p:sp>
        <p:nvSpPr>
          <p:cNvPr id="3" name="Text 1"/>
          <p:cNvSpPr txBox="1"/>
          <p:nvPr/>
        </p:nvSpPr>
        <p:spPr>
          <a:xfrm>
            <a:off x="548640" y="2651760"/>
            <a:ext cx="11094415" cy="548640"/>
          </a:xfrm>
          <a:prstGeom prst="rect">
            <a:avLst/>
          </a:prstGeom>
          <a:noFill/>
          <a:ln/>
        </p:spPr>
        <p:txBody>
          <a:bodyPr wrap="square" lIns="0" tIns="0" rIns="0" bIns="0" rtlCol="0" anchor="ctr"/>
          <a:lstStyle/>
          <a:p>
            <a:pPr indent="0" marL="0">
              <a:buNone/>
            </a:pPr>
            <a:r>
              <a:rPr lang="en-US" sz="2000" i="1" dirty="0">
                <a:solidFill>
                  <a:srgbClr val="2E7D7A"/>
                </a:solidFill>
                <a:latin typeface="Arial" pitchFamily="34" charset="0"/>
                <a:ea typeface="Arial" pitchFamily="34" charset="-122"/>
                <a:cs typeface="Arial" pitchFamily="34" charset="-120"/>
              </a:rPr>
              <a:t>Each alien stands for one research paradigm</a:t>
            </a:r>
            <a:endParaRPr lang="en-US" sz="2000" dirty="0"/>
          </a:p>
        </p:txBody>
      </p:sp>
      <p:pic>
        <p:nvPicPr>
          <p:cNvPr id="4" name="Image 0" descr="/tmp/p7/img/big_A.png">    </p:cNvPr>
          <p:cNvPicPr>
            <a:picLocks noChangeAspect="1"/>
          </p:cNvPicPr>
          <p:nvPr/>
        </p:nvPicPr>
        <p:blipFill>
          <a:blip r:embed="rId1"/>
          <a:stretch>
            <a:fillRect/>
          </a:stretch>
        </p:blipFill>
        <p:spPr>
          <a:xfrm>
            <a:off x="777240" y="3657600"/>
            <a:ext cx="1307592" cy="1828800"/>
          </a:xfrm>
          <a:prstGeom prst="rect">
            <a:avLst/>
          </a:prstGeom>
        </p:spPr>
      </p:pic>
      <p:pic>
        <p:nvPicPr>
          <p:cNvPr id="5" name="Image 1" descr="/tmp/p7/img/big_B.png">    </p:cNvPr>
          <p:cNvPicPr>
            <a:picLocks noChangeAspect="1"/>
          </p:cNvPicPr>
          <p:nvPr/>
        </p:nvPicPr>
        <p:blipFill>
          <a:blip r:embed="rId2"/>
          <a:stretch>
            <a:fillRect/>
          </a:stretch>
        </p:blipFill>
        <p:spPr>
          <a:xfrm>
            <a:off x="2377440" y="3657600"/>
            <a:ext cx="1307592" cy="1828800"/>
          </a:xfrm>
          <a:prstGeom prst="rect">
            <a:avLst/>
          </a:prstGeom>
        </p:spPr>
      </p:pic>
      <p:pic>
        <p:nvPicPr>
          <p:cNvPr id="6" name="Image 2" descr="/tmp/p7/img/big_C.png">    </p:cNvPr>
          <p:cNvPicPr>
            <a:picLocks noChangeAspect="1"/>
          </p:cNvPicPr>
          <p:nvPr/>
        </p:nvPicPr>
        <p:blipFill>
          <a:blip r:embed="rId3"/>
          <a:stretch>
            <a:fillRect/>
          </a:stretch>
        </p:blipFill>
        <p:spPr>
          <a:xfrm>
            <a:off x="3977640" y="3657600"/>
            <a:ext cx="1307592" cy="1828800"/>
          </a:xfrm>
          <a:prstGeom prst="rect">
            <a:avLst/>
          </a:prstGeom>
        </p:spPr>
      </p:pic>
      <p:pic>
        <p:nvPicPr>
          <p:cNvPr id="7" name="Image 3" descr="/tmp/p7/img/big_D.png">    </p:cNvPr>
          <p:cNvPicPr>
            <a:picLocks noChangeAspect="1"/>
          </p:cNvPicPr>
          <p:nvPr/>
        </p:nvPicPr>
        <p:blipFill>
          <a:blip r:embed="rId4"/>
          <a:stretch>
            <a:fillRect/>
          </a:stretch>
        </p:blipFill>
        <p:spPr>
          <a:xfrm>
            <a:off x="5577840" y="3657600"/>
            <a:ext cx="1307592" cy="1828800"/>
          </a:xfrm>
          <a:prstGeom prst="rect">
            <a:avLst/>
          </a:prstGeom>
        </p:spPr>
      </p:pic>
      <p:pic>
        <p:nvPicPr>
          <p:cNvPr id="8" name="Image 4" descr="/tmp/p7/img/big_E.png">    </p:cNvPr>
          <p:cNvPicPr>
            <a:picLocks noChangeAspect="1"/>
          </p:cNvPicPr>
          <p:nvPr/>
        </p:nvPicPr>
        <p:blipFill>
          <a:blip r:embed="rId5"/>
          <a:stretch>
            <a:fillRect/>
          </a:stretch>
        </p:blipFill>
        <p:spPr>
          <a:xfrm>
            <a:off x="7178040" y="3657600"/>
            <a:ext cx="1307592" cy="1828800"/>
          </a:xfrm>
          <a:prstGeom prst="rect">
            <a:avLst/>
          </a:prstGeom>
        </p:spPr>
      </p:pic>
      <p:pic>
        <p:nvPicPr>
          <p:cNvPr id="9" name="Image 5" descr="/tmp/p7/img/big_F.png">    </p:cNvPr>
          <p:cNvPicPr>
            <a:picLocks noChangeAspect="1"/>
          </p:cNvPicPr>
          <p:nvPr/>
        </p:nvPicPr>
        <p:blipFill>
          <a:blip r:embed="rId6"/>
          <a:stretch>
            <a:fillRect/>
          </a:stretch>
        </p:blipFill>
        <p:spPr>
          <a:xfrm>
            <a:off x="8778240" y="3657600"/>
            <a:ext cx="1307592" cy="1828800"/>
          </a:xfrm>
          <a:prstGeom prst="rect">
            <a:avLst/>
          </a:prstGeom>
        </p:spPr>
      </p:pic>
      <p:pic>
        <p:nvPicPr>
          <p:cNvPr id="10" name="Image 6" descr="/tmp/p7/img/big_G.png">    </p:cNvPr>
          <p:cNvPicPr>
            <a:picLocks noChangeAspect="1"/>
          </p:cNvPicPr>
          <p:nvPr/>
        </p:nvPicPr>
        <p:blipFill>
          <a:blip r:embed="rId7"/>
          <a:stretch>
            <a:fillRect/>
          </a:stretch>
        </p:blipFill>
        <p:spPr>
          <a:xfrm>
            <a:off x="10378440" y="3657600"/>
            <a:ext cx="1307592" cy="18288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tmp/p7/img/s13_4.jpg">    </p:cNvPr>
          <p:cNvPicPr>
            <a:picLocks noChangeAspect="1"/>
          </p:cNvPicPr>
          <p:nvPr/>
        </p:nvPicPr>
        <p:blipFill>
          <a:blip r:embed="rId1"/>
          <a:srcRect l="0" r="0" t="0" b="0"/>
          <a:stretch/>
        </p:blipFill>
        <p:spPr>
          <a:xfrm>
            <a:off x="6099048" y="0"/>
            <a:ext cx="6099048" cy="6858000"/>
          </a:xfrm>
          <a:prstGeom prst="rect">
            <a:avLst/>
          </a:prstGeom>
        </p:spPr>
      </p:pic>
      <p:sp>
        <p:nvSpPr>
          <p:cNvPr id="3" name="Text 0"/>
          <p:cNvSpPr txBox="1"/>
          <p:nvPr/>
        </p:nvSpPr>
        <p:spPr>
          <a:xfrm>
            <a:off x="548640" y="1188720"/>
            <a:ext cx="5120640" cy="1463040"/>
          </a:xfrm>
          <a:prstGeom prst="rect">
            <a:avLst/>
          </a:prstGeom>
          <a:noFill/>
          <a:ln/>
        </p:spPr>
        <p:txBody>
          <a:bodyPr wrap="square" lIns="0" tIns="0" rIns="0" bIns="0" rtlCol="0" anchor="b"/>
          <a:lstStyle/>
          <a:p>
            <a:pPr indent="0" marL="0">
              <a:buNone/>
            </a:pPr>
            <a:r>
              <a:rPr lang="en-US" sz="4000" b="1" dirty="0">
                <a:solidFill>
                  <a:srgbClr val="1C2833"/>
                </a:solidFill>
                <a:latin typeface="Arial" pitchFamily="34" charset="0"/>
                <a:ea typeface="Arial" pitchFamily="34" charset="-122"/>
                <a:cs typeface="Arial" pitchFamily="34" charset="-120"/>
              </a:rPr>
              <a:t>Your paradigm is your planet</a:t>
            </a:r>
            <a:endParaRPr lang="en-US" sz="4000" dirty="0"/>
          </a:p>
        </p:txBody>
      </p:sp>
      <p:sp>
        <p:nvSpPr>
          <p:cNvPr id="4" name="Text 1"/>
          <p:cNvSpPr txBox="1"/>
          <p:nvPr/>
        </p:nvSpPr>
        <p:spPr>
          <a:xfrm>
            <a:off x="548640" y="2926080"/>
            <a:ext cx="5120640" cy="2743200"/>
          </a:xfrm>
          <a:prstGeom prst="rect">
            <a:avLst/>
          </a:prstGeom>
          <a:noFill/>
          <a:ln/>
        </p:spPr>
        <p:txBody>
          <a:bodyPr wrap="square" lIns="0" tIns="0" rIns="0" bIns="0" rtlCol="0" anchor="t"/>
          <a:lstStyle/>
          <a:p>
            <a:pPr indent="0" marL="0">
              <a:buNone/>
            </a:pPr>
            <a:r>
              <a:rPr lang="en-US" sz="2000" dirty="0">
                <a:solidFill>
                  <a:srgbClr val="1C2833"/>
                </a:solidFill>
                <a:latin typeface="Arial" pitchFamily="34" charset="0"/>
                <a:ea typeface="Arial" pitchFamily="34" charset="-122"/>
                <a:cs typeface="Arial" pitchFamily="34" charset="-120"/>
              </a:rPr>
              <a:t>Before any alien collects a single piece of data, they have already decided what reality is, how knowledge is made, what role their values play and which methods are consistent with those beliefs. That set of interconnected decisions is their paradigm.</a:t>
            </a:r>
            <a:endParaRPr lang="en-US"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Seven aliens, seven planets</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Each alien comes from a different philosophy about how knowledge is created</a:t>
            </a:r>
            <a:endParaRPr lang="en-US" sz="1800" dirty="0"/>
          </a:p>
        </p:txBody>
      </p:sp>
      <p:sp>
        <p:nvSpPr>
          <p:cNvPr id="4" name="Shape 2"/>
          <p:cNvSpPr/>
          <p:nvPr/>
        </p:nvSpPr>
        <p:spPr>
          <a:xfrm>
            <a:off x="548640" y="1600200"/>
            <a:ext cx="1490864" cy="4526280"/>
          </a:xfrm>
          <a:prstGeom prst="roundRect">
            <a:avLst>
              <a:gd name="adj" fmla="val 4907"/>
            </a:avLst>
          </a:prstGeom>
          <a:solidFill>
            <a:srgbClr val="EEF3F8"/>
          </a:solidFill>
          <a:ln w="9525">
            <a:solidFill>
              <a:srgbClr val="D5DEE6"/>
            </a:solidFill>
            <a:prstDash val="solid"/>
          </a:ln>
        </p:spPr>
      </p:sp>
      <p:pic>
        <p:nvPicPr>
          <p:cNvPr id="5" name="Image 0" descr="/tmp/p7/img/big_A.png">    </p:cNvPr>
          <p:cNvPicPr>
            <a:picLocks noChangeAspect="1"/>
          </p:cNvPicPr>
          <p:nvPr/>
        </p:nvPicPr>
        <p:blipFill>
          <a:blip r:embed="rId1"/>
          <a:stretch>
            <a:fillRect/>
          </a:stretch>
        </p:blipFill>
        <p:spPr>
          <a:xfrm>
            <a:off x="974032" y="1691640"/>
            <a:ext cx="640080" cy="896112"/>
          </a:xfrm>
          <a:prstGeom prst="rect">
            <a:avLst/>
          </a:prstGeom>
        </p:spPr>
      </p:pic>
      <p:sp>
        <p:nvSpPr>
          <p:cNvPr id="6" name="Text 3"/>
          <p:cNvSpPr txBox="1"/>
          <p:nvPr/>
        </p:nvSpPr>
        <p:spPr>
          <a:xfrm>
            <a:off x="548640" y="2615184"/>
            <a:ext cx="1490864" cy="274320"/>
          </a:xfrm>
          <a:prstGeom prst="rect">
            <a:avLst/>
          </a:prstGeom>
          <a:noFill/>
          <a:ln/>
        </p:spPr>
        <p:txBody>
          <a:bodyPr wrap="square" lIns="0" tIns="0" rIns="0" bIns="0" rtlCol="0" anchor="ctr"/>
          <a:lstStyle/>
          <a:p>
            <a:pPr algn="ct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p:txBody>
      </p:sp>
      <p:sp>
        <p:nvSpPr>
          <p:cNvPr id="7" name="Text 4"/>
          <p:cNvSpPr txBox="1"/>
          <p:nvPr/>
        </p:nvSpPr>
        <p:spPr>
          <a:xfrm>
            <a:off x="548640"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8" name="Text 5"/>
          <p:cNvSpPr txBox="1"/>
          <p:nvPr/>
        </p:nvSpPr>
        <p:spPr>
          <a:xfrm>
            <a:off x="621792"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There is one true reality 'out there'. We can measure it objectively. If we design our research carefully enough, we can remove human bias entirely.</a:t>
            </a:r>
            <a:endParaRPr lang="en-US" sz="1400" dirty="0"/>
          </a:p>
        </p:txBody>
      </p:sp>
      <p:sp>
        <p:nvSpPr>
          <p:cNvPr id="9" name="Shape 6"/>
          <p:cNvSpPr/>
          <p:nvPr/>
        </p:nvSpPr>
        <p:spPr>
          <a:xfrm>
            <a:off x="2149232" y="1600200"/>
            <a:ext cx="1490864" cy="4526280"/>
          </a:xfrm>
          <a:prstGeom prst="roundRect">
            <a:avLst>
              <a:gd name="adj" fmla="val 4907"/>
            </a:avLst>
          </a:prstGeom>
          <a:solidFill>
            <a:srgbClr val="EEF3F8"/>
          </a:solidFill>
          <a:ln w="9525">
            <a:solidFill>
              <a:srgbClr val="D5DEE6"/>
            </a:solidFill>
            <a:prstDash val="solid"/>
          </a:ln>
        </p:spPr>
      </p:sp>
      <p:pic>
        <p:nvPicPr>
          <p:cNvPr id="10" name="Image 1" descr="/tmp/p7/img/big_B.png">    </p:cNvPr>
          <p:cNvPicPr>
            <a:picLocks noChangeAspect="1"/>
          </p:cNvPicPr>
          <p:nvPr/>
        </p:nvPicPr>
        <p:blipFill>
          <a:blip r:embed="rId2"/>
          <a:stretch>
            <a:fillRect/>
          </a:stretch>
        </p:blipFill>
        <p:spPr>
          <a:xfrm>
            <a:off x="2574624" y="1691640"/>
            <a:ext cx="640080" cy="896112"/>
          </a:xfrm>
          <a:prstGeom prst="rect">
            <a:avLst/>
          </a:prstGeom>
        </p:spPr>
      </p:pic>
      <p:sp>
        <p:nvSpPr>
          <p:cNvPr id="11" name="Text 7"/>
          <p:cNvSpPr txBox="1"/>
          <p:nvPr/>
        </p:nvSpPr>
        <p:spPr>
          <a:xfrm>
            <a:off x="2149232" y="2615184"/>
            <a:ext cx="1490864" cy="274320"/>
          </a:xfrm>
          <a:prstGeom prst="rect">
            <a:avLst/>
          </a:prstGeom>
          <a:noFill/>
          <a:ln/>
        </p:spPr>
        <p:txBody>
          <a:bodyPr wrap="square" lIns="0" tIns="0" rIns="0" bIns="0" rtlCol="0" anchor="ctr"/>
          <a:lstStyle/>
          <a:p>
            <a:pPr algn="ct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p:txBody>
      </p:sp>
      <p:sp>
        <p:nvSpPr>
          <p:cNvPr id="12" name="Text 8"/>
          <p:cNvSpPr txBox="1"/>
          <p:nvPr/>
        </p:nvSpPr>
        <p:spPr>
          <a:xfrm>
            <a:off x="2149232"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3" name="Text 9"/>
          <p:cNvSpPr txBox="1"/>
          <p:nvPr/>
        </p:nvSpPr>
        <p:spPr>
          <a:xfrm>
            <a:off x="2222384"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Reality exists, but every measurement has some error. Every researcher brings some bias. So we use multiple methods together and stay cautious about our claims.</a:t>
            </a:r>
            <a:endParaRPr lang="en-US" sz="1400" dirty="0"/>
          </a:p>
        </p:txBody>
      </p:sp>
      <p:sp>
        <p:nvSpPr>
          <p:cNvPr id="14" name="Shape 10"/>
          <p:cNvSpPr/>
          <p:nvPr/>
        </p:nvSpPr>
        <p:spPr>
          <a:xfrm>
            <a:off x="3749824" y="1600200"/>
            <a:ext cx="1490864" cy="4526280"/>
          </a:xfrm>
          <a:prstGeom prst="roundRect">
            <a:avLst>
              <a:gd name="adj" fmla="val 4907"/>
            </a:avLst>
          </a:prstGeom>
          <a:solidFill>
            <a:srgbClr val="EEF3F8"/>
          </a:solidFill>
          <a:ln w="9525">
            <a:solidFill>
              <a:srgbClr val="D5DEE6"/>
            </a:solidFill>
            <a:prstDash val="solid"/>
          </a:ln>
        </p:spPr>
      </p:sp>
      <p:pic>
        <p:nvPicPr>
          <p:cNvPr id="15" name="Image 2" descr="/tmp/p7/img/big_C.png">    </p:cNvPr>
          <p:cNvPicPr>
            <a:picLocks noChangeAspect="1"/>
          </p:cNvPicPr>
          <p:nvPr/>
        </p:nvPicPr>
        <p:blipFill>
          <a:blip r:embed="rId3"/>
          <a:stretch>
            <a:fillRect/>
          </a:stretch>
        </p:blipFill>
        <p:spPr>
          <a:xfrm>
            <a:off x="4175216" y="1691640"/>
            <a:ext cx="640080" cy="896112"/>
          </a:xfrm>
          <a:prstGeom prst="rect">
            <a:avLst/>
          </a:prstGeom>
        </p:spPr>
      </p:pic>
      <p:sp>
        <p:nvSpPr>
          <p:cNvPr id="16" name="Text 11"/>
          <p:cNvSpPr txBox="1"/>
          <p:nvPr/>
        </p:nvSpPr>
        <p:spPr>
          <a:xfrm>
            <a:off x="3749824" y="2615184"/>
            <a:ext cx="1490864" cy="274320"/>
          </a:xfrm>
          <a:prstGeom prst="rect">
            <a:avLst/>
          </a:prstGeom>
          <a:noFill/>
          <a:ln/>
        </p:spPr>
        <p:txBody>
          <a:bodyPr wrap="square" lIns="0" tIns="0" rIns="0" bIns="0" rtlCol="0" anchor="ctr"/>
          <a:lstStyle/>
          <a:p>
            <a:pPr algn="ct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p:txBody>
      </p:sp>
      <p:sp>
        <p:nvSpPr>
          <p:cNvPr id="17" name="Text 12"/>
          <p:cNvSpPr txBox="1"/>
          <p:nvPr/>
        </p:nvSpPr>
        <p:spPr>
          <a:xfrm>
            <a:off x="3749824"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18" name="Text 13"/>
          <p:cNvSpPr txBox="1"/>
          <p:nvPr/>
        </p:nvSpPr>
        <p:spPr>
          <a:xfrm>
            <a:off x="3822976"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Multiple realities exist as the meanings people give to experience in context. To understand them we interpret those meanings from the inside.</a:t>
            </a:r>
            <a:endParaRPr lang="en-US" sz="1400" dirty="0"/>
          </a:p>
        </p:txBody>
      </p:sp>
      <p:sp>
        <p:nvSpPr>
          <p:cNvPr id="19" name="Shape 14"/>
          <p:cNvSpPr/>
          <p:nvPr/>
        </p:nvSpPr>
        <p:spPr>
          <a:xfrm>
            <a:off x="5350416" y="1600200"/>
            <a:ext cx="1490864" cy="4526280"/>
          </a:xfrm>
          <a:prstGeom prst="roundRect">
            <a:avLst>
              <a:gd name="adj" fmla="val 4907"/>
            </a:avLst>
          </a:prstGeom>
          <a:solidFill>
            <a:srgbClr val="EEF3F8"/>
          </a:solidFill>
          <a:ln w="9525">
            <a:solidFill>
              <a:srgbClr val="D5DEE6"/>
            </a:solidFill>
            <a:prstDash val="solid"/>
          </a:ln>
        </p:spPr>
      </p:sp>
      <p:pic>
        <p:nvPicPr>
          <p:cNvPr id="20" name="Image 3" descr="/tmp/p7/img/big_D.png">    </p:cNvPr>
          <p:cNvPicPr>
            <a:picLocks noChangeAspect="1"/>
          </p:cNvPicPr>
          <p:nvPr/>
        </p:nvPicPr>
        <p:blipFill>
          <a:blip r:embed="rId4"/>
          <a:stretch>
            <a:fillRect/>
          </a:stretch>
        </p:blipFill>
        <p:spPr>
          <a:xfrm>
            <a:off x="5775808" y="1691640"/>
            <a:ext cx="640080" cy="896112"/>
          </a:xfrm>
          <a:prstGeom prst="rect">
            <a:avLst/>
          </a:prstGeom>
        </p:spPr>
      </p:pic>
      <p:sp>
        <p:nvSpPr>
          <p:cNvPr id="21" name="Text 15"/>
          <p:cNvSpPr txBox="1"/>
          <p:nvPr/>
        </p:nvSpPr>
        <p:spPr>
          <a:xfrm>
            <a:off x="5350416" y="2615184"/>
            <a:ext cx="1490864" cy="274320"/>
          </a:xfrm>
          <a:prstGeom prst="rect">
            <a:avLst/>
          </a:prstGeom>
          <a:noFill/>
          <a:ln/>
        </p:spPr>
        <p:txBody>
          <a:bodyPr wrap="square" lIns="0" tIns="0" rIns="0" bIns="0" rtlCol="0" anchor="ctr"/>
          <a:lstStyle/>
          <a:p>
            <a:pPr algn="ct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p:txBody>
      </p:sp>
      <p:sp>
        <p:nvSpPr>
          <p:cNvPr id="22" name="Text 16"/>
          <p:cNvSpPr txBox="1"/>
          <p:nvPr/>
        </p:nvSpPr>
        <p:spPr>
          <a:xfrm>
            <a:off x="5350416"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23" name="Text 17"/>
          <p:cNvSpPr txBox="1"/>
          <p:nvPr/>
        </p:nvSpPr>
        <p:spPr>
          <a:xfrm>
            <a:off x="5423568"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Each person builds their own understanding of the world through personal experience and reflection. Two people in the same event come away with different internal realities.</a:t>
            </a:r>
            <a:endParaRPr lang="en-US" sz="1400" dirty="0"/>
          </a:p>
        </p:txBody>
      </p:sp>
      <p:sp>
        <p:nvSpPr>
          <p:cNvPr id="24" name="Shape 18"/>
          <p:cNvSpPr/>
          <p:nvPr/>
        </p:nvSpPr>
        <p:spPr>
          <a:xfrm>
            <a:off x="6951008" y="1600200"/>
            <a:ext cx="1490864" cy="4526280"/>
          </a:xfrm>
          <a:prstGeom prst="roundRect">
            <a:avLst>
              <a:gd name="adj" fmla="val 4907"/>
            </a:avLst>
          </a:prstGeom>
          <a:solidFill>
            <a:srgbClr val="EEF3F8"/>
          </a:solidFill>
          <a:ln w="9525">
            <a:solidFill>
              <a:srgbClr val="D5DEE6"/>
            </a:solidFill>
            <a:prstDash val="solid"/>
          </a:ln>
        </p:spPr>
      </p:sp>
      <p:pic>
        <p:nvPicPr>
          <p:cNvPr id="25" name="Image 4" descr="/tmp/p7/img/big_E.png">    </p:cNvPr>
          <p:cNvPicPr>
            <a:picLocks noChangeAspect="1"/>
          </p:cNvPicPr>
          <p:nvPr/>
        </p:nvPicPr>
        <p:blipFill>
          <a:blip r:embed="rId5"/>
          <a:stretch>
            <a:fillRect/>
          </a:stretch>
        </p:blipFill>
        <p:spPr>
          <a:xfrm>
            <a:off x="7376399" y="1691640"/>
            <a:ext cx="640080" cy="896112"/>
          </a:xfrm>
          <a:prstGeom prst="rect">
            <a:avLst/>
          </a:prstGeom>
        </p:spPr>
      </p:pic>
      <p:sp>
        <p:nvSpPr>
          <p:cNvPr id="26" name="Text 19"/>
          <p:cNvSpPr txBox="1"/>
          <p:nvPr/>
        </p:nvSpPr>
        <p:spPr>
          <a:xfrm>
            <a:off x="6951008" y="2615184"/>
            <a:ext cx="1490864" cy="274320"/>
          </a:xfrm>
          <a:prstGeom prst="rect">
            <a:avLst/>
          </a:prstGeom>
          <a:noFill/>
          <a:ln/>
        </p:spPr>
        <p:txBody>
          <a:bodyPr wrap="square" lIns="0" tIns="0" rIns="0" bIns="0" rtlCol="0" anchor="ctr"/>
          <a:lstStyle/>
          <a:p>
            <a:pPr algn="ct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p:txBody>
      </p:sp>
      <p:sp>
        <p:nvSpPr>
          <p:cNvPr id="27" name="Text 20"/>
          <p:cNvSpPr txBox="1"/>
          <p:nvPr/>
        </p:nvSpPr>
        <p:spPr>
          <a:xfrm>
            <a:off x="6951008"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28" name="Text 21"/>
          <p:cNvSpPr txBox="1"/>
          <p:nvPr/>
        </p:nvSpPr>
        <p:spPr>
          <a:xfrm>
            <a:off x="7024160"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What we believe is 'true' is what our group, organisation or society has collectively agreed to treat as true. Different groups construct different realities together.</a:t>
            </a:r>
            <a:endParaRPr lang="en-US" sz="1400" dirty="0"/>
          </a:p>
        </p:txBody>
      </p:sp>
      <p:sp>
        <p:nvSpPr>
          <p:cNvPr id="29" name="Shape 22"/>
          <p:cNvSpPr/>
          <p:nvPr/>
        </p:nvSpPr>
        <p:spPr>
          <a:xfrm>
            <a:off x="8551599" y="1600200"/>
            <a:ext cx="1490864" cy="4526280"/>
          </a:xfrm>
          <a:prstGeom prst="roundRect">
            <a:avLst>
              <a:gd name="adj" fmla="val 4907"/>
            </a:avLst>
          </a:prstGeom>
          <a:solidFill>
            <a:srgbClr val="EEF3F8"/>
          </a:solidFill>
          <a:ln w="9525">
            <a:solidFill>
              <a:srgbClr val="D5DEE6"/>
            </a:solidFill>
            <a:prstDash val="solid"/>
          </a:ln>
        </p:spPr>
      </p:sp>
      <p:pic>
        <p:nvPicPr>
          <p:cNvPr id="30" name="Image 5" descr="/tmp/p7/img/big_F.png">    </p:cNvPr>
          <p:cNvPicPr>
            <a:picLocks noChangeAspect="1"/>
          </p:cNvPicPr>
          <p:nvPr/>
        </p:nvPicPr>
        <p:blipFill>
          <a:blip r:embed="rId6"/>
          <a:stretch>
            <a:fillRect/>
          </a:stretch>
        </p:blipFill>
        <p:spPr>
          <a:xfrm>
            <a:off x="8976991" y="1691640"/>
            <a:ext cx="640080" cy="896112"/>
          </a:xfrm>
          <a:prstGeom prst="rect">
            <a:avLst/>
          </a:prstGeom>
        </p:spPr>
      </p:pic>
      <p:sp>
        <p:nvSpPr>
          <p:cNvPr id="31" name="Text 23"/>
          <p:cNvSpPr txBox="1"/>
          <p:nvPr/>
        </p:nvSpPr>
        <p:spPr>
          <a:xfrm>
            <a:off x="8551599" y="2615184"/>
            <a:ext cx="1490864" cy="274320"/>
          </a:xfrm>
          <a:prstGeom prst="rect">
            <a:avLst/>
          </a:prstGeom>
          <a:noFill/>
          <a:ln/>
        </p:spPr>
        <p:txBody>
          <a:bodyPr wrap="square" lIns="0" tIns="0" rIns="0" bIns="0" rtlCol="0" anchor="ctr"/>
          <a:lstStyle/>
          <a:p>
            <a:pPr algn="ct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p:txBody>
      </p:sp>
      <p:sp>
        <p:nvSpPr>
          <p:cNvPr id="32" name="Text 24"/>
          <p:cNvSpPr txBox="1"/>
          <p:nvPr/>
        </p:nvSpPr>
        <p:spPr>
          <a:xfrm>
            <a:off x="8551599"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33" name="Text 25"/>
          <p:cNvSpPr txBox="1"/>
          <p:nvPr/>
        </p:nvSpPr>
        <p:spPr>
          <a:xfrm>
            <a:off x="8624751"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Power structures shape what gets counted as 'reality'. Research should expose these structures, particularly how they harm certain groups, and actively work to change them. Neutrality is a myth.</a:t>
            </a:r>
            <a:endParaRPr lang="en-US" sz="1400" dirty="0"/>
          </a:p>
        </p:txBody>
      </p:sp>
      <p:sp>
        <p:nvSpPr>
          <p:cNvPr id="34" name="Shape 26"/>
          <p:cNvSpPr/>
          <p:nvPr/>
        </p:nvSpPr>
        <p:spPr>
          <a:xfrm>
            <a:off x="10152191" y="1600200"/>
            <a:ext cx="1490864" cy="4526280"/>
          </a:xfrm>
          <a:prstGeom prst="roundRect">
            <a:avLst>
              <a:gd name="adj" fmla="val 4907"/>
            </a:avLst>
          </a:prstGeom>
          <a:solidFill>
            <a:srgbClr val="EEF3F8"/>
          </a:solidFill>
          <a:ln w="9525">
            <a:solidFill>
              <a:srgbClr val="D5DEE6"/>
            </a:solidFill>
            <a:prstDash val="solid"/>
          </a:ln>
        </p:spPr>
      </p:sp>
      <p:pic>
        <p:nvPicPr>
          <p:cNvPr id="35" name="Image 6" descr="/tmp/p7/img/big_G.png">    </p:cNvPr>
          <p:cNvPicPr>
            <a:picLocks noChangeAspect="1"/>
          </p:cNvPicPr>
          <p:nvPr/>
        </p:nvPicPr>
        <p:blipFill>
          <a:blip r:embed="rId7"/>
          <a:stretch>
            <a:fillRect/>
          </a:stretch>
        </p:blipFill>
        <p:spPr>
          <a:xfrm>
            <a:off x="10577583" y="1691640"/>
            <a:ext cx="640080" cy="896112"/>
          </a:xfrm>
          <a:prstGeom prst="rect">
            <a:avLst/>
          </a:prstGeom>
        </p:spPr>
      </p:pic>
      <p:sp>
        <p:nvSpPr>
          <p:cNvPr id="36" name="Text 27"/>
          <p:cNvSpPr txBox="1"/>
          <p:nvPr/>
        </p:nvSpPr>
        <p:spPr>
          <a:xfrm>
            <a:off x="10152191" y="2615184"/>
            <a:ext cx="1490864" cy="274320"/>
          </a:xfrm>
          <a:prstGeom prst="rect">
            <a:avLst/>
          </a:prstGeom>
          <a:noFill/>
          <a:ln/>
        </p:spPr>
        <p:txBody>
          <a:bodyPr wrap="square" lIns="0" tIns="0" rIns="0" bIns="0" rtlCol="0" anchor="ctr"/>
          <a:lstStyle/>
          <a:p>
            <a:pPr algn="ct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p:txBody>
      </p:sp>
      <p:sp>
        <p:nvSpPr>
          <p:cNvPr id="37" name="Text 28"/>
          <p:cNvSpPr txBox="1"/>
          <p:nvPr/>
        </p:nvSpPr>
        <p:spPr>
          <a:xfrm>
            <a:off x="10152191"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38" name="Text 29"/>
          <p:cNvSpPr txBox="1"/>
          <p:nvPr/>
        </p:nvSpPr>
        <p:spPr>
          <a:xfrm>
            <a:off x="10225343"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A paradigm in its own right. Knowledge is judged by its consequences and the research question drives the design. Mixing methods must be justified, never convenient.</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A: Positivism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Sherlock Holmes | Goal: discover universal laws and predict phenomena</a:t>
            </a:r>
            <a:endParaRPr lang="en-US" sz="1800" dirty="0"/>
          </a:p>
        </p:txBody>
      </p:sp>
      <p:pic>
        <p:nvPicPr>
          <p:cNvPr id="4" name="Image 0" descr="/tmp/p7/img/big_A.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2E7D7D"/>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937260"/>
          </a:xfrm>
          <a:prstGeom prst="roundRect">
            <a:avLst>
              <a:gd name="adj" fmla="val 7805"/>
            </a:avLst>
          </a:prstGeom>
          <a:solidFill>
            <a:srgbClr val="EEF3F8"/>
          </a:solidFill>
          <a:ln w="9525">
            <a:solidFill>
              <a:srgbClr val="D5DEE6"/>
            </a:solidFill>
            <a:prstDash val="solid"/>
          </a:ln>
        </p:spPr>
      </p:sp>
      <p:sp>
        <p:nvSpPr>
          <p:cNvPr id="7" name="Text 4"/>
          <p:cNvSpPr txBox="1"/>
          <p:nvPr/>
        </p:nvSpPr>
        <p:spPr>
          <a:xfrm>
            <a:off x="4572000" y="2057400"/>
            <a:ext cx="6842455" cy="937260"/>
          </a:xfrm>
          <a:prstGeom prst="rect">
            <a:avLst/>
          </a:prstGeom>
          <a:noFill/>
          <a:ln/>
        </p:spPr>
        <p:txBody>
          <a:bodyPr wrap="square" lIns="0" tIns="0" rIns="0" bIns="0" rtlCol="0" anchor="ctr"/>
          <a:lstStyle/>
          <a:p>
            <a:pPr indent="0" marL="0">
              <a:buNone/>
            </a:pPr>
            <a:r>
              <a:rPr lang="en-US" sz="1800" b="1" dirty="0">
                <a:solidFill>
                  <a:srgbClr val="2E7D7D"/>
                </a:solidFill>
                <a:latin typeface="Arial" pitchFamily="34" charset="0"/>
                <a:ea typeface="Arial" pitchFamily="34" charset="-122"/>
                <a:cs typeface="Arial" pitchFamily="34" charset="-120"/>
              </a:rPr>
              <a:t>Clipboard</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Standardised instruments: the same questions for everyone.</a:t>
            </a:r>
            <a:endParaRPr lang="en-US" sz="1800" dirty="0"/>
          </a:p>
        </p:txBody>
      </p:sp>
      <p:sp>
        <p:nvSpPr>
          <p:cNvPr id="8" name="Shape 5"/>
          <p:cNvSpPr/>
          <p:nvPr/>
        </p:nvSpPr>
        <p:spPr>
          <a:xfrm>
            <a:off x="4343400" y="3131820"/>
            <a:ext cx="7299655" cy="937260"/>
          </a:xfrm>
          <a:prstGeom prst="roundRect">
            <a:avLst>
              <a:gd name="adj" fmla="val 7805"/>
            </a:avLst>
          </a:prstGeom>
          <a:solidFill>
            <a:srgbClr val="EEF3F8"/>
          </a:solidFill>
          <a:ln w="9525">
            <a:solidFill>
              <a:srgbClr val="D5DEE6"/>
            </a:solidFill>
            <a:prstDash val="solid"/>
          </a:ln>
        </p:spPr>
      </p:sp>
      <p:sp>
        <p:nvSpPr>
          <p:cNvPr id="9" name="Text 6"/>
          <p:cNvSpPr txBox="1"/>
          <p:nvPr/>
        </p:nvSpPr>
        <p:spPr>
          <a:xfrm>
            <a:off x="4572000" y="3131820"/>
            <a:ext cx="6842455" cy="937260"/>
          </a:xfrm>
          <a:prstGeom prst="rect">
            <a:avLst/>
          </a:prstGeom>
          <a:noFill/>
          <a:ln/>
        </p:spPr>
        <p:txBody>
          <a:bodyPr wrap="square" lIns="0" tIns="0" rIns="0" bIns="0" rtlCol="0" anchor="ctr"/>
          <a:lstStyle/>
          <a:p>
            <a:pPr indent="0" marL="0">
              <a:buNone/>
            </a:pPr>
            <a:r>
              <a:rPr lang="en-US" sz="1800" b="1" dirty="0">
                <a:solidFill>
                  <a:srgbClr val="2E7D7D"/>
                </a:solidFill>
                <a:latin typeface="Arial" pitchFamily="34" charset="0"/>
                <a:ea typeface="Arial" pitchFamily="34" charset="-122"/>
                <a:cs typeface="Arial" pitchFamily="34" charset="-120"/>
              </a:rPr>
              <a:t>Calculator</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Everything is turned into numbers.</a:t>
            </a:r>
            <a:endParaRPr lang="en-US" sz="1800" dirty="0"/>
          </a:p>
        </p:txBody>
      </p:sp>
      <p:sp>
        <p:nvSpPr>
          <p:cNvPr id="10" name="Shape 7"/>
          <p:cNvSpPr/>
          <p:nvPr/>
        </p:nvSpPr>
        <p:spPr>
          <a:xfrm>
            <a:off x="4343400" y="4206240"/>
            <a:ext cx="7299655" cy="937260"/>
          </a:xfrm>
          <a:prstGeom prst="roundRect">
            <a:avLst>
              <a:gd name="adj" fmla="val 7805"/>
            </a:avLst>
          </a:prstGeom>
          <a:solidFill>
            <a:srgbClr val="EEF3F8"/>
          </a:solidFill>
          <a:ln w="9525">
            <a:solidFill>
              <a:srgbClr val="D5DEE6"/>
            </a:solidFill>
            <a:prstDash val="solid"/>
          </a:ln>
        </p:spPr>
      </p:sp>
      <p:sp>
        <p:nvSpPr>
          <p:cNvPr id="11" name="Text 8"/>
          <p:cNvSpPr txBox="1"/>
          <p:nvPr/>
        </p:nvSpPr>
        <p:spPr>
          <a:xfrm>
            <a:off x="4572000" y="4206240"/>
            <a:ext cx="6842455" cy="937260"/>
          </a:xfrm>
          <a:prstGeom prst="rect">
            <a:avLst/>
          </a:prstGeom>
          <a:noFill/>
          <a:ln/>
        </p:spPr>
        <p:txBody>
          <a:bodyPr wrap="square" lIns="0" tIns="0" rIns="0" bIns="0" rtlCol="0" anchor="ctr"/>
          <a:lstStyle/>
          <a:p>
            <a:pPr indent="0" marL="0">
              <a:buNone/>
            </a:pPr>
            <a:r>
              <a:rPr lang="en-US" sz="1800" b="1" dirty="0">
                <a:solidFill>
                  <a:srgbClr val="2E7D7D"/>
                </a:solidFill>
                <a:latin typeface="Arial" pitchFamily="34" charset="0"/>
                <a:ea typeface="Arial" pitchFamily="34" charset="-122"/>
                <a:cs typeface="Arial" pitchFamily="34" charset="-120"/>
              </a:rPr>
              <a:t>Sign: p = 0.001, n = 50,000</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Statistical significance from a very large sample.</a:t>
            </a:r>
            <a:endParaRPr lang="en-US" sz="1800" dirty="0"/>
          </a:p>
        </p:txBody>
      </p:sp>
      <p:sp>
        <p:nvSpPr>
          <p:cNvPr id="12" name="Shape 9"/>
          <p:cNvSpPr/>
          <p:nvPr/>
        </p:nvSpPr>
        <p:spPr>
          <a:xfrm>
            <a:off x="4343400" y="5280660"/>
            <a:ext cx="7299655" cy="937260"/>
          </a:xfrm>
          <a:prstGeom prst="roundRect">
            <a:avLst>
              <a:gd name="adj" fmla="val 7805"/>
            </a:avLst>
          </a:prstGeom>
          <a:solidFill>
            <a:srgbClr val="EEF3F8"/>
          </a:solidFill>
          <a:ln w="9525">
            <a:solidFill>
              <a:srgbClr val="D5DEE6"/>
            </a:solidFill>
            <a:prstDash val="solid"/>
          </a:ln>
        </p:spPr>
      </p:sp>
      <p:sp>
        <p:nvSpPr>
          <p:cNvPr id="13" name="Text 10"/>
          <p:cNvSpPr txBox="1"/>
          <p:nvPr/>
        </p:nvSpPr>
        <p:spPr>
          <a:xfrm>
            <a:off x="4572000" y="5280660"/>
            <a:ext cx="6842455" cy="937260"/>
          </a:xfrm>
          <a:prstGeom prst="rect">
            <a:avLst/>
          </a:prstGeom>
          <a:noFill/>
          <a:ln/>
        </p:spPr>
        <p:txBody>
          <a:bodyPr wrap="square" lIns="0" tIns="0" rIns="0" bIns="0" rtlCol="0" anchor="ctr"/>
          <a:lstStyle/>
          <a:p>
            <a:pPr indent="0" marL="0">
              <a:buNone/>
            </a:pPr>
            <a:r>
              <a:rPr lang="en-US" sz="1800" b="1" dirty="0">
                <a:solidFill>
                  <a:srgbClr val="2E7D7D"/>
                </a:solidFill>
                <a:latin typeface="Arial" pitchFamily="34" charset="0"/>
                <a:ea typeface="Arial" pitchFamily="34" charset="-122"/>
                <a:cs typeface="Arial" pitchFamily="34" charset="-120"/>
              </a:rPr>
              <a:t>Blank expression</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researcher stays neutral and detached.</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tmp/p7/det/det_A.png">    </p:cNvPr>
          <p:cNvPicPr>
            <a:picLocks noChangeAspect="1"/>
          </p:cNvPicPr>
          <p:nvPr/>
        </p:nvPicPr>
        <p:blipFill>
          <a:blip r:embed="rId1"/>
          <a:stretch>
            <a:fillRect/>
          </a:stretch>
        </p:blipFill>
        <p:spPr>
          <a:xfrm>
            <a:off x="3404235" y="0"/>
            <a:ext cx="5383530" cy="6858000"/>
          </a:xfrm>
          <a:prstGeom prst="rect">
            <a:avLst/>
          </a:prstGeom>
        </p:spPr>
      </p:pic>
      <p:sp>
        <p:nvSpPr>
          <p:cNvPr id="3" name="Text 0"/>
          <p:cNvSpPr txBox="1"/>
          <p:nvPr/>
        </p:nvSpPr>
        <p:spPr>
          <a:xfrm>
            <a:off x="411480" y="1097280"/>
            <a:ext cx="2718435" cy="4937760"/>
          </a:xfrm>
          <a:prstGeom prst="rect">
            <a:avLst/>
          </a:prstGeom>
          <a:noFill/>
          <a:ln/>
        </p:spPr>
        <p:txBody>
          <a:bodyPr wrap="square" lIns="0" tIns="0" rIns="0" bIns="0" rtlCol="0" anchor="t"/>
          <a:lstStyle/>
          <a:p>
            <a:pPr indent="0" marL="0">
              <a:buNone/>
            </a:pPr>
            <a:r>
              <a:rPr lang="en-US" sz="1800" b="1" dirty="0">
                <a:solidFill>
                  <a:srgbClr val="2E7D7D"/>
                </a:solidFill>
                <a:latin typeface="Arial" pitchFamily="34" charset="0"/>
                <a:ea typeface="Arial" pitchFamily="34" charset="-122"/>
                <a:cs typeface="Arial" pitchFamily="34" charset="-120"/>
              </a:rPr>
              <a:t>Who is Sherlock Holmes?</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A fictional detective created by Arthur Conan Doyle, first appearing in A Study in Scarlet (1887). He solves cases through close observation and logical reasoning.</a:t>
            </a:r>
            <a:endParaRPr lang="en-US" sz="15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500" dirty="0"/>
          </a:p>
          <a:p>
            <a:pPr indent="0" marL="0">
              <a:buNone/>
            </a:pPr>
            <a:r>
              <a:rPr lang="en-US" sz="1500" b="1" dirty="0">
                <a:solidFill>
                  <a:srgbClr val="2E7D7A"/>
                </a:solidFill>
                <a:latin typeface="Arial" pitchFamily="34" charset="0"/>
                <a:ea typeface="Arial" pitchFamily="34" charset="-122"/>
                <a:cs typeface="Arial" pitchFamily="34" charset="-120"/>
              </a:rPr>
              <a:t>Why Alien A? </a:t>
            </a:r>
            <a:pPr indent="0" marL="0">
              <a:buNone/>
            </a:pPr>
            <a:r>
              <a:rPr lang="en-US" sz="1500" dirty="0">
                <a:solidFill>
                  <a:srgbClr val="1C2833"/>
                </a:solidFill>
                <a:latin typeface="Arial" pitchFamily="34" charset="0"/>
                <a:ea typeface="Arial" pitchFamily="34" charset="-122"/>
                <a:cs typeface="Arial" pitchFamily="34" charset="-120"/>
              </a:rPr>
              <a:t>He treats a case as facts to be observed precisely, from a detached position.</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B: Post-positivism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Byomkesh Bakshi | Goal: get closer to truth through multiple perspectives</a:t>
            </a:r>
            <a:endParaRPr lang="en-US" sz="1800" dirty="0"/>
          </a:p>
        </p:txBody>
      </p:sp>
      <p:pic>
        <p:nvPicPr>
          <p:cNvPr id="4" name="Image 0" descr="/tmp/p7/img/big_B.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3F7F4A"/>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937260"/>
          </a:xfrm>
          <a:prstGeom prst="roundRect">
            <a:avLst>
              <a:gd name="adj" fmla="val 7805"/>
            </a:avLst>
          </a:prstGeom>
          <a:solidFill>
            <a:srgbClr val="EEF3F8"/>
          </a:solidFill>
          <a:ln w="9525">
            <a:solidFill>
              <a:srgbClr val="D5DEE6"/>
            </a:solidFill>
            <a:prstDash val="solid"/>
          </a:ln>
        </p:spPr>
      </p:sp>
      <p:sp>
        <p:nvSpPr>
          <p:cNvPr id="7" name="Text 4"/>
          <p:cNvSpPr txBox="1"/>
          <p:nvPr/>
        </p:nvSpPr>
        <p:spPr>
          <a:xfrm>
            <a:off x="4572000" y="2057400"/>
            <a:ext cx="6842455" cy="937260"/>
          </a:xfrm>
          <a:prstGeom prst="rect">
            <a:avLst/>
          </a:prstGeom>
          <a:noFill/>
          <a:ln/>
        </p:spPr>
        <p:txBody>
          <a:bodyPr wrap="square" lIns="0" tIns="0" rIns="0" bIns="0" rtlCol="0" anchor="ctr"/>
          <a:lstStyle/>
          <a:p>
            <a:pPr indent="0" marL="0">
              <a:buNone/>
            </a:pPr>
            <a:r>
              <a:rPr lang="en-US" sz="1800" b="1" dirty="0">
                <a:solidFill>
                  <a:srgbClr val="3F7F4A"/>
                </a:solidFill>
                <a:latin typeface="Arial" pitchFamily="34" charset="0"/>
                <a:ea typeface="Arial" pitchFamily="34" charset="-122"/>
                <a:cs typeface="Arial" pitchFamily="34" charset="-120"/>
              </a:rPr>
              <a:t>Sign: TRIANGULATE!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Check findings across several sources.</a:t>
            </a:r>
            <a:endParaRPr lang="en-US" sz="1800" dirty="0"/>
          </a:p>
        </p:txBody>
      </p:sp>
      <p:sp>
        <p:nvSpPr>
          <p:cNvPr id="8" name="Shape 5"/>
          <p:cNvSpPr/>
          <p:nvPr/>
        </p:nvSpPr>
        <p:spPr>
          <a:xfrm>
            <a:off x="4343400" y="3131820"/>
            <a:ext cx="7299655" cy="937260"/>
          </a:xfrm>
          <a:prstGeom prst="roundRect">
            <a:avLst>
              <a:gd name="adj" fmla="val 7805"/>
            </a:avLst>
          </a:prstGeom>
          <a:solidFill>
            <a:srgbClr val="EEF3F8"/>
          </a:solidFill>
          <a:ln w="9525">
            <a:solidFill>
              <a:srgbClr val="D5DEE6"/>
            </a:solidFill>
            <a:prstDash val="solid"/>
          </a:ln>
        </p:spPr>
      </p:sp>
      <p:sp>
        <p:nvSpPr>
          <p:cNvPr id="9" name="Text 6"/>
          <p:cNvSpPr txBox="1"/>
          <p:nvPr/>
        </p:nvSpPr>
        <p:spPr>
          <a:xfrm>
            <a:off x="4572000" y="3131820"/>
            <a:ext cx="6842455" cy="937260"/>
          </a:xfrm>
          <a:prstGeom prst="rect">
            <a:avLst/>
          </a:prstGeom>
          <a:noFill/>
          <a:ln/>
        </p:spPr>
        <p:txBody>
          <a:bodyPr wrap="square" lIns="0" tIns="0" rIns="0" bIns="0" rtlCol="0" anchor="ctr"/>
          <a:lstStyle/>
          <a:p>
            <a:pPr indent="0" marL="0">
              <a:buNone/>
            </a:pPr>
            <a:r>
              <a:rPr lang="en-US" sz="1800" b="1" dirty="0">
                <a:solidFill>
                  <a:srgbClr val="3F7F4A"/>
                </a:solidFill>
                <a:latin typeface="Arial" pitchFamily="34" charset="0"/>
                <a:ea typeface="Arial" pitchFamily="34" charset="-122"/>
                <a:cs typeface="Arial" pitchFamily="34" charset="-120"/>
              </a:rPr>
              <a:t>Telescope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Reality is out there, but always seen from a distance and never perfectly in focus.</a:t>
            </a:r>
            <a:endParaRPr lang="en-US" sz="1800" dirty="0"/>
          </a:p>
        </p:txBody>
      </p:sp>
      <p:sp>
        <p:nvSpPr>
          <p:cNvPr id="10" name="Shape 7"/>
          <p:cNvSpPr/>
          <p:nvPr/>
        </p:nvSpPr>
        <p:spPr>
          <a:xfrm>
            <a:off x="4343400" y="4206240"/>
            <a:ext cx="7299655" cy="937260"/>
          </a:xfrm>
          <a:prstGeom prst="roundRect">
            <a:avLst>
              <a:gd name="adj" fmla="val 7805"/>
            </a:avLst>
          </a:prstGeom>
          <a:solidFill>
            <a:srgbClr val="EEF3F8"/>
          </a:solidFill>
          <a:ln w="9525">
            <a:solidFill>
              <a:srgbClr val="D5DEE6"/>
            </a:solidFill>
            <a:prstDash val="solid"/>
          </a:ln>
        </p:spPr>
      </p:sp>
      <p:sp>
        <p:nvSpPr>
          <p:cNvPr id="11" name="Text 8"/>
          <p:cNvSpPr txBox="1"/>
          <p:nvPr/>
        </p:nvSpPr>
        <p:spPr>
          <a:xfrm>
            <a:off x="4572000" y="4206240"/>
            <a:ext cx="6842455" cy="937260"/>
          </a:xfrm>
          <a:prstGeom prst="rect">
            <a:avLst/>
          </a:prstGeom>
          <a:noFill/>
          <a:ln/>
        </p:spPr>
        <p:txBody>
          <a:bodyPr wrap="square" lIns="0" tIns="0" rIns="0" bIns="0" rtlCol="0" anchor="ctr"/>
          <a:lstStyle/>
          <a:p>
            <a:pPr indent="0" marL="0">
              <a:buNone/>
            </a:pPr>
            <a:r>
              <a:rPr lang="en-US" sz="1800" b="1" dirty="0">
                <a:solidFill>
                  <a:srgbClr val="3F7F4A"/>
                </a:solidFill>
                <a:latin typeface="Arial" pitchFamily="34" charset="0"/>
                <a:ea typeface="Arial" pitchFamily="34" charset="-122"/>
                <a:cs typeface="Arial" pitchFamily="34" charset="-120"/>
              </a:rPr>
              <a:t>Stack of papers</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Many kinds of data, compared with each other.</a:t>
            </a:r>
            <a:endParaRPr lang="en-US" sz="1800" dirty="0"/>
          </a:p>
        </p:txBody>
      </p:sp>
      <p:sp>
        <p:nvSpPr>
          <p:cNvPr id="12" name="Shape 9"/>
          <p:cNvSpPr/>
          <p:nvPr/>
        </p:nvSpPr>
        <p:spPr>
          <a:xfrm>
            <a:off x="4343400" y="5280660"/>
            <a:ext cx="7299655" cy="937260"/>
          </a:xfrm>
          <a:prstGeom prst="roundRect">
            <a:avLst>
              <a:gd name="adj" fmla="val 7805"/>
            </a:avLst>
          </a:prstGeom>
          <a:solidFill>
            <a:srgbClr val="EEF3F8"/>
          </a:solidFill>
          <a:ln w="9525">
            <a:solidFill>
              <a:srgbClr val="D5DEE6"/>
            </a:solidFill>
            <a:prstDash val="solid"/>
          </a:ln>
        </p:spPr>
      </p:sp>
      <p:sp>
        <p:nvSpPr>
          <p:cNvPr id="13" name="Text 10"/>
          <p:cNvSpPr txBox="1"/>
          <p:nvPr/>
        </p:nvSpPr>
        <p:spPr>
          <a:xfrm>
            <a:off x="4572000" y="5280660"/>
            <a:ext cx="6842455" cy="937260"/>
          </a:xfrm>
          <a:prstGeom prst="rect">
            <a:avLst/>
          </a:prstGeom>
          <a:noFill/>
          <a:ln/>
        </p:spPr>
        <p:txBody>
          <a:bodyPr wrap="square" lIns="0" tIns="0" rIns="0" bIns="0" rtlCol="0" anchor="ctr"/>
          <a:lstStyle/>
          <a:p>
            <a:pPr indent="0" marL="0">
              <a:buNone/>
            </a:pPr>
            <a:r>
              <a:rPr lang="en-US" sz="1800" b="1" dirty="0">
                <a:solidFill>
                  <a:srgbClr val="3F7F4A"/>
                </a:solidFill>
                <a:latin typeface="Arial" pitchFamily="34" charset="0"/>
                <a:ea typeface="Arial" pitchFamily="34" charset="-122"/>
                <a:cs typeface="Arial" pitchFamily="34" charset="-120"/>
              </a:rPr>
              <a:t>Frown</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Caution: every claim is only probably true.</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tmp/p7/det/det_B.jpg">    </p:cNvPr>
          <p:cNvPicPr>
            <a:picLocks noChangeAspect="1"/>
          </p:cNvPicPr>
          <p:nvPr/>
        </p:nvPicPr>
        <p:blipFill>
          <a:blip r:embed="rId1"/>
          <a:stretch>
            <a:fillRect/>
          </a:stretch>
        </p:blipFill>
        <p:spPr>
          <a:xfrm>
            <a:off x="4445016" y="857250"/>
            <a:ext cx="3301968" cy="5143499"/>
          </a:xfrm>
          <a:prstGeom prst="rect">
            <a:avLst/>
          </a:prstGeom>
        </p:spPr>
      </p:pic>
      <p:sp>
        <p:nvSpPr>
          <p:cNvPr id="3" name="Text 0"/>
          <p:cNvSpPr txBox="1"/>
          <p:nvPr/>
        </p:nvSpPr>
        <p:spPr>
          <a:xfrm>
            <a:off x="411480" y="1097280"/>
            <a:ext cx="3108960" cy="4937760"/>
          </a:xfrm>
          <a:prstGeom prst="rect">
            <a:avLst/>
          </a:prstGeom>
          <a:noFill/>
          <a:ln/>
        </p:spPr>
        <p:txBody>
          <a:bodyPr wrap="square" lIns="0" tIns="0" rIns="0" bIns="0" rtlCol="0" anchor="t"/>
          <a:lstStyle/>
          <a:p>
            <a:pPr indent="0" marL="0">
              <a:buNone/>
            </a:pPr>
            <a:r>
              <a:rPr lang="en-US" sz="1800" b="1" dirty="0">
                <a:solidFill>
                  <a:srgbClr val="3F7F4A"/>
                </a:solidFill>
                <a:latin typeface="Arial" pitchFamily="34" charset="0"/>
                <a:ea typeface="Arial" pitchFamily="34" charset="-122"/>
                <a:cs typeface="Arial" pitchFamily="34" charset="-120"/>
              </a:rPr>
              <a:t>Who is Byomkesh Bakshi?</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A fictional Bengali detective created by Sharadindu Bandyopadhyay in 1932. He calls himself a truth-seeker rather than a detective.</a:t>
            </a:r>
            <a:endParaRPr lang="en-US" sz="15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500" dirty="0"/>
          </a:p>
          <a:p>
            <a:pPr indent="0" marL="0">
              <a:buNone/>
            </a:pPr>
            <a:r>
              <a:rPr lang="en-US" sz="1500" b="1" dirty="0">
                <a:solidFill>
                  <a:srgbClr val="2E7D7A"/>
                </a:solidFill>
                <a:latin typeface="Arial" pitchFamily="34" charset="0"/>
                <a:ea typeface="Arial" pitchFamily="34" charset="-122"/>
                <a:cs typeface="Arial" pitchFamily="34" charset="-120"/>
              </a:rPr>
              <a:t>Why Alien B? </a:t>
            </a:r>
            <a:pPr indent="0" marL="0">
              <a:buNone/>
            </a:pPr>
            <a:r>
              <a:rPr lang="en-US" sz="1500" dirty="0">
                <a:solidFill>
                  <a:srgbClr val="1C2833"/>
                </a:solidFill>
                <a:latin typeface="Arial" pitchFamily="34" charset="0"/>
                <a:ea typeface="Arial" pitchFamily="34" charset="-122"/>
                <a:cs typeface="Arial" pitchFamily="34" charset="-120"/>
              </a:rPr>
              <a:t>He tests each theory against several pieces of evidence and stays cautious about what he can claim.</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C: Interpretivism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Detective Conan | Goal: understand meaning, experience and context</a:t>
            </a:r>
            <a:endParaRPr lang="en-US" sz="1800" dirty="0"/>
          </a:p>
        </p:txBody>
      </p:sp>
      <p:pic>
        <p:nvPicPr>
          <p:cNvPr id="4" name="Image 0" descr="/tmp/p7/img/big_C.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A4553D"/>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937260"/>
          </a:xfrm>
          <a:prstGeom prst="roundRect">
            <a:avLst>
              <a:gd name="adj" fmla="val 7805"/>
            </a:avLst>
          </a:prstGeom>
          <a:solidFill>
            <a:srgbClr val="EEF3F8"/>
          </a:solidFill>
          <a:ln w="9525">
            <a:solidFill>
              <a:srgbClr val="D5DEE6"/>
            </a:solidFill>
            <a:prstDash val="solid"/>
          </a:ln>
        </p:spPr>
      </p:sp>
      <p:sp>
        <p:nvSpPr>
          <p:cNvPr id="7" name="Text 4"/>
          <p:cNvSpPr txBox="1"/>
          <p:nvPr/>
        </p:nvSpPr>
        <p:spPr>
          <a:xfrm>
            <a:off x="4572000" y="2057400"/>
            <a:ext cx="6842455" cy="937260"/>
          </a:xfrm>
          <a:prstGeom prst="rect">
            <a:avLst/>
          </a:prstGeom>
          <a:noFill/>
          <a:ln/>
        </p:spPr>
        <p:txBody>
          <a:bodyPr wrap="square" lIns="0" tIns="0" rIns="0" bIns="0" rtlCol="0" anchor="ctr"/>
          <a:lstStyle/>
          <a:p>
            <a:pPr indent="0" marL="0">
              <a:buNone/>
            </a:pPr>
            <a:r>
              <a:rPr lang="en-US" sz="1800" b="1" dirty="0">
                <a:solidFill>
                  <a:srgbClr val="A4553D"/>
                </a:solidFill>
                <a:latin typeface="Arial" pitchFamily="34" charset="0"/>
                <a:ea typeface="Arial" pitchFamily="34" charset="-122"/>
                <a:cs typeface="Arial" pitchFamily="34" charset="-120"/>
              </a:rPr>
              <a:t>Bubble: It means freedom to me...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A participant's own meaning.</a:t>
            </a:r>
            <a:endParaRPr lang="en-US" sz="1800" dirty="0"/>
          </a:p>
        </p:txBody>
      </p:sp>
      <p:sp>
        <p:nvSpPr>
          <p:cNvPr id="8" name="Shape 5"/>
          <p:cNvSpPr/>
          <p:nvPr/>
        </p:nvSpPr>
        <p:spPr>
          <a:xfrm>
            <a:off x="4343400" y="3131820"/>
            <a:ext cx="7299655" cy="937260"/>
          </a:xfrm>
          <a:prstGeom prst="roundRect">
            <a:avLst>
              <a:gd name="adj" fmla="val 7805"/>
            </a:avLst>
          </a:prstGeom>
          <a:solidFill>
            <a:srgbClr val="EEF3F8"/>
          </a:solidFill>
          <a:ln w="9525">
            <a:solidFill>
              <a:srgbClr val="D5DEE6"/>
            </a:solidFill>
            <a:prstDash val="solid"/>
          </a:ln>
        </p:spPr>
      </p:sp>
      <p:sp>
        <p:nvSpPr>
          <p:cNvPr id="9" name="Text 6"/>
          <p:cNvSpPr txBox="1"/>
          <p:nvPr/>
        </p:nvSpPr>
        <p:spPr>
          <a:xfrm>
            <a:off x="4572000" y="3131820"/>
            <a:ext cx="6842455" cy="937260"/>
          </a:xfrm>
          <a:prstGeom prst="rect">
            <a:avLst/>
          </a:prstGeom>
          <a:noFill/>
          <a:ln/>
        </p:spPr>
        <p:txBody>
          <a:bodyPr wrap="square" lIns="0" tIns="0" rIns="0" bIns="0" rtlCol="0" anchor="ctr"/>
          <a:lstStyle/>
          <a:p>
            <a:pPr indent="0" marL="0">
              <a:buNone/>
            </a:pPr>
            <a:r>
              <a:rPr lang="en-US" sz="1800" b="1" dirty="0">
                <a:solidFill>
                  <a:srgbClr val="A4553D"/>
                </a:solidFill>
                <a:latin typeface="Arial" pitchFamily="34" charset="0"/>
                <a:ea typeface="Arial" pitchFamily="34" charset="-122"/>
                <a:cs typeface="Arial" pitchFamily="34" charset="-120"/>
              </a:rPr>
              <a:t>Bubble: Tell me more...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in-depth interviewer's prompt.</a:t>
            </a:r>
            <a:endParaRPr lang="en-US" sz="1800" dirty="0"/>
          </a:p>
        </p:txBody>
      </p:sp>
      <p:sp>
        <p:nvSpPr>
          <p:cNvPr id="10" name="Shape 7"/>
          <p:cNvSpPr/>
          <p:nvPr/>
        </p:nvSpPr>
        <p:spPr>
          <a:xfrm>
            <a:off x="4343400" y="4206240"/>
            <a:ext cx="7299655" cy="937260"/>
          </a:xfrm>
          <a:prstGeom prst="roundRect">
            <a:avLst>
              <a:gd name="adj" fmla="val 7805"/>
            </a:avLst>
          </a:prstGeom>
          <a:solidFill>
            <a:srgbClr val="EEF3F8"/>
          </a:solidFill>
          <a:ln w="9525">
            <a:solidFill>
              <a:srgbClr val="D5DEE6"/>
            </a:solidFill>
            <a:prstDash val="solid"/>
          </a:ln>
        </p:spPr>
      </p:sp>
      <p:sp>
        <p:nvSpPr>
          <p:cNvPr id="11" name="Text 8"/>
          <p:cNvSpPr txBox="1"/>
          <p:nvPr/>
        </p:nvSpPr>
        <p:spPr>
          <a:xfrm>
            <a:off x="4572000" y="4206240"/>
            <a:ext cx="6842455" cy="937260"/>
          </a:xfrm>
          <a:prstGeom prst="rect">
            <a:avLst/>
          </a:prstGeom>
          <a:noFill/>
          <a:ln/>
        </p:spPr>
        <p:txBody>
          <a:bodyPr wrap="square" lIns="0" tIns="0" rIns="0" bIns="0" rtlCol="0" anchor="ctr"/>
          <a:lstStyle/>
          <a:p>
            <a:pPr indent="0" marL="0">
              <a:buNone/>
            </a:pPr>
            <a:r>
              <a:rPr lang="en-US" sz="1800" b="1" dirty="0">
                <a:solidFill>
                  <a:srgbClr val="A4553D"/>
                </a:solidFill>
                <a:latin typeface="Arial" pitchFamily="34" charset="0"/>
                <a:ea typeface="Arial" pitchFamily="34" charset="-122"/>
                <a:cs typeface="Arial" pitchFamily="34" charset="-120"/>
              </a:rPr>
              <a:t>Notebook</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Field notes taken in the setting.</a:t>
            </a:r>
            <a:endParaRPr lang="en-US" sz="1800" dirty="0"/>
          </a:p>
        </p:txBody>
      </p:sp>
      <p:sp>
        <p:nvSpPr>
          <p:cNvPr id="12" name="Shape 9"/>
          <p:cNvSpPr/>
          <p:nvPr/>
        </p:nvSpPr>
        <p:spPr>
          <a:xfrm>
            <a:off x="4343400" y="5280660"/>
            <a:ext cx="7299655" cy="937260"/>
          </a:xfrm>
          <a:prstGeom prst="roundRect">
            <a:avLst>
              <a:gd name="adj" fmla="val 7805"/>
            </a:avLst>
          </a:prstGeom>
          <a:solidFill>
            <a:srgbClr val="EEF3F8"/>
          </a:solidFill>
          <a:ln w="9525">
            <a:solidFill>
              <a:srgbClr val="D5DEE6"/>
            </a:solidFill>
            <a:prstDash val="solid"/>
          </a:ln>
        </p:spPr>
      </p:sp>
      <p:sp>
        <p:nvSpPr>
          <p:cNvPr id="13" name="Text 10"/>
          <p:cNvSpPr txBox="1"/>
          <p:nvPr/>
        </p:nvSpPr>
        <p:spPr>
          <a:xfrm>
            <a:off x="4572000" y="5280660"/>
            <a:ext cx="6842455" cy="937260"/>
          </a:xfrm>
          <a:prstGeom prst="rect">
            <a:avLst/>
          </a:prstGeom>
          <a:noFill/>
          <a:ln/>
        </p:spPr>
        <p:txBody>
          <a:bodyPr wrap="square" lIns="0" tIns="0" rIns="0" bIns="0" rtlCol="0" anchor="ctr"/>
          <a:lstStyle/>
          <a:p>
            <a:pPr indent="0" marL="0">
              <a:buNone/>
            </a:pPr>
            <a:r>
              <a:rPr lang="en-US" sz="1800" b="1" dirty="0">
                <a:solidFill>
                  <a:srgbClr val="A4553D"/>
                </a:solidFill>
                <a:latin typeface="Arial" pitchFamily="34" charset="0"/>
                <a:ea typeface="Arial" pitchFamily="34" charset="-122"/>
                <a:cs typeface="Arial" pitchFamily="34" charset="-120"/>
              </a:rPr>
              <a:t>Sitting down</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Getting close to people where they are.</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pic>
        <p:nvPicPr>
          <p:cNvPr id="2" name="Image 0" descr="/tmp/p7/det/det_C.png">    </p:cNvPr>
          <p:cNvPicPr>
            <a:picLocks noChangeAspect="1"/>
          </p:cNvPicPr>
          <p:nvPr/>
        </p:nvPicPr>
        <p:blipFill>
          <a:blip r:embed="rId1"/>
          <a:stretch>
            <a:fillRect/>
          </a:stretch>
        </p:blipFill>
        <p:spPr>
          <a:xfrm>
            <a:off x="2946318" y="0"/>
            <a:ext cx="6299363" cy="6858000"/>
          </a:xfrm>
          <a:prstGeom prst="rect">
            <a:avLst/>
          </a:prstGeom>
        </p:spPr>
      </p:pic>
      <p:sp>
        <p:nvSpPr>
          <p:cNvPr id="3" name="Text 0"/>
          <p:cNvSpPr txBox="1"/>
          <p:nvPr/>
        </p:nvSpPr>
        <p:spPr>
          <a:xfrm>
            <a:off x="411480" y="1097280"/>
            <a:ext cx="2260518" cy="4937760"/>
          </a:xfrm>
          <a:prstGeom prst="rect">
            <a:avLst/>
          </a:prstGeom>
          <a:noFill/>
          <a:ln/>
        </p:spPr>
        <p:txBody>
          <a:bodyPr wrap="square" lIns="0" tIns="0" rIns="0" bIns="0" rtlCol="0" anchor="t"/>
          <a:lstStyle/>
          <a:p>
            <a:pPr indent="0" marL="0">
              <a:buNone/>
            </a:pPr>
            <a:r>
              <a:rPr lang="en-US" sz="1800" b="1" dirty="0">
                <a:solidFill>
                  <a:srgbClr val="A4553D"/>
                </a:solidFill>
                <a:latin typeface="Arial" pitchFamily="34" charset="0"/>
                <a:ea typeface="Arial" pitchFamily="34" charset="-122"/>
                <a:cs typeface="Arial" pitchFamily="34" charset="-120"/>
              </a:rPr>
              <a:t>Who is Detective Conan?</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The hero of the Japanese manga by Gosho Aoyama, first published in 1994 and known in English as Case Closed. A teenage detective trapped in a child's body.</a:t>
            </a:r>
            <a:endParaRPr lang="en-US" sz="15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500" dirty="0"/>
          </a:p>
          <a:p>
            <a:pPr indent="0" marL="0">
              <a:buNone/>
            </a:pPr>
            <a:r>
              <a:rPr lang="en-US" sz="1500" b="1" dirty="0">
                <a:solidFill>
                  <a:srgbClr val="2E7D7A"/>
                </a:solidFill>
                <a:latin typeface="Arial" pitchFamily="34" charset="0"/>
                <a:ea typeface="Arial" pitchFamily="34" charset="-122"/>
                <a:cs typeface="Arial" pitchFamily="34" charset="-120"/>
              </a:rPr>
              <a:t>Why Alien C? </a:t>
            </a:r>
            <a:pPr indent="0" marL="0">
              <a:buNone/>
            </a:pPr>
            <a:r>
              <a:rPr lang="en-US" sz="1500" dirty="0">
                <a:solidFill>
                  <a:srgbClr val="1C2833"/>
                </a:solidFill>
                <a:latin typeface="Arial" pitchFamily="34" charset="0"/>
                <a:ea typeface="Arial" pitchFamily="34" charset="-122"/>
                <a:cs typeface="Arial" pitchFamily="34" charset="-120"/>
              </a:rPr>
              <a:t>He solves cases by understanding people's motives in the setting where events happened.</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D: Constructivism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Dr Gregory House | Goal: understand how individuals personally construct their own meaning</a:t>
            </a:r>
            <a:endParaRPr lang="en-US" sz="1800" dirty="0"/>
          </a:p>
        </p:txBody>
      </p:sp>
      <p:pic>
        <p:nvPicPr>
          <p:cNvPr id="4" name="Image 0" descr="/tmp/p7/img/big_D.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6B4E94"/>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1051560"/>
          </a:xfrm>
          <a:prstGeom prst="roundRect">
            <a:avLst>
              <a:gd name="adj" fmla="val 6957"/>
            </a:avLst>
          </a:prstGeom>
          <a:solidFill>
            <a:srgbClr val="EEF3F8"/>
          </a:solidFill>
          <a:ln w="9525">
            <a:solidFill>
              <a:srgbClr val="D5DEE6"/>
            </a:solidFill>
            <a:prstDash val="solid"/>
          </a:ln>
        </p:spPr>
      </p:sp>
      <p:sp>
        <p:nvSpPr>
          <p:cNvPr id="7" name="Text 4"/>
          <p:cNvSpPr txBox="1"/>
          <p:nvPr/>
        </p:nvSpPr>
        <p:spPr>
          <a:xfrm>
            <a:off x="4572000" y="2057400"/>
            <a:ext cx="6842455" cy="1051560"/>
          </a:xfrm>
          <a:prstGeom prst="rect">
            <a:avLst/>
          </a:prstGeom>
          <a:noFill/>
          <a:ln/>
        </p:spPr>
        <p:txBody>
          <a:bodyPr wrap="square" lIns="0" tIns="0" rIns="0" bIns="0" rtlCol="0" anchor="ctr"/>
          <a:lstStyle/>
          <a:p>
            <a:pPr indent="0" marL="0">
              <a:buNone/>
            </a:pPr>
            <a:r>
              <a:rPr lang="en-US" sz="1800" b="1" dirty="0">
                <a:solidFill>
                  <a:srgbClr val="6B4E94"/>
                </a:solidFill>
                <a:latin typeface="Arial" pitchFamily="34" charset="0"/>
                <a:ea typeface="Arial" pitchFamily="34" charset="-122"/>
                <a:cs typeface="Arial" pitchFamily="34" charset="-120"/>
              </a:rPr>
              <a:t>Magnifying glass over one person</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focus is a single individual.</a:t>
            </a:r>
            <a:endParaRPr lang="en-US" sz="1800" dirty="0"/>
          </a:p>
        </p:txBody>
      </p:sp>
      <p:sp>
        <p:nvSpPr>
          <p:cNvPr id="8" name="Shape 5"/>
          <p:cNvSpPr/>
          <p:nvPr/>
        </p:nvSpPr>
        <p:spPr>
          <a:xfrm>
            <a:off x="4343400" y="3246120"/>
            <a:ext cx="7299655" cy="1051560"/>
          </a:xfrm>
          <a:prstGeom prst="roundRect">
            <a:avLst>
              <a:gd name="adj" fmla="val 6957"/>
            </a:avLst>
          </a:prstGeom>
          <a:solidFill>
            <a:srgbClr val="EEF3F8"/>
          </a:solidFill>
          <a:ln w="9525">
            <a:solidFill>
              <a:srgbClr val="D5DEE6"/>
            </a:solidFill>
            <a:prstDash val="solid"/>
          </a:ln>
        </p:spPr>
      </p:sp>
      <p:sp>
        <p:nvSpPr>
          <p:cNvPr id="9" name="Text 6"/>
          <p:cNvSpPr txBox="1"/>
          <p:nvPr/>
        </p:nvSpPr>
        <p:spPr>
          <a:xfrm>
            <a:off x="4572000" y="3246120"/>
            <a:ext cx="6842455" cy="1051560"/>
          </a:xfrm>
          <a:prstGeom prst="rect">
            <a:avLst/>
          </a:prstGeom>
          <a:noFill/>
          <a:ln/>
        </p:spPr>
        <p:txBody>
          <a:bodyPr wrap="square" lIns="0" tIns="0" rIns="0" bIns="0" rtlCol="0" anchor="ctr"/>
          <a:lstStyle/>
          <a:p>
            <a:pPr indent="0" marL="0">
              <a:buNone/>
            </a:pPr>
            <a:r>
              <a:rPr lang="en-US" sz="1800" b="1" dirty="0">
                <a:solidFill>
                  <a:srgbClr val="6B4E94"/>
                </a:solidFill>
                <a:latin typeface="Arial" pitchFamily="34" charset="0"/>
                <a:ea typeface="Arial" pitchFamily="34" charset="-122"/>
                <a:cs typeface="Arial" pitchFamily="34" charset="-120"/>
              </a:rPr>
              <a:t>Thought bubble: How does SHE see it?</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Each person constructs their own reality.</a:t>
            </a:r>
            <a:endParaRPr lang="en-US" sz="1800" dirty="0"/>
          </a:p>
        </p:txBody>
      </p:sp>
      <p:sp>
        <p:nvSpPr>
          <p:cNvPr id="10" name="Shape 7"/>
          <p:cNvSpPr/>
          <p:nvPr/>
        </p:nvSpPr>
        <p:spPr>
          <a:xfrm>
            <a:off x="4343400" y="4434840"/>
            <a:ext cx="7299655" cy="1051560"/>
          </a:xfrm>
          <a:prstGeom prst="roundRect">
            <a:avLst>
              <a:gd name="adj" fmla="val 6957"/>
            </a:avLst>
          </a:prstGeom>
          <a:solidFill>
            <a:srgbClr val="EEF3F8"/>
          </a:solidFill>
          <a:ln w="9525">
            <a:solidFill>
              <a:srgbClr val="D5DEE6"/>
            </a:solidFill>
            <a:prstDash val="solid"/>
          </a:ln>
        </p:spPr>
      </p:sp>
      <p:sp>
        <p:nvSpPr>
          <p:cNvPr id="11" name="Text 8"/>
          <p:cNvSpPr txBox="1"/>
          <p:nvPr/>
        </p:nvSpPr>
        <p:spPr>
          <a:xfrm>
            <a:off x="4572000" y="4434840"/>
            <a:ext cx="6842455" cy="1051560"/>
          </a:xfrm>
          <a:prstGeom prst="rect">
            <a:avLst/>
          </a:prstGeom>
          <a:noFill/>
          <a:ln/>
        </p:spPr>
        <p:txBody>
          <a:bodyPr wrap="square" lIns="0" tIns="0" rIns="0" bIns="0" rtlCol="0" anchor="ctr"/>
          <a:lstStyle/>
          <a:p>
            <a:pPr indent="0" marL="0">
              <a:buNone/>
            </a:pPr>
            <a:r>
              <a:rPr lang="en-US" sz="1800" b="1" dirty="0">
                <a:solidFill>
                  <a:srgbClr val="6B4E94"/>
                </a:solidFill>
                <a:latin typeface="Arial" pitchFamily="34" charset="0"/>
                <a:ea typeface="Arial" pitchFamily="34" charset="-122"/>
                <a:cs typeface="Arial" pitchFamily="34" charset="-120"/>
              </a:rPr>
              <a:t>Labels on the arm</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Identity and personal experience shape meaning.</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tmp/p7/det/det_D.jpg">    </p:cNvPr>
          <p:cNvPicPr>
            <a:picLocks noChangeAspect="1"/>
          </p:cNvPicPr>
          <p:nvPr/>
        </p:nvPicPr>
        <p:blipFill>
          <a:blip r:embed="rId1"/>
          <a:stretch>
            <a:fillRect/>
          </a:stretch>
        </p:blipFill>
        <p:spPr>
          <a:xfrm>
            <a:off x="4346420" y="857774"/>
            <a:ext cx="3496363" cy="5146646"/>
          </a:xfrm>
          <a:prstGeom prst="rect">
            <a:avLst/>
          </a:prstGeom>
        </p:spPr>
      </p:pic>
      <p:sp>
        <p:nvSpPr>
          <p:cNvPr id="3" name="Text 0"/>
          <p:cNvSpPr txBox="1"/>
          <p:nvPr/>
        </p:nvSpPr>
        <p:spPr>
          <a:xfrm>
            <a:off x="411480" y="1097280"/>
            <a:ext cx="3108960" cy="4937760"/>
          </a:xfrm>
          <a:prstGeom prst="rect">
            <a:avLst/>
          </a:prstGeom>
          <a:noFill/>
          <a:ln/>
        </p:spPr>
        <p:txBody>
          <a:bodyPr wrap="square" lIns="0" tIns="0" rIns="0" bIns="0" rtlCol="0" anchor="t"/>
          <a:lstStyle/>
          <a:p>
            <a:pPr indent="0" marL="0">
              <a:buNone/>
            </a:pPr>
            <a:r>
              <a:rPr lang="en-US" sz="1800" b="1" dirty="0">
                <a:solidFill>
                  <a:srgbClr val="6B4E94"/>
                </a:solidFill>
                <a:latin typeface="Arial" pitchFamily="34" charset="0"/>
                <a:ea typeface="Arial" pitchFamily="34" charset="-122"/>
                <a:cs typeface="Arial" pitchFamily="34" charset="-120"/>
              </a:rPr>
              <a:t>Who is Dr Gregory House?</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The diagnostician in the US television drama House, M.D. (2004 to 2012), played by Hugh Laurie. His motto is that everybody lies.</a:t>
            </a:r>
            <a:endParaRPr lang="en-US" sz="15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500" dirty="0"/>
          </a:p>
          <a:p>
            <a:pPr indent="0" marL="0">
              <a:buNone/>
            </a:pPr>
            <a:r>
              <a:rPr lang="en-US" sz="1500" b="1" dirty="0">
                <a:solidFill>
                  <a:srgbClr val="2E7D7A"/>
                </a:solidFill>
                <a:latin typeface="Arial" pitchFamily="34" charset="0"/>
                <a:ea typeface="Arial" pitchFamily="34" charset="-122"/>
                <a:cs typeface="Arial" pitchFamily="34" charset="-120"/>
              </a:rPr>
              <a:t>Why Alien D? </a:t>
            </a:r>
            <a:pPr indent="0" marL="0">
              <a:buNone/>
            </a:pPr>
            <a:r>
              <a:rPr lang="en-US" sz="1500" dirty="0">
                <a:solidFill>
                  <a:srgbClr val="1C2833"/>
                </a:solidFill>
                <a:latin typeface="Arial" pitchFamily="34" charset="0"/>
                <a:ea typeface="Arial" pitchFamily="34" charset="-122"/>
                <a:cs typeface="Arial" pitchFamily="34" charset="-120"/>
              </a:rPr>
              <a:t>He treats every patient as a unique case and digs into each person's own story.</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E: Social constructionism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Judge Dee | Goal: understand how groups collectively construct shared reality</a:t>
            </a:r>
            <a:endParaRPr lang="en-US" sz="1800" dirty="0"/>
          </a:p>
        </p:txBody>
      </p:sp>
      <p:pic>
        <p:nvPicPr>
          <p:cNvPr id="4" name="Image 0" descr="/tmp/p7/img/big_E.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8A4F9B"/>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1051560"/>
          </a:xfrm>
          <a:prstGeom prst="roundRect">
            <a:avLst>
              <a:gd name="adj" fmla="val 6957"/>
            </a:avLst>
          </a:prstGeom>
          <a:solidFill>
            <a:srgbClr val="EEF3F8"/>
          </a:solidFill>
          <a:ln w="9525">
            <a:solidFill>
              <a:srgbClr val="D5DEE6"/>
            </a:solidFill>
            <a:prstDash val="solid"/>
          </a:ln>
        </p:spPr>
      </p:sp>
      <p:sp>
        <p:nvSpPr>
          <p:cNvPr id="7" name="Text 4"/>
          <p:cNvSpPr txBox="1"/>
          <p:nvPr/>
        </p:nvSpPr>
        <p:spPr>
          <a:xfrm>
            <a:off x="4572000" y="2057400"/>
            <a:ext cx="6842455" cy="1051560"/>
          </a:xfrm>
          <a:prstGeom prst="rect">
            <a:avLst/>
          </a:prstGeom>
          <a:noFill/>
          <a:ln/>
        </p:spPr>
        <p:txBody>
          <a:bodyPr wrap="square" lIns="0" tIns="0" rIns="0" bIns="0" rtlCol="0" anchor="ctr"/>
          <a:lstStyle/>
          <a:p>
            <a:pPr indent="0" marL="0">
              <a:buNone/>
            </a:pPr>
            <a:r>
              <a:rPr lang="en-US" sz="1800" b="1" dirty="0">
                <a:solidFill>
                  <a:srgbClr val="8A4F9B"/>
                </a:solidFill>
                <a:latin typeface="Arial" pitchFamily="34" charset="0"/>
                <a:ea typeface="Arial" pitchFamily="34" charset="-122"/>
                <a:cs typeface="Arial" pitchFamily="34" charset="-120"/>
              </a:rPr>
              <a:t>Two people: We call it trust and We agree on norms</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Meaning is agreed between people through language.</a:t>
            </a:r>
            <a:endParaRPr lang="en-US" sz="1800" dirty="0"/>
          </a:p>
        </p:txBody>
      </p:sp>
      <p:sp>
        <p:nvSpPr>
          <p:cNvPr id="8" name="Shape 5"/>
          <p:cNvSpPr/>
          <p:nvPr/>
        </p:nvSpPr>
        <p:spPr>
          <a:xfrm>
            <a:off x="4343400" y="3246120"/>
            <a:ext cx="7299655" cy="1051560"/>
          </a:xfrm>
          <a:prstGeom prst="roundRect">
            <a:avLst>
              <a:gd name="adj" fmla="val 6957"/>
            </a:avLst>
          </a:prstGeom>
          <a:solidFill>
            <a:srgbClr val="EEF3F8"/>
          </a:solidFill>
          <a:ln w="9525">
            <a:solidFill>
              <a:srgbClr val="D5DEE6"/>
            </a:solidFill>
            <a:prstDash val="solid"/>
          </a:ln>
        </p:spPr>
      </p:sp>
      <p:sp>
        <p:nvSpPr>
          <p:cNvPr id="9" name="Text 6"/>
          <p:cNvSpPr txBox="1"/>
          <p:nvPr/>
        </p:nvSpPr>
        <p:spPr>
          <a:xfrm>
            <a:off x="4572000" y="3246120"/>
            <a:ext cx="6842455" cy="1051560"/>
          </a:xfrm>
          <a:prstGeom prst="rect">
            <a:avLst/>
          </a:prstGeom>
          <a:noFill/>
          <a:ln/>
        </p:spPr>
        <p:txBody>
          <a:bodyPr wrap="square" lIns="0" tIns="0" rIns="0" bIns="0" rtlCol="0" anchor="ctr"/>
          <a:lstStyle/>
          <a:p>
            <a:pPr indent="0" marL="0">
              <a:buNone/>
            </a:pPr>
            <a:r>
              <a:rPr lang="en-US" sz="1800" b="1" dirty="0">
                <a:solidFill>
                  <a:srgbClr val="8A4F9B"/>
                </a:solidFill>
                <a:latin typeface="Arial" pitchFamily="34" charset="0"/>
                <a:ea typeface="Arial" pitchFamily="34" charset="-122"/>
                <a:cs typeface="Arial" pitchFamily="34" charset="-120"/>
              </a:rPr>
              <a:t>Antennae joined together</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Knowledge is made in connection with others.</a:t>
            </a:r>
            <a:endParaRPr lang="en-US" sz="1800" dirty="0"/>
          </a:p>
        </p:txBody>
      </p:sp>
      <p:sp>
        <p:nvSpPr>
          <p:cNvPr id="10" name="Shape 7"/>
          <p:cNvSpPr/>
          <p:nvPr/>
        </p:nvSpPr>
        <p:spPr>
          <a:xfrm>
            <a:off x="4343400" y="4434840"/>
            <a:ext cx="7299655" cy="1051560"/>
          </a:xfrm>
          <a:prstGeom prst="roundRect">
            <a:avLst>
              <a:gd name="adj" fmla="val 6957"/>
            </a:avLst>
          </a:prstGeom>
          <a:solidFill>
            <a:srgbClr val="EEF3F8"/>
          </a:solidFill>
          <a:ln w="9525">
            <a:solidFill>
              <a:srgbClr val="D5DEE6"/>
            </a:solidFill>
            <a:prstDash val="solid"/>
          </a:ln>
        </p:spPr>
      </p:sp>
      <p:sp>
        <p:nvSpPr>
          <p:cNvPr id="11" name="Text 8"/>
          <p:cNvSpPr txBox="1"/>
          <p:nvPr/>
        </p:nvSpPr>
        <p:spPr>
          <a:xfrm>
            <a:off x="4572000" y="4434840"/>
            <a:ext cx="6842455" cy="1051560"/>
          </a:xfrm>
          <a:prstGeom prst="rect">
            <a:avLst/>
          </a:prstGeom>
          <a:noFill/>
          <a:ln/>
        </p:spPr>
        <p:txBody>
          <a:bodyPr wrap="square" lIns="0" tIns="0" rIns="0" bIns="0" rtlCol="0" anchor="ctr"/>
          <a:lstStyle/>
          <a:p>
            <a:pPr indent="0" marL="0">
              <a:buNone/>
            </a:pPr>
            <a:r>
              <a:rPr lang="en-US" sz="1800" b="1" dirty="0">
                <a:solidFill>
                  <a:srgbClr val="8A4F9B"/>
                </a:solidFill>
                <a:latin typeface="Arial" pitchFamily="34" charset="0"/>
                <a:ea typeface="Arial" pitchFamily="34" charset="-122"/>
                <a:cs typeface="Arial" pitchFamily="34" charset="-120"/>
              </a:rPr>
              <a:t>Figures on the chest</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group, not the individual, is the unit.</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pic>
        <p:nvPicPr>
          <p:cNvPr id="2" name="Image 0" descr="/tmp/p7/det/det_E.jpg">    </p:cNvPr>
          <p:cNvPicPr>
            <a:picLocks noChangeAspect="1"/>
          </p:cNvPicPr>
          <p:nvPr/>
        </p:nvPicPr>
        <p:blipFill>
          <a:blip r:embed="rId1"/>
          <a:stretch>
            <a:fillRect/>
          </a:stretch>
        </p:blipFill>
        <p:spPr>
          <a:xfrm>
            <a:off x="4377485" y="857774"/>
            <a:ext cx="3434234" cy="5146646"/>
          </a:xfrm>
          <a:prstGeom prst="rect">
            <a:avLst/>
          </a:prstGeom>
        </p:spPr>
      </p:pic>
      <p:sp>
        <p:nvSpPr>
          <p:cNvPr id="3" name="Text 0"/>
          <p:cNvSpPr txBox="1"/>
          <p:nvPr/>
        </p:nvSpPr>
        <p:spPr>
          <a:xfrm>
            <a:off x="411480" y="1097280"/>
            <a:ext cx="3108960" cy="4937760"/>
          </a:xfrm>
          <a:prstGeom prst="rect">
            <a:avLst/>
          </a:prstGeom>
          <a:noFill/>
          <a:ln/>
        </p:spPr>
        <p:txBody>
          <a:bodyPr wrap="square" lIns="0" tIns="0" rIns="0" bIns="0" rtlCol="0" anchor="t"/>
          <a:lstStyle/>
          <a:p>
            <a:pPr indent="0" marL="0">
              <a:buNone/>
            </a:pPr>
            <a:r>
              <a:rPr lang="en-US" sz="1800" b="1" dirty="0">
                <a:solidFill>
                  <a:srgbClr val="8A4F9B"/>
                </a:solidFill>
                <a:latin typeface="Arial" pitchFamily="34" charset="0"/>
                <a:ea typeface="Arial" pitchFamily="34" charset="-122"/>
                <a:cs typeface="Arial" pitchFamily="34" charset="-120"/>
              </a:rPr>
              <a:t>Who is Judge Dee?</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Based on Di Renjie, a real magistrate of China's Tang dynasty, made famous in English by Robert van Gulik's novels from the 1950s.</a:t>
            </a:r>
            <a:endParaRPr lang="en-US" sz="15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500" dirty="0"/>
          </a:p>
          <a:p>
            <a:pPr indent="0" marL="0">
              <a:buNone/>
            </a:pPr>
            <a:r>
              <a:rPr lang="en-US" sz="1500" b="1" dirty="0">
                <a:solidFill>
                  <a:srgbClr val="2E7D7A"/>
                </a:solidFill>
                <a:latin typeface="Arial" pitchFamily="34" charset="0"/>
                <a:ea typeface="Arial" pitchFamily="34" charset="-122"/>
                <a:cs typeface="Arial" pitchFamily="34" charset="-120"/>
              </a:rPr>
              <a:t>Why Alien E? </a:t>
            </a:r>
            <a:pPr indent="0" marL="0">
              <a:buNone/>
            </a:pPr>
            <a:r>
              <a:rPr lang="en-US" sz="1500" dirty="0">
                <a:solidFill>
                  <a:srgbClr val="1C2833"/>
                </a:solidFill>
                <a:latin typeface="Arial" pitchFamily="34" charset="0"/>
                <a:ea typeface="Arial" pitchFamily="34" charset="-122"/>
                <a:cs typeface="Arial" pitchFamily="34" charset="-120"/>
              </a:rPr>
              <a:t>He solves cases by understanding a community's customs, shared beliefs and the way people talk.</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F: Critical theory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DCI John Luther | Goal: expose oppression and actively work to change it</a:t>
            </a:r>
            <a:endParaRPr lang="en-US" sz="1800" dirty="0"/>
          </a:p>
        </p:txBody>
      </p:sp>
      <p:pic>
        <p:nvPicPr>
          <p:cNvPr id="4" name="Image 0" descr="/tmp/p7/img/big_F.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A8622A"/>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937260"/>
          </a:xfrm>
          <a:prstGeom prst="roundRect">
            <a:avLst>
              <a:gd name="adj" fmla="val 7805"/>
            </a:avLst>
          </a:prstGeom>
          <a:solidFill>
            <a:srgbClr val="EEF3F8"/>
          </a:solidFill>
          <a:ln w="9525">
            <a:solidFill>
              <a:srgbClr val="D5DEE6"/>
            </a:solidFill>
            <a:prstDash val="solid"/>
          </a:ln>
        </p:spPr>
      </p:sp>
      <p:sp>
        <p:nvSpPr>
          <p:cNvPr id="7" name="Text 4"/>
          <p:cNvSpPr txBox="1"/>
          <p:nvPr/>
        </p:nvSpPr>
        <p:spPr>
          <a:xfrm>
            <a:off x="4572000" y="2057400"/>
            <a:ext cx="6842455" cy="937260"/>
          </a:xfrm>
          <a:prstGeom prst="rect">
            <a:avLst/>
          </a:prstGeom>
          <a:noFill/>
          <a:ln/>
        </p:spPr>
        <p:txBody>
          <a:bodyPr wrap="square" lIns="0" tIns="0" rIns="0" bIns="0" rtlCol="0" anchor="ctr"/>
          <a:lstStyle/>
          <a:p>
            <a:pPr indent="0" marL="0">
              <a:buNone/>
            </a:pPr>
            <a:r>
              <a:rPr lang="en-US" sz="1800" b="1" dirty="0">
                <a:solidFill>
                  <a:srgbClr val="A8622A"/>
                </a:solidFill>
                <a:latin typeface="Arial" pitchFamily="34" charset="0"/>
                <a:ea typeface="Arial" pitchFamily="34" charset="-122"/>
                <a:cs typeface="Arial" pitchFamily="34" charset="-120"/>
              </a:rPr>
              <a:t>Sign: WHO? POWER, with a pyramid</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Who holds power and who is at the bottom.</a:t>
            </a:r>
            <a:endParaRPr lang="en-US" sz="1800" dirty="0"/>
          </a:p>
        </p:txBody>
      </p:sp>
      <p:sp>
        <p:nvSpPr>
          <p:cNvPr id="8" name="Shape 5"/>
          <p:cNvSpPr/>
          <p:nvPr/>
        </p:nvSpPr>
        <p:spPr>
          <a:xfrm>
            <a:off x="4343400" y="3131820"/>
            <a:ext cx="7299655" cy="937260"/>
          </a:xfrm>
          <a:prstGeom prst="roundRect">
            <a:avLst>
              <a:gd name="adj" fmla="val 7805"/>
            </a:avLst>
          </a:prstGeom>
          <a:solidFill>
            <a:srgbClr val="EEF3F8"/>
          </a:solidFill>
          <a:ln w="9525">
            <a:solidFill>
              <a:srgbClr val="D5DEE6"/>
            </a:solidFill>
            <a:prstDash val="solid"/>
          </a:ln>
        </p:spPr>
      </p:sp>
      <p:sp>
        <p:nvSpPr>
          <p:cNvPr id="9" name="Text 6"/>
          <p:cNvSpPr txBox="1"/>
          <p:nvPr/>
        </p:nvSpPr>
        <p:spPr>
          <a:xfrm>
            <a:off x="4572000" y="3131820"/>
            <a:ext cx="6842455" cy="937260"/>
          </a:xfrm>
          <a:prstGeom prst="rect">
            <a:avLst/>
          </a:prstGeom>
          <a:noFill/>
          <a:ln/>
        </p:spPr>
        <p:txBody>
          <a:bodyPr wrap="square" lIns="0" tIns="0" rIns="0" bIns="0" rtlCol="0" anchor="ctr"/>
          <a:lstStyle/>
          <a:p>
            <a:pPr indent="0" marL="0">
              <a:buNone/>
            </a:pPr>
            <a:r>
              <a:rPr lang="en-US" sz="1800" b="1" dirty="0">
                <a:solidFill>
                  <a:srgbClr val="A8622A"/>
                </a:solidFill>
                <a:latin typeface="Arial" pitchFamily="34" charset="0"/>
                <a:ea typeface="Arial" pitchFamily="34" charset="-122"/>
                <a:cs typeface="Arial" pitchFamily="34" charset="-120"/>
              </a:rPr>
              <a:t>Megaphone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Giving voice to those who are not heard.</a:t>
            </a:r>
            <a:endParaRPr lang="en-US" sz="1800" dirty="0"/>
          </a:p>
        </p:txBody>
      </p:sp>
      <p:sp>
        <p:nvSpPr>
          <p:cNvPr id="10" name="Shape 7"/>
          <p:cNvSpPr/>
          <p:nvPr/>
        </p:nvSpPr>
        <p:spPr>
          <a:xfrm>
            <a:off x="4343400" y="4206240"/>
            <a:ext cx="7299655" cy="937260"/>
          </a:xfrm>
          <a:prstGeom prst="roundRect">
            <a:avLst>
              <a:gd name="adj" fmla="val 7805"/>
            </a:avLst>
          </a:prstGeom>
          <a:solidFill>
            <a:srgbClr val="EEF3F8"/>
          </a:solidFill>
          <a:ln w="9525">
            <a:solidFill>
              <a:srgbClr val="D5DEE6"/>
            </a:solidFill>
            <a:prstDash val="solid"/>
          </a:ln>
        </p:spPr>
      </p:sp>
      <p:sp>
        <p:nvSpPr>
          <p:cNvPr id="11" name="Text 8"/>
          <p:cNvSpPr txBox="1"/>
          <p:nvPr/>
        </p:nvSpPr>
        <p:spPr>
          <a:xfrm>
            <a:off x="4572000" y="4206240"/>
            <a:ext cx="6842455" cy="937260"/>
          </a:xfrm>
          <a:prstGeom prst="rect">
            <a:avLst/>
          </a:prstGeom>
          <a:noFill/>
          <a:ln/>
        </p:spPr>
        <p:txBody>
          <a:bodyPr wrap="square" lIns="0" tIns="0" rIns="0" bIns="0" rtlCol="0" anchor="ctr"/>
          <a:lstStyle/>
          <a:p>
            <a:pPr indent="0" marL="0">
              <a:buNone/>
            </a:pPr>
            <a:r>
              <a:rPr lang="en-US" sz="1800" b="1" dirty="0">
                <a:solidFill>
                  <a:srgbClr val="A8622A"/>
                </a:solidFill>
                <a:latin typeface="Arial" pitchFamily="34" charset="0"/>
                <a:ea typeface="Arial" pitchFamily="34" charset="-122"/>
                <a:cs typeface="Arial" pitchFamily="34" charset="-120"/>
              </a:rPr>
              <a:t>Raised fist</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Research aimed at change, not only understanding.</a:t>
            </a:r>
            <a:endParaRPr lang="en-US" sz="1800" dirty="0"/>
          </a:p>
        </p:txBody>
      </p:sp>
      <p:sp>
        <p:nvSpPr>
          <p:cNvPr id="12" name="Shape 9"/>
          <p:cNvSpPr/>
          <p:nvPr/>
        </p:nvSpPr>
        <p:spPr>
          <a:xfrm>
            <a:off x="4343400" y="5280660"/>
            <a:ext cx="7299655" cy="937260"/>
          </a:xfrm>
          <a:prstGeom prst="roundRect">
            <a:avLst>
              <a:gd name="adj" fmla="val 7805"/>
            </a:avLst>
          </a:prstGeom>
          <a:solidFill>
            <a:srgbClr val="EEF3F8"/>
          </a:solidFill>
          <a:ln w="9525">
            <a:solidFill>
              <a:srgbClr val="D5DEE6"/>
            </a:solidFill>
            <a:prstDash val="solid"/>
          </a:ln>
        </p:spPr>
      </p:sp>
      <p:sp>
        <p:nvSpPr>
          <p:cNvPr id="13" name="Text 10"/>
          <p:cNvSpPr txBox="1"/>
          <p:nvPr/>
        </p:nvSpPr>
        <p:spPr>
          <a:xfrm>
            <a:off x="4572000" y="5280660"/>
            <a:ext cx="6842455" cy="937260"/>
          </a:xfrm>
          <a:prstGeom prst="rect">
            <a:avLst/>
          </a:prstGeom>
          <a:noFill/>
          <a:ln/>
        </p:spPr>
        <p:txBody>
          <a:bodyPr wrap="square" lIns="0" tIns="0" rIns="0" bIns="0" rtlCol="0" anchor="ctr"/>
          <a:lstStyle/>
          <a:p>
            <a:pPr indent="0" marL="0">
              <a:buNone/>
            </a:pPr>
            <a:r>
              <a:rPr lang="en-US" sz="1800" b="1" dirty="0">
                <a:solidFill>
                  <a:srgbClr val="A8622A"/>
                </a:solidFill>
                <a:latin typeface="Arial" pitchFamily="34" charset="0"/>
                <a:ea typeface="Arial" pitchFamily="34" charset="-122"/>
                <a:cs typeface="Arial" pitchFamily="34" charset="-120"/>
              </a:rPr>
              <a:t>Warning badge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Alerting others to injustice.</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pic>
        <p:nvPicPr>
          <p:cNvPr id="2" name="Image 0" descr="/tmp/p7/det/det_F.png">    </p:cNvPr>
          <p:cNvPicPr>
            <a:picLocks noChangeAspect="1"/>
          </p:cNvPicPr>
          <p:nvPr/>
        </p:nvPicPr>
        <p:blipFill>
          <a:blip r:embed="rId1"/>
          <a:stretch>
            <a:fillRect/>
          </a:stretch>
        </p:blipFill>
        <p:spPr>
          <a:xfrm>
            <a:off x="3810000" y="0"/>
            <a:ext cx="4572000" cy="6858000"/>
          </a:xfrm>
          <a:prstGeom prst="rect">
            <a:avLst/>
          </a:prstGeom>
        </p:spPr>
      </p:pic>
      <p:sp>
        <p:nvSpPr>
          <p:cNvPr id="3" name="Text 0"/>
          <p:cNvSpPr txBox="1"/>
          <p:nvPr/>
        </p:nvSpPr>
        <p:spPr>
          <a:xfrm>
            <a:off x="411480" y="1097280"/>
            <a:ext cx="3108960" cy="4937760"/>
          </a:xfrm>
          <a:prstGeom prst="rect">
            <a:avLst/>
          </a:prstGeom>
          <a:noFill/>
          <a:ln/>
        </p:spPr>
        <p:txBody>
          <a:bodyPr wrap="square" lIns="0" tIns="0" rIns="0" bIns="0" rtlCol="0" anchor="t"/>
          <a:lstStyle/>
          <a:p>
            <a:pPr indent="0" marL="0">
              <a:buNone/>
            </a:pPr>
            <a:r>
              <a:rPr lang="en-US" sz="1800" b="1" dirty="0">
                <a:solidFill>
                  <a:srgbClr val="A8622A"/>
                </a:solidFill>
                <a:latin typeface="Arial" pitchFamily="34" charset="0"/>
                <a:ea typeface="Arial" pitchFamily="34" charset="-122"/>
                <a:cs typeface="Arial" pitchFamily="34" charset="-120"/>
              </a:rPr>
              <a:t>Who is DCI John Luther?</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The London detective in the BBC drama Luther (from 2010), played by Idris Elba. He bends the rules to protect victims.</a:t>
            </a:r>
            <a:endParaRPr lang="en-US" sz="15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500" dirty="0"/>
          </a:p>
          <a:p>
            <a:pPr indent="0" marL="0">
              <a:buNone/>
            </a:pPr>
            <a:r>
              <a:rPr lang="en-US" sz="1500" b="1" dirty="0">
                <a:solidFill>
                  <a:srgbClr val="2E7D7A"/>
                </a:solidFill>
                <a:latin typeface="Arial" pitchFamily="34" charset="0"/>
                <a:ea typeface="Arial" pitchFamily="34" charset="-122"/>
                <a:cs typeface="Arial" pitchFamily="34" charset="-120"/>
              </a:rPr>
              <a:t>Why Alien F? </a:t>
            </a:r>
            <a:pPr indent="0" marL="0">
              <a:buNone/>
            </a:pPr>
            <a:r>
              <a:rPr lang="en-US" sz="1500" dirty="0">
                <a:solidFill>
                  <a:srgbClr val="1C2833"/>
                </a:solidFill>
                <a:latin typeface="Arial" pitchFamily="34" charset="0"/>
                <a:ea typeface="Arial" pitchFamily="34" charset="-122"/>
                <a:cs typeface="Arial" pitchFamily="34" charset="-120"/>
              </a:rPr>
              <a:t>He takes the side of those who are harmed against those with power.</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G: Pragmatism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Benoit Blanc | Goal: solve practical problems with workable solutions</a:t>
            </a:r>
            <a:endParaRPr lang="en-US" sz="1800" dirty="0"/>
          </a:p>
        </p:txBody>
      </p:sp>
      <p:pic>
        <p:nvPicPr>
          <p:cNvPr id="4" name="Image 0" descr="/tmp/p7/img/big_G.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1F6E6F"/>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1051560"/>
          </a:xfrm>
          <a:prstGeom prst="roundRect">
            <a:avLst>
              <a:gd name="adj" fmla="val 6957"/>
            </a:avLst>
          </a:prstGeom>
          <a:solidFill>
            <a:srgbClr val="EEF3F8"/>
          </a:solidFill>
          <a:ln w="9525">
            <a:solidFill>
              <a:srgbClr val="D5DEE6"/>
            </a:solidFill>
            <a:prstDash val="solid"/>
          </a:ln>
        </p:spPr>
      </p:sp>
      <p:sp>
        <p:nvSpPr>
          <p:cNvPr id="7" name="Text 4"/>
          <p:cNvSpPr txBox="1"/>
          <p:nvPr/>
        </p:nvSpPr>
        <p:spPr>
          <a:xfrm>
            <a:off x="4572000" y="2057400"/>
            <a:ext cx="6842455" cy="1051560"/>
          </a:xfrm>
          <a:prstGeom prst="rect">
            <a:avLst/>
          </a:prstGeom>
          <a:noFill/>
          <a:ln/>
        </p:spPr>
        <p:txBody>
          <a:bodyPr wrap="square" lIns="0" tIns="0" rIns="0" bIns="0" rtlCol="0" anchor="ctr"/>
          <a:lstStyle/>
          <a:p>
            <a:pPr indent="0" marL="0">
              <a:buNone/>
            </a:pPr>
            <a:r>
              <a:rPr lang="en-US" sz="1800" b="1" dirty="0">
                <a:solidFill>
                  <a:srgbClr val="1F6E6F"/>
                </a:solidFill>
                <a:latin typeface="Arial" pitchFamily="34" charset="0"/>
                <a:ea typeface="Arial" pitchFamily="34" charset="-122"/>
                <a:cs typeface="Arial" pitchFamily="34" charset="-120"/>
              </a:rPr>
              <a:t>Bubble: WHATEVER WORKS!</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Knowledge is judged by its practical consequences.</a:t>
            </a:r>
            <a:endParaRPr lang="en-US" sz="1800" dirty="0"/>
          </a:p>
        </p:txBody>
      </p:sp>
      <p:sp>
        <p:nvSpPr>
          <p:cNvPr id="8" name="Shape 5"/>
          <p:cNvSpPr/>
          <p:nvPr/>
        </p:nvSpPr>
        <p:spPr>
          <a:xfrm>
            <a:off x="4343400" y="3246120"/>
            <a:ext cx="7299655" cy="1051560"/>
          </a:xfrm>
          <a:prstGeom prst="roundRect">
            <a:avLst>
              <a:gd name="adj" fmla="val 6957"/>
            </a:avLst>
          </a:prstGeom>
          <a:solidFill>
            <a:srgbClr val="EEF3F8"/>
          </a:solidFill>
          <a:ln w="9525">
            <a:solidFill>
              <a:srgbClr val="D5DEE6"/>
            </a:solidFill>
            <a:prstDash val="solid"/>
          </a:ln>
        </p:spPr>
      </p:sp>
      <p:sp>
        <p:nvSpPr>
          <p:cNvPr id="9" name="Text 6"/>
          <p:cNvSpPr txBox="1"/>
          <p:nvPr/>
        </p:nvSpPr>
        <p:spPr>
          <a:xfrm>
            <a:off x="4572000" y="3246120"/>
            <a:ext cx="6842455" cy="1051560"/>
          </a:xfrm>
          <a:prstGeom prst="rect">
            <a:avLst/>
          </a:prstGeom>
          <a:noFill/>
          <a:ln/>
        </p:spPr>
        <p:txBody>
          <a:bodyPr wrap="square" lIns="0" tIns="0" rIns="0" bIns="0" rtlCol="0" anchor="ctr"/>
          <a:lstStyle/>
          <a:p>
            <a:pPr indent="0" marL="0">
              <a:buNone/>
            </a:pPr>
            <a:r>
              <a:rPr lang="en-US" sz="1800" b="1" dirty="0">
                <a:solidFill>
                  <a:srgbClr val="1F6E6F"/>
                </a:solidFill>
                <a:latin typeface="Arial" pitchFamily="34" charset="0"/>
                <a:ea typeface="Arial" pitchFamily="34" charset="-122"/>
                <a:cs typeface="Arial" pitchFamily="34" charset="-120"/>
              </a:rPr>
              <a:t>Spanner</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A toolkit of methods, chosen to fit the question.</a:t>
            </a:r>
            <a:endParaRPr lang="en-US" sz="1800" dirty="0"/>
          </a:p>
        </p:txBody>
      </p:sp>
      <p:sp>
        <p:nvSpPr>
          <p:cNvPr id="10" name="Shape 7"/>
          <p:cNvSpPr/>
          <p:nvPr/>
        </p:nvSpPr>
        <p:spPr>
          <a:xfrm>
            <a:off x="4343400" y="4434840"/>
            <a:ext cx="7299655" cy="1051560"/>
          </a:xfrm>
          <a:prstGeom prst="roundRect">
            <a:avLst>
              <a:gd name="adj" fmla="val 6957"/>
            </a:avLst>
          </a:prstGeom>
          <a:solidFill>
            <a:srgbClr val="EEF3F8"/>
          </a:solidFill>
          <a:ln w="9525">
            <a:solidFill>
              <a:srgbClr val="D5DEE6"/>
            </a:solidFill>
            <a:prstDash val="solid"/>
          </a:ln>
        </p:spPr>
      </p:sp>
      <p:sp>
        <p:nvSpPr>
          <p:cNvPr id="11" name="Text 8"/>
          <p:cNvSpPr txBox="1"/>
          <p:nvPr/>
        </p:nvSpPr>
        <p:spPr>
          <a:xfrm>
            <a:off x="4572000" y="4434840"/>
            <a:ext cx="6842455" cy="1051560"/>
          </a:xfrm>
          <a:prstGeom prst="rect">
            <a:avLst/>
          </a:prstGeom>
          <a:noFill/>
          <a:ln/>
        </p:spPr>
        <p:txBody>
          <a:bodyPr wrap="square" lIns="0" tIns="0" rIns="0" bIns="0" rtlCol="0" anchor="ctr"/>
          <a:lstStyle/>
          <a:p>
            <a:pPr indent="0" marL="0">
              <a:buNone/>
            </a:pPr>
            <a:r>
              <a:rPr lang="en-US" sz="1800" b="1" dirty="0">
                <a:solidFill>
                  <a:srgbClr val="1F6E6F"/>
                </a:solidFill>
                <a:latin typeface="Arial" pitchFamily="34" charset="0"/>
                <a:ea typeface="Arial" pitchFamily="34" charset="-122"/>
                <a:cs typeface="Arial" pitchFamily="34" charset="-120"/>
              </a:rPr>
              <a:t>Bar chart and pencil</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Numbers and words combined, showing whether a change worked.</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pic>
        <p:nvPicPr>
          <p:cNvPr id="2" name="Image 0" descr="/tmp/p7/det/det_G.jpg">    </p:cNvPr>
          <p:cNvPicPr>
            <a:picLocks noChangeAspect="1"/>
          </p:cNvPicPr>
          <p:nvPr/>
        </p:nvPicPr>
        <p:blipFill>
          <a:blip r:embed="rId1"/>
          <a:stretch>
            <a:fillRect/>
          </a:stretch>
        </p:blipFill>
        <p:spPr>
          <a:xfrm>
            <a:off x="4587573" y="857774"/>
            <a:ext cx="3014058" cy="5146646"/>
          </a:xfrm>
          <a:prstGeom prst="rect">
            <a:avLst/>
          </a:prstGeom>
        </p:spPr>
      </p:pic>
      <p:sp>
        <p:nvSpPr>
          <p:cNvPr id="3" name="Text 0"/>
          <p:cNvSpPr txBox="1"/>
          <p:nvPr/>
        </p:nvSpPr>
        <p:spPr>
          <a:xfrm>
            <a:off x="411480" y="1097280"/>
            <a:ext cx="3108960" cy="4937760"/>
          </a:xfrm>
          <a:prstGeom prst="rect">
            <a:avLst/>
          </a:prstGeom>
          <a:noFill/>
          <a:ln/>
        </p:spPr>
        <p:txBody>
          <a:bodyPr wrap="square" lIns="0" tIns="0" rIns="0" bIns="0" rtlCol="0" anchor="t"/>
          <a:lstStyle/>
          <a:p>
            <a:pPr indent="0" marL="0">
              <a:buNone/>
            </a:pPr>
            <a:r>
              <a:rPr lang="en-US" sz="1800" b="1" dirty="0">
                <a:solidFill>
                  <a:srgbClr val="1F6E6F"/>
                </a:solidFill>
                <a:latin typeface="Arial" pitchFamily="34" charset="0"/>
                <a:ea typeface="Arial" pitchFamily="34" charset="-122"/>
                <a:cs typeface="Arial" pitchFamily="34" charset="-120"/>
              </a:rPr>
              <a:t>Who is Benoit Blanc?</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The detective in Rian Johnson's Knives Out films (from 2019), played by Daniel Craig.</a:t>
            </a:r>
            <a:endParaRPr lang="en-US" sz="15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500" dirty="0"/>
          </a:p>
          <a:p>
            <a:pPr indent="0" marL="0">
              <a:buNone/>
            </a:pPr>
            <a:r>
              <a:rPr lang="en-US" sz="1500" b="1" dirty="0">
                <a:solidFill>
                  <a:srgbClr val="2E7D7A"/>
                </a:solidFill>
                <a:latin typeface="Arial" pitchFamily="34" charset="0"/>
                <a:ea typeface="Arial" pitchFamily="34" charset="-122"/>
                <a:cs typeface="Arial" pitchFamily="34" charset="-120"/>
              </a:rPr>
              <a:t>Why Alien G? </a:t>
            </a:r>
            <a:pPr indent="0" marL="0">
              <a:buNone/>
            </a:pPr>
            <a:r>
              <a:rPr lang="en-US" sz="1500" dirty="0">
                <a:solidFill>
                  <a:srgbClr val="1C2833"/>
                </a:solidFill>
                <a:latin typeface="Arial" pitchFamily="34" charset="0"/>
                <a:ea typeface="Arial" pitchFamily="34" charset="-122"/>
                <a:cs typeface="Arial" pitchFamily="34" charset="-120"/>
              </a:rPr>
              <a:t>He follows whatever line of inquiry works and judges a theory by whether it solves the case.</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Four families of aliens</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Grouped by what research is for: explanation, understanding, critique or consequence</a:t>
            </a:r>
            <a:endParaRPr lang="en-US" sz="1800" dirty="0"/>
          </a:p>
        </p:txBody>
      </p:sp>
      <p:sp>
        <p:nvSpPr>
          <p:cNvPr id="4" name="Shape 2"/>
          <p:cNvSpPr/>
          <p:nvPr/>
        </p:nvSpPr>
        <p:spPr>
          <a:xfrm>
            <a:off x="548640" y="1600200"/>
            <a:ext cx="2743200" cy="4526280"/>
          </a:xfrm>
          <a:prstGeom prst="roundRect">
            <a:avLst>
              <a:gd name="adj" fmla="val 2667"/>
            </a:avLst>
          </a:prstGeom>
          <a:solidFill>
            <a:srgbClr val="EEF3F8"/>
          </a:solidFill>
          <a:ln w="9525">
            <a:solidFill>
              <a:srgbClr val="D5DEE6"/>
            </a:solidFill>
            <a:prstDash val="solid"/>
          </a:ln>
        </p:spPr>
      </p:sp>
      <p:sp>
        <p:nvSpPr>
          <p:cNvPr id="5" name="Text 3"/>
          <p:cNvSpPr txBox="1"/>
          <p:nvPr/>
        </p:nvSpPr>
        <p:spPr>
          <a:xfrm>
            <a:off x="685800" y="1691640"/>
            <a:ext cx="2468880" cy="77724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Explanation</a:t>
            </a:r>
            <a:endParaRPr lang="en-US" sz="2000" dirty="0"/>
          </a:p>
          <a:p>
            <a:pPr indent="0" marL="0">
              <a:buNone/>
            </a:pPr>
            <a:r>
              <a:rPr lang="en-US" sz="1500" i="1" dirty="0">
                <a:solidFill>
                  <a:srgbClr val="1C2833"/>
                </a:solidFill>
                <a:latin typeface="Arial" pitchFamily="34" charset="0"/>
                <a:ea typeface="Arial" pitchFamily="34" charset="-122"/>
                <a:cs typeface="Arial" pitchFamily="34" charset="-120"/>
              </a:rPr>
              <a:t>Mainly quantitative</a:t>
            </a:r>
            <a:endParaRPr lang="en-US" sz="2000" dirty="0"/>
          </a:p>
        </p:txBody>
      </p:sp>
      <p:pic>
        <p:nvPicPr>
          <p:cNvPr id="6" name="Image 0" descr="/tmp/p7/img/big_A.png">    </p:cNvPr>
          <p:cNvPicPr>
            <a:picLocks noChangeAspect="1"/>
          </p:cNvPicPr>
          <p:nvPr/>
        </p:nvPicPr>
        <p:blipFill>
          <a:blip r:embed="rId1"/>
          <a:stretch>
            <a:fillRect/>
          </a:stretch>
        </p:blipFill>
        <p:spPr>
          <a:xfrm>
            <a:off x="1074420" y="2606040"/>
            <a:ext cx="777240" cy="1088136"/>
          </a:xfrm>
          <a:prstGeom prst="rect">
            <a:avLst/>
          </a:prstGeom>
        </p:spPr>
      </p:pic>
      <p:sp>
        <p:nvSpPr>
          <p:cNvPr id="7" name="Text 4"/>
          <p:cNvSpPr txBox="1"/>
          <p:nvPr/>
        </p:nvSpPr>
        <p:spPr>
          <a:xfrm>
            <a:off x="800100" y="3721608"/>
            <a:ext cx="1325880" cy="365760"/>
          </a:xfrm>
          <a:prstGeom prst="rect">
            <a:avLst/>
          </a:prstGeom>
          <a:noFill/>
          <a:ln/>
        </p:spPr>
        <p:txBody>
          <a:bodyPr wrap="square" lIns="0" tIns="0" rIns="0" bIns="0" rtlCol="0" anchor="t"/>
          <a:lstStyle/>
          <a:p>
            <a:pPr algn="ctr" indent="0" marL="0">
              <a:buNone/>
            </a:pPr>
            <a:r>
              <a:rPr lang="en-US" sz="1400" b="1" dirty="0">
                <a:solidFill>
                  <a:srgbClr val="2E7D7D"/>
                </a:solidFill>
                <a:latin typeface="Arial" pitchFamily="34" charset="0"/>
                <a:ea typeface="Arial" pitchFamily="34" charset="-122"/>
                <a:cs typeface="Arial" pitchFamily="34" charset="-120"/>
              </a:rPr>
              <a:t>A</a:t>
            </a:r>
            <a:endParaRPr lang="en-US" sz="1400" dirty="0"/>
          </a:p>
        </p:txBody>
      </p:sp>
      <p:pic>
        <p:nvPicPr>
          <p:cNvPr id="8" name="Image 1" descr="/tmp/p7/img/big_B.png">    </p:cNvPr>
          <p:cNvPicPr>
            <a:picLocks noChangeAspect="1"/>
          </p:cNvPicPr>
          <p:nvPr/>
        </p:nvPicPr>
        <p:blipFill>
          <a:blip r:embed="rId2"/>
          <a:stretch>
            <a:fillRect/>
          </a:stretch>
        </p:blipFill>
        <p:spPr>
          <a:xfrm>
            <a:off x="1988820" y="2606040"/>
            <a:ext cx="777240" cy="1088136"/>
          </a:xfrm>
          <a:prstGeom prst="rect">
            <a:avLst/>
          </a:prstGeom>
        </p:spPr>
      </p:pic>
      <p:sp>
        <p:nvSpPr>
          <p:cNvPr id="9" name="Text 5"/>
          <p:cNvSpPr txBox="1"/>
          <p:nvPr/>
        </p:nvSpPr>
        <p:spPr>
          <a:xfrm>
            <a:off x="1714500" y="3721608"/>
            <a:ext cx="1325880" cy="365760"/>
          </a:xfrm>
          <a:prstGeom prst="rect">
            <a:avLst/>
          </a:prstGeom>
          <a:noFill/>
          <a:ln/>
        </p:spPr>
        <p:txBody>
          <a:bodyPr wrap="square" lIns="0" tIns="0" rIns="0" bIns="0" rtlCol="0" anchor="t"/>
          <a:lstStyle/>
          <a:p>
            <a:pPr algn="ctr" indent="0" marL="0">
              <a:buNone/>
            </a:pPr>
            <a:r>
              <a:rPr lang="en-US" sz="1400" b="1" dirty="0">
                <a:solidFill>
                  <a:srgbClr val="3F7F4A"/>
                </a:solidFill>
                <a:latin typeface="Arial" pitchFamily="34" charset="0"/>
                <a:ea typeface="Arial" pitchFamily="34" charset="-122"/>
                <a:cs typeface="Arial" pitchFamily="34" charset="-120"/>
              </a:rPr>
              <a:t>B</a:t>
            </a:r>
            <a:endParaRPr lang="en-US" sz="1400" dirty="0"/>
          </a:p>
        </p:txBody>
      </p:sp>
      <p:sp>
        <p:nvSpPr>
          <p:cNvPr id="10" name="Text 6"/>
          <p:cNvSpPr txBox="1"/>
          <p:nvPr/>
        </p:nvSpPr>
        <p:spPr>
          <a:xfrm>
            <a:off x="685800" y="4160520"/>
            <a:ext cx="2468880" cy="1874520"/>
          </a:xfrm>
          <a:prstGeom prst="rect">
            <a:avLst/>
          </a:prstGeom>
          <a:noFill/>
          <a:ln/>
        </p:spPr>
        <p:txBody>
          <a:bodyPr wrap="square" lIns="0" tIns="0" rIns="0" bIns="0" rtlCol="0" anchor="t"/>
          <a:lstStyle/>
          <a:p>
            <a:pPr indent="0" marL="0">
              <a:buNone/>
            </a:pPr>
            <a:r>
              <a:rPr lang="en-US" sz="1600" dirty="0">
                <a:solidFill>
                  <a:srgbClr val="1C2833"/>
                </a:solidFill>
                <a:latin typeface="Arial" pitchFamily="34" charset="0"/>
                <a:ea typeface="Arial" pitchFamily="34" charset="-122"/>
                <a:cs typeface="Arial" pitchFamily="34" charset="-120"/>
              </a:rPr>
              <a:t>A Positivism and B Post-positivism. Find out what causes what, and predict it. Measurement and statistics.</a:t>
            </a:r>
            <a:endParaRPr lang="en-US" sz="1600" dirty="0"/>
          </a:p>
        </p:txBody>
      </p:sp>
      <p:sp>
        <p:nvSpPr>
          <p:cNvPr id="11" name="Shape 7"/>
          <p:cNvSpPr/>
          <p:nvPr/>
        </p:nvSpPr>
        <p:spPr>
          <a:xfrm>
            <a:off x="3392424" y="1600200"/>
            <a:ext cx="3749040" cy="4526280"/>
          </a:xfrm>
          <a:prstGeom prst="roundRect">
            <a:avLst>
              <a:gd name="adj" fmla="val 1951"/>
            </a:avLst>
          </a:prstGeom>
          <a:solidFill>
            <a:srgbClr val="E3F1F0"/>
          </a:solidFill>
          <a:ln w="9525">
            <a:solidFill>
              <a:srgbClr val="D5DEE6"/>
            </a:solidFill>
            <a:prstDash val="solid"/>
          </a:ln>
        </p:spPr>
      </p:sp>
      <p:sp>
        <p:nvSpPr>
          <p:cNvPr id="12" name="Text 8"/>
          <p:cNvSpPr txBox="1"/>
          <p:nvPr/>
        </p:nvSpPr>
        <p:spPr>
          <a:xfrm>
            <a:off x="3529584" y="1691640"/>
            <a:ext cx="3474720" cy="77724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Understanding</a:t>
            </a:r>
            <a:endParaRPr lang="en-US" sz="2000" dirty="0"/>
          </a:p>
          <a:p>
            <a:pPr indent="0" marL="0">
              <a:buNone/>
            </a:pPr>
            <a:r>
              <a:rPr lang="en-US" sz="1500" i="1" dirty="0">
                <a:solidFill>
                  <a:srgbClr val="1C2833"/>
                </a:solidFill>
                <a:latin typeface="Arial" pitchFamily="34" charset="0"/>
                <a:ea typeface="Arial" pitchFamily="34" charset="-122"/>
                <a:cs typeface="Arial" pitchFamily="34" charset="-120"/>
              </a:rPr>
              <a:t>The qualitative umbrella</a:t>
            </a:r>
            <a:endParaRPr lang="en-US" sz="2000" dirty="0"/>
          </a:p>
        </p:txBody>
      </p:sp>
      <p:pic>
        <p:nvPicPr>
          <p:cNvPr id="13" name="Image 2" descr="/tmp/p7/img/big_C.png">    </p:cNvPr>
          <p:cNvPicPr>
            <a:picLocks noChangeAspect="1"/>
          </p:cNvPicPr>
          <p:nvPr/>
        </p:nvPicPr>
        <p:blipFill>
          <a:blip r:embed="rId3"/>
          <a:stretch>
            <a:fillRect/>
          </a:stretch>
        </p:blipFill>
        <p:spPr>
          <a:xfrm>
            <a:off x="3963924" y="2606040"/>
            <a:ext cx="777240" cy="1088136"/>
          </a:xfrm>
          <a:prstGeom prst="rect">
            <a:avLst/>
          </a:prstGeom>
        </p:spPr>
      </p:pic>
      <p:sp>
        <p:nvSpPr>
          <p:cNvPr id="14" name="Text 9"/>
          <p:cNvSpPr txBox="1"/>
          <p:nvPr/>
        </p:nvSpPr>
        <p:spPr>
          <a:xfrm>
            <a:off x="3689604" y="3721608"/>
            <a:ext cx="1325880" cy="365760"/>
          </a:xfrm>
          <a:prstGeom prst="rect">
            <a:avLst/>
          </a:prstGeom>
          <a:noFill/>
          <a:ln/>
        </p:spPr>
        <p:txBody>
          <a:bodyPr wrap="square" lIns="0" tIns="0" rIns="0" bIns="0" rtlCol="0" anchor="t"/>
          <a:lstStyle/>
          <a:p>
            <a:pPr algn="ctr" indent="0" marL="0">
              <a:buNone/>
            </a:pPr>
            <a:r>
              <a:rPr lang="en-US" sz="1400" b="1" dirty="0">
                <a:solidFill>
                  <a:srgbClr val="A4553D"/>
                </a:solidFill>
                <a:latin typeface="Arial" pitchFamily="34" charset="0"/>
                <a:ea typeface="Arial" pitchFamily="34" charset="-122"/>
                <a:cs typeface="Arial" pitchFamily="34" charset="-120"/>
              </a:rPr>
              <a:t>C</a:t>
            </a:r>
            <a:endParaRPr lang="en-US" sz="1400" dirty="0"/>
          </a:p>
        </p:txBody>
      </p:sp>
      <p:pic>
        <p:nvPicPr>
          <p:cNvPr id="15" name="Image 3" descr="/tmp/p7/img/big_D.png">    </p:cNvPr>
          <p:cNvPicPr>
            <a:picLocks noChangeAspect="1"/>
          </p:cNvPicPr>
          <p:nvPr/>
        </p:nvPicPr>
        <p:blipFill>
          <a:blip r:embed="rId4"/>
          <a:stretch>
            <a:fillRect/>
          </a:stretch>
        </p:blipFill>
        <p:spPr>
          <a:xfrm>
            <a:off x="4878324" y="2606040"/>
            <a:ext cx="777240" cy="1088136"/>
          </a:xfrm>
          <a:prstGeom prst="rect">
            <a:avLst/>
          </a:prstGeom>
        </p:spPr>
      </p:pic>
      <p:sp>
        <p:nvSpPr>
          <p:cNvPr id="16" name="Text 10"/>
          <p:cNvSpPr txBox="1"/>
          <p:nvPr/>
        </p:nvSpPr>
        <p:spPr>
          <a:xfrm>
            <a:off x="4604004" y="3721608"/>
            <a:ext cx="1325880" cy="365760"/>
          </a:xfrm>
          <a:prstGeom prst="rect">
            <a:avLst/>
          </a:prstGeom>
          <a:noFill/>
          <a:ln/>
        </p:spPr>
        <p:txBody>
          <a:bodyPr wrap="square" lIns="0" tIns="0" rIns="0" bIns="0" rtlCol="0" anchor="t"/>
          <a:lstStyle/>
          <a:p>
            <a:pPr algn="ctr" indent="0" marL="0">
              <a:buNone/>
            </a:pPr>
            <a:r>
              <a:rPr lang="en-US" sz="1400" b="1" dirty="0">
                <a:solidFill>
                  <a:srgbClr val="6B4E94"/>
                </a:solidFill>
                <a:latin typeface="Arial" pitchFamily="34" charset="0"/>
                <a:ea typeface="Arial" pitchFamily="34" charset="-122"/>
                <a:cs typeface="Arial" pitchFamily="34" charset="-120"/>
              </a:rPr>
              <a:t>D</a:t>
            </a:r>
            <a:endParaRPr lang="en-US" sz="1400" dirty="0"/>
          </a:p>
        </p:txBody>
      </p:sp>
      <p:pic>
        <p:nvPicPr>
          <p:cNvPr id="17" name="Image 4" descr="/tmp/p7/img/big_E.png">    </p:cNvPr>
          <p:cNvPicPr>
            <a:picLocks noChangeAspect="1"/>
          </p:cNvPicPr>
          <p:nvPr/>
        </p:nvPicPr>
        <p:blipFill>
          <a:blip r:embed="rId5"/>
          <a:stretch>
            <a:fillRect/>
          </a:stretch>
        </p:blipFill>
        <p:spPr>
          <a:xfrm>
            <a:off x="5792724" y="2606040"/>
            <a:ext cx="777240" cy="1088136"/>
          </a:xfrm>
          <a:prstGeom prst="rect">
            <a:avLst/>
          </a:prstGeom>
        </p:spPr>
      </p:pic>
      <p:sp>
        <p:nvSpPr>
          <p:cNvPr id="18" name="Text 11"/>
          <p:cNvSpPr txBox="1"/>
          <p:nvPr/>
        </p:nvSpPr>
        <p:spPr>
          <a:xfrm>
            <a:off x="5518404" y="3721608"/>
            <a:ext cx="1325880" cy="365760"/>
          </a:xfrm>
          <a:prstGeom prst="rect">
            <a:avLst/>
          </a:prstGeom>
          <a:noFill/>
          <a:ln/>
        </p:spPr>
        <p:txBody>
          <a:bodyPr wrap="square" lIns="0" tIns="0" rIns="0" bIns="0" rtlCol="0" anchor="t"/>
          <a:lstStyle/>
          <a:p>
            <a:pPr algn="ctr" indent="0" marL="0">
              <a:buNone/>
            </a:pPr>
            <a:r>
              <a:rPr lang="en-US" sz="1400" b="1" dirty="0">
                <a:solidFill>
                  <a:srgbClr val="8A4F9B"/>
                </a:solidFill>
                <a:latin typeface="Arial" pitchFamily="34" charset="0"/>
                <a:ea typeface="Arial" pitchFamily="34" charset="-122"/>
                <a:cs typeface="Arial" pitchFamily="34" charset="-120"/>
              </a:rPr>
              <a:t>E</a:t>
            </a:r>
            <a:endParaRPr lang="en-US" sz="1400" dirty="0"/>
          </a:p>
        </p:txBody>
      </p:sp>
      <p:sp>
        <p:nvSpPr>
          <p:cNvPr id="19" name="Text 12"/>
          <p:cNvSpPr txBox="1"/>
          <p:nvPr/>
        </p:nvSpPr>
        <p:spPr>
          <a:xfrm>
            <a:off x="3529584" y="4160520"/>
            <a:ext cx="3474720" cy="1874520"/>
          </a:xfrm>
          <a:prstGeom prst="rect">
            <a:avLst/>
          </a:prstGeom>
          <a:noFill/>
          <a:ln/>
        </p:spPr>
        <p:txBody>
          <a:bodyPr wrap="square" lIns="0" tIns="0" rIns="0" bIns="0" rtlCol="0" anchor="t"/>
          <a:lstStyle/>
          <a:p>
            <a:pPr indent="0" marL="0">
              <a:buNone/>
            </a:pPr>
            <a:r>
              <a:rPr lang="en-US" sz="1600" dirty="0">
                <a:solidFill>
                  <a:srgbClr val="1C2833"/>
                </a:solidFill>
                <a:latin typeface="Arial" pitchFamily="34" charset="0"/>
                <a:ea typeface="Arial" pitchFamily="34" charset="-122"/>
                <a:cs typeface="Arial" pitchFamily="34" charset="-120"/>
              </a:rPr>
              <a:t>C Interpretivism, D Constructivism and E Social constructionism. Understand meaning: what things mean to people. Words, not numbers.</a:t>
            </a:r>
            <a:endParaRPr lang="en-US" sz="1600" dirty="0"/>
          </a:p>
        </p:txBody>
      </p:sp>
      <p:sp>
        <p:nvSpPr>
          <p:cNvPr id="20" name="Shape 13"/>
          <p:cNvSpPr/>
          <p:nvPr/>
        </p:nvSpPr>
        <p:spPr>
          <a:xfrm>
            <a:off x="7242048" y="1600200"/>
            <a:ext cx="2148840" cy="4526280"/>
          </a:xfrm>
          <a:prstGeom prst="roundRect">
            <a:avLst>
              <a:gd name="adj" fmla="val 3404"/>
            </a:avLst>
          </a:prstGeom>
          <a:solidFill>
            <a:srgbClr val="EEF3F8"/>
          </a:solidFill>
          <a:ln w="9525">
            <a:solidFill>
              <a:srgbClr val="D5DEE6"/>
            </a:solidFill>
            <a:prstDash val="solid"/>
          </a:ln>
        </p:spPr>
      </p:sp>
      <p:sp>
        <p:nvSpPr>
          <p:cNvPr id="21" name="Text 14"/>
          <p:cNvSpPr txBox="1"/>
          <p:nvPr/>
        </p:nvSpPr>
        <p:spPr>
          <a:xfrm>
            <a:off x="7379208" y="1691640"/>
            <a:ext cx="1874520" cy="77724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Critique</a:t>
            </a:r>
            <a:endParaRPr lang="en-US" sz="2000" dirty="0"/>
          </a:p>
          <a:p>
            <a:pPr indent="0" marL="0">
              <a:buNone/>
            </a:pPr>
            <a:r>
              <a:rPr lang="en-US" sz="1500" i="1" dirty="0">
                <a:solidFill>
                  <a:srgbClr val="1C2833"/>
                </a:solidFill>
                <a:latin typeface="Arial" pitchFamily="34" charset="0"/>
                <a:ea typeface="Arial" pitchFamily="34" charset="-122"/>
                <a:cs typeface="Arial" pitchFamily="34" charset="-120"/>
              </a:rPr>
              <a:t>Usually qualitative and participatory</a:t>
            </a:r>
            <a:endParaRPr lang="en-US" sz="2000" dirty="0"/>
          </a:p>
        </p:txBody>
      </p:sp>
      <p:pic>
        <p:nvPicPr>
          <p:cNvPr id="22" name="Image 5" descr="/tmp/p7/img/big_F.png">    </p:cNvPr>
          <p:cNvPicPr>
            <a:picLocks noChangeAspect="1"/>
          </p:cNvPicPr>
          <p:nvPr/>
        </p:nvPicPr>
        <p:blipFill>
          <a:blip r:embed="rId6"/>
          <a:stretch>
            <a:fillRect/>
          </a:stretch>
        </p:blipFill>
        <p:spPr>
          <a:xfrm>
            <a:off x="7927848" y="2606040"/>
            <a:ext cx="777240" cy="1088136"/>
          </a:xfrm>
          <a:prstGeom prst="rect">
            <a:avLst/>
          </a:prstGeom>
        </p:spPr>
      </p:pic>
      <p:sp>
        <p:nvSpPr>
          <p:cNvPr id="23" name="Text 15"/>
          <p:cNvSpPr txBox="1"/>
          <p:nvPr/>
        </p:nvSpPr>
        <p:spPr>
          <a:xfrm>
            <a:off x="7653528" y="3721608"/>
            <a:ext cx="1325880" cy="365760"/>
          </a:xfrm>
          <a:prstGeom prst="rect">
            <a:avLst/>
          </a:prstGeom>
          <a:noFill/>
          <a:ln/>
        </p:spPr>
        <p:txBody>
          <a:bodyPr wrap="square" lIns="0" tIns="0" rIns="0" bIns="0" rtlCol="0" anchor="t"/>
          <a:lstStyle/>
          <a:p>
            <a:pPr algn="ctr" indent="0" marL="0">
              <a:buNone/>
            </a:pPr>
            <a:r>
              <a:rPr lang="en-US" sz="1400" b="1" dirty="0">
                <a:solidFill>
                  <a:srgbClr val="A8622A"/>
                </a:solidFill>
                <a:latin typeface="Arial" pitchFamily="34" charset="0"/>
                <a:ea typeface="Arial" pitchFamily="34" charset="-122"/>
                <a:cs typeface="Arial" pitchFamily="34" charset="-120"/>
              </a:rPr>
              <a:t>F</a:t>
            </a:r>
            <a:endParaRPr lang="en-US" sz="1400" dirty="0"/>
          </a:p>
        </p:txBody>
      </p:sp>
      <p:sp>
        <p:nvSpPr>
          <p:cNvPr id="24" name="Text 16"/>
          <p:cNvSpPr txBox="1"/>
          <p:nvPr/>
        </p:nvSpPr>
        <p:spPr>
          <a:xfrm>
            <a:off x="7379208" y="4160520"/>
            <a:ext cx="1874520" cy="1874520"/>
          </a:xfrm>
          <a:prstGeom prst="rect">
            <a:avLst/>
          </a:prstGeom>
          <a:noFill/>
          <a:ln/>
        </p:spPr>
        <p:txBody>
          <a:bodyPr wrap="square" lIns="0" tIns="0" rIns="0" bIns="0" rtlCol="0" anchor="t"/>
          <a:lstStyle/>
          <a:p>
            <a:pPr indent="0" marL="0">
              <a:buNone/>
            </a:pPr>
            <a:r>
              <a:rPr lang="en-US" sz="1600" dirty="0">
                <a:solidFill>
                  <a:srgbClr val="1C2833"/>
                </a:solidFill>
                <a:latin typeface="Arial" pitchFamily="34" charset="0"/>
                <a:ea typeface="Arial" pitchFamily="34" charset="-122"/>
                <a:cs typeface="Arial" pitchFamily="34" charset="-120"/>
              </a:rPr>
              <a:t>F Critical theory. Expose power and change it. Research with people, not on them.</a:t>
            </a:r>
            <a:endParaRPr lang="en-US" sz="1600" dirty="0"/>
          </a:p>
        </p:txBody>
      </p:sp>
      <p:sp>
        <p:nvSpPr>
          <p:cNvPr id="25" name="Shape 17"/>
          <p:cNvSpPr/>
          <p:nvPr/>
        </p:nvSpPr>
        <p:spPr>
          <a:xfrm>
            <a:off x="9491472" y="1600200"/>
            <a:ext cx="2148840" cy="4526280"/>
          </a:xfrm>
          <a:prstGeom prst="roundRect">
            <a:avLst>
              <a:gd name="adj" fmla="val 3404"/>
            </a:avLst>
          </a:prstGeom>
          <a:solidFill>
            <a:srgbClr val="EEF3F8"/>
          </a:solidFill>
          <a:ln w="9525">
            <a:solidFill>
              <a:srgbClr val="D5DEE6"/>
            </a:solidFill>
            <a:prstDash val="solid"/>
          </a:ln>
        </p:spPr>
      </p:sp>
      <p:sp>
        <p:nvSpPr>
          <p:cNvPr id="26" name="Text 18"/>
          <p:cNvSpPr txBox="1"/>
          <p:nvPr/>
        </p:nvSpPr>
        <p:spPr>
          <a:xfrm>
            <a:off x="9628632" y="1691640"/>
            <a:ext cx="1874520" cy="77724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Consequence</a:t>
            </a:r>
            <a:endParaRPr lang="en-US" sz="2000" dirty="0"/>
          </a:p>
          <a:p>
            <a:pPr indent="0" marL="0">
              <a:buNone/>
            </a:pPr>
            <a:r>
              <a:rPr lang="en-US" sz="1500" i="1" dirty="0">
                <a:solidFill>
                  <a:srgbClr val="1C2833"/>
                </a:solidFill>
                <a:latin typeface="Arial" pitchFamily="34" charset="0"/>
                <a:ea typeface="Arial" pitchFamily="34" charset="-122"/>
                <a:cs typeface="Arial" pitchFamily="34" charset="-120"/>
              </a:rPr>
              <a:t>Mixed methods</a:t>
            </a:r>
            <a:endParaRPr lang="en-US" sz="2000" dirty="0"/>
          </a:p>
        </p:txBody>
      </p:sp>
      <p:pic>
        <p:nvPicPr>
          <p:cNvPr id="27" name="Image 6" descr="/tmp/p7/img/big_G.png">    </p:cNvPr>
          <p:cNvPicPr>
            <a:picLocks noChangeAspect="1"/>
          </p:cNvPicPr>
          <p:nvPr/>
        </p:nvPicPr>
        <p:blipFill>
          <a:blip r:embed="rId7"/>
          <a:stretch>
            <a:fillRect/>
          </a:stretch>
        </p:blipFill>
        <p:spPr>
          <a:xfrm>
            <a:off x="10177272" y="2606040"/>
            <a:ext cx="777240" cy="1088136"/>
          </a:xfrm>
          <a:prstGeom prst="rect">
            <a:avLst/>
          </a:prstGeom>
        </p:spPr>
      </p:pic>
      <p:sp>
        <p:nvSpPr>
          <p:cNvPr id="28" name="Text 19"/>
          <p:cNvSpPr txBox="1"/>
          <p:nvPr/>
        </p:nvSpPr>
        <p:spPr>
          <a:xfrm>
            <a:off x="9902952" y="3721608"/>
            <a:ext cx="1325880" cy="365760"/>
          </a:xfrm>
          <a:prstGeom prst="rect">
            <a:avLst/>
          </a:prstGeom>
          <a:noFill/>
          <a:ln/>
        </p:spPr>
        <p:txBody>
          <a:bodyPr wrap="square" lIns="0" tIns="0" rIns="0" bIns="0" rtlCol="0" anchor="t"/>
          <a:lstStyle/>
          <a:p>
            <a:pPr algn="ctr" indent="0" marL="0">
              <a:buNone/>
            </a:pPr>
            <a:r>
              <a:rPr lang="en-US" sz="1400" b="1" dirty="0">
                <a:solidFill>
                  <a:srgbClr val="1F6E6F"/>
                </a:solidFill>
                <a:latin typeface="Arial" pitchFamily="34" charset="0"/>
                <a:ea typeface="Arial" pitchFamily="34" charset="-122"/>
                <a:cs typeface="Arial" pitchFamily="34" charset="-120"/>
              </a:rPr>
              <a:t>G</a:t>
            </a:r>
            <a:endParaRPr lang="en-US" sz="1400" dirty="0"/>
          </a:p>
        </p:txBody>
      </p:sp>
      <p:sp>
        <p:nvSpPr>
          <p:cNvPr id="29" name="Text 20"/>
          <p:cNvSpPr txBox="1"/>
          <p:nvPr/>
        </p:nvSpPr>
        <p:spPr>
          <a:xfrm>
            <a:off x="9628632" y="4160520"/>
            <a:ext cx="1874520" cy="1874520"/>
          </a:xfrm>
          <a:prstGeom prst="rect">
            <a:avLst/>
          </a:prstGeom>
          <a:noFill/>
          <a:ln/>
        </p:spPr>
        <p:txBody>
          <a:bodyPr wrap="square" lIns="0" tIns="0" rIns="0" bIns="0" rtlCol="0" anchor="t"/>
          <a:lstStyle/>
          <a:p>
            <a:pPr indent="0" marL="0">
              <a:buNone/>
            </a:pPr>
            <a:r>
              <a:rPr lang="en-US" sz="1600" dirty="0">
                <a:solidFill>
                  <a:srgbClr val="1C2833"/>
                </a:solidFill>
                <a:latin typeface="Arial" pitchFamily="34" charset="0"/>
                <a:ea typeface="Arial" pitchFamily="34" charset="-122"/>
                <a:cs typeface="Arial" pitchFamily="34" charset="-120"/>
              </a:rPr>
              <a:t>G Pragmatism. Solve a practical problem. Use whatever methods answer the question.</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Under the qualitative umbrella: how C, D and E differ</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All three are relativist and qualitative. They differ in where meaning is made</a:t>
            </a:r>
            <a:endParaRPr lang="en-US" sz="1800" dirty="0"/>
          </a:p>
        </p:txBody>
      </p:sp>
      <p:sp>
        <p:nvSpPr>
          <p:cNvPr id="4" name="Shape 2"/>
          <p:cNvSpPr/>
          <p:nvPr/>
        </p:nvSpPr>
        <p:spPr>
          <a:xfrm>
            <a:off x="548640" y="1508760"/>
            <a:ext cx="3515258" cy="3794760"/>
          </a:xfrm>
          <a:prstGeom prst="roundRect">
            <a:avLst>
              <a:gd name="adj" fmla="val 2081"/>
            </a:avLst>
          </a:prstGeom>
          <a:solidFill>
            <a:srgbClr val="EEF3F8"/>
          </a:solidFill>
          <a:ln w="9525">
            <a:solidFill>
              <a:srgbClr val="D5DEE6"/>
            </a:solidFill>
            <a:prstDash val="solid"/>
          </a:ln>
        </p:spPr>
      </p:sp>
      <p:pic>
        <p:nvPicPr>
          <p:cNvPr id="5" name="Image 0" descr="/tmp/p7/img/big_C.png">    </p:cNvPr>
          <p:cNvPicPr>
            <a:picLocks noChangeAspect="1"/>
          </p:cNvPicPr>
          <p:nvPr/>
        </p:nvPicPr>
        <p:blipFill>
          <a:blip r:embed="rId1"/>
          <a:stretch>
            <a:fillRect/>
          </a:stretch>
        </p:blipFill>
        <p:spPr>
          <a:xfrm>
            <a:off x="685800" y="1600200"/>
            <a:ext cx="548640" cy="768096"/>
          </a:xfrm>
          <a:prstGeom prst="rect">
            <a:avLst/>
          </a:prstGeom>
        </p:spPr>
      </p:pic>
      <p:sp>
        <p:nvSpPr>
          <p:cNvPr id="6" name="Text 3"/>
          <p:cNvSpPr txBox="1"/>
          <p:nvPr/>
        </p:nvSpPr>
        <p:spPr>
          <a:xfrm>
            <a:off x="1325880" y="1600200"/>
            <a:ext cx="2646578" cy="768096"/>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Alien C: Interpretivism</a:t>
            </a:r>
            <a:endParaRPr lang="en-US" sz="1500" dirty="0"/>
          </a:p>
          <a:p>
            <a:pPr indent="0" marL="0">
              <a:buNone/>
            </a:pPr>
            <a:r>
              <a:rPr lang="en-US" sz="1500" b="1" dirty="0">
                <a:solidFill>
                  <a:srgbClr val="1C2833"/>
                </a:solidFill>
                <a:latin typeface="Arial" pitchFamily="34" charset="0"/>
                <a:ea typeface="Arial" pitchFamily="34" charset="-122"/>
                <a:cs typeface="Arial" pitchFamily="34" charset="-120"/>
              </a:rPr>
              <a:t>Meaning is made in context</a:t>
            </a:r>
            <a:endParaRPr lang="en-US" sz="1500" dirty="0"/>
          </a:p>
        </p:txBody>
      </p:sp>
      <p:sp>
        <p:nvSpPr>
          <p:cNvPr id="7" name="Text 4"/>
          <p:cNvSpPr txBox="1"/>
          <p:nvPr/>
        </p:nvSpPr>
        <p:spPr>
          <a:xfrm>
            <a:off x="685800" y="2468880"/>
            <a:ext cx="3240938" cy="2743200"/>
          </a:xfrm>
          <a:prstGeom prst="rect">
            <a:avLst/>
          </a:prstGeom>
          <a:noFill/>
          <a:ln/>
        </p:spPr>
        <p:txBody>
          <a:bodyPr wrap="square" lIns="0" tIns="0" rIns="0" bIns="0" rtlCol="0" anchor="t"/>
          <a:lstStyle/>
          <a:p>
            <a:pPr indent="0" marL="0">
              <a:spcAft>
                <a:spcPts val="800"/>
              </a:spcAft>
              <a:buNone/>
            </a:pPr>
            <a:r>
              <a:rPr lang="en-US" sz="1500" dirty="0">
                <a:solidFill>
                  <a:srgbClr val="1C2833"/>
                </a:solidFill>
                <a:latin typeface="Arial" pitchFamily="34" charset="0"/>
                <a:ea typeface="Arial" pitchFamily="34" charset="-122"/>
                <a:cs typeface="Arial" pitchFamily="34" charset="-120"/>
              </a:rPr>
              <a:t>Meaning lives in the setting. People in the same place share and shape meanings.</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500" dirty="0">
                <a:solidFill>
                  <a:srgbClr val="1C2833"/>
                </a:solidFill>
                <a:latin typeface="Arial" pitchFamily="34" charset="0"/>
                <a:ea typeface="Arial" pitchFamily="34" charset="-122"/>
                <a:cs typeface="Arial" pitchFamily="34" charset="-120"/>
              </a:rPr>
              <a:t>What does the AI agent mean to advisers in this contact centre?</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Typical approach: </a:t>
            </a:r>
            <a:pPr indent="0" marL="0">
              <a:spcAft>
                <a:spcPts val="800"/>
              </a:spcAft>
              <a:buNone/>
            </a:pPr>
            <a:r>
              <a:rPr lang="en-US" sz="1500" dirty="0">
                <a:solidFill>
                  <a:srgbClr val="1C2833"/>
                </a:solidFill>
                <a:latin typeface="Arial" pitchFamily="34" charset="0"/>
                <a:ea typeface="Arial" pitchFamily="34" charset="-122"/>
                <a:cs typeface="Arial" pitchFamily="34" charset="-120"/>
              </a:rPr>
              <a:t>In-depth interviews and observation in one place</a:t>
            </a:r>
            <a:endParaRPr lang="en-US" sz="1500" dirty="0"/>
          </a:p>
        </p:txBody>
      </p:sp>
      <p:sp>
        <p:nvSpPr>
          <p:cNvPr id="8" name="Shape 5"/>
          <p:cNvSpPr/>
          <p:nvPr/>
        </p:nvSpPr>
        <p:spPr>
          <a:xfrm>
            <a:off x="4338218" y="1508760"/>
            <a:ext cx="3515258" cy="3794760"/>
          </a:xfrm>
          <a:prstGeom prst="roundRect">
            <a:avLst>
              <a:gd name="adj" fmla="val 2081"/>
            </a:avLst>
          </a:prstGeom>
          <a:solidFill>
            <a:srgbClr val="EEF3F8"/>
          </a:solidFill>
          <a:ln w="9525">
            <a:solidFill>
              <a:srgbClr val="D5DEE6"/>
            </a:solidFill>
            <a:prstDash val="solid"/>
          </a:ln>
        </p:spPr>
      </p:sp>
      <p:pic>
        <p:nvPicPr>
          <p:cNvPr id="9" name="Image 1" descr="/tmp/p7/img/big_D.png">    </p:cNvPr>
          <p:cNvPicPr>
            <a:picLocks noChangeAspect="1"/>
          </p:cNvPicPr>
          <p:nvPr/>
        </p:nvPicPr>
        <p:blipFill>
          <a:blip r:embed="rId2"/>
          <a:stretch>
            <a:fillRect/>
          </a:stretch>
        </p:blipFill>
        <p:spPr>
          <a:xfrm>
            <a:off x="4475378" y="1600200"/>
            <a:ext cx="548640" cy="768096"/>
          </a:xfrm>
          <a:prstGeom prst="rect">
            <a:avLst/>
          </a:prstGeom>
        </p:spPr>
      </p:pic>
      <p:sp>
        <p:nvSpPr>
          <p:cNvPr id="10" name="Text 6"/>
          <p:cNvSpPr txBox="1"/>
          <p:nvPr/>
        </p:nvSpPr>
        <p:spPr>
          <a:xfrm>
            <a:off x="5115458" y="1600200"/>
            <a:ext cx="2646578" cy="768096"/>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Alien D: Constructivism</a:t>
            </a:r>
            <a:endParaRPr lang="en-US" sz="1500" dirty="0"/>
          </a:p>
          <a:p>
            <a:pPr indent="0" marL="0">
              <a:buNone/>
            </a:pPr>
            <a:r>
              <a:rPr lang="en-US" sz="1500" b="1" dirty="0">
                <a:solidFill>
                  <a:srgbClr val="1C2833"/>
                </a:solidFill>
                <a:latin typeface="Arial" pitchFamily="34" charset="0"/>
                <a:ea typeface="Arial" pitchFamily="34" charset="-122"/>
                <a:cs typeface="Arial" pitchFamily="34" charset="-120"/>
              </a:rPr>
              <a:t>Meaning is made inside each person</a:t>
            </a:r>
            <a:endParaRPr lang="en-US" sz="1500" dirty="0"/>
          </a:p>
        </p:txBody>
      </p:sp>
      <p:sp>
        <p:nvSpPr>
          <p:cNvPr id="11" name="Text 7"/>
          <p:cNvSpPr txBox="1"/>
          <p:nvPr/>
        </p:nvSpPr>
        <p:spPr>
          <a:xfrm>
            <a:off x="4475378" y="2468880"/>
            <a:ext cx="3240938" cy="2743200"/>
          </a:xfrm>
          <a:prstGeom prst="rect">
            <a:avLst/>
          </a:prstGeom>
          <a:noFill/>
          <a:ln/>
        </p:spPr>
        <p:txBody>
          <a:bodyPr wrap="square" lIns="0" tIns="0" rIns="0" bIns="0" rtlCol="0" anchor="t"/>
          <a:lstStyle/>
          <a:p>
            <a:pPr indent="0" marL="0">
              <a:spcAft>
                <a:spcPts val="800"/>
              </a:spcAft>
              <a:buNone/>
            </a:pPr>
            <a:r>
              <a:rPr lang="en-US" sz="1500" dirty="0">
                <a:solidFill>
                  <a:srgbClr val="1C2833"/>
                </a:solidFill>
                <a:latin typeface="Arial" pitchFamily="34" charset="0"/>
                <a:ea typeface="Arial" pitchFamily="34" charset="-122"/>
                <a:cs typeface="Arial" pitchFamily="34" charset="-120"/>
              </a:rPr>
              <a:t>Meaning is built by each individual from their own history, identity and experience.</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500" dirty="0">
                <a:solidFill>
                  <a:srgbClr val="1C2833"/>
                </a:solidFill>
                <a:latin typeface="Arial" pitchFamily="34" charset="0"/>
                <a:ea typeface="Arial" pitchFamily="34" charset="-122"/>
                <a:cs typeface="Arial" pitchFamily="34" charset="-120"/>
              </a:rPr>
              <a:t>How does each adviser make sense of their own changed career?</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Typical approach: </a:t>
            </a:r>
            <a:pPr indent="0" marL="0">
              <a:spcAft>
                <a:spcPts val="800"/>
              </a:spcAft>
              <a:buNone/>
            </a:pPr>
            <a:r>
              <a:rPr lang="en-US" sz="1500" dirty="0">
                <a:solidFill>
                  <a:srgbClr val="1C2833"/>
                </a:solidFill>
                <a:latin typeface="Arial" pitchFamily="34" charset="0"/>
                <a:ea typeface="Arial" pitchFamily="34" charset="-122"/>
                <a:cs typeface="Arial" pitchFamily="34" charset="-120"/>
              </a:rPr>
              <a:t>A few people followed over time through their own stories</a:t>
            </a:r>
            <a:endParaRPr lang="en-US" sz="1500" dirty="0"/>
          </a:p>
        </p:txBody>
      </p:sp>
      <p:sp>
        <p:nvSpPr>
          <p:cNvPr id="12" name="Shape 8"/>
          <p:cNvSpPr/>
          <p:nvPr/>
        </p:nvSpPr>
        <p:spPr>
          <a:xfrm>
            <a:off x="8127797" y="1508760"/>
            <a:ext cx="3515258" cy="3794760"/>
          </a:xfrm>
          <a:prstGeom prst="roundRect">
            <a:avLst>
              <a:gd name="adj" fmla="val 2081"/>
            </a:avLst>
          </a:prstGeom>
          <a:solidFill>
            <a:srgbClr val="EEF3F8"/>
          </a:solidFill>
          <a:ln w="9525">
            <a:solidFill>
              <a:srgbClr val="D5DEE6"/>
            </a:solidFill>
            <a:prstDash val="solid"/>
          </a:ln>
        </p:spPr>
      </p:sp>
      <p:pic>
        <p:nvPicPr>
          <p:cNvPr id="13" name="Image 2" descr="/tmp/p7/img/big_E.png">    </p:cNvPr>
          <p:cNvPicPr>
            <a:picLocks noChangeAspect="1"/>
          </p:cNvPicPr>
          <p:nvPr/>
        </p:nvPicPr>
        <p:blipFill>
          <a:blip r:embed="rId3"/>
          <a:stretch>
            <a:fillRect/>
          </a:stretch>
        </p:blipFill>
        <p:spPr>
          <a:xfrm>
            <a:off x="8264957" y="1600200"/>
            <a:ext cx="548640" cy="768096"/>
          </a:xfrm>
          <a:prstGeom prst="rect">
            <a:avLst/>
          </a:prstGeom>
        </p:spPr>
      </p:pic>
      <p:sp>
        <p:nvSpPr>
          <p:cNvPr id="14" name="Text 9"/>
          <p:cNvSpPr txBox="1"/>
          <p:nvPr/>
        </p:nvSpPr>
        <p:spPr>
          <a:xfrm>
            <a:off x="8905037" y="1600200"/>
            <a:ext cx="2646578" cy="768096"/>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Alien E: Social constructionism</a:t>
            </a:r>
            <a:endParaRPr lang="en-US" sz="1500" dirty="0"/>
          </a:p>
          <a:p>
            <a:pPr indent="0" marL="0">
              <a:buNone/>
            </a:pPr>
            <a:r>
              <a:rPr lang="en-US" sz="1500" b="1" dirty="0">
                <a:solidFill>
                  <a:srgbClr val="1C2833"/>
                </a:solidFill>
                <a:latin typeface="Arial" pitchFamily="34" charset="0"/>
                <a:ea typeface="Arial" pitchFamily="34" charset="-122"/>
                <a:cs typeface="Arial" pitchFamily="34" charset="-120"/>
              </a:rPr>
              <a:t>Meaning is made between people</a:t>
            </a:r>
            <a:endParaRPr lang="en-US" sz="1500" dirty="0"/>
          </a:p>
        </p:txBody>
      </p:sp>
      <p:sp>
        <p:nvSpPr>
          <p:cNvPr id="15" name="Text 10"/>
          <p:cNvSpPr txBox="1"/>
          <p:nvPr/>
        </p:nvSpPr>
        <p:spPr>
          <a:xfrm>
            <a:off x="8264957" y="2468880"/>
            <a:ext cx="3240938" cy="2743200"/>
          </a:xfrm>
          <a:prstGeom prst="rect">
            <a:avLst/>
          </a:prstGeom>
          <a:noFill/>
          <a:ln/>
        </p:spPr>
        <p:txBody>
          <a:bodyPr wrap="square" lIns="0" tIns="0" rIns="0" bIns="0" rtlCol="0" anchor="t"/>
          <a:lstStyle/>
          <a:p>
            <a:pPr indent="0" marL="0">
              <a:spcAft>
                <a:spcPts val="800"/>
              </a:spcAft>
              <a:buNone/>
            </a:pPr>
            <a:r>
              <a:rPr lang="en-US" sz="1500" dirty="0">
                <a:solidFill>
                  <a:srgbClr val="1C2833"/>
                </a:solidFill>
                <a:latin typeface="Arial" pitchFamily="34" charset="0"/>
                <a:ea typeface="Arial" pitchFamily="34" charset="-122"/>
                <a:cs typeface="Arial" pitchFamily="34" charset="-120"/>
              </a:rPr>
              <a:t>Meaning is made in language and interaction. Groups talk realities into being.</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500" dirty="0">
                <a:solidFill>
                  <a:srgbClr val="1C2833"/>
                </a:solidFill>
                <a:latin typeface="Arial" pitchFamily="34" charset="0"/>
                <a:ea typeface="Arial" pitchFamily="34" charset="-122"/>
                <a:cs typeface="Arial" pitchFamily="34" charset="-120"/>
              </a:rPr>
              <a:t>How do company, staff and customers talk AI customer service into being?</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Typical approach: </a:t>
            </a:r>
            <a:pPr indent="0" marL="0">
              <a:spcAft>
                <a:spcPts val="800"/>
              </a:spcAft>
              <a:buNone/>
            </a:pPr>
            <a:r>
              <a:rPr lang="en-US" sz="1500" dirty="0">
                <a:solidFill>
                  <a:srgbClr val="1C2833"/>
                </a:solidFill>
                <a:latin typeface="Arial" pitchFamily="34" charset="0"/>
                <a:ea typeface="Arial" pitchFamily="34" charset="-122"/>
                <a:cs typeface="Arial" pitchFamily="34" charset="-120"/>
              </a:rPr>
              <a:t>Talk and texts: meetings, memos, statements, forums</a:t>
            </a:r>
            <a:endParaRPr lang="en-US" sz="1500" dirty="0"/>
          </a:p>
        </p:txBody>
      </p:sp>
      <p:sp>
        <p:nvSpPr>
          <p:cNvPr id="16" name="Shape 11"/>
          <p:cNvSpPr/>
          <p:nvPr/>
        </p:nvSpPr>
        <p:spPr>
          <a:xfrm>
            <a:off x="548640" y="5440680"/>
            <a:ext cx="11094415" cy="731520"/>
          </a:xfrm>
          <a:prstGeom prst="roundRect">
            <a:avLst>
              <a:gd name="adj" fmla="val 10000"/>
            </a:avLst>
          </a:prstGeom>
          <a:solidFill>
            <a:srgbClr val="E3F1F0"/>
          </a:solidFill>
          <a:ln w="9525">
            <a:solidFill>
              <a:srgbClr val="D5DEE6"/>
            </a:solidFill>
            <a:prstDash val="solid"/>
          </a:ln>
        </p:spPr>
      </p:sp>
      <p:sp>
        <p:nvSpPr>
          <p:cNvPr id="17" name="Text 12"/>
          <p:cNvSpPr txBox="1"/>
          <p:nvPr/>
        </p:nvSpPr>
        <p:spPr>
          <a:xfrm>
            <a:off x="777240" y="5440680"/>
            <a:ext cx="10637215" cy="73152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A simple test: </a:t>
            </a:r>
            <a:pPr indent="0" marL="0">
              <a:buNone/>
            </a:pPr>
            <a:r>
              <a:rPr lang="en-US" sz="1600" dirty="0">
                <a:solidFill>
                  <a:srgbClr val="1C2833"/>
                </a:solidFill>
                <a:latin typeface="Arial" pitchFamily="34" charset="0"/>
                <a:ea typeface="Arial" pitchFamily="34" charset="-122"/>
                <a:cs typeface="Arial" pitchFamily="34" charset="-120"/>
              </a:rPr>
              <a:t>ask where the meaning you study is made. In a setting (C)? Inside one person (D)? Between people, in language (E)? Your answer tells you which alien you are.</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term: Verstehen</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Why Alien C talks about understanding from the inside</a:t>
            </a:r>
            <a:endParaRPr lang="en-US" sz="1800" dirty="0"/>
          </a:p>
        </p:txBody>
      </p:sp>
      <p:sp>
        <p:nvSpPr>
          <p:cNvPr id="4" name="Shape 2"/>
          <p:cNvSpPr/>
          <p:nvPr/>
        </p:nvSpPr>
        <p:spPr>
          <a:xfrm>
            <a:off x="548640" y="1554480"/>
            <a:ext cx="6766560" cy="3291840"/>
          </a:xfrm>
          <a:prstGeom prst="roundRect">
            <a:avLst>
              <a:gd name="adj" fmla="val 2222"/>
            </a:avLst>
          </a:prstGeom>
          <a:solidFill>
            <a:srgbClr val="EEF3F8"/>
          </a:solidFill>
          <a:ln w="9525">
            <a:solidFill>
              <a:srgbClr val="D5DEE6"/>
            </a:solidFill>
            <a:prstDash val="solid"/>
          </a:ln>
        </p:spPr>
      </p:sp>
      <p:sp>
        <p:nvSpPr>
          <p:cNvPr id="5" name="Text 3"/>
          <p:cNvSpPr txBox="1"/>
          <p:nvPr/>
        </p:nvSpPr>
        <p:spPr>
          <a:xfrm>
            <a:off x="822960" y="1691640"/>
            <a:ext cx="6217920" cy="3017520"/>
          </a:xfrm>
          <a:prstGeom prst="rect">
            <a:avLst/>
          </a:prstGeom>
          <a:noFill/>
          <a:ln/>
        </p:spPr>
        <p:txBody>
          <a:bodyPr wrap="square" lIns="0" tIns="0" rIns="0" bIns="0" rtlCol="0" anchor="t"/>
          <a:lstStyle/>
          <a:p>
            <a:pPr indent="0" marL="0">
              <a:buNone/>
            </a:pPr>
            <a:r>
              <a:rPr lang="en-US" sz="2200" b="1" dirty="0">
                <a:solidFill>
                  <a:srgbClr val="2E7D7A"/>
                </a:solidFill>
                <a:latin typeface="Arial" pitchFamily="34" charset="0"/>
                <a:ea typeface="Arial" pitchFamily="34" charset="-122"/>
                <a:cs typeface="Arial" pitchFamily="34" charset="-120"/>
              </a:rPr>
              <a:t>Verstehen (say fer-shtay-en) </a:t>
            </a:r>
            <a:pPr indent="0" marL="0">
              <a:buNone/>
            </a:pPr>
            <a:r>
              <a:rPr lang="en-US" sz="2200" dirty="0">
                <a:solidFill>
                  <a:srgbClr val="1C2833"/>
                </a:solidFill>
                <a:latin typeface="Arial" pitchFamily="34" charset="0"/>
                <a:ea typeface="Arial" pitchFamily="34" charset="-122"/>
                <a:cs typeface="Arial" pitchFamily="34" charset="-120"/>
              </a:rPr>
              <a:t>is the German word for understanding.</a:t>
            </a:r>
            <a:endParaRPr lang="en-US" sz="22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2200" dirty="0"/>
          </a:p>
          <a:p>
            <a:pPr indent="0" marL="0">
              <a:buNone/>
            </a:pPr>
            <a:r>
              <a:rPr lang="en-US" sz="2200" dirty="0">
                <a:solidFill>
                  <a:srgbClr val="1C2833"/>
                </a:solidFill>
                <a:latin typeface="Arial" pitchFamily="34" charset="0"/>
                <a:ea typeface="Arial" pitchFamily="34" charset="-122"/>
                <a:cs typeface="Arial" pitchFamily="34" charset="-120"/>
              </a:rPr>
              <a:t>Max Weber (1922) used it to mean understanding people from their own point of view: seeing what an action means to the person doing it.</a:t>
            </a:r>
            <a:endParaRPr lang="en-US" sz="22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2200" dirty="0"/>
          </a:p>
          <a:p>
            <a:pPr indent="0" marL="0">
              <a:buNone/>
            </a:pPr>
            <a:r>
              <a:rPr lang="en-US" sz="2200" b="1" dirty="0">
                <a:solidFill>
                  <a:srgbClr val="1C2833"/>
                </a:solidFill>
                <a:latin typeface="Arial" pitchFamily="34" charset="0"/>
                <a:ea typeface="Arial" pitchFamily="34" charset="-122"/>
                <a:cs typeface="Arial" pitchFamily="34" charset="-120"/>
              </a:rPr>
              <a:t>Alien C wants this inside view.</a:t>
            </a:r>
            <a:endParaRPr lang="en-US" sz="2200" dirty="0"/>
          </a:p>
        </p:txBody>
      </p:sp>
      <p:sp>
        <p:nvSpPr>
          <p:cNvPr id="6" name="Shape 4"/>
          <p:cNvSpPr/>
          <p:nvPr/>
        </p:nvSpPr>
        <p:spPr>
          <a:xfrm>
            <a:off x="7543800" y="1554480"/>
            <a:ext cx="4099255" cy="3291840"/>
          </a:xfrm>
          <a:prstGeom prst="roundRect">
            <a:avLst>
              <a:gd name="adj" fmla="val 2222"/>
            </a:avLst>
          </a:prstGeom>
          <a:solidFill>
            <a:srgbClr val="E3F1F0"/>
          </a:solidFill>
          <a:ln w="9525">
            <a:solidFill>
              <a:srgbClr val="D5DEE6"/>
            </a:solidFill>
            <a:prstDash val="solid"/>
          </a:ln>
        </p:spPr>
      </p:sp>
      <p:sp>
        <p:nvSpPr>
          <p:cNvPr id="7" name="Text 5"/>
          <p:cNvSpPr txBox="1"/>
          <p:nvPr/>
        </p:nvSpPr>
        <p:spPr>
          <a:xfrm>
            <a:off x="7772400" y="1691640"/>
            <a:ext cx="3642055" cy="301752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In our case</a:t>
            </a:r>
            <a:endParaRPr lang="en-US" sz="2000" dirty="0"/>
          </a:p>
          <a:p>
            <a:pPr indent="0" marL="0">
              <a:buNone/>
            </a:pPr>
            <a:r>
              <a:rPr lang="en-US" sz="2000" b="1" dirty="0">
                <a:solidFill>
                  <a:srgbClr val="1C2833"/>
                </a:solidFill>
                <a:latin typeface="Arial" pitchFamily="34" charset="0"/>
                <a:ea typeface="Arial" pitchFamily="34" charset="-122"/>
                <a:cs typeface="Arial" pitchFamily="34" charset="-120"/>
              </a:rPr>
              <a:t>From the outside: </a:t>
            </a:r>
            <a:pPr indent="0" marL="0">
              <a:buNone/>
            </a:pPr>
            <a:r>
              <a:rPr lang="en-US" sz="2000" dirty="0">
                <a:solidFill>
                  <a:srgbClr val="1C2833"/>
                </a:solidFill>
                <a:latin typeface="Arial" pitchFamily="34" charset="0"/>
                <a:ea typeface="Arial" pitchFamily="34" charset="-122"/>
                <a:cs typeface="Arial" pitchFamily="34" charset="-120"/>
              </a:rPr>
              <a:t>a satisfaction score.</a:t>
            </a:r>
            <a:endParaRPr lang="en-US" sz="20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2000" dirty="0"/>
          </a:p>
          <a:p>
            <a:pPr indent="0" marL="0">
              <a:buNone/>
            </a:pPr>
            <a:r>
              <a:rPr lang="en-US" sz="2000" b="1" dirty="0">
                <a:solidFill>
                  <a:srgbClr val="1C2833"/>
                </a:solidFill>
                <a:latin typeface="Arial" pitchFamily="34" charset="0"/>
                <a:ea typeface="Arial" pitchFamily="34" charset="-122"/>
                <a:cs typeface="Arial" pitchFamily="34" charset="-120"/>
              </a:rPr>
              <a:t>From the inside: </a:t>
            </a:r>
            <a:pPr indent="0" marL="0">
              <a:buNone/>
            </a:pPr>
            <a:r>
              <a:rPr lang="en-US" sz="2000" dirty="0">
                <a:solidFill>
                  <a:srgbClr val="1C2833"/>
                </a:solidFill>
                <a:latin typeface="Arial" pitchFamily="34" charset="0"/>
                <a:ea typeface="Arial" pitchFamily="34" charset="-122"/>
                <a:cs typeface="Arial" pitchFamily="34" charset="-120"/>
              </a:rPr>
              <a:t>what the change means to an adviser.</a:t>
            </a:r>
            <a:endParaRPr lang="en-US" sz="20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term: hermeneutics</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How Alien C interprets meaning</a:t>
            </a:r>
            <a:endParaRPr lang="en-US" sz="1800" dirty="0"/>
          </a:p>
        </p:txBody>
      </p:sp>
      <p:sp>
        <p:nvSpPr>
          <p:cNvPr id="4" name="Shape 2"/>
          <p:cNvSpPr/>
          <p:nvPr/>
        </p:nvSpPr>
        <p:spPr>
          <a:xfrm>
            <a:off x="548640" y="1554480"/>
            <a:ext cx="6035040" cy="4572000"/>
          </a:xfrm>
          <a:prstGeom prst="roundRect">
            <a:avLst>
              <a:gd name="adj" fmla="val 1600"/>
            </a:avLst>
          </a:prstGeom>
          <a:solidFill>
            <a:srgbClr val="EEF3F8"/>
          </a:solidFill>
          <a:ln w="9525">
            <a:solidFill>
              <a:srgbClr val="D5DEE6"/>
            </a:solidFill>
            <a:prstDash val="solid"/>
          </a:ln>
        </p:spPr>
      </p:sp>
      <p:sp>
        <p:nvSpPr>
          <p:cNvPr id="5" name="Text 3"/>
          <p:cNvSpPr txBox="1"/>
          <p:nvPr/>
        </p:nvSpPr>
        <p:spPr>
          <a:xfrm>
            <a:off x="822960" y="1691640"/>
            <a:ext cx="5486400" cy="429768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Hermeneutics </a:t>
            </a:r>
            <a:pPr indent="0" marL="0">
              <a:buNone/>
            </a:pPr>
            <a:r>
              <a:rPr lang="en-US" sz="2000" dirty="0">
                <a:solidFill>
                  <a:srgbClr val="1C2833"/>
                </a:solidFill>
                <a:latin typeface="Arial" pitchFamily="34" charset="0"/>
                <a:ea typeface="Arial" pitchFamily="34" charset="-122"/>
                <a:cs typeface="Arial" pitchFamily="34" charset="-120"/>
              </a:rPr>
              <a:t>simply means interpretation (Schwandt, 2000).</a:t>
            </a:r>
            <a:endParaRPr lang="en-US" sz="20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2000" dirty="0"/>
          </a:p>
          <a:p>
            <a:pPr indent="0" marL="0">
              <a:buNone/>
            </a:pPr>
            <a:r>
              <a:rPr lang="en-US" sz="2000" b="1" dirty="0">
                <a:solidFill>
                  <a:srgbClr val="2E7D7A"/>
                </a:solidFill>
                <a:latin typeface="Arial" pitchFamily="34" charset="0"/>
                <a:ea typeface="Arial" pitchFamily="34" charset="-122"/>
                <a:cs typeface="Arial" pitchFamily="34" charset="-120"/>
              </a:rPr>
              <a:t>The hermeneutic circle: </a:t>
            </a:r>
            <a:pPr indent="0" marL="0">
              <a:buNone/>
            </a:pPr>
            <a:r>
              <a:rPr lang="en-US" sz="2000" dirty="0">
                <a:solidFill>
                  <a:srgbClr val="1C2833"/>
                </a:solidFill>
                <a:latin typeface="Arial" pitchFamily="34" charset="0"/>
                <a:ea typeface="Arial" pitchFamily="34" charset="-122"/>
                <a:cs typeface="Arial" pitchFamily="34" charset="-120"/>
              </a:rPr>
              <a:t>to understand one thing a person says, look at everything else they say. To understand everything, look closely at each part. Go back and forth.</a:t>
            </a:r>
            <a:endParaRPr lang="en-US" sz="20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2000" dirty="0"/>
          </a:p>
          <a:p>
            <a:pPr indent="0" marL="0">
              <a:buNone/>
            </a:pPr>
            <a:r>
              <a:rPr lang="en-US" sz="2000" b="1" dirty="0">
                <a:solidFill>
                  <a:srgbClr val="2E7D7A"/>
                </a:solidFill>
                <a:latin typeface="Arial" pitchFamily="34" charset="0"/>
                <a:ea typeface="Arial" pitchFamily="34" charset="-122"/>
                <a:cs typeface="Arial" pitchFamily="34" charset="-120"/>
              </a:rPr>
              <a:t>Reflexivity: </a:t>
            </a:r>
            <a:pPr indent="0" marL="0">
              <a:buNone/>
            </a:pPr>
            <a:r>
              <a:rPr lang="en-US" sz="2000" dirty="0">
                <a:solidFill>
                  <a:srgbClr val="1C2833"/>
                </a:solidFill>
                <a:latin typeface="Arial" pitchFamily="34" charset="0"/>
                <a:ea typeface="Arial" pitchFamily="34" charset="-122"/>
                <a:cs typeface="Arial" pitchFamily="34" charset="-120"/>
              </a:rPr>
              <a:t>we all bring our own experience to what we hear (Gadamer, 1975). We cannot switch it off, but we can notice it.</a:t>
            </a:r>
            <a:endParaRPr lang="en-US" sz="2000" dirty="0"/>
          </a:p>
        </p:txBody>
      </p:sp>
      <p:sp>
        <p:nvSpPr>
          <p:cNvPr id="6" name="Shape 4"/>
          <p:cNvSpPr/>
          <p:nvPr/>
        </p:nvSpPr>
        <p:spPr>
          <a:xfrm>
            <a:off x="7406640" y="1737360"/>
            <a:ext cx="3687775" cy="2743200"/>
          </a:xfrm>
          <a:prstGeom prst="ellipse">
            <a:avLst/>
          </a:prstGeom>
          <a:solidFill>
            <a:srgbClr val="FFFFFF"/>
          </a:solidFill>
          <a:ln w="25400">
            <a:solidFill>
              <a:srgbClr val="2E7D7A"/>
            </a:solidFill>
            <a:prstDash val="dash"/>
          </a:ln>
        </p:spPr>
      </p:sp>
      <p:sp>
        <p:nvSpPr>
          <p:cNvPr id="7" name="Shape 5"/>
          <p:cNvSpPr/>
          <p:nvPr/>
        </p:nvSpPr>
        <p:spPr>
          <a:xfrm>
            <a:off x="6949440" y="2697480"/>
            <a:ext cx="2011680" cy="822960"/>
          </a:xfrm>
          <a:prstGeom prst="roundRect">
            <a:avLst>
              <a:gd name="adj" fmla="val 8889"/>
            </a:avLst>
          </a:prstGeom>
          <a:solidFill>
            <a:srgbClr val="E3F1F0"/>
          </a:solidFill>
          <a:ln w="12700">
            <a:solidFill>
              <a:srgbClr val="2E7D7A"/>
            </a:solidFill>
            <a:prstDash val="solid"/>
          </a:ln>
        </p:spPr>
      </p:sp>
      <p:sp>
        <p:nvSpPr>
          <p:cNvPr id="8" name="Text 6"/>
          <p:cNvSpPr txBox="1"/>
          <p:nvPr/>
        </p:nvSpPr>
        <p:spPr>
          <a:xfrm>
            <a:off x="6949440" y="2697480"/>
            <a:ext cx="2011680" cy="822960"/>
          </a:xfrm>
          <a:prstGeom prst="rect">
            <a:avLst/>
          </a:prstGeom>
          <a:noFill/>
          <a:ln/>
        </p:spPr>
        <p:txBody>
          <a:bodyPr wrap="square" lIns="0" tIns="0" rIns="0" bIns="0" rtlCol="0" anchor="ctr"/>
          <a:lstStyle/>
          <a:p>
            <a:pPr algn="ctr" indent="0" marL="0">
              <a:buNone/>
            </a:pPr>
            <a:r>
              <a:rPr lang="en-US" sz="1500" b="1" dirty="0">
                <a:solidFill>
                  <a:srgbClr val="2E7D7A"/>
                </a:solidFill>
                <a:latin typeface="Arial" pitchFamily="34" charset="0"/>
                <a:ea typeface="Arial" pitchFamily="34" charset="-122"/>
                <a:cs typeface="Arial" pitchFamily="34" charset="-120"/>
              </a:rPr>
              <a:t>The parts</a:t>
            </a:r>
            <a:endParaRPr lang="en-US" sz="1500" dirty="0"/>
          </a:p>
          <a:p>
            <a:pPr algn="ctr" indent="0" marL="0">
              <a:buNone/>
            </a:pPr>
            <a:r>
              <a:rPr lang="en-US" sz="1500" dirty="0">
                <a:solidFill>
                  <a:srgbClr val="1C2833"/>
                </a:solidFill>
                <a:latin typeface="Arial" pitchFamily="34" charset="0"/>
                <a:ea typeface="Arial" pitchFamily="34" charset="-122"/>
                <a:cs typeface="Arial" pitchFamily="34" charset="-120"/>
              </a:rPr>
              <a:t>one remark</a:t>
            </a:r>
            <a:endParaRPr lang="en-US" sz="1500" dirty="0"/>
          </a:p>
        </p:txBody>
      </p:sp>
      <p:sp>
        <p:nvSpPr>
          <p:cNvPr id="9" name="Shape 7"/>
          <p:cNvSpPr/>
          <p:nvPr/>
        </p:nvSpPr>
        <p:spPr>
          <a:xfrm>
            <a:off x="9539935" y="2697480"/>
            <a:ext cx="2011680" cy="822960"/>
          </a:xfrm>
          <a:prstGeom prst="roundRect">
            <a:avLst>
              <a:gd name="adj" fmla="val 8889"/>
            </a:avLst>
          </a:prstGeom>
          <a:solidFill>
            <a:srgbClr val="E3F1F0"/>
          </a:solidFill>
          <a:ln w="12700">
            <a:solidFill>
              <a:srgbClr val="2E7D7A"/>
            </a:solidFill>
            <a:prstDash val="solid"/>
          </a:ln>
        </p:spPr>
      </p:sp>
      <p:sp>
        <p:nvSpPr>
          <p:cNvPr id="10" name="Text 8"/>
          <p:cNvSpPr txBox="1"/>
          <p:nvPr/>
        </p:nvSpPr>
        <p:spPr>
          <a:xfrm>
            <a:off x="9539935" y="2697480"/>
            <a:ext cx="2011680" cy="822960"/>
          </a:xfrm>
          <a:prstGeom prst="rect">
            <a:avLst/>
          </a:prstGeom>
          <a:noFill/>
          <a:ln/>
        </p:spPr>
        <p:txBody>
          <a:bodyPr wrap="square" lIns="0" tIns="0" rIns="0" bIns="0" rtlCol="0" anchor="ctr"/>
          <a:lstStyle/>
          <a:p>
            <a:pPr algn="ctr" indent="0" marL="0">
              <a:buNone/>
            </a:pPr>
            <a:r>
              <a:rPr lang="en-US" sz="1500" b="1" dirty="0">
                <a:solidFill>
                  <a:srgbClr val="2E7D7A"/>
                </a:solidFill>
                <a:latin typeface="Arial" pitchFamily="34" charset="0"/>
                <a:ea typeface="Arial" pitchFamily="34" charset="-122"/>
                <a:cs typeface="Arial" pitchFamily="34" charset="-120"/>
              </a:rPr>
              <a:t>The whole</a:t>
            </a:r>
            <a:endParaRPr lang="en-US" sz="1500" dirty="0"/>
          </a:p>
          <a:p>
            <a:pPr algn="ctr" indent="0" marL="0">
              <a:buNone/>
            </a:pPr>
            <a:r>
              <a:rPr lang="en-US" sz="1500" dirty="0">
                <a:solidFill>
                  <a:srgbClr val="1C2833"/>
                </a:solidFill>
                <a:latin typeface="Arial" pitchFamily="34" charset="0"/>
                <a:ea typeface="Arial" pitchFamily="34" charset="-122"/>
                <a:cs typeface="Arial" pitchFamily="34" charset="-120"/>
              </a:rPr>
              <a:t>account and setting</a:t>
            </a:r>
            <a:endParaRPr lang="en-US" sz="1500" dirty="0"/>
          </a:p>
        </p:txBody>
      </p:sp>
      <p:sp>
        <p:nvSpPr>
          <p:cNvPr id="11" name="Text 9"/>
          <p:cNvSpPr txBox="1"/>
          <p:nvPr/>
        </p:nvSpPr>
        <p:spPr>
          <a:xfrm>
            <a:off x="8793328" y="2606040"/>
            <a:ext cx="914400" cy="1005840"/>
          </a:xfrm>
          <a:prstGeom prst="rect">
            <a:avLst/>
          </a:prstGeom>
          <a:noFill/>
          <a:ln/>
        </p:spPr>
        <p:txBody>
          <a:bodyPr wrap="square" lIns="0" tIns="0" rIns="0" bIns="0" rtlCol="0" anchor="ctr"/>
          <a:lstStyle/>
          <a:p>
            <a:pPr algn="ctr" indent="0" marL="0">
              <a:buNone/>
            </a:pPr>
            <a:r>
              <a:rPr lang="en-US" sz="4000" b="1" dirty="0">
                <a:solidFill>
                  <a:srgbClr val="2E7D7A"/>
                </a:solidFill>
                <a:latin typeface="Arial" pitchFamily="34" charset="0"/>
                <a:ea typeface="Arial" pitchFamily="34" charset="-122"/>
                <a:cs typeface="Arial" pitchFamily="34" charset="-120"/>
              </a:rPr>
              <a:t>↻</a:t>
            </a:r>
            <a:endParaRPr lang="en-US" sz="4000" dirty="0"/>
          </a:p>
        </p:txBody>
      </p:sp>
      <p:sp>
        <p:nvSpPr>
          <p:cNvPr id="12" name="Shape 10"/>
          <p:cNvSpPr/>
          <p:nvPr/>
        </p:nvSpPr>
        <p:spPr>
          <a:xfrm>
            <a:off x="6858000" y="4663440"/>
            <a:ext cx="4785055" cy="1463040"/>
          </a:xfrm>
          <a:prstGeom prst="roundRect">
            <a:avLst>
              <a:gd name="adj" fmla="val 5000"/>
            </a:avLst>
          </a:prstGeom>
          <a:solidFill>
            <a:srgbClr val="E3F1F0"/>
          </a:solidFill>
          <a:ln w="9525">
            <a:solidFill>
              <a:srgbClr val="D5DEE6"/>
            </a:solidFill>
            <a:prstDash val="solid"/>
          </a:ln>
        </p:spPr>
      </p:sp>
      <p:sp>
        <p:nvSpPr>
          <p:cNvPr id="13" name="Text 11"/>
          <p:cNvSpPr txBox="1"/>
          <p:nvPr/>
        </p:nvSpPr>
        <p:spPr>
          <a:xfrm>
            <a:off x="7040880" y="4663440"/>
            <a:ext cx="4419295" cy="146304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In our case: </a:t>
            </a:r>
            <a:pPr indent="0" marL="0">
              <a:buNone/>
            </a:pPr>
            <a:r>
              <a:rPr lang="en-US" sz="1500" dirty="0">
                <a:solidFill>
                  <a:srgbClr val="1C2833"/>
                </a:solidFill>
                <a:latin typeface="Arial" pitchFamily="34" charset="0"/>
                <a:ea typeface="Arial" pitchFamily="34" charset="-122"/>
                <a:cs typeface="Arial" pitchFamily="34" charset="-120"/>
              </a:rPr>
              <a:t>an adviser says I’m the complaints department now. With the rest of what she says, it may mean she has lost the part of the job she enjoyed.</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Seven Aliens come from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Lincoln, Lynham and Guba (2018) and beyond</a:t>
            </a:r>
            <a:endParaRPr lang="en-US" sz="1800" dirty="0"/>
          </a:p>
        </p:txBody>
      </p:sp>
      <p:sp>
        <p:nvSpPr>
          <p:cNvPr id="4" name="Shape 2"/>
          <p:cNvSpPr/>
          <p:nvPr/>
        </p:nvSpPr>
        <p:spPr>
          <a:xfrm>
            <a:off x="548640" y="1645920"/>
            <a:ext cx="3515258" cy="4526280"/>
          </a:xfrm>
          <a:prstGeom prst="roundRect">
            <a:avLst>
              <a:gd name="adj" fmla="val 2081"/>
            </a:avLst>
          </a:prstGeom>
          <a:solidFill>
            <a:srgbClr val="EEF3F8"/>
          </a:solidFill>
          <a:ln w="9525">
            <a:solidFill>
              <a:srgbClr val="D5DEE6"/>
            </a:solidFill>
            <a:prstDash val="solid"/>
          </a:ln>
        </p:spPr>
      </p:sp>
      <p:sp>
        <p:nvSpPr>
          <p:cNvPr id="5" name="Text 3"/>
          <p:cNvSpPr txBox="1"/>
          <p:nvPr/>
        </p:nvSpPr>
        <p:spPr>
          <a:xfrm>
            <a:off x="777240" y="1783080"/>
            <a:ext cx="3058058" cy="425196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From the chapter</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Aliens A, B and F take their columns directly from Lincoln, Lynham and Guba (2018).</a:t>
            </a:r>
            <a:endParaRPr lang="en-US" sz="1800" dirty="0"/>
          </a:p>
        </p:txBody>
      </p:sp>
      <p:sp>
        <p:nvSpPr>
          <p:cNvPr id="6" name="Shape 4"/>
          <p:cNvSpPr/>
          <p:nvPr/>
        </p:nvSpPr>
        <p:spPr>
          <a:xfrm>
            <a:off x="4338218" y="1645920"/>
            <a:ext cx="3515258" cy="4526280"/>
          </a:xfrm>
          <a:prstGeom prst="roundRect">
            <a:avLst>
              <a:gd name="adj" fmla="val 2081"/>
            </a:avLst>
          </a:prstGeom>
          <a:solidFill>
            <a:srgbClr val="EEF3F8"/>
          </a:solidFill>
          <a:ln w="9525">
            <a:solidFill>
              <a:srgbClr val="D5DEE6"/>
            </a:solidFill>
            <a:prstDash val="solid"/>
          </a:ln>
        </p:spPr>
      </p:sp>
      <p:sp>
        <p:nvSpPr>
          <p:cNvPr id="7" name="Text 5"/>
          <p:cNvSpPr txBox="1"/>
          <p:nvPr/>
        </p:nvSpPr>
        <p:spPr>
          <a:xfrm>
            <a:off x="4566818" y="1783080"/>
            <a:ext cx="3058058" cy="425196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One column becomes three</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The chapter has one constructivist column. The Seven Aliens split it into C interpretivism, D constructivism and E social constructionism.</a:t>
            </a:r>
            <a:endParaRPr lang="en-US" sz="1800" dirty="0"/>
          </a:p>
        </p:txBody>
      </p:sp>
      <p:sp>
        <p:nvSpPr>
          <p:cNvPr id="8" name="Shape 6"/>
          <p:cNvSpPr/>
          <p:nvPr/>
        </p:nvSpPr>
        <p:spPr>
          <a:xfrm>
            <a:off x="8127797" y="1645920"/>
            <a:ext cx="3515258" cy="4526280"/>
          </a:xfrm>
          <a:prstGeom prst="roundRect">
            <a:avLst>
              <a:gd name="adj" fmla="val 2081"/>
            </a:avLst>
          </a:prstGeom>
          <a:solidFill>
            <a:srgbClr val="EEF3F8"/>
          </a:solidFill>
          <a:ln w="9525">
            <a:solidFill>
              <a:srgbClr val="D5DEE6"/>
            </a:solidFill>
            <a:prstDash val="solid"/>
          </a:ln>
        </p:spPr>
      </p:sp>
      <p:sp>
        <p:nvSpPr>
          <p:cNvPr id="9" name="Text 7"/>
          <p:cNvSpPr txBox="1"/>
          <p:nvPr/>
        </p:nvSpPr>
        <p:spPr>
          <a:xfrm>
            <a:off x="8356397" y="1783080"/>
            <a:ext cx="3058058" cy="425196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Built from elsewhere</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Alien G draws on Dewey (1938), Johnson and Onwuegbuzie (2004) and Morgan (2007). Critical realism (Bhaskar) and the participatory paradigm (Heron and Reason, 1997) sit outside the Seven Aliens.</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2 | 10 minutes | small groups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Which alien is speaking?</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Seven researchers talk about the AI agents case. Match each one to Alien A, B, C, D, E, F or G and say which words gave it away.</a:t>
            </a:r>
            <a:endParaRPr lang="en-US" sz="1700" dirty="0"/>
          </a:p>
        </p:txBody>
      </p:sp>
      <p:sp>
        <p:nvSpPr>
          <p:cNvPr id="6" name="Shape 4"/>
          <p:cNvSpPr/>
          <p:nvPr/>
        </p:nvSpPr>
        <p:spPr>
          <a:xfrm>
            <a:off x="548640" y="2011680"/>
            <a:ext cx="5432908"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will follow one adviser, Priya, for a year and let her tell her own story of the change.</a:t>
            </a:r>
            <a:endParaRPr lang="en-US" sz="1600" dirty="0"/>
          </a:p>
        </p:txBody>
      </p:sp>
      <p:sp>
        <p:nvSpPr>
          <p:cNvPr id="9" name="Shape 7"/>
          <p:cNvSpPr/>
          <p:nvPr/>
        </p:nvSpPr>
        <p:spPr>
          <a:xfrm>
            <a:off x="6210148" y="2011680"/>
            <a:ext cx="5432908"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347308"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6895948" y="2011680"/>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Satisfaction rose. I want to see whether that holds when I check call records against interviews.</a:t>
            </a:r>
            <a:endParaRPr lang="en-US" sz="1600" dirty="0"/>
          </a:p>
        </p:txBody>
      </p:sp>
      <p:sp>
        <p:nvSpPr>
          <p:cNvPr id="12" name="Shape 10"/>
          <p:cNvSpPr/>
          <p:nvPr/>
        </p:nvSpPr>
        <p:spPr>
          <a:xfrm>
            <a:off x="548640" y="2953512"/>
            <a:ext cx="5432908"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2953512"/>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want to understand what the AI agent means to the advisers on this contact centre floor.</a:t>
            </a:r>
            <a:endParaRPr lang="en-US" sz="1600" dirty="0"/>
          </a:p>
        </p:txBody>
      </p:sp>
      <p:sp>
        <p:nvSpPr>
          <p:cNvPr id="15" name="Shape 13"/>
          <p:cNvSpPr/>
          <p:nvPr/>
        </p:nvSpPr>
        <p:spPr>
          <a:xfrm>
            <a:off x="6210148" y="2953512"/>
            <a:ext cx="5432908"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347308"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6895948" y="2953512"/>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Whose interests do these job cuts serve? I will work with the advisers who lost out.</a:t>
            </a:r>
            <a:endParaRPr lang="en-US" sz="1600" dirty="0"/>
          </a:p>
        </p:txBody>
      </p:sp>
      <p:sp>
        <p:nvSpPr>
          <p:cNvPr id="18" name="Shape 16"/>
          <p:cNvSpPr/>
          <p:nvPr/>
        </p:nvSpPr>
        <p:spPr>
          <a:xfrm>
            <a:off x="548640" y="3895344"/>
            <a:ext cx="5432908" cy="832104"/>
          </a:xfrm>
          <a:prstGeom prst="roundRect">
            <a:avLst>
              <a:gd name="adj" fmla="val 8791"/>
            </a:avLst>
          </a:prstGeom>
          <a:solidFill>
            <a:srgbClr val="FFFFFF"/>
          </a:solidFill>
          <a:ln w="9525">
            <a:solidFill>
              <a:srgbClr val="D5DEE6"/>
            </a:solidFill>
            <a:prstDash val="solid"/>
          </a:ln>
        </p:spPr>
      </p:sp>
      <p:sp>
        <p:nvSpPr>
          <p:cNvPr id="19" name="Text 17"/>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e</a:t>
            </a:r>
            <a:endParaRPr lang="en-US" sz="1600" dirty="0"/>
          </a:p>
        </p:txBody>
      </p:sp>
      <p:sp>
        <p:nvSpPr>
          <p:cNvPr id="20" name="Text 18"/>
          <p:cNvSpPr txBox="1"/>
          <p:nvPr/>
        </p:nvSpPr>
        <p:spPr>
          <a:xfrm>
            <a:off x="1234440" y="3895344"/>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Let us pilot a hybrid service and judge it by whether it works better for everyone.</a:t>
            </a:r>
            <a:endParaRPr lang="en-US" sz="1600" dirty="0"/>
          </a:p>
        </p:txBody>
      </p:sp>
      <p:sp>
        <p:nvSpPr>
          <p:cNvPr id="21" name="Shape 19"/>
          <p:cNvSpPr/>
          <p:nvPr/>
        </p:nvSpPr>
        <p:spPr>
          <a:xfrm>
            <a:off x="6210148" y="3895344"/>
            <a:ext cx="5432908" cy="832104"/>
          </a:xfrm>
          <a:prstGeom prst="roundRect">
            <a:avLst>
              <a:gd name="adj" fmla="val 8791"/>
            </a:avLst>
          </a:prstGeom>
          <a:solidFill>
            <a:srgbClr val="FFFFFF"/>
          </a:solidFill>
          <a:ln w="9525">
            <a:solidFill>
              <a:srgbClr val="D5DEE6"/>
            </a:solidFill>
            <a:prstDash val="solid"/>
          </a:ln>
        </p:spPr>
      </p:sp>
      <p:sp>
        <p:nvSpPr>
          <p:cNvPr id="22" name="Text 20"/>
          <p:cNvSpPr txBox="1"/>
          <p:nvPr/>
        </p:nvSpPr>
        <p:spPr>
          <a:xfrm>
            <a:off x="6347308"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f</a:t>
            </a:r>
            <a:endParaRPr lang="en-US" sz="1600" dirty="0"/>
          </a:p>
        </p:txBody>
      </p:sp>
      <p:sp>
        <p:nvSpPr>
          <p:cNvPr id="23" name="Text 21"/>
          <p:cNvSpPr txBox="1"/>
          <p:nvPr/>
        </p:nvSpPr>
        <p:spPr>
          <a:xfrm>
            <a:off x="6895948" y="3895344"/>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will route 200,000 queries at random and test which factors predict satisfaction.</a:t>
            </a:r>
            <a:endParaRPr lang="en-US" sz="1600" dirty="0"/>
          </a:p>
        </p:txBody>
      </p:sp>
      <p:sp>
        <p:nvSpPr>
          <p:cNvPr id="24" name="Shape 22"/>
          <p:cNvSpPr/>
          <p:nvPr/>
        </p:nvSpPr>
        <p:spPr>
          <a:xfrm>
            <a:off x="548640" y="4837176"/>
            <a:ext cx="5432908" cy="832104"/>
          </a:xfrm>
          <a:prstGeom prst="roundRect">
            <a:avLst>
              <a:gd name="adj" fmla="val 8791"/>
            </a:avLst>
          </a:prstGeom>
          <a:solidFill>
            <a:srgbClr val="FFFFFF"/>
          </a:solidFill>
          <a:ln w="9525">
            <a:solidFill>
              <a:srgbClr val="D5DEE6"/>
            </a:solidFill>
            <a:prstDash val="solid"/>
          </a:ln>
        </p:spPr>
      </p:sp>
      <p:sp>
        <p:nvSpPr>
          <p:cNvPr id="25" name="Text 23"/>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g</a:t>
            </a:r>
            <a:endParaRPr lang="en-US" sz="1600" dirty="0"/>
          </a:p>
        </p:txBody>
      </p:sp>
      <p:sp>
        <p:nvSpPr>
          <p:cNvPr id="26" name="Text 24"/>
          <p:cNvSpPr txBox="1"/>
          <p:nvPr/>
        </p:nvSpPr>
        <p:spPr>
          <a:xfrm>
            <a:off x="1234440" y="4837176"/>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Managers keep talking about efficiency and rote work. That language makes the cuts seem natural.</a:t>
            </a:r>
            <a:endParaRPr lang="en-US" sz="1600" dirty="0"/>
          </a:p>
        </p:txBody>
      </p:sp>
      <p:sp>
        <p:nvSpPr>
          <p:cNvPr id="27" name="Text 25"/>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Table 9 sets out the question each alien asks.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38</a:t>
            </a:fld>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2</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Which alien is speaking?</a:t>
            </a:r>
            <a:endParaRPr lang="en-US" sz="2800" dirty="0"/>
          </a:p>
        </p:txBody>
      </p:sp>
      <p:sp>
        <p:nvSpPr>
          <p:cNvPr id="5" name="Shape 3"/>
          <p:cNvSpPr/>
          <p:nvPr/>
        </p:nvSpPr>
        <p:spPr>
          <a:xfrm>
            <a:off x="548640" y="1463040"/>
            <a:ext cx="11094415" cy="594360"/>
          </a:xfrm>
          <a:prstGeom prst="roundRect">
            <a:avLst>
              <a:gd name="adj" fmla="val 12308"/>
            </a:avLst>
          </a:prstGeom>
          <a:solidFill>
            <a:srgbClr val="FFFFFF"/>
          </a:solidFill>
          <a:ln w="9525">
            <a:solidFill>
              <a:srgbClr val="D5DEE6"/>
            </a:solidFill>
            <a:prstDash val="solid"/>
          </a:ln>
        </p:spPr>
      </p:sp>
      <p:sp>
        <p:nvSpPr>
          <p:cNvPr id="6" name="Text 4"/>
          <p:cNvSpPr txBox="1"/>
          <p:nvPr/>
        </p:nvSpPr>
        <p:spPr>
          <a:xfrm>
            <a:off x="777240" y="14630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a  Alien D:  </a:t>
            </a:r>
            <a:pPr indent="0" marL="0">
              <a:buNone/>
            </a:pPr>
            <a:r>
              <a:rPr lang="en-US" sz="1500" dirty="0">
                <a:solidFill>
                  <a:srgbClr val="1C2833"/>
                </a:solidFill>
                <a:latin typeface="Arial" pitchFamily="34" charset="0"/>
                <a:ea typeface="Arial" pitchFamily="34" charset="-122"/>
                <a:cs typeface="Arial" pitchFamily="34" charset="-120"/>
              </a:rPr>
              <a:t>one person, her own story, followed over time.</a:t>
            </a:r>
            <a:endParaRPr lang="en-US" sz="1500" dirty="0"/>
          </a:p>
        </p:txBody>
      </p:sp>
      <p:sp>
        <p:nvSpPr>
          <p:cNvPr id="7" name="Shape 5"/>
          <p:cNvSpPr/>
          <p:nvPr/>
        </p:nvSpPr>
        <p:spPr>
          <a:xfrm>
            <a:off x="548640" y="2148840"/>
            <a:ext cx="11094415" cy="594360"/>
          </a:xfrm>
          <a:prstGeom prst="roundRect">
            <a:avLst>
              <a:gd name="adj" fmla="val 12308"/>
            </a:avLst>
          </a:prstGeom>
          <a:solidFill>
            <a:srgbClr val="FFFFFF"/>
          </a:solidFill>
          <a:ln w="9525">
            <a:solidFill>
              <a:srgbClr val="D5DEE6"/>
            </a:solidFill>
            <a:prstDash val="solid"/>
          </a:ln>
        </p:spPr>
      </p:sp>
      <p:sp>
        <p:nvSpPr>
          <p:cNvPr id="8" name="Text 6"/>
          <p:cNvSpPr txBox="1"/>
          <p:nvPr/>
        </p:nvSpPr>
        <p:spPr>
          <a:xfrm>
            <a:off x="777240" y="21488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b  Alien B:  </a:t>
            </a:r>
            <a:pPr indent="0" marL="0">
              <a:buNone/>
            </a:pPr>
            <a:r>
              <a:rPr lang="en-US" sz="1500" dirty="0">
                <a:solidFill>
                  <a:srgbClr val="1C2833"/>
                </a:solidFill>
                <a:latin typeface="Arial" pitchFamily="34" charset="0"/>
                <a:ea typeface="Arial" pitchFamily="34" charset="-122"/>
                <a:cs typeface="Arial" pitchFamily="34" charset="-120"/>
              </a:rPr>
              <a:t>checking one source against another.</a:t>
            </a:r>
            <a:endParaRPr lang="en-US" sz="1500" dirty="0"/>
          </a:p>
        </p:txBody>
      </p:sp>
      <p:sp>
        <p:nvSpPr>
          <p:cNvPr id="9" name="Shape 7"/>
          <p:cNvSpPr/>
          <p:nvPr/>
        </p:nvSpPr>
        <p:spPr>
          <a:xfrm>
            <a:off x="548640" y="2834640"/>
            <a:ext cx="11094415" cy="594360"/>
          </a:xfrm>
          <a:prstGeom prst="roundRect">
            <a:avLst>
              <a:gd name="adj" fmla="val 12308"/>
            </a:avLst>
          </a:prstGeom>
          <a:solidFill>
            <a:srgbClr val="FFFFFF"/>
          </a:solidFill>
          <a:ln w="9525">
            <a:solidFill>
              <a:srgbClr val="D5DEE6"/>
            </a:solidFill>
            <a:prstDash val="solid"/>
          </a:ln>
        </p:spPr>
      </p:sp>
      <p:sp>
        <p:nvSpPr>
          <p:cNvPr id="10" name="Text 8"/>
          <p:cNvSpPr txBox="1"/>
          <p:nvPr/>
        </p:nvSpPr>
        <p:spPr>
          <a:xfrm>
            <a:off x="777240" y="28346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c  Alien C:  </a:t>
            </a:r>
            <a:pPr indent="0" marL="0">
              <a:buNone/>
            </a:pPr>
            <a:r>
              <a:rPr lang="en-US" sz="1500" dirty="0">
                <a:solidFill>
                  <a:srgbClr val="1C2833"/>
                </a:solidFill>
                <a:latin typeface="Arial" pitchFamily="34" charset="0"/>
                <a:ea typeface="Arial" pitchFamily="34" charset="-122"/>
                <a:cs typeface="Arial" pitchFamily="34" charset="-120"/>
              </a:rPr>
              <a:t>meaning in context, on this contact centre floor.</a:t>
            </a:r>
            <a:endParaRPr lang="en-US" sz="1500" dirty="0"/>
          </a:p>
        </p:txBody>
      </p:sp>
      <p:sp>
        <p:nvSpPr>
          <p:cNvPr id="11" name="Shape 9"/>
          <p:cNvSpPr/>
          <p:nvPr/>
        </p:nvSpPr>
        <p:spPr>
          <a:xfrm>
            <a:off x="548640" y="3520440"/>
            <a:ext cx="11094415" cy="594360"/>
          </a:xfrm>
          <a:prstGeom prst="roundRect">
            <a:avLst>
              <a:gd name="adj" fmla="val 12308"/>
            </a:avLst>
          </a:prstGeom>
          <a:solidFill>
            <a:srgbClr val="FFFFFF"/>
          </a:solidFill>
          <a:ln w="9525">
            <a:solidFill>
              <a:srgbClr val="D5DEE6"/>
            </a:solidFill>
            <a:prstDash val="solid"/>
          </a:ln>
        </p:spPr>
      </p:sp>
      <p:sp>
        <p:nvSpPr>
          <p:cNvPr id="12" name="Text 10"/>
          <p:cNvSpPr txBox="1"/>
          <p:nvPr/>
        </p:nvSpPr>
        <p:spPr>
          <a:xfrm>
            <a:off x="777240" y="35204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d  Alien F:  </a:t>
            </a:r>
            <a:pPr indent="0" marL="0">
              <a:buNone/>
            </a:pPr>
            <a:r>
              <a:rPr lang="en-US" sz="1500" dirty="0">
                <a:solidFill>
                  <a:srgbClr val="1C2833"/>
                </a:solidFill>
                <a:latin typeface="Arial" pitchFamily="34" charset="0"/>
                <a:ea typeface="Arial" pitchFamily="34" charset="-122"/>
                <a:cs typeface="Arial" pitchFamily="34" charset="-120"/>
              </a:rPr>
              <a:t>whose interests, and working with those harmed.</a:t>
            </a:r>
            <a:endParaRPr lang="en-US" sz="1500" dirty="0"/>
          </a:p>
        </p:txBody>
      </p:sp>
      <p:sp>
        <p:nvSpPr>
          <p:cNvPr id="13" name="Shape 11"/>
          <p:cNvSpPr/>
          <p:nvPr/>
        </p:nvSpPr>
        <p:spPr>
          <a:xfrm>
            <a:off x="548640" y="4206240"/>
            <a:ext cx="11094415" cy="594360"/>
          </a:xfrm>
          <a:prstGeom prst="roundRect">
            <a:avLst>
              <a:gd name="adj" fmla="val 12308"/>
            </a:avLst>
          </a:prstGeom>
          <a:solidFill>
            <a:srgbClr val="FFFFFF"/>
          </a:solidFill>
          <a:ln w="9525">
            <a:solidFill>
              <a:srgbClr val="D5DEE6"/>
            </a:solidFill>
            <a:prstDash val="solid"/>
          </a:ln>
        </p:spPr>
      </p:sp>
      <p:sp>
        <p:nvSpPr>
          <p:cNvPr id="14" name="Text 12"/>
          <p:cNvSpPr txBox="1"/>
          <p:nvPr/>
        </p:nvSpPr>
        <p:spPr>
          <a:xfrm>
            <a:off x="777240" y="42062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e  Alien G:  </a:t>
            </a:r>
            <a:pPr indent="0" marL="0">
              <a:buNone/>
            </a:pPr>
            <a:r>
              <a:rPr lang="en-US" sz="1500" dirty="0">
                <a:solidFill>
                  <a:srgbClr val="1C2833"/>
                </a:solidFill>
                <a:latin typeface="Arial" pitchFamily="34" charset="0"/>
                <a:ea typeface="Arial" pitchFamily="34" charset="-122"/>
                <a:cs typeface="Arial" pitchFamily="34" charset="-120"/>
              </a:rPr>
              <a:t>judged by whether it works.</a:t>
            </a:r>
            <a:endParaRPr lang="en-US" sz="1500" dirty="0"/>
          </a:p>
        </p:txBody>
      </p:sp>
      <p:sp>
        <p:nvSpPr>
          <p:cNvPr id="15" name="Shape 13"/>
          <p:cNvSpPr/>
          <p:nvPr/>
        </p:nvSpPr>
        <p:spPr>
          <a:xfrm>
            <a:off x="548640" y="4892040"/>
            <a:ext cx="11094415" cy="594360"/>
          </a:xfrm>
          <a:prstGeom prst="roundRect">
            <a:avLst>
              <a:gd name="adj" fmla="val 12308"/>
            </a:avLst>
          </a:prstGeom>
          <a:solidFill>
            <a:srgbClr val="FFFFFF"/>
          </a:solidFill>
          <a:ln w="9525">
            <a:solidFill>
              <a:srgbClr val="D5DEE6"/>
            </a:solidFill>
            <a:prstDash val="solid"/>
          </a:ln>
        </p:spPr>
      </p:sp>
      <p:sp>
        <p:nvSpPr>
          <p:cNvPr id="16" name="Text 14"/>
          <p:cNvSpPr txBox="1"/>
          <p:nvPr/>
        </p:nvSpPr>
        <p:spPr>
          <a:xfrm>
            <a:off x="777240" y="48920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f  Alien A:  </a:t>
            </a:r>
            <a:pPr indent="0" marL="0">
              <a:buNone/>
            </a:pPr>
            <a:r>
              <a:rPr lang="en-US" sz="1500" dirty="0">
                <a:solidFill>
                  <a:srgbClr val="1C2833"/>
                </a:solidFill>
                <a:latin typeface="Arial" pitchFamily="34" charset="0"/>
                <a:ea typeface="Arial" pitchFamily="34" charset="-122"/>
                <a:cs typeface="Arial" pitchFamily="34" charset="-120"/>
              </a:rPr>
              <a:t>random routing, testing and prediction.</a:t>
            </a:r>
            <a:endParaRPr lang="en-US" sz="1500" dirty="0"/>
          </a:p>
        </p:txBody>
      </p:sp>
      <p:sp>
        <p:nvSpPr>
          <p:cNvPr id="17" name="Shape 15"/>
          <p:cNvSpPr/>
          <p:nvPr/>
        </p:nvSpPr>
        <p:spPr>
          <a:xfrm>
            <a:off x="548640" y="5577840"/>
            <a:ext cx="11094415" cy="594360"/>
          </a:xfrm>
          <a:prstGeom prst="roundRect">
            <a:avLst>
              <a:gd name="adj" fmla="val 12308"/>
            </a:avLst>
          </a:prstGeom>
          <a:solidFill>
            <a:srgbClr val="FFFFFF"/>
          </a:solidFill>
          <a:ln w="9525">
            <a:solidFill>
              <a:srgbClr val="D5DEE6"/>
            </a:solidFill>
            <a:prstDash val="solid"/>
          </a:ln>
        </p:spPr>
      </p:sp>
      <p:sp>
        <p:nvSpPr>
          <p:cNvPr id="18" name="Text 16"/>
          <p:cNvSpPr txBox="1"/>
          <p:nvPr/>
        </p:nvSpPr>
        <p:spPr>
          <a:xfrm>
            <a:off x="777240" y="55778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g  Alien E:  </a:t>
            </a:r>
            <a:pPr indent="0" marL="0">
              <a:buNone/>
            </a:pPr>
            <a:r>
              <a:rPr lang="en-US" sz="1500" dirty="0">
                <a:solidFill>
                  <a:srgbClr val="1C2833"/>
                </a:solidFill>
                <a:latin typeface="Arial" pitchFamily="34" charset="0"/>
                <a:ea typeface="Arial" pitchFamily="34" charset="-122"/>
                <a:cs typeface="Arial" pitchFamily="34" charset="-120"/>
              </a:rPr>
              <a:t>language that makes the cuts seem natural.</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39</a:t>
            </a:fld>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Ontology: what is reality?</a:t>
            </a:r>
            <a:endParaRPr lang="en-US" sz="3000" dirty="0"/>
          </a:p>
        </p:txBody>
      </p:sp>
      <p:sp>
        <p:nvSpPr>
          <p:cNvPr id="3" name="Shape 1"/>
          <p:cNvSpPr/>
          <p:nvPr/>
        </p:nvSpPr>
        <p:spPr>
          <a:xfrm>
            <a:off x="548640" y="1188720"/>
            <a:ext cx="5394960" cy="3246120"/>
          </a:xfrm>
          <a:prstGeom prst="roundRect">
            <a:avLst>
              <a:gd name="adj" fmla="val 2254"/>
            </a:avLst>
          </a:prstGeom>
          <a:solidFill>
            <a:srgbClr val="EEF3F8"/>
          </a:solidFill>
          <a:ln w="9525">
            <a:solidFill>
              <a:srgbClr val="D5DEE6"/>
            </a:solidFill>
            <a:prstDash val="solid"/>
          </a:ln>
        </p:spPr>
      </p:sp>
      <p:sp>
        <p:nvSpPr>
          <p:cNvPr id="4" name="Text 2"/>
          <p:cNvSpPr txBox="1"/>
          <p:nvPr/>
        </p:nvSpPr>
        <p:spPr>
          <a:xfrm>
            <a:off x="822960"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What it means</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Ontology asks what exists in the world you are studying. Is reality one fixed thing out there, waiting to be discovered, or does it depend on the people experiencing it? The answers run along a line from realism (one reality, independent of us) to relativism (many realities, made by people). Bryman (2016) calls the two ends objectivism and constructionism.</a:t>
            </a:r>
            <a:endParaRPr lang="en-US" sz="1700" dirty="0"/>
          </a:p>
        </p:txBody>
      </p:sp>
      <p:sp>
        <p:nvSpPr>
          <p:cNvPr id="5" name="Shape 3"/>
          <p:cNvSpPr/>
          <p:nvPr/>
        </p:nvSpPr>
        <p:spPr>
          <a:xfrm>
            <a:off x="6245352" y="1188720"/>
            <a:ext cx="5394960" cy="3246120"/>
          </a:xfrm>
          <a:prstGeom prst="roundRect">
            <a:avLst>
              <a:gd name="adj" fmla="val 2254"/>
            </a:avLst>
          </a:prstGeom>
          <a:solidFill>
            <a:srgbClr val="EEF3F8"/>
          </a:solidFill>
          <a:ln w="9525">
            <a:solidFill>
              <a:srgbClr val="D5DEE6"/>
            </a:solidFill>
            <a:prstDash val="solid"/>
          </a:ln>
        </p:spPr>
      </p:sp>
      <p:sp>
        <p:nvSpPr>
          <p:cNvPr id="6" name="Text 4"/>
          <p:cNvSpPr txBox="1"/>
          <p:nvPr/>
        </p:nvSpPr>
        <p:spPr>
          <a:xfrm>
            <a:off x="6519672"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Why it matters for your research</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Ontology comes first because everything else follows from it. Once you have decided what reality is, you have already limited how you can know it, what role your values can play and which methods make sense.</a:t>
            </a:r>
            <a:endParaRPr lang="en-US" sz="1700" dirty="0"/>
          </a:p>
        </p:txBody>
      </p:sp>
      <p:sp>
        <p:nvSpPr>
          <p:cNvPr id="7" name="Shape 5"/>
          <p:cNvSpPr/>
          <p:nvPr/>
        </p:nvSpPr>
        <p:spPr>
          <a:xfrm>
            <a:off x="548640" y="4617720"/>
            <a:ext cx="11094415" cy="1554480"/>
          </a:xfrm>
          <a:prstGeom prst="roundRect">
            <a:avLst>
              <a:gd name="adj" fmla="val 4706"/>
            </a:avLst>
          </a:prstGeom>
          <a:solidFill>
            <a:srgbClr val="E3F1F0"/>
          </a:solidFill>
          <a:ln w="9525">
            <a:solidFill>
              <a:srgbClr val="D5DEE6"/>
            </a:solidFill>
            <a:prstDash val="solid"/>
          </a:ln>
        </p:spPr>
      </p:sp>
      <p:sp>
        <p:nvSpPr>
          <p:cNvPr id="8" name="Text 6"/>
          <p:cNvSpPr txBox="1"/>
          <p:nvPr/>
        </p:nvSpPr>
        <p:spPr>
          <a:xfrm>
            <a:off x="822960" y="4681728"/>
            <a:ext cx="10545775" cy="1426464"/>
          </a:xfrm>
          <a:prstGeom prst="rect">
            <a:avLst/>
          </a:prstGeom>
          <a:noFill/>
          <a:ln/>
        </p:spPr>
        <p:txBody>
          <a:bodyPr wrap="square" lIns="0" tIns="0" rIns="0" bIns="0" rtlCol="0" anchor="ctr"/>
          <a:lstStyle/>
          <a:p>
            <a:pPr indent="0" marL="0">
              <a:spcAft>
                <a:spcPts val="400"/>
              </a:spcAft>
              <a:buNone/>
            </a:pPr>
            <a:r>
              <a:rPr lang="en-US" sz="1700" b="1" dirty="0">
                <a:solidFill>
                  <a:srgbClr val="2E7D7A"/>
                </a:solidFill>
                <a:latin typeface="Arial" pitchFamily="34" charset="0"/>
                <a:ea typeface="Arial" pitchFamily="34" charset="-122"/>
                <a:cs typeface="Arial" pitchFamily="34" charset="-120"/>
              </a:rPr>
              <a:t>In our case: AI agents in customer service</a:t>
            </a:r>
            <a:endParaRPr lang="en-US" sz="1700" dirty="0"/>
          </a:p>
          <a:p>
            <a:pPr indent="0" marL="0">
              <a:spcAft>
                <a:spcPts val="400"/>
              </a:spcAft>
              <a:buNone/>
            </a:pPr>
            <a:r>
              <a:rPr lang="en-US" sz="1700" dirty="0">
                <a:solidFill>
                  <a:srgbClr val="1C2833"/>
                </a:solidFill>
                <a:latin typeface="Arial" pitchFamily="34" charset="0"/>
                <a:ea typeface="Arial" pitchFamily="34" charset="-122"/>
                <a:cs typeface="Arial" pitchFamily="34" charset="-120"/>
              </a:rPr>
              <a:t>Is customer satisfaction with AI agents a fact that exists whatever anyone thinks (realism)? Or is it the meaning customers and advisers give to their experience (relativism)? Your answer decides what kind of study you can do.</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40</a:t>
            </a:fld>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aliens sit on ontology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line from realism to relativism (Lincoln, Lynham and Guba, 2018, p. 217)</a:t>
            </a:r>
            <a:endParaRPr lang="en-US" sz="1800" dirty="0"/>
          </a:p>
        </p:txBody>
      </p:sp>
      <p:sp>
        <p:nvSpPr>
          <p:cNvPr id="4" name="Shape 2"/>
          <p:cNvSpPr/>
          <p:nvPr/>
        </p:nvSpPr>
        <p:spPr>
          <a:xfrm>
            <a:off x="914400" y="3977640"/>
            <a:ext cx="10362895" cy="0"/>
          </a:xfrm>
          <a:prstGeom prst="line">
            <a:avLst/>
          </a:prstGeom>
          <a:noFill/>
          <a:ln w="31750">
            <a:solidFill>
              <a:srgbClr val="1C2833"/>
            </a:solidFill>
            <a:prstDash val="solid"/>
            <a:headEnd type="triangle"/>
            <a:tailEnd type="triangle"/>
          </a:ln>
        </p:spPr>
      </p:sp>
      <p:sp>
        <p:nvSpPr>
          <p:cNvPr id="5" name="Text 3"/>
          <p:cNvSpPr txBox="1"/>
          <p:nvPr/>
        </p:nvSpPr>
        <p:spPr>
          <a:xfrm>
            <a:off x="548640" y="4114800"/>
            <a:ext cx="5303520" cy="411480"/>
          </a:xfrm>
          <a:prstGeom prst="rect">
            <a:avLst/>
          </a:prstGeom>
          <a:noFill/>
          <a:ln/>
        </p:spPr>
        <p:txBody>
          <a:bodyPr wrap="square" lIns="0" tIns="0" rIns="0" bIns="0" rtlCol="0" anchor="ctr"/>
          <a:lstStyle/>
          <a:p>
            <a:pPr indent="0" marL="0">
              <a:buNone/>
            </a:pPr>
            <a:r>
              <a:rPr lang="en-US" sz="1600" b="1" dirty="0">
                <a:solidFill>
                  <a:srgbClr val="1C2833"/>
                </a:solidFill>
                <a:latin typeface="Arial" pitchFamily="34" charset="0"/>
                <a:ea typeface="Arial" pitchFamily="34" charset="-122"/>
                <a:cs typeface="Arial" pitchFamily="34" charset="-120"/>
              </a:rPr>
              <a:t>Realism: one reality, independent of us</a:t>
            </a:r>
            <a:endParaRPr lang="en-US" sz="1600" dirty="0"/>
          </a:p>
        </p:txBody>
      </p:sp>
      <p:sp>
        <p:nvSpPr>
          <p:cNvPr id="6" name="Text 4"/>
          <p:cNvSpPr txBox="1"/>
          <p:nvPr/>
        </p:nvSpPr>
        <p:spPr>
          <a:xfrm>
            <a:off x="6339535" y="4114800"/>
            <a:ext cx="5303520" cy="411480"/>
          </a:xfrm>
          <a:prstGeom prst="rect">
            <a:avLst/>
          </a:prstGeom>
          <a:noFill/>
          <a:ln/>
        </p:spPr>
        <p:txBody>
          <a:bodyPr wrap="square" lIns="0" tIns="0" rIns="0" bIns="0" rtlCol="0" anchor="ctr"/>
          <a:lstStyle/>
          <a:p>
            <a:pPr algn="r" indent="0" marL="0">
              <a:buNone/>
            </a:pPr>
            <a:r>
              <a:rPr lang="en-US" sz="1600" b="1" dirty="0">
                <a:solidFill>
                  <a:srgbClr val="1C2833"/>
                </a:solidFill>
                <a:latin typeface="Arial" pitchFamily="34" charset="0"/>
                <a:ea typeface="Arial" pitchFamily="34" charset="-122"/>
                <a:cs typeface="Arial" pitchFamily="34" charset="-120"/>
              </a:rPr>
              <a:t>Relativism: many realities, made by people</a:t>
            </a:r>
            <a:endParaRPr lang="en-US" sz="1600" dirty="0"/>
          </a:p>
        </p:txBody>
      </p:sp>
      <p:pic>
        <p:nvPicPr>
          <p:cNvPr id="7" name="Image 0" descr="/tmp/p7/img/big_A.png">    </p:cNvPr>
          <p:cNvPicPr>
            <a:picLocks noChangeAspect="1"/>
          </p:cNvPicPr>
          <p:nvPr/>
        </p:nvPicPr>
        <p:blipFill>
          <a:blip r:embed="rId1"/>
          <a:stretch>
            <a:fillRect/>
          </a:stretch>
        </p:blipFill>
        <p:spPr>
          <a:xfrm>
            <a:off x="1054596" y="2103120"/>
            <a:ext cx="548640" cy="768096"/>
          </a:xfrm>
          <a:prstGeom prst="rect">
            <a:avLst/>
          </a:prstGeom>
        </p:spPr>
      </p:pic>
      <p:sp>
        <p:nvSpPr>
          <p:cNvPr id="8" name="Text 5"/>
          <p:cNvSpPr txBox="1"/>
          <p:nvPr/>
        </p:nvSpPr>
        <p:spPr>
          <a:xfrm>
            <a:off x="323076"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A</a:t>
            </a:r>
            <a:endParaRPr lang="en-US" sz="1400" dirty="0"/>
          </a:p>
        </p:txBody>
      </p:sp>
      <p:sp>
        <p:nvSpPr>
          <p:cNvPr id="9" name="Text 6"/>
          <p:cNvSpPr txBox="1"/>
          <p:nvPr/>
        </p:nvSpPr>
        <p:spPr>
          <a:xfrm>
            <a:off x="323076"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naive realism</a:t>
            </a:r>
            <a:endParaRPr lang="en-US" sz="1400" dirty="0"/>
          </a:p>
        </p:txBody>
      </p:sp>
      <p:sp>
        <p:nvSpPr>
          <p:cNvPr id="10" name="Shape 7"/>
          <p:cNvSpPr/>
          <p:nvPr/>
        </p:nvSpPr>
        <p:spPr>
          <a:xfrm>
            <a:off x="1328916" y="3749040"/>
            <a:ext cx="0" cy="228600"/>
          </a:xfrm>
          <a:prstGeom prst="line">
            <a:avLst/>
          </a:prstGeom>
          <a:noFill/>
          <a:ln w="15875">
            <a:solidFill>
              <a:srgbClr val="1C2833"/>
            </a:solidFill>
            <a:prstDash val="solid"/>
          </a:ln>
        </p:spPr>
      </p:sp>
      <p:pic>
        <p:nvPicPr>
          <p:cNvPr id="11" name="Image 1" descr="/tmp/p7/img/big_B.png">    </p:cNvPr>
          <p:cNvPicPr>
            <a:picLocks noChangeAspect="1"/>
          </p:cNvPicPr>
          <p:nvPr/>
        </p:nvPicPr>
        <p:blipFill>
          <a:blip r:embed="rId2"/>
          <a:stretch>
            <a:fillRect/>
          </a:stretch>
        </p:blipFill>
        <p:spPr>
          <a:xfrm>
            <a:off x="2712659" y="2103120"/>
            <a:ext cx="548640" cy="768096"/>
          </a:xfrm>
          <a:prstGeom prst="rect">
            <a:avLst/>
          </a:prstGeom>
        </p:spPr>
      </p:pic>
      <p:sp>
        <p:nvSpPr>
          <p:cNvPr id="12" name="Text 8"/>
          <p:cNvSpPr txBox="1"/>
          <p:nvPr/>
        </p:nvSpPr>
        <p:spPr>
          <a:xfrm>
            <a:off x="1981139"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B</a:t>
            </a:r>
            <a:endParaRPr lang="en-US" sz="1400" dirty="0"/>
          </a:p>
        </p:txBody>
      </p:sp>
      <p:sp>
        <p:nvSpPr>
          <p:cNvPr id="13" name="Text 9"/>
          <p:cNvSpPr txBox="1"/>
          <p:nvPr/>
        </p:nvSpPr>
        <p:spPr>
          <a:xfrm>
            <a:off x="1981139"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critical realism</a:t>
            </a:r>
            <a:endParaRPr lang="en-US" sz="1400" dirty="0"/>
          </a:p>
        </p:txBody>
      </p:sp>
      <p:sp>
        <p:nvSpPr>
          <p:cNvPr id="14" name="Shape 10"/>
          <p:cNvSpPr/>
          <p:nvPr/>
        </p:nvSpPr>
        <p:spPr>
          <a:xfrm>
            <a:off x="2986979" y="3749040"/>
            <a:ext cx="0" cy="228600"/>
          </a:xfrm>
          <a:prstGeom prst="line">
            <a:avLst/>
          </a:prstGeom>
          <a:noFill/>
          <a:ln w="15875">
            <a:solidFill>
              <a:srgbClr val="1C2833"/>
            </a:solidFill>
            <a:prstDash val="solid"/>
          </a:ln>
        </p:spPr>
      </p:sp>
      <p:pic>
        <p:nvPicPr>
          <p:cNvPr id="15" name="Image 2" descr="/tmp/p7/img/big_F.png">    </p:cNvPr>
          <p:cNvPicPr>
            <a:picLocks noChangeAspect="1"/>
          </p:cNvPicPr>
          <p:nvPr/>
        </p:nvPicPr>
        <p:blipFill>
          <a:blip r:embed="rId3"/>
          <a:stretch>
            <a:fillRect/>
          </a:stretch>
        </p:blipFill>
        <p:spPr>
          <a:xfrm>
            <a:off x="4577980" y="2103120"/>
            <a:ext cx="548640" cy="768096"/>
          </a:xfrm>
          <a:prstGeom prst="rect">
            <a:avLst/>
          </a:prstGeom>
        </p:spPr>
      </p:pic>
      <p:sp>
        <p:nvSpPr>
          <p:cNvPr id="16" name="Text 11"/>
          <p:cNvSpPr txBox="1"/>
          <p:nvPr/>
        </p:nvSpPr>
        <p:spPr>
          <a:xfrm>
            <a:off x="3846460"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F</a:t>
            </a:r>
            <a:endParaRPr lang="en-US" sz="1400" dirty="0"/>
          </a:p>
        </p:txBody>
      </p:sp>
      <p:sp>
        <p:nvSpPr>
          <p:cNvPr id="17" name="Text 12"/>
          <p:cNvSpPr txBox="1"/>
          <p:nvPr/>
        </p:nvSpPr>
        <p:spPr>
          <a:xfrm>
            <a:off x="3846460"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historical realism</a:t>
            </a:r>
            <a:endParaRPr lang="en-US" sz="1400" dirty="0"/>
          </a:p>
        </p:txBody>
      </p:sp>
      <p:sp>
        <p:nvSpPr>
          <p:cNvPr id="18" name="Shape 13"/>
          <p:cNvSpPr/>
          <p:nvPr/>
        </p:nvSpPr>
        <p:spPr>
          <a:xfrm>
            <a:off x="4852300" y="3749040"/>
            <a:ext cx="0" cy="228600"/>
          </a:xfrm>
          <a:prstGeom prst="line">
            <a:avLst/>
          </a:prstGeom>
          <a:noFill/>
          <a:ln w="15875">
            <a:solidFill>
              <a:srgbClr val="1C2833"/>
            </a:solidFill>
            <a:prstDash val="solid"/>
          </a:ln>
        </p:spPr>
      </p:sp>
      <p:pic>
        <p:nvPicPr>
          <p:cNvPr id="19" name="Image 3" descr="/tmp/p7/img/big_C.png">    </p:cNvPr>
          <p:cNvPicPr>
            <a:picLocks noChangeAspect="1"/>
          </p:cNvPicPr>
          <p:nvPr/>
        </p:nvPicPr>
        <p:blipFill>
          <a:blip r:embed="rId4"/>
          <a:stretch>
            <a:fillRect/>
          </a:stretch>
        </p:blipFill>
        <p:spPr>
          <a:xfrm>
            <a:off x="8515862" y="2103120"/>
            <a:ext cx="548640" cy="768096"/>
          </a:xfrm>
          <a:prstGeom prst="rect">
            <a:avLst/>
          </a:prstGeom>
        </p:spPr>
      </p:pic>
      <p:pic>
        <p:nvPicPr>
          <p:cNvPr id="20" name="Image 4" descr="/tmp/p7/img/big_D.png">    </p:cNvPr>
          <p:cNvPicPr>
            <a:picLocks noChangeAspect="1"/>
          </p:cNvPicPr>
          <p:nvPr/>
        </p:nvPicPr>
        <p:blipFill>
          <a:blip r:embed="rId5"/>
          <a:stretch>
            <a:fillRect/>
          </a:stretch>
        </p:blipFill>
        <p:spPr>
          <a:xfrm>
            <a:off x="9137654" y="2103120"/>
            <a:ext cx="548640" cy="768096"/>
          </a:xfrm>
          <a:prstGeom prst="rect">
            <a:avLst/>
          </a:prstGeom>
        </p:spPr>
      </p:pic>
      <p:pic>
        <p:nvPicPr>
          <p:cNvPr id="21" name="Image 5" descr="/tmp/p7/img/big_E.png">    </p:cNvPr>
          <p:cNvPicPr>
            <a:picLocks noChangeAspect="1"/>
          </p:cNvPicPr>
          <p:nvPr/>
        </p:nvPicPr>
        <p:blipFill>
          <a:blip r:embed="rId6"/>
          <a:stretch>
            <a:fillRect/>
          </a:stretch>
        </p:blipFill>
        <p:spPr>
          <a:xfrm>
            <a:off x="9759446" y="2103120"/>
            <a:ext cx="548640" cy="768096"/>
          </a:xfrm>
          <a:prstGeom prst="rect">
            <a:avLst/>
          </a:prstGeom>
        </p:spPr>
      </p:pic>
      <p:sp>
        <p:nvSpPr>
          <p:cNvPr id="22" name="Text 14"/>
          <p:cNvSpPr txBox="1"/>
          <p:nvPr/>
        </p:nvSpPr>
        <p:spPr>
          <a:xfrm>
            <a:off x="8406134"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C, D, E</a:t>
            </a:r>
            <a:endParaRPr lang="en-US" sz="1400" dirty="0"/>
          </a:p>
        </p:txBody>
      </p:sp>
      <p:sp>
        <p:nvSpPr>
          <p:cNvPr id="23" name="Text 15"/>
          <p:cNvSpPr txBox="1"/>
          <p:nvPr/>
        </p:nvSpPr>
        <p:spPr>
          <a:xfrm>
            <a:off x="8406134"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relativism</a:t>
            </a:r>
            <a:endParaRPr lang="en-US" sz="1400" dirty="0"/>
          </a:p>
        </p:txBody>
      </p:sp>
      <p:sp>
        <p:nvSpPr>
          <p:cNvPr id="24" name="Shape 16"/>
          <p:cNvSpPr/>
          <p:nvPr/>
        </p:nvSpPr>
        <p:spPr>
          <a:xfrm>
            <a:off x="9411974" y="3749040"/>
            <a:ext cx="0" cy="228600"/>
          </a:xfrm>
          <a:prstGeom prst="line">
            <a:avLst/>
          </a:prstGeom>
          <a:noFill/>
          <a:ln w="15875">
            <a:solidFill>
              <a:srgbClr val="1C2833"/>
            </a:solidFill>
            <a:prstDash val="solid"/>
          </a:ln>
        </p:spPr>
      </p:sp>
      <p:sp>
        <p:nvSpPr>
          <p:cNvPr id="25" name="Shape 17"/>
          <p:cNvSpPr/>
          <p:nvPr/>
        </p:nvSpPr>
        <p:spPr>
          <a:xfrm>
            <a:off x="2286000" y="4754880"/>
            <a:ext cx="7619695" cy="0"/>
          </a:xfrm>
          <a:prstGeom prst="line">
            <a:avLst/>
          </a:prstGeom>
          <a:noFill/>
          <a:ln w="19050">
            <a:solidFill>
              <a:srgbClr val="1F6E6F"/>
            </a:solidFill>
            <a:prstDash val="dash"/>
          </a:ln>
        </p:spPr>
      </p:sp>
      <p:pic>
        <p:nvPicPr>
          <p:cNvPr id="26" name="Image 6" descr="/tmp/p7/img/big_G.png">    </p:cNvPr>
          <p:cNvPicPr>
            <a:picLocks noChangeAspect="1"/>
          </p:cNvPicPr>
          <p:nvPr/>
        </p:nvPicPr>
        <p:blipFill>
          <a:blip r:embed="rId7"/>
          <a:stretch>
            <a:fillRect/>
          </a:stretch>
        </p:blipFill>
        <p:spPr>
          <a:xfrm>
            <a:off x="5867248" y="4343400"/>
            <a:ext cx="329184" cy="457200"/>
          </a:xfrm>
          <a:prstGeom prst="rect">
            <a:avLst/>
          </a:prstGeom>
        </p:spPr>
      </p:pic>
      <p:sp>
        <p:nvSpPr>
          <p:cNvPr id="27" name="Text 18"/>
          <p:cNvSpPr txBox="1"/>
          <p:nvPr/>
        </p:nvSpPr>
        <p:spPr>
          <a:xfrm>
            <a:off x="1645920" y="4846320"/>
            <a:ext cx="8899855" cy="411480"/>
          </a:xfrm>
          <a:prstGeom prst="rect">
            <a:avLst/>
          </a:prstGeom>
          <a:noFill/>
          <a:ln/>
        </p:spPr>
        <p:txBody>
          <a:bodyPr wrap="square" lIns="0" tIns="0" rIns="0" bIns="0" rtlCol="0" anchor="ctr"/>
          <a:lstStyle/>
          <a:p>
            <a:pPr algn="ctr" indent="0" marL="0">
              <a:buNone/>
            </a:pPr>
            <a:r>
              <a:rPr lang="en-US" sz="1400" i="1" dirty="0">
                <a:solidFill>
                  <a:srgbClr val="1F6E6F"/>
                </a:solidFill>
                <a:latin typeface="Arial" pitchFamily="34" charset="0"/>
                <a:ea typeface="Arial" pitchFamily="34" charset="-122"/>
                <a:cs typeface="Arial" pitchFamily="34" charset="-120"/>
              </a:rPr>
              <a:t>G Pragmatism takes no fixed position and moves along the line as the question requires</a:t>
            </a:r>
            <a:endParaRPr lang="en-US" sz="1400" dirty="0"/>
          </a:p>
        </p:txBody>
      </p:sp>
      <p:sp>
        <p:nvSpPr>
          <p:cNvPr id="28" name="Shape 19"/>
          <p:cNvSpPr/>
          <p:nvPr/>
        </p:nvSpPr>
        <p:spPr>
          <a:xfrm>
            <a:off x="548640" y="5394960"/>
            <a:ext cx="11094415" cy="777240"/>
          </a:xfrm>
          <a:prstGeom prst="roundRect">
            <a:avLst>
              <a:gd name="adj" fmla="val 9412"/>
            </a:avLst>
          </a:prstGeom>
          <a:solidFill>
            <a:srgbClr val="E3F1F0"/>
          </a:solidFill>
          <a:ln w="9525">
            <a:solidFill>
              <a:srgbClr val="D5DEE6"/>
            </a:solidFill>
            <a:prstDash val="solid"/>
          </a:ln>
        </p:spPr>
      </p:sp>
      <p:sp>
        <p:nvSpPr>
          <p:cNvPr id="29" name="Text 20"/>
          <p:cNvSpPr txBox="1"/>
          <p:nvPr/>
        </p:nvSpPr>
        <p:spPr>
          <a:xfrm>
            <a:off x="777240" y="5394960"/>
            <a:ext cx="10637215" cy="77724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In our case: </a:t>
            </a:r>
            <a:pPr indent="0" marL="0">
              <a:buNone/>
            </a:pPr>
            <a:r>
              <a:rPr lang="en-US" sz="1600" dirty="0">
                <a:solidFill>
                  <a:srgbClr val="1C2833"/>
                </a:solidFill>
                <a:latin typeface="Arial" pitchFamily="34" charset="0"/>
                <a:ea typeface="Arial" pitchFamily="34" charset="-122"/>
                <a:cs typeface="Arial" pitchFamily="34" charset="-120"/>
              </a:rPr>
              <a:t>moving from left to right, customer satisfaction stops being one measurable fact and becomes the meanings people give to the change.</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41</a:t>
            </a:fld>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ontology (A to D)</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A.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Naive realism: one reality</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One real world exists independently of anyone studying it and can be known as it is.</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Customer satisfaction is a real, fixed thing. A good enough score tells us how satisfied customers really are.</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B.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Critical realism: one reality, imperfectly known</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A real world exists, but we only ever know it partly and with error. The next slide explains the term.</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Satisfaction is real, but any score only partly captures it. Verizon's reported rise may not be the whole story.</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C.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Relativism: many realities, as meanings in context</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Reality is the meaning people give to their experience in a particular setting.</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For one adviser the AI agent means relief from routine calls; for another it means a threat to their job. Both are real.</a:t>
            </a:r>
            <a:endParaRPr lang="en-US" sz="1500" dirty="0"/>
          </a:p>
        </p:txBody>
      </p:sp>
      <p:sp>
        <p:nvSpPr>
          <p:cNvPr id="28" name="Shape 23"/>
          <p:cNvSpPr/>
          <p:nvPr/>
        </p:nvSpPr>
        <p:spPr>
          <a:xfrm>
            <a:off x="548640" y="5097780"/>
            <a:ext cx="11094415" cy="1120140"/>
          </a:xfrm>
          <a:prstGeom prst="roundRect">
            <a:avLst>
              <a:gd name="adj" fmla="val 6531"/>
            </a:avLst>
          </a:prstGeom>
          <a:solidFill>
            <a:srgbClr val="FFFFFF"/>
          </a:solidFill>
          <a:ln w="9525">
            <a:solidFill>
              <a:srgbClr val="D5DEE6"/>
            </a:solidFill>
            <a:prstDash val="solid"/>
          </a:ln>
        </p:spPr>
      </p:sp>
      <p:sp>
        <p:nvSpPr>
          <p:cNvPr id="29" name="Shape 24"/>
          <p:cNvSpPr/>
          <p:nvPr/>
        </p:nvSpPr>
        <p:spPr>
          <a:xfrm>
            <a:off x="8092440" y="5170932"/>
            <a:ext cx="3474720" cy="973836"/>
          </a:xfrm>
          <a:prstGeom prst="rect">
            <a:avLst/>
          </a:prstGeom>
          <a:solidFill>
            <a:srgbClr val="E3F1F0"/>
          </a:solidFill>
          <a:ln w="12700">
            <a:solidFill>
              <a:srgbClr val="E3F1F0"/>
            </a:solidFill>
            <a:prstDash val="solid"/>
          </a:ln>
        </p:spPr>
      </p:sp>
      <p:pic>
        <p:nvPicPr>
          <p:cNvPr id="30" name="Image 3" descr="/tmp/p7/img/big_D.png">    </p:cNvPr>
          <p:cNvPicPr>
            <a:picLocks noChangeAspect="1"/>
          </p:cNvPicPr>
          <p:nvPr/>
        </p:nvPicPr>
        <p:blipFill>
          <a:blip r:embed="rId4"/>
          <a:stretch>
            <a:fillRect/>
          </a:stretch>
        </p:blipFill>
        <p:spPr>
          <a:xfrm>
            <a:off x="640080" y="5360670"/>
            <a:ext cx="420624" cy="594360"/>
          </a:xfrm>
          <a:prstGeom prst="rect">
            <a:avLst/>
          </a:prstGeom>
        </p:spPr>
      </p:pic>
      <p:sp>
        <p:nvSpPr>
          <p:cNvPr id="31" name="Text 25"/>
          <p:cNvSpPr txBox="1"/>
          <p:nvPr/>
        </p:nvSpPr>
        <p:spPr>
          <a:xfrm>
            <a:off x="1143000" y="5097780"/>
            <a:ext cx="1463040" cy="1120140"/>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32" name="Text 26"/>
          <p:cNvSpPr txBox="1"/>
          <p:nvPr/>
        </p:nvSpPr>
        <p:spPr>
          <a:xfrm>
            <a:off x="2743200" y="5097780"/>
            <a:ext cx="2011680" cy="112014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Relativism: built by each individual</a:t>
            </a:r>
            <a:endParaRPr lang="en-US" sz="1500" dirty="0"/>
          </a:p>
        </p:txBody>
      </p:sp>
      <p:sp>
        <p:nvSpPr>
          <p:cNvPr id="33" name="Text 27"/>
          <p:cNvSpPr txBox="1"/>
          <p:nvPr/>
        </p:nvSpPr>
        <p:spPr>
          <a:xfrm>
            <a:off x="4892040" y="509778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Each person constructs their own version of reality from their own experience.</a:t>
            </a:r>
            <a:endParaRPr lang="en-US" sz="1500" dirty="0"/>
          </a:p>
        </p:txBody>
      </p:sp>
      <p:sp>
        <p:nvSpPr>
          <p:cNvPr id="34" name="Text 28"/>
          <p:cNvSpPr txBox="1"/>
          <p:nvPr/>
        </p:nvSpPr>
        <p:spPr>
          <a:xfrm>
            <a:off x="8229600" y="509778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Each adviser builds their own reality of the change from their own career, history and hopes.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42</a:t>
            </a:fld>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ontology (E to G)</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E.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Relativism: built between people</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Reality is made between people through shared language and group interaction.</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Good customer service is whatever managers, staff and customers come to agree it is through the way they talk about it.</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F.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Historical realism: shaped by power</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Structures of power built up over time, such as class, gender and race, are real in their effects but can be changed.</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job cuts sit inside real structures of power: shareholders, managers and low-paid advisers do not stand on equal ground.</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G.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No fixed position</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Pragmatism sets the question of ultimate reality aside. What matters is what works in practice (Morgan, 2007).</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Whether satisfaction is real matters less than whether a new service actually solves customers' problems.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43</a:t>
            </a:fld>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 note on critical realism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One term, two different meanings</a:t>
            </a:r>
            <a:endParaRPr lang="en-US" sz="1800" dirty="0"/>
          </a:p>
        </p:txBody>
      </p:sp>
      <p:sp>
        <p:nvSpPr>
          <p:cNvPr id="4" name="Shape 2"/>
          <p:cNvSpPr/>
          <p:nvPr/>
        </p:nvSpPr>
        <p:spPr>
          <a:xfrm>
            <a:off x="548640" y="1645920"/>
            <a:ext cx="3515258" cy="4480560"/>
          </a:xfrm>
          <a:prstGeom prst="roundRect">
            <a:avLst>
              <a:gd name="adj" fmla="val 2081"/>
            </a:avLst>
          </a:prstGeom>
          <a:solidFill>
            <a:srgbClr val="EEF3F8"/>
          </a:solidFill>
          <a:ln w="9525">
            <a:solidFill>
              <a:srgbClr val="D5DEE6"/>
            </a:solidFill>
            <a:prstDash val="solid"/>
          </a:ln>
        </p:spPr>
      </p:sp>
      <p:sp>
        <p:nvSpPr>
          <p:cNvPr id="5" name="Text 3"/>
          <p:cNvSpPr txBox="1"/>
          <p:nvPr/>
        </p:nvSpPr>
        <p:spPr>
          <a:xfrm>
            <a:off x="777240"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Lincoln, Lynham and Guba (2018)</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Critical realism is their label for Alien B's ontology: a real world exists, but we can only ever know it imperfectly and in terms of probability (p. 217).</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This is the meaning used in the Seven Aliens.</a:t>
            </a:r>
            <a:endParaRPr lang="en-US" sz="1600" dirty="0"/>
          </a:p>
        </p:txBody>
      </p:sp>
      <p:sp>
        <p:nvSpPr>
          <p:cNvPr id="6" name="Shape 4"/>
          <p:cNvSpPr/>
          <p:nvPr/>
        </p:nvSpPr>
        <p:spPr>
          <a:xfrm>
            <a:off x="4338218" y="1645920"/>
            <a:ext cx="3515258" cy="4480560"/>
          </a:xfrm>
          <a:prstGeom prst="roundRect">
            <a:avLst>
              <a:gd name="adj" fmla="val 2081"/>
            </a:avLst>
          </a:prstGeom>
          <a:solidFill>
            <a:srgbClr val="EEF3F8"/>
          </a:solidFill>
          <a:ln w="9525">
            <a:solidFill>
              <a:srgbClr val="D5DEE6"/>
            </a:solidFill>
            <a:prstDash val="solid"/>
          </a:ln>
        </p:spPr>
      </p:sp>
      <p:sp>
        <p:nvSpPr>
          <p:cNvPr id="7" name="Text 5"/>
          <p:cNvSpPr txBox="1"/>
          <p:nvPr/>
        </p:nvSpPr>
        <p:spPr>
          <a:xfrm>
            <a:off x="4566818"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Roy Bhaskar's work</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Roy Bhaskar was a British philosopher of science. In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A realist theory of science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(Bhaskar, 1975) he argued that reality has three layers: the empirical (what we experience), the actual (events that happen) and the real (the deeper mechanisms that cause events, even when we cannot see them).</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This is a full philosophy in its own right and is widely used in management research.</a:t>
            </a:r>
            <a:endParaRPr lang="en-US" sz="1600" dirty="0"/>
          </a:p>
        </p:txBody>
      </p:sp>
      <p:sp>
        <p:nvSpPr>
          <p:cNvPr id="8" name="Shape 6"/>
          <p:cNvSpPr/>
          <p:nvPr/>
        </p:nvSpPr>
        <p:spPr>
          <a:xfrm>
            <a:off x="8127797" y="1645920"/>
            <a:ext cx="3515258" cy="4480560"/>
          </a:xfrm>
          <a:prstGeom prst="roundRect">
            <a:avLst>
              <a:gd name="adj" fmla="val 2081"/>
            </a:avLst>
          </a:prstGeom>
          <a:solidFill>
            <a:srgbClr val="E3F1F0"/>
          </a:solidFill>
          <a:ln w="9525">
            <a:solidFill>
              <a:srgbClr val="D5DEE6"/>
            </a:solidFill>
            <a:prstDash val="solid"/>
          </a:ln>
        </p:spPr>
      </p:sp>
      <p:sp>
        <p:nvSpPr>
          <p:cNvPr id="9" name="Text 7"/>
          <p:cNvSpPr txBox="1"/>
          <p:nvPr/>
        </p:nvSpPr>
        <p:spPr>
          <a:xfrm>
            <a:off x="8356397"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Why it sits outside the seven</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Bhaskar's critical realism has its own large literature. If you choose it, you engage with that literature directly rather than treating it as Alien B.</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In our case, a study in Bhaskar's tradition would look for the hidden mechanisms, such as cost pressures and shareholder expectations, that produce decisions like Verizon's.</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44</a:t>
            </a:fld>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3 | 5 minutes | on your own, then pairs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Place your own topic on the line</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Bring the ontology line to your own research.</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Write your research topic in one sentence.</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Mark where your topic sits on the line from realism to relativism.</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Explain to your partner, in one sentence, why it sits there.</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Your LCDB7007 assignment uses Alien C. What changes if you treat your topic as meanings in context?</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Step 1 and Activity 1; Figure 3 shows the ontological line.</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45</a:t>
            </a:fld>
            <a:endParaRPr 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3</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Place your own topic on the line</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No single right answer.  </a:t>
            </a:r>
            <a:pPr indent="0" marL="0">
              <a:buNone/>
            </a:pPr>
            <a:r>
              <a:rPr lang="en-US" sz="1700" dirty="0">
                <a:solidFill>
                  <a:srgbClr val="1C2833"/>
                </a:solidFill>
                <a:latin typeface="Arial" pitchFamily="34" charset="0"/>
                <a:ea typeface="Arial" pitchFamily="34" charset="-122"/>
                <a:cs typeface="Arial" pitchFamily="34" charset="-120"/>
              </a:rPr>
              <a:t>A good answer names a clear position on the line and gives a reason linked to what you believe exists.</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For Alien C:  </a:t>
            </a:r>
            <a:pPr indent="0" marL="0">
              <a:buNone/>
            </a:pPr>
            <a:r>
              <a:rPr lang="en-US" sz="1700" dirty="0">
                <a:solidFill>
                  <a:srgbClr val="1C2833"/>
                </a:solidFill>
                <a:latin typeface="Arial" pitchFamily="34" charset="0"/>
                <a:ea typeface="Arial" pitchFamily="34" charset="-122"/>
                <a:cs typeface="Arial" pitchFamily="34" charset="-120"/>
              </a:rPr>
              <a:t>rewrite the topic as meanings in context. For example, from the effect of hybrid working on productivity to what hybrid working means to staff in one firm.</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Watch for:  </a:t>
            </a:r>
            <a:pPr indent="0" marL="0">
              <a:buNone/>
            </a:pPr>
            <a:r>
              <a:rPr lang="en-US" sz="1700" dirty="0">
                <a:solidFill>
                  <a:srgbClr val="1C2833"/>
                </a:solidFill>
                <a:latin typeface="Arial" pitchFamily="34" charset="0"/>
                <a:ea typeface="Arial" pitchFamily="34" charset="-122"/>
                <a:cs typeface="Arial" pitchFamily="34" charset="-120"/>
              </a:rPr>
              <a:t>a topic placed at the relativist end but then described in terms of measuring how much or how often.</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46</a:t>
            </a:fld>
            <a:endParaRPr 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Epistemology: how do we know?</a:t>
            </a:r>
            <a:endParaRPr lang="en-US" sz="3000" dirty="0"/>
          </a:p>
        </p:txBody>
      </p:sp>
      <p:sp>
        <p:nvSpPr>
          <p:cNvPr id="3" name="Shape 1"/>
          <p:cNvSpPr/>
          <p:nvPr/>
        </p:nvSpPr>
        <p:spPr>
          <a:xfrm>
            <a:off x="548640" y="1188720"/>
            <a:ext cx="5394960" cy="3246120"/>
          </a:xfrm>
          <a:prstGeom prst="roundRect">
            <a:avLst>
              <a:gd name="adj" fmla="val 2254"/>
            </a:avLst>
          </a:prstGeom>
          <a:solidFill>
            <a:srgbClr val="EEF3F8"/>
          </a:solidFill>
          <a:ln w="9525">
            <a:solidFill>
              <a:srgbClr val="D5DEE6"/>
            </a:solidFill>
            <a:prstDash val="solid"/>
          </a:ln>
        </p:spPr>
      </p:sp>
      <p:sp>
        <p:nvSpPr>
          <p:cNvPr id="4" name="Text 2"/>
          <p:cNvSpPr txBox="1"/>
          <p:nvPr/>
        </p:nvSpPr>
        <p:spPr>
          <a:xfrm>
            <a:off x="822960"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What it means</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Epistemology asks how we can come to know reality and what the relationship is between the researcher and what is researched. It follows directly from ontology: what you believe reality is decides how you can know it. If reality is one fixed fact, you can stand back and measure it. If reality is the meanings people make, you have to get close to those people and understand them.</a:t>
            </a:r>
            <a:endParaRPr lang="en-US" sz="1700" dirty="0"/>
          </a:p>
        </p:txBody>
      </p:sp>
      <p:sp>
        <p:nvSpPr>
          <p:cNvPr id="5" name="Shape 3"/>
          <p:cNvSpPr/>
          <p:nvPr/>
        </p:nvSpPr>
        <p:spPr>
          <a:xfrm>
            <a:off x="6245352" y="1188720"/>
            <a:ext cx="5394960" cy="3246120"/>
          </a:xfrm>
          <a:prstGeom prst="roundRect">
            <a:avLst>
              <a:gd name="adj" fmla="val 2254"/>
            </a:avLst>
          </a:prstGeom>
          <a:solidFill>
            <a:srgbClr val="EEF3F8"/>
          </a:solidFill>
          <a:ln w="9525">
            <a:solidFill>
              <a:srgbClr val="D5DEE6"/>
            </a:solidFill>
            <a:prstDash val="solid"/>
          </a:ln>
        </p:spPr>
      </p:sp>
      <p:sp>
        <p:nvSpPr>
          <p:cNvPr id="6" name="Text 4"/>
          <p:cNvSpPr txBox="1"/>
          <p:nvPr/>
        </p:nvSpPr>
        <p:spPr>
          <a:xfrm>
            <a:off x="6519672"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Why it matters for your research</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Your epistemology decides how close you get to participants, whether you aim for objectivity or work openly with subjectivity and what counts as evidence in your thesis.</a:t>
            </a:r>
            <a:endParaRPr lang="en-US" sz="1700" dirty="0"/>
          </a:p>
        </p:txBody>
      </p:sp>
      <p:sp>
        <p:nvSpPr>
          <p:cNvPr id="7" name="Shape 5"/>
          <p:cNvSpPr/>
          <p:nvPr/>
        </p:nvSpPr>
        <p:spPr>
          <a:xfrm>
            <a:off x="548640" y="4617720"/>
            <a:ext cx="11094415" cy="1554480"/>
          </a:xfrm>
          <a:prstGeom prst="roundRect">
            <a:avLst>
              <a:gd name="adj" fmla="val 4706"/>
            </a:avLst>
          </a:prstGeom>
          <a:solidFill>
            <a:srgbClr val="E3F1F0"/>
          </a:solidFill>
          <a:ln w="9525">
            <a:solidFill>
              <a:srgbClr val="D5DEE6"/>
            </a:solidFill>
            <a:prstDash val="solid"/>
          </a:ln>
        </p:spPr>
      </p:sp>
      <p:sp>
        <p:nvSpPr>
          <p:cNvPr id="8" name="Text 6"/>
          <p:cNvSpPr txBox="1"/>
          <p:nvPr/>
        </p:nvSpPr>
        <p:spPr>
          <a:xfrm>
            <a:off x="822960" y="4681728"/>
            <a:ext cx="10545775" cy="1426464"/>
          </a:xfrm>
          <a:prstGeom prst="rect">
            <a:avLst/>
          </a:prstGeom>
          <a:noFill/>
          <a:ln/>
        </p:spPr>
        <p:txBody>
          <a:bodyPr wrap="square" lIns="0" tIns="0" rIns="0" bIns="0" rtlCol="0" anchor="ctr"/>
          <a:lstStyle/>
          <a:p>
            <a:pPr indent="0" marL="0">
              <a:spcAft>
                <a:spcPts val="400"/>
              </a:spcAft>
              <a:buNone/>
            </a:pPr>
            <a:r>
              <a:rPr lang="en-US" sz="1700" b="1" dirty="0">
                <a:solidFill>
                  <a:srgbClr val="2E7D7A"/>
                </a:solidFill>
                <a:latin typeface="Arial" pitchFamily="34" charset="0"/>
                <a:ea typeface="Arial" pitchFamily="34" charset="-122"/>
                <a:cs typeface="Arial" pitchFamily="34" charset="-120"/>
              </a:rPr>
              <a:t>In our case: AI agents in customer service</a:t>
            </a:r>
            <a:endParaRPr lang="en-US" sz="1700" dirty="0"/>
          </a:p>
          <a:p>
            <a:pPr indent="0" marL="0">
              <a:spcAft>
                <a:spcPts val="400"/>
              </a:spcAft>
              <a:buNone/>
            </a:pPr>
            <a:r>
              <a:rPr lang="en-US" sz="1700" dirty="0">
                <a:solidFill>
                  <a:srgbClr val="1C2833"/>
                </a:solidFill>
                <a:latin typeface="Arial" pitchFamily="34" charset="0"/>
                <a:ea typeface="Arial" pitchFamily="34" charset="-122"/>
                <a:cs typeface="Arial" pitchFamily="34" charset="-120"/>
              </a:rPr>
              <a:t>If satisfaction is a fact (Alien A), a score from 200,000 customers can tell you about it. If the change is what advisers make of it (Alien C), no score can: you need to talk with advisers and understand what it means to them.</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47</a:t>
            </a:fld>
            <a:endParaRPr 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aliens sit on epistemology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How close the researcher gets to what is researched</a:t>
            </a:r>
            <a:endParaRPr lang="en-US" sz="1800" dirty="0"/>
          </a:p>
        </p:txBody>
      </p:sp>
      <p:sp>
        <p:nvSpPr>
          <p:cNvPr id="4" name="Shape 2"/>
          <p:cNvSpPr/>
          <p:nvPr/>
        </p:nvSpPr>
        <p:spPr>
          <a:xfrm>
            <a:off x="914400" y="3977640"/>
            <a:ext cx="10362895" cy="0"/>
          </a:xfrm>
          <a:prstGeom prst="line">
            <a:avLst/>
          </a:prstGeom>
          <a:noFill/>
          <a:ln w="31750">
            <a:solidFill>
              <a:srgbClr val="1C2833"/>
            </a:solidFill>
            <a:prstDash val="solid"/>
            <a:headEnd type="triangle"/>
            <a:tailEnd type="triangle"/>
          </a:ln>
        </p:spPr>
      </p:sp>
      <p:sp>
        <p:nvSpPr>
          <p:cNvPr id="5" name="Text 3"/>
          <p:cNvSpPr txBox="1"/>
          <p:nvPr/>
        </p:nvSpPr>
        <p:spPr>
          <a:xfrm>
            <a:off x="548640" y="4114800"/>
            <a:ext cx="5303520" cy="411480"/>
          </a:xfrm>
          <a:prstGeom prst="rect">
            <a:avLst/>
          </a:prstGeom>
          <a:noFill/>
          <a:ln/>
        </p:spPr>
        <p:txBody>
          <a:bodyPr wrap="square" lIns="0" tIns="0" rIns="0" bIns="0" rtlCol="0" anchor="ctr"/>
          <a:lstStyle/>
          <a:p>
            <a:pPr indent="0" marL="0">
              <a:buNone/>
            </a:pPr>
            <a:r>
              <a:rPr lang="en-US" sz="1600" b="1" dirty="0">
                <a:solidFill>
                  <a:srgbClr val="1C2833"/>
                </a:solidFill>
                <a:latin typeface="Arial" pitchFamily="34" charset="0"/>
                <a:ea typeface="Arial" pitchFamily="34" charset="-122"/>
                <a:cs typeface="Arial" pitchFamily="34" charset="-120"/>
              </a:rPr>
              <a:t>Researcher stands apart (objectivist)</a:t>
            </a:r>
            <a:endParaRPr lang="en-US" sz="1600" dirty="0"/>
          </a:p>
        </p:txBody>
      </p:sp>
      <p:sp>
        <p:nvSpPr>
          <p:cNvPr id="6" name="Text 4"/>
          <p:cNvSpPr txBox="1"/>
          <p:nvPr/>
        </p:nvSpPr>
        <p:spPr>
          <a:xfrm>
            <a:off x="6339535" y="4114800"/>
            <a:ext cx="5303520" cy="411480"/>
          </a:xfrm>
          <a:prstGeom prst="rect">
            <a:avLst/>
          </a:prstGeom>
          <a:noFill/>
          <a:ln/>
        </p:spPr>
        <p:txBody>
          <a:bodyPr wrap="square" lIns="0" tIns="0" rIns="0" bIns="0" rtlCol="0" anchor="ctr"/>
          <a:lstStyle/>
          <a:p>
            <a:pPr algn="r" indent="0" marL="0">
              <a:buNone/>
            </a:pPr>
            <a:r>
              <a:rPr lang="en-US" sz="1600" b="1" dirty="0">
                <a:solidFill>
                  <a:srgbClr val="1C2833"/>
                </a:solidFill>
                <a:latin typeface="Arial" pitchFamily="34" charset="0"/>
                <a:ea typeface="Arial" pitchFamily="34" charset="-122"/>
                <a:cs typeface="Arial" pitchFamily="34" charset="-120"/>
              </a:rPr>
              <a:t>Researcher close and involved (subjectivist)</a:t>
            </a:r>
            <a:endParaRPr lang="en-US" sz="1600" dirty="0"/>
          </a:p>
        </p:txBody>
      </p:sp>
      <p:pic>
        <p:nvPicPr>
          <p:cNvPr id="7" name="Image 0" descr="/tmp/p7/img/big_A.png">    </p:cNvPr>
          <p:cNvPicPr>
            <a:picLocks noChangeAspect="1"/>
          </p:cNvPicPr>
          <p:nvPr/>
        </p:nvPicPr>
        <p:blipFill>
          <a:blip r:embed="rId1"/>
          <a:stretch>
            <a:fillRect/>
          </a:stretch>
        </p:blipFill>
        <p:spPr>
          <a:xfrm>
            <a:off x="1054596" y="2103120"/>
            <a:ext cx="548640" cy="768096"/>
          </a:xfrm>
          <a:prstGeom prst="rect">
            <a:avLst/>
          </a:prstGeom>
        </p:spPr>
      </p:pic>
      <p:sp>
        <p:nvSpPr>
          <p:cNvPr id="8" name="Text 5"/>
          <p:cNvSpPr txBox="1"/>
          <p:nvPr/>
        </p:nvSpPr>
        <p:spPr>
          <a:xfrm>
            <a:off x="323076"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A</a:t>
            </a:r>
            <a:endParaRPr lang="en-US" sz="1400" dirty="0"/>
          </a:p>
        </p:txBody>
      </p:sp>
      <p:sp>
        <p:nvSpPr>
          <p:cNvPr id="9" name="Text 6"/>
          <p:cNvSpPr txBox="1"/>
          <p:nvPr/>
        </p:nvSpPr>
        <p:spPr>
          <a:xfrm>
            <a:off x="323076"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findings true</a:t>
            </a:r>
            <a:endParaRPr lang="en-US" sz="1400" dirty="0"/>
          </a:p>
        </p:txBody>
      </p:sp>
      <p:sp>
        <p:nvSpPr>
          <p:cNvPr id="10" name="Shape 7"/>
          <p:cNvSpPr/>
          <p:nvPr/>
        </p:nvSpPr>
        <p:spPr>
          <a:xfrm>
            <a:off x="1328916" y="3749040"/>
            <a:ext cx="0" cy="228600"/>
          </a:xfrm>
          <a:prstGeom prst="line">
            <a:avLst/>
          </a:prstGeom>
          <a:noFill/>
          <a:ln w="15875">
            <a:solidFill>
              <a:srgbClr val="1C2833"/>
            </a:solidFill>
            <a:prstDash val="solid"/>
          </a:ln>
        </p:spPr>
      </p:sp>
      <p:pic>
        <p:nvPicPr>
          <p:cNvPr id="11" name="Image 1" descr="/tmp/p7/img/big_B.png">    </p:cNvPr>
          <p:cNvPicPr>
            <a:picLocks noChangeAspect="1"/>
          </p:cNvPicPr>
          <p:nvPr/>
        </p:nvPicPr>
        <p:blipFill>
          <a:blip r:embed="rId2"/>
          <a:stretch>
            <a:fillRect/>
          </a:stretch>
        </p:blipFill>
        <p:spPr>
          <a:xfrm>
            <a:off x="2712659" y="2103120"/>
            <a:ext cx="548640" cy="768096"/>
          </a:xfrm>
          <a:prstGeom prst="rect">
            <a:avLst/>
          </a:prstGeom>
        </p:spPr>
      </p:pic>
      <p:sp>
        <p:nvSpPr>
          <p:cNvPr id="12" name="Text 8"/>
          <p:cNvSpPr txBox="1"/>
          <p:nvPr/>
        </p:nvSpPr>
        <p:spPr>
          <a:xfrm>
            <a:off x="1981139"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B</a:t>
            </a:r>
            <a:endParaRPr lang="en-US" sz="1400" dirty="0"/>
          </a:p>
        </p:txBody>
      </p:sp>
      <p:sp>
        <p:nvSpPr>
          <p:cNvPr id="13" name="Text 9"/>
          <p:cNvSpPr txBox="1"/>
          <p:nvPr/>
        </p:nvSpPr>
        <p:spPr>
          <a:xfrm>
            <a:off x="1981139"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findings probably true</a:t>
            </a:r>
            <a:endParaRPr lang="en-US" sz="1400" dirty="0"/>
          </a:p>
        </p:txBody>
      </p:sp>
      <p:sp>
        <p:nvSpPr>
          <p:cNvPr id="14" name="Shape 10"/>
          <p:cNvSpPr/>
          <p:nvPr/>
        </p:nvSpPr>
        <p:spPr>
          <a:xfrm>
            <a:off x="2986979" y="3749040"/>
            <a:ext cx="0" cy="228600"/>
          </a:xfrm>
          <a:prstGeom prst="line">
            <a:avLst/>
          </a:prstGeom>
          <a:noFill/>
          <a:ln w="15875">
            <a:solidFill>
              <a:srgbClr val="1C2833"/>
            </a:solidFill>
            <a:prstDash val="solid"/>
          </a:ln>
        </p:spPr>
      </p:sp>
      <p:pic>
        <p:nvPicPr>
          <p:cNvPr id="15" name="Image 2" descr="/tmp/p7/img/big_C.png">    </p:cNvPr>
          <p:cNvPicPr>
            <a:picLocks noChangeAspect="1"/>
          </p:cNvPicPr>
          <p:nvPr/>
        </p:nvPicPr>
        <p:blipFill>
          <a:blip r:embed="rId3"/>
          <a:stretch>
            <a:fillRect/>
          </a:stretch>
        </p:blipFill>
        <p:spPr>
          <a:xfrm>
            <a:off x="6857799" y="2103120"/>
            <a:ext cx="548640" cy="768096"/>
          </a:xfrm>
          <a:prstGeom prst="rect">
            <a:avLst/>
          </a:prstGeom>
        </p:spPr>
      </p:pic>
      <p:pic>
        <p:nvPicPr>
          <p:cNvPr id="16" name="Image 3" descr="/tmp/p7/img/big_D.png">    </p:cNvPr>
          <p:cNvPicPr>
            <a:picLocks noChangeAspect="1"/>
          </p:cNvPicPr>
          <p:nvPr/>
        </p:nvPicPr>
        <p:blipFill>
          <a:blip r:embed="rId4"/>
          <a:stretch>
            <a:fillRect/>
          </a:stretch>
        </p:blipFill>
        <p:spPr>
          <a:xfrm>
            <a:off x="7479591" y="2103120"/>
            <a:ext cx="548640" cy="768096"/>
          </a:xfrm>
          <a:prstGeom prst="rect">
            <a:avLst/>
          </a:prstGeom>
        </p:spPr>
      </p:pic>
      <p:pic>
        <p:nvPicPr>
          <p:cNvPr id="17" name="Image 4" descr="/tmp/p7/img/big_E.png">    </p:cNvPr>
          <p:cNvPicPr>
            <a:picLocks noChangeAspect="1"/>
          </p:cNvPicPr>
          <p:nvPr/>
        </p:nvPicPr>
        <p:blipFill>
          <a:blip r:embed="rId5"/>
          <a:stretch>
            <a:fillRect/>
          </a:stretch>
        </p:blipFill>
        <p:spPr>
          <a:xfrm>
            <a:off x="8101383" y="2103120"/>
            <a:ext cx="548640" cy="768096"/>
          </a:xfrm>
          <a:prstGeom prst="rect">
            <a:avLst/>
          </a:prstGeom>
        </p:spPr>
      </p:pic>
      <p:sp>
        <p:nvSpPr>
          <p:cNvPr id="18" name="Text 11"/>
          <p:cNvSpPr txBox="1"/>
          <p:nvPr/>
        </p:nvSpPr>
        <p:spPr>
          <a:xfrm>
            <a:off x="6748071"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C, D, E</a:t>
            </a:r>
            <a:endParaRPr lang="en-US" sz="1400" dirty="0"/>
          </a:p>
        </p:txBody>
      </p:sp>
      <p:sp>
        <p:nvSpPr>
          <p:cNvPr id="19" name="Text 12"/>
          <p:cNvSpPr txBox="1"/>
          <p:nvPr/>
        </p:nvSpPr>
        <p:spPr>
          <a:xfrm>
            <a:off x="6748071"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findings created with participants</a:t>
            </a:r>
            <a:endParaRPr lang="en-US" sz="1400" dirty="0"/>
          </a:p>
        </p:txBody>
      </p:sp>
      <p:sp>
        <p:nvSpPr>
          <p:cNvPr id="20" name="Shape 13"/>
          <p:cNvSpPr/>
          <p:nvPr/>
        </p:nvSpPr>
        <p:spPr>
          <a:xfrm>
            <a:off x="7753911" y="3749040"/>
            <a:ext cx="0" cy="228600"/>
          </a:xfrm>
          <a:prstGeom prst="line">
            <a:avLst/>
          </a:prstGeom>
          <a:noFill/>
          <a:ln w="15875">
            <a:solidFill>
              <a:srgbClr val="1C2833"/>
            </a:solidFill>
            <a:prstDash val="solid"/>
          </a:ln>
        </p:spPr>
      </p:sp>
      <p:pic>
        <p:nvPicPr>
          <p:cNvPr id="21" name="Image 5" descr="/tmp/p7/img/big_F.png">    </p:cNvPr>
          <p:cNvPicPr>
            <a:picLocks noChangeAspect="1"/>
          </p:cNvPicPr>
          <p:nvPr/>
        </p:nvPicPr>
        <p:blipFill>
          <a:blip r:embed="rId6"/>
          <a:stretch>
            <a:fillRect/>
          </a:stretch>
        </p:blipFill>
        <p:spPr>
          <a:xfrm>
            <a:off x="10381201" y="2103120"/>
            <a:ext cx="548640" cy="768096"/>
          </a:xfrm>
          <a:prstGeom prst="rect">
            <a:avLst/>
          </a:prstGeom>
        </p:spPr>
      </p:pic>
      <p:sp>
        <p:nvSpPr>
          <p:cNvPr id="22" name="Text 14"/>
          <p:cNvSpPr txBox="1"/>
          <p:nvPr/>
        </p:nvSpPr>
        <p:spPr>
          <a:xfrm>
            <a:off x="9649681"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F</a:t>
            </a:r>
            <a:endParaRPr lang="en-US" sz="1400" dirty="0"/>
          </a:p>
        </p:txBody>
      </p:sp>
      <p:sp>
        <p:nvSpPr>
          <p:cNvPr id="23" name="Text 15"/>
          <p:cNvSpPr txBox="1"/>
          <p:nvPr/>
        </p:nvSpPr>
        <p:spPr>
          <a:xfrm>
            <a:off x="9649681"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findings shaped by values</a:t>
            </a:r>
            <a:endParaRPr lang="en-US" sz="1400" dirty="0"/>
          </a:p>
        </p:txBody>
      </p:sp>
      <p:sp>
        <p:nvSpPr>
          <p:cNvPr id="24" name="Shape 16"/>
          <p:cNvSpPr/>
          <p:nvPr/>
        </p:nvSpPr>
        <p:spPr>
          <a:xfrm>
            <a:off x="10655521" y="3749040"/>
            <a:ext cx="0" cy="228600"/>
          </a:xfrm>
          <a:prstGeom prst="line">
            <a:avLst/>
          </a:prstGeom>
          <a:noFill/>
          <a:ln w="15875">
            <a:solidFill>
              <a:srgbClr val="1C2833"/>
            </a:solidFill>
            <a:prstDash val="solid"/>
          </a:ln>
        </p:spPr>
      </p:sp>
      <p:sp>
        <p:nvSpPr>
          <p:cNvPr id="25" name="Shape 17"/>
          <p:cNvSpPr/>
          <p:nvPr/>
        </p:nvSpPr>
        <p:spPr>
          <a:xfrm>
            <a:off x="2286000" y="4754880"/>
            <a:ext cx="7619695" cy="0"/>
          </a:xfrm>
          <a:prstGeom prst="line">
            <a:avLst/>
          </a:prstGeom>
          <a:noFill/>
          <a:ln w="19050">
            <a:solidFill>
              <a:srgbClr val="1F6E6F"/>
            </a:solidFill>
            <a:prstDash val="dash"/>
          </a:ln>
        </p:spPr>
      </p:sp>
      <p:pic>
        <p:nvPicPr>
          <p:cNvPr id="26" name="Image 6" descr="/tmp/p7/img/big_G.png">    </p:cNvPr>
          <p:cNvPicPr>
            <a:picLocks noChangeAspect="1"/>
          </p:cNvPicPr>
          <p:nvPr/>
        </p:nvPicPr>
        <p:blipFill>
          <a:blip r:embed="rId7"/>
          <a:stretch>
            <a:fillRect/>
          </a:stretch>
        </p:blipFill>
        <p:spPr>
          <a:xfrm>
            <a:off x="5867248" y="4343400"/>
            <a:ext cx="329184" cy="457200"/>
          </a:xfrm>
          <a:prstGeom prst="rect">
            <a:avLst/>
          </a:prstGeom>
        </p:spPr>
      </p:pic>
      <p:sp>
        <p:nvSpPr>
          <p:cNvPr id="27" name="Text 18"/>
          <p:cNvSpPr txBox="1"/>
          <p:nvPr/>
        </p:nvSpPr>
        <p:spPr>
          <a:xfrm>
            <a:off x="1645920" y="4846320"/>
            <a:ext cx="8899855" cy="411480"/>
          </a:xfrm>
          <a:prstGeom prst="rect">
            <a:avLst/>
          </a:prstGeom>
          <a:noFill/>
          <a:ln/>
        </p:spPr>
        <p:txBody>
          <a:bodyPr wrap="square" lIns="0" tIns="0" rIns="0" bIns="0" rtlCol="0" anchor="ctr"/>
          <a:lstStyle/>
          <a:p>
            <a:pPr algn="ctr" indent="0" marL="0">
              <a:buNone/>
            </a:pPr>
            <a:r>
              <a:rPr lang="en-US" sz="1400" i="1" dirty="0">
                <a:solidFill>
                  <a:srgbClr val="1F6E6F"/>
                </a:solidFill>
                <a:latin typeface="Arial" pitchFamily="34" charset="0"/>
                <a:ea typeface="Arial" pitchFamily="34" charset="-122"/>
                <a:cs typeface="Arial" pitchFamily="34" charset="-120"/>
              </a:rPr>
              <a:t>G Pragmatism uses whichever stance helps answer the question</a:t>
            </a:r>
            <a:endParaRPr lang="en-US" sz="1400" dirty="0"/>
          </a:p>
        </p:txBody>
      </p:sp>
      <p:sp>
        <p:nvSpPr>
          <p:cNvPr id="28" name="Shape 19"/>
          <p:cNvSpPr/>
          <p:nvPr/>
        </p:nvSpPr>
        <p:spPr>
          <a:xfrm>
            <a:off x="548640" y="5394960"/>
            <a:ext cx="11094415" cy="777240"/>
          </a:xfrm>
          <a:prstGeom prst="roundRect">
            <a:avLst>
              <a:gd name="adj" fmla="val 9412"/>
            </a:avLst>
          </a:prstGeom>
          <a:solidFill>
            <a:srgbClr val="E3F1F0"/>
          </a:solidFill>
          <a:ln w="9525">
            <a:solidFill>
              <a:srgbClr val="D5DEE6"/>
            </a:solidFill>
            <a:prstDash val="solid"/>
          </a:ln>
        </p:spPr>
      </p:sp>
      <p:sp>
        <p:nvSpPr>
          <p:cNvPr id="29" name="Text 20"/>
          <p:cNvSpPr txBox="1"/>
          <p:nvPr/>
        </p:nvSpPr>
        <p:spPr>
          <a:xfrm>
            <a:off x="777240" y="5394960"/>
            <a:ext cx="10637215" cy="77724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In our case: </a:t>
            </a:r>
            <a:pPr indent="0" marL="0">
              <a:buNone/>
            </a:pPr>
            <a:r>
              <a:rPr lang="en-US" sz="1600" dirty="0">
                <a:solidFill>
                  <a:srgbClr val="1C2833"/>
                </a:solidFill>
                <a:latin typeface="Arial" pitchFamily="34" charset="0"/>
                <a:ea typeface="Arial" pitchFamily="34" charset="-122"/>
                <a:cs typeface="Arial" pitchFamily="34" charset="-120"/>
              </a:rPr>
              <a:t>on the left the researcher reads survey scores from a distance; on the right they sit with advisers and build an understanding together.</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48</a:t>
            </a:fld>
            <a:endParaRPr 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epistemology (A to D)</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A.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Knowledge found at a distance</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reality is one fixed fact, the researcher stays separate, tests hypotheses and removes their own influence.</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Measure satisfaction with a short survey after every call and test whether AI or human handling predicts the score.</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B.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Knowledge from several imperfect sources</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every measure is imperfect, findings are cross-checked across different sources (triangulation).</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Compare call records, a customer survey and adviser interviews, and look closely where they disagree.</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C.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Knowledge through understanding from the inside</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reality is the meaning people give, the researcher understands it from the participants' point of view (Verstehen).</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Spend time with advisers and understand what working alongside AI agents means to them in their own contact centre.</a:t>
            </a:r>
            <a:endParaRPr lang="en-US" sz="1500" dirty="0"/>
          </a:p>
        </p:txBody>
      </p:sp>
      <p:sp>
        <p:nvSpPr>
          <p:cNvPr id="28" name="Shape 23"/>
          <p:cNvSpPr/>
          <p:nvPr/>
        </p:nvSpPr>
        <p:spPr>
          <a:xfrm>
            <a:off x="548640" y="5097780"/>
            <a:ext cx="11094415" cy="1120140"/>
          </a:xfrm>
          <a:prstGeom prst="roundRect">
            <a:avLst>
              <a:gd name="adj" fmla="val 6531"/>
            </a:avLst>
          </a:prstGeom>
          <a:solidFill>
            <a:srgbClr val="FFFFFF"/>
          </a:solidFill>
          <a:ln w="9525">
            <a:solidFill>
              <a:srgbClr val="D5DEE6"/>
            </a:solidFill>
            <a:prstDash val="solid"/>
          </a:ln>
        </p:spPr>
      </p:sp>
      <p:sp>
        <p:nvSpPr>
          <p:cNvPr id="29" name="Shape 24"/>
          <p:cNvSpPr/>
          <p:nvPr/>
        </p:nvSpPr>
        <p:spPr>
          <a:xfrm>
            <a:off x="8092440" y="5170932"/>
            <a:ext cx="3474720" cy="973836"/>
          </a:xfrm>
          <a:prstGeom prst="rect">
            <a:avLst/>
          </a:prstGeom>
          <a:solidFill>
            <a:srgbClr val="E3F1F0"/>
          </a:solidFill>
          <a:ln w="12700">
            <a:solidFill>
              <a:srgbClr val="E3F1F0"/>
            </a:solidFill>
            <a:prstDash val="solid"/>
          </a:ln>
        </p:spPr>
      </p:sp>
      <p:pic>
        <p:nvPicPr>
          <p:cNvPr id="30" name="Image 3" descr="/tmp/p7/img/big_D.png">    </p:cNvPr>
          <p:cNvPicPr>
            <a:picLocks noChangeAspect="1"/>
          </p:cNvPicPr>
          <p:nvPr/>
        </p:nvPicPr>
        <p:blipFill>
          <a:blip r:embed="rId4"/>
          <a:stretch>
            <a:fillRect/>
          </a:stretch>
        </p:blipFill>
        <p:spPr>
          <a:xfrm>
            <a:off x="640080" y="5360670"/>
            <a:ext cx="420624" cy="594360"/>
          </a:xfrm>
          <a:prstGeom prst="rect">
            <a:avLst/>
          </a:prstGeom>
        </p:spPr>
      </p:pic>
      <p:sp>
        <p:nvSpPr>
          <p:cNvPr id="31" name="Text 25"/>
          <p:cNvSpPr txBox="1"/>
          <p:nvPr/>
        </p:nvSpPr>
        <p:spPr>
          <a:xfrm>
            <a:off x="1143000" y="5097780"/>
            <a:ext cx="1463040" cy="1120140"/>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32" name="Text 26"/>
          <p:cNvSpPr txBox="1"/>
          <p:nvPr/>
        </p:nvSpPr>
        <p:spPr>
          <a:xfrm>
            <a:off x="2743200" y="5097780"/>
            <a:ext cx="2011680" cy="112014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Knowledge created with each individual</a:t>
            </a:r>
            <a:endParaRPr lang="en-US" sz="1500" dirty="0"/>
          </a:p>
        </p:txBody>
      </p:sp>
      <p:sp>
        <p:nvSpPr>
          <p:cNvPr id="33" name="Text 27"/>
          <p:cNvSpPr txBox="1"/>
          <p:nvPr/>
        </p:nvSpPr>
        <p:spPr>
          <a:xfrm>
            <a:off x="4892040" y="509778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each person builds their own reality, researcher and participant build an understanding of that person's world together.</a:t>
            </a:r>
            <a:endParaRPr lang="en-US" sz="1500" dirty="0"/>
          </a:p>
        </p:txBody>
      </p:sp>
      <p:sp>
        <p:nvSpPr>
          <p:cNvPr id="34" name="Text 28"/>
          <p:cNvSpPr txBox="1"/>
          <p:nvPr/>
        </p:nvSpPr>
        <p:spPr>
          <a:xfrm>
            <a:off x="8229600" y="509778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Hold repeated conversations with each adviser so that their own account of the change can unfold over time.</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49</a:t>
            </a:fld>
            <a:endParaRPr lang="en-US"/>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0">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epistemology (E to G)</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E.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Knowledge made through social processes</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reality is agreed between people, the researcher studies the language and interaction through which it is agreed.</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Study the talk: the chief executive's statements, internal memos, team meetings and customer forums.</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F.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Knowledge shaped by power</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power shapes what counts as true, the researcher asks whose knowledge counts and who benefits from it.</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Ask whose voice is missing from the satisfaction figures: displaced staff and customers who cannot use the new system.</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G.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Knowledge judged by what works</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what matters is what works, any way of knowing is acceptable if it helps answer the question.</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Try a change, watch what happens and use whatever evidence shows whether it worked.</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50</a:t>
            </a:fld>
            <a:endParaRPr 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1">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4 | 5 minutes | pairs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Inside or outside?</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Look at two pieces of evidence about the case. The second is an illustration of the kind of thing an adviser might say.</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Evidence 1: customer satisfaction rose by 1,280 basis points during Verizon's pilot.</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Evidence 2: ‘Since the AI came in, I only get the angry callers. I go home wiped out.’</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Which alien would trust each piece of evidence most, and why?</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What can each piece tell you that the other cannot?</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Step 3 and Table 4: research questions that ask how and what.</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51</a:t>
            </a:fld>
            <a:endParaRPr 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2">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4</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Inside or outside?</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Evidence 1:  </a:t>
            </a:r>
            <a:pPr indent="0" marL="0">
              <a:buNone/>
            </a:pPr>
            <a:r>
              <a:rPr lang="en-US" sz="1700" dirty="0">
                <a:solidFill>
                  <a:srgbClr val="1C2833"/>
                </a:solidFill>
                <a:latin typeface="Arial" pitchFamily="34" charset="0"/>
                <a:ea typeface="Arial" pitchFamily="34" charset="-122"/>
                <a:cs typeface="Arial" pitchFamily="34" charset="-120"/>
              </a:rPr>
              <a:t>suits Aliens A and B. It is measured from the outside and comparable across many cases, but it says nothing about meaning.</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Evidence 2:  </a:t>
            </a:r>
            <a:pPr indent="0" marL="0">
              <a:buNone/>
            </a:pPr>
            <a:r>
              <a:rPr lang="en-US" sz="1700" dirty="0">
                <a:solidFill>
                  <a:srgbClr val="1C2833"/>
                </a:solidFill>
                <a:latin typeface="Arial" pitchFamily="34" charset="0"/>
                <a:ea typeface="Arial" pitchFamily="34" charset="-122"/>
                <a:cs typeface="Arial" pitchFamily="34" charset="-120"/>
              </a:rPr>
              <a:t>suits Aliens C, D or E. It gives meaning from the inside but cannot be generalised.</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Alien C would:  </a:t>
            </a:r>
            <a:pPr indent="0" marL="0">
              <a:buNone/>
            </a:pPr>
            <a:r>
              <a:rPr lang="en-US" sz="1700" dirty="0">
                <a:solidFill>
                  <a:srgbClr val="1C2833"/>
                </a:solidFill>
                <a:latin typeface="Arial" pitchFamily="34" charset="0"/>
                <a:ea typeface="Arial" pitchFamily="34" charset="-122"/>
                <a:cs typeface="Arial" pitchFamily="34" charset="-120"/>
              </a:rPr>
              <a:t>interpret it in the context of the contact centre, moving between this account and others.</a:t>
            </a:r>
            <a:endParaRPr lang="en-US" sz="1700" dirty="0"/>
          </a:p>
        </p:txBody>
      </p:sp>
      <p:sp>
        <p:nvSpPr>
          <p:cNvPr id="11" name="Shape 9"/>
          <p:cNvSpPr/>
          <p:nvPr/>
        </p:nvSpPr>
        <p:spPr>
          <a:xfrm>
            <a:off x="548640" y="5029200"/>
            <a:ext cx="11094415" cy="1097280"/>
          </a:xfrm>
          <a:prstGeom prst="roundRect">
            <a:avLst>
              <a:gd name="adj" fmla="val 6667"/>
            </a:avLst>
          </a:prstGeom>
          <a:solidFill>
            <a:srgbClr val="FFFFFF"/>
          </a:solidFill>
          <a:ln w="9525">
            <a:solidFill>
              <a:srgbClr val="D5DEE6"/>
            </a:solidFill>
            <a:prstDash val="solid"/>
          </a:ln>
        </p:spPr>
      </p:sp>
      <p:sp>
        <p:nvSpPr>
          <p:cNvPr id="12" name="Text 10"/>
          <p:cNvSpPr txBox="1"/>
          <p:nvPr/>
        </p:nvSpPr>
        <p:spPr>
          <a:xfrm>
            <a:off x="777240" y="502920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The point:  </a:t>
            </a:r>
            <a:pPr indent="0" marL="0">
              <a:buNone/>
            </a:pPr>
            <a:r>
              <a:rPr lang="en-US" sz="1700" dirty="0">
                <a:solidFill>
                  <a:srgbClr val="1C2833"/>
                </a:solidFill>
                <a:latin typeface="Arial" pitchFamily="34" charset="0"/>
                <a:ea typeface="Arial" pitchFamily="34" charset="-122"/>
                <a:cs typeface="Arial" pitchFamily="34" charset="-120"/>
              </a:rPr>
              <a:t>your paradigm decides what counts as evidence.</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52</a:t>
            </a:fld>
            <a:endParaRPr lang="en-US"/>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 5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Axiology: what role do values play?</a:t>
            </a:r>
            <a:endParaRPr lang="en-US" sz="3000" dirty="0"/>
          </a:p>
        </p:txBody>
      </p:sp>
      <p:sp>
        <p:nvSpPr>
          <p:cNvPr id="3" name="Shape 1"/>
          <p:cNvSpPr/>
          <p:nvPr/>
        </p:nvSpPr>
        <p:spPr>
          <a:xfrm>
            <a:off x="548640" y="1188720"/>
            <a:ext cx="5394960" cy="3246120"/>
          </a:xfrm>
          <a:prstGeom prst="roundRect">
            <a:avLst>
              <a:gd name="adj" fmla="val 2254"/>
            </a:avLst>
          </a:prstGeom>
          <a:solidFill>
            <a:srgbClr val="EEF3F8"/>
          </a:solidFill>
          <a:ln w="9525">
            <a:solidFill>
              <a:srgbClr val="D5DEE6"/>
            </a:solidFill>
            <a:prstDash val="solid"/>
          </a:ln>
        </p:spPr>
      </p:sp>
      <p:sp>
        <p:nvSpPr>
          <p:cNvPr id="4" name="Text 2"/>
          <p:cNvSpPr txBox="1"/>
          <p:nvPr/>
        </p:nvSpPr>
        <p:spPr>
          <a:xfrm>
            <a:off x="822960"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What it means</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Axiology asks two connected questions. First, what role do your own values play: can research be value-free, or do your values shape it? Second, what values does the research itself carry: what is it for, whose interests does it serve and what should happen as a result? The two connect, because your values shape which questions you think are worth asking.</a:t>
            </a:r>
            <a:endParaRPr lang="en-US" sz="1700" dirty="0"/>
          </a:p>
        </p:txBody>
      </p:sp>
      <p:sp>
        <p:nvSpPr>
          <p:cNvPr id="5" name="Shape 3"/>
          <p:cNvSpPr/>
          <p:nvPr/>
        </p:nvSpPr>
        <p:spPr>
          <a:xfrm>
            <a:off x="6245352" y="1188720"/>
            <a:ext cx="5394960" cy="3246120"/>
          </a:xfrm>
          <a:prstGeom prst="roundRect">
            <a:avLst>
              <a:gd name="adj" fmla="val 2254"/>
            </a:avLst>
          </a:prstGeom>
          <a:solidFill>
            <a:srgbClr val="EEF3F8"/>
          </a:solidFill>
          <a:ln w="9525">
            <a:solidFill>
              <a:srgbClr val="D5DEE6"/>
            </a:solidFill>
            <a:prstDash val="solid"/>
          </a:ln>
        </p:spPr>
      </p:sp>
      <p:sp>
        <p:nvSpPr>
          <p:cNvPr id="6" name="Text 4"/>
          <p:cNvSpPr txBox="1"/>
          <p:nvPr/>
        </p:nvSpPr>
        <p:spPr>
          <a:xfrm>
            <a:off x="6519672"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Why it matters for your research</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Your axiology decides how open you must be about your own position, whether you need a positionality statement, whether your research takes a side and what contribution it claims. For a DBA, that contribution includes practice, not only theory.</a:t>
            </a:r>
            <a:endParaRPr lang="en-US" sz="1700" dirty="0"/>
          </a:p>
        </p:txBody>
      </p:sp>
      <p:sp>
        <p:nvSpPr>
          <p:cNvPr id="7" name="Shape 5"/>
          <p:cNvSpPr/>
          <p:nvPr/>
        </p:nvSpPr>
        <p:spPr>
          <a:xfrm>
            <a:off x="548640" y="4617720"/>
            <a:ext cx="11094415" cy="1554480"/>
          </a:xfrm>
          <a:prstGeom prst="roundRect">
            <a:avLst>
              <a:gd name="adj" fmla="val 4706"/>
            </a:avLst>
          </a:prstGeom>
          <a:solidFill>
            <a:srgbClr val="E3F1F0"/>
          </a:solidFill>
          <a:ln w="9525">
            <a:solidFill>
              <a:srgbClr val="D5DEE6"/>
            </a:solidFill>
            <a:prstDash val="solid"/>
          </a:ln>
        </p:spPr>
      </p:sp>
      <p:sp>
        <p:nvSpPr>
          <p:cNvPr id="8" name="Text 6"/>
          <p:cNvSpPr txBox="1"/>
          <p:nvPr/>
        </p:nvSpPr>
        <p:spPr>
          <a:xfrm>
            <a:off x="822960" y="4681728"/>
            <a:ext cx="10545775" cy="1426464"/>
          </a:xfrm>
          <a:prstGeom prst="rect">
            <a:avLst/>
          </a:prstGeom>
          <a:noFill/>
          <a:ln/>
        </p:spPr>
        <p:txBody>
          <a:bodyPr wrap="square" lIns="0" tIns="0" rIns="0" bIns="0" rtlCol="0" anchor="ctr"/>
          <a:lstStyle/>
          <a:p>
            <a:pPr indent="0" marL="0">
              <a:spcAft>
                <a:spcPts val="400"/>
              </a:spcAft>
              <a:buNone/>
            </a:pPr>
            <a:r>
              <a:rPr lang="en-US" sz="1700" b="1" dirty="0">
                <a:solidFill>
                  <a:srgbClr val="2E7D7A"/>
                </a:solidFill>
                <a:latin typeface="Arial" pitchFamily="34" charset="0"/>
                <a:ea typeface="Arial" pitchFamily="34" charset="-122"/>
                <a:cs typeface="Arial" pitchFamily="34" charset="-120"/>
              </a:rPr>
              <a:t>In our case: AI agents in customer service</a:t>
            </a:r>
            <a:endParaRPr lang="en-US" sz="1700" dirty="0"/>
          </a:p>
          <a:p>
            <a:pPr indent="0" marL="0">
              <a:spcAft>
                <a:spcPts val="400"/>
              </a:spcAft>
              <a:buNone/>
            </a:pPr>
            <a:r>
              <a:rPr lang="en-US" sz="1700" dirty="0">
                <a:solidFill>
                  <a:srgbClr val="1C2833"/>
                </a:solidFill>
                <a:latin typeface="Arial" pitchFamily="34" charset="0"/>
                <a:ea typeface="Arial" pitchFamily="34" charset="-122"/>
                <a:cs typeface="Arial" pitchFamily="34" charset="-120"/>
              </a:rPr>
              <a:t>Is the researcher neutral about the job cuts, or sympathetic to the advisers? And does the research itself carry a value question: should companies that replace staff with AI take responsibility for the costs that fall on displaced advisers and excluded customers?</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53</a:t>
            </a:fld>
            <a:endParaRPr 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name="Slide 5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aliens sit on axiology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How far values are kept out of, or built into, the research</a:t>
            </a:r>
            <a:endParaRPr lang="en-US" sz="1800" dirty="0"/>
          </a:p>
        </p:txBody>
      </p:sp>
      <p:sp>
        <p:nvSpPr>
          <p:cNvPr id="4" name="Shape 2"/>
          <p:cNvSpPr/>
          <p:nvPr/>
        </p:nvSpPr>
        <p:spPr>
          <a:xfrm>
            <a:off x="914400" y="3977640"/>
            <a:ext cx="10362895" cy="0"/>
          </a:xfrm>
          <a:prstGeom prst="line">
            <a:avLst/>
          </a:prstGeom>
          <a:noFill/>
          <a:ln w="31750">
            <a:solidFill>
              <a:srgbClr val="1C2833"/>
            </a:solidFill>
            <a:prstDash val="solid"/>
            <a:headEnd type="triangle"/>
            <a:tailEnd type="triangle"/>
          </a:ln>
        </p:spPr>
      </p:sp>
      <p:sp>
        <p:nvSpPr>
          <p:cNvPr id="5" name="Text 3"/>
          <p:cNvSpPr txBox="1"/>
          <p:nvPr/>
        </p:nvSpPr>
        <p:spPr>
          <a:xfrm>
            <a:off x="548640" y="4114800"/>
            <a:ext cx="5303520" cy="411480"/>
          </a:xfrm>
          <a:prstGeom prst="rect">
            <a:avLst/>
          </a:prstGeom>
          <a:noFill/>
          <a:ln/>
        </p:spPr>
        <p:txBody>
          <a:bodyPr wrap="square" lIns="0" tIns="0" rIns="0" bIns="0" rtlCol="0" anchor="ctr"/>
          <a:lstStyle/>
          <a:p>
            <a:pPr indent="0" marL="0">
              <a:buNone/>
            </a:pPr>
            <a:r>
              <a:rPr lang="en-US" sz="1600" b="1" dirty="0">
                <a:solidFill>
                  <a:srgbClr val="1C2833"/>
                </a:solidFill>
                <a:latin typeface="Arial" pitchFamily="34" charset="0"/>
                <a:ea typeface="Arial" pitchFamily="34" charset="-122"/>
                <a:cs typeface="Arial" pitchFamily="34" charset="-120"/>
              </a:rPr>
              <a:t>Values kept out</a:t>
            </a:r>
            <a:endParaRPr lang="en-US" sz="1600" dirty="0"/>
          </a:p>
        </p:txBody>
      </p:sp>
      <p:sp>
        <p:nvSpPr>
          <p:cNvPr id="6" name="Text 4"/>
          <p:cNvSpPr txBox="1"/>
          <p:nvPr/>
        </p:nvSpPr>
        <p:spPr>
          <a:xfrm>
            <a:off x="6339535" y="4114800"/>
            <a:ext cx="5303520" cy="411480"/>
          </a:xfrm>
          <a:prstGeom prst="rect">
            <a:avLst/>
          </a:prstGeom>
          <a:noFill/>
          <a:ln/>
        </p:spPr>
        <p:txBody>
          <a:bodyPr wrap="square" lIns="0" tIns="0" rIns="0" bIns="0" rtlCol="0" anchor="ctr"/>
          <a:lstStyle/>
          <a:p>
            <a:pPr algn="r" indent="0" marL="0">
              <a:buNone/>
            </a:pPr>
            <a:r>
              <a:rPr lang="en-US" sz="1600" b="1" dirty="0">
                <a:solidFill>
                  <a:srgbClr val="1C2833"/>
                </a:solidFill>
                <a:latin typeface="Arial" pitchFamily="34" charset="0"/>
                <a:ea typeface="Arial" pitchFamily="34" charset="-122"/>
                <a:cs typeface="Arial" pitchFamily="34" charset="-120"/>
              </a:rPr>
              <a:t>Values openly committed</a:t>
            </a:r>
            <a:endParaRPr lang="en-US" sz="1600" dirty="0"/>
          </a:p>
        </p:txBody>
      </p:sp>
      <p:pic>
        <p:nvPicPr>
          <p:cNvPr id="7" name="Image 0" descr="/tmp/p7/img/big_A.png">    </p:cNvPr>
          <p:cNvPicPr>
            <a:picLocks noChangeAspect="1"/>
          </p:cNvPicPr>
          <p:nvPr/>
        </p:nvPicPr>
        <p:blipFill>
          <a:blip r:embed="rId1"/>
          <a:stretch>
            <a:fillRect/>
          </a:stretch>
        </p:blipFill>
        <p:spPr>
          <a:xfrm>
            <a:off x="1054596" y="2103120"/>
            <a:ext cx="548640" cy="768096"/>
          </a:xfrm>
          <a:prstGeom prst="rect">
            <a:avLst/>
          </a:prstGeom>
        </p:spPr>
      </p:pic>
      <p:sp>
        <p:nvSpPr>
          <p:cNvPr id="8" name="Text 5"/>
          <p:cNvSpPr txBox="1"/>
          <p:nvPr/>
        </p:nvSpPr>
        <p:spPr>
          <a:xfrm>
            <a:off x="323076"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A</a:t>
            </a:r>
            <a:endParaRPr lang="en-US" sz="1400" dirty="0"/>
          </a:p>
        </p:txBody>
      </p:sp>
      <p:sp>
        <p:nvSpPr>
          <p:cNvPr id="9" name="Text 6"/>
          <p:cNvSpPr txBox="1"/>
          <p:nvPr/>
        </p:nvSpPr>
        <p:spPr>
          <a:xfrm>
            <a:off x="323076"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excluded</a:t>
            </a:r>
            <a:endParaRPr lang="en-US" sz="1400" dirty="0"/>
          </a:p>
        </p:txBody>
      </p:sp>
      <p:sp>
        <p:nvSpPr>
          <p:cNvPr id="10" name="Shape 7"/>
          <p:cNvSpPr/>
          <p:nvPr/>
        </p:nvSpPr>
        <p:spPr>
          <a:xfrm>
            <a:off x="1328916" y="3749040"/>
            <a:ext cx="0" cy="228600"/>
          </a:xfrm>
          <a:prstGeom prst="line">
            <a:avLst/>
          </a:prstGeom>
          <a:noFill/>
          <a:ln w="15875">
            <a:solidFill>
              <a:srgbClr val="1C2833"/>
            </a:solidFill>
            <a:prstDash val="solid"/>
          </a:ln>
        </p:spPr>
      </p:sp>
      <p:pic>
        <p:nvPicPr>
          <p:cNvPr id="11" name="Image 1" descr="/tmp/p7/img/big_B.png">    </p:cNvPr>
          <p:cNvPicPr>
            <a:picLocks noChangeAspect="1"/>
          </p:cNvPicPr>
          <p:nvPr/>
        </p:nvPicPr>
        <p:blipFill>
          <a:blip r:embed="rId2"/>
          <a:stretch>
            <a:fillRect/>
          </a:stretch>
        </p:blipFill>
        <p:spPr>
          <a:xfrm>
            <a:off x="2712659" y="2103120"/>
            <a:ext cx="548640" cy="768096"/>
          </a:xfrm>
          <a:prstGeom prst="rect">
            <a:avLst/>
          </a:prstGeom>
        </p:spPr>
      </p:pic>
      <p:sp>
        <p:nvSpPr>
          <p:cNvPr id="12" name="Text 8"/>
          <p:cNvSpPr txBox="1"/>
          <p:nvPr/>
        </p:nvSpPr>
        <p:spPr>
          <a:xfrm>
            <a:off x="1981139"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B</a:t>
            </a:r>
            <a:endParaRPr lang="en-US" sz="1400" dirty="0"/>
          </a:p>
        </p:txBody>
      </p:sp>
      <p:sp>
        <p:nvSpPr>
          <p:cNvPr id="13" name="Text 9"/>
          <p:cNvSpPr txBox="1"/>
          <p:nvPr/>
        </p:nvSpPr>
        <p:spPr>
          <a:xfrm>
            <a:off x="1981139"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controlled</a:t>
            </a:r>
            <a:endParaRPr lang="en-US" sz="1400" dirty="0"/>
          </a:p>
        </p:txBody>
      </p:sp>
      <p:sp>
        <p:nvSpPr>
          <p:cNvPr id="14" name="Shape 10"/>
          <p:cNvSpPr/>
          <p:nvPr/>
        </p:nvSpPr>
        <p:spPr>
          <a:xfrm>
            <a:off x="2986979" y="3749040"/>
            <a:ext cx="0" cy="228600"/>
          </a:xfrm>
          <a:prstGeom prst="line">
            <a:avLst/>
          </a:prstGeom>
          <a:noFill/>
          <a:ln w="15875">
            <a:solidFill>
              <a:srgbClr val="1C2833"/>
            </a:solidFill>
            <a:prstDash val="solid"/>
          </a:ln>
        </p:spPr>
      </p:sp>
      <p:pic>
        <p:nvPicPr>
          <p:cNvPr id="15" name="Image 2" descr="/tmp/p7/img/big_C.png">    </p:cNvPr>
          <p:cNvPicPr>
            <a:picLocks noChangeAspect="1"/>
          </p:cNvPicPr>
          <p:nvPr/>
        </p:nvPicPr>
        <p:blipFill>
          <a:blip r:embed="rId3"/>
          <a:stretch>
            <a:fillRect/>
          </a:stretch>
        </p:blipFill>
        <p:spPr>
          <a:xfrm>
            <a:off x="5717880" y="2103120"/>
            <a:ext cx="548640" cy="768096"/>
          </a:xfrm>
          <a:prstGeom prst="rect">
            <a:avLst/>
          </a:prstGeom>
        </p:spPr>
      </p:pic>
      <p:pic>
        <p:nvPicPr>
          <p:cNvPr id="16" name="Image 3" descr="/tmp/p7/img/big_D.png">    </p:cNvPr>
          <p:cNvPicPr>
            <a:picLocks noChangeAspect="1"/>
          </p:cNvPicPr>
          <p:nvPr/>
        </p:nvPicPr>
        <p:blipFill>
          <a:blip r:embed="rId4"/>
          <a:stretch>
            <a:fillRect/>
          </a:stretch>
        </p:blipFill>
        <p:spPr>
          <a:xfrm>
            <a:off x="6339672" y="2103120"/>
            <a:ext cx="548640" cy="768096"/>
          </a:xfrm>
          <a:prstGeom prst="rect">
            <a:avLst/>
          </a:prstGeom>
        </p:spPr>
      </p:pic>
      <p:pic>
        <p:nvPicPr>
          <p:cNvPr id="17" name="Image 4" descr="/tmp/p7/img/big_E.png">    </p:cNvPr>
          <p:cNvPicPr>
            <a:picLocks noChangeAspect="1"/>
          </p:cNvPicPr>
          <p:nvPr/>
        </p:nvPicPr>
        <p:blipFill>
          <a:blip r:embed="rId5"/>
          <a:stretch>
            <a:fillRect/>
          </a:stretch>
        </p:blipFill>
        <p:spPr>
          <a:xfrm>
            <a:off x="6961464" y="2103120"/>
            <a:ext cx="548640" cy="768096"/>
          </a:xfrm>
          <a:prstGeom prst="rect">
            <a:avLst/>
          </a:prstGeom>
        </p:spPr>
      </p:pic>
      <p:sp>
        <p:nvSpPr>
          <p:cNvPr id="18" name="Text 11"/>
          <p:cNvSpPr txBox="1"/>
          <p:nvPr/>
        </p:nvSpPr>
        <p:spPr>
          <a:xfrm>
            <a:off x="5608152"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C, D, E</a:t>
            </a:r>
            <a:endParaRPr lang="en-US" sz="1400" dirty="0"/>
          </a:p>
        </p:txBody>
      </p:sp>
      <p:sp>
        <p:nvSpPr>
          <p:cNvPr id="19" name="Text 12"/>
          <p:cNvSpPr txBox="1"/>
          <p:nvPr/>
        </p:nvSpPr>
        <p:spPr>
          <a:xfrm>
            <a:off x="5608152"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acknowledged through reflexivity</a:t>
            </a:r>
            <a:endParaRPr lang="en-US" sz="1400" dirty="0"/>
          </a:p>
        </p:txBody>
      </p:sp>
      <p:sp>
        <p:nvSpPr>
          <p:cNvPr id="20" name="Shape 13"/>
          <p:cNvSpPr/>
          <p:nvPr/>
        </p:nvSpPr>
        <p:spPr>
          <a:xfrm>
            <a:off x="6613992" y="3749040"/>
            <a:ext cx="0" cy="228600"/>
          </a:xfrm>
          <a:prstGeom prst="line">
            <a:avLst/>
          </a:prstGeom>
          <a:noFill/>
          <a:ln w="15875">
            <a:solidFill>
              <a:srgbClr val="1C2833"/>
            </a:solidFill>
            <a:prstDash val="solid"/>
          </a:ln>
        </p:spPr>
      </p:sp>
      <p:pic>
        <p:nvPicPr>
          <p:cNvPr id="21" name="Image 5" descr="/tmp/p7/img/big_F.png">    </p:cNvPr>
          <p:cNvPicPr>
            <a:picLocks noChangeAspect="1"/>
          </p:cNvPicPr>
          <p:nvPr/>
        </p:nvPicPr>
        <p:blipFill>
          <a:blip r:embed="rId6"/>
          <a:stretch>
            <a:fillRect/>
          </a:stretch>
        </p:blipFill>
        <p:spPr>
          <a:xfrm>
            <a:off x="10381201" y="2103120"/>
            <a:ext cx="548640" cy="768096"/>
          </a:xfrm>
          <a:prstGeom prst="rect">
            <a:avLst/>
          </a:prstGeom>
        </p:spPr>
      </p:pic>
      <p:sp>
        <p:nvSpPr>
          <p:cNvPr id="22" name="Text 14"/>
          <p:cNvSpPr txBox="1"/>
          <p:nvPr/>
        </p:nvSpPr>
        <p:spPr>
          <a:xfrm>
            <a:off x="9649681"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F</a:t>
            </a:r>
            <a:endParaRPr lang="en-US" sz="1400" dirty="0"/>
          </a:p>
        </p:txBody>
      </p:sp>
      <p:sp>
        <p:nvSpPr>
          <p:cNvPr id="23" name="Text 15"/>
          <p:cNvSpPr txBox="1"/>
          <p:nvPr/>
        </p:nvSpPr>
        <p:spPr>
          <a:xfrm>
            <a:off x="9649681"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committed to justice</a:t>
            </a:r>
            <a:endParaRPr lang="en-US" sz="1400" dirty="0"/>
          </a:p>
        </p:txBody>
      </p:sp>
      <p:sp>
        <p:nvSpPr>
          <p:cNvPr id="24" name="Shape 16"/>
          <p:cNvSpPr/>
          <p:nvPr/>
        </p:nvSpPr>
        <p:spPr>
          <a:xfrm>
            <a:off x="10655521" y="3749040"/>
            <a:ext cx="0" cy="228600"/>
          </a:xfrm>
          <a:prstGeom prst="line">
            <a:avLst/>
          </a:prstGeom>
          <a:noFill/>
          <a:ln w="15875">
            <a:solidFill>
              <a:srgbClr val="1C2833"/>
            </a:solidFill>
            <a:prstDash val="solid"/>
          </a:ln>
        </p:spPr>
      </p:sp>
      <p:sp>
        <p:nvSpPr>
          <p:cNvPr id="25" name="Shape 17"/>
          <p:cNvSpPr/>
          <p:nvPr/>
        </p:nvSpPr>
        <p:spPr>
          <a:xfrm>
            <a:off x="2286000" y="4754880"/>
            <a:ext cx="7619695" cy="0"/>
          </a:xfrm>
          <a:prstGeom prst="line">
            <a:avLst/>
          </a:prstGeom>
          <a:noFill/>
          <a:ln w="19050">
            <a:solidFill>
              <a:srgbClr val="1F6E6F"/>
            </a:solidFill>
            <a:prstDash val="dash"/>
          </a:ln>
        </p:spPr>
      </p:sp>
      <p:pic>
        <p:nvPicPr>
          <p:cNvPr id="26" name="Image 6" descr="/tmp/p7/img/big_G.png">    </p:cNvPr>
          <p:cNvPicPr>
            <a:picLocks noChangeAspect="1"/>
          </p:cNvPicPr>
          <p:nvPr/>
        </p:nvPicPr>
        <p:blipFill>
          <a:blip r:embed="rId7"/>
          <a:stretch>
            <a:fillRect/>
          </a:stretch>
        </p:blipFill>
        <p:spPr>
          <a:xfrm>
            <a:off x="5867248" y="4343400"/>
            <a:ext cx="329184" cy="457200"/>
          </a:xfrm>
          <a:prstGeom prst="rect">
            <a:avLst/>
          </a:prstGeom>
        </p:spPr>
      </p:pic>
      <p:sp>
        <p:nvSpPr>
          <p:cNvPr id="27" name="Text 18"/>
          <p:cNvSpPr txBox="1"/>
          <p:nvPr/>
        </p:nvSpPr>
        <p:spPr>
          <a:xfrm>
            <a:off x="1645920" y="4846320"/>
            <a:ext cx="8899855" cy="411480"/>
          </a:xfrm>
          <a:prstGeom prst="rect">
            <a:avLst/>
          </a:prstGeom>
          <a:noFill/>
          <a:ln/>
        </p:spPr>
        <p:txBody>
          <a:bodyPr wrap="square" lIns="0" tIns="0" rIns="0" bIns="0" rtlCol="0" anchor="ctr"/>
          <a:lstStyle/>
          <a:p>
            <a:pPr algn="ctr" indent="0" marL="0">
              <a:buNone/>
            </a:pPr>
            <a:r>
              <a:rPr lang="en-US" sz="1400" i="1" dirty="0">
                <a:solidFill>
                  <a:srgbClr val="1F6E6F"/>
                </a:solidFill>
                <a:latin typeface="Arial" pitchFamily="34" charset="0"/>
                <a:ea typeface="Arial" pitchFamily="34" charset="-122"/>
                <a:cs typeface="Arial" pitchFamily="34" charset="-120"/>
              </a:rPr>
              <a:t>G Pragmatism judges values by their consequences in the situation</a:t>
            </a:r>
            <a:endParaRPr lang="en-US" sz="1400" dirty="0"/>
          </a:p>
        </p:txBody>
      </p:sp>
      <p:sp>
        <p:nvSpPr>
          <p:cNvPr id="28" name="Shape 19"/>
          <p:cNvSpPr/>
          <p:nvPr/>
        </p:nvSpPr>
        <p:spPr>
          <a:xfrm>
            <a:off x="548640" y="5394960"/>
            <a:ext cx="11094415" cy="777240"/>
          </a:xfrm>
          <a:prstGeom prst="roundRect">
            <a:avLst>
              <a:gd name="adj" fmla="val 9412"/>
            </a:avLst>
          </a:prstGeom>
          <a:solidFill>
            <a:srgbClr val="E3F1F0"/>
          </a:solidFill>
          <a:ln w="9525">
            <a:solidFill>
              <a:srgbClr val="D5DEE6"/>
            </a:solidFill>
            <a:prstDash val="solid"/>
          </a:ln>
        </p:spPr>
      </p:sp>
      <p:sp>
        <p:nvSpPr>
          <p:cNvPr id="29" name="Text 20"/>
          <p:cNvSpPr txBox="1"/>
          <p:nvPr/>
        </p:nvSpPr>
        <p:spPr>
          <a:xfrm>
            <a:off x="777240" y="5394960"/>
            <a:ext cx="10637215" cy="77724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In our case: </a:t>
            </a:r>
            <a:pPr indent="0" marL="0">
              <a:buNone/>
            </a:pPr>
            <a:r>
              <a:rPr lang="en-US" sz="1600" dirty="0">
                <a:solidFill>
                  <a:srgbClr val="1C2833"/>
                </a:solidFill>
                <a:latin typeface="Arial" pitchFamily="34" charset="0"/>
                <a:ea typeface="Arial" pitchFamily="34" charset="-122"/>
                <a:cs typeface="Arial" pitchFamily="34" charset="-120"/>
              </a:rPr>
              <a:t>on the left the researcher has no view on job losses; on the right they openly side with the advisers who lose out.</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54</a:t>
            </a:fld>
            <a:endParaRPr lang="en-US"/>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 5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axiology comes from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Heron and Reason (1997) and the fourth question</a:t>
            </a:r>
            <a:endParaRPr lang="en-US" sz="1800" dirty="0"/>
          </a:p>
        </p:txBody>
      </p:sp>
      <p:sp>
        <p:nvSpPr>
          <p:cNvPr id="4" name="Shape 2"/>
          <p:cNvSpPr/>
          <p:nvPr/>
        </p:nvSpPr>
        <p:spPr>
          <a:xfrm>
            <a:off x="548640" y="1645920"/>
            <a:ext cx="3515258" cy="4480560"/>
          </a:xfrm>
          <a:prstGeom prst="roundRect">
            <a:avLst>
              <a:gd name="adj" fmla="val 2081"/>
            </a:avLst>
          </a:prstGeom>
          <a:solidFill>
            <a:srgbClr val="EEF3F8"/>
          </a:solidFill>
          <a:ln w="9525">
            <a:solidFill>
              <a:srgbClr val="D5DEE6"/>
            </a:solidFill>
            <a:prstDash val="solid"/>
          </a:ln>
        </p:spPr>
      </p:sp>
      <p:sp>
        <p:nvSpPr>
          <p:cNvPr id="5" name="Text 3"/>
          <p:cNvSpPr txBox="1"/>
          <p:nvPr/>
        </p:nvSpPr>
        <p:spPr>
          <a:xfrm>
            <a:off x="777240"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What Heron and Reason were doing</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John Heron and Peter Reason were developing co-operative inquiry: research done with people rather than on them, in which everyone involved acts as both researcher and participant.</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In 1997 they set this out as a participatory paradigm (Heron and Reason, 1997).</a:t>
            </a:r>
            <a:endParaRPr lang="en-US" sz="1600" dirty="0"/>
          </a:p>
        </p:txBody>
      </p:sp>
      <p:sp>
        <p:nvSpPr>
          <p:cNvPr id="6" name="Shape 4"/>
          <p:cNvSpPr/>
          <p:nvPr/>
        </p:nvSpPr>
        <p:spPr>
          <a:xfrm>
            <a:off x="4338218" y="1645920"/>
            <a:ext cx="3515258" cy="4480560"/>
          </a:xfrm>
          <a:prstGeom prst="roundRect">
            <a:avLst>
              <a:gd name="adj" fmla="val 2081"/>
            </a:avLst>
          </a:prstGeom>
          <a:solidFill>
            <a:srgbClr val="EEF3F8"/>
          </a:solidFill>
          <a:ln w="9525">
            <a:solidFill>
              <a:srgbClr val="D5DEE6"/>
            </a:solidFill>
            <a:prstDash val="solid"/>
          </a:ln>
        </p:spPr>
      </p:sp>
      <p:sp>
        <p:nvSpPr>
          <p:cNvPr id="7" name="Text 5"/>
          <p:cNvSpPr txBox="1"/>
          <p:nvPr/>
        </p:nvSpPr>
        <p:spPr>
          <a:xfrm>
            <a:off x="4566818"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What they argued</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Guba and Lincoln (1994) defined a paradigm by three questions: ontology, epistemology and methodology.</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Heron and Reason argued that these miss a question that comes before method: what is worth knowing, and for whom? For them research should serve human flourishing, so values had to be a question in their own right.</a:t>
            </a:r>
            <a:endParaRPr lang="en-US" sz="1600" dirty="0"/>
          </a:p>
        </p:txBody>
      </p:sp>
      <p:sp>
        <p:nvSpPr>
          <p:cNvPr id="8" name="Shape 6"/>
          <p:cNvSpPr/>
          <p:nvPr/>
        </p:nvSpPr>
        <p:spPr>
          <a:xfrm>
            <a:off x="8127797" y="1645920"/>
            <a:ext cx="3515258" cy="4480560"/>
          </a:xfrm>
          <a:prstGeom prst="roundRect">
            <a:avLst>
              <a:gd name="adj" fmla="val 2081"/>
            </a:avLst>
          </a:prstGeom>
          <a:solidFill>
            <a:srgbClr val="E3F1F0"/>
          </a:solidFill>
          <a:ln w="9525">
            <a:solidFill>
              <a:srgbClr val="D5DEE6"/>
            </a:solidFill>
            <a:prstDash val="solid"/>
          </a:ln>
        </p:spPr>
      </p:sp>
      <p:sp>
        <p:nvSpPr>
          <p:cNvPr id="9" name="Text 7"/>
          <p:cNvSpPr txBox="1"/>
          <p:nvPr/>
        </p:nvSpPr>
        <p:spPr>
          <a:xfrm>
            <a:off x="8356397"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Why it became one of the four</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Lincoln and Guba accepted the argument. They added the participatory paradigm and the question of axiology to their tables (Lincoln and Guba, 2000).</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They later said axiology belongs among the basic beliefs of every paradigm (Lincoln, Lynham and Guba, 2018, p. 229). That is why you answer four questions, not three.</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55</a:t>
            </a:fld>
            <a:endParaRPr 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 5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axiology (A to D)</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A.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Values excluded</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Facts and values are separate. The researcher must be neutral and keep their views out entirely.</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researcher's view on job losses plays no part. Only the numbers count.</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B.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Values controlled</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accepts that bias exists and keeps it in check through peer review and several sources of data.</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admits they may favour the company or the staff and uses several data sources to limit this.</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C.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Values acknowledged through reflexivity</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researcher's background shapes what they notice, so they state it and reflect on it throughout.</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A researcher who once worked in a call centre says so and reflects on how this shapes what they hear.</a:t>
            </a:r>
            <a:endParaRPr lang="en-US" sz="1500" dirty="0"/>
          </a:p>
        </p:txBody>
      </p:sp>
      <p:sp>
        <p:nvSpPr>
          <p:cNvPr id="28" name="Shape 23"/>
          <p:cNvSpPr/>
          <p:nvPr/>
        </p:nvSpPr>
        <p:spPr>
          <a:xfrm>
            <a:off x="548640" y="5097780"/>
            <a:ext cx="11094415" cy="1120140"/>
          </a:xfrm>
          <a:prstGeom prst="roundRect">
            <a:avLst>
              <a:gd name="adj" fmla="val 6531"/>
            </a:avLst>
          </a:prstGeom>
          <a:solidFill>
            <a:srgbClr val="FFFFFF"/>
          </a:solidFill>
          <a:ln w="9525">
            <a:solidFill>
              <a:srgbClr val="D5DEE6"/>
            </a:solidFill>
            <a:prstDash val="solid"/>
          </a:ln>
        </p:spPr>
      </p:sp>
      <p:sp>
        <p:nvSpPr>
          <p:cNvPr id="29" name="Shape 24"/>
          <p:cNvSpPr/>
          <p:nvPr/>
        </p:nvSpPr>
        <p:spPr>
          <a:xfrm>
            <a:off x="8092440" y="5170932"/>
            <a:ext cx="3474720" cy="973836"/>
          </a:xfrm>
          <a:prstGeom prst="rect">
            <a:avLst/>
          </a:prstGeom>
          <a:solidFill>
            <a:srgbClr val="E3F1F0"/>
          </a:solidFill>
          <a:ln w="12700">
            <a:solidFill>
              <a:srgbClr val="E3F1F0"/>
            </a:solidFill>
            <a:prstDash val="solid"/>
          </a:ln>
        </p:spPr>
      </p:sp>
      <p:pic>
        <p:nvPicPr>
          <p:cNvPr id="30" name="Image 3" descr="/tmp/p7/img/big_D.png">    </p:cNvPr>
          <p:cNvPicPr>
            <a:picLocks noChangeAspect="1"/>
          </p:cNvPicPr>
          <p:nvPr/>
        </p:nvPicPr>
        <p:blipFill>
          <a:blip r:embed="rId4"/>
          <a:stretch>
            <a:fillRect/>
          </a:stretch>
        </p:blipFill>
        <p:spPr>
          <a:xfrm>
            <a:off x="640080" y="5360670"/>
            <a:ext cx="420624" cy="594360"/>
          </a:xfrm>
          <a:prstGeom prst="rect">
            <a:avLst/>
          </a:prstGeom>
        </p:spPr>
      </p:pic>
      <p:sp>
        <p:nvSpPr>
          <p:cNvPr id="31" name="Text 25"/>
          <p:cNvSpPr txBox="1"/>
          <p:nvPr/>
        </p:nvSpPr>
        <p:spPr>
          <a:xfrm>
            <a:off x="1143000" y="5097780"/>
            <a:ext cx="1463040" cy="1120140"/>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32" name="Text 26"/>
          <p:cNvSpPr txBox="1"/>
          <p:nvPr/>
        </p:nvSpPr>
        <p:spPr>
          <a:xfrm>
            <a:off x="2743200" y="5097780"/>
            <a:ext cx="2011680" cy="112014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The researcher's own story examined</a:t>
            </a:r>
            <a:endParaRPr lang="en-US" sz="1500" dirty="0"/>
          </a:p>
        </p:txBody>
      </p:sp>
      <p:sp>
        <p:nvSpPr>
          <p:cNvPr id="33" name="Text 27"/>
          <p:cNvSpPr txBox="1"/>
          <p:nvPr/>
        </p:nvSpPr>
        <p:spPr>
          <a:xfrm>
            <a:off x="4892040" y="509778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reflects on how their own history and identity shape the way they read each person's account.</a:t>
            </a:r>
            <a:endParaRPr lang="en-US" sz="1500" dirty="0"/>
          </a:p>
        </p:txBody>
      </p:sp>
      <p:sp>
        <p:nvSpPr>
          <p:cNvPr id="34" name="Text 28"/>
          <p:cNvSpPr txBox="1"/>
          <p:nvPr/>
        </p:nvSpPr>
        <p:spPr>
          <a:xfrm>
            <a:off x="8229600" y="509778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asks how their own experience of losing or changing a job colours their reading of each adviser's story.</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56</a:t>
            </a:fld>
            <a:endParaRPr lang="en-US"/>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name="Slide 5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axiology (E to G)</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E.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The researcher is part of the construction</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By researching, the researcher helps construct the reality they study and must examine that role.</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Using the company's words, such as efficiency, the researcher risks repeating the story they are meant to examine.</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F.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Committed to justice</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Neutrality serves those with power, so the researcher openly takes the side of those who are harmed.</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sides openly with the advisers and customers who lose out and says so from the start.</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G.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Values judged by consequences</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Ethical choices are judged by what they lead to in this particular situation.</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asks whether the change makes life better for customers and staff, not only for the company.</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57</a:t>
            </a:fld>
            <a:endParaRPr lang="en-US"/>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name="Slide 5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Axiology and the values of the research itself</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Not only your values: what the research stands for and whose interests it serves</a:t>
            </a:r>
            <a:endParaRPr lang="en-US" sz="1800" dirty="0"/>
          </a:p>
        </p:txBody>
      </p:sp>
      <p:sp>
        <p:nvSpPr>
          <p:cNvPr id="4" name="Text 2"/>
          <p:cNvSpPr txBox="1"/>
          <p:nvPr/>
        </p:nvSpPr>
        <p:spPr>
          <a:xfrm>
            <a:off x="548640" y="1417320"/>
            <a:ext cx="11094415" cy="1097280"/>
          </a:xfrm>
          <a:prstGeom prst="rect">
            <a:avLst/>
          </a:prstGeom>
          <a:noFill/>
          <a:ln/>
        </p:spPr>
        <p:txBody>
          <a:bodyPr wrap="square" lIns="0" tIns="0" rIns="0" bIns="0" rtlCol="0" anchor="t"/>
          <a:lstStyle/>
          <a:p>
            <a:pPr indent="0" marL="0">
              <a:buNone/>
            </a:pPr>
            <a:r>
              <a:rPr lang="en-US" sz="1600" b="1" dirty="0">
                <a:solidFill>
                  <a:srgbClr val="2E7D7A"/>
                </a:solidFill>
                <a:latin typeface="Arial" pitchFamily="34" charset="0"/>
                <a:ea typeface="Arial" pitchFamily="34" charset="-122"/>
                <a:cs typeface="Arial" pitchFamily="34" charset="-120"/>
              </a:rPr>
              <a:t>Some research carries values in its very question. </a:t>
            </a:r>
            <a:pPr indent="0" marL="0">
              <a:buNone/>
            </a:pPr>
            <a:r>
              <a:rPr lang="en-US" sz="1600" dirty="0">
                <a:solidFill>
                  <a:srgbClr val="1C2833"/>
                </a:solidFill>
                <a:latin typeface="Arial" pitchFamily="34" charset="0"/>
                <a:ea typeface="Arial" pitchFamily="34" charset="-122"/>
                <a:cs typeface="Arial" pitchFamily="34" charset="-120"/>
              </a:rPr>
              <a:t>Research on responsible gambling, for example, can ask whether casinos should take responsibility for the externalities they create: the costs of gambling harm that fall on families, health services and communities rather than on the casino. Heron and Reason's question, what is worth knowing and for whom, applies here. Each alien handles the values of research differently.</a:t>
            </a:r>
            <a:endParaRPr lang="en-US" sz="1600" dirty="0"/>
          </a:p>
        </p:txBody>
      </p:sp>
      <p:sp>
        <p:nvSpPr>
          <p:cNvPr id="5" name="Text 3"/>
          <p:cNvSpPr txBox="1"/>
          <p:nvPr/>
        </p:nvSpPr>
        <p:spPr>
          <a:xfrm>
            <a:off x="2926080" y="2542032"/>
            <a:ext cx="4114800" cy="27432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Research is valuable when it gives...</a:t>
            </a:r>
            <a:endParaRPr lang="en-US" sz="1400" dirty="0"/>
          </a:p>
        </p:txBody>
      </p:sp>
      <p:sp>
        <p:nvSpPr>
          <p:cNvPr id="6" name="Text 4"/>
          <p:cNvSpPr txBox="1"/>
          <p:nvPr/>
        </p:nvSpPr>
        <p:spPr>
          <a:xfrm>
            <a:off x="7315200" y="2542032"/>
            <a:ext cx="4114800" cy="27432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2834640"/>
            <a:ext cx="11094415" cy="444137"/>
          </a:xfrm>
          <a:prstGeom prst="roundRect">
            <a:avLst>
              <a:gd name="adj" fmla="val 16471"/>
            </a:avLst>
          </a:prstGeom>
          <a:solidFill>
            <a:srgbClr val="EEF3F8"/>
          </a:solidFill>
          <a:ln w="9525">
            <a:solidFill>
              <a:srgbClr val="D5DEE6"/>
            </a:solidFill>
            <a:prstDash val="solid"/>
          </a:ln>
        </p:spPr>
      </p:sp>
      <p:pic>
        <p:nvPicPr>
          <p:cNvPr id="8" name="Image 0" descr="/tmp/p7/img/big_A.png">    </p:cNvPr>
          <p:cNvPicPr>
            <a:picLocks noChangeAspect="1"/>
          </p:cNvPicPr>
          <p:nvPr/>
        </p:nvPicPr>
        <p:blipFill>
          <a:blip r:embed="rId1"/>
          <a:stretch>
            <a:fillRect/>
          </a:stretch>
        </p:blipFill>
        <p:spPr>
          <a:xfrm>
            <a:off x="640080" y="2862072"/>
            <a:ext cx="278052" cy="389273"/>
          </a:xfrm>
          <a:prstGeom prst="rect">
            <a:avLst/>
          </a:prstGeom>
        </p:spPr>
      </p:pic>
      <p:sp>
        <p:nvSpPr>
          <p:cNvPr id="9" name="Text 6"/>
          <p:cNvSpPr txBox="1"/>
          <p:nvPr/>
        </p:nvSpPr>
        <p:spPr>
          <a:xfrm>
            <a:off x="1051560" y="2834640"/>
            <a:ext cx="1828800" cy="444137"/>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 Positivism</a:t>
            </a:r>
            <a:endParaRPr lang="en-US" sz="1400" dirty="0"/>
          </a:p>
        </p:txBody>
      </p:sp>
      <p:sp>
        <p:nvSpPr>
          <p:cNvPr id="10" name="Text 7"/>
          <p:cNvSpPr txBox="1"/>
          <p:nvPr/>
        </p:nvSpPr>
        <p:spPr>
          <a:xfrm>
            <a:off x="2926080" y="2834640"/>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General laws that predict and control</a:t>
            </a:r>
            <a:endParaRPr lang="en-US" sz="1400" dirty="0"/>
          </a:p>
        </p:txBody>
      </p:sp>
      <p:sp>
        <p:nvSpPr>
          <p:cNvPr id="11" name="Text 8"/>
          <p:cNvSpPr txBox="1"/>
          <p:nvPr/>
        </p:nvSpPr>
        <p:spPr>
          <a:xfrm>
            <a:off x="7315200" y="2834640"/>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A model that predicts satisfaction in any contact centre</a:t>
            </a:r>
            <a:endParaRPr lang="en-US" sz="1400" dirty="0"/>
          </a:p>
        </p:txBody>
      </p:sp>
      <p:sp>
        <p:nvSpPr>
          <p:cNvPr id="12" name="Shape 9"/>
          <p:cNvSpPr/>
          <p:nvPr/>
        </p:nvSpPr>
        <p:spPr>
          <a:xfrm>
            <a:off x="548640" y="3324497"/>
            <a:ext cx="11094415" cy="444137"/>
          </a:xfrm>
          <a:prstGeom prst="roundRect">
            <a:avLst>
              <a:gd name="adj" fmla="val 16471"/>
            </a:avLst>
          </a:prstGeom>
          <a:solidFill>
            <a:srgbClr val="FFFFFF"/>
          </a:solidFill>
          <a:ln w="9525">
            <a:solidFill>
              <a:srgbClr val="D5DEE6"/>
            </a:solidFill>
            <a:prstDash val="solid"/>
          </a:ln>
        </p:spPr>
      </p:sp>
      <p:pic>
        <p:nvPicPr>
          <p:cNvPr id="13" name="Image 1" descr="/tmp/p7/img/big_B.png">    </p:cNvPr>
          <p:cNvPicPr>
            <a:picLocks noChangeAspect="1"/>
          </p:cNvPicPr>
          <p:nvPr/>
        </p:nvPicPr>
        <p:blipFill>
          <a:blip r:embed="rId2"/>
          <a:stretch>
            <a:fillRect/>
          </a:stretch>
        </p:blipFill>
        <p:spPr>
          <a:xfrm>
            <a:off x="640080" y="3351929"/>
            <a:ext cx="278052" cy="389273"/>
          </a:xfrm>
          <a:prstGeom prst="rect">
            <a:avLst/>
          </a:prstGeom>
        </p:spPr>
      </p:pic>
      <p:sp>
        <p:nvSpPr>
          <p:cNvPr id="14" name="Text 10"/>
          <p:cNvSpPr txBox="1"/>
          <p:nvPr/>
        </p:nvSpPr>
        <p:spPr>
          <a:xfrm>
            <a:off x="1051560" y="3324497"/>
            <a:ext cx="1828800" cy="444137"/>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B Post-positivism</a:t>
            </a:r>
            <a:endParaRPr lang="en-US" sz="1400" dirty="0"/>
          </a:p>
        </p:txBody>
      </p:sp>
      <p:sp>
        <p:nvSpPr>
          <p:cNvPr id="15" name="Text 11"/>
          <p:cNvSpPr txBox="1"/>
          <p:nvPr/>
        </p:nvSpPr>
        <p:spPr>
          <a:xfrm>
            <a:off x="2926080" y="3324497"/>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The most reliable knowledge available</a:t>
            </a:r>
            <a:endParaRPr lang="en-US" sz="1400" dirty="0"/>
          </a:p>
        </p:txBody>
      </p:sp>
      <p:sp>
        <p:nvSpPr>
          <p:cNvPr id="16" name="Text 12"/>
          <p:cNvSpPr txBox="1"/>
          <p:nvPr/>
        </p:nvSpPr>
        <p:spPr>
          <a:xfrm>
            <a:off x="7315200" y="3324497"/>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A well-tested answer on whether AI agents really raise satisfaction</a:t>
            </a:r>
            <a:endParaRPr lang="en-US" sz="1400" dirty="0"/>
          </a:p>
        </p:txBody>
      </p:sp>
      <p:sp>
        <p:nvSpPr>
          <p:cNvPr id="17" name="Shape 13"/>
          <p:cNvSpPr/>
          <p:nvPr/>
        </p:nvSpPr>
        <p:spPr>
          <a:xfrm>
            <a:off x="548640" y="3814354"/>
            <a:ext cx="11094415" cy="444137"/>
          </a:xfrm>
          <a:prstGeom prst="roundRect">
            <a:avLst>
              <a:gd name="adj" fmla="val 16471"/>
            </a:avLst>
          </a:prstGeom>
          <a:solidFill>
            <a:srgbClr val="EEF3F8"/>
          </a:solidFill>
          <a:ln w="9525">
            <a:solidFill>
              <a:srgbClr val="D5DEE6"/>
            </a:solidFill>
            <a:prstDash val="solid"/>
          </a:ln>
        </p:spPr>
      </p:sp>
      <p:pic>
        <p:nvPicPr>
          <p:cNvPr id="18" name="Image 2" descr="/tmp/p7/img/big_C.png">    </p:cNvPr>
          <p:cNvPicPr>
            <a:picLocks noChangeAspect="1"/>
          </p:cNvPicPr>
          <p:nvPr/>
        </p:nvPicPr>
        <p:blipFill>
          <a:blip r:embed="rId3"/>
          <a:stretch>
            <a:fillRect/>
          </a:stretch>
        </p:blipFill>
        <p:spPr>
          <a:xfrm>
            <a:off x="640080" y="3841786"/>
            <a:ext cx="278052" cy="389273"/>
          </a:xfrm>
          <a:prstGeom prst="rect">
            <a:avLst/>
          </a:prstGeom>
        </p:spPr>
      </p:pic>
      <p:sp>
        <p:nvSpPr>
          <p:cNvPr id="19" name="Text 14"/>
          <p:cNvSpPr txBox="1"/>
          <p:nvPr/>
        </p:nvSpPr>
        <p:spPr>
          <a:xfrm>
            <a:off x="1051560" y="3814354"/>
            <a:ext cx="1828800" cy="444137"/>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C Interpretivism</a:t>
            </a:r>
            <a:endParaRPr lang="en-US" sz="1400" dirty="0"/>
          </a:p>
        </p:txBody>
      </p:sp>
      <p:sp>
        <p:nvSpPr>
          <p:cNvPr id="20" name="Text 15"/>
          <p:cNvSpPr txBox="1"/>
          <p:nvPr/>
        </p:nvSpPr>
        <p:spPr>
          <a:xfrm>
            <a:off x="2926080" y="3814354"/>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Deeper understanding of meaning</a:t>
            </a:r>
            <a:endParaRPr lang="en-US" sz="1400" dirty="0"/>
          </a:p>
        </p:txBody>
      </p:sp>
      <p:sp>
        <p:nvSpPr>
          <p:cNvPr id="21" name="Text 16"/>
          <p:cNvSpPr txBox="1"/>
          <p:nvPr/>
        </p:nvSpPr>
        <p:spPr>
          <a:xfrm>
            <a:off x="7315200" y="3814354"/>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Managers understand how advisers experience the change</a:t>
            </a:r>
            <a:endParaRPr lang="en-US" sz="1400" dirty="0"/>
          </a:p>
        </p:txBody>
      </p:sp>
      <p:sp>
        <p:nvSpPr>
          <p:cNvPr id="22" name="Shape 17"/>
          <p:cNvSpPr/>
          <p:nvPr/>
        </p:nvSpPr>
        <p:spPr>
          <a:xfrm>
            <a:off x="548640" y="4304211"/>
            <a:ext cx="11094415" cy="444137"/>
          </a:xfrm>
          <a:prstGeom prst="roundRect">
            <a:avLst>
              <a:gd name="adj" fmla="val 16471"/>
            </a:avLst>
          </a:prstGeom>
          <a:solidFill>
            <a:srgbClr val="FFFFFF"/>
          </a:solidFill>
          <a:ln w="9525">
            <a:solidFill>
              <a:srgbClr val="D5DEE6"/>
            </a:solidFill>
            <a:prstDash val="solid"/>
          </a:ln>
        </p:spPr>
      </p:sp>
      <p:pic>
        <p:nvPicPr>
          <p:cNvPr id="23" name="Image 3" descr="/tmp/p7/img/big_D.png">    </p:cNvPr>
          <p:cNvPicPr>
            <a:picLocks noChangeAspect="1"/>
          </p:cNvPicPr>
          <p:nvPr/>
        </p:nvPicPr>
        <p:blipFill>
          <a:blip r:embed="rId4"/>
          <a:stretch>
            <a:fillRect/>
          </a:stretch>
        </p:blipFill>
        <p:spPr>
          <a:xfrm>
            <a:off x="640080" y="4331643"/>
            <a:ext cx="278052" cy="389273"/>
          </a:xfrm>
          <a:prstGeom prst="rect">
            <a:avLst/>
          </a:prstGeom>
        </p:spPr>
      </p:pic>
      <p:sp>
        <p:nvSpPr>
          <p:cNvPr id="24" name="Text 18"/>
          <p:cNvSpPr txBox="1"/>
          <p:nvPr/>
        </p:nvSpPr>
        <p:spPr>
          <a:xfrm>
            <a:off x="1051560" y="4304211"/>
            <a:ext cx="1828800" cy="444137"/>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D Constructivism</a:t>
            </a:r>
            <a:endParaRPr lang="en-US" sz="1400" dirty="0"/>
          </a:p>
        </p:txBody>
      </p:sp>
      <p:sp>
        <p:nvSpPr>
          <p:cNvPr id="25" name="Text 19"/>
          <p:cNvSpPr txBox="1"/>
          <p:nvPr/>
        </p:nvSpPr>
        <p:spPr>
          <a:xfrm>
            <a:off x="2926080" y="4304211"/>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Each person's world understood on its own terms</a:t>
            </a:r>
            <a:endParaRPr lang="en-US" sz="1400" dirty="0"/>
          </a:p>
        </p:txBody>
      </p:sp>
      <p:sp>
        <p:nvSpPr>
          <p:cNvPr id="26" name="Text 20"/>
          <p:cNvSpPr txBox="1"/>
          <p:nvPr/>
        </p:nvSpPr>
        <p:spPr>
          <a:xfrm>
            <a:off x="7315200" y="4304211"/>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Rich accounts of careers reshaped by AI</a:t>
            </a:r>
            <a:endParaRPr lang="en-US" sz="1400" dirty="0"/>
          </a:p>
        </p:txBody>
      </p:sp>
      <p:sp>
        <p:nvSpPr>
          <p:cNvPr id="27" name="Shape 21"/>
          <p:cNvSpPr/>
          <p:nvPr/>
        </p:nvSpPr>
        <p:spPr>
          <a:xfrm>
            <a:off x="548640" y="4794069"/>
            <a:ext cx="11094415" cy="444137"/>
          </a:xfrm>
          <a:prstGeom prst="roundRect">
            <a:avLst>
              <a:gd name="adj" fmla="val 16471"/>
            </a:avLst>
          </a:prstGeom>
          <a:solidFill>
            <a:srgbClr val="EEF3F8"/>
          </a:solidFill>
          <a:ln w="9525">
            <a:solidFill>
              <a:srgbClr val="D5DEE6"/>
            </a:solidFill>
            <a:prstDash val="solid"/>
          </a:ln>
        </p:spPr>
      </p:sp>
      <p:pic>
        <p:nvPicPr>
          <p:cNvPr id="28" name="Image 4" descr="/tmp/p7/img/big_E.png">    </p:cNvPr>
          <p:cNvPicPr>
            <a:picLocks noChangeAspect="1"/>
          </p:cNvPicPr>
          <p:nvPr/>
        </p:nvPicPr>
        <p:blipFill>
          <a:blip r:embed="rId5"/>
          <a:stretch>
            <a:fillRect/>
          </a:stretch>
        </p:blipFill>
        <p:spPr>
          <a:xfrm>
            <a:off x="640080" y="4821501"/>
            <a:ext cx="278052" cy="389273"/>
          </a:xfrm>
          <a:prstGeom prst="rect">
            <a:avLst/>
          </a:prstGeom>
        </p:spPr>
      </p:pic>
      <p:sp>
        <p:nvSpPr>
          <p:cNvPr id="29" name="Text 22"/>
          <p:cNvSpPr txBox="1"/>
          <p:nvPr/>
        </p:nvSpPr>
        <p:spPr>
          <a:xfrm>
            <a:off x="1051560" y="4794069"/>
            <a:ext cx="1828800" cy="444137"/>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E Social constructionism</a:t>
            </a:r>
            <a:endParaRPr lang="en-US" sz="1400" dirty="0"/>
          </a:p>
        </p:txBody>
      </p:sp>
      <p:sp>
        <p:nvSpPr>
          <p:cNvPr id="30" name="Text 23"/>
          <p:cNvSpPr txBox="1"/>
          <p:nvPr/>
        </p:nvSpPr>
        <p:spPr>
          <a:xfrm>
            <a:off x="2926080" y="4794069"/>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Showing how realities are made, and could be made differently</a:t>
            </a:r>
            <a:endParaRPr lang="en-US" sz="1400" dirty="0"/>
          </a:p>
        </p:txBody>
      </p:sp>
      <p:sp>
        <p:nvSpPr>
          <p:cNvPr id="31" name="Text 24"/>
          <p:cNvSpPr txBox="1"/>
          <p:nvPr/>
        </p:nvSpPr>
        <p:spPr>
          <a:xfrm>
            <a:off x="7315200" y="4794069"/>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How talk of efficiency makes job cuts seem natural</a:t>
            </a:r>
            <a:endParaRPr lang="en-US" sz="1400" dirty="0"/>
          </a:p>
        </p:txBody>
      </p:sp>
      <p:sp>
        <p:nvSpPr>
          <p:cNvPr id="32" name="Shape 25"/>
          <p:cNvSpPr/>
          <p:nvPr/>
        </p:nvSpPr>
        <p:spPr>
          <a:xfrm>
            <a:off x="548640" y="5283926"/>
            <a:ext cx="11094415" cy="444137"/>
          </a:xfrm>
          <a:prstGeom prst="roundRect">
            <a:avLst>
              <a:gd name="adj" fmla="val 16471"/>
            </a:avLst>
          </a:prstGeom>
          <a:solidFill>
            <a:srgbClr val="FFFFFF"/>
          </a:solidFill>
          <a:ln w="9525">
            <a:solidFill>
              <a:srgbClr val="D5DEE6"/>
            </a:solidFill>
            <a:prstDash val="solid"/>
          </a:ln>
        </p:spPr>
      </p:sp>
      <p:pic>
        <p:nvPicPr>
          <p:cNvPr id="33" name="Image 5" descr="/tmp/p7/img/big_F.png">    </p:cNvPr>
          <p:cNvPicPr>
            <a:picLocks noChangeAspect="1"/>
          </p:cNvPicPr>
          <p:nvPr/>
        </p:nvPicPr>
        <p:blipFill>
          <a:blip r:embed="rId6"/>
          <a:stretch>
            <a:fillRect/>
          </a:stretch>
        </p:blipFill>
        <p:spPr>
          <a:xfrm>
            <a:off x="640080" y="5311358"/>
            <a:ext cx="278052" cy="389273"/>
          </a:xfrm>
          <a:prstGeom prst="rect">
            <a:avLst/>
          </a:prstGeom>
        </p:spPr>
      </p:pic>
      <p:sp>
        <p:nvSpPr>
          <p:cNvPr id="34" name="Text 26"/>
          <p:cNvSpPr txBox="1"/>
          <p:nvPr/>
        </p:nvSpPr>
        <p:spPr>
          <a:xfrm>
            <a:off x="1051560" y="5283926"/>
            <a:ext cx="1828800" cy="444137"/>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F Critical theory</a:t>
            </a:r>
            <a:endParaRPr lang="en-US" sz="1400" dirty="0"/>
          </a:p>
        </p:txBody>
      </p:sp>
      <p:sp>
        <p:nvSpPr>
          <p:cNvPr id="35" name="Text 27"/>
          <p:cNvSpPr txBox="1"/>
          <p:nvPr/>
        </p:nvSpPr>
        <p:spPr>
          <a:xfrm>
            <a:off x="2926080" y="5283926"/>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Less injustice and more power for those harmed</a:t>
            </a:r>
            <a:endParaRPr lang="en-US" sz="1400" dirty="0"/>
          </a:p>
        </p:txBody>
      </p:sp>
      <p:sp>
        <p:nvSpPr>
          <p:cNvPr id="36" name="Text 28"/>
          <p:cNvSpPr txBox="1"/>
          <p:nvPr/>
        </p:nvSpPr>
        <p:spPr>
          <a:xfrm>
            <a:off x="7315200" y="5283926"/>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Evidence that the company should bear the costs it shifts onto advisers and customers</a:t>
            </a:r>
            <a:endParaRPr lang="en-US" sz="1400" dirty="0"/>
          </a:p>
        </p:txBody>
      </p:sp>
      <p:sp>
        <p:nvSpPr>
          <p:cNvPr id="37" name="Shape 29"/>
          <p:cNvSpPr/>
          <p:nvPr/>
        </p:nvSpPr>
        <p:spPr>
          <a:xfrm>
            <a:off x="548640" y="5773783"/>
            <a:ext cx="11094415" cy="444137"/>
          </a:xfrm>
          <a:prstGeom prst="roundRect">
            <a:avLst>
              <a:gd name="adj" fmla="val 16471"/>
            </a:avLst>
          </a:prstGeom>
          <a:solidFill>
            <a:srgbClr val="EEF3F8"/>
          </a:solidFill>
          <a:ln w="9525">
            <a:solidFill>
              <a:srgbClr val="D5DEE6"/>
            </a:solidFill>
            <a:prstDash val="solid"/>
          </a:ln>
        </p:spPr>
      </p:sp>
      <p:pic>
        <p:nvPicPr>
          <p:cNvPr id="38" name="Image 6" descr="/tmp/p7/img/big_G.png">    </p:cNvPr>
          <p:cNvPicPr>
            <a:picLocks noChangeAspect="1"/>
          </p:cNvPicPr>
          <p:nvPr/>
        </p:nvPicPr>
        <p:blipFill>
          <a:blip r:embed="rId7"/>
          <a:stretch>
            <a:fillRect/>
          </a:stretch>
        </p:blipFill>
        <p:spPr>
          <a:xfrm>
            <a:off x="640080" y="5801215"/>
            <a:ext cx="278052" cy="389273"/>
          </a:xfrm>
          <a:prstGeom prst="rect">
            <a:avLst/>
          </a:prstGeom>
        </p:spPr>
      </p:pic>
      <p:sp>
        <p:nvSpPr>
          <p:cNvPr id="39" name="Text 30"/>
          <p:cNvSpPr txBox="1"/>
          <p:nvPr/>
        </p:nvSpPr>
        <p:spPr>
          <a:xfrm>
            <a:off x="1051560" y="5773783"/>
            <a:ext cx="1828800" cy="444137"/>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G Pragmatism</a:t>
            </a:r>
            <a:endParaRPr lang="en-US" sz="1400" dirty="0"/>
          </a:p>
        </p:txBody>
      </p:sp>
      <p:sp>
        <p:nvSpPr>
          <p:cNvPr id="40" name="Text 31"/>
          <p:cNvSpPr txBox="1"/>
          <p:nvPr/>
        </p:nvSpPr>
        <p:spPr>
          <a:xfrm>
            <a:off x="2926080" y="5773783"/>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A practical problem solved</a:t>
            </a:r>
            <a:endParaRPr lang="en-US" sz="1400" dirty="0"/>
          </a:p>
        </p:txBody>
      </p:sp>
      <p:sp>
        <p:nvSpPr>
          <p:cNvPr id="41" name="Text 32"/>
          <p:cNvSpPr txBox="1"/>
          <p:nvPr/>
        </p:nvSpPr>
        <p:spPr>
          <a:xfrm>
            <a:off x="7315200" y="5773783"/>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A hybrid service that works for customers and staff</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58</a:t>
            </a:fld>
            <a:endParaRPr lang="en-US"/>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name="Slide 59">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5 | 10 minutes | on your own</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Your positionality in three sentences</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Axiology asks about your values and about the value of the research itself. Write three sentences about your own topic.</a:t>
            </a:r>
            <a:endParaRPr lang="en-US" sz="1700" dirty="0"/>
          </a:p>
        </p:txBody>
      </p:sp>
      <p:sp>
        <p:nvSpPr>
          <p:cNvPr id="6" name="Shape 4"/>
          <p:cNvSpPr/>
          <p:nvPr/>
        </p:nvSpPr>
        <p:spPr>
          <a:xfrm>
            <a:off x="548640" y="2011680"/>
            <a:ext cx="11094415" cy="1005840"/>
          </a:xfrm>
          <a:prstGeom prst="roundRect">
            <a:avLst>
              <a:gd name="adj" fmla="val 7273"/>
            </a:avLst>
          </a:prstGeom>
          <a:solidFill>
            <a:srgbClr val="FFFFFF"/>
          </a:solidFill>
          <a:ln w="9525">
            <a:solidFill>
              <a:srgbClr val="D5DEE6"/>
            </a:solidFill>
            <a:prstDash val="solid"/>
          </a:ln>
        </p:spPr>
      </p:sp>
      <p:sp>
        <p:nvSpPr>
          <p:cNvPr id="7" name="Text 5"/>
          <p:cNvSpPr txBox="1"/>
          <p:nvPr/>
        </p:nvSpPr>
        <p:spPr>
          <a:xfrm>
            <a:off x="685800" y="2308860"/>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Who are you in relation to your topic? For example, insider, outsider, former employee, manager.</a:t>
            </a:r>
            <a:endParaRPr lang="en-US" sz="1600" dirty="0"/>
          </a:p>
        </p:txBody>
      </p:sp>
      <p:sp>
        <p:nvSpPr>
          <p:cNvPr id="9" name="Shape 7"/>
          <p:cNvSpPr/>
          <p:nvPr/>
        </p:nvSpPr>
        <p:spPr>
          <a:xfrm>
            <a:off x="548640" y="3127248"/>
            <a:ext cx="11094415" cy="1005840"/>
          </a:xfrm>
          <a:prstGeom prst="roundRect">
            <a:avLst>
              <a:gd name="adj" fmla="val 7273"/>
            </a:avLst>
          </a:prstGeom>
          <a:solidFill>
            <a:srgbClr val="FFFFFF"/>
          </a:solidFill>
          <a:ln w="9525">
            <a:solidFill>
              <a:srgbClr val="D5DEE6"/>
            </a:solidFill>
            <a:prstDash val="solid"/>
          </a:ln>
        </p:spPr>
      </p:sp>
      <p:sp>
        <p:nvSpPr>
          <p:cNvPr id="10" name="Text 8"/>
          <p:cNvSpPr txBox="1"/>
          <p:nvPr/>
        </p:nvSpPr>
        <p:spPr>
          <a:xfrm>
            <a:off x="685800" y="342442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3127248"/>
            <a:ext cx="10271455"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How might that shape what you notice and how you interpret it?</a:t>
            </a:r>
            <a:endParaRPr lang="en-US" sz="1600" dirty="0"/>
          </a:p>
        </p:txBody>
      </p:sp>
      <p:sp>
        <p:nvSpPr>
          <p:cNvPr id="12" name="Shape 10"/>
          <p:cNvSpPr/>
          <p:nvPr/>
        </p:nvSpPr>
        <p:spPr>
          <a:xfrm>
            <a:off x="548640" y="4242816"/>
            <a:ext cx="11094415" cy="1005840"/>
          </a:xfrm>
          <a:prstGeom prst="roundRect">
            <a:avLst>
              <a:gd name="adj" fmla="val 7273"/>
            </a:avLst>
          </a:prstGeom>
          <a:solidFill>
            <a:srgbClr val="FFFFFF"/>
          </a:solidFill>
          <a:ln w="9525">
            <a:solidFill>
              <a:srgbClr val="D5DEE6"/>
            </a:solidFill>
            <a:prstDash val="solid"/>
          </a:ln>
        </p:spPr>
      </p:sp>
      <p:sp>
        <p:nvSpPr>
          <p:cNvPr id="13" name="Text 11"/>
          <p:cNvSpPr txBox="1"/>
          <p:nvPr/>
        </p:nvSpPr>
        <p:spPr>
          <a:xfrm>
            <a:off x="685800" y="453999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4242816"/>
            <a:ext cx="10271455"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What value do you hope your research will have, and for whom?</a:t>
            </a:r>
            <a:endParaRPr lang="en-US" sz="1600" dirty="0"/>
          </a:p>
        </p:txBody>
      </p:sp>
      <p:sp>
        <p:nvSpPr>
          <p:cNvPr id="15" name="Text 13"/>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Table 12, row Axiology and your positionality.</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59</a:t>
            </a:fld>
            <a:endParaRPr lang="en-US"/>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name="Slide 60">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5</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Your positionality in three sentences</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Sentence 1:  </a:t>
            </a:r>
            <a:pPr indent="0" marL="0">
              <a:buNone/>
            </a:pPr>
            <a:r>
              <a:rPr lang="en-US" sz="1700" dirty="0">
                <a:solidFill>
                  <a:srgbClr val="1C2833"/>
                </a:solidFill>
                <a:latin typeface="Arial" pitchFamily="34" charset="0"/>
                <a:ea typeface="Arial" pitchFamily="34" charset="-122"/>
                <a:cs typeface="Arial" pitchFamily="34" charset="-120"/>
              </a:rPr>
              <a:t>names a concrete position, for example a former contact centre manager or an outsider to the sector.</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Sentence 2:  </a:t>
            </a:r>
            <a:pPr indent="0" marL="0">
              <a:buNone/>
            </a:pPr>
            <a:r>
              <a:rPr lang="en-US" sz="1700" dirty="0">
                <a:solidFill>
                  <a:srgbClr val="1C2833"/>
                </a:solidFill>
                <a:latin typeface="Arial" pitchFamily="34" charset="0"/>
                <a:ea typeface="Arial" pitchFamily="34" charset="-122"/>
                <a:cs typeface="Arial" pitchFamily="34" charset="-120"/>
              </a:rPr>
              <a:t>names a concrete effect, for example: I may sympathise with managers, so I must listen carefully to advisers.</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Sentence 3:  </a:t>
            </a:r>
            <a:pPr indent="0" marL="0">
              <a:buNone/>
            </a:pPr>
            <a:r>
              <a:rPr lang="en-US" sz="1700" dirty="0">
                <a:solidFill>
                  <a:srgbClr val="1C2833"/>
                </a:solidFill>
                <a:latin typeface="Arial" pitchFamily="34" charset="0"/>
                <a:ea typeface="Arial" pitchFamily="34" charset="-122"/>
                <a:cs typeface="Arial" pitchFamily="34" charset="-120"/>
              </a:rPr>
              <a:t>states the values the research carries and whom it should benefit.</a:t>
            </a:r>
            <a:endParaRPr lang="en-US" sz="1700" dirty="0"/>
          </a:p>
        </p:txBody>
      </p:sp>
      <p:sp>
        <p:nvSpPr>
          <p:cNvPr id="11" name="Shape 9"/>
          <p:cNvSpPr/>
          <p:nvPr/>
        </p:nvSpPr>
        <p:spPr>
          <a:xfrm>
            <a:off x="548640" y="5029200"/>
            <a:ext cx="11094415" cy="1097280"/>
          </a:xfrm>
          <a:prstGeom prst="roundRect">
            <a:avLst>
              <a:gd name="adj" fmla="val 6667"/>
            </a:avLst>
          </a:prstGeom>
          <a:solidFill>
            <a:srgbClr val="FFFFFF"/>
          </a:solidFill>
          <a:ln w="9525">
            <a:solidFill>
              <a:srgbClr val="D5DEE6"/>
            </a:solidFill>
            <a:prstDash val="solid"/>
          </a:ln>
        </p:spPr>
      </p:sp>
      <p:sp>
        <p:nvSpPr>
          <p:cNvPr id="12" name="Text 10"/>
          <p:cNvSpPr txBox="1"/>
          <p:nvPr/>
        </p:nvSpPr>
        <p:spPr>
          <a:xfrm>
            <a:off x="777240" y="502920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Avoid:  </a:t>
            </a:r>
            <a:pPr indent="0" marL="0">
              <a:buNone/>
            </a:pPr>
            <a:r>
              <a:rPr lang="en-US" sz="1700" dirty="0">
                <a:solidFill>
                  <a:srgbClr val="1C2833"/>
                </a:solidFill>
                <a:latin typeface="Arial" pitchFamily="34" charset="0"/>
                <a:ea typeface="Arial" pitchFamily="34" charset="-122"/>
                <a:cs typeface="Arial" pitchFamily="34" charset="-120"/>
              </a:rPr>
              <a:t>I will be unbiased. That is Alien A’s axiology, not Alien C’s.</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60</a:t>
            </a:fld>
            <a:endParaRPr 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name="Slide 6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Methodology: where does it fit?</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It is not something separate: it is where your first three answers become a plan</a:t>
            </a:r>
            <a:endParaRPr lang="en-US" sz="1800" dirty="0"/>
          </a:p>
        </p:txBody>
      </p:sp>
      <p:sp>
        <p:nvSpPr>
          <p:cNvPr id="4" name="Text 2"/>
          <p:cNvSpPr txBox="1"/>
          <p:nvPr/>
        </p:nvSpPr>
        <p:spPr>
          <a:xfrm>
            <a:off x="6812280" y="1463040"/>
            <a:ext cx="3657600" cy="27432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 example</a:t>
            </a:r>
            <a:endParaRPr lang="en-US" sz="1400" dirty="0"/>
          </a:p>
        </p:txBody>
      </p:sp>
      <p:sp>
        <p:nvSpPr>
          <p:cNvPr id="5" name="Shape 3"/>
          <p:cNvSpPr/>
          <p:nvPr/>
        </p:nvSpPr>
        <p:spPr>
          <a:xfrm>
            <a:off x="548640" y="1783080"/>
            <a:ext cx="5760720" cy="822960"/>
          </a:xfrm>
          <a:prstGeom prst="roundRect">
            <a:avLst>
              <a:gd name="adj" fmla="val 8889"/>
            </a:avLst>
          </a:prstGeom>
          <a:solidFill>
            <a:srgbClr val="EEF3F8"/>
          </a:solidFill>
          <a:ln w="9525">
            <a:solidFill>
              <a:srgbClr val="D5DEE6"/>
            </a:solidFill>
            <a:prstDash val="solid"/>
          </a:ln>
        </p:spPr>
      </p:sp>
      <p:sp>
        <p:nvSpPr>
          <p:cNvPr id="6" name="Text 4"/>
          <p:cNvSpPr txBox="1"/>
          <p:nvPr/>
        </p:nvSpPr>
        <p:spPr>
          <a:xfrm>
            <a:off x="777240" y="1783080"/>
            <a:ext cx="5303520" cy="8229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Your paradigm</a:t>
            </a:r>
            <a:endParaRPr lang="en-US" sz="1700" dirty="0"/>
          </a:p>
          <a:p>
            <a:pPr indent="0" marL="0">
              <a:buNone/>
            </a:pPr>
            <a:r>
              <a:rPr lang="en-US" sz="1700" dirty="0">
                <a:solidFill>
                  <a:srgbClr val="1C2833"/>
                </a:solidFill>
                <a:latin typeface="Arial" pitchFamily="34" charset="0"/>
                <a:ea typeface="Arial" pitchFamily="34" charset="-122"/>
                <a:cs typeface="Arial" pitchFamily="34" charset="-120"/>
              </a:rPr>
              <a:t>Ontology, epistemology, axiology</a:t>
            </a:r>
            <a:endParaRPr lang="en-US" sz="1700" dirty="0"/>
          </a:p>
        </p:txBody>
      </p:sp>
      <p:sp>
        <p:nvSpPr>
          <p:cNvPr id="7" name="Shape 5"/>
          <p:cNvSpPr/>
          <p:nvPr/>
        </p:nvSpPr>
        <p:spPr>
          <a:xfrm>
            <a:off x="6355080" y="2194560"/>
            <a:ext cx="365760" cy="0"/>
          </a:xfrm>
          <a:prstGeom prst="line">
            <a:avLst/>
          </a:prstGeom>
          <a:noFill/>
          <a:ln w="12700">
            <a:solidFill>
              <a:srgbClr val="607085"/>
            </a:solidFill>
            <a:prstDash val="dash"/>
          </a:ln>
        </p:spPr>
      </p:sp>
      <p:sp>
        <p:nvSpPr>
          <p:cNvPr id="8" name="Text 6"/>
          <p:cNvSpPr txBox="1"/>
          <p:nvPr/>
        </p:nvSpPr>
        <p:spPr>
          <a:xfrm>
            <a:off x="6812280" y="1783080"/>
            <a:ext cx="4830775" cy="822960"/>
          </a:xfrm>
          <a:prstGeom prst="rect">
            <a:avLst/>
          </a:prstGeom>
          <a:noFill/>
          <a:ln/>
        </p:spPr>
        <p:txBody>
          <a:bodyPr wrap="square" lIns="0" tIns="0" rIns="0" bIns="0" rtlCol="0" anchor="ctr"/>
          <a:lstStyle/>
          <a:p>
            <a:pPr indent="0" marL="0">
              <a:buNone/>
            </a:pPr>
            <a:r>
              <a:rPr lang="en-US" sz="1600" i="1" dirty="0">
                <a:solidFill>
                  <a:srgbClr val="1C2833"/>
                </a:solidFill>
                <a:latin typeface="Arial" pitchFamily="34" charset="0"/>
                <a:ea typeface="Arial" pitchFamily="34" charset="-122"/>
                <a:cs typeface="Arial" pitchFamily="34" charset="-120"/>
              </a:rPr>
              <a:t>Relativism; understanding from the inside; reflexivity</a:t>
            </a:r>
            <a:endParaRPr lang="en-US" sz="1600" dirty="0"/>
          </a:p>
        </p:txBody>
      </p:sp>
      <p:sp>
        <p:nvSpPr>
          <p:cNvPr id="9" name="Text 7"/>
          <p:cNvSpPr txBox="1"/>
          <p:nvPr/>
        </p:nvSpPr>
        <p:spPr>
          <a:xfrm>
            <a:off x="3154680" y="2560320"/>
            <a:ext cx="548640" cy="292608"/>
          </a:xfrm>
          <a:prstGeom prst="rect">
            <a:avLst/>
          </a:prstGeom>
          <a:noFill/>
          <a:ln/>
        </p:spPr>
        <p:txBody>
          <a:bodyPr wrap="square" lIns="0" tIns="0" rIns="0" bIns="0" rtlCol="0" anchor="ctr"/>
          <a:lstStyle/>
          <a:p>
            <a:pPr algn="ctr" indent="0" marL="0">
              <a:buNone/>
            </a:pPr>
            <a:r>
              <a:rPr lang="en-US" sz="1800" b="1" dirty="0">
                <a:solidFill>
                  <a:srgbClr val="2E7D7A"/>
                </a:solidFill>
                <a:latin typeface="Arial" pitchFamily="34" charset="0"/>
                <a:ea typeface="Arial" pitchFamily="34" charset="-122"/>
                <a:cs typeface="Arial" pitchFamily="34" charset="-120"/>
              </a:rPr>
              <a:t>↓</a:t>
            </a:r>
            <a:endParaRPr lang="en-US" sz="1800" dirty="0"/>
          </a:p>
        </p:txBody>
      </p:sp>
      <p:sp>
        <p:nvSpPr>
          <p:cNvPr id="10" name="Shape 8"/>
          <p:cNvSpPr/>
          <p:nvPr/>
        </p:nvSpPr>
        <p:spPr>
          <a:xfrm>
            <a:off x="548640" y="2807208"/>
            <a:ext cx="5760720" cy="822960"/>
          </a:xfrm>
          <a:prstGeom prst="roundRect">
            <a:avLst>
              <a:gd name="adj" fmla="val 8889"/>
            </a:avLst>
          </a:prstGeom>
          <a:solidFill>
            <a:srgbClr val="E3F1F0"/>
          </a:solidFill>
          <a:ln w="9525">
            <a:solidFill>
              <a:srgbClr val="D5DEE6"/>
            </a:solidFill>
            <a:prstDash val="solid"/>
          </a:ln>
        </p:spPr>
      </p:sp>
      <p:sp>
        <p:nvSpPr>
          <p:cNvPr id="11" name="Text 9"/>
          <p:cNvSpPr txBox="1"/>
          <p:nvPr/>
        </p:nvSpPr>
        <p:spPr>
          <a:xfrm>
            <a:off x="777240" y="2807208"/>
            <a:ext cx="5303520" cy="8229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Methodology</a:t>
            </a:r>
            <a:endParaRPr lang="en-US" sz="1700" dirty="0"/>
          </a:p>
          <a:p>
            <a:pPr indent="0" marL="0">
              <a:buNone/>
            </a:pPr>
            <a:r>
              <a:rPr lang="en-US" sz="1700" dirty="0">
                <a:solidFill>
                  <a:srgbClr val="1C2833"/>
                </a:solidFill>
                <a:latin typeface="Arial" pitchFamily="34" charset="0"/>
                <a:ea typeface="Arial" pitchFamily="34" charset="-122"/>
                <a:cs typeface="Arial" pitchFamily="34" charset="-120"/>
              </a:rPr>
              <a:t>Your overall strategy and its logic</a:t>
            </a:r>
            <a:endParaRPr lang="en-US" sz="1700" dirty="0"/>
          </a:p>
        </p:txBody>
      </p:sp>
      <p:sp>
        <p:nvSpPr>
          <p:cNvPr id="12" name="Shape 10"/>
          <p:cNvSpPr/>
          <p:nvPr/>
        </p:nvSpPr>
        <p:spPr>
          <a:xfrm>
            <a:off x="6355080" y="3218688"/>
            <a:ext cx="365760" cy="0"/>
          </a:xfrm>
          <a:prstGeom prst="line">
            <a:avLst/>
          </a:prstGeom>
          <a:noFill/>
          <a:ln w="12700">
            <a:solidFill>
              <a:srgbClr val="607085"/>
            </a:solidFill>
            <a:prstDash val="dash"/>
          </a:ln>
        </p:spPr>
      </p:sp>
      <p:sp>
        <p:nvSpPr>
          <p:cNvPr id="13" name="Text 11"/>
          <p:cNvSpPr txBox="1"/>
          <p:nvPr/>
        </p:nvSpPr>
        <p:spPr>
          <a:xfrm>
            <a:off x="6812280" y="2807208"/>
            <a:ext cx="4830775" cy="822960"/>
          </a:xfrm>
          <a:prstGeom prst="rect">
            <a:avLst/>
          </a:prstGeom>
          <a:noFill/>
          <a:ln/>
        </p:spPr>
        <p:txBody>
          <a:bodyPr wrap="square" lIns="0" tIns="0" rIns="0" bIns="0" rtlCol="0" anchor="ctr"/>
          <a:lstStyle/>
          <a:p>
            <a:pPr indent="0" marL="0">
              <a:buNone/>
            </a:pPr>
            <a:r>
              <a:rPr lang="en-US" sz="1600" i="1" dirty="0">
                <a:solidFill>
                  <a:srgbClr val="1C2833"/>
                </a:solidFill>
                <a:latin typeface="Arial" pitchFamily="34" charset="0"/>
                <a:ea typeface="Arial" pitchFamily="34" charset="-122"/>
                <a:cs typeface="Arial" pitchFamily="34" charset="-120"/>
              </a:rPr>
              <a:t>Hermeneutic study of one contact centre</a:t>
            </a:r>
            <a:endParaRPr lang="en-US" sz="1600" dirty="0"/>
          </a:p>
        </p:txBody>
      </p:sp>
      <p:sp>
        <p:nvSpPr>
          <p:cNvPr id="14" name="Text 12"/>
          <p:cNvSpPr txBox="1"/>
          <p:nvPr/>
        </p:nvSpPr>
        <p:spPr>
          <a:xfrm>
            <a:off x="3154680" y="3584448"/>
            <a:ext cx="548640" cy="292608"/>
          </a:xfrm>
          <a:prstGeom prst="rect">
            <a:avLst/>
          </a:prstGeom>
          <a:noFill/>
          <a:ln/>
        </p:spPr>
        <p:txBody>
          <a:bodyPr wrap="square" lIns="0" tIns="0" rIns="0" bIns="0" rtlCol="0" anchor="ctr"/>
          <a:lstStyle/>
          <a:p>
            <a:pPr algn="ctr" indent="0" marL="0">
              <a:buNone/>
            </a:pPr>
            <a:r>
              <a:rPr lang="en-US" sz="1800" b="1" dirty="0">
                <a:solidFill>
                  <a:srgbClr val="2E7D7A"/>
                </a:solidFill>
                <a:latin typeface="Arial" pitchFamily="34" charset="0"/>
                <a:ea typeface="Arial" pitchFamily="34" charset="-122"/>
                <a:cs typeface="Arial" pitchFamily="34" charset="-120"/>
              </a:rPr>
              <a:t>↓</a:t>
            </a:r>
            <a:endParaRPr lang="en-US" sz="1800" dirty="0"/>
          </a:p>
        </p:txBody>
      </p:sp>
      <p:sp>
        <p:nvSpPr>
          <p:cNvPr id="15" name="Shape 13"/>
          <p:cNvSpPr/>
          <p:nvPr/>
        </p:nvSpPr>
        <p:spPr>
          <a:xfrm>
            <a:off x="548640" y="3831336"/>
            <a:ext cx="5760720" cy="822960"/>
          </a:xfrm>
          <a:prstGeom prst="roundRect">
            <a:avLst>
              <a:gd name="adj" fmla="val 8889"/>
            </a:avLst>
          </a:prstGeom>
          <a:solidFill>
            <a:srgbClr val="EEF3F8"/>
          </a:solidFill>
          <a:ln w="9525">
            <a:solidFill>
              <a:srgbClr val="D5DEE6"/>
            </a:solidFill>
            <a:prstDash val="solid"/>
          </a:ln>
        </p:spPr>
      </p:sp>
      <p:sp>
        <p:nvSpPr>
          <p:cNvPr id="16" name="Text 14"/>
          <p:cNvSpPr txBox="1"/>
          <p:nvPr/>
        </p:nvSpPr>
        <p:spPr>
          <a:xfrm>
            <a:off x="777240" y="3831336"/>
            <a:ext cx="5303520" cy="8229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Methods</a:t>
            </a:r>
            <a:endParaRPr lang="en-US" sz="1700" dirty="0"/>
          </a:p>
          <a:p>
            <a:pPr indent="0" marL="0">
              <a:buNone/>
            </a:pPr>
            <a:r>
              <a:rPr lang="en-US" sz="1700" dirty="0">
                <a:solidFill>
                  <a:srgbClr val="1C2833"/>
                </a:solidFill>
                <a:latin typeface="Arial" pitchFamily="34" charset="0"/>
                <a:ea typeface="Arial" pitchFamily="34" charset="-122"/>
                <a:cs typeface="Arial" pitchFamily="34" charset="-120"/>
              </a:rPr>
              <a:t>The tools you use to collect data</a:t>
            </a:r>
            <a:endParaRPr lang="en-US" sz="1700" dirty="0"/>
          </a:p>
        </p:txBody>
      </p:sp>
      <p:sp>
        <p:nvSpPr>
          <p:cNvPr id="17" name="Shape 15"/>
          <p:cNvSpPr/>
          <p:nvPr/>
        </p:nvSpPr>
        <p:spPr>
          <a:xfrm>
            <a:off x="6355080" y="4242816"/>
            <a:ext cx="365760" cy="0"/>
          </a:xfrm>
          <a:prstGeom prst="line">
            <a:avLst/>
          </a:prstGeom>
          <a:noFill/>
          <a:ln w="12700">
            <a:solidFill>
              <a:srgbClr val="607085"/>
            </a:solidFill>
            <a:prstDash val="dash"/>
          </a:ln>
        </p:spPr>
      </p:sp>
      <p:sp>
        <p:nvSpPr>
          <p:cNvPr id="18" name="Text 16"/>
          <p:cNvSpPr txBox="1"/>
          <p:nvPr/>
        </p:nvSpPr>
        <p:spPr>
          <a:xfrm>
            <a:off x="6812280" y="3831336"/>
            <a:ext cx="4830775" cy="822960"/>
          </a:xfrm>
          <a:prstGeom prst="rect">
            <a:avLst/>
          </a:prstGeom>
          <a:noFill/>
          <a:ln/>
        </p:spPr>
        <p:txBody>
          <a:bodyPr wrap="square" lIns="0" tIns="0" rIns="0" bIns="0" rtlCol="0" anchor="ctr"/>
          <a:lstStyle/>
          <a:p>
            <a:pPr indent="0" marL="0">
              <a:buNone/>
            </a:pPr>
            <a:r>
              <a:rPr lang="en-US" sz="1600" i="1" dirty="0">
                <a:solidFill>
                  <a:srgbClr val="1C2833"/>
                </a:solidFill>
                <a:latin typeface="Arial" pitchFamily="34" charset="0"/>
                <a:ea typeface="Arial" pitchFamily="34" charset="-122"/>
                <a:cs typeface="Arial" pitchFamily="34" charset="-120"/>
              </a:rPr>
              <a:t>In-depth interviews and observation</a:t>
            </a:r>
            <a:endParaRPr lang="en-US" sz="1600" dirty="0"/>
          </a:p>
        </p:txBody>
      </p:sp>
      <p:sp>
        <p:nvSpPr>
          <p:cNvPr id="19" name="Text 17"/>
          <p:cNvSpPr txBox="1"/>
          <p:nvPr/>
        </p:nvSpPr>
        <p:spPr>
          <a:xfrm>
            <a:off x="3154680" y="4608576"/>
            <a:ext cx="548640" cy="292608"/>
          </a:xfrm>
          <a:prstGeom prst="rect">
            <a:avLst/>
          </a:prstGeom>
          <a:noFill/>
          <a:ln/>
        </p:spPr>
        <p:txBody>
          <a:bodyPr wrap="square" lIns="0" tIns="0" rIns="0" bIns="0" rtlCol="0" anchor="ctr"/>
          <a:lstStyle/>
          <a:p>
            <a:pPr algn="ctr" indent="0" marL="0">
              <a:buNone/>
            </a:pPr>
            <a:r>
              <a:rPr lang="en-US" sz="1800" b="1" dirty="0">
                <a:solidFill>
                  <a:srgbClr val="2E7D7A"/>
                </a:solidFill>
                <a:latin typeface="Arial" pitchFamily="34" charset="0"/>
                <a:ea typeface="Arial" pitchFamily="34" charset="-122"/>
                <a:cs typeface="Arial" pitchFamily="34" charset="-120"/>
              </a:rPr>
              <a:t>↓</a:t>
            </a:r>
            <a:endParaRPr lang="en-US" sz="1800" dirty="0"/>
          </a:p>
        </p:txBody>
      </p:sp>
      <p:sp>
        <p:nvSpPr>
          <p:cNvPr id="20" name="Shape 18"/>
          <p:cNvSpPr/>
          <p:nvPr/>
        </p:nvSpPr>
        <p:spPr>
          <a:xfrm>
            <a:off x="548640" y="4855464"/>
            <a:ext cx="5760720" cy="822960"/>
          </a:xfrm>
          <a:prstGeom prst="roundRect">
            <a:avLst>
              <a:gd name="adj" fmla="val 8889"/>
            </a:avLst>
          </a:prstGeom>
          <a:solidFill>
            <a:srgbClr val="EEF3F8"/>
          </a:solidFill>
          <a:ln w="9525">
            <a:solidFill>
              <a:srgbClr val="D5DEE6"/>
            </a:solidFill>
            <a:prstDash val="solid"/>
          </a:ln>
        </p:spPr>
      </p:sp>
      <p:sp>
        <p:nvSpPr>
          <p:cNvPr id="21" name="Text 19"/>
          <p:cNvSpPr txBox="1"/>
          <p:nvPr/>
        </p:nvSpPr>
        <p:spPr>
          <a:xfrm>
            <a:off x="777240" y="4855464"/>
            <a:ext cx="5303520" cy="8229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Analysis</a:t>
            </a:r>
            <a:endParaRPr lang="en-US" sz="1700" dirty="0"/>
          </a:p>
          <a:p>
            <a:pPr indent="0" marL="0">
              <a:buNone/>
            </a:pPr>
            <a:r>
              <a:rPr lang="en-US" sz="1700" dirty="0">
                <a:solidFill>
                  <a:srgbClr val="1C2833"/>
                </a:solidFill>
                <a:latin typeface="Arial" pitchFamily="34" charset="0"/>
                <a:ea typeface="Arial" pitchFamily="34" charset="-122"/>
                <a:cs typeface="Arial" pitchFamily="34" charset="-120"/>
              </a:rPr>
              <a:t>How you make sense of the data</a:t>
            </a:r>
            <a:endParaRPr lang="en-US" sz="1700" dirty="0"/>
          </a:p>
        </p:txBody>
      </p:sp>
      <p:sp>
        <p:nvSpPr>
          <p:cNvPr id="22" name="Shape 20"/>
          <p:cNvSpPr/>
          <p:nvPr/>
        </p:nvSpPr>
        <p:spPr>
          <a:xfrm>
            <a:off x="6355080" y="5266944"/>
            <a:ext cx="365760" cy="0"/>
          </a:xfrm>
          <a:prstGeom prst="line">
            <a:avLst/>
          </a:prstGeom>
          <a:noFill/>
          <a:ln w="12700">
            <a:solidFill>
              <a:srgbClr val="607085"/>
            </a:solidFill>
            <a:prstDash val="dash"/>
          </a:ln>
        </p:spPr>
      </p:sp>
      <p:sp>
        <p:nvSpPr>
          <p:cNvPr id="23" name="Text 21"/>
          <p:cNvSpPr txBox="1"/>
          <p:nvPr/>
        </p:nvSpPr>
        <p:spPr>
          <a:xfrm>
            <a:off x="6812280" y="4855464"/>
            <a:ext cx="4830775" cy="822960"/>
          </a:xfrm>
          <a:prstGeom prst="rect">
            <a:avLst/>
          </a:prstGeom>
          <a:noFill/>
          <a:ln/>
        </p:spPr>
        <p:txBody>
          <a:bodyPr wrap="square" lIns="0" tIns="0" rIns="0" bIns="0" rtlCol="0" anchor="ctr"/>
          <a:lstStyle/>
          <a:p>
            <a:pPr indent="0" marL="0">
              <a:buNone/>
            </a:pPr>
            <a:r>
              <a:rPr lang="en-US" sz="1600" i="1" dirty="0">
                <a:solidFill>
                  <a:srgbClr val="1C2833"/>
                </a:solidFill>
                <a:latin typeface="Arial" pitchFamily="34" charset="0"/>
                <a:ea typeface="Arial" pitchFamily="34" charset="-122"/>
                <a:cs typeface="Arial" pitchFamily="34" charset="-120"/>
              </a:rPr>
              <a:t>Interpretive, thematic analysis</a:t>
            </a:r>
            <a:endParaRPr lang="en-US" sz="1600" dirty="0"/>
          </a:p>
        </p:txBody>
      </p:sp>
      <p:sp>
        <p:nvSpPr>
          <p:cNvPr id="24" name="Text 22"/>
          <p:cNvSpPr txBox="1"/>
          <p:nvPr/>
        </p:nvSpPr>
        <p:spPr>
          <a:xfrm>
            <a:off x="548640" y="5989320"/>
            <a:ext cx="11094415" cy="365760"/>
          </a:xfrm>
          <a:prstGeom prst="rect">
            <a:avLst/>
          </a:prstGeom>
          <a:noFill/>
          <a:ln/>
        </p:spPr>
        <p:txBody>
          <a:bodyPr wrap="square" lIns="0" tIns="0" rIns="0" bIns="0" rtlCol="0" anchor="ctr"/>
          <a:lstStyle/>
          <a:p>
            <a:pPr indent="0" marL="0">
              <a:buNone/>
            </a:pPr>
            <a:r>
              <a:rPr lang="en-US" sz="1400" i="1" dirty="0">
                <a:solidFill>
                  <a:srgbClr val="607085"/>
                </a:solidFill>
                <a:latin typeface="Arial" pitchFamily="34" charset="0"/>
                <a:ea typeface="Arial" pitchFamily="34" charset="-122"/>
                <a:cs typeface="Arial" pitchFamily="34" charset="-120"/>
              </a:rPr>
              <a:t>Methods are the tools; methodology is your reasoning for choosing them. If the methods do not follow from the paradigm, examiners will challenge the design.</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61</a:t>
            </a:fld>
            <a:endParaRPr lang="en-US"/>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 6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aliens sit on methodology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From mainly quantitative to mainly qualitative</a:t>
            </a:r>
            <a:endParaRPr lang="en-US" sz="1800" dirty="0"/>
          </a:p>
        </p:txBody>
      </p:sp>
      <p:sp>
        <p:nvSpPr>
          <p:cNvPr id="4" name="Shape 2"/>
          <p:cNvSpPr/>
          <p:nvPr/>
        </p:nvSpPr>
        <p:spPr>
          <a:xfrm>
            <a:off x="914400" y="3977640"/>
            <a:ext cx="10362895" cy="0"/>
          </a:xfrm>
          <a:prstGeom prst="line">
            <a:avLst/>
          </a:prstGeom>
          <a:noFill/>
          <a:ln w="31750">
            <a:solidFill>
              <a:srgbClr val="1C2833"/>
            </a:solidFill>
            <a:prstDash val="solid"/>
            <a:headEnd type="triangle"/>
            <a:tailEnd type="triangle"/>
          </a:ln>
        </p:spPr>
      </p:sp>
      <p:sp>
        <p:nvSpPr>
          <p:cNvPr id="5" name="Text 3"/>
          <p:cNvSpPr txBox="1"/>
          <p:nvPr/>
        </p:nvSpPr>
        <p:spPr>
          <a:xfrm>
            <a:off x="548640" y="4114800"/>
            <a:ext cx="5303520" cy="411480"/>
          </a:xfrm>
          <a:prstGeom prst="rect">
            <a:avLst/>
          </a:prstGeom>
          <a:noFill/>
          <a:ln/>
        </p:spPr>
        <p:txBody>
          <a:bodyPr wrap="square" lIns="0" tIns="0" rIns="0" bIns="0" rtlCol="0" anchor="ctr"/>
          <a:lstStyle/>
          <a:p>
            <a:pPr indent="0" marL="0">
              <a:buNone/>
            </a:pPr>
            <a:r>
              <a:rPr lang="en-US" sz="1600" b="1" dirty="0">
                <a:solidFill>
                  <a:srgbClr val="1C2833"/>
                </a:solidFill>
                <a:latin typeface="Arial" pitchFamily="34" charset="0"/>
                <a:ea typeface="Arial" pitchFamily="34" charset="-122"/>
                <a:cs typeface="Arial" pitchFamily="34" charset="-120"/>
              </a:rPr>
              <a:t>Mainly quantitative: numbers and statistics</a:t>
            </a:r>
            <a:endParaRPr lang="en-US" sz="1600" dirty="0"/>
          </a:p>
        </p:txBody>
      </p:sp>
      <p:sp>
        <p:nvSpPr>
          <p:cNvPr id="6" name="Text 4"/>
          <p:cNvSpPr txBox="1"/>
          <p:nvPr/>
        </p:nvSpPr>
        <p:spPr>
          <a:xfrm>
            <a:off x="6339535" y="4114800"/>
            <a:ext cx="5303520" cy="411480"/>
          </a:xfrm>
          <a:prstGeom prst="rect">
            <a:avLst/>
          </a:prstGeom>
          <a:noFill/>
          <a:ln/>
        </p:spPr>
        <p:txBody>
          <a:bodyPr wrap="square" lIns="0" tIns="0" rIns="0" bIns="0" rtlCol="0" anchor="ctr"/>
          <a:lstStyle/>
          <a:p>
            <a:pPr algn="r" indent="0" marL="0">
              <a:buNone/>
            </a:pPr>
            <a:r>
              <a:rPr lang="en-US" sz="1600" b="1" dirty="0">
                <a:solidFill>
                  <a:srgbClr val="1C2833"/>
                </a:solidFill>
                <a:latin typeface="Arial" pitchFamily="34" charset="0"/>
                <a:ea typeface="Arial" pitchFamily="34" charset="-122"/>
                <a:cs typeface="Arial" pitchFamily="34" charset="-120"/>
              </a:rPr>
              <a:t>Mainly qualitative: words and meanings</a:t>
            </a:r>
            <a:endParaRPr lang="en-US" sz="1600" dirty="0"/>
          </a:p>
        </p:txBody>
      </p:sp>
      <p:pic>
        <p:nvPicPr>
          <p:cNvPr id="7" name="Image 0" descr="/tmp/p7/img/big_A.png">    </p:cNvPr>
          <p:cNvPicPr>
            <a:picLocks noChangeAspect="1"/>
          </p:cNvPicPr>
          <p:nvPr/>
        </p:nvPicPr>
        <p:blipFill>
          <a:blip r:embed="rId1"/>
          <a:stretch>
            <a:fillRect/>
          </a:stretch>
        </p:blipFill>
        <p:spPr>
          <a:xfrm>
            <a:off x="1261854" y="2103120"/>
            <a:ext cx="548640" cy="768096"/>
          </a:xfrm>
          <a:prstGeom prst="rect">
            <a:avLst/>
          </a:prstGeom>
        </p:spPr>
      </p:pic>
      <p:sp>
        <p:nvSpPr>
          <p:cNvPr id="8" name="Text 5"/>
          <p:cNvSpPr txBox="1"/>
          <p:nvPr/>
        </p:nvSpPr>
        <p:spPr>
          <a:xfrm>
            <a:off x="530334"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A</a:t>
            </a:r>
            <a:endParaRPr lang="en-US" sz="1400" dirty="0"/>
          </a:p>
        </p:txBody>
      </p:sp>
      <p:sp>
        <p:nvSpPr>
          <p:cNvPr id="9" name="Text 6"/>
          <p:cNvSpPr txBox="1"/>
          <p:nvPr/>
        </p:nvSpPr>
        <p:spPr>
          <a:xfrm>
            <a:off x="530334"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experiments, surveys</a:t>
            </a:r>
            <a:endParaRPr lang="en-US" sz="1400" dirty="0"/>
          </a:p>
        </p:txBody>
      </p:sp>
      <p:sp>
        <p:nvSpPr>
          <p:cNvPr id="10" name="Shape 7"/>
          <p:cNvSpPr/>
          <p:nvPr/>
        </p:nvSpPr>
        <p:spPr>
          <a:xfrm>
            <a:off x="1536174" y="3749040"/>
            <a:ext cx="0" cy="228600"/>
          </a:xfrm>
          <a:prstGeom prst="line">
            <a:avLst/>
          </a:prstGeom>
          <a:noFill/>
          <a:ln w="15875">
            <a:solidFill>
              <a:srgbClr val="1C2833"/>
            </a:solidFill>
            <a:prstDash val="solid"/>
          </a:ln>
        </p:spPr>
      </p:sp>
      <p:pic>
        <p:nvPicPr>
          <p:cNvPr id="11" name="Image 1" descr="/tmp/p7/img/big_B.png">    </p:cNvPr>
          <p:cNvPicPr>
            <a:picLocks noChangeAspect="1"/>
          </p:cNvPicPr>
          <p:nvPr/>
        </p:nvPicPr>
        <p:blipFill>
          <a:blip r:embed="rId2"/>
          <a:stretch>
            <a:fillRect/>
          </a:stretch>
        </p:blipFill>
        <p:spPr>
          <a:xfrm>
            <a:off x="3438062" y="2103120"/>
            <a:ext cx="548640" cy="768096"/>
          </a:xfrm>
          <a:prstGeom prst="rect">
            <a:avLst/>
          </a:prstGeom>
        </p:spPr>
      </p:pic>
      <p:sp>
        <p:nvSpPr>
          <p:cNvPr id="12" name="Text 8"/>
          <p:cNvSpPr txBox="1"/>
          <p:nvPr/>
        </p:nvSpPr>
        <p:spPr>
          <a:xfrm>
            <a:off x="2706542"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B</a:t>
            </a:r>
            <a:endParaRPr lang="en-US" sz="1400" dirty="0"/>
          </a:p>
        </p:txBody>
      </p:sp>
      <p:sp>
        <p:nvSpPr>
          <p:cNvPr id="13" name="Text 9"/>
          <p:cNvSpPr txBox="1"/>
          <p:nvPr/>
        </p:nvSpPr>
        <p:spPr>
          <a:xfrm>
            <a:off x="2706542"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several methods</a:t>
            </a:r>
            <a:endParaRPr lang="en-US" sz="1400" dirty="0"/>
          </a:p>
        </p:txBody>
      </p:sp>
      <p:sp>
        <p:nvSpPr>
          <p:cNvPr id="14" name="Shape 10"/>
          <p:cNvSpPr/>
          <p:nvPr/>
        </p:nvSpPr>
        <p:spPr>
          <a:xfrm>
            <a:off x="3712382" y="3749040"/>
            <a:ext cx="0" cy="228600"/>
          </a:xfrm>
          <a:prstGeom prst="line">
            <a:avLst/>
          </a:prstGeom>
          <a:noFill/>
          <a:ln w="15875">
            <a:solidFill>
              <a:srgbClr val="1C2833"/>
            </a:solidFill>
            <a:prstDash val="solid"/>
          </a:ln>
        </p:spPr>
      </p:sp>
      <p:pic>
        <p:nvPicPr>
          <p:cNvPr id="15" name="Image 2" descr="/tmp/p7/img/big_F.png">    </p:cNvPr>
          <p:cNvPicPr>
            <a:picLocks noChangeAspect="1"/>
          </p:cNvPicPr>
          <p:nvPr/>
        </p:nvPicPr>
        <p:blipFill>
          <a:blip r:embed="rId3"/>
          <a:stretch>
            <a:fillRect/>
          </a:stretch>
        </p:blipFill>
        <p:spPr>
          <a:xfrm>
            <a:off x="6650559" y="2103120"/>
            <a:ext cx="548640" cy="768096"/>
          </a:xfrm>
          <a:prstGeom prst="rect">
            <a:avLst/>
          </a:prstGeom>
        </p:spPr>
      </p:pic>
      <p:sp>
        <p:nvSpPr>
          <p:cNvPr id="16" name="Text 11"/>
          <p:cNvSpPr txBox="1"/>
          <p:nvPr/>
        </p:nvSpPr>
        <p:spPr>
          <a:xfrm>
            <a:off x="5919039"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F</a:t>
            </a:r>
            <a:endParaRPr lang="en-US" sz="1400" dirty="0"/>
          </a:p>
        </p:txBody>
      </p:sp>
      <p:sp>
        <p:nvSpPr>
          <p:cNvPr id="17" name="Text 12"/>
          <p:cNvSpPr txBox="1"/>
          <p:nvPr/>
        </p:nvSpPr>
        <p:spPr>
          <a:xfrm>
            <a:off x="5919039"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participatory</a:t>
            </a:r>
            <a:endParaRPr lang="en-US" sz="1400" dirty="0"/>
          </a:p>
        </p:txBody>
      </p:sp>
      <p:sp>
        <p:nvSpPr>
          <p:cNvPr id="18" name="Shape 13"/>
          <p:cNvSpPr/>
          <p:nvPr/>
        </p:nvSpPr>
        <p:spPr>
          <a:xfrm>
            <a:off x="6924879" y="3749040"/>
            <a:ext cx="0" cy="228600"/>
          </a:xfrm>
          <a:prstGeom prst="line">
            <a:avLst/>
          </a:prstGeom>
          <a:noFill/>
          <a:ln w="15875">
            <a:solidFill>
              <a:srgbClr val="1C2833"/>
            </a:solidFill>
            <a:prstDash val="solid"/>
          </a:ln>
        </p:spPr>
      </p:sp>
      <p:pic>
        <p:nvPicPr>
          <p:cNvPr id="19" name="Image 3" descr="/tmp/p7/img/big_C.png">    </p:cNvPr>
          <p:cNvPicPr>
            <a:picLocks noChangeAspect="1"/>
          </p:cNvPicPr>
          <p:nvPr/>
        </p:nvPicPr>
        <p:blipFill>
          <a:blip r:embed="rId4"/>
          <a:stretch>
            <a:fillRect/>
          </a:stretch>
        </p:blipFill>
        <p:spPr>
          <a:xfrm>
            <a:off x="8930378" y="2103120"/>
            <a:ext cx="548640" cy="768096"/>
          </a:xfrm>
          <a:prstGeom prst="rect">
            <a:avLst/>
          </a:prstGeom>
        </p:spPr>
      </p:pic>
      <p:pic>
        <p:nvPicPr>
          <p:cNvPr id="20" name="Image 4" descr="/tmp/p7/img/big_D.png">    </p:cNvPr>
          <p:cNvPicPr>
            <a:picLocks noChangeAspect="1"/>
          </p:cNvPicPr>
          <p:nvPr/>
        </p:nvPicPr>
        <p:blipFill>
          <a:blip r:embed="rId5"/>
          <a:stretch>
            <a:fillRect/>
          </a:stretch>
        </p:blipFill>
        <p:spPr>
          <a:xfrm>
            <a:off x="9552170" y="2103120"/>
            <a:ext cx="548640" cy="768096"/>
          </a:xfrm>
          <a:prstGeom prst="rect">
            <a:avLst/>
          </a:prstGeom>
        </p:spPr>
      </p:pic>
      <p:pic>
        <p:nvPicPr>
          <p:cNvPr id="21" name="Image 5" descr="/tmp/p7/img/big_E.png">    </p:cNvPr>
          <p:cNvPicPr>
            <a:picLocks noChangeAspect="1"/>
          </p:cNvPicPr>
          <p:nvPr/>
        </p:nvPicPr>
        <p:blipFill>
          <a:blip r:embed="rId6"/>
          <a:stretch>
            <a:fillRect/>
          </a:stretch>
        </p:blipFill>
        <p:spPr>
          <a:xfrm>
            <a:off x="10173962" y="2103120"/>
            <a:ext cx="548640" cy="768096"/>
          </a:xfrm>
          <a:prstGeom prst="rect">
            <a:avLst/>
          </a:prstGeom>
        </p:spPr>
      </p:pic>
      <p:sp>
        <p:nvSpPr>
          <p:cNvPr id="22" name="Text 14"/>
          <p:cNvSpPr txBox="1"/>
          <p:nvPr/>
        </p:nvSpPr>
        <p:spPr>
          <a:xfrm>
            <a:off x="8820650"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C, D, E</a:t>
            </a:r>
            <a:endParaRPr lang="en-US" sz="1400" dirty="0"/>
          </a:p>
        </p:txBody>
      </p:sp>
      <p:sp>
        <p:nvSpPr>
          <p:cNvPr id="23" name="Text 15"/>
          <p:cNvSpPr txBox="1"/>
          <p:nvPr/>
        </p:nvSpPr>
        <p:spPr>
          <a:xfrm>
            <a:off x="8820650"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interviews, narratives, talk and texts</a:t>
            </a:r>
            <a:endParaRPr lang="en-US" sz="1400" dirty="0"/>
          </a:p>
        </p:txBody>
      </p:sp>
      <p:sp>
        <p:nvSpPr>
          <p:cNvPr id="24" name="Shape 16"/>
          <p:cNvSpPr/>
          <p:nvPr/>
        </p:nvSpPr>
        <p:spPr>
          <a:xfrm>
            <a:off x="9826490" y="3749040"/>
            <a:ext cx="0" cy="228600"/>
          </a:xfrm>
          <a:prstGeom prst="line">
            <a:avLst/>
          </a:prstGeom>
          <a:noFill/>
          <a:ln w="15875">
            <a:solidFill>
              <a:srgbClr val="1C2833"/>
            </a:solidFill>
            <a:prstDash val="solid"/>
          </a:ln>
        </p:spPr>
      </p:sp>
      <p:sp>
        <p:nvSpPr>
          <p:cNvPr id="25" name="Shape 17"/>
          <p:cNvSpPr/>
          <p:nvPr/>
        </p:nvSpPr>
        <p:spPr>
          <a:xfrm>
            <a:off x="2286000" y="4754880"/>
            <a:ext cx="7619695" cy="0"/>
          </a:xfrm>
          <a:prstGeom prst="line">
            <a:avLst/>
          </a:prstGeom>
          <a:noFill/>
          <a:ln w="19050">
            <a:solidFill>
              <a:srgbClr val="1F6E6F"/>
            </a:solidFill>
            <a:prstDash val="dash"/>
          </a:ln>
        </p:spPr>
      </p:sp>
      <p:pic>
        <p:nvPicPr>
          <p:cNvPr id="26" name="Image 6" descr="/tmp/p7/img/big_G.png">    </p:cNvPr>
          <p:cNvPicPr>
            <a:picLocks noChangeAspect="1"/>
          </p:cNvPicPr>
          <p:nvPr/>
        </p:nvPicPr>
        <p:blipFill>
          <a:blip r:embed="rId7"/>
          <a:stretch>
            <a:fillRect/>
          </a:stretch>
        </p:blipFill>
        <p:spPr>
          <a:xfrm>
            <a:off x="5867248" y="4343400"/>
            <a:ext cx="329184" cy="457200"/>
          </a:xfrm>
          <a:prstGeom prst="rect">
            <a:avLst/>
          </a:prstGeom>
        </p:spPr>
      </p:pic>
      <p:sp>
        <p:nvSpPr>
          <p:cNvPr id="27" name="Text 18"/>
          <p:cNvSpPr txBox="1"/>
          <p:nvPr/>
        </p:nvSpPr>
        <p:spPr>
          <a:xfrm>
            <a:off x="1645920" y="4846320"/>
            <a:ext cx="8899855" cy="411480"/>
          </a:xfrm>
          <a:prstGeom prst="rect">
            <a:avLst/>
          </a:prstGeom>
          <a:noFill/>
          <a:ln/>
        </p:spPr>
        <p:txBody>
          <a:bodyPr wrap="square" lIns="0" tIns="0" rIns="0" bIns="0" rtlCol="0" anchor="ctr"/>
          <a:lstStyle/>
          <a:p>
            <a:pPr algn="ctr" indent="0" marL="0">
              <a:buNone/>
            </a:pPr>
            <a:r>
              <a:rPr lang="en-US" sz="1400" i="1" dirty="0">
                <a:solidFill>
                  <a:srgbClr val="1F6E6F"/>
                </a:solidFill>
                <a:latin typeface="Arial" pitchFamily="34" charset="0"/>
                <a:ea typeface="Arial" pitchFamily="34" charset="-122"/>
                <a:cs typeface="Arial" pitchFamily="34" charset="-120"/>
              </a:rPr>
              <a:t>G Pragmatism mixes quantitative and qualitative methods to fit the question</a:t>
            </a:r>
            <a:endParaRPr lang="en-US" sz="1400" dirty="0"/>
          </a:p>
        </p:txBody>
      </p:sp>
      <p:sp>
        <p:nvSpPr>
          <p:cNvPr id="28" name="Shape 19"/>
          <p:cNvSpPr/>
          <p:nvPr/>
        </p:nvSpPr>
        <p:spPr>
          <a:xfrm>
            <a:off x="548640" y="5394960"/>
            <a:ext cx="11094415" cy="777240"/>
          </a:xfrm>
          <a:prstGeom prst="roundRect">
            <a:avLst>
              <a:gd name="adj" fmla="val 9412"/>
            </a:avLst>
          </a:prstGeom>
          <a:solidFill>
            <a:srgbClr val="E3F1F0"/>
          </a:solidFill>
          <a:ln w="9525">
            <a:solidFill>
              <a:srgbClr val="D5DEE6"/>
            </a:solidFill>
            <a:prstDash val="solid"/>
          </a:ln>
        </p:spPr>
      </p:sp>
      <p:sp>
        <p:nvSpPr>
          <p:cNvPr id="29" name="Text 20"/>
          <p:cNvSpPr txBox="1"/>
          <p:nvPr/>
        </p:nvSpPr>
        <p:spPr>
          <a:xfrm>
            <a:off x="777240" y="5394960"/>
            <a:ext cx="10637215" cy="77724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In our case: </a:t>
            </a:r>
            <a:pPr indent="0" marL="0">
              <a:buNone/>
            </a:pPr>
            <a:r>
              <a:rPr lang="en-US" sz="1600" dirty="0">
                <a:solidFill>
                  <a:srgbClr val="1C2833"/>
                </a:solidFill>
                <a:latin typeface="Arial" pitchFamily="34" charset="0"/>
                <a:ea typeface="Arial" pitchFamily="34" charset="-122"/>
                <a:cs typeface="Arial" pitchFamily="34" charset="-120"/>
              </a:rPr>
              <a:t>200,000 routed queries sit on the far left; 25 interviews in one contact centre sit on the far right.</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62</a:t>
            </a:fld>
            <a:endParaRPr lang="en-US"/>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name="Slide 6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Deductive, inductive and abductive reasoning</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Which comes first: theory or data?</a:t>
            </a:r>
            <a:endParaRPr lang="en-US" sz="1800" dirty="0"/>
          </a:p>
        </p:txBody>
      </p:sp>
      <p:sp>
        <p:nvSpPr>
          <p:cNvPr id="4" name="Shape 2"/>
          <p:cNvSpPr/>
          <p:nvPr/>
        </p:nvSpPr>
        <p:spPr>
          <a:xfrm>
            <a:off x="548640" y="1508760"/>
            <a:ext cx="3515258" cy="4663440"/>
          </a:xfrm>
          <a:prstGeom prst="roundRect">
            <a:avLst>
              <a:gd name="adj" fmla="val 2081"/>
            </a:avLst>
          </a:prstGeom>
          <a:solidFill>
            <a:srgbClr val="EEF3F8"/>
          </a:solidFill>
          <a:ln w="9525">
            <a:solidFill>
              <a:srgbClr val="D5DEE6"/>
            </a:solidFill>
            <a:prstDash val="solid"/>
          </a:ln>
        </p:spPr>
      </p:sp>
      <p:sp>
        <p:nvSpPr>
          <p:cNvPr id="5" name="Text 3"/>
          <p:cNvSpPr txBox="1"/>
          <p:nvPr/>
        </p:nvSpPr>
        <p:spPr>
          <a:xfrm>
            <a:off x="731520" y="1600200"/>
            <a:ext cx="3149498" cy="411480"/>
          </a:xfrm>
          <a:prstGeom prst="rect">
            <a:avLst/>
          </a:prstGeom>
          <a:noFill/>
          <a:ln/>
        </p:spPr>
        <p:txBody>
          <a:bodyPr wrap="square" lIns="0" tIns="0" rIns="0" bIns="0" rtlCol="0" anchor="ctr"/>
          <a:lstStyle/>
          <a:p>
            <a:pPr indent="0" marL="0">
              <a:buNone/>
            </a:pPr>
            <a:r>
              <a:rPr lang="en-US" sz="2200" b="1" dirty="0">
                <a:solidFill>
                  <a:srgbClr val="2E7D7A"/>
                </a:solidFill>
                <a:latin typeface="Arial" pitchFamily="34" charset="0"/>
                <a:ea typeface="Arial" pitchFamily="34" charset="-122"/>
                <a:cs typeface="Arial" pitchFamily="34" charset="-120"/>
              </a:rPr>
              <a:t>Deductive</a:t>
            </a:r>
            <a:endParaRPr lang="en-US" sz="2200" dirty="0"/>
          </a:p>
        </p:txBody>
      </p:sp>
      <p:sp>
        <p:nvSpPr>
          <p:cNvPr id="6" name="Shape 4"/>
          <p:cNvSpPr/>
          <p:nvPr/>
        </p:nvSpPr>
        <p:spPr>
          <a:xfrm>
            <a:off x="731520" y="2057400"/>
            <a:ext cx="3149498" cy="685800"/>
          </a:xfrm>
          <a:prstGeom prst="roundRect">
            <a:avLst>
              <a:gd name="adj" fmla="val 8000"/>
            </a:avLst>
          </a:prstGeom>
          <a:solidFill>
            <a:srgbClr val="E3F1F0"/>
          </a:solidFill>
          <a:ln w="12700">
            <a:solidFill>
              <a:srgbClr val="E3F1F0"/>
            </a:solidFill>
            <a:prstDash val="solid"/>
          </a:ln>
        </p:spPr>
      </p:sp>
      <p:sp>
        <p:nvSpPr>
          <p:cNvPr id="7" name="Text 5"/>
          <p:cNvSpPr txBox="1"/>
          <p:nvPr/>
        </p:nvSpPr>
        <p:spPr>
          <a:xfrm>
            <a:off x="822960" y="2057400"/>
            <a:ext cx="2966618" cy="685800"/>
          </a:xfrm>
          <a:prstGeom prst="rect">
            <a:avLst/>
          </a:prstGeom>
          <a:noFill/>
          <a:ln/>
        </p:spPr>
        <p:txBody>
          <a:bodyPr wrap="square" lIns="0" tIns="0" rIns="0" bIns="0" rtlCol="0" anchor="ctr"/>
          <a:lstStyle/>
          <a:p>
            <a:pPr algn="ctr" indent="0" marL="0">
              <a:buNone/>
            </a:pPr>
            <a:r>
              <a:rPr lang="en-US" sz="1500" b="1" dirty="0">
                <a:solidFill>
                  <a:srgbClr val="1C2833"/>
                </a:solidFill>
                <a:latin typeface="Arial" pitchFamily="34" charset="0"/>
                <a:ea typeface="Arial" pitchFamily="34" charset="-122"/>
                <a:cs typeface="Arial" pitchFamily="34" charset="-120"/>
              </a:rPr>
              <a:t>Theory → hypothesis → data → confirm or reject</a:t>
            </a:r>
            <a:endParaRPr lang="en-US" sz="1500" dirty="0"/>
          </a:p>
        </p:txBody>
      </p:sp>
      <p:sp>
        <p:nvSpPr>
          <p:cNvPr id="8" name="Text 6"/>
          <p:cNvSpPr txBox="1"/>
          <p:nvPr/>
        </p:nvSpPr>
        <p:spPr>
          <a:xfrm>
            <a:off x="731520" y="2880360"/>
            <a:ext cx="3149498" cy="3200400"/>
          </a:xfrm>
          <a:prstGeom prst="rect">
            <a:avLst/>
          </a:prstGeom>
          <a:noFill/>
          <a:ln/>
        </p:spPr>
        <p:txBody>
          <a:bodyPr wrap="square" lIns="0" tIns="0" rIns="0" bIns="0" rtlCol="0" anchor="t"/>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Start with a theory, derive a hypothesis and test it against data (Bryman, 2016).</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600" dirty="0">
                <a:solidFill>
                  <a:srgbClr val="1C2833"/>
                </a:solidFill>
                <a:latin typeface="Arial" pitchFamily="34" charset="0"/>
                <a:ea typeface="Arial" pitchFamily="34" charset="-122"/>
                <a:cs typeface="Arial" pitchFamily="34" charset="-120"/>
              </a:rPr>
              <a:t>Theory predicts AI handling lowers satisfaction; test it on 200,000 queries.</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Typical aliens: </a:t>
            </a:r>
            <a:pPr indent="0" marL="0">
              <a:spcAft>
                <a:spcPts val="800"/>
              </a:spcAft>
              <a:buNone/>
            </a:pPr>
            <a:r>
              <a:rPr lang="en-US" sz="1600" dirty="0">
                <a:solidFill>
                  <a:srgbClr val="1C2833"/>
                </a:solidFill>
                <a:latin typeface="Arial" pitchFamily="34" charset="0"/>
                <a:ea typeface="Arial" pitchFamily="34" charset="-122"/>
                <a:cs typeface="Arial" pitchFamily="34" charset="-120"/>
              </a:rPr>
              <a:t>A, B</a:t>
            </a:r>
            <a:endParaRPr lang="en-US" sz="1600" dirty="0"/>
          </a:p>
        </p:txBody>
      </p:sp>
      <p:sp>
        <p:nvSpPr>
          <p:cNvPr id="9" name="Shape 7"/>
          <p:cNvSpPr/>
          <p:nvPr/>
        </p:nvSpPr>
        <p:spPr>
          <a:xfrm>
            <a:off x="4338218" y="1508760"/>
            <a:ext cx="3515258" cy="4663440"/>
          </a:xfrm>
          <a:prstGeom prst="roundRect">
            <a:avLst>
              <a:gd name="adj" fmla="val 2081"/>
            </a:avLst>
          </a:prstGeom>
          <a:solidFill>
            <a:srgbClr val="EEF3F8"/>
          </a:solidFill>
          <a:ln w="9525">
            <a:solidFill>
              <a:srgbClr val="D5DEE6"/>
            </a:solidFill>
            <a:prstDash val="solid"/>
          </a:ln>
        </p:spPr>
      </p:sp>
      <p:sp>
        <p:nvSpPr>
          <p:cNvPr id="10" name="Text 8"/>
          <p:cNvSpPr txBox="1"/>
          <p:nvPr/>
        </p:nvSpPr>
        <p:spPr>
          <a:xfrm>
            <a:off x="4521098" y="1600200"/>
            <a:ext cx="3149498" cy="411480"/>
          </a:xfrm>
          <a:prstGeom prst="rect">
            <a:avLst/>
          </a:prstGeom>
          <a:noFill/>
          <a:ln/>
        </p:spPr>
        <p:txBody>
          <a:bodyPr wrap="square" lIns="0" tIns="0" rIns="0" bIns="0" rtlCol="0" anchor="ctr"/>
          <a:lstStyle/>
          <a:p>
            <a:pPr indent="0" marL="0">
              <a:buNone/>
            </a:pPr>
            <a:r>
              <a:rPr lang="en-US" sz="2200" b="1" dirty="0">
                <a:solidFill>
                  <a:srgbClr val="2E7D7A"/>
                </a:solidFill>
                <a:latin typeface="Arial" pitchFamily="34" charset="0"/>
                <a:ea typeface="Arial" pitchFamily="34" charset="-122"/>
                <a:cs typeface="Arial" pitchFamily="34" charset="-120"/>
              </a:rPr>
              <a:t>Inductive</a:t>
            </a:r>
            <a:endParaRPr lang="en-US" sz="2200" dirty="0"/>
          </a:p>
        </p:txBody>
      </p:sp>
      <p:sp>
        <p:nvSpPr>
          <p:cNvPr id="11" name="Shape 9"/>
          <p:cNvSpPr/>
          <p:nvPr/>
        </p:nvSpPr>
        <p:spPr>
          <a:xfrm>
            <a:off x="4521098" y="2057400"/>
            <a:ext cx="3149498" cy="685800"/>
          </a:xfrm>
          <a:prstGeom prst="roundRect">
            <a:avLst>
              <a:gd name="adj" fmla="val 8000"/>
            </a:avLst>
          </a:prstGeom>
          <a:solidFill>
            <a:srgbClr val="E3F1F0"/>
          </a:solidFill>
          <a:ln w="12700">
            <a:solidFill>
              <a:srgbClr val="E3F1F0"/>
            </a:solidFill>
            <a:prstDash val="solid"/>
          </a:ln>
        </p:spPr>
      </p:sp>
      <p:sp>
        <p:nvSpPr>
          <p:cNvPr id="12" name="Text 10"/>
          <p:cNvSpPr txBox="1"/>
          <p:nvPr/>
        </p:nvSpPr>
        <p:spPr>
          <a:xfrm>
            <a:off x="4612538" y="2057400"/>
            <a:ext cx="2966618" cy="685800"/>
          </a:xfrm>
          <a:prstGeom prst="rect">
            <a:avLst/>
          </a:prstGeom>
          <a:noFill/>
          <a:ln/>
        </p:spPr>
        <p:txBody>
          <a:bodyPr wrap="square" lIns="0" tIns="0" rIns="0" bIns="0" rtlCol="0" anchor="ctr"/>
          <a:lstStyle/>
          <a:p>
            <a:pPr algn="ctr" indent="0" marL="0">
              <a:buNone/>
            </a:pPr>
            <a:r>
              <a:rPr lang="en-US" sz="1500" b="1" dirty="0">
                <a:solidFill>
                  <a:srgbClr val="1C2833"/>
                </a:solidFill>
                <a:latin typeface="Arial" pitchFamily="34" charset="0"/>
                <a:ea typeface="Arial" pitchFamily="34" charset="-122"/>
                <a:cs typeface="Arial" pitchFamily="34" charset="-120"/>
              </a:rPr>
              <a:t>Data → patterns → theory</a:t>
            </a:r>
            <a:endParaRPr lang="en-US" sz="1500" dirty="0"/>
          </a:p>
        </p:txBody>
      </p:sp>
      <p:sp>
        <p:nvSpPr>
          <p:cNvPr id="13" name="Text 11"/>
          <p:cNvSpPr txBox="1"/>
          <p:nvPr/>
        </p:nvSpPr>
        <p:spPr>
          <a:xfrm>
            <a:off x="4521098" y="2880360"/>
            <a:ext cx="3149498" cy="3200400"/>
          </a:xfrm>
          <a:prstGeom prst="rect">
            <a:avLst/>
          </a:prstGeom>
          <a:noFill/>
          <a:ln/>
        </p:spPr>
        <p:txBody>
          <a:bodyPr wrap="square" lIns="0" tIns="0" rIns="0" bIns="0" rtlCol="0" anchor="t"/>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Start with the data and build theory from the patterns you find (Bryman, 2016).</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600" dirty="0">
                <a:solidFill>
                  <a:srgbClr val="1C2833"/>
                </a:solidFill>
                <a:latin typeface="Arial" pitchFamily="34" charset="0"/>
                <a:ea typeface="Arial" pitchFamily="34" charset="-122"/>
                <a:cs typeface="Arial" pitchFamily="34" charset="-120"/>
              </a:rPr>
              <a:t>Interview advisers first; let themes about their changed work emerge.</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Typical aliens: </a:t>
            </a:r>
            <a:pPr indent="0" marL="0">
              <a:spcAft>
                <a:spcPts val="800"/>
              </a:spcAft>
              <a:buNone/>
            </a:pPr>
            <a:r>
              <a:rPr lang="en-US" sz="1600" dirty="0">
                <a:solidFill>
                  <a:srgbClr val="1C2833"/>
                </a:solidFill>
                <a:latin typeface="Arial" pitchFamily="34" charset="0"/>
                <a:ea typeface="Arial" pitchFamily="34" charset="-122"/>
                <a:cs typeface="Arial" pitchFamily="34" charset="-120"/>
              </a:rPr>
              <a:t>C, D, E, F</a:t>
            </a:r>
            <a:endParaRPr lang="en-US" sz="1600" dirty="0"/>
          </a:p>
        </p:txBody>
      </p:sp>
      <p:sp>
        <p:nvSpPr>
          <p:cNvPr id="14" name="Shape 12"/>
          <p:cNvSpPr/>
          <p:nvPr/>
        </p:nvSpPr>
        <p:spPr>
          <a:xfrm>
            <a:off x="8127797" y="1508760"/>
            <a:ext cx="3515258" cy="4663440"/>
          </a:xfrm>
          <a:prstGeom prst="roundRect">
            <a:avLst>
              <a:gd name="adj" fmla="val 2081"/>
            </a:avLst>
          </a:prstGeom>
          <a:solidFill>
            <a:srgbClr val="EEF3F8"/>
          </a:solidFill>
          <a:ln w="9525">
            <a:solidFill>
              <a:srgbClr val="D5DEE6"/>
            </a:solidFill>
            <a:prstDash val="solid"/>
          </a:ln>
        </p:spPr>
      </p:sp>
      <p:sp>
        <p:nvSpPr>
          <p:cNvPr id="15" name="Text 13"/>
          <p:cNvSpPr txBox="1"/>
          <p:nvPr/>
        </p:nvSpPr>
        <p:spPr>
          <a:xfrm>
            <a:off x="8310677" y="1600200"/>
            <a:ext cx="3149498" cy="411480"/>
          </a:xfrm>
          <a:prstGeom prst="rect">
            <a:avLst/>
          </a:prstGeom>
          <a:noFill/>
          <a:ln/>
        </p:spPr>
        <p:txBody>
          <a:bodyPr wrap="square" lIns="0" tIns="0" rIns="0" bIns="0" rtlCol="0" anchor="ctr"/>
          <a:lstStyle/>
          <a:p>
            <a:pPr indent="0" marL="0">
              <a:buNone/>
            </a:pPr>
            <a:r>
              <a:rPr lang="en-US" sz="2200" b="1" dirty="0">
                <a:solidFill>
                  <a:srgbClr val="2E7D7A"/>
                </a:solidFill>
                <a:latin typeface="Arial" pitchFamily="34" charset="0"/>
                <a:ea typeface="Arial" pitchFamily="34" charset="-122"/>
                <a:cs typeface="Arial" pitchFamily="34" charset="-120"/>
              </a:rPr>
              <a:t>Abductive</a:t>
            </a:r>
            <a:endParaRPr lang="en-US" sz="2200" dirty="0"/>
          </a:p>
        </p:txBody>
      </p:sp>
      <p:sp>
        <p:nvSpPr>
          <p:cNvPr id="16" name="Shape 14"/>
          <p:cNvSpPr/>
          <p:nvPr/>
        </p:nvSpPr>
        <p:spPr>
          <a:xfrm>
            <a:off x="8310677" y="2057400"/>
            <a:ext cx="3149498" cy="685800"/>
          </a:xfrm>
          <a:prstGeom prst="roundRect">
            <a:avLst>
              <a:gd name="adj" fmla="val 8000"/>
            </a:avLst>
          </a:prstGeom>
          <a:solidFill>
            <a:srgbClr val="E3F1F0"/>
          </a:solidFill>
          <a:ln w="12700">
            <a:solidFill>
              <a:srgbClr val="E3F1F0"/>
            </a:solidFill>
            <a:prstDash val="solid"/>
          </a:ln>
        </p:spPr>
      </p:sp>
      <p:sp>
        <p:nvSpPr>
          <p:cNvPr id="17" name="Text 15"/>
          <p:cNvSpPr txBox="1"/>
          <p:nvPr/>
        </p:nvSpPr>
        <p:spPr>
          <a:xfrm>
            <a:off x="8402117" y="2057400"/>
            <a:ext cx="2966618" cy="685800"/>
          </a:xfrm>
          <a:prstGeom prst="rect">
            <a:avLst/>
          </a:prstGeom>
          <a:noFill/>
          <a:ln/>
        </p:spPr>
        <p:txBody>
          <a:bodyPr wrap="square" lIns="0" tIns="0" rIns="0" bIns="0" rtlCol="0" anchor="ctr"/>
          <a:lstStyle/>
          <a:p>
            <a:pPr algn="ctr" indent="0" marL="0">
              <a:buNone/>
            </a:pPr>
            <a:r>
              <a:rPr lang="en-US" sz="1500" b="1" dirty="0">
                <a:solidFill>
                  <a:srgbClr val="1C2833"/>
                </a:solidFill>
                <a:latin typeface="Arial" pitchFamily="34" charset="0"/>
                <a:ea typeface="Arial" pitchFamily="34" charset="-122"/>
                <a:cs typeface="Arial" pitchFamily="34" charset="-120"/>
              </a:rPr>
              <a:t>Surprise → best explanation → test again</a:t>
            </a:r>
            <a:endParaRPr lang="en-US" sz="1500" dirty="0"/>
          </a:p>
        </p:txBody>
      </p:sp>
      <p:sp>
        <p:nvSpPr>
          <p:cNvPr id="18" name="Text 16"/>
          <p:cNvSpPr txBox="1"/>
          <p:nvPr/>
        </p:nvSpPr>
        <p:spPr>
          <a:xfrm>
            <a:off x="8310677" y="2880360"/>
            <a:ext cx="3149498" cy="3200400"/>
          </a:xfrm>
          <a:prstGeom prst="rect">
            <a:avLst/>
          </a:prstGeom>
          <a:noFill/>
          <a:ln/>
        </p:spPr>
        <p:txBody>
          <a:bodyPr wrap="square" lIns="0" tIns="0" rIns="0" bIns="0" rtlCol="0" anchor="t"/>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Start from a surprising finding and reason to the most plausible explanation, moving back and forth between data and theory (Timmermans and Tavory, 2012).</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600" dirty="0">
                <a:solidFill>
                  <a:srgbClr val="1C2833"/>
                </a:solidFill>
                <a:latin typeface="Arial" pitchFamily="34" charset="0"/>
                <a:ea typeface="Arial" pitchFamily="34" charset="-122"/>
                <a:cs typeface="Arial" pitchFamily="34" charset="-120"/>
              </a:rPr>
              <a:t>Satisfaction rose yet complaints about reaching a human rose too: why?</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Typical aliens: </a:t>
            </a:r>
            <a:pPr indent="0" marL="0">
              <a:spcAft>
                <a:spcPts val="800"/>
              </a:spcAft>
              <a:buNone/>
            </a:pPr>
            <a:r>
              <a:rPr lang="en-US" sz="1600" dirty="0">
                <a:solidFill>
                  <a:srgbClr val="1C2833"/>
                </a:solidFill>
                <a:latin typeface="Arial" pitchFamily="34" charset="0"/>
                <a:ea typeface="Arial" pitchFamily="34" charset="-122"/>
                <a:cs typeface="Arial" pitchFamily="34" charset="-120"/>
              </a:rPr>
              <a:t>Often G (Morgan, 2007)</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63</a:t>
            </a:fld>
            <a:endParaRPr lang="en-US"/>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name="Slide 6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methodology (A to D)</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A.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Large-scale measurement</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Deductive (theory first): test a hypothesis with a large sample, standard instruments and statistical analysis.</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Route 200,000 queries at random to AI or human advisers, then use regression analysis.</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B.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Several methods cross-checked</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Quantitative and qualitative methods combined; contradictions between them are treated as findings.</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Contact records, a customer survey and structured adviser interviews, compared with each other.</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C.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Hermeneutic, in-depth, qualitative</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Inductive (data first): a small purposive sample; interviews and observation interpreted by moving between the parts and the whole.</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Twenty-five in-depth interviews and observation in one contact centre.</a:t>
            </a:r>
            <a:endParaRPr lang="en-US" sz="1500" dirty="0"/>
          </a:p>
        </p:txBody>
      </p:sp>
      <p:sp>
        <p:nvSpPr>
          <p:cNvPr id="28" name="Shape 23"/>
          <p:cNvSpPr/>
          <p:nvPr/>
        </p:nvSpPr>
        <p:spPr>
          <a:xfrm>
            <a:off x="548640" y="5097780"/>
            <a:ext cx="11094415" cy="1120140"/>
          </a:xfrm>
          <a:prstGeom prst="roundRect">
            <a:avLst>
              <a:gd name="adj" fmla="val 6531"/>
            </a:avLst>
          </a:prstGeom>
          <a:solidFill>
            <a:srgbClr val="FFFFFF"/>
          </a:solidFill>
          <a:ln w="9525">
            <a:solidFill>
              <a:srgbClr val="D5DEE6"/>
            </a:solidFill>
            <a:prstDash val="solid"/>
          </a:ln>
        </p:spPr>
      </p:sp>
      <p:sp>
        <p:nvSpPr>
          <p:cNvPr id="29" name="Shape 24"/>
          <p:cNvSpPr/>
          <p:nvPr/>
        </p:nvSpPr>
        <p:spPr>
          <a:xfrm>
            <a:off x="8092440" y="5170932"/>
            <a:ext cx="3474720" cy="973836"/>
          </a:xfrm>
          <a:prstGeom prst="rect">
            <a:avLst/>
          </a:prstGeom>
          <a:solidFill>
            <a:srgbClr val="E3F1F0"/>
          </a:solidFill>
          <a:ln w="12700">
            <a:solidFill>
              <a:srgbClr val="E3F1F0"/>
            </a:solidFill>
            <a:prstDash val="solid"/>
          </a:ln>
        </p:spPr>
      </p:sp>
      <p:pic>
        <p:nvPicPr>
          <p:cNvPr id="30" name="Image 3" descr="/tmp/p7/img/big_D.png">    </p:cNvPr>
          <p:cNvPicPr>
            <a:picLocks noChangeAspect="1"/>
          </p:cNvPicPr>
          <p:nvPr/>
        </p:nvPicPr>
        <p:blipFill>
          <a:blip r:embed="rId4"/>
          <a:stretch>
            <a:fillRect/>
          </a:stretch>
        </p:blipFill>
        <p:spPr>
          <a:xfrm>
            <a:off x="640080" y="5360670"/>
            <a:ext cx="420624" cy="594360"/>
          </a:xfrm>
          <a:prstGeom prst="rect">
            <a:avLst/>
          </a:prstGeom>
        </p:spPr>
      </p:pic>
      <p:sp>
        <p:nvSpPr>
          <p:cNvPr id="31" name="Text 25"/>
          <p:cNvSpPr txBox="1"/>
          <p:nvPr/>
        </p:nvSpPr>
        <p:spPr>
          <a:xfrm>
            <a:off x="1143000" y="5097780"/>
            <a:ext cx="1463040" cy="1120140"/>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32" name="Text 26"/>
          <p:cNvSpPr txBox="1"/>
          <p:nvPr/>
        </p:nvSpPr>
        <p:spPr>
          <a:xfrm>
            <a:off x="2743200" y="5097780"/>
            <a:ext cx="2011680" cy="112014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Individual cases over time</a:t>
            </a:r>
            <a:endParaRPr lang="en-US" sz="1500" dirty="0"/>
          </a:p>
        </p:txBody>
      </p:sp>
      <p:sp>
        <p:nvSpPr>
          <p:cNvPr id="33" name="Text 27"/>
          <p:cNvSpPr txBox="1"/>
          <p:nvPr/>
        </p:nvSpPr>
        <p:spPr>
          <a:xfrm>
            <a:off x="4892040" y="509778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A few people followed in depth through narrative and reflective conversations.</a:t>
            </a:r>
            <a:endParaRPr lang="en-US" sz="1500" dirty="0"/>
          </a:p>
        </p:txBody>
      </p:sp>
      <p:sp>
        <p:nvSpPr>
          <p:cNvPr id="34" name="Text 28"/>
          <p:cNvSpPr txBox="1"/>
          <p:nvPr/>
        </p:nvSpPr>
        <p:spPr>
          <a:xfrm>
            <a:off x="8229600" y="509778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Six advisers followed over twelve months through reflective conversations.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64</a:t>
            </a:fld>
            <a:endParaRPr lang="en-US"/>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name="Slide 6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methodology (E to G)</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E.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Language and group interaction</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Focus groups, observation of meetings and analysis of documents and talk.</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Discourse analysis of the chief executive's statements, memos, meetings and customer forums.</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F.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Participatory: with, not on</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Research done with those affected and aimed at action and change.</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Participatory research with displaced advisers, worker representatives and digitally excluded customers.</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G.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Methods chosen to fit the question</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Mixed methods in sequence or together, justified through pragmatism as a paradigm.</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Contact data, then interviews, then a pilot of a hybrid service, each phase shaping the next.</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65</a:t>
            </a:fld>
            <a:endParaRPr lang="en-US"/>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name="Slide 66">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6 | 5 minutes | pairs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Deductive, inductive or abductive?</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Decide which kind of reasoning each researcher is using.</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 researcher predicts that AI handling lowers satisfaction and tests the prediction on 50,000 calls.</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 researcher interviews 20 advisers without a hypothesis and builds themes from what they say.</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Satisfaction rose, yet complaints about reaching a human rose too. A researcher looks for the best explanation, then tests it.</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 researcher reads the literature on emotional labour, then designs an interview guide to explore it with advisers.</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Step 5; the methodology section of Table 7.</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66</a:t>
            </a:fld>
            <a:endParaRPr lang="en-US"/>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name="Slide 67">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6</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Deductive, inductive or abductive?</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  Deductive:  </a:t>
            </a:r>
            <a:pPr indent="0" marL="0">
              <a:buNone/>
            </a:pPr>
            <a:r>
              <a:rPr lang="en-US" sz="1700" dirty="0">
                <a:solidFill>
                  <a:srgbClr val="1C2833"/>
                </a:solidFill>
                <a:latin typeface="Arial" pitchFamily="34" charset="0"/>
                <a:ea typeface="Arial" pitchFamily="34" charset="-122"/>
                <a:cs typeface="Arial" pitchFamily="34" charset="-120"/>
              </a:rPr>
              <a:t>a prediction from theory, tested against data.</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b  Inductive:  </a:t>
            </a:r>
            <a:pPr indent="0" marL="0">
              <a:buNone/>
            </a:pPr>
            <a:r>
              <a:rPr lang="en-US" sz="1700" dirty="0">
                <a:solidFill>
                  <a:srgbClr val="1C2833"/>
                </a:solidFill>
                <a:latin typeface="Arial" pitchFamily="34" charset="0"/>
                <a:ea typeface="Arial" pitchFamily="34" charset="-122"/>
                <a:cs typeface="Arial" pitchFamily="34" charset="-120"/>
              </a:rPr>
              <a:t>themes built from what advisers say.</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c  Abductive:  </a:t>
            </a:r>
            <a:pPr indent="0" marL="0">
              <a:buNone/>
            </a:pPr>
            <a:r>
              <a:rPr lang="en-US" sz="1700" dirty="0">
                <a:solidFill>
                  <a:srgbClr val="1C2833"/>
                </a:solidFill>
                <a:latin typeface="Arial" pitchFamily="34" charset="0"/>
                <a:ea typeface="Arial" pitchFamily="34" charset="-122"/>
                <a:cs typeface="Arial" pitchFamily="34" charset="-120"/>
              </a:rPr>
              <a:t>a surprising finding, the best explanation, then a further test.</a:t>
            </a:r>
            <a:endParaRPr lang="en-US" sz="1700" dirty="0"/>
          </a:p>
        </p:txBody>
      </p:sp>
      <p:sp>
        <p:nvSpPr>
          <p:cNvPr id="11" name="Shape 9"/>
          <p:cNvSpPr/>
          <p:nvPr/>
        </p:nvSpPr>
        <p:spPr>
          <a:xfrm>
            <a:off x="548640" y="5029200"/>
            <a:ext cx="11094415" cy="1097280"/>
          </a:xfrm>
          <a:prstGeom prst="roundRect">
            <a:avLst>
              <a:gd name="adj" fmla="val 6667"/>
            </a:avLst>
          </a:prstGeom>
          <a:solidFill>
            <a:srgbClr val="FFFFFF"/>
          </a:solidFill>
          <a:ln w="9525">
            <a:solidFill>
              <a:srgbClr val="D5DEE6"/>
            </a:solidFill>
            <a:prstDash val="solid"/>
          </a:ln>
        </p:spPr>
      </p:sp>
      <p:sp>
        <p:nvSpPr>
          <p:cNvPr id="12" name="Text 10"/>
          <p:cNvSpPr txBox="1"/>
          <p:nvPr/>
        </p:nvSpPr>
        <p:spPr>
          <a:xfrm>
            <a:off x="777240" y="502920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d  Inductive:  </a:t>
            </a:r>
            <a:pPr indent="0" marL="0">
              <a:buNone/>
            </a:pPr>
            <a:r>
              <a:rPr lang="en-US" sz="1700" dirty="0">
                <a:solidFill>
                  <a:srgbClr val="1C2833"/>
                </a:solidFill>
                <a:latin typeface="Arial" pitchFamily="34" charset="0"/>
                <a:ea typeface="Arial" pitchFamily="34" charset="-122"/>
                <a:cs typeface="Arial" pitchFamily="34" charset="-120"/>
              </a:rPr>
              <a:t>the literature sensitises the researcher to what to look for; it does not supply a hypothesis to test. This is how theory works in qualitative research.</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67</a:t>
            </a:fld>
            <a:endParaRPr lang="en-US"/>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name="Slide 6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Philosophical coherence: two chains in our case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Each answer follows from the one before it</a:t>
            </a:r>
            <a:endParaRPr lang="en-US" sz="1800" dirty="0"/>
          </a:p>
        </p:txBody>
      </p:sp>
      <p:pic>
        <p:nvPicPr>
          <p:cNvPr id="4" name="Image 0" descr="/tmp/p7/img/big_A.png">    </p:cNvPr>
          <p:cNvPicPr>
            <a:picLocks noChangeAspect="1"/>
          </p:cNvPicPr>
          <p:nvPr/>
        </p:nvPicPr>
        <p:blipFill>
          <a:blip r:embed="rId1"/>
          <a:stretch>
            <a:fillRect/>
          </a:stretch>
        </p:blipFill>
        <p:spPr>
          <a:xfrm>
            <a:off x="548640" y="1673352"/>
            <a:ext cx="548640" cy="768096"/>
          </a:xfrm>
          <a:prstGeom prst="rect">
            <a:avLst/>
          </a:prstGeom>
        </p:spPr>
      </p:pic>
      <p:sp>
        <p:nvSpPr>
          <p:cNvPr id="5" name="Text 2"/>
          <p:cNvSpPr txBox="1"/>
          <p:nvPr/>
        </p:nvSpPr>
        <p:spPr>
          <a:xfrm>
            <a:off x="457200" y="2468880"/>
            <a:ext cx="731520" cy="274320"/>
          </a:xfrm>
          <a:prstGeom prst="rect">
            <a:avLst/>
          </a:prstGeom>
          <a:noFill/>
          <a:ln/>
        </p:spPr>
        <p:txBody>
          <a:bodyPr wrap="square" lIns="0" tIns="0" rIns="0" bIns="0" rtlCol="0" anchor="ctr"/>
          <a:lstStyle/>
          <a:p>
            <a:pPr algn="ct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p:txBody>
      </p:sp>
      <p:sp>
        <p:nvSpPr>
          <p:cNvPr id="6" name="Shape 3"/>
          <p:cNvSpPr/>
          <p:nvPr/>
        </p:nvSpPr>
        <p:spPr>
          <a:xfrm>
            <a:off x="1325880" y="1600200"/>
            <a:ext cx="2304974" cy="1188720"/>
          </a:xfrm>
          <a:prstGeom prst="roundRect">
            <a:avLst>
              <a:gd name="adj" fmla="val 6154"/>
            </a:avLst>
          </a:prstGeom>
          <a:solidFill>
            <a:srgbClr val="EEF3F8"/>
          </a:solidFill>
          <a:ln w="9525">
            <a:solidFill>
              <a:srgbClr val="D5DEE6"/>
            </a:solidFill>
            <a:prstDash val="solid"/>
          </a:ln>
        </p:spPr>
      </p:sp>
      <p:sp>
        <p:nvSpPr>
          <p:cNvPr id="7" name="Text 4"/>
          <p:cNvSpPr txBox="1"/>
          <p:nvPr/>
        </p:nvSpPr>
        <p:spPr>
          <a:xfrm>
            <a:off x="1435608"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Ontology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Satisfaction is one real, measurable fact</a:t>
            </a:r>
            <a:endParaRPr lang="en-US" sz="1500" dirty="0"/>
          </a:p>
        </p:txBody>
      </p:sp>
      <p:sp>
        <p:nvSpPr>
          <p:cNvPr id="8" name="Text 5"/>
          <p:cNvSpPr txBox="1"/>
          <p:nvPr/>
        </p:nvSpPr>
        <p:spPr>
          <a:xfrm>
            <a:off x="3630854"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9" name="Shape 6"/>
          <p:cNvSpPr/>
          <p:nvPr/>
        </p:nvSpPr>
        <p:spPr>
          <a:xfrm>
            <a:off x="3996614" y="1600200"/>
            <a:ext cx="2304974" cy="1188720"/>
          </a:xfrm>
          <a:prstGeom prst="roundRect">
            <a:avLst>
              <a:gd name="adj" fmla="val 6154"/>
            </a:avLst>
          </a:prstGeom>
          <a:solidFill>
            <a:srgbClr val="E3F1F0"/>
          </a:solidFill>
          <a:ln w="9525">
            <a:solidFill>
              <a:srgbClr val="D5DEE6"/>
            </a:solidFill>
            <a:prstDash val="solid"/>
          </a:ln>
        </p:spPr>
      </p:sp>
      <p:sp>
        <p:nvSpPr>
          <p:cNvPr id="10" name="Text 7"/>
          <p:cNvSpPr txBox="1"/>
          <p:nvPr/>
        </p:nvSpPr>
        <p:spPr>
          <a:xfrm>
            <a:off x="4106342"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Epistemology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Measure it from a distance with a score</a:t>
            </a:r>
            <a:endParaRPr lang="en-US" sz="1500" dirty="0"/>
          </a:p>
        </p:txBody>
      </p:sp>
      <p:sp>
        <p:nvSpPr>
          <p:cNvPr id="11" name="Text 8"/>
          <p:cNvSpPr txBox="1"/>
          <p:nvPr/>
        </p:nvSpPr>
        <p:spPr>
          <a:xfrm>
            <a:off x="6301588"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12" name="Shape 9"/>
          <p:cNvSpPr/>
          <p:nvPr/>
        </p:nvSpPr>
        <p:spPr>
          <a:xfrm>
            <a:off x="6667348" y="1600200"/>
            <a:ext cx="2304974" cy="1188720"/>
          </a:xfrm>
          <a:prstGeom prst="roundRect">
            <a:avLst>
              <a:gd name="adj" fmla="val 6154"/>
            </a:avLst>
          </a:prstGeom>
          <a:solidFill>
            <a:srgbClr val="EEF3F8"/>
          </a:solidFill>
          <a:ln w="9525">
            <a:solidFill>
              <a:srgbClr val="D5DEE6"/>
            </a:solidFill>
            <a:prstDash val="solid"/>
          </a:ln>
        </p:spPr>
      </p:sp>
      <p:sp>
        <p:nvSpPr>
          <p:cNvPr id="13" name="Text 10"/>
          <p:cNvSpPr txBox="1"/>
          <p:nvPr/>
        </p:nvSpPr>
        <p:spPr>
          <a:xfrm>
            <a:off x="6777076"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Axiology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Keep the researcher's views out</a:t>
            </a:r>
            <a:endParaRPr lang="en-US" sz="1500" dirty="0"/>
          </a:p>
        </p:txBody>
      </p:sp>
      <p:sp>
        <p:nvSpPr>
          <p:cNvPr id="14" name="Text 11"/>
          <p:cNvSpPr txBox="1"/>
          <p:nvPr/>
        </p:nvSpPr>
        <p:spPr>
          <a:xfrm>
            <a:off x="8972321"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15" name="Shape 12"/>
          <p:cNvSpPr/>
          <p:nvPr/>
        </p:nvSpPr>
        <p:spPr>
          <a:xfrm>
            <a:off x="9338081" y="1600200"/>
            <a:ext cx="2304974" cy="1188720"/>
          </a:xfrm>
          <a:prstGeom prst="roundRect">
            <a:avLst>
              <a:gd name="adj" fmla="val 6154"/>
            </a:avLst>
          </a:prstGeom>
          <a:solidFill>
            <a:srgbClr val="E3F1F0"/>
          </a:solidFill>
          <a:ln w="9525">
            <a:solidFill>
              <a:srgbClr val="D5DEE6"/>
            </a:solidFill>
            <a:prstDash val="solid"/>
          </a:ln>
        </p:spPr>
      </p:sp>
      <p:sp>
        <p:nvSpPr>
          <p:cNvPr id="16" name="Text 13"/>
          <p:cNvSpPr txBox="1"/>
          <p:nvPr/>
        </p:nvSpPr>
        <p:spPr>
          <a:xfrm>
            <a:off x="9447809"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Methodology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Route 200,000 queries at random; regression</a:t>
            </a:r>
            <a:endParaRPr lang="en-US" sz="1500" dirty="0"/>
          </a:p>
        </p:txBody>
      </p:sp>
      <p:pic>
        <p:nvPicPr>
          <p:cNvPr id="17" name="Image 1" descr="/tmp/p7/img/big_C.png">    </p:cNvPr>
          <p:cNvPicPr>
            <a:picLocks noChangeAspect="1"/>
          </p:cNvPicPr>
          <p:nvPr/>
        </p:nvPicPr>
        <p:blipFill>
          <a:blip r:embed="rId2"/>
          <a:stretch>
            <a:fillRect/>
          </a:stretch>
        </p:blipFill>
        <p:spPr>
          <a:xfrm>
            <a:off x="548640" y="3319272"/>
            <a:ext cx="548640" cy="768096"/>
          </a:xfrm>
          <a:prstGeom prst="rect">
            <a:avLst/>
          </a:prstGeom>
        </p:spPr>
      </p:pic>
      <p:sp>
        <p:nvSpPr>
          <p:cNvPr id="18" name="Text 14"/>
          <p:cNvSpPr txBox="1"/>
          <p:nvPr/>
        </p:nvSpPr>
        <p:spPr>
          <a:xfrm>
            <a:off x="457200" y="4114800"/>
            <a:ext cx="731520" cy="274320"/>
          </a:xfrm>
          <a:prstGeom prst="rect">
            <a:avLst/>
          </a:prstGeom>
          <a:noFill/>
          <a:ln/>
        </p:spPr>
        <p:txBody>
          <a:bodyPr wrap="square" lIns="0" tIns="0" rIns="0" bIns="0" rtlCol="0" anchor="ctr"/>
          <a:lstStyle/>
          <a:p>
            <a:pPr algn="ct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p:txBody>
      </p:sp>
      <p:sp>
        <p:nvSpPr>
          <p:cNvPr id="19" name="Shape 15"/>
          <p:cNvSpPr/>
          <p:nvPr/>
        </p:nvSpPr>
        <p:spPr>
          <a:xfrm>
            <a:off x="1325880" y="3246120"/>
            <a:ext cx="2304974" cy="1188720"/>
          </a:xfrm>
          <a:prstGeom prst="roundRect">
            <a:avLst>
              <a:gd name="adj" fmla="val 6154"/>
            </a:avLst>
          </a:prstGeom>
          <a:solidFill>
            <a:srgbClr val="EEF3F8"/>
          </a:solidFill>
          <a:ln w="9525">
            <a:solidFill>
              <a:srgbClr val="D5DEE6"/>
            </a:solidFill>
            <a:prstDash val="solid"/>
          </a:ln>
        </p:spPr>
      </p:sp>
      <p:sp>
        <p:nvSpPr>
          <p:cNvPr id="20" name="Text 16"/>
          <p:cNvSpPr txBox="1"/>
          <p:nvPr/>
        </p:nvSpPr>
        <p:spPr>
          <a:xfrm>
            <a:off x="1435608" y="324612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Ontology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The change is what it means to advisers</a:t>
            </a:r>
            <a:endParaRPr lang="en-US" sz="1500" dirty="0"/>
          </a:p>
        </p:txBody>
      </p:sp>
      <p:sp>
        <p:nvSpPr>
          <p:cNvPr id="21" name="Text 17"/>
          <p:cNvSpPr txBox="1"/>
          <p:nvPr/>
        </p:nvSpPr>
        <p:spPr>
          <a:xfrm>
            <a:off x="3630854" y="324612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22" name="Shape 18"/>
          <p:cNvSpPr/>
          <p:nvPr/>
        </p:nvSpPr>
        <p:spPr>
          <a:xfrm>
            <a:off x="3996614" y="3246120"/>
            <a:ext cx="2304974" cy="1188720"/>
          </a:xfrm>
          <a:prstGeom prst="roundRect">
            <a:avLst>
              <a:gd name="adj" fmla="val 6154"/>
            </a:avLst>
          </a:prstGeom>
          <a:solidFill>
            <a:srgbClr val="E3F1F0"/>
          </a:solidFill>
          <a:ln w="9525">
            <a:solidFill>
              <a:srgbClr val="D5DEE6"/>
            </a:solidFill>
            <a:prstDash val="solid"/>
          </a:ln>
        </p:spPr>
      </p:sp>
      <p:sp>
        <p:nvSpPr>
          <p:cNvPr id="23" name="Text 19"/>
          <p:cNvSpPr txBox="1"/>
          <p:nvPr/>
        </p:nvSpPr>
        <p:spPr>
          <a:xfrm>
            <a:off x="4106342" y="324612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Epistemology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Understand those meanings from the inside</a:t>
            </a:r>
            <a:endParaRPr lang="en-US" sz="1500" dirty="0"/>
          </a:p>
        </p:txBody>
      </p:sp>
      <p:sp>
        <p:nvSpPr>
          <p:cNvPr id="24" name="Text 20"/>
          <p:cNvSpPr txBox="1"/>
          <p:nvPr/>
        </p:nvSpPr>
        <p:spPr>
          <a:xfrm>
            <a:off x="6301588" y="324612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25" name="Shape 21"/>
          <p:cNvSpPr/>
          <p:nvPr/>
        </p:nvSpPr>
        <p:spPr>
          <a:xfrm>
            <a:off x="6667348" y="3246120"/>
            <a:ext cx="2304974" cy="1188720"/>
          </a:xfrm>
          <a:prstGeom prst="roundRect">
            <a:avLst>
              <a:gd name="adj" fmla="val 6154"/>
            </a:avLst>
          </a:prstGeom>
          <a:solidFill>
            <a:srgbClr val="EEF3F8"/>
          </a:solidFill>
          <a:ln w="9525">
            <a:solidFill>
              <a:srgbClr val="D5DEE6"/>
            </a:solidFill>
            <a:prstDash val="solid"/>
          </a:ln>
        </p:spPr>
      </p:sp>
      <p:sp>
        <p:nvSpPr>
          <p:cNvPr id="26" name="Text 22"/>
          <p:cNvSpPr txBox="1"/>
          <p:nvPr/>
        </p:nvSpPr>
        <p:spPr>
          <a:xfrm>
            <a:off x="6777076" y="324612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Axiology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State and reflect on your own background</a:t>
            </a:r>
            <a:endParaRPr lang="en-US" sz="1500" dirty="0"/>
          </a:p>
        </p:txBody>
      </p:sp>
      <p:sp>
        <p:nvSpPr>
          <p:cNvPr id="27" name="Text 23"/>
          <p:cNvSpPr txBox="1"/>
          <p:nvPr/>
        </p:nvSpPr>
        <p:spPr>
          <a:xfrm>
            <a:off x="8972321" y="324612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28" name="Shape 24"/>
          <p:cNvSpPr/>
          <p:nvPr/>
        </p:nvSpPr>
        <p:spPr>
          <a:xfrm>
            <a:off x="9338081" y="3246120"/>
            <a:ext cx="2304974" cy="1188720"/>
          </a:xfrm>
          <a:prstGeom prst="roundRect">
            <a:avLst>
              <a:gd name="adj" fmla="val 6154"/>
            </a:avLst>
          </a:prstGeom>
          <a:solidFill>
            <a:srgbClr val="E3F1F0"/>
          </a:solidFill>
          <a:ln w="9525">
            <a:solidFill>
              <a:srgbClr val="D5DEE6"/>
            </a:solidFill>
            <a:prstDash val="solid"/>
          </a:ln>
        </p:spPr>
      </p:sp>
      <p:sp>
        <p:nvSpPr>
          <p:cNvPr id="29" name="Text 25"/>
          <p:cNvSpPr txBox="1"/>
          <p:nvPr/>
        </p:nvSpPr>
        <p:spPr>
          <a:xfrm>
            <a:off x="9447809" y="324612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Methodology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Twenty-five in-depth interviews in one centre</a:t>
            </a:r>
            <a:endParaRPr lang="en-US" sz="1500" dirty="0"/>
          </a:p>
        </p:txBody>
      </p:sp>
      <p:sp>
        <p:nvSpPr>
          <p:cNvPr id="30" name="Shape 26"/>
          <p:cNvSpPr/>
          <p:nvPr/>
        </p:nvSpPr>
        <p:spPr>
          <a:xfrm>
            <a:off x="548640" y="4937760"/>
            <a:ext cx="11094415" cy="1188720"/>
          </a:xfrm>
          <a:prstGeom prst="roundRect">
            <a:avLst>
              <a:gd name="adj" fmla="val 6154"/>
            </a:avLst>
          </a:prstGeom>
          <a:solidFill>
            <a:srgbClr val="E3F1F0"/>
          </a:solidFill>
          <a:ln w="9525">
            <a:solidFill>
              <a:srgbClr val="D5DEE6"/>
            </a:solidFill>
            <a:prstDash val="solid"/>
          </a:ln>
        </p:spPr>
      </p:sp>
      <p:sp>
        <p:nvSpPr>
          <p:cNvPr id="31" name="Text 27"/>
          <p:cNvSpPr txBox="1"/>
          <p:nvPr/>
        </p:nvSpPr>
        <p:spPr>
          <a:xfrm>
            <a:off x="777240" y="4937760"/>
            <a:ext cx="10637215" cy="11887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Both chains hold together because every link follows from the one before it. Change one link and the others must change too. This is what examiners mean by philosophical coherence.</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68</a:t>
            </a:fld>
            <a:endParaRPr lang="en-US"/>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name="Slide 6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What a broken chain looks like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 common problem in doctoral research design</a:t>
            </a:r>
            <a:endParaRPr lang="en-US" sz="1800" dirty="0"/>
          </a:p>
        </p:txBody>
      </p:sp>
      <p:pic>
        <p:nvPicPr>
          <p:cNvPr id="4" name="Image 0" descr="/tmp/p7/img/big_C.png">    </p:cNvPr>
          <p:cNvPicPr>
            <a:picLocks noChangeAspect="1"/>
          </p:cNvPicPr>
          <p:nvPr/>
        </p:nvPicPr>
        <p:blipFill>
          <a:blip r:embed="rId1"/>
          <a:stretch>
            <a:fillRect/>
          </a:stretch>
        </p:blipFill>
        <p:spPr>
          <a:xfrm>
            <a:off x="548640" y="1673352"/>
            <a:ext cx="548640" cy="768096"/>
          </a:xfrm>
          <a:prstGeom prst="rect">
            <a:avLst/>
          </a:prstGeom>
        </p:spPr>
      </p:pic>
      <p:sp>
        <p:nvSpPr>
          <p:cNvPr id="5" name="Text 2"/>
          <p:cNvSpPr txBox="1"/>
          <p:nvPr/>
        </p:nvSpPr>
        <p:spPr>
          <a:xfrm>
            <a:off x="457200" y="2468880"/>
            <a:ext cx="731520" cy="274320"/>
          </a:xfrm>
          <a:prstGeom prst="rect">
            <a:avLst/>
          </a:prstGeom>
          <a:noFill/>
          <a:ln/>
        </p:spPr>
        <p:txBody>
          <a:bodyPr wrap="square" lIns="0" tIns="0" rIns="0" bIns="0" rtlCol="0" anchor="ctr"/>
          <a:lstStyle/>
          <a:p>
            <a:pPr algn="ct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p:txBody>
      </p:sp>
      <p:sp>
        <p:nvSpPr>
          <p:cNvPr id="6" name="Shape 3"/>
          <p:cNvSpPr/>
          <p:nvPr/>
        </p:nvSpPr>
        <p:spPr>
          <a:xfrm>
            <a:off x="1325880" y="1600200"/>
            <a:ext cx="2304974" cy="1188720"/>
          </a:xfrm>
          <a:prstGeom prst="roundRect">
            <a:avLst>
              <a:gd name="adj" fmla="val 6154"/>
            </a:avLst>
          </a:prstGeom>
          <a:solidFill>
            <a:srgbClr val="EEF3F8"/>
          </a:solidFill>
          <a:ln w="9525">
            <a:solidFill>
              <a:srgbClr val="D5DEE6"/>
            </a:solidFill>
            <a:prstDash val="solid"/>
          </a:ln>
        </p:spPr>
      </p:sp>
      <p:sp>
        <p:nvSpPr>
          <p:cNvPr id="7" name="Text 4"/>
          <p:cNvSpPr txBox="1"/>
          <p:nvPr/>
        </p:nvSpPr>
        <p:spPr>
          <a:xfrm>
            <a:off x="1435608"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Ontology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Claims: many realities, as meanings in context</a:t>
            </a:r>
            <a:endParaRPr lang="en-US" sz="1500" dirty="0"/>
          </a:p>
        </p:txBody>
      </p:sp>
      <p:sp>
        <p:nvSpPr>
          <p:cNvPr id="8" name="Text 5"/>
          <p:cNvSpPr txBox="1"/>
          <p:nvPr/>
        </p:nvSpPr>
        <p:spPr>
          <a:xfrm>
            <a:off x="3630854"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9" name="Shape 6"/>
          <p:cNvSpPr/>
          <p:nvPr/>
        </p:nvSpPr>
        <p:spPr>
          <a:xfrm>
            <a:off x="3996614" y="1600200"/>
            <a:ext cx="2304974" cy="1188720"/>
          </a:xfrm>
          <a:prstGeom prst="roundRect">
            <a:avLst>
              <a:gd name="adj" fmla="val 6154"/>
            </a:avLst>
          </a:prstGeom>
          <a:solidFill>
            <a:srgbClr val="E3F1F0"/>
          </a:solidFill>
          <a:ln w="9525">
            <a:solidFill>
              <a:srgbClr val="D5DEE6"/>
            </a:solidFill>
            <a:prstDash val="solid"/>
          </a:ln>
        </p:spPr>
      </p:sp>
      <p:sp>
        <p:nvSpPr>
          <p:cNvPr id="10" name="Text 7"/>
          <p:cNvSpPr txBox="1"/>
          <p:nvPr/>
        </p:nvSpPr>
        <p:spPr>
          <a:xfrm>
            <a:off x="4106342"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Epistemology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Claims: understanding from the inside</a:t>
            </a:r>
            <a:endParaRPr lang="en-US" sz="1500" dirty="0"/>
          </a:p>
        </p:txBody>
      </p:sp>
      <p:sp>
        <p:nvSpPr>
          <p:cNvPr id="11" name="Text 8"/>
          <p:cNvSpPr txBox="1"/>
          <p:nvPr/>
        </p:nvSpPr>
        <p:spPr>
          <a:xfrm>
            <a:off x="6301588"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12" name="Shape 9"/>
          <p:cNvSpPr/>
          <p:nvPr/>
        </p:nvSpPr>
        <p:spPr>
          <a:xfrm>
            <a:off x="6667348" y="1600200"/>
            <a:ext cx="2304974" cy="1188720"/>
          </a:xfrm>
          <a:prstGeom prst="roundRect">
            <a:avLst>
              <a:gd name="adj" fmla="val 6154"/>
            </a:avLst>
          </a:prstGeom>
          <a:solidFill>
            <a:srgbClr val="EEF3F8"/>
          </a:solidFill>
          <a:ln w="9525">
            <a:solidFill>
              <a:srgbClr val="D5DEE6"/>
            </a:solidFill>
            <a:prstDash val="solid"/>
          </a:ln>
        </p:spPr>
      </p:sp>
      <p:sp>
        <p:nvSpPr>
          <p:cNvPr id="13" name="Text 10"/>
          <p:cNvSpPr txBox="1"/>
          <p:nvPr/>
        </p:nvSpPr>
        <p:spPr>
          <a:xfrm>
            <a:off x="6777076"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Axiology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Claims: reflexivity about own position</a:t>
            </a:r>
            <a:endParaRPr lang="en-US" sz="1500" dirty="0"/>
          </a:p>
        </p:txBody>
      </p:sp>
      <p:sp>
        <p:nvSpPr>
          <p:cNvPr id="14" name="Text 11"/>
          <p:cNvSpPr txBox="1"/>
          <p:nvPr/>
        </p:nvSpPr>
        <p:spPr>
          <a:xfrm>
            <a:off x="8972321" y="1600200"/>
            <a:ext cx="365760" cy="1188720"/>
          </a:xfrm>
          <a:prstGeom prst="rect">
            <a:avLst/>
          </a:prstGeom>
          <a:noFill/>
          <a:ln/>
        </p:spPr>
        <p:txBody>
          <a:bodyPr wrap="square" lIns="0" tIns="0" rIns="0" bIns="0" rtlCol="0" anchor="ctr"/>
          <a:lstStyle/>
          <a:p>
            <a:pPr algn="ctr" indent="0" marL="0">
              <a:buNone/>
            </a:pPr>
            <a:r>
              <a:rPr lang="en-US" sz="2200" b="1" dirty="0">
                <a:solidFill>
                  <a:srgbClr val="A4553D"/>
                </a:solidFill>
                <a:latin typeface="Arial" pitchFamily="34" charset="0"/>
                <a:ea typeface="Arial" pitchFamily="34" charset="-122"/>
                <a:cs typeface="Arial" pitchFamily="34" charset="-120"/>
              </a:rPr>
              <a:t>×</a:t>
            </a:r>
            <a:endParaRPr lang="en-US" sz="2200" dirty="0"/>
          </a:p>
        </p:txBody>
      </p:sp>
      <p:sp>
        <p:nvSpPr>
          <p:cNvPr id="15" name="Shape 12"/>
          <p:cNvSpPr/>
          <p:nvPr/>
        </p:nvSpPr>
        <p:spPr>
          <a:xfrm>
            <a:off x="9338081" y="1600200"/>
            <a:ext cx="2304974" cy="1188720"/>
          </a:xfrm>
          <a:prstGeom prst="roundRect">
            <a:avLst>
              <a:gd name="adj" fmla="val 6154"/>
            </a:avLst>
          </a:prstGeom>
          <a:solidFill>
            <a:srgbClr val="F8E6E2"/>
          </a:solidFill>
          <a:ln w="25400">
            <a:solidFill>
              <a:srgbClr val="A4553D"/>
            </a:solidFill>
            <a:prstDash val="solid"/>
          </a:ln>
        </p:spPr>
      </p:sp>
      <p:sp>
        <p:nvSpPr>
          <p:cNvPr id="16" name="Text 13"/>
          <p:cNvSpPr txBox="1"/>
          <p:nvPr/>
        </p:nvSpPr>
        <p:spPr>
          <a:xfrm>
            <a:off x="9447809" y="1600200"/>
            <a:ext cx="2085518" cy="118872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Methodology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Does: a survey of 500 advisers testing whether AI causes stress</a:t>
            </a:r>
            <a:endParaRPr lang="en-US" sz="1500" dirty="0"/>
          </a:p>
        </p:txBody>
      </p:sp>
      <p:sp>
        <p:nvSpPr>
          <p:cNvPr id="17" name="Shape 14"/>
          <p:cNvSpPr/>
          <p:nvPr/>
        </p:nvSpPr>
        <p:spPr>
          <a:xfrm>
            <a:off x="548640" y="3108960"/>
            <a:ext cx="11094415" cy="2194560"/>
          </a:xfrm>
          <a:prstGeom prst="roundRect">
            <a:avLst>
              <a:gd name="adj" fmla="val 3333"/>
            </a:avLst>
          </a:prstGeom>
          <a:solidFill>
            <a:srgbClr val="EEF3F8"/>
          </a:solidFill>
          <a:ln w="9525">
            <a:solidFill>
              <a:srgbClr val="D5DEE6"/>
            </a:solidFill>
            <a:prstDash val="solid"/>
          </a:ln>
        </p:spPr>
      </p:sp>
      <p:sp>
        <p:nvSpPr>
          <p:cNvPr id="18" name="Text 15"/>
          <p:cNvSpPr txBox="1"/>
          <p:nvPr/>
        </p:nvSpPr>
        <p:spPr>
          <a:xfrm>
            <a:off x="822960" y="3246120"/>
            <a:ext cx="10545775" cy="1920240"/>
          </a:xfrm>
          <a:prstGeom prst="rect">
            <a:avLst/>
          </a:prstGeom>
          <a:noFill/>
          <a:ln/>
        </p:spPr>
        <p:txBody>
          <a:bodyPr wrap="square" lIns="0" tIns="0" rIns="0" bIns="0" rtlCol="0" anchor="t"/>
          <a:lstStyle/>
          <a:p>
            <a:pPr indent="0" marL="0">
              <a:buNone/>
            </a:pPr>
            <a:r>
              <a:rPr lang="en-US" sz="1800" b="1" dirty="0">
                <a:solidFill>
                  <a:srgbClr val="A4553D"/>
                </a:solidFill>
                <a:latin typeface="Arial" pitchFamily="34" charset="0"/>
                <a:ea typeface="Arial" pitchFamily="34" charset="-122"/>
                <a:cs typeface="Arial" pitchFamily="34" charset="-120"/>
              </a:rPr>
              <a:t>Why it breaks: </a:t>
            </a:r>
            <a:pPr indent="0" marL="0">
              <a:buNone/>
            </a:pPr>
            <a:r>
              <a:rPr lang="en-US" sz="1800" dirty="0">
                <a:solidFill>
                  <a:srgbClr val="1C2833"/>
                </a:solidFill>
                <a:latin typeface="Arial" pitchFamily="34" charset="0"/>
                <a:ea typeface="Arial" pitchFamily="34" charset="-122"/>
                <a:cs typeface="Arial" pitchFamily="34" charset="-120"/>
              </a:rPr>
              <a:t>a survey with fixed categories that tests a cause cannot capture meanings in context. The methodology belongs to Alien A or B, while the first three answers belong to Alien C.</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b="1" dirty="0">
                <a:solidFill>
                  <a:srgbClr val="2E7D7A"/>
                </a:solidFill>
                <a:latin typeface="Arial" pitchFamily="34" charset="0"/>
                <a:ea typeface="Arial" pitchFamily="34" charset="-122"/>
                <a:cs typeface="Arial" pitchFamily="34" charset="-120"/>
              </a:rPr>
              <a:t>How to fix it: </a:t>
            </a:r>
            <a:pPr indent="0" marL="0">
              <a:buNone/>
            </a:pPr>
            <a:r>
              <a:rPr lang="en-US" sz="1800" dirty="0">
                <a:solidFill>
                  <a:srgbClr val="1C2833"/>
                </a:solidFill>
                <a:latin typeface="Arial" pitchFamily="34" charset="0"/>
                <a:ea typeface="Arial" pitchFamily="34" charset="-122"/>
                <a:cs typeface="Arial" pitchFamily="34" charset="-120"/>
              </a:rPr>
              <a:t>either keep Alien C and change the methodology (in-depth interviews and observation), or keep the survey and move to Alien A or B, changing your ontology, epistemology and axiology to match.</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69</a:t>
            </a:fld>
            <a:endParaRPr lang="en-US"/>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name="Slide 70">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7 | 10 minutes | small groups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Fix the chain</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This chain is broken. Find the broken link, then write two different ways to repair it.</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Ontology: leadership is the meaning managers give to their role.</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Epistemology: understand managers' meanings from the inside.</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Axiology: reflect on my own background as a manager.</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Methodology: a questionnaire to 300 managers rating leadership style on a 1 to 5 scale.</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Activity 8 and Table 12: check that each row of your own study follows from the one above.</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70</a:t>
            </a:fld>
            <a:endParaRPr lang="en-US"/>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name="Slide 71">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7</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Fix the chain</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The broken link:  </a:t>
            </a:r>
            <a:pPr indent="0" marL="0">
              <a:buNone/>
            </a:pPr>
            <a:r>
              <a:rPr lang="en-US" sz="1700" dirty="0">
                <a:solidFill>
                  <a:srgbClr val="1C2833"/>
                </a:solidFill>
                <a:latin typeface="Arial" pitchFamily="34" charset="0"/>
                <a:ea typeface="Arial" pitchFamily="34" charset="-122"/>
                <a:cs typeface="Arial" pitchFamily="34" charset="-120"/>
              </a:rPr>
              <a:t>d. A rating scale measures from the outside and cannot capture meanings in context.</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Repair 1:  </a:t>
            </a:r>
            <a:pPr indent="0" marL="0">
              <a:buNone/>
            </a:pPr>
            <a:r>
              <a:rPr lang="en-US" sz="1700" dirty="0">
                <a:solidFill>
                  <a:srgbClr val="1C2833"/>
                </a:solidFill>
                <a:latin typeface="Arial" pitchFamily="34" charset="0"/>
                <a:ea typeface="Arial" pitchFamily="34" charset="-122"/>
                <a:cs typeface="Arial" pitchFamily="34" charset="-120"/>
              </a:rPr>
              <a:t>keep Alien C and use in-depth interviews with managers in one or two organisations.</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Repair 2:  </a:t>
            </a:r>
            <a:pPr indent="0" marL="0">
              <a:buNone/>
            </a:pPr>
            <a:r>
              <a:rPr lang="en-US" sz="1700" dirty="0">
                <a:solidFill>
                  <a:srgbClr val="1C2833"/>
                </a:solidFill>
                <a:latin typeface="Arial" pitchFamily="34" charset="0"/>
                <a:ea typeface="Arial" pitchFamily="34" charset="-122"/>
                <a:cs typeface="Arial" pitchFamily="34" charset="-120"/>
              </a:rPr>
              <a:t>keep the questionnaire and move to Alien A or B, rewriting ontology (leadership style as a measurable trait), epistemology and axiology to match.</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71</a:t>
            </a:fld>
            <a:endParaRPr lang="en-US"/>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name="Slide 7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Choosing your paradigm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 decision framework</a:t>
            </a:r>
            <a:endParaRPr lang="en-US" sz="1800" dirty="0"/>
          </a:p>
        </p:txBody>
      </p:sp>
      <p:sp>
        <p:nvSpPr>
          <p:cNvPr id="4" name="Shape 2"/>
          <p:cNvSpPr/>
          <p:nvPr/>
        </p:nvSpPr>
        <p:spPr>
          <a:xfrm>
            <a:off x="548640" y="1645920"/>
            <a:ext cx="3515258" cy="2148840"/>
          </a:xfrm>
          <a:prstGeom prst="roundRect">
            <a:avLst>
              <a:gd name="adj" fmla="val 3404"/>
            </a:avLst>
          </a:prstGeom>
          <a:solidFill>
            <a:srgbClr val="EEF3F8"/>
          </a:solidFill>
          <a:ln w="9525">
            <a:solidFill>
              <a:srgbClr val="D5DEE6"/>
            </a:solidFill>
            <a:prstDash val="solid"/>
          </a:ln>
        </p:spPr>
      </p:sp>
      <p:sp>
        <p:nvSpPr>
          <p:cNvPr id="5" name="Text 3"/>
          <p:cNvSpPr txBox="1"/>
          <p:nvPr/>
        </p:nvSpPr>
        <p:spPr>
          <a:xfrm>
            <a:off x="777240"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research question</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What are you trying to understand?</a:t>
            </a:r>
            <a:endParaRPr lang="en-US" sz="1800" dirty="0"/>
          </a:p>
        </p:txBody>
      </p:sp>
      <p:sp>
        <p:nvSpPr>
          <p:cNvPr id="6" name="Shape 4"/>
          <p:cNvSpPr/>
          <p:nvPr/>
        </p:nvSpPr>
        <p:spPr>
          <a:xfrm>
            <a:off x="4338218" y="1645920"/>
            <a:ext cx="3515258" cy="2148840"/>
          </a:xfrm>
          <a:prstGeom prst="roundRect">
            <a:avLst>
              <a:gd name="adj" fmla="val 3404"/>
            </a:avLst>
          </a:prstGeom>
          <a:solidFill>
            <a:srgbClr val="EEF3F8"/>
          </a:solidFill>
          <a:ln w="9525">
            <a:solidFill>
              <a:srgbClr val="D5DEE6"/>
            </a:solidFill>
            <a:prstDash val="solid"/>
          </a:ln>
        </p:spPr>
      </p:sp>
      <p:sp>
        <p:nvSpPr>
          <p:cNvPr id="7" name="Text 5"/>
          <p:cNvSpPr txBox="1"/>
          <p:nvPr/>
        </p:nvSpPr>
        <p:spPr>
          <a:xfrm>
            <a:off x="4566818"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worldview</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What do you believe about reality?</a:t>
            </a:r>
            <a:endParaRPr lang="en-US" sz="1800" dirty="0"/>
          </a:p>
        </p:txBody>
      </p:sp>
      <p:sp>
        <p:nvSpPr>
          <p:cNvPr id="8" name="Shape 6"/>
          <p:cNvSpPr/>
          <p:nvPr/>
        </p:nvSpPr>
        <p:spPr>
          <a:xfrm>
            <a:off x="8127797" y="1645920"/>
            <a:ext cx="3515258" cy="2148840"/>
          </a:xfrm>
          <a:prstGeom prst="roundRect">
            <a:avLst>
              <a:gd name="adj" fmla="val 3404"/>
            </a:avLst>
          </a:prstGeom>
          <a:solidFill>
            <a:srgbClr val="EEF3F8"/>
          </a:solidFill>
          <a:ln w="9525">
            <a:solidFill>
              <a:srgbClr val="D5DEE6"/>
            </a:solidFill>
            <a:prstDash val="solid"/>
          </a:ln>
        </p:spPr>
      </p:sp>
      <p:sp>
        <p:nvSpPr>
          <p:cNvPr id="9" name="Text 7"/>
          <p:cNvSpPr txBox="1"/>
          <p:nvPr/>
        </p:nvSpPr>
        <p:spPr>
          <a:xfrm>
            <a:off x="8356397"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field</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What paradigms are legitimate in your discipline?</a:t>
            </a:r>
            <a:endParaRPr lang="en-US" sz="1800" dirty="0"/>
          </a:p>
        </p:txBody>
      </p:sp>
      <p:sp>
        <p:nvSpPr>
          <p:cNvPr id="10" name="Shape 8"/>
          <p:cNvSpPr/>
          <p:nvPr/>
        </p:nvSpPr>
        <p:spPr>
          <a:xfrm>
            <a:off x="548640" y="4023360"/>
            <a:ext cx="3515258" cy="2148840"/>
          </a:xfrm>
          <a:prstGeom prst="roundRect">
            <a:avLst>
              <a:gd name="adj" fmla="val 3404"/>
            </a:avLst>
          </a:prstGeom>
          <a:solidFill>
            <a:srgbClr val="EEF3F8"/>
          </a:solidFill>
          <a:ln w="9525">
            <a:solidFill>
              <a:srgbClr val="D5DEE6"/>
            </a:solidFill>
            <a:prstDash val="solid"/>
          </a:ln>
        </p:spPr>
      </p:sp>
      <p:sp>
        <p:nvSpPr>
          <p:cNvPr id="11" name="Text 9"/>
          <p:cNvSpPr txBox="1"/>
          <p:nvPr/>
        </p:nvSpPr>
        <p:spPr>
          <a:xfrm>
            <a:off x="777240"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purpose</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Description, understanding, prediction or change?</a:t>
            </a:r>
            <a:endParaRPr lang="en-US" sz="1800" dirty="0"/>
          </a:p>
        </p:txBody>
      </p:sp>
      <p:sp>
        <p:nvSpPr>
          <p:cNvPr id="12" name="Shape 10"/>
          <p:cNvSpPr/>
          <p:nvPr/>
        </p:nvSpPr>
        <p:spPr>
          <a:xfrm>
            <a:off x="4338218" y="4023360"/>
            <a:ext cx="3515258" cy="2148840"/>
          </a:xfrm>
          <a:prstGeom prst="roundRect">
            <a:avLst>
              <a:gd name="adj" fmla="val 3404"/>
            </a:avLst>
          </a:prstGeom>
          <a:solidFill>
            <a:srgbClr val="EEF3F8"/>
          </a:solidFill>
          <a:ln w="9525">
            <a:solidFill>
              <a:srgbClr val="D5DEE6"/>
            </a:solidFill>
            <a:prstDash val="solid"/>
          </a:ln>
        </p:spPr>
      </p:sp>
      <p:sp>
        <p:nvSpPr>
          <p:cNvPr id="13" name="Text 11"/>
          <p:cNvSpPr txBox="1"/>
          <p:nvPr/>
        </p:nvSpPr>
        <p:spPr>
          <a:xfrm>
            <a:off x="4566818"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training</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What methods do you know well?</a:t>
            </a:r>
            <a:endParaRPr lang="en-US" sz="1800" dirty="0"/>
          </a:p>
        </p:txBody>
      </p:sp>
      <p:sp>
        <p:nvSpPr>
          <p:cNvPr id="14" name="Shape 12"/>
          <p:cNvSpPr/>
          <p:nvPr/>
        </p:nvSpPr>
        <p:spPr>
          <a:xfrm>
            <a:off x="8127797" y="4023360"/>
            <a:ext cx="3515258" cy="2148840"/>
          </a:xfrm>
          <a:prstGeom prst="roundRect">
            <a:avLst>
              <a:gd name="adj" fmla="val 3404"/>
            </a:avLst>
          </a:prstGeom>
          <a:solidFill>
            <a:srgbClr val="EEF3F8"/>
          </a:solidFill>
          <a:ln w="9525">
            <a:solidFill>
              <a:srgbClr val="D5DEE6"/>
            </a:solidFill>
            <a:prstDash val="solid"/>
          </a:ln>
        </p:spPr>
      </p:sp>
      <p:sp>
        <p:nvSpPr>
          <p:cNvPr id="15" name="Text 13"/>
          <p:cNvSpPr txBox="1"/>
          <p:nvPr/>
        </p:nvSpPr>
        <p:spPr>
          <a:xfrm>
            <a:off x="8356397"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Be explicit and consistent</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Justify your choices throughout</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72</a:t>
            </a:fld>
            <a:endParaRPr lang="en-US"/>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name="Slide 73">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8 | 15 minutes | seven groups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The case through all seven aliens</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Each group takes one alien. Before you see the next seven slides, design that alien's study of the AI agents case.</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Write the research question your alien would ask.</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Say what data your alien would collect, and how.</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Name one strength and one limitation of the design.</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Report back in one minute, then compare with the next slide for your alien.</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Activities 6 and 7: complete Tables 10 and 11 for all seven aliens.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73</a:t>
            </a:fld>
            <a:endParaRPr lang="en-US"/>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name="Slide 7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A in practice: Positivism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A's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A.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2E7D7D"/>
                </a:solidFill>
                <a:latin typeface="Arial" pitchFamily="34" charset="0"/>
                <a:ea typeface="Arial" pitchFamily="34" charset="-122"/>
                <a:cs typeface="Arial" pitchFamily="34" charset="-120"/>
              </a:rPr>
              <a:t>Sherlock Holmes</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Discover universal laws and predict phenomena</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Which measurable factors most strongly predict customer satisfaction when a query is handled by an AI agent rather than a human adviser?</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2E7D7D"/>
                </a:solidFill>
                <a:latin typeface="Arial" pitchFamily="34" charset="0"/>
                <a:ea typeface="Arial" pitchFamily="34" charset="-122"/>
                <a:cs typeface="Arial" pitchFamily="34" charset="-120"/>
              </a:rPr>
              <a:t>How Alien A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Randomly route 200,000 billing and account queries to either an AI agent or a human adviser. Measure satisfaction scores, resolution time and repeat contacts. Use regression analysis to test which factors predict satisfaction. Produce a model that can be replicated across all contact centres.</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Rigorous and systematic</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Results can be checked and replicated by others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Findings can be applied at scale</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Can miss the human story behind the numbers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Assumes the researcher has no influence on results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Struggles with complex or ambiguous social situations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74</a:t>
            </a:fld>
            <a:endParaRPr lang="en-US"/>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name="Slide 7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B in practice: Post-positivism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B's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B.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3F7F4A"/>
                </a:solidFill>
                <a:latin typeface="Arial" pitchFamily="34" charset="0"/>
                <a:ea typeface="Arial" pitchFamily="34" charset="-122"/>
                <a:cs typeface="Arial" pitchFamily="34" charset="-120"/>
              </a:rPr>
              <a:t>Byomkesh Bakshi</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Get closer to truth through multiple perspectives</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Does the reported rise in customer satisfaction hold up when different kinds of evidence are compared?</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3F7F4A"/>
                </a:solidFill>
                <a:latin typeface="Arial" pitchFamily="34" charset="0"/>
                <a:ea typeface="Arial" pitchFamily="34" charset="-122"/>
                <a:cs typeface="Arial" pitchFamily="34" charset="-120"/>
              </a:rPr>
              <a:t>How Alien B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Analyse contact records from a million interactions to see where AI agents resolve queries. Survey 2,000 customers and hold structured interviews with 60 advisers. If satisfaction scores rise while complaints about not reaching a person also rise, as Klarna found, treat that contradiction as the key finding rather than discarding it.</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Honest about the limits of what research can know</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Draws on a range of methods to build a fuller picture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Treats contradictions between data sources as useful findings</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Using multiple methods takes considerable time and resources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Still focused on finding patterns rather than personal meanings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Combining very different types of data can be complex</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75</a:t>
            </a:fld>
            <a:endParaRPr lang="en-US"/>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name="Slide 7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C in practice: Interpretivism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C's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C.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A4553D"/>
                </a:solidFill>
                <a:latin typeface="Arial" pitchFamily="34" charset="0"/>
                <a:ea typeface="Arial" pitchFamily="34" charset="-122"/>
                <a:cs typeface="Arial" pitchFamily="34" charset="-120"/>
              </a:rPr>
              <a:t>Detective Conan</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Understand meaning, experience and context</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What does the arrival of AI agents mean to the customer service advisers who now work alongside them in one contact centre?</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A4553D"/>
                </a:solidFill>
                <a:latin typeface="Arial" pitchFamily="34" charset="0"/>
                <a:ea typeface="Arial" pitchFamily="34" charset="-122"/>
                <a:cs typeface="Arial" pitchFamily="34" charset="-120"/>
              </a:rPr>
              <a:t>How Alien C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Hold 25 in-depth interviews with advisers and team leaders in a single contact centre and observe the floor. Interpret what they say in the context of their work, moving between individual accounts and the centre as a whole. You might find advisers understand their role as handling only the calls the machine cannot. That meaning in context is the finding.</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Rich, detailed understanding of individual experience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Captures perspectives that surveys cannot reach</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Respects complexity and the role of context</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Findings apply to the people studied, not to everyone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Takes considerable time and resources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The researcher's own perspective shapes the findings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76</a:t>
            </a:fld>
            <a:endParaRPr lang="en-US"/>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name="Slide 7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D in practice: Constructivism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D's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D.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6B4E94"/>
                </a:solidFill>
                <a:latin typeface="Arial" pitchFamily="34" charset="0"/>
                <a:ea typeface="Arial" pitchFamily="34" charset="-122"/>
                <a:cs typeface="Arial" pitchFamily="34" charset="-120"/>
              </a:rPr>
              <a:t>Dr Gregory House</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Understand how individuals personally construct their own meaning</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How does each adviser whose role has changed construct their own sense of their work and future career?</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6B4E94"/>
                </a:solidFill>
                <a:latin typeface="Arial" pitchFamily="34" charset="0"/>
                <a:ea typeface="Arial" pitchFamily="34" charset="-122"/>
                <a:cs typeface="Arial" pitchFamily="34" charset="-120"/>
              </a:rPr>
              <a:t>How Alien D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Follow six advisers over twelve months. Hold reflective conversations after each major change to their role. Explore each person's career history, identity and what being replaced or retained means to them personally. Each account is treated as unique and complete in itself, not compared with the others.</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Deep understanding of each individual's personal experience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Captures unique personal meaning that surveys cannot reach</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Rich narrative detail that other methods miss</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Findings do not apply beyond the individuals studied</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Small numbers of participants, takes considerable time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Requires the researcher to reflect carefully on their own influence</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77</a:t>
            </a:fld>
            <a:endParaRPr lang="en-US"/>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name="Slide 7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E in practice: Social constructionism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E's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E.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8A4F9B"/>
                </a:solidFill>
                <a:latin typeface="Arial" pitchFamily="34" charset="0"/>
                <a:ea typeface="Arial" pitchFamily="34" charset="-122"/>
                <a:cs typeface="Arial" pitchFamily="34" charset="-120"/>
              </a:rPr>
              <a:t>Judge Dee</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Understand how groups collectively construct shared reality</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How do the company, its staff and its customers talk AI customer service into being, and how is good service negotiated?</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8A4F9B"/>
                </a:solidFill>
                <a:latin typeface="Arial" pitchFamily="34" charset="0"/>
                <a:ea typeface="Arial" pitchFamily="34" charset="-122"/>
                <a:cs typeface="Arial" pitchFamily="34" charset="-120"/>
              </a:rPr>
              <a:t>How Alien E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Analyse the chief executive's public statements, internal communications, team meetings and customer forums. Examine the shared language that has grown up around the change: efficiency, rote work, a human if you want one. The question is not what individuals feel but how groups collectively construct what AI customer service is and what it is for.</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Shows how groups create and maintain shared understandings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Reveals how different communities experience the same thing differently</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Attends to collective meaning-making processes</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Can become too abstract without concrete grounding</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Requires careful thought about which groups are actually being studied</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Difficult to connect directly to practical business decisions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78</a:t>
            </a:fld>
            <a:endParaRPr lang="en-US"/>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name="Slide 7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F in practice: Critical theory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F's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F.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A8622A"/>
                </a:solidFill>
                <a:latin typeface="Arial" pitchFamily="34" charset="0"/>
                <a:ea typeface="Arial" pitchFamily="34" charset="-122"/>
                <a:cs typeface="Arial" pitchFamily="34" charset="-120"/>
              </a:rPr>
              <a:t>DCI John Luther</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Expose oppression and actively work to change it</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Whose interests does replacing human advisers with AI agents serve, and who bears the cost?</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A8622A"/>
                </a:solidFill>
                <a:latin typeface="Arial" pitchFamily="34" charset="0"/>
                <a:ea typeface="Arial" pitchFamily="34" charset="-122"/>
                <a:cs typeface="Arial" pitchFamily="34" charset="-120"/>
              </a:rPr>
              <a:t>How Alien F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Conduct participatory research with displaced advisers, worker representatives and customers with limited digital access. Examine how a satisfaction score can justify job cuts while those who cannot use the new system go unheard. The goal is not to help the company cut costs. It is to produce evidence that informs employment and consumer policy.</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Gives voice to groups who are normally not heard</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Links research directly to action and social change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Makes the political dimension of research explicit</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May be seen as politically biased by those it challenges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Can be difficult to publish in some traditional academic outlets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Risk of the researcher imposing their own political position on participants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79</a:t>
            </a:fld>
            <a:endParaRPr lang="en-US"/>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name="Slide 80">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G in practice: Pragmatism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G's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G.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1F6E6F"/>
                </a:solidFill>
                <a:latin typeface="Arial" pitchFamily="34" charset="0"/>
                <a:ea typeface="Arial" pitchFamily="34" charset="-122"/>
                <a:cs typeface="Arial" pitchFamily="34" charset="-120"/>
              </a:rPr>
              <a:t>Benoit Blanc</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Solve practical problems with workable solutions</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What mix of AI agents and human advisers resolves customer problems best, and how do we know it is working?</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1F6E6F"/>
                </a:solidFill>
                <a:latin typeface="Arial" pitchFamily="34" charset="0"/>
                <a:ea typeface="Arial" pitchFamily="34" charset="-122"/>
                <a:cs typeface="Arial" pitchFamily="34" charset="-120"/>
              </a:rPr>
              <a:t>How Alien G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Start with contact data to find where AI agents fail. Interview customers and advisers to understand why. Pilot a hybrid model in which a human is always available on request, then judge it by resolution rates, satisfaction and staff retention. Each phase shapes the next, and the design is justified through pragmatism (Morgan, 2007).</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Flexible and adapts to the specific research problem</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Focused on producing real-world outcomes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Not constrained by a single philosophical tradition</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Can appear to lack philosophical grounding to doctoral examiners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Risk of selecting methods for convenience rather than rigour</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Without a values framework, what works and what is right can pull in opposite directions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80</a:t>
            </a:fld>
            <a:endParaRPr lang="en-US"/>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name="Slide 8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The same problem, seven different lenses</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AI agents in customer service through each alien</a:t>
            </a:r>
            <a:endParaRPr lang="en-US" sz="1800" dirty="0"/>
          </a:p>
        </p:txBody>
      </p:sp>
      <p:sp>
        <p:nvSpPr>
          <p:cNvPr id="4" name="Shape 2"/>
          <p:cNvSpPr/>
          <p:nvPr/>
        </p:nvSpPr>
        <p:spPr>
          <a:xfrm>
            <a:off x="548640" y="1600200"/>
            <a:ext cx="11094415" cy="574766"/>
          </a:xfrm>
          <a:prstGeom prst="roundRect">
            <a:avLst>
              <a:gd name="adj" fmla="val 12727"/>
            </a:avLst>
          </a:prstGeom>
          <a:solidFill>
            <a:srgbClr val="EEF3F8"/>
          </a:solidFill>
          <a:ln w="9525">
            <a:solidFill>
              <a:srgbClr val="D5DEE6"/>
            </a:solidFill>
            <a:prstDash val="solid"/>
          </a:ln>
        </p:spPr>
      </p:sp>
      <p:pic>
        <p:nvPicPr>
          <p:cNvPr id="5" name="Image 0" descr="/tmp/p7/img/big_A.png">    </p:cNvPr>
          <p:cNvPicPr>
            <a:picLocks noChangeAspect="1"/>
          </p:cNvPicPr>
          <p:nvPr/>
        </p:nvPicPr>
        <p:blipFill>
          <a:blip r:embed="rId1"/>
          <a:stretch>
            <a:fillRect/>
          </a:stretch>
        </p:blipFill>
        <p:spPr>
          <a:xfrm>
            <a:off x="658368" y="1636776"/>
            <a:ext cx="358296" cy="501614"/>
          </a:xfrm>
          <a:prstGeom prst="rect">
            <a:avLst/>
          </a:prstGeom>
        </p:spPr>
      </p:pic>
      <p:sp>
        <p:nvSpPr>
          <p:cNvPr id="6" name="Text 3"/>
          <p:cNvSpPr txBox="1"/>
          <p:nvPr/>
        </p:nvSpPr>
        <p:spPr>
          <a:xfrm>
            <a:off x="1234440" y="1600200"/>
            <a:ext cx="10271455" cy="574766"/>
          </a:xfrm>
          <a:prstGeom prst="rect">
            <a:avLst/>
          </a:prstGeom>
          <a:noFill/>
          <a:ln/>
        </p:spPr>
        <p:txBody>
          <a:bodyPr wrap="square" lIns="0" tIns="0" rIns="0" bIns="0" rtlCol="0" anchor="ctr">
            <a:normAutofit/>
          </a:bodyPr>
          <a:lstStyle/>
          <a:p>
            <a:pPr indent="0" marL="0">
              <a:buNone/>
            </a:pPr>
            <a:r>
              <a:rPr lang="en-US" sz="1700" b="1" dirty="0">
                <a:solidFill>
                  <a:srgbClr val="2E7D7D"/>
                </a:solidFill>
                <a:latin typeface="Arial" pitchFamily="34" charset="0"/>
                <a:ea typeface="Arial" pitchFamily="34" charset="-122"/>
                <a:cs typeface="Arial" pitchFamily="34" charset="-120"/>
              </a:rPr>
              <a:t>A  Positivism: </a:t>
            </a:r>
            <a:pPr indent="0" marL="0">
              <a:buNone/>
            </a:pPr>
            <a:r>
              <a:rPr lang="en-US" sz="1700" dirty="0">
                <a:solidFill>
                  <a:srgbClr val="1C2833"/>
                </a:solidFill>
                <a:latin typeface="Arial" pitchFamily="34" charset="0"/>
                <a:ea typeface="Arial" pitchFamily="34" charset="-122"/>
                <a:cs typeface="Arial" pitchFamily="34" charset="-120"/>
              </a:rPr>
              <a:t>Randomly route 200,000 queries. Which factors statistically predict satisfaction?</a:t>
            </a:r>
            <a:endParaRPr lang="en-US" sz="1700" dirty="0"/>
          </a:p>
        </p:txBody>
      </p:sp>
      <p:sp>
        <p:nvSpPr>
          <p:cNvPr id="7" name="Shape 4"/>
          <p:cNvSpPr/>
          <p:nvPr/>
        </p:nvSpPr>
        <p:spPr>
          <a:xfrm>
            <a:off x="548640" y="2266406"/>
            <a:ext cx="11094415" cy="574766"/>
          </a:xfrm>
          <a:prstGeom prst="roundRect">
            <a:avLst>
              <a:gd name="adj" fmla="val 12727"/>
            </a:avLst>
          </a:prstGeom>
          <a:solidFill>
            <a:srgbClr val="FFFFFF"/>
          </a:solidFill>
          <a:ln w="9525">
            <a:solidFill>
              <a:srgbClr val="D5DEE6"/>
            </a:solidFill>
            <a:prstDash val="solid"/>
          </a:ln>
        </p:spPr>
      </p:sp>
      <p:pic>
        <p:nvPicPr>
          <p:cNvPr id="8" name="Image 1" descr="/tmp/p7/img/big_B.png">    </p:cNvPr>
          <p:cNvPicPr>
            <a:picLocks noChangeAspect="1"/>
          </p:cNvPicPr>
          <p:nvPr/>
        </p:nvPicPr>
        <p:blipFill>
          <a:blip r:embed="rId2"/>
          <a:stretch>
            <a:fillRect/>
          </a:stretch>
        </p:blipFill>
        <p:spPr>
          <a:xfrm>
            <a:off x="658368" y="2302982"/>
            <a:ext cx="358296" cy="501614"/>
          </a:xfrm>
          <a:prstGeom prst="rect">
            <a:avLst/>
          </a:prstGeom>
        </p:spPr>
      </p:pic>
      <p:sp>
        <p:nvSpPr>
          <p:cNvPr id="9" name="Text 5"/>
          <p:cNvSpPr txBox="1"/>
          <p:nvPr/>
        </p:nvSpPr>
        <p:spPr>
          <a:xfrm>
            <a:off x="1234440" y="2266406"/>
            <a:ext cx="10271455" cy="574766"/>
          </a:xfrm>
          <a:prstGeom prst="rect">
            <a:avLst/>
          </a:prstGeom>
          <a:noFill/>
          <a:ln/>
        </p:spPr>
        <p:txBody>
          <a:bodyPr wrap="square" lIns="0" tIns="0" rIns="0" bIns="0" rtlCol="0" anchor="ctr">
            <a:normAutofit/>
          </a:bodyPr>
          <a:lstStyle/>
          <a:p>
            <a:pPr indent="0" marL="0">
              <a:buNone/>
            </a:pPr>
            <a:r>
              <a:rPr lang="en-US" sz="1700" b="1" dirty="0">
                <a:solidFill>
                  <a:srgbClr val="3F7F4A"/>
                </a:solidFill>
                <a:latin typeface="Arial" pitchFamily="34" charset="0"/>
                <a:ea typeface="Arial" pitchFamily="34" charset="-122"/>
                <a:cs typeface="Arial" pitchFamily="34" charset="-120"/>
              </a:rPr>
              <a:t>B  Post-positivism: </a:t>
            </a:r>
            <a:pPr indent="0" marL="0">
              <a:buNone/>
            </a:pPr>
            <a:r>
              <a:rPr lang="en-US" sz="1700" dirty="0">
                <a:solidFill>
                  <a:srgbClr val="1C2833"/>
                </a:solidFill>
                <a:latin typeface="Arial" pitchFamily="34" charset="0"/>
                <a:ea typeface="Arial" pitchFamily="34" charset="-122"/>
                <a:cs typeface="Arial" pitchFamily="34" charset="-120"/>
              </a:rPr>
              <a:t>Combine contact records, surveys and interviews. Contradictions are findings.</a:t>
            </a:r>
            <a:endParaRPr lang="en-US" sz="1700" dirty="0"/>
          </a:p>
        </p:txBody>
      </p:sp>
      <p:sp>
        <p:nvSpPr>
          <p:cNvPr id="10" name="Shape 6"/>
          <p:cNvSpPr/>
          <p:nvPr/>
        </p:nvSpPr>
        <p:spPr>
          <a:xfrm>
            <a:off x="548640" y="2932611"/>
            <a:ext cx="11094415" cy="574766"/>
          </a:xfrm>
          <a:prstGeom prst="roundRect">
            <a:avLst>
              <a:gd name="adj" fmla="val 12727"/>
            </a:avLst>
          </a:prstGeom>
          <a:solidFill>
            <a:srgbClr val="EEF3F8"/>
          </a:solidFill>
          <a:ln w="9525">
            <a:solidFill>
              <a:srgbClr val="D5DEE6"/>
            </a:solidFill>
            <a:prstDash val="solid"/>
          </a:ln>
        </p:spPr>
      </p:sp>
      <p:pic>
        <p:nvPicPr>
          <p:cNvPr id="11" name="Image 2" descr="/tmp/p7/img/big_C.png">    </p:cNvPr>
          <p:cNvPicPr>
            <a:picLocks noChangeAspect="1"/>
          </p:cNvPicPr>
          <p:nvPr/>
        </p:nvPicPr>
        <p:blipFill>
          <a:blip r:embed="rId3"/>
          <a:stretch>
            <a:fillRect/>
          </a:stretch>
        </p:blipFill>
        <p:spPr>
          <a:xfrm>
            <a:off x="658368" y="2969187"/>
            <a:ext cx="358296" cy="501614"/>
          </a:xfrm>
          <a:prstGeom prst="rect">
            <a:avLst/>
          </a:prstGeom>
        </p:spPr>
      </p:pic>
      <p:sp>
        <p:nvSpPr>
          <p:cNvPr id="12" name="Text 7"/>
          <p:cNvSpPr txBox="1"/>
          <p:nvPr/>
        </p:nvSpPr>
        <p:spPr>
          <a:xfrm>
            <a:off x="1234440" y="2932611"/>
            <a:ext cx="10271455" cy="574766"/>
          </a:xfrm>
          <a:prstGeom prst="rect">
            <a:avLst/>
          </a:prstGeom>
          <a:noFill/>
          <a:ln/>
        </p:spPr>
        <p:txBody>
          <a:bodyPr wrap="square" lIns="0" tIns="0" rIns="0" bIns="0" rtlCol="0" anchor="ctr">
            <a:normAutofit/>
          </a:bodyPr>
          <a:lstStyle/>
          <a:p>
            <a:pPr indent="0" marL="0">
              <a:buNone/>
            </a:pPr>
            <a:r>
              <a:rPr lang="en-US" sz="1700" b="1" dirty="0">
                <a:solidFill>
                  <a:srgbClr val="A4553D"/>
                </a:solidFill>
                <a:latin typeface="Arial" pitchFamily="34" charset="0"/>
                <a:ea typeface="Arial" pitchFamily="34" charset="-122"/>
                <a:cs typeface="Arial" pitchFamily="34" charset="-120"/>
              </a:rPr>
              <a:t>C  Interpretivism: </a:t>
            </a:r>
            <a:pPr indent="0" marL="0">
              <a:buNone/>
            </a:pPr>
            <a:r>
              <a:rPr lang="en-US" sz="1700" dirty="0">
                <a:solidFill>
                  <a:srgbClr val="1C2833"/>
                </a:solidFill>
                <a:latin typeface="Arial" pitchFamily="34" charset="0"/>
                <a:ea typeface="Arial" pitchFamily="34" charset="-122"/>
                <a:cs typeface="Arial" pitchFamily="34" charset="-120"/>
              </a:rPr>
              <a:t>What does the AI agent mean to advisers in their own contact centre?</a:t>
            </a:r>
            <a:endParaRPr lang="en-US" sz="1700" dirty="0"/>
          </a:p>
        </p:txBody>
      </p:sp>
      <p:sp>
        <p:nvSpPr>
          <p:cNvPr id="13" name="Shape 8"/>
          <p:cNvSpPr/>
          <p:nvPr/>
        </p:nvSpPr>
        <p:spPr>
          <a:xfrm>
            <a:off x="548640" y="3598817"/>
            <a:ext cx="11094415" cy="574766"/>
          </a:xfrm>
          <a:prstGeom prst="roundRect">
            <a:avLst>
              <a:gd name="adj" fmla="val 12727"/>
            </a:avLst>
          </a:prstGeom>
          <a:solidFill>
            <a:srgbClr val="FFFFFF"/>
          </a:solidFill>
          <a:ln w="9525">
            <a:solidFill>
              <a:srgbClr val="D5DEE6"/>
            </a:solidFill>
            <a:prstDash val="solid"/>
          </a:ln>
        </p:spPr>
      </p:sp>
      <p:pic>
        <p:nvPicPr>
          <p:cNvPr id="14" name="Image 3" descr="/tmp/p7/img/big_D.png">    </p:cNvPr>
          <p:cNvPicPr>
            <a:picLocks noChangeAspect="1"/>
          </p:cNvPicPr>
          <p:nvPr/>
        </p:nvPicPr>
        <p:blipFill>
          <a:blip r:embed="rId4"/>
          <a:stretch>
            <a:fillRect/>
          </a:stretch>
        </p:blipFill>
        <p:spPr>
          <a:xfrm>
            <a:off x="658368" y="3635393"/>
            <a:ext cx="358296" cy="501614"/>
          </a:xfrm>
          <a:prstGeom prst="rect">
            <a:avLst/>
          </a:prstGeom>
        </p:spPr>
      </p:pic>
      <p:sp>
        <p:nvSpPr>
          <p:cNvPr id="15" name="Text 9"/>
          <p:cNvSpPr txBox="1"/>
          <p:nvPr/>
        </p:nvSpPr>
        <p:spPr>
          <a:xfrm>
            <a:off x="1234440" y="3598817"/>
            <a:ext cx="10271455" cy="574766"/>
          </a:xfrm>
          <a:prstGeom prst="rect">
            <a:avLst/>
          </a:prstGeom>
          <a:noFill/>
          <a:ln/>
        </p:spPr>
        <p:txBody>
          <a:bodyPr wrap="square" lIns="0" tIns="0" rIns="0" bIns="0" rtlCol="0" anchor="ctr">
            <a:normAutofit/>
          </a:bodyPr>
          <a:lstStyle/>
          <a:p>
            <a:pPr indent="0" marL="0">
              <a:buNone/>
            </a:pPr>
            <a:r>
              <a:rPr lang="en-US" sz="1700" b="1" dirty="0">
                <a:solidFill>
                  <a:srgbClr val="6B4E94"/>
                </a:solidFill>
                <a:latin typeface="Arial" pitchFamily="34" charset="0"/>
                <a:ea typeface="Arial" pitchFamily="34" charset="-122"/>
                <a:cs typeface="Arial" pitchFamily="34" charset="-120"/>
              </a:rPr>
              <a:t>D  Constructivism: </a:t>
            </a:r>
            <a:pPr indent="0" marL="0">
              <a:buNone/>
            </a:pPr>
            <a:r>
              <a:rPr lang="en-US" sz="1700" dirty="0">
                <a:solidFill>
                  <a:srgbClr val="1C2833"/>
                </a:solidFill>
                <a:latin typeface="Arial" pitchFamily="34" charset="0"/>
                <a:ea typeface="Arial" pitchFamily="34" charset="-122"/>
                <a:cs typeface="Arial" pitchFamily="34" charset="-120"/>
              </a:rPr>
              <a:t>How does each adviser construct their own sense of a changed career?</a:t>
            </a:r>
            <a:endParaRPr lang="en-US" sz="1700" dirty="0"/>
          </a:p>
        </p:txBody>
      </p:sp>
      <p:sp>
        <p:nvSpPr>
          <p:cNvPr id="16" name="Shape 10"/>
          <p:cNvSpPr/>
          <p:nvPr/>
        </p:nvSpPr>
        <p:spPr>
          <a:xfrm>
            <a:off x="548640" y="4265023"/>
            <a:ext cx="11094415" cy="574766"/>
          </a:xfrm>
          <a:prstGeom prst="roundRect">
            <a:avLst>
              <a:gd name="adj" fmla="val 12727"/>
            </a:avLst>
          </a:prstGeom>
          <a:solidFill>
            <a:srgbClr val="EEF3F8"/>
          </a:solidFill>
          <a:ln w="9525">
            <a:solidFill>
              <a:srgbClr val="D5DEE6"/>
            </a:solidFill>
            <a:prstDash val="solid"/>
          </a:ln>
        </p:spPr>
      </p:sp>
      <p:pic>
        <p:nvPicPr>
          <p:cNvPr id="17" name="Image 4" descr="/tmp/p7/img/big_E.png">    </p:cNvPr>
          <p:cNvPicPr>
            <a:picLocks noChangeAspect="1"/>
          </p:cNvPicPr>
          <p:nvPr/>
        </p:nvPicPr>
        <p:blipFill>
          <a:blip r:embed="rId5"/>
          <a:stretch>
            <a:fillRect/>
          </a:stretch>
        </p:blipFill>
        <p:spPr>
          <a:xfrm>
            <a:off x="658368" y="4301599"/>
            <a:ext cx="358296" cy="501614"/>
          </a:xfrm>
          <a:prstGeom prst="rect">
            <a:avLst/>
          </a:prstGeom>
        </p:spPr>
      </p:pic>
      <p:sp>
        <p:nvSpPr>
          <p:cNvPr id="18" name="Text 11"/>
          <p:cNvSpPr txBox="1"/>
          <p:nvPr/>
        </p:nvSpPr>
        <p:spPr>
          <a:xfrm>
            <a:off x="1234440" y="4265023"/>
            <a:ext cx="10271455" cy="574766"/>
          </a:xfrm>
          <a:prstGeom prst="rect">
            <a:avLst/>
          </a:prstGeom>
          <a:noFill/>
          <a:ln/>
        </p:spPr>
        <p:txBody>
          <a:bodyPr wrap="square" lIns="0" tIns="0" rIns="0" bIns="0" rtlCol="0" anchor="ctr">
            <a:normAutofit/>
          </a:bodyPr>
          <a:lstStyle/>
          <a:p>
            <a:pPr indent="0" marL="0">
              <a:buNone/>
            </a:pPr>
            <a:r>
              <a:rPr lang="en-US" sz="1700" b="1" dirty="0">
                <a:solidFill>
                  <a:srgbClr val="8A4F9B"/>
                </a:solidFill>
                <a:latin typeface="Arial" pitchFamily="34" charset="0"/>
                <a:ea typeface="Arial" pitchFamily="34" charset="-122"/>
                <a:cs typeface="Arial" pitchFamily="34" charset="-120"/>
              </a:rPr>
              <a:t>E  Social constructionism: </a:t>
            </a:r>
            <a:pPr indent="0" marL="0">
              <a:buNone/>
            </a:pPr>
            <a:r>
              <a:rPr lang="en-US" sz="1700" dirty="0">
                <a:solidFill>
                  <a:srgbClr val="1C2833"/>
                </a:solidFill>
                <a:latin typeface="Arial" pitchFamily="34" charset="0"/>
                <a:ea typeface="Arial" pitchFamily="34" charset="-122"/>
                <a:cs typeface="Arial" pitchFamily="34" charset="-120"/>
              </a:rPr>
              <a:t>How do company, staff and customers talk AI customer service into being?</a:t>
            </a:r>
            <a:endParaRPr lang="en-US" sz="1700" dirty="0"/>
          </a:p>
        </p:txBody>
      </p:sp>
      <p:sp>
        <p:nvSpPr>
          <p:cNvPr id="19" name="Shape 12"/>
          <p:cNvSpPr/>
          <p:nvPr/>
        </p:nvSpPr>
        <p:spPr>
          <a:xfrm>
            <a:off x="548640" y="4931229"/>
            <a:ext cx="11094415" cy="574766"/>
          </a:xfrm>
          <a:prstGeom prst="roundRect">
            <a:avLst>
              <a:gd name="adj" fmla="val 12727"/>
            </a:avLst>
          </a:prstGeom>
          <a:solidFill>
            <a:srgbClr val="FFFFFF"/>
          </a:solidFill>
          <a:ln w="9525">
            <a:solidFill>
              <a:srgbClr val="D5DEE6"/>
            </a:solidFill>
            <a:prstDash val="solid"/>
          </a:ln>
        </p:spPr>
      </p:sp>
      <p:pic>
        <p:nvPicPr>
          <p:cNvPr id="20" name="Image 5" descr="/tmp/p7/img/big_F.png">    </p:cNvPr>
          <p:cNvPicPr>
            <a:picLocks noChangeAspect="1"/>
          </p:cNvPicPr>
          <p:nvPr/>
        </p:nvPicPr>
        <p:blipFill>
          <a:blip r:embed="rId6"/>
          <a:stretch>
            <a:fillRect/>
          </a:stretch>
        </p:blipFill>
        <p:spPr>
          <a:xfrm>
            <a:off x="658368" y="4967805"/>
            <a:ext cx="358296" cy="501614"/>
          </a:xfrm>
          <a:prstGeom prst="rect">
            <a:avLst/>
          </a:prstGeom>
        </p:spPr>
      </p:pic>
      <p:sp>
        <p:nvSpPr>
          <p:cNvPr id="21" name="Text 13"/>
          <p:cNvSpPr txBox="1"/>
          <p:nvPr/>
        </p:nvSpPr>
        <p:spPr>
          <a:xfrm>
            <a:off x="1234440" y="4931229"/>
            <a:ext cx="10271455" cy="574766"/>
          </a:xfrm>
          <a:prstGeom prst="rect">
            <a:avLst/>
          </a:prstGeom>
          <a:noFill/>
          <a:ln/>
        </p:spPr>
        <p:txBody>
          <a:bodyPr wrap="square" lIns="0" tIns="0" rIns="0" bIns="0" rtlCol="0" anchor="ctr">
            <a:normAutofit/>
          </a:bodyPr>
          <a:lstStyle/>
          <a:p>
            <a:pPr indent="0" marL="0">
              <a:buNone/>
            </a:pPr>
            <a:r>
              <a:rPr lang="en-US" sz="1700" b="1" dirty="0">
                <a:solidFill>
                  <a:srgbClr val="A8622A"/>
                </a:solidFill>
                <a:latin typeface="Arial" pitchFamily="34" charset="0"/>
                <a:ea typeface="Arial" pitchFamily="34" charset="-122"/>
                <a:cs typeface="Arial" pitchFamily="34" charset="-120"/>
              </a:rPr>
              <a:t>F  Critical theory: </a:t>
            </a:r>
            <a:pPr indent="0" marL="0">
              <a:buNone/>
            </a:pPr>
            <a:r>
              <a:rPr lang="en-US" sz="1700" dirty="0">
                <a:solidFill>
                  <a:srgbClr val="1C2833"/>
                </a:solidFill>
                <a:latin typeface="Arial" pitchFamily="34" charset="0"/>
                <a:ea typeface="Arial" pitchFamily="34" charset="-122"/>
                <a:cs typeface="Arial" pitchFamily="34" charset="-120"/>
              </a:rPr>
              <a:t>Whose interests do the job cuts serve? Who bears the cost?</a:t>
            </a:r>
            <a:endParaRPr lang="en-US" sz="1700" dirty="0"/>
          </a:p>
        </p:txBody>
      </p:sp>
      <p:sp>
        <p:nvSpPr>
          <p:cNvPr id="22" name="Shape 14"/>
          <p:cNvSpPr/>
          <p:nvPr/>
        </p:nvSpPr>
        <p:spPr>
          <a:xfrm>
            <a:off x="548640" y="5597434"/>
            <a:ext cx="11094415" cy="574766"/>
          </a:xfrm>
          <a:prstGeom prst="roundRect">
            <a:avLst>
              <a:gd name="adj" fmla="val 12727"/>
            </a:avLst>
          </a:prstGeom>
          <a:solidFill>
            <a:srgbClr val="EEF3F8"/>
          </a:solidFill>
          <a:ln w="9525">
            <a:solidFill>
              <a:srgbClr val="D5DEE6"/>
            </a:solidFill>
            <a:prstDash val="solid"/>
          </a:ln>
        </p:spPr>
      </p:sp>
      <p:pic>
        <p:nvPicPr>
          <p:cNvPr id="23" name="Image 6" descr="/tmp/p7/img/big_G.png">    </p:cNvPr>
          <p:cNvPicPr>
            <a:picLocks noChangeAspect="1"/>
          </p:cNvPicPr>
          <p:nvPr/>
        </p:nvPicPr>
        <p:blipFill>
          <a:blip r:embed="rId7"/>
          <a:stretch>
            <a:fillRect/>
          </a:stretch>
        </p:blipFill>
        <p:spPr>
          <a:xfrm>
            <a:off x="658368" y="5634010"/>
            <a:ext cx="358296" cy="501614"/>
          </a:xfrm>
          <a:prstGeom prst="rect">
            <a:avLst/>
          </a:prstGeom>
        </p:spPr>
      </p:pic>
      <p:sp>
        <p:nvSpPr>
          <p:cNvPr id="24" name="Text 15"/>
          <p:cNvSpPr txBox="1"/>
          <p:nvPr/>
        </p:nvSpPr>
        <p:spPr>
          <a:xfrm>
            <a:off x="1234440" y="5597434"/>
            <a:ext cx="10271455" cy="574766"/>
          </a:xfrm>
          <a:prstGeom prst="rect">
            <a:avLst/>
          </a:prstGeom>
          <a:noFill/>
          <a:ln/>
        </p:spPr>
        <p:txBody>
          <a:bodyPr wrap="square" lIns="0" tIns="0" rIns="0" bIns="0" rtlCol="0" anchor="ctr">
            <a:normAutofit/>
          </a:bodyPr>
          <a:lstStyle/>
          <a:p>
            <a:pPr indent="0" marL="0">
              <a:buNone/>
            </a:pPr>
            <a:r>
              <a:rPr lang="en-US" sz="1700" b="1" dirty="0">
                <a:solidFill>
                  <a:srgbClr val="1F6E6F"/>
                </a:solidFill>
                <a:latin typeface="Arial" pitchFamily="34" charset="0"/>
                <a:ea typeface="Arial" pitchFamily="34" charset="-122"/>
                <a:cs typeface="Arial" pitchFamily="34" charset="-120"/>
              </a:rPr>
              <a:t>G  Pragmatism: </a:t>
            </a:r>
            <a:pPr indent="0" marL="0">
              <a:buNone/>
            </a:pPr>
            <a:r>
              <a:rPr lang="en-US" sz="1700" dirty="0">
                <a:solidFill>
                  <a:srgbClr val="1C2833"/>
                </a:solidFill>
                <a:latin typeface="Arial" pitchFamily="34" charset="0"/>
                <a:ea typeface="Arial" pitchFamily="34" charset="-122"/>
                <a:cs typeface="Arial" pitchFamily="34" charset="-120"/>
              </a:rPr>
              <a:t>Pilot a hybrid model. Judge it by its consequences for customers and staff.</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81</a:t>
            </a:fld>
            <a:endParaRPr lang="en-US"/>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name="Slide 8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Common pitfalls to avoid</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Learn from others' mistakes</a:t>
            </a:r>
            <a:endParaRPr lang="en-US" sz="1800" dirty="0"/>
          </a:p>
        </p:txBody>
      </p:sp>
      <p:sp>
        <p:nvSpPr>
          <p:cNvPr id="4" name="Shape 2"/>
          <p:cNvSpPr/>
          <p:nvPr/>
        </p:nvSpPr>
        <p:spPr>
          <a:xfrm>
            <a:off x="548640" y="1645920"/>
            <a:ext cx="3515258" cy="2148840"/>
          </a:xfrm>
          <a:prstGeom prst="roundRect">
            <a:avLst>
              <a:gd name="adj" fmla="val 3404"/>
            </a:avLst>
          </a:prstGeom>
          <a:solidFill>
            <a:srgbClr val="EEF3F8"/>
          </a:solidFill>
          <a:ln w="9525">
            <a:solidFill>
              <a:srgbClr val="D5DEE6"/>
            </a:solidFill>
            <a:prstDash val="solid"/>
          </a:ln>
        </p:spPr>
      </p:sp>
      <p:sp>
        <p:nvSpPr>
          <p:cNvPr id="5" name="Text 3"/>
          <p:cNvSpPr txBox="1"/>
          <p:nvPr/>
        </p:nvSpPr>
        <p:spPr>
          <a:xfrm>
            <a:off x="777240"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1</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Mixing paradigms without justification</a:t>
            </a:r>
            <a:endParaRPr lang="en-US" sz="1800" dirty="0"/>
          </a:p>
        </p:txBody>
      </p:sp>
      <p:sp>
        <p:nvSpPr>
          <p:cNvPr id="6" name="Shape 4"/>
          <p:cNvSpPr/>
          <p:nvPr/>
        </p:nvSpPr>
        <p:spPr>
          <a:xfrm>
            <a:off x="4338218" y="1645920"/>
            <a:ext cx="3515258" cy="2148840"/>
          </a:xfrm>
          <a:prstGeom prst="roundRect">
            <a:avLst>
              <a:gd name="adj" fmla="val 3404"/>
            </a:avLst>
          </a:prstGeom>
          <a:solidFill>
            <a:srgbClr val="EEF3F8"/>
          </a:solidFill>
          <a:ln w="9525">
            <a:solidFill>
              <a:srgbClr val="D5DEE6"/>
            </a:solidFill>
            <a:prstDash val="solid"/>
          </a:ln>
        </p:spPr>
      </p:sp>
      <p:sp>
        <p:nvSpPr>
          <p:cNvPr id="7" name="Text 5"/>
          <p:cNvSpPr txBox="1"/>
          <p:nvPr/>
        </p:nvSpPr>
        <p:spPr>
          <a:xfrm>
            <a:off x="4566818"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2</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Using methods inconsistent with your paradigm</a:t>
            </a:r>
            <a:endParaRPr lang="en-US" sz="1800" dirty="0"/>
          </a:p>
        </p:txBody>
      </p:sp>
      <p:sp>
        <p:nvSpPr>
          <p:cNvPr id="8" name="Shape 6"/>
          <p:cNvSpPr/>
          <p:nvPr/>
        </p:nvSpPr>
        <p:spPr>
          <a:xfrm>
            <a:off x="8127797" y="1645920"/>
            <a:ext cx="3515258" cy="2148840"/>
          </a:xfrm>
          <a:prstGeom prst="roundRect">
            <a:avLst>
              <a:gd name="adj" fmla="val 3404"/>
            </a:avLst>
          </a:prstGeom>
          <a:solidFill>
            <a:srgbClr val="EEF3F8"/>
          </a:solidFill>
          <a:ln w="9525">
            <a:solidFill>
              <a:srgbClr val="D5DEE6"/>
            </a:solidFill>
            <a:prstDash val="solid"/>
          </a:ln>
        </p:spPr>
      </p:sp>
      <p:sp>
        <p:nvSpPr>
          <p:cNvPr id="9" name="Text 7"/>
          <p:cNvSpPr txBox="1"/>
          <p:nvPr/>
        </p:nvSpPr>
        <p:spPr>
          <a:xfrm>
            <a:off x="8356397"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3</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Failing to state your paradigm explicitly</a:t>
            </a:r>
            <a:endParaRPr lang="en-US" sz="1800" dirty="0"/>
          </a:p>
        </p:txBody>
      </p:sp>
      <p:sp>
        <p:nvSpPr>
          <p:cNvPr id="10" name="Shape 8"/>
          <p:cNvSpPr/>
          <p:nvPr/>
        </p:nvSpPr>
        <p:spPr>
          <a:xfrm>
            <a:off x="548640" y="4023360"/>
            <a:ext cx="3515258" cy="2148840"/>
          </a:xfrm>
          <a:prstGeom prst="roundRect">
            <a:avLst>
              <a:gd name="adj" fmla="val 3404"/>
            </a:avLst>
          </a:prstGeom>
          <a:solidFill>
            <a:srgbClr val="EEF3F8"/>
          </a:solidFill>
          <a:ln w="9525">
            <a:solidFill>
              <a:srgbClr val="D5DEE6"/>
            </a:solidFill>
            <a:prstDash val="solid"/>
          </a:ln>
        </p:spPr>
      </p:sp>
      <p:sp>
        <p:nvSpPr>
          <p:cNvPr id="11" name="Text 9"/>
          <p:cNvSpPr txBox="1"/>
          <p:nvPr/>
        </p:nvSpPr>
        <p:spPr>
          <a:xfrm>
            <a:off x="777240"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4</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Judging quality using inappropriate criteria</a:t>
            </a:r>
            <a:endParaRPr lang="en-US" sz="1800" dirty="0"/>
          </a:p>
        </p:txBody>
      </p:sp>
      <p:sp>
        <p:nvSpPr>
          <p:cNvPr id="12" name="Shape 10"/>
          <p:cNvSpPr/>
          <p:nvPr/>
        </p:nvSpPr>
        <p:spPr>
          <a:xfrm>
            <a:off x="4338218" y="4023360"/>
            <a:ext cx="3515258" cy="2148840"/>
          </a:xfrm>
          <a:prstGeom prst="roundRect">
            <a:avLst>
              <a:gd name="adj" fmla="val 3404"/>
            </a:avLst>
          </a:prstGeom>
          <a:solidFill>
            <a:srgbClr val="EEF3F8"/>
          </a:solidFill>
          <a:ln w="9525">
            <a:solidFill>
              <a:srgbClr val="D5DEE6"/>
            </a:solidFill>
            <a:prstDash val="solid"/>
          </a:ln>
        </p:spPr>
      </p:sp>
      <p:sp>
        <p:nvSpPr>
          <p:cNvPr id="13" name="Text 11"/>
          <p:cNvSpPr txBox="1"/>
          <p:nvPr/>
        </p:nvSpPr>
        <p:spPr>
          <a:xfrm>
            <a:off x="4566818"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5</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Confusing methodology with paradigm</a:t>
            </a:r>
            <a:endParaRPr lang="en-US" sz="1800" dirty="0"/>
          </a:p>
        </p:txBody>
      </p:sp>
      <p:sp>
        <p:nvSpPr>
          <p:cNvPr id="14" name="Shape 12"/>
          <p:cNvSpPr/>
          <p:nvPr/>
        </p:nvSpPr>
        <p:spPr>
          <a:xfrm>
            <a:off x="8127797" y="4023360"/>
            <a:ext cx="3515258" cy="2148840"/>
          </a:xfrm>
          <a:prstGeom prst="roundRect">
            <a:avLst>
              <a:gd name="adj" fmla="val 3404"/>
            </a:avLst>
          </a:prstGeom>
          <a:solidFill>
            <a:srgbClr val="EEF3F8"/>
          </a:solidFill>
          <a:ln w="9525">
            <a:solidFill>
              <a:srgbClr val="D5DEE6"/>
            </a:solidFill>
            <a:prstDash val="solid"/>
          </a:ln>
        </p:spPr>
      </p:sp>
      <p:sp>
        <p:nvSpPr>
          <p:cNvPr id="15" name="Text 13"/>
          <p:cNvSpPr txBox="1"/>
          <p:nvPr/>
        </p:nvSpPr>
        <p:spPr>
          <a:xfrm>
            <a:off x="8356397"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6</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Treating paradigms as 'better' or 'worse' rather than different</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82</a:t>
            </a:fld>
            <a:endParaRPr lang="en-US"/>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name="Slide 8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Check your understanding</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Answer these on your own, then compare with a partner</a:t>
            </a:r>
            <a:endParaRPr lang="en-US" sz="1800" dirty="0"/>
          </a:p>
        </p:txBody>
      </p:sp>
      <p:sp>
        <p:nvSpPr>
          <p:cNvPr id="4" name="Shape 2"/>
          <p:cNvSpPr/>
          <p:nvPr/>
        </p:nvSpPr>
        <p:spPr>
          <a:xfrm>
            <a:off x="548640" y="1600200"/>
            <a:ext cx="5410048" cy="960120"/>
          </a:xfrm>
          <a:prstGeom prst="roundRect">
            <a:avLst>
              <a:gd name="adj" fmla="val 7619"/>
            </a:avLst>
          </a:prstGeom>
          <a:solidFill>
            <a:srgbClr val="EEF3F8"/>
          </a:solidFill>
          <a:ln w="9525">
            <a:solidFill>
              <a:srgbClr val="D5DEE6"/>
            </a:solidFill>
            <a:prstDash val="solid"/>
          </a:ln>
        </p:spPr>
      </p:sp>
      <p:sp>
        <p:nvSpPr>
          <p:cNvPr id="5" name="Shape 3"/>
          <p:cNvSpPr/>
          <p:nvPr/>
        </p:nvSpPr>
        <p:spPr>
          <a:xfrm>
            <a:off x="731520" y="1851660"/>
            <a:ext cx="457200" cy="457200"/>
          </a:xfrm>
          <a:prstGeom prst="ellipse">
            <a:avLst/>
          </a:prstGeom>
          <a:solidFill>
            <a:srgbClr val="2E7D7A"/>
          </a:solidFill>
          <a:ln w="12700">
            <a:solidFill>
              <a:srgbClr val="2E7D7A"/>
            </a:solidFill>
            <a:prstDash val="solid"/>
          </a:ln>
        </p:spPr>
      </p:sp>
      <p:sp>
        <p:nvSpPr>
          <p:cNvPr id="6" name="Text 4"/>
          <p:cNvSpPr txBox="1"/>
          <p:nvPr/>
        </p:nvSpPr>
        <p:spPr>
          <a:xfrm>
            <a:off x="731520" y="185166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txBox="1"/>
          <p:nvPr/>
        </p:nvSpPr>
        <p:spPr>
          <a:xfrm>
            <a:off x="1371600" y="1600200"/>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Why does ontology come first?</a:t>
            </a:r>
            <a:endParaRPr lang="en-US" sz="1700" dirty="0"/>
          </a:p>
        </p:txBody>
      </p:sp>
      <p:sp>
        <p:nvSpPr>
          <p:cNvPr id="8" name="Shape 6"/>
          <p:cNvSpPr/>
          <p:nvPr/>
        </p:nvSpPr>
        <p:spPr>
          <a:xfrm>
            <a:off x="548640" y="2724912"/>
            <a:ext cx="5410048" cy="960120"/>
          </a:xfrm>
          <a:prstGeom prst="roundRect">
            <a:avLst>
              <a:gd name="adj" fmla="val 7619"/>
            </a:avLst>
          </a:prstGeom>
          <a:solidFill>
            <a:srgbClr val="EEF3F8"/>
          </a:solidFill>
          <a:ln w="9525">
            <a:solidFill>
              <a:srgbClr val="D5DEE6"/>
            </a:solidFill>
            <a:prstDash val="solid"/>
          </a:ln>
        </p:spPr>
      </p:sp>
      <p:sp>
        <p:nvSpPr>
          <p:cNvPr id="9" name="Shape 7"/>
          <p:cNvSpPr/>
          <p:nvPr/>
        </p:nvSpPr>
        <p:spPr>
          <a:xfrm>
            <a:off x="731520" y="2976372"/>
            <a:ext cx="457200" cy="457200"/>
          </a:xfrm>
          <a:prstGeom prst="ellipse">
            <a:avLst/>
          </a:prstGeom>
          <a:solidFill>
            <a:srgbClr val="2E7D7A"/>
          </a:solidFill>
          <a:ln w="12700">
            <a:solidFill>
              <a:srgbClr val="2E7D7A"/>
            </a:solidFill>
            <a:prstDash val="solid"/>
          </a:ln>
        </p:spPr>
      </p:sp>
      <p:sp>
        <p:nvSpPr>
          <p:cNvPr id="10" name="Text 8"/>
          <p:cNvSpPr txBox="1"/>
          <p:nvPr/>
        </p:nvSpPr>
        <p:spPr>
          <a:xfrm>
            <a:off x="731520" y="2976372"/>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1" name="Text 9"/>
          <p:cNvSpPr txBox="1"/>
          <p:nvPr/>
        </p:nvSpPr>
        <p:spPr>
          <a:xfrm>
            <a:off x="1371600" y="2724912"/>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did Kuhn argue in 1962 about how science changes?</a:t>
            </a:r>
            <a:endParaRPr lang="en-US" sz="1700" dirty="0"/>
          </a:p>
        </p:txBody>
      </p:sp>
      <p:sp>
        <p:nvSpPr>
          <p:cNvPr id="12" name="Shape 10"/>
          <p:cNvSpPr/>
          <p:nvPr/>
        </p:nvSpPr>
        <p:spPr>
          <a:xfrm>
            <a:off x="548640" y="3849624"/>
            <a:ext cx="5410048" cy="960120"/>
          </a:xfrm>
          <a:prstGeom prst="roundRect">
            <a:avLst>
              <a:gd name="adj" fmla="val 7619"/>
            </a:avLst>
          </a:prstGeom>
          <a:solidFill>
            <a:srgbClr val="EEF3F8"/>
          </a:solidFill>
          <a:ln w="9525">
            <a:solidFill>
              <a:srgbClr val="D5DEE6"/>
            </a:solidFill>
            <a:prstDash val="solid"/>
          </a:ln>
        </p:spPr>
      </p:sp>
      <p:sp>
        <p:nvSpPr>
          <p:cNvPr id="13" name="Shape 11"/>
          <p:cNvSpPr/>
          <p:nvPr/>
        </p:nvSpPr>
        <p:spPr>
          <a:xfrm>
            <a:off x="731520" y="4101084"/>
            <a:ext cx="457200" cy="457200"/>
          </a:xfrm>
          <a:prstGeom prst="ellipse">
            <a:avLst/>
          </a:prstGeom>
          <a:solidFill>
            <a:srgbClr val="2E7D7A"/>
          </a:solidFill>
          <a:ln w="12700">
            <a:solidFill>
              <a:srgbClr val="2E7D7A"/>
            </a:solidFill>
            <a:prstDash val="solid"/>
          </a:ln>
        </p:spPr>
      </p:sp>
      <p:sp>
        <p:nvSpPr>
          <p:cNvPr id="14" name="Text 12"/>
          <p:cNvSpPr txBox="1"/>
          <p:nvPr/>
        </p:nvSpPr>
        <p:spPr>
          <a:xfrm>
            <a:off x="731520" y="4101084"/>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5" name="Text 13"/>
          <p:cNvSpPr txBox="1"/>
          <p:nvPr/>
        </p:nvSpPr>
        <p:spPr>
          <a:xfrm>
            <a:off x="1371600" y="3849624"/>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are the two meanings of critical realism?</a:t>
            </a:r>
            <a:endParaRPr lang="en-US" sz="1700" dirty="0"/>
          </a:p>
        </p:txBody>
      </p:sp>
      <p:sp>
        <p:nvSpPr>
          <p:cNvPr id="16" name="Shape 14"/>
          <p:cNvSpPr/>
          <p:nvPr/>
        </p:nvSpPr>
        <p:spPr>
          <a:xfrm>
            <a:off x="548640" y="4974336"/>
            <a:ext cx="5410048" cy="960120"/>
          </a:xfrm>
          <a:prstGeom prst="roundRect">
            <a:avLst>
              <a:gd name="adj" fmla="val 7619"/>
            </a:avLst>
          </a:prstGeom>
          <a:solidFill>
            <a:srgbClr val="EEF3F8"/>
          </a:solidFill>
          <a:ln w="9525">
            <a:solidFill>
              <a:srgbClr val="D5DEE6"/>
            </a:solidFill>
            <a:prstDash val="solid"/>
          </a:ln>
        </p:spPr>
      </p:sp>
      <p:sp>
        <p:nvSpPr>
          <p:cNvPr id="17" name="Shape 15"/>
          <p:cNvSpPr/>
          <p:nvPr/>
        </p:nvSpPr>
        <p:spPr>
          <a:xfrm>
            <a:off x="731520" y="5225796"/>
            <a:ext cx="457200" cy="457200"/>
          </a:xfrm>
          <a:prstGeom prst="ellipse">
            <a:avLst/>
          </a:prstGeom>
          <a:solidFill>
            <a:srgbClr val="2E7D7A"/>
          </a:solidFill>
          <a:ln w="12700">
            <a:solidFill>
              <a:srgbClr val="2E7D7A"/>
            </a:solidFill>
            <a:prstDash val="solid"/>
          </a:ln>
        </p:spPr>
      </p:sp>
      <p:sp>
        <p:nvSpPr>
          <p:cNvPr id="18" name="Text 16"/>
          <p:cNvSpPr txBox="1"/>
          <p:nvPr/>
        </p:nvSpPr>
        <p:spPr>
          <a:xfrm>
            <a:off x="731520" y="5225796"/>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19" name="Text 17"/>
          <p:cNvSpPr txBox="1"/>
          <p:nvPr/>
        </p:nvSpPr>
        <p:spPr>
          <a:xfrm>
            <a:off x="1371600" y="4974336"/>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is Verstehen, and which alien relies on it?</a:t>
            </a:r>
            <a:endParaRPr lang="en-US" sz="1700" dirty="0"/>
          </a:p>
        </p:txBody>
      </p:sp>
      <p:sp>
        <p:nvSpPr>
          <p:cNvPr id="20" name="Shape 18"/>
          <p:cNvSpPr/>
          <p:nvPr/>
        </p:nvSpPr>
        <p:spPr>
          <a:xfrm>
            <a:off x="6233008" y="1600200"/>
            <a:ext cx="5410048" cy="960120"/>
          </a:xfrm>
          <a:prstGeom prst="roundRect">
            <a:avLst>
              <a:gd name="adj" fmla="val 7619"/>
            </a:avLst>
          </a:prstGeom>
          <a:solidFill>
            <a:srgbClr val="EEF3F8"/>
          </a:solidFill>
          <a:ln w="9525">
            <a:solidFill>
              <a:srgbClr val="D5DEE6"/>
            </a:solidFill>
            <a:prstDash val="solid"/>
          </a:ln>
        </p:spPr>
      </p:sp>
      <p:sp>
        <p:nvSpPr>
          <p:cNvPr id="21" name="Shape 19"/>
          <p:cNvSpPr/>
          <p:nvPr/>
        </p:nvSpPr>
        <p:spPr>
          <a:xfrm>
            <a:off x="6415888" y="1851660"/>
            <a:ext cx="457200" cy="457200"/>
          </a:xfrm>
          <a:prstGeom prst="ellipse">
            <a:avLst/>
          </a:prstGeom>
          <a:solidFill>
            <a:srgbClr val="2E7D7A"/>
          </a:solidFill>
          <a:ln w="12700">
            <a:solidFill>
              <a:srgbClr val="2E7D7A"/>
            </a:solidFill>
            <a:prstDash val="solid"/>
          </a:ln>
        </p:spPr>
      </p:sp>
      <p:sp>
        <p:nvSpPr>
          <p:cNvPr id="22" name="Text 20"/>
          <p:cNvSpPr txBox="1"/>
          <p:nvPr/>
        </p:nvSpPr>
        <p:spPr>
          <a:xfrm>
            <a:off x="6415888" y="185166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23" name="Text 21"/>
          <p:cNvSpPr txBox="1"/>
          <p:nvPr/>
        </p:nvSpPr>
        <p:spPr>
          <a:xfrm>
            <a:off x="7055968" y="1600200"/>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Where is meaning made for Aliens C, D and E?</a:t>
            </a:r>
            <a:endParaRPr lang="en-US" sz="1700" dirty="0"/>
          </a:p>
        </p:txBody>
      </p:sp>
      <p:sp>
        <p:nvSpPr>
          <p:cNvPr id="24" name="Shape 22"/>
          <p:cNvSpPr/>
          <p:nvPr/>
        </p:nvSpPr>
        <p:spPr>
          <a:xfrm>
            <a:off x="6233008" y="2724912"/>
            <a:ext cx="5410048" cy="960120"/>
          </a:xfrm>
          <a:prstGeom prst="roundRect">
            <a:avLst>
              <a:gd name="adj" fmla="val 7619"/>
            </a:avLst>
          </a:prstGeom>
          <a:solidFill>
            <a:srgbClr val="EEF3F8"/>
          </a:solidFill>
          <a:ln w="9525">
            <a:solidFill>
              <a:srgbClr val="D5DEE6"/>
            </a:solidFill>
            <a:prstDash val="solid"/>
          </a:ln>
        </p:spPr>
      </p:sp>
      <p:sp>
        <p:nvSpPr>
          <p:cNvPr id="25" name="Shape 23"/>
          <p:cNvSpPr/>
          <p:nvPr/>
        </p:nvSpPr>
        <p:spPr>
          <a:xfrm>
            <a:off x="6415888" y="2976372"/>
            <a:ext cx="457200" cy="457200"/>
          </a:xfrm>
          <a:prstGeom prst="ellipse">
            <a:avLst/>
          </a:prstGeom>
          <a:solidFill>
            <a:srgbClr val="2E7D7A"/>
          </a:solidFill>
          <a:ln w="12700">
            <a:solidFill>
              <a:srgbClr val="2E7D7A"/>
            </a:solidFill>
            <a:prstDash val="solid"/>
          </a:ln>
        </p:spPr>
      </p:sp>
      <p:sp>
        <p:nvSpPr>
          <p:cNvPr id="26" name="Text 24"/>
          <p:cNvSpPr txBox="1"/>
          <p:nvPr/>
        </p:nvSpPr>
        <p:spPr>
          <a:xfrm>
            <a:off x="6415888" y="2976372"/>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6</a:t>
            </a:r>
            <a:endParaRPr lang="en-US" sz="1600" dirty="0"/>
          </a:p>
        </p:txBody>
      </p:sp>
      <p:sp>
        <p:nvSpPr>
          <p:cNvPr id="27" name="Text 25"/>
          <p:cNvSpPr txBox="1"/>
          <p:nvPr/>
        </p:nvSpPr>
        <p:spPr>
          <a:xfrm>
            <a:off x="7055968" y="2724912"/>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Why did Heron and Reason argue for axiology?</a:t>
            </a:r>
            <a:endParaRPr lang="en-US" sz="1700" dirty="0"/>
          </a:p>
        </p:txBody>
      </p:sp>
      <p:sp>
        <p:nvSpPr>
          <p:cNvPr id="28" name="Shape 26"/>
          <p:cNvSpPr/>
          <p:nvPr/>
        </p:nvSpPr>
        <p:spPr>
          <a:xfrm>
            <a:off x="6233008" y="3849624"/>
            <a:ext cx="5410048" cy="960120"/>
          </a:xfrm>
          <a:prstGeom prst="roundRect">
            <a:avLst>
              <a:gd name="adj" fmla="val 7619"/>
            </a:avLst>
          </a:prstGeom>
          <a:solidFill>
            <a:srgbClr val="EEF3F8"/>
          </a:solidFill>
          <a:ln w="9525">
            <a:solidFill>
              <a:srgbClr val="D5DEE6"/>
            </a:solidFill>
            <a:prstDash val="solid"/>
          </a:ln>
        </p:spPr>
      </p:sp>
      <p:sp>
        <p:nvSpPr>
          <p:cNvPr id="29" name="Shape 27"/>
          <p:cNvSpPr/>
          <p:nvPr/>
        </p:nvSpPr>
        <p:spPr>
          <a:xfrm>
            <a:off x="6415888" y="4101084"/>
            <a:ext cx="457200" cy="457200"/>
          </a:xfrm>
          <a:prstGeom prst="ellipse">
            <a:avLst/>
          </a:prstGeom>
          <a:solidFill>
            <a:srgbClr val="2E7D7A"/>
          </a:solidFill>
          <a:ln w="12700">
            <a:solidFill>
              <a:srgbClr val="2E7D7A"/>
            </a:solidFill>
            <a:prstDash val="solid"/>
          </a:ln>
        </p:spPr>
      </p:sp>
      <p:sp>
        <p:nvSpPr>
          <p:cNvPr id="30" name="Text 28"/>
          <p:cNvSpPr txBox="1"/>
          <p:nvPr/>
        </p:nvSpPr>
        <p:spPr>
          <a:xfrm>
            <a:off x="6415888" y="4101084"/>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7</a:t>
            </a:r>
            <a:endParaRPr lang="en-US" sz="1600" dirty="0"/>
          </a:p>
        </p:txBody>
      </p:sp>
      <p:sp>
        <p:nvSpPr>
          <p:cNvPr id="31" name="Text 29"/>
          <p:cNvSpPr txBox="1"/>
          <p:nvPr/>
        </p:nvSpPr>
        <p:spPr>
          <a:xfrm>
            <a:off x="7055968" y="3849624"/>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is the difference between methodology and methods?</a:t>
            </a:r>
            <a:endParaRPr lang="en-US" sz="1700" dirty="0"/>
          </a:p>
        </p:txBody>
      </p:sp>
      <p:sp>
        <p:nvSpPr>
          <p:cNvPr id="32" name="Shape 30"/>
          <p:cNvSpPr/>
          <p:nvPr/>
        </p:nvSpPr>
        <p:spPr>
          <a:xfrm>
            <a:off x="6233008" y="4974336"/>
            <a:ext cx="5410048" cy="960120"/>
          </a:xfrm>
          <a:prstGeom prst="roundRect">
            <a:avLst>
              <a:gd name="adj" fmla="val 7619"/>
            </a:avLst>
          </a:prstGeom>
          <a:solidFill>
            <a:srgbClr val="EEF3F8"/>
          </a:solidFill>
          <a:ln w="9525">
            <a:solidFill>
              <a:srgbClr val="D5DEE6"/>
            </a:solidFill>
            <a:prstDash val="solid"/>
          </a:ln>
        </p:spPr>
      </p:sp>
      <p:sp>
        <p:nvSpPr>
          <p:cNvPr id="33" name="Shape 31"/>
          <p:cNvSpPr/>
          <p:nvPr/>
        </p:nvSpPr>
        <p:spPr>
          <a:xfrm>
            <a:off x="6415888" y="5225796"/>
            <a:ext cx="457200" cy="457200"/>
          </a:xfrm>
          <a:prstGeom prst="ellipse">
            <a:avLst/>
          </a:prstGeom>
          <a:solidFill>
            <a:srgbClr val="2E7D7A"/>
          </a:solidFill>
          <a:ln w="12700">
            <a:solidFill>
              <a:srgbClr val="2E7D7A"/>
            </a:solidFill>
            <a:prstDash val="solid"/>
          </a:ln>
        </p:spPr>
      </p:sp>
      <p:sp>
        <p:nvSpPr>
          <p:cNvPr id="34" name="Text 32"/>
          <p:cNvSpPr txBox="1"/>
          <p:nvPr/>
        </p:nvSpPr>
        <p:spPr>
          <a:xfrm>
            <a:off x="6415888" y="5225796"/>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8</a:t>
            </a:r>
            <a:endParaRPr lang="en-US" sz="1600" dirty="0"/>
          </a:p>
        </p:txBody>
      </p:sp>
      <p:sp>
        <p:nvSpPr>
          <p:cNvPr id="35" name="Text 33"/>
          <p:cNvSpPr txBox="1"/>
          <p:nvPr/>
        </p:nvSpPr>
        <p:spPr>
          <a:xfrm>
            <a:off x="7055968" y="4974336"/>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makes a research design's chain broken?</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83</a:t>
            </a:fld>
            <a:endParaRPr lang="en-US"/>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name="Slide 84">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Check your understanding</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Check your understanding</a:t>
            </a:r>
            <a:endParaRPr lang="en-US" sz="2800" dirty="0"/>
          </a:p>
        </p:txBody>
      </p:sp>
      <p:sp>
        <p:nvSpPr>
          <p:cNvPr id="5" name="Shape 3"/>
          <p:cNvSpPr/>
          <p:nvPr/>
        </p:nvSpPr>
        <p:spPr>
          <a:xfrm>
            <a:off x="548640" y="1463040"/>
            <a:ext cx="11094415" cy="508635"/>
          </a:xfrm>
          <a:prstGeom prst="roundRect">
            <a:avLst>
              <a:gd name="adj" fmla="val 14382"/>
            </a:avLst>
          </a:prstGeom>
          <a:solidFill>
            <a:srgbClr val="FFFFFF"/>
          </a:solidFill>
          <a:ln w="9525">
            <a:solidFill>
              <a:srgbClr val="D5DEE6"/>
            </a:solidFill>
            <a:prstDash val="solid"/>
          </a:ln>
        </p:spPr>
      </p:sp>
      <p:sp>
        <p:nvSpPr>
          <p:cNvPr id="6" name="Text 4"/>
          <p:cNvSpPr txBox="1"/>
          <p:nvPr/>
        </p:nvSpPr>
        <p:spPr>
          <a:xfrm>
            <a:off x="777240" y="1463040"/>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1  </a:t>
            </a:r>
            <a:pPr indent="0" marL="0">
              <a:buNone/>
            </a:pPr>
            <a:r>
              <a:rPr lang="en-US" sz="1500" dirty="0">
                <a:solidFill>
                  <a:srgbClr val="1C2833"/>
                </a:solidFill>
                <a:latin typeface="Arial" pitchFamily="34" charset="0"/>
                <a:ea typeface="Arial" pitchFamily="34" charset="-122"/>
                <a:cs typeface="Arial" pitchFamily="34" charset="-120"/>
              </a:rPr>
              <a:t>What you believe reality is limits how you can know it, the role of values and which methods make sense.</a:t>
            </a:r>
            <a:endParaRPr lang="en-US" sz="1500" dirty="0"/>
          </a:p>
        </p:txBody>
      </p:sp>
      <p:sp>
        <p:nvSpPr>
          <p:cNvPr id="7" name="Shape 5"/>
          <p:cNvSpPr/>
          <p:nvPr/>
        </p:nvSpPr>
        <p:spPr>
          <a:xfrm>
            <a:off x="548640" y="2063115"/>
            <a:ext cx="11094415" cy="508635"/>
          </a:xfrm>
          <a:prstGeom prst="roundRect">
            <a:avLst>
              <a:gd name="adj" fmla="val 14382"/>
            </a:avLst>
          </a:prstGeom>
          <a:solidFill>
            <a:srgbClr val="FFFFFF"/>
          </a:solidFill>
          <a:ln w="9525">
            <a:solidFill>
              <a:srgbClr val="D5DEE6"/>
            </a:solidFill>
            <a:prstDash val="solid"/>
          </a:ln>
        </p:spPr>
      </p:sp>
      <p:sp>
        <p:nvSpPr>
          <p:cNvPr id="8" name="Text 6"/>
          <p:cNvSpPr txBox="1"/>
          <p:nvPr/>
        </p:nvSpPr>
        <p:spPr>
          <a:xfrm>
            <a:off x="777240" y="2063115"/>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2  </a:t>
            </a:r>
            <a:pPr indent="0" marL="0">
              <a:buNone/>
            </a:pPr>
            <a:r>
              <a:rPr lang="en-US" sz="1500" dirty="0">
                <a:solidFill>
                  <a:srgbClr val="1C2833"/>
                </a:solidFill>
                <a:latin typeface="Arial" pitchFamily="34" charset="0"/>
                <a:ea typeface="Arial" pitchFamily="34" charset="-122"/>
                <a:cs typeface="Arial" pitchFamily="34" charset="-120"/>
              </a:rPr>
              <a:t>Science moves in cycles; a paradigm shift happens when a new paradigm replaces the old one.</a:t>
            </a:r>
            <a:endParaRPr lang="en-US" sz="1500" dirty="0"/>
          </a:p>
        </p:txBody>
      </p:sp>
      <p:sp>
        <p:nvSpPr>
          <p:cNvPr id="9" name="Shape 7"/>
          <p:cNvSpPr/>
          <p:nvPr/>
        </p:nvSpPr>
        <p:spPr>
          <a:xfrm>
            <a:off x="548640" y="2663190"/>
            <a:ext cx="11094415" cy="508635"/>
          </a:xfrm>
          <a:prstGeom prst="roundRect">
            <a:avLst>
              <a:gd name="adj" fmla="val 14382"/>
            </a:avLst>
          </a:prstGeom>
          <a:solidFill>
            <a:srgbClr val="FFFFFF"/>
          </a:solidFill>
          <a:ln w="9525">
            <a:solidFill>
              <a:srgbClr val="D5DEE6"/>
            </a:solidFill>
            <a:prstDash val="solid"/>
          </a:ln>
        </p:spPr>
      </p:sp>
      <p:sp>
        <p:nvSpPr>
          <p:cNvPr id="10" name="Text 8"/>
          <p:cNvSpPr txBox="1"/>
          <p:nvPr/>
        </p:nvSpPr>
        <p:spPr>
          <a:xfrm>
            <a:off x="777240" y="2663190"/>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3  </a:t>
            </a:r>
            <a:pPr indent="0" marL="0">
              <a:buNone/>
            </a:pPr>
            <a:r>
              <a:rPr lang="en-US" sz="1500" dirty="0">
                <a:solidFill>
                  <a:srgbClr val="1C2833"/>
                </a:solidFill>
                <a:latin typeface="Arial" pitchFamily="34" charset="0"/>
                <a:ea typeface="Arial" pitchFamily="34" charset="-122"/>
                <a:cs typeface="Arial" pitchFamily="34" charset="-120"/>
              </a:rPr>
              <a:t>Lincoln, Lynham and Guba: Alien B’s ontology. Bhaskar: a separate philosophy with three layers of reality.</a:t>
            </a:r>
            <a:endParaRPr lang="en-US" sz="1500" dirty="0"/>
          </a:p>
        </p:txBody>
      </p:sp>
      <p:sp>
        <p:nvSpPr>
          <p:cNvPr id="11" name="Shape 9"/>
          <p:cNvSpPr/>
          <p:nvPr/>
        </p:nvSpPr>
        <p:spPr>
          <a:xfrm>
            <a:off x="548640" y="3263265"/>
            <a:ext cx="11094415" cy="508635"/>
          </a:xfrm>
          <a:prstGeom prst="roundRect">
            <a:avLst>
              <a:gd name="adj" fmla="val 14382"/>
            </a:avLst>
          </a:prstGeom>
          <a:solidFill>
            <a:srgbClr val="FFFFFF"/>
          </a:solidFill>
          <a:ln w="9525">
            <a:solidFill>
              <a:srgbClr val="D5DEE6"/>
            </a:solidFill>
            <a:prstDash val="solid"/>
          </a:ln>
        </p:spPr>
      </p:sp>
      <p:sp>
        <p:nvSpPr>
          <p:cNvPr id="12" name="Text 10"/>
          <p:cNvSpPr txBox="1"/>
          <p:nvPr/>
        </p:nvSpPr>
        <p:spPr>
          <a:xfrm>
            <a:off x="777240" y="3263265"/>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4  </a:t>
            </a:r>
            <a:pPr indent="0" marL="0">
              <a:buNone/>
            </a:pPr>
            <a:r>
              <a:rPr lang="en-US" sz="1500" dirty="0">
                <a:solidFill>
                  <a:srgbClr val="1C2833"/>
                </a:solidFill>
                <a:latin typeface="Arial" pitchFamily="34" charset="0"/>
                <a:ea typeface="Arial" pitchFamily="34" charset="-122"/>
                <a:cs typeface="Arial" pitchFamily="34" charset="-120"/>
              </a:rPr>
              <a:t>German for understanding: grasping what things mean to people from their point of view (Weber, 1922). Alien C.</a:t>
            </a:r>
            <a:endParaRPr lang="en-US" sz="1500" dirty="0"/>
          </a:p>
        </p:txBody>
      </p:sp>
      <p:sp>
        <p:nvSpPr>
          <p:cNvPr id="13" name="Shape 11"/>
          <p:cNvSpPr/>
          <p:nvPr/>
        </p:nvSpPr>
        <p:spPr>
          <a:xfrm>
            <a:off x="548640" y="3863340"/>
            <a:ext cx="11094415" cy="508635"/>
          </a:xfrm>
          <a:prstGeom prst="roundRect">
            <a:avLst>
              <a:gd name="adj" fmla="val 14382"/>
            </a:avLst>
          </a:prstGeom>
          <a:solidFill>
            <a:srgbClr val="FFFFFF"/>
          </a:solidFill>
          <a:ln w="9525">
            <a:solidFill>
              <a:srgbClr val="D5DEE6"/>
            </a:solidFill>
            <a:prstDash val="solid"/>
          </a:ln>
        </p:spPr>
      </p:sp>
      <p:sp>
        <p:nvSpPr>
          <p:cNvPr id="14" name="Text 12"/>
          <p:cNvSpPr txBox="1"/>
          <p:nvPr/>
        </p:nvSpPr>
        <p:spPr>
          <a:xfrm>
            <a:off x="777240" y="3863340"/>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5  </a:t>
            </a:r>
            <a:pPr indent="0" marL="0">
              <a:buNone/>
            </a:pPr>
            <a:r>
              <a:rPr lang="en-US" sz="1500" dirty="0">
                <a:solidFill>
                  <a:srgbClr val="1C2833"/>
                </a:solidFill>
                <a:latin typeface="Arial" pitchFamily="34" charset="0"/>
                <a:ea typeface="Arial" pitchFamily="34" charset="-122"/>
                <a:cs typeface="Arial" pitchFamily="34" charset="-120"/>
              </a:rPr>
              <a:t>C: in a setting. D: inside each individual. E: between people, in language.</a:t>
            </a:r>
            <a:endParaRPr lang="en-US" sz="1500" dirty="0"/>
          </a:p>
        </p:txBody>
      </p:sp>
      <p:sp>
        <p:nvSpPr>
          <p:cNvPr id="15" name="Shape 13"/>
          <p:cNvSpPr/>
          <p:nvPr/>
        </p:nvSpPr>
        <p:spPr>
          <a:xfrm>
            <a:off x="548640" y="4463415"/>
            <a:ext cx="11094415" cy="508635"/>
          </a:xfrm>
          <a:prstGeom prst="roundRect">
            <a:avLst>
              <a:gd name="adj" fmla="val 14382"/>
            </a:avLst>
          </a:prstGeom>
          <a:solidFill>
            <a:srgbClr val="FFFFFF"/>
          </a:solidFill>
          <a:ln w="9525">
            <a:solidFill>
              <a:srgbClr val="D5DEE6"/>
            </a:solidFill>
            <a:prstDash val="solid"/>
          </a:ln>
        </p:spPr>
      </p:sp>
      <p:sp>
        <p:nvSpPr>
          <p:cNvPr id="16" name="Text 14"/>
          <p:cNvSpPr txBox="1"/>
          <p:nvPr/>
        </p:nvSpPr>
        <p:spPr>
          <a:xfrm>
            <a:off x="777240" y="4463415"/>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6  </a:t>
            </a:r>
            <a:pPr indent="0" marL="0">
              <a:buNone/>
            </a:pPr>
            <a:r>
              <a:rPr lang="en-US" sz="1500" dirty="0">
                <a:solidFill>
                  <a:srgbClr val="1C2833"/>
                </a:solidFill>
                <a:latin typeface="Arial" pitchFamily="34" charset="0"/>
                <a:ea typeface="Arial" pitchFamily="34" charset="-122"/>
                <a:cs typeface="Arial" pitchFamily="34" charset="-120"/>
              </a:rPr>
              <a:t>Three questions missed what is worth knowing and for whom; research should serve human flourishing.</a:t>
            </a:r>
            <a:endParaRPr lang="en-US" sz="1500" dirty="0"/>
          </a:p>
        </p:txBody>
      </p:sp>
      <p:sp>
        <p:nvSpPr>
          <p:cNvPr id="17" name="Shape 15"/>
          <p:cNvSpPr/>
          <p:nvPr/>
        </p:nvSpPr>
        <p:spPr>
          <a:xfrm>
            <a:off x="548640" y="5063490"/>
            <a:ext cx="11094415" cy="508635"/>
          </a:xfrm>
          <a:prstGeom prst="roundRect">
            <a:avLst>
              <a:gd name="adj" fmla="val 14382"/>
            </a:avLst>
          </a:prstGeom>
          <a:solidFill>
            <a:srgbClr val="FFFFFF"/>
          </a:solidFill>
          <a:ln w="9525">
            <a:solidFill>
              <a:srgbClr val="D5DEE6"/>
            </a:solidFill>
            <a:prstDash val="solid"/>
          </a:ln>
        </p:spPr>
      </p:sp>
      <p:sp>
        <p:nvSpPr>
          <p:cNvPr id="18" name="Text 16"/>
          <p:cNvSpPr txBox="1"/>
          <p:nvPr/>
        </p:nvSpPr>
        <p:spPr>
          <a:xfrm>
            <a:off x="777240" y="5063490"/>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7  </a:t>
            </a:r>
            <a:pPr indent="0" marL="0">
              <a:buNone/>
            </a:pPr>
            <a:r>
              <a:rPr lang="en-US" sz="1500" dirty="0">
                <a:solidFill>
                  <a:srgbClr val="1C2833"/>
                </a:solidFill>
                <a:latin typeface="Arial" pitchFamily="34" charset="0"/>
                <a:ea typeface="Arial" pitchFamily="34" charset="-122"/>
                <a:cs typeface="Arial" pitchFamily="34" charset="-120"/>
              </a:rPr>
              <a:t>Methodology is the strategy and its logic; methods are the tools.</a:t>
            </a:r>
            <a:endParaRPr lang="en-US" sz="1500" dirty="0"/>
          </a:p>
        </p:txBody>
      </p:sp>
      <p:sp>
        <p:nvSpPr>
          <p:cNvPr id="19" name="Shape 17"/>
          <p:cNvSpPr/>
          <p:nvPr/>
        </p:nvSpPr>
        <p:spPr>
          <a:xfrm>
            <a:off x="548640" y="5663565"/>
            <a:ext cx="11094415" cy="508635"/>
          </a:xfrm>
          <a:prstGeom prst="roundRect">
            <a:avLst>
              <a:gd name="adj" fmla="val 14382"/>
            </a:avLst>
          </a:prstGeom>
          <a:solidFill>
            <a:srgbClr val="FFFFFF"/>
          </a:solidFill>
          <a:ln w="9525">
            <a:solidFill>
              <a:srgbClr val="D5DEE6"/>
            </a:solidFill>
            <a:prstDash val="solid"/>
          </a:ln>
        </p:spPr>
      </p:sp>
      <p:sp>
        <p:nvSpPr>
          <p:cNvPr id="20" name="Text 18"/>
          <p:cNvSpPr txBox="1"/>
          <p:nvPr/>
        </p:nvSpPr>
        <p:spPr>
          <a:xfrm>
            <a:off x="777240" y="5663565"/>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8  </a:t>
            </a:r>
            <a:pPr indent="0" marL="0">
              <a:buNone/>
            </a:pPr>
            <a:r>
              <a:rPr lang="en-US" sz="1500" dirty="0">
                <a:solidFill>
                  <a:srgbClr val="1C2833"/>
                </a:solidFill>
                <a:latin typeface="Arial" pitchFamily="34" charset="0"/>
                <a:ea typeface="Arial" pitchFamily="34" charset="-122"/>
                <a:cs typeface="Arial" pitchFamily="34" charset="-120"/>
              </a:rPr>
              <a:t>A link that does not follow from the one before, most often methods that do not fit the paradigm.</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84</a:t>
            </a:fld>
            <a:endParaRPr lang="en-US"/>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name="Slide 8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Summary and next steps</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Your research journey</a:t>
            </a:r>
            <a:endParaRPr lang="en-US" sz="1800" dirty="0"/>
          </a:p>
        </p:txBody>
      </p:sp>
      <p:sp>
        <p:nvSpPr>
          <p:cNvPr id="4" name="Shape 2"/>
          <p:cNvSpPr/>
          <p:nvPr/>
        </p:nvSpPr>
        <p:spPr>
          <a:xfrm>
            <a:off x="548640" y="1645920"/>
            <a:ext cx="11094415" cy="594360"/>
          </a:xfrm>
          <a:prstGeom prst="roundRect">
            <a:avLst>
              <a:gd name="adj" fmla="val 12308"/>
            </a:avLst>
          </a:prstGeom>
          <a:solidFill>
            <a:srgbClr val="EEF3F8"/>
          </a:solidFill>
          <a:ln w="9525">
            <a:solidFill>
              <a:srgbClr val="D5DEE6"/>
            </a:solidFill>
            <a:prstDash val="solid"/>
          </a:ln>
        </p:spPr>
      </p:sp>
      <p:sp>
        <p:nvSpPr>
          <p:cNvPr id="5" name="Shape 3"/>
          <p:cNvSpPr/>
          <p:nvPr/>
        </p:nvSpPr>
        <p:spPr>
          <a:xfrm>
            <a:off x="731520" y="1714500"/>
            <a:ext cx="457200" cy="457200"/>
          </a:xfrm>
          <a:prstGeom prst="ellipse">
            <a:avLst/>
          </a:prstGeom>
          <a:solidFill>
            <a:srgbClr val="2E7D7A"/>
          </a:solidFill>
          <a:ln w="12700">
            <a:solidFill>
              <a:srgbClr val="2E7D7A"/>
            </a:solidFill>
            <a:prstDash val="solid"/>
          </a:ln>
        </p:spPr>
      </p:sp>
      <p:sp>
        <p:nvSpPr>
          <p:cNvPr id="6" name="Text 4"/>
          <p:cNvSpPr txBox="1"/>
          <p:nvPr/>
        </p:nvSpPr>
        <p:spPr>
          <a:xfrm>
            <a:off x="731520" y="171450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txBox="1"/>
          <p:nvPr/>
        </p:nvSpPr>
        <p:spPr>
          <a:xfrm>
            <a:off x="1371600" y="164592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Understanding paradigms is essential for doctoral research</a:t>
            </a:r>
            <a:endParaRPr lang="en-US" sz="1900" dirty="0"/>
          </a:p>
        </p:txBody>
      </p:sp>
      <p:sp>
        <p:nvSpPr>
          <p:cNvPr id="8" name="Shape 6"/>
          <p:cNvSpPr/>
          <p:nvPr/>
        </p:nvSpPr>
        <p:spPr>
          <a:xfrm>
            <a:off x="548640" y="2423160"/>
            <a:ext cx="11094415" cy="594360"/>
          </a:xfrm>
          <a:prstGeom prst="roundRect">
            <a:avLst>
              <a:gd name="adj" fmla="val 12308"/>
            </a:avLst>
          </a:prstGeom>
          <a:solidFill>
            <a:srgbClr val="EEF3F8"/>
          </a:solidFill>
          <a:ln w="9525">
            <a:solidFill>
              <a:srgbClr val="D5DEE6"/>
            </a:solidFill>
            <a:prstDash val="solid"/>
          </a:ln>
        </p:spPr>
      </p:sp>
      <p:sp>
        <p:nvSpPr>
          <p:cNvPr id="9" name="Shape 7"/>
          <p:cNvSpPr/>
          <p:nvPr/>
        </p:nvSpPr>
        <p:spPr>
          <a:xfrm>
            <a:off x="731520" y="2491740"/>
            <a:ext cx="457200" cy="457200"/>
          </a:xfrm>
          <a:prstGeom prst="ellipse">
            <a:avLst/>
          </a:prstGeom>
          <a:solidFill>
            <a:srgbClr val="2E7D7A"/>
          </a:solidFill>
          <a:ln w="12700">
            <a:solidFill>
              <a:srgbClr val="2E7D7A"/>
            </a:solidFill>
            <a:prstDash val="solid"/>
          </a:ln>
        </p:spPr>
      </p:sp>
      <p:sp>
        <p:nvSpPr>
          <p:cNvPr id="10" name="Text 8"/>
          <p:cNvSpPr txBox="1"/>
          <p:nvPr/>
        </p:nvSpPr>
        <p:spPr>
          <a:xfrm>
            <a:off x="731520" y="249174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1" name="Text 9"/>
          <p:cNvSpPr txBox="1"/>
          <p:nvPr/>
        </p:nvSpPr>
        <p:spPr>
          <a:xfrm>
            <a:off x="1371600" y="242316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Your paradigm shapes every aspect of your research design</a:t>
            </a:r>
            <a:endParaRPr lang="en-US" sz="1900" dirty="0"/>
          </a:p>
        </p:txBody>
      </p:sp>
      <p:sp>
        <p:nvSpPr>
          <p:cNvPr id="12" name="Shape 10"/>
          <p:cNvSpPr/>
          <p:nvPr/>
        </p:nvSpPr>
        <p:spPr>
          <a:xfrm>
            <a:off x="548640" y="3200400"/>
            <a:ext cx="11094415" cy="594360"/>
          </a:xfrm>
          <a:prstGeom prst="roundRect">
            <a:avLst>
              <a:gd name="adj" fmla="val 12308"/>
            </a:avLst>
          </a:prstGeom>
          <a:solidFill>
            <a:srgbClr val="EEF3F8"/>
          </a:solidFill>
          <a:ln w="9525">
            <a:solidFill>
              <a:srgbClr val="D5DEE6"/>
            </a:solidFill>
            <a:prstDash val="solid"/>
          </a:ln>
        </p:spPr>
      </p:sp>
      <p:sp>
        <p:nvSpPr>
          <p:cNvPr id="13" name="Shape 11"/>
          <p:cNvSpPr/>
          <p:nvPr/>
        </p:nvSpPr>
        <p:spPr>
          <a:xfrm>
            <a:off x="731520" y="3268980"/>
            <a:ext cx="457200" cy="457200"/>
          </a:xfrm>
          <a:prstGeom prst="ellipse">
            <a:avLst/>
          </a:prstGeom>
          <a:solidFill>
            <a:srgbClr val="2E7D7A"/>
          </a:solidFill>
          <a:ln w="12700">
            <a:solidFill>
              <a:srgbClr val="2E7D7A"/>
            </a:solidFill>
            <a:prstDash val="solid"/>
          </a:ln>
        </p:spPr>
      </p:sp>
      <p:sp>
        <p:nvSpPr>
          <p:cNvPr id="14" name="Text 12"/>
          <p:cNvSpPr txBox="1"/>
          <p:nvPr/>
        </p:nvSpPr>
        <p:spPr>
          <a:xfrm>
            <a:off x="731520" y="326898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5" name="Text 13"/>
          <p:cNvSpPr txBox="1"/>
          <p:nvPr/>
        </p:nvSpPr>
        <p:spPr>
          <a:xfrm>
            <a:off x="1371600" y="320040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Different paradigms answer different types of questions</a:t>
            </a:r>
            <a:endParaRPr lang="en-US" sz="1900" dirty="0"/>
          </a:p>
        </p:txBody>
      </p:sp>
      <p:sp>
        <p:nvSpPr>
          <p:cNvPr id="16" name="Shape 14"/>
          <p:cNvSpPr/>
          <p:nvPr/>
        </p:nvSpPr>
        <p:spPr>
          <a:xfrm>
            <a:off x="548640" y="3977640"/>
            <a:ext cx="11094415" cy="594360"/>
          </a:xfrm>
          <a:prstGeom prst="roundRect">
            <a:avLst>
              <a:gd name="adj" fmla="val 12308"/>
            </a:avLst>
          </a:prstGeom>
          <a:solidFill>
            <a:srgbClr val="EEF3F8"/>
          </a:solidFill>
          <a:ln w="9525">
            <a:solidFill>
              <a:srgbClr val="D5DEE6"/>
            </a:solidFill>
            <a:prstDash val="solid"/>
          </a:ln>
        </p:spPr>
      </p:sp>
      <p:sp>
        <p:nvSpPr>
          <p:cNvPr id="17" name="Shape 15"/>
          <p:cNvSpPr/>
          <p:nvPr/>
        </p:nvSpPr>
        <p:spPr>
          <a:xfrm>
            <a:off x="731520" y="4046220"/>
            <a:ext cx="457200" cy="457200"/>
          </a:xfrm>
          <a:prstGeom prst="ellipse">
            <a:avLst/>
          </a:prstGeom>
          <a:solidFill>
            <a:srgbClr val="2E7D7A"/>
          </a:solidFill>
          <a:ln w="12700">
            <a:solidFill>
              <a:srgbClr val="2E7D7A"/>
            </a:solidFill>
            <a:prstDash val="solid"/>
          </a:ln>
        </p:spPr>
      </p:sp>
      <p:sp>
        <p:nvSpPr>
          <p:cNvPr id="18" name="Text 16"/>
          <p:cNvSpPr txBox="1"/>
          <p:nvPr/>
        </p:nvSpPr>
        <p:spPr>
          <a:xfrm>
            <a:off x="731520" y="404622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19" name="Text 17"/>
          <p:cNvSpPr txBox="1"/>
          <p:nvPr/>
        </p:nvSpPr>
        <p:spPr>
          <a:xfrm>
            <a:off x="1371600" y="397764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Be explicit, be consistent, be rigorous</a:t>
            </a:r>
            <a:endParaRPr lang="en-US" sz="1900" dirty="0"/>
          </a:p>
        </p:txBody>
      </p:sp>
      <p:sp>
        <p:nvSpPr>
          <p:cNvPr id="20" name="Shape 18"/>
          <p:cNvSpPr/>
          <p:nvPr/>
        </p:nvSpPr>
        <p:spPr>
          <a:xfrm>
            <a:off x="548640" y="4754880"/>
            <a:ext cx="11094415" cy="594360"/>
          </a:xfrm>
          <a:prstGeom prst="roundRect">
            <a:avLst>
              <a:gd name="adj" fmla="val 12308"/>
            </a:avLst>
          </a:prstGeom>
          <a:solidFill>
            <a:srgbClr val="EEF3F8"/>
          </a:solidFill>
          <a:ln w="9525">
            <a:solidFill>
              <a:srgbClr val="D5DEE6"/>
            </a:solidFill>
            <a:prstDash val="solid"/>
          </a:ln>
        </p:spPr>
      </p:sp>
      <p:sp>
        <p:nvSpPr>
          <p:cNvPr id="21" name="Shape 19"/>
          <p:cNvSpPr/>
          <p:nvPr/>
        </p:nvSpPr>
        <p:spPr>
          <a:xfrm>
            <a:off x="731520" y="4823460"/>
            <a:ext cx="457200" cy="457200"/>
          </a:xfrm>
          <a:prstGeom prst="ellipse">
            <a:avLst/>
          </a:prstGeom>
          <a:solidFill>
            <a:srgbClr val="2E7D7A"/>
          </a:solidFill>
          <a:ln w="12700">
            <a:solidFill>
              <a:srgbClr val="2E7D7A"/>
            </a:solidFill>
            <a:prstDash val="solid"/>
          </a:ln>
        </p:spPr>
      </p:sp>
      <p:sp>
        <p:nvSpPr>
          <p:cNvPr id="22" name="Text 20"/>
          <p:cNvSpPr txBox="1"/>
          <p:nvPr/>
        </p:nvSpPr>
        <p:spPr>
          <a:xfrm>
            <a:off x="731520" y="482346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23" name="Text 21"/>
          <p:cNvSpPr txBox="1"/>
          <p:nvPr/>
        </p:nvSpPr>
        <p:spPr>
          <a:xfrm>
            <a:off x="1371600" y="475488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Discuss your paradigm choice with your supervisor</a:t>
            </a:r>
            <a:endParaRPr lang="en-US" sz="1900" dirty="0"/>
          </a:p>
        </p:txBody>
      </p:sp>
      <p:sp>
        <p:nvSpPr>
          <p:cNvPr id="24" name="Shape 22"/>
          <p:cNvSpPr/>
          <p:nvPr/>
        </p:nvSpPr>
        <p:spPr>
          <a:xfrm>
            <a:off x="548640" y="5532120"/>
            <a:ext cx="11094415" cy="594360"/>
          </a:xfrm>
          <a:prstGeom prst="roundRect">
            <a:avLst>
              <a:gd name="adj" fmla="val 12308"/>
            </a:avLst>
          </a:prstGeom>
          <a:solidFill>
            <a:srgbClr val="EEF3F8"/>
          </a:solidFill>
          <a:ln w="9525">
            <a:solidFill>
              <a:srgbClr val="D5DEE6"/>
            </a:solidFill>
            <a:prstDash val="solid"/>
          </a:ln>
        </p:spPr>
      </p:sp>
      <p:sp>
        <p:nvSpPr>
          <p:cNvPr id="25" name="Shape 23"/>
          <p:cNvSpPr/>
          <p:nvPr/>
        </p:nvSpPr>
        <p:spPr>
          <a:xfrm>
            <a:off x="731520" y="5600700"/>
            <a:ext cx="457200" cy="457200"/>
          </a:xfrm>
          <a:prstGeom prst="ellipse">
            <a:avLst/>
          </a:prstGeom>
          <a:solidFill>
            <a:srgbClr val="2E7D7A"/>
          </a:solidFill>
          <a:ln w="12700">
            <a:solidFill>
              <a:srgbClr val="2E7D7A"/>
            </a:solidFill>
            <a:prstDash val="solid"/>
          </a:ln>
        </p:spPr>
      </p:sp>
      <p:sp>
        <p:nvSpPr>
          <p:cNvPr id="26" name="Text 24"/>
          <p:cNvSpPr txBox="1"/>
          <p:nvPr/>
        </p:nvSpPr>
        <p:spPr>
          <a:xfrm>
            <a:off x="731520" y="560070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6</a:t>
            </a:r>
            <a:endParaRPr lang="en-US" sz="1600" dirty="0"/>
          </a:p>
        </p:txBody>
      </p:sp>
      <p:sp>
        <p:nvSpPr>
          <p:cNvPr id="27" name="Text 25"/>
          <p:cNvSpPr txBox="1"/>
          <p:nvPr/>
        </p:nvSpPr>
        <p:spPr>
          <a:xfrm>
            <a:off x="1371600" y="553212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Read widely and deeply in your chosen tradition</a:t>
            </a:r>
            <a:endParaRPr lang="en-US" sz="19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85</a:t>
            </a:fld>
            <a:endParaRPr lang="en-US"/>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name="Slide 8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references (1 of 3)</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paradigm framework</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Barney, J., 1991. Firm resources and sustained competitive advantage.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Journal of Management</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17(1), pp. 99-120.</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Bhaskar, R., 1975.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A realist theory of science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Leeds: Leeds Books.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Bryman, A., 2016.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Social research methods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5th edn. Oxford: Oxford University Press.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Burrell, G. and Morgan, G., 1979.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Sociological paradigms and organisational analysis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London: Heinemann.</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Crotty, M., 1998.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foundations of social research: meaning and perspective in the research process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London: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Gadamer, H.-G., 1975.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Truth and method</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London: Sheed and Ward.</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Guba, E.G. and Lincoln, Y.S., 1994. Competing paradigms in qualitative research.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Thousand Oaks, CA: Sage, pp. 105-117.</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Guba, E.G., ed., 1990.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paradigm dialog</a:t>
            </a:r>
            <a:pPr indent="0" marL="0">
              <a:spcAft>
                <a:spcPts val="800"/>
              </a:spcAft>
              <a:buNone/>
            </a:pPr>
            <a:r>
              <a:rPr lang="en-US" sz="1600" dirty="0">
                <a:solidFill>
                  <a:srgbClr val="1C2833"/>
                </a:solidFill>
                <a:latin typeface="Arial" pitchFamily="34" charset="0"/>
                <a:ea typeface="Arial" pitchFamily="34" charset="-122"/>
                <a:cs typeface="Arial" pitchFamily="34" charset="-120"/>
              </a:rPr>
              <a:t>. Newbury Park, CA: Sage.</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86</a:t>
            </a:fld>
            <a:endParaRPr lang="en-US"/>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name="Slide 8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references (2 of 3)</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paradigm framework</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Heron, J. and Reason, P., 1997. A participatory inquiry paradigm.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Qualitative Inquiry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3(3), pp. 274-294.</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Hofstede, G., 1980.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Culture's consequences: international differences in work-related values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Beverly Hills, CA: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Kuhn, T.S., 1970.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structure of scientific revolutions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Chicago: University of Chicago Press.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Lincoln, Y.S. and Guba, E.G., 2000. Paradigmatic controversies, contradictions, and emerging confluences.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Thousand Oaks, CA: Sage, pp. 163-188.</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Lincoln, Y.S., Lynham, S.A. and Guba, E.G., 2018. Paradigmatic controversies, contradictions, and emerging confluences, revisited.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Sage 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5th edn. Thousand Oaks, CA: Sage, pp. 213-263.</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Masterman, M., 1970. The nature of a paradigm. In: I. Lakatos and A. Musgrave,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Criticism and the growth of knowledge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Cambridge: Cambridge University Press, pp. 59-89.</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Morgan, D.L., 2007. Paradigms lost and pragmatism regained: methodological implications of combining qualitative and quantitative methods.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Journal of Mixed Methods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1(1), pp. 48-76.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Pfeffer, J., 1993. Barriers to the advance of organizational science: paradigm development as a dependent variable.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Academy of Management Review</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18(4), pp. 599-620.</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87</a:t>
            </a:fld>
            <a:endParaRPr lang="en-US"/>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name="Slide 8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references (3 of 3)</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paradigm framework</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Porter, M.E., 1980.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Competitive strategy: techniques for analyzing industries and competitors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New York: Free Press.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Roethlisberger, F.J. and Dickson, W.J., 1939.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Management and the worker</a:t>
            </a:r>
            <a:pPr indent="0" marL="0">
              <a:spcAft>
                <a:spcPts val="800"/>
              </a:spcAft>
              <a:buNone/>
            </a:pPr>
            <a:r>
              <a:rPr lang="en-US" sz="1600" dirty="0">
                <a:solidFill>
                  <a:srgbClr val="1C2833"/>
                </a:solidFill>
                <a:latin typeface="Arial" pitchFamily="34" charset="0"/>
                <a:ea typeface="Arial" pitchFamily="34" charset="-122"/>
                <a:cs typeface="Arial" pitchFamily="34" charset="-120"/>
              </a:rPr>
              <a:t>. Cambridge, MA: Harvard University Press.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Schwandt, T.A., 2000. Three epistemological stances for qualitative inquiry: interpretivism, hermeneutics, and social constructionism.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Thousand Oaks, CA: Sage, pp. 189-213.</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Taylor, F.W., 1911.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principles of scientific management</a:t>
            </a:r>
            <a:pPr indent="0" marL="0">
              <a:spcAft>
                <a:spcPts val="800"/>
              </a:spcAft>
              <a:buNone/>
            </a:pPr>
            <a:r>
              <a:rPr lang="en-US" sz="1600" dirty="0">
                <a:solidFill>
                  <a:srgbClr val="1C2833"/>
                </a:solidFill>
                <a:latin typeface="Arial" pitchFamily="34" charset="0"/>
                <a:ea typeface="Arial" pitchFamily="34" charset="-122"/>
                <a:cs typeface="Arial" pitchFamily="34" charset="-120"/>
              </a:rPr>
              <a:t>. New York: Harper and Brothers.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Timmermans, S. and Tavory, I., 2012. Theory construction in qualitative research: from grounded theory to abductive analysis.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Sociological Theory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30(3), pp. 167-186.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Weber, M., 1922.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Wirtschaft und Gesellschaft</a:t>
            </a:r>
            <a:pPr indent="0" marL="0">
              <a:spcAft>
                <a:spcPts val="800"/>
              </a:spcAft>
              <a:buNone/>
            </a:pPr>
            <a:r>
              <a:rPr lang="en-US" sz="1600" dirty="0">
                <a:solidFill>
                  <a:srgbClr val="1C2833"/>
                </a:solidFill>
                <a:latin typeface="Arial" pitchFamily="34" charset="0"/>
                <a:ea typeface="Arial" pitchFamily="34" charset="-122"/>
                <a:cs typeface="Arial" pitchFamily="34" charset="-120"/>
              </a:rPr>
              <a:t>. Tübingen: Mohr. Translated as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Economy and society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(1978). Berkeley, CA: University of California Press.</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88</a:t>
            </a:fld>
            <a:endParaRPr lang="en-US"/>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name="Slide 8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reading for each alien</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One or two sources to start with for each paradigm</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A  Johnson, P. and Duberley, J., 2000.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Understanding management research: an introduction to epistemology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London: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  Phillips, D.C. and Burbules, N.C., 2000.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Postpositivism and educational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Lanham, MD: Rowman and Littlefield.</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C  Schwandt, T.A., 2000. Three epistemological stances for qualitative inquiry: interpretivism, hermeneutics, and social constructionism.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Thousand Oaks, CA: Sage, pp. 189-213.</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D  Charmaz, K., 2014.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Constructing grounded theory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London: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E  Berger, P.L. and Luckmann, T., 1966.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social construction of reality: a treatise in the sociology of knowledge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Garden City, NY: Doubleday.</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F  Alvesson, M. and Deetz, S., 2000.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Doing critical management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London: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  Morgan, D.L., 2007. Paradigms lost and pragmatism regained: methodological implications of combining qualitative and quantitative methods.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Journal of Mixed Methods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1(1), pp. 48-76.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  Creswell, J.W. and Plano Clark, V.L., 2018.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Designing and conducting mixed methods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3rd edn. Thousand Oaks, CA: Sage.</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89</a:t>
            </a:fld>
            <a:endParaRPr lang="en-US"/>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name="Slide 90">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References for our case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AI agents in customer service</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Doerer, K., 2026. Verizon CEO: AI will take over ‘a large percentage’ of customer service.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Customer Experience Dive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5 June. Available at: https://www.customerexperiencedive.com/news/verizon-ceo-ai-take-over-a-large-percentage-of-customer-service/822158/ (Accessed: 26 October 2026).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Mousicos, N., 2025. Klarna reverses AI customer service overhaul.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Tech.co</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20 May. Available at: https://tech.co/news/klarna-reverses-ai-overhaul (Accessed: 26 October 2026).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Stan, A.M., 2026. Verizon cuts 3,000 retail jobs as AI replaces customer service and stores move to franchises.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Next Web</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16 July. Available at: https://thenextweb.com/news/verizon-3000-retail-layoffs-store-reorganization (Accessed: 26 October 2026).</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90</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90</Slides>
  <Notes>90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90</vt:i4>
      </vt:variant>
    </vt:vector>
  </HeadingPairs>
  <TitlesOfParts>
    <vt:vector size="9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lpstr>Slide 85</vt:lpstr>
      <vt:lpstr>Slide 86</vt:lpstr>
      <vt:lpstr>Slide 87</vt:lpstr>
      <vt:lpstr>Slide 88</vt:lpstr>
      <vt:lpstr>Slide 89</vt:lpstr>
      <vt:lpstr>Slide 90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LCDB7007 Research paradigms and the Seven Aliens</dc:title>
  <dc:subject>PptxGenJS Presentation</dc:subject>
  <dc:creator>Dr Caroline Jawad</dc:creator>
  <cp:lastModifiedBy>Dr Caroline Jawad</cp:lastModifiedBy>
  <cp:revision>1</cp:revision>
  <dcterms:created xsi:type="dcterms:W3CDTF">2026-10-26T18:39:01Z</dcterms:created>
  <dcterms:modified xsi:type="dcterms:W3CDTF">2026-10-26T18:39:01Z</dcterms:modified>
</cp:coreProperties>
</file>