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377" r:id="rId2"/>
    <p:sldId id="420" r:id="rId3"/>
    <p:sldId id="421" r:id="rId4"/>
    <p:sldId id="381" r:id="rId5"/>
    <p:sldId id="383" r:id="rId6"/>
    <p:sldId id="384" r:id="rId7"/>
    <p:sldId id="387" r:id="rId8"/>
    <p:sldId id="388" r:id="rId9"/>
    <p:sldId id="389" r:id="rId10"/>
    <p:sldId id="390" r:id="rId11"/>
    <p:sldId id="391" r:id="rId12"/>
    <p:sldId id="392" r:id="rId13"/>
    <p:sldId id="395" r:id="rId14"/>
    <p:sldId id="396" r:id="rId15"/>
    <p:sldId id="397" r:id="rId16"/>
    <p:sldId id="419" r:id="rId17"/>
    <p:sldId id="399" r:id="rId18"/>
    <p:sldId id="417" r:id="rId19"/>
    <p:sldId id="418" r:id="rId20"/>
    <p:sldId id="404" r:id="rId21"/>
    <p:sldId id="405" r:id="rId22"/>
    <p:sldId id="406" r:id="rId23"/>
    <p:sldId id="409" r:id="rId24"/>
    <p:sldId id="410" r:id="rId25"/>
    <p:sldId id="411" r:id="rId26"/>
    <p:sldId id="412" r:id="rId27"/>
    <p:sldId id="42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33" autoAdjust="0"/>
    <p:restoredTop sz="79279" autoAdjust="0"/>
  </p:normalViewPr>
  <p:slideViewPr>
    <p:cSldViewPr>
      <p:cViewPr varScale="1">
        <p:scale>
          <a:sx n="73" d="100"/>
          <a:sy n="73" d="100"/>
        </p:scale>
        <p:origin x="942" y="6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1/28/2019</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1/28/2019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1670491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ＭＳ Ｐゴシック" charset="0"/>
                <a:cs typeface="+mn-cs"/>
              </a:rPr>
              <a:t>A for-profit company telling consumers to buy less sounds crazy. But it’s right on target with Patagonia’s conscious consumption mission, which urges consumers to buy only what they need and take only what the planet can replace.</a:t>
            </a:r>
          </a:p>
          <a:p>
            <a:endParaRPr lang="en-US" altLang="en-US" sz="1200" b="0" i="0" u="none" strike="noStrike" kern="1200" baseline="0" dirty="0">
              <a:solidFill>
                <a:schemeClr val="tx1"/>
              </a:solidFill>
              <a:latin typeface="Arial" charset="0"/>
              <a:ea typeface="ＭＳ Ｐゴシック" charset="0"/>
              <a:cs typeface="+mn-cs"/>
            </a:endParaRPr>
          </a:p>
          <a:p>
            <a:r>
              <a:rPr lang="en-US" sz="1200" b="0" i="0" u="none" strike="noStrike" kern="1200" baseline="0" dirty="0">
                <a:solidFill>
                  <a:schemeClr val="tx1"/>
                </a:solidFill>
                <a:latin typeface="Arial" charset="0"/>
                <a:ea typeface="ＭＳ Ｐゴシック" charset="0"/>
                <a:cs typeface="+mn-cs"/>
              </a:rPr>
              <a:t>Patagonia was founded on a mission of using business to help save the planet. Recently, the company has taken its sustainability mission to new extremes, actually telling customers, “Don’t buy our products.”</a:t>
            </a:r>
            <a:endParaRPr lang="en-US" altLang="en-US" b="0"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2575835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This figure compares the sustainable marketing concept with other marketing concepts.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marketing concept </a:t>
            </a:r>
            <a:r>
              <a:rPr lang="en-US" altLang="en-US" dirty="0">
                <a:solidFill>
                  <a:srgbClr val="008000"/>
                </a:solidFill>
                <a:latin typeface="Arial" panose="020B0604020202020204" pitchFamily="34" charset="0"/>
                <a:ea typeface="ＭＳ Ｐゴシック" panose="020B0600070205080204" pitchFamily="34" charset="-128"/>
              </a:rPr>
              <a:t>recognizes that organizations thrive from day to day by determining the current needs and wants of target customers and fulfilling those needs and wants more effectively and efficiently than competitors do. It focuses on meeting the company’s short-term sales, growth, and profit needs by engaging customers and giving customers what they want now.</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societal marketing concept </a:t>
            </a:r>
            <a:r>
              <a:rPr lang="en-US" altLang="en-US" dirty="0">
                <a:solidFill>
                  <a:srgbClr val="008000"/>
                </a:solidFill>
                <a:latin typeface="Arial" panose="020B0604020202020204" pitchFamily="34" charset="0"/>
                <a:ea typeface="ＭＳ Ｐゴシック" panose="020B0600070205080204" pitchFamily="34" charset="-128"/>
              </a:rPr>
              <a:t>considers the future welfare of consumers.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strategic planning concept </a:t>
            </a:r>
            <a:r>
              <a:rPr lang="en-US" altLang="en-US" dirty="0">
                <a:solidFill>
                  <a:srgbClr val="008000"/>
                </a:solidFill>
                <a:latin typeface="Arial" panose="020B0604020202020204" pitchFamily="34" charset="0"/>
                <a:ea typeface="ＭＳ Ｐゴシック" panose="020B0600070205080204" pitchFamily="34" charset="-128"/>
              </a:rPr>
              <a:t>considers future company needs.</a:t>
            </a:r>
          </a:p>
          <a:p>
            <a:r>
              <a:rPr lang="en-US" altLang="en-US" dirty="0">
                <a:solidFill>
                  <a:srgbClr val="008000"/>
                </a:solidFill>
                <a:latin typeface="Arial" panose="020B0604020202020204" pitchFamily="34" charset="0"/>
                <a:ea typeface="ＭＳ Ｐゴシック" panose="020B0600070205080204" pitchFamily="34" charset="-128"/>
              </a:rPr>
              <a:t> </a:t>
            </a:r>
          </a:p>
          <a:p>
            <a:r>
              <a:rPr lang="en-US" altLang="en-US" dirty="0">
                <a:solidFill>
                  <a:srgbClr val="008000"/>
                </a:solidFill>
                <a:latin typeface="Arial" panose="020B0604020202020204" pitchFamily="34" charset="0"/>
                <a:ea typeface="ＭＳ Ｐゴシック" panose="020B0600070205080204" pitchFamily="34" charset="-128"/>
              </a:rPr>
              <a:t>The </a:t>
            </a:r>
            <a:r>
              <a:rPr lang="en-US" altLang="en-US" b="1" dirty="0">
                <a:solidFill>
                  <a:srgbClr val="008000"/>
                </a:solidFill>
                <a:latin typeface="Arial" panose="020B0604020202020204" pitchFamily="34" charset="0"/>
                <a:ea typeface="ＭＳ Ｐゴシック" panose="020B0600070205080204" pitchFamily="34" charset="-128"/>
              </a:rPr>
              <a:t>sustainable marketing concept </a:t>
            </a:r>
            <a:r>
              <a:rPr lang="en-US" altLang="en-US" dirty="0">
                <a:solidFill>
                  <a:srgbClr val="008000"/>
                </a:solidFill>
                <a:latin typeface="Arial" panose="020B0604020202020204" pitchFamily="34" charset="0"/>
                <a:ea typeface="ＭＳ Ｐゴシック" panose="020B0600070205080204" pitchFamily="34" charset="-128"/>
              </a:rPr>
              <a:t>calls for socially and environmentally responsible actions that meet both the immediate and future needs of customers and the company.</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dirty="0"/>
          </a:p>
        </p:txBody>
      </p:sp>
    </p:spTree>
    <p:extLst>
      <p:ext uri="{BB962C8B-B14F-4D97-AF65-F5344CB8AC3E}">
        <p14:creationId xmlns:p14="http://schemas.microsoft.com/office/powerpoint/2010/main" val="3649454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ＭＳ Ｐゴシック" charset="0"/>
                <a:cs typeface="+mn-cs"/>
              </a:rPr>
              <a:t>Under its “Plan to Win” strategy, McDonald’s has created sustainable value for both customers and the company. Now, 80 percent of the chain’s menu is under 400 calories, including this Egg White Delight </a:t>
            </a:r>
            <a:r>
              <a:rPr lang="en-US" sz="1200" b="0" i="0" u="none" strike="noStrike" kern="1200" baseline="0" dirty="0" err="1">
                <a:solidFill>
                  <a:schemeClr val="tx1"/>
                </a:solidFill>
                <a:latin typeface="Arial" charset="0"/>
                <a:ea typeface="ＭＳ Ｐゴシック" charset="0"/>
                <a:cs typeface="+mn-cs"/>
              </a:rPr>
              <a:t>McMuffin</a:t>
            </a:r>
            <a:r>
              <a:rPr lang="en-US" sz="1200" b="0" i="0" u="none" strike="noStrike" kern="1200" baseline="0" dirty="0">
                <a:solidFill>
                  <a:schemeClr val="tx1"/>
                </a:solidFill>
                <a:latin typeface="Arial" charset="0"/>
                <a:ea typeface="ＭＳ Ｐゴシック" charset="0"/>
                <a:cs typeface="+mn-cs"/>
              </a:rPr>
              <a:t>, which weighs in with eight grams of whole grain against only 250 calories and five grams of fat.</a:t>
            </a: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Arial" charset="0"/>
                <a:ea typeface="ＭＳ Ｐゴシック" charset="0"/>
                <a:cs typeface="+mn-cs"/>
              </a:rPr>
              <a:t>The McDonald’s “Plan to Win” strategy also addresses environmental issues. For example, it calls for food-supply sustainability, reduced and environmentally sustainable packaging, reuse and recycling, and more responsible store designs. McDonald’s has even developed an environmental scorecard that rates its suppliers’ performance in areas such as water use, energy use, and solid waste management. Thus, McDonald’s is now well positioned for a sustainably profitable future.</a:t>
            </a:r>
          </a:p>
          <a:p>
            <a:endParaRPr lang="en-US" sz="1200" kern="1200" dirty="0">
              <a:solidFill>
                <a:schemeClr val="tx1"/>
              </a:solidFill>
              <a:effectLst/>
              <a:latin typeface="Arial" charset="0"/>
              <a:ea typeface="ＭＳ Ｐゴシック" charset="0"/>
              <a:cs typeface="+mn-cs"/>
            </a:endParaRPr>
          </a:p>
          <a:p>
            <a:r>
              <a:rPr lang="en-US" sz="1200" kern="1200" dirty="0">
                <a:solidFill>
                  <a:schemeClr val="tx1"/>
                </a:solidFill>
                <a:effectLst/>
                <a:latin typeface="Arial" charset="0"/>
                <a:ea typeface="ＭＳ Ｐゴシック" charset="0"/>
                <a:cs typeface="+mn-cs"/>
              </a:rPr>
              <a:t/>
            </a:r>
            <a:br>
              <a:rPr lang="en-US" sz="1200" kern="1200" dirty="0">
                <a:solidFill>
                  <a:schemeClr val="tx1"/>
                </a:solidFill>
                <a:effectLst/>
                <a:latin typeface="Arial" charset="0"/>
                <a:ea typeface="ＭＳ Ｐゴシック" charset="0"/>
                <a:cs typeface="+mn-cs"/>
              </a:rPr>
            </a:br>
            <a:endParaRPr lang="en-US" sz="1200" kern="1200" dirty="0">
              <a:solidFill>
                <a:schemeClr val="tx1"/>
              </a:solidFill>
              <a:effectLst/>
              <a:latin typeface="Arial" charset="0"/>
              <a:ea typeface="ＭＳ Ｐゴシック" charset="0"/>
              <a:cs typeface="+mn-cs"/>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1741569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Marketing receives much criticism. Social critics claim that certain marketing practices hurt individual consumers, society as a whole, and other business firms.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2697295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Many critics charge that the American marketing system causes prices to be higher than they would be under more sensible systems. </a:t>
            </a:r>
            <a:r>
              <a:rPr lang="en-US" altLang="en-US" dirty="0">
                <a:latin typeface="Arial" panose="020B0604020202020204" pitchFamily="34" charset="0"/>
                <a:ea typeface="ＭＳ Ｐゴシック" panose="020B0600070205080204" pitchFamily="34" charset="-128"/>
              </a:rPr>
              <a:t>Critics point to three factors: high costs of distribution, high advertising and promotion costs, and excessive markups. </a:t>
            </a:r>
          </a:p>
          <a:p>
            <a:r>
              <a:rPr lang="en-US" altLang="en-US" dirty="0">
                <a:solidFill>
                  <a:srgbClr val="008000"/>
                </a:solidFill>
                <a:latin typeface="Arial" panose="020B0604020202020204" pitchFamily="34" charset="0"/>
                <a:ea typeface="ＭＳ Ｐゴシック" panose="020B0600070205080204" pitchFamily="34" charset="-128"/>
              </a:rPr>
              <a:t>Deceptive pricing includes practices such as falsely advertising prices from a phony high retail list price. Deceptive promotion includes practices such as misrepresenting the product’s features. Deceptive packaging involves exaggerating package contents in misleading terms. Deceptive practices led to the Wheeler-Lea Act, which gave the Federal Trade Commission (FTC) power to regulate unfair or deceptive acts or practices.</a:t>
            </a:r>
          </a:p>
          <a:p>
            <a:r>
              <a:rPr lang="en-US" altLang="en-US" dirty="0">
                <a:solidFill>
                  <a:srgbClr val="008000"/>
                </a:solidFill>
                <a:latin typeface="Arial" panose="020B0604020202020204" pitchFamily="34" charset="0"/>
                <a:ea typeface="ＭＳ Ｐゴシック" panose="020B0600070205080204" pitchFamily="34" charset="-128"/>
              </a:rPr>
              <a:t>Salespeople are sometimes accused of high-pressure selling that persuades people to buy goods they had no thought of buying. </a:t>
            </a:r>
            <a:r>
              <a:rPr lang="en-US" altLang="en-US" dirty="0">
                <a:latin typeface="Arial" panose="020B0604020202020204" pitchFamily="34" charset="0"/>
                <a:ea typeface="ＭＳ Ｐゴシック" panose="020B0600070205080204" pitchFamily="34" charset="-128"/>
              </a:rPr>
              <a:t>Too often, products and services are not made well or do not perform well. Also, many products deliver little benefit, or may even be harmful. </a:t>
            </a:r>
          </a:p>
          <a:p>
            <a:r>
              <a:rPr lang="en-US" altLang="en-US" dirty="0">
                <a:solidFill>
                  <a:srgbClr val="008000"/>
                </a:solidFill>
                <a:latin typeface="Arial" panose="020B0604020202020204" pitchFamily="34" charset="0"/>
                <a:ea typeface="ＭＳ Ｐゴシック" panose="020B0600070205080204" pitchFamily="34" charset="-128"/>
              </a:rPr>
              <a:t>Critics also have charged that some companies practice planned obsolescence, causing their products to become obsolete before they need replacement. Other companies are charged with perceived obsolescence, that is, continually changing consumer concepts to encourage more and earlier buying. Critics also accuse major chain retailers of redlining, drawing a red line around disadvantaged neighborhoods and avoiding placing stores there.</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4145972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ＭＳ Ｐゴシック" charset="0"/>
                <a:cs typeface="+mn-cs"/>
              </a:rPr>
              <a:t>Marketers of the popular caffeine-charged 5-Hour Energy drink were recently sued by the Attorneys Generals in three U.S. states, whose lawsuits alleged that the brand’s advertising was deceptive and misleading.</a:t>
            </a:r>
            <a:endParaRPr lang="en-US" altLang="en-US" b="0"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4214039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Critics do not view the interest in material things as a natural state of mind but rather as a matter of false wants created by marketing. Marketers, they claim, stimulate people’s desires for goods and create materialistic models of the good life. In this view, marketing’s purpose is to promote consumption, and the inevitable outcome of successful marketing is unsustainable overconsumption. Many observers predict a new age of more sensible consumption. As a result, instead of encouraging today’s more sensible consumers to overspend their means, most marketers are working to help them find greater value with less.</a:t>
            </a:r>
          </a:p>
          <a:p>
            <a:r>
              <a:rPr lang="en-US" altLang="en-US" dirty="0">
                <a:solidFill>
                  <a:srgbClr val="008000"/>
                </a:solidFill>
                <a:latin typeface="Arial" panose="020B0604020202020204" pitchFamily="34" charset="0"/>
                <a:ea typeface="ＭＳ Ｐゴシック" panose="020B0600070205080204" pitchFamily="34" charset="-128"/>
              </a:rPr>
              <a:t>Business has been accused of overselling private goods at the expense of public goods. As private goods increase, they require more public services that are usually not forthcoming. A way must be found to restore a balance between private and public goods. One option is to make producers bear the full social costs of their operations. A second option is to make consumers pay the social costs. For example, many cities around the world are now charging congestion tolls in an effort to reduce traffic congestion.</a:t>
            </a:r>
          </a:p>
          <a:p>
            <a:r>
              <a:rPr lang="en-US" altLang="en-US" dirty="0">
                <a:solidFill>
                  <a:srgbClr val="008000"/>
                </a:solidFill>
                <a:latin typeface="Arial" panose="020B0604020202020204" pitchFamily="34" charset="0"/>
                <a:ea typeface="ＭＳ Ｐゴシック" panose="020B0600070205080204" pitchFamily="34" charset="-128"/>
              </a:rPr>
              <a:t>Critics charge the marketing system with creating cultural pollution. Marketers answer the charges of commercial noise with these arguments. First, they hope that their ads primarily reach the target audience. Second, because of ads, many television, radio, online, and social media sites are free to users. Thus, to hold consumer attention, advertisers are making their ads more entertaining and informative.</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114306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ＭＳ Ｐゴシック" charset="0"/>
                <a:cs typeface="+mn-cs"/>
              </a:rPr>
              <a:t>A marketing campaign by the Center for a New American Dream urges people to reject “buy more” messages and instead say “More fun! Less stuff!”</a:t>
            </a:r>
            <a:endParaRPr lang="en-US" altLang="en-US" b="0"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2986631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Critics charge that a firm’s marketing practices can harm other companies and reduce competition through acquisitions of competitors, marketing practices that create barriers to entry, and unfair competitive marketing practices. Firms are harmed and competition is reduced when companies expand by acquiring competitors rather than by developing their own new products. Acquisitions have caused concern that vigorous young competitors will be absorbed, thereby reducing competition. In some cases, acquisitions can be good for society. The acquiring company may gain economies of scale that lead to lower costs and lower prices. In addition, a well-managed company may take over a poorly managed company and improve its efficiency.</a:t>
            </a:r>
          </a:p>
          <a:p>
            <a:r>
              <a:rPr lang="en-US" altLang="en-US" dirty="0">
                <a:solidFill>
                  <a:srgbClr val="008000"/>
                </a:solidFill>
                <a:latin typeface="Arial" panose="020B0604020202020204" pitchFamily="34" charset="0"/>
                <a:ea typeface="ＭＳ Ｐゴシック" panose="020B0600070205080204" pitchFamily="34" charset="-128"/>
              </a:rPr>
              <a:t>Some marketing practices bar new companies from entering an industry. Large marketing companies can use patents and heavy promotion spending or tie up suppliers or dealers to keep out or drive out competitors. Those concerned with antitrust regulation recognize that some barriers are the natural result of the economic advantages of doing business on a large scale. Existing and new laws can challenge other barriers.</a:t>
            </a:r>
          </a:p>
          <a:p>
            <a:r>
              <a:rPr lang="en-US" altLang="en-US" dirty="0">
                <a:solidFill>
                  <a:srgbClr val="008000"/>
                </a:solidFill>
                <a:latin typeface="Arial" panose="020B0604020202020204" pitchFamily="34" charset="0"/>
                <a:ea typeface="ＭＳ Ｐゴシック" panose="020B0600070205080204" pitchFamily="34" charset="-128"/>
              </a:rPr>
              <a:t>Some firms have used unfair competitive marketing practices with the intention of hurting or destroying other firms. </a:t>
            </a:r>
            <a:r>
              <a:rPr lang="en-US" sz="1200" kern="1200" dirty="0">
                <a:solidFill>
                  <a:schemeClr val="tx1"/>
                </a:solidFill>
                <a:effectLst/>
                <a:latin typeface="Arial" charset="0"/>
                <a:ea typeface="ＭＳ Ｐゴシック" charset="0"/>
                <a:cs typeface="+mn-cs"/>
              </a:rPr>
              <a:t>They may set their prices below  costs, threaten to cut off business with suppliers, discourage the buying of a competitor’s products, or use their size and market dominance to unfairly damage rivals.</a:t>
            </a:r>
            <a:endParaRPr lang="en-US" altLang="en-US"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1374279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ea typeface="ＭＳ Ｐゴシック" panose="020B0600070205080204" pitchFamily="34" charset="-128"/>
              </a:rPr>
              <a:t>Consumerism</a:t>
            </a:r>
            <a:r>
              <a:rPr lang="en-US" altLang="en-US" dirty="0">
                <a:solidFill>
                  <a:srgbClr val="008000"/>
                </a:solidFill>
                <a:latin typeface="Arial" panose="020B0604020202020204" pitchFamily="34" charset="0"/>
                <a:ea typeface="ＭＳ Ｐゴシック" panose="020B0600070205080204" pitchFamily="34" charset="-128"/>
              </a:rPr>
              <a:t> is an organized movement of citizens and government agencies designed to improve the rights and power of buyers in relation to sellers.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Traditional sellers’ rights include the right to introduce any product in any size and style, provided it is not hazardous to personal health or safety, or, if it is, to include proper warnings and controls; the right to charge any price for the product, provided no discrimination exists among similar kinds of buyers; the right to spend any amount to promote the product, provided it is not defined as unfair competition; the right to use any product message, provided it is not misleading or dishonest in content or execution; and the right to use buying incentive programs, provided they are not unfair or misleading.</a:t>
            </a:r>
          </a:p>
          <a:p>
            <a:pPr lvl="1"/>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Traditional buyers’ rights include the right not to buy a product that is offered for sale, the right to expect the product to be safe, and the right to expect the product to perform as claimed.</a:t>
            </a:r>
          </a:p>
          <a:p>
            <a:endParaRPr lang="en-US" altLang="en-US"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3607412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Comparing these rights, many believe that the balance of power lies on the seller’s side. Critics feel that the buyer has too little information, education, and protection to make wise decisions when facing sophisticated sellers. Consumer advocates call for the following additional consumer rights: the right to be well informed about important aspects of the product; the right to be protected against questionable products and marketing practices; the right to influence products and marketing practices in ways that will improve “quality of life”; and the right to consume now in a way that will preserve the world for future generations of consumers.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Consumers who believe they got a bad deal have several remedies available, including contacting the company or the media; contacting federal, state, or local agencies; and going to small-claims courts.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227192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ea typeface="ＭＳ Ｐゴシック" panose="020B0600070205080204" pitchFamily="34" charset="-128"/>
              </a:rPr>
              <a:t>Environmentalism</a:t>
            </a:r>
            <a:r>
              <a:rPr lang="en-US" altLang="en-US" dirty="0">
                <a:solidFill>
                  <a:srgbClr val="008000"/>
                </a:solidFill>
                <a:latin typeface="Arial" panose="020B0604020202020204" pitchFamily="34" charset="0"/>
                <a:ea typeface="ＭＳ Ｐゴシック" panose="020B0600070205080204" pitchFamily="34" charset="-128"/>
              </a:rPr>
              <a:t> is an organized movement of concerned citizens, businesses, and government agencies designed to protect and improve people’s current and future living environment.</a:t>
            </a:r>
          </a:p>
          <a:p>
            <a:r>
              <a:rPr lang="en-US" altLang="en-US" dirty="0">
                <a:solidFill>
                  <a:srgbClr val="008000"/>
                </a:solidFill>
                <a:latin typeface="Arial" panose="020B0604020202020204" pitchFamily="34" charset="0"/>
                <a:ea typeface="ＭＳ Ｐゴシック" panose="020B0600070205080204" pitchFamily="34" charset="-128"/>
              </a:rPr>
              <a:t>Environmentalists are concerned with marketing’s effects on the environment and the environmental costs of serving consumer needs and wants. They want people and organizations to operate with more care for the environment.</a:t>
            </a:r>
          </a:p>
          <a:p>
            <a:r>
              <a:rPr lang="en-US" altLang="en-US" dirty="0">
                <a:solidFill>
                  <a:srgbClr val="008000"/>
                </a:solidFill>
                <a:latin typeface="Arial" panose="020B0604020202020204" pitchFamily="34" charset="0"/>
                <a:ea typeface="ＭＳ Ｐゴシック" panose="020B0600070205080204" pitchFamily="34" charset="-128"/>
              </a:rPr>
              <a:t>Environmentalism is concerned with damage to the ecosystem caused by global warming, resource depletion, toxic and solid wastes, litter, the availability of fresh water, and other problems. Other issues include the loss of recreational areas and the increase in health problems caused by bad air, polluted water, and chemically treated food.</a:t>
            </a:r>
          </a:p>
          <a:p>
            <a:r>
              <a:rPr lang="en-US" altLang="en-US" dirty="0">
                <a:solidFill>
                  <a:srgbClr val="008000"/>
                </a:solidFill>
                <a:latin typeface="Arial" panose="020B0604020202020204" pitchFamily="34" charset="0"/>
                <a:ea typeface="ＭＳ Ｐゴシック" panose="020B0600070205080204" pitchFamily="34" charset="-128"/>
              </a:rPr>
              <a:t>Concerns related to the environment have resulted in federal and state laws and regulations governing industrial commercial practices impacting the environment.</a:t>
            </a:r>
          </a:p>
          <a:p>
            <a:r>
              <a:rPr lang="en-US" altLang="en-US" dirty="0">
                <a:solidFill>
                  <a:srgbClr val="008000"/>
                </a:solidFill>
                <a:latin typeface="Arial" panose="020B0604020202020204" pitchFamily="34" charset="0"/>
                <a:ea typeface="ＭＳ Ｐゴシック" panose="020B0600070205080204" pitchFamily="34" charset="-128"/>
              </a:rPr>
              <a:t>In recent years, most companies have accepted responsibility for doing no harm to the environment. More and more companies are now adopting policies of environmental sustainability. </a:t>
            </a:r>
            <a:r>
              <a:rPr lang="en-US" altLang="en-US" b="1" dirty="0">
                <a:solidFill>
                  <a:srgbClr val="008000"/>
                </a:solidFill>
                <a:latin typeface="Arial" panose="020B0604020202020204" pitchFamily="34" charset="0"/>
                <a:ea typeface="ＭＳ Ｐゴシック" panose="020B0600070205080204" pitchFamily="34" charset="-128"/>
              </a:rPr>
              <a:t>Environmental sustainability</a:t>
            </a:r>
            <a:r>
              <a:rPr lang="en-US" altLang="en-US" dirty="0">
                <a:solidFill>
                  <a:srgbClr val="008000"/>
                </a:solidFill>
                <a:latin typeface="Arial" panose="020B0604020202020204" pitchFamily="34" charset="0"/>
                <a:ea typeface="ＭＳ Ｐゴシック" panose="020B0600070205080204" pitchFamily="34" charset="-128"/>
              </a:rPr>
              <a:t> is a management approach that involves developing strategies that both sustain the environment and produce profits for the company.</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7095189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This figure shows a grid that companies can use to gauge their progress toward environmental sustainability. It includes both internal and external greening activities that will pay off for the firm and environment in the short run, and beyond greening activities that will pay off in the longer term.</a:t>
            </a:r>
          </a:p>
          <a:p>
            <a:r>
              <a:rPr lang="en-US" altLang="en-US" dirty="0">
                <a:solidFill>
                  <a:srgbClr val="008000"/>
                </a:solidFill>
                <a:latin typeface="Arial" panose="020B0604020202020204" pitchFamily="34" charset="0"/>
                <a:ea typeface="ＭＳ Ｐゴシック" panose="020B0600070205080204" pitchFamily="34" charset="-128"/>
              </a:rPr>
              <a:t>At the most basic level, a company can practice pollution prevention. Pollution prevention means eliminating or minimizing waste before it is created. Companies emphasizing prevention have responded with internal green marketing programs such as, designing and developing ecologically safer products, recyclable and biodegradable packaging, better pollution controls, and more energy-efficient operations. At the next level, companies can practice product stewardship, which involves minimizing not only pollution from production and product design but also all environmental impacts throughout the full product life cycle, while at the same time reducing costs. Many companies are adopting design for environment (DFE) and cradle-to-cradle practices.</a:t>
            </a:r>
            <a:r>
              <a:rPr lang="en-US" altLang="en-US" baseline="0" dirty="0">
                <a:solidFill>
                  <a:srgbClr val="008000"/>
                </a:solidFill>
                <a:latin typeface="Arial" panose="020B0604020202020204" pitchFamily="34" charset="0"/>
                <a:ea typeface="ＭＳ Ｐゴシック" panose="020B0600070205080204" pitchFamily="34" charset="-128"/>
              </a:rPr>
              <a:t> </a:t>
            </a:r>
            <a:r>
              <a:rPr lang="en-US" altLang="en-US" dirty="0">
                <a:solidFill>
                  <a:srgbClr val="008000"/>
                </a:solidFill>
                <a:latin typeface="Arial" panose="020B0604020202020204" pitchFamily="34" charset="0"/>
                <a:ea typeface="ＭＳ Ｐゴシック" panose="020B0600070205080204" pitchFamily="34" charset="-128"/>
              </a:rPr>
              <a:t>This involves thinking ahead to design products that are easier to recover, reuse, recycle, or safely return to nature after usage, thus becoming part of the ecological cycle.</a:t>
            </a:r>
          </a:p>
          <a:p>
            <a:r>
              <a:rPr lang="en-US" altLang="en-US" dirty="0">
                <a:solidFill>
                  <a:srgbClr val="008000"/>
                </a:solidFill>
                <a:latin typeface="Arial" panose="020B0604020202020204" pitchFamily="34" charset="0"/>
                <a:ea typeface="ＭＳ Ｐゴシック" panose="020B0600070205080204" pitchFamily="34" charset="-128"/>
              </a:rPr>
              <a:t>The beyond greening activities identified look to the future. First, internally, companies can plan for new clean technology. Finally, companies can develop a sustainability vision, which serves as a guide to the future. It shows how the company’s products and services, processes, and policies must evolve.</a:t>
            </a:r>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18785274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This table describes legal issues related to selling decisions and advertising decisions.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dirty="0"/>
          </a:p>
        </p:txBody>
      </p:sp>
    </p:spTree>
    <p:extLst>
      <p:ext uri="{BB962C8B-B14F-4D97-AF65-F5344CB8AC3E}">
        <p14:creationId xmlns:p14="http://schemas.microsoft.com/office/powerpoint/2010/main" val="1274318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This table describes legal issues related to selling decisions and advertising decisions.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18</a:t>
            </a:fld>
            <a:endParaRPr lang="en-US" dirty="0"/>
          </a:p>
        </p:txBody>
      </p:sp>
    </p:spTree>
    <p:extLst>
      <p:ext uri="{BB962C8B-B14F-4D97-AF65-F5344CB8AC3E}">
        <p14:creationId xmlns:p14="http://schemas.microsoft.com/office/powerpoint/2010/main" val="2309129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ea typeface="ＭＳ Ｐゴシック" panose="020B0600070205080204" pitchFamily="34" charset="-128"/>
              </a:rPr>
              <a:t>This table describes legal issues related to selling decisions and advertising decisions.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19</a:t>
            </a:fld>
            <a:endParaRPr lang="en-US" dirty="0"/>
          </a:p>
        </p:txBody>
      </p:sp>
    </p:spTree>
    <p:extLst>
      <p:ext uri="{BB962C8B-B14F-4D97-AF65-F5344CB8AC3E}">
        <p14:creationId xmlns:p14="http://schemas.microsoft.com/office/powerpoint/2010/main" val="3974218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Under the sustainable marketing concept, a company’s marketing should support the best long-run performance of the marketing system. It should be guided by five sustainable marketing principles, which are consumer-oriented marketing, customer value marketing, innovative marketing, sense-of-mission marketing, and societal marketing.</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b="1" dirty="0">
                <a:solidFill>
                  <a:srgbClr val="008000"/>
                </a:solidFill>
                <a:latin typeface="Arial" panose="020B0604020202020204" pitchFamily="34" charset="0"/>
                <a:ea typeface="ＭＳ Ｐゴシック" panose="020B0600070205080204" pitchFamily="34" charset="-128"/>
              </a:rPr>
              <a:t>Consumer-oriented marketing </a:t>
            </a:r>
            <a:r>
              <a:rPr lang="en-US" altLang="en-US" dirty="0">
                <a:solidFill>
                  <a:srgbClr val="008000"/>
                </a:solidFill>
                <a:latin typeface="Arial" panose="020B0604020202020204" pitchFamily="34" charset="0"/>
                <a:ea typeface="ＭＳ Ｐゴシック" panose="020B0600070205080204" pitchFamily="34" charset="-128"/>
              </a:rPr>
              <a:t>means that the company should view and organize its marketing activities from the consumer’s point of view. It should work hard to sense, serve, and satisfy the needs of a defined group of customers, both now and in the future.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According to the principle of </a:t>
            </a:r>
            <a:r>
              <a:rPr lang="en-US" altLang="en-US" b="1" dirty="0">
                <a:solidFill>
                  <a:srgbClr val="008000"/>
                </a:solidFill>
                <a:latin typeface="Arial" panose="020B0604020202020204" pitchFamily="34" charset="0"/>
                <a:ea typeface="ＭＳ Ｐゴシック" panose="020B0600070205080204" pitchFamily="34" charset="-128"/>
              </a:rPr>
              <a:t>customer value marketing</a:t>
            </a:r>
            <a:r>
              <a:rPr lang="en-US" altLang="en-US" dirty="0">
                <a:solidFill>
                  <a:srgbClr val="008000"/>
                </a:solidFill>
                <a:latin typeface="Arial" panose="020B0604020202020204" pitchFamily="34" charset="0"/>
                <a:ea typeface="ＭＳ Ｐゴシック" panose="020B0600070205080204" pitchFamily="34" charset="-128"/>
              </a:rPr>
              <a:t>, the company should put most of its resources into customer value-building marketing investments. By creating value for consumers, the company can capture value from consumers in return.</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The principle of </a:t>
            </a:r>
            <a:r>
              <a:rPr lang="en-US" altLang="en-US" b="1" dirty="0">
                <a:solidFill>
                  <a:srgbClr val="008000"/>
                </a:solidFill>
                <a:latin typeface="Arial" panose="020B0604020202020204" pitchFamily="34" charset="0"/>
                <a:ea typeface="ＭＳ Ｐゴシック" panose="020B0600070205080204" pitchFamily="34" charset="-128"/>
              </a:rPr>
              <a:t>innovative marketing </a:t>
            </a:r>
            <a:r>
              <a:rPr lang="en-US" altLang="en-US" dirty="0">
                <a:solidFill>
                  <a:srgbClr val="008000"/>
                </a:solidFill>
                <a:latin typeface="Arial" panose="020B0604020202020204" pitchFamily="34" charset="0"/>
                <a:ea typeface="ＭＳ Ｐゴシック" panose="020B0600070205080204" pitchFamily="34" charset="-128"/>
              </a:rPr>
              <a:t>requires that the company continuously seek real product and marketing improvements.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dirty="0"/>
          </a:p>
        </p:txBody>
      </p:sp>
    </p:spTree>
    <p:extLst>
      <p:ext uri="{BB962C8B-B14F-4D97-AF65-F5344CB8AC3E}">
        <p14:creationId xmlns:p14="http://schemas.microsoft.com/office/powerpoint/2010/main" val="2020765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ea typeface="ＭＳ Ｐゴシック" panose="020B0600070205080204" pitchFamily="34" charset="-128"/>
              </a:rPr>
              <a:t>Sense-of-mission marketing </a:t>
            </a:r>
            <a:r>
              <a:rPr lang="en-US" altLang="en-US" dirty="0">
                <a:solidFill>
                  <a:srgbClr val="008000"/>
                </a:solidFill>
                <a:latin typeface="Arial" panose="020B0604020202020204" pitchFamily="34" charset="0"/>
                <a:ea typeface="ＭＳ Ｐゴシック" panose="020B0600070205080204" pitchFamily="34" charset="-128"/>
              </a:rPr>
              <a:t>means that the company should define its mission in broad social terms rather than narrow product terms. Brands linked with broader missions can serve the best long-run interests of both the brand and consumers.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By following the principles of </a:t>
            </a:r>
            <a:r>
              <a:rPr lang="en-US" altLang="en-US" b="1" dirty="0">
                <a:solidFill>
                  <a:srgbClr val="008000"/>
                </a:solidFill>
                <a:latin typeface="Arial" panose="020B0604020202020204" pitchFamily="34" charset="0"/>
                <a:ea typeface="ＭＳ Ｐゴシック" panose="020B0600070205080204" pitchFamily="34" charset="-128"/>
              </a:rPr>
              <a:t>societal marketing</a:t>
            </a:r>
            <a:r>
              <a:rPr lang="en-US" altLang="en-US" dirty="0">
                <a:solidFill>
                  <a:srgbClr val="008000"/>
                </a:solidFill>
                <a:latin typeface="Arial" panose="020B0604020202020204" pitchFamily="34" charset="0"/>
                <a:ea typeface="ＭＳ Ｐゴシック" panose="020B0600070205080204" pitchFamily="34" charset="-128"/>
              </a:rPr>
              <a:t>, a company makes marketing decisions by considering consumers’ wants, the company’s requirements, consumers’ long-run interests, and society’s long-run interests.</a:t>
            </a:r>
          </a:p>
          <a:p>
            <a:endParaRPr lang="en-US" altLang="en-US" dirty="0">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21</a:t>
            </a:fld>
            <a:endParaRPr lang="en-US" dirty="0"/>
          </a:p>
        </p:txBody>
      </p:sp>
    </p:spTree>
    <p:extLst>
      <p:ext uri="{BB962C8B-B14F-4D97-AF65-F5344CB8AC3E}">
        <p14:creationId xmlns:p14="http://schemas.microsoft.com/office/powerpoint/2010/main" val="4006049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This figure shows how products can be classified according to their degree of immediate consumer satisfaction and long-run consumer benefit.</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b="1" dirty="0">
                <a:solidFill>
                  <a:srgbClr val="008000"/>
                </a:solidFill>
                <a:latin typeface="Arial" panose="020B0604020202020204" pitchFamily="34" charset="0"/>
                <a:ea typeface="ＭＳ Ｐゴシック" panose="020B0600070205080204" pitchFamily="34" charset="-128"/>
              </a:rPr>
              <a:t>Deficient products</a:t>
            </a:r>
            <a:r>
              <a:rPr lang="en-US" altLang="en-US" dirty="0">
                <a:solidFill>
                  <a:srgbClr val="008000"/>
                </a:solidFill>
                <a:latin typeface="Arial" panose="020B0604020202020204" pitchFamily="34" charset="0"/>
                <a:ea typeface="ＭＳ Ｐゴシック" panose="020B0600070205080204" pitchFamily="34" charset="-128"/>
              </a:rPr>
              <a:t>, such as bad-tasting and ineffective medicine, have neither immediate appeal nor long-run benefits.</a:t>
            </a:r>
          </a:p>
          <a:p>
            <a:r>
              <a:rPr lang="en-US" altLang="en-US" b="1" dirty="0">
                <a:solidFill>
                  <a:srgbClr val="008000"/>
                </a:solidFill>
                <a:latin typeface="Arial" panose="020B0604020202020204" pitchFamily="34" charset="0"/>
                <a:ea typeface="ＭＳ Ｐゴシック" panose="020B0600070205080204" pitchFamily="34" charset="-128"/>
              </a:rPr>
              <a:t>Pleasing products </a:t>
            </a:r>
            <a:r>
              <a:rPr lang="en-US" altLang="en-US" dirty="0">
                <a:solidFill>
                  <a:srgbClr val="008000"/>
                </a:solidFill>
                <a:latin typeface="Arial" panose="020B0604020202020204" pitchFamily="34" charset="0"/>
                <a:ea typeface="ＭＳ Ｐゴシック" panose="020B0600070205080204" pitchFamily="34" charset="-128"/>
              </a:rPr>
              <a:t>give high immediate satisfaction but may hurt consumers in the long run. Examples include cigarettes and junk food.</a:t>
            </a:r>
          </a:p>
          <a:p>
            <a:r>
              <a:rPr lang="en-US" altLang="en-US" b="1" dirty="0">
                <a:solidFill>
                  <a:srgbClr val="008000"/>
                </a:solidFill>
                <a:latin typeface="Arial" panose="020B0604020202020204" pitchFamily="34" charset="0"/>
                <a:ea typeface="ＭＳ Ｐゴシック" panose="020B0600070205080204" pitchFamily="34" charset="-128"/>
              </a:rPr>
              <a:t>Salutary products </a:t>
            </a:r>
            <a:r>
              <a:rPr lang="en-US" altLang="en-US" dirty="0">
                <a:solidFill>
                  <a:srgbClr val="008000"/>
                </a:solidFill>
                <a:latin typeface="Arial" panose="020B0604020202020204" pitchFamily="34" charset="0"/>
                <a:ea typeface="ＭＳ Ｐゴシック" panose="020B0600070205080204" pitchFamily="34" charset="-128"/>
              </a:rPr>
              <a:t>have low immediate appeal but may benefit consumers in the long run. Bicycle helmets or some insurance products</a:t>
            </a:r>
            <a:r>
              <a:rPr lang="en-US" altLang="en-US" baseline="0" dirty="0">
                <a:solidFill>
                  <a:srgbClr val="008000"/>
                </a:solidFill>
                <a:latin typeface="Arial" panose="020B0604020202020204" pitchFamily="34" charset="0"/>
                <a:ea typeface="ＭＳ Ｐゴシック" panose="020B0600070205080204" pitchFamily="34" charset="-128"/>
              </a:rPr>
              <a:t> are examples.</a:t>
            </a:r>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b="1" dirty="0">
                <a:solidFill>
                  <a:srgbClr val="008000"/>
                </a:solidFill>
                <a:latin typeface="Arial" panose="020B0604020202020204" pitchFamily="34" charset="0"/>
                <a:ea typeface="ＭＳ Ｐゴシック" panose="020B0600070205080204" pitchFamily="34" charset="-128"/>
              </a:rPr>
              <a:t>Desirable products </a:t>
            </a:r>
            <a:r>
              <a:rPr lang="en-US" altLang="en-US" dirty="0">
                <a:solidFill>
                  <a:srgbClr val="008000"/>
                </a:solidFill>
                <a:latin typeface="Arial" panose="020B0604020202020204" pitchFamily="34" charset="0"/>
                <a:ea typeface="ＭＳ Ｐゴシック" panose="020B0600070205080204" pitchFamily="34" charset="-128"/>
              </a:rPr>
              <a:t>give both high immediate satisfaction and high long-run benefits, such as a tasty and nutritious breakfast food.</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Companies should try to turn all of their products into desirable products. The challenge posed by pleasing products is that they sell very well but may end up hurting the consumer. The product opportunity, therefore, is to add long-run benefits without reducing the product’s pleasing qualities. The challenge posed by salutary products is to add some pleasing qualities so that they will become more desirable in consumers’ minds.</a:t>
            </a:r>
          </a:p>
          <a:p>
            <a:endParaRPr lang="en-US" altLang="en-US" dirty="0">
              <a:solidFill>
                <a:srgbClr val="008000"/>
              </a:solidFill>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22</a:t>
            </a:fld>
            <a:endParaRPr lang="en-US" dirty="0"/>
          </a:p>
        </p:txBody>
      </p:sp>
    </p:spTree>
    <p:extLst>
      <p:ext uri="{BB962C8B-B14F-4D97-AF65-F5344CB8AC3E}">
        <p14:creationId xmlns:p14="http://schemas.microsoft.com/office/powerpoint/2010/main" val="1931608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The sustainable marketing goals of long-term consumer and business welfare can be achieved only through ethical marketing conduct.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Not all managers have fine moral sensitivity and hence companies need to develop corporate marketing ethics policies</a:t>
            </a:r>
            <a:r>
              <a:rPr lang="en-US" altLang="en-US" baseline="0" dirty="0">
                <a:solidFill>
                  <a:srgbClr val="008000"/>
                </a:solidFill>
                <a:latin typeface="Arial" panose="020B0604020202020204" pitchFamily="34" charset="0"/>
                <a:ea typeface="ＭＳ Ｐゴシック" panose="020B0600070205080204" pitchFamily="34" charset="-128"/>
              </a:rPr>
              <a:t> – broad g</a:t>
            </a:r>
            <a:r>
              <a:rPr lang="en-US" altLang="en-US" dirty="0">
                <a:solidFill>
                  <a:srgbClr val="008000"/>
                </a:solidFill>
                <a:latin typeface="Arial" panose="020B0604020202020204" pitchFamily="34" charset="0"/>
                <a:ea typeface="ＭＳ Ｐゴシック" panose="020B0600070205080204" pitchFamily="34" charset="-128"/>
              </a:rPr>
              <a:t>uidelines that everyone in the organization must follow. These policies should cover distributor relations, advertising standards, customer service, pricing, product development, and general ethical standards.</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23</a:t>
            </a:fld>
            <a:endParaRPr lang="en-US" dirty="0"/>
          </a:p>
        </p:txBody>
      </p:sp>
    </p:spTree>
    <p:extLst>
      <p:ext uri="{BB962C8B-B14F-4D97-AF65-F5344CB8AC3E}">
        <p14:creationId xmlns:p14="http://schemas.microsoft.com/office/powerpoint/2010/main" val="4351295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Managers need a set of principles that will help them figure out the moral importance of each situation and decide how far they can go in good conscience. One philosophy is that the free market and the legal system should decide such issues. Under this principle, companies and their managers are not responsible for making moral judgments. Companies can, in good conscience, do whatever the market and legal systems allow.</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A second philosophy puts responsibility not on the system but in the hands of individual companies and managers. This more enlightened philosophy suggests that a company should have a social conscience. Companies and managers should apply high standards of ethics and morality when making corporate decisions, regardless of what the system allows.</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Dealing with issues of ethics and social responsibility, in an open and forthright way, helps to build and maintain strong customer relationships based on honesty and trust. As with environmentalism, the issue of ethics presents special challenges for international marketers. Business standards and practices vary a great deal from one country</a:t>
            </a:r>
            <a:r>
              <a:rPr lang="en-US" altLang="en-US" baseline="0" dirty="0">
                <a:solidFill>
                  <a:srgbClr val="008000"/>
                </a:solidFill>
                <a:latin typeface="Arial" panose="020B0604020202020204" pitchFamily="34" charset="0"/>
                <a:ea typeface="ＭＳ Ｐゴシック" panose="020B0600070205080204" pitchFamily="34" charset="-128"/>
              </a:rPr>
              <a:t> </a:t>
            </a:r>
            <a:r>
              <a:rPr lang="en-US" altLang="en-US" dirty="0">
                <a:solidFill>
                  <a:srgbClr val="008000"/>
                </a:solidFill>
                <a:latin typeface="Arial" panose="020B0604020202020204" pitchFamily="34" charset="0"/>
                <a:ea typeface="ＭＳ Ｐゴシック" panose="020B0600070205080204" pitchFamily="34" charset="-128"/>
              </a:rPr>
              <a:t>to the next.</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36158419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The American Marketing Association, an international association of marketing managers and scholars, developed a code of ethics that calls on marketers to adopt the following ethical norms. The first norm, which is to </a:t>
            </a:r>
            <a:r>
              <a:rPr lang="en-US" altLang="en-US" b="1" dirty="0">
                <a:solidFill>
                  <a:srgbClr val="008000"/>
                </a:solidFill>
                <a:latin typeface="Arial" panose="020B0604020202020204" pitchFamily="34" charset="0"/>
                <a:ea typeface="ＭＳ Ｐゴシック" panose="020B0600070205080204" pitchFamily="34" charset="-128"/>
              </a:rPr>
              <a:t>do no harm</a:t>
            </a:r>
            <a:r>
              <a:rPr lang="en-US" altLang="en-US" dirty="0">
                <a:solidFill>
                  <a:srgbClr val="008000"/>
                </a:solidFill>
                <a:latin typeface="Arial" panose="020B0604020202020204" pitchFamily="34" charset="0"/>
                <a:ea typeface="ＭＳ Ｐゴシック" panose="020B0600070205080204" pitchFamily="34" charset="-128"/>
              </a:rPr>
              <a:t>, means consciously avoiding harmful actions or omissions by embodying high ethical standards and adhering to all applicable laws and regulations in the choices we make. The second norm, which is to </a:t>
            </a:r>
            <a:r>
              <a:rPr lang="en-US" altLang="en-US" b="1" dirty="0">
                <a:solidFill>
                  <a:srgbClr val="008000"/>
                </a:solidFill>
                <a:latin typeface="Arial" panose="020B0604020202020204" pitchFamily="34" charset="0"/>
                <a:ea typeface="ＭＳ Ｐゴシック" panose="020B0600070205080204" pitchFamily="34" charset="-128"/>
              </a:rPr>
              <a:t>foster trust in the marketing system</a:t>
            </a:r>
            <a:r>
              <a:rPr lang="en-US" altLang="en-US" dirty="0">
                <a:solidFill>
                  <a:srgbClr val="008000"/>
                </a:solidFill>
                <a:latin typeface="Arial" panose="020B0604020202020204" pitchFamily="34" charset="0"/>
                <a:ea typeface="ＭＳ Ｐゴシック" panose="020B0600070205080204" pitchFamily="34" charset="-128"/>
              </a:rPr>
              <a:t>, means striving for good faith and fair dealing so as to contribute toward the efficacy of the exchange process, and avoiding deception in product design, pricing, communication, and delivery or distribution. The third norm is to </a:t>
            </a:r>
            <a:r>
              <a:rPr lang="en-US" altLang="en-US" b="1" dirty="0">
                <a:solidFill>
                  <a:srgbClr val="008000"/>
                </a:solidFill>
                <a:latin typeface="Arial" panose="020B0604020202020204" pitchFamily="34" charset="0"/>
                <a:ea typeface="ＭＳ Ｐゴシック" panose="020B0600070205080204" pitchFamily="34" charset="-128"/>
              </a:rPr>
              <a:t>embrace ethical values</a:t>
            </a:r>
            <a:r>
              <a:rPr lang="en-US" altLang="en-US" dirty="0">
                <a:solidFill>
                  <a:srgbClr val="008000"/>
                </a:solidFill>
                <a:latin typeface="Arial" panose="020B0604020202020204" pitchFamily="34" charset="0"/>
                <a:ea typeface="ＭＳ Ｐゴシック" panose="020B0600070205080204" pitchFamily="34" charset="-128"/>
              </a:rPr>
              <a:t>. This means building relationships and enhancing consumer confidence in the integrity of marketing by affirming core values such as, honesty, responsibility, fairness, respect, transparency, and citizenship.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Companies are also developing programs to teach managers about important ethical issues and help them find the proper responses. They hold ethics workshops and seminars and create ethics committees.</a:t>
            </a:r>
          </a:p>
          <a:p>
            <a:endParaRPr lang="en-US" altLang="en-US" dirty="0">
              <a:solidFill>
                <a:srgbClr val="008000"/>
              </a:solidFill>
              <a:latin typeface="Arial" panose="020B0604020202020204" pitchFamily="34" charset="0"/>
              <a:ea typeface="ＭＳ Ｐゴシック" panose="020B0600070205080204" pitchFamily="34" charset="-128"/>
            </a:endParaRP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25</a:t>
            </a:fld>
            <a:endParaRPr lang="en-US" dirty="0"/>
          </a:p>
        </p:txBody>
      </p:sp>
    </p:spTree>
    <p:extLst>
      <p:ext uri="{BB962C8B-B14F-4D97-AF65-F5344CB8AC3E}">
        <p14:creationId xmlns:p14="http://schemas.microsoft.com/office/powerpoint/2010/main" val="1216784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ea typeface="ＭＳ Ｐゴシック" panose="020B0600070205080204" pitchFamily="34" charset="-128"/>
              </a:rPr>
              <a:t>Sustainable companies are those that create value for customers through socially, environmentally, and ethically responsible actions. Sustainable marketing goes beyond caring for the needs and wants of today’</a:t>
            </a:r>
            <a:r>
              <a:rPr lang="en-US" altLang="ja-JP" dirty="0">
                <a:solidFill>
                  <a:srgbClr val="008000"/>
                </a:solidFill>
                <a:latin typeface="Arial" panose="020B0604020202020204" pitchFamily="34" charset="0"/>
                <a:ea typeface="ＭＳ Ｐゴシック" panose="020B0600070205080204" pitchFamily="34" charset="-128"/>
              </a:rPr>
              <a:t>s customers. It means pursuing the mission of a triple bottom line which is people, planet, and profits. </a:t>
            </a:r>
          </a:p>
          <a:p>
            <a:endParaRPr lang="en-US" altLang="en-US" dirty="0">
              <a:solidFill>
                <a:srgbClr val="008000"/>
              </a:solidFill>
              <a:latin typeface="Arial" panose="020B0604020202020204" pitchFamily="34" charset="0"/>
              <a:ea typeface="ＭＳ Ｐゴシック" panose="020B0600070205080204" pitchFamily="34" charset="-128"/>
            </a:endParaRPr>
          </a:p>
          <a:p>
            <a:r>
              <a:rPr lang="en-US" altLang="en-US" dirty="0">
                <a:solidFill>
                  <a:srgbClr val="008000"/>
                </a:solidFill>
                <a:latin typeface="Arial" panose="020B0604020202020204" pitchFamily="34" charset="0"/>
                <a:ea typeface="ＭＳ Ｐゴシック" panose="020B0600070205080204" pitchFamily="34" charset="-128"/>
              </a:rPr>
              <a:t>Sustainable marketing provides the context in which companies can build profitable customer relationships by creating value for customers in order to capture value from customers in return, now and in the future.</a:t>
            </a:r>
          </a:p>
          <a:p>
            <a:endParaRPr lang="en-IN" dirty="0"/>
          </a:p>
        </p:txBody>
      </p:sp>
      <p:sp>
        <p:nvSpPr>
          <p:cNvPr id="4" name="Slide Number Placeholder 3"/>
          <p:cNvSpPr>
            <a:spLocks noGrp="1"/>
          </p:cNvSpPr>
          <p:nvPr>
            <p:ph type="sldNum" sz="quarter" idx="10"/>
          </p:nvPr>
        </p:nvSpPr>
        <p:spPr/>
        <p:txBody>
          <a:bodyPr/>
          <a:lstStyle/>
          <a:p>
            <a:fld id="{A73D6722-9B4D-4E29-B226-C325925A8118}" type="slidenum">
              <a:rPr lang="en-US" smtClean="0"/>
              <a:t>26</a:t>
            </a:fld>
            <a:endParaRPr lang="en-US" dirty="0"/>
          </a:p>
        </p:txBody>
      </p:sp>
    </p:spTree>
    <p:extLst>
      <p:ext uri="{BB962C8B-B14F-4D97-AF65-F5344CB8AC3E}">
        <p14:creationId xmlns:p14="http://schemas.microsoft.com/office/powerpoint/2010/main" val="1737637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9" name="TextBox 8"/>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1/28/2019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grpSp>
        <p:nvGrpSpPr>
          <p:cNvPr id="2" name="Group 4"/>
          <p:cNvGrpSpPr>
            <a:grpSpLocks noChangeAspect="1"/>
          </p:cNvGrpSpPr>
          <p:nvPr userDrawn="1"/>
        </p:nvGrpSpPr>
        <p:grpSpPr bwMode="auto">
          <a:xfrm>
            <a:off x="57755" y="6407126"/>
            <a:ext cx="1611690" cy="417560"/>
            <a:chOff x="21" y="4059"/>
            <a:chExt cx="1046" cy="271"/>
          </a:xfrm>
        </p:grpSpPr>
        <p:sp>
          <p:nvSpPr>
            <p:cNvPr id="3" name="AutoShape 3"/>
            <p:cNvSpPr>
              <a:spLocks noChangeAspect="1" noChangeArrowheads="1" noTextEdit="1"/>
            </p:cNvSpPr>
            <p:nvPr userDrawn="1"/>
          </p:nvSpPr>
          <p:spPr bwMode="auto">
            <a:xfrm>
              <a:off x="21" y="4059"/>
              <a:ext cx="1046" cy="2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a:solidFill>
                  <a:schemeClr val="tx1">
                    <a:alpha val="0"/>
                  </a:schemeClr>
                </a:solidFill>
              </a:endParaRPr>
            </a:p>
          </p:txBody>
        </p:sp>
        <p:sp>
          <p:nvSpPr>
            <p:cNvPr id="6" name="Freeform 5"/>
            <p:cNvSpPr>
              <a:spLocks noEditPoints="1"/>
            </p:cNvSpPr>
            <p:nvPr userDrawn="1"/>
          </p:nvSpPr>
          <p:spPr bwMode="auto">
            <a:xfrm>
              <a:off x="125" y="4168"/>
              <a:ext cx="838" cy="51"/>
            </a:xfrm>
            <a:custGeom>
              <a:avLst/>
              <a:gdLst>
                <a:gd name="T0" fmla="*/ 1055 w 21137"/>
                <a:gd name="T1" fmla="*/ 1285 h 1300"/>
                <a:gd name="T2" fmla="*/ 0 w 21137"/>
                <a:gd name="T3" fmla="*/ 1285 h 1300"/>
                <a:gd name="T4" fmla="*/ 417 w 21137"/>
                <a:gd name="T5" fmla="*/ 748 h 1300"/>
                <a:gd name="T6" fmla="*/ 1860 w 21137"/>
                <a:gd name="T7" fmla="*/ 1119 h 1300"/>
                <a:gd name="T8" fmla="*/ 1678 w 21137"/>
                <a:gd name="T9" fmla="*/ 16 h 1300"/>
                <a:gd name="T10" fmla="*/ 4021 w 21137"/>
                <a:gd name="T11" fmla="*/ 1290 h 1300"/>
                <a:gd name="T12" fmla="*/ 2636 w 21137"/>
                <a:gd name="T13" fmla="*/ 16 h 1300"/>
                <a:gd name="T14" fmla="*/ 3693 w 21137"/>
                <a:gd name="T15" fmla="*/ 16 h 1300"/>
                <a:gd name="T16" fmla="*/ 5470 w 21137"/>
                <a:gd name="T17" fmla="*/ 9 h 1300"/>
                <a:gd name="T18" fmla="*/ 5143 w 21137"/>
                <a:gd name="T19" fmla="*/ 909 h 1300"/>
                <a:gd name="T20" fmla="*/ 5610 w 21137"/>
                <a:gd name="T21" fmla="*/ 748 h 1300"/>
                <a:gd name="T22" fmla="*/ 7109 w 21137"/>
                <a:gd name="T23" fmla="*/ 16 h 1300"/>
                <a:gd name="T24" fmla="*/ 6675 w 21137"/>
                <a:gd name="T25" fmla="*/ 1285 h 1300"/>
                <a:gd name="T26" fmla="*/ 6765 w 21137"/>
                <a:gd name="T27" fmla="*/ 453 h 1300"/>
                <a:gd name="T28" fmla="*/ 7796 w 21137"/>
                <a:gd name="T29" fmla="*/ 514 h 1300"/>
                <a:gd name="T30" fmla="*/ 8407 w 21137"/>
                <a:gd name="T31" fmla="*/ 89 h 1300"/>
                <a:gd name="T32" fmla="*/ 7908 w 21137"/>
                <a:gd name="T33" fmla="*/ 309 h 1300"/>
                <a:gd name="T34" fmla="*/ 8457 w 21137"/>
                <a:gd name="T35" fmla="*/ 956 h 1300"/>
                <a:gd name="T36" fmla="*/ 7746 w 21137"/>
                <a:gd name="T37" fmla="*/ 953 h 1300"/>
                <a:gd name="T38" fmla="*/ 8119 w 21137"/>
                <a:gd name="T39" fmla="*/ 754 h 1300"/>
                <a:gd name="T40" fmla="*/ 10671 w 21137"/>
                <a:gd name="T41" fmla="*/ 1119 h 1300"/>
                <a:gd name="T42" fmla="*/ 11202 w 21137"/>
                <a:gd name="T43" fmla="*/ 16 h 1300"/>
                <a:gd name="T44" fmla="*/ 11383 w 21137"/>
                <a:gd name="T45" fmla="*/ 565 h 1300"/>
                <a:gd name="T46" fmla="*/ 11383 w 21137"/>
                <a:gd name="T47" fmla="*/ 1122 h 1300"/>
                <a:gd name="T48" fmla="*/ 11202 w 21137"/>
                <a:gd name="T49" fmla="*/ 16 h 1300"/>
                <a:gd name="T50" fmla="*/ 13458 w 21137"/>
                <a:gd name="T51" fmla="*/ 1285 h 1300"/>
                <a:gd name="T52" fmla="*/ 12402 w 21137"/>
                <a:gd name="T53" fmla="*/ 1285 h 1300"/>
                <a:gd name="T54" fmla="*/ 12819 w 21137"/>
                <a:gd name="T55" fmla="*/ 748 h 1300"/>
                <a:gd name="T56" fmla="*/ 14478 w 21137"/>
                <a:gd name="T57" fmla="*/ 16 h 1300"/>
                <a:gd name="T58" fmla="*/ 14682 w 21137"/>
                <a:gd name="T59" fmla="*/ 682 h 1300"/>
                <a:gd name="T60" fmla="*/ 15138 w 21137"/>
                <a:gd name="T61" fmla="*/ 1285 h 1300"/>
                <a:gd name="T62" fmla="*/ 14820 w 21137"/>
                <a:gd name="T63" fmla="*/ 1136 h 1300"/>
                <a:gd name="T64" fmla="*/ 14516 w 21137"/>
                <a:gd name="T65" fmla="*/ 754 h 1300"/>
                <a:gd name="T66" fmla="*/ 14160 w 21137"/>
                <a:gd name="T67" fmla="*/ 1285 h 1300"/>
                <a:gd name="T68" fmla="*/ 14411 w 21137"/>
                <a:gd name="T69" fmla="*/ 572 h 1300"/>
                <a:gd name="T70" fmla="*/ 14677 w 21137"/>
                <a:gd name="T71" fmla="*/ 260 h 1300"/>
                <a:gd name="T72" fmla="*/ 16830 w 21137"/>
                <a:gd name="T73" fmla="*/ 16 h 1300"/>
                <a:gd name="T74" fmla="*/ 15827 w 21137"/>
                <a:gd name="T75" fmla="*/ 1285 h 1300"/>
                <a:gd name="T76" fmla="*/ 16658 w 21137"/>
                <a:gd name="T77" fmla="*/ 1002 h 1300"/>
                <a:gd name="T78" fmla="*/ 17658 w 21137"/>
                <a:gd name="T79" fmla="*/ 1285 h 1300"/>
                <a:gd name="T80" fmla="*/ 19493 w 21137"/>
                <a:gd name="T81" fmla="*/ 16 h 1300"/>
                <a:gd name="T82" fmla="*/ 18488 w 21137"/>
                <a:gd name="T83" fmla="*/ 1285 h 1300"/>
                <a:gd name="T84" fmla="*/ 19320 w 21137"/>
                <a:gd name="T85" fmla="*/ 1002 h 1300"/>
                <a:gd name="T86" fmla="*/ 21137 w 21137"/>
                <a:gd name="T87" fmla="*/ 1198 h 1300"/>
                <a:gd name="T88" fmla="*/ 20176 w 21137"/>
                <a:gd name="T89" fmla="*/ 189 h 1300"/>
                <a:gd name="T90" fmla="*/ 21112 w 21137"/>
                <a:gd name="T91" fmla="*/ 293 h 1300"/>
                <a:gd name="T92" fmla="*/ 20311 w 21137"/>
                <a:gd name="T93" fmla="*/ 1004 h 1300"/>
                <a:gd name="T94" fmla="*/ 20956 w 21137"/>
                <a:gd name="T95" fmla="*/ 821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137" h="1300">
                  <a:moveTo>
                    <a:pt x="545" y="9"/>
                  </a:moveTo>
                  <a:cubicBezTo>
                    <a:pt x="672" y="9"/>
                    <a:pt x="672" y="9"/>
                    <a:pt x="672" y="9"/>
                  </a:cubicBezTo>
                  <a:cubicBezTo>
                    <a:pt x="1241" y="1285"/>
                    <a:pt x="1241" y="1285"/>
                    <a:pt x="1241" y="1285"/>
                  </a:cubicBezTo>
                  <a:cubicBezTo>
                    <a:pt x="1055" y="1285"/>
                    <a:pt x="1055" y="1285"/>
                    <a:pt x="1055" y="1285"/>
                  </a:cubicBezTo>
                  <a:cubicBezTo>
                    <a:pt x="886" y="909"/>
                    <a:pt x="886" y="909"/>
                    <a:pt x="886" y="909"/>
                  </a:cubicBezTo>
                  <a:cubicBezTo>
                    <a:pt x="345" y="909"/>
                    <a:pt x="345" y="909"/>
                    <a:pt x="345" y="909"/>
                  </a:cubicBezTo>
                  <a:cubicBezTo>
                    <a:pt x="186" y="1285"/>
                    <a:pt x="186" y="1285"/>
                    <a:pt x="186" y="1285"/>
                  </a:cubicBezTo>
                  <a:cubicBezTo>
                    <a:pt x="0" y="1285"/>
                    <a:pt x="0" y="1285"/>
                    <a:pt x="0" y="1285"/>
                  </a:cubicBezTo>
                  <a:lnTo>
                    <a:pt x="545" y="9"/>
                  </a:lnTo>
                  <a:close/>
                  <a:moveTo>
                    <a:pt x="812" y="748"/>
                  </a:moveTo>
                  <a:cubicBezTo>
                    <a:pt x="607" y="287"/>
                    <a:pt x="607" y="287"/>
                    <a:pt x="607" y="287"/>
                  </a:cubicBezTo>
                  <a:cubicBezTo>
                    <a:pt x="417" y="748"/>
                    <a:pt x="417" y="748"/>
                    <a:pt x="417" y="748"/>
                  </a:cubicBezTo>
                  <a:lnTo>
                    <a:pt x="812" y="748"/>
                  </a:lnTo>
                  <a:close/>
                  <a:moveTo>
                    <a:pt x="1678" y="16"/>
                  </a:moveTo>
                  <a:cubicBezTo>
                    <a:pt x="1860" y="16"/>
                    <a:pt x="1860" y="16"/>
                    <a:pt x="1860" y="16"/>
                  </a:cubicBezTo>
                  <a:cubicBezTo>
                    <a:pt x="1860" y="1119"/>
                    <a:pt x="1860" y="1119"/>
                    <a:pt x="1860" y="1119"/>
                  </a:cubicBezTo>
                  <a:cubicBezTo>
                    <a:pt x="2431" y="1119"/>
                    <a:pt x="2431" y="1119"/>
                    <a:pt x="2431" y="1119"/>
                  </a:cubicBezTo>
                  <a:cubicBezTo>
                    <a:pt x="2431" y="1285"/>
                    <a:pt x="2431" y="1285"/>
                    <a:pt x="2431" y="1285"/>
                  </a:cubicBezTo>
                  <a:cubicBezTo>
                    <a:pt x="1678" y="1285"/>
                    <a:pt x="1678" y="1285"/>
                    <a:pt x="1678" y="1285"/>
                  </a:cubicBezTo>
                  <a:lnTo>
                    <a:pt x="1678" y="16"/>
                  </a:lnTo>
                  <a:close/>
                  <a:moveTo>
                    <a:pt x="4392" y="16"/>
                  </a:moveTo>
                  <a:cubicBezTo>
                    <a:pt x="4573" y="16"/>
                    <a:pt x="4573" y="16"/>
                    <a:pt x="4573" y="16"/>
                  </a:cubicBezTo>
                  <a:cubicBezTo>
                    <a:pt x="4061" y="1290"/>
                    <a:pt x="4061" y="1290"/>
                    <a:pt x="4061" y="1290"/>
                  </a:cubicBezTo>
                  <a:cubicBezTo>
                    <a:pt x="4021" y="1290"/>
                    <a:pt x="4021" y="1290"/>
                    <a:pt x="4021" y="1290"/>
                  </a:cubicBezTo>
                  <a:cubicBezTo>
                    <a:pt x="3606" y="258"/>
                    <a:pt x="3606" y="258"/>
                    <a:pt x="3606" y="258"/>
                  </a:cubicBezTo>
                  <a:cubicBezTo>
                    <a:pt x="3187" y="1290"/>
                    <a:pt x="3187" y="1290"/>
                    <a:pt x="3187" y="1290"/>
                  </a:cubicBezTo>
                  <a:cubicBezTo>
                    <a:pt x="3147" y="1290"/>
                    <a:pt x="3147" y="1290"/>
                    <a:pt x="3147" y="1290"/>
                  </a:cubicBezTo>
                  <a:cubicBezTo>
                    <a:pt x="2636" y="16"/>
                    <a:pt x="2636" y="16"/>
                    <a:pt x="2636" y="16"/>
                  </a:cubicBezTo>
                  <a:cubicBezTo>
                    <a:pt x="2819" y="16"/>
                    <a:pt x="2819" y="16"/>
                    <a:pt x="2819" y="16"/>
                  </a:cubicBezTo>
                  <a:cubicBezTo>
                    <a:pt x="3168" y="891"/>
                    <a:pt x="3168" y="891"/>
                    <a:pt x="3168" y="891"/>
                  </a:cubicBezTo>
                  <a:cubicBezTo>
                    <a:pt x="3521" y="16"/>
                    <a:pt x="3521" y="16"/>
                    <a:pt x="3521" y="16"/>
                  </a:cubicBezTo>
                  <a:cubicBezTo>
                    <a:pt x="3693" y="16"/>
                    <a:pt x="3693" y="16"/>
                    <a:pt x="3693" y="16"/>
                  </a:cubicBezTo>
                  <a:cubicBezTo>
                    <a:pt x="4047" y="891"/>
                    <a:pt x="4047" y="891"/>
                    <a:pt x="4047" y="891"/>
                  </a:cubicBezTo>
                  <a:lnTo>
                    <a:pt x="4392" y="16"/>
                  </a:lnTo>
                  <a:close/>
                  <a:moveTo>
                    <a:pt x="5343" y="9"/>
                  </a:moveTo>
                  <a:cubicBezTo>
                    <a:pt x="5470" y="9"/>
                    <a:pt x="5470" y="9"/>
                    <a:pt x="5470" y="9"/>
                  </a:cubicBezTo>
                  <a:cubicBezTo>
                    <a:pt x="6039" y="1285"/>
                    <a:pt x="6039" y="1285"/>
                    <a:pt x="6039" y="1285"/>
                  </a:cubicBezTo>
                  <a:cubicBezTo>
                    <a:pt x="5853" y="1285"/>
                    <a:pt x="5853" y="1285"/>
                    <a:pt x="5853" y="1285"/>
                  </a:cubicBezTo>
                  <a:cubicBezTo>
                    <a:pt x="5685" y="909"/>
                    <a:pt x="5685" y="909"/>
                    <a:pt x="5685" y="909"/>
                  </a:cubicBezTo>
                  <a:cubicBezTo>
                    <a:pt x="5143" y="909"/>
                    <a:pt x="5143" y="909"/>
                    <a:pt x="5143" y="909"/>
                  </a:cubicBezTo>
                  <a:cubicBezTo>
                    <a:pt x="4984" y="1285"/>
                    <a:pt x="4984" y="1285"/>
                    <a:pt x="4984" y="1285"/>
                  </a:cubicBezTo>
                  <a:cubicBezTo>
                    <a:pt x="4798" y="1285"/>
                    <a:pt x="4798" y="1285"/>
                    <a:pt x="4798" y="1285"/>
                  </a:cubicBezTo>
                  <a:lnTo>
                    <a:pt x="5343" y="9"/>
                  </a:lnTo>
                  <a:close/>
                  <a:moveTo>
                    <a:pt x="5610" y="748"/>
                  </a:moveTo>
                  <a:cubicBezTo>
                    <a:pt x="5405" y="287"/>
                    <a:pt x="5405" y="287"/>
                    <a:pt x="5405" y="287"/>
                  </a:cubicBezTo>
                  <a:cubicBezTo>
                    <a:pt x="5215" y="748"/>
                    <a:pt x="5215" y="748"/>
                    <a:pt x="5215" y="748"/>
                  </a:cubicBezTo>
                  <a:lnTo>
                    <a:pt x="5610" y="748"/>
                  </a:lnTo>
                  <a:close/>
                  <a:moveTo>
                    <a:pt x="7109" y="16"/>
                  </a:moveTo>
                  <a:cubicBezTo>
                    <a:pt x="7330" y="16"/>
                    <a:pt x="7330" y="16"/>
                    <a:pt x="7330" y="16"/>
                  </a:cubicBezTo>
                  <a:cubicBezTo>
                    <a:pt x="6861" y="614"/>
                    <a:pt x="6861" y="614"/>
                    <a:pt x="6861" y="614"/>
                  </a:cubicBezTo>
                  <a:cubicBezTo>
                    <a:pt x="6861" y="1285"/>
                    <a:pt x="6861" y="1285"/>
                    <a:pt x="6861" y="1285"/>
                  </a:cubicBezTo>
                  <a:cubicBezTo>
                    <a:pt x="6675" y="1285"/>
                    <a:pt x="6675" y="1285"/>
                    <a:pt x="6675" y="1285"/>
                  </a:cubicBezTo>
                  <a:cubicBezTo>
                    <a:pt x="6675" y="614"/>
                    <a:pt x="6675" y="614"/>
                    <a:pt x="6675" y="614"/>
                  </a:cubicBezTo>
                  <a:cubicBezTo>
                    <a:pt x="6206" y="16"/>
                    <a:pt x="6206" y="16"/>
                    <a:pt x="6206" y="16"/>
                  </a:cubicBezTo>
                  <a:cubicBezTo>
                    <a:pt x="6426" y="16"/>
                    <a:pt x="6426" y="16"/>
                    <a:pt x="6426" y="16"/>
                  </a:cubicBezTo>
                  <a:cubicBezTo>
                    <a:pt x="6765" y="453"/>
                    <a:pt x="6765" y="453"/>
                    <a:pt x="6765" y="453"/>
                  </a:cubicBezTo>
                  <a:lnTo>
                    <a:pt x="7109" y="16"/>
                  </a:lnTo>
                  <a:close/>
                  <a:moveTo>
                    <a:pt x="8119" y="754"/>
                  </a:moveTo>
                  <a:cubicBezTo>
                    <a:pt x="7981" y="670"/>
                    <a:pt x="7981" y="670"/>
                    <a:pt x="7981" y="670"/>
                  </a:cubicBezTo>
                  <a:cubicBezTo>
                    <a:pt x="7894" y="617"/>
                    <a:pt x="7833" y="565"/>
                    <a:pt x="7796" y="514"/>
                  </a:cubicBezTo>
                  <a:cubicBezTo>
                    <a:pt x="7759" y="463"/>
                    <a:pt x="7741" y="404"/>
                    <a:pt x="7741" y="337"/>
                  </a:cubicBezTo>
                  <a:cubicBezTo>
                    <a:pt x="7741" y="236"/>
                    <a:pt x="7776" y="157"/>
                    <a:pt x="7845" y="93"/>
                  </a:cubicBezTo>
                  <a:cubicBezTo>
                    <a:pt x="7914" y="31"/>
                    <a:pt x="8005" y="0"/>
                    <a:pt x="8115" y="0"/>
                  </a:cubicBezTo>
                  <a:cubicBezTo>
                    <a:pt x="8221" y="0"/>
                    <a:pt x="8318" y="30"/>
                    <a:pt x="8407" y="89"/>
                  </a:cubicBezTo>
                  <a:cubicBezTo>
                    <a:pt x="8407" y="295"/>
                    <a:pt x="8407" y="295"/>
                    <a:pt x="8407" y="295"/>
                  </a:cubicBezTo>
                  <a:cubicBezTo>
                    <a:pt x="8315" y="208"/>
                    <a:pt x="8217" y="164"/>
                    <a:pt x="8112" y="164"/>
                  </a:cubicBezTo>
                  <a:cubicBezTo>
                    <a:pt x="8052" y="164"/>
                    <a:pt x="8004" y="177"/>
                    <a:pt x="7965" y="204"/>
                  </a:cubicBezTo>
                  <a:cubicBezTo>
                    <a:pt x="7927" y="232"/>
                    <a:pt x="7908" y="267"/>
                    <a:pt x="7908" y="309"/>
                  </a:cubicBezTo>
                  <a:cubicBezTo>
                    <a:pt x="7908" y="348"/>
                    <a:pt x="7922" y="384"/>
                    <a:pt x="7950" y="416"/>
                  </a:cubicBezTo>
                  <a:cubicBezTo>
                    <a:pt x="7979" y="450"/>
                    <a:pt x="8023" y="485"/>
                    <a:pt x="8086" y="521"/>
                  </a:cubicBezTo>
                  <a:cubicBezTo>
                    <a:pt x="8224" y="603"/>
                    <a:pt x="8224" y="603"/>
                    <a:pt x="8224" y="603"/>
                  </a:cubicBezTo>
                  <a:cubicBezTo>
                    <a:pt x="8379" y="696"/>
                    <a:pt x="8457" y="813"/>
                    <a:pt x="8457" y="956"/>
                  </a:cubicBezTo>
                  <a:cubicBezTo>
                    <a:pt x="8457" y="1057"/>
                    <a:pt x="8423" y="1141"/>
                    <a:pt x="8355" y="1204"/>
                  </a:cubicBezTo>
                  <a:cubicBezTo>
                    <a:pt x="8287" y="1268"/>
                    <a:pt x="8198" y="1300"/>
                    <a:pt x="8089" y="1300"/>
                  </a:cubicBezTo>
                  <a:cubicBezTo>
                    <a:pt x="7964" y="1300"/>
                    <a:pt x="7849" y="1261"/>
                    <a:pt x="7746" y="1185"/>
                  </a:cubicBezTo>
                  <a:cubicBezTo>
                    <a:pt x="7746" y="953"/>
                    <a:pt x="7746" y="953"/>
                    <a:pt x="7746" y="953"/>
                  </a:cubicBezTo>
                  <a:cubicBezTo>
                    <a:pt x="7845" y="1077"/>
                    <a:pt x="7958" y="1140"/>
                    <a:pt x="8087" y="1140"/>
                  </a:cubicBezTo>
                  <a:cubicBezTo>
                    <a:pt x="8144" y="1140"/>
                    <a:pt x="8192" y="1124"/>
                    <a:pt x="8229" y="1092"/>
                  </a:cubicBezTo>
                  <a:cubicBezTo>
                    <a:pt x="8267" y="1061"/>
                    <a:pt x="8286" y="1021"/>
                    <a:pt x="8286" y="973"/>
                  </a:cubicBezTo>
                  <a:cubicBezTo>
                    <a:pt x="8286" y="896"/>
                    <a:pt x="8230" y="823"/>
                    <a:pt x="8119" y="754"/>
                  </a:cubicBezTo>
                  <a:moveTo>
                    <a:pt x="9917" y="16"/>
                  </a:moveTo>
                  <a:cubicBezTo>
                    <a:pt x="10099" y="16"/>
                    <a:pt x="10099" y="16"/>
                    <a:pt x="10099" y="16"/>
                  </a:cubicBezTo>
                  <a:cubicBezTo>
                    <a:pt x="10099" y="1119"/>
                    <a:pt x="10099" y="1119"/>
                    <a:pt x="10099" y="1119"/>
                  </a:cubicBezTo>
                  <a:cubicBezTo>
                    <a:pt x="10671" y="1119"/>
                    <a:pt x="10671" y="1119"/>
                    <a:pt x="10671" y="1119"/>
                  </a:cubicBezTo>
                  <a:cubicBezTo>
                    <a:pt x="10671" y="1285"/>
                    <a:pt x="10671" y="1285"/>
                    <a:pt x="10671" y="1285"/>
                  </a:cubicBezTo>
                  <a:cubicBezTo>
                    <a:pt x="9917" y="1285"/>
                    <a:pt x="9917" y="1285"/>
                    <a:pt x="9917" y="1285"/>
                  </a:cubicBezTo>
                  <a:lnTo>
                    <a:pt x="9917" y="16"/>
                  </a:lnTo>
                  <a:close/>
                  <a:moveTo>
                    <a:pt x="11202" y="16"/>
                  </a:moveTo>
                  <a:cubicBezTo>
                    <a:pt x="11921" y="16"/>
                    <a:pt x="11921" y="16"/>
                    <a:pt x="11921" y="16"/>
                  </a:cubicBezTo>
                  <a:cubicBezTo>
                    <a:pt x="11921" y="177"/>
                    <a:pt x="11921" y="177"/>
                    <a:pt x="11921" y="177"/>
                  </a:cubicBezTo>
                  <a:cubicBezTo>
                    <a:pt x="11383" y="177"/>
                    <a:pt x="11383" y="177"/>
                    <a:pt x="11383" y="177"/>
                  </a:cubicBezTo>
                  <a:cubicBezTo>
                    <a:pt x="11383" y="565"/>
                    <a:pt x="11383" y="565"/>
                    <a:pt x="11383" y="565"/>
                  </a:cubicBezTo>
                  <a:cubicBezTo>
                    <a:pt x="11903" y="565"/>
                    <a:pt x="11903" y="565"/>
                    <a:pt x="11903" y="565"/>
                  </a:cubicBezTo>
                  <a:cubicBezTo>
                    <a:pt x="11903" y="727"/>
                    <a:pt x="11903" y="727"/>
                    <a:pt x="11903" y="727"/>
                  </a:cubicBezTo>
                  <a:cubicBezTo>
                    <a:pt x="11383" y="727"/>
                    <a:pt x="11383" y="727"/>
                    <a:pt x="11383" y="727"/>
                  </a:cubicBezTo>
                  <a:cubicBezTo>
                    <a:pt x="11383" y="1122"/>
                    <a:pt x="11383" y="1122"/>
                    <a:pt x="11383" y="1122"/>
                  </a:cubicBezTo>
                  <a:cubicBezTo>
                    <a:pt x="11939" y="1122"/>
                    <a:pt x="11939" y="1122"/>
                    <a:pt x="11939" y="1122"/>
                  </a:cubicBezTo>
                  <a:cubicBezTo>
                    <a:pt x="11939" y="1283"/>
                    <a:pt x="11939" y="1283"/>
                    <a:pt x="11939" y="1283"/>
                  </a:cubicBezTo>
                  <a:cubicBezTo>
                    <a:pt x="11202" y="1283"/>
                    <a:pt x="11202" y="1283"/>
                    <a:pt x="11202" y="1283"/>
                  </a:cubicBezTo>
                  <a:lnTo>
                    <a:pt x="11202" y="16"/>
                  </a:lnTo>
                  <a:close/>
                  <a:moveTo>
                    <a:pt x="12946" y="9"/>
                  </a:moveTo>
                  <a:cubicBezTo>
                    <a:pt x="13075" y="9"/>
                    <a:pt x="13075" y="9"/>
                    <a:pt x="13075" y="9"/>
                  </a:cubicBezTo>
                  <a:cubicBezTo>
                    <a:pt x="13643" y="1285"/>
                    <a:pt x="13643" y="1285"/>
                    <a:pt x="13643" y="1285"/>
                  </a:cubicBezTo>
                  <a:cubicBezTo>
                    <a:pt x="13458" y="1285"/>
                    <a:pt x="13458" y="1285"/>
                    <a:pt x="13458" y="1285"/>
                  </a:cubicBezTo>
                  <a:cubicBezTo>
                    <a:pt x="13288" y="909"/>
                    <a:pt x="13288" y="909"/>
                    <a:pt x="13288" y="909"/>
                  </a:cubicBezTo>
                  <a:cubicBezTo>
                    <a:pt x="12746" y="909"/>
                    <a:pt x="12746" y="909"/>
                    <a:pt x="12746" y="909"/>
                  </a:cubicBezTo>
                  <a:cubicBezTo>
                    <a:pt x="12588" y="1285"/>
                    <a:pt x="12588" y="1285"/>
                    <a:pt x="12588" y="1285"/>
                  </a:cubicBezTo>
                  <a:cubicBezTo>
                    <a:pt x="12402" y="1285"/>
                    <a:pt x="12402" y="1285"/>
                    <a:pt x="12402" y="1285"/>
                  </a:cubicBezTo>
                  <a:lnTo>
                    <a:pt x="12946" y="9"/>
                  </a:lnTo>
                  <a:close/>
                  <a:moveTo>
                    <a:pt x="13214" y="748"/>
                  </a:moveTo>
                  <a:cubicBezTo>
                    <a:pt x="13009" y="287"/>
                    <a:pt x="13009" y="287"/>
                    <a:pt x="13009" y="287"/>
                  </a:cubicBezTo>
                  <a:cubicBezTo>
                    <a:pt x="12819" y="748"/>
                    <a:pt x="12819" y="748"/>
                    <a:pt x="12819" y="748"/>
                  </a:cubicBezTo>
                  <a:lnTo>
                    <a:pt x="13214" y="748"/>
                  </a:lnTo>
                  <a:close/>
                  <a:moveTo>
                    <a:pt x="14160" y="1285"/>
                  </a:moveTo>
                  <a:cubicBezTo>
                    <a:pt x="14160" y="16"/>
                    <a:pt x="14160" y="16"/>
                    <a:pt x="14160" y="16"/>
                  </a:cubicBezTo>
                  <a:cubicBezTo>
                    <a:pt x="14478" y="16"/>
                    <a:pt x="14478" y="16"/>
                    <a:pt x="14478" y="16"/>
                  </a:cubicBezTo>
                  <a:cubicBezTo>
                    <a:pt x="14606" y="16"/>
                    <a:pt x="14708" y="48"/>
                    <a:pt x="14784" y="112"/>
                  </a:cubicBezTo>
                  <a:cubicBezTo>
                    <a:pt x="14859" y="175"/>
                    <a:pt x="14896" y="261"/>
                    <a:pt x="14896" y="369"/>
                  </a:cubicBezTo>
                  <a:cubicBezTo>
                    <a:pt x="14896" y="444"/>
                    <a:pt x="14878" y="507"/>
                    <a:pt x="14841" y="560"/>
                  </a:cubicBezTo>
                  <a:cubicBezTo>
                    <a:pt x="14804" y="616"/>
                    <a:pt x="14751" y="655"/>
                    <a:pt x="14682" y="682"/>
                  </a:cubicBezTo>
                  <a:cubicBezTo>
                    <a:pt x="14723" y="708"/>
                    <a:pt x="14762" y="745"/>
                    <a:pt x="14801" y="791"/>
                  </a:cubicBezTo>
                  <a:cubicBezTo>
                    <a:pt x="14840" y="837"/>
                    <a:pt x="14895" y="917"/>
                    <a:pt x="14964" y="1031"/>
                  </a:cubicBezTo>
                  <a:cubicBezTo>
                    <a:pt x="15008" y="1103"/>
                    <a:pt x="15045" y="1158"/>
                    <a:pt x="15071" y="1195"/>
                  </a:cubicBezTo>
                  <a:cubicBezTo>
                    <a:pt x="15138" y="1285"/>
                    <a:pt x="15138" y="1285"/>
                    <a:pt x="15138" y="1285"/>
                  </a:cubicBezTo>
                  <a:cubicBezTo>
                    <a:pt x="14922" y="1285"/>
                    <a:pt x="14922" y="1285"/>
                    <a:pt x="14922" y="1285"/>
                  </a:cubicBezTo>
                  <a:cubicBezTo>
                    <a:pt x="14867" y="1201"/>
                    <a:pt x="14867" y="1201"/>
                    <a:pt x="14867" y="1201"/>
                  </a:cubicBezTo>
                  <a:cubicBezTo>
                    <a:pt x="14865" y="1199"/>
                    <a:pt x="14861" y="1193"/>
                    <a:pt x="14856" y="1186"/>
                  </a:cubicBezTo>
                  <a:cubicBezTo>
                    <a:pt x="14820" y="1136"/>
                    <a:pt x="14820" y="1136"/>
                    <a:pt x="14820" y="1136"/>
                  </a:cubicBezTo>
                  <a:cubicBezTo>
                    <a:pt x="14764" y="1043"/>
                    <a:pt x="14764" y="1043"/>
                    <a:pt x="14764" y="1043"/>
                  </a:cubicBezTo>
                  <a:cubicBezTo>
                    <a:pt x="14704" y="944"/>
                    <a:pt x="14704" y="944"/>
                    <a:pt x="14704" y="944"/>
                  </a:cubicBezTo>
                  <a:cubicBezTo>
                    <a:pt x="14666" y="893"/>
                    <a:pt x="14631" y="851"/>
                    <a:pt x="14600" y="820"/>
                  </a:cubicBezTo>
                  <a:cubicBezTo>
                    <a:pt x="14569" y="788"/>
                    <a:pt x="14541" y="767"/>
                    <a:pt x="14516" y="754"/>
                  </a:cubicBezTo>
                  <a:cubicBezTo>
                    <a:pt x="14490" y="740"/>
                    <a:pt x="14449" y="733"/>
                    <a:pt x="14389" y="733"/>
                  </a:cubicBezTo>
                  <a:cubicBezTo>
                    <a:pt x="14342" y="733"/>
                    <a:pt x="14342" y="733"/>
                    <a:pt x="14342" y="733"/>
                  </a:cubicBezTo>
                  <a:cubicBezTo>
                    <a:pt x="14342" y="1285"/>
                    <a:pt x="14342" y="1285"/>
                    <a:pt x="14342" y="1285"/>
                  </a:cubicBezTo>
                  <a:lnTo>
                    <a:pt x="14160" y="1285"/>
                  </a:lnTo>
                  <a:close/>
                  <a:moveTo>
                    <a:pt x="14396" y="170"/>
                  </a:moveTo>
                  <a:cubicBezTo>
                    <a:pt x="14342" y="170"/>
                    <a:pt x="14342" y="170"/>
                    <a:pt x="14342" y="170"/>
                  </a:cubicBezTo>
                  <a:cubicBezTo>
                    <a:pt x="14342" y="572"/>
                    <a:pt x="14342" y="572"/>
                    <a:pt x="14342" y="572"/>
                  </a:cubicBezTo>
                  <a:cubicBezTo>
                    <a:pt x="14411" y="572"/>
                    <a:pt x="14411" y="572"/>
                    <a:pt x="14411" y="572"/>
                  </a:cubicBezTo>
                  <a:cubicBezTo>
                    <a:pt x="14503" y="572"/>
                    <a:pt x="14566" y="564"/>
                    <a:pt x="14600" y="548"/>
                  </a:cubicBezTo>
                  <a:cubicBezTo>
                    <a:pt x="14634" y="531"/>
                    <a:pt x="14661" y="508"/>
                    <a:pt x="14680" y="476"/>
                  </a:cubicBezTo>
                  <a:cubicBezTo>
                    <a:pt x="14699" y="445"/>
                    <a:pt x="14709" y="408"/>
                    <a:pt x="14709" y="368"/>
                  </a:cubicBezTo>
                  <a:cubicBezTo>
                    <a:pt x="14709" y="327"/>
                    <a:pt x="14698" y="292"/>
                    <a:pt x="14677" y="260"/>
                  </a:cubicBezTo>
                  <a:cubicBezTo>
                    <a:pt x="14655" y="227"/>
                    <a:pt x="14626" y="204"/>
                    <a:pt x="14587" y="191"/>
                  </a:cubicBezTo>
                  <a:cubicBezTo>
                    <a:pt x="14548" y="177"/>
                    <a:pt x="14485" y="170"/>
                    <a:pt x="14396" y="170"/>
                  </a:cubicBezTo>
                  <a:moveTo>
                    <a:pt x="16658" y="16"/>
                  </a:moveTo>
                  <a:cubicBezTo>
                    <a:pt x="16830" y="16"/>
                    <a:pt x="16830" y="16"/>
                    <a:pt x="16830" y="16"/>
                  </a:cubicBezTo>
                  <a:cubicBezTo>
                    <a:pt x="16830" y="1285"/>
                    <a:pt x="16830" y="1285"/>
                    <a:pt x="16830" y="1285"/>
                  </a:cubicBezTo>
                  <a:cubicBezTo>
                    <a:pt x="16675" y="1285"/>
                    <a:pt x="16675" y="1285"/>
                    <a:pt x="16675" y="1285"/>
                  </a:cubicBezTo>
                  <a:cubicBezTo>
                    <a:pt x="15827" y="308"/>
                    <a:pt x="15827" y="308"/>
                    <a:pt x="15827" y="308"/>
                  </a:cubicBezTo>
                  <a:cubicBezTo>
                    <a:pt x="15827" y="1285"/>
                    <a:pt x="15827" y="1285"/>
                    <a:pt x="15827" y="1285"/>
                  </a:cubicBezTo>
                  <a:cubicBezTo>
                    <a:pt x="15656" y="1285"/>
                    <a:pt x="15656" y="1285"/>
                    <a:pt x="15656" y="1285"/>
                  </a:cubicBezTo>
                  <a:cubicBezTo>
                    <a:pt x="15656" y="16"/>
                    <a:pt x="15656" y="16"/>
                    <a:pt x="15656" y="16"/>
                  </a:cubicBezTo>
                  <a:cubicBezTo>
                    <a:pt x="15803" y="16"/>
                    <a:pt x="15803" y="16"/>
                    <a:pt x="15803" y="16"/>
                  </a:cubicBezTo>
                  <a:cubicBezTo>
                    <a:pt x="16658" y="1002"/>
                    <a:pt x="16658" y="1002"/>
                    <a:pt x="16658" y="1002"/>
                  </a:cubicBezTo>
                  <a:lnTo>
                    <a:pt x="16658" y="16"/>
                  </a:lnTo>
                  <a:close/>
                  <a:moveTo>
                    <a:pt x="17477" y="16"/>
                  </a:moveTo>
                  <a:cubicBezTo>
                    <a:pt x="17658" y="16"/>
                    <a:pt x="17658" y="16"/>
                    <a:pt x="17658" y="16"/>
                  </a:cubicBezTo>
                  <a:cubicBezTo>
                    <a:pt x="17658" y="1285"/>
                    <a:pt x="17658" y="1285"/>
                    <a:pt x="17658" y="1285"/>
                  </a:cubicBezTo>
                  <a:cubicBezTo>
                    <a:pt x="17477" y="1285"/>
                    <a:pt x="17477" y="1285"/>
                    <a:pt x="17477" y="1285"/>
                  </a:cubicBezTo>
                  <a:lnTo>
                    <a:pt x="17477" y="16"/>
                  </a:lnTo>
                  <a:close/>
                  <a:moveTo>
                    <a:pt x="19320" y="16"/>
                  </a:moveTo>
                  <a:cubicBezTo>
                    <a:pt x="19493" y="16"/>
                    <a:pt x="19493" y="16"/>
                    <a:pt x="19493" y="16"/>
                  </a:cubicBezTo>
                  <a:cubicBezTo>
                    <a:pt x="19493" y="1285"/>
                    <a:pt x="19493" y="1285"/>
                    <a:pt x="19493" y="1285"/>
                  </a:cubicBezTo>
                  <a:cubicBezTo>
                    <a:pt x="19337" y="1285"/>
                    <a:pt x="19337" y="1285"/>
                    <a:pt x="19337" y="1285"/>
                  </a:cubicBezTo>
                  <a:cubicBezTo>
                    <a:pt x="18488" y="308"/>
                    <a:pt x="18488" y="308"/>
                    <a:pt x="18488" y="308"/>
                  </a:cubicBezTo>
                  <a:cubicBezTo>
                    <a:pt x="18488" y="1285"/>
                    <a:pt x="18488" y="1285"/>
                    <a:pt x="18488" y="1285"/>
                  </a:cubicBezTo>
                  <a:cubicBezTo>
                    <a:pt x="18317" y="1285"/>
                    <a:pt x="18317" y="1285"/>
                    <a:pt x="18317" y="1285"/>
                  </a:cubicBezTo>
                  <a:cubicBezTo>
                    <a:pt x="18317" y="16"/>
                    <a:pt x="18317" y="16"/>
                    <a:pt x="18317" y="16"/>
                  </a:cubicBezTo>
                  <a:cubicBezTo>
                    <a:pt x="18464" y="16"/>
                    <a:pt x="18464" y="16"/>
                    <a:pt x="18464" y="16"/>
                  </a:cubicBezTo>
                  <a:cubicBezTo>
                    <a:pt x="19320" y="1002"/>
                    <a:pt x="19320" y="1002"/>
                    <a:pt x="19320" y="1002"/>
                  </a:cubicBezTo>
                  <a:lnTo>
                    <a:pt x="19320" y="16"/>
                  </a:lnTo>
                  <a:close/>
                  <a:moveTo>
                    <a:pt x="20712" y="659"/>
                  </a:moveTo>
                  <a:cubicBezTo>
                    <a:pt x="21137" y="659"/>
                    <a:pt x="21137" y="659"/>
                    <a:pt x="21137" y="659"/>
                  </a:cubicBezTo>
                  <a:cubicBezTo>
                    <a:pt x="21137" y="1198"/>
                    <a:pt x="21137" y="1198"/>
                    <a:pt x="21137" y="1198"/>
                  </a:cubicBezTo>
                  <a:cubicBezTo>
                    <a:pt x="20981" y="1266"/>
                    <a:pt x="20826" y="1300"/>
                    <a:pt x="20673" y="1300"/>
                  </a:cubicBezTo>
                  <a:cubicBezTo>
                    <a:pt x="20463" y="1300"/>
                    <a:pt x="20294" y="1239"/>
                    <a:pt x="20169" y="1115"/>
                  </a:cubicBezTo>
                  <a:cubicBezTo>
                    <a:pt x="20043" y="994"/>
                    <a:pt x="19980" y="842"/>
                    <a:pt x="19980" y="662"/>
                  </a:cubicBezTo>
                  <a:cubicBezTo>
                    <a:pt x="19980" y="473"/>
                    <a:pt x="20045" y="314"/>
                    <a:pt x="20176" y="189"/>
                  </a:cubicBezTo>
                  <a:cubicBezTo>
                    <a:pt x="20306" y="63"/>
                    <a:pt x="20469" y="0"/>
                    <a:pt x="20666" y="0"/>
                  </a:cubicBezTo>
                  <a:cubicBezTo>
                    <a:pt x="20736" y="0"/>
                    <a:pt x="20804" y="8"/>
                    <a:pt x="20869" y="22"/>
                  </a:cubicBezTo>
                  <a:cubicBezTo>
                    <a:pt x="20933" y="39"/>
                    <a:pt x="21014" y="66"/>
                    <a:pt x="21112" y="109"/>
                  </a:cubicBezTo>
                  <a:cubicBezTo>
                    <a:pt x="21112" y="293"/>
                    <a:pt x="21112" y="293"/>
                    <a:pt x="21112" y="293"/>
                  </a:cubicBezTo>
                  <a:cubicBezTo>
                    <a:pt x="20961" y="205"/>
                    <a:pt x="20811" y="161"/>
                    <a:pt x="20661" y="161"/>
                  </a:cubicBezTo>
                  <a:cubicBezTo>
                    <a:pt x="20523" y="161"/>
                    <a:pt x="20407" y="209"/>
                    <a:pt x="20311" y="303"/>
                  </a:cubicBezTo>
                  <a:cubicBezTo>
                    <a:pt x="20215" y="397"/>
                    <a:pt x="20169" y="514"/>
                    <a:pt x="20169" y="651"/>
                  </a:cubicBezTo>
                  <a:cubicBezTo>
                    <a:pt x="20169" y="795"/>
                    <a:pt x="20215" y="913"/>
                    <a:pt x="20311" y="1004"/>
                  </a:cubicBezTo>
                  <a:cubicBezTo>
                    <a:pt x="20407" y="1096"/>
                    <a:pt x="20528" y="1142"/>
                    <a:pt x="20678" y="1142"/>
                  </a:cubicBezTo>
                  <a:cubicBezTo>
                    <a:pt x="20750" y="1142"/>
                    <a:pt x="20838" y="1125"/>
                    <a:pt x="20939" y="1092"/>
                  </a:cubicBezTo>
                  <a:cubicBezTo>
                    <a:pt x="20956" y="1087"/>
                    <a:pt x="20956" y="1087"/>
                    <a:pt x="20956" y="1087"/>
                  </a:cubicBezTo>
                  <a:cubicBezTo>
                    <a:pt x="20956" y="821"/>
                    <a:pt x="20956" y="821"/>
                    <a:pt x="20956" y="821"/>
                  </a:cubicBezTo>
                  <a:cubicBezTo>
                    <a:pt x="20712" y="821"/>
                    <a:pt x="20712" y="821"/>
                    <a:pt x="20712" y="821"/>
                  </a:cubicBezTo>
                  <a:lnTo>
                    <a:pt x="20712" y="65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grpSp>
      <p:sp>
        <p:nvSpPr>
          <p:cNvPr id="18" name="Text Placeholder 17"/>
          <p:cNvSpPr>
            <a:spLocks noGrp="1"/>
          </p:cNvSpPr>
          <p:nvPr>
            <p:ph type="body" sz="quarter" idx="16" hasCustomPrompt="1"/>
          </p:nvPr>
        </p:nvSpPr>
        <p:spPr>
          <a:xfrm>
            <a:off x="1752600" y="6529254"/>
            <a:ext cx="5867400" cy="187537"/>
          </a:xfrm>
        </p:spPr>
        <p:txBody>
          <a:bodyPr/>
          <a:lstStyle>
            <a:lvl1pPr marL="0" indent="0">
              <a:buNone/>
              <a:defRPr sz="1200" baseline="0"/>
            </a:lvl1pPr>
          </a:lstStyle>
          <a:p>
            <a:pPr lvl="0"/>
            <a:r>
              <a:rPr lang="en-US" dirty="0"/>
              <a:t>Click to add copyright line</a:t>
            </a:r>
            <a:endParaRPr lang="en-IN"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pic>
        <p:nvPicPr>
          <p:cNvPr id="17" name="Picture 16"/>
          <p:cNvPicPr>
            <a:picLocks/>
          </p:cNvPicPr>
          <p:nvPr userDrawn="1"/>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Tree>
    <p:extLst>
      <p:ext uri="{BB962C8B-B14F-4D97-AF65-F5344CB8AC3E}">
        <p14:creationId xmlns:p14="http://schemas.microsoft.com/office/powerpoint/2010/main" val="298106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1/28/2019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1/28/2019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1/28/2019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1/28/2019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1/28/2019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1/28/2019</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8" name="TextBox 7"/>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6" r:id="rId3"/>
    <p:sldLayoutId id="2147483650" r:id="rId4"/>
    <p:sldLayoutId id="2147483659" r:id="rId5"/>
    <p:sldLayoutId id="2147483658" r:id="rId6"/>
    <p:sldLayoutId id="2147483660" r:id="rId7"/>
    <p:sldLayoutId id="2147483651" r:id="rId8"/>
    <p:sldLayoutId id="2147483654" r:id="rId9"/>
    <p:sldLayoutId id="2147483655" r:id="rId10"/>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www.coca-cola.co.uk/content/dam/journey/gb/en/hidden/PDFs/Coca-Cola-Sustainable-Packaging-Report-2015.pdf" TargetMode="External"/><Relationship Id="rId2" Type="http://schemas.openxmlformats.org/officeDocument/2006/relationships/hyperlink" Target="http://www.coca-cola.co.uk/content/dam/journey/gb/en/hidden/PDFs/Coca-Cola-Energy-Climate-Change-Report-2015.pdf" TargetMode="External"/><Relationship Id="rId1" Type="http://schemas.openxmlformats.org/officeDocument/2006/relationships/slideLayout" Target="../slideLayouts/slideLayout4.xml"/><Relationship Id="rId6" Type="http://schemas.openxmlformats.org/officeDocument/2006/relationships/hyperlink" Target="http://www.coca-cola.co.uk/about-us/corporate-sustainability-report" TargetMode="External"/><Relationship Id="rId5" Type="http://schemas.openxmlformats.org/officeDocument/2006/relationships/hyperlink" Target="http://www.coca-cola.co.uk/content/dam/journey/gb/en/hidden/PDFs/Coca-Cola-Wellbeing-Acitve-Lifestyles-Report-2015.pdf" TargetMode="External"/><Relationship Id="rId4" Type="http://schemas.openxmlformats.org/officeDocument/2006/relationships/hyperlink" Target="http://www.coca-cola.co.uk/content/dam/journey/gb/en/hidden/PDFs/Coca-Cola-Wellbeing-Product-Portfolio-Report-2015.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 Placeholder 4"/>
          <p:cNvSpPr>
            <a:spLocks noGrp="1"/>
          </p:cNvSpPr>
          <p:nvPr>
            <p:ph type="body" sz="quarter" idx="15"/>
          </p:nvPr>
        </p:nvSpPr>
        <p:spPr>
          <a:xfrm>
            <a:off x="990600" y="2286000"/>
            <a:ext cx="7010400" cy="2925763"/>
          </a:xfrm>
        </p:spPr>
        <p:txBody>
          <a:bodyPr/>
          <a:lstStyle/>
          <a:p>
            <a:pPr algn="ctr"/>
            <a:r>
              <a:rPr lang="en-US" sz="3600" b="1" dirty="0">
                <a:cs typeface="Arial" panose="020B0604020202020204" pitchFamily="34" charset="0"/>
              </a:rPr>
              <a:t>Sustainable </a:t>
            </a:r>
            <a:r>
              <a:rPr lang="en-US" sz="3600" b="1" dirty="0" smtClean="0">
                <a:cs typeface="Arial" panose="020B0604020202020204" pitchFamily="34" charset="0"/>
              </a:rPr>
              <a:t>Marketing </a:t>
            </a:r>
          </a:p>
          <a:p>
            <a:pPr algn="ctr"/>
            <a:r>
              <a:rPr lang="en-US" sz="3600" dirty="0" smtClean="0">
                <a:cs typeface="Arial" panose="020B0604020202020204" pitchFamily="34" charset="0"/>
              </a:rPr>
              <a:t>Social </a:t>
            </a:r>
            <a:r>
              <a:rPr lang="en-US" sz="3600" dirty="0">
                <a:cs typeface="Arial" panose="020B0604020202020204" pitchFamily="34" charset="0"/>
              </a:rPr>
              <a:t>Responsibility and Ethics</a:t>
            </a:r>
          </a:p>
        </p:txBody>
      </p:sp>
      <p:sp>
        <p:nvSpPr>
          <p:cNvPr id="6" name="Text Placeholder 5"/>
          <p:cNvSpPr>
            <a:spLocks noGrp="1"/>
          </p:cNvSpPr>
          <p:nvPr>
            <p:ph type="body" sz="quarter" idx="16"/>
          </p:nvPr>
        </p:nvSpPr>
        <p:spPr>
          <a:xfrm>
            <a:off x="1828800" y="6508934"/>
            <a:ext cx="5867400" cy="187537"/>
          </a:xfrm>
        </p:spPr>
        <p:txBody>
          <a:bodyPr/>
          <a:lstStyle/>
          <a:p>
            <a:pPr>
              <a:spcBef>
                <a:spcPts val="0"/>
              </a:spcBef>
              <a:buClrTx/>
              <a:defRPr/>
            </a:pPr>
            <a:r>
              <a:rPr lang="en-US" altLang="en-US"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64555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&amp; Social Responsibility </a:t>
            </a:r>
            <a:endParaRPr lang="en-GB" dirty="0"/>
          </a:p>
        </p:txBody>
      </p:sp>
      <p:sp>
        <p:nvSpPr>
          <p:cNvPr id="4" name="Content Placeholder 3"/>
          <p:cNvSpPr>
            <a:spLocks noGrp="1"/>
          </p:cNvSpPr>
          <p:nvPr>
            <p:ph idx="1"/>
          </p:nvPr>
        </p:nvSpPr>
        <p:spPr/>
        <p:txBody>
          <a:bodyPr/>
          <a:lstStyle/>
          <a:p>
            <a:pPr marL="0" indent="0">
              <a:buNone/>
            </a:pPr>
            <a:r>
              <a:rPr lang="en-GB" i="1" dirty="0" smtClean="0"/>
              <a:t>“</a:t>
            </a:r>
            <a:r>
              <a:rPr lang="en-GB" sz="2800" i="1" dirty="0"/>
              <a:t>Corporate social responsibility (CSR) is a business approach that contributes to sustainable development by delivering economic, social and environmental benefits for all stakeholders</a:t>
            </a:r>
            <a:r>
              <a:rPr lang="en-GB" sz="2800" i="1" dirty="0" smtClean="0"/>
              <a:t>.”</a:t>
            </a:r>
          </a:p>
          <a:p>
            <a:pPr marL="0" indent="0" algn="r">
              <a:buNone/>
            </a:pPr>
            <a:r>
              <a:rPr lang="en-GB" sz="2800" dirty="0"/>
              <a:t>	</a:t>
            </a:r>
            <a:r>
              <a:rPr lang="en-GB" sz="2800" b="1" dirty="0" smtClean="0"/>
              <a:t>Financial Times</a:t>
            </a:r>
          </a:p>
          <a:p>
            <a:pPr marL="0" indent="0">
              <a:buNone/>
            </a:pPr>
            <a:endParaRPr lang="en-GB" sz="2800" dirty="0"/>
          </a:p>
          <a:p>
            <a:pPr marL="0" indent="0">
              <a:buNone/>
            </a:pPr>
            <a:r>
              <a:rPr lang="en-GB" sz="2800" i="1" dirty="0" smtClean="0"/>
              <a:t>“The relationship between business and society”</a:t>
            </a:r>
            <a:endParaRPr lang="en-GB" sz="2800" i="1" dirty="0"/>
          </a:p>
        </p:txBody>
      </p:sp>
    </p:spTree>
    <p:extLst>
      <p:ext uri="{BB962C8B-B14F-4D97-AF65-F5344CB8AC3E}">
        <p14:creationId xmlns:p14="http://schemas.microsoft.com/office/powerpoint/2010/main" val="630112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Triple Bottom Line</a:t>
            </a:r>
            <a:endParaRPr lang="en-GB" dirty="0"/>
          </a:p>
        </p:txBody>
      </p:sp>
      <p:pic>
        <p:nvPicPr>
          <p:cNvPr id="4" name="Picture 2" descr="Image result for triple bottom lin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4600" y="1805782"/>
            <a:ext cx="4320381" cy="4320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352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534400" cy="1097280"/>
          </a:xfrm>
        </p:spPr>
        <p:txBody>
          <a:bodyPr/>
          <a:lstStyle/>
          <a:p>
            <a:r>
              <a:rPr lang="en-US" altLang="en-US" sz="2800" dirty="0">
                <a:latin typeface="+mj-lt"/>
                <a:ea typeface="ＭＳ Ｐゴシック" panose="020B0600070205080204" pitchFamily="34" charset="-128"/>
              </a:rPr>
              <a:t>First Stop: </a:t>
            </a:r>
            <a:r>
              <a:rPr lang="en-US" sz="2800" dirty="0">
                <a:latin typeface="+mj-lt"/>
              </a:rPr>
              <a:t>Patagonia “Conscious Consumption”—Telling Consumers to Buy Less</a:t>
            </a:r>
            <a:endParaRPr lang="en-IN" sz="2800" dirty="0">
              <a:latin typeface="+mj-lt"/>
            </a:endParaRPr>
          </a:p>
        </p:txBody>
      </p:sp>
      <p:sp>
        <p:nvSpPr>
          <p:cNvPr id="3" name="Content Placeholder 2"/>
          <p:cNvSpPr>
            <a:spLocks noGrp="1"/>
          </p:cNvSpPr>
          <p:nvPr>
            <p:ph idx="1"/>
          </p:nvPr>
        </p:nvSpPr>
        <p:spPr>
          <a:xfrm>
            <a:off x="457200" y="1905000"/>
            <a:ext cx="4495800" cy="1693333"/>
          </a:xfrm>
        </p:spPr>
        <p:txBody>
          <a:bodyPr/>
          <a:lstStyle/>
          <a:p>
            <a:pPr marL="0" indent="0">
              <a:spcBef>
                <a:spcPts val="0"/>
              </a:spcBef>
              <a:buNone/>
            </a:pPr>
            <a:r>
              <a:rPr lang="en-US" sz="2600" dirty="0"/>
              <a:t>A for-profit company telling consumers to buy less sounds crazy.</a:t>
            </a:r>
            <a:endParaRPr lang="en-IN" sz="2600" dirty="0"/>
          </a:p>
        </p:txBody>
      </p:sp>
      <p:pic>
        <p:nvPicPr>
          <p:cNvPr id="4" name="Picture 3" descr="An advertisement displays a black jacket with a large title: don’t buy this jacket. Below the image is encouragement to reduce, repair, reuse, and recycle."/>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715000" y="1981200"/>
            <a:ext cx="2104904" cy="4163631"/>
          </a:xfrm>
          <a:prstGeom prst="rect">
            <a:avLst/>
          </a:prstGeom>
        </p:spPr>
      </p:pic>
    </p:spTree>
    <p:extLst>
      <p:ext uri="{BB962C8B-B14F-4D97-AF65-F5344CB8AC3E}">
        <p14:creationId xmlns:p14="http://schemas.microsoft.com/office/powerpoint/2010/main" val="1549958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Figure 16.1 - Sustainable Marketing</a:t>
            </a:r>
            <a:endParaRPr lang="en-IN" sz="3600" dirty="0">
              <a:latin typeface="+mj-lt"/>
            </a:endParaRPr>
          </a:p>
        </p:txBody>
      </p:sp>
      <p:pic>
        <p:nvPicPr>
          <p:cNvPr id="4" name="Content Placeholder 3" descr="The needs of consumers versus the needs of business creates a grid. Marketing concept: needs of consumers now, needs of business now. Societal marketing concept: future needs of consumers, needs of business now. Strategic planning concept: needs of consumers now, future needs of business. Sustainable marketing concept: future needs of consumers, future needs of the busines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752388" y="2150881"/>
            <a:ext cx="7599897" cy="3188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2928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Sustainable Marketing</a:t>
            </a:r>
            <a:endParaRPr lang="en-IN" sz="3600" dirty="0">
              <a:latin typeface="+mj-lt"/>
            </a:endParaRPr>
          </a:p>
        </p:txBody>
      </p:sp>
      <p:sp>
        <p:nvSpPr>
          <p:cNvPr id="3" name="Content Placeholder 2"/>
          <p:cNvSpPr>
            <a:spLocks noGrp="1"/>
          </p:cNvSpPr>
          <p:nvPr>
            <p:ph idx="1"/>
          </p:nvPr>
        </p:nvSpPr>
        <p:spPr>
          <a:xfrm>
            <a:off x="457200" y="2111479"/>
            <a:ext cx="3200400" cy="2841522"/>
          </a:xfrm>
        </p:spPr>
        <p:txBody>
          <a:bodyPr/>
          <a:lstStyle/>
          <a:p>
            <a:pPr marL="0" indent="0">
              <a:spcBef>
                <a:spcPts val="0"/>
              </a:spcBef>
              <a:buNone/>
            </a:pPr>
            <a:r>
              <a:rPr lang="en-US" sz="2600" dirty="0"/>
              <a:t>The McDonald’s “Plan to Win” strategy has created sustainable value for both customers and the company.</a:t>
            </a:r>
            <a:endParaRPr lang="en-IN" sz="2600" dirty="0"/>
          </a:p>
        </p:txBody>
      </p:sp>
      <p:pic>
        <p:nvPicPr>
          <p:cNvPr id="4" name="Picture 3" descr="An egg white delight McMuffin is unwrapped next to a wrapped one."/>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89183" y="2111479"/>
            <a:ext cx="4697617" cy="3047999"/>
          </a:xfrm>
          <a:prstGeom prst="rect">
            <a:avLst/>
          </a:prstGeom>
        </p:spPr>
      </p:pic>
    </p:spTree>
    <p:extLst>
      <p:ext uri="{BB962C8B-B14F-4D97-AF65-F5344CB8AC3E}">
        <p14:creationId xmlns:p14="http://schemas.microsoft.com/office/powerpoint/2010/main" val="1162965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Social Criticisms of Marketing</a:t>
            </a:r>
            <a:endParaRPr lang="en-IN" sz="3600" dirty="0">
              <a:latin typeface="+mj-lt"/>
            </a:endParaRPr>
          </a:p>
        </p:txBody>
      </p:sp>
      <p:sp>
        <p:nvSpPr>
          <p:cNvPr id="3" name="Content Placeholder 2"/>
          <p:cNvSpPr>
            <a:spLocks noGrp="1"/>
          </p:cNvSpPr>
          <p:nvPr>
            <p:ph idx="1"/>
          </p:nvPr>
        </p:nvSpPr>
        <p:spPr/>
        <p:txBody>
          <a:bodyPr/>
          <a:lstStyle/>
          <a:p>
            <a:pPr lvl="0"/>
            <a:r>
              <a:rPr lang="en-US" sz="2600" dirty="0">
                <a:solidFill>
                  <a:srgbClr val="000000"/>
                </a:solidFill>
              </a:rPr>
              <a:t>Impact on Individual Consumers</a:t>
            </a:r>
          </a:p>
          <a:p>
            <a:pPr lvl="0"/>
            <a:r>
              <a:rPr lang="en-US" sz="2600" dirty="0">
                <a:solidFill>
                  <a:srgbClr val="000000"/>
                </a:solidFill>
              </a:rPr>
              <a:t>Impact on Society as a Whole</a:t>
            </a:r>
          </a:p>
          <a:p>
            <a:pPr lvl="0"/>
            <a:r>
              <a:rPr lang="en-US" sz="2600" dirty="0">
                <a:solidFill>
                  <a:srgbClr val="000000"/>
                </a:solidFill>
              </a:rPr>
              <a:t>Impact on Other Businesses</a:t>
            </a:r>
            <a:endParaRPr lang="en-IN" sz="2600" dirty="0"/>
          </a:p>
        </p:txBody>
      </p:sp>
    </p:spTree>
    <p:extLst>
      <p:ext uri="{BB962C8B-B14F-4D97-AF65-F5344CB8AC3E}">
        <p14:creationId xmlns:p14="http://schemas.microsoft.com/office/powerpoint/2010/main" val="1075630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Individual Consumers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pPr>
              <a:defRPr/>
            </a:pPr>
            <a:r>
              <a:rPr lang="en-US" sz="2600" dirty="0"/>
              <a:t>High prices</a:t>
            </a:r>
          </a:p>
          <a:p>
            <a:pPr>
              <a:defRPr/>
            </a:pPr>
            <a:r>
              <a:rPr lang="en-US" sz="2600" dirty="0"/>
              <a:t>Deceptive practices</a:t>
            </a:r>
          </a:p>
          <a:p>
            <a:pPr>
              <a:defRPr/>
            </a:pPr>
            <a:r>
              <a:rPr lang="en-US" sz="2600" dirty="0"/>
              <a:t>High-pressure selling</a:t>
            </a:r>
          </a:p>
          <a:p>
            <a:pPr>
              <a:defRPr/>
            </a:pPr>
            <a:r>
              <a:rPr lang="en-US" sz="2600" dirty="0"/>
              <a:t>Shoddy, harmful, or unsafe products</a:t>
            </a:r>
          </a:p>
          <a:p>
            <a:pPr>
              <a:defRPr/>
            </a:pPr>
            <a:r>
              <a:rPr lang="en-US" sz="2600" dirty="0"/>
              <a:t>Planned and perceived obsolescence</a:t>
            </a:r>
          </a:p>
          <a:p>
            <a:pPr>
              <a:defRPr/>
            </a:pPr>
            <a:r>
              <a:rPr lang="en-US" sz="2600" dirty="0"/>
              <a:t>Poor service to disadvantaged consumers</a:t>
            </a:r>
            <a:endParaRPr lang="en-IN" sz="2600" dirty="0"/>
          </a:p>
        </p:txBody>
      </p:sp>
    </p:spTree>
    <p:extLst>
      <p:ext uri="{BB962C8B-B14F-4D97-AF65-F5344CB8AC3E}">
        <p14:creationId xmlns:p14="http://schemas.microsoft.com/office/powerpoint/2010/main" val="3950916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Individual Consumers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a:xfrm>
            <a:off x="457200" y="1752600"/>
            <a:ext cx="3657600" cy="2133600"/>
          </a:xfrm>
        </p:spPr>
        <p:txBody>
          <a:bodyPr/>
          <a:lstStyle/>
          <a:p>
            <a:pPr marL="0" indent="0">
              <a:buNone/>
            </a:pPr>
            <a:r>
              <a:rPr lang="en-US" sz="2600" dirty="0"/>
              <a:t>Lawsuits against 5-Hour Energy drink marketers allege that the brand's advertising is deceptive and misleading.</a:t>
            </a:r>
            <a:endParaRPr lang="en-IN" sz="2600" dirty="0"/>
          </a:p>
        </p:txBody>
      </p:sp>
      <p:pic>
        <p:nvPicPr>
          <p:cNvPr id="4" name="Picture 3" descr="A store countertop displays various types of 5-hour Energ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600" y="1832768"/>
            <a:ext cx="3696678" cy="4106864"/>
          </a:xfrm>
          <a:prstGeom prst="rect">
            <a:avLst/>
          </a:prstGeom>
        </p:spPr>
      </p:pic>
    </p:spTree>
    <p:extLst>
      <p:ext uri="{BB962C8B-B14F-4D97-AF65-F5344CB8AC3E}">
        <p14:creationId xmlns:p14="http://schemas.microsoft.com/office/powerpoint/2010/main" val="4053121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Society as a Whole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pPr lvl="0"/>
            <a:r>
              <a:rPr lang="en-US" sz="2600" dirty="0">
                <a:solidFill>
                  <a:srgbClr val="000000"/>
                </a:solidFill>
              </a:rPr>
              <a:t>False Wants and Too Much Materialism</a:t>
            </a:r>
          </a:p>
          <a:p>
            <a:pPr lvl="0"/>
            <a:r>
              <a:rPr lang="en-US" sz="2600" dirty="0">
                <a:solidFill>
                  <a:srgbClr val="000000"/>
                </a:solidFill>
              </a:rPr>
              <a:t>Too Few Social Goods</a:t>
            </a:r>
          </a:p>
          <a:p>
            <a:pPr lvl="0"/>
            <a:r>
              <a:rPr lang="en-US" sz="2600" dirty="0">
                <a:solidFill>
                  <a:srgbClr val="000000"/>
                </a:solidFill>
              </a:rPr>
              <a:t>Cultural Pollution</a:t>
            </a:r>
            <a:endParaRPr lang="en-IN" sz="2600" dirty="0"/>
          </a:p>
        </p:txBody>
      </p:sp>
    </p:spTree>
    <p:extLst>
      <p:ext uri="{BB962C8B-B14F-4D97-AF65-F5344CB8AC3E}">
        <p14:creationId xmlns:p14="http://schemas.microsoft.com/office/powerpoint/2010/main" val="3933982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Marketing’s Impact on Society as a Whole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a:xfrm>
            <a:off x="457200" y="1828800"/>
            <a:ext cx="3124200" cy="1981200"/>
          </a:xfrm>
        </p:spPr>
        <p:txBody>
          <a:bodyPr/>
          <a:lstStyle/>
          <a:p>
            <a:pPr marL="0" indent="0">
              <a:buNone/>
            </a:pPr>
            <a:r>
              <a:rPr lang="en-US" sz="2600" dirty="0"/>
              <a:t>The Center for a New American Dream urges people to reject “buy more” messages.</a:t>
            </a:r>
            <a:endParaRPr lang="en-IN" sz="2600" dirty="0"/>
          </a:p>
        </p:txBody>
      </p:sp>
      <p:pic>
        <p:nvPicPr>
          <p:cNvPr id="4" name="Picture 3" descr="A poster of a college student states, what does more fun, less stuff mean to you? Tell us at: new dream dot org / less dash stuff. A college student holds a card message, more fun ! less stu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4800" y="1855177"/>
            <a:ext cx="4524712" cy="3370091"/>
          </a:xfrm>
          <a:prstGeom prst="rect">
            <a:avLst/>
          </a:prstGeom>
        </p:spPr>
      </p:pic>
    </p:spTree>
    <p:extLst>
      <p:ext uri="{BB962C8B-B14F-4D97-AF65-F5344CB8AC3E}">
        <p14:creationId xmlns:p14="http://schemas.microsoft.com/office/powerpoint/2010/main" val="2838734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229600" cy="1097280"/>
          </a:xfrm>
        </p:spPr>
        <p:txBody>
          <a:bodyPr/>
          <a:lstStyle/>
          <a:p>
            <a:r>
              <a:rPr lang="en-US" altLang="en-US" sz="3600" dirty="0">
                <a:latin typeface="+mj-lt"/>
                <a:ea typeface="ＭＳ Ｐゴシック" panose="020B0600070205080204" pitchFamily="34" charset="-128"/>
              </a:rPr>
              <a:t>Marketing’s Impact on Other Businesses</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Acquisitions of competitors</a:t>
            </a:r>
          </a:p>
          <a:p>
            <a:r>
              <a:rPr lang="en-US" altLang="en-US" sz="2600" dirty="0">
                <a:ea typeface="ＭＳ Ｐゴシック" panose="020B0600070205080204" pitchFamily="34" charset="-128"/>
              </a:rPr>
              <a:t>Marketing practices that create barriers to entry</a:t>
            </a:r>
          </a:p>
          <a:p>
            <a:r>
              <a:rPr lang="en-US" altLang="en-US" sz="2600" dirty="0">
                <a:ea typeface="ＭＳ Ｐゴシック" panose="020B0600070205080204" pitchFamily="34" charset="-128"/>
              </a:rPr>
              <a:t>Unfair competitive marketing practices</a:t>
            </a:r>
            <a:endParaRPr lang="en-IN" sz="2600" dirty="0"/>
          </a:p>
        </p:txBody>
      </p:sp>
    </p:spTree>
    <p:extLst>
      <p:ext uri="{BB962C8B-B14F-4D97-AF65-F5344CB8AC3E}">
        <p14:creationId xmlns:p14="http://schemas.microsoft.com/office/powerpoint/2010/main" val="903737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Traditional Rights</a:t>
            </a:r>
            <a:endParaRPr lang="en-IN" sz="3600" dirty="0">
              <a:latin typeface="+mj-lt"/>
            </a:endParaRPr>
          </a:p>
        </p:txBody>
      </p:sp>
      <p:graphicFrame>
        <p:nvGraphicFramePr>
          <p:cNvPr id="4" name="Table 1"/>
          <p:cNvGraphicFramePr>
            <a:graphicFrameLocks noGrp="1"/>
          </p:cNvGraphicFramePr>
          <p:nvPr>
            <p:ph idx="1"/>
            <p:extLst>
              <p:ext uri="{D42A27DB-BD31-4B8C-83A1-F6EECF244321}">
                <p14:modId xmlns:p14="http://schemas.microsoft.com/office/powerpoint/2010/main" val="2837570764"/>
              </p:ext>
            </p:extLst>
          </p:nvPr>
        </p:nvGraphicFramePr>
        <p:xfrm>
          <a:off x="457200" y="1676400"/>
          <a:ext cx="8229600" cy="4267200"/>
        </p:xfrm>
        <a:graphic>
          <a:graphicData uri="http://schemas.openxmlformats.org/drawingml/2006/table">
            <a:tbl>
              <a:tblPr firstRow="1" bandRow="1">
                <a:tableStyleId>{3B4B98B0-60AC-42C2-AFA5-B58CD77FA1E5}</a:tableStyleId>
              </a:tblPr>
              <a:tblGrid>
                <a:gridCol w="4564625">
                  <a:extLst>
                    <a:ext uri="{9D8B030D-6E8A-4147-A177-3AD203B41FA5}">
                      <a16:colId xmlns:a16="http://schemas.microsoft.com/office/drawing/2014/main" xmlns="" val="20000"/>
                    </a:ext>
                  </a:extLst>
                </a:gridCol>
                <a:gridCol w="3664975">
                  <a:extLst>
                    <a:ext uri="{9D8B030D-6E8A-4147-A177-3AD203B41FA5}">
                      <a16:colId xmlns:a16="http://schemas.microsoft.com/office/drawing/2014/main" xmlns="" val="20001"/>
                    </a:ext>
                  </a:extLst>
                </a:gridCol>
              </a:tblGrid>
              <a:tr h="370840">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rPr>
                        <a:t>Seller’</a:t>
                      </a:r>
                      <a:r>
                        <a:rPr kumimoji="0" lang="en-US" altLang="ja-JP" sz="2400" b="1" i="0" u="none" strike="noStrike" cap="none" normalizeH="0" baseline="0" dirty="0">
                          <a:ln>
                            <a:noFill/>
                          </a:ln>
                          <a:solidFill>
                            <a:schemeClr val="tx1"/>
                          </a:solidFill>
                          <a:effectLst/>
                          <a:latin typeface="+mn-lt"/>
                          <a:ea typeface="ＭＳ Ｐゴシック" panose="020B0600070205080204" pitchFamily="34" charset="-128"/>
                        </a:rPr>
                        <a:t>s rights</a:t>
                      </a:r>
                      <a:endPar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rPr>
                        <a:t>Buyer’</a:t>
                      </a:r>
                      <a:r>
                        <a:rPr kumimoji="0" lang="en-US" altLang="ja-JP" sz="2400" b="1" i="0" u="none" strike="noStrike" cap="none" normalizeH="0" baseline="0" dirty="0">
                          <a:ln>
                            <a:noFill/>
                          </a:ln>
                          <a:solidFill>
                            <a:schemeClr val="tx1"/>
                          </a:solidFill>
                          <a:effectLst/>
                          <a:latin typeface="+mn-lt"/>
                          <a:ea typeface="ＭＳ Ｐゴシック" panose="020B0600070205080204" pitchFamily="34" charset="-128"/>
                        </a:rPr>
                        <a:t>s rights</a:t>
                      </a:r>
                      <a:endParaRPr kumimoji="0" lang="en-US" altLang="en-US" sz="2400" b="1" i="0" u="none" strike="noStrike" cap="none" normalizeH="0" baseline="0" dirty="0">
                        <a:ln>
                          <a:noFill/>
                        </a:ln>
                        <a:solidFill>
                          <a:schemeClr val="tx1"/>
                        </a:solidFill>
                        <a:effectLst/>
                        <a:latin typeface="+mn-lt"/>
                        <a:ea typeface="ＭＳ Ｐゴシック" panose="020B0600070205080204" pitchFamily="34" charset="-128"/>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introduce any product in any size and style with proper warnings and controls, if necessary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buy a product that is offered for sale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charge any price for the product without any discrimination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expect the product to be safe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spend any amount to promote the product if competing fairly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expect the product to perform as claimed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use any product message that is not misleading or dishonest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buClr>
                          <a:schemeClr val="bg2"/>
                        </a:buClr>
                        <a:buFont typeface="Arial" panose="020B0604020202020204" pitchFamily="34" charset="0"/>
                        <a:buNone/>
                      </a:pPr>
                      <a:r>
                        <a:rPr lang="en-IN" sz="20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4"/>
                  </a:ext>
                </a:extLst>
              </a:tr>
              <a:tr h="370840">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To use buying incentive programs that are not unfair or misleading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indent="0">
                        <a:buClr>
                          <a:schemeClr val="bg2"/>
                        </a:buClr>
                        <a:buFont typeface="Arial" panose="020B0604020202020204" pitchFamily="34" charset="0"/>
                        <a:buNone/>
                      </a:pPr>
                      <a:r>
                        <a:rPr lang="en-IN" sz="20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val="37830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Proposed Consumer Rights</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To be well informed</a:t>
            </a:r>
          </a:p>
          <a:p>
            <a:r>
              <a:rPr lang="en-US" altLang="en-US" sz="2600" dirty="0">
                <a:ea typeface="ＭＳ Ｐゴシック" panose="020B0600070205080204" pitchFamily="34" charset="-128"/>
              </a:rPr>
              <a:t>To be protected against questionable products and marketing practices</a:t>
            </a:r>
          </a:p>
          <a:p>
            <a:r>
              <a:rPr lang="en-US" altLang="en-US" sz="2600" dirty="0">
                <a:ea typeface="ＭＳ Ｐゴシック" panose="020B0600070205080204" pitchFamily="34" charset="-128"/>
              </a:rPr>
              <a:t>To influence products and marketing practices to improve “quality of life”</a:t>
            </a:r>
          </a:p>
          <a:p>
            <a:r>
              <a:rPr lang="en-US" altLang="en-US" sz="2600" dirty="0">
                <a:ea typeface="ＭＳ Ｐゴシック" panose="020B0600070205080204" pitchFamily="34" charset="-128"/>
              </a:rPr>
              <a:t>To consume in a way to preserve the world for future generations of consumers</a:t>
            </a:r>
            <a:endParaRPr lang="en-IN" sz="2600" dirty="0"/>
          </a:p>
        </p:txBody>
      </p:sp>
    </p:spTree>
    <p:extLst>
      <p:ext uri="{BB962C8B-B14F-4D97-AF65-F5344CB8AC3E}">
        <p14:creationId xmlns:p14="http://schemas.microsoft.com/office/powerpoint/2010/main" val="1082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Environmentalism</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Protects and improves people’s current and future living environment</a:t>
            </a:r>
          </a:p>
          <a:p>
            <a:r>
              <a:rPr lang="en-US" altLang="en-US" sz="2600" dirty="0">
                <a:ea typeface="ＭＳ Ｐゴシック" panose="020B0600070205080204" pitchFamily="34" charset="-128"/>
              </a:rPr>
              <a:t>Concerned with</a:t>
            </a:r>
          </a:p>
          <a:p>
            <a:pPr lvl="1"/>
            <a:r>
              <a:rPr lang="en-US" altLang="en-US" sz="2400" dirty="0">
                <a:ea typeface="ＭＳ Ｐゴシック" panose="020B0600070205080204" pitchFamily="34" charset="-128"/>
              </a:rPr>
              <a:t>Damage to the ecosystem</a:t>
            </a:r>
          </a:p>
          <a:p>
            <a:pPr lvl="1"/>
            <a:r>
              <a:rPr lang="en-US" altLang="en-US" sz="2400" dirty="0">
                <a:ea typeface="ＭＳ Ｐゴシック" panose="020B0600070205080204" pitchFamily="34" charset="-128"/>
              </a:rPr>
              <a:t>Loss of recreational areas</a:t>
            </a:r>
          </a:p>
          <a:p>
            <a:pPr lvl="1"/>
            <a:r>
              <a:rPr lang="en-US" altLang="en-US" sz="2400" dirty="0">
                <a:ea typeface="ＭＳ Ｐゴシック" panose="020B0600070205080204" pitchFamily="34" charset="-128"/>
              </a:rPr>
              <a:t>Increase in health problems</a:t>
            </a:r>
          </a:p>
          <a:p>
            <a:r>
              <a:rPr lang="en-US" altLang="en-US" sz="2600" b="1" dirty="0">
                <a:ea typeface="ＭＳ Ｐゴシック" panose="020B0600070205080204" pitchFamily="34" charset="-128"/>
              </a:rPr>
              <a:t>Environmental sustainability</a:t>
            </a:r>
            <a:r>
              <a:rPr lang="en-US" altLang="en-US" sz="2600" dirty="0">
                <a:ea typeface="ＭＳ Ｐゴシック" panose="020B0600070205080204" pitchFamily="34" charset="-128"/>
              </a:rPr>
              <a:t>: Generating profits while helping protect the environment</a:t>
            </a:r>
            <a:endParaRPr lang="en-IN" sz="2600" dirty="0"/>
          </a:p>
        </p:txBody>
      </p:sp>
    </p:spTree>
    <p:extLst>
      <p:ext uri="{BB962C8B-B14F-4D97-AF65-F5344CB8AC3E}">
        <p14:creationId xmlns:p14="http://schemas.microsoft.com/office/powerpoint/2010/main" val="2763008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Figure 16.2 - Environmental Sustainability and Sustainable Value</a:t>
            </a:r>
            <a:endParaRPr lang="en-IN" sz="3600" dirty="0">
              <a:latin typeface="+mj-lt"/>
            </a:endParaRPr>
          </a:p>
        </p:txBody>
      </p:sp>
      <p:pic>
        <p:nvPicPr>
          <p:cNvPr id="4" name="Picture 3" descr="A company’s internal and external decisions versus today’s greening and the tomorrow’s beyond greening, create a grid. Product stewardship is minimizing environmental impact throughout the entire product life cycle: external decision, today’s greening. Sustainability vision is creating a strategic framework for future sustainability: external decision, tomorrow’s beyond greening. Pollution prevention is eliminating or reducing waste before it is created: internal decision, today’s greening. New clean technology by developing new sets of environmental skills and capabilities: internal decision, tomorrow’s beyond greeni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752600"/>
            <a:ext cx="7074007" cy="342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type="body" sz="quarter" idx="13"/>
          </p:nvPr>
        </p:nvSpPr>
        <p:spPr>
          <a:xfrm>
            <a:off x="990600" y="5334000"/>
            <a:ext cx="7696200" cy="838200"/>
          </a:xfrm>
        </p:spPr>
        <p:txBody>
          <a:bodyPr/>
          <a:lstStyle/>
          <a:p>
            <a:r>
              <a:rPr lang="en-US" altLang="en-US" sz="1800" dirty="0">
                <a:cs typeface="Times New Roman" panose="02020603050405020304" pitchFamily="18" charset="0"/>
              </a:rPr>
              <a:t>Source: Stuart L. Hart, “Innovation, Creative Destruction, and Sustainability,” Research Technology Management, September–October 2005, pp. 21–27.</a:t>
            </a:r>
          </a:p>
        </p:txBody>
      </p:sp>
    </p:spTree>
    <p:extLst>
      <p:ext uri="{BB962C8B-B14F-4D97-AF65-F5344CB8AC3E}">
        <p14:creationId xmlns:p14="http://schemas.microsoft.com/office/powerpoint/2010/main" val="706764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sz="3000" dirty="0">
                <a:latin typeface="+mj-lt"/>
                <a:ea typeface="ＭＳ Ｐゴシック" panose="020B0600070205080204" pitchFamily="34" charset="-128"/>
              </a:rPr>
              <a:t>Major Marketing Decision Areas That May Be Called into Question under the Law </a:t>
            </a:r>
            <a:r>
              <a:rPr lang="en-US" altLang="en-US" sz="2000" b="0" dirty="0">
                <a:latin typeface="+mj-lt"/>
                <a:ea typeface="ＭＳ Ｐゴシック" panose="020B0600070205080204" pitchFamily="34" charset="-128"/>
              </a:rPr>
              <a:t>(1 of 3)</a:t>
            </a:r>
            <a:endParaRPr lang="en-IN" sz="3000" b="0" dirty="0">
              <a:latin typeface="+mj-lt"/>
            </a:endParaRPr>
          </a:p>
        </p:txBody>
      </p:sp>
      <p:graphicFrame>
        <p:nvGraphicFramePr>
          <p:cNvPr id="4" name="Table 2"/>
          <p:cNvGraphicFramePr>
            <a:graphicFrameLocks noGrp="1"/>
          </p:cNvGraphicFramePr>
          <p:nvPr>
            <p:ph idx="1"/>
            <p:extLst>
              <p:ext uri="{D42A27DB-BD31-4B8C-83A1-F6EECF244321}">
                <p14:modId xmlns:p14="http://schemas.microsoft.com/office/powerpoint/2010/main" val="2151199168"/>
              </p:ext>
            </p:extLst>
          </p:nvPr>
        </p:nvGraphicFramePr>
        <p:xfrm>
          <a:off x="614516" y="1828800"/>
          <a:ext cx="7914968" cy="3810006"/>
        </p:xfrm>
        <a:graphic>
          <a:graphicData uri="http://schemas.openxmlformats.org/drawingml/2006/table">
            <a:tbl>
              <a:tblPr firstRow="1" bandRow="1">
                <a:tableStyleId>{3B4B98B0-60AC-42C2-AFA5-B58CD77FA1E5}</a:tableStyleId>
              </a:tblPr>
              <a:tblGrid>
                <a:gridCol w="3190568">
                  <a:extLst>
                    <a:ext uri="{9D8B030D-6E8A-4147-A177-3AD203B41FA5}">
                      <a16:colId xmlns:a16="http://schemas.microsoft.com/office/drawing/2014/main" xmlns="" val="20000"/>
                    </a:ext>
                  </a:extLst>
                </a:gridCol>
                <a:gridCol w="4724400">
                  <a:extLst>
                    <a:ext uri="{9D8B030D-6E8A-4147-A177-3AD203B41FA5}">
                      <a16:colId xmlns:a16="http://schemas.microsoft.com/office/drawing/2014/main" xmlns="" val="20001"/>
                    </a:ext>
                  </a:extLst>
                </a:gridCol>
              </a:tblGrid>
              <a:tr h="411492">
                <a:tc>
                  <a:txBody>
                    <a:bodyPr/>
                    <a:lstStyle/>
                    <a:p>
                      <a:pPr algn="ctr"/>
                      <a:r>
                        <a:rPr lang="en-US" sz="2400" b="1" dirty="0">
                          <a:solidFill>
                            <a:srgbClr val="000000"/>
                          </a:solidFill>
                        </a:rPr>
                        <a:t>Decision areas</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b="1" dirty="0">
                          <a:solidFill>
                            <a:srgbClr val="000000"/>
                          </a:solidFill>
                        </a:rPr>
                        <a:t>Legal</a:t>
                      </a:r>
                      <a:r>
                        <a:rPr lang="en-US" sz="2400" b="1" baseline="0" dirty="0">
                          <a:solidFill>
                            <a:srgbClr val="000000"/>
                          </a:solidFill>
                        </a:rPr>
                        <a:t> issues</a:t>
                      </a:r>
                      <a:endParaRPr lang="en-US" sz="2400" b="1" dirty="0">
                        <a:solidFill>
                          <a:srgbClr val="000000"/>
                        </a:solidFill>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711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solidFill>
                            <a:srgbClr val="000000"/>
                          </a:solidFill>
                        </a:rPr>
                        <a:t>Selling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Bribing</a:t>
                      </a:r>
                    </a:p>
                    <a:p>
                      <a:pPr marL="255600" indent="-255600">
                        <a:buClr>
                          <a:schemeClr val="bg2"/>
                        </a:buClr>
                        <a:buFont typeface="Arial" panose="020B0604020202020204" pitchFamily="34" charset="0"/>
                        <a:buChar char="•"/>
                      </a:pPr>
                      <a:r>
                        <a:rPr lang="en-US" sz="2000" dirty="0">
                          <a:solidFill>
                            <a:srgbClr val="000000"/>
                          </a:solidFill>
                        </a:rPr>
                        <a:t>Stealing trade secrets</a:t>
                      </a:r>
                    </a:p>
                    <a:p>
                      <a:pPr marL="255600" indent="-255600">
                        <a:buClr>
                          <a:schemeClr val="bg2"/>
                        </a:buClr>
                        <a:buFont typeface="Arial" panose="020B0604020202020204" pitchFamily="34" charset="0"/>
                        <a:buChar char="•"/>
                      </a:pPr>
                      <a:r>
                        <a:rPr lang="en-US" sz="2000" dirty="0">
                          <a:solidFill>
                            <a:srgbClr val="000000"/>
                          </a:solidFill>
                        </a:rPr>
                        <a:t>Disparaging customers</a:t>
                      </a:r>
                    </a:p>
                    <a:p>
                      <a:pPr marL="255600" indent="-255600">
                        <a:buClr>
                          <a:schemeClr val="bg2"/>
                        </a:buClr>
                        <a:buFont typeface="Arial" panose="020B0604020202020204" pitchFamily="34" charset="0"/>
                        <a:buChar char="•"/>
                      </a:pPr>
                      <a:r>
                        <a:rPr lang="en-US" sz="2000" dirty="0">
                          <a:solidFill>
                            <a:srgbClr val="000000"/>
                          </a:solidFill>
                        </a:rPr>
                        <a:t>Misrepresenting</a:t>
                      </a:r>
                    </a:p>
                    <a:p>
                      <a:pPr marL="255600" indent="-255600">
                        <a:buClr>
                          <a:schemeClr val="bg2"/>
                        </a:buClr>
                        <a:buFont typeface="Arial" panose="020B0604020202020204" pitchFamily="34" charset="0"/>
                        <a:buChar char="•"/>
                      </a:pPr>
                      <a:r>
                        <a:rPr lang="en-US" sz="2000" dirty="0">
                          <a:solidFill>
                            <a:srgbClr val="000000"/>
                          </a:solidFill>
                        </a:rPr>
                        <a:t>Disclosure of customer rights</a:t>
                      </a:r>
                    </a:p>
                    <a:p>
                      <a:pPr marL="255600" indent="-255600">
                        <a:buClr>
                          <a:schemeClr val="bg2"/>
                        </a:buClr>
                        <a:buFont typeface="Arial" panose="020B0604020202020204" pitchFamily="34" charset="0"/>
                        <a:buChar char="•"/>
                      </a:pPr>
                      <a:r>
                        <a:rPr lang="en-US" sz="2000" dirty="0">
                          <a:solidFill>
                            <a:srgbClr val="000000"/>
                          </a:solidFill>
                        </a:rPr>
                        <a:t>Unfair discrimination</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1432554">
                <a:tc>
                  <a:txBody>
                    <a:bodyPr/>
                    <a:lstStyle/>
                    <a:p>
                      <a:r>
                        <a:rPr lang="en-US" sz="2000" dirty="0">
                          <a:solidFill>
                            <a:srgbClr val="000000"/>
                          </a:solidFill>
                        </a:rPr>
                        <a:t>Advertising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False advertising</a:t>
                      </a:r>
                    </a:p>
                    <a:p>
                      <a:pPr marL="255600" indent="-255600">
                        <a:buClr>
                          <a:schemeClr val="bg2"/>
                        </a:buClr>
                        <a:buFont typeface="Arial" panose="020B0604020202020204" pitchFamily="34" charset="0"/>
                        <a:buChar char="•"/>
                      </a:pPr>
                      <a:r>
                        <a:rPr lang="en-US" sz="2000" dirty="0">
                          <a:solidFill>
                            <a:srgbClr val="000000"/>
                          </a:solidFill>
                        </a:rPr>
                        <a:t>Deceptive advertising</a:t>
                      </a:r>
                    </a:p>
                    <a:p>
                      <a:pPr marL="255600" indent="-255600">
                        <a:buClr>
                          <a:schemeClr val="bg2"/>
                        </a:buClr>
                        <a:buFont typeface="Arial" panose="020B0604020202020204" pitchFamily="34" charset="0"/>
                        <a:buChar char="•"/>
                      </a:pPr>
                      <a:r>
                        <a:rPr lang="en-US" sz="2000" dirty="0">
                          <a:solidFill>
                            <a:srgbClr val="000000"/>
                          </a:solidFill>
                        </a:rPr>
                        <a:t>Bait-and-switch advertising</a:t>
                      </a:r>
                    </a:p>
                    <a:p>
                      <a:pPr marL="255600" indent="-255600">
                        <a:buClr>
                          <a:schemeClr val="bg2"/>
                        </a:buClr>
                        <a:buFont typeface="Arial" panose="020B0604020202020204" pitchFamily="34" charset="0"/>
                        <a:buChar char="•"/>
                      </a:pPr>
                      <a:r>
                        <a:rPr lang="en-US" sz="2000" dirty="0">
                          <a:solidFill>
                            <a:srgbClr val="000000"/>
                          </a:solidFill>
                        </a:rPr>
                        <a:t>Promotional allowances and services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116523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sz="3000" dirty="0">
                <a:latin typeface="+mj-lt"/>
                <a:ea typeface="ＭＳ Ｐゴシック" panose="020B0600070205080204" pitchFamily="34" charset="-128"/>
              </a:rPr>
              <a:t>Major Marketing Decision Areas That May Be Called into Question under the Law </a:t>
            </a:r>
            <a:r>
              <a:rPr lang="en-US" altLang="en-US" sz="2000" b="0" dirty="0">
                <a:latin typeface="+mj-lt"/>
                <a:ea typeface="ＭＳ Ｐゴシック" panose="020B0600070205080204" pitchFamily="34" charset="-128"/>
              </a:rPr>
              <a:t>(2 of 3)</a:t>
            </a:r>
            <a:endParaRPr lang="en-IN" sz="3000" b="0" dirty="0">
              <a:latin typeface="+mj-lt"/>
            </a:endParaRPr>
          </a:p>
        </p:txBody>
      </p:sp>
      <p:graphicFrame>
        <p:nvGraphicFramePr>
          <p:cNvPr id="4" name="Table 4"/>
          <p:cNvGraphicFramePr>
            <a:graphicFrameLocks noGrp="1"/>
          </p:cNvGraphicFramePr>
          <p:nvPr>
            <p:ph idx="1"/>
            <p:extLst>
              <p:ext uri="{D42A27DB-BD31-4B8C-83A1-F6EECF244321}">
                <p14:modId xmlns:p14="http://schemas.microsoft.com/office/powerpoint/2010/main" val="1639198487"/>
              </p:ext>
            </p:extLst>
          </p:nvPr>
        </p:nvGraphicFramePr>
        <p:xfrm>
          <a:off x="614516" y="1828800"/>
          <a:ext cx="7914968" cy="4149156"/>
        </p:xfrm>
        <a:graphic>
          <a:graphicData uri="http://schemas.openxmlformats.org/drawingml/2006/table">
            <a:tbl>
              <a:tblPr firstRow="1" bandRow="1">
                <a:tableStyleId>{3B4B98B0-60AC-42C2-AFA5-B58CD77FA1E5}</a:tableStyleId>
              </a:tblPr>
              <a:tblGrid>
                <a:gridCol w="3190568">
                  <a:extLst>
                    <a:ext uri="{9D8B030D-6E8A-4147-A177-3AD203B41FA5}">
                      <a16:colId xmlns:a16="http://schemas.microsoft.com/office/drawing/2014/main" xmlns="" val="20000"/>
                    </a:ext>
                  </a:extLst>
                </a:gridCol>
                <a:gridCol w="4724400">
                  <a:extLst>
                    <a:ext uri="{9D8B030D-6E8A-4147-A177-3AD203B41FA5}">
                      <a16:colId xmlns:a16="http://schemas.microsoft.com/office/drawing/2014/main" xmlns="" val="20001"/>
                    </a:ext>
                  </a:extLst>
                </a:gridCol>
              </a:tblGrid>
              <a:tr h="438983">
                <a:tc>
                  <a:txBody>
                    <a:bodyPr/>
                    <a:lstStyle/>
                    <a:p>
                      <a:pPr algn="ctr"/>
                      <a:r>
                        <a:rPr lang="en-US" sz="2400" b="1" dirty="0">
                          <a:solidFill>
                            <a:srgbClr val="000000"/>
                          </a:solidFill>
                        </a:rPr>
                        <a:t>Decision areas</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b="1" dirty="0">
                          <a:solidFill>
                            <a:srgbClr val="000000"/>
                          </a:solidFill>
                        </a:rPr>
                        <a:t>Legal</a:t>
                      </a:r>
                      <a:r>
                        <a:rPr lang="en-US" sz="2400" b="1" baseline="0" dirty="0">
                          <a:solidFill>
                            <a:srgbClr val="000000"/>
                          </a:solidFill>
                        </a:rPr>
                        <a:t> issues</a:t>
                      </a:r>
                      <a:endParaRPr lang="en-US" sz="2400" b="1" dirty="0">
                        <a:solidFill>
                          <a:srgbClr val="000000"/>
                        </a:solidFill>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125840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Channel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Exclusive dealing</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Exclusive territorial distributorship</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Tying agreements</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Dealer’</a:t>
                      </a:r>
                      <a:r>
                        <a:rPr kumimoji="0" lang="en-US" altLang="ja-JP" sz="2000" b="0" i="0" u="none" strike="noStrike" cap="none" normalizeH="0" baseline="0" dirty="0">
                          <a:ln>
                            <a:noFill/>
                          </a:ln>
                          <a:solidFill>
                            <a:srgbClr val="000000"/>
                          </a:solidFill>
                          <a:effectLst/>
                          <a:latin typeface="+mn-lt"/>
                          <a:ea typeface="ＭＳ Ｐゴシック" panose="020B0600070205080204" pitchFamily="34" charset="-128"/>
                        </a:rPr>
                        <a:t>s rights</a:t>
                      </a:r>
                      <a:endPar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96575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Competitive relations decisions</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Anticompetitive acquisition</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Barriers to entry</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Predatory competition</a:t>
                      </a:r>
                    </a:p>
                  </a:txBody>
                  <a:tcPr marT="45723" marB="457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r h="1375458">
                <a:tc>
                  <a:txBody>
                    <a:bodyPr/>
                    <a:lstStyle>
                      <a:lvl1pPr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decisions</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lvl1pPr marL="285750" indent="-285750" eaLnBrk="0" hangingPunct="0">
                        <a:spcBef>
                          <a:spcPct val="20000"/>
                        </a:spcBef>
                        <a:buFont typeface="Arial" panose="020B0604020202020204" pitchFamily="34" charset="0"/>
                        <a:defRPr sz="28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Font typeface="Arial" panose="020B0604020202020204" pitchFamily="34" charset="0"/>
                        <a:defRPr sz="24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Font typeface="Arial" panose="020B0604020202020204" pitchFamily="34" charset="0"/>
                        <a:defRPr sz="20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Calibri" panose="020F0502020204030204" pitchFamily="34" charset="0"/>
                          <a:ea typeface="ＭＳ Ｐゴシック" panose="020B0600070205080204" pitchFamily="34" charset="-128"/>
                        </a:defRPr>
                      </a:lvl9pPr>
                    </a:lstStyle>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additions and deletions</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Patent protection</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quality and safety</a:t>
                      </a:r>
                    </a:p>
                    <a:p>
                      <a:pPr marL="255600" marR="0" lvl="0" indent="-255600" algn="l" defTabSz="914400" rtl="0" eaLnBrk="1" fontAlgn="base" latinLnBrk="0" hangingPunct="1">
                        <a:lnSpc>
                          <a:spcPct val="100000"/>
                        </a:lnSpc>
                        <a:spcBef>
                          <a:spcPct val="0"/>
                        </a:spcBef>
                        <a:spcAft>
                          <a:spcPct val="0"/>
                        </a:spcAft>
                        <a:buClr>
                          <a:schemeClr val="bg2"/>
                        </a:buClr>
                        <a:buSzTx/>
                        <a:buFont typeface="Arial" panose="020B0604020202020204" pitchFamily="34" charset="0"/>
                        <a:buChar char="•"/>
                        <a:tabLst/>
                      </a:pPr>
                      <a:r>
                        <a:rPr kumimoji="0" lang="en-US" altLang="en-US" sz="2000" b="0" i="0" u="none" strike="noStrike" cap="none" normalizeH="0" baseline="0" dirty="0">
                          <a:ln>
                            <a:noFill/>
                          </a:ln>
                          <a:solidFill>
                            <a:srgbClr val="000000"/>
                          </a:solidFill>
                          <a:effectLst/>
                          <a:latin typeface="+mn-lt"/>
                          <a:ea typeface="ＭＳ Ｐゴシック" panose="020B0600070205080204" pitchFamily="34" charset="-128"/>
                        </a:rPr>
                        <a:t>Product warranty</a:t>
                      </a:r>
                    </a:p>
                  </a:txBody>
                  <a:tcPr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1071080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05800" cy="1097280"/>
          </a:xfrm>
        </p:spPr>
        <p:txBody>
          <a:bodyPr/>
          <a:lstStyle/>
          <a:p>
            <a:r>
              <a:rPr lang="en-US" altLang="en-US" sz="3000" dirty="0">
                <a:latin typeface="+mj-lt"/>
                <a:ea typeface="ＭＳ Ｐゴシック" panose="020B0600070205080204" pitchFamily="34" charset="-128"/>
              </a:rPr>
              <a:t>Major Marketing Decision Areas That May Be Called into Question under the Law </a:t>
            </a:r>
            <a:r>
              <a:rPr lang="en-US" altLang="en-US" sz="2000" b="0" dirty="0">
                <a:latin typeface="+mj-lt"/>
                <a:ea typeface="ＭＳ Ｐゴシック" panose="020B0600070205080204" pitchFamily="34" charset="-128"/>
              </a:rPr>
              <a:t>(3 of 3)</a:t>
            </a:r>
            <a:endParaRPr lang="en-IN" sz="3000" b="0" dirty="0">
              <a:latin typeface="+mj-lt"/>
            </a:endParaRPr>
          </a:p>
        </p:txBody>
      </p:sp>
      <p:graphicFrame>
        <p:nvGraphicFramePr>
          <p:cNvPr id="4" name="Table 4"/>
          <p:cNvGraphicFramePr>
            <a:graphicFrameLocks noGrp="1"/>
          </p:cNvGraphicFramePr>
          <p:nvPr>
            <p:ph idx="1"/>
            <p:extLst>
              <p:ext uri="{D42A27DB-BD31-4B8C-83A1-F6EECF244321}">
                <p14:modId xmlns:p14="http://schemas.microsoft.com/office/powerpoint/2010/main" val="1423170066"/>
              </p:ext>
            </p:extLst>
          </p:nvPr>
        </p:nvGraphicFramePr>
        <p:xfrm>
          <a:off x="614516" y="1828800"/>
          <a:ext cx="7914968" cy="3688102"/>
        </p:xfrm>
        <a:graphic>
          <a:graphicData uri="http://schemas.openxmlformats.org/drawingml/2006/table">
            <a:tbl>
              <a:tblPr firstRow="1" bandRow="1">
                <a:tableStyleId>{3B4B98B0-60AC-42C2-AFA5-B58CD77FA1E5}</a:tableStyleId>
              </a:tblPr>
              <a:tblGrid>
                <a:gridCol w="3190568">
                  <a:extLst>
                    <a:ext uri="{9D8B030D-6E8A-4147-A177-3AD203B41FA5}">
                      <a16:colId xmlns:a16="http://schemas.microsoft.com/office/drawing/2014/main" xmlns="" val="20000"/>
                    </a:ext>
                  </a:extLst>
                </a:gridCol>
                <a:gridCol w="4724400">
                  <a:extLst>
                    <a:ext uri="{9D8B030D-6E8A-4147-A177-3AD203B41FA5}">
                      <a16:colId xmlns:a16="http://schemas.microsoft.com/office/drawing/2014/main" xmlns="" val="20001"/>
                    </a:ext>
                  </a:extLst>
                </a:gridCol>
              </a:tblGrid>
              <a:tr h="411492">
                <a:tc>
                  <a:txBody>
                    <a:bodyPr/>
                    <a:lstStyle/>
                    <a:p>
                      <a:pPr algn="ctr"/>
                      <a:r>
                        <a:rPr lang="en-US" sz="2400" b="1" dirty="0">
                          <a:solidFill>
                            <a:srgbClr val="000000"/>
                          </a:solidFill>
                        </a:rPr>
                        <a:t>Decision areas</a:t>
                      </a: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2400" b="1" dirty="0">
                          <a:solidFill>
                            <a:srgbClr val="000000"/>
                          </a:solidFill>
                        </a:rPr>
                        <a:t>Legal</a:t>
                      </a:r>
                      <a:r>
                        <a:rPr lang="en-US" sz="2400" b="1" baseline="0" dirty="0">
                          <a:solidFill>
                            <a:srgbClr val="000000"/>
                          </a:solidFill>
                        </a:rPr>
                        <a:t> issues</a:t>
                      </a:r>
                      <a:endParaRPr lang="en-US" sz="2400" b="1" dirty="0">
                        <a:solidFill>
                          <a:srgbClr val="000000"/>
                        </a:solidFill>
                      </a:endParaRPr>
                    </a:p>
                  </a:txBody>
                  <a:tcPr marT="45723" marB="457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0"/>
                  </a:ext>
                </a:extLst>
              </a:tr>
              <a:tr h="711200">
                <a:tc>
                  <a:txBody>
                    <a:bodyPr/>
                    <a:lstStyle/>
                    <a:p>
                      <a:r>
                        <a:rPr lang="en-US" sz="2000" dirty="0">
                          <a:solidFill>
                            <a:srgbClr val="000000"/>
                          </a:solidFill>
                        </a:rPr>
                        <a:t>Packaging decisions</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Fair packaging and labeling</a:t>
                      </a:r>
                    </a:p>
                    <a:p>
                      <a:pPr marL="255600" indent="-255600">
                        <a:buClr>
                          <a:schemeClr val="bg2"/>
                        </a:buClr>
                        <a:buFont typeface="Arial" panose="020B0604020202020204" pitchFamily="34" charset="0"/>
                        <a:buChar char="•"/>
                      </a:pPr>
                      <a:r>
                        <a:rPr lang="en-US" sz="2000" dirty="0">
                          <a:solidFill>
                            <a:srgbClr val="000000"/>
                          </a:solidFill>
                        </a:rPr>
                        <a:t>Excessive cost</a:t>
                      </a:r>
                    </a:p>
                    <a:p>
                      <a:pPr marL="255600" indent="-255600">
                        <a:buClr>
                          <a:schemeClr val="bg2"/>
                        </a:buClr>
                        <a:buFont typeface="Arial" panose="020B0604020202020204" pitchFamily="34" charset="0"/>
                        <a:buChar char="•"/>
                      </a:pPr>
                      <a:r>
                        <a:rPr lang="en-US" sz="2000" dirty="0">
                          <a:solidFill>
                            <a:srgbClr val="000000"/>
                          </a:solidFill>
                        </a:rPr>
                        <a:t>Scarce resources</a:t>
                      </a:r>
                    </a:p>
                    <a:p>
                      <a:pPr marL="255600" indent="-255600">
                        <a:buClr>
                          <a:schemeClr val="bg2"/>
                        </a:buClr>
                        <a:buFont typeface="Arial" panose="020B0604020202020204" pitchFamily="34" charset="0"/>
                        <a:buChar char="•"/>
                      </a:pPr>
                      <a:r>
                        <a:rPr lang="en-US" sz="2000" dirty="0">
                          <a:solidFill>
                            <a:srgbClr val="000000"/>
                          </a:solidFill>
                        </a:rPr>
                        <a:t>Pollution</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1"/>
                  </a:ext>
                </a:extLst>
              </a:tr>
              <a:tr h="1432554">
                <a:tc>
                  <a:txBody>
                    <a:bodyPr/>
                    <a:lstStyle/>
                    <a:p>
                      <a:r>
                        <a:rPr lang="en-US" sz="2000" dirty="0">
                          <a:solidFill>
                            <a:srgbClr val="000000"/>
                          </a:solidFill>
                        </a:rPr>
                        <a:t>Price decisions</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55600" indent="-255600">
                        <a:buClr>
                          <a:schemeClr val="bg2"/>
                        </a:buClr>
                        <a:buFont typeface="Arial" panose="020B0604020202020204" pitchFamily="34" charset="0"/>
                        <a:buChar char="•"/>
                      </a:pPr>
                      <a:r>
                        <a:rPr lang="en-US" sz="2000" dirty="0">
                          <a:solidFill>
                            <a:srgbClr val="000000"/>
                          </a:solidFill>
                        </a:rPr>
                        <a:t>Price fixing</a:t>
                      </a:r>
                    </a:p>
                    <a:p>
                      <a:pPr marL="255600" indent="-255600">
                        <a:buClr>
                          <a:schemeClr val="bg2"/>
                        </a:buClr>
                        <a:buFont typeface="Arial" panose="020B0604020202020204" pitchFamily="34" charset="0"/>
                        <a:buChar char="•"/>
                      </a:pPr>
                      <a:r>
                        <a:rPr lang="en-US" sz="2000" dirty="0">
                          <a:solidFill>
                            <a:srgbClr val="000000"/>
                          </a:solidFill>
                        </a:rPr>
                        <a:t>Predatory pricing</a:t>
                      </a:r>
                    </a:p>
                    <a:p>
                      <a:pPr marL="255600" indent="-255600">
                        <a:buClr>
                          <a:schemeClr val="bg2"/>
                        </a:buClr>
                        <a:buFont typeface="Arial" panose="020B0604020202020204" pitchFamily="34" charset="0"/>
                        <a:buChar char="•"/>
                      </a:pPr>
                      <a:r>
                        <a:rPr lang="en-US" sz="2000" dirty="0">
                          <a:solidFill>
                            <a:srgbClr val="000000"/>
                          </a:solidFill>
                        </a:rPr>
                        <a:t>Price discrimination</a:t>
                      </a:r>
                    </a:p>
                    <a:p>
                      <a:pPr marL="255600" indent="-255600">
                        <a:buClr>
                          <a:schemeClr val="bg2"/>
                        </a:buClr>
                        <a:buFont typeface="Arial" panose="020B0604020202020204" pitchFamily="34" charset="0"/>
                        <a:buChar char="•"/>
                      </a:pPr>
                      <a:r>
                        <a:rPr lang="en-US" sz="2000" dirty="0">
                          <a:solidFill>
                            <a:srgbClr val="000000"/>
                          </a:solidFill>
                        </a:rPr>
                        <a:t>Minimum pricing</a:t>
                      </a:r>
                    </a:p>
                    <a:p>
                      <a:pPr marL="255600" indent="-255600">
                        <a:buClr>
                          <a:schemeClr val="bg2"/>
                        </a:buClr>
                        <a:buFont typeface="Arial" panose="020B0604020202020204" pitchFamily="34" charset="0"/>
                        <a:buChar char="•"/>
                      </a:pPr>
                      <a:r>
                        <a:rPr lang="en-US" sz="2000" dirty="0">
                          <a:solidFill>
                            <a:srgbClr val="000000"/>
                          </a:solidFill>
                        </a:rPr>
                        <a:t>Price increases</a:t>
                      </a:r>
                    </a:p>
                    <a:p>
                      <a:pPr marL="255600" indent="-255600">
                        <a:buClr>
                          <a:schemeClr val="bg2"/>
                        </a:buClr>
                        <a:buFont typeface="Arial" panose="020B0604020202020204" pitchFamily="34" charset="0"/>
                        <a:buChar char="•"/>
                      </a:pPr>
                      <a:r>
                        <a:rPr lang="en-US" sz="2000" dirty="0">
                          <a:solidFill>
                            <a:srgbClr val="000000"/>
                          </a:solidFill>
                        </a:rPr>
                        <a:t>Deceptive pricing</a:t>
                      </a:r>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1222007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Sustainable Marketing Principles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pPr marL="0" lvl="0" indent="0">
              <a:buNone/>
            </a:pPr>
            <a:r>
              <a:rPr lang="en-US" sz="2800" b="1" dirty="0">
                <a:solidFill>
                  <a:srgbClr val="000000"/>
                </a:solidFill>
              </a:rPr>
              <a:t>Consumer-oriented marketing</a:t>
            </a:r>
            <a:endParaRPr lang="en-US" sz="2800" dirty="0">
              <a:solidFill>
                <a:srgbClr val="000000"/>
              </a:solidFill>
            </a:endParaRPr>
          </a:p>
          <a:p>
            <a:pPr lvl="0"/>
            <a:r>
              <a:rPr lang="en-US" sz="2600" dirty="0">
                <a:solidFill>
                  <a:srgbClr val="000000"/>
                </a:solidFill>
              </a:rPr>
              <a:t>Viewing and organizing a company’s marketing activities from the consumer’s point of view</a:t>
            </a:r>
          </a:p>
          <a:p>
            <a:pPr marL="0" lvl="0" indent="0">
              <a:buNone/>
            </a:pPr>
            <a:r>
              <a:rPr lang="en-US" sz="2800" b="1" dirty="0">
                <a:solidFill>
                  <a:srgbClr val="000000"/>
                </a:solidFill>
              </a:rPr>
              <a:t>Customer value marketing</a:t>
            </a:r>
            <a:endParaRPr lang="en-US" sz="2800" dirty="0">
              <a:solidFill>
                <a:srgbClr val="000000"/>
              </a:solidFill>
            </a:endParaRPr>
          </a:p>
          <a:p>
            <a:pPr lvl="0"/>
            <a:r>
              <a:rPr lang="en-US" sz="2600" dirty="0">
                <a:solidFill>
                  <a:srgbClr val="000000"/>
                </a:solidFill>
              </a:rPr>
              <a:t>Putting most of a company’s resources into customer value-building marketing investments</a:t>
            </a:r>
          </a:p>
          <a:p>
            <a:pPr marL="0" lvl="0" indent="0">
              <a:buNone/>
            </a:pPr>
            <a:r>
              <a:rPr lang="en-US" sz="2800" b="1" dirty="0">
                <a:solidFill>
                  <a:srgbClr val="000000"/>
                </a:solidFill>
              </a:rPr>
              <a:t>Innovative marketing</a:t>
            </a:r>
            <a:endParaRPr lang="en-US" sz="2800" dirty="0">
              <a:solidFill>
                <a:srgbClr val="000000"/>
              </a:solidFill>
            </a:endParaRPr>
          </a:p>
          <a:p>
            <a:pPr lvl="0"/>
            <a:r>
              <a:rPr lang="en-US" sz="2600" dirty="0">
                <a:solidFill>
                  <a:srgbClr val="000000"/>
                </a:solidFill>
              </a:rPr>
              <a:t>Seeking real product and marketing improvements</a:t>
            </a:r>
          </a:p>
        </p:txBody>
      </p:sp>
    </p:spTree>
    <p:extLst>
      <p:ext uri="{BB962C8B-B14F-4D97-AF65-F5344CB8AC3E}">
        <p14:creationId xmlns:p14="http://schemas.microsoft.com/office/powerpoint/2010/main" val="99470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Sustainable Marketing Principles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p:txBody>
          <a:bodyPr/>
          <a:lstStyle/>
          <a:p>
            <a:pPr marL="0" lvl="0" indent="0">
              <a:buNone/>
            </a:pPr>
            <a:r>
              <a:rPr lang="en-US" sz="2800" b="1" dirty="0">
                <a:solidFill>
                  <a:srgbClr val="000000"/>
                </a:solidFill>
              </a:rPr>
              <a:t>Sense-of-mission marketing</a:t>
            </a:r>
            <a:endParaRPr lang="en-US" sz="2800" dirty="0">
              <a:solidFill>
                <a:srgbClr val="000000"/>
              </a:solidFill>
            </a:endParaRPr>
          </a:p>
          <a:p>
            <a:pPr marL="0" lvl="0" indent="0">
              <a:buNone/>
            </a:pPr>
            <a:r>
              <a:rPr lang="en-US" sz="2600" dirty="0">
                <a:solidFill>
                  <a:srgbClr val="000000"/>
                </a:solidFill>
              </a:rPr>
              <a:t>Defining a company’s mission in broad social terms</a:t>
            </a:r>
          </a:p>
          <a:p>
            <a:pPr marL="0" lvl="0" indent="0">
              <a:buNone/>
            </a:pPr>
            <a:r>
              <a:rPr lang="en-US" sz="2800" b="1" dirty="0">
                <a:solidFill>
                  <a:srgbClr val="000000"/>
                </a:solidFill>
              </a:rPr>
              <a:t>Societal marketing</a:t>
            </a:r>
            <a:endParaRPr lang="en-US" sz="2800" dirty="0">
              <a:solidFill>
                <a:srgbClr val="000000"/>
              </a:solidFill>
            </a:endParaRPr>
          </a:p>
          <a:p>
            <a:pPr lvl="0"/>
            <a:r>
              <a:rPr lang="en-US" sz="2600" dirty="0">
                <a:solidFill>
                  <a:srgbClr val="000000"/>
                </a:solidFill>
              </a:rPr>
              <a:t>Making marketing decisions by considering</a:t>
            </a:r>
          </a:p>
          <a:p>
            <a:pPr lvl="1"/>
            <a:r>
              <a:rPr lang="en-US" sz="2400" dirty="0">
                <a:solidFill>
                  <a:srgbClr val="000000"/>
                </a:solidFill>
              </a:rPr>
              <a:t>Consumers’ wants</a:t>
            </a:r>
          </a:p>
          <a:p>
            <a:pPr lvl="1"/>
            <a:r>
              <a:rPr lang="en-US" sz="2400" dirty="0">
                <a:solidFill>
                  <a:srgbClr val="000000"/>
                </a:solidFill>
              </a:rPr>
              <a:t>Company’s requirements</a:t>
            </a:r>
          </a:p>
          <a:p>
            <a:pPr lvl="1"/>
            <a:r>
              <a:rPr lang="en-US" sz="2400" dirty="0">
                <a:solidFill>
                  <a:srgbClr val="000000"/>
                </a:solidFill>
              </a:rPr>
              <a:t>Consumers’ long-run interests</a:t>
            </a:r>
          </a:p>
          <a:p>
            <a:pPr lvl="1"/>
            <a:r>
              <a:rPr lang="en-US" sz="2400" dirty="0">
                <a:solidFill>
                  <a:srgbClr val="000000"/>
                </a:solidFill>
              </a:rPr>
              <a:t>Society’s long-run interests</a:t>
            </a:r>
          </a:p>
        </p:txBody>
      </p:sp>
    </p:spTree>
    <p:extLst>
      <p:ext uri="{BB962C8B-B14F-4D97-AF65-F5344CB8AC3E}">
        <p14:creationId xmlns:p14="http://schemas.microsoft.com/office/powerpoint/2010/main" val="2609811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Figure 16.4 - Societal Classification of Products</a:t>
            </a:r>
            <a:endParaRPr lang="en-IN" sz="3600" dirty="0">
              <a:latin typeface="+mj-lt"/>
            </a:endParaRPr>
          </a:p>
        </p:txBody>
      </p:sp>
      <p:pic>
        <p:nvPicPr>
          <p:cNvPr id="4" name="Picture 4" descr="Long-run consumer benefit versus immediate satisfaction creates a grid. Deficient products: low long-run consumer benefit, low immediate satisfaction. Pleasing products: low long-run consumer benefit, high immediate satisfaction. Salutary products: low long-run consumer benefit, low immediate satisfaction. Desirable products: long-run consumer benefit, high immediate satisfaction."/>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81700" y="1752600"/>
            <a:ext cx="6980600" cy="3771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5477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 Ethics </a:t>
            </a:r>
            <a:r>
              <a:rPr lang="en-US" altLang="en-US" sz="2000" b="0" dirty="0">
                <a:latin typeface="+mj-lt"/>
                <a:ea typeface="ＭＳ Ｐゴシック" panose="020B0600070205080204" pitchFamily="34" charset="-128"/>
              </a:rPr>
              <a:t>(1 of 2)</a:t>
            </a:r>
            <a:endParaRPr lang="en-IN" sz="2000" b="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Corporate marketing ethics policies should be developed by firms as guidelines for handling various issues and dilemmas.</a:t>
            </a:r>
          </a:p>
          <a:p>
            <a:pPr lvl="1"/>
            <a:r>
              <a:rPr lang="en-US" altLang="en-US" sz="2400" dirty="0">
                <a:ea typeface="ＭＳ Ｐゴシック" panose="020B0600070205080204" pitchFamily="34" charset="-128"/>
              </a:rPr>
              <a:t>Distributor relations</a:t>
            </a:r>
          </a:p>
          <a:p>
            <a:pPr lvl="1"/>
            <a:r>
              <a:rPr lang="en-US" altLang="en-US" sz="2400" dirty="0">
                <a:ea typeface="ＭＳ Ｐゴシック" panose="020B0600070205080204" pitchFamily="34" charset="-128"/>
              </a:rPr>
              <a:t>Advertising standards</a:t>
            </a:r>
          </a:p>
          <a:p>
            <a:pPr lvl="1"/>
            <a:r>
              <a:rPr lang="en-US" altLang="en-US" sz="2400" dirty="0">
                <a:ea typeface="ＭＳ Ｐゴシック" panose="020B0600070205080204" pitchFamily="34" charset="-128"/>
              </a:rPr>
              <a:t>Customer service</a:t>
            </a:r>
          </a:p>
          <a:p>
            <a:pPr lvl="1"/>
            <a:r>
              <a:rPr lang="en-US" altLang="en-US" sz="2400" dirty="0">
                <a:ea typeface="ＭＳ Ｐゴシック" panose="020B0600070205080204" pitchFamily="34" charset="-128"/>
              </a:rPr>
              <a:t>Pricing</a:t>
            </a:r>
          </a:p>
          <a:p>
            <a:pPr lvl="1"/>
            <a:r>
              <a:rPr lang="en-US" altLang="en-US" sz="2400" dirty="0">
                <a:ea typeface="ＭＳ Ｐゴシック" panose="020B0600070205080204" pitchFamily="34" charset="-128"/>
              </a:rPr>
              <a:t>Product development</a:t>
            </a:r>
          </a:p>
          <a:p>
            <a:pPr lvl="1"/>
            <a:r>
              <a:rPr lang="en-US" altLang="en-US" sz="2400" dirty="0">
                <a:ea typeface="ＭＳ Ｐゴシック" panose="020B0600070205080204" pitchFamily="34" charset="-128"/>
              </a:rPr>
              <a:t>General ethical standards</a:t>
            </a:r>
            <a:endParaRPr lang="en-IN" sz="2400" dirty="0"/>
          </a:p>
        </p:txBody>
      </p:sp>
    </p:spTree>
    <p:extLst>
      <p:ext uri="{BB962C8B-B14F-4D97-AF65-F5344CB8AC3E}">
        <p14:creationId xmlns:p14="http://schemas.microsoft.com/office/powerpoint/2010/main" val="8815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Marketing Ethics </a:t>
            </a:r>
            <a:r>
              <a:rPr lang="en-US" altLang="en-US" sz="2000" b="0" dirty="0">
                <a:latin typeface="+mj-lt"/>
                <a:ea typeface="ＭＳ Ｐゴシック" panose="020B0600070205080204" pitchFamily="34" charset="-128"/>
              </a:rPr>
              <a:t>(2 of 2)</a:t>
            </a:r>
            <a:endParaRPr lang="en-IN" sz="2000" b="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Principles are needed to guide companies and marketing managers on issues of ethics and social responsibility.</a:t>
            </a:r>
          </a:p>
          <a:p>
            <a:pPr lvl="1"/>
            <a:r>
              <a:rPr lang="en-US" altLang="en-US" sz="2400" dirty="0">
                <a:ea typeface="ＭＳ Ｐゴシック" panose="020B0600070205080204" pitchFamily="34" charset="-128"/>
              </a:rPr>
              <a:t>The free market and the legal system should decide such issues.</a:t>
            </a:r>
          </a:p>
          <a:p>
            <a:pPr lvl="1"/>
            <a:r>
              <a:rPr lang="en-US" altLang="en-US" sz="2400" dirty="0">
                <a:ea typeface="ＭＳ Ｐゴシック" panose="020B0600070205080204" pitchFamily="34" charset="-128"/>
              </a:rPr>
              <a:t>Responsibility is in the hands of individual companies and managers.</a:t>
            </a:r>
          </a:p>
          <a:p>
            <a:r>
              <a:rPr lang="en-US" altLang="en-US" sz="2600" dirty="0">
                <a:ea typeface="ＭＳ Ｐゴシック" panose="020B0600070205080204" pitchFamily="34" charset="-128"/>
              </a:rPr>
              <a:t>Addressing ethics helps build strong customer relationships based on honesty and trust.</a:t>
            </a:r>
            <a:endParaRPr lang="en-IN" sz="2600" dirty="0"/>
          </a:p>
        </p:txBody>
      </p:sp>
    </p:spTree>
    <p:extLst>
      <p:ext uri="{BB962C8B-B14F-4D97-AF65-F5344CB8AC3E}">
        <p14:creationId xmlns:p14="http://schemas.microsoft.com/office/powerpoint/2010/main" val="18111025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Ethical Norms Suggested by the American Marketing Association</a:t>
            </a:r>
            <a:endParaRPr lang="en-IN" sz="3600" dirty="0">
              <a:latin typeface="+mj-lt"/>
            </a:endParaRPr>
          </a:p>
        </p:txBody>
      </p:sp>
      <p:sp>
        <p:nvSpPr>
          <p:cNvPr id="3" name="Content Placeholder 2"/>
          <p:cNvSpPr>
            <a:spLocks noGrp="1"/>
          </p:cNvSpPr>
          <p:nvPr>
            <p:ph idx="1"/>
          </p:nvPr>
        </p:nvSpPr>
        <p:spPr/>
        <p:txBody>
          <a:bodyPr/>
          <a:lstStyle/>
          <a:p>
            <a:r>
              <a:rPr lang="en-US" altLang="en-US" sz="2600" dirty="0">
                <a:ea typeface="ＭＳ Ｐゴシック" panose="020B0600070205080204" pitchFamily="34" charset="-128"/>
              </a:rPr>
              <a:t>Do no harm</a:t>
            </a:r>
          </a:p>
          <a:p>
            <a:r>
              <a:rPr lang="en-US" altLang="en-US" sz="2600" dirty="0">
                <a:ea typeface="ＭＳ Ｐゴシック" panose="020B0600070205080204" pitchFamily="34" charset="-128"/>
              </a:rPr>
              <a:t>Foster trust in the marketing system</a:t>
            </a:r>
          </a:p>
          <a:p>
            <a:r>
              <a:rPr lang="en-US" altLang="en-US" sz="2600" dirty="0">
                <a:ea typeface="ＭＳ Ｐゴシック" panose="020B0600070205080204" pitchFamily="34" charset="-128"/>
              </a:rPr>
              <a:t>Embrace ethical values</a:t>
            </a:r>
            <a:endParaRPr lang="en-IN" sz="2600" dirty="0"/>
          </a:p>
        </p:txBody>
      </p:sp>
    </p:spTree>
    <p:extLst>
      <p:ext uri="{BB962C8B-B14F-4D97-AF65-F5344CB8AC3E}">
        <p14:creationId xmlns:p14="http://schemas.microsoft.com/office/powerpoint/2010/main" val="4242221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ea typeface="ＭＳ Ｐゴシック" panose="020B0600070205080204" pitchFamily="34" charset="-128"/>
              </a:rPr>
              <a:t>The Sustainable Company</a:t>
            </a:r>
            <a:endParaRPr lang="en-IN" sz="360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ea typeface="ＭＳ Ｐゴシック" panose="020B0600070205080204" pitchFamily="34" charset="-128"/>
              </a:rPr>
              <a:t>Sustainable companies create value for customers through socially, environmentally, and ethically responsible actions.</a:t>
            </a:r>
          </a:p>
          <a:p>
            <a:r>
              <a:rPr lang="en-US" altLang="en-US" sz="2600" dirty="0">
                <a:ea typeface="ＭＳ Ｐゴシック" panose="020B0600070205080204" pitchFamily="34" charset="-128"/>
              </a:rPr>
              <a:t>Sustainable marketing provides the context in which companies can build profitable customer relationships.</a:t>
            </a:r>
            <a:endParaRPr lang="en-IN" sz="2600" dirty="0"/>
          </a:p>
        </p:txBody>
      </p:sp>
    </p:spTree>
    <p:extLst>
      <p:ext uri="{BB962C8B-B14F-4D97-AF65-F5344CB8AC3E}">
        <p14:creationId xmlns:p14="http://schemas.microsoft.com/office/powerpoint/2010/main" val="942236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lstStyle/>
          <a:p>
            <a:pPr marL="0" indent="0" eaLnBrk="1" fontAlgn="auto" hangingPunct="1">
              <a:spcBef>
                <a:spcPts val="0"/>
              </a:spcBef>
              <a:spcAft>
                <a:spcPts val="0"/>
              </a:spcAft>
              <a:buClrTx/>
              <a:buFontTx/>
              <a:buNone/>
              <a:defRPr/>
            </a:pPr>
            <a:r>
              <a:rPr lang="en-US" b="1" dirty="0" smtClean="0"/>
              <a:t>CSR: Coca-Cola</a:t>
            </a:r>
          </a:p>
          <a:p>
            <a:pPr marL="0" indent="0" eaLnBrk="1" fontAlgn="auto" hangingPunct="1">
              <a:spcBef>
                <a:spcPts val="0"/>
              </a:spcBef>
              <a:spcAft>
                <a:spcPts val="0"/>
              </a:spcAft>
              <a:buClrTx/>
              <a:buFontTx/>
              <a:buNone/>
              <a:defRPr/>
            </a:pPr>
            <a:endParaRPr lang="en-US" dirty="0" smtClean="0"/>
          </a:p>
          <a:p>
            <a:pPr marL="0" indent="0" eaLnBrk="1" fontAlgn="auto" hangingPunct="1">
              <a:spcBef>
                <a:spcPts val="0"/>
              </a:spcBef>
              <a:spcAft>
                <a:spcPts val="0"/>
              </a:spcAft>
              <a:buClrTx/>
              <a:buFontTx/>
              <a:buNone/>
              <a:defRPr/>
            </a:pPr>
            <a:r>
              <a:rPr lang="en-US" dirty="0" smtClean="0"/>
              <a:t>Read the following reports:</a:t>
            </a:r>
          </a:p>
          <a:p>
            <a:pPr>
              <a:defRPr/>
            </a:pPr>
            <a:r>
              <a:rPr lang="en-US" u="sng" dirty="0">
                <a:hlinkClick r:id="rId2"/>
              </a:rPr>
              <a:t>Energy and climate change</a:t>
            </a:r>
            <a:endParaRPr lang="en-US" dirty="0"/>
          </a:p>
          <a:p>
            <a:pPr>
              <a:defRPr/>
            </a:pPr>
            <a:r>
              <a:rPr lang="en-US" u="sng" dirty="0">
                <a:hlinkClick r:id="rId3"/>
              </a:rPr>
              <a:t>Sustainable packaging and recycling</a:t>
            </a:r>
            <a:endParaRPr lang="en-US" dirty="0"/>
          </a:p>
          <a:p>
            <a:pPr>
              <a:defRPr/>
            </a:pPr>
            <a:r>
              <a:rPr lang="en-US" u="sng" dirty="0">
                <a:hlinkClick r:id="rId4"/>
              </a:rPr>
              <a:t>Wellbeing: Product portfolio</a:t>
            </a:r>
            <a:endParaRPr lang="en-US" dirty="0"/>
          </a:p>
          <a:p>
            <a:pPr>
              <a:defRPr/>
            </a:pPr>
            <a:r>
              <a:rPr lang="en-US" u="sng" dirty="0">
                <a:hlinkClick r:id="rId5"/>
              </a:rPr>
              <a:t>Wellbeing: Active lifestyles</a:t>
            </a:r>
            <a:endParaRPr lang="en-US" dirty="0"/>
          </a:p>
          <a:p>
            <a:pPr marL="0" indent="0" eaLnBrk="1" fontAlgn="auto" hangingPunct="1">
              <a:spcBef>
                <a:spcPts val="0"/>
              </a:spcBef>
              <a:spcAft>
                <a:spcPts val="0"/>
              </a:spcAft>
              <a:buClrTx/>
              <a:buFontTx/>
              <a:buNone/>
              <a:defRPr/>
            </a:pPr>
            <a:endParaRPr lang="en-US" dirty="0"/>
          </a:p>
          <a:p>
            <a:pPr marL="0" indent="0" eaLnBrk="1" fontAlgn="auto" hangingPunct="1">
              <a:spcBef>
                <a:spcPts val="0"/>
              </a:spcBef>
              <a:spcAft>
                <a:spcPts val="0"/>
              </a:spcAft>
              <a:buClrTx/>
              <a:buFontTx/>
              <a:buNone/>
              <a:defRPr/>
            </a:pPr>
            <a:r>
              <a:rPr lang="en-US" dirty="0" smtClean="0">
                <a:hlinkClick r:id="rId6"/>
              </a:rPr>
              <a:t>http://www.coca-cola.co.uk/about-us/corporate-sustainability-report</a:t>
            </a:r>
            <a:endParaRPr lang="en-US" dirty="0" smtClean="0"/>
          </a:p>
          <a:p>
            <a:pPr marL="0" indent="0" eaLnBrk="1" fontAlgn="auto" hangingPunct="1">
              <a:spcBef>
                <a:spcPts val="0"/>
              </a:spcBef>
              <a:spcAft>
                <a:spcPts val="0"/>
              </a:spcAft>
              <a:buClrTx/>
              <a:buFontTx/>
              <a:buNone/>
              <a:defRPr/>
            </a:pPr>
            <a:endParaRPr lang="en-US" dirty="0"/>
          </a:p>
        </p:txBody>
      </p:sp>
    </p:spTree>
    <p:extLst>
      <p:ext uri="{BB962C8B-B14F-4D97-AF65-F5344CB8AC3E}">
        <p14:creationId xmlns:p14="http://schemas.microsoft.com/office/powerpoint/2010/main" val="380755092"/>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1828</TotalTime>
  <Words>3828</Words>
  <Application>Microsoft Office PowerPoint</Application>
  <PresentationFormat>On-screen Show (4:3)</PresentationFormat>
  <Paragraphs>263</Paragraphs>
  <Slides>27</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MS PGothic</vt:lpstr>
      <vt:lpstr>Arial</vt:lpstr>
      <vt:lpstr>Times New Roman</vt:lpstr>
      <vt:lpstr>Verdana</vt:lpstr>
      <vt:lpstr>Wingdings</vt:lpstr>
      <vt:lpstr>508 Lecture</vt:lpstr>
      <vt:lpstr>PowerPoint Presentation</vt:lpstr>
      <vt:lpstr>Corporate &amp; Social Responsibility </vt:lpstr>
      <vt:lpstr>The Triple Bottom Line</vt:lpstr>
      <vt:lpstr>First Stop: Patagonia “Conscious Consumption”—Telling Consumers to Buy Less</vt:lpstr>
      <vt:lpstr>Figure 16.1 - Sustainable Marketing</vt:lpstr>
      <vt:lpstr>Sustainable Marketing</vt:lpstr>
      <vt:lpstr>Social Criticisms of Marketing</vt:lpstr>
      <vt:lpstr>Marketing’s Impact on Individual Consumers (1 of 2)</vt:lpstr>
      <vt:lpstr>Marketing’s Impact on Individual Consumers (2 of 2)</vt:lpstr>
      <vt:lpstr>Marketing’s Impact on Society as a Whole (1 of 2)</vt:lpstr>
      <vt:lpstr>Marketing’s Impact on Society as a Whole (2 of 2)</vt:lpstr>
      <vt:lpstr>Marketing’s Impact on Other Businesses</vt:lpstr>
      <vt:lpstr>Traditional Rights</vt:lpstr>
      <vt:lpstr>Proposed Consumer Rights</vt:lpstr>
      <vt:lpstr>Environmentalism</vt:lpstr>
      <vt:lpstr>Figure 16.2 - Environmental Sustainability and Sustainable Value</vt:lpstr>
      <vt:lpstr>Major Marketing Decision Areas That May Be Called into Question under the Law (1 of 3)</vt:lpstr>
      <vt:lpstr>Major Marketing Decision Areas That May Be Called into Question under the Law (2 of 3)</vt:lpstr>
      <vt:lpstr>Major Marketing Decision Areas That May Be Called into Question under the Law (3 of 3)</vt:lpstr>
      <vt:lpstr>Sustainable Marketing Principles (1 of 2)</vt:lpstr>
      <vt:lpstr>Sustainable Marketing Principles (2 of 2)</vt:lpstr>
      <vt:lpstr>Figure 16.4 - Societal Classification of Products</vt:lpstr>
      <vt:lpstr>Marketing Ethics (1 of 2)</vt:lpstr>
      <vt:lpstr>Marketing Ethics (2 of 2)</vt:lpstr>
      <vt:lpstr>Ethical Norms Suggested by the American Marketing Association</vt:lpstr>
      <vt:lpstr>The Sustainable Company</vt:lpstr>
      <vt:lpstr>PowerPoint Presentation</vt:lpstr>
    </vt:vector>
  </TitlesOfParts>
  <Company>echosvoice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 13e</dc:title>
  <dc:subject>Business</dc:subject>
  <dc:creator>Armstrong/Kotler</dc:creator>
  <cp:lastModifiedBy>Carl Singleton</cp:lastModifiedBy>
  <cp:revision>469</cp:revision>
  <dcterms:created xsi:type="dcterms:W3CDTF">2014-07-14T20:04:21Z</dcterms:created>
  <dcterms:modified xsi:type="dcterms:W3CDTF">2019-01-28T08:45:37Z</dcterms:modified>
</cp:coreProperties>
</file>