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9"/>
  </p:notesMasterIdLst>
  <p:sldIdLst>
    <p:sldId id="719" r:id="rId24"/>
    <p:sldId id="301" r:id="rId25"/>
    <p:sldId id="302" r:id="rId26"/>
    <p:sldId id="458" r:id="rId27"/>
    <p:sldId id="759" r:id="rId28"/>
    <p:sldId id="760" r:id="rId29"/>
    <p:sldId id="761" r:id="rId30"/>
    <p:sldId id="762" r:id="rId31"/>
    <p:sldId id="763" r:id="rId32"/>
    <p:sldId id="764" r:id="rId33"/>
    <p:sldId id="765" r:id="rId34"/>
    <p:sldId id="766" r:id="rId35"/>
    <p:sldId id="767" r:id="rId36"/>
    <p:sldId id="768" r:id="rId37"/>
    <p:sldId id="721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D94945-25E5-49D0-8C60-806D87C10B3B}" v="11" dt="2023-11-14T07:48:53.13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77253"/>
  </p:normalViewPr>
  <p:slideViewPr>
    <p:cSldViewPr snapToGrid="0">
      <p:cViewPr varScale="1">
        <p:scale>
          <a:sx n="94" d="100"/>
          <a:sy n="94" d="100"/>
        </p:scale>
        <p:origin x="81" y="23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notesMaster" Target="notesMasters/notesMaster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20" Type="http://schemas.openxmlformats.org/officeDocument/2006/relationships/slideMaster" Target="slideMasters/slideMaster17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C3D94945-25E5-49D0-8C60-806D87C10B3B}"/>
    <pc:docChg chg="custSel modSld">
      <pc:chgData name="Stalin Jacob Wilson Packia Dhas" userId="050d7d71-3621-4503-95e8-1c9a9d962492" providerId="ADAL" clId="{C3D94945-25E5-49D0-8C60-806D87C10B3B}" dt="2023-11-14T07:50:04.743" v="16" actId="1076"/>
      <pc:docMkLst>
        <pc:docMk/>
      </pc:docMkLst>
      <pc:sldChg chg="modSp mod">
        <pc:chgData name="Stalin Jacob Wilson Packia Dhas" userId="050d7d71-3621-4503-95e8-1c9a9d962492" providerId="ADAL" clId="{C3D94945-25E5-49D0-8C60-806D87C10B3B}" dt="2023-11-14T07:48:40.103" v="12" actId="20577"/>
        <pc:sldMkLst>
          <pc:docMk/>
          <pc:sldMk cId="445292557" sldId="759"/>
        </pc:sldMkLst>
        <pc:spChg chg="mod">
          <ac:chgData name="Stalin Jacob Wilson Packia Dhas" userId="050d7d71-3621-4503-95e8-1c9a9d962492" providerId="ADAL" clId="{C3D94945-25E5-49D0-8C60-806D87C10B3B}" dt="2023-11-14T07:48:40.103" v="12" actId="20577"/>
          <ac:spMkLst>
            <pc:docMk/>
            <pc:sldMk cId="445292557" sldId="759"/>
            <ac:spMk id="3" creationId="{00000000-0000-0000-0000-000000000000}"/>
          </ac:spMkLst>
        </pc:spChg>
      </pc:sldChg>
      <pc:sldChg chg="addSp delSp modSp mod">
        <pc:chgData name="Stalin Jacob Wilson Packia Dhas" userId="050d7d71-3621-4503-95e8-1c9a9d962492" providerId="ADAL" clId="{C3D94945-25E5-49D0-8C60-806D87C10B3B}" dt="2023-11-14T07:50:04.743" v="16" actId="1076"/>
        <pc:sldMkLst>
          <pc:docMk/>
          <pc:sldMk cId="1624757668" sldId="760"/>
        </pc:sldMkLst>
        <pc:spChg chg="mod">
          <ac:chgData name="Stalin Jacob Wilson Packia Dhas" userId="050d7d71-3621-4503-95e8-1c9a9d962492" providerId="ADAL" clId="{C3D94945-25E5-49D0-8C60-806D87C10B3B}" dt="2023-11-14T07:48:53.139" v="13" actId="6549"/>
          <ac:spMkLst>
            <pc:docMk/>
            <pc:sldMk cId="1624757668" sldId="760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C3D94945-25E5-49D0-8C60-806D87C10B3B}" dt="2023-11-14T07:50:01.700" v="14" actId="478"/>
          <ac:picMkLst>
            <pc:docMk/>
            <pc:sldMk cId="1624757668" sldId="760"/>
            <ac:picMk id="7" creationId="{084CE1C4-91C1-6F72-2247-37BB1C192A54}"/>
          </ac:picMkLst>
        </pc:picChg>
        <pc:picChg chg="add mod">
          <ac:chgData name="Stalin Jacob Wilson Packia Dhas" userId="050d7d71-3621-4503-95e8-1c9a9d962492" providerId="ADAL" clId="{C3D94945-25E5-49D0-8C60-806D87C10B3B}" dt="2023-11-14T07:50:04.743" v="16" actId="1076"/>
          <ac:picMkLst>
            <pc:docMk/>
            <pc:sldMk cId="1624757668" sldId="760"/>
            <ac:picMk id="8" creationId="{A56E7480-B34B-4229-C35C-033D8F244134}"/>
          </ac:picMkLst>
        </pc:picChg>
      </pc:sldChg>
      <pc:sldChg chg="modSp">
        <pc:chgData name="Stalin Jacob Wilson Packia Dhas" userId="050d7d71-3621-4503-95e8-1c9a9d962492" providerId="ADAL" clId="{C3D94945-25E5-49D0-8C60-806D87C10B3B}" dt="2023-10-31T13:25:44.086" v="0" actId="20577"/>
        <pc:sldMkLst>
          <pc:docMk/>
          <pc:sldMk cId="2222099617" sldId="761"/>
        </pc:sldMkLst>
        <pc:spChg chg="mod">
          <ac:chgData name="Stalin Jacob Wilson Packia Dhas" userId="050d7d71-3621-4503-95e8-1c9a9d962492" providerId="ADAL" clId="{C3D94945-25E5-49D0-8C60-806D87C10B3B}" dt="2023-10-31T13:25:44.086" v="0" actId="20577"/>
          <ac:spMkLst>
            <pc:docMk/>
            <pc:sldMk cId="2222099617" sldId="76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C3D94945-25E5-49D0-8C60-806D87C10B3B}" dt="2023-11-14T00:40:31.946" v="1" actId="113"/>
        <pc:sldMkLst>
          <pc:docMk/>
          <pc:sldMk cId="3869709600" sldId="764"/>
        </pc:sldMkLst>
        <pc:spChg chg="mod">
          <ac:chgData name="Stalin Jacob Wilson Packia Dhas" userId="050d7d71-3621-4503-95e8-1c9a9d962492" providerId="ADAL" clId="{C3D94945-25E5-49D0-8C60-806D87C10B3B}" dt="2023-11-14T00:40:31.946" v="1" actId="113"/>
          <ac:spMkLst>
            <pc:docMk/>
            <pc:sldMk cId="3869709600" sldId="764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C3D94945-25E5-49D0-8C60-806D87C10B3B}" dt="2023-11-14T00:41:30.830" v="2" actId="33524"/>
        <pc:sldMkLst>
          <pc:docMk/>
          <pc:sldMk cId="1422529934" sldId="767"/>
        </pc:sldMkLst>
        <pc:spChg chg="mod">
          <ac:chgData name="Stalin Jacob Wilson Packia Dhas" userId="050d7d71-3621-4503-95e8-1c9a9d962492" providerId="ADAL" clId="{C3D94945-25E5-49D0-8C60-806D87C10B3B}" dt="2023-11-14T00:41:30.830" v="2" actId="33524"/>
          <ac:spMkLst>
            <pc:docMk/>
            <pc:sldMk cId="1422529934" sldId="767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3497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45907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0798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97619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0887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78079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63171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89579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5676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87521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7089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8350DFD-4015-41D5-8351-62F1C1C1C84C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25340-F809-492E-9429-2A0A730AFFEE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BA4418-8448-4D22-AA29-4B9758261E1D}" type="datetime1">
              <a:rPr lang="en-GB" smtClean="0"/>
              <a:t>08/11/2023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92F31D3-6C2A-4449-B47A-1049CE7A32EF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3A84C-7499-4F6B-AAE5-5AE249EC7295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780AE78-D6B8-41B7-AE31-C93EA35F15DF}" type="datetime1">
              <a:rPr lang="en-GB" smtClean="0"/>
              <a:t>08/11/2023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89E518C-66FF-4D64-8AC2-B39C54FF1003}" type="datetime1">
              <a:rPr lang="en-GB" noProof="0" smtClean="0"/>
              <a:t>08/11/2023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C5A0FFC-5754-4373-8837-84F9E0D00951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A7984-B06D-4707-AE7D-178CE8C0E9C5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25AF0FA-D5F7-47B9-B5DF-BF80887CF10D}" type="datetime1">
              <a:rPr lang="en-GB" smtClean="0"/>
              <a:t>08/11/2023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E6F9385-0499-4976-8635-534FB059FC83}" type="datetime1">
              <a:rPr lang="en-GB" noProof="0" smtClean="0"/>
              <a:t>08/11/2023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CD118DD-A8C9-4369-B707-DAD5E9100B82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49B3-9094-4815-9BF8-A397C2F23725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ABAE399-068E-4F25-B8AD-33F90228E005}" type="datetime1">
              <a:rPr lang="en-GB" smtClean="0"/>
              <a:t>08/11/2023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E7A0D-ED47-494D-A861-1EB3C563D383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3A555A0-A495-4EAF-B85B-1570D76CA121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4B732-804B-42B3-B135-07C324F472FC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78DAA5A-7C7D-4AF1-B068-973E00B719C2}" type="datetime1">
              <a:rPr lang="en-GB" smtClean="0"/>
              <a:t>08/11/2023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04D2230-44C1-4D3A-81B8-89E66F27AE00}" type="datetime1">
              <a:rPr lang="en-GB" noProof="0" smtClean="0"/>
              <a:t>08/11/2023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6A59B3A-8F72-4696-92AC-23C3A48CC7E5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B6C1F-E614-414E-A2FD-DA12757A1CD4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7A1BD01-CD93-4CF2-A79D-E7CA9B3B8767}" type="datetime1">
              <a:rPr lang="en-GB" smtClean="0"/>
              <a:t>08/11/2023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1F0E1B0-882A-4B64-9AA6-188E59B58CDE}" type="datetime1">
              <a:rPr lang="en-GB" noProof="0" smtClean="0"/>
              <a:t>08/11/2023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D34349C-7CCA-4728-9DDA-C14517361D1F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5BE0A-7F52-4E8D-AB77-0E889BC28196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439A961-D10A-4838-88EF-9FDE48223EEA}" type="datetime1">
              <a:rPr lang="en-GB" smtClean="0"/>
              <a:t>08/11/2023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6878151-9109-4399-A1CC-3C37AA938A3F}" type="datetime1">
              <a:rPr lang="en-GB" noProof="0" smtClean="0"/>
              <a:t>08/11/2023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72FBDD2-77B3-4508-B9F3-2B9D900EE877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ABAEF-E850-4D15-8CE7-8EB9B688137F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D33EBE5-1237-4E76-8B0E-5F1DB8AB249F}" type="datetime1">
              <a:rPr lang="en-GB" smtClean="0"/>
              <a:t>08/11/2023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F21DC6B-0B45-47E0-A3C8-E4BFF29E5471}" type="datetime1">
              <a:rPr lang="en-GB" noProof="0" smtClean="0"/>
              <a:t>08/11/2023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BE1279A-167D-418A-BE68-FC337D9EEC4E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69659-DFE9-4A37-B013-783A9B644C0A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C838AF0-7496-4683-9B15-D3E4AF4322DA}" type="datetime1">
              <a:rPr lang="en-GB" smtClean="0"/>
              <a:t>08/11/2023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D796113-371B-46EF-92E2-7A44E9C7AFCA}" type="datetime1">
              <a:rPr lang="en-GB" noProof="0" smtClean="0"/>
              <a:t>08/11/2023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540F418-8644-4BD8-BC11-A79E11F38859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4BEF1-19C0-4107-AC6C-51D0156EF762}" type="datetime1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E599E90-C061-40E7-B569-A8F99B9073FB}" type="datetime1">
              <a:rPr lang="en-GB" smtClean="0"/>
              <a:t>08/11/2023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- 10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169061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200" b="1" dirty="0"/>
              <a:t>Polar Co-ordinates</a:t>
            </a:r>
          </a:p>
          <a:p>
            <a:pPr marL="536575" indent="-536575" algn="just"/>
            <a:r>
              <a:rPr lang="en-IN" sz="3200" b="1" dirty="0"/>
              <a:t>Rectangular Co-</a:t>
            </a:r>
            <a:r>
              <a:rPr lang="en-IN" sz="3200" b="1" dirty="0" err="1"/>
              <a:t>ordiantes</a:t>
            </a:r>
            <a:endParaRPr lang="en-IN" sz="3200" b="1" dirty="0"/>
          </a:p>
          <a:p>
            <a:pPr marL="536575" indent="-536575" algn="just"/>
            <a:r>
              <a:rPr lang="en-IN" sz="3200" b="1" dirty="0"/>
              <a:t>Polar to Rectangular Coordinates.</a:t>
            </a:r>
          </a:p>
          <a:p>
            <a:pPr marL="536575" indent="-536575" algn="just"/>
            <a:r>
              <a:rPr lang="en-IN" sz="3200" b="1" dirty="0"/>
              <a:t>Rectangular to Polar Coordinates</a:t>
            </a:r>
          </a:p>
          <a:p>
            <a:pPr marL="536575" indent="-536575" algn="just"/>
            <a:r>
              <a:rPr lang="en-IN" sz="3200" b="1" dirty="0"/>
              <a:t>Addition and Subtraction of Alternating Quantities</a:t>
            </a:r>
          </a:p>
          <a:p>
            <a:pPr marL="536575" indent="-536575" algn="just"/>
            <a:r>
              <a:rPr lang="en-IN" sz="3200" b="1" dirty="0"/>
              <a:t>Multiplication and division of Alternating Quantities</a:t>
            </a:r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400" b="1" dirty="0"/>
              <a:t>The student upon completion of the lecture will be able to:</a:t>
            </a:r>
          </a:p>
          <a:p>
            <a:pPr marL="719138" indent="-630238"/>
            <a:r>
              <a:rPr lang="en-IN" sz="4000" dirty="0"/>
              <a:t>Demonstrate the ability to apply Complex numbers in </a:t>
            </a:r>
            <a:r>
              <a:rPr lang="en-IN" sz="4000"/>
              <a:t>Alternating Quantities</a:t>
            </a:r>
            <a:endParaRPr lang="en-IN" sz="4000" dirty="0"/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 dirty="0"/>
              <a:t>Lecture – 10 / Electrical Engineering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Mathematical Representation of Phasor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0258" y="1600201"/>
            <a:ext cx="9587354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Any Phasor can be represented mathematically in two ways</a:t>
            </a:r>
          </a:p>
          <a:p>
            <a:pPr marL="514350" indent="-514350">
              <a:buAutoNum type="arabicParenR"/>
            </a:pPr>
            <a:r>
              <a:rPr lang="en-IN" dirty="0"/>
              <a:t>Polar Co-ordinate system</a:t>
            </a:r>
          </a:p>
          <a:p>
            <a:pPr marL="514350" indent="-514350">
              <a:buAutoNum type="arabicParenR"/>
            </a:pPr>
            <a:r>
              <a:rPr lang="en-IN" dirty="0"/>
              <a:t>Rectangular Co-ordinate system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854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76668" y="-4863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Polar Co-ordinates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98544" y="1532695"/>
                <a:ext cx="11194912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Consider an alternating Current </a:t>
                </a:r>
                <a:r>
                  <a:rPr lang="en-IN" b="1" dirty="0"/>
                  <a:t>,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func>
                      <m:func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IN" b="1" i="0" smtClean="0">
                            <a:latin typeface="Cambria Math" panose="02040503050406030204" pitchFamily="18" charset="0"/>
                          </a:rPr>
                          <m:t>𝐬𝐢𝐧</m:t>
                        </m:r>
                      </m:fName>
                      <m:e>
                        <m:d>
                          <m:d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𝝎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𝒕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l-GR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𝝓</m:t>
                            </m:r>
                          </m:e>
                        </m:d>
                      </m:e>
                    </m:func>
                  </m:oMath>
                </a14:m>
                <a:endParaRPr lang="en-GB" b="1" dirty="0">
                  <a:ea typeface="Cambria Math" panose="02040503050406030204" pitchFamily="18" charset="0"/>
                </a:endParaRPr>
              </a:p>
              <a:p>
                <a:r>
                  <a:rPr lang="en-IN" dirty="0"/>
                  <a:t>The </a:t>
                </a:r>
                <a:r>
                  <a:rPr lang="en-IN" b="1" dirty="0"/>
                  <a:t>Maximum value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and the </a:t>
                </a:r>
                <a:r>
                  <a:rPr lang="en-IN" b="1" dirty="0"/>
                  <a:t>Phase is </a:t>
                </a:r>
                <a14:m>
                  <m:oMath xmlns:m="http://schemas.openxmlformats.org/officeDocument/2006/math"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endParaRPr lang="en-IN" b="1" dirty="0"/>
              </a:p>
              <a:p>
                <a:r>
                  <a:rPr lang="en-IN" dirty="0"/>
                  <a:t>The phase </a:t>
                </a:r>
                <a14:m>
                  <m:oMath xmlns:m="http://schemas.openxmlformats.org/officeDocument/2006/math">
                    <m:r>
                      <a:rPr lang="el-GR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IN" dirty="0"/>
                  <a:t> is always measured with respect to positive </a:t>
                </a:r>
                <a:r>
                  <a:rPr lang="en-IN" b="1" dirty="0"/>
                  <a:t>X- axis direction</a:t>
                </a:r>
                <a:r>
                  <a:rPr lang="en-IN" dirty="0"/>
                  <a:t>.</a:t>
                </a:r>
              </a:p>
              <a:p>
                <a:r>
                  <a:rPr lang="en-IN" dirty="0"/>
                  <a:t>While representing the </a:t>
                </a:r>
                <a:r>
                  <a:rPr lang="en-IN" b="1" dirty="0"/>
                  <a:t>phasor by polar system</a:t>
                </a:r>
                <a:r>
                  <a:rPr lang="en-IN" dirty="0"/>
                  <a:t>, it is represented as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∠</m:t>
                    </m:r>
                  </m:oMath>
                </a14:m>
                <a:r>
                  <a:rPr lang="el-GR" b="1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IN" b="1" dirty="0"/>
                  <a:t>.</a:t>
                </a:r>
              </a:p>
              <a:p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𝒎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𝒔</m:t>
                        </m:r>
                      </m:sub>
                    </m:sSub>
                  </m:oMath>
                </a14:m>
                <a:r>
                  <a:rPr lang="en-IN" b="1" dirty="0"/>
                  <a:t>  </a:t>
                </a:r>
                <a:r>
                  <a:rPr lang="en-IN" dirty="0"/>
                  <a:t>and </a:t>
                </a:r>
                <a14:m>
                  <m:oMath xmlns:m="http://schemas.openxmlformats.org/officeDocument/2006/math"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IN" dirty="0"/>
                  <a:t> is the </a:t>
                </a:r>
                <a:r>
                  <a:rPr lang="en-IN" b="1" dirty="0"/>
                  <a:t>angle with respect to positive X-axis</a:t>
                </a:r>
                <a:r>
                  <a:rPr lang="en-IN" dirty="0"/>
                  <a:t>.</a:t>
                </a:r>
              </a:p>
              <a:p>
                <a:r>
                  <a:rPr lang="en-IN" dirty="0"/>
                  <a:t>the </a:t>
                </a:r>
                <a:r>
                  <a:rPr lang="en-IN" b="1" dirty="0"/>
                  <a:t>angle </a:t>
                </a:r>
                <a14:m>
                  <m:oMath xmlns:m="http://schemas.openxmlformats.org/officeDocument/2006/math">
                    <m:r>
                      <a:rPr lang="el-GR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IN" dirty="0"/>
                  <a:t> can be </a:t>
                </a:r>
                <a:r>
                  <a:rPr lang="en-IN" b="1" dirty="0"/>
                  <a:t>positive or negative</a:t>
                </a:r>
                <a:r>
                  <a:rPr lang="en-IN" dirty="0"/>
                  <a:t>.</a:t>
                </a:r>
              </a:p>
              <a:p>
                <a:r>
                  <a:rPr lang="en-IN" dirty="0"/>
                  <a:t>The  </a:t>
                </a:r>
                <a:r>
                  <a:rPr lang="en-IN" b="1" dirty="0"/>
                  <a:t>positive </a:t>
                </a:r>
                <a14:m>
                  <m:oMath xmlns:m="http://schemas.openxmlformats.org/officeDocument/2006/math">
                    <m:r>
                      <a:rPr lang="el-GR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IN" dirty="0"/>
                  <a:t> is measured in </a:t>
                </a:r>
                <a:r>
                  <a:rPr lang="en-IN" b="1" dirty="0"/>
                  <a:t>anticlockwise direction </a:t>
                </a:r>
                <a:r>
                  <a:rPr lang="en-IN" dirty="0"/>
                  <a:t>while the </a:t>
                </a:r>
                <a:r>
                  <a:rPr lang="en-IN" b="1" dirty="0"/>
                  <a:t>negative </a:t>
                </a:r>
                <a14:m>
                  <m:oMath xmlns:m="http://schemas.openxmlformats.org/officeDocument/2006/math"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dirty="0"/>
                  <a:t> is measured in </a:t>
                </a:r>
                <a:r>
                  <a:rPr lang="en-IN" b="1" dirty="0"/>
                  <a:t>clockwise direction</a:t>
                </a:r>
                <a:r>
                  <a:rPr lang="en-IN" dirty="0"/>
                  <a:t>.</a:t>
                </a:r>
              </a:p>
              <a:p>
                <a:endParaRPr lang="en-IN" b="1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98544" y="1532695"/>
                <a:ext cx="11194912" cy="4454533"/>
              </a:xfrm>
              <a:blipFill>
                <a:blip r:embed="rId3"/>
                <a:stretch>
                  <a:fillRect l="-980" t="-2189" r="-54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52925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0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Polar Co-ordinates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16835" y="1600201"/>
                <a:ext cx="9587354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The </a:t>
                </a:r>
                <a:r>
                  <a:rPr lang="en-IN" b="1" dirty="0"/>
                  <a:t>Length r</a:t>
                </a:r>
                <a:r>
                  <a:rPr lang="en-IN" dirty="0"/>
                  <a:t> is always </a:t>
                </a:r>
                <a:r>
                  <a:rPr lang="en-IN" b="1" dirty="0"/>
                  <a:t>positive</a:t>
                </a:r>
                <a:r>
                  <a:rPr lang="en-IN" dirty="0"/>
                  <a:t> and called </a:t>
                </a:r>
                <a:r>
                  <a:rPr lang="en-IN" b="1" dirty="0"/>
                  <a:t>magnitude of the phasor.</a:t>
                </a:r>
                <a:r>
                  <a:rPr lang="en-IN" dirty="0"/>
                  <a:t> </a:t>
                </a:r>
              </a:p>
              <a:p>
                <a:r>
                  <a:rPr lang="en-IN" dirty="0"/>
                  <a:t>The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l-GR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dirty="0"/>
                  <a:t> is called the phase of the phasor.</a:t>
                </a:r>
              </a:p>
              <a:p>
                <a:r>
                  <a:rPr lang="en-IN" dirty="0"/>
                  <a:t>The polar representation =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𝑟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∠±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endParaRPr lang="en-IN" dirty="0"/>
              </a:p>
              <a:p>
                <a:r>
                  <a:rPr lang="en-IN" dirty="0"/>
                  <a:t>If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func>
                      <m:func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 b="0" i="0" smtClean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±</m:t>
                            </m:r>
                            <m:r>
                              <m:rPr>
                                <m:sty m:val="p"/>
                              </m:rPr>
                              <a:rPr lang="el-GR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ϕ</m:t>
                            </m:r>
                          </m:e>
                        </m:d>
                      </m:e>
                    </m:func>
                  </m:oMath>
                </a14:m>
                <a:r>
                  <a:rPr lang="en-IN" dirty="0"/>
                  <a:t> then the polar form is</a:t>
                </a:r>
              </a:p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∠±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IN" dirty="0"/>
                  <a:t>, Where V is the RMS value =</a:t>
                </a:r>
                <a:r>
                  <a:rPr lang="en-IN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𝒓𝒎𝒔</m:t>
                        </m:r>
                      </m:sub>
                    </m:sSub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𝑽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𝒎</m:t>
                            </m:r>
                          </m:sub>
                        </m:sSub>
                      </m:num>
                      <m:den>
                        <m:rad>
                          <m:radPr>
                            <m:degHide m:val="on"/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e>
                        </m:rad>
                      </m:den>
                    </m:f>
                  </m:oMath>
                </a14:m>
                <a:endParaRPr lang="en-IN" dirty="0"/>
              </a:p>
              <a:p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16835" y="1600201"/>
                <a:ext cx="9587354" cy="4454533"/>
              </a:xfrm>
              <a:blipFill>
                <a:blip r:embed="rId3"/>
                <a:stretch>
                  <a:fillRect l="-1145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56E7480-B34B-4229-C35C-033D8F2441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1462" y="3283902"/>
            <a:ext cx="2657475" cy="265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7576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Rectangular 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r>
                  <a:rPr lang="en-IN" b="1" dirty="0"/>
                  <a:t>Alternating quantity </a:t>
                </a:r>
                <a:r>
                  <a:rPr lang="en-IN" dirty="0"/>
                  <a:t>can be divided into two components </a:t>
                </a:r>
                <a:r>
                  <a:rPr lang="en-IN" b="1" dirty="0"/>
                  <a:t>X- Component and Y- Component.</a:t>
                </a:r>
              </a:p>
              <a:p>
                <a:r>
                  <a:rPr lang="en-IN" dirty="0"/>
                  <a:t>If an Alternating Current is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func>
                      <m:func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𝒔𝒊𝒏</m:t>
                        </m:r>
                      </m:fName>
                      <m:e>
                        <m:d>
                          <m:d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𝝎</m:t>
                            </m:r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𝒕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l-GR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𝝓</m:t>
                            </m:r>
                          </m:e>
                        </m:d>
                      </m:e>
                    </m:func>
                    <m: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r>
                  <a:rPr lang="en-IN" dirty="0"/>
                  <a:t>X- Component </a:t>
                </a:r>
                <a:r>
                  <a:rPr lang="en-IN" b="1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func>
                      <m:func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0" smtClean="0">
                            <a:latin typeface="Cambria Math" panose="02040503050406030204" pitchFamily="18" charset="0"/>
                          </a:rPr>
                          <m:t>𝐜𝐨𝐬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r>
                  <a:rPr lang="en-IN" dirty="0"/>
                  <a:t> and Y- Component </a:t>
                </a:r>
                <a:r>
                  <a:rPr lang="en-IN" b="1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func>
                      <m:func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0" smtClean="0">
                            <a:latin typeface="Cambria Math" panose="02040503050406030204" pitchFamily="18" charset="0"/>
                          </a:rPr>
                          <m:t>𝐒𝐢𝐧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r>
                  <a:rPr lang="en-IN" b="1" dirty="0"/>
                  <a:t> </a:t>
                </a:r>
                <a:endParaRPr lang="en-GB" b="1" dirty="0">
                  <a:ea typeface="Cambria Math" panose="02040503050406030204" pitchFamily="18" charset="0"/>
                </a:endParaRPr>
              </a:p>
              <a:p>
                <a:r>
                  <a:rPr lang="en-IN"/>
                  <a:t>Thus, </a:t>
                </a:r>
                <a:r>
                  <a:rPr lang="en-IN" dirty="0"/>
                  <a:t>the phasor travel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func>
                      <m:func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0" smtClean="0">
                            <a:latin typeface="Cambria Math" panose="02040503050406030204" pitchFamily="18" charset="0"/>
                          </a:rPr>
                          <m:t>𝐜𝐨𝐬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r>
                  <a:rPr lang="en-IN" dirty="0"/>
                  <a:t>  in </a:t>
                </a:r>
                <a14:m>
                  <m:oMath xmlns:m="http://schemas.openxmlformats.org/officeDocument/2006/math">
                    <m:r>
                      <a:rPr lang="en-IN" i="1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𝑿</m:t>
                    </m:r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b="1" dirty="0"/>
                  <a:t>direction </a:t>
                </a:r>
              </a:p>
              <a:p>
                <a:r>
                  <a:rPr lang="en-IN" dirty="0"/>
                  <a:t>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func>
                      <m:func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𝑺𝒊𝒏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r>
                  <a:rPr lang="en-IN" dirty="0"/>
                  <a:t> in </a:t>
                </a:r>
                <a14:m>
                  <m:oMath xmlns:m="http://schemas.openxmlformats.org/officeDocument/2006/math"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𝒀</m:t>
                    </m:r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b="1" dirty="0"/>
                  <a:t>direction</a:t>
                </a:r>
                <a:r>
                  <a:rPr lang="en-IN" dirty="0"/>
                  <a:t>.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145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949AF12-1231-88F3-2D3D-DBA0A9D995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0019" y="4203753"/>
            <a:ext cx="6213432" cy="2473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20996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Rectangular 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The X and Y component can be </a:t>
                </a:r>
                <a:r>
                  <a:rPr lang="en-IN" b="1" dirty="0"/>
                  <a:t>positive or negative</a:t>
                </a:r>
                <a:r>
                  <a:rPr lang="en-IN" dirty="0"/>
                  <a:t>.</a:t>
                </a:r>
              </a:p>
              <a:p>
                <a:r>
                  <a:rPr lang="en-IN" dirty="0"/>
                  <a:t>To indicate that </a:t>
                </a:r>
                <a:r>
                  <a:rPr lang="en-IN" b="1" dirty="0"/>
                  <a:t>X and Y components</a:t>
                </a:r>
                <a:r>
                  <a:rPr lang="en-IN" dirty="0"/>
                  <a:t> are </a:t>
                </a:r>
                <a:r>
                  <a:rPr lang="en-IN" b="1" dirty="0"/>
                  <a:t>perpendicular</a:t>
                </a:r>
                <a:r>
                  <a:rPr lang="en-IN" dirty="0"/>
                  <a:t> to each other, the operator ‘</a:t>
                </a:r>
                <a:r>
                  <a:rPr lang="en-IN" b="1" dirty="0"/>
                  <a:t>j’ is used.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𝒋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e>
                    </m:rad>
                  </m:oMath>
                </a14:m>
                <a:r>
                  <a:rPr lang="en-IN" dirty="0"/>
                  <a:t>, </a:t>
                </a:r>
              </a:p>
              <a:p>
                <a:r>
                  <a:rPr lang="en-IN" dirty="0"/>
                  <a:t>In phasor representation, </a:t>
                </a:r>
                <a:r>
                  <a:rPr lang="en-IN" b="1" dirty="0"/>
                  <a:t>j indicates rotation through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endParaRPr lang="en-IN" b="1" dirty="0"/>
              </a:p>
              <a:p>
                <a:r>
                  <a:rPr lang="en-IN" dirty="0"/>
                  <a:t>The rectangular representation of phasor is </a:t>
                </a:r>
                <a:r>
                  <a:rPr lang="en-IN" b="1" dirty="0"/>
                  <a:t>=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±</m:t>
                    </m:r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𝑿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±</m:t>
                    </m:r>
                    <m:r>
                      <a:rPr lang="en-IN" b="1" i="1" dirty="0" err="1" smtClean="0">
                        <a:latin typeface="Cambria Math" panose="02040503050406030204" pitchFamily="18" charset="0"/>
                      </a:rPr>
                      <m:t>𝒋𝒀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145" t="-2329" r="-197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6745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Polar to Rectangular 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Given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∠</m:t>
                    </m:r>
                  </m:oMath>
                </a14:m>
                <a:r>
                  <a:rPr lang="el-GR" b="1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The </a:t>
                </a:r>
                <a:r>
                  <a:rPr lang="en-IN" i="1" dirty="0"/>
                  <a:t>X</a:t>
                </a:r>
                <a:r>
                  <a:rPr lang="en-IN" dirty="0"/>
                  <a:t> component</a:t>
                </a:r>
                <a:r>
                  <a:rPr lang="en-IN" b="1" i="1" dirty="0"/>
                  <a:t>=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𝒓𝒄𝒐𝒔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r>
                  <a:rPr lang="en-IN" b="1" i="1" dirty="0"/>
                  <a:t> </a:t>
                </a:r>
                <a:r>
                  <a:rPr lang="en-IN" dirty="0"/>
                  <a:t>and  </a:t>
                </a:r>
                <a:r>
                  <a:rPr lang="en-IN" i="1" dirty="0"/>
                  <a:t>Y</a:t>
                </a:r>
                <a:r>
                  <a:rPr lang="en-IN" dirty="0"/>
                  <a:t> component</a:t>
                </a:r>
                <a:r>
                  <a:rPr lang="en-IN" b="1" i="1" dirty="0"/>
                  <a:t>=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𝒓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𝒔𝒊𝒏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Rectangular representation =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𝒓𝒄𝒐𝒔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r>
                  <a:rPr lang="en-IN" b="1" i="1" dirty="0"/>
                  <a:t> +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𝒋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𝒓𝒔𝒊𝒏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55C8786-3D5D-BFD0-1A7F-838510C672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7024" y="3183921"/>
            <a:ext cx="3417951" cy="280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2672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Rectangular to Polar Co-ordinates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Let a phasor is represented in a rectangular form </a:t>
                </a:r>
                <a14:m>
                  <m:oMath xmlns:m="http://schemas.openxmlformats.org/officeDocument/2006/math"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𝑿</m:t>
                    </m:r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𝒋𝒀</m:t>
                    </m:r>
                  </m:oMath>
                </a14:m>
                <a:endParaRPr lang="en-IN" b="1" i="1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  <m:sup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𝒀</m:t>
                            </m:r>
                          </m:e>
                          <m:sup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e>
                    </m:rad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r>
                      <a:rPr lang="el-GR" b="1" i="1" smtClean="0">
                        <a:latin typeface="Cambria Math" panose="02040503050406030204" pitchFamily="18" charset="0"/>
                      </a:rPr>
                      <m:t>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𝒕𝒂𝒏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p>
                    </m:sSup>
                    <m:r>
                      <a:rPr lang="en-GB" b="1" i="1" smtClean="0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𝒀</m:t>
                        </m:r>
                      </m:num>
                      <m:den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den>
                    </m:f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Polar Representation</a:t>
                </a:r>
                <a:r>
                  <a:rPr lang="en-IN" b="1" dirty="0"/>
                  <a:t>=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∠</m:t>
                    </m:r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  <m:sup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  <m:r>
                          <a:rPr lang="en-GB" b="1" i="1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𝒀</m:t>
                            </m:r>
                          </m:e>
                          <m:sup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e>
                    </m:rad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∠</m:t>
                    </m:r>
                    <m:sSup>
                      <m:sSup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𝒕𝒂𝒏</m:t>
                        </m:r>
                      </m:e>
                      <m:sup>
                        <m:r>
                          <a:rPr lang="en-GB" b="1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p>
                    </m:sSup>
                    <m:r>
                      <a:rPr lang="en-GB" b="1" i="1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</m:t>
                        </m:r>
                      </m:num>
                      <m:den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𝑿</m:t>
                        </m:r>
                      </m:den>
                    </m:f>
                    <m:r>
                      <a:rPr lang="en-GB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If the polar form of the instantaneous equation , express the given equation in </a:t>
                </a:r>
                <a:r>
                  <a:rPr lang="en-IN" b="1" dirty="0"/>
                  <a:t>sine form instead of cosine </a:t>
                </a:r>
                <a:r>
                  <a:rPr lang="en-IN" dirty="0"/>
                  <a:t>form.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cos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d>
                      <m:d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±</m:t>
                        </m:r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ϕ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 </m:t>
                    </m:r>
                  </m:oMath>
                </a14:m>
                <a:r>
                  <a:rPr lang="en-IN" dirty="0"/>
                  <a:t> then express it as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𝑽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r>
                      <a:rPr lang="en-GB" b="1" i="0" smtClean="0">
                        <a:latin typeface="Cambria Math" panose="02040503050406030204" pitchFamily="18" charset="0"/>
                      </a:rPr>
                      <m:t>𝐬𝐢𝐧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𝝎</m:t>
                    </m:r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𝒕</m:t>
                    </m:r>
                    <m:r>
                      <a:rPr lang="en-GB" b="1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GB" b="1" i="0" dirty="0">
                    <a:latin typeface="+mj-lt"/>
                    <a:ea typeface="Cambria Math" panose="02040503050406030204" pitchFamily="18" charset="0"/>
                  </a:rPr>
                  <a:t>±</a:t>
                </a:r>
                <a:r>
                  <a:rPr lang="el-GR" b="1" i="0" dirty="0">
                    <a:latin typeface="+mj-lt"/>
                    <a:ea typeface="Cambria Math" panose="02040503050406030204" pitchFamily="18" charset="0"/>
                  </a:rPr>
                  <a:t>ϕ)</a:t>
                </a:r>
                <a:endParaRPr lang="en-GB" b="1" i="0" dirty="0">
                  <a:latin typeface="+mj-lt"/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+mj-lt"/>
                    <a:ea typeface="Cambria Math" panose="02040503050406030204" pitchFamily="18" charset="0"/>
                  </a:rPr>
                  <a:t>Phase of alternating  quantity is </a:t>
                </a:r>
                <a:r>
                  <a:rPr lang="en-GB" b="1" dirty="0">
                    <a:latin typeface="+mj-lt"/>
                    <a:ea typeface="Cambria Math" panose="02040503050406030204" pitchFamily="18" charset="0"/>
                  </a:rPr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GB" b="1" i="0" dirty="0">
                    <a:latin typeface="+mj-lt"/>
                    <a:ea typeface="Cambria Math" panose="02040503050406030204" pitchFamily="18" charset="0"/>
                  </a:rPr>
                  <a:t>±</a:t>
                </a:r>
                <a:r>
                  <a:rPr lang="el-GR" b="1" i="0" dirty="0">
                    <a:latin typeface="+mj-lt"/>
                    <a:ea typeface="Cambria Math" panose="02040503050406030204" pitchFamily="18" charset="0"/>
                  </a:rPr>
                  <a:t>ϕ</a:t>
                </a: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329" b="-13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97096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Addition and Subtraction of Alternating 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The addition and subtraction of phasors is called Vector addition or vector subtraction.</a:t>
                </a:r>
              </a:p>
              <a:p>
                <a:pPr marL="0" indent="0">
                  <a:buNone/>
                </a:pPr>
                <a:r>
                  <a:rPr lang="en-IN" dirty="0"/>
                  <a:t>Let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𝑷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𝐐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Adding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𝑹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𝑸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𝒋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Subtracting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𝑹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𝑸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𝒋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While adding or subtracting, use </a:t>
                </a:r>
                <a:r>
                  <a:rPr lang="en-IN" b="1" dirty="0"/>
                  <a:t>rectangular form of representation of phasor.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329" r="-8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9978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Multiplication and Division of Alternating 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The Multiplication and division of phasors is performed using polar form of representation.</a:t>
                </a:r>
              </a:p>
              <a:p>
                <a:pPr marL="0" indent="0">
                  <a:buNone/>
                </a:pPr>
                <a:r>
                  <a:rPr lang="en-IN" dirty="0"/>
                  <a:t>Let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𝑷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𝐐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Multiplication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𝑷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∠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l-GR" b="1" i="1" smtClean="0">
                            <a:latin typeface="Cambria Math" panose="02040503050406030204" pitchFamily="18" charset="0"/>
                          </a:rPr>
                          <m:t>𝝓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𝐐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∠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l-GR" b="1" i="1">
                            <a:latin typeface="Cambria Math" panose="02040503050406030204" pitchFamily="18" charset="0"/>
                          </a:rPr>
                          <m:t>𝝓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×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𝑸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∠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l-GR" b="1" i="1">
                                  <a:latin typeface="Cambria Math" panose="02040503050406030204" pitchFamily="18" charset="0"/>
                                </a:rPr>
                                <m:t>𝝓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×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∠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l-GR" b="1" i="1">
                                  <a:latin typeface="Cambria Math" panose="02040503050406030204" pitchFamily="18" charset="0"/>
                                </a:rPr>
                                <m:t>𝝓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[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×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]</m:t>
                      </m:r>
                      <m:r>
                        <a:rPr lang="en-GB" b="1" i="1">
                          <a:latin typeface="Cambria Math" panose="02040503050406030204" pitchFamily="18" charset="0"/>
                        </a:rPr>
                        <m:t>∠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l-GR" b="1" i="1">
                              <a:latin typeface="Cambria Math" panose="02040503050406030204" pitchFamily="18" charset="0"/>
                            </a:rPr>
                            <m:t>𝝓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l-GR" b="1" i="1">
                              <a:latin typeface="Cambria Math" panose="02040503050406030204" pitchFamily="18" charset="0"/>
                            </a:rPr>
                            <m:t>𝝓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buNone/>
                </a:pPr>
                <a:r>
                  <a:rPr lang="en-IN" dirty="0"/>
                  <a:t>Magnitudes will be multiplied and angles will be added.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91577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Multiplication and Division of Alternating  Quantities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i="1" dirty="0">
                    <a:latin typeface="Cambria Math" panose="02040503050406030204" pitchFamily="18" charset="0"/>
                  </a:rPr>
                  <a:t>Division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num>
                      <m:den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𝑸</m:t>
                        </m:r>
                      </m:den>
                    </m:f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𝒓</m:t>
                            </m:r>
                          </m:e>
                          <m:sub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𝟏</m:t>
                            </m:r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∠</m:t>
                            </m:r>
                            <m:sSub>
                              <m:sSubPr>
                                <m:ctrlPr>
                                  <a:rPr lang="en-GB" b="1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l-GR" b="1" i="1">
                                    <a:latin typeface="Cambria Math" panose="02040503050406030204" pitchFamily="18" charset="0"/>
                                  </a:rPr>
                                  <m:t>𝝓</m:t>
                                </m:r>
                              </m:e>
                              <m:sub>
                                <m:r>
                                  <a:rPr lang="en-GB" b="1" i="1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</m:sub>
                            </m:sSub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𝒓</m:t>
                            </m:r>
                          </m:e>
                          <m:sub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∠</m:t>
                        </m:r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l-GR" b="1" i="1">
                                <a:latin typeface="Cambria Math" panose="02040503050406030204" pitchFamily="18" charset="0"/>
                              </a:rPr>
                              <m:t>𝝓</m:t>
                            </m:r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den>
                    </m:f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𝒓</m:t>
                                </m:r>
                              </m:e>
                              <m:sub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𝒓</m:t>
                                </m:r>
                              </m:e>
                              <m:sub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𝟐</m:t>
                                </m:r>
                              </m:sub>
                            </m:sSub>
                          </m:den>
                        </m:f>
                      </m:e>
                    </m:d>
                    <m:r>
                      <a:rPr lang="en-GB" b="1" i="1">
                        <a:latin typeface="Cambria Math" panose="02040503050406030204" pitchFamily="18" charset="0"/>
                      </a:rPr>
                      <m:t>∠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l-GR" b="1" i="1">
                            <a:latin typeface="Cambria Math" panose="02040503050406030204" pitchFamily="18" charset="0"/>
                          </a:rPr>
                          <m:t>𝝓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l-GR" b="1" i="1">
                            <a:latin typeface="Cambria Math" panose="02040503050406030204" pitchFamily="18" charset="0"/>
                          </a:rPr>
                          <m:t>𝝓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endParaRPr lang="en-IN" b="1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IN" dirty="0"/>
                  <a:t>Magnitudes will be divided, and angles will be subtracted.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46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25299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Another Way of Representing Complex numbers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Complex Number can be expressed as 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</m:d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𝒆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𝒋</m:t>
                        </m:r>
                        <m:r>
                          <a:rPr lang="el-GR" b="1" i="1" smtClean="0">
                            <a:latin typeface="Cambria Math" panose="02040503050406030204" pitchFamily="18" charset="0"/>
                          </a:rPr>
                          <m:t>𝝓</m:t>
                        </m:r>
                      </m:sup>
                    </m:sSup>
                  </m:oMath>
                </a14:m>
                <a:endParaRPr lang="en-GB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𝒆</m:t>
                          </m:r>
                        </m:e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𝒋</m:t>
                          </m:r>
                          <m:r>
                            <a:rPr lang="el-GR" b="1" i="1" smtClean="0">
                              <a:latin typeface="Cambria Math" panose="02040503050406030204" pitchFamily="18" charset="0"/>
                            </a:rPr>
                            <m:t>𝝓</m:t>
                          </m:r>
                        </m:sup>
                      </m:sSup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𝒄𝒐𝒔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𝒋𝒔𝒊𝒏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𝝓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𝒆</m:t>
                          </m:r>
                        </m:e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𝒋</m:t>
                          </m:r>
                          <m:r>
                            <a:rPr lang="el-GR" b="1" i="1" smtClean="0">
                              <a:latin typeface="Cambria Math" panose="02040503050406030204" pitchFamily="18" charset="0"/>
                            </a:rPr>
                            <m:t>𝝓</m:t>
                          </m:r>
                        </m:sup>
                      </m:sSup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𝒄𝒐𝒔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𝒋𝒔𝒊𝒏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𝝓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  <a:tabLst>
                    <a:tab pos="9236075" algn="l"/>
                  </a:tabLst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</m:d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𝒆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𝒋</m:t>
                        </m:r>
                        <m:r>
                          <a:rPr lang="el-GR" b="1" i="1" smtClean="0">
                            <a:latin typeface="Cambria Math" panose="02040503050406030204" pitchFamily="18" charset="0"/>
                          </a:rPr>
                          <m:t>𝝓</m:t>
                        </m:r>
                      </m:sup>
                    </m:sSup>
                  </m:oMath>
                </a14:m>
                <a:r>
                  <a:rPr lang="en-IN" b="1" dirty="0"/>
                  <a:t> =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</m:d>
                    <m:r>
                      <a:rPr lang="en-GB" b="1" i="1">
                        <a:latin typeface="Cambria Math" panose="02040503050406030204" pitchFamily="18" charset="0"/>
                      </a:rPr>
                      <m:t>∠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±</m:t>
                    </m:r>
                    <m:r>
                      <a:rPr lang="el-GR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0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09223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10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797</Words>
  <Application>Microsoft Office PowerPoint</Application>
  <PresentationFormat>Widescreen</PresentationFormat>
  <Paragraphs>124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15</vt:i4>
      </vt:variant>
    </vt:vector>
  </HeadingPairs>
  <TitlesOfParts>
    <vt:vector size="39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Mathematical Representation of Phasor</vt:lpstr>
      <vt:lpstr>Polar Co-ordinates</vt:lpstr>
      <vt:lpstr>Polar Co-ordinates</vt:lpstr>
      <vt:lpstr>Rectangular Co-ordinates</vt:lpstr>
      <vt:lpstr>Rectangular Co-ordinates</vt:lpstr>
      <vt:lpstr>Polar to Rectangular Co-ordinates</vt:lpstr>
      <vt:lpstr>Rectangular to Polar Co-ordinates</vt:lpstr>
      <vt:lpstr>Addition and Subtraction of Alternating  Quantities</vt:lpstr>
      <vt:lpstr>Multiplication and Division of Alternating  Quantities</vt:lpstr>
      <vt:lpstr>Multiplication and Division of Alternating  Quantities</vt:lpstr>
      <vt:lpstr>Another Way of Representing Complex numbers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151</cp:revision>
  <dcterms:created xsi:type="dcterms:W3CDTF">2021-03-09T15:35:42Z</dcterms:created>
  <dcterms:modified xsi:type="dcterms:W3CDTF">2023-11-14T07:50:11Z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