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8A1D2E-F116-5563-EE04-CEF914044CDD}" v="695" dt="2026-02-24T01:29:31.7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338A1D2E-F116-5563-EE04-CEF914044CDD}"/>
    <pc:docChg chg="modSld">
      <pc:chgData name="" userId="" providerId="" clId="Web-{338A1D2E-F116-5563-EE04-CEF914044CDD}" dt="2026-02-24T00:37:20.344" v="4" actId="20577"/>
      <pc:docMkLst>
        <pc:docMk/>
      </pc:docMkLst>
      <pc:sldChg chg="modSp">
        <pc:chgData name="" userId="" providerId="" clId="Web-{338A1D2E-F116-5563-EE04-CEF914044CDD}" dt="2026-02-24T00:37:20.344" v="4" actId="20577"/>
        <pc:sldMkLst>
          <pc:docMk/>
          <pc:sldMk cId="109857222" sldId="256"/>
        </pc:sldMkLst>
        <pc:spChg chg="mod">
          <ac:chgData name="" userId="" providerId="" clId="Web-{338A1D2E-F116-5563-EE04-CEF914044CDD}" dt="2026-02-24T00:37:20.344" v="4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Dwayne Murray (2432292)" userId="S::2432292@student.uwtsd.ac.uk::2ec9c393-3325-418a-b77a-28b90a0e7f0c" providerId="AD" clId="Web-{338A1D2E-F116-5563-EE04-CEF914044CDD}"/>
    <pc:docChg chg="addSld modSld">
      <pc:chgData name="Dwayne Murray (2432292)" userId="S::2432292@student.uwtsd.ac.uk::2ec9c393-3325-418a-b77a-28b90a0e7f0c" providerId="AD" clId="Web-{338A1D2E-F116-5563-EE04-CEF914044CDD}" dt="2026-02-24T01:29:31.735" v="700" actId="20577"/>
      <pc:docMkLst>
        <pc:docMk/>
      </pc:docMkLst>
      <pc:sldChg chg="modSp">
        <pc:chgData name="Dwayne Murray (2432292)" userId="S::2432292@student.uwtsd.ac.uk::2ec9c393-3325-418a-b77a-28b90a0e7f0c" providerId="AD" clId="Web-{338A1D2E-F116-5563-EE04-CEF914044CDD}" dt="2026-02-24T01:05:24.103" v="467" actId="20577"/>
        <pc:sldMkLst>
          <pc:docMk/>
          <pc:sldMk cId="109857222" sldId="256"/>
        </pc:sldMkLst>
        <pc:spChg chg="mod">
          <ac:chgData name="Dwayne Murray (2432292)" userId="S::2432292@student.uwtsd.ac.uk::2ec9c393-3325-418a-b77a-28b90a0e7f0c" providerId="AD" clId="Web-{338A1D2E-F116-5563-EE04-CEF914044CDD}" dt="2026-02-24T01:04:40.036" v="452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Dwayne Murray (2432292)" userId="S::2432292@student.uwtsd.ac.uk::2ec9c393-3325-418a-b77a-28b90a0e7f0c" providerId="AD" clId="Web-{338A1D2E-F116-5563-EE04-CEF914044CDD}" dt="2026-02-24T01:05:24.103" v="467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modSp new">
        <pc:chgData name="Dwayne Murray (2432292)" userId="S::2432292@student.uwtsd.ac.uk::2ec9c393-3325-418a-b77a-28b90a0e7f0c" providerId="AD" clId="Web-{338A1D2E-F116-5563-EE04-CEF914044CDD}" dt="2026-02-24T01:24:04.936" v="662"/>
        <pc:sldMkLst>
          <pc:docMk/>
          <pc:sldMk cId="2795370785" sldId="257"/>
        </pc:sldMkLst>
        <pc:spChg chg="mod">
          <ac:chgData name="Dwayne Murray (2432292)" userId="S::2432292@student.uwtsd.ac.uk::2ec9c393-3325-418a-b77a-28b90a0e7f0c" providerId="AD" clId="Web-{338A1D2E-F116-5563-EE04-CEF914044CDD}" dt="2026-02-24T00:42:02.588" v="95" actId="20577"/>
          <ac:spMkLst>
            <pc:docMk/>
            <pc:sldMk cId="2795370785" sldId="257"/>
            <ac:spMk id="2" creationId="{FCA50AC9-5AB1-61FD-24D5-98226F9F04F1}"/>
          </ac:spMkLst>
        </pc:spChg>
        <pc:spChg chg="mod">
          <ac:chgData name="Dwayne Murray (2432292)" userId="S::2432292@student.uwtsd.ac.uk::2ec9c393-3325-418a-b77a-28b90a0e7f0c" providerId="AD" clId="Web-{338A1D2E-F116-5563-EE04-CEF914044CDD}" dt="2026-02-24T01:21:55.095" v="656" actId="20577"/>
          <ac:spMkLst>
            <pc:docMk/>
            <pc:sldMk cId="2795370785" sldId="257"/>
            <ac:spMk id="3" creationId="{5C6C04DE-F6B5-FB22-FF42-CB5AAC91EDD8}"/>
          </ac:spMkLst>
        </pc:spChg>
        <pc:picChg chg="add mod">
          <ac:chgData name="Dwayne Murray (2432292)" userId="S::2432292@student.uwtsd.ac.uk::2ec9c393-3325-418a-b77a-28b90a0e7f0c" providerId="AD" clId="Web-{338A1D2E-F116-5563-EE04-CEF914044CDD}" dt="2026-02-24T01:24:02.280" v="658"/>
          <ac:picMkLst>
            <pc:docMk/>
            <pc:sldMk cId="2795370785" sldId="257"/>
            <ac:picMk id="4" creationId="{7065BA32-35E5-6573-16E9-66FFD08D2039}"/>
          </ac:picMkLst>
        </pc:picChg>
        <pc:picChg chg="add mod">
          <ac:chgData name="Dwayne Murray (2432292)" userId="S::2432292@student.uwtsd.ac.uk::2ec9c393-3325-418a-b77a-28b90a0e7f0c" providerId="AD" clId="Web-{338A1D2E-F116-5563-EE04-CEF914044CDD}" dt="2026-02-24T01:24:03.858" v="660"/>
          <ac:picMkLst>
            <pc:docMk/>
            <pc:sldMk cId="2795370785" sldId="257"/>
            <ac:picMk id="5" creationId="{60B15A8E-F331-7260-2D0B-8DE2C52A2D33}"/>
          </ac:picMkLst>
        </pc:picChg>
        <pc:picChg chg="add mod">
          <ac:chgData name="Dwayne Murray (2432292)" userId="S::2432292@student.uwtsd.ac.uk::2ec9c393-3325-418a-b77a-28b90a0e7f0c" providerId="AD" clId="Web-{338A1D2E-F116-5563-EE04-CEF914044CDD}" dt="2026-02-24T01:24:04.936" v="662"/>
          <ac:picMkLst>
            <pc:docMk/>
            <pc:sldMk cId="2795370785" sldId="257"/>
            <ac:picMk id="6" creationId="{0D8CAD8F-7EC3-9DD4-498F-3321DA774FC0}"/>
          </ac:picMkLst>
        </pc:picChg>
      </pc:sldChg>
      <pc:sldChg chg="modSp new">
        <pc:chgData name="Dwayne Murray (2432292)" userId="S::2432292@student.uwtsd.ac.uk::2ec9c393-3325-418a-b77a-28b90a0e7f0c" providerId="AD" clId="Web-{338A1D2E-F116-5563-EE04-CEF914044CDD}" dt="2026-02-24T01:29:31.735" v="700" actId="20577"/>
        <pc:sldMkLst>
          <pc:docMk/>
          <pc:sldMk cId="4168048477" sldId="258"/>
        </pc:sldMkLst>
        <pc:spChg chg="mod">
          <ac:chgData name="Dwayne Murray (2432292)" userId="S::2432292@student.uwtsd.ac.uk::2ec9c393-3325-418a-b77a-28b90a0e7f0c" providerId="AD" clId="Web-{338A1D2E-F116-5563-EE04-CEF914044CDD}" dt="2026-02-24T01:05:48.464" v="471" actId="20577"/>
          <ac:spMkLst>
            <pc:docMk/>
            <pc:sldMk cId="4168048477" sldId="258"/>
            <ac:spMk id="2" creationId="{1BC0823C-FF1D-A4A8-815A-06D0215459D7}"/>
          </ac:spMkLst>
        </pc:spChg>
        <pc:spChg chg="mod">
          <ac:chgData name="Dwayne Murray (2432292)" userId="S::2432292@student.uwtsd.ac.uk::2ec9c393-3325-418a-b77a-28b90a0e7f0c" providerId="AD" clId="Web-{338A1D2E-F116-5563-EE04-CEF914044CDD}" dt="2026-02-24T01:29:31.735" v="700" actId="20577"/>
          <ac:spMkLst>
            <pc:docMk/>
            <pc:sldMk cId="4168048477" sldId="258"/>
            <ac:spMk id="3" creationId="{6084A5BF-2AB4-AD73-8403-49D34120F808}"/>
          </ac:spMkLst>
        </pc:spChg>
      </pc:sldChg>
      <pc:sldChg chg="modSp new">
        <pc:chgData name="Dwayne Murray (2432292)" userId="S::2432292@student.uwtsd.ac.uk::2ec9c393-3325-418a-b77a-28b90a0e7f0c" providerId="AD" clId="Web-{338A1D2E-F116-5563-EE04-CEF914044CDD}" dt="2026-02-24T01:21:41.687" v="654" actId="20577"/>
        <pc:sldMkLst>
          <pc:docMk/>
          <pc:sldMk cId="1428995177" sldId="259"/>
        </pc:sldMkLst>
        <pc:spChg chg="mod">
          <ac:chgData name="Dwayne Murray (2432292)" userId="S::2432292@student.uwtsd.ac.uk::2ec9c393-3325-418a-b77a-28b90a0e7f0c" providerId="AD" clId="Web-{338A1D2E-F116-5563-EE04-CEF914044CDD}" dt="2026-02-24T01:21:41.687" v="654" actId="20577"/>
          <ac:spMkLst>
            <pc:docMk/>
            <pc:sldMk cId="1428995177" sldId="259"/>
            <ac:spMk id="2" creationId="{2126CB94-C023-E693-F8A6-43952665E4F9}"/>
          </ac:spMkLst>
        </pc:spChg>
        <pc:spChg chg="mod">
          <ac:chgData name="Dwayne Murray (2432292)" userId="S::2432292@student.uwtsd.ac.uk::2ec9c393-3325-418a-b77a-28b90a0e7f0c" providerId="AD" clId="Web-{338A1D2E-F116-5563-EE04-CEF914044CDD}" dt="2026-02-24T01:21:38.453" v="653" actId="20577"/>
          <ac:spMkLst>
            <pc:docMk/>
            <pc:sldMk cId="1428995177" sldId="259"/>
            <ac:spMk id="3" creationId="{D4EE7BAE-D554-0F71-C13B-B9CEEBC94DCC}"/>
          </ac:spMkLst>
        </pc:spChg>
      </pc:sldChg>
      <pc:sldChg chg="delSp modSp new">
        <pc:chgData name="Dwayne Murray (2432292)" userId="S::2432292@student.uwtsd.ac.uk::2ec9c393-3325-418a-b77a-28b90a0e7f0c" providerId="AD" clId="Web-{338A1D2E-F116-5563-EE04-CEF914044CDD}" dt="2026-02-24T01:11:49.106" v="527" actId="20577"/>
        <pc:sldMkLst>
          <pc:docMk/>
          <pc:sldMk cId="3006213946" sldId="260"/>
        </pc:sldMkLst>
        <pc:spChg chg="mod">
          <ac:chgData name="Dwayne Murray (2432292)" userId="S::2432292@student.uwtsd.ac.uk::2ec9c393-3325-418a-b77a-28b90a0e7f0c" providerId="AD" clId="Web-{338A1D2E-F116-5563-EE04-CEF914044CDD}" dt="2026-02-24T01:11:49.106" v="527" actId="20577"/>
          <ac:spMkLst>
            <pc:docMk/>
            <pc:sldMk cId="3006213946" sldId="260"/>
            <ac:spMk id="2" creationId="{0F930BFE-8FDE-D84D-36C9-77362687E9CC}"/>
          </ac:spMkLst>
        </pc:spChg>
        <pc:spChg chg="del">
          <ac:chgData name="Dwayne Murray (2432292)" userId="S::2432292@student.uwtsd.ac.uk::2ec9c393-3325-418a-b77a-28b90a0e7f0c" providerId="AD" clId="Web-{338A1D2E-F116-5563-EE04-CEF914044CDD}" dt="2026-02-24T01:11:42.419" v="526"/>
          <ac:spMkLst>
            <pc:docMk/>
            <pc:sldMk cId="3006213946" sldId="260"/>
            <ac:spMk id="3" creationId="{8AF39970-33F5-2810-E64F-D72197239B08}"/>
          </ac:spMkLst>
        </pc:spChg>
      </pc:sldChg>
      <pc:sldChg chg="modSp new">
        <pc:chgData name="Dwayne Murray (2432292)" userId="S::2432292@student.uwtsd.ac.uk::2ec9c393-3325-418a-b77a-28b90a0e7f0c" providerId="AD" clId="Web-{338A1D2E-F116-5563-EE04-CEF914044CDD}" dt="2026-02-24T01:17:24.760" v="550" actId="20577"/>
        <pc:sldMkLst>
          <pc:docMk/>
          <pc:sldMk cId="1765431563" sldId="261"/>
        </pc:sldMkLst>
        <pc:spChg chg="mod">
          <ac:chgData name="Dwayne Murray (2432292)" userId="S::2432292@student.uwtsd.ac.uk::2ec9c393-3325-418a-b77a-28b90a0e7f0c" providerId="AD" clId="Web-{338A1D2E-F116-5563-EE04-CEF914044CDD}" dt="2026-02-24T01:12:18.217" v="538" actId="20577"/>
          <ac:spMkLst>
            <pc:docMk/>
            <pc:sldMk cId="1765431563" sldId="261"/>
            <ac:spMk id="2" creationId="{EDF604BA-ABCE-3CD5-5F8D-0881E49D0C3F}"/>
          </ac:spMkLst>
        </pc:spChg>
        <pc:spChg chg="mod">
          <ac:chgData name="Dwayne Murray (2432292)" userId="S::2432292@student.uwtsd.ac.uk::2ec9c393-3325-418a-b77a-28b90a0e7f0c" providerId="AD" clId="Web-{338A1D2E-F116-5563-EE04-CEF914044CDD}" dt="2026-02-24T01:17:24.760" v="550" actId="20577"/>
          <ac:spMkLst>
            <pc:docMk/>
            <pc:sldMk cId="1765431563" sldId="261"/>
            <ac:spMk id="3" creationId="{E8337C11-5784-EB34-C7CD-3829001FC91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mdu.com/guidance-and-advice/guides/good-communication-in-healthcare" TargetMode="External"/><Relationship Id="rId2" Type="http://schemas.openxmlformats.org/officeDocument/2006/relationships/hyperlink" Target="https://bcphr.org/23-article-ratna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1014" y="871842"/>
            <a:ext cx="9144000" cy="1688231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Arial"/>
                <a:cs typeface="Arial"/>
              </a:rPr>
              <a:t>Dwayne </a:t>
            </a:r>
            <a:r>
              <a:rPr lang="en-US" dirty="0" err="1">
                <a:latin typeface="Arial"/>
                <a:cs typeface="Arial"/>
              </a:rPr>
              <a:t>murray</a:t>
            </a:r>
            <a:r>
              <a:rPr lang="en-US" dirty="0">
                <a:latin typeface="Arial"/>
                <a:cs typeface="Arial"/>
              </a:rPr>
              <a:t> </a:t>
            </a:r>
            <a:br>
              <a:rPr lang="en-US" dirty="0">
                <a:latin typeface="Arial"/>
                <a:cs typeface="Arial"/>
              </a:rPr>
            </a:br>
            <a:r>
              <a:rPr lang="en-US" dirty="0">
                <a:latin typeface="Arial"/>
                <a:cs typeface="Arial"/>
              </a:rPr>
              <a:t>2432292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954860"/>
            <a:ext cx="9144000" cy="272047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>
                <a:latin typeface="Arial"/>
                <a:ea typeface="Calibri"/>
                <a:cs typeface="Arial"/>
              </a:rPr>
              <a:t>Professional Development within Health and Social Care</a:t>
            </a:r>
            <a:br>
              <a:rPr lang="en-US" sz="3200" dirty="0">
                <a:latin typeface="Arial"/>
                <a:ea typeface="Calibri"/>
                <a:cs typeface="Arial"/>
              </a:rPr>
            </a:br>
            <a:r>
              <a:rPr lang="en-US" sz="3200" dirty="0">
                <a:latin typeface="Arial"/>
                <a:ea typeface="Calibri"/>
                <a:cs typeface="Arial"/>
              </a:rPr>
              <a:t>Self Awareness Presentation</a:t>
            </a:r>
            <a:br>
              <a:rPr lang="en-US" sz="3200" dirty="0">
                <a:latin typeface="Arial"/>
                <a:ea typeface="Calibri"/>
                <a:cs typeface="Arial"/>
              </a:rPr>
            </a:br>
            <a:r>
              <a:rPr lang="en-US" sz="3200" dirty="0">
                <a:latin typeface="Arial"/>
                <a:ea typeface="Calibri"/>
                <a:cs typeface="Arial"/>
              </a:rPr>
              <a:t>LCHS4009</a:t>
            </a:r>
            <a:endParaRPr lang="en-US" sz="32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50AC9-5AB1-61FD-24D5-98226F9F0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C04DE-F6B5-FB22-FF42-CB5AAC91ED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>
              <a:buNone/>
            </a:pPr>
            <a:r>
              <a:rPr lang="en-US" sz="2000">
                <a:latin typeface="Arial"/>
                <a:cs typeface="Arial"/>
              </a:rPr>
              <a:t>Communication comes in many forms such as sign language, email, phone call, letters, signage</a:t>
            </a:r>
            <a:endParaRPr lang="en-US" sz="2000" dirty="0">
              <a:latin typeface="Arial"/>
              <a:cs typeface="Arial"/>
            </a:endParaRPr>
          </a:p>
          <a:p>
            <a:pPr algn="ctr">
              <a:buNone/>
            </a:pPr>
            <a:r>
              <a:rPr lang="en-US" sz="2000" dirty="0">
                <a:latin typeface="Arial"/>
                <a:cs typeface="Arial"/>
              </a:rPr>
              <a:t>Communication skills are </a:t>
            </a:r>
            <a:r>
              <a:rPr lang="en-US" sz="2000">
                <a:latin typeface="Arial"/>
                <a:cs typeface="Arial"/>
              </a:rPr>
              <a:t>categorized</a:t>
            </a:r>
            <a:r>
              <a:rPr lang="en-US" sz="2000" dirty="0">
                <a:latin typeface="Arial"/>
                <a:cs typeface="Arial"/>
              </a:rPr>
              <a:t> : written, verbal, </a:t>
            </a:r>
            <a:r>
              <a:rPr lang="en-US" sz="2000">
                <a:latin typeface="Arial"/>
                <a:cs typeface="Arial"/>
              </a:rPr>
              <a:t>non-verbal</a:t>
            </a:r>
            <a:r>
              <a:rPr lang="en-US" sz="2000" dirty="0">
                <a:latin typeface="Arial"/>
                <a:cs typeface="Arial"/>
              </a:rPr>
              <a:t>, listening</a:t>
            </a:r>
          </a:p>
          <a:p>
            <a:pPr marL="0" indent="0" algn="ctr">
              <a:buNone/>
            </a:pPr>
            <a:br>
              <a:rPr lang="en-US" dirty="0"/>
            </a:br>
            <a:br>
              <a:rPr lang="en-US" dirty="0"/>
            </a:b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65BA32-35E5-6573-16E9-66FFD08D2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2582" y="3194136"/>
            <a:ext cx="2499987" cy="160750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B15A8E-F331-7260-2D0B-8DE2C52A2D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4927" y="3893506"/>
            <a:ext cx="2583108" cy="20041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8CAD8F-7EC3-9DD4-498F-3321DA774F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7536" y="3204573"/>
            <a:ext cx="2348245" cy="1586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370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0823C-FF1D-A4A8-815A-06D021545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/>
                <a:cs typeface="Arial"/>
              </a:rPr>
              <a:t>Good Communi</a:t>
            </a:r>
            <a:r>
              <a:rPr lang="en-US">
                <a:latin typeface="Arial"/>
                <a:cs typeface="Arial"/>
              </a:rPr>
              <a:t>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84A5BF-2AB4-AD73-8403-49D34120F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1598"/>
            <a:ext cx="10515600" cy="5155091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sz="6600" dirty="0">
                <a:latin typeface="Arial"/>
                <a:cs typeface="Arial"/>
              </a:rPr>
              <a:t>Builds trust within a team of professionals as well as service users, families, other </a:t>
            </a:r>
            <a:r>
              <a:rPr lang="en-US" sz="6600">
                <a:latin typeface="Arial"/>
                <a:cs typeface="Arial"/>
              </a:rPr>
              <a:t>departments,</a:t>
            </a:r>
            <a:r>
              <a:rPr lang="en-US" sz="6600" dirty="0">
                <a:latin typeface="Arial"/>
                <a:cs typeface="Arial"/>
              </a:rPr>
              <a:t> and agencies</a:t>
            </a:r>
            <a:endParaRPr lang="en-US" sz="6600"/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sz="6600">
                <a:latin typeface="Arial"/>
                <a:cs typeface="Arial"/>
              </a:rPr>
              <a:t>In the health and social care professionals communicating effectively with service users builds trust. </a:t>
            </a:r>
            <a:endParaRPr lang="en-US" sz="6600" dirty="0">
              <a:latin typeface="Arial"/>
              <a:cs typeface="Arial"/>
            </a:endParaRPr>
          </a:p>
          <a:p>
            <a:pPr>
              <a:lnSpc>
                <a:spcPct val="170000"/>
              </a:lnSpc>
              <a:spcAft>
                <a:spcPts val="200"/>
              </a:spcAft>
            </a:pPr>
            <a:r>
              <a:rPr lang="en-US" sz="6600">
                <a:latin typeface="Arial"/>
                <a:cs typeface="Arial"/>
              </a:rPr>
              <a:t>Being able to speak openly on one side and being able to show symphony and provide clear </a:t>
            </a:r>
            <a:r>
              <a:rPr lang="en-US" sz="6600" dirty="0">
                <a:latin typeface="Arial"/>
                <a:cs typeface="Arial"/>
              </a:rPr>
              <a:t>information on the other side is vital to be able to build that trust and rapport which will enable better </a:t>
            </a:r>
            <a:r>
              <a:rPr lang="en-US" sz="6600">
                <a:latin typeface="Arial"/>
                <a:cs typeface="Arial"/>
              </a:rPr>
              <a:t>planning</a:t>
            </a:r>
            <a:r>
              <a:rPr lang="en-US" sz="6600" dirty="0">
                <a:latin typeface="Arial"/>
                <a:cs typeface="Arial"/>
              </a:rPr>
              <a:t> and negotiations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sz="6600">
                <a:latin typeface="Arial"/>
                <a:cs typeface="Arial"/>
              </a:rPr>
              <a:t>Clear communication Prevents any errors or false data, reduces risk of harm and accidents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sz="6600">
                <a:latin typeface="Arial"/>
                <a:cs typeface="Arial"/>
              </a:rPr>
              <a:t>Enables clear understandings and reduced misunderstandings</a:t>
            </a:r>
            <a:endParaRPr lang="en-US" sz="6600" dirty="0">
              <a:latin typeface="Arial"/>
              <a:cs typeface="Arial"/>
            </a:endParaRP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sz="6600">
                <a:latin typeface="Arial"/>
                <a:cs typeface="Arial"/>
              </a:rPr>
              <a:t>Essential for exact</a:t>
            </a:r>
            <a:r>
              <a:rPr lang="en-US" sz="6600" dirty="0">
                <a:latin typeface="Arial"/>
                <a:cs typeface="Arial"/>
              </a:rPr>
              <a:t> record keeping and care planning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sz="6600" dirty="0">
                <a:latin typeface="Arial"/>
                <a:cs typeface="Arial"/>
              </a:rPr>
              <a:t>Continued good communication  maintains data to be correct, </a:t>
            </a:r>
            <a:r>
              <a:rPr lang="en-US" sz="6600">
                <a:latin typeface="Arial"/>
                <a:cs typeface="Arial"/>
              </a:rPr>
              <a:t>factual,</a:t>
            </a:r>
            <a:r>
              <a:rPr lang="en-US" sz="6600" dirty="0">
                <a:latin typeface="Arial"/>
                <a:cs typeface="Arial"/>
              </a:rPr>
              <a:t> and valid</a:t>
            </a:r>
          </a:p>
          <a:p>
            <a:pPr>
              <a:lnSpc>
                <a:spcPct val="120000"/>
              </a:lnSpc>
              <a:spcAft>
                <a:spcPts val="200"/>
              </a:spcAft>
            </a:pPr>
            <a:r>
              <a:rPr lang="en-US" sz="6600">
                <a:latin typeface="Arial"/>
                <a:cs typeface="Arial"/>
              </a:rPr>
              <a:t>Builds a strong link within a team, provides better care planning/handovers and in general have improved positive patient results.</a:t>
            </a:r>
            <a:endParaRPr lang="en-US" sz="6600" dirty="0">
              <a:latin typeface="Arial"/>
              <a:cs typeface="Arial"/>
            </a:endParaRPr>
          </a:p>
          <a:p>
            <a:pPr>
              <a:lnSpc>
                <a:spcPct val="120000"/>
              </a:lnSpc>
            </a:pPr>
            <a:br>
              <a:rPr lang="en-US" dirty="0"/>
            </a:br>
            <a:endParaRPr lang="en-US" sz="6000"/>
          </a:p>
          <a:p>
            <a:pPr>
              <a:lnSpc>
                <a:spcPct val="120000"/>
              </a:lnSpc>
              <a:buNone/>
            </a:pPr>
            <a:br>
              <a:rPr lang="en-US" dirty="0"/>
            </a:br>
            <a:endParaRPr lang="en-US" dirty="0"/>
          </a:p>
          <a:p>
            <a:pPr>
              <a:buNone/>
            </a:pPr>
            <a:endParaRPr lang="en-US" sz="1100" dirty="0">
              <a:latin typeface="Arial"/>
              <a:cs typeface="Arial"/>
            </a:endParaRPr>
          </a:p>
          <a:p>
            <a:pPr>
              <a:buNone/>
            </a:pPr>
            <a:br>
              <a:rPr lang="en-US" dirty="0"/>
            </a:br>
            <a:endParaRPr lang="en-US" dirty="0"/>
          </a:p>
          <a:p>
            <a:pPr>
              <a:buNone/>
            </a:pPr>
            <a:br>
              <a:rPr lang="en-US" dirty="0"/>
            </a:br>
            <a:endParaRPr lang="en-US" dirty="0"/>
          </a:p>
          <a:p>
            <a:pPr marL="0" indent="0">
              <a:buNone/>
            </a:pP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048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6CB94-C023-E693-F8A6-43952665E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Poor </a:t>
            </a:r>
            <a:r>
              <a:rPr lang="en-US"/>
              <a:t>Communication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EE7BAE-D554-0F71-C13B-B9CEEBC94D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>
                <a:latin typeface="Arial"/>
                <a:cs typeface="Arial"/>
              </a:rPr>
              <a:t>Inaccurate</a:t>
            </a:r>
            <a:r>
              <a:rPr lang="en-US" sz="2000" dirty="0">
                <a:latin typeface="Arial"/>
                <a:cs typeface="Arial"/>
              </a:rPr>
              <a:t> data</a:t>
            </a:r>
          </a:p>
          <a:p>
            <a:r>
              <a:rPr lang="en-US" sz="2000">
                <a:latin typeface="Arial"/>
                <a:cs typeface="Arial"/>
              </a:rPr>
              <a:t>Poor communication leads to accidents,</a:t>
            </a:r>
            <a:endParaRPr lang="en-US"/>
          </a:p>
          <a:p>
            <a:r>
              <a:rPr lang="en-US" sz="2000">
                <a:latin typeface="Arial"/>
                <a:cs typeface="Arial"/>
              </a:rPr>
              <a:t>Increased stress/mental health</a:t>
            </a:r>
          </a:p>
          <a:p>
            <a:r>
              <a:rPr lang="en-US" sz="2000" dirty="0">
                <a:latin typeface="Arial"/>
                <a:cs typeface="Arial"/>
              </a:rPr>
              <a:t>Increases poor health/complica</a:t>
            </a:r>
            <a:r>
              <a:rPr lang="en-US" sz="2000">
                <a:latin typeface="Arial"/>
                <a:cs typeface="Arial"/>
              </a:rPr>
              <a:t>tions</a:t>
            </a:r>
            <a:endParaRPr lang="en-US" sz="2000" dirty="0">
              <a:latin typeface="Arial"/>
              <a:cs typeface="Arial"/>
            </a:endParaRPr>
          </a:p>
          <a:p>
            <a:r>
              <a:rPr lang="en-US" sz="2000">
                <a:latin typeface="Arial"/>
                <a:cs typeface="Arial"/>
              </a:rPr>
              <a:t>Complaints</a:t>
            </a:r>
          </a:p>
          <a:p>
            <a:r>
              <a:rPr lang="en-US" sz="2000">
                <a:latin typeface="Arial"/>
                <a:cs typeface="Arial"/>
              </a:rPr>
              <a:t>Emergencies</a:t>
            </a:r>
          </a:p>
          <a:p>
            <a:r>
              <a:rPr lang="en-US" sz="2000">
                <a:latin typeface="Arial"/>
                <a:cs typeface="Arial"/>
              </a:rPr>
              <a:t>Increased number of service users passing away</a:t>
            </a:r>
          </a:p>
          <a:p>
            <a:r>
              <a:rPr lang="en-US" sz="2000">
                <a:latin typeface="Arial"/>
                <a:cs typeface="Arial"/>
              </a:rPr>
              <a:t>Negative patient Outcomes</a:t>
            </a:r>
            <a:endParaRPr lang="en-US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289951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30BFE-8FDE-D84D-36C9-77362687E9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>
                <a:latin typeface="Arial"/>
                <a:cs typeface="Arial"/>
              </a:rPr>
              <a:t>Handover</a:t>
            </a:r>
          </a:p>
        </p:txBody>
      </p:sp>
    </p:spTree>
    <p:extLst>
      <p:ext uri="{BB962C8B-B14F-4D97-AF65-F5344CB8AC3E}">
        <p14:creationId xmlns:p14="http://schemas.microsoft.com/office/powerpoint/2010/main" val="3006213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604BA-ABCE-3CD5-5F8D-0881E49D0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/>
                <a:cs typeface="Arial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337C11-5784-EB34-C7CD-3829001FC9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1600">
                <a:latin typeface="Calibri"/>
                <a:ea typeface="Calibri"/>
                <a:cs typeface="Calibri"/>
              </a:rPr>
              <a:t>Ratna, H. (2019). </a:t>
            </a:r>
            <a:r>
              <a:rPr lang="en-US" sz="1600" i="1">
                <a:latin typeface="Calibri"/>
                <a:ea typeface="Calibri"/>
                <a:cs typeface="Calibri"/>
              </a:rPr>
              <a:t>The Importance of Effective Communication in Healthcare Practice - BCPHR Journal</a:t>
            </a:r>
            <a:r>
              <a:rPr lang="en-US" sz="1600">
                <a:latin typeface="Calibri"/>
                <a:ea typeface="Calibri"/>
                <a:cs typeface="Calibri"/>
              </a:rPr>
              <a:t>. [online] BCPHR. Available at: </a:t>
            </a:r>
            <a:r>
              <a:rPr lang="en-US" sz="1600" dirty="0">
                <a:latin typeface="Calibri"/>
                <a:ea typeface="Calibri"/>
                <a:cs typeface="Calibri"/>
                <a:hlinkClick r:id="rId2"/>
              </a:rPr>
              <a:t>https://bcphr.org/23-article-ratna/</a:t>
            </a:r>
            <a:r>
              <a:rPr lang="en-US" sz="1600" dirty="0">
                <a:latin typeface="Calibri"/>
                <a:ea typeface="Calibri"/>
                <a:cs typeface="Calibri"/>
              </a:rPr>
              <a:t>.</a:t>
            </a:r>
            <a:endParaRPr lang="en-US" sz="1600"/>
          </a:p>
          <a:p>
            <a:r>
              <a:rPr lang="en-US" sz="1600" dirty="0">
                <a:latin typeface="Calibri"/>
                <a:ea typeface="Calibri"/>
                <a:cs typeface="Calibri"/>
              </a:rPr>
              <a:t>‌MDU (2025). </a:t>
            </a:r>
            <a:r>
              <a:rPr lang="en-US" sz="1600" i="1" dirty="0">
                <a:latin typeface="Calibri"/>
                <a:ea typeface="Calibri"/>
                <a:cs typeface="Calibri"/>
              </a:rPr>
              <a:t>Good communication in healthcare: why it matters - The MDU</a:t>
            </a:r>
            <a:r>
              <a:rPr lang="en-US" sz="1600" dirty="0">
                <a:latin typeface="Calibri"/>
                <a:ea typeface="Calibri"/>
                <a:cs typeface="Calibri"/>
              </a:rPr>
              <a:t>. [online] Themdu.com. Available at: </a:t>
            </a:r>
            <a:r>
              <a:rPr lang="en-US" sz="1600" dirty="0">
                <a:latin typeface="Calibri"/>
                <a:ea typeface="Calibri"/>
                <a:cs typeface="Calibri"/>
                <a:hlinkClick r:id="rId3"/>
              </a:rPr>
              <a:t>https://www.themdu.com/guidance-and-advice/guides/good-communication-in-healthcare</a:t>
            </a:r>
            <a:r>
              <a:rPr lang="en-US" sz="1600" dirty="0">
                <a:latin typeface="Calibri"/>
                <a:ea typeface="Calibri"/>
                <a:cs typeface="Calibri"/>
              </a:rPr>
              <a:t>.</a:t>
            </a:r>
            <a:endParaRPr lang="en-US" sz="1600">
              <a:latin typeface="Aptos" panose="020B0004020202020204"/>
              <a:ea typeface="Calibri"/>
              <a:cs typeface="Calibri"/>
            </a:endParaRPr>
          </a:p>
          <a:p>
            <a:r>
              <a:rPr lang="en-US" sz="1600">
                <a:latin typeface="Calibri"/>
                <a:ea typeface="Calibri"/>
                <a:cs typeface="Calibri"/>
              </a:rPr>
              <a:t>‌</a:t>
            </a:r>
            <a:endParaRPr lang="en-US" sz="1600"/>
          </a:p>
          <a:p>
            <a:endParaRPr lang="en-US" sz="1600" dirty="0">
              <a:latin typeface="Calibri"/>
              <a:ea typeface="Calibri"/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431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Dwayne murray  2432292</vt:lpstr>
      <vt:lpstr>Communication</vt:lpstr>
      <vt:lpstr>Good Communication</vt:lpstr>
      <vt:lpstr>Poor Communication</vt:lpstr>
      <vt:lpstr>Handover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233</cp:revision>
  <dcterms:created xsi:type="dcterms:W3CDTF">2026-02-24T00:36:54Z</dcterms:created>
  <dcterms:modified xsi:type="dcterms:W3CDTF">2026-02-24T01:29:36Z</dcterms:modified>
</cp:coreProperties>
</file>