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31"/>
  </p:notesMasterIdLst>
  <p:sldIdLst>
    <p:sldId id="256" r:id="rId7"/>
    <p:sldId id="417" r:id="rId8"/>
    <p:sldId id="776" r:id="rId9"/>
    <p:sldId id="463" r:id="rId10"/>
    <p:sldId id="853" r:id="rId11"/>
    <p:sldId id="854" r:id="rId12"/>
    <p:sldId id="959" r:id="rId13"/>
    <p:sldId id="960" r:id="rId14"/>
    <p:sldId id="961" r:id="rId15"/>
    <p:sldId id="962" r:id="rId16"/>
    <p:sldId id="864" r:id="rId17"/>
    <p:sldId id="865" r:id="rId18"/>
    <p:sldId id="425" r:id="rId19"/>
    <p:sldId id="435" r:id="rId20"/>
    <p:sldId id="884" r:id="rId21"/>
    <p:sldId id="436" r:id="rId22"/>
    <p:sldId id="887" r:id="rId23"/>
    <p:sldId id="888" r:id="rId24"/>
    <p:sldId id="889" r:id="rId25"/>
    <p:sldId id="890" r:id="rId26"/>
    <p:sldId id="963" r:id="rId27"/>
    <p:sldId id="956" r:id="rId28"/>
    <p:sldId id="799" r:id="rId29"/>
    <p:sldId id="958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36"/>
    <p:restoredTop sz="72618" autoAdjust="0"/>
  </p:normalViewPr>
  <p:slideViewPr>
    <p:cSldViewPr snapToGrid="0" snapToObjects="1">
      <p:cViewPr varScale="1">
        <p:scale>
          <a:sx n="74" d="100"/>
          <a:sy n="74" d="100"/>
        </p:scale>
        <p:origin x="68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671D62-3F38-4CF4-BA3B-577422A4AC0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6754E44-958B-488A-8C7C-7764DB77E1E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/>
            <a:t>Calculated by subtracting the smallest score from the largest</a:t>
          </a:r>
          <a:endParaRPr lang="en-US" sz="1800"/>
        </a:p>
      </dgm:t>
    </dgm:pt>
    <dgm:pt modelId="{13CB0F4A-DA00-49A9-9D09-0FA02E2C1D54}" type="parTrans" cxnId="{111C1B50-CB00-4FC9-921C-C1CD1F3A5D47}">
      <dgm:prSet/>
      <dgm:spPr/>
      <dgm:t>
        <a:bodyPr/>
        <a:lstStyle/>
        <a:p>
          <a:endParaRPr lang="en-US"/>
        </a:p>
      </dgm:t>
    </dgm:pt>
    <dgm:pt modelId="{17F8EC85-7894-46AF-93BC-D96AC680DEED}" type="sibTrans" cxnId="{111C1B50-CB00-4FC9-921C-C1CD1F3A5D47}">
      <dgm:prSet/>
      <dgm:spPr/>
      <dgm:t>
        <a:bodyPr/>
        <a:lstStyle/>
        <a:p>
          <a:endParaRPr lang="en-US"/>
        </a:p>
      </dgm:t>
    </dgm:pt>
    <dgm:pt modelId="{E94FD34A-929D-45E9-9E6F-0542FC0A84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/>
            <a:t>Set 1 (5,6,4). Range = 6-4 = 2</a:t>
          </a:r>
          <a:endParaRPr lang="en-US" sz="1800"/>
        </a:p>
      </dgm:t>
    </dgm:pt>
    <dgm:pt modelId="{F55A5375-C5DC-423F-A38A-30577F8EBEF9}" type="parTrans" cxnId="{3992D2AA-9ECD-480F-BE0F-3EDB0A17903B}">
      <dgm:prSet/>
      <dgm:spPr/>
      <dgm:t>
        <a:bodyPr/>
        <a:lstStyle/>
        <a:p>
          <a:endParaRPr lang="en-US"/>
        </a:p>
      </dgm:t>
    </dgm:pt>
    <dgm:pt modelId="{4F246D03-C8CD-4477-8BC9-5E2ED0806F1F}" type="sibTrans" cxnId="{3992D2AA-9ECD-480F-BE0F-3EDB0A17903B}">
      <dgm:prSet/>
      <dgm:spPr/>
      <dgm:t>
        <a:bodyPr/>
        <a:lstStyle/>
        <a:p>
          <a:endParaRPr lang="en-US"/>
        </a:p>
      </dgm:t>
    </dgm:pt>
    <dgm:pt modelId="{8FC897B4-49D3-406B-AC9F-289C6B6869D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/>
            <a:t>Set 2 (7,3,5). Range = 7-3 = 4</a:t>
          </a:r>
          <a:endParaRPr lang="en-US" sz="1800"/>
        </a:p>
      </dgm:t>
    </dgm:pt>
    <dgm:pt modelId="{B01E133A-271B-4673-B864-F56EF3B02238}" type="parTrans" cxnId="{2E650CCF-F7F1-474E-80E7-71C54721FB01}">
      <dgm:prSet/>
      <dgm:spPr/>
      <dgm:t>
        <a:bodyPr/>
        <a:lstStyle/>
        <a:p>
          <a:endParaRPr lang="en-US"/>
        </a:p>
      </dgm:t>
    </dgm:pt>
    <dgm:pt modelId="{F91CAAB4-B0DA-4DD3-890B-DB76939B5271}" type="sibTrans" cxnId="{2E650CCF-F7F1-474E-80E7-71C54721FB01}">
      <dgm:prSet/>
      <dgm:spPr/>
      <dgm:t>
        <a:bodyPr/>
        <a:lstStyle/>
        <a:p>
          <a:endParaRPr lang="en-US"/>
        </a:p>
      </dgm:t>
    </dgm:pt>
    <dgm:pt modelId="{CF16D13E-CDEF-46E4-BE04-A3069340E7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You may see this measure of dispersion reported in the ’Participants’ section in research articles (sub-section of Method section)</a:t>
          </a:r>
        </a:p>
      </dgm:t>
    </dgm:pt>
    <dgm:pt modelId="{497880AD-099A-40D9-8580-F7B95E798691}" type="parTrans" cxnId="{66FC2658-72BF-4790-BFF6-79CE9317ADE9}">
      <dgm:prSet/>
      <dgm:spPr/>
      <dgm:t>
        <a:bodyPr/>
        <a:lstStyle/>
        <a:p>
          <a:endParaRPr lang="en-US"/>
        </a:p>
      </dgm:t>
    </dgm:pt>
    <dgm:pt modelId="{A0DBE8A2-F671-4F85-B5CF-3F5855D3742C}" type="sibTrans" cxnId="{66FC2658-72BF-4790-BFF6-79CE9317ADE9}">
      <dgm:prSet/>
      <dgm:spPr/>
      <dgm:t>
        <a:bodyPr/>
        <a:lstStyle/>
        <a:p>
          <a:endParaRPr lang="en-US"/>
        </a:p>
      </dgm:t>
    </dgm:pt>
    <dgm:pt modelId="{CB8E5F60-5DCD-4665-9304-14B4430830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I.e. Age range of participants in a sample</a:t>
          </a:r>
        </a:p>
      </dgm:t>
    </dgm:pt>
    <dgm:pt modelId="{6C8D3CFA-94C9-4837-AC13-99919398E316}" type="parTrans" cxnId="{4857D259-9993-4D2D-87A6-74962CBCE7C4}">
      <dgm:prSet/>
      <dgm:spPr/>
      <dgm:t>
        <a:bodyPr/>
        <a:lstStyle/>
        <a:p>
          <a:endParaRPr lang="en-US"/>
        </a:p>
      </dgm:t>
    </dgm:pt>
    <dgm:pt modelId="{98E2D777-74FE-433E-BA79-C0BB484D94C3}" type="sibTrans" cxnId="{4857D259-9993-4D2D-87A6-74962CBCE7C4}">
      <dgm:prSet/>
      <dgm:spPr/>
      <dgm:t>
        <a:bodyPr/>
        <a:lstStyle/>
        <a:p>
          <a:endParaRPr lang="en-US"/>
        </a:p>
      </dgm:t>
    </dgm:pt>
    <dgm:pt modelId="{94DCE01C-8E6B-491D-BFDF-F298258C2146}" type="pres">
      <dgm:prSet presAssocID="{FC671D62-3F38-4CF4-BA3B-577422A4AC08}" presName="root" presStyleCnt="0">
        <dgm:presLayoutVars>
          <dgm:dir/>
          <dgm:resizeHandles val="exact"/>
        </dgm:presLayoutVars>
      </dgm:prSet>
      <dgm:spPr/>
    </dgm:pt>
    <dgm:pt modelId="{B24EE2D1-1502-4473-9B91-FA92E2C0F3C2}" type="pres">
      <dgm:prSet presAssocID="{C6754E44-958B-488A-8C7C-7764DB77E1E5}" presName="compNode" presStyleCnt="0"/>
      <dgm:spPr/>
    </dgm:pt>
    <dgm:pt modelId="{6E97385D-C8CC-4B3F-8A20-B9262F801360}" type="pres">
      <dgm:prSet presAssocID="{C6754E44-958B-488A-8C7C-7764DB77E1E5}" presName="bgRect" presStyleLbl="bgShp" presStyleIdx="0" presStyleCnt="4" custLinFactNeighborY="5044"/>
      <dgm:spPr/>
    </dgm:pt>
    <dgm:pt modelId="{C3BCA418-4EB5-432D-9431-EA43AC6BD85B}" type="pres">
      <dgm:prSet presAssocID="{C6754E44-958B-488A-8C7C-7764DB77E1E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A5783657-0AEA-46E3-BD83-B8F9344698AD}" type="pres">
      <dgm:prSet presAssocID="{C6754E44-958B-488A-8C7C-7764DB77E1E5}" presName="spaceRect" presStyleCnt="0"/>
      <dgm:spPr/>
    </dgm:pt>
    <dgm:pt modelId="{A627C411-6D7C-4C71-BF3A-03E486D9B388}" type="pres">
      <dgm:prSet presAssocID="{C6754E44-958B-488A-8C7C-7764DB77E1E5}" presName="parTx" presStyleLbl="revTx" presStyleIdx="0" presStyleCnt="5">
        <dgm:presLayoutVars>
          <dgm:chMax val="0"/>
          <dgm:chPref val="0"/>
        </dgm:presLayoutVars>
      </dgm:prSet>
      <dgm:spPr/>
    </dgm:pt>
    <dgm:pt modelId="{2F2D9AB6-4B52-4DDF-BD73-295AF271AB44}" type="pres">
      <dgm:prSet presAssocID="{17F8EC85-7894-46AF-93BC-D96AC680DEED}" presName="sibTrans" presStyleCnt="0"/>
      <dgm:spPr/>
    </dgm:pt>
    <dgm:pt modelId="{103D90B6-54B5-4D66-9A91-0F55B94C5EBA}" type="pres">
      <dgm:prSet presAssocID="{E94FD34A-929D-45E9-9E6F-0542FC0A8472}" presName="compNode" presStyleCnt="0"/>
      <dgm:spPr/>
    </dgm:pt>
    <dgm:pt modelId="{881C6BB9-498E-40E4-9C42-C0D511742E68}" type="pres">
      <dgm:prSet presAssocID="{E94FD34A-929D-45E9-9E6F-0542FC0A8472}" presName="bgRect" presStyleLbl="bgShp" presStyleIdx="1" presStyleCnt="4"/>
      <dgm:spPr/>
    </dgm:pt>
    <dgm:pt modelId="{246B1338-3257-4981-91FE-26C45CB8C94E}" type="pres">
      <dgm:prSet presAssocID="{E94FD34A-929D-45E9-9E6F-0542FC0A847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5339952-4CD9-4612-B56B-18202CA560AE}" type="pres">
      <dgm:prSet presAssocID="{E94FD34A-929D-45E9-9E6F-0542FC0A8472}" presName="spaceRect" presStyleCnt="0"/>
      <dgm:spPr/>
    </dgm:pt>
    <dgm:pt modelId="{9D75AA0D-32C7-4E19-80F8-91E6E5AEF0BC}" type="pres">
      <dgm:prSet presAssocID="{E94FD34A-929D-45E9-9E6F-0542FC0A8472}" presName="parTx" presStyleLbl="revTx" presStyleIdx="1" presStyleCnt="5">
        <dgm:presLayoutVars>
          <dgm:chMax val="0"/>
          <dgm:chPref val="0"/>
        </dgm:presLayoutVars>
      </dgm:prSet>
      <dgm:spPr/>
    </dgm:pt>
    <dgm:pt modelId="{AB26E6E8-D7D7-4BA4-988D-D03A69013858}" type="pres">
      <dgm:prSet presAssocID="{4F246D03-C8CD-4477-8BC9-5E2ED0806F1F}" presName="sibTrans" presStyleCnt="0"/>
      <dgm:spPr/>
    </dgm:pt>
    <dgm:pt modelId="{C4737A9B-C8C8-409E-BCEC-404E2FF16AC8}" type="pres">
      <dgm:prSet presAssocID="{8FC897B4-49D3-406B-AC9F-289C6B6869DA}" presName="compNode" presStyleCnt="0"/>
      <dgm:spPr/>
    </dgm:pt>
    <dgm:pt modelId="{B2964BF3-851B-4F33-8A00-185E4E7A6757}" type="pres">
      <dgm:prSet presAssocID="{8FC897B4-49D3-406B-AC9F-289C6B6869DA}" presName="bgRect" presStyleLbl="bgShp" presStyleIdx="2" presStyleCnt="4"/>
      <dgm:spPr/>
    </dgm:pt>
    <dgm:pt modelId="{DA60C9C0-CD1E-4AC7-9045-11FC7B170182}" type="pres">
      <dgm:prSet presAssocID="{8FC897B4-49D3-406B-AC9F-289C6B6869D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83F286A9-50F2-4B75-B598-6844A1A54639}" type="pres">
      <dgm:prSet presAssocID="{8FC897B4-49D3-406B-AC9F-289C6B6869DA}" presName="spaceRect" presStyleCnt="0"/>
      <dgm:spPr/>
    </dgm:pt>
    <dgm:pt modelId="{A8C7BCD9-34D2-4610-8A0C-8722D238781D}" type="pres">
      <dgm:prSet presAssocID="{8FC897B4-49D3-406B-AC9F-289C6B6869DA}" presName="parTx" presStyleLbl="revTx" presStyleIdx="2" presStyleCnt="5">
        <dgm:presLayoutVars>
          <dgm:chMax val="0"/>
          <dgm:chPref val="0"/>
        </dgm:presLayoutVars>
      </dgm:prSet>
      <dgm:spPr/>
    </dgm:pt>
    <dgm:pt modelId="{B33BCA4D-10DF-471E-B891-B0F968DA2FB5}" type="pres">
      <dgm:prSet presAssocID="{F91CAAB4-B0DA-4DD3-890B-DB76939B5271}" presName="sibTrans" presStyleCnt="0"/>
      <dgm:spPr/>
    </dgm:pt>
    <dgm:pt modelId="{BA4952D4-CDD1-4565-8158-8BAA239FBAB5}" type="pres">
      <dgm:prSet presAssocID="{CF16D13E-CDEF-46E4-BE04-A3069340E751}" presName="compNode" presStyleCnt="0"/>
      <dgm:spPr/>
    </dgm:pt>
    <dgm:pt modelId="{D5918134-F515-4590-9C9D-5D09C117BB41}" type="pres">
      <dgm:prSet presAssocID="{CF16D13E-CDEF-46E4-BE04-A3069340E751}" presName="bgRect" presStyleLbl="bgShp" presStyleIdx="3" presStyleCnt="4"/>
      <dgm:spPr/>
    </dgm:pt>
    <dgm:pt modelId="{3DDA6B17-22E6-4F83-9FB9-FCBCA5779D8B}" type="pres">
      <dgm:prSet presAssocID="{CF16D13E-CDEF-46E4-BE04-A3069340E75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51F677D1-E760-48AE-8664-B80185751331}" type="pres">
      <dgm:prSet presAssocID="{CF16D13E-CDEF-46E4-BE04-A3069340E751}" presName="spaceRect" presStyleCnt="0"/>
      <dgm:spPr/>
    </dgm:pt>
    <dgm:pt modelId="{69A337B4-881D-4649-A9F7-C300E153B1B7}" type="pres">
      <dgm:prSet presAssocID="{CF16D13E-CDEF-46E4-BE04-A3069340E751}" presName="parTx" presStyleLbl="revTx" presStyleIdx="3" presStyleCnt="5">
        <dgm:presLayoutVars>
          <dgm:chMax val="0"/>
          <dgm:chPref val="0"/>
        </dgm:presLayoutVars>
      </dgm:prSet>
      <dgm:spPr/>
    </dgm:pt>
    <dgm:pt modelId="{A6A0F50F-2502-47D6-BDD3-97A02D5D322C}" type="pres">
      <dgm:prSet presAssocID="{CF16D13E-CDEF-46E4-BE04-A3069340E751}" presName="desTx" presStyleLbl="revTx" presStyleIdx="4" presStyleCnt="5">
        <dgm:presLayoutVars/>
      </dgm:prSet>
      <dgm:spPr/>
    </dgm:pt>
  </dgm:ptLst>
  <dgm:cxnLst>
    <dgm:cxn modelId="{09168E09-05DF-4AE6-A998-1ACF0420AD75}" type="presOf" srcId="{CF16D13E-CDEF-46E4-BE04-A3069340E751}" destId="{69A337B4-881D-4649-A9F7-C300E153B1B7}" srcOrd="0" destOrd="0" presId="urn:microsoft.com/office/officeart/2018/2/layout/IconVerticalSolidList"/>
    <dgm:cxn modelId="{7DDB8741-81AF-4120-9722-C9569E190841}" type="presOf" srcId="{8FC897B4-49D3-406B-AC9F-289C6B6869DA}" destId="{A8C7BCD9-34D2-4610-8A0C-8722D238781D}" srcOrd="0" destOrd="0" presId="urn:microsoft.com/office/officeart/2018/2/layout/IconVerticalSolidList"/>
    <dgm:cxn modelId="{C14EDE49-533F-438B-BA67-56E864B96E7F}" type="presOf" srcId="{CB8E5F60-5DCD-4665-9304-14B443083089}" destId="{A6A0F50F-2502-47D6-BDD3-97A02D5D322C}" srcOrd="0" destOrd="0" presId="urn:microsoft.com/office/officeart/2018/2/layout/IconVerticalSolidList"/>
    <dgm:cxn modelId="{111C1B50-CB00-4FC9-921C-C1CD1F3A5D47}" srcId="{FC671D62-3F38-4CF4-BA3B-577422A4AC08}" destId="{C6754E44-958B-488A-8C7C-7764DB77E1E5}" srcOrd="0" destOrd="0" parTransId="{13CB0F4A-DA00-49A9-9D09-0FA02E2C1D54}" sibTransId="{17F8EC85-7894-46AF-93BC-D96AC680DEED}"/>
    <dgm:cxn modelId="{66FC2658-72BF-4790-BFF6-79CE9317ADE9}" srcId="{FC671D62-3F38-4CF4-BA3B-577422A4AC08}" destId="{CF16D13E-CDEF-46E4-BE04-A3069340E751}" srcOrd="3" destOrd="0" parTransId="{497880AD-099A-40D9-8580-F7B95E798691}" sibTransId="{A0DBE8A2-F671-4F85-B5CF-3F5855D3742C}"/>
    <dgm:cxn modelId="{4857D259-9993-4D2D-87A6-74962CBCE7C4}" srcId="{CF16D13E-CDEF-46E4-BE04-A3069340E751}" destId="{CB8E5F60-5DCD-4665-9304-14B443083089}" srcOrd="0" destOrd="0" parTransId="{6C8D3CFA-94C9-4837-AC13-99919398E316}" sibTransId="{98E2D777-74FE-433E-BA79-C0BB484D94C3}"/>
    <dgm:cxn modelId="{087DBE85-D992-4D69-B820-BDB4EF20206C}" type="presOf" srcId="{FC671D62-3F38-4CF4-BA3B-577422A4AC08}" destId="{94DCE01C-8E6B-491D-BFDF-F298258C2146}" srcOrd="0" destOrd="0" presId="urn:microsoft.com/office/officeart/2018/2/layout/IconVerticalSolidList"/>
    <dgm:cxn modelId="{3992D2AA-9ECD-480F-BE0F-3EDB0A17903B}" srcId="{FC671D62-3F38-4CF4-BA3B-577422A4AC08}" destId="{E94FD34A-929D-45E9-9E6F-0542FC0A8472}" srcOrd="1" destOrd="0" parTransId="{F55A5375-C5DC-423F-A38A-30577F8EBEF9}" sibTransId="{4F246D03-C8CD-4477-8BC9-5E2ED0806F1F}"/>
    <dgm:cxn modelId="{2E650CCF-F7F1-474E-80E7-71C54721FB01}" srcId="{FC671D62-3F38-4CF4-BA3B-577422A4AC08}" destId="{8FC897B4-49D3-406B-AC9F-289C6B6869DA}" srcOrd="2" destOrd="0" parTransId="{B01E133A-271B-4673-B864-F56EF3B02238}" sibTransId="{F91CAAB4-B0DA-4DD3-890B-DB76939B5271}"/>
    <dgm:cxn modelId="{4D403DDD-6920-419C-A238-76715A9F0D41}" type="presOf" srcId="{C6754E44-958B-488A-8C7C-7764DB77E1E5}" destId="{A627C411-6D7C-4C71-BF3A-03E486D9B388}" srcOrd="0" destOrd="0" presId="urn:microsoft.com/office/officeart/2018/2/layout/IconVerticalSolidList"/>
    <dgm:cxn modelId="{FB071FED-E814-416B-B656-3F4353266E05}" type="presOf" srcId="{E94FD34A-929D-45E9-9E6F-0542FC0A8472}" destId="{9D75AA0D-32C7-4E19-80F8-91E6E5AEF0BC}" srcOrd="0" destOrd="0" presId="urn:microsoft.com/office/officeart/2018/2/layout/IconVerticalSolidList"/>
    <dgm:cxn modelId="{C60F669D-5B3B-4C78-AB3B-F14E5A5D0441}" type="presParOf" srcId="{94DCE01C-8E6B-491D-BFDF-F298258C2146}" destId="{B24EE2D1-1502-4473-9B91-FA92E2C0F3C2}" srcOrd="0" destOrd="0" presId="urn:microsoft.com/office/officeart/2018/2/layout/IconVerticalSolidList"/>
    <dgm:cxn modelId="{43EC61A0-8A76-4BF8-8DC8-769BFDF89A72}" type="presParOf" srcId="{B24EE2D1-1502-4473-9B91-FA92E2C0F3C2}" destId="{6E97385D-C8CC-4B3F-8A20-B9262F801360}" srcOrd="0" destOrd="0" presId="urn:microsoft.com/office/officeart/2018/2/layout/IconVerticalSolidList"/>
    <dgm:cxn modelId="{54843E81-1930-4722-9103-415330B45E66}" type="presParOf" srcId="{B24EE2D1-1502-4473-9B91-FA92E2C0F3C2}" destId="{C3BCA418-4EB5-432D-9431-EA43AC6BD85B}" srcOrd="1" destOrd="0" presId="urn:microsoft.com/office/officeart/2018/2/layout/IconVerticalSolidList"/>
    <dgm:cxn modelId="{E9E8CA2F-08F2-4024-9E91-B499EC280456}" type="presParOf" srcId="{B24EE2D1-1502-4473-9B91-FA92E2C0F3C2}" destId="{A5783657-0AEA-46E3-BD83-B8F9344698AD}" srcOrd="2" destOrd="0" presId="urn:microsoft.com/office/officeart/2018/2/layout/IconVerticalSolidList"/>
    <dgm:cxn modelId="{4F3AA65D-0404-4720-BDC7-0AFBA53A660C}" type="presParOf" srcId="{B24EE2D1-1502-4473-9B91-FA92E2C0F3C2}" destId="{A627C411-6D7C-4C71-BF3A-03E486D9B388}" srcOrd="3" destOrd="0" presId="urn:microsoft.com/office/officeart/2018/2/layout/IconVerticalSolidList"/>
    <dgm:cxn modelId="{555DE87F-88A1-4D1D-95F8-94C3CBD70AE2}" type="presParOf" srcId="{94DCE01C-8E6B-491D-BFDF-F298258C2146}" destId="{2F2D9AB6-4B52-4DDF-BD73-295AF271AB44}" srcOrd="1" destOrd="0" presId="urn:microsoft.com/office/officeart/2018/2/layout/IconVerticalSolidList"/>
    <dgm:cxn modelId="{8CE5C19D-6B68-4106-A6F3-0AE782BF64B1}" type="presParOf" srcId="{94DCE01C-8E6B-491D-BFDF-F298258C2146}" destId="{103D90B6-54B5-4D66-9A91-0F55B94C5EBA}" srcOrd="2" destOrd="0" presId="urn:microsoft.com/office/officeart/2018/2/layout/IconVerticalSolidList"/>
    <dgm:cxn modelId="{B8044CBB-E7ED-41B5-94AD-2585CD9AC5AF}" type="presParOf" srcId="{103D90B6-54B5-4D66-9A91-0F55B94C5EBA}" destId="{881C6BB9-498E-40E4-9C42-C0D511742E68}" srcOrd="0" destOrd="0" presId="urn:microsoft.com/office/officeart/2018/2/layout/IconVerticalSolidList"/>
    <dgm:cxn modelId="{9A2C8972-A1E1-4605-BC41-15455CD51796}" type="presParOf" srcId="{103D90B6-54B5-4D66-9A91-0F55B94C5EBA}" destId="{246B1338-3257-4981-91FE-26C45CB8C94E}" srcOrd="1" destOrd="0" presId="urn:microsoft.com/office/officeart/2018/2/layout/IconVerticalSolidList"/>
    <dgm:cxn modelId="{3B1A6F29-0898-4995-B776-1D88CF33DE5D}" type="presParOf" srcId="{103D90B6-54B5-4D66-9A91-0F55B94C5EBA}" destId="{15339952-4CD9-4612-B56B-18202CA560AE}" srcOrd="2" destOrd="0" presId="urn:microsoft.com/office/officeart/2018/2/layout/IconVerticalSolidList"/>
    <dgm:cxn modelId="{C3C26F11-06ED-44A0-8F8A-D9CA6ED6EE3A}" type="presParOf" srcId="{103D90B6-54B5-4D66-9A91-0F55B94C5EBA}" destId="{9D75AA0D-32C7-4E19-80F8-91E6E5AEF0BC}" srcOrd="3" destOrd="0" presId="urn:microsoft.com/office/officeart/2018/2/layout/IconVerticalSolidList"/>
    <dgm:cxn modelId="{CE502E84-BD02-4944-B183-990F629240C4}" type="presParOf" srcId="{94DCE01C-8E6B-491D-BFDF-F298258C2146}" destId="{AB26E6E8-D7D7-4BA4-988D-D03A69013858}" srcOrd="3" destOrd="0" presId="urn:microsoft.com/office/officeart/2018/2/layout/IconVerticalSolidList"/>
    <dgm:cxn modelId="{182B7D10-FA5F-41F9-AD46-9D170EF43FCF}" type="presParOf" srcId="{94DCE01C-8E6B-491D-BFDF-F298258C2146}" destId="{C4737A9B-C8C8-409E-BCEC-404E2FF16AC8}" srcOrd="4" destOrd="0" presId="urn:microsoft.com/office/officeart/2018/2/layout/IconVerticalSolidList"/>
    <dgm:cxn modelId="{D8C2BDC8-7055-443D-B181-DA8984006D6B}" type="presParOf" srcId="{C4737A9B-C8C8-409E-BCEC-404E2FF16AC8}" destId="{B2964BF3-851B-4F33-8A00-185E4E7A6757}" srcOrd="0" destOrd="0" presId="urn:microsoft.com/office/officeart/2018/2/layout/IconVerticalSolidList"/>
    <dgm:cxn modelId="{D353D021-DB41-4312-A8D8-9C7A162F456D}" type="presParOf" srcId="{C4737A9B-C8C8-409E-BCEC-404E2FF16AC8}" destId="{DA60C9C0-CD1E-4AC7-9045-11FC7B170182}" srcOrd="1" destOrd="0" presId="urn:microsoft.com/office/officeart/2018/2/layout/IconVerticalSolidList"/>
    <dgm:cxn modelId="{DD11B513-B035-4D8B-9EF2-9F551C2169F2}" type="presParOf" srcId="{C4737A9B-C8C8-409E-BCEC-404E2FF16AC8}" destId="{83F286A9-50F2-4B75-B598-6844A1A54639}" srcOrd="2" destOrd="0" presId="urn:microsoft.com/office/officeart/2018/2/layout/IconVerticalSolidList"/>
    <dgm:cxn modelId="{191D39E9-0880-48D8-9952-DFD37EC456F7}" type="presParOf" srcId="{C4737A9B-C8C8-409E-BCEC-404E2FF16AC8}" destId="{A8C7BCD9-34D2-4610-8A0C-8722D238781D}" srcOrd="3" destOrd="0" presId="urn:microsoft.com/office/officeart/2018/2/layout/IconVerticalSolidList"/>
    <dgm:cxn modelId="{F12D658A-FB6E-487C-91ED-E5F032C8A626}" type="presParOf" srcId="{94DCE01C-8E6B-491D-BFDF-F298258C2146}" destId="{B33BCA4D-10DF-471E-B891-B0F968DA2FB5}" srcOrd="5" destOrd="0" presId="urn:microsoft.com/office/officeart/2018/2/layout/IconVerticalSolidList"/>
    <dgm:cxn modelId="{EC703B9B-E0AA-427B-A195-153C7BE538B8}" type="presParOf" srcId="{94DCE01C-8E6B-491D-BFDF-F298258C2146}" destId="{BA4952D4-CDD1-4565-8158-8BAA239FBAB5}" srcOrd="6" destOrd="0" presId="urn:microsoft.com/office/officeart/2018/2/layout/IconVerticalSolidList"/>
    <dgm:cxn modelId="{97813859-4D8D-4320-B73E-5AE14C8C148F}" type="presParOf" srcId="{BA4952D4-CDD1-4565-8158-8BAA239FBAB5}" destId="{D5918134-F515-4590-9C9D-5D09C117BB41}" srcOrd="0" destOrd="0" presId="urn:microsoft.com/office/officeart/2018/2/layout/IconVerticalSolidList"/>
    <dgm:cxn modelId="{F8EC2A8E-E5C6-45C8-8B09-ACC699964EBD}" type="presParOf" srcId="{BA4952D4-CDD1-4565-8158-8BAA239FBAB5}" destId="{3DDA6B17-22E6-4F83-9FB9-FCBCA5779D8B}" srcOrd="1" destOrd="0" presId="urn:microsoft.com/office/officeart/2018/2/layout/IconVerticalSolidList"/>
    <dgm:cxn modelId="{C65851B7-6197-4255-8320-1736A1EA70B7}" type="presParOf" srcId="{BA4952D4-CDD1-4565-8158-8BAA239FBAB5}" destId="{51F677D1-E760-48AE-8664-B80185751331}" srcOrd="2" destOrd="0" presId="urn:microsoft.com/office/officeart/2018/2/layout/IconVerticalSolidList"/>
    <dgm:cxn modelId="{5C5681E2-720A-42BF-8DA2-4261690FB4B6}" type="presParOf" srcId="{BA4952D4-CDD1-4565-8158-8BAA239FBAB5}" destId="{69A337B4-881D-4649-A9F7-C300E153B1B7}" srcOrd="3" destOrd="0" presId="urn:microsoft.com/office/officeart/2018/2/layout/IconVerticalSolidList"/>
    <dgm:cxn modelId="{0D2E6EB0-0303-40E9-8861-F19282A30ED4}" type="presParOf" srcId="{BA4952D4-CDD1-4565-8158-8BAA239FBAB5}" destId="{A6A0F50F-2502-47D6-BDD3-97A02D5D322C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97385D-C8CC-4B3F-8A20-B9262F801360}">
      <dsp:nvSpPr>
        <dsp:cNvPr id="0" name=""/>
        <dsp:cNvSpPr/>
      </dsp:nvSpPr>
      <dsp:spPr>
        <a:xfrm>
          <a:off x="0" y="37937"/>
          <a:ext cx="8229600" cy="67975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CA418-4EB5-432D-9431-EA43AC6BD85B}">
      <dsp:nvSpPr>
        <dsp:cNvPr id="0" name=""/>
        <dsp:cNvSpPr/>
      </dsp:nvSpPr>
      <dsp:spPr>
        <a:xfrm>
          <a:off x="205624" y="156594"/>
          <a:ext cx="374228" cy="3738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27C411-6D7C-4C71-BF3A-03E486D9B388}">
      <dsp:nvSpPr>
        <dsp:cNvPr id="0" name=""/>
        <dsp:cNvSpPr/>
      </dsp:nvSpPr>
      <dsp:spPr>
        <a:xfrm>
          <a:off x="785478" y="3650"/>
          <a:ext cx="7350161" cy="84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926" tIns="89926" rIns="89926" bIns="8992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Calculated by subtracting the smallest score from the largest</a:t>
          </a:r>
          <a:endParaRPr lang="en-US" sz="1800" kern="1200"/>
        </a:p>
      </dsp:txBody>
      <dsp:txXfrm>
        <a:off x="785478" y="3650"/>
        <a:ext cx="7350161" cy="849689"/>
      </dsp:txXfrm>
    </dsp:sp>
    <dsp:sp modelId="{881C6BB9-498E-40E4-9C42-C0D511742E68}">
      <dsp:nvSpPr>
        <dsp:cNvPr id="0" name=""/>
        <dsp:cNvSpPr/>
      </dsp:nvSpPr>
      <dsp:spPr>
        <a:xfrm>
          <a:off x="0" y="1065763"/>
          <a:ext cx="8229600" cy="67975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6B1338-3257-4981-91FE-26C45CB8C94E}">
      <dsp:nvSpPr>
        <dsp:cNvPr id="0" name=""/>
        <dsp:cNvSpPr/>
      </dsp:nvSpPr>
      <dsp:spPr>
        <a:xfrm>
          <a:off x="205624" y="1218707"/>
          <a:ext cx="374228" cy="3738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5AA0D-32C7-4E19-80F8-91E6E5AEF0BC}">
      <dsp:nvSpPr>
        <dsp:cNvPr id="0" name=""/>
        <dsp:cNvSpPr/>
      </dsp:nvSpPr>
      <dsp:spPr>
        <a:xfrm>
          <a:off x="785478" y="1065763"/>
          <a:ext cx="7350161" cy="84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926" tIns="89926" rIns="89926" bIns="8992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Set 1 (5,6,4). Range = 6-4 = 2</a:t>
          </a:r>
          <a:endParaRPr lang="en-US" sz="1800" kern="1200"/>
        </a:p>
      </dsp:txBody>
      <dsp:txXfrm>
        <a:off x="785478" y="1065763"/>
        <a:ext cx="7350161" cy="849689"/>
      </dsp:txXfrm>
    </dsp:sp>
    <dsp:sp modelId="{B2964BF3-851B-4F33-8A00-185E4E7A6757}">
      <dsp:nvSpPr>
        <dsp:cNvPr id="0" name=""/>
        <dsp:cNvSpPr/>
      </dsp:nvSpPr>
      <dsp:spPr>
        <a:xfrm>
          <a:off x="0" y="2127875"/>
          <a:ext cx="8229600" cy="67975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60C9C0-CD1E-4AC7-9045-11FC7B170182}">
      <dsp:nvSpPr>
        <dsp:cNvPr id="0" name=""/>
        <dsp:cNvSpPr/>
      </dsp:nvSpPr>
      <dsp:spPr>
        <a:xfrm>
          <a:off x="205624" y="2280819"/>
          <a:ext cx="374228" cy="3738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C7BCD9-34D2-4610-8A0C-8722D238781D}">
      <dsp:nvSpPr>
        <dsp:cNvPr id="0" name=""/>
        <dsp:cNvSpPr/>
      </dsp:nvSpPr>
      <dsp:spPr>
        <a:xfrm>
          <a:off x="785478" y="2127875"/>
          <a:ext cx="7350161" cy="84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926" tIns="89926" rIns="89926" bIns="89926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Set 2 (7,3,5). Range = 7-3 = 4</a:t>
          </a:r>
          <a:endParaRPr lang="en-US" sz="1800" kern="1200"/>
        </a:p>
      </dsp:txBody>
      <dsp:txXfrm>
        <a:off x="785478" y="2127875"/>
        <a:ext cx="7350161" cy="849689"/>
      </dsp:txXfrm>
    </dsp:sp>
    <dsp:sp modelId="{D5918134-F515-4590-9C9D-5D09C117BB41}">
      <dsp:nvSpPr>
        <dsp:cNvPr id="0" name=""/>
        <dsp:cNvSpPr/>
      </dsp:nvSpPr>
      <dsp:spPr>
        <a:xfrm>
          <a:off x="0" y="3189987"/>
          <a:ext cx="8229600" cy="67975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DA6B17-22E6-4F83-9FB9-FCBCA5779D8B}">
      <dsp:nvSpPr>
        <dsp:cNvPr id="0" name=""/>
        <dsp:cNvSpPr/>
      </dsp:nvSpPr>
      <dsp:spPr>
        <a:xfrm>
          <a:off x="205825" y="3342931"/>
          <a:ext cx="374228" cy="3738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337B4-881D-4649-A9F7-C300E153B1B7}">
      <dsp:nvSpPr>
        <dsp:cNvPr id="0" name=""/>
        <dsp:cNvSpPr/>
      </dsp:nvSpPr>
      <dsp:spPr>
        <a:xfrm>
          <a:off x="785880" y="3189987"/>
          <a:ext cx="3703320" cy="849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926" tIns="89926" rIns="89926" bIns="8992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You may see this measure of dispersion reported in the ’Participants’ section in research articles (sub-section of Method section)</a:t>
          </a:r>
        </a:p>
      </dsp:txBody>
      <dsp:txXfrm>
        <a:off x="785880" y="3189987"/>
        <a:ext cx="3703320" cy="849689"/>
      </dsp:txXfrm>
    </dsp:sp>
    <dsp:sp modelId="{A6A0F50F-2502-47D6-BDD3-97A02D5D322C}">
      <dsp:nvSpPr>
        <dsp:cNvPr id="0" name=""/>
        <dsp:cNvSpPr/>
      </dsp:nvSpPr>
      <dsp:spPr>
        <a:xfrm>
          <a:off x="4489200" y="3189987"/>
          <a:ext cx="3543928" cy="6797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940" tIns="71940" rIns="71940" bIns="7194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I.e. Age range of participants in a sample</a:t>
          </a:r>
        </a:p>
      </dsp:txBody>
      <dsp:txXfrm>
        <a:off x="4489200" y="3189987"/>
        <a:ext cx="3543928" cy="6797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F7FA2D-6E90-42D2-876F-1B4EF18DDF28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C08D75-E112-4077-B473-25F9742A69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444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C08D75-E112-4077-B473-25F9742A696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3293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2296" indent="0">
              <a:lnSpc>
                <a:spcPct val="150000"/>
              </a:lnSpc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3403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351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8326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Examples relevant to health and social care research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C08D75-E112-4077-B473-25F9742A696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5266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6028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7286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E1BDCB-C195-4A45-974F-E6DDB024ACA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499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71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canadianschoollibraries.ca/research-toolkit/data-analysis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ir.13101" TargetMode="External"/><Relationship Id="rId2" Type="http://schemas.openxmlformats.org/officeDocument/2006/relationships/hyperlink" Target="https://doi.org/10.1016/j.soncn.2023.151398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doi.org/10.53449/ije.v2i1.7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219BE-DB0D-2126-BF73-6A4E43B4BB87}"/>
              </a:ext>
            </a:extLst>
          </p:cNvPr>
          <p:cNvSpPr txBox="1">
            <a:spLocks/>
          </p:cNvSpPr>
          <p:nvPr/>
        </p:nvSpPr>
        <p:spPr>
          <a:xfrm>
            <a:off x="2437769" y="489478"/>
            <a:ext cx="7992888" cy="144016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alt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 Based Research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4200" b="1" i="1" dirty="0">
                <a:solidFill>
                  <a:schemeClr val="bg1"/>
                </a:solidFill>
                <a:latin typeface="+mn-lt"/>
              </a:rPr>
              <a:t>Quantitative Data Analysis</a:t>
            </a:r>
            <a:br>
              <a:rPr lang="en-GB" sz="3600" b="1" dirty="0">
                <a:solidFill>
                  <a:schemeClr val="bg1"/>
                </a:solidFill>
                <a:latin typeface="+mn-lt"/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LCHS7008</a:t>
            </a:r>
            <a:br>
              <a:rPr lang="en-GB" sz="4000" b="1" dirty="0">
                <a:solidFill>
                  <a:schemeClr val="bg1"/>
                </a:solidFill>
              </a:rPr>
            </a:br>
            <a:endParaRPr lang="en-GB" sz="4000" b="1" dirty="0">
              <a:solidFill>
                <a:schemeClr val="bg1"/>
              </a:solidFill>
            </a:endParaRPr>
          </a:p>
          <a:p>
            <a:pPr algn="ctr"/>
            <a:r>
              <a:rPr lang="en-GB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9</a:t>
            </a:r>
          </a:p>
          <a:p>
            <a:pPr algn="ctr"/>
            <a:r>
              <a:rPr lang="en-GB" sz="3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(part 2)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51B42591-8360-528E-4A12-BD1F591D0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8748" y="-2633"/>
            <a:ext cx="7886700" cy="993775"/>
          </a:xfrm>
          <a:noFill/>
        </p:spPr>
        <p:txBody>
          <a:bodyPr anchorCtr="1"/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EC261-668B-F004-C286-EB0DC030ADA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6982" y="893401"/>
            <a:ext cx="9919182" cy="4319587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On successful completion of the module, you will be able to:</a:t>
            </a:r>
          </a:p>
          <a:p>
            <a:pPr marL="0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Wingdings" panose="05000000000000000000" pitchFamily="2" charset="2"/>
              <a:buChar char="Ø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Engage in practice-based research in public health and social care settings and identify areas for improvement in terms of physical and/or mental health of the target group or community of interest. </a:t>
            </a:r>
          </a:p>
          <a:p>
            <a:pPr marL="685800" indent="-685800">
              <a:buFont typeface="Wingdings" panose="05000000000000000000" pitchFamily="2" charset="2"/>
              <a:buChar char="Ø"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Wingdings" panose="05000000000000000000" pitchFamily="2" charset="2"/>
              <a:buChar char="Ø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Develop critical reflection skills, including skills of critical analysis, appraisal, and evaluation of research findings and provide relevant recommendations for health and social care professionals, policymakers, services, practice, and/or the wider population.</a:t>
            </a:r>
          </a:p>
          <a:p>
            <a:pPr marL="685800" indent="-685800">
              <a:buFont typeface="Wingdings" panose="05000000000000000000" pitchFamily="2" charset="2"/>
              <a:buChar char="Ø"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Wingdings" panose="05000000000000000000" pitchFamily="2" charset="2"/>
              <a:buChar char="Ø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Critically analyse the data collection and findings from quantitative, qualitative or mixed methods research.</a:t>
            </a:r>
          </a:p>
          <a:p>
            <a:pPr marL="685800" indent="-685800">
              <a:buFont typeface="Wingdings" panose="05000000000000000000" pitchFamily="2" charset="2"/>
              <a:buChar char="Ø"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>
              <a:buFont typeface="Wingdings" panose="05000000000000000000" pitchFamily="2" charset="2"/>
              <a:buChar char="Ø"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Develop knowledge and understanding of professional integrity and ethics in research and potential risks for participants and how to prevent them.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14F03-5202-40EB-88C8-4FD82214A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3F78E-5411-44CD-8E53-94B4F81232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To understand </a:t>
            </a:r>
          </a:p>
          <a:p>
            <a:r>
              <a:rPr lang="en-GB" sz="3000" dirty="0"/>
              <a:t>Statistical/data analysis</a:t>
            </a:r>
          </a:p>
          <a:p>
            <a:r>
              <a:rPr lang="en-GB" sz="3000" dirty="0"/>
              <a:t>The two major types of data analysis</a:t>
            </a:r>
          </a:p>
          <a:p>
            <a:r>
              <a:rPr lang="en-GB" sz="3000" dirty="0"/>
              <a:t>Key aspects of quantitative data analysis</a:t>
            </a:r>
          </a:p>
          <a:p>
            <a:r>
              <a:rPr lang="en-GB" sz="3000" dirty="0"/>
              <a:t>Consideration of different ways of analysing quantitative data</a:t>
            </a:r>
          </a:p>
          <a:p>
            <a:pPr marL="411480" lvl="1" indent="0">
              <a:lnSpc>
                <a:spcPct val="100000"/>
              </a:lnSpc>
              <a:spcBef>
                <a:spcPts val="300"/>
              </a:spcBef>
              <a:buClr>
                <a:srgbClr val="C00000"/>
              </a:buClr>
              <a:buNone/>
              <a:defRPr/>
            </a:pPr>
            <a:endParaRPr lang="en-GB" sz="3000" dirty="0">
              <a:solidFill>
                <a:srgbClr val="C00000"/>
              </a:solidFill>
              <a:latin typeface="Georgia"/>
            </a:endParaRPr>
          </a:p>
          <a:p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325800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12E76-69AB-844D-9AAB-405589E92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463665"/>
            <a:ext cx="8229600" cy="800100"/>
          </a:xfrm>
        </p:spPr>
        <p:txBody>
          <a:bodyPr/>
          <a:lstStyle/>
          <a:p>
            <a:pPr algn="ctr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Data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329EC-B172-FC42-895A-B2F9C4A08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556792"/>
            <a:ext cx="8229600" cy="3044922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Data Analysis is a method of putting facts and figures together to solve the research problem.</a:t>
            </a:r>
          </a:p>
          <a:p>
            <a:pPr marL="82296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B09D0626-636F-2D45-8EE4-7B81931AAF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3991"/>
          <a:stretch/>
        </p:blipFill>
        <p:spPr>
          <a:xfrm>
            <a:off x="8040216" y="4105599"/>
            <a:ext cx="2495550" cy="157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546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1A306-2C1D-455C-87BD-1D138DC99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Statistical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68E28-EEFD-4F2A-98A2-8FA0E1C37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Statistical analysis means investigating trends, patterns, and relationships using quantitative data. </a:t>
            </a:r>
          </a:p>
          <a:p>
            <a:endParaRPr lang="en-GB"/>
          </a:p>
          <a:p>
            <a:r>
              <a:rPr lang="en-GB"/>
              <a:t>It is an important research tool used by scientists, governments, businesses, and other organizations.</a:t>
            </a:r>
          </a:p>
        </p:txBody>
      </p:sp>
    </p:spTree>
    <p:extLst>
      <p:ext uri="{BB962C8B-B14F-4D97-AF65-F5344CB8AC3E}">
        <p14:creationId xmlns:p14="http://schemas.microsoft.com/office/powerpoint/2010/main" val="461796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9A2EC-E8C4-4DB0-8CBA-2E5189D9C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1262" y="519192"/>
            <a:ext cx="8229600" cy="8001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Statistical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E174F-88F7-486A-BBEA-F7231653C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807083"/>
            <a:ext cx="8229600" cy="3243834"/>
          </a:xfrm>
        </p:spPr>
        <p:txBody>
          <a:bodyPr>
            <a:noAutofit/>
          </a:bodyPr>
          <a:lstStyle/>
          <a:p>
            <a:r>
              <a:rPr lang="en-GB" sz="3200" dirty="0"/>
              <a:t>To draw valid conclusions, statistical analysis requires careful planning from the very start of the research process.</a:t>
            </a:r>
          </a:p>
          <a:p>
            <a:endParaRPr lang="en-GB" sz="3200" dirty="0"/>
          </a:p>
          <a:p>
            <a:r>
              <a:rPr lang="en-GB" sz="3200" dirty="0"/>
              <a:t>You need to specify your hypotheses and make decisions about your research design, sample size, and sampling procedure.</a:t>
            </a:r>
          </a:p>
        </p:txBody>
      </p:sp>
    </p:spTree>
    <p:extLst>
      <p:ext uri="{BB962C8B-B14F-4D97-AF65-F5344CB8AC3E}">
        <p14:creationId xmlns:p14="http://schemas.microsoft.com/office/powerpoint/2010/main" val="3030071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B0E0B-C7F4-9F2D-6133-6B9273EFE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Statistical analysis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C5C5C-7CD8-8F0C-7050-36BF304F0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362201"/>
            <a:ext cx="10972800" cy="3917032"/>
          </a:xfrm>
        </p:spPr>
        <p:txBody>
          <a:bodyPr/>
          <a:lstStyle/>
          <a:p>
            <a:r>
              <a:rPr lang="en-GB" dirty="0"/>
              <a:t>Definition and purpose of statistical analysis in research</a:t>
            </a:r>
          </a:p>
          <a:p>
            <a:r>
              <a:rPr lang="en-GB" dirty="0"/>
              <a:t>Role of data analysis in evidence‑based practice</a:t>
            </a:r>
          </a:p>
          <a:p>
            <a:r>
              <a:rPr lang="en-GB" dirty="0"/>
              <a:t>Importance of rigour, validity, and reliability in quantitative analysis</a:t>
            </a:r>
          </a:p>
          <a:p>
            <a:r>
              <a:rPr lang="en-GB" dirty="0"/>
              <a:t>Analysis supports interpretation, decision‑making, and policy development</a:t>
            </a:r>
          </a:p>
        </p:txBody>
      </p:sp>
    </p:spTree>
    <p:extLst>
      <p:ext uri="{BB962C8B-B14F-4D97-AF65-F5344CB8AC3E}">
        <p14:creationId xmlns:p14="http://schemas.microsoft.com/office/powerpoint/2010/main" val="12481087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1E967-0F20-BD1A-8F3C-DE749453A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2 Types of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FC100-0CEA-1E43-979D-355728B98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875" y="1895476"/>
            <a:ext cx="10972800" cy="3917032"/>
          </a:xfrm>
        </p:spPr>
        <p:txBody>
          <a:bodyPr>
            <a:normAutofit/>
          </a:bodyPr>
          <a:lstStyle/>
          <a:p>
            <a:r>
              <a:rPr lang="en-GB" sz="3300" dirty="0"/>
              <a:t>Descriptive Statistics: </a:t>
            </a:r>
          </a:p>
          <a:p>
            <a:pPr lvl="1"/>
            <a:r>
              <a:rPr lang="en-GB" sz="2900" dirty="0"/>
              <a:t>Summarising datasets (frequency, distribution, central tendency, variability)</a:t>
            </a:r>
          </a:p>
          <a:p>
            <a:r>
              <a:rPr lang="en-GB" sz="3300" dirty="0"/>
              <a:t>Inferential Statistics: </a:t>
            </a:r>
          </a:p>
          <a:p>
            <a:pPr lvl="1"/>
            <a:r>
              <a:rPr lang="en-GB" sz="2900" dirty="0"/>
              <a:t>Hypothesis testing, estimation, generalisation to populations</a:t>
            </a:r>
          </a:p>
          <a:p>
            <a:r>
              <a:rPr lang="en-GB" sz="3300" dirty="0"/>
              <a:t>When and why researchers use each approach depends on the type of research question</a:t>
            </a:r>
          </a:p>
        </p:txBody>
      </p:sp>
    </p:spTree>
    <p:extLst>
      <p:ext uri="{BB962C8B-B14F-4D97-AF65-F5344CB8AC3E}">
        <p14:creationId xmlns:p14="http://schemas.microsoft.com/office/powerpoint/2010/main" val="39508624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BD33E-CA57-70CD-797F-BE9AEED0F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C410F-035B-F882-6520-0BE41288A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Key Aspects for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0F68A-F586-0662-EEA9-CC4C35288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875" y="1895476"/>
            <a:ext cx="10972800" cy="3917032"/>
          </a:xfrm>
        </p:spPr>
        <p:txBody>
          <a:bodyPr>
            <a:normAutofit/>
          </a:bodyPr>
          <a:lstStyle/>
          <a:p>
            <a:r>
              <a:rPr lang="en-GB" sz="3300" dirty="0"/>
              <a:t>Research design considerations (variables, measurement, sampling)</a:t>
            </a:r>
          </a:p>
          <a:p>
            <a:r>
              <a:rPr lang="en-GB" sz="3300" dirty="0"/>
              <a:t>Data management, cleaning, coding, and preparation</a:t>
            </a:r>
          </a:p>
          <a:p>
            <a:r>
              <a:rPr lang="en-GB" sz="3300" dirty="0"/>
              <a:t>Choosing appropriate statistical tests</a:t>
            </a:r>
          </a:p>
          <a:p>
            <a:r>
              <a:rPr lang="en-GB" sz="3300" dirty="0"/>
              <a:t>Presentation of quantitative findings (tables, charts, statistical reporting)</a:t>
            </a:r>
          </a:p>
        </p:txBody>
      </p:sp>
    </p:spTree>
    <p:extLst>
      <p:ext uri="{BB962C8B-B14F-4D97-AF65-F5344CB8AC3E}">
        <p14:creationId xmlns:p14="http://schemas.microsoft.com/office/powerpoint/2010/main" val="3888720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8FBA48-170A-6DC2-CD64-8B21D86B5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11C84-59FE-14F7-66A6-40DA475F4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Different Ways of Analysing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6419F-1E43-999A-3896-519BBCE82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875" y="1895476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sz="3300" dirty="0"/>
              <a:t>Selecting tests based on research questions &amp; data type</a:t>
            </a:r>
          </a:p>
          <a:p>
            <a:r>
              <a:rPr lang="en-GB" sz="3300" dirty="0"/>
              <a:t>Parametric vs non‑parametric approaches</a:t>
            </a:r>
          </a:p>
          <a:p>
            <a:pPr lvl="1"/>
            <a:r>
              <a:rPr lang="en-GB" dirty="0"/>
              <a:t>Parametric statistics are based on assumptions about the distribution of population from which the sample was taken. Nonparametric statistics are not. </a:t>
            </a:r>
            <a:endParaRPr lang="en-GB" sz="2900" dirty="0"/>
          </a:p>
          <a:p>
            <a:r>
              <a:rPr lang="en-GB" sz="3300" dirty="0"/>
              <a:t>Univariate, bivariate, and multivariate analysis options</a:t>
            </a:r>
          </a:p>
          <a:p>
            <a:pPr lvl="1"/>
            <a:r>
              <a:rPr lang="en-GB" dirty="0"/>
              <a:t>Univariate statistics summarise only one variable at a time. Bivariate statistics compare two variables. Multivariate statistics compare more than two variables</a:t>
            </a:r>
            <a:endParaRPr lang="en-GB" sz="2900" dirty="0"/>
          </a:p>
          <a:p>
            <a:r>
              <a:rPr lang="en-GB" sz="3300" dirty="0"/>
              <a:t>Must consider strengths and limitations of different analytical strategies</a:t>
            </a:r>
          </a:p>
        </p:txBody>
      </p:sp>
    </p:spTree>
    <p:extLst>
      <p:ext uri="{BB962C8B-B14F-4D97-AF65-F5344CB8AC3E}">
        <p14:creationId xmlns:p14="http://schemas.microsoft.com/office/powerpoint/2010/main" val="3284975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7BE3F-F19D-4D4D-9973-24DB60D79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560" y="404664"/>
            <a:ext cx="8229600" cy="800100"/>
          </a:xfrm>
        </p:spPr>
        <p:txBody>
          <a:bodyPr/>
          <a:lstStyle/>
          <a:p>
            <a:pPr algn="ctr"/>
            <a:r>
              <a:rPr lang="en-GB" b="1"/>
              <a:t>For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015BD-BEFC-4797-8D86-40ECC24E3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4374" y="1867468"/>
            <a:ext cx="8229600" cy="3243834"/>
          </a:xfrm>
        </p:spPr>
        <p:txBody>
          <a:bodyPr>
            <a:noAutofit/>
          </a:bodyPr>
          <a:lstStyle/>
          <a:p>
            <a:pPr algn="l"/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want to study the popularity of different leisure activities by gender. You distribute a survey and ask participants how many times they did each of the following in the past year:</a:t>
            </a:r>
          </a:p>
          <a:p>
            <a:pPr algn="l"/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 to a library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Watch a movie at a theatre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Visit a national park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95261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C27F8-0390-4E79-A189-4F6A4172A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59124"/>
            <a:ext cx="8229600" cy="800100"/>
          </a:xfrm>
        </p:spPr>
        <p:txBody>
          <a:bodyPr/>
          <a:lstStyle/>
          <a:p>
            <a:pPr algn="ctr"/>
            <a:r>
              <a:rPr lang="en-GB" b="1" dirty="0"/>
              <a:t>For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C0A64-1BBE-4AC3-9D56-D719C91EF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3351" y="1211860"/>
            <a:ext cx="8229600" cy="324383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data set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 collection of responses to the survey.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Now you can use descriptive statistics to find out the overall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Frequency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each activity (distribution),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averages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each activity (central tendency), and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24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spread</a:t>
            </a:r>
            <a:r>
              <a:rPr lang="en-GB" sz="2400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responses for each activity (variability).</a:t>
            </a:r>
          </a:p>
        </p:txBody>
      </p:sp>
    </p:spTree>
    <p:extLst>
      <p:ext uri="{BB962C8B-B14F-4D97-AF65-F5344CB8AC3E}">
        <p14:creationId xmlns:p14="http://schemas.microsoft.com/office/powerpoint/2010/main" val="33590193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6619" y="404664"/>
            <a:ext cx="6858762" cy="74295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Descriptive statistics : Central Tendency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537" y="1713472"/>
            <a:ext cx="7452829" cy="1056763"/>
          </a:xfrm>
        </p:spPr>
        <p:txBody>
          <a:bodyPr>
            <a:no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Information about the </a:t>
            </a:r>
            <a:r>
              <a:rPr lang="en-US" sz="22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average values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of a variable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Where scores tend to cluster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There are 3 main methods of measuring central tendency: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6080" y="3429000"/>
            <a:ext cx="3726414" cy="223584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192093" y="3797756"/>
            <a:ext cx="15162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+mj-lt"/>
              <a:buAutoNum type="arabicPeriod"/>
            </a:pPr>
            <a:r>
              <a:rPr lang="en-US" sz="2400" b="1" dirty="0"/>
              <a:t>Mode</a:t>
            </a:r>
          </a:p>
          <a:p>
            <a:pPr marL="257175" indent="-257175">
              <a:buFont typeface="+mj-lt"/>
              <a:buAutoNum type="arabicPeriod"/>
            </a:pPr>
            <a:r>
              <a:rPr lang="en-US" sz="2400" b="1" dirty="0"/>
              <a:t>Median</a:t>
            </a:r>
          </a:p>
          <a:p>
            <a:pPr marL="257175" indent="-257175">
              <a:buFont typeface="+mj-lt"/>
              <a:buAutoNum type="arabicPeriod"/>
            </a:pPr>
            <a:r>
              <a:rPr lang="en-US" sz="2400" b="1" dirty="0"/>
              <a:t>Mean</a:t>
            </a:r>
          </a:p>
        </p:txBody>
      </p:sp>
    </p:spTree>
    <p:extLst>
      <p:ext uri="{BB962C8B-B14F-4D97-AF65-F5344CB8AC3E}">
        <p14:creationId xmlns:p14="http://schemas.microsoft.com/office/powerpoint/2010/main" val="2729918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725" y="269748"/>
            <a:ext cx="8229600" cy="800100"/>
          </a:xfrm>
        </p:spPr>
        <p:txBody>
          <a:bodyPr anchor="ctr">
            <a:normAutofit/>
          </a:bodyPr>
          <a:lstStyle/>
          <a:p>
            <a:pPr algn="ctr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Example of Range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D603C0-A6E1-4FB5-BAD0-F097327DED6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019300" y="1340768"/>
          <a:ext cx="8229600" cy="4043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35243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78B88-4E6E-442D-91DF-0EC4ADE9D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560" y="404664"/>
            <a:ext cx="8229600" cy="800100"/>
          </a:xfrm>
        </p:spPr>
        <p:txBody>
          <a:bodyPr>
            <a:normAutofit/>
          </a:bodyPr>
          <a:lstStyle/>
          <a:p>
            <a:r>
              <a:rPr lang="en-GB" b="1"/>
              <a:t>Standard deviation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32D4B-BC06-41E6-A40E-3D017D231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5560" y="1807083"/>
            <a:ext cx="8229600" cy="3243834"/>
          </a:xfrm>
        </p:spPr>
        <p:txBody>
          <a:bodyPr>
            <a:normAutofit/>
          </a:bodyPr>
          <a:lstStyle/>
          <a:p>
            <a:r>
              <a:rPr lang="en-GB" dirty="0"/>
              <a:t>The standard deviation (</a:t>
            </a:r>
            <a:r>
              <a:rPr lang="en-GB" i="1" dirty="0"/>
              <a:t>s</a:t>
            </a:r>
            <a:r>
              <a:rPr lang="en-GB" dirty="0"/>
              <a:t>) is the average amount of variability in your dataset. </a:t>
            </a:r>
          </a:p>
          <a:p>
            <a:endParaRPr lang="en-GB" dirty="0"/>
          </a:p>
          <a:p>
            <a:r>
              <a:rPr lang="en-GB" dirty="0"/>
              <a:t>It tells you, on average, how far each score lies from the mean. The larger the standard deviation, the more variable the data set is.</a:t>
            </a:r>
          </a:p>
        </p:txBody>
      </p:sp>
    </p:spTree>
    <p:extLst>
      <p:ext uri="{BB962C8B-B14F-4D97-AF65-F5344CB8AC3E}">
        <p14:creationId xmlns:p14="http://schemas.microsoft.com/office/powerpoint/2010/main" val="16146986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1828" y="476672"/>
            <a:ext cx="8229600" cy="800100"/>
          </a:xfrm>
        </p:spPr>
        <p:txBody>
          <a:bodyPr/>
          <a:lstStyle/>
          <a:p>
            <a:pPr algn="ctr"/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The Standard Deviation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1268" y="1439019"/>
            <a:ext cx="9115245" cy="3817314"/>
          </a:xfrm>
        </p:spPr>
        <p:txBody>
          <a:bodyPr>
            <a:no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 more complex way of describing the spread of scores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Represents the </a:t>
            </a:r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</a:t>
            </a: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amount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by which scores vary in a distribution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Every score is compared to the mean and an average (or ‘standard’) deviation from the mean is calculated.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 1: mean = 5, SD = 1</a:t>
            </a:r>
          </a:p>
          <a:p>
            <a:r>
              <a:rPr lang="en-US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 2: mean = 5, SD = 2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It’s conventional to report this alongside the mean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24677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DB388-4607-414A-B095-0610E083E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4065" y="404664"/>
            <a:ext cx="8229600" cy="800100"/>
          </a:xfrm>
        </p:spPr>
        <p:txBody>
          <a:bodyPr/>
          <a:lstStyle/>
          <a:p>
            <a:r>
              <a:rPr lang="en-GB" b="1"/>
              <a:t>Standard deviation (SD)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8A878-1223-4C28-A478-E62737DB11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475" y="1556792"/>
            <a:ext cx="9598325" cy="3816424"/>
          </a:xfrm>
        </p:spPr>
        <p:txBody>
          <a:bodyPr>
            <a:normAutofit fontScale="85000" lnSpcReduction="20000"/>
          </a:bodyPr>
          <a:lstStyle/>
          <a:p>
            <a:pPr marL="82296" indent="0">
              <a:buNone/>
            </a:pPr>
            <a:r>
              <a:rPr lang="en-GB" sz="3400" dirty="0"/>
              <a:t>There are six steps for finding the standard deviation:</a:t>
            </a:r>
          </a:p>
          <a:p>
            <a:pPr marL="82296" indent="0">
              <a:buNone/>
            </a:pPr>
            <a:endParaRPr lang="en-GB" sz="3400" dirty="0"/>
          </a:p>
          <a:p>
            <a:r>
              <a:rPr lang="en-GB" sz="3400" dirty="0"/>
              <a:t>List each score and find their mean.</a:t>
            </a:r>
          </a:p>
          <a:p>
            <a:r>
              <a:rPr lang="en-GB" sz="3400" dirty="0"/>
              <a:t>Subtract the mean from each score to get the deviation from the mean.</a:t>
            </a:r>
          </a:p>
          <a:p>
            <a:r>
              <a:rPr lang="en-GB" sz="3400" dirty="0"/>
              <a:t>Square each of these deviations.</a:t>
            </a:r>
          </a:p>
          <a:p>
            <a:r>
              <a:rPr lang="en-GB" sz="3400" dirty="0"/>
              <a:t>Add up all of the squared deviations.</a:t>
            </a:r>
          </a:p>
          <a:p>
            <a:r>
              <a:rPr lang="en-GB" sz="3400" dirty="0"/>
              <a:t>Divide the sum of the squared deviations by </a:t>
            </a:r>
            <a:r>
              <a:rPr lang="en-GB" sz="3400" i="1" dirty="0"/>
              <a:t>N</a:t>
            </a:r>
            <a:r>
              <a:rPr lang="en-GB" sz="3400" dirty="0"/>
              <a:t> – 1.</a:t>
            </a:r>
          </a:p>
          <a:p>
            <a:r>
              <a:rPr lang="en-GB" sz="3400" dirty="0"/>
              <a:t>Find the square root of the number you found.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6579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CFE6D-C87C-4F18-9EC2-3377C7BAF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5520" y="332656"/>
            <a:ext cx="8640960" cy="800100"/>
          </a:xfrm>
        </p:spPr>
        <p:txBody>
          <a:bodyPr>
            <a:normAutofit fontScale="90000"/>
          </a:bodyPr>
          <a:lstStyle/>
          <a:p>
            <a:r>
              <a:rPr lang="en-GB" b="1"/>
              <a:t>Example of SD</a:t>
            </a:r>
            <a:br>
              <a:rPr lang="en-GB" b="1"/>
            </a:br>
            <a:r>
              <a:rPr lang="en-GB" sz="1350" b="1"/>
              <a:t>Standard deviations of visits to the library in the past year is in the table below</a:t>
            </a:r>
            <a:endParaRPr lang="en-GB" b="1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0C83106-1E40-4778-A288-DF6485C34B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2217584"/>
              </p:ext>
            </p:extLst>
          </p:nvPr>
        </p:nvGraphicFramePr>
        <p:xfrm>
          <a:off x="1497205" y="1450073"/>
          <a:ext cx="8229600" cy="298704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4280626298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060628937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1655015527"/>
                    </a:ext>
                  </a:extLst>
                </a:gridCol>
              </a:tblGrid>
              <a:tr h="297180">
                <a:tc>
                  <a:txBody>
                    <a:bodyPr/>
                    <a:lstStyle/>
                    <a:p>
                      <a:r>
                        <a:rPr lang="en-GB" sz="2000" b="1"/>
                        <a:t>Raw data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Deviation from mean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Squared deviation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7572243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 b="1"/>
                        <a:t>15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15 – 9.5 = 5.5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30.25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38471652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 b="1"/>
                        <a:t>3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3 – 9.5 = -6.5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42.25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89914948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 b="1"/>
                        <a:t>12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12 – 9.5 = 2.5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6.25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1844866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 b="1"/>
                        <a:t>0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0 – 9.5 = -9.5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90.25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1020735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 b="1"/>
                        <a:t>24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24 – 9.5 = 14.5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210.25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81159652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 b="1"/>
                        <a:t>3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3 – 9.5 = -6.5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42.25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5126482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r>
                        <a:rPr lang="en-GB" sz="2000" b="1" i="1"/>
                        <a:t>M</a:t>
                      </a:r>
                      <a:r>
                        <a:rPr lang="en-GB" sz="2000" b="1"/>
                        <a:t> = 9.5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Sum = 0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Sum of squares = 421.5</a:t>
                      </a:r>
                    </a:p>
                  </a:txBody>
                  <a:tcPr marL="68580" marR="68580" marT="34290" marB="3429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72787745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152485E2-FEDE-4BD6-9BD1-9BF1D7E914DA}"/>
              </a:ext>
            </a:extLst>
          </p:cNvPr>
          <p:cNvSpPr txBox="1"/>
          <p:nvPr/>
        </p:nvSpPr>
        <p:spPr>
          <a:xfrm>
            <a:off x="1330428" y="4437113"/>
            <a:ext cx="822960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Step 5:</a:t>
            </a:r>
            <a:r>
              <a:rPr lang="en-GB" sz="2000" dirty="0"/>
              <a:t> 421.5/5 = 84.3</a:t>
            </a:r>
          </a:p>
          <a:p>
            <a:r>
              <a:rPr lang="en-GB" sz="2000" b="1" dirty="0"/>
              <a:t>Step 6:</a:t>
            </a:r>
            <a:r>
              <a:rPr lang="en-GB" sz="2000" dirty="0"/>
              <a:t> √84.3 = 9.18</a:t>
            </a:r>
          </a:p>
          <a:p>
            <a:r>
              <a:rPr lang="en-GB" sz="2000" dirty="0"/>
              <a:t>From learning that </a:t>
            </a:r>
            <a:r>
              <a:rPr lang="en-GB" sz="2000" b="1" i="1" dirty="0"/>
              <a:t>s</a:t>
            </a:r>
            <a:r>
              <a:rPr lang="en-GB" sz="2000" b="1" dirty="0"/>
              <a:t> =</a:t>
            </a:r>
            <a:r>
              <a:rPr lang="en-GB" sz="2000" b="1" i="1" dirty="0"/>
              <a:t> </a:t>
            </a:r>
            <a:r>
              <a:rPr lang="en-GB" sz="2000" b="1" dirty="0"/>
              <a:t>9.18</a:t>
            </a:r>
            <a:r>
              <a:rPr lang="en-GB" sz="2000" dirty="0"/>
              <a:t>, you can say that on average, each score deviates from the mean by 9.18 points.</a:t>
            </a:r>
          </a:p>
        </p:txBody>
      </p:sp>
    </p:spTree>
    <p:extLst>
      <p:ext uri="{BB962C8B-B14F-4D97-AF65-F5344CB8AC3E}">
        <p14:creationId xmlns:p14="http://schemas.microsoft.com/office/powerpoint/2010/main" val="23839536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F7B59-DF20-4C5A-81B9-FCCDF53E0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560" y="438514"/>
            <a:ext cx="8229600" cy="800100"/>
          </a:xfrm>
        </p:spPr>
        <p:txBody>
          <a:bodyPr>
            <a:normAutofit/>
          </a:bodyPr>
          <a:lstStyle/>
          <a:p>
            <a:r>
              <a:rPr lang="en-GB" b="1"/>
              <a:t>Variance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A7E9A-CF48-43A8-B7A6-A82C1C3E5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5721" y="1807083"/>
            <a:ext cx="8865079" cy="3243834"/>
          </a:xfrm>
        </p:spPr>
        <p:txBody>
          <a:bodyPr>
            <a:noAutofit/>
          </a:bodyPr>
          <a:lstStyle/>
          <a:p>
            <a:r>
              <a:rPr lang="en-GB" sz="2400" dirty="0"/>
              <a:t>The  variance is the average of squared deviations from the mean.</a:t>
            </a:r>
          </a:p>
          <a:p>
            <a:endParaRPr lang="en-GB" sz="2400" dirty="0"/>
          </a:p>
          <a:p>
            <a:r>
              <a:rPr lang="en-GB" sz="2400" dirty="0"/>
              <a:t>Variance reflects the degree of spread in the data set. </a:t>
            </a:r>
          </a:p>
          <a:p>
            <a:endParaRPr lang="en-GB" sz="2400" dirty="0"/>
          </a:p>
          <a:p>
            <a:r>
              <a:rPr lang="en-GB" sz="2400" dirty="0"/>
              <a:t>The more spread the data, the larger the variance is in relation to the mean.</a:t>
            </a:r>
          </a:p>
          <a:p>
            <a:endParaRPr lang="en-GB" sz="2400" dirty="0"/>
          </a:p>
          <a:p>
            <a:r>
              <a:rPr lang="en-GB" sz="2400" dirty="0"/>
              <a:t>To find the variance, simply square the standard deviation. The symbol for variance is </a:t>
            </a:r>
            <a:r>
              <a:rPr lang="en-GB" sz="2400" b="1" dirty="0"/>
              <a:t>s2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899830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0AE05-20FD-4698-ACEB-D4BF5FD84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260648"/>
            <a:ext cx="8229600" cy="800100"/>
          </a:xfrm>
        </p:spPr>
        <p:txBody>
          <a:bodyPr/>
          <a:lstStyle/>
          <a:p>
            <a:r>
              <a:rPr lang="en-GB" b="1"/>
              <a:t>Variance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CE048-85DE-4643-ABB6-0FC9D234C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5560" y="1628800"/>
            <a:ext cx="8229600" cy="391703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en-GB"/>
              <a:t>Variance of visits to the library in the past year</a:t>
            </a:r>
          </a:p>
          <a:p>
            <a:endParaRPr lang="en-GB"/>
          </a:p>
          <a:p>
            <a:pPr marL="82296" indent="0">
              <a:buNone/>
            </a:pPr>
            <a:r>
              <a:rPr lang="en-GB" b="1"/>
              <a:t>Data set</a:t>
            </a:r>
            <a:r>
              <a:rPr lang="en-GB"/>
              <a:t>: 15, 3, 12, 0, 24, 3</a:t>
            </a:r>
          </a:p>
          <a:p>
            <a:endParaRPr lang="en-GB"/>
          </a:p>
          <a:p>
            <a:pPr marL="82296" indent="0">
              <a:buNone/>
            </a:pPr>
            <a:r>
              <a:rPr lang="en-GB" b="1"/>
              <a:t>s</a:t>
            </a:r>
            <a:r>
              <a:rPr lang="en-GB"/>
              <a:t> = 9.18</a:t>
            </a:r>
          </a:p>
          <a:p>
            <a:endParaRPr lang="en-GB"/>
          </a:p>
          <a:p>
            <a:pPr marL="82296" indent="0">
              <a:buNone/>
            </a:pPr>
            <a:r>
              <a:rPr lang="en-GB" b="1"/>
              <a:t>s</a:t>
            </a:r>
            <a:r>
              <a:rPr lang="en-GB" sz="1900" b="1"/>
              <a:t>2</a:t>
            </a:r>
            <a:r>
              <a:rPr lang="en-GB"/>
              <a:t> = 84.3</a:t>
            </a:r>
          </a:p>
        </p:txBody>
      </p:sp>
    </p:spTree>
    <p:extLst>
      <p:ext uri="{BB962C8B-B14F-4D97-AF65-F5344CB8AC3E}">
        <p14:creationId xmlns:p14="http://schemas.microsoft.com/office/powerpoint/2010/main" val="33352293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ACA82648-A046-59CB-79E3-EE8B3E34DC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3889" y="0"/>
            <a:ext cx="9230768" cy="72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968875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A8C8A-9079-484D-9DB5-30E5103D8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404664"/>
            <a:ext cx="8229600" cy="800100"/>
          </a:xfrm>
        </p:spPr>
        <p:txBody>
          <a:bodyPr/>
          <a:lstStyle/>
          <a:p>
            <a:r>
              <a:rPr lang="en-GB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00B410-A0D8-483E-B0CE-8B8FE0E57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9807" y="2294874"/>
            <a:ext cx="8229600" cy="3243834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hlinkClick r:id="" action="ppaction://noaction"/>
              </a:rPr>
              <a:t>Watch the video below</a:t>
            </a:r>
          </a:p>
          <a:p>
            <a:endParaRPr lang="en-GB" dirty="0">
              <a:hlinkClick r:id="" action="ppaction://noaction"/>
            </a:endParaRPr>
          </a:p>
          <a:p>
            <a:endParaRPr lang="en-GB" dirty="0">
              <a:hlinkClick r:id="" action="ppaction://noaction"/>
            </a:endParaRPr>
          </a:p>
          <a:p>
            <a:r>
              <a:rPr lang="en-GB" dirty="0">
                <a:hlinkClick r:id="" action="ppaction://noaction"/>
              </a:rPr>
              <a:t>https://www.youtube.com/watch?v=l9uzLvd92WA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b="1" dirty="0"/>
              <a:t>Feedback to the whole class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0940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78F19-F7EC-7B6D-7B16-269F4E736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did I learn today?</a:t>
            </a:r>
            <a:br>
              <a:rPr lang="en-GB" dirty="0"/>
            </a:br>
            <a:r>
              <a:rPr lang="en-GB" sz="2800" i="1" dirty="0"/>
              <a:t>Skills, knowledge,….</a:t>
            </a:r>
            <a:br>
              <a:rPr lang="en-GB" dirty="0"/>
            </a:br>
            <a:endParaRPr lang="en-GB" dirty="0"/>
          </a:p>
        </p:txBody>
      </p:sp>
      <p:pic>
        <p:nvPicPr>
          <p:cNvPr id="2050" name="Picture 2" descr="19 Things I've Learned About Buying Websites | SEJ">
            <a:extLst>
              <a:ext uri="{FF2B5EF4-FFF2-40B4-BE49-F238E27FC236}">
                <a16:creationId xmlns:a16="http://schemas.microsoft.com/office/drawing/2014/main" id="{A19C3E8C-24D6-6EFB-D1F3-384131730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20" y="2204864"/>
            <a:ext cx="4514850" cy="28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3122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9D7A9-0C2F-C2F7-6CD3-A891C5972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A1190-507A-2A9E-D1FA-6D2BD57938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 err="1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Kotronoulas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G.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et al.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 (2023) ‘An Overview of the Fundamentals of Data Management, Analysis, and Interpretation in Quantitative Research’,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Seminars in oncology nursing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39(2), pp. 151398–151398. Available at: 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hlinkClick r:id="rId2"/>
              </a:rPr>
              <a:t>https://doi.org/10.1016/j.soncn.2023.151398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.</a:t>
            </a:r>
          </a:p>
          <a:p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Llewellyn, G., Ouellette-Kuntz, H. and Emerson, E. (2023) ‘Secondary analysis of large quantitative datasets (or doing research with other people’s data)’,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JIDR. Journal of intellectual disability research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67(12), pp. 1197–1199. Available at: 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hlinkClick r:id="rId3"/>
              </a:rPr>
              <a:t>https://doi.org/10.1111/jir.13101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.</a:t>
            </a:r>
          </a:p>
          <a:p>
            <a:r>
              <a:rPr lang="en-GB" b="0" i="0" dirty="0" err="1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Mugizi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W. (2022) ‘Constructing a Conceptual Framework for Quantitative Data Analysis in Social Science Research’, </a:t>
            </a:r>
            <a:r>
              <a:rPr lang="en-GB" b="0" i="1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Interdisciplinary Journal of Education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, 2(1), pp. 74–88. Available at: 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  <a:hlinkClick r:id="rId4"/>
              </a:rPr>
              <a:t>https://doi.org/10.53449/ije.v2i1.77</a:t>
            </a:r>
            <a:r>
              <a:rPr lang="en-GB" b="0" i="0" dirty="0">
                <a:solidFill>
                  <a:srgbClr val="3A3A3A"/>
                </a:solidFill>
                <a:effectLst/>
                <a:highlight>
                  <a:srgbClr val="FFFFFF"/>
                </a:highlight>
                <a:latin typeface="Source Sans Pro" panose="020B0503030403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83349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1300</Words>
  <Application>Microsoft Office PowerPoint</Application>
  <PresentationFormat>Widescreen</PresentationFormat>
  <Paragraphs>169</Paragraphs>
  <Slides>24</Slides>
  <Notes>8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Georgia</vt:lpstr>
      <vt:lpstr>Source Sans Pro</vt:lpstr>
      <vt:lpstr>Wingdings</vt:lpstr>
      <vt:lpstr>UWTSD Holding Page</vt:lpstr>
      <vt:lpstr>UWTSD Text 2</vt:lpstr>
      <vt:lpstr>UWTSD Logo Variations place image in Background</vt:lpstr>
      <vt:lpstr>PowerPoint Presentation</vt:lpstr>
      <vt:lpstr>Learning outcomes</vt:lpstr>
      <vt:lpstr>Session Aims</vt:lpstr>
      <vt:lpstr>Data Analysis </vt:lpstr>
      <vt:lpstr>Statistical analysis </vt:lpstr>
      <vt:lpstr>Statistical analysis </vt:lpstr>
      <vt:lpstr>Statistical analysis </vt:lpstr>
      <vt:lpstr>2 Types of Data Analysis</vt:lpstr>
      <vt:lpstr>Key Aspects for Data Analysis</vt:lpstr>
      <vt:lpstr>Different Ways of Analysing Data</vt:lpstr>
      <vt:lpstr>For Example</vt:lpstr>
      <vt:lpstr>For Example</vt:lpstr>
      <vt:lpstr>Descriptive statistics : Central Tendency</vt:lpstr>
      <vt:lpstr>Example of Range </vt:lpstr>
      <vt:lpstr>Standard deviation</vt:lpstr>
      <vt:lpstr>The Standard Deviation</vt:lpstr>
      <vt:lpstr>Standard deviation (SD)</vt:lpstr>
      <vt:lpstr>Example of SD Standard deviations of visits to the library in the past year is in the table below</vt:lpstr>
      <vt:lpstr>Variance</vt:lpstr>
      <vt:lpstr>Variance</vt:lpstr>
      <vt:lpstr>PowerPoint Presentation</vt:lpstr>
      <vt:lpstr>Activity</vt:lpstr>
      <vt:lpstr>What did I learn today? Skills, knowledge,….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Diola Bijlhout</cp:lastModifiedBy>
  <cp:revision>31</cp:revision>
  <dcterms:created xsi:type="dcterms:W3CDTF">2021-03-09T15:35:42Z</dcterms:created>
  <dcterms:modified xsi:type="dcterms:W3CDTF">2026-10-17T15:43:14Z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