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1"/>
  </p:notesMasterIdLst>
  <p:sldIdLst>
    <p:sldId id="256" r:id="rId2"/>
    <p:sldId id="257" r:id="rId3"/>
    <p:sldId id="258" r:id="rId4"/>
    <p:sldId id="259" r:id="rId5"/>
    <p:sldId id="260" r:id="rId6"/>
    <p:sldId id="267" r:id="rId7"/>
    <p:sldId id="268"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266F51-29AC-4211-BF42-E3F6D8E6A023}" v="58" dt="2026-07-12T18:40:21.0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1" d="100"/>
          <a:sy n="51" d="100"/>
        </p:scale>
        <p:origin x="125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698477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3889943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hyperlink" Target="https://pestleanalysis.com/what-is-pestle-analysi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pic>
        <p:nvPicPr>
          <p:cNvPr id="4" name="Picture 3" descr="Bread on a pan">
            <a:extLst>
              <a:ext uri="{FF2B5EF4-FFF2-40B4-BE49-F238E27FC236}">
                <a16:creationId xmlns:a16="http://schemas.microsoft.com/office/drawing/2014/main" id="{C6CED4B3-BC91-8545-3D48-1D3CD9401215}"/>
              </a:ext>
            </a:extLst>
          </p:cNvPr>
          <p:cNvPicPr>
            <a:picLocks noChangeAspect="1"/>
          </p:cNvPicPr>
          <p:nvPr/>
        </p:nvPicPr>
        <p:blipFill>
          <a:blip r:embed="rId3">
            <a:duotone>
              <a:schemeClr val="bg2">
                <a:shade val="45000"/>
                <a:satMod val="135000"/>
              </a:schemeClr>
              <a:prstClr val="white"/>
            </a:duotone>
            <a:alphaModFix amt="40000"/>
            <a:extLst>
              <a:ext uri="{28A0092B-C50C-407E-A947-70E740481C1C}">
                <a14:useLocalDpi xmlns:a14="http://schemas.microsoft.com/office/drawing/2010/main" val="0"/>
              </a:ext>
            </a:extLst>
          </a:blip>
          <a:srcRect t="9101" b="6630"/>
          <a:stretch>
            <a:fillRect/>
          </a:stretch>
        </p:blipFill>
        <p:spPr>
          <a:xfrm>
            <a:off x="0" y="9233"/>
            <a:ext cx="12191980" cy="6857990"/>
          </a:xfrm>
          <a:prstGeom prst="rect">
            <a:avLst/>
          </a:prstGeom>
        </p:spPr>
      </p:pic>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451967" y="81237"/>
            <a:ext cx="9569414" cy="2716883"/>
          </a:xfrm>
        </p:spPr>
        <p:txBody>
          <a:bodyPr>
            <a:normAutofit/>
          </a:bodyPr>
          <a:lstStyle/>
          <a:p>
            <a:pPr>
              <a:lnSpc>
                <a:spcPct val="90000"/>
              </a:lnSpc>
            </a:pPr>
            <a:r>
              <a:rPr lang="en-GB" sz="2800" b="1" dirty="0">
                <a:solidFill>
                  <a:schemeClr val="tx1"/>
                </a:solidFill>
                <a:latin typeface="Arial" panose="020B0604020202020204" pitchFamily="34" charset="0"/>
                <a:cs typeface="Arial" panose="020B0604020202020204" pitchFamily="34" charset="0"/>
              </a:rPr>
              <a:t>Module Name: </a:t>
            </a:r>
            <a:r>
              <a:rPr lang="en-GB" sz="2800" dirty="0">
                <a:solidFill>
                  <a:schemeClr val="tx1"/>
                </a:solidFill>
                <a:latin typeface="Arial" panose="020B0604020202020204" pitchFamily="34" charset="0"/>
                <a:cs typeface="Arial" panose="020B0604020202020204" pitchFamily="34" charset="0"/>
              </a:rPr>
              <a:t>Problem Solving And Decision Making  </a:t>
            </a: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Module Code: </a:t>
            </a:r>
            <a:r>
              <a:rPr lang="en-GB" sz="2800" dirty="0">
                <a:solidFill>
                  <a:schemeClr val="tx1"/>
                </a:solidFill>
                <a:latin typeface="Arial" panose="020B0604020202020204" pitchFamily="34" charset="0"/>
                <a:cs typeface="Arial" panose="020B0604020202020204" pitchFamily="34" charset="0"/>
              </a:rPr>
              <a:t>LCLM4004_lON </a:t>
            </a: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Student Name: </a:t>
            </a:r>
            <a:r>
              <a:rPr lang="en-GB" sz="2800" dirty="0">
                <a:solidFill>
                  <a:schemeClr val="tx1"/>
                </a:solidFill>
                <a:latin typeface="Arial" panose="020B0604020202020204" pitchFamily="34" charset="0"/>
                <a:cs typeface="Arial" panose="020B0604020202020204" pitchFamily="34" charset="0"/>
              </a:rPr>
              <a:t>Helena Balde</a:t>
            </a: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Student ID: </a:t>
            </a:r>
            <a:r>
              <a:rPr lang="en-GB" sz="2800" dirty="0">
                <a:solidFill>
                  <a:schemeClr val="tx1"/>
                </a:solidFill>
                <a:latin typeface="Arial" panose="020B0604020202020204" pitchFamily="34" charset="0"/>
                <a:cs typeface="Arial" panose="020B0604020202020204" pitchFamily="34" charset="0"/>
              </a:rPr>
              <a:t>2532254</a:t>
            </a:r>
            <a:br>
              <a:rPr lang="en-GB" sz="2800">
                <a:solidFill>
                  <a:schemeClr val="tx1"/>
                </a:solidFill>
                <a:latin typeface="Arial" panose="020B0604020202020204" pitchFamily="34" charset="0"/>
                <a:cs typeface="Arial" panose="020B0604020202020204" pitchFamily="34" charset="0"/>
              </a:rPr>
            </a:br>
            <a:r>
              <a:rPr lang="en-GB" sz="2800" b="1">
                <a:solidFill>
                  <a:schemeClr val="tx1"/>
                </a:solidFill>
                <a:latin typeface="Arial" panose="020B0604020202020204" pitchFamily="34" charset="0"/>
                <a:cs typeface="Arial" panose="020B0604020202020204" pitchFamily="34" charset="0"/>
              </a:rPr>
              <a:t>Lecturer:</a:t>
            </a:r>
            <a:r>
              <a:rPr lang="en-GB" sz="2800">
                <a:solidFill>
                  <a:schemeClr val="tx1"/>
                </a:solidFill>
                <a:latin typeface="Arial" panose="020B0604020202020204" pitchFamily="34" charset="0"/>
                <a:cs typeface="Arial" panose="020B0604020202020204" pitchFamily="34" charset="0"/>
              </a:rPr>
              <a:t> </a:t>
            </a:r>
            <a:r>
              <a:rPr lang="en-GB" sz="2800" dirty="0">
                <a:solidFill>
                  <a:schemeClr val="tx1"/>
                </a:solidFill>
                <a:latin typeface="Arial" panose="020B0604020202020204" pitchFamily="34" charset="0"/>
                <a:cs typeface="Arial" panose="020B0604020202020204" pitchFamily="34" charset="0"/>
              </a:rPr>
              <a:t>Anita Nan</a:t>
            </a: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Assignment 1: </a:t>
            </a:r>
            <a:r>
              <a:rPr lang="en-GB" sz="2800" dirty="0">
                <a:solidFill>
                  <a:schemeClr val="tx1"/>
                </a:solidFill>
                <a:latin typeface="Arial" panose="020B0604020202020204" pitchFamily="34" charset="0"/>
                <a:cs typeface="Arial" panose="020B0604020202020204" pitchFamily="34" charset="0"/>
              </a:rPr>
              <a:t>Presentation </a:t>
            </a:r>
          </a:p>
        </p:txBody>
      </p:sp>
    </p:spTree>
    <p:extLst>
      <p:ext uri="{BB962C8B-B14F-4D97-AF65-F5344CB8AC3E}">
        <p14:creationId xmlns:p14="http://schemas.microsoft.com/office/powerpoint/2010/main" val="256362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2887785" y="0"/>
            <a:ext cx="4397073" cy="868680"/>
          </a:xfrm>
        </p:spPr>
        <p:txBody>
          <a:bodyPr>
            <a:normAutofit/>
          </a:bodyPr>
          <a:lstStyle/>
          <a:p>
            <a:pPr algn="ctr"/>
            <a:r>
              <a:rPr lang="en-GB" sz="2800" b="1" dirty="0">
                <a:solidFill>
                  <a:schemeClr val="tx1"/>
                </a:solidFill>
                <a:latin typeface="Arial" panose="020B0604020202020204" pitchFamily="34" charset="0"/>
                <a:cs typeface="Arial" panose="020B0604020202020204" pitchFamily="34" charset="0"/>
              </a:rPr>
              <a:t>Overview </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887785" y="1080150"/>
            <a:ext cx="7604044" cy="4092448"/>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Introduction </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Company background</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5W2H Method</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Pestle Analysis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Fishbone diagram</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Conclusion</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rot="10800000" flipV="1">
            <a:off x="4795321" y="192171"/>
            <a:ext cx="3934262" cy="573326"/>
          </a:xfrm>
        </p:spPr>
        <p:txBody>
          <a:bodyPr vert="horz" lIns="91440" tIns="45720" rIns="91440" bIns="45720" rtlCol="0" anchor="b">
            <a:normAutofit fontScale="90000"/>
          </a:bodyPr>
          <a:lstStyle/>
          <a:p>
            <a:r>
              <a:rPr lang="en-US" b="1" dirty="0">
                <a:solidFill>
                  <a:schemeClr val="tx1"/>
                </a:solidFill>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4454539" y="953057"/>
            <a:ext cx="8179699" cy="7454097"/>
          </a:xfrm>
        </p:spPr>
        <p:txBody>
          <a:bodyPr vert="horz" lIns="91440" tIns="45720" rIns="91440" bIns="45720" rtlCol="0" anchor="ctr">
            <a:normAutofit fontScale="92500" lnSpcReduction="10000"/>
          </a:bodyPr>
          <a:lstStyle/>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r>
              <a:rPr lang="en-US" sz="2200" dirty="0">
                <a:solidFill>
                  <a:schemeClr val="tx1"/>
                </a:solidFill>
                <a:latin typeface="Arial" panose="020B0604020202020204" pitchFamily="34" charset="0"/>
                <a:cs typeface="Arial" panose="020B0604020202020204" pitchFamily="34" charset="0"/>
              </a:rPr>
              <a:t>This presentation will focus on Basil’s Bakery demonstrating their background and from where they came from following by a deep analysis into their problem that the company faced in 2019 which impact their sales. The analysis will be going </a:t>
            </a:r>
            <a:r>
              <a:rPr lang="en-US" sz="2200">
                <a:solidFill>
                  <a:schemeClr val="tx1"/>
                </a:solidFill>
                <a:latin typeface="Arial" panose="020B0604020202020204" pitchFamily="34" charset="0"/>
                <a:cs typeface="Arial" panose="020B0604020202020204" pitchFamily="34" charset="0"/>
              </a:rPr>
              <a:t>through three </a:t>
            </a:r>
            <a:r>
              <a:rPr lang="en-US" sz="2200" dirty="0">
                <a:solidFill>
                  <a:schemeClr val="tx1"/>
                </a:solidFill>
                <a:latin typeface="Arial" panose="020B0604020202020204" pitchFamily="34" charset="0"/>
                <a:cs typeface="Arial" panose="020B0604020202020204" pitchFamily="34" charset="0"/>
              </a:rPr>
              <a:t>methods such as:</a:t>
            </a:r>
          </a:p>
          <a:p>
            <a:pPr marL="285750" indent="-285750">
              <a:buFont typeface="Arial" panose="020B0604020202020204" pitchFamily="34" charset="0"/>
              <a:buChar char="•"/>
            </a:pPr>
            <a:r>
              <a:rPr lang="en-US" sz="2200" b="1" dirty="0">
                <a:solidFill>
                  <a:schemeClr val="tx1"/>
                </a:solidFill>
                <a:latin typeface="Arial" panose="020B0604020202020204" pitchFamily="34" charset="0"/>
                <a:cs typeface="Arial" panose="020B0604020202020204" pitchFamily="34" charset="0"/>
              </a:rPr>
              <a:t>5W2H</a:t>
            </a:r>
          </a:p>
          <a:p>
            <a:pPr marL="285750" indent="-285750">
              <a:buFont typeface="Arial" panose="020B0604020202020204" pitchFamily="34" charset="0"/>
              <a:buChar char="•"/>
            </a:pPr>
            <a:r>
              <a:rPr lang="en-US" sz="2200" b="1" dirty="0">
                <a:solidFill>
                  <a:schemeClr val="tx1"/>
                </a:solidFill>
                <a:latin typeface="Arial" panose="020B0604020202020204" pitchFamily="34" charset="0"/>
                <a:cs typeface="Arial" panose="020B0604020202020204" pitchFamily="34" charset="0"/>
              </a:rPr>
              <a:t>PESTEL</a:t>
            </a:r>
          </a:p>
          <a:p>
            <a:pPr marL="285750" indent="-285750">
              <a:buFont typeface="Arial" panose="020B0604020202020204" pitchFamily="34" charset="0"/>
              <a:buChar char="•"/>
            </a:pPr>
            <a:r>
              <a:rPr lang="en-US" sz="2200" b="1" dirty="0">
                <a:solidFill>
                  <a:schemeClr val="tx1"/>
                </a:solidFill>
                <a:latin typeface="Arial" panose="020B0604020202020204" pitchFamily="34" charset="0"/>
                <a:cs typeface="Arial" panose="020B0604020202020204" pitchFamily="34" charset="0"/>
              </a:rPr>
              <a:t>FISHBONE DIAGRAM </a:t>
            </a:r>
          </a:p>
          <a:p>
            <a:pPr marL="285750" indent="-285750">
              <a:buFont typeface="Arial" panose="020B0604020202020204" pitchFamily="34" charset="0"/>
              <a:buChar char="•"/>
            </a:pPr>
            <a:endParaRPr lang="en-US" sz="1900" dirty="0">
              <a:solidFill>
                <a:srgbClr val="FEFFFF"/>
              </a:solidFill>
              <a:latin typeface="Arial" panose="020B0604020202020204" pitchFamily="34" charset="0"/>
              <a:cs typeface="Arial" panose="020B0604020202020204" pitchFamily="34" charset="0"/>
            </a:endParaRPr>
          </a:p>
          <a:p>
            <a:r>
              <a:rPr lang="en-US" sz="1900" dirty="0">
                <a:solidFill>
                  <a:srgbClr val="FEFFFF"/>
                </a:solidFill>
                <a:latin typeface="Arial" panose="020B0604020202020204" pitchFamily="34" charset="0"/>
                <a:cs typeface="Arial" panose="020B0604020202020204" pitchFamily="34" charset="0"/>
              </a:rPr>
              <a:t>  </a:t>
            </a:r>
          </a:p>
          <a:p>
            <a:endParaRPr lang="en-US" sz="55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a:p>
            <a:endParaRPr lang="en-US" sz="1800" dirty="0">
              <a:solidFill>
                <a:srgbClr val="FEFFFF"/>
              </a:solidFill>
              <a:latin typeface="Arial" panose="020B0604020202020204" pitchFamily="34" charset="0"/>
              <a:cs typeface="Arial" panose="020B0604020202020204" pitchFamily="34" charset="0"/>
            </a:endParaRPr>
          </a:p>
        </p:txBody>
      </p:sp>
      <p:pic>
        <p:nvPicPr>
          <p:cNvPr id="5" name="Picture 4" descr="Different types of breads on bakery shelves">
            <a:extLst>
              <a:ext uri="{FF2B5EF4-FFF2-40B4-BE49-F238E27FC236}">
                <a16:creationId xmlns:a16="http://schemas.microsoft.com/office/drawing/2014/main" id="{CB5772A5-959C-70B4-AA2B-4C642B622FDD}"/>
              </a:ext>
            </a:extLst>
          </p:cNvPr>
          <p:cNvPicPr>
            <a:picLocks noChangeAspect="1"/>
          </p:cNvPicPr>
          <p:nvPr/>
        </p:nvPicPr>
        <p:blipFill>
          <a:blip r:embed="rId2">
            <a:extLst>
              <a:ext uri="{28A0092B-C50C-407E-A947-70E740481C1C}">
                <a14:useLocalDpi xmlns:a14="http://schemas.microsoft.com/office/drawing/2010/main" val="0"/>
              </a:ext>
            </a:extLst>
          </a:blip>
          <a:srcRect l="9205" r="18940" b="1"/>
          <a:stretch>
            <a:fillRect/>
          </a:stretch>
        </p:blipFill>
        <p:spPr>
          <a:xfrm>
            <a:off x="4454538" y="4313802"/>
            <a:ext cx="7737461" cy="2544198"/>
          </a:xfrm>
          <a:prstGeom prst="rect">
            <a:avLst/>
          </a:prstGeom>
        </p:spPr>
      </p:pic>
      <p:sp>
        <p:nvSpPr>
          <p:cNvPr id="4" name="TextBox 3">
            <a:extLst>
              <a:ext uri="{FF2B5EF4-FFF2-40B4-BE49-F238E27FC236}">
                <a16:creationId xmlns:a16="http://schemas.microsoft.com/office/drawing/2014/main" id="{CFB6BBF7-9470-AE7B-32F7-8C45210EF62A}"/>
              </a:ext>
            </a:extLst>
          </p:cNvPr>
          <p:cNvSpPr txBox="1"/>
          <p:nvPr/>
        </p:nvSpPr>
        <p:spPr>
          <a:xfrm>
            <a:off x="1137296" y="768391"/>
            <a:ext cx="248786" cy="369332"/>
          </a:xfrm>
          <a:prstGeom prst="rect">
            <a:avLst/>
          </a:prstGeom>
          <a:noFill/>
        </p:spPr>
        <p:txBody>
          <a:bodyPr wrap="none" rtlCol="0">
            <a:spAutoFit/>
          </a:bodyPr>
          <a:lstStyle/>
          <a:p>
            <a:r>
              <a:rPr lang="en-GB" dirty="0"/>
              <a:t>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Picture 4" descr="Bread on a pan">
            <a:extLst>
              <a:ext uri="{FF2B5EF4-FFF2-40B4-BE49-F238E27FC236}">
                <a16:creationId xmlns:a16="http://schemas.microsoft.com/office/drawing/2014/main" id="{8F2E9B1F-1A1C-F942-C347-8E94D460F330}"/>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t="9101" b="6630"/>
          <a:stretch>
            <a:fillRect/>
          </a:stretch>
        </p:blipFill>
        <p:spPr>
          <a:xfrm>
            <a:off x="5546405" y="3099758"/>
            <a:ext cx="6681318" cy="3758242"/>
          </a:xfrm>
          <a:prstGeom prst="rect">
            <a:avLst/>
          </a:prstGeom>
        </p:spPr>
      </p:pic>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74387" y="81186"/>
            <a:ext cx="8915399" cy="686658"/>
          </a:xfrm>
        </p:spPr>
        <p:txBody>
          <a:bodyPr vert="horz" lIns="91440" tIns="45720" rIns="91440" bIns="45720" rtlCol="0" anchor="b">
            <a:normAutofit/>
          </a:bodyPr>
          <a:lstStyle/>
          <a:p>
            <a:r>
              <a:rPr lang="en-US" sz="2800" b="1" dirty="0">
                <a:solidFill>
                  <a:schemeClr val="bg1"/>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74387" y="236324"/>
            <a:ext cx="10544037" cy="3549503"/>
          </a:xfrm>
        </p:spPr>
        <p:txBody>
          <a:bodyPr vert="horz" lIns="91440" tIns="45720" rIns="91440" bIns="45720" rtlCol="0" anchor="t">
            <a:normAutofit fontScale="32500" lnSpcReduction="20000"/>
          </a:bodyPr>
          <a:lstStyle/>
          <a:p>
            <a:pPr>
              <a:lnSpc>
                <a:spcPct val="90000"/>
              </a:lnSpc>
            </a:pPr>
            <a:endParaRPr lang="en-US" sz="7200" b="1" dirty="0">
              <a:solidFill>
                <a:schemeClr val="bg1"/>
              </a:solidFill>
              <a:latin typeface="Arial" panose="020B0604020202020204" pitchFamily="34" charset="0"/>
              <a:cs typeface="Arial" panose="020B0604020202020204" pitchFamily="34" charset="0"/>
            </a:endParaRPr>
          </a:p>
          <a:p>
            <a:pPr>
              <a:lnSpc>
                <a:spcPct val="90000"/>
              </a:lnSpc>
            </a:pPr>
            <a:endParaRPr lang="en-US" sz="7200" b="1" dirty="0">
              <a:solidFill>
                <a:schemeClr val="bg1"/>
              </a:solidFill>
              <a:latin typeface="Arial" panose="020B0604020202020204" pitchFamily="34" charset="0"/>
              <a:cs typeface="Arial" panose="020B0604020202020204" pitchFamily="34" charset="0"/>
            </a:endParaRPr>
          </a:p>
          <a:p>
            <a:pPr>
              <a:lnSpc>
                <a:spcPct val="170000"/>
              </a:lnSpc>
            </a:pPr>
            <a:r>
              <a:rPr lang="en-US" sz="5100" dirty="0">
                <a:solidFill>
                  <a:schemeClr val="bg1"/>
                </a:solidFill>
                <a:latin typeface="Arial" panose="020B0604020202020204" pitchFamily="34" charset="0"/>
                <a:cs typeface="Arial" panose="020B0604020202020204" pitchFamily="34" charset="0"/>
              </a:rPr>
              <a:t>Basil’s Bakery is a small and independent business located in shopping retail in </a:t>
            </a:r>
            <a:r>
              <a:rPr lang="en-US" sz="5100" dirty="0" err="1">
                <a:solidFill>
                  <a:schemeClr val="bg1"/>
                </a:solidFill>
                <a:latin typeface="Arial" panose="020B0604020202020204" pitchFamily="34" charset="0"/>
                <a:cs typeface="Arial" panose="020B0604020202020204" pitchFamily="34" charset="0"/>
              </a:rPr>
              <a:t>Conventry</a:t>
            </a:r>
            <a:r>
              <a:rPr lang="en-US" sz="5100" dirty="0">
                <a:solidFill>
                  <a:schemeClr val="bg1"/>
                </a:solidFill>
                <a:latin typeface="Arial" panose="020B0604020202020204" pitchFamily="34" charset="0"/>
                <a:cs typeface="Arial" panose="020B0604020202020204" pitchFamily="34" charset="0"/>
              </a:rPr>
              <a:t>, UK, their passion for the artisan bread is noticeable by the workers around in the retail including, office workers and warehouse employees. The company was launched in 2015, during all this year their sales increased significantly year after year. However in 2020 during UK lockdown they notice a decrease in their sales all due to the restrictions imposed by the government.</a:t>
            </a:r>
            <a:endParaRPr lang="en-US" sz="7200" b="1" dirty="0">
              <a:latin typeface="Arial" panose="020B0604020202020204" pitchFamily="34" charset="0"/>
              <a:cs typeface="Arial" panose="020B0604020202020204" pitchFamily="34" charset="0"/>
            </a:endParaRPr>
          </a:p>
          <a:p>
            <a:pPr>
              <a:lnSpc>
                <a:spcPct val="90000"/>
              </a:lnSpc>
            </a:pPr>
            <a:endParaRPr lang="en-US" sz="7200" b="1" dirty="0">
              <a:latin typeface="Arial" panose="020B0604020202020204" pitchFamily="34" charset="0"/>
              <a:cs typeface="Arial" panose="020B0604020202020204" pitchFamily="34" charset="0"/>
            </a:endParaRPr>
          </a:p>
          <a:p>
            <a:pPr>
              <a:lnSpc>
                <a:spcPct val="90000"/>
              </a:lnSpc>
            </a:pPr>
            <a:endParaRPr lang="en-US" sz="7200" b="1" dirty="0">
              <a:latin typeface="Arial" panose="020B0604020202020204" pitchFamily="34" charset="0"/>
              <a:cs typeface="Arial" panose="020B0604020202020204" pitchFamily="34" charset="0"/>
            </a:endParaRPr>
          </a:p>
          <a:p>
            <a:pPr>
              <a:lnSpc>
                <a:spcPct val="90000"/>
              </a:lnSpc>
            </a:pPr>
            <a:endParaRPr lang="en-US" sz="700" b="1" dirty="0"/>
          </a:p>
        </p:txBody>
      </p:sp>
    </p:spTree>
    <p:extLst>
      <p:ext uri="{BB962C8B-B14F-4D97-AF65-F5344CB8AC3E}">
        <p14:creationId xmlns:p14="http://schemas.microsoft.com/office/powerpoint/2010/main" val="17484990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09420" y="0"/>
            <a:ext cx="5768697" cy="1232809"/>
          </a:xfrm>
        </p:spPr>
        <p:txBody>
          <a:bodyPr vert="horz" lIns="91440" tIns="45720" rIns="91440" bIns="45720" rtlCol="0" anchor="ctr">
            <a:normAutofit/>
          </a:bodyPr>
          <a:lstStyle/>
          <a:p>
            <a:r>
              <a:rPr lang="en-US" sz="2800" b="1" dirty="0">
                <a:solidFill>
                  <a:schemeClr val="bg1"/>
                </a:solidFill>
                <a:latin typeface="Arial" panose="020B0604020202020204" pitchFamily="34" charset="0"/>
                <a:cs typeface="Arial" panose="020B0604020202020204" pitchFamily="34" charset="0"/>
              </a:rPr>
              <a:t>5W2H Method</a:t>
            </a:r>
          </a:p>
        </p:txBody>
      </p:sp>
      <p:sp>
        <p:nvSpPr>
          <p:cNvPr id="6" name="Text Placeholder 5">
            <a:extLst>
              <a:ext uri="{FF2B5EF4-FFF2-40B4-BE49-F238E27FC236}">
                <a16:creationId xmlns:a16="http://schemas.microsoft.com/office/drawing/2014/main" id="{7DECF9FE-2086-1987-70B0-9AFE09BF6E9D}"/>
              </a:ext>
            </a:extLst>
          </p:cNvPr>
          <p:cNvSpPr>
            <a:spLocks noGrp="1"/>
          </p:cNvSpPr>
          <p:nvPr>
            <p:ph type="body" idx="1"/>
          </p:nvPr>
        </p:nvSpPr>
        <p:spPr>
          <a:xfrm>
            <a:off x="1910544" y="1282002"/>
            <a:ext cx="9490519" cy="2329300"/>
          </a:xfrm>
        </p:spPr>
        <p:txBody>
          <a:bodyPr>
            <a:normAutofit lnSpcReduction="10000"/>
          </a:bodyPr>
          <a:lstStyle/>
          <a:p>
            <a:r>
              <a:rPr lang="en-GB" sz="2400" dirty="0">
                <a:solidFill>
                  <a:schemeClr val="bg1"/>
                </a:solidFill>
                <a:latin typeface="Arial" panose="020B0604020202020204" pitchFamily="34" charset="0"/>
                <a:cs typeface="Arial" panose="020B0604020202020204" pitchFamily="34" charset="0"/>
              </a:rPr>
              <a:t> 5W2H is a method that is used to plan and do problem-solving following factors, this analysis will help to not fail in making decision where needs to be work. </a:t>
            </a:r>
          </a:p>
          <a:p>
            <a:endParaRPr lang="en-GB" sz="2400" dirty="0">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The seven factors that this methods approaches are: What, Who, Where, When, Why, How, How Much. </a:t>
            </a:r>
          </a:p>
          <a:p>
            <a:endParaRPr lang="en-GB" dirty="0"/>
          </a:p>
          <a:p>
            <a:endParaRPr lang="en-GB" dirty="0"/>
          </a:p>
        </p:txBody>
      </p:sp>
      <p:graphicFrame>
        <p:nvGraphicFramePr>
          <p:cNvPr id="4" name="Table 3">
            <a:extLst>
              <a:ext uri="{FF2B5EF4-FFF2-40B4-BE49-F238E27FC236}">
                <a16:creationId xmlns:a16="http://schemas.microsoft.com/office/drawing/2014/main" id="{11581814-6252-AF5F-6CA1-8B7245719025}"/>
              </a:ext>
            </a:extLst>
          </p:cNvPr>
          <p:cNvGraphicFramePr>
            <a:graphicFrameLocks noGrp="1"/>
          </p:cNvGraphicFramePr>
          <p:nvPr>
            <p:extLst>
              <p:ext uri="{D42A27DB-BD31-4B8C-83A1-F6EECF244321}">
                <p14:modId xmlns:p14="http://schemas.microsoft.com/office/powerpoint/2010/main" val="492365378"/>
              </p:ext>
            </p:extLst>
          </p:nvPr>
        </p:nvGraphicFramePr>
        <p:xfrm>
          <a:off x="648181" y="3660495"/>
          <a:ext cx="10475090" cy="3200400"/>
        </p:xfrm>
        <a:graphic>
          <a:graphicData uri="http://schemas.openxmlformats.org/drawingml/2006/table">
            <a:tbl>
              <a:tblPr firstRow="1" bandRow="1">
                <a:tableStyleId>{21E4AEA4-8DFA-4A89-87EB-49C32662AFE0}</a:tableStyleId>
              </a:tblPr>
              <a:tblGrid>
                <a:gridCol w="5237545">
                  <a:extLst>
                    <a:ext uri="{9D8B030D-6E8A-4147-A177-3AD203B41FA5}">
                      <a16:colId xmlns:a16="http://schemas.microsoft.com/office/drawing/2014/main" val="1956053169"/>
                    </a:ext>
                  </a:extLst>
                </a:gridCol>
                <a:gridCol w="5237545">
                  <a:extLst>
                    <a:ext uri="{9D8B030D-6E8A-4147-A177-3AD203B41FA5}">
                      <a16:colId xmlns:a16="http://schemas.microsoft.com/office/drawing/2014/main" val="659283806"/>
                    </a:ext>
                  </a:extLst>
                </a:gridCol>
              </a:tblGrid>
              <a:tr h="370840">
                <a:tc>
                  <a:txBody>
                    <a:bodyPr/>
                    <a:lstStyle/>
                    <a:p>
                      <a:r>
                        <a:rPr lang="en-GB" sz="2400" dirty="0">
                          <a:solidFill>
                            <a:schemeClr val="bg1"/>
                          </a:solidFill>
                          <a:latin typeface="Arial" panose="020B0604020202020204" pitchFamily="34" charset="0"/>
                          <a:cs typeface="Arial" panose="020B0604020202020204" pitchFamily="34" charset="0"/>
                        </a:rPr>
                        <a:t>What</a:t>
                      </a:r>
                    </a:p>
                  </a:txBody>
                  <a:tcPr/>
                </a:tc>
                <a:tc>
                  <a:txBody>
                    <a:bodyPr/>
                    <a:lstStyle/>
                    <a:p>
                      <a:r>
                        <a:rPr lang="en-GB" sz="2400" b="0" dirty="0">
                          <a:solidFill>
                            <a:schemeClr val="bg1"/>
                          </a:solidFill>
                          <a:latin typeface="Arial" panose="020B0604020202020204" pitchFamily="34" charset="0"/>
                          <a:cs typeface="Arial" panose="020B0604020202020204" pitchFamily="34" charset="0"/>
                        </a:rPr>
                        <a:t>Sales have decrease</a:t>
                      </a:r>
                    </a:p>
                  </a:txBody>
                  <a:tcPr/>
                </a:tc>
                <a:extLst>
                  <a:ext uri="{0D108BD9-81ED-4DB2-BD59-A6C34878D82A}">
                    <a16:rowId xmlns:a16="http://schemas.microsoft.com/office/drawing/2014/main" val="3174849963"/>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Who</a:t>
                      </a:r>
                    </a:p>
                  </a:txBody>
                  <a:tcPr/>
                </a:tc>
                <a:tc>
                  <a:txBody>
                    <a:bodyPr/>
                    <a:lstStyle/>
                    <a:p>
                      <a:r>
                        <a:rPr lang="en-GB" sz="2400" dirty="0">
                          <a:solidFill>
                            <a:schemeClr val="bg1"/>
                          </a:solidFill>
                          <a:latin typeface="Arial" panose="020B0604020202020204" pitchFamily="34" charset="0"/>
                          <a:cs typeface="Arial" panose="020B0604020202020204" pitchFamily="34" charset="0"/>
                        </a:rPr>
                        <a:t>Customers and staff</a:t>
                      </a:r>
                    </a:p>
                  </a:txBody>
                  <a:tcPr/>
                </a:tc>
                <a:extLst>
                  <a:ext uri="{0D108BD9-81ED-4DB2-BD59-A6C34878D82A}">
                    <a16:rowId xmlns:a16="http://schemas.microsoft.com/office/drawing/2014/main" val="3030893705"/>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Where</a:t>
                      </a:r>
                    </a:p>
                  </a:txBody>
                  <a:tcPr/>
                </a:tc>
                <a:tc>
                  <a:txBody>
                    <a:bodyPr/>
                    <a:lstStyle/>
                    <a:p>
                      <a:r>
                        <a:rPr lang="en-GB" sz="2400" dirty="0">
                          <a:latin typeface="Arial" panose="020B0604020202020204" pitchFamily="34" charset="0"/>
                          <a:cs typeface="Arial" panose="020B0604020202020204" pitchFamily="34" charset="0"/>
                        </a:rPr>
                        <a:t>Bath, United Kingdom </a:t>
                      </a:r>
                    </a:p>
                  </a:txBody>
                  <a:tcPr/>
                </a:tc>
                <a:extLst>
                  <a:ext uri="{0D108BD9-81ED-4DB2-BD59-A6C34878D82A}">
                    <a16:rowId xmlns:a16="http://schemas.microsoft.com/office/drawing/2014/main" val="3685461821"/>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When</a:t>
                      </a:r>
                    </a:p>
                  </a:txBody>
                  <a:tcPr/>
                </a:tc>
                <a:tc>
                  <a:txBody>
                    <a:bodyPr/>
                    <a:lstStyle/>
                    <a:p>
                      <a:r>
                        <a:rPr lang="en-GB" sz="2400" dirty="0">
                          <a:latin typeface="Arial" panose="020B0604020202020204" pitchFamily="34" charset="0"/>
                          <a:cs typeface="Arial" panose="020B0604020202020204" pitchFamily="34" charset="0"/>
                        </a:rPr>
                        <a:t>Since 2020</a:t>
                      </a:r>
                    </a:p>
                  </a:txBody>
                  <a:tcPr/>
                </a:tc>
                <a:extLst>
                  <a:ext uri="{0D108BD9-81ED-4DB2-BD59-A6C34878D82A}">
                    <a16:rowId xmlns:a16="http://schemas.microsoft.com/office/drawing/2014/main" val="1584322418"/>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Why</a:t>
                      </a:r>
                    </a:p>
                  </a:txBody>
                  <a:tcPr/>
                </a:tc>
                <a:tc>
                  <a:txBody>
                    <a:bodyPr/>
                    <a:lstStyle/>
                    <a:p>
                      <a:r>
                        <a:rPr lang="en-GB" sz="2400" dirty="0">
                          <a:latin typeface="Arial" panose="020B0604020202020204" pitchFamily="34" charset="0"/>
                          <a:cs typeface="Arial" panose="020B0604020202020204" pitchFamily="34" charset="0"/>
                        </a:rPr>
                        <a:t>Rising costs , Pandemic Lock down </a:t>
                      </a:r>
                    </a:p>
                  </a:txBody>
                  <a:tcPr/>
                </a:tc>
                <a:extLst>
                  <a:ext uri="{0D108BD9-81ED-4DB2-BD59-A6C34878D82A}">
                    <a16:rowId xmlns:a16="http://schemas.microsoft.com/office/drawing/2014/main" val="1952134801"/>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How</a:t>
                      </a:r>
                    </a:p>
                  </a:txBody>
                  <a:tcPr/>
                </a:tc>
                <a:tc>
                  <a:txBody>
                    <a:bodyPr/>
                    <a:lstStyle/>
                    <a:p>
                      <a:r>
                        <a:rPr lang="en-GB" sz="2400" dirty="0">
                          <a:latin typeface="Arial" panose="020B0604020202020204" pitchFamily="34" charset="0"/>
                          <a:cs typeface="Arial" panose="020B0604020202020204" pitchFamily="34" charset="0"/>
                        </a:rPr>
                        <a:t>Lower sales, lack of profitability</a:t>
                      </a:r>
                    </a:p>
                  </a:txBody>
                  <a:tcPr/>
                </a:tc>
                <a:extLst>
                  <a:ext uri="{0D108BD9-81ED-4DB2-BD59-A6C34878D82A}">
                    <a16:rowId xmlns:a16="http://schemas.microsoft.com/office/drawing/2014/main" val="2812746950"/>
                  </a:ext>
                </a:extLst>
              </a:tr>
              <a:tr h="370840">
                <a:tc>
                  <a:txBody>
                    <a:bodyPr/>
                    <a:lstStyle/>
                    <a:p>
                      <a:r>
                        <a:rPr lang="en-GB" sz="2400" b="1" dirty="0">
                          <a:solidFill>
                            <a:schemeClr val="bg1"/>
                          </a:solidFill>
                          <a:latin typeface="Arial" panose="020B0604020202020204" pitchFamily="34" charset="0"/>
                          <a:cs typeface="Arial" panose="020B0604020202020204" pitchFamily="34" charset="0"/>
                        </a:rPr>
                        <a:t>How Much </a:t>
                      </a:r>
                    </a:p>
                  </a:txBody>
                  <a:tcPr/>
                </a:tc>
                <a:tc>
                  <a:txBody>
                    <a:bodyPr/>
                    <a:lstStyle/>
                    <a:p>
                      <a:r>
                        <a:rPr lang="en-GB" sz="2400" dirty="0">
                          <a:latin typeface="Arial" panose="020B0604020202020204" pitchFamily="34" charset="0"/>
                          <a:cs typeface="Arial" panose="020B0604020202020204" pitchFamily="34" charset="0"/>
                        </a:rPr>
                        <a:t>Sales reduce by 25% in 2019</a:t>
                      </a:r>
                    </a:p>
                  </a:txBody>
                  <a:tcPr/>
                </a:tc>
                <a:extLst>
                  <a:ext uri="{0D108BD9-81ED-4DB2-BD59-A6C34878D82A}">
                    <a16:rowId xmlns:a16="http://schemas.microsoft.com/office/drawing/2014/main" val="4227604143"/>
                  </a:ext>
                </a:extLst>
              </a:tr>
            </a:tbl>
          </a:graphicData>
        </a:graphic>
      </p:graphicFrame>
    </p:spTree>
    <p:extLst>
      <p:ext uri="{BB962C8B-B14F-4D97-AF65-F5344CB8AC3E}">
        <p14:creationId xmlns:p14="http://schemas.microsoft.com/office/powerpoint/2010/main" val="14240872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632031" y="347240"/>
            <a:ext cx="3889092" cy="1157469"/>
          </a:xfrm>
        </p:spPr>
        <p:txBody>
          <a:bodyPr anchor="ctr">
            <a:normAutofit/>
          </a:bodyPr>
          <a:lstStyle/>
          <a:p>
            <a:pPr algn="r"/>
            <a:r>
              <a:rPr lang="en-GB" sz="2800" b="1" dirty="0">
                <a:solidFill>
                  <a:schemeClr val="bg1"/>
                </a:solidFill>
                <a:latin typeface="Arial" panose="020B0604020202020204" pitchFamily="34" charset="0"/>
                <a:cs typeface="Arial" panose="020B0604020202020204" pitchFamily="34" charset="0"/>
              </a:rPr>
              <a:t>Pestle Analysis</a:t>
            </a:r>
            <a:br>
              <a:rPr lang="en-GB" dirty="0"/>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632031" y="2438338"/>
            <a:ext cx="10109200" cy="5035288"/>
          </a:xfrm>
        </p:spPr>
        <p:txBody>
          <a:bodyPr anchor="ctr">
            <a:normAutofit/>
          </a:bodyPr>
          <a:lstStyle/>
          <a:p>
            <a:pPr>
              <a:lnSpc>
                <a:spcPct val="90000"/>
              </a:lnSpc>
            </a:pPr>
            <a:r>
              <a:rPr lang="en-GB" sz="2400" b="1" dirty="0">
                <a:solidFill>
                  <a:schemeClr val="bg1"/>
                </a:solidFill>
                <a:latin typeface="Arial" panose="020B0604020202020204" pitchFamily="34" charset="0"/>
                <a:cs typeface="Arial" panose="020B0604020202020204" pitchFamily="34" charset="0"/>
              </a:rPr>
              <a:t>Political is all about being comply with all the rules and regulation implement by the government. </a:t>
            </a:r>
          </a:p>
          <a:p>
            <a:pPr>
              <a:lnSpc>
                <a:spcPct val="90000"/>
              </a:lnSpc>
            </a:pPr>
            <a:r>
              <a:rPr lang="en-GB" sz="2400" b="1" dirty="0">
                <a:solidFill>
                  <a:schemeClr val="bg1"/>
                </a:solidFill>
                <a:latin typeface="Arial" panose="020B0604020202020204" pitchFamily="34" charset="0"/>
                <a:cs typeface="Arial" panose="020B0604020202020204" pitchFamily="34" charset="0"/>
              </a:rPr>
              <a:t>Economic can influence due to the economy changes, inflation is a great example. </a:t>
            </a:r>
          </a:p>
          <a:p>
            <a:pPr>
              <a:lnSpc>
                <a:spcPct val="90000"/>
              </a:lnSpc>
            </a:pPr>
            <a:r>
              <a:rPr lang="en-GB" sz="2400" b="1" dirty="0">
                <a:solidFill>
                  <a:schemeClr val="bg1"/>
                </a:solidFill>
                <a:latin typeface="Arial" panose="020B0604020202020204" pitchFamily="34" charset="0"/>
                <a:cs typeface="Arial" panose="020B0604020202020204" pitchFamily="34" charset="0"/>
              </a:rPr>
              <a:t>Social can affect due to people food  habits change.</a:t>
            </a:r>
          </a:p>
          <a:p>
            <a:pPr>
              <a:lnSpc>
                <a:spcPct val="90000"/>
              </a:lnSpc>
            </a:pPr>
            <a:r>
              <a:rPr lang="en-GB" sz="2400" b="1" dirty="0">
                <a:solidFill>
                  <a:schemeClr val="bg1"/>
                </a:solidFill>
                <a:latin typeface="Arial" panose="020B0604020202020204" pitchFamily="34" charset="0"/>
                <a:cs typeface="Arial" panose="020B0604020202020204" pitchFamily="34" charset="0"/>
              </a:rPr>
              <a:t>Technological can impact due to technologic advances, for example digital platforms.</a:t>
            </a:r>
          </a:p>
          <a:p>
            <a:pPr>
              <a:lnSpc>
                <a:spcPct val="90000"/>
              </a:lnSpc>
            </a:pPr>
            <a:r>
              <a:rPr lang="en-GB" sz="2400" b="1" dirty="0">
                <a:solidFill>
                  <a:schemeClr val="bg1"/>
                </a:solidFill>
                <a:latin typeface="Arial" panose="020B0604020202020204" pitchFamily="34" charset="0"/>
                <a:cs typeface="Arial" panose="020B0604020202020204" pitchFamily="34" charset="0"/>
              </a:rPr>
              <a:t>Legal can impact due to the lack of labour, for example Brexit is one of the biggest impact in recruitment.</a:t>
            </a:r>
          </a:p>
          <a:p>
            <a:pPr>
              <a:lnSpc>
                <a:spcPct val="90000"/>
              </a:lnSpc>
            </a:pPr>
            <a:r>
              <a:rPr lang="en-GB" sz="2400" b="1" dirty="0">
                <a:solidFill>
                  <a:schemeClr val="bg1"/>
                </a:solidFill>
                <a:latin typeface="Arial" panose="020B0604020202020204" pitchFamily="34" charset="0"/>
                <a:cs typeface="Arial" panose="020B0604020202020204" pitchFamily="34" charset="0"/>
              </a:rPr>
              <a:t>Environmental the knowledge of choosing sustainable sources.</a:t>
            </a:r>
          </a:p>
          <a:p>
            <a:pPr marL="0" indent="0">
              <a:lnSpc>
                <a:spcPct val="90000"/>
              </a:lnSpc>
              <a:buNone/>
            </a:pPr>
            <a:endParaRPr lang="en-GB" b="1" dirty="0"/>
          </a:p>
        </p:txBody>
      </p:sp>
      <p:sp>
        <p:nvSpPr>
          <p:cNvPr id="5" name="TextBox 4">
            <a:extLst>
              <a:ext uri="{FF2B5EF4-FFF2-40B4-BE49-F238E27FC236}">
                <a16:creationId xmlns:a16="http://schemas.microsoft.com/office/drawing/2014/main" id="{82F4D908-314A-2D8E-1A1F-69FF8F7E9EDC}"/>
              </a:ext>
            </a:extLst>
          </p:cNvPr>
          <p:cNvSpPr txBox="1"/>
          <p:nvPr/>
        </p:nvSpPr>
        <p:spPr>
          <a:xfrm>
            <a:off x="2400300" y="1504709"/>
            <a:ext cx="9791700" cy="1200329"/>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Pestle Analysis is a method used to analysis the external factors that the company can not control or change, the acronym stand for: Political, Economic, Social, Technological, Legal and Environmental.</a:t>
            </a:r>
          </a:p>
        </p:txBody>
      </p:sp>
    </p:spTree>
    <p:extLst>
      <p:ext uri="{BB962C8B-B14F-4D97-AF65-F5344CB8AC3E}">
        <p14:creationId xmlns:p14="http://schemas.microsoft.com/office/powerpoint/2010/main" val="19179741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lowchart: Terminator 6">
            <a:extLst>
              <a:ext uri="{FF2B5EF4-FFF2-40B4-BE49-F238E27FC236}">
                <a16:creationId xmlns:a16="http://schemas.microsoft.com/office/drawing/2014/main" id="{0509CE06-C041-E60B-3C64-9A0165BD50EE}"/>
              </a:ext>
            </a:extLst>
          </p:cNvPr>
          <p:cNvSpPr/>
          <p:nvPr/>
        </p:nvSpPr>
        <p:spPr>
          <a:xfrm>
            <a:off x="10757647" y="3960329"/>
            <a:ext cx="45719" cy="45719"/>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19650EC1-A8EA-E7A1-1E46-43D39526E8E4}"/>
              </a:ext>
            </a:extLst>
          </p:cNvPr>
          <p:cNvCxnSpPr>
            <a:cxnSpLocks/>
          </p:cNvCxnSpPr>
          <p:nvPr/>
        </p:nvCxnSpPr>
        <p:spPr>
          <a:xfrm>
            <a:off x="2273300" y="3429000"/>
            <a:ext cx="7086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15314FD-99BA-D120-C186-DD17891220A4}"/>
              </a:ext>
            </a:extLst>
          </p:cNvPr>
          <p:cNvCxnSpPr>
            <a:cxnSpLocks/>
          </p:cNvCxnSpPr>
          <p:nvPr/>
        </p:nvCxnSpPr>
        <p:spPr>
          <a:xfrm>
            <a:off x="2273300" y="1173416"/>
            <a:ext cx="1143000" cy="18049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Oval 31">
            <a:extLst>
              <a:ext uri="{FF2B5EF4-FFF2-40B4-BE49-F238E27FC236}">
                <a16:creationId xmlns:a16="http://schemas.microsoft.com/office/drawing/2014/main" id="{0369124B-9EC6-239B-F2F8-C5676E901A3F}"/>
              </a:ext>
            </a:extLst>
          </p:cNvPr>
          <p:cNvSpPr/>
          <p:nvPr/>
        </p:nvSpPr>
        <p:spPr>
          <a:xfrm>
            <a:off x="5033611" y="89207"/>
            <a:ext cx="2744601" cy="914400"/>
          </a:xfrm>
          <a:prstGeom prst="ellipse">
            <a:avLst/>
          </a:prstGeom>
          <a:solidFill>
            <a:schemeClr val="accent2"/>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t>Management  </a:t>
            </a:r>
          </a:p>
        </p:txBody>
      </p:sp>
      <p:sp>
        <p:nvSpPr>
          <p:cNvPr id="33" name="Oval 32">
            <a:extLst>
              <a:ext uri="{FF2B5EF4-FFF2-40B4-BE49-F238E27FC236}">
                <a16:creationId xmlns:a16="http://schemas.microsoft.com/office/drawing/2014/main" id="{85959B77-079F-A312-4A6C-ECBE5F66943C}"/>
              </a:ext>
            </a:extLst>
          </p:cNvPr>
          <p:cNvSpPr/>
          <p:nvPr/>
        </p:nvSpPr>
        <p:spPr>
          <a:xfrm>
            <a:off x="1419792" y="120835"/>
            <a:ext cx="2180055" cy="914400"/>
          </a:xfrm>
          <a:prstGeom prst="ellipse">
            <a:avLst/>
          </a:prstGeom>
          <a:solidFill>
            <a:schemeClr val="accent2"/>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t>Man </a:t>
            </a:r>
          </a:p>
        </p:txBody>
      </p:sp>
      <p:cxnSp>
        <p:nvCxnSpPr>
          <p:cNvPr id="37" name="Straight Arrow Connector 36">
            <a:extLst>
              <a:ext uri="{FF2B5EF4-FFF2-40B4-BE49-F238E27FC236}">
                <a16:creationId xmlns:a16="http://schemas.microsoft.com/office/drawing/2014/main" id="{681F73C3-BAA1-F776-4846-6C5366AD418A}"/>
              </a:ext>
            </a:extLst>
          </p:cNvPr>
          <p:cNvCxnSpPr>
            <a:cxnSpLocks/>
          </p:cNvCxnSpPr>
          <p:nvPr/>
        </p:nvCxnSpPr>
        <p:spPr>
          <a:xfrm>
            <a:off x="6439302" y="1284459"/>
            <a:ext cx="1155032" cy="1582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F057B58C-3461-7236-1531-2C2E4B1C8A3F}"/>
              </a:ext>
            </a:extLst>
          </p:cNvPr>
          <p:cNvCxnSpPr>
            <a:cxnSpLocks/>
          </p:cNvCxnSpPr>
          <p:nvPr/>
        </p:nvCxnSpPr>
        <p:spPr>
          <a:xfrm flipV="1">
            <a:off x="2321191" y="4242885"/>
            <a:ext cx="924895" cy="11946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7CEF997B-B717-5BF6-9BA6-180A01F9ECB5}"/>
              </a:ext>
            </a:extLst>
          </p:cNvPr>
          <p:cNvCxnSpPr>
            <a:cxnSpLocks/>
          </p:cNvCxnSpPr>
          <p:nvPr/>
        </p:nvCxnSpPr>
        <p:spPr>
          <a:xfrm flipV="1">
            <a:off x="6588091" y="4106916"/>
            <a:ext cx="1006243" cy="1466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Oval 53">
            <a:extLst>
              <a:ext uri="{FF2B5EF4-FFF2-40B4-BE49-F238E27FC236}">
                <a16:creationId xmlns:a16="http://schemas.microsoft.com/office/drawing/2014/main" id="{57EC0890-3ABB-750D-8B31-FC81EA5676BC}"/>
              </a:ext>
            </a:extLst>
          </p:cNvPr>
          <p:cNvSpPr/>
          <p:nvPr/>
        </p:nvSpPr>
        <p:spPr>
          <a:xfrm>
            <a:off x="888935" y="5573541"/>
            <a:ext cx="2210399" cy="914400"/>
          </a:xfrm>
          <a:prstGeom prst="ellipse">
            <a:avLst/>
          </a:prstGeom>
          <a:solidFill>
            <a:schemeClr val="accent2"/>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t>Material </a:t>
            </a:r>
          </a:p>
        </p:txBody>
      </p:sp>
      <p:sp>
        <p:nvSpPr>
          <p:cNvPr id="55" name="Oval 54">
            <a:extLst>
              <a:ext uri="{FF2B5EF4-FFF2-40B4-BE49-F238E27FC236}">
                <a16:creationId xmlns:a16="http://schemas.microsoft.com/office/drawing/2014/main" id="{364E6102-44FD-C825-B54B-9E8C20B5457C}"/>
              </a:ext>
            </a:extLst>
          </p:cNvPr>
          <p:cNvSpPr/>
          <p:nvPr/>
        </p:nvSpPr>
        <p:spPr>
          <a:xfrm>
            <a:off x="5567812" y="5659654"/>
            <a:ext cx="2210399" cy="914400"/>
          </a:xfrm>
          <a:prstGeom prst="ellipse">
            <a:avLst/>
          </a:prstGeom>
          <a:solidFill>
            <a:schemeClr val="accent2"/>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GB" dirty="0"/>
              <a:t>Method</a:t>
            </a:r>
          </a:p>
        </p:txBody>
      </p:sp>
      <p:sp>
        <p:nvSpPr>
          <p:cNvPr id="57" name="Rectangle: Rounded Corners 56">
            <a:extLst>
              <a:ext uri="{FF2B5EF4-FFF2-40B4-BE49-F238E27FC236}">
                <a16:creationId xmlns:a16="http://schemas.microsoft.com/office/drawing/2014/main" id="{191078B2-9A4A-80E3-B507-FCE41027484E}"/>
              </a:ext>
            </a:extLst>
          </p:cNvPr>
          <p:cNvSpPr/>
          <p:nvPr/>
        </p:nvSpPr>
        <p:spPr>
          <a:xfrm rot="10800000" flipV="1">
            <a:off x="9438183" y="2789659"/>
            <a:ext cx="2730365" cy="1193529"/>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Decreasing sales </a:t>
            </a:r>
          </a:p>
        </p:txBody>
      </p:sp>
      <p:sp>
        <p:nvSpPr>
          <p:cNvPr id="59" name="TextBox 58">
            <a:extLst>
              <a:ext uri="{FF2B5EF4-FFF2-40B4-BE49-F238E27FC236}">
                <a16:creationId xmlns:a16="http://schemas.microsoft.com/office/drawing/2014/main" id="{C95BCF37-9F5D-AB30-07AB-B3FDBF6C2CBB}"/>
              </a:ext>
            </a:extLst>
          </p:cNvPr>
          <p:cNvSpPr txBox="1"/>
          <p:nvPr/>
        </p:nvSpPr>
        <p:spPr>
          <a:xfrm>
            <a:off x="2753817" y="1188982"/>
            <a:ext cx="3195587"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Basil</a:t>
            </a:r>
          </a:p>
        </p:txBody>
      </p:sp>
      <p:sp>
        <p:nvSpPr>
          <p:cNvPr id="60" name="TextBox 59">
            <a:extLst>
              <a:ext uri="{FF2B5EF4-FFF2-40B4-BE49-F238E27FC236}">
                <a16:creationId xmlns:a16="http://schemas.microsoft.com/office/drawing/2014/main" id="{EAFF7882-491C-1093-0CCB-3288B17B0FB9}"/>
              </a:ext>
            </a:extLst>
          </p:cNvPr>
          <p:cNvSpPr txBox="1"/>
          <p:nvPr/>
        </p:nvSpPr>
        <p:spPr>
          <a:xfrm>
            <a:off x="2935705" y="1596939"/>
            <a:ext cx="2632107"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Loyal costumers </a:t>
            </a:r>
          </a:p>
        </p:txBody>
      </p:sp>
      <p:sp>
        <p:nvSpPr>
          <p:cNvPr id="63" name="TextBox 62">
            <a:extLst>
              <a:ext uri="{FF2B5EF4-FFF2-40B4-BE49-F238E27FC236}">
                <a16:creationId xmlns:a16="http://schemas.microsoft.com/office/drawing/2014/main" id="{E91C397E-E0C5-FD69-102D-E3076D4B0A94}"/>
              </a:ext>
            </a:extLst>
          </p:cNvPr>
          <p:cNvSpPr txBox="1"/>
          <p:nvPr/>
        </p:nvSpPr>
        <p:spPr>
          <a:xfrm>
            <a:off x="3416300" y="2104450"/>
            <a:ext cx="2336399" cy="369332"/>
          </a:xfrm>
          <a:prstGeom prst="rect">
            <a:avLst/>
          </a:prstGeom>
          <a:noFill/>
        </p:spPr>
        <p:txBody>
          <a:bodyPr wrap="square" rtlCol="0">
            <a:spAutoFit/>
          </a:bodyPr>
          <a:lstStyle/>
          <a:p>
            <a:r>
              <a:rPr lang="en-GB" dirty="0">
                <a:latin typeface="Aharoni" panose="02010803020104030203" pitchFamily="2" charset="-79"/>
                <a:cs typeface="Aharoni" panose="02010803020104030203" pitchFamily="2" charset="-79"/>
              </a:rPr>
              <a:t>Management</a:t>
            </a:r>
          </a:p>
        </p:txBody>
      </p:sp>
      <p:sp>
        <p:nvSpPr>
          <p:cNvPr id="65" name="TextBox 64">
            <a:extLst>
              <a:ext uri="{FF2B5EF4-FFF2-40B4-BE49-F238E27FC236}">
                <a16:creationId xmlns:a16="http://schemas.microsoft.com/office/drawing/2014/main" id="{0383EF5F-A09E-0A05-41BC-F564E971D4DB}"/>
              </a:ext>
            </a:extLst>
          </p:cNvPr>
          <p:cNvSpPr txBox="1"/>
          <p:nvPr/>
        </p:nvSpPr>
        <p:spPr>
          <a:xfrm>
            <a:off x="7448673" y="1282092"/>
            <a:ext cx="1930478" cy="646331"/>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dirty="0">
                <a:latin typeface="Aharoni" panose="02010803020104030203" pitchFamily="2" charset="-79"/>
                <a:cs typeface="Aharoni" panose="02010803020104030203" pitchFamily="2" charset="-79"/>
              </a:rPr>
              <a:t>Price increase  </a:t>
            </a:r>
          </a:p>
        </p:txBody>
      </p:sp>
      <p:sp>
        <p:nvSpPr>
          <p:cNvPr id="67" name="TextBox 66">
            <a:extLst>
              <a:ext uri="{FF2B5EF4-FFF2-40B4-BE49-F238E27FC236}">
                <a16:creationId xmlns:a16="http://schemas.microsoft.com/office/drawing/2014/main" id="{43B5917F-7E8D-72CF-4A39-1FF649A1E4C8}"/>
              </a:ext>
            </a:extLst>
          </p:cNvPr>
          <p:cNvSpPr txBox="1"/>
          <p:nvPr/>
        </p:nvSpPr>
        <p:spPr>
          <a:xfrm>
            <a:off x="7507705" y="882085"/>
            <a:ext cx="2268817"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Sales decline</a:t>
            </a:r>
          </a:p>
        </p:txBody>
      </p:sp>
      <p:sp>
        <p:nvSpPr>
          <p:cNvPr id="69" name="TextBox 68">
            <a:extLst>
              <a:ext uri="{FF2B5EF4-FFF2-40B4-BE49-F238E27FC236}">
                <a16:creationId xmlns:a16="http://schemas.microsoft.com/office/drawing/2014/main" id="{2884F682-37CF-E623-D3B0-F9BA862A8193}"/>
              </a:ext>
            </a:extLst>
          </p:cNvPr>
          <p:cNvSpPr txBox="1"/>
          <p:nvPr/>
        </p:nvSpPr>
        <p:spPr>
          <a:xfrm>
            <a:off x="3243312" y="5013323"/>
            <a:ext cx="1790299" cy="64633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Organic products</a:t>
            </a:r>
          </a:p>
        </p:txBody>
      </p:sp>
      <p:sp>
        <p:nvSpPr>
          <p:cNvPr id="70" name="TextBox 69">
            <a:extLst>
              <a:ext uri="{FF2B5EF4-FFF2-40B4-BE49-F238E27FC236}">
                <a16:creationId xmlns:a16="http://schemas.microsoft.com/office/drawing/2014/main" id="{71A928BE-89E0-D1DC-97B6-0CE32E1FF3DD}"/>
              </a:ext>
            </a:extLst>
          </p:cNvPr>
          <p:cNvSpPr txBox="1"/>
          <p:nvPr/>
        </p:nvSpPr>
        <p:spPr>
          <a:xfrm>
            <a:off x="3318275" y="4006048"/>
            <a:ext cx="1335539" cy="120032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Difficult  in budget stock   </a:t>
            </a:r>
          </a:p>
        </p:txBody>
      </p:sp>
      <p:sp>
        <p:nvSpPr>
          <p:cNvPr id="71" name="TextBox 70">
            <a:extLst>
              <a:ext uri="{FF2B5EF4-FFF2-40B4-BE49-F238E27FC236}">
                <a16:creationId xmlns:a16="http://schemas.microsoft.com/office/drawing/2014/main" id="{6ED47110-E621-D17E-776A-E270D6C5E1CC}"/>
              </a:ext>
            </a:extLst>
          </p:cNvPr>
          <p:cNvSpPr txBox="1"/>
          <p:nvPr/>
        </p:nvSpPr>
        <p:spPr>
          <a:xfrm>
            <a:off x="7594333" y="5261061"/>
            <a:ext cx="2839451" cy="64633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No delivery service in the bakery </a:t>
            </a:r>
          </a:p>
        </p:txBody>
      </p:sp>
      <p:sp>
        <p:nvSpPr>
          <p:cNvPr id="72" name="TextBox 71">
            <a:extLst>
              <a:ext uri="{FF2B5EF4-FFF2-40B4-BE49-F238E27FC236}">
                <a16:creationId xmlns:a16="http://schemas.microsoft.com/office/drawing/2014/main" id="{B73D3E5D-7D98-AB67-0371-1BD50358DC52}"/>
              </a:ext>
            </a:extLst>
          </p:cNvPr>
          <p:cNvSpPr txBox="1"/>
          <p:nvPr/>
        </p:nvSpPr>
        <p:spPr>
          <a:xfrm>
            <a:off x="7778210" y="3919034"/>
            <a:ext cx="1856677" cy="64633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going up Stock price </a:t>
            </a:r>
          </a:p>
        </p:txBody>
      </p:sp>
      <p:sp>
        <p:nvSpPr>
          <p:cNvPr id="74" name="TextBox 73">
            <a:extLst>
              <a:ext uri="{FF2B5EF4-FFF2-40B4-BE49-F238E27FC236}">
                <a16:creationId xmlns:a16="http://schemas.microsoft.com/office/drawing/2014/main" id="{CE1D58BA-97ED-2849-976C-86CE02D0B102}"/>
              </a:ext>
            </a:extLst>
          </p:cNvPr>
          <p:cNvSpPr txBox="1"/>
          <p:nvPr/>
        </p:nvSpPr>
        <p:spPr>
          <a:xfrm>
            <a:off x="10185866" y="4579602"/>
            <a:ext cx="1879142"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Workflows</a:t>
            </a:r>
          </a:p>
        </p:txBody>
      </p:sp>
      <p:sp>
        <p:nvSpPr>
          <p:cNvPr id="75" name="TextBox 74">
            <a:extLst>
              <a:ext uri="{FF2B5EF4-FFF2-40B4-BE49-F238E27FC236}">
                <a16:creationId xmlns:a16="http://schemas.microsoft.com/office/drawing/2014/main" id="{EA3F357D-833E-728E-9EED-22577C9BF59C}"/>
              </a:ext>
            </a:extLst>
          </p:cNvPr>
          <p:cNvSpPr txBox="1"/>
          <p:nvPr/>
        </p:nvSpPr>
        <p:spPr>
          <a:xfrm>
            <a:off x="9684155" y="5659654"/>
            <a:ext cx="2210399"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haroni" panose="02010803020104030203" pitchFamily="2" charset="-79"/>
                <a:cs typeface="Aharoni" panose="02010803020104030203" pitchFamily="2" charset="-79"/>
              </a:rPr>
              <a:t>Rules followed </a:t>
            </a:r>
          </a:p>
        </p:txBody>
      </p:sp>
      <p:sp>
        <p:nvSpPr>
          <p:cNvPr id="77" name="TextBox 76">
            <a:extLst>
              <a:ext uri="{FF2B5EF4-FFF2-40B4-BE49-F238E27FC236}">
                <a16:creationId xmlns:a16="http://schemas.microsoft.com/office/drawing/2014/main" id="{FB4F182E-BEAE-3C87-247C-3B1BDF493AE8}"/>
              </a:ext>
            </a:extLst>
          </p:cNvPr>
          <p:cNvSpPr txBox="1"/>
          <p:nvPr/>
        </p:nvSpPr>
        <p:spPr>
          <a:xfrm>
            <a:off x="7412673" y="1899234"/>
            <a:ext cx="3204663" cy="923330"/>
          </a:xfrm>
          <a:prstGeom prst="rect">
            <a:avLst/>
          </a:prstGeom>
          <a:noFill/>
        </p:spPr>
        <p:txBody>
          <a:bodyPr wrap="square" rtlCol="0">
            <a:spAutoFit/>
          </a:bodyPr>
          <a:lstStyle/>
          <a:p>
            <a:r>
              <a:rPr lang="en-GB" dirty="0"/>
              <a:t>(Kotler P. and </a:t>
            </a:r>
            <a:r>
              <a:rPr lang="en-GB" dirty="0" err="1"/>
              <a:t>Kelly,K</a:t>
            </a:r>
            <a:r>
              <a:rPr lang="en-GB" dirty="0"/>
              <a:t>.</a:t>
            </a:r>
          </a:p>
          <a:p>
            <a:r>
              <a:rPr lang="en-GB" dirty="0"/>
              <a:t>(2022) Marketing Management</a:t>
            </a:r>
          </a:p>
        </p:txBody>
      </p:sp>
      <p:sp>
        <p:nvSpPr>
          <p:cNvPr id="78" name="TextBox 77">
            <a:extLst>
              <a:ext uri="{FF2B5EF4-FFF2-40B4-BE49-F238E27FC236}">
                <a16:creationId xmlns:a16="http://schemas.microsoft.com/office/drawing/2014/main" id="{0D4A0272-D4A1-4E72-DA52-F6A39062079F}"/>
              </a:ext>
            </a:extLst>
          </p:cNvPr>
          <p:cNvSpPr txBox="1"/>
          <p:nvPr/>
        </p:nvSpPr>
        <p:spPr>
          <a:xfrm>
            <a:off x="8312412" y="6162314"/>
            <a:ext cx="3701654" cy="646331"/>
          </a:xfrm>
          <a:prstGeom prst="rect">
            <a:avLst/>
          </a:prstGeom>
          <a:noFill/>
        </p:spPr>
        <p:txBody>
          <a:bodyPr wrap="none" rtlCol="0">
            <a:spAutoFit/>
          </a:bodyPr>
          <a:lstStyle/>
          <a:p>
            <a:r>
              <a:rPr lang="en-GB" dirty="0"/>
              <a:t>(Mintel 2025 UK Bakery Market </a:t>
            </a:r>
          </a:p>
          <a:p>
            <a:r>
              <a:rPr lang="en-GB" dirty="0"/>
              <a:t>Report)</a:t>
            </a:r>
          </a:p>
        </p:txBody>
      </p:sp>
      <p:sp>
        <p:nvSpPr>
          <p:cNvPr id="79" name="TextBox 78">
            <a:extLst>
              <a:ext uri="{FF2B5EF4-FFF2-40B4-BE49-F238E27FC236}">
                <a16:creationId xmlns:a16="http://schemas.microsoft.com/office/drawing/2014/main" id="{9018C58F-62C7-40B9-286D-CE3D6B0777FC}"/>
              </a:ext>
            </a:extLst>
          </p:cNvPr>
          <p:cNvSpPr txBox="1"/>
          <p:nvPr/>
        </p:nvSpPr>
        <p:spPr>
          <a:xfrm>
            <a:off x="3599847" y="6162314"/>
            <a:ext cx="1606530" cy="369332"/>
          </a:xfrm>
          <a:prstGeom prst="rect">
            <a:avLst/>
          </a:prstGeom>
          <a:noFill/>
        </p:spPr>
        <p:txBody>
          <a:bodyPr wrap="none" rtlCol="0">
            <a:spAutoFit/>
          </a:bodyPr>
          <a:lstStyle/>
          <a:p>
            <a:r>
              <a:rPr lang="en-GB" dirty="0"/>
              <a:t>(Mintel 2025)</a:t>
            </a:r>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6572002" y="145573"/>
            <a:ext cx="3181597" cy="653897"/>
          </a:xfrm>
        </p:spPr>
        <p:txBody>
          <a:bodyPr vert="horz" lIns="91440" tIns="45720" rIns="91440" bIns="45720" rtlCol="0" anchor="b">
            <a:normAutofit/>
          </a:bodyPr>
          <a:lstStyle/>
          <a:p>
            <a:r>
              <a:rPr lang="en-US" sz="2800" b="1" dirty="0">
                <a:solidFill>
                  <a:schemeClr val="bg1"/>
                </a:solidFill>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6426200" y="1079500"/>
            <a:ext cx="5765800" cy="5390747"/>
          </a:xfrm>
        </p:spPr>
        <p:txBody>
          <a:bodyPr vert="horz" lIns="91440" tIns="45720" rIns="91440" bIns="45720" rtlCol="0" anchor="t">
            <a:noAutofit/>
          </a:bodyPr>
          <a:lstStyle/>
          <a:p>
            <a:pPr marL="342900" indent="-342900">
              <a:lnSpc>
                <a:spcPct val="90000"/>
              </a:lnSpc>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decreasing by Decline in sales due to less costumers.</a:t>
            </a:r>
          </a:p>
          <a:p>
            <a:pPr marL="342900" indent="-342900">
              <a:lnSpc>
                <a:spcPct val="90000"/>
              </a:lnSpc>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 </a:t>
            </a:r>
          </a:p>
          <a:p>
            <a:pPr marL="342900" indent="-342900">
              <a:lnSpc>
                <a:spcPct val="90000"/>
              </a:lnSpc>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Rising operating costs, including utilities, and organic ingredients.</a:t>
            </a:r>
          </a:p>
          <a:p>
            <a:pPr>
              <a:lnSpc>
                <a:spcPct val="90000"/>
              </a:lnSpc>
            </a:pPr>
            <a:endParaRPr lang="en-US" sz="2400" b="1" dirty="0">
              <a:solidFill>
                <a:schemeClr val="bg1"/>
              </a:solidFill>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Lack of delivery and reliable pre-order services, and limited costumers available.</a:t>
            </a:r>
          </a:p>
          <a:p>
            <a:pPr marL="342900" indent="-342900">
              <a:lnSpc>
                <a:spcPct val="90000"/>
              </a:lnSpc>
              <a:buFont typeface="Arial" panose="020B0604020202020204" pitchFamily="34" charset="0"/>
              <a:buChar char="•"/>
            </a:pPr>
            <a:endParaRPr lang="en-US" sz="2400" b="1" dirty="0">
              <a:solidFill>
                <a:schemeClr val="bg1"/>
              </a:solidFill>
              <a:latin typeface="Arial" panose="020B0604020202020204" pitchFamily="34" charset="0"/>
              <a:cs typeface="Arial" panose="020B0604020202020204" pitchFamily="34" charset="0"/>
            </a:endParaRPr>
          </a:p>
          <a:p>
            <a:pPr marL="342900" indent="-342900">
              <a:lnSpc>
                <a:spcPct val="90000"/>
              </a:lnSpc>
              <a:buFont typeface="Arial" panose="020B0604020202020204" pitchFamily="34" charset="0"/>
              <a:buChar char="•"/>
            </a:pPr>
            <a:r>
              <a:rPr lang="en-US" sz="2400" b="1" dirty="0">
                <a:solidFill>
                  <a:schemeClr val="bg1"/>
                </a:solidFill>
                <a:latin typeface="Arial" panose="020B0604020202020204" pitchFamily="34" charset="0"/>
                <a:cs typeface="Arial" panose="020B0604020202020204" pitchFamily="34" charset="0"/>
              </a:rPr>
              <a:t>Sales 25%, </a:t>
            </a:r>
          </a:p>
        </p:txBody>
      </p:sp>
      <p:pic>
        <p:nvPicPr>
          <p:cNvPr id="5" name="Picture 4" descr="Basket of assorted croissants">
            <a:extLst>
              <a:ext uri="{FF2B5EF4-FFF2-40B4-BE49-F238E27FC236}">
                <a16:creationId xmlns:a16="http://schemas.microsoft.com/office/drawing/2014/main" id="{D6D0D99F-63FF-38CD-45E8-2C36CB8EDBA6}"/>
              </a:ext>
            </a:extLst>
          </p:cNvPr>
          <p:cNvPicPr>
            <a:picLocks noChangeAspect="1"/>
          </p:cNvPicPr>
          <p:nvPr/>
        </p:nvPicPr>
        <p:blipFill>
          <a:blip r:embed="rId3"/>
          <a:srcRect l="21644" r="22983"/>
          <a:stretch>
            <a:fillRect/>
          </a:stretch>
        </p:blipFill>
        <p:spPr>
          <a:xfrm>
            <a:off x="20" y="10"/>
            <a:ext cx="6100383" cy="6857990"/>
          </a:xfrm>
          <a:prstGeom prst="rect">
            <a:avLst/>
          </a:prstGeom>
        </p:spPr>
      </p:pic>
    </p:spTree>
    <p:extLst>
      <p:ext uri="{BB962C8B-B14F-4D97-AF65-F5344CB8AC3E}">
        <p14:creationId xmlns:p14="http://schemas.microsoft.com/office/powerpoint/2010/main" val="397047330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098385" y="0"/>
            <a:ext cx="5102159" cy="1355161"/>
          </a:xfrm>
        </p:spPr>
        <p:txBody>
          <a:bodyPr vert="horz" lIns="91440" tIns="45720" rIns="91440" bIns="45720" rtlCol="0" anchor="ctr">
            <a:normAutofit/>
          </a:bodyPr>
          <a:lstStyle/>
          <a:p>
            <a:r>
              <a:rPr lang="en-US" sz="2800" b="1" dirty="0">
                <a:solidFill>
                  <a:schemeClr val="bg1"/>
                </a:solidFill>
                <a:latin typeface="Arial" panose="020B0604020202020204" pitchFamily="34" charset="0"/>
                <a:cs typeface="Arial" panose="020B0604020202020204" pitchFamily="34" charset="0"/>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655180" y="1181925"/>
            <a:ext cx="9917898" cy="6169598"/>
          </a:xfrm>
        </p:spPr>
        <p:txBody>
          <a:bodyPr vert="horz" lIns="91440" tIns="45720" rIns="91440" bIns="45720" rtlCol="0" anchor="ctr">
            <a:normAutofit/>
          </a:bodyPr>
          <a:lstStyle/>
          <a:p>
            <a:r>
              <a:rPr lang="en-US" sz="1800" dirty="0" err="1">
                <a:solidFill>
                  <a:schemeClr val="bg1"/>
                </a:solidFill>
                <a:latin typeface="Arial" panose="020B0604020202020204" pitchFamily="34" charset="0"/>
                <a:cs typeface="Arial" panose="020B0604020202020204" pitchFamily="34" charset="0"/>
              </a:rPr>
              <a:t>kotler,p</a:t>
            </a:r>
            <a:r>
              <a:rPr lang="en-US" sz="1800" dirty="0">
                <a:solidFill>
                  <a:schemeClr val="bg1"/>
                </a:solidFill>
                <a:latin typeface="Arial" panose="020B0604020202020204" pitchFamily="34" charset="0"/>
                <a:cs typeface="Arial" panose="020B0604020202020204" pitchFamily="34" charset="0"/>
              </a:rPr>
              <a:t> and Keller,(2025) </a:t>
            </a:r>
            <a:r>
              <a:rPr lang="en-US" sz="1800" dirty="0" err="1">
                <a:solidFill>
                  <a:schemeClr val="bg1"/>
                </a:solidFill>
                <a:latin typeface="Arial" panose="020B0604020202020204" pitchFamily="34" charset="0"/>
                <a:cs typeface="Arial" panose="020B0604020202020204" pitchFamily="34" charset="0"/>
              </a:rPr>
              <a:t>Marketnting</a:t>
            </a:r>
            <a:r>
              <a:rPr lang="en-US" sz="1800" dirty="0">
                <a:solidFill>
                  <a:schemeClr val="bg1"/>
                </a:solidFill>
                <a:latin typeface="Arial" panose="020B0604020202020204" pitchFamily="34" charset="0"/>
                <a:cs typeface="Arial" panose="020B0604020202020204" pitchFamily="34" charset="0"/>
              </a:rPr>
              <a:t> Management.</a:t>
            </a:r>
          </a:p>
          <a:p>
            <a:r>
              <a:rPr lang="en-US" sz="1800" dirty="0">
                <a:solidFill>
                  <a:schemeClr val="bg1"/>
                </a:solidFill>
                <a:latin typeface="Arial" panose="020B0604020202020204" pitchFamily="34" charset="0"/>
                <a:cs typeface="Arial" panose="020B0604020202020204" pitchFamily="34" charset="0"/>
              </a:rPr>
              <a:t>Mintel (2025). UK Bakery Market Report</a:t>
            </a:r>
          </a:p>
          <a:p>
            <a:r>
              <a:rPr lang="en-US" sz="1800" dirty="0">
                <a:solidFill>
                  <a:schemeClr val="bg1"/>
                </a:solidFill>
                <a:latin typeface="Arial" panose="020B0604020202020204" pitchFamily="34" charset="0"/>
                <a:cs typeface="Arial" panose="020B0604020202020204" pitchFamily="34" charset="0"/>
              </a:rPr>
              <a:t>UK Government (2025).Business Rates Guidance.</a:t>
            </a:r>
          </a:p>
          <a:p>
            <a:r>
              <a:rPr lang="en-US" sz="1800" dirty="0">
                <a:solidFill>
                  <a:schemeClr val="bg1"/>
                </a:solidFill>
                <a:latin typeface="Arial" panose="020B0604020202020204" pitchFamily="34" charset="0"/>
                <a:cs typeface="Arial" panose="020B0604020202020204" pitchFamily="34" charset="0"/>
              </a:rPr>
              <a:t>Pestel Analysis.com (2026)</a:t>
            </a:r>
          </a:p>
          <a:p>
            <a:r>
              <a:rPr lang="en-US" sz="1800" dirty="0">
                <a:solidFill>
                  <a:schemeClr val="bg1"/>
                </a:solidFill>
                <a:latin typeface="Arial" panose="020B0604020202020204" pitchFamily="34" charset="0"/>
                <a:cs typeface="Arial" panose="020B0604020202020204" pitchFamily="34" charset="0"/>
              </a:rPr>
              <a:t>      accessed 1</a:t>
            </a:r>
            <a:r>
              <a:rPr lang="en-US" sz="1800" baseline="30000" dirty="0">
                <a:solidFill>
                  <a:schemeClr val="bg1"/>
                </a:solidFill>
                <a:latin typeface="Arial" panose="020B0604020202020204" pitchFamily="34" charset="0"/>
                <a:cs typeface="Arial" panose="020B0604020202020204" pitchFamily="34" charset="0"/>
              </a:rPr>
              <a:t>st</a:t>
            </a:r>
            <a:r>
              <a:rPr lang="en-US" sz="1800" dirty="0">
                <a:solidFill>
                  <a:schemeClr val="bg1"/>
                </a:solidFill>
                <a:latin typeface="Arial" panose="020B0604020202020204" pitchFamily="34" charset="0"/>
                <a:cs typeface="Arial" panose="020B0604020202020204" pitchFamily="34" charset="0"/>
              </a:rPr>
              <a:t> of July</a:t>
            </a:r>
          </a:p>
          <a:p>
            <a:r>
              <a:rPr lang="en-US" sz="18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https://pestleanalysis.com/what-is-pestle-analysis</a:t>
            </a:r>
            <a:r>
              <a:rPr lang="en-US" sz="1800" dirty="0">
                <a:solidFill>
                  <a:schemeClr val="bg1"/>
                </a:solidFill>
                <a:latin typeface="Arial" panose="020B0604020202020204" pitchFamily="34" charset="0"/>
                <a:cs typeface="Arial" panose="020B0604020202020204" pitchFamily="34" charset="0"/>
              </a:rPr>
              <a:t>.</a:t>
            </a:r>
          </a:p>
          <a:p>
            <a:r>
              <a:rPr lang="en-US" sz="1800" dirty="0">
                <a:solidFill>
                  <a:schemeClr val="bg1"/>
                </a:solidFill>
                <a:latin typeface="Arial" panose="020B0604020202020204" pitchFamily="34" charset="0"/>
                <a:cs typeface="Arial" panose="020B0604020202020204" pitchFamily="34" charset="0"/>
              </a:rPr>
              <a:t>Food standards Agency (2024).</a:t>
            </a:r>
          </a:p>
          <a:p>
            <a:r>
              <a:rPr lang="en-US" sz="1800" dirty="0">
                <a:solidFill>
                  <a:schemeClr val="bg1"/>
                </a:solidFill>
                <a:latin typeface="Arial" panose="020B0604020202020204" pitchFamily="34" charset="0"/>
                <a:cs typeface="Arial" panose="020B0604020202020204" pitchFamily="34" charset="0"/>
              </a:rPr>
              <a:t>Safer Food ,Better Business for Retail Bakers.</a:t>
            </a:r>
          </a:p>
          <a:p>
            <a:endParaRPr lang="en-US" sz="1800" b="1"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800" b="1" dirty="0">
              <a:solidFill>
                <a:srgbClr val="FFFFFF"/>
              </a:solidFill>
            </a:endParaRPr>
          </a:p>
        </p:txBody>
      </p:sp>
    </p:spTree>
    <p:extLst>
      <p:ext uri="{BB962C8B-B14F-4D97-AF65-F5344CB8AC3E}">
        <p14:creationId xmlns:p14="http://schemas.microsoft.com/office/powerpoint/2010/main" val="3591259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32176</TotalTime>
  <Words>573</Words>
  <Application>Microsoft Office PowerPoint</Application>
  <PresentationFormat>Widescreen</PresentationFormat>
  <Paragraphs>119</Paragraphs>
  <Slides>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Aptos</vt:lpstr>
      <vt:lpstr>Arial</vt:lpstr>
      <vt:lpstr>Century Gothic</vt:lpstr>
      <vt:lpstr>Wingdings</vt:lpstr>
      <vt:lpstr>Wingdings 3</vt:lpstr>
      <vt:lpstr>Wisp</vt:lpstr>
      <vt:lpstr>Module Name: Problem Solving And Decision Making   Module Code: LCLM4004_lON  Student Name: Helena Balde Student ID: 2532254 Lecturer: Anita Nan Assignment 1: Presentation </vt:lpstr>
      <vt:lpstr>Overview </vt:lpstr>
      <vt:lpstr>Introduction</vt:lpstr>
      <vt:lpstr>Company background</vt:lpstr>
      <vt:lpstr>5W2H Method</vt:lpstr>
      <vt:lpstr>Pestle Analysis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Helena Isabel Ferreira Balde (2532254)</cp:lastModifiedBy>
  <cp:revision>93</cp:revision>
  <dcterms:created xsi:type="dcterms:W3CDTF">2024-10-08T15:58:04Z</dcterms:created>
  <dcterms:modified xsi:type="dcterms:W3CDTF">2026-07-12T18:40:30Z</dcterms:modified>
</cp:coreProperties>
</file>