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tmp" ContentType="image/png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Masters/slideMaster8.xml" ContentType="application/vnd.openxmlformats-officedocument.presentationml.slideMaster+xml"/>
  <Override PartName="/ppt/slideMasters/slideMaster9.xml" ContentType="application/vnd.openxmlformats-officedocument.presentationml.slideMaster+xml"/>
  <Override PartName="/ppt/slideMasters/slideMaster10.xml" ContentType="application/vnd.openxmlformats-officedocument.presentationml.slideMaster+xml"/>
  <Override PartName="/ppt/slideMasters/slideMaster11.xml" ContentType="application/vnd.openxmlformats-officedocument.presentationml.slideMaster+xml"/>
  <Override PartName="/ppt/slideMasters/slideMaster12.xml" ContentType="application/vnd.openxmlformats-officedocument.presentationml.slideMaster+xml"/>
  <Override PartName="/ppt/slideMasters/slideMaster13.xml" ContentType="application/vnd.openxmlformats-officedocument.presentationml.slideMaster+xml"/>
  <Override PartName="/ppt/slideMasters/slideMaster14.xml" ContentType="application/vnd.openxmlformats-officedocument.presentationml.slideMaster+xml"/>
  <Override PartName="/ppt/slideMasters/slideMaster15.xml" ContentType="application/vnd.openxmlformats-officedocument.presentationml.slideMaster+xml"/>
  <Override PartName="/ppt/slideMasters/slideMaster16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theme/theme2.xml" ContentType="application/vnd.openxmlformats-officedocument.theme+xml"/>
  <Override PartName="/ppt/slideLayouts/slideLayout3.xml" ContentType="application/vnd.openxmlformats-officedocument.presentationml.slideLayout+xml"/>
  <Override PartName="/ppt/theme/theme3.xml" ContentType="application/vnd.openxmlformats-officedocument.theme+xml"/>
  <Override PartName="/ppt/slideLayouts/slideLayout4.xml" ContentType="application/vnd.openxmlformats-officedocument.presentationml.slideLayout+xml"/>
  <Override PartName="/ppt/theme/theme4.xml" ContentType="application/vnd.openxmlformats-officedocument.theme+xml"/>
  <Override PartName="/ppt/slideLayouts/slideLayout5.xml" ContentType="application/vnd.openxmlformats-officedocument.presentationml.slideLayout+xml"/>
  <Override PartName="/ppt/theme/theme5.xml" ContentType="application/vnd.openxmlformats-officedocument.theme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theme/theme6.xml" ContentType="application/vnd.openxmlformats-officedocument.theme+xml"/>
  <Override PartName="/ppt/slideLayouts/slideLayout8.xml" ContentType="application/vnd.openxmlformats-officedocument.presentationml.slideLayout+xml"/>
  <Override PartName="/ppt/theme/theme7.xml" ContentType="application/vnd.openxmlformats-officedocument.theme+xml"/>
  <Override PartName="/ppt/slideLayouts/slideLayout9.xml" ContentType="application/vnd.openxmlformats-officedocument.presentationml.slideLayout+xml"/>
  <Override PartName="/ppt/theme/theme8.xml" ContentType="application/vnd.openxmlformats-officedocument.theme+xml"/>
  <Override PartName="/ppt/slideLayouts/slideLayout10.xml" ContentType="application/vnd.openxmlformats-officedocument.presentationml.slideLayout+xml"/>
  <Override PartName="/ppt/theme/theme9.xml" ContentType="application/vnd.openxmlformats-officedocument.theme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theme/theme10.xml" ContentType="application/vnd.openxmlformats-officedocument.theme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theme/theme11.xml" ContentType="application/vnd.openxmlformats-officedocument.theme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theme/theme12.xml" ContentType="application/vnd.openxmlformats-officedocument.theme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theme/theme13.xml" ContentType="application/vnd.openxmlformats-officedocument.theme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theme/theme14.xml" ContentType="application/vnd.openxmlformats-officedocument.theme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theme/theme15.xml" ContentType="application/vnd.openxmlformats-officedocument.theme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59.xml" ContentType="application/vnd.openxmlformats-officedocument.presentationml.slideLayout+xml"/>
  <Override PartName="/ppt/slideLayouts/slideLayout60.xml" ContentType="application/vnd.openxmlformats-officedocument.presentationml.slideLayout+xml"/>
  <Override PartName="/ppt/slideLayouts/slideLayout61.xml" ContentType="application/vnd.openxmlformats-officedocument.presentationml.slideLayout+xml"/>
  <Override PartName="/ppt/theme/theme16.xml" ContentType="application/vnd.openxmlformats-officedocument.theme+xml"/>
  <Override PartName="/ppt/theme/theme17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4"/>
    <p:sldMasterId id="2147483662" r:id="rId5"/>
    <p:sldMasterId id="2147483663" r:id="rId6"/>
    <p:sldMasterId id="2147483666" r:id="rId7"/>
    <p:sldMasterId id="2147483668" r:id="rId8"/>
    <p:sldMasterId id="2147483669" r:id="rId9"/>
    <p:sldMasterId id="2147483672" r:id="rId10"/>
    <p:sldMasterId id="2147483674" r:id="rId11"/>
    <p:sldMasterId id="2147483676" r:id="rId12"/>
    <p:sldMasterId id="2147483680" r:id="rId13"/>
    <p:sldMasterId id="2147483692" r:id="rId14"/>
    <p:sldMasterId id="2147483704" r:id="rId15"/>
    <p:sldMasterId id="2147483724" r:id="rId16"/>
    <p:sldMasterId id="2147483712" r:id="rId17"/>
    <p:sldMasterId id="2147483728" r:id="rId18"/>
    <p:sldMasterId id="2147483740" r:id="rId19"/>
  </p:sldMasterIdLst>
  <p:notesMasterIdLst>
    <p:notesMasterId r:id="rId62"/>
  </p:notesMasterIdLst>
  <p:sldIdLst>
    <p:sldId id="256" r:id="rId20"/>
    <p:sldId id="257" r:id="rId21"/>
    <p:sldId id="262" r:id="rId22"/>
    <p:sldId id="259" r:id="rId23"/>
    <p:sldId id="299" r:id="rId24"/>
    <p:sldId id="300" r:id="rId25"/>
    <p:sldId id="301" r:id="rId26"/>
    <p:sldId id="302" r:id="rId27"/>
    <p:sldId id="303" r:id="rId28"/>
    <p:sldId id="304" r:id="rId29"/>
    <p:sldId id="305" r:id="rId30"/>
    <p:sldId id="306" r:id="rId31"/>
    <p:sldId id="290" r:id="rId32"/>
    <p:sldId id="287" r:id="rId33"/>
    <p:sldId id="288" r:id="rId34"/>
    <p:sldId id="297" r:id="rId35"/>
    <p:sldId id="267" r:id="rId36"/>
    <p:sldId id="268" r:id="rId37"/>
    <p:sldId id="269" r:id="rId38"/>
    <p:sldId id="273" r:id="rId39"/>
    <p:sldId id="274" r:id="rId40"/>
    <p:sldId id="265" r:id="rId41"/>
    <p:sldId id="276" r:id="rId42"/>
    <p:sldId id="294" r:id="rId43"/>
    <p:sldId id="293" r:id="rId44"/>
    <p:sldId id="295" r:id="rId45"/>
    <p:sldId id="309" r:id="rId46"/>
    <p:sldId id="310" r:id="rId47"/>
    <p:sldId id="311" r:id="rId48"/>
    <p:sldId id="312" r:id="rId49"/>
    <p:sldId id="314" r:id="rId50"/>
    <p:sldId id="308" r:id="rId51"/>
    <p:sldId id="316" r:id="rId52"/>
    <p:sldId id="317" r:id="rId53"/>
    <p:sldId id="318" r:id="rId54"/>
    <p:sldId id="291" r:id="rId55"/>
    <p:sldId id="277" r:id="rId56"/>
    <p:sldId id="275" r:id="rId57"/>
    <p:sldId id="286" r:id="rId58"/>
    <p:sldId id="296" r:id="rId59"/>
    <p:sldId id="313" r:id="rId60"/>
    <p:sldId id="315" r:id="rId61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A81D0918-522B-448A-A524-DC0EF51AAB85}" v="4" dt="2021-10-13T15:07:55.974"/>
    <p1510:client id="{F761E035-C14F-4AEB-BD9B-2668C0B33DCB}" v="18" dt="2021-10-19T19:39:40.325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6107" autoAdjust="0"/>
    <p:restoredTop sz="94660"/>
  </p:normalViewPr>
  <p:slideViewPr>
    <p:cSldViewPr snapToGrid="0">
      <p:cViewPr varScale="1">
        <p:scale>
          <a:sx n="59" d="100"/>
          <a:sy n="59" d="100"/>
        </p:scale>
        <p:origin x="1480" y="5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26" Type="http://schemas.openxmlformats.org/officeDocument/2006/relationships/slide" Target="slides/slide7.xml"/><Relationship Id="rId21" Type="http://schemas.openxmlformats.org/officeDocument/2006/relationships/slide" Target="slides/slide2.xml"/><Relationship Id="rId34" Type="http://schemas.openxmlformats.org/officeDocument/2006/relationships/slide" Target="slides/slide15.xml"/><Relationship Id="rId42" Type="http://schemas.openxmlformats.org/officeDocument/2006/relationships/slide" Target="slides/slide23.xml"/><Relationship Id="rId47" Type="http://schemas.openxmlformats.org/officeDocument/2006/relationships/slide" Target="slides/slide28.xml"/><Relationship Id="rId50" Type="http://schemas.openxmlformats.org/officeDocument/2006/relationships/slide" Target="slides/slide31.xml"/><Relationship Id="rId55" Type="http://schemas.openxmlformats.org/officeDocument/2006/relationships/slide" Target="slides/slide36.xml"/><Relationship Id="rId63" Type="http://schemas.openxmlformats.org/officeDocument/2006/relationships/presProps" Target="presProps.xml"/><Relationship Id="rId68" Type="http://schemas.microsoft.com/office/2015/10/relationships/revisionInfo" Target="revisionInfo.xml"/><Relationship Id="rId7" Type="http://schemas.openxmlformats.org/officeDocument/2006/relationships/slideMaster" Target="slideMasters/slideMaster4.xml"/><Relationship Id="rId2" Type="http://schemas.openxmlformats.org/officeDocument/2006/relationships/customXml" Target="../customXml/item2.xml"/><Relationship Id="rId16" Type="http://schemas.openxmlformats.org/officeDocument/2006/relationships/slideMaster" Target="slideMasters/slideMaster13.xml"/><Relationship Id="rId29" Type="http://schemas.openxmlformats.org/officeDocument/2006/relationships/slide" Target="slides/slide10.xml"/><Relationship Id="rId11" Type="http://schemas.openxmlformats.org/officeDocument/2006/relationships/slideMaster" Target="slideMasters/slideMaster8.xml"/><Relationship Id="rId24" Type="http://schemas.openxmlformats.org/officeDocument/2006/relationships/slide" Target="slides/slide5.xml"/><Relationship Id="rId32" Type="http://schemas.openxmlformats.org/officeDocument/2006/relationships/slide" Target="slides/slide13.xml"/><Relationship Id="rId37" Type="http://schemas.openxmlformats.org/officeDocument/2006/relationships/slide" Target="slides/slide18.xml"/><Relationship Id="rId40" Type="http://schemas.openxmlformats.org/officeDocument/2006/relationships/slide" Target="slides/slide21.xml"/><Relationship Id="rId45" Type="http://schemas.openxmlformats.org/officeDocument/2006/relationships/slide" Target="slides/slide26.xml"/><Relationship Id="rId53" Type="http://schemas.openxmlformats.org/officeDocument/2006/relationships/slide" Target="slides/slide34.xml"/><Relationship Id="rId58" Type="http://schemas.openxmlformats.org/officeDocument/2006/relationships/slide" Target="slides/slide39.xml"/><Relationship Id="rId66" Type="http://schemas.openxmlformats.org/officeDocument/2006/relationships/tableStyles" Target="tableStyles.xml"/><Relationship Id="rId5" Type="http://schemas.openxmlformats.org/officeDocument/2006/relationships/slideMaster" Target="slideMasters/slideMaster2.xml"/><Relationship Id="rId61" Type="http://schemas.openxmlformats.org/officeDocument/2006/relationships/slide" Target="slides/slide42.xml"/><Relationship Id="rId19" Type="http://schemas.openxmlformats.org/officeDocument/2006/relationships/slideMaster" Target="slideMasters/slideMaster16.xml"/><Relationship Id="rId14" Type="http://schemas.openxmlformats.org/officeDocument/2006/relationships/slideMaster" Target="slideMasters/slideMaster11.xml"/><Relationship Id="rId22" Type="http://schemas.openxmlformats.org/officeDocument/2006/relationships/slide" Target="slides/slide3.xml"/><Relationship Id="rId27" Type="http://schemas.openxmlformats.org/officeDocument/2006/relationships/slide" Target="slides/slide8.xml"/><Relationship Id="rId30" Type="http://schemas.openxmlformats.org/officeDocument/2006/relationships/slide" Target="slides/slide11.xml"/><Relationship Id="rId35" Type="http://schemas.openxmlformats.org/officeDocument/2006/relationships/slide" Target="slides/slide16.xml"/><Relationship Id="rId43" Type="http://schemas.openxmlformats.org/officeDocument/2006/relationships/slide" Target="slides/slide24.xml"/><Relationship Id="rId48" Type="http://schemas.openxmlformats.org/officeDocument/2006/relationships/slide" Target="slides/slide29.xml"/><Relationship Id="rId56" Type="http://schemas.openxmlformats.org/officeDocument/2006/relationships/slide" Target="slides/slide37.xml"/><Relationship Id="rId64" Type="http://schemas.openxmlformats.org/officeDocument/2006/relationships/viewProps" Target="viewProps.xml"/><Relationship Id="rId8" Type="http://schemas.openxmlformats.org/officeDocument/2006/relationships/slideMaster" Target="slideMasters/slideMaster5.xml"/><Relationship Id="rId51" Type="http://schemas.openxmlformats.org/officeDocument/2006/relationships/slide" Target="slides/slide32.xml"/><Relationship Id="rId3" Type="http://schemas.openxmlformats.org/officeDocument/2006/relationships/customXml" Target="../customXml/item3.xml"/><Relationship Id="rId12" Type="http://schemas.openxmlformats.org/officeDocument/2006/relationships/slideMaster" Target="slideMasters/slideMaster9.xml"/><Relationship Id="rId17" Type="http://schemas.openxmlformats.org/officeDocument/2006/relationships/slideMaster" Target="slideMasters/slideMaster14.xml"/><Relationship Id="rId25" Type="http://schemas.openxmlformats.org/officeDocument/2006/relationships/slide" Target="slides/slide6.xml"/><Relationship Id="rId33" Type="http://schemas.openxmlformats.org/officeDocument/2006/relationships/slide" Target="slides/slide14.xml"/><Relationship Id="rId38" Type="http://schemas.openxmlformats.org/officeDocument/2006/relationships/slide" Target="slides/slide19.xml"/><Relationship Id="rId46" Type="http://schemas.openxmlformats.org/officeDocument/2006/relationships/slide" Target="slides/slide27.xml"/><Relationship Id="rId59" Type="http://schemas.openxmlformats.org/officeDocument/2006/relationships/slide" Target="slides/slide40.xml"/><Relationship Id="rId67" Type="http://schemas.microsoft.com/office/2016/11/relationships/changesInfo" Target="changesInfos/changesInfo1.xml"/><Relationship Id="rId20" Type="http://schemas.openxmlformats.org/officeDocument/2006/relationships/slide" Target="slides/slide1.xml"/><Relationship Id="rId41" Type="http://schemas.openxmlformats.org/officeDocument/2006/relationships/slide" Target="slides/slide22.xml"/><Relationship Id="rId54" Type="http://schemas.openxmlformats.org/officeDocument/2006/relationships/slide" Target="slides/slide35.xml"/><Relationship Id="rId62" Type="http://schemas.openxmlformats.org/officeDocument/2006/relationships/notesMaster" Target="notesMasters/notesMaster1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5" Type="http://schemas.openxmlformats.org/officeDocument/2006/relationships/slideMaster" Target="slideMasters/slideMaster12.xml"/><Relationship Id="rId23" Type="http://schemas.openxmlformats.org/officeDocument/2006/relationships/slide" Target="slides/slide4.xml"/><Relationship Id="rId28" Type="http://schemas.openxmlformats.org/officeDocument/2006/relationships/slide" Target="slides/slide9.xml"/><Relationship Id="rId36" Type="http://schemas.openxmlformats.org/officeDocument/2006/relationships/slide" Target="slides/slide17.xml"/><Relationship Id="rId49" Type="http://schemas.openxmlformats.org/officeDocument/2006/relationships/slide" Target="slides/slide30.xml"/><Relationship Id="rId57" Type="http://schemas.openxmlformats.org/officeDocument/2006/relationships/slide" Target="slides/slide38.xml"/><Relationship Id="rId10" Type="http://schemas.openxmlformats.org/officeDocument/2006/relationships/slideMaster" Target="slideMasters/slideMaster7.xml"/><Relationship Id="rId31" Type="http://schemas.openxmlformats.org/officeDocument/2006/relationships/slide" Target="slides/slide12.xml"/><Relationship Id="rId44" Type="http://schemas.openxmlformats.org/officeDocument/2006/relationships/slide" Target="slides/slide25.xml"/><Relationship Id="rId52" Type="http://schemas.openxmlformats.org/officeDocument/2006/relationships/slide" Target="slides/slide33.xml"/><Relationship Id="rId60" Type="http://schemas.openxmlformats.org/officeDocument/2006/relationships/slide" Target="slides/slide41.xml"/><Relationship Id="rId65" Type="http://schemas.openxmlformats.org/officeDocument/2006/relationships/theme" Target="theme/theme1.xml"/><Relationship Id="rId4" Type="http://schemas.openxmlformats.org/officeDocument/2006/relationships/slideMaster" Target="slideMasters/slideMaster1.xml"/><Relationship Id="rId9" Type="http://schemas.openxmlformats.org/officeDocument/2006/relationships/slideMaster" Target="slideMasters/slideMaster6.xml"/><Relationship Id="rId13" Type="http://schemas.openxmlformats.org/officeDocument/2006/relationships/slideMaster" Target="slideMasters/slideMaster10.xml"/><Relationship Id="rId18" Type="http://schemas.openxmlformats.org/officeDocument/2006/relationships/slideMaster" Target="slideMasters/slideMaster15.xml"/><Relationship Id="rId39" Type="http://schemas.openxmlformats.org/officeDocument/2006/relationships/slide" Target="slides/slide20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ally Natasha Anderson (2113847)" userId="S::2113847@student.uwtsd.ac.uk::4d27eb88-6003-463a-8cb4-a39576401f7b" providerId="AD" clId="Web-{BC2C2B6C-D70B-4B3C-93B2-F620D9E26419}"/>
    <pc:docChg chg="modSld">
      <pc:chgData name="Sally Natasha Anderson (2113847)" userId="S::2113847@student.uwtsd.ac.uk::4d27eb88-6003-463a-8cb4-a39576401f7b" providerId="AD" clId="Web-{BC2C2B6C-D70B-4B3C-93B2-F620D9E26419}" dt="2021-10-05T22:35:01.527" v="1"/>
      <pc:docMkLst>
        <pc:docMk/>
      </pc:docMkLst>
      <pc:sldChg chg="addSp">
        <pc:chgData name="Sally Natasha Anderson (2113847)" userId="S::2113847@student.uwtsd.ac.uk::4d27eb88-6003-463a-8cb4-a39576401f7b" providerId="AD" clId="Web-{BC2C2B6C-D70B-4B3C-93B2-F620D9E26419}" dt="2021-10-05T22:35:01.527" v="1"/>
        <pc:sldMkLst>
          <pc:docMk/>
          <pc:sldMk cId="1643495520" sldId="258"/>
        </pc:sldMkLst>
        <pc:spChg chg="add">
          <ac:chgData name="Sally Natasha Anderson (2113847)" userId="S::2113847@student.uwtsd.ac.uk::4d27eb88-6003-463a-8cb4-a39576401f7b" providerId="AD" clId="Web-{BC2C2B6C-D70B-4B3C-93B2-F620D9E26419}" dt="2021-10-05T22:35:00.527" v="0"/>
          <ac:spMkLst>
            <pc:docMk/>
            <pc:sldMk cId="1643495520" sldId="258"/>
            <ac:spMk id="2" creationId="{DBE24332-624A-4DFF-A549-958C25FCDE89}"/>
          </ac:spMkLst>
        </pc:spChg>
        <pc:spChg chg="add">
          <ac:chgData name="Sally Natasha Anderson (2113847)" userId="S::2113847@student.uwtsd.ac.uk::4d27eb88-6003-463a-8cb4-a39576401f7b" providerId="AD" clId="Web-{BC2C2B6C-D70B-4B3C-93B2-F620D9E26419}" dt="2021-10-05T22:35:01.527" v="1"/>
          <ac:spMkLst>
            <pc:docMk/>
            <pc:sldMk cId="1643495520" sldId="258"/>
            <ac:spMk id="3" creationId="{60B2AF9E-F25C-4230-8C62-D67476E39559}"/>
          </ac:spMkLst>
        </pc:spChg>
      </pc:sldChg>
    </pc:docChg>
  </pc:docChgLst>
  <pc:docChgLst>
    <pc:chgData name="Sabastian Joseph" userId="9dd26e62-d25d-4849-b4f0-a448e10fa0a9" providerId="ADAL" clId="{A81D0918-522B-448A-A524-DC0EF51AAB85}"/>
    <pc:docChg chg="addSld">
      <pc:chgData name="Sabastian Joseph" userId="9dd26e62-d25d-4849-b4f0-a448e10fa0a9" providerId="ADAL" clId="{A81D0918-522B-448A-A524-DC0EF51AAB85}" dt="2021-10-13T15:08:09.380" v="0" actId="680"/>
      <pc:docMkLst>
        <pc:docMk/>
      </pc:docMkLst>
      <pc:sldChg chg="new">
        <pc:chgData name="Sabastian Joseph" userId="9dd26e62-d25d-4849-b4f0-a448e10fa0a9" providerId="ADAL" clId="{A81D0918-522B-448A-A524-DC0EF51AAB85}" dt="2021-10-13T15:08:09.380" v="0" actId="680"/>
        <pc:sldMkLst>
          <pc:docMk/>
          <pc:sldMk cId="4287378977" sldId="263"/>
        </pc:sldMkLst>
      </pc:sldChg>
    </pc:docChg>
  </pc:docChgLst>
  <pc:docChgLst>
    <pc:chgData name="Sabastian Joseph (1705480)" userId="S::1705480@student.uwtsd.ac.uk::9dd26e62-d25d-4849-b4f0-a448e10fa0a9" providerId="AD" clId="Web-{F761E035-C14F-4AEB-BD9B-2668C0B33DCB}"/>
    <pc:docChg chg="modSld">
      <pc:chgData name="Sabastian Joseph (1705480)" userId="S::1705480@student.uwtsd.ac.uk::9dd26e62-d25d-4849-b4f0-a448e10fa0a9" providerId="AD" clId="Web-{F761E035-C14F-4AEB-BD9B-2668C0B33DCB}" dt="2021-10-19T19:39:40.325" v="15"/>
      <pc:docMkLst>
        <pc:docMk/>
      </pc:docMkLst>
      <pc:sldChg chg="delSp">
        <pc:chgData name="Sabastian Joseph (1705480)" userId="S::1705480@student.uwtsd.ac.uk::9dd26e62-d25d-4849-b4f0-a448e10fa0a9" providerId="AD" clId="Web-{F761E035-C14F-4AEB-BD9B-2668C0B33DCB}" dt="2021-10-19T19:38:32.464" v="11"/>
        <pc:sldMkLst>
          <pc:docMk/>
          <pc:sldMk cId="1370600217" sldId="257"/>
        </pc:sldMkLst>
        <pc:spChg chg="del">
          <ac:chgData name="Sabastian Joseph (1705480)" userId="S::1705480@student.uwtsd.ac.uk::9dd26e62-d25d-4849-b4f0-a448e10fa0a9" providerId="AD" clId="Web-{F761E035-C14F-4AEB-BD9B-2668C0B33DCB}" dt="2021-10-19T19:38:32.464" v="11"/>
          <ac:spMkLst>
            <pc:docMk/>
            <pc:sldMk cId="1370600217" sldId="257"/>
            <ac:spMk id="2" creationId="{A6E9004F-BFD6-4ADC-A0B5-89A9E2C7C48E}"/>
          </ac:spMkLst>
        </pc:spChg>
      </pc:sldChg>
      <pc:sldChg chg="addSp delSp modSp">
        <pc:chgData name="Sabastian Joseph (1705480)" userId="S::1705480@student.uwtsd.ac.uk::9dd26e62-d25d-4849-b4f0-a448e10fa0a9" providerId="AD" clId="Web-{F761E035-C14F-4AEB-BD9B-2668C0B33DCB}" dt="2021-10-19T19:39:40.325" v="15"/>
        <pc:sldMkLst>
          <pc:docMk/>
          <pc:sldMk cId="1643495520" sldId="258"/>
        </pc:sldMkLst>
        <pc:spChg chg="del mod">
          <ac:chgData name="Sabastian Joseph (1705480)" userId="S::1705480@student.uwtsd.ac.uk::9dd26e62-d25d-4849-b4f0-a448e10fa0a9" providerId="AD" clId="Web-{F761E035-C14F-4AEB-BD9B-2668C0B33DCB}" dt="2021-10-19T19:37:49.401" v="2"/>
          <ac:spMkLst>
            <pc:docMk/>
            <pc:sldMk cId="1643495520" sldId="258"/>
            <ac:spMk id="2" creationId="{DBE24332-624A-4DFF-A549-958C25FCDE89}"/>
          </ac:spMkLst>
        </pc:spChg>
        <pc:spChg chg="del">
          <ac:chgData name="Sabastian Joseph (1705480)" userId="S::1705480@student.uwtsd.ac.uk::9dd26e62-d25d-4849-b4f0-a448e10fa0a9" providerId="AD" clId="Web-{F761E035-C14F-4AEB-BD9B-2668C0B33DCB}" dt="2021-10-19T19:37:46.088" v="0"/>
          <ac:spMkLst>
            <pc:docMk/>
            <pc:sldMk cId="1643495520" sldId="258"/>
            <ac:spMk id="3" creationId="{60B2AF9E-F25C-4230-8C62-D67476E39559}"/>
          </ac:spMkLst>
        </pc:spChg>
        <pc:spChg chg="add del">
          <ac:chgData name="Sabastian Joseph (1705480)" userId="S::1705480@student.uwtsd.ac.uk::9dd26e62-d25d-4849-b4f0-a448e10fa0a9" providerId="AD" clId="Web-{F761E035-C14F-4AEB-BD9B-2668C0B33DCB}" dt="2021-10-19T19:37:54.135" v="4"/>
          <ac:spMkLst>
            <pc:docMk/>
            <pc:sldMk cId="1643495520" sldId="258"/>
            <ac:spMk id="4" creationId="{05E1881F-7204-4CBF-8DAF-CC215CF49105}"/>
          </ac:spMkLst>
        </pc:spChg>
        <pc:spChg chg="add del">
          <ac:chgData name="Sabastian Joseph (1705480)" userId="S::1705480@student.uwtsd.ac.uk::9dd26e62-d25d-4849-b4f0-a448e10fa0a9" providerId="AD" clId="Web-{F761E035-C14F-4AEB-BD9B-2668C0B33DCB}" dt="2021-10-19T19:37:56.776" v="6"/>
          <ac:spMkLst>
            <pc:docMk/>
            <pc:sldMk cId="1643495520" sldId="258"/>
            <ac:spMk id="5" creationId="{7E02FECC-6E12-4F3A-9A47-F54DE23804CE}"/>
          </ac:spMkLst>
        </pc:spChg>
        <pc:spChg chg="add del">
          <ac:chgData name="Sabastian Joseph (1705480)" userId="S::1705480@student.uwtsd.ac.uk::9dd26e62-d25d-4849-b4f0-a448e10fa0a9" providerId="AD" clId="Web-{F761E035-C14F-4AEB-BD9B-2668C0B33DCB}" dt="2021-10-19T19:38:00.682" v="8"/>
          <ac:spMkLst>
            <pc:docMk/>
            <pc:sldMk cId="1643495520" sldId="258"/>
            <ac:spMk id="6" creationId="{F19880DB-65D1-433B-9412-DD4693A51C10}"/>
          </ac:spMkLst>
        </pc:spChg>
        <pc:spChg chg="add del">
          <ac:chgData name="Sabastian Joseph (1705480)" userId="S::1705480@student.uwtsd.ac.uk::9dd26e62-d25d-4849-b4f0-a448e10fa0a9" providerId="AD" clId="Web-{F761E035-C14F-4AEB-BD9B-2668C0B33DCB}" dt="2021-10-19T19:38:10.198" v="10"/>
          <ac:spMkLst>
            <pc:docMk/>
            <pc:sldMk cId="1643495520" sldId="258"/>
            <ac:spMk id="7" creationId="{47BF9E94-1B66-4934-8E13-25C455DEAE38}"/>
          </ac:spMkLst>
        </pc:spChg>
        <pc:spChg chg="add">
          <ac:chgData name="Sabastian Joseph (1705480)" userId="S::1705480@student.uwtsd.ac.uk::9dd26e62-d25d-4849-b4f0-a448e10fa0a9" providerId="AD" clId="Web-{F761E035-C14F-4AEB-BD9B-2668C0B33DCB}" dt="2021-10-19T19:39:32.528" v="12"/>
          <ac:spMkLst>
            <pc:docMk/>
            <pc:sldMk cId="1643495520" sldId="258"/>
            <ac:spMk id="8" creationId="{9FEA0598-99AC-49D2-A8BF-7941F6A2CB7F}"/>
          </ac:spMkLst>
        </pc:spChg>
        <pc:spChg chg="add">
          <ac:chgData name="Sabastian Joseph (1705480)" userId="S::1705480@student.uwtsd.ac.uk::9dd26e62-d25d-4849-b4f0-a448e10fa0a9" providerId="AD" clId="Web-{F761E035-C14F-4AEB-BD9B-2668C0B33DCB}" dt="2021-10-19T19:39:33.606" v="13"/>
          <ac:spMkLst>
            <pc:docMk/>
            <pc:sldMk cId="1643495520" sldId="258"/>
            <ac:spMk id="9" creationId="{DD8711B0-B1D5-4535-8E64-28579BCC4FAA}"/>
          </ac:spMkLst>
        </pc:spChg>
        <pc:spChg chg="add">
          <ac:chgData name="Sabastian Joseph (1705480)" userId="S::1705480@student.uwtsd.ac.uk::9dd26e62-d25d-4849-b4f0-a448e10fa0a9" providerId="AD" clId="Web-{F761E035-C14F-4AEB-BD9B-2668C0B33DCB}" dt="2021-10-19T19:39:34.481" v="14"/>
          <ac:spMkLst>
            <pc:docMk/>
            <pc:sldMk cId="1643495520" sldId="258"/>
            <ac:spMk id="10" creationId="{EC3BE638-459F-47EB-AB72-F8648202CA71}"/>
          </ac:spMkLst>
        </pc:spChg>
        <pc:spChg chg="add">
          <ac:chgData name="Sabastian Joseph (1705480)" userId="S::1705480@student.uwtsd.ac.uk::9dd26e62-d25d-4849-b4f0-a448e10fa0a9" providerId="AD" clId="Web-{F761E035-C14F-4AEB-BD9B-2668C0B33DCB}" dt="2021-10-19T19:39:40.325" v="15"/>
          <ac:spMkLst>
            <pc:docMk/>
            <pc:sldMk cId="1643495520" sldId="258"/>
            <ac:spMk id="11" creationId="{4D05879F-98A9-4EE6-8C06-877223331C40}"/>
          </ac:spMkLst>
        </pc:sp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CE57539-B9C9-4414-A908-D22B097FFD20}" type="doc">
      <dgm:prSet loTypeId="urn:microsoft.com/office/officeart/2005/8/layout/hierarchy1" loCatId="hierarchy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2C5EF738-5CD3-4368-BA20-F4C8C5283F3A}">
      <dgm:prSet custT="1"/>
      <dgm:spPr/>
      <dgm:t>
        <a:bodyPr/>
        <a:lstStyle/>
        <a:p>
          <a:pPr algn="ctr"/>
          <a:r>
            <a:rPr lang="en-GB" sz="2000" dirty="0"/>
            <a:t>Unjustified pricing</a:t>
          </a:r>
          <a:endParaRPr lang="en-US" sz="2000" dirty="0"/>
        </a:p>
      </dgm:t>
    </dgm:pt>
    <dgm:pt modelId="{E411A835-4E51-4DBB-B415-43696C2965F0}" type="parTrans" cxnId="{E1B3E5BC-31E3-49A5-BE7C-6A227CC737D6}">
      <dgm:prSet/>
      <dgm:spPr/>
      <dgm:t>
        <a:bodyPr/>
        <a:lstStyle/>
        <a:p>
          <a:pPr algn="ctr"/>
          <a:endParaRPr lang="en-US"/>
        </a:p>
      </dgm:t>
    </dgm:pt>
    <dgm:pt modelId="{B9D213E4-1511-428B-8FE1-9F7D9EDF5C6C}" type="sibTrans" cxnId="{E1B3E5BC-31E3-49A5-BE7C-6A227CC737D6}">
      <dgm:prSet/>
      <dgm:spPr/>
      <dgm:t>
        <a:bodyPr/>
        <a:lstStyle/>
        <a:p>
          <a:pPr algn="ctr"/>
          <a:endParaRPr lang="en-US"/>
        </a:p>
      </dgm:t>
    </dgm:pt>
    <dgm:pt modelId="{FC2418CE-7EFF-41EE-BD9E-0C4181D4F5E2}">
      <dgm:prSet custT="1"/>
      <dgm:spPr/>
      <dgm:t>
        <a:bodyPr/>
        <a:lstStyle/>
        <a:p>
          <a:pPr algn="ctr"/>
          <a:r>
            <a:rPr lang="en-GB" sz="2000" dirty="0"/>
            <a:t>Deceptive practices</a:t>
          </a:r>
          <a:endParaRPr lang="en-US" sz="2000" dirty="0"/>
        </a:p>
      </dgm:t>
    </dgm:pt>
    <dgm:pt modelId="{FAAE632B-0086-4FF1-AC35-EF327F2BDFF6}" type="parTrans" cxnId="{2207C0B2-3C2B-4763-AEDA-19F3CF8FAE1E}">
      <dgm:prSet/>
      <dgm:spPr/>
      <dgm:t>
        <a:bodyPr/>
        <a:lstStyle/>
        <a:p>
          <a:pPr algn="ctr"/>
          <a:endParaRPr lang="en-US"/>
        </a:p>
      </dgm:t>
    </dgm:pt>
    <dgm:pt modelId="{DA2C8D88-2057-4B21-8275-A697AC8A78BC}" type="sibTrans" cxnId="{2207C0B2-3C2B-4763-AEDA-19F3CF8FAE1E}">
      <dgm:prSet/>
      <dgm:spPr/>
      <dgm:t>
        <a:bodyPr/>
        <a:lstStyle/>
        <a:p>
          <a:pPr algn="ctr"/>
          <a:endParaRPr lang="en-US"/>
        </a:p>
      </dgm:t>
    </dgm:pt>
    <dgm:pt modelId="{F36FBD36-390B-4973-839E-E2FA2D57D5D5}">
      <dgm:prSet custT="1"/>
      <dgm:spPr/>
      <dgm:t>
        <a:bodyPr/>
        <a:lstStyle/>
        <a:p>
          <a:pPr algn="ctr"/>
          <a:r>
            <a:rPr lang="en-GB" sz="2000" dirty="0"/>
            <a:t>Harmful or unsafe products</a:t>
          </a:r>
          <a:endParaRPr lang="en-US" sz="2000" dirty="0"/>
        </a:p>
      </dgm:t>
    </dgm:pt>
    <dgm:pt modelId="{E5088835-6F38-4CC9-BF6B-88E5DE4600ED}" type="parTrans" cxnId="{1434E31C-D74E-405B-B3E7-156F7788BA3D}">
      <dgm:prSet/>
      <dgm:spPr/>
      <dgm:t>
        <a:bodyPr/>
        <a:lstStyle/>
        <a:p>
          <a:pPr algn="ctr"/>
          <a:endParaRPr lang="en-US"/>
        </a:p>
      </dgm:t>
    </dgm:pt>
    <dgm:pt modelId="{5FB11EA6-1619-4E17-8BFC-DA5E693AD4B0}" type="sibTrans" cxnId="{1434E31C-D74E-405B-B3E7-156F7788BA3D}">
      <dgm:prSet/>
      <dgm:spPr/>
      <dgm:t>
        <a:bodyPr/>
        <a:lstStyle/>
        <a:p>
          <a:pPr algn="ctr"/>
          <a:endParaRPr lang="en-US"/>
        </a:p>
      </dgm:t>
    </dgm:pt>
    <dgm:pt modelId="{2B5B09FC-7A0C-4A87-B783-47C837E63950}">
      <dgm:prSet custT="1"/>
      <dgm:spPr/>
      <dgm:t>
        <a:bodyPr/>
        <a:lstStyle/>
        <a:p>
          <a:pPr algn="ctr"/>
          <a:r>
            <a:rPr lang="en-GB" sz="2000" dirty="0"/>
            <a:t>Poor service to disadvantaged consumers</a:t>
          </a:r>
          <a:endParaRPr lang="en-US" sz="2000" dirty="0"/>
        </a:p>
      </dgm:t>
    </dgm:pt>
    <dgm:pt modelId="{6516FB61-1E3C-4038-BD78-7EC3A2018C38}" type="parTrans" cxnId="{70BCF9A6-DA09-4846-8D55-383D5C0A476F}">
      <dgm:prSet/>
      <dgm:spPr/>
      <dgm:t>
        <a:bodyPr/>
        <a:lstStyle/>
        <a:p>
          <a:pPr algn="ctr"/>
          <a:endParaRPr lang="en-US"/>
        </a:p>
      </dgm:t>
    </dgm:pt>
    <dgm:pt modelId="{C8803015-6D90-419B-A783-1FC0C8307C79}" type="sibTrans" cxnId="{70BCF9A6-DA09-4846-8D55-383D5C0A476F}">
      <dgm:prSet/>
      <dgm:spPr/>
      <dgm:t>
        <a:bodyPr/>
        <a:lstStyle/>
        <a:p>
          <a:pPr algn="ctr"/>
          <a:endParaRPr lang="en-US"/>
        </a:p>
      </dgm:t>
    </dgm:pt>
    <dgm:pt modelId="{D11A04D6-BDE3-4A26-9D29-6A59656198F2}" type="pres">
      <dgm:prSet presAssocID="{DCE57539-B9C9-4414-A908-D22B097FFD20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5EFCF1DC-CD3E-448C-B0D5-C0459409B0BD}" type="pres">
      <dgm:prSet presAssocID="{2C5EF738-5CD3-4368-BA20-F4C8C5283F3A}" presName="hierRoot1" presStyleCnt="0"/>
      <dgm:spPr/>
    </dgm:pt>
    <dgm:pt modelId="{D3F04016-5E0B-4D97-85F3-B1C1D2D3B81C}" type="pres">
      <dgm:prSet presAssocID="{2C5EF738-5CD3-4368-BA20-F4C8C5283F3A}" presName="composite" presStyleCnt="0"/>
      <dgm:spPr/>
    </dgm:pt>
    <dgm:pt modelId="{1BA1875F-0A48-4F98-8E42-D0A15FE8A781}" type="pres">
      <dgm:prSet presAssocID="{2C5EF738-5CD3-4368-BA20-F4C8C5283F3A}" presName="background" presStyleLbl="node0" presStyleIdx="0" presStyleCnt="4"/>
      <dgm:spPr/>
    </dgm:pt>
    <dgm:pt modelId="{7A6BBCC9-626C-4F67-A28C-10B5C48EB841}" type="pres">
      <dgm:prSet presAssocID="{2C5EF738-5CD3-4368-BA20-F4C8C5283F3A}" presName="text" presStyleLbl="fgAcc0" presStyleIdx="0" presStyleCnt="4">
        <dgm:presLayoutVars>
          <dgm:chPref val="3"/>
        </dgm:presLayoutVars>
      </dgm:prSet>
      <dgm:spPr/>
    </dgm:pt>
    <dgm:pt modelId="{3E46DE55-43C7-4000-8981-4C160A95141F}" type="pres">
      <dgm:prSet presAssocID="{2C5EF738-5CD3-4368-BA20-F4C8C5283F3A}" presName="hierChild2" presStyleCnt="0"/>
      <dgm:spPr/>
    </dgm:pt>
    <dgm:pt modelId="{1AF7AEB4-8853-4B03-8B7D-D2B6D9C8619F}" type="pres">
      <dgm:prSet presAssocID="{FC2418CE-7EFF-41EE-BD9E-0C4181D4F5E2}" presName="hierRoot1" presStyleCnt="0"/>
      <dgm:spPr/>
    </dgm:pt>
    <dgm:pt modelId="{BE0B861A-B402-4235-B75D-14011E20B862}" type="pres">
      <dgm:prSet presAssocID="{FC2418CE-7EFF-41EE-BD9E-0C4181D4F5E2}" presName="composite" presStyleCnt="0"/>
      <dgm:spPr/>
    </dgm:pt>
    <dgm:pt modelId="{294B9F34-D115-4FCE-AE4B-86A8BDA09F07}" type="pres">
      <dgm:prSet presAssocID="{FC2418CE-7EFF-41EE-BD9E-0C4181D4F5E2}" presName="background" presStyleLbl="node0" presStyleIdx="1" presStyleCnt="4"/>
      <dgm:spPr/>
    </dgm:pt>
    <dgm:pt modelId="{75AC75C2-D7DC-4B3C-97EA-322879FCB98C}" type="pres">
      <dgm:prSet presAssocID="{FC2418CE-7EFF-41EE-BD9E-0C4181D4F5E2}" presName="text" presStyleLbl="fgAcc0" presStyleIdx="1" presStyleCnt="4">
        <dgm:presLayoutVars>
          <dgm:chPref val="3"/>
        </dgm:presLayoutVars>
      </dgm:prSet>
      <dgm:spPr/>
    </dgm:pt>
    <dgm:pt modelId="{9248AD58-B198-4921-AEE0-E43887745DBA}" type="pres">
      <dgm:prSet presAssocID="{FC2418CE-7EFF-41EE-BD9E-0C4181D4F5E2}" presName="hierChild2" presStyleCnt="0"/>
      <dgm:spPr/>
    </dgm:pt>
    <dgm:pt modelId="{ED9B3A5A-E1A9-42F8-B908-F5A7C91C49B9}" type="pres">
      <dgm:prSet presAssocID="{F36FBD36-390B-4973-839E-E2FA2D57D5D5}" presName="hierRoot1" presStyleCnt="0"/>
      <dgm:spPr/>
    </dgm:pt>
    <dgm:pt modelId="{9E7C654B-6037-4A9F-9104-6FEBEF0A4A5C}" type="pres">
      <dgm:prSet presAssocID="{F36FBD36-390B-4973-839E-E2FA2D57D5D5}" presName="composite" presStyleCnt="0"/>
      <dgm:spPr/>
    </dgm:pt>
    <dgm:pt modelId="{0CFB28CA-172F-47D0-AFA5-ADC35B35233F}" type="pres">
      <dgm:prSet presAssocID="{F36FBD36-390B-4973-839E-E2FA2D57D5D5}" presName="background" presStyleLbl="node0" presStyleIdx="2" presStyleCnt="4"/>
      <dgm:spPr/>
    </dgm:pt>
    <dgm:pt modelId="{9BE5DD00-9837-49E8-95D7-F08FC8652076}" type="pres">
      <dgm:prSet presAssocID="{F36FBD36-390B-4973-839E-E2FA2D57D5D5}" presName="text" presStyleLbl="fgAcc0" presStyleIdx="2" presStyleCnt="4">
        <dgm:presLayoutVars>
          <dgm:chPref val="3"/>
        </dgm:presLayoutVars>
      </dgm:prSet>
      <dgm:spPr/>
    </dgm:pt>
    <dgm:pt modelId="{37BADFB2-3B41-4C47-BD5B-B566D8C5FD44}" type="pres">
      <dgm:prSet presAssocID="{F36FBD36-390B-4973-839E-E2FA2D57D5D5}" presName="hierChild2" presStyleCnt="0"/>
      <dgm:spPr/>
    </dgm:pt>
    <dgm:pt modelId="{16E56A8F-C72F-4F7A-A795-D0A84DA0B048}" type="pres">
      <dgm:prSet presAssocID="{2B5B09FC-7A0C-4A87-B783-47C837E63950}" presName="hierRoot1" presStyleCnt="0"/>
      <dgm:spPr/>
    </dgm:pt>
    <dgm:pt modelId="{C9D7CD30-E304-4B78-8741-D39B5AE62890}" type="pres">
      <dgm:prSet presAssocID="{2B5B09FC-7A0C-4A87-B783-47C837E63950}" presName="composite" presStyleCnt="0"/>
      <dgm:spPr/>
    </dgm:pt>
    <dgm:pt modelId="{97E00D55-D2AB-4226-A50C-79CEA31D3319}" type="pres">
      <dgm:prSet presAssocID="{2B5B09FC-7A0C-4A87-B783-47C837E63950}" presName="background" presStyleLbl="node0" presStyleIdx="3" presStyleCnt="4"/>
      <dgm:spPr/>
    </dgm:pt>
    <dgm:pt modelId="{1BD63FD7-0D12-4EC3-BF34-6ABBB6197230}" type="pres">
      <dgm:prSet presAssocID="{2B5B09FC-7A0C-4A87-B783-47C837E63950}" presName="text" presStyleLbl="fgAcc0" presStyleIdx="3" presStyleCnt="4">
        <dgm:presLayoutVars>
          <dgm:chPref val="3"/>
        </dgm:presLayoutVars>
      </dgm:prSet>
      <dgm:spPr/>
    </dgm:pt>
    <dgm:pt modelId="{DE779DFD-0449-4E0F-91CF-243710EB6A42}" type="pres">
      <dgm:prSet presAssocID="{2B5B09FC-7A0C-4A87-B783-47C837E63950}" presName="hierChild2" presStyleCnt="0"/>
      <dgm:spPr/>
    </dgm:pt>
  </dgm:ptLst>
  <dgm:cxnLst>
    <dgm:cxn modelId="{1434E31C-D74E-405B-B3E7-156F7788BA3D}" srcId="{DCE57539-B9C9-4414-A908-D22B097FFD20}" destId="{F36FBD36-390B-4973-839E-E2FA2D57D5D5}" srcOrd="2" destOrd="0" parTransId="{E5088835-6F38-4CC9-BF6B-88E5DE4600ED}" sibTransId="{5FB11EA6-1619-4E17-8BFC-DA5E693AD4B0}"/>
    <dgm:cxn modelId="{61F3561D-435E-4F75-B45D-E6D3294CC0C5}" type="presOf" srcId="{F36FBD36-390B-4973-839E-E2FA2D57D5D5}" destId="{9BE5DD00-9837-49E8-95D7-F08FC8652076}" srcOrd="0" destOrd="0" presId="urn:microsoft.com/office/officeart/2005/8/layout/hierarchy1"/>
    <dgm:cxn modelId="{8967F720-D219-417C-BD6B-005C70C380DF}" type="presOf" srcId="{2B5B09FC-7A0C-4A87-B783-47C837E63950}" destId="{1BD63FD7-0D12-4EC3-BF34-6ABBB6197230}" srcOrd="0" destOrd="0" presId="urn:microsoft.com/office/officeart/2005/8/layout/hierarchy1"/>
    <dgm:cxn modelId="{9B98D141-2B67-4FB3-A1AF-6A0369B0728E}" type="presOf" srcId="{DCE57539-B9C9-4414-A908-D22B097FFD20}" destId="{D11A04D6-BDE3-4A26-9D29-6A59656198F2}" srcOrd="0" destOrd="0" presId="urn:microsoft.com/office/officeart/2005/8/layout/hierarchy1"/>
    <dgm:cxn modelId="{3067F173-FEE1-40D7-83DE-F2296A72DA99}" type="presOf" srcId="{2C5EF738-5CD3-4368-BA20-F4C8C5283F3A}" destId="{7A6BBCC9-626C-4F67-A28C-10B5C48EB841}" srcOrd="0" destOrd="0" presId="urn:microsoft.com/office/officeart/2005/8/layout/hierarchy1"/>
    <dgm:cxn modelId="{70BCF9A6-DA09-4846-8D55-383D5C0A476F}" srcId="{DCE57539-B9C9-4414-A908-D22B097FFD20}" destId="{2B5B09FC-7A0C-4A87-B783-47C837E63950}" srcOrd="3" destOrd="0" parTransId="{6516FB61-1E3C-4038-BD78-7EC3A2018C38}" sibTransId="{C8803015-6D90-419B-A783-1FC0C8307C79}"/>
    <dgm:cxn modelId="{2207C0B2-3C2B-4763-AEDA-19F3CF8FAE1E}" srcId="{DCE57539-B9C9-4414-A908-D22B097FFD20}" destId="{FC2418CE-7EFF-41EE-BD9E-0C4181D4F5E2}" srcOrd="1" destOrd="0" parTransId="{FAAE632B-0086-4FF1-AC35-EF327F2BDFF6}" sibTransId="{DA2C8D88-2057-4B21-8275-A697AC8A78BC}"/>
    <dgm:cxn modelId="{E1B3E5BC-31E3-49A5-BE7C-6A227CC737D6}" srcId="{DCE57539-B9C9-4414-A908-D22B097FFD20}" destId="{2C5EF738-5CD3-4368-BA20-F4C8C5283F3A}" srcOrd="0" destOrd="0" parTransId="{E411A835-4E51-4DBB-B415-43696C2965F0}" sibTransId="{B9D213E4-1511-428B-8FE1-9F7D9EDF5C6C}"/>
    <dgm:cxn modelId="{07C36CD6-3431-4528-B964-6A3B27275A96}" type="presOf" srcId="{FC2418CE-7EFF-41EE-BD9E-0C4181D4F5E2}" destId="{75AC75C2-D7DC-4B3C-97EA-322879FCB98C}" srcOrd="0" destOrd="0" presId="urn:microsoft.com/office/officeart/2005/8/layout/hierarchy1"/>
    <dgm:cxn modelId="{108CF3FF-BB4A-499E-90E7-24DB0180A7BB}" type="presParOf" srcId="{D11A04D6-BDE3-4A26-9D29-6A59656198F2}" destId="{5EFCF1DC-CD3E-448C-B0D5-C0459409B0BD}" srcOrd="0" destOrd="0" presId="urn:microsoft.com/office/officeart/2005/8/layout/hierarchy1"/>
    <dgm:cxn modelId="{BE100CC0-8543-4929-BB3A-B8134ED79159}" type="presParOf" srcId="{5EFCF1DC-CD3E-448C-B0D5-C0459409B0BD}" destId="{D3F04016-5E0B-4D97-85F3-B1C1D2D3B81C}" srcOrd="0" destOrd="0" presId="urn:microsoft.com/office/officeart/2005/8/layout/hierarchy1"/>
    <dgm:cxn modelId="{55E61FA7-BFBB-4FC8-A2CC-693EA0415BCC}" type="presParOf" srcId="{D3F04016-5E0B-4D97-85F3-B1C1D2D3B81C}" destId="{1BA1875F-0A48-4F98-8E42-D0A15FE8A781}" srcOrd="0" destOrd="0" presId="urn:microsoft.com/office/officeart/2005/8/layout/hierarchy1"/>
    <dgm:cxn modelId="{5A33952F-4CD4-4E60-8252-ECF750259814}" type="presParOf" srcId="{D3F04016-5E0B-4D97-85F3-B1C1D2D3B81C}" destId="{7A6BBCC9-626C-4F67-A28C-10B5C48EB841}" srcOrd="1" destOrd="0" presId="urn:microsoft.com/office/officeart/2005/8/layout/hierarchy1"/>
    <dgm:cxn modelId="{896DEBE4-760B-4D8A-BCF7-9A40870D7041}" type="presParOf" srcId="{5EFCF1DC-CD3E-448C-B0D5-C0459409B0BD}" destId="{3E46DE55-43C7-4000-8981-4C160A95141F}" srcOrd="1" destOrd="0" presId="urn:microsoft.com/office/officeart/2005/8/layout/hierarchy1"/>
    <dgm:cxn modelId="{7F2EDB0A-7215-41B0-8E27-32BF74690F84}" type="presParOf" srcId="{D11A04D6-BDE3-4A26-9D29-6A59656198F2}" destId="{1AF7AEB4-8853-4B03-8B7D-D2B6D9C8619F}" srcOrd="1" destOrd="0" presId="urn:microsoft.com/office/officeart/2005/8/layout/hierarchy1"/>
    <dgm:cxn modelId="{60E2AEDB-DD80-4000-9E23-62AC866EC4C9}" type="presParOf" srcId="{1AF7AEB4-8853-4B03-8B7D-D2B6D9C8619F}" destId="{BE0B861A-B402-4235-B75D-14011E20B862}" srcOrd="0" destOrd="0" presId="urn:microsoft.com/office/officeart/2005/8/layout/hierarchy1"/>
    <dgm:cxn modelId="{ACA32717-157D-416F-94B3-00EB7F966C56}" type="presParOf" srcId="{BE0B861A-B402-4235-B75D-14011E20B862}" destId="{294B9F34-D115-4FCE-AE4B-86A8BDA09F07}" srcOrd="0" destOrd="0" presId="urn:microsoft.com/office/officeart/2005/8/layout/hierarchy1"/>
    <dgm:cxn modelId="{C8D0BC25-F601-4D79-88DF-A9D672F2D9D6}" type="presParOf" srcId="{BE0B861A-B402-4235-B75D-14011E20B862}" destId="{75AC75C2-D7DC-4B3C-97EA-322879FCB98C}" srcOrd="1" destOrd="0" presId="urn:microsoft.com/office/officeart/2005/8/layout/hierarchy1"/>
    <dgm:cxn modelId="{67D17B1B-ECCA-47C1-BB49-205E19FBE549}" type="presParOf" srcId="{1AF7AEB4-8853-4B03-8B7D-D2B6D9C8619F}" destId="{9248AD58-B198-4921-AEE0-E43887745DBA}" srcOrd="1" destOrd="0" presId="urn:microsoft.com/office/officeart/2005/8/layout/hierarchy1"/>
    <dgm:cxn modelId="{1AE3427E-3C9E-4340-AC48-49D8987C9726}" type="presParOf" srcId="{D11A04D6-BDE3-4A26-9D29-6A59656198F2}" destId="{ED9B3A5A-E1A9-42F8-B908-F5A7C91C49B9}" srcOrd="2" destOrd="0" presId="urn:microsoft.com/office/officeart/2005/8/layout/hierarchy1"/>
    <dgm:cxn modelId="{8BC57DC0-C406-47BE-BEA3-BF8A81D51CB1}" type="presParOf" srcId="{ED9B3A5A-E1A9-42F8-B908-F5A7C91C49B9}" destId="{9E7C654B-6037-4A9F-9104-6FEBEF0A4A5C}" srcOrd="0" destOrd="0" presId="urn:microsoft.com/office/officeart/2005/8/layout/hierarchy1"/>
    <dgm:cxn modelId="{D649DEDA-CAEB-4CCD-BAED-C2441E8AD4C7}" type="presParOf" srcId="{9E7C654B-6037-4A9F-9104-6FEBEF0A4A5C}" destId="{0CFB28CA-172F-47D0-AFA5-ADC35B35233F}" srcOrd="0" destOrd="0" presId="urn:microsoft.com/office/officeart/2005/8/layout/hierarchy1"/>
    <dgm:cxn modelId="{E41C20C9-7AB3-4B22-A9AA-9A8990C927E1}" type="presParOf" srcId="{9E7C654B-6037-4A9F-9104-6FEBEF0A4A5C}" destId="{9BE5DD00-9837-49E8-95D7-F08FC8652076}" srcOrd="1" destOrd="0" presId="urn:microsoft.com/office/officeart/2005/8/layout/hierarchy1"/>
    <dgm:cxn modelId="{5BBEAE2C-1CE3-45BB-9346-FD3FD70043E2}" type="presParOf" srcId="{ED9B3A5A-E1A9-42F8-B908-F5A7C91C49B9}" destId="{37BADFB2-3B41-4C47-BD5B-B566D8C5FD44}" srcOrd="1" destOrd="0" presId="urn:microsoft.com/office/officeart/2005/8/layout/hierarchy1"/>
    <dgm:cxn modelId="{254E79E0-B146-4147-90FC-97787CB4C360}" type="presParOf" srcId="{D11A04D6-BDE3-4A26-9D29-6A59656198F2}" destId="{16E56A8F-C72F-4F7A-A795-D0A84DA0B048}" srcOrd="3" destOrd="0" presId="urn:microsoft.com/office/officeart/2005/8/layout/hierarchy1"/>
    <dgm:cxn modelId="{97FAFFFA-99A7-4C70-8BEA-712079F2CDC3}" type="presParOf" srcId="{16E56A8F-C72F-4F7A-A795-D0A84DA0B048}" destId="{C9D7CD30-E304-4B78-8741-D39B5AE62890}" srcOrd="0" destOrd="0" presId="urn:microsoft.com/office/officeart/2005/8/layout/hierarchy1"/>
    <dgm:cxn modelId="{18796CA1-2204-46F5-9E29-E995579703E5}" type="presParOf" srcId="{C9D7CD30-E304-4B78-8741-D39B5AE62890}" destId="{97E00D55-D2AB-4226-A50C-79CEA31D3319}" srcOrd="0" destOrd="0" presId="urn:microsoft.com/office/officeart/2005/8/layout/hierarchy1"/>
    <dgm:cxn modelId="{8FDCE112-C7A4-4650-A10B-F312CBB586DB}" type="presParOf" srcId="{C9D7CD30-E304-4B78-8741-D39B5AE62890}" destId="{1BD63FD7-0D12-4EC3-BF34-6ABBB6197230}" srcOrd="1" destOrd="0" presId="urn:microsoft.com/office/officeart/2005/8/layout/hierarchy1"/>
    <dgm:cxn modelId="{2168C808-A54E-4365-9BE4-35AC5D4AAAFF}" type="presParOf" srcId="{16E56A8F-C72F-4F7A-A795-D0A84DA0B048}" destId="{DE779DFD-0449-4E0F-91CF-243710EB6A42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049945F4-338A-457C-B7E0-72E04AB88B51}" type="doc">
      <dgm:prSet loTypeId="urn:microsoft.com/office/officeart/2008/layout/LinedList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B44540A6-2685-40F3-9543-3D7AB6AA7EE2}">
      <dgm:prSet/>
      <dgm:spPr/>
      <dgm:t>
        <a:bodyPr/>
        <a:lstStyle/>
        <a:p>
          <a:r>
            <a:rPr lang="en-GB" dirty="0"/>
            <a:t>Buying fake followers, e.g. Ritz-Carlton in 2018</a:t>
          </a:r>
          <a:endParaRPr lang="en-US" dirty="0"/>
        </a:p>
      </dgm:t>
    </dgm:pt>
    <dgm:pt modelId="{94D511C4-7887-4B65-B60C-EBB757EB2917}" type="parTrans" cxnId="{6302FD17-00AC-4CBD-945F-DA7C57034F9D}">
      <dgm:prSet/>
      <dgm:spPr/>
      <dgm:t>
        <a:bodyPr/>
        <a:lstStyle/>
        <a:p>
          <a:endParaRPr lang="en-US"/>
        </a:p>
      </dgm:t>
    </dgm:pt>
    <dgm:pt modelId="{E5224933-67B8-491B-88F8-3744031D5497}" type="sibTrans" cxnId="{6302FD17-00AC-4CBD-945F-DA7C57034F9D}">
      <dgm:prSet/>
      <dgm:spPr/>
      <dgm:t>
        <a:bodyPr/>
        <a:lstStyle/>
        <a:p>
          <a:endParaRPr lang="en-US"/>
        </a:p>
      </dgm:t>
    </dgm:pt>
    <dgm:pt modelId="{8A370462-E3FF-4607-B868-B88284845742}">
      <dgm:prSet/>
      <dgm:spPr/>
      <dgm:t>
        <a:bodyPr/>
        <a:lstStyle/>
        <a:p>
          <a:r>
            <a:rPr lang="en-GB"/>
            <a:t>Risking your brand reputation</a:t>
          </a:r>
          <a:endParaRPr lang="en-US"/>
        </a:p>
      </dgm:t>
    </dgm:pt>
    <dgm:pt modelId="{D7F9899C-C3C8-45EE-9938-BA1E03BA4223}" type="parTrans" cxnId="{43DE63AF-BDDE-488E-AF5C-1E03194ECE4B}">
      <dgm:prSet/>
      <dgm:spPr/>
      <dgm:t>
        <a:bodyPr/>
        <a:lstStyle/>
        <a:p>
          <a:endParaRPr lang="en-US"/>
        </a:p>
      </dgm:t>
    </dgm:pt>
    <dgm:pt modelId="{F7681514-8ED5-4F96-B269-279097BA749A}" type="sibTrans" cxnId="{43DE63AF-BDDE-488E-AF5C-1E03194ECE4B}">
      <dgm:prSet/>
      <dgm:spPr/>
      <dgm:t>
        <a:bodyPr/>
        <a:lstStyle/>
        <a:p>
          <a:endParaRPr lang="en-US"/>
        </a:p>
      </dgm:t>
    </dgm:pt>
    <dgm:pt modelId="{4078FF4F-9BB2-4F82-9087-BB93D725113A}">
      <dgm:prSet/>
      <dgm:spPr/>
      <dgm:t>
        <a:bodyPr/>
        <a:lstStyle/>
        <a:p>
          <a:r>
            <a:rPr lang="en-GB"/>
            <a:t>Loosing your authenticity</a:t>
          </a:r>
          <a:endParaRPr lang="en-US"/>
        </a:p>
      </dgm:t>
    </dgm:pt>
    <dgm:pt modelId="{F71BA3F4-4ED6-485A-9529-86D49529970C}" type="parTrans" cxnId="{25F5717F-D150-4F05-ADF8-A98F47C9D3F8}">
      <dgm:prSet/>
      <dgm:spPr/>
      <dgm:t>
        <a:bodyPr/>
        <a:lstStyle/>
        <a:p>
          <a:endParaRPr lang="en-US"/>
        </a:p>
      </dgm:t>
    </dgm:pt>
    <dgm:pt modelId="{A15C8E3A-84DD-4C7D-87EB-668F9CAB7F77}" type="sibTrans" cxnId="{25F5717F-D150-4F05-ADF8-A98F47C9D3F8}">
      <dgm:prSet/>
      <dgm:spPr/>
      <dgm:t>
        <a:bodyPr/>
        <a:lstStyle/>
        <a:p>
          <a:endParaRPr lang="en-US"/>
        </a:p>
      </dgm:t>
    </dgm:pt>
    <dgm:pt modelId="{5B6150EA-9A67-4A25-A54B-8D6CEB218FF6}">
      <dgm:prSet/>
      <dgm:spPr/>
      <dgm:t>
        <a:bodyPr/>
        <a:lstStyle/>
        <a:p>
          <a:r>
            <a:rPr lang="en-GB"/>
            <a:t>Conflict of interest</a:t>
          </a:r>
          <a:endParaRPr lang="en-US"/>
        </a:p>
      </dgm:t>
    </dgm:pt>
    <dgm:pt modelId="{93686237-F610-41DE-8194-13ED1213B1D1}" type="parTrans" cxnId="{F4B9BE00-05CF-4309-A05F-E0C1E863E385}">
      <dgm:prSet/>
      <dgm:spPr/>
      <dgm:t>
        <a:bodyPr/>
        <a:lstStyle/>
        <a:p>
          <a:endParaRPr lang="en-US"/>
        </a:p>
      </dgm:t>
    </dgm:pt>
    <dgm:pt modelId="{8D29238A-1D52-4561-814C-B0B71227E47B}" type="sibTrans" cxnId="{F4B9BE00-05CF-4309-A05F-E0C1E863E385}">
      <dgm:prSet/>
      <dgm:spPr/>
      <dgm:t>
        <a:bodyPr/>
        <a:lstStyle/>
        <a:p>
          <a:endParaRPr lang="en-US"/>
        </a:p>
      </dgm:t>
    </dgm:pt>
    <dgm:pt modelId="{61E27193-4F8E-46E8-A0BC-B06043A9C0A5}">
      <dgm:prSet/>
      <dgm:spPr/>
      <dgm:t>
        <a:bodyPr/>
        <a:lstStyle/>
        <a:p>
          <a:r>
            <a:rPr lang="en-GB" dirty="0"/>
            <a:t>Loosing partnerships, e.g. Kurt Zouma and Adidas</a:t>
          </a:r>
          <a:endParaRPr lang="en-US" dirty="0"/>
        </a:p>
      </dgm:t>
    </dgm:pt>
    <dgm:pt modelId="{AA3B0D35-9297-46F0-98CA-BA861998017F}" type="parTrans" cxnId="{BA0AC532-81C4-46C4-93E4-79892D414334}">
      <dgm:prSet/>
      <dgm:spPr/>
      <dgm:t>
        <a:bodyPr/>
        <a:lstStyle/>
        <a:p>
          <a:endParaRPr lang="en-US"/>
        </a:p>
      </dgm:t>
    </dgm:pt>
    <dgm:pt modelId="{EDB199C8-3F8A-4B97-AE0B-68A398D3ED2B}" type="sibTrans" cxnId="{BA0AC532-81C4-46C4-93E4-79892D414334}">
      <dgm:prSet/>
      <dgm:spPr/>
      <dgm:t>
        <a:bodyPr/>
        <a:lstStyle/>
        <a:p>
          <a:endParaRPr lang="en-US"/>
        </a:p>
      </dgm:t>
    </dgm:pt>
    <dgm:pt modelId="{FA422BA0-E538-4A0B-BADC-50C5773DE202}" type="pres">
      <dgm:prSet presAssocID="{049945F4-338A-457C-B7E0-72E04AB88B51}" presName="vert0" presStyleCnt="0">
        <dgm:presLayoutVars>
          <dgm:dir/>
          <dgm:animOne val="branch"/>
          <dgm:animLvl val="lvl"/>
        </dgm:presLayoutVars>
      </dgm:prSet>
      <dgm:spPr/>
    </dgm:pt>
    <dgm:pt modelId="{9E2A0F30-5AB0-4A1D-AE74-A8DA8646598F}" type="pres">
      <dgm:prSet presAssocID="{B44540A6-2685-40F3-9543-3D7AB6AA7EE2}" presName="thickLine" presStyleLbl="alignNode1" presStyleIdx="0" presStyleCnt="5"/>
      <dgm:spPr/>
    </dgm:pt>
    <dgm:pt modelId="{4813D88F-5FA5-4767-9D16-8CA68190F936}" type="pres">
      <dgm:prSet presAssocID="{B44540A6-2685-40F3-9543-3D7AB6AA7EE2}" presName="horz1" presStyleCnt="0"/>
      <dgm:spPr/>
    </dgm:pt>
    <dgm:pt modelId="{48D38F9C-0FBD-4082-B01D-EA7DD27FBBAB}" type="pres">
      <dgm:prSet presAssocID="{B44540A6-2685-40F3-9543-3D7AB6AA7EE2}" presName="tx1" presStyleLbl="revTx" presStyleIdx="0" presStyleCnt="5"/>
      <dgm:spPr/>
    </dgm:pt>
    <dgm:pt modelId="{C7946154-C1C6-480F-B61F-F6B4EBA13555}" type="pres">
      <dgm:prSet presAssocID="{B44540A6-2685-40F3-9543-3D7AB6AA7EE2}" presName="vert1" presStyleCnt="0"/>
      <dgm:spPr/>
    </dgm:pt>
    <dgm:pt modelId="{B51A1A74-DC4F-4BA1-B6EE-BD0C7B0081A0}" type="pres">
      <dgm:prSet presAssocID="{8A370462-E3FF-4607-B868-B88284845742}" presName="thickLine" presStyleLbl="alignNode1" presStyleIdx="1" presStyleCnt="5"/>
      <dgm:spPr/>
    </dgm:pt>
    <dgm:pt modelId="{382234DA-D0DC-4D6B-9FDB-F965D594484A}" type="pres">
      <dgm:prSet presAssocID="{8A370462-E3FF-4607-B868-B88284845742}" presName="horz1" presStyleCnt="0"/>
      <dgm:spPr/>
    </dgm:pt>
    <dgm:pt modelId="{C5976851-BB89-44AA-BB2E-4AB11D2B7C67}" type="pres">
      <dgm:prSet presAssocID="{8A370462-E3FF-4607-B868-B88284845742}" presName="tx1" presStyleLbl="revTx" presStyleIdx="1" presStyleCnt="5"/>
      <dgm:spPr/>
    </dgm:pt>
    <dgm:pt modelId="{D283C51C-3BCC-45E6-BE31-F5283707E615}" type="pres">
      <dgm:prSet presAssocID="{8A370462-E3FF-4607-B868-B88284845742}" presName="vert1" presStyleCnt="0"/>
      <dgm:spPr/>
    </dgm:pt>
    <dgm:pt modelId="{89B60FEE-32EC-4B1E-9397-70062F8A8844}" type="pres">
      <dgm:prSet presAssocID="{4078FF4F-9BB2-4F82-9087-BB93D725113A}" presName="thickLine" presStyleLbl="alignNode1" presStyleIdx="2" presStyleCnt="5"/>
      <dgm:spPr/>
    </dgm:pt>
    <dgm:pt modelId="{E0E2B378-0DE0-44E9-B401-C6FF04F19BF2}" type="pres">
      <dgm:prSet presAssocID="{4078FF4F-9BB2-4F82-9087-BB93D725113A}" presName="horz1" presStyleCnt="0"/>
      <dgm:spPr/>
    </dgm:pt>
    <dgm:pt modelId="{A61893C6-A0C2-4A2A-BB0E-F14F8813F0CD}" type="pres">
      <dgm:prSet presAssocID="{4078FF4F-9BB2-4F82-9087-BB93D725113A}" presName="tx1" presStyleLbl="revTx" presStyleIdx="2" presStyleCnt="5"/>
      <dgm:spPr/>
    </dgm:pt>
    <dgm:pt modelId="{E6CA22D4-FCBF-4C5A-B6D5-552313800056}" type="pres">
      <dgm:prSet presAssocID="{4078FF4F-9BB2-4F82-9087-BB93D725113A}" presName="vert1" presStyleCnt="0"/>
      <dgm:spPr/>
    </dgm:pt>
    <dgm:pt modelId="{8116B251-E4B9-475E-AFE5-59C93183D59E}" type="pres">
      <dgm:prSet presAssocID="{5B6150EA-9A67-4A25-A54B-8D6CEB218FF6}" presName="thickLine" presStyleLbl="alignNode1" presStyleIdx="3" presStyleCnt="5"/>
      <dgm:spPr/>
    </dgm:pt>
    <dgm:pt modelId="{437920C1-2BC9-4A41-B4A9-8E14DFF0F16D}" type="pres">
      <dgm:prSet presAssocID="{5B6150EA-9A67-4A25-A54B-8D6CEB218FF6}" presName="horz1" presStyleCnt="0"/>
      <dgm:spPr/>
    </dgm:pt>
    <dgm:pt modelId="{C1870F08-67E9-4A89-AFD3-D41E2B370D33}" type="pres">
      <dgm:prSet presAssocID="{5B6150EA-9A67-4A25-A54B-8D6CEB218FF6}" presName="tx1" presStyleLbl="revTx" presStyleIdx="3" presStyleCnt="5"/>
      <dgm:spPr/>
    </dgm:pt>
    <dgm:pt modelId="{32111153-A592-4ED4-9F33-160A44703AF7}" type="pres">
      <dgm:prSet presAssocID="{5B6150EA-9A67-4A25-A54B-8D6CEB218FF6}" presName="vert1" presStyleCnt="0"/>
      <dgm:spPr/>
    </dgm:pt>
    <dgm:pt modelId="{78F9BC43-AF5E-4A36-BE9A-A83196AC8C71}" type="pres">
      <dgm:prSet presAssocID="{61E27193-4F8E-46E8-A0BC-B06043A9C0A5}" presName="thickLine" presStyleLbl="alignNode1" presStyleIdx="4" presStyleCnt="5"/>
      <dgm:spPr/>
    </dgm:pt>
    <dgm:pt modelId="{00B34937-3397-45D7-8F34-B26BB5AC5258}" type="pres">
      <dgm:prSet presAssocID="{61E27193-4F8E-46E8-A0BC-B06043A9C0A5}" presName="horz1" presStyleCnt="0"/>
      <dgm:spPr/>
    </dgm:pt>
    <dgm:pt modelId="{AFD2ABAD-673F-4A8A-ADB7-AEE0F782CE6B}" type="pres">
      <dgm:prSet presAssocID="{61E27193-4F8E-46E8-A0BC-B06043A9C0A5}" presName="tx1" presStyleLbl="revTx" presStyleIdx="4" presStyleCnt="5"/>
      <dgm:spPr/>
    </dgm:pt>
    <dgm:pt modelId="{ED83E63E-2050-408A-A630-4098F1820C48}" type="pres">
      <dgm:prSet presAssocID="{61E27193-4F8E-46E8-A0BC-B06043A9C0A5}" presName="vert1" presStyleCnt="0"/>
      <dgm:spPr/>
    </dgm:pt>
  </dgm:ptLst>
  <dgm:cxnLst>
    <dgm:cxn modelId="{F4B9BE00-05CF-4309-A05F-E0C1E863E385}" srcId="{049945F4-338A-457C-B7E0-72E04AB88B51}" destId="{5B6150EA-9A67-4A25-A54B-8D6CEB218FF6}" srcOrd="3" destOrd="0" parTransId="{93686237-F610-41DE-8194-13ED1213B1D1}" sibTransId="{8D29238A-1D52-4561-814C-B0B71227E47B}"/>
    <dgm:cxn modelId="{52A8FE0E-D16A-41B3-88EE-6D12988A7C17}" type="presOf" srcId="{5B6150EA-9A67-4A25-A54B-8D6CEB218FF6}" destId="{C1870F08-67E9-4A89-AFD3-D41E2B370D33}" srcOrd="0" destOrd="0" presId="urn:microsoft.com/office/officeart/2008/layout/LinedList"/>
    <dgm:cxn modelId="{6302FD17-00AC-4CBD-945F-DA7C57034F9D}" srcId="{049945F4-338A-457C-B7E0-72E04AB88B51}" destId="{B44540A6-2685-40F3-9543-3D7AB6AA7EE2}" srcOrd="0" destOrd="0" parTransId="{94D511C4-7887-4B65-B60C-EBB757EB2917}" sibTransId="{E5224933-67B8-491B-88F8-3744031D5497}"/>
    <dgm:cxn modelId="{BA0AC532-81C4-46C4-93E4-79892D414334}" srcId="{049945F4-338A-457C-B7E0-72E04AB88B51}" destId="{61E27193-4F8E-46E8-A0BC-B06043A9C0A5}" srcOrd="4" destOrd="0" parTransId="{AA3B0D35-9297-46F0-98CA-BA861998017F}" sibTransId="{EDB199C8-3F8A-4B97-AE0B-68A398D3ED2B}"/>
    <dgm:cxn modelId="{A9172D5C-BB74-4C34-9943-76E35DB52A88}" type="presOf" srcId="{61E27193-4F8E-46E8-A0BC-B06043A9C0A5}" destId="{AFD2ABAD-673F-4A8A-ADB7-AEE0F782CE6B}" srcOrd="0" destOrd="0" presId="urn:microsoft.com/office/officeart/2008/layout/LinedList"/>
    <dgm:cxn modelId="{912E4363-DFEA-4F87-A001-38900277B097}" type="presOf" srcId="{B44540A6-2685-40F3-9543-3D7AB6AA7EE2}" destId="{48D38F9C-0FBD-4082-B01D-EA7DD27FBBAB}" srcOrd="0" destOrd="0" presId="urn:microsoft.com/office/officeart/2008/layout/LinedList"/>
    <dgm:cxn modelId="{49B1E44F-6429-4017-8F36-E44F4BE610C5}" type="presOf" srcId="{8A370462-E3FF-4607-B868-B88284845742}" destId="{C5976851-BB89-44AA-BB2E-4AB11D2B7C67}" srcOrd="0" destOrd="0" presId="urn:microsoft.com/office/officeart/2008/layout/LinedList"/>
    <dgm:cxn modelId="{8E422675-8E3E-4C66-A241-7C36EEC2A977}" type="presOf" srcId="{4078FF4F-9BB2-4F82-9087-BB93D725113A}" destId="{A61893C6-A0C2-4A2A-BB0E-F14F8813F0CD}" srcOrd="0" destOrd="0" presId="urn:microsoft.com/office/officeart/2008/layout/LinedList"/>
    <dgm:cxn modelId="{25F5717F-D150-4F05-ADF8-A98F47C9D3F8}" srcId="{049945F4-338A-457C-B7E0-72E04AB88B51}" destId="{4078FF4F-9BB2-4F82-9087-BB93D725113A}" srcOrd="2" destOrd="0" parTransId="{F71BA3F4-4ED6-485A-9529-86D49529970C}" sibTransId="{A15C8E3A-84DD-4C7D-87EB-668F9CAB7F77}"/>
    <dgm:cxn modelId="{43DE63AF-BDDE-488E-AF5C-1E03194ECE4B}" srcId="{049945F4-338A-457C-B7E0-72E04AB88B51}" destId="{8A370462-E3FF-4607-B868-B88284845742}" srcOrd="1" destOrd="0" parTransId="{D7F9899C-C3C8-45EE-9938-BA1E03BA4223}" sibTransId="{F7681514-8ED5-4F96-B269-279097BA749A}"/>
    <dgm:cxn modelId="{50B9BDDC-8C88-4705-8A7A-377A16073CE5}" type="presOf" srcId="{049945F4-338A-457C-B7E0-72E04AB88B51}" destId="{FA422BA0-E538-4A0B-BADC-50C5773DE202}" srcOrd="0" destOrd="0" presId="urn:microsoft.com/office/officeart/2008/layout/LinedList"/>
    <dgm:cxn modelId="{AA172525-1EB9-41C2-903E-C8928FA220F6}" type="presParOf" srcId="{FA422BA0-E538-4A0B-BADC-50C5773DE202}" destId="{9E2A0F30-5AB0-4A1D-AE74-A8DA8646598F}" srcOrd="0" destOrd="0" presId="urn:microsoft.com/office/officeart/2008/layout/LinedList"/>
    <dgm:cxn modelId="{11DFA05C-A47F-40DF-A88C-FA615ED6024A}" type="presParOf" srcId="{FA422BA0-E538-4A0B-BADC-50C5773DE202}" destId="{4813D88F-5FA5-4767-9D16-8CA68190F936}" srcOrd="1" destOrd="0" presId="urn:microsoft.com/office/officeart/2008/layout/LinedList"/>
    <dgm:cxn modelId="{6B77E76A-7743-4DAF-852B-9AED08DAE0F6}" type="presParOf" srcId="{4813D88F-5FA5-4767-9D16-8CA68190F936}" destId="{48D38F9C-0FBD-4082-B01D-EA7DD27FBBAB}" srcOrd="0" destOrd="0" presId="urn:microsoft.com/office/officeart/2008/layout/LinedList"/>
    <dgm:cxn modelId="{3DC4EB2F-5DCF-43DB-9604-0DF8B5933039}" type="presParOf" srcId="{4813D88F-5FA5-4767-9D16-8CA68190F936}" destId="{C7946154-C1C6-480F-B61F-F6B4EBA13555}" srcOrd="1" destOrd="0" presId="urn:microsoft.com/office/officeart/2008/layout/LinedList"/>
    <dgm:cxn modelId="{E70215C2-5D02-46D0-B71E-CD418629E473}" type="presParOf" srcId="{FA422BA0-E538-4A0B-BADC-50C5773DE202}" destId="{B51A1A74-DC4F-4BA1-B6EE-BD0C7B0081A0}" srcOrd="2" destOrd="0" presId="urn:microsoft.com/office/officeart/2008/layout/LinedList"/>
    <dgm:cxn modelId="{90A66F6F-4654-4508-B379-29A335AF9D1C}" type="presParOf" srcId="{FA422BA0-E538-4A0B-BADC-50C5773DE202}" destId="{382234DA-D0DC-4D6B-9FDB-F965D594484A}" srcOrd="3" destOrd="0" presId="urn:microsoft.com/office/officeart/2008/layout/LinedList"/>
    <dgm:cxn modelId="{6A407FC8-5ADC-41CD-ACE2-FDF8ACBE2B54}" type="presParOf" srcId="{382234DA-D0DC-4D6B-9FDB-F965D594484A}" destId="{C5976851-BB89-44AA-BB2E-4AB11D2B7C67}" srcOrd="0" destOrd="0" presId="urn:microsoft.com/office/officeart/2008/layout/LinedList"/>
    <dgm:cxn modelId="{F4AF3832-23CC-4F63-8353-0C2B46E962AF}" type="presParOf" srcId="{382234DA-D0DC-4D6B-9FDB-F965D594484A}" destId="{D283C51C-3BCC-45E6-BE31-F5283707E615}" srcOrd="1" destOrd="0" presId="urn:microsoft.com/office/officeart/2008/layout/LinedList"/>
    <dgm:cxn modelId="{68639682-A046-42CB-87A3-4C0DFB56DC48}" type="presParOf" srcId="{FA422BA0-E538-4A0B-BADC-50C5773DE202}" destId="{89B60FEE-32EC-4B1E-9397-70062F8A8844}" srcOrd="4" destOrd="0" presId="urn:microsoft.com/office/officeart/2008/layout/LinedList"/>
    <dgm:cxn modelId="{DDF0AE3E-D83C-4866-8A05-F460F8AE39B3}" type="presParOf" srcId="{FA422BA0-E538-4A0B-BADC-50C5773DE202}" destId="{E0E2B378-0DE0-44E9-B401-C6FF04F19BF2}" srcOrd="5" destOrd="0" presId="urn:microsoft.com/office/officeart/2008/layout/LinedList"/>
    <dgm:cxn modelId="{866E6891-E7C8-4202-A7F9-71B7792FCC49}" type="presParOf" srcId="{E0E2B378-0DE0-44E9-B401-C6FF04F19BF2}" destId="{A61893C6-A0C2-4A2A-BB0E-F14F8813F0CD}" srcOrd="0" destOrd="0" presId="urn:microsoft.com/office/officeart/2008/layout/LinedList"/>
    <dgm:cxn modelId="{454FA472-E491-4267-BC85-E51293B9C8B1}" type="presParOf" srcId="{E0E2B378-0DE0-44E9-B401-C6FF04F19BF2}" destId="{E6CA22D4-FCBF-4C5A-B6D5-552313800056}" srcOrd="1" destOrd="0" presId="urn:microsoft.com/office/officeart/2008/layout/LinedList"/>
    <dgm:cxn modelId="{79FE2EE1-9A26-4525-9739-E2A4B70B3705}" type="presParOf" srcId="{FA422BA0-E538-4A0B-BADC-50C5773DE202}" destId="{8116B251-E4B9-475E-AFE5-59C93183D59E}" srcOrd="6" destOrd="0" presId="urn:microsoft.com/office/officeart/2008/layout/LinedList"/>
    <dgm:cxn modelId="{4595F028-D464-4F28-A809-5904052EC33C}" type="presParOf" srcId="{FA422BA0-E538-4A0B-BADC-50C5773DE202}" destId="{437920C1-2BC9-4A41-B4A9-8E14DFF0F16D}" srcOrd="7" destOrd="0" presId="urn:microsoft.com/office/officeart/2008/layout/LinedList"/>
    <dgm:cxn modelId="{0FFCA34C-A935-460A-A941-54FB1578C8AB}" type="presParOf" srcId="{437920C1-2BC9-4A41-B4A9-8E14DFF0F16D}" destId="{C1870F08-67E9-4A89-AFD3-D41E2B370D33}" srcOrd="0" destOrd="0" presId="urn:microsoft.com/office/officeart/2008/layout/LinedList"/>
    <dgm:cxn modelId="{F359421E-3843-4833-B4B5-70338B2A90A0}" type="presParOf" srcId="{437920C1-2BC9-4A41-B4A9-8E14DFF0F16D}" destId="{32111153-A592-4ED4-9F33-160A44703AF7}" srcOrd="1" destOrd="0" presId="urn:microsoft.com/office/officeart/2008/layout/LinedList"/>
    <dgm:cxn modelId="{5EF0C01E-9B59-46EE-8FF0-5345E3F440EE}" type="presParOf" srcId="{FA422BA0-E538-4A0B-BADC-50C5773DE202}" destId="{78F9BC43-AF5E-4A36-BE9A-A83196AC8C71}" srcOrd="8" destOrd="0" presId="urn:microsoft.com/office/officeart/2008/layout/LinedList"/>
    <dgm:cxn modelId="{5A77E3E9-F3F4-4BD0-AF27-F0A1EE81B41E}" type="presParOf" srcId="{FA422BA0-E538-4A0B-BADC-50C5773DE202}" destId="{00B34937-3397-45D7-8F34-B26BB5AC5258}" srcOrd="9" destOrd="0" presId="urn:microsoft.com/office/officeart/2008/layout/LinedList"/>
    <dgm:cxn modelId="{4713EB73-0FD2-4B57-BFAA-7A2BFC3F186E}" type="presParOf" srcId="{00B34937-3397-45D7-8F34-B26BB5AC5258}" destId="{AFD2ABAD-673F-4A8A-ADB7-AEE0F782CE6B}" srcOrd="0" destOrd="0" presId="urn:microsoft.com/office/officeart/2008/layout/LinedList"/>
    <dgm:cxn modelId="{1FF12F07-F737-4949-A7C2-95EE20543A89}" type="presParOf" srcId="{00B34937-3397-45D7-8F34-B26BB5AC5258}" destId="{ED83E63E-2050-408A-A630-4098F1820C48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17AA5386-BA19-4D34-A995-793A7B2B9F37}" type="doc">
      <dgm:prSet loTypeId="urn:microsoft.com/office/officeart/2008/layout/LinedList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D20FDFB0-61A0-4778-8971-9054442B11A2}">
      <dgm:prSet custT="1"/>
      <dgm:spPr/>
      <dgm:t>
        <a:bodyPr/>
        <a:lstStyle/>
        <a:p>
          <a:r>
            <a:rPr lang="en-US" sz="2400"/>
            <a:t>No phones in the rooms</a:t>
          </a:r>
        </a:p>
      </dgm:t>
    </dgm:pt>
    <dgm:pt modelId="{8A04FBA4-7FCB-41D6-AA57-F6B306574823}" type="parTrans" cxnId="{E42A700E-712E-4552-8AAE-F7D6FF4744AC}">
      <dgm:prSet/>
      <dgm:spPr/>
      <dgm:t>
        <a:bodyPr/>
        <a:lstStyle/>
        <a:p>
          <a:endParaRPr lang="en-US" sz="1200"/>
        </a:p>
      </dgm:t>
    </dgm:pt>
    <dgm:pt modelId="{3B1F1B5C-FE0E-4CED-B7D1-4D2FB91298E0}" type="sibTrans" cxnId="{E42A700E-712E-4552-8AAE-F7D6FF4744AC}">
      <dgm:prSet/>
      <dgm:spPr/>
      <dgm:t>
        <a:bodyPr/>
        <a:lstStyle/>
        <a:p>
          <a:endParaRPr lang="en-US" sz="1200"/>
        </a:p>
      </dgm:t>
    </dgm:pt>
    <dgm:pt modelId="{514E31DB-6F88-4B57-9CC1-0F15B444A14C}">
      <dgm:prSet custT="1"/>
      <dgm:spPr/>
      <dgm:t>
        <a:bodyPr/>
        <a:lstStyle/>
        <a:p>
          <a:r>
            <a:rPr lang="en-US" sz="2400"/>
            <a:t>Some lights are not turn off</a:t>
          </a:r>
        </a:p>
      </dgm:t>
    </dgm:pt>
    <dgm:pt modelId="{7225B1A5-E494-419E-A1B9-2E4644854A77}" type="parTrans" cxnId="{508B6894-B0FE-4128-967C-927B0038F8ED}">
      <dgm:prSet/>
      <dgm:spPr/>
      <dgm:t>
        <a:bodyPr/>
        <a:lstStyle/>
        <a:p>
          <a:endParaRPr lang="en-US" sz="1200"/>
        </a:p>
      </dgm:t>
    </dgm:pt>
    <dgm:pt modelId="{C2E53AD0-AFC3-4E5B-AC5B-0E19D7A08061}" type="sibTrans" cxnId="{508B6894-B0FE-4128-967C-927B0038F8ED}">
      <dgm:prSet/>
      <dgm:spPr/>
      <dgm:t>
        <a:bodyPr/>
        <a:lstStyle/>
        <a:p>
          <a:endParaRPr lang="en-US" sz="1200"/>
        </a:p>
      </dgm:t>
    </dgm:pt>
    <dgm:pt modelId="{0A06FFA0-E12B-47DC-982F-AD33ACE9ADCA}">
      <dgm:prSet custT="1"/>
      <dgm:spPr/>
      <dgm:t>
        <a:bodyPr/>
        <a:lstStyle/>
        <a:p>
          <a:r>
            <a:rPr lang="en-US" sz="2400"/>
            <a:t>Small rooms</a:t>
          </a:r>
        </a:p>
      </dgm:t>
    </dgm:pt>
    <dgm:pt modelId="{411660AE-3BFC-4B37-87B9-688C10BB2EA4}" type="parTrans" cxnId="{BE57C368-51E1-4D4C-BB1B-6B90989E2CD4}">
      <dgm:prSet/>
      <dgm:spPr/>
      <dgm:t>
        <a:bodyPr/>
        <a:lstStyle/>
        <a:p>
          <a:endParaRPr lang="en-US" sz="1200"/>
        </a:p>
      </dgm:t>
    </dgm:pt>
    <dgm:pt modelId="{91C28C70-1151-4B8D-B962-387132279EE1}" type="sibTrans" cxnId="{BE57C368-51E1-4D4C-BB1B-6B90989E2CD4}">
      <dgm:prSet/>
      <dgm:spPr/>
      <dgm:t>
        <a:bodyPr/>
        <a:lstStyle/>
        <a:p>
          <a:endParaRPr lang="en-US" sz="1200"/>
        </a:p>
      </dgm:t>
    </dgm:pt>
    <dgm:pt modelId="{3B85611B-AEC3-47A9-A728-3240EAA20F01}">
      <dgm:prSet custT="1"/>
      <dgm:spPr/>
      <dgm:t>
        <a:bodyPr/>
        <a:lstStyle/>
        <a:p>
          <a:r>
            <a:rPr lang="en-US" sz="2400"/>
            <a:t>No Fridge in the rooms</a:t>
          </a:r>
        </a:p>
      </dgm:t>
    </dgm:pt>
    <dgm:pt modelId="{EAA623D6-3E2D-448C-B3B0-E9A7C522BB80}" type="parTrans" cxnId="{CB1F7655-CDBC-463A-8DC9-166E08F0579E}">
      <dgm:prSet/>
      <dgm:spPr/>
      <dgm:t>
        <a:bodyPr/>
        <a:lstStyle/>
        <a:p>
          <a:endParaRPr lang="en-US" sz="1200"/>
        </a:p>
      </dgm:t>
    </dgm:pt>
    <dgm:pt modelId="{4269FCAC-C04D-4EDB-BE21-40CFBDC3672E}" type="sibTrans" cxnId="{CB1F7655-CDBC-463A-8DC9-166E08F0579E}">
      <dgm:prSet/>
      <dgm:spPr/>
      <dgm:t>
        <a:bodyPr/>
        <a:lstStyle/>
        <a:p>
          <a:endParaRPr lang="en-US" sz="1200"/>
        </a:p>
      </dgm:t>
    </dgm:pt>
    <dgm:pt modelId="{FA73F446-15F0-4B83-ABEE-4725037B60E3}">
      <dgm:prSet custT="1"/>
      <dgm:spPr/>
      <dgm:t>
        <a:bodyPr/>
        <a:lstStyle/>
        <a:p>
          <a:r>
            <a:rPr lang="en-US" sz="2400"/>
            <a:t>Not many wellness features</a:t>
          </a:r>
        </a:p>
      </dgm:t>
    </dgm:pt>
    <dgm:pt modelId="{77221DD0-4792-47D1-BFB5-64C0A62E3074}" type="parTrans" cxnId="{DBE203D2-8208-4226-8117-879421D1C294}">
      <dgm:prSet/>
      <dgm:spPr/>
      <dgm:t>
        <a:bodyPr/>
        <a:lstStyle/>
        <a:p>
          <a:endParaRPr lang="en-US" sz="1200"/>
        </a:p>
      </dgm:t>
    </dgm:pt>
    <dgm:pt modelId="{00B6C834-71E5-46A5-AAB6-0F88023C9194}" type="sibTrans" cxnId="{DBE203D2-8208-4226-8117-879421D1C294}">
      <dgm:prSet/>
      <dgm:spPr/>
      <dgm:t>
        <a:bodyPr/>
        <a:lstStyle/>
        <a:p>
          <a:endParaRPr lang="en-US" sz="1200"/>
        </a:p>
      </dgm:t>
    </dgm:pt>
    <dgm:pt modelId="{0B6786BB-4A6B-43CB-91E2-411538475EB2}" type="pres">
      <dgm:prSet presAssocID="{17AA5386-BA19-4D34-A995-793A7B2B9F37}" presName="vert0" presStyleCnt="0">
        <dgm:presLayoutVars>
          <dgm:dir/>
          <dgm:animOne val="branch"/>
          <dgm:animLvl val="lvl"/>
        </dgm:presLayoutVars>
      </dgm:prSet>
      <dgm:spPr/>
    </dgm:pt>
    <dgm:pt modelId="{9CE9AB8C-F740-4C44-B540-0043FF85C6A4}" type="pres">
      <dgm:prSet presAssocID="{D20FDFB0-61A0-4778-8971-9054442B11A2}" presName="thickLine" presStyleLbl="alignNode1" presStyleIdx="0" presStyleCnt="5"/>
      <dgm:spPr/>
    </dgm:pt>
    <dgm:pt modelId="{49C6C313-D34A-418E-BBEA-29C694B60C52}" type="pres">
      <dgm:prSet presAssocID="{D20FDFB0-61A0-4778-8971-9054442B11A2}" presName="horz1" presStyleCnt="0"/>
      <dgm:spPr/>
    </dgm:pt>
    <dgm:pt modelId="{6B35FE5C-C435-4121-8F06-94BC1D459B13}" type="pres">
      <dgm:prSet presAssocID="{D20FDFB0-61A0-4778-8971-9054442B11A2}" presName="tx1" presStyleLbl="revTx" presStyleIdx="0" presStyleCnt="5"/>
      <dgm:spPr/>
    </dgm:pt>
    <dgm:pt modelId="{207A07ED-408A-4F62-B587-9DE08480CA7B}" type="pres">
      <dgm:prSet presAssocID="{D20FDFB0-61A0-4778-8971-9054442B11A2}" presName="vert1" presStyleCnt="0"/>
      <dgm:spPr/>
    </dgm:pt>
    <dgm:pt modelId="{CCE0B749-741D-4D1E-AE22-18C44D40FF0C}" type="pres">
      <dgm:prSet presAssocID="{514E31DB-6F88-4B57-9CC1-0F15B444A14C}" presName="thickLine" presStyleLbl="alignNode1" presStyleIdx="1" presStyleCnt="5"/>
      <dgm:spPr/>
    </dgm:pt>
    <dgm:pt modelId="{EB6299DC-DAFC-44C4-AD05-CE36534C77DF}" type="pres">
      <dgm:prSet presAssocID="{514E31DB-6F88-4B57-9CC1-0F15B444A14C}" presName="horz1" presStyleCnt="0"/>
      <dgm:spPr/>
    </dgm:pt>
    <dgm:pt modelId="{3CB5BC28-F6B3-412E-9029-A0F9DF33FEF5}" type="pres">
      <dgm:prSet presAssocID="{514E31DB-6F88-4B57-9CC1-0F15B444A14C}" presName="tx1" presStyleLbl="revTx" presStyleIdx="1" presStyleCnt="5"/>
      <dgm:spPr/>
    </dgm:pt>
    <dgm:pt modelId="{28D8DA38-25BE-41B5-AA62-551E39E7DACA}" type="pres">
      <dgm:prSet presAssocID="{514E31DB-6F88-4B57-9CC1-0F15B444A14C}" presName="vert1" presStyleCnt="0"/>
      <dgm:spPr/>
    </dgm:pt>
    <dgm:pt modelId="{62D985D8-0D56-414C-99B5-7AA651CB618A}" type="pres">
      <dgm:prSet presAssocID="{0A06FFA0-E12B-47DC-982F-AD33ACE9ADCA}" presName="thickLine" presStyleLbl="alignNode1" presStyleIdx="2" presStyleCnt="5"/>
      <dgm:spPr/>
    </dgm:pt>
    <dgm:pt modelId="{1BF747A2-1070-4F46-BC7C-011EF089A070}" type="pres">
      <dgm:prSet presAssocID="{0A06FFA0-E12B-47DC-982F-AD33ACE9ADCA}" presName="horz1" presStyleCnt="0"/>
      <dgm:spPr/>
    </dgm:pt>
    <dgm:pt modelId="{6BE2910D-CACD-4567-B557-D7B955861856}" type="pres">
      <dgm:prSet presAssocID="{0A06FFA0-E12B-47DC-982F-AD33ACE9ADCA}" presName="tx1" presStyleLbl="revTx" presStyleIdx="2" presStyleCnt="5"/>
      <dgm:spPr/>
    </dgm:pt>
    <dgm:pt modelId="{7B5B7914-B80E-4085-BD6B-209EF5163826}" type="pres">
      <dgm:prSet presAssocID="{0A06FFA0-E12B-47DC-982F-AD33ACE9ADCA}" presName="vert1" presStyleCnt="0"/>
      <dgm:spPr/>
    </dgm:pt>
    <dgm:pt modelId="{5F1F6B9D-F994-40FB-96DD-C8B00DCDC540}" type="pres">
      <dgm:prSet presAssocID="{3B85611B-AEC3-47A9-A728-3240EAA20F01}" presName="thickLine" presStyleLbl="alignNode1" presStyleIdx="3" presStyleCnt="5"/>
      <dgm:spPr/>
    </dgm:pt>
    <dgm:pt modelId="{A03325CA-96B1-46A1-9EF2-43A242EC6ADA}" type="pres">
      <dgm:prSet presAssocID="{3B85611B-AEC3-47A9-A728-3240EAA20F01}" presName="horz1" presStyleCnt="0"/>
      <dgm:spPr/>
    </dgm:pt>
    <dgm:pt modelId="{1715FB51-6B18-4694-BE1F-B21D33AE6ED1}" type="pres">
      <dgm:prSet presAssocID="{3B85611B-AEC3-47A9-A728-3240EAA20F01}" presName="tx1" presStyleLbl="revTx" presStyleIdx="3" presStyleCnt="5"/>
      <dgm:spPr/>
    </dgm:pt>
    <dgm:pt modelId="{8D0A28F7-273F-4EBB-9362-5A63B29E3CE2}" type="pres">
      <dgm:prSet presAssocID="{3B85611B-AEC3-47A9-A728-3240EAA20F01}" presName="vert1" presStyleCnt="0"/>
      <dgm:spPr/>
    </dgm:pt>
    <dgm:pt modelId="{380B4B01-A926-4FE7-BD90-68C150E15699}" type="pres">
      <dgm:prSet presAssocID="{FA73F446-15F0-4B83-ABEE-4725037B60E3}" presName="thickLine" presStyleLbl="alignNode1" presStyleIdx="4" presStyleCnt="5"/>
      <dgm:spPr/>
    </dgm:pt>
    <dgm:pt modelId="{CA441EDC-82B5-48E5-BF48-F1284F94A1FD}" type="pres">
      <dgm:prSet presAssocID="{FA73F446-15F0-4B83-ABEE-4725037B60E3}" presName="horz1" presStyleCnt="0"/>
      <dgm:spPr/>
    </dgm:pt>
    <dgm:pt modelId="{84A7F0FF-8D75-4A5E-9449-ADB964202323}" type="pres">
      <dgm:prSet presAssocID="{FA73F446-15F0-4B83-ABEE-4725037B60E3}" presName="tx1" presStyleLbl="revTx" presStyleIdx="4" presStyleCnt="5"/>
      <dgm:spPr/>
    </dgm:pt>
    <dgm:pt modelId="{7BE5880F-2C08-44A5-8CBA-1AAAC7E97111}" type="pres">
      <dgm:prSet presAssocID="{FA73F446-15F0-4B83-ABEE-4725037B60E3}" presName="vert1" presStyleCnt="0"/>
      <dgm:spPr/>
    </dgm:pt>
  </dgm:ptLst>
  <dgm:cxnLst>
    <dgm:cxn modelId="{4C186301-19E2-483A-B92F-1DE07021A80D}" type="presOf" srcId="{17AA5386-BA19-4D34-A995-793A7B2B9F37}" destId="{0B6786BB-4A6B-43CB-91E2-411538475EB2}" srcOrd="0" destOrd="0" presId="urn:microsoft.com/office/officeart/2008/layout/LinedList"/>
    <dgm:cxn modelId="{E42A700E-712E-4552-8AAE-F7D6FF4744AC}" srcId="{17AA5386-BA19-4D34-A995-793A7B2B9F37}" destId="{D20FDFB0-61A0-4778-8971-9054442B11A2}" srcOrd="0" destOrd="0" parTransId="{8A04FBA4-7FCB-41D6-AA57-F6B306574823}" sibTransId="{3B1F1B5C-FE0E-4CED-B7D1-4D2FB91298E0}"/>
    <dgm:cxn modelId="{BE57C368-51E1-4D4C-BB1B-6B90989E2CD4}" srcId="{17AA5386-BA19-4D34-A995-793A7B2B9F37}" destId="{0A06FFA0-E12B-47DC-982F-AD33ACE9ADCA}" srcOrd="2" destOrd="0" parTransId="{411660AE-3BFC-4B37-87B9-688C10BB2EA4}" sibTransId="{91C28C70-1151-4B8D-B962-387132279EE1}"/>
    <dgm:cxn modelId="{2288124E-AEA3-4B2D-BBA6-29D647A87E02}" type="presOf" srcId="{3B85611B-AEC3-47A9-A728-3240EAA20F01}" destId="{1715FB51-6B18-4694-BE1F-B21D33AE6ED1}" srcOrd="0" destOrd="0" presId="urn:microsoft.com/office/officeart/2008/layout/LinedList"/>
    <dgm:cxn modelId="{CB1F7655-CDBC-463A-8DC9-166E08F0579E}" srcId="{17AA5386-BA19-4D34-A995-793A7B2B9F37}" destId="{3B85611B-AEC3-47A9-A728-3240EAA20F01}" srcOrd="3" destOrd="0" parTransId="{EAA623D6-3E2D-448C-B3B0-E9A7C522BB80}" sibTransId="{4269FCAC-C04D-4EDB-BE21-40CFBDC3672E}"/>
    <dgm:cxn modelId="{90C36977-70FD-4147-B3E4-5FBB1D801DE6}" type="presOf" srcId="{514E31DB-6F88-4B57-9CC1-0F15B444A14C}" destId="{3CB5BC28-F6B3-412E-9029-A0F9DF33FEF5}" srcOrd="0" destOrd="0" presId="urn:microsoft.com/office/officeart/2008/layout/LinedList"/>
    <dgm:cxn modelId="{8EB6EF8C-7256-4A71-A4CC-91E4C205FB1F}" type="presOf" srcId="{0A06FFA0-E12B-47DC-982F-AD33ACE9ADCA}" destId="{6BE2910D-CACD-4567-B557-D7B955861856}" srcOrd="0" destOrd="0" presId="urn:microsoft.com/office/officeart/2008/layout/LinedList"/>
    <dgm:cxn modelId="{508B6894-B0FE-4128-967C-927B0038F8ED}" srcId="{17AA5386-BA19-4D34-A995-793A7B2B9F37}" destId="{514E31DB-6F88-4B57-9CC1-0F15B444A14C}" srcOrd="1" destOrd="0" parTransId="{7225B1A5-E494-419E-A1B9-2E4644854A77}" sibTransId="{C2E53AD0-AFC3-4E5B-AC5B-0E19D7A08061}"/>
    <dgm:cxn modelId="{F90A9AA2-9681-47F1-8E5E-F274F76BA1C8}" type="presOf" srcId="{FA73F446-15F0-4B83-ABEE-4725037B60E3}" destId="{84A7F0FF-8D75-4A5E-9449-ADB964202323}" srcOrd="0" destOrd="0" presId="urn:microsoft.com/office/officeart/2008/layout/LinedList"/>
    <dgm:cxn modelId="{DBE203D2-8208-4226-8117-879421D1C294}" srcId="{17AA5386-BA19-4D34-A995-793A7B2B9F37}" destId="{FA73F446-15F0-4B83-ABEE-4725037B60E3}" srcOrd="4" destOrd="0" parTransId="{77221DD0-4792-47D1-BFB5-64C0A62E3074}" sibTransId="{00B6C834-71E5-46A5-AAB6-0F88023C9194}"/>
    <dgm:cxn modelId="{7B0E59DF-7C2B-45B8-8333-9D1FFA22B353}" type="presOf" srcId="{D20FDFB0-61A0-4778-8971-9054442B11A2}" destId="{6B35FE5C-C435-4121-8F06-94BC1D459B13}" srcOrd="0" destOrd="0" presId="urn:microsoft.com/office/officeart/2008/layout/LinedList"/>
    <dgm:cxn modelId="{CA4823D4-2D03-42A6-9F91-4B301BB43508}" type="presParOf" srcId="{0B6786BB-4A6B-43CB-91E2-411538475EB2}" destId="{9CE9AB8C-F740-4C44-B540-0043FF85C6A4}" srcOrd="0" destOrd="0" presId="urn:microsoft.com/office/officeart/2008/layout/LinedList"/>
    <dgm:cxn modelId="{12812E67-66AD-4A78-B32A-3FB30ACE2F32}" type="presParOf" srcId="{0B6786BB-4A6B-43CB-91E2-411538475EB2}" destId="{49C6C313-D34A-418E-BBEA-29C694B60C52}" srcOrd="1" destOrd="0" presId="urn:microsoft.com/office/officeart/2008/layout/LinedList"/>
    <dgm:cxn modelId="{492F72F5-DBDB-413C-A3C0-819A99EA2162}" type="presParOf" srcId="{49C6C313-D34A-418E-BBEA-29C694B60C52}" destId="{6B35FE5C-C435-4121-8F06-94BC1D459B13}" srcOrd="0" destOrd="0" presId="urn:microsoft.com/office/officeart/2008/layout/LinedList"/>
    <dgm:cxn modelId="{32288C32-90E8-4F1A-B4EA-DA7DFFB00479}" type="presParOf" srcId="{49C6C313-D34A-418E-BBEA-29C694B60C52}" destId="{207A07ED-408A-4F62-B587-9DE08480CA7B}" srcOrd="1" destOrd="0" presId="urn:microsoft.com/office/officeart/2008/layout/LinedList"/>
    <dgm:cxn modelId="{C9FDB257-A0CA-494F-BD13-17213A5E3760}" type="presParOf" srcId="{0B6786BB-4A6B-43CB-91E2-411538475EB2}" destId="{CCE0B749-741D-4D1E-AE22-18C44D40FF0C}" srcOrd="2" destOrd="0" presId="urn:microsoft.com/office/officeart/2008/layout/LinedList"/>
    <dgm:cxn modelId="{727B7549-E39F-42E7-B37D-A102071BAB86}" type="presParOf" srcId="{0B6786BB-4A6B-43CB-91E2-411538475EB2}" destId="{EB6299DC-DAFC-44C4-AD05-CE36534C77DF}" srcOrd="3" destOrd="0" presId="urn:microsoft.com/office/officeart/2008/layout/LinedList"/>
    <dgm:cxn modelId="{80A07150-6461-4C33-9A4E-F06802F6C945}" type="presParOf" srcId="{EB6299DC-DAFC-44C4-AD05-CE36534C77DF}" destId="{3CB5BC28-F6B3-412E-9029-A0F9DF33FEF5}" srcOrd="0" destOrd="0" presId="urn:microsoft.com/office/officeart/2008/layout/LinedList"/>
    <dgm:cxn modelId="{4A83D312-6746-49AA-B963-13EC3A04F99E}" type="presParOf" srcId="{EB6299DC-DAFC-44C4-AD05-CE36534C77DF}" destId="{28D8DA38-25BE-41B5-AA62-551E39E7DACA}" srcOrd="1" destOrd="0" presId="urn:microsoft.com/office/officeart/2008/layout/LinedList"/>
    <dgm:cxn modelId="{5868F673-9E34-466E-94AB-7778D42A7EE5}" type="presParOf" srcId="{0B6786BB-4A6B-43CB-91E2-411538475EB2}" destId="{62D985D8-0D56-414C-99B5-7AA651CB618A}" srcOrd="4" destOrd="0" presId="urn:microsoft.com/office/officeart/2008/layout/LinedList"/>
    <dgm:cxn modelId="{A68B18C2-0582-47F2-9E56-2E3E0356CA73}" type="presParOf" srcId="{0B6786BB-4A6B-43CB-91E2-411538475EB2}" destId="{1BF747A2-1070-4F46-BC7C-011EF089A070}" srcOrd="5" destOrd="0" presId="urn:microsoft.com/office/officeart/2008/layout/LinedList"/>
    <dgm:cxn modelId="{21FBBBCC-7ADF-4383-8B0B-23E61EED88D9}" type="presParOf" srcId="{1BF747A2-1070-4F46-BC7C-011EF089A070}" destId="{6BE2910D-CACD-4567-B557-D7B955861856}" srcOrd="0" destOrd="0" presId="urn:microsoft.com/office/officeart/2008/layout/LinedList"/>
    <dgm:cxn modelId="{581C6DB2-A799-432D-A979-CB5203C8093D}" type="presParOf" srcId="{1BF747A2-1070-4F46-BC7C-011EF089A070}" destId="{7B5B7914-B80E-4085-BD6B-209EF5163826}" srcOrd="1" destOrd="0" presId="urn:microsoft.com/office/officeart/2008/layout/LinedList"/>
    <dgm:cxn modelId="{0722CDE9-3F4D-4BC5-8F8E-A6951226CA83}" type="presParOf" srcId="{0B6786BB-4A6B-43CB-91E2-411538475EB2}" destId="{5F1F6B9D-F994-40FB-96DD-C8B00DCDC540}" srcOrd="6" destOrd="0" presId="urn:microsoft.com/office/officeart/2008/layout/LinedList"/>
    <dgm:cxn modelId="{1488AF7D-0368-40BB-BA6F-2BC77E0150C0}" type="presParOf" srcId="{0B6786BB-4A6B-43CB-91E2-411538475EB2}" destId="{A03325CA-96B1-46A1-9EF2-43A242EC6ADA}" srcOrd="7" destOrd="0" presId="urn:microsoft.com/office/officeart/2008/layout/LinedList"/>
    <dgm:cxn modelId="{E3A3414F-6E96-42D0-9D38-F7C04815F14B}" type="presParOf" srcId="{A03325CA-96B1-46A1-9EF2-43A242EC6ADA}" destId="{1715FB51-6B18-4694-BE1F-B21D33AE6ED1}" srcOrd="0" destOrd="0" presId="urn:microsoft.com/office/officeart/2008/layout/LinedList"/>
    <dgm:cxn modelId="{2B6A50CA-2E9A-4932-BD51-2E40246B246A}" type="presParOf" srcId="{A03325CA-96B1-46A1-9EF2-43A242EC6ADA}" destId="{8D0A28F7-273F-4EBB-9362-5A63B29E3CE2}" srcOrd="1" destOrd="0" presId="urn:microsoft.com/office/officeart/2008/layout/LinedList"/>
    <dgm:cxn modelId="{8942A841-5B39-4562-A494-3514D6EDB430}" type="presParOf" srcId="{0B6786BB-4A6B-43CB-91E2-411538475EB2}" destId="{380B4B01-A926-4FE7-BD90-68C150E15699}" srcOrd="8" destOrd="0" presId="urn:microsoft.com/office/officeart/2008/layout/LinedList"/>
    <dgm:cxn modelId="{469B17DC-C6EB-4BC5-9DD5-ADD8759212D2}" type="presParOf" srcId="{0B6786BB-4A6B-43CB-91E2-411538475EB2}" destId="{CA441EDC-82B5-48E5-BF48-F1284F94A1FD}" srcOrd="9" destOrd="0" presId="urn:microsoft.com/office/officeart/2008/layout/LinedList"/>
    <dgm:cxn modelId="{81A9D759-1BA4-4B07-B88C-06194A16D768}" type="presParOf" srcId="{CA441EDC-82B5-48E5-BF48-F1284F94A1FD}" destId="{84A7F0FF-8D75-4A5E-9449-ADB964202323}" srcOrd="0" destOrd="0" presId="urn:microsoft.com/office/officeart/2008/layout/LinedList"/>
    <dgm:cxn modelId="{3EBFE0FF-7B0D-4F9E-8B3D-06F85C569BFA}" type="presParOf" srcId="{CA441EDC-82B5-48E5-BF48-F1284F94A1FD}" destId="{7BE5880F-2C08-44A5-8CBA-1AAAC7E97111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EA7DEDC4-FA8A-4512-ADD5-095504453A6B}" type="doc">
      <dgm:prSet loTypeId="urn:microsoft.com/office/officeart/2005/8/layout/matrix3" loCatId="matrix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EA236969-C49C-4DA2-BA4B-F71C359888AA}">
      <dgm:prSet/>
      <dgm:spPr/>
      <dgm:t>
        <a:bodyPr/>
        <a:lstStyle/>
        <a:p>
          <a:r>
            <a:rPr lang="en-US"/>
            <a:t>A new room Layout for young business travelers</a:t>
          </a:r>
        </a:p>
      </dgm:t>
    </dgm:pt>
    <dgm:pt modelId="{3AEBEB96-36D0-4076-97F0-F5596C539EA7}" type="parTrans" cxnId="{9AE7B241-534A-4EDD-8953-C0F3250BA78E}">
      <dgm:prSet/>
      <dgm:spPr/>
      <dgm:t>
        <a:bodyPr/>
        <a:lstStyle/>
        <a:p>
          <a:endParaRPr lang="en-US"/>
        </a:p>
      </dgm:t>
    </dgm:pt>
    <dgm:pt modelId="{C9B08999-1D03-4BC8-BFAA-22A0F73989EF}" type="sibTrans" cxnId="{9AE7B241-534A-4EDD-8953-C0F3250BA78E}">
      <dgm:prSet/>
      <dgm:spPr/>
      <dgm:t>
        <a:bodyPr/>
        <a:lstStyle/>
        <a:p>
          <a:endParaRPr lang="en-US"/>
        </a:p>
      </dgm:t>
    </dgm:pt>
    <dgm:pt modelId="{CCF0738B-BE8D-41CE-8280-2A0BD35E7689}">
      <dgm:prSet/>
      <dgm:spPr/>
      <dgm:t>
        <a:bodyPr/>
        <a:lstStyle/>
        <a:p>
          <a:r>
            <a:rPr lang="en-US" dirty="0"/>
            <a:t>Web based services- that connect with local food and social opportunities</a:t>
          </a:r>
        </a:p>
      </dgm:t>
    </dgm:pt>
    <dgm:pt modelId="{6F43BBE0-6276-4088-A1CB-7BD106501478}" type="parTrans" cxnId="{4E66F748-90AD-4629-898C-F36DF73CB994}">
      <dgm:prSet/>
      <dgm:spPr/>
      <dgm:t>
        <a:bodyPr/>
        <a:lstStyle/>
        <a:p>
          <a:endParaRPr lang="en-US"/>
        </a:p>
      </dgm:t>
    </dgm:pt>
    <dgm:pt modelId="{1B967676-85B6-400E-BCDC-96EB8BC856BD}" type="sibTrans" cxnId="{4E66F748-90AD-4629-898C-F36DF73CB994}">
      <dgm:prSet/>
      <dgm:spPr/>
      <dgm:t>
        <a:bodyPr/>
        <a:lstStyle/>
        <a:p>
          <a:endParaRPr lang="en-US"/>
        </a:p>
      </dgm:t>
    </dgm:pt>
    <dgm:pt modelId="{8DE85DDB-36AC-4560-B500-CB0B00CDB973}">
      <dgm:prSet/>
      <dgm:spPr/>
      <dgm:t>
        <a:bodyPr/>
        <a:lstStyle/>
        <a:p>
          <a:r>
            <a:rPr lang="en-US"/>
            <a:t>Add some additional features include, a mini fridge, phone  that support the guest comfort.</a:t>
          </a:r>
        </a:p>
      </dgm:t>
    </dgm:pt>
    <dgm:pt modelId="{1B292037-9162-42F3-BDB8-86909A01D031}" type="parTrans" cxnId="{F464515B-02CB-48E7-82D5-CDC6C4D0381D}">
      <dgm:prSet/>
      <dgm:spPr/>
      <dgm:t>
        <a:bodyPr/>
        <a:lstStyle/>
        <a:p>
          <a:endParaRPr lang="en-US"/>
        </a:p>
      </dgm:t>
    </dgm:pt>
    <dgm:pt modelId="{71236FA5-905A-4132-A143-195D8B05A4D1}" type="sibTrans" cxnId="{F464515B-02CB-48E7-82D5-CDC6C4D0381D}">
      <dgm:prSet/>
      <dgm:spPr/>
      <dgm:t>
        <a:bodyPr/>
        <a:lstStyle/>
        <a:p>
          <a:endParaRPr lang="en-US"/>
        </a:p>
      </dgm:t>
    </dgm:pt>
    <dgm:pt modelId="{C7426214-5D22-498C-BDDA-98185E9C1FC2}">
      <dgm:prSet/>
      <dgm:spPr/>
      <dgm:t>
        <a:bodyPr/>
        <a:lstStyle/>
        <a:p>
          <a:r>
            <a:rPr lang="en-US"/>
            <a:t>Add More wellness features like Westin brand hotels.</a:t>
          </a:r>
        </a:p>
      </dgm:t>
    </dgm:pt>
    <dgm:pt modelId="{959CC7DC-A9BA-4209-9753-833C5225CC45}" type="parTrans" cxnId="{AA755F57-D228-4267-826A-5D100FC4D8F4}">
      <dgm:prSet/>
      <dgm:spPr/>
      <dgm:t>
        <a:bodyPr/>
        <a:lstStyle/>
        <a:p>
          <a:endParaRPr lang="en-US"/>
        </a:p>
      </dgm:t>
    </dgm:pt>
    <dgm:pt modelId="{6EEF9C21-58D5-474B-91B5-F78996E0A229}" type="sibTrans" cxnId="{AA755F57-D228-4267-826A-5D100FC4D8F4}">
      <dgm:prSet/>
      <dgm:spPr/>
      <dgm:t>
        <a:bodyPr/>
        <a:lstStyle/>
        <a:p>
          <a:endParaRPr lang="en-US"/>
        </a:p>
      </dgm:t>
    </dgm:pt>
    <dgm:pt modelId="{235DEE15-B191-465F-867D-DA6F7A1D1924}" type="pres">
      <dgm:prSet presAssocID="{EA7DEDC4-FA8A-4512-ADD5-095504453A6B}" presName="matrix" presStyleCnt="0">
        <dgm:presLayoutVars>
          <dgm:chMax val="1"/>
          <dgm:dir/>
          <dgm:resizeHandles val="exact"/>
        </dgm:presLayoutVars>
      </dgm:prSet>
      <dgm:spPr/>
    </dgm:pt>
    <dgm:pt modelId="{97DC1B0C-6375-4141-8CEC-2849CBCAE564}" type="pres">
      <dgm:prSet presAssocID="{EA7DEDC4-FA8A-4512-ADD5-095504453A6B}" presName="diamond" presStyleLbl="bgShp" presStyleIdx="0" presStyleCnt="1"/>
      <dgm:spPr/>
    </dgm:pt>
    <dgm:pt modelId="{2663852C-F81A-4B5E-AA51-7A3542542FB0}" type="pres">
      <dgm:prSet presAssocID="{EA7DEDC4-FA8A-4512-ADD5-095504453A6B}" presName="quad1" presStyleLbl="node1" presStyleIdx="0" presStyleCnt="4">
        <dgm:presLayoutVars>
          <dgm:chMax val="0"/>
          <dgm:chPref val="0"/>
          <dgm:bulletEnabled val="1"/>
        </dgm:presLayoutVars>
      </dgm:prSet>
      <dgm:spPr/>
    </dgm:pt>
    <dgm:pt modelId="{DB02591D-C9EE-4F12-B8AC-CA3F6ABC909F}" type="pres">
      <dgm:prSet presAssocID="{EA7DEDC4-FA8A-4512-ADD5-095504453A6B}" presName="quad2" presStyleLbl="node1" presStyleIdx="1" presStyleCnt="4">
        <dgm:presLayoutVars>
          <dgm:chMax val="0"/>
          <dgm:chPref val="0"/>
          <dgm:bulletEnabled val="1"/>
        </dgm:presLayoutVars>
      </dgm:prSet>
      <dgm:spPr/>
    </dgm:pt>
    <dgm:pt modelId="{AE06DA90-2177-42FA-80A4-5A33C0316290}" type="pres">
      <dgm:prSet presAssocID="{EA7DEDC4-FA8A-4512-ADD5-095504453A6B}" presName="quad3" presStyleLbl="node1" presStyleIdx="2" presStyleCnt="4">
        <dgm:presLayoutVars>
          <dgm:chMax val="0"/>
          <dgm:chPref val="0"/>
          <dgm:bulletEnabled val="1"/>
        </dgm:presLayoutVars>
      </dgm:prSet>
      <dgm:spPr/>
    </dgm:pt>
    <dgm:pt modelId="{42118A0B-3584-403F-917E-FA67772E7990}" type="pres">
      <dgm:prSet presAssocID="{EA7DEDC4-FA8A-4512-ADD5-095504453A6B}" presName="quad4" presStyleLbl="node1" presStyleIdx="3" presStyleCnt="4">
        <dgm:presLayoutVars>
          <dgm:chMax val="0"/>
          <dgm:chPref val="0"/>
          <dgm:bulletEnabled val="1"/>
        </dgm:presLayoutVars>
      </dgm:prSet>
      <dgm:spPr/>
    </dgm:pt>
  </dgm:ptLst>
  <dgm:cxnLst>
    <dgm:cxn modelId="{934AB027-80F9-4233-B9D5-D9A7FE85C73D}" type="presOf" srcId="{EA7DEDC4-FA8A-4512-ADD5-095504453A6B}" destId="{235DEE15-B191-465F-867D-DA6F7A1D1924}" srcOrd="0" destOrd="0" presId="urn:microsoft.com/office/officeart/2005/8/layout/matrix3"/>
    <dgm:cxn modelId="{F464515B-02CB-48E7-82D5-CDC6C4D0381D}" srcId="{EA7DEDC4-FA8A-4512-ADD5-095504453A6B}" destId="{8DE85DDB-36AC-4560-B500-CB0B00CDB973}" srcOrd="2" destOrd="0" parTransId="{1B292037-9162-42F3-BDB8-86909A01D031}" sibTransId="{71236FA5-905A-4132-A143-195D8B05A4D1}"/>
    <dgm:cxn modelId="{90DA7B5E-E665-4DF4-BE5E-068F32702ED3}" type="presOf" srcId="{C7426214-5D22-498C-BDDA-98185E9C1FC2}" destId="{42118A0B-3584-403F-917E-FA67772E7990}" srcOrd="0" destOrd="0" presId="urn:microsoft.com/office/officeart/2005/8/layout/matrix3"/>
    <dgm:cxn modelId="{9AE7B241-534A-4EDD-8953-C0F3250BA78E}" srcId="{EA7DEDC4-FA8A-4512-ADD5-095504453A6B}" destId="{EA236969-C49C-4DA2-BA4B-F71C359888AA}" srcOrd="0" destOrd="0" parTransId="{3AEBEB96-36D0-4076-97F0-F5596C539EA7}" sibTransId="{C9B08999-1D03-4BC8-BFAA-22A0F73989EF}"/>
    <dgm:cxn modelId="{4E66F748-90AD-4629-898C-F36DF73CB994}" srcId="{EA7DEDC4-FA8A-4512-ADD5-095504453A6B}" destId="{CCF0738B-BE8D-41CE-8280-2A0BD35E7689}" srcOrd="1" destOrd="0" parTransId="{6F43BBE0-6276-4088-A1CB-7BD106501478}" sibTransId="{1B967676-85B6-400E-BCDC-96EB8BC856BD}"/>
    <dgm:cxn modelId="{AA755F57-D228-4267-826A-5D100FC4D8F4}" srcId="{EA7DEDC4-FA8A-4512-ADD5-095504453A6B}" destId="{C7426214-5D22-498C-BDDA-98185E9C1FC2}" srcOrd="3" destOrd="0" parTransId="{959CC7DC-A9BA-4209-9753-833C5225CC45}" sibTransId="{6EEF9C21-58D5-474B-91B5-F78996E0A229}"/>
    <dgm:cxn modelId="{ED746A58-784D-43C6-9F29-7323A92B5C28}" type="presOf" srcId="{CCF0738B-BE8D-41CE-8280-2A0BD35E7689}" destId="{DB02591D-C9EE-4F12-B8AC-CA3F6ABC909F}" srcOrd="0" destOrd="0" presId="urn:microsoft.com/office/officeart/2005/8/layout/matrix3"/>
    <dgm:cxn modelId="{E494CF8D-709E-4E44-8796-30B50CE7C88B}" type="presOf" srcId="{EA236969-C49C-4DA2-BA4B-F71C359888AA}" destId="{2663852C-F81A-4B5E-AA51-7A3542542FB0}" srcOrd="0" destOrd="0" presId="urn:microsoft.com/office/officeart/2005/8/layout/matrix3"/>
    <dgm:cxn modelId="{D1DA5FEB-7018-42D3-9F26-24AFB54051DC}" type="presOf" srcId="{8DE85DDB-36AC-4560-B500-CB0B00CDB973}" destId="{AE06DA90-2177-42FA-80A4-5A33C0316290}" srcOrd="0" destOrd="0" presId="urn:microsoft.com/office/officeart/2005/8/layout/matrix3"/>
    <dgm:cxn modelId="{AA763308-DC26-4AF6-83DF-870D907F3896}" type="presParOf" srcId="{235DEE15-B191-465F-867D-DA6F7A1D1924}" destId="{97DC1B0C-6375-4141-8CEC-2849CBCAE564}" srcOrd="0" destOrd="0" presId="urn:microsoft.com/office/officeart/2005/8/layout/matrix3"/>
    <dgm:cxn modelId="{5040A24B-16C1-4917-AFA6-591257120AA3}" type="presParOf" srcId="{235DEE15-B191-465F-867D-DA6F7A1D1924}" destId="{2663852C-F81A-4B5E-AA51-7A3542542FB0}" srcOrd="1" destOrd="0" presId="urn:microsoft.com/office/officeart/2005/8/layout/matrix3"/>
    <dgm:cxn modelId="{CEF427CB-9CAE-4F9B-99B9-7138056F7459}" type="presParOf" srcId="{235DEE15-B191-465F-867D-DA6F7A1D1924}" destId="{DB02591D-C9EE-4F12-B8AC-CA3F6ABC909F}" srcOrd="2" destOrd="0" presId="urn:microsoft.com/office/officeart/2005/8/layout/matrix3"/>
    <dgm:cxn modelId="{01D25F5D-51B9-459E-95B5-C41DF037E63E}" type="presParOf" srcId="{235DEE15-B191-465F-867D-DA6F7A1D1924}" destId="{AE06DA90-2177-42FA-80A4-5A33C0316290}" srcOrd="3" destOrd="0" presId="urn:microsoft.com/office/officeart/2005/8/layout/matrix3"/>
    <dgm:cxn modelId="{3ECA24EE-F172-4860-8960-E5AE9EF03510}" type="presParOf" srcId="{235DEE15-B191-465F-867D-DA6F7A1D1924}" destId="{42118A0B-3584-403F-917E-FA67772E7990}" srcOrd="4" destOrd="0" presId="urn:microsoft.com/office/officeart/2005/8/layout/matrix3"/>
  </dgm:cxnLst>
  <dgm:bg/>
  <dgm:whole/>
  <dgm:extLst>
    <a:ext uri="http://schemas.microsoft.com/office/drawing/2008/diagram">
      <dsp:dataModelExt xmlns:dsp="http://schemas.microsoft.com/office/drawing/2008/diagram" relId="rId13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BA1875F-0A48-4F98-8E42-D0A15FE8A781}">
      <dsp:nvSpPr>
        <dsp:cNvPr id="0" name=""/>
        <dsp:cNvSpPr/>
      </dsp:nvSpPr>
      <dsp:spPr>
        <a:xfrm>
          <a:off x="2519" y="1638622"/>
          <a:ext cx="1798885" cy="1142292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A6BBCC9-626C-4F67-A28C-10B5C48EB841}">
      <dsp:nvSpPr>
        <dsp:cNvPr id="0" name=""/>
        <dsp:cNvSpPr/>
      </dsp:nvSpPr>
      <dsp:spPr>
        <a:xfrm>
          <a:off x="202395" y="1828504"/>
          <a:ext cx="1798885" cy="1142292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Unjustified pricing</a:t>
          </a:r>
          <a:endParaRPr lang="en-US" sz="2000" kern="1200" dirty="0"/>
        </a:p>
      </dsp:txBody>
      <dsp:txXfrm>
        <a:off x="235852" y="1861961"/>
        <a:ext cx="1731971" cy="1075378"/>
      </dsp:txXfrm>
    </dsp:sp>
    <dsp:sp modelId="{294B9F34-D115-4FCE-AE4B-86A8BDA09F07}">
      <dsp:nvSpPr>
        <dsp:cNvPr id="0" name=""/>
        <dsp:cNvSpPr/>
      </dsp:nvSpPr>
      <dsp:spPr>
        <a:xfrm>
          <a:off x="2201157" y="1638622"/>
          <a:ext cx="1798885" cy="1142292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5AC75C2-D7DC-4B3C-97EA-322879FCB98C}">
      <dsp:nvSpPr>
        <dsp:cNvPr id="0" name=""/>
        <dsp:cNvSpPr/>
      </dsp:nvSpPr>
      <dsp:spPr>
        <a:xfrm>
          <a:off x="2401033" y="1828504"/>
          <a:ext cx="1798885" cy="1142292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Deceptive practices</a:t>
          </a:r>
          <a:endParaRPr lang="en-US" sz="2000" kern="1200" dirty="0"/>
        </a:p>
      </dsp:txBody>
      <dsp:txXfrm>
        <a:off x="2434490" y="1861961"/>
        <a:ext cx="1731971" cy="1075378"/>
      </dsp:txXfrm>
    </dsp:sp>
    <dsp:sp modelId="{0CFB28CA-172F-47D0-AFA5-ADC35B35233F}">
      <dsp:nvSpPr>
        <dsp:cNvPr id="0" name=""/>
        <dsp:cNvSpPr/>
      </dsp:nvSpPr>
      <dsp:spPr>
        <a:xfrm>
          <a:off x="4399795" y="1638622"/>
          <a:ext cx="1798885" cy="1142292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BE5DD00-9837-49E8-95D7-F08FC8652076}">
      <dsp:nvSpPr>
        <dsp:cNvPr id="0" name=""/>
        <dsp:cNvSpPr/>
      </dsp:nvSpPr>
      <dsp:spPr>
        <a:xfrm>
          <a:off x="4599671" y="1828504"/>
          <a:ext cx="1798885" cy="1142292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Harmful or unsafe products</a:t>
          </a:r>
          <a:endParaRPr lang="en-US" sz="2000" kern="1200" dirty="0"/>
        </a:p>
      </dsp:txBody>
      <dsp:txXfrm>
        <a:off x="4633128" y="1861961"/>
        <a:ext cx="1731971" cy="1075378"/>
      </dsp:txXfrm>
    </dsp:sp>
    <dsp:sp modelId="{97E00D55-D2AB-4226-A50C-79CEA31D3319}">
      <dsp:nvSpPr>
        <dsp:cNvPr id="0" name=""/>
        <dsp:cNvSpPr/>
      </dsp:nvSpPr>
      <dsp:spPr>
        <a:xfrm>
          <a:off x="6598432" y="1638622"/>
          <a:ext cx="1798885" cy="1142292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BD63FD7-0D12-4EC3-BF34-6ABBB6197230}">
      <dsp:nvSpPr>
        <dsp:cNvPr id="0" name=""/>
        <dsp:cNvSpPr/>
      </dsp:nvSpPr>
      <dsp:spPr>
        <a:xfrm>
          <a:off x="6798309" y="1828504"/>
          <a:ext cx="1798885" cy="1142292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Poor service to disadvantaged consumers</a:t>
          </a:r>
          <a:endParaRPr lang="en-US" sz="2000" kern="1200" dirty="0"/>
        </a:p>
      </dsp:txBody>
      <dsp:txXfrm>
        <a:off x="6831766" y="1861961"/>
        <a:ext cx="1731971" cy="1075378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E2A0F30-5AB0-4A1D-AE74-A8DA8646598F}">
      <dsp:nvSpPr>
        <dsp:cNvPr id="0" name=""/>
        <dsp:cNvSpPr/>
      </dsp:nvSpPr>
      <dsp:spPr>
        <a:xfrm>
          <a:off x="0" y="531"/>
          <a:ext cx="78867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8D38F9C-0FBD-4082-B01D-EA7DD27FBBAB}">
      <dsp:nvSpPr>
        <dsp:cNvPr id="0" name=""/>
        <dsp:cNvSpPr/>
      </dsp:nvSpPr>
      <dsp:spPr>
        <a:xfrm>
          <a:off x="0" y="531"/>
          <a:ext cx="7886700" cy="87005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4300" tIns="114300" rIns="114300" bIns="114300" numCol="1" spcCol="1270" anchor="t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 dirty="0"/>
            <a:t>Buying fake followers, e.g. Ritz-Carlton in 2018</a:t>
          </a:r>
          <a:endParaRPr lang="en-US" sz="3000" kern="1200" dirty="0"/>
        </a:p>
      </dsp:txBody>
      <dsp:txXfrm>
        <a:off x="0" y="531"/>
        <a:ext cx="7886700" cy="870055"/>
      </dsp:txXfrm>
    </dsp:sp>
    <dsp:sp modelId="{B51A1A74-DC4F-4BA1-B6EE-BD0C7B0081A0}">
      <dsp:nvSpPr>
        <dsp:cNvPr id="0" name=""/>
        <dsp:cNvSpPr/>
      </dsp:nvSpPr>
      <dsp:spPr>
        <a:xfrm>
          <a:off x="0" y="870586"/>
          <a:ext cx="78867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5976851-BB89-44AA-BB2E-4AB11D2B7C67}">
      <dsp:nvSpPr>
        <dsp:cNvPr id="0" name=""/>
        <dsp:cNvSpPr/>
      </dsp:nvSpPr>
      <dsp:spPr>
        <a:xfrm>
          <a:off x="0" y="870586"/>
          <a:ext cx="7886700" cy="87005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4300" tIns="114300" rIns="114300" bIns="114300" numCol="1" spcCol="1270" anchor="t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/>
            <a:t>Risking your brand reputation</a:t>
          </a:r>
          <a:endParaRPr lang="en-US" sz="3000" kern="1200"/>
        </a:p>
      </dsp:txBody>
      <dsp:txXfrm>
        <a:off x="0" y="870586"/>
        <a:ext cx="7886700" cy="870055"/>
      </dsp:txXfrm>
    </dsp:sp>
    <dsp:sp modelId="{89B60FEE-32EC-4B1E-9397-70062F8A8844}">
      <dsp:nvSpPr>
        <dsp:cNvPr id="0" name=""/>
        <dsp:cNvSpPr/>
      </dsp:nvSpPr>
      <dsp:spPr>
        <a:xfrm>
          <a:off x="0" y="1740641"/>
          <a:ext cx="78867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61893C6-A0C2-4A2A-BB0E-F14F8813F0CD}">
      <dsp:nvSpPr>
        <dsp:cNvPr id="0" name=""/>
        <dsp:cNvSpPr/>
      </dsp:nvSpPr>
      <dsp:spPr>
        <a:xfrm>
          <a:off x="0" y="1740641"/>
          <a:ext cx="7886700" cy="87005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4300" tIns="114300" rIns="114300" bIns="114300" numCol="1" spcCol="1270" anchor="t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/>
            <a:t>Loosing your authenticity</a:t>
          </a:r>
          <a:endParaRPr lang="en-US" sz="3000" kern="1200"/>
        </a:p>
      </dsp:txBody>
      <dsp:txXfrm>
        <a:off x="0" y="1740641"/>
        <a:ext cx="7886700" cy="870055"/>
      </dsp:txXfrm>
    </dsp:sp>
    <dsp:sp modelId="{8116B251-E4B9-475E-AFE5-59C93183D59E}">
      <dsp:nvSpPr>
        <dsp:cNvPr id="0" name=""/>
        <dsp:cNvSpPr/>
      </dsp:nvSpPr>
      <dsp:spPr>
        <a:xfrm>
          <a:off x="0" y="2610696"/>
          <a:ext cx="78867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1870F08-67E9-4A89-AFD3-D41E2B370D33}">
      <dsp:nvSpPr>
        <dsp:cNvPr id="0" name=""/>
        <dsp:cNvSpPr/>
      </dsp:nvSpPr>
      <dsp:spPr>
        <a:xfrm>
          <a:off x="0" y="2610696"/>
          <a:ext cx="7886700" cy="87005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4300" tIns="114300" rIns="114300" bIns="114300" numCol="1" spcCol="1270" anchor="t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/>
            <a:t>Conflict of interest</a:t>
          </a:r>
          <a:endParaRPr lang="en-US" sz="3000" kern="1200"/>
        </a:p>
      </dsp:txBody>
      <dsp:txXfrm>
        <a:off x="0" y="2610696"/>
        <a:ext cx="7886700" cy="870055"/>
      </dsp:txXfrm>
    </dsp:sp>
    <dsp:sp modelId="{78F9BC43-AF5E-4A36-BE9A-A83196AC8C71}">
      <dsp:nvSpPr>
        <dsp:cNvPr id="0" name=""/>
        <dsp:cNvSpPr/>
      </dsp:nvSpPr>
      <dsp:spPr>
        <a:xfrm>
          <a:off x="0" y="3480751"/>
          <a:ext cx="78867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FD2ABAD-673F-4A8A-ADB7-AEE0F782CE6B}">
      <dsp:nvSpPr>
        <dsp:cNvPr id="0" name=""/>
        <dsp:cNvSpPr/>
      </dsp:nvSpPr>
      <dsp:spPr>
        <a:xfrm>
          <a:off x="0" y="3480751"/>
          <a:ext cx="7886700" cy="87005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4300" tIns="114300" rIns="114300" bIns="114300" numCol="1" spcCol="1270" anchor="t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 dirty="0"/>
            <a:t>Loosing partnerships, e.g. Kurt Zouma and Adidas</a:t>
          </a:r>
          <a:endParaRPr lang="en-US" sz="3000" kern="1200" dirty="0"/>
        </a:p>
      </dsp:txBody>
      <dsp:txXfrm>
        <a:off x="0" y="3480751"/>
        <a:ext cx="7886700" cy="870055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CE9AB8C-F740-4C44-B540-0043FF85C6A4}">
      <dsp:nvSpPr>
        <dsp:cNvPr id="0" name=""/>
        <dsp:cNvSpPr/>
      </dsp:nvSpPr>
      <dsp:spPr>
        <a:xfrm>
          <a:off x="0" y="486"/>
          <a:ext cx="53848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B35FE5C-C435-4121-8F06-94BC1D459B13}">
      <dsp:nvSpPr>
        <dsp:cNvPr id="0" name=""/>
        <dsp:cNvSpPr/>
      </dsp:nvSpPr>
      <dsp:spPr>
        <a:xfrm>
          <a:off x="0" y="486"/>
          <a:ext cx="5384800" cy="79768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No phones in the rooms</a:t>
          </a:r>
        </a:p>
      </dsp:txBody>
      <dsp:txXfrm>
        <a:off x="0" y="486"/>
        <a:ext cx="5384800" cy="797682"/>
      </dsp:txXfrm>
    </dsp:sp>
    <dsp:sp modelId="{CCE0B749-741D-4D1E-AE22-18C44D40FF0C}">
      <dsp:nvSpPr>
        <dsp:cNvPr id="0" name=""/>
        <dsp:cNvSpPr/>
      </dsp:nvSpPr>
      <dsp:spPr>
        <a:xfrm>
          <a:off x="0" y="798169"/>
          <a:ext cx="53848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CB5BC28-F6B3-412E-9029-A0F9DF33FEF5}">
      <dsp:nvSpPr>
        <dsp:cNvPr id="0" name=""/>
        <dsp:cNvSpPr/>
      </dsp:nvSpPr>
      <dsp:spPr>
        <a:xfrm>
          <a:off x="0" y="798169"/>
          <a:ext cx="5384800" cy="79768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Some lights are not turn off</a:t>
          </a:r>
        </a:p>
      </dsp:txBody>
      <dsp:txXfrm>
        <a:off x="0" y="798169"/>
        <a:ext cx="5384800" cy="797682"/>
      </dsp:txXfrm>
    </dsp:sp>
    <dsp:sp modelId="{62D985D8-0D56-414C-99B5-7AA651CB618A}">
      <dsp:nvSpPr>
        <dsp:cNvPr id="0" name=""/>
        <dsp:cNvSpPr/>
      </dsp:nvSpPr>
      <dsp:spPr>
        <a:xfrm>
          <a:off x="0" y="1595852"/>
          <a:ext cx="53848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BE2910D-CACD-4567-B557-D7B955861856}">
      <dsp:nvSpPr>
        <dsp:cNvPr id="0" name=""/>
        <dsp:cNvSpPr/>
      </dsp:nvSpPr>
      <dsp:spPr>
        <a:xfrm>
          <a:off x="0" y="1595852"/>
          <a:ext cx="5384800" cy="79768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Small rooms</a:t>
          </a:r>
        </a:p>
      </dsp:txBody>
      <dsp:txXfrm>
        <a:off x="0" y="1595852"/>
        <a:ext cx="5384800" cy="797682"/>
      </dsp:txXfrm>
    </dsp:sp>
    <dsp:sp modelId="{5F1F6B9D-F994-40FB-96DD-C8B00DCDC540}">
      <dsp:nvSpPr>
        <dsp:cNvPr id="0" name=""/>
        <dsp:cNvSpPr/>
      </dsp:nvSpPr>
      <dsp:spPr>
        <a:xfrm>
          <a:off x="0" y="2393535"/>
          <a:ext cx="53848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715FB51-6B18-4694-BE1F-B21D33AE6ED1}">
      <dsp:nvSpPr>
        <dsp:cNvPr id="0" name=""/>
        <dsp:cNvSpPr/>
      </dsp:nvSpPr>
      <dsp:spPr>
        <a:xfrm>
          <a:off x="0" y="2393535"/>
          <a:ext cx="5384800" cy="79768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No Fridge in the rooms</a:t>
          </a:r>
        </a:p>
      </dsp:txBody>
      <dsp:txXfrm>
        <a:off x="0" y="2393535"/>
        <a:ext cx="5384800" cy="797682"/>
      </dsp:txXfrm>
    </dsp:sp>
    <dsp:sp modelId="{380B4B01-A926-4FE7-BD90-68C150E15699}">
      <dsp:nvSpPr>
        <dsp:cNvPr id="0" name=""/>
        <dsp:cNvSpPr/>
      </dsp:nvSpPr>
      <dsp:spPr>
        <a:xfrm>
          <a:off x="0" y="3191218"/>
          <a:ext cx="53848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4A7F0FF-8D75-4A5E-9449-ADB964202323}">
      <dsp:nvSpPr>
        <dsp:cNvPr id="0" name=""/>
        <dsp:cNvSpPr/>
      </dsp:nvSpPr>
      <dsp:spPr>
        <a:xfrm>
          <a:off x="0" y="3191218"/>
          <a:ext cx="5384800" cy="79768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Not many wellness features</a:t>
          </a:r>
        </a:p>
      </dsp:txBody>
      <dsp:txXfrm>
        <a:off x="0" y="3191218"/>
        <a:ext cx="5384800" cy="797682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7DC1B0C-6375-4141-8CEC-2849CBCAE564}">
      <dsp:nvSpPr>
        <dsp:cNvPr id="0" name=""/>
        <dsp:cNvSpPr/>
      </dsp:nvSpPr>
      <dsp:spPr>
        <a:xfrm>
          <a:off x="697706" y="0"/>
          <a:ext cx="3989388" cy="3989388"/>
        </a:xfrm>
        <a:prstGeom prst="diamond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663852C-F81A-4B5E-AA51-7A3542542FB0}">
      <dsp:nvSpPr>
        <dsp:cNvPr id="0" name=""/>
        <dsp:cNvSpPr/>
      </dsp:nvSpPr>
      <dsp:spPr>
        <a:xfrm>
          <a:off x="1076697" y="378991"/>
          <a:ext cx="1555861" cy="1555861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/>
            <a:t>A new room Layout for young business travelers</a:t>
          </a:r>
        </a:p>
      </dsp:txBody>
      <dsp:txXfrm>
        <a:off x="1152648" y="454942"/>
        <a:ext cx="1403959" cy="1403959"/>
      </dsp:txXfrm>
    </dsp:sp>
    <dsp:sp modelId="{DB02591D-C9EE-4F12-B8AC-CA3F6ABC909F}">
      <dsp:nvSpPr>
        <dsp:cNvPr id="0" name=""/>
        <dsp:cNvSpPr/>
      </dsp:nvSpPr>
      <dsp:spPr>
        <a:xfrm>
          <a:off x="2752240" y="378991"/>
          <a:ext cx="1555861" cy="1555861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 dirty="0"/>
            <a:t>Web based services- that connect with local food and social opportunities</a:t>
          </a:r>
        </a:p>
      </dsp:txBody>
      <dsp:txXfrm>
        <a:off x="2828191" y="454942"/>
        <a:ext cx="1403959" cy="1403959"/>
      </dsp:txXfrm>
    </dsp:sp>
    <dsp:sp modelId="{AE06DA90-2177-42FA-80A4-5A33C0316290}">
      <dsp:nvSpPr>
        <dsp:cNvPr id="0" name=""/>
        <dsp:cNvSpPr/>
      </dsp:nvSpPr>
      <dsp:spPr>
        <a:xfrm>
          <a:off x="1076697" y="2054534"/>
          <a:ext cx="1555861" cy="1555861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/>
            <a:t>Add some additional features include, a mini fridge, phone  that support the guest comfort.</a:t>
          </a:r>
        </a:p>
      </dsp:txBody>
      <dsp:txXfrm>
        <a:off x="1152648" y="2130485"/>
        <a:ext cx="1403959" cy="1403959"/>
      </dsp:txXfrm>
    </dsp:sp>
    <dsp:sp modelId="{42118A0B-3584-403F-917E-FA67772E7990}">
      <dsp:nvSpPr>
        <dsp:cNvPr id="0" name=""/>
        <dsp:cNvSpPr/>
      </dsp:nvSpPr>
      <dsp:spPr>
        <a:xfrm>
          <a:off x="2752240" y="2054534"/>
          <a:ext cx="1555861" cy="1555861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/>
            <a:t>Add More wellness features like Westin brand hotels.</a:t>
          </a:r>
        </a:p>
      </dsp:txBody>
      <dsp:txXfrm>
        <a:off x="2828191" y="2130485"/>
        <a:ext cx="1403959" cy="140395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matrix3">
  <dgm:title val=""/>
  <dgm:desc val=""/>
  <dgm:catLst>
    <dgm:cat type="matrix" pri="1000"/>
    <dgm:cat type="convert" pri="18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0" destOrd="0"/>
        <dgm:cxn modelId="8" srcId="0" destId="4" srcOrd="1" destOrd="0"/>
      </dgm:cxnLst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matrix">
    <dgm:varLst>
      <dgm:chMax val="1"/>
      <dgm:dir/>
      <dgm:resizeHandles val="exact"/>
    </dgm:varLst>
    <dgm:alg type="composite">
      <dgm:param type="ar" val="1"/>
    </dgm:alg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w" for="ch" forName="diamond" refType="w"/>
          <dgm:constr type="h" for="ch" forName="diamond" refType="h"/>
          <dgm:constr type="w" for="ch" forName="quad1" refType="w" fact="0.39"/>
          <dgm:constr type="h" for="ch" forName="quad1" refType="h" fact="0.39"/>
          <dgm:constr type="ctrX" for="ch" forName="quad1" refType="w" fact="0.29"/>
          <dgm:constr type="ctrY" for="ch" forName="quad1" refType="h" fact="0.29"/>
          <dgm:constr type="w" for="ch" forName="quad2" refType="w" fact="0.39"/>
          <dgm:constr type="h" for="ch" forName="quad2" refType="h" fact="0.39"/>
          <dgm:constr type="ctrX" for="ch" forName="quad2" refType="w" fact="0.71"/>
          <dgm:constr type="ctrY" for="ch" forName="quad2" refType="h" fact="0.29"/>
          <dgm:constr type="w" for="ch" forName="quad3" refType="w" fact="0.39"/>
          <dgm:constr type="h" for="ch" forName="quad3" refType="h" fact="0.39"/>
          <dgm:constr type="ctrX" for="ch" forName="quad3" refType="w" fact="0.29"/>
          <dgm:constr type="ctrY" for="ch" forName="quad3" refType="h" fact="0.71"/>
          <dgm:constr type="w" for="ch" forName="quad4" refType="w" fact="0.39"/>
          <dgm:constr type="h" for="ch" forName="quad4" refType="h" fact="0.39"/>
          <dgm:constr type="ctrX" for="ch" forName="quad4" refType="w" fact="0.71"/>
          <dgm:constr type="ctrY" for="ch" forName="quad4" refType="h" fact="0.71"/>
          <dgm:constr type="primFontSz" for="des" ptType="node" op="equ" val="65"/>
        </dgm:constrLst>
      </dgm:if>
      <dgm:else name="Name2">
        <dgm:constrLst>
          <dgm:constr type="w" for="ch" forName="diamond" refType="w"/>
          <dgm:constr type="h" for="ch" forName="diamond" refType="h"/>
          <dgm:constr type="w" for="ch" forName="quad1" refType="w" fact="0.39"/>
          <dgm:constr type="h" for="ch" forName="quad1" refType="h" fact="0.39"/>
          <dgm:constr type="ctrX" for="ch" forName="quad1" refType="w" fact="0.71"/>
          <dgm:constr type="ctrY" for="ch" forName="quad1" refType="h" fact="0.29"/>
          <dgm:constr type="w" for="ch" forName="quad2" refType="w" fact="0.39"/>
          <dgm:constr type="h" for="ch" forName="quad2" refType="h" fact="0.39"/>
          <dgm:constr type="ctrX" for="ch" forName="quad2" refType="w" fact="0.29"/>
          <dgm:constr type="ctrY" for="ch" forName="quad2" refType="h" fact="0.29"/>
          <dgm:constr type="w" for="ch" forName="quad3" refType="w" fact="0.39"/>
          <dgm:constr type="h" for="ch" forName="quad3" refType="h" fact="0.39"/>
          <dgm:constr type="ctrX" for="ch" forName="quad3" refType="w" fact="0.71"/>
          <dgm:constr type="ctrY" for="ch" forName="quad3" refType="h" fact="0.71"/>
          <dgm:constr type="w" for="ch" forName="quad4" refType="w" fact="0.39"/>
          <dgm:constr type="h" for="ch" forName="quad4" refType="h" fact="0.39"/>
          <dgm:constr type="ctrX" for="ch" forName="quad4" refType="w" fact="0.29"/>
          <dgm:constr type="ctrY" for="ch" forName="quad4" refType="h" fact="0.71"/>
          <dgm:constr type="primFontSz" for="des" ptType="node" op="equ" val="65"/>
        </dgm:constrLst>
      </dgm:else>
    </dgm:choose>
    <dgm:ruleLst/>
    <dgm:choose name="Name3">
      <dgm:if name="Name4" axis="ch" ptType="node" func="cnt" op="gte" val="1">
        <dgm:layoutNode name="diamond" styleLbl="bgShp">
          <dgm:alg type="sp"/>
          <dgm:shape xmlns:r="http://schemas.openxmlformats.org/officeDocument/2006/relationships" type="diamond" r:blip="">
            <dgm:adjLst/>
          </dgm:shape>
          <dgm:presOf/>
          <dgm:constrLst>
            <dgm:constr type="w" refType="h" op="equ"/>
          </dgm:constrLst>
          <dgm:ruleLst/>
        </dgm:layoutNode>
        <dgm:layoutNode name="quad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1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2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2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3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3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4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4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if>
      <dgm:else name="Name5"/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17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3E62973-5E8C-6249-93BD-BAF7AE7072BD}" type="datetimeFigureOut">
              <a:rPr lang="en-US" smtClean="0"/>
              <a:t>6/28/2022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5FFDD11-B3EC-214B-B984-1798BFAD033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4053732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5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5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Master" Target="../slideMasters/slideMaster16.xml"/></Relationships>
</file>

<file path=ppt/slideLayouts/_rels/slideLayout5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Master" Target="../slideMasters/slideMaster16.xml"/></Relationships>
</file>

<file path=ppt/slideLayouts/_rels/slideLayout5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Master" Target="../slideMasters/slideMaster16.xml"/></Relationships>
</file>

<file path=ppt/slideLayouts/_rels/slideLayout5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Master" Target="../slideMasters/slideMaster16.xml"/></Relationships>
</file>

<file path=ppt/slideLayouts/_rels/slideLayout5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Master" Target="../slideMasters/slideMaster16.xml"/></Relationships>
</file>

<file path=ppt/slideLayouts/_rels/slideLayout5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Master" Target="../slideMasters/slideMaster16.xml"/></Relationships>
</file>

<file path=ppt/slideLayouts/_rels/slideLayout6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Master" Target="../slideMasters/slideMaster16.xml"/></Relationships>
</file>

<file path=ppt/slideLayouts/_rels/slideLayout6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Master" Target="../slideMasters/slideMaster16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99235144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D77E0C-7BD5-5549-A375-8247A38932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5" y="1516008"/>
            <a:ext cx="3880287" cy="3607785"/>
          </a:xfrm>
          <a:prstGeom prst="rect">
            <a:avLst/>
          </a:prstGeom>
        </p:spPr>
        <p:txBody>
          <a:bodyPr/>
          <a:lstStyle>
            <a:lvl1pPr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4864925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5EAA79-7DCE-46C3-9004-2EDC6E66558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B1957E2-D01A-4EE5-98A0-6EF2B07EDDE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</p:spTree>
    <p:extLst>
      <p:ext uri="{BB962C8B-B14F-4D97-AF65-F5344CB8AC3E}">
        <p14:creationId xmlns:p14="http://schemas.microsoft.com/office/powerpoint/2010/main" val="386808022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9C98C58F-EF67-CB44-8825-0F046CAF7261}"/>
              </a:ext>
            </a:extLst>
          </p:cNvPr>
          <p:cNvSpPr txBox="1">
            <a:spLocks/>
          </p:cNvSpPr>
          <p:nvPr userDrawn="1"/>
        </p:nvSpPr>
        <p:spPr>
          <a:xfrm>
            <a:off x="384285" y="1516008"/>
            <a:ext cx="3880287" cy="3607785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500" kern="1200">
                <a:solidFill>
                  <a:schemeClr val="bg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666279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2484BA-3CDD-4CBE-B8ED-A5FF1D64E3F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5E0E428-53E1-4CD8-9933-11FC7D6E747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</p:spTree>
    <p:extLst>
      <p:ext uri="{BB962C8B-B14F-4D97-AF65-F5344CB8AC3E}">
        <p14:creationId xmlns:p14="http://schemas.microsoft.com/office/powerpoint/2010/main" val="376195639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BF0BA9FB-2FDB-7E46-981B-3CC0ADD4E5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5" y="1516008"/>
            <a:ext cx="8058149" cy="3607785"/>
          </a:xfrm>
          <a:prstGeom prst="rect">
            <a:avLst/>
          </a:prstGeom>
        </p:spPr>
        <p:txBody>
          <a:bodyPr/>
          <a:lstStyle>
            <a:lvl1pPr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4018406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59F52B34-1263-5340-99D2-7468DF6FDF5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5" y="1516008"/>
            <a:ext cx="3880287" cy="3607785"/>
          </a:xfrm>
          <a:prstGeom prst="rect">
            <a:avLst/>
          </a:prstGeom>
        </p:spPr>
        <p:txBody>
          <a:bodyPr/>
          <a:lstStyle>
            <a:lvl1pPr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160C76CE-A814-A147-9C0B-27514F28EA56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4729163" y="1516008"/>
            <a:ext cx="3870325" cy="3608442"/>
          </a:xfrm>
          <a:prstGeom prst="rect">
            <a:avLst/>
          </a:prstGeom>
          <a:ln>
            <a:noFill/>
          </a:ln>
        </p:spPr>
        <p:txBody>
          <a:bodyPr/>
          <a:lstStyle>
            <a:lvl1pPr marL="0" indent="0">
              <a:buNone/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>
                <a:solidFill>
                  <a:schemeClr val="bg1"/>
                </a:solidFill>
              </a:defRPr>
            </a:lvl2pPr>
            <a:lvl3pPr marL="914400" indent="0">
              <a:buNone/>
              <a:defRPr>
                <a:solidFill>
                  <a:schemeClr val="bg1"/>
                </a:solidFill>
              </a:defRPr>
            </a:lvl3pPr>
            <a:lvl4pPr marL="1371600" indent="0">
              <a:buNone/>
              <a:defRPr>
                <a:solidFill>
                  <a:schemeClr val="bg1"/>
                </a:solidFill>
              </a:defRPr>
            </a:lvl4pPr>
            <a:lvl5pPr marL="1828800" indent="0">
              <a:buNone/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68575309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5AD7A99E-5B7F-6649-9A4D-E3C41FE51E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5" y="1516008"/>
            <a:ext cx="8058149" cy="3607785"/>
          </a:xfrm>
          <a:prstGeom prst="rect">
            <a:avLst/>
          </a:prstGeom>
        </p:spPr>
        <p:txBody>
          <a:bodyPr/>
          <a:lstStyle>
            <a:lvl1pPr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4264833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AE47795F-9AD2-A242-9522-9B44F1A5DF9D}"/>
              </a:ext>
            </a:extLst>
          </p:cNvPr>
          <p:cNvSpPr txBox="1">
            <a:spLocks/>
          </p:cNvSpPr>
          <p:nvPr userDrawn="1"/>
        </p:nvSpPr>
        <p:spPr>
          <a:xfrm>
            <a:off x="384285" y="1516008"/>
            <a:ext cx="3880287" cy="3607785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500" kern="1200">
                <a:solidFill>
                  <a:schemeClr val="bg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5">
            <a:extLst>
              <a:ext uri="{FF2B5EF4-FFF2-40B4-BE49-F238E27FC236}">
                <a16:creationId xmlns:a16="http://schemas.microsoft.com/office/drawing/2014/main" id="{D1C6F2FA-9D48-5647-B3AE-270F4C5B4527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5021317" y="1516008"/>
            <a:ext cx="3578171" cy="3608442"/>
          </a:xfrm>
          <a:prstGeom prst="rect">
            <a:avLst/>
          </a:prstGeom>
          <a:ln>
            <a:noFill/>
          </a:ln>
        </p:spPr>
        <p:txBody>
          <a:bodyPr/>
          <a:lstStyle>
            <a:lvl1pPr marL="0" indent="0">
              <a:buNone/>
              <a:defRPr sz="25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>
                <a:solidFill>
                  <a:schemeClr val="bg1"/>
                </a:solidFill>
              </a:defRPr>
            </a:lvl2pPr>
            <a:lvl3pPr marL="914400" indent="0">
              <a:buNone/>
              <a:defRPr>
                <a:solidFill>
                  <a:schemeClr val="bg1"/>
                </a:solidFill>
              </a:defRPr>
            </a:lvl3pPr>
            <a:lvl4pPr marL="1371600" indent="0">
              <a:buNone/>
              <a:defRPr>
                <a:solidFill>
                  <a:schemeClr val="bg1"/>
                </a:solidFill>
              </a:defRPr>
            </a:lvl4pPr>
            <a:lvl5pPr marL="1828800" indent="0">
              <a:buNone/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12362842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E3A74712-E683-8D4A-897E-564DD5A5F4C0}"/>
              </a:ext>
            </a:extLst>
          </p:cNvPr>
          <p:cNvSpPr txBox="1">
            <a:spLocks/>
          </p:cNvSpPr>
          <p:nvPr userDrawn="1"/>
        </p:nvSpPr>
        <p:spPr>
          <a:xfrm>
            <a:off x="384285" y="1516008"/>
            <a:ext cx="3880287" cy="3607785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500" kern="1200">
                <a:solidFill>
                  <a:schemeClr val="bg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5">
            <a:extLst>
              <a:ext uri="{FF2B5EF4-FFF2-40B4-BE49-F238E27FC236}">
                <a16:creationId xmlns:a16="http://schemas.microsoft.com/office/drawing/2014/main" id="{16161775-7EDC-3249-8DBB-B8547B34CE06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5021317" y="1516008"/>
            <a:ext cx="3578171" cy="3608442"/>
          </a:xfrm>
          <a:prstGeom prst="rect">
            <a:avLst/>
          </a:prstGeom>
          <a:ln>
            <a:noFill/>
          </a:ln>
        </p:spPr>
        <p:txBody>
          <a:bodyPr/>
          <a:lstStyle>
            <a:lvl1pPr marL="0" indent="0">
              <a:buNone/>
              <a:defRPr sz="25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>
                <a:solidFill>
                  <a:schemeClr val="bg1"/>
                </a:solidFill>
              </a:defRPr>
            </a:lvl2pPr>
            <a:lvl3pPr marL="914400" indent="0">
              <a:buNone/>
              <a:defRPr>
                <a:solidFill>
                  <a:schemeClr val="bg1"/>
                </a:solidFill>
              </a:defRPr>
            </a:lvl3pPr>
            <a:lvl4pPr marL="1371600" indent="0">
              <a:buNone/>
              <a:defRPr>
                <a:solidFill>
                  <a:schemeClr val="bg1"/>
                </a:solidFill>
              </a:defRPr>
            </a:lvl4pPr>
            <a:lvl5pPr marL="1828800" indent="0">
              <a:buNone/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27274210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25973B-0617-EF4E-B8BA-63C0CB6CF07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9C96FA2-1610-8644-A46F-A1F0404166D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D1632FC-BFB2-3A43-8489-9556F79A1B5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6/28/2022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4227885-DFCC-AC4E-9AA9-B19EAD3FAC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CA20796-B193-A04C-9EFF-19756A579A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7178655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8A49A3-4F36-9940-9066-5FFBFF416F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005FF9-2955-4A45-9B9A-ECB15C4D4D3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8F3DD13-0DF7-B143-9A75-A1333935E09C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6/28/2022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C0F5F61-03FC-5E4D-A2D5-786169F71F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A7D202A-85BC-164E-9912-0D5A29F86B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8964618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FD5AEB-C1B5-334A-9377-51368A72C8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  <a:prstGeom prst="rect">
            <a:avLst/>
          </a:prstGeo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A8C7F90-1245-5E4D-92C9-8F3C02CE7EC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5A92210-4E7D-D545-8210-0D9E5F2B059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6/28/2022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9F7020C-CF8C-874F-8F7D-4F95EF5AEC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0AB886C-9302-1144-AD86-2FF68AFF58E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0902798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0A6B11-C7D8-2749-9426-1E386E7DAC9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5C8387C-9E05-3D48-9519-17AE87F15B5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6715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6120914-3064-B241-86C3-34F117DC3D1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1825625"/>
            <a:ext cx="386715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860EFB3-14AA-E74A-BE69-6864AFF5FA3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6/28/2022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1E77BD3-2B44-7B48-9232-ADA469110B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28D5B23-1B5C-CF46-B1C6-1F4B0248170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86049734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8C20E9-D997-4A46-81FA-88A2A3F99E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F05FF20-EFC8-7342-A4EE-935B8141963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238" y="1681163"/>
            <a:ext cx="3868737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DCD2759-7C27-8D4B-8D26-072A4D0A597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0238" y="2505075"/>
            <a:ext cx="3868737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BBAF52A-C1D2-4A4A-A681-6D63C1BD2F7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788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82DE55A-B71E-BA41-90D3-2976D4458E4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788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F6DD9C76-21EA-6248-90F9-7A300362D57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6/28/2022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DA9195B-0651-574C-8781-D551D21A91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39E0110E-9732-A140-8ECA-B7817FB866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79138667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87FEDE-5922-0B45-B788-0D7D57AC3A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1C1EC47-E33E-D54E-9EEA-C3A7B70D27D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6/28/2022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4948AD1-BF27-A948-88FF-2DA2B603FA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70ED372-A8C4-3742-ABA0-D80BD44220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56021432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E37BA7C-5C50-FC46-8459-FFD45D09F08A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6/28/2022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ACE0E85-3D60-2E45-B2A8-AF03F170557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0319475-D5FB-9B49-987C-89F08A93FC3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3494363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1D3232-B722-DC40-A650-A55D07AE31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DED0E3E-EF3F-F044-8662-647F8EA0A3D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87788" y="987425"/>
            <a:ext cx="4629150" cy="4873625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7D01F15-9474-B049-9462-3E2BABACC53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1A53BC6-051F-444F-AD9A-4C2A86698AD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6/28/2022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E365583-E373-B940-8238-DEB57E2FDB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A3FE136-665B-7540-AD01-230AE2421E7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79517844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4C6D91-043A-DC40-9990-1D2F1DD39E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553CB045-C2D7-4747-82DF-AAAF51D5DB0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3887788" y="987425"/>
            <a:ext cx="4629150" cy="4873625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A632F0D-BDC5-0846-BD6E-0E29AB4B2B4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C9E92B8-6A96-F048-8214-476C2AB23F3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6/28/2022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BA0D68D-0C4D-2842-B1FF-77B6B1F09EA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8E086E4-267A-744B-8F48-069154009E8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53212562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73AFD1-A60D-7749-B561-5B4522AD7A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DF7E477-22BF-1D4C-8447-04EB5093E92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867D9CA-A248-2C49-83E5-8B28A9D15E4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6/28/2022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3FE155C-A8F2-834B-AE93-3A757E848C3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E5F338A-A5BB-2740-8547-26EE98F6B0D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1799620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EFD3409A-915E-9648-BA65-2EA8FF736F18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  <a:prstGeom prst="rect">
            <a:avLst/>
          </a:prstGeo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039DD88-072B-B947-979D-A153BB3B3D8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762625" cy="58118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798F075-D74E-7847-9BF2-CC8442DCECE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6/28/2022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A0699C4-6F46-9C4C-BDEC-A74A8E75F2F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15D6642-D80E-FC44-8915-3EE693353B7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44335152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E13553-AB8B-C341-93A5-5CC82D843D3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A1CB8C6-8818-9C4E-9A49-B521788745D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825625"/>
            <a:ext cx="7886700" cy="3203575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57194907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57033D-9F3E-8248-9B9F-E98406770C4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4138" y="365125"/>
            <a:ext cx="8395138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8D8C34B-9896-0E40-BD81-61E38533FA8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394138" y="1825625"/>
            <a:ext cx="4101662" cy="3865727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08F99B9-D9F3-D448-81A1-3C9FA0DB51B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413688" y="1825625"/>
            <a:ext cx="4375588" cy="3865727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19517338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420102430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A08889-95C7-C547-A1EA-A22929CE988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EA5581E7-B6AD-1144-AFF7-D87531D22088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3887788" y="457201"/>
            <a:ext cx="4629150" cy="4501054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DFC0E95-E99E-4C48-9AA8-DCB13028004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234747292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Placeholder 1">
            <a:extLst>
              <a:ext uri="{FF2B5EF4-FFF2-40B4-BE49-F238E27FC236}">
                <a16:creationId xmlns:a16="http://schemas.microsoft.com/office/drawing/2014/main" id="{B07AF117-4642-4B4F-9E27-4D6E2B7C5E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5" y="1106104"/>
            <a:ext cx="8499584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8" name="Text Placeholder 2">
            <a:extLst>
              <a:ext uri="{FF2B5EF4-FFF2-40B4-BE49-F238E27FC236}">
                <a16:creationId xmlns:a16="http://schemas.microsoft.com/office/drawing/2014/main" id="{27C814C8-3E80-F94B-8AAA-96F2F468469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4285" y="2566604"/>
            <a:ext cx="8499584" cy="318529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75815000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5AA01EA-088C-C946-BEA0-F7A16D611B3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384285" y="2632841"/>
            <a:ext cx="4480034" cy="3544122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21DB74E-393F-8341-8EDE-BCD3D1EC500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403835" y="2632841"/>
            <a:ext cx="4480034" cy="3544122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8" name="Title Placeholder 1">
            <a:extLst>
              <a:ext uri="{FF2B5EF4-FFF2-40B4-BE49-F238E27FC236}">
                <a16:creationId xmlns:a16="http://schemas.microsoft.com/office/drawing/2014/main" id="{B9C1506C-B0E9-4E4D-9F5A-01E9D6DE13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5" y="1106104"/>
            <a:ext cx="8499584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43241292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435645642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Placeholder 1">
            <a:extLst>
              <a:ext uri="{FF2B5EF4-FFF2-40B4-BE49-F238E27FC236}">
                <a16:creationId xmlns:a16="http://schemas.microsoft.com/office/drawing/2014/main" id="{B07AF117-4642-4B4F-9E27-4D6E2B7C5E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5" y="1106104"/>
            <a:ext cx="8499584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8" name="Text Placeholder 2">
            <a:extLst>
              <a:ext uri="{FF2B5EF4-FFF2-40B4-BE49-F238E27FC236}">
                <a16:creationId xmlns:a16="http://schemas.microsoft.com/office/drawing/2014/main" id="{27C814C8-3E80-F94B-8AAA-96F2F468469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4285" y="2566604"/>
            <a:ext cx="8499584" cy="318529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91740406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5AA01EA-088C-C946-BEA0-F7A16D611B3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384285" y="2632841"/>
            <a:ext cx="4480034" cy="3544122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21DB74E-393F-8341-8EDE-BCD3D1EC500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403835" y="2632841"/>
            <a:ext cx="4480034" cy="3544122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8" name="Title Placeholder 1">
            <a:extLst>
              <a:ext uri="{FF2B5EF4-FFF2-40B4-BE49-F238E27FC236}">
                <a16:creationId xmlns:a16="http://schemas.microsoft.com/office/drawing/2014/main" id="{B9C1506C-B0E9-4E4D-9F5A-01E9D6DE13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5" y="1106104"/>
            <a:ext cx="8499584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29407591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624217515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67CF91-8FB7-0B42-A329-E11BE478FD5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534FCA1-D7E4-A64A-B793-6901C347CA5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DCEEFF4-2699-2845-91D9-D5A07A07881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6/28/2022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53D7AE9-B962-CC42-BA86-B1E5EDE333E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C947482-2CC9-0E4C-870E-8D35795D50A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41042865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591516-56E3-FE49-AF8F-9F2EF75D8C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79EEC7E-522D-5245-80F4-6045A4C8C59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7853E28-50D1-DB40-925E-1865E073DFF8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6/28/2022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90EE0FC-C5EA-7B43-A0D8-933FEEC1E19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689ED53-FDF6-FE4E-8218-A5DCCBEBF0E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77773522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D149A6-312A-DE4B-B032-3C87D4A1F2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  <a:prstGeom prst="rect">
            <a:avLst/>
          </a:prstGeo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A53AC8F-1D8F-4045-BA5F-AC0745D4C40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B47A2DA-0D49-1243-97F3-8C33ED427BA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6/28/2022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33D2AB8-7709-F248-874B-15AF8A8F2F7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E3051CA-2F1D-EF43-AB3E-970DE78ECA3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08033025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FCC5C1-CEEC-A54F-8061-670B3716BCF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446779F-F147-C642-A601-EB30995A307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6715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5339AF6-4ECF-C940-B2CD-54C3A848183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1825625"/>
            <a:ext cx="386715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EC2FBBA-1744-7C44-BDC5-5E40FC4E7242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6/28/2022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74CE875-541F-134E-8E16-39C7587211C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E3B6349-EA0A-2142-8CEF-E85D325A490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94458227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C4223D-B3AF-FC43-8E2C-CD1AAF8624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ABF013F-2912-624D-8195-A67E1390183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238" y="1681163"/>
            <a:ext cx="3868737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03456B4-6048-6640-9D7D-42EA2A6DDEC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0238" y="2505075"/>
            <a:ext cx="3868737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37129F5-4B35-4648-9238-99F17302CF5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788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76AB2B2-2AF7-4E41-BF6E-38905C051B67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788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771B7545-C2A4-3C49-AFF2-44FB003DC61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6/28/2022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266D25BF-5E79-9048-9C82-AFCE84DEAF9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991EC22-A66B-F44B-96E5-15E164D9B6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12017719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6FC50D-4F82-6D41-B29B-7D5BFC9BC88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C24865E-E560-0B4E-9395-474CD6DBF7E8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6/28/2022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DD83FAC-4B1F-7341-B306-E3666ACF0B1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EE7A9CF-F8E0-444E-872B-29AF2503BE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31748908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BEE6DEFC-6AE7-8546-81B6-A8985717AB2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6/28/2022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023E71D-C4D2-684F-A864-9E8A10CACB4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FE9DACB-F630-B743-96E9-3C02225BD9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93947679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B2CFC4-E0FF-CD48-BF1D-8282D552AB9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795B17B-9BE6-EB49-B5FB-C098D6C43A3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87788" y="987425"/>
            <a:ext cx="4629150" cy="4873625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3FB7D76-9210-8F49-9A78-8747A6504AD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375A7EF-7E39-2F4E-9A2D-6C0F4CDC5A0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6/28/2022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534F60D-F04A-8F46-8F4B-C293A3F22BF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0DBFFEF-7F5C-3E4A-AEBA-AE008AE7FBA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83265413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D254E5-EC60-7642-89FC-E0005F24DF7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96ABA9B-C852-BD4C-8EBB-DCA38ABAFB7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3887788" y="987425"/>
            <a:ext cx="4629150" cy="4873625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A052852-941B-934D-8B59-88371343E63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E4B2328-0A43-4342-A653-438448402ABA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6/28/2022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964BB61-D3D6-F54F-B677-477ED6253E5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1DC3A9F-519B-324E-8B37-F8E2A620868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72035952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2CF624-42BE-7644-90FA-098E6BC22A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E3350E3-FA89-4446-9F4F-2DDCB0D7246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4560375-BEC7-464A-8FED-420C1DCCF56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6/28/2022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749956A-D1B6-2141-8227-E96F8757319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21AFAD8-75E0-E74B-8E53-F8DAA76AF1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52218518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1F022C87-B12F-C545-920B-2FEA49D862EE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  <a:prstGeom prst="rect">
            <a:avLst/>
          </a:prstGeo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944DBAF-A21F-884B-8893-93D4AB4B5BD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762625" cy="58118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BEBC95F-39B8-0C49-A006-DB8F65C05F8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6/28/2022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9480421-2463-624E-8B83-7E103ADC90A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3D2072A-1BC5-4B41-9369-C7AF05D0BA9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39903460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2D55A6-6F6E-F74C-9EA0-0B5928337FC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18C1E26-42A5-B440-B9C8-CEDD2A852D4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5BA9EB3-C20B-DF4F-A968-B10AB5D9013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6/28/2022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9CFCFFA-B6A2-F74A-8C54-0B36FE17BA6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A04AC94-14D0-8B40-AC33-71C6CF73290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9640546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667951-B918-894D-BB5C-B72A99F2C6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F0155AD-98F2-734A-B92B-9C6661F3C05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B5785D2-81B9-2F43-9E4D-DCD90694EEA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6/28/2022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F954D14-FC43-0C4F-858F-9CF6665D8C8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B4E1104-FF98-FB4B-B38F-9C077F967F7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95740351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C4934C-B4C9-2A4C-B88F-D91E73D7B96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  <a:prstGeom prst="rect">
            <a:avLst/>
          </a:prstGeo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6872BD2-5D0B-BE48-AE5D-B91BF84DDFE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3F626BB-7637-DB46-87CD-5A77DA490238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6/28/2022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73CCEE1-9588-4642-91F6-0AC184FDD7D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B459B8-64BF-5141-A955-95F9AB23B6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48258358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C8149ED-0700-344B-AF7A-1FAA1270293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E0A7911-5EFA-6B4D-B369-D7ED660597E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6715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E518818-A7A5-334F-9BB5-DFA66F746D9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1825625"/>
            <a:ext cx="386715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BAB2CE8-7DFC-4B40-B4C2-64F6E9FBFAF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6/28/2022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ECBC5FC-F8C6-7C4C-94CD-C312E0BE0C7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E5FDDFD-CB88-F141-906B-DA0E35C36F8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15892369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28FC1F5-AB6D-1847-9672-250A387E47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4DF9861-87E1-A249-8299-7C29BE7639C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238" y="1681163"/>
            <a:ext cx="3868737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E8CB95E-5618-844C-9757-B733223DB9B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0238" y="2505075"/>
            <a:ext cx="3868737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577E6FB-192F-AE40-AEC5-D27B01360C5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788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9275A479-214E-D54F-8170-2D3F57C98486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788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631FE86-DB76-8547-829A-D16D296EA33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6/28/2022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B17C808-3559-C84E-ADFE-CCB80B260D1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04519476-8DF1-314F-A373-B7B26111A96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60362126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A8C171-7289-D249-A793-DE9F5EB81D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374DBDE-AF66-704B-98B2-37FDC1193E8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6/28/2022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7370EF4-5D33-D84F-AB32-3D385BC1E06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64884FD-90BC-1A43-9B75-28B27C166D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47444371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A1A62C1-3DEA-5546-9E5E-C32410A1B5D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6/28/2022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BF570D8-3B80-564F-929A-04BEC36B705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758973F-C520-6D4D-A4B2-CF1EF89EF3A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07117977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D79CFF-BF8F-F744-B9EE-60193117DA0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16C392F-8BA6-C843-BFA2-37A235A7CCB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87788" y="987425"/>
            <a:ext cx="4629150" cy="4873625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8608ED9-A011-4342-B842-18012F2EC24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36CEA99-61DA-0A49-BCD4-AB1492700F1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6/28/2022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8D48789-EEBB-4C4E-8064-2E64AF75EF0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2A39AF6-375A-F64D-85EE-A8E01815567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45783211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2BC32E7-F382-9F46-9FA8-FE1B6E22E16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4B8F85F5-1E2C-EA48-A168-AA871577DBF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3887788" y="987425"/>
            <a:ext cx="4629150" cy="4873625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4341BF9-8683-A247-94F0-3F8EAD5B707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BE2EBB5-B5D0-C645-B0DC-15CFC0D9C64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6/28/2022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D121C38-F234-5640-81F2-7023DE9ECC8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6E6311F-C9BC-A04C-90E6-58694A8DB54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42928238"/>
      </p:ext>
    </p:extLst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2BE4A9D-2A4B-E242-AD73-2213273B5F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EF8B4BA-D763-A749-B180-F12D47DD800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B9FC624-76C3-9848-B506-CB4DF0131538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6/28/2022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61B07F3-6F8C-304D-B01C-87FA8B3D2D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6749C26-FC13-B042-8323-29B4ED26C17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3317495"/>
      </p:ext>
    </p:extLst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23331CA3-6867-2B41-A4AC-AE41453A33B7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  <a:prstGeom prst="rect">
            <a:avLst/>
          </a:prstGeo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CC6E175-D0C1-6F4F-BBCE-07E66A026E8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762625" cy="58118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61061C9-1FDF-BB42-9982-77DF7AF43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6/28/2022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79E19CD-FADD-E442-BE32-978030C6966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28F8E86-7E3C-5045-B990-0EB986A57FC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43064109"/>
      </p:ext>
    </p:extLst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 top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11" name="Picture 10" descr="Text&#10;&#10;Description automatically generated with medium confidence">
            <a:extLst>
              <a:ext uri="{FF2B5EF4-FFF2-40B4-BE49-F238E27FC236}">
                <a16:creationId xmlns:a16="http://schemas.microsoft.com/office/drawing/2014/main" id="{466B934A-A475-114C-AA1B-5F9F12584F2C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83888747"/>
      </p:ext>
    </p:extLst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only white text_bottom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0736A280-2C91-F548-B032-A04AB39CF28E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39593873"/>
      </p:ext>
    </p:extLst>
  </p:cSld>
  <p:clrMapOvr>
    <a:masterClrMapping/>
  </p:clrMapOvr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top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79AAABAA-0F32-FD4D-BFBE-5CFAD828F7F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05252121"/>
      </p:ext>
    </p:extLst>
  </p:cSld>
  <p:clrMapOvr>
    <a:masterClrMapping/>
  </p:clrMapOvr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Bottom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4" name="Picture 3" descr="A picture containing text&#10;&#10;Description automatically generated">
            <a:extLst>
              <a:ext uri="{FF2B5EF4-FFF2-40B4-BE49-F238E27FC236}">
                <a16:creationId xmlns:a16="http://schemas.microsoft.com/office/drawing/2014/main" id="{0F8DD660-4622-2A47-82B3-18A6984986A2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56628735"/>
      </p:ext>
    </p:extLst>
  </p:cSld>
  <p:clrMapOvr>
    <a:masterClrMapping/>
  </p:clrMapOvr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 White_top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4" name="Picture 3" descr="Text&#10;&#10;Description automatically generated with medium confidence">
            <a:extLst>
              <a:ext uri="{FF2B5EF4-FFF2-40B4-BE49-F238E27FC236}">
                <a16:creationId xmlns:a16="http://schemas.microsoft.com/office/drawing/2014/main" id="{6B516FE7-964A-1E4E-9AD2-64229A0C31A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0882548"/>
      </p:ext>
    </p:extLst>
  </p:cSld>
  <p:clrMapOvr>
    <a:masterClrMapping/>
  </p:clrMapOvr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 White_Bottom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1B6401D3-A379-1A4C-84B3-73B1DEBDD1E8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8031164"/>
      </p:ext>
    </p:extLst>
  </p:cSld>
  <p:clrMapOvr>
    <a:masterClrMapping/>
  </p:clrMapOvr>
</p:sldLayout>
</file>

<file path=ppt/slideLayouts/slideLayout6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Full Colour_Top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4D3D6F76-26A7-0E46-9BE1-B7F072940204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64841059"/>
      </p:ext>
    </p:extLst>
  </p:cSld>
  <p:clrMapOvr>
    <a:masterClrMapping/>
  </p:clrMapOvr>
</p:sldLayout>
</file>

<file path=ppt/slideLayouts/slideLayout6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Full colour_Cottom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4" name="Picture 3" descr="A picture containing chart&#10;&#10;Description automatically generated">
            <a:extLst>
              <a:ext uri="{FF2B5EF4-FFF2-40B4-BE49-F238E27FC236}">
                <a16:creationId xmlns:a16="http://schemas.microsoft.com/office/drawing/2014/main" id="{2AEF8B83-F027-5B40-9BE5-0DC1AAF1C706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4647242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2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theme" Target="../theme/theme3.xml"/><Relationship Id="rId1" Type="http://schemas.openxmlformats.org/officeDocument/2006/relationships/slideLayout" Target="../slideLayouts/slideLayout3.xml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theme" Target="../theme/theme4.xml"/><Relationship Id="rId1" Type="http://schemas.openxmlformats.org/officeDocument/2006/relationships/slideLayout" Target="../slideLayouts/slideLayout4.xml"/></Relationships>
</file>

<file path=ppt/slideMasters/_rels/slideMaster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theme" Target="../theme/theme5.xml"/><Relationship Id="rId1" Type="http://schemas.openxmlformats.org/officeDocument/2006/relationships/slideLayout" Target="../slideLayouts/slideLayout5.xml"/></Relationships>
</file>

<file path=ppt/slideMasters/_rels/slideMaster6.xml.rels><?xml version="1.0" encoding="UTF-8" standalone="yes"?>
<Relationships xmlns="http://schemas.openxmlformats.org/package/2006/relationships"><Relationship Id="rId3" Type="http://schemas.openxmlformats.org/officeDocument/2006/relationships/theme" Target="../theme/theme6.xml"/><Relationship Id="rId2" Type="http://schemas.openxmlformats.org/officeDocument/2006/relationships/slideLayout" Target="../slideLayouts/slideLayout7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6.png"/></Relationships>
</file>

<file path=ppt/slideMasters/_rels/slideMaster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theme" Target="../theme/theme7.xml"/><Relationship Id="rId1" Type="http://schemas.openxmlformats.org/officeDocument/2006/relationships/slideLayout" Target="../slideLayouts/slideLayout8.xml"/></Relationships>
</file>

<file path=ppt/slideMasters/_rels/slideMaster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theme" Target="../theme/theme8.xml"/><Relationship Id="rId1" Type="http://schemas.openxmlformats.org/officeDocument/2006/relationships/slideLayout" Target="../slideLayouts/slideLayout9.xml"/></Relationships>
</file>

<file path=ppt/slideMasters/_rels/slideMaster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theme" Target="../theme/theme9.xml"/><Relationship Id="rId1" Type="http://schemas.openxmlformats.org/officeDocument/2006/relationships/slideLayout" Target="../slideLayouts/slideLayout10.xml"/></Relationships>
</file>

<file path=ppt/slideMasters/_rels/slideMaster10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8.xml"/><Relationship Id="rId13" Type="http://schemas.openxmlformats.org/officeDocument/2006/relationships/image" Target="../media/image10.png"/><Relationship Id="rId3" Type="http://schemas.openxmlformats.org/officeDocument/2006/relationships/slideLayout" Target="../slideLayouts/slideLayout13.xml"/><Relationship Id="rId7" Type="http://schemas.openxmlformats.org/officeDocument/2006/relationships/slideLayout" Target="../slideLayouts/slideLayout17.xml"/><Relationship Id="rId12" Type="http://schemas.openxmlformats.org/officeDocument/2006/relationships/theme" Target="../theme/theme10.xml"/><Relationship Id="rId2" Type="http://schemas.openxmlformats.org/officeDocument/2006/relationships/slideLayout" Target="../slideLayouts/slideLayout12.xml"/><Relationship Id="rId1" Type="http://schemas.openxmlformats.org/officeDocument/2006/relationships/slideLayout" Target="../slideLayouts/slideLayout11.xml"/><Relationship Id="rId6" Type="http://schemas.openxmlformats.org/officeDocument/2006/relationships/slideLayout" Target="../slideLayouts/slideLayout16.xml"/><Relationship Id="rId11" Type="http://schemas.openxmlformats.org/officeDocument/2006/relationships/slideLayout" Target="../slideLayouts/slideLayout21.xml"/><Relationship Id="rId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20.xml"/><Relationship Id="rId4" Type="http://schemas.openxmlformats.org/officeDocument/2006/relationships/slideLayout" Target="../slideLayouts/slideLayout14.xml"/><Relationship Id="rId9" Type="http://schemas.openxmlformats.org/officeDocument/2006/relationships/slideLayout" Target="../slideLayouts/slideLayout19.xml"/></Relationships>
</file>

<file path=ppt/slideMasters/_rels/slideMaster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4.xml"/><Relationship Id="rId2" Type="http://schemas.openxmlformats.org/officeDocument/2006/relationships/slideLayout" Target="../slideLayouts/slideLayout23.xml"/><Relationship Id="rId1" Type="http://schemas.openxmlformats.org/officeDocument/2006/relationships/slideLayout" Target="../slideLayouts/slideLayout22.xml"/><Relationship Id="rId6" Type="http://schemas.openxmlformats.org/officeDocument/2006/relationships/image" Target="../media/image11.png"/><Relationship Id="rId5" Type="http://schemas.openxmlformats.org/officeDocument/2006/relationships/theme" Target="../theme/theme11.xml"/><Relationship Id="rId4" Type="http://schemas.openxmlformats.org/officeDocument/2006/relationships/slideLayout" Target="../slideLayouts/slideLayout25.xml"/></Relationships>
</file>

<file path=ppt/slideMasters/_rels/slideMaster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8.xml"/><Relationship Id="rId2" Type="http://schemas.openxmlformats.org/officeDocument/2006/relationships/slideLayout" Target="../slideLayouts/slideLayout27.xml"/><Relationship Id="rId1" Type="http://schemas.openxmlformats.org/officeDocument/2006/relationships/slideLayout" Target="../slideLayouts/slideLayout26.xml"/><Relationship Id="rId5" Type="http://schemas.openxmlformats.org/officeDocument/2006/relationships/image" Target="../media/image12.png"/><Relationship Id="rId4" Type="http://schemas.openxmlformats.org/officeDocument/2006/relationships/theme" Target="../theme/theme12.xml"/></Relationships>
</file>

<file path=ppt/slideMasters/_rels/slideMaster1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1.xml"/><Relationship Id="rId2" Type="http://schemas.openxmlformats.org/officeDocument/2006/relationships/slideLayout" Target="../slideLayouts/slideLayout30.xml"/><Relationship Id="rId1" Type="http://schemas.openxmlformats.org/officeDocument/2006/relationships/slideLayout" Target="../slideLayouts/slideLayout29.xml"/><Relationship Id="rId5" Type="http://schemas.openxmlformats.org/officeDocument/2006/relationships/image" Target="../media/image13.png"/><Relationship Id="rId4" Type="http://schemas.openxmlformats.org/officeDocument/2006/relationships/theme" Target="../theme/theme13.xml"/></Relationships>
</file>

<file path=ppt/slideMasters/_rels/slideMaster1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9.xml"/><Relationship Id="rId13" Type="http://schemas.openxmlformats.org/officeDocument/2006/relationships/image" Target="../media/image14.png"/><Relationship Id="rId3" Type="http://schemas.openxmlformats.org/officeDocument/2006/relationships/slideLayout" Target="../slideLayouts/slideLayout34.xml"/><Relationship Id="rId7" Type="http://schemas.openxmlformats.org/officeDocument/2006/relationships/slideLayout" Target="../slideLayouts/slideLayout38.xml"/><Relationship Id="rId12" Type="http://schemas.openxmlformats.org/officeDocument/2006/relationships/theme" Target="../theme/theme14.xml"/><Relationship Id="rId2" Type="http://schemas.openxmlformats.org/officeDocument/2006/relationships/slideLayout" Target="../slideLayouts/slideLayout33.xml"/><Relationship Id="rId1" Type="http://schemas.openxmlformats.org/officeDocument/2006/relationships/slideLayout" Target="../slideLayouts/slideLayout32.xml"/><Relationship Id="rId6" Type="http://schemas.openxmlformats.org/officeDocument/2006/relationships/slideLayout" Target="../slideLayouts/slideLayout37.xml"/><Relationship Id="rId11" Type="http://schemas.openxmlformats.org/officeDocument/2006/relationships/slideLayout" Target="../slideLayouts/slideLayout42.xml"/><Relationship Id="rId5" Type="http://schemas.openxmlformats.org/officeDocument/2006/relationships/slideLayout" Target="../slideLayouts/slideLayout36.xml"/><Relationship Id="rId10" Type="http://schemas.openxmlformats.org/officeDocument/2006/relationships/slideLayout" Target="../slideLayouts/slideLayout41.xml"/><Relationship Id="rId4" Type="http://schemas.openxmlformats.org/officeDocument/2006/relationships/slideLayout" Target="../slideLayouts/slideLayout35.xml"/><Relationship Id="rId9" Type="http://schemas.openxmlformats.org/officeDocument/2006/relationships/slideLayout" Target="../slideLayouts/slideLayout40.xml"/></Relationships>
</file>

<file path=ppt/slideMasters/_rels/slideMaster15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50.xml"/><Relationship Id="rId13" Type="http://schemas.openxmlformats.org/officeDocument/2006/relationships/image" Target="../media/image15.png"/><Relationship Id="rId3" Type="http://schemas.openxmlformats.org/officeDocument/2006/relationships/slideLayout" Target="../slideLayouts/slideLayout45.xml"/><Relationship Id="rId7" Type="http://schemas.openxmlformats.org/officeDocument/2006/relationships/slideLayout" Target="../slideLayouts/slideLayout49.xml"/><Relationship Id="rId12" Type="http://schemas.openxmlformats.org/officeDocument/2006/relationships/theme" Target="../theme/theme15.xml"/><Relationship Id="rId2" Type="http://schemas.openxmlformats.org/officeDocument/2006/relationships/slideLayout" Target="../slideLayouts/slideLayout44.xml"/><Relationship Id="rId1" Type="http://schemas.openxmlformats.org/officeDocument/2006/relationships/slideLayout" Target="../slideLayouts/slideLayout43.xml"/><Relationship Id="rId6" Type="http://schemas.openxmlformats.org/officeDocument/2006/relationships/slideLayout" Target="../slideLayouts/slideLayout48.xml"/><Relationship Id="rId11" Type="http://schemas.openxmlformats.org/officeDocument/2006/relationships/slideLayout" Target="../slideLayouts/slideLayout53.xml"/><Relationship Id="rId5" Type="http://schemas.openxmlformats.org/officeDocument/2006/relationships/slideLayout" Target="../slideLayouts/slideLayout47.xml"/><Relationship Id="rId10" Type="http://schemas.openxmlformats.org/officeDocument/2006/relationships/slideLayout" Target="../slideLayouts/slideLayout52.xml"/><Relationship Id="rId4" Type="http://schemas.openxmlformats.org/officeDocument/2006/relationships/slideLayout" Target="../slideLayouts/slideLayout46.xml"/><Relationship Id="rId9" Type="http://schemas.openxmlformats.org/officeDocument/2006/relationships/slideLayout" Target="../slideLayouts/slideLayout51.xml"/></Relationships>
</file>

<file path=ppt/slideMasters/_rels/slideMaster16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61.xml"/><Relationship Id="rId3" Type="http://schemas.openxmlformats.org/officeDocument/2006/relationships/slideLayout" Target="../slideLayouts/slideLayout56.xml"/><Relationship Id="rId7" Type="http://schemas.openxmlformats.org/officeDocument/2006/relationships/slideLayout" Target="../slideLayouts/slideLayout60.xml"/><Relationship Id="rId2" Type="http://schemas.openxmlformats.org/officeDocument/2006/relationships/slideLayout" Target="../slideLayouts/slideLayout55.xml"/><Relationship Id="rId1" Type="http://schemas.openxmlformats.org/officeDocument/2006/relationships/slideLayout" Target="../slideLayouts/slideLayout54.xml"/><Relationship Id="rId6" Type="http://schemas.openxmlformats.org/officeDocument/2006/relationships/slideLayout" Target="../slideLayouts/slideLayout59.xml"/><Relationship Id="rId5" Type="http://schemas.openxmlformats.org/officeDocument/2006/relationships/slideLayout" Target="../slideLayouts/slideLayout58.xml"/><Relationship Id="rId4" Type="http://schemas.openxmlformats.org/officeDocument/2006/relationships/slideLayout" Target="../slideLayouts/slideLayout57.xml"/><Relationship Id="rId9" Type="http://schemas.openxmlformats.org/officeDocument/2006/relationships/theme" Target="../theme/theme16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Logo&#10;&#10;Description automatically generated">
            <a:extLst>
              <a:ext uri="{FF2B5EF4-FFF2-40B4-BE49-F238E27FC236}">
                <a16:creationId xmlns:a16="http://schemas.microsoft.com/office/drawing/2014/main" id="{85A667A1-ECA2-024B-9CB5-ABBC0AAC5E4C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6297461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text, sky, outdoor, sign&#10;&#10;Description automatically generated">
            <a:extLst>
              <a:ext uri="{FF2B5EF4-FFF2-40B4-BE49-F238E27FC236}">
                <a16:creationId xmlns:a16="http://schemas.microsoft.com/office/drawing/2014/main" id="{B11DD05D-E9D6-9843-8D15-F038D77E7422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993286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8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text, outdoor, sky, grass&#10;&#10;Description automatically generated">
            <a:extLst>
              <a:ext uri="{FF2B5EF4-FFF2-40B4-BE49-F238E27FC236}">
                <a16:creationId xmlns:a16="http://schemas.microsoft.com/office/drawing/2014/main" id="{6F6BDCC3-68A5-F445-88C0-DAB78F462C86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3953710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52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, website&#10;&#10;Description automatically generated">
            <a:extLst>
              <a:ext uri="{FF2B5EF4-FFF2-40B4-BE49-F238E27FC236}">
                <a16:creationId xmlns:a16="http://schemas.microsoft.com/office/drawing/2014/main" id="{0C1BDC32-D4F1-3049-91DC-0E2B06EFA56F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887909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8BE69152-AADC-5147-A851-5818AE827F0D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3974297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53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65277B58-6235-064D-97B2-D0F4DEB59BA2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2176121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0" r:id="rId1"/>
    <p:sldLayoutId id="2147483671" r:id="rId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website&#10;&#10;Description automatically generated">
            <a:extLst>
              <a:ext uri="{FF2B5EF4-FFF2-40B4-BE49-F238E27FC236}">
                <a16:creationId xmlns:a16="http://schemas.microsoft.com/office/drawing/2014/main" id="{444BC08C-2962-454D-849E-17D2822D1382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1947135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9204EC72-2D01-394B-9A9E-F65E10B37F41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1944305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5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07D91359-67D2-A247-898E-E5E6274F864F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6789561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Graphical user interface, text&#10;&#10;Description automatically generated">
            <a:extLst>
              <a:ext uri="{FF2B5EF4-FFF2-40B4-BE49-F238E27FC236}">
                <a16:creationId xmlns:a16="http://schemas.microsoft.com/office/drawing/2014/main" id="{62A00376-38CB-5547-8DDE-248B1E7270B7}"/>
              </a:ext>
            </a:extLst>
          </p:cNvPr>
          <p:cNvPicPr>
            <a:picLocks noChangeAspect="1"/>
          </p:cNvPicPr>
          <p:nvPr userDrawn="1"/>
        </p:nvPicPr>
        <p:blipFill>
          <a:blip r:embed="rId1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5162212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1" r:id="rId1"/>
    <p:sldLayoutId id="2147483682" r:id="rId2"/>
    <p:sldLayoutId id="2147483683" r:id="rId3"/>
    <p:sldLayoutId id="2147483684" r:id="rId4"/>
    <p:sldLayoutId id="2147483685" r:id="rId5"/>
    <p:sldLayoutId id="2147483686" r:id="rId6"/>
    <p:sldLayoutId id="2147483687" r:id="rId7"/>
    <p:sldLayoutId id="2147483688" r:id="rId8"/>
    <p:sldLayoutId id="2147483689" r:id="rId9"/>
    <p:sldLayoutId id="2147483690" r:id="rId10"/>
    <p:sldLayoutId id="214748369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382E4C30-7575-D148-87A5-842F6A4E7C8C}"/>
              </a:ext>
            </a:extLst>
          </p:cNvPr>
          <p:cNvPicPr>
            <a:picLocks noChangeAspect="1"/>
          </p:cNvPicPr>
          <p:nvPr userDrawn="1"/>
        </p:nvPicPr>
        <p:blipFill>
          <a:blip r:embed="rId6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4716841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4" r:id="rId1"/>
    <p:sldLayoutId id="2147483696" r:id="rId2"/>
    <p:sldLayoutId id="2147483699" r:id="rId3"/>
    <p:sldLayoutId id="2147483701" r:id="rId4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3B4127EB-145A-B946-9EF1-43A59ADB3403}"/>
              </a:ext>
            </a:extLst>
          </p:cNvPr>
          <p:cNvPicPr>
            <a:picLocks noChangeAspect="1"/>
          </p:cNvPicPr>
          <p:nvPr userDrawn="1"/>
        </p:nvPicPr>
        <p:blipFill>
          <a:blip r:embed="rId5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155594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5" r:id="rId1"/>
    <p:sldLayoutId id="2147483708" r:id="rId2"/>
    <p:sldLayoutId id="2147483711" r:id="rId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Graphical user interface, text, application&#10;&#10;Description automatically generated">
            <a:extLst>
              <a:ext uri="{FF2B5EF4-FFF2-40B4-BE49-F238E27FC236}">
                <a16:creationId xmlns:a16="http://schemas.microsoft.com/office/drawing/2014/main" id="{3A81A8AB-655B-9F44-A0B6-888AE8CA54F2}"/>
              </a:ext>
            </a:extLst>
          </p:cNvPr>
          <p:cNvPicPr>
            <a:picLocks noChangeAspect="1"/>
          </p:cNvPicPr>
          <p:nvPr userDrawn="1"/>
        </p:nvPicPr>
        <p:blipFill>
          <a:blip r:embed="rId5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543167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5" r:id="rId1"/>
    <p:sldLayoutId id="2147483726" r:id="rId2"/>
    <p:sldLayoutId id="2147483727" r:id="rId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Text&#10;&#10;Description automatically generated with low confidence">
            <a:extLst>
              <a:ext uri="{FF2B5EF4-FFF2-40B4-BE49-F238E27FC236}">
                <a16:creationId xmlns:a16="http://schemas.microsoft.com/office/drawing/2014/main" id="{CD47BF98-06ED-7B44-BEB7-FB20FA299010}"/>
              </a:ext>
            </a:extLst>
          </p:cNvPr>
          <p:cNvPicPr>
            <a:picLocks noChangeAspect="1"/>
          </p:cNvPicPr>
          <p:nvPr userDrawn="1"/>
        </p:nvPicPr>
        <p:blipFill>
          <a:blip r:embed="rId1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44434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13" r:id="rId1"/>
    <p:sldLayoutId id="2147483714" r:id="rId2"/>
    <p:sldLayoutId id="2147483715" r:id="rId3"/>
    <p:sldLayoutId id="2147483716" r:id="rId4"/>
    <p:sldLayoutId id="2147483717" r:id="rId5"/>
    <p:sldLayoutId id="2147483718" r:id="rId6"/>
    <p:sldLayoutId id="2147483719" r:id="rId7"/>
    <p:sldLayoutId id="2147483720" r:id="rId8"/>
    <p:sldLayoutId id="2147483721" r:id="rId9"/>
    <p:sldLayoutId id="2147483722" r:id="rId10"/>
    <p:sldLayoutId id="2147483723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alendar&#10;&#10;Description automatically generated with low confidence">
            <a:extLst>
              <a:ext uri="{FF2B5EF4-FFF2-40B4-BE49-F238E27FC236}">
                <a16:creationId xmlns:a16="http://schemas.microsoft.com/office/drawing/2014/main" id="{3B2201CD-8F67-7B41-B60B-AFDD0004B68A}"/>
              </a:ext>
            </a:extLst>
          </p:cNvPr>
          <p:cNvPicPr>
            <a:picLocks noChangeAspect="1"/>
          </p:cNvPicPr>
          <p:nvPr userDrawn="1"/>
        </p:nvPicPr>
        <p:blipFill>
          <a:blip r:embed="rId1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9846174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9" r:id="rId1"/>
    <p:sldLayoutId id="2147483730" r:id="rId2"/>
    <p:sldLayoutId id="2147483731" r:id="rId3"/>
    <p:sldLayoutId id="2147483732" r:id="rId4"/>
    <p:sldLayoutId id="2147483733" r:id="rId5"/>
    <p:sldLayoutId id="2147483734" r:id="rId6"/>
    <p:sldLayoutId id="2147483735" r:id="rId7"/>
    <p:sldLayoutId id="2147483736" r:id="rId8"/>
    <p:sldLayoutId id="2147483737" r:id="rId9"/>
    <p:sldLayoutId id="2147483738" r:id="rId10"/>
    <p:sldLayoutId id="214748373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29970366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1" r:id="rId1"/>
    <p:sldLayoutId id="2147483742" r:id="rId2"/>
    <p:sldLayoutId id="2147483746" r:id="rId3"/>
    <p:sldLayoutId id="2147483747" r:id="rId4"/>
    <p:sldLayoutId id="2147483750" r:id="rId5"/>
    <p:sldLayoutId id="2147483751" r:id="rId6"/>
    <p:sldLayoutId id="2147483748" r:id="rId7"/>
    <p:sldLayoutId id="2147483749" r:id="rId8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1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1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1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jpg"/><Relationship Id="rId1" Type="http://schemas.openxmlformats.org/officeDocument/2006/relationships/slideLayout" Target="../slideLayouts/slideLayout1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image" Target="../media/image28.jpg"/><Relationship Id="rId1" Type="http://schemas.openxmlformats.org/officeDocument/2006/relationships/slideLayout" Target="../slideLayouts/slideLayout1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jpg"/><Relationship Id="rId1" Type="http://schemas.openxmlformats.org/officeDocument/2006/relationships/slideLayout" Target="../slideLayouts/slideLayout1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jpg"/><Relationship Id="rId1" Type="http://schemas.openxmlformats.org/officeDocument/2006/relationships/slideLayout" Target="../slideLayouts/slideLayout1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jpg"/><Relationship Id="rId2" Type="http://schemas.openxmlformats.org/officeDocument/2006/relationships/image" Target="../media/image32.jpg"/><Relationship Id="rId1" Type="http://schemas.openxmlformats.org/officeDocument/2006/relationships/slideLayout" Target="../slideLayouts/slideLayout1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1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png"/><Relationship Id="rId1" Type="http://schemas.openxmlformats.org/officeDocument/2006/relationships/slideLayout" Target="../slideLayouts/slideLayout1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6.png"/><Relationship Id="rId1" Type="http://schemas.openxmlformats.org/officeDocument/2006/relationships/slideLayout" Target="../slideLayouts/slideLayout1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7.png"/><Relationship Id="rId1" Type="http://schemas.openxmlformats.org/officeDocument/2006/relationships/slideLayout" Target="../slideLayouts/slideLayout1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8.png"/><Relationship Id="rId1" Type="http://schemas.openxmlformats.org/officeDocument/2006/relationships/slideLayout" Target="../slideLayouts/slideLayout17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9.png"/><Relationship Id="rId1" Type="http://schemas.openxmlformats.org/officeDocument/2006/relationships/slideLayout" Target="../slideLayouts/slideLayout17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0.png"/><Relationship Id="rId1" Type="http://schemas.openxmlformats.org/officeDocument/2006/relationships/slideLayout" Target="../slideLayouts/slideLayout17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1.png"/><Relationship Id="rId1" Type="http://schemas.openxmlformats.org/officeDocument/2006/relationships/slideLayout" Target="../slideLayouts/slideLayout17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2.png"/><Relationship Id="rId1" Type="http://schemas.openxmlformats.org/officeDocument/2006/relationships/slideLayout" Target="../slideLayouts/slideLayout17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3.png"/><Relationship Id="rId1" Type="http://schemas.openxmlformats.org/officeDocument/2006/relationships/slideLayout" Target="../slideLayouts/slideLayout1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1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5.tmp"/><Relationship Id="rId2" Type="http://schemas.openxmlformats.org/officeDocument/2006/relationships/image" Target="../media/image44.jpg"/><Relationship Id="rId1" Type="http://schemas.openxmlformats.org/officeDocument/2006/relationships/slideLayout" Target="../slideLayouts/slideLayout11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5.tmp"/><Relationship Id="rId1" Type="http://schemas.openxmlformats.org/officeDocument/2006/relationships/slideLayout" Target="../slideLayouts/slideLayout12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7.png"/><Relationship Id="rId2" Type="http://schemas.openxmlformats.org/officeDocument/2006/relationships/image" Target="../media/image46.png"/><Relationship Id="rId1" Type="http://schemas.openxmlformats.org/officeDocument/2006/relationships/slideLayout" Target="../slideLayouts/slideLayout1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8.png"/><Relationship Id="rId1" Type="http://schemas.openxmlformats.org/officeDocument/2006/relationships/slideLayout" Target="../slideLayouts/slideLayout12.xml"/></Relationships>
</file>

<file path=ppt/slides/_rels/slide30.xml.rels><?xml version="1.0" encoding="UTF-8" standalone="yes"?>
<Relationships xmlns="http://schemas.openxmlformats.org/package/2006/relationships"><Relationship Id="rId8" Type="http://schemas.microsoft.com/office/2007/relationships/diagramDrawing" Target="../diagrams/drawing3.xml"/><Relationship Id="rId13" Type="http://schemas.microsoft.com/office/2007/relationships/diagramDrawing" Target="../diagrams/drawing4.xml"/><Relationship Id="rId3" Type="http://schemas.openxmlformats.org/officeDocument/2006/relationships/image" Target="../media/image49.png"/><Relationship Id="rId7" Type="http://schemas.openxmlformats.org/officeDocument/2006/relationships/diagramColors" Target="../diagrams/colors3.xml"/><Relationship Id="rId12" Type="http://schemas.openxmlformats.org/officeDocument/2006/relationships/diagramColors" Target="../diagrams/colors4.xml"/><Relationship Id="rId2" Type="http://schemas.openxmlformats.org/officeDocument/2006/relationships/image" Target="../media/image45.tmp"/><Relationship Id="rId1" Type="http://schemas.openxmlformats.org/officeDocument/2006/relationships/slideLayout" Target="../slideLayouts/slideLayout17.xml"/><Relationship Id="rId6" Type="http://schemas.openxmlformats.org/officeDocument/2006/relationships/diagramQuickStyle" Target="../diagrams/quickStyle3.xml"/><Relationship Id="rId11" Type="http://schemas.openxmlformats.org/officeDocument/2006/relationships/diagramQuickStyle" Target="../diagrams/quickStyle4.xml"/><Relationship Id="rId5" Type="http://schemas.openxmlformats.org/officeDocument/2006/relationships/diagramLayout" Target="../diagrams/layout3.xml"/><Relationship Id="rId10" Type="http://schemas.openxmlformats.org/officeDocument/2006/relationships/diagramLayout" Target="../diagrams/layout4.xml"/><Relationship Id="rId4" Type="http://schemas.openxmlformats.org/officeDocument/2006/relationships/diagramData" Target="../diagrams/data3.xml"/><Relationship Id="rId9" Type="http://schemas.openxmlformats.org/officeDocument/2006/relationships/diagramData" Target="../diagrams/data4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1.tmp"/><Relationship Id="rId2" Type="http://schemas.openxmlformats.org/officeDocument/2006/relationships/image" Target="../media/image50.tmp"/><Relationship Id="rId1" Type="http://schemas.openxmlformats.org/officeDocument/2006/relationships/slideLayout" Target="../slideLayouts/slideLayout12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1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7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7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7.xml"/></Relationships>
</file>

<file path=ppt/slides/_rels/slide3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4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4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4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40967981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0D1D2640-68CD-F2A3-CE1D-8E32F147CF0C}"/>
              </a:ext>
            </a:extLst>
          </p:cNvPr>
          <p:cNvSpPr txBox="1"/>
          <p:nvPr/>
        </p:nvSpPr>
        <p:spPr>
          <a:xfrm>
            <a:off x="261257" y="1260367"/>
            <a:ext cx="3690257" cy="279384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ct val="150000"/>
              </a:lnSpc>
            </a:pPr>
            <a:r>
              <a:rPr lang="en-GB" sz="2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Planning for Contemporary Issues in Marketing</a:t>
            </a:r>
          </a:p>
          <a:p>
            <a:pPr algn="ctr">
              <a:lnSpc>
                <a:spcPct val="150000"/>
              </a:lnSpc>
            </a:pPr>
            <a:r>
              <a:rPr lang="en-GB" sz="2400" i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Influencer Marketing at Marriott International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9DBA36F-8262-4A45-90B1-ED6829AB7336}"/>
              </a:ext>
            </a:extLst>
          </p:cNvPr>
          <p:cNvSpPr txBox="1"/>
          <p:nvPr/>
        </p:nvSpPr>
        <p:spPr>
          <a:xfrm>
            <a:off x="5236030" y="5007429"/>
            <a:ext cx="3771897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Monika </a:t>
            </a:r>
            <a:r>
              <a:rPr lang="en-GB" dirty="0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Smarul</a:t>
            </a:r>
            <a:r>
              <a:rPr lang="en-GB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Isufi</a:t>
            </a:r>
            <a:r>
              <a:rPr lang="en-GB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(1903505)</a:t>
            </a:r>
          </a:p>
          <a:p>
            <a:r>
              <a:rPr lang="en-GB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Sally Anderson (2113847)</a:t>
            </a:r>
          </a:p>
          <a:p>
            <a:r>
              <a:rPr lang="en-GB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Lisa-Marie Bassler (1901570)</a:t>
            </a:r>
          </a:p>
          <a:p>
            <a:r>
              <a:rPr lang="en-GB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Sabastian Joseph (1705480)</a:t>
            </a:r>
          </a:p>
          <a:p>
            <a:r>
              <a:rPr lang="en-GB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Ariel </a:t>
            </a:r>
            <a:r>
              <a:rPr lang="en-GB" dirty="0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Tunay</a:t>
            </a:r>
            <a:r>
              <a:rPr lang="en-GB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(1901579)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C38ECC80-2927-2FEF-910C-29CBC367741C}"/>
              </a:ext>
            </a:extLst>
          </p:cNvPr>
          <p:cNvSpPr txBox="1"/>
          <p:nvPr/>
        </p:nvSpPr>
        <p:spPr>
          <a:xfrm>
            <a:off x="566059" y="4430484"/>
            <a:ext cx="2852057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28</a:t>
            </a:r>
            <a:r>
              <a:rPr lang="en-GB" baseline="300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lang="en-GB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of June 2022</a:t>
            </a:r>
          </a:p>
          <a:p>
            <a:pPr algn="ctr"/>
            <a:r>
              <a:rPr lang="en-GB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Marketing Management (BMMB7012)</a:t>
            </a:r>
          </a:p>
        </p:txBody>
      </p:sp>
    </p:spTree>
    <p:extLst>
      <p:ext uri="{BB962C8B-B14F-4D97-AF65-F5344CB8AC3E}">
        <p14:creationId xmlns:p14="http://schemas.microsoft.com/office/powerpoint/2010/main" val="1370600217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81CF63-C06D-E78C-F4A1-C7C5A77EAC9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Content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5D7846D-EB61-32F6-DC30-1D041FCBFAF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292224"/>
            <a:ext cx="7886700" cy="4351338"/>
          </a:xfrm>
        </p:spPr>
        <p:txBody>
          <a:bodyPr/>
          <a:lstStyle/>
          <a:p>
            <a:pPr marL="514350" indent="-514350">
              <a:lnSpc>
                <a:spcPct val="150000"/>
              </a:lnSpc>
              <a:buAutoNum type="arabicPeriod"/>
            </a:pPr>
            <a:r>
              <a:rPr lang="en-GB" sz="2400" dirty="0"/>
              <a:t>Marriott International – Influencer and Affiliate Marketing</a:t>
            </a:r>
          </a:p>
          <a:p>
            <a:pPr marL="514350" indent="-514350">
              <a:lnSpc>
                <a:spcPct val="150000"/>
              </a:lnSpc>
              <a:buAutoNum type="arabicPeriod"/>
            </a:pPr>
            <a:r>
              <a:rPr lang="en-GB" sz="2400" dirty="0"/>
              <a:t>Corporate Social Responsibility</a:t>
            </a:r>
          </a:p>
          <a:p>
            <a:pPr marL="514350" indent="-514350">
              <a:lnSpc>
                <a:spcPct val="150000"/>
              </a:lnSpc>
              <a:buAutoNum type="arabicPeriod"/>
            </a:pPr>
            <a:r>
              <a:rPr lang="en-GB" sz="2400" dirty="0"/>
              <a:t>General Data Protection Regulation</a:t>
            </a:r>
          </a:p>
          <a:p>
            <a:pPr marL="514350" indent="-514350">
              <a:lnSpc>
                <a:spcPct val="150000"/>
              </a:lnSpc>
              <a:buFont typeface="Arial" panose="020B0604020202020204" pitchFamily="34" charset="0"/>
              <a:buAutoNum type="arabicPeriod"/>
            </a:pPr>
            <a:r>
              <a:rPr lang="en-GB" sz="2400" dirty="0"/>
              <a:t>Ethical Marketing</a:t>
            </a:r>
          </a:p>
          <a:p>
            <a:pPr marL="514350" indent="-514350">
              <a:lnSpc>
                <a:spcPct val="150000"/>
              </a:lnSpc>
              <a:buAutoNum type="arabicPeriod"/>
            </a:pPr>
            <a:r>
              <a:rPr lang="en-GB" sz="2400" dirty="0"/>
              <a:t>Moxy vs Westin 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GB" sz="2400" dirty="0"/>
              <a:t>References</a:t>
            </a:r>
          </a:p>
        </p:txBody>
      </p:sp>
    </p:spTree>
    <p:extLst>
      <p:ext uri="{BB962C8B-B14F-4D97-AF65-F5344CB8AC3E}">
        <p14:creationId xmlns:p14="http://schemas.microsoft.com/office/powerpoint/2010/main" val="2155662406"/>
      </p:ext>
    </p:extLst>
  </p:cSld>
  <p:clrMapOvr>
    <a:masterClrMapping/>
  </p:clrMapOvr>
  <p:transition spd="slow">
    <p:push dir="u"/>
  </p:transition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B33F933-F88F-4632-9695-080E7ACD6589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Marriott International Inc.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B093274-6B36-4383-9A8B-5257AE1E734F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Influencer and Affiliate Marketing</a:t>
            </a:r>
          </a:p>
        </p:txBody>
      </p:sp>
    </p:spTree>
    <p:extLst>
      <p:ext uri="{BB962C8B-B14F-4D97-AF65-F5344CB8AC3E}">
        <p14:creationId xmlns:p14="http://schemas.microsoft.com/office/powerpoint/2010/main" val="2537598040"/>
      </p:ext>
    </p:extLst>
  </p:cSld>
  <p:clrMapOvr>
    <a:masterClrMapping/>
  </p:clrMapOvr>
  <p:transition spd="slow">
    <p:wipe/>
  </p:transition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34FCFE-0CB4-1913-83D4-26C449F2DE3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sz="4400" dirty="0"/>
              <a:t>Marriott International Inc. (MII)</a:t>
            </a:r>
            <a:endParaRPr lang="en-GB" dirty="0"/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23D46943-6693-D2E3-C0C9-5CB7518ACDD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825625"/>
            <a:ext cx="7886700" cy="4351338"/>
          </a:xfrm>
        </p:spPr>
        <p:txBody>
          <a:bodyPr/>
          <a:lstStyle/>
          <a:p>
            <a:pPr marL="0" indent="0">
              <a:buNone/>
            </a:pPr>
            <a:endParaRPr lang="en-US" sz="2000" dirty="0"/>
          </a:p>
          <a:p>
            <a:r>
              <a:rPr lang="en-US" sz="2100" dirty="0"/>
              <a:t>1927: nine-seat A&amp;W root beer stand                                               Washington, DC.</a:t>
            </a:r>
          </a:p>
          <a:p>
            <a:pPr marL="0" indent="0">
              <a:buNone/>
            </a:pPr>
            <a:endParaRPr lang="en-US" sz="2100" dirty="0"/>
          </a:p>
          <a:p>
            <a:r>
              <a:rPr lang="en-US" sz="2100" dirty="0"/>
              <a:t>2016: largest hotel chain in the world.</a:t>
            </a:r>
          </a:p>
          <a:p>
            <a:pPr marL="0" indent="0">
              <a:buNone/>
            </a:pPr>
            <a:endParaRPr lang="en-US" sz="2100" dirty="0"/>
          </a:p>
          <a:p>
            <a:r>
              <a:rPr lang="en-US" sz="2100" dirty="0"/>
              <a:t>2022: 30 Brands; 8,000 properties; 139 territories</a:t>
            </a:r>
          </a:p>
          <a:p>
            <a:pPr marL="0" indent="0">
              <a:buNone/>
            </a:pPr>
            <a:endParaRPr lang="en-US" sz="2100" dirty="0"/>
          </a:p>
          <a:p>
            <a:pPr marL="0" indent="0">
              <a:buNone/>
            </a:pPr>
            <a:r>
              <a:rPr lang="en-US" sz="2100" dirty="0"/>
              <a:t>(Marriott International, 2019)</a:t>
            </a:r>
          </a:p>
          <a:p>
            <a:pPr marL="0" indent="0">
              <a:buNone/>
            </a:pPr>
            <a:endParaRPr lang="en-US" sz="2000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02325FB8-0367-D776-DB85-F0243CD47EE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06377" y="1416982"/>
            <a:ext cx="3537623" cy="241014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6322072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1862455-1AAC-7EC7-B62E-803B5A1EC6D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sz="4400" dirty="0"/>
              <a:t>MII Core Values Include</a:t>
            </a:r>
            <a:endParaRPr lang="en-GB" dirty="0"/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813E2718-6324-DF77-2256-1359A002393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825625"/>
            <a:ext cx="7886700" cy="4351338"/>
          </a:xfrm>
        </p:spPr>
        <p:txBody>
          <a:bodyPr/>
          <a:lstStyle/>
          <a:p>
            <a:endParaRPr lang="en-US" sz="2000" dirty="0"/>
          </a:p>
          <a:p>
            <a:endParaRPr lang="en-US" sz="2000" dirty="0"/>
          </a:p>
          <a:p>
            <a:endParaRPr lang="en-US" sz="2000" dirty="0"/>
          </a:p>
          <a:p>
            <a:endParaRPr lang="en-US" sz="2000" dirty="0"/>
          </a:p>
          <a:p>
            <a:r>
              <a:rPr lang="en-US" sz="2000" dirty="0"/>
              <a:t>Embracing Change- innovation, anticipate customer needs, new brands, new locations and new experiences. </a:t>
            </a:r>
          </a:p>
          <a:p>
            <a:endParaRPr lang="en-US" sz="2000" dirty="0"/>
          </a:p>
          <a:p>
            <a:r>
              <a:rPr lang="en-US" sz="2000" dirty="0"/>
              <a:t>Acting with Integrity-uncompromising ethical and legal standards. </a:t>
            </a:r>
          </a:p>
          <a:p>
            <a:pPr marL="0" indent="0">
              <a:buNone/>
            </a:pPr>
            <a:endParaRPr lang="en-US" sz="2000" dirty="0"/>
          </a:p>
          <a:p>
            <a:pPr marL="0" indent="0">
              <a:buNone/>
            </a:pPr>
            <a:r>
              <a:rPr lang="en-US" sz="2000" dirty="0"/>
              <a:t>(Marriott Hotels Development, 2018)</a:t>
            </a:r>
          </a:p>
          <a:p>
            <a:endParaRPr lang="en-US" dirty="0"/>
          </a:p>
          <a:p>
            <a:pPr marL="0" indent="0">
              <a:buNone/>
            </a:pPr>
            <a:endParaRPr lang="en-US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E1873F5C-478B-9F82-E816-69B335FDCA2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1849" y="1276318"/>
            <a:ext cx="3858760" cy="224438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710386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AC951F-F317-DFAB-98E3-FCE1C19B51F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/>
              <a:t>Influencer Marketing (IM) and Affiliate Marketing (AM)</a:t>
            </a:r>
            <a:endParaRPr lang="en-GB" dirty="0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F287D407-A857-9337-D797-BE786EB008A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0886" y="1776202"/>
            <a:ext cx="9144000" cy="4237635"/>
          </a:xfrm>
        </p:spPr>
      </p:pic>
    </p:spTree>
    <p:extLst>
      <p:ext uri="{BB962C8B-B14F-4D97-AF65-F5344CB8AC3E}">
        <p14:creationId xmlns:p14="http://schemas.microsoft.com/office/powerpoint/2010/main" val="3227792525"/>
      </p:ext>
    </p:extLst>
  </p:cSld>
  <p:clrMapOvr>
    <a:masterClrMapping/>
  </p:clrMapOvr>
  <p:transition spd="slow">
    <p:randomBar dir="vert"/>
  </p:transition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744C2DE-F8DA-737F-4BC7-3D13A0F13F7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sz="4400" dirty="0"/>
              <a:t>Why IM and </a:t>
            </a:r>
            <a:r>
              <a:rPr lang="en-US" dirty="0"/>
              <a:t>AM</a:t>
            </a:r>
            <a:endParaRPr lang="en-GB" dirty="0"/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953FFCD2-7442-3CDB-A864-1D04F44A8C2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357541"/>
            <a:ext cx="7886700" cy="4351338"/>
          </a:xfrm>
        </p:spPr>
        <p:txBody>
          <a:bodyPr/>
          <a:lstStyle/>
          <a:p>
            <a:r>
              <a:rPr lang="en-US" sz="2400" dirty="0"/>
              <a:t>Social media is ubiquitous. </a:t>
            </a:r>
          </a:p>
          <a:p>
            <a:endParaRPr lang="en-US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270D2C8E-A8AC-4F59-ACE2-04C366C0E69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68818" y="2041072"/>
            <a:ext cx="7006363" cy="39422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52869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0E3FA2-52DE-99C4-4968-49D4869B15F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sz="4400" dirty="0"/>
              <a:t>Why IM and AM</a:t>
            </a:r>
            <a:endParaRPr lang="en-GB" dirty="0"/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08757783-3EF0-AF47-953E-012702DECA8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690688"/>
            <a:ext cx="7886700" cy="4351338"/>
          </a:xfrm>
        </p:spPr>
        <p:txBody>
          <a:bodyPr/>
          <a:lstStyle/>
          <a:p>
            <a:r>
              <a:rPr lang="en-US" sz="2400" dirty="0"/>
              <a:t>Waning efficacy of traditional adverts (Campbell and Farrell, 2020; Carter 2016 stated in </a:t>
            </a:r>
            <a:r>
              <a:rPr lang="en-US" sz="2400" dirty="0" err="1"/>
              <a:t>Hudders</a:t>
            </a:r>
            <a:r>
              <a:rPr lang="en-US" sz="2400" dirty="0"/>
              <a:t> et al., 2020; </a:t>
            </a:r>
            <a:r>
              <a:rPr lang="en-US" sz="2400" dirty="0" err="1"/>
              <a:t>Partnerize</a:t>
            </a:r>
            <a:r>
              <a:rPr lang="en-US" sz="2400" dirty="0"/>
              <a:t>, 2021 ).</a:t>
            </a:r>
          </a:p>
          <a:p>
            <a:r>
              <a:rPr lang="en-US" sz="2400" dirty="0"/>
              <a:t>Acceptance that user-generated content helps create brand preferences (Campbell and Farrell, 2020; Carter 2016 stated in </a:t>
            </a:r>
            <a:r>
              <a:rPr lang="en-US" sz="2400" dirty="0" err="1"/>
              <a:t>Hudders</a:t>
            </a:r>
            <a:r>
              <a:rPr lang="en-US" sz="2400" dirty="0"/>
              <a:t> et al., 2020).</a:t>
            </a:r>
            <a:endParaRPr lang="en-US" sz="2000" dirty="0"/>
          </a:p>
          <a:p>
            <a:endParaRPr lang="en-US" sz="2000" dirty="0"/>
          </a:p>
          <a:p>
            <a:endParaRPr lang="en-US" sz="2000" dirty="0"/>
          </a:p>
          <a:p>
            <a:endParaRPr lang="en-US" sz="2000" dirty="0"/>
          </a:p>
          <a:p>
            <a:endParaRPr lang="en-US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B894985B-C7E1-FFF3-2342-88547D80F0D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99611" y="8903"/>
            <a:ext cx="1944389" cy="1529381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1F7C5535-6051-FB54-B73F-C1A838DDF842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76753" y="4007871"/>
            <a:ext cx="4190494" cy="19812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78666381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drape"/>
      </p:transition>
    </mc:Choice>
    <mc:Fallback xmlns="">
      <p:transition spd="slow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E73AB1-F50B-1CC7-03CA-629EE3F94D1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sz="4400" dirty="0"/>
              <a:t>Why IM and AM</a:t>
            </a:r>
            <a:endParaRPr lang="en-GB" dirty="0"/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EE76D21A-6F7D-A297-65DA-7CCE05304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556658"/>
            <a:ext cx="7886700" cy="4734153"/>
          </a:xfrm>
        </p:spPr>
        <p:txBody>
          <a:bodyPr/>
          <a:lstStyle/>
          <a:p>
            <a:pPr>
              <a:lnSpc>
                <a:spcPct val="100000"/>
              </a:lnSpc>
            </a:pPr>
            <a:r>
              <a:rPr lang="en-US" sz="2400" dirty="0"/>
              <a:t>“Second most effective promotional strategy”                                 (</a:t>
            </a:r>
            <a:r>
              <a:rPr lang="en-US" sz="2400" dirty="0" err="1"/>
              <a:t>Audrezet</a:t>
            </a:r>
            <a:r>
              <a:rPr lang="en-US" sz="2400" dirty="0"/>
              <a:t> et al., 2018 cited in Harrigan et al.                                               , 2021). </a:t>
            </a:r>
          </a:p>
          <a:p>
            <a:pPr>
              <a:lnSpc>
                <a:spcPct val="100000"/>
              </a:lnSpc>
            </a:pPr>
            <a:r>
              <a:rPr lang="en-US" sz="2400" dirty="0"/>
              <a:t>Increased intimacy and trust with followers because of shared personal interests (</a:t>
            </a:r>
            <a:r>
              <a:rPr lang="en-US" sz="2400" dirty="0" err="1"/>
              <a:t>Audrezet</a:t>
            </a:r>
            <a:r>
              <a:rPr lang="en-US" sz="2400" dirty="0"/>
              <a:t> et al., 2018; Ki et al., 2020; </a:t>
            </a:r>
            <a:r>
              <a:rPr lang="en-US" sz="2400" dirty="0" err="1"/>
              <a:t>Ladhari</a:t>
            </a:r>
            <a:r>
              <a:rPr lang="en-US" sz="2400" dirty="0"/>
              <a:t> et al., 2020 highlighted in </a:t>
            </a:r>
            <a:r>
              <a:rPr lang="en-US" sz="2400" dirty="0" err="1"/>
              <a:t>Tafesse</a:t>
            </a:r>
            <a:r>
              <a:rPr lang="en-US" sz="2400" dirty="0"/>
              <a:t> and Wood, 2021).”</a:t>
            </a:r>
          </a:p>
          <a:p>
            <a:pPr>
              <a:lnSpc>
                <a:spcPct val="100000"/>
              </a:lnSpc>
            </a:pPr>
            <a:r>
              <a:rPr lang="en-US" sz="2400" dirty="0"/>
              <a:t>Over 70% of consumers prefer to purchase a product or service that is personally recommended (</a:t>
            </a:r>
            <a:r>
              <a:rPr lang="en-US" sz="2400" dirty="0" err="1"/>
              <a:t>Hubspot</a:t>
            </a:r>
            <a:r>
              <a:rPr lang="en-US" sz="2400" dirty="0"/>
              <a:t>, 2019 cited in Harrigan et al., 2021).</a:t>
            </a:r>
          </a:p>
          <a:p>
            <a:endParaRPr lang="en-US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EC03DEA8-1136-5B9D-445D-0FF8851A55D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86532" y="2295"/>
            <a:ext cx="2457468" cy="196801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40027495"/>
      </p:ext>
    </p:extLst>
  </p:cSld>
  <p:clrMapOvr>
    <a:masterClrMapping/>
  </p:clrMapOvr>
  <p:transition spd="slow">
    <p:cover/>
  </p:transition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056D00-BE75-BA8A-BE81-8E475087FF0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sz="4400" dirty="0"/>
              <a:t>MII Affiliate </a:t>
            </a:r>
            <a:r>
              <a:rPr lang="en-US" sz="4400" dirty="0" err="1"/>
              <a:t>Programme</a:t>
            </a:r>
            <a:endParaRPr lang="en-GB" dirty="0"/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E0A5E0D4-4833-C257-F636-753E30860C4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645578"/>
            <a:ext cx="7886700" cy="4351338"/>
          </a:xfrm>
        </p:spPr>
        <p:txBody>
          <a:bodyPr/>
          <a:lstStyle/>
          <a:p>
            <a:r>
              <a:rPr lang="en-US" sz="2000" dirty="0"/>
              <a:t>28 eligible brands </a:t>
            </a:r>
          </a:p>
          <a:p>
            <a:pPr marL="0" indent="0">
              <a:buNone/>
            </a:pPr>
            <a:endParaRPr lang="en-US" sz="2000" dirty="0"/>
          </a:p>
          <a:p>
            <a:r>
              <a:rPr lang="en-US" sz="2000" dirty="0"/>
              <a:t>Commissions on qualified                                                                     customer stays booked on                                                              Marriott.com or Vacation                                                                          Package purchase on                                                   VactionsByMarriott.com</a:t>
            </a:r>
          </a:p>
          <a:p>
            <a:pPr marL="0" indent="0">
              <a:buNone/>
            </a:pPr>
            <a:endParaRPr lang="en-US" sz="2000" dirty="0"/>
          </a:p>
          <a:p>
            <a:r>
              <a:rPr lang="en-US" sz="2000" dirty="0"/>
              <a:t>Managed via </a:t>
            </a:r>
            <a:r>
              <a:rPr lang="en-US" sz="2000" dirty="0" err="1"/>
              <a:t>Partnerise</a:t>
            </a:r>
            <a:endParaRPr lang="en-US" sz="2000" dirty="0"/>
          </a:p>
          <a:p>
            <a:pPr marL="0" indent="0">
              <a:buNone/>
            </a:pPr>
            <a:endParaRPr lang="en-US" sz="2000" dirty="0"/>
          </a:p>
          <a:p>
            <a:pPr marL="0" indent="0">
              <a:buNone/>
            </a:pPr>
            <a:r>
              <a:rPr lang="en-US" sz="2000" dirty="0"/>
              <a:t>(Marriott International, 2022a)</a:t>
            </a:r>
          </a:p>
          <a:p>
            <a:endParaRPr lang="en-US" dirty="0"/>
          </a:p>
          <a:p>
            <a:endParaRPr lang="en-US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7427236-3A39-6E79-5733-D9FED7E3C64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82143" y="1381740"/>
            <a:ext cx="5050971" cy="461517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787743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7FF250-06F5-3911-DFC8-B3478CF500B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sz="4400" dirty="0"/>
              <a:t>IM and AM Issues</a:t>
            </a:r>
            <a:endParaRPr lang="en-GB" dirty="0"/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AF775B70-2FC0-96DA-78D8-2B9DDA2EF31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825625"/>
            <a:ext cx="7886700" cy="4351338"/>
          </a:xfrm>
        </p:spPr>
        <p:txBody>
          <a:bodyPr/>
          <a:lstStyle/>
          <a:p>
            <a:r>
              <a:rPr lang="en-US" sz="2100" dirty="0"/>
              <a:t>Capturing ROI:UTM parameters; Google Analytics, promo codes</a:t>
            </a:r>
          </a:p>
          <a:p>
            <a:pPr marL="0" indent="0">
              <a:buNone/>
            </a:pPr>
            <a:endParaRPr lang="en-US" sz="2100" dirty="0"/>
          </a:p>
          <a:p>
            <a:r>
              <a:rPr lang="en-US" sz="2100" dirty="0"/>
              <a:t>Finding the right fit: product and influencer/affiliate                   			        compatibility</a:t>
            </a:r>
          </a:p>
          <a:p>
            <a:pPr marL="0" indent="0">
              <a:buNone/>
            </a:pPr>
            <a:endParaRPr lang="en-US" sz="2100" dirty="0"/>
          </a:p>
          <a:p>
            <a:r>
              <a:rPr lang="en-US" sz="2100" dirty="0"/>
              <a:t>Fraud: screening via data analytics and manual check; affiliate technology</a:t>
            </a:r>
          </a:p>
          <a:p>
            <a:pPr marL="0" indent="0">
              <a:buNone/>
            </a:pPr>
            <a:r>
              <a:rPr lang="en-US" sz="2100" dirty="0"/>
              <a:t>(</a:t>
            </a:r>
            <a:r>
              <a:rPr lang="en-US" sz="2100" dirty="0" err="1"/>
              <a:t>Schachter</a:t>
            </a:r>
            <a:r>
              <a:rPr lang="en-US" sz="2100" dirty="0"/>
              <a:t>, 2022)</a:t>
            </a:r>
          </a:p>
          <a:p>
            <a:pPr marL="0" indent="0">
              <a:buNone/>
            </a:pPr>
            <a:endParaRPr lang="en-US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9AAC99C-FE69-15F7-9A19-5467DD730C6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58749" y="4103280"/>
            <a:ext cx="4385251" cy="1879394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1EBAF609-3A50-A1F6-1287-23384E62966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15442" y="0"/>
            <a:ext cx="1928558" cy="14174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55658320"/>
      </p:ext>
    </p:extLst>
  </p:cSld>
  <p:clrMapOvr>
    <a:masterClrMapping/>
  </p:clrMapOvr>
  <p:transition spd="slow">
    <p:randomBar dir="vert"/>
  </p:transition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A8D9C7A4-1929-7222-0BA9-C7128D454AC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857934"/>
            <a:ext cx="9144000" cy="514350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4176566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BF72CFC3-EE31-8FAB-DB3C-AE2F6DE3598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555171"/>
            <a:ext cx="9144000" cy="514350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54429979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prestige"/>
      </p:transition>
    </mc:Choice>
    <mc:Fallback xmlns="">
      <p:transition spd="slow">
        <p:fade/>
      </p:transition>
    </mc:Fallback>
  </mc:AlternateContent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6970983-276A-7B84-B5E1-8106EE516D2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1155" y="1593954"/>
            <a:ext cx="2541314" cy="3420728"/>
          </a:xfrm>
        </p:spPr>
        <p:txBody>
          <a:bodyPr>
            <a:normAutofit/>
          </a:bodyPr>
          <a:lstStyle/>
          <a:p>
            <a:r>
              <a:rPr lang="en-GB" sz="3000">
                <a:solidFill>
                  <a:srgbClr val="FFFFFF"/>
                </a:solidFill>
                <a:cs typeface="Calibri Light"/>
              </a:rPr>
              <a:t>What is CSR?</a:t>
            </a:r>
            <a:endParaRPr lang="en-GB" sz="3000">
              <a:solidFill>
                <a:srgbClr val="FFFFFF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1FD54CF-C3EF-5418-9DE4-96BF08E83A8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916397" y="2146964"/>
            <a:ext cx="4461623" cy="3250972"/>
          </a:xfrm>
        </p:spPr>
        <p:txBody>
          <a:bodyPr vert="horz" lIns="68580" tIns="34290" rIns="68580" bIns="34290" rtlCol="0" anchor="ctr">
            <a:normAutofit fontScale="85000" lnSpcReduction="10000"/>
          </a:bodyPr>
          <a:lstStyle/>
          <a:p>
            <a:r>
              <a:rPr lang="en-GB" sz="1800" dirty="0">
                <a:solidFill>
                  <a:srgbClr val="FEFFFF"/>
                </a:solidFill>
                <a:cs typeface="Calibri"/>
              </a:rPr>
              <a:t>Marriott defines "</a:t>
            </a:r>
            <a:r>
              <a:rPr lang="en-GB" sz="1800" b="1" i="1" dirty="0">
                <a:solidFill>
                  <a:srgbClr val="FEFFFF"/>
                </a:solidFill>
                <a:cs typeface="Calibri"/>
              </a:rPr>
              <a:t>Corporate Social Responsibility</a:t>
            </a:r>
            <a:r>
              <a:rPr lang="en-GB" sz="1800" dirty="0">
                <a:solidFill>
                  <a:srgbClr val="FEFFFF"/>
                </a:solidFill>
                <a:cs typeface="Calibri"/>
              </a:rPr>
              <a:t> is a Corporations initiatives to assess and take responsibility for the company's effects on environmental and social well-being (</a:t>
            </a:r>
            <a:r>
              <a:rPr lang="en-GB" sz="1800" i="1" dirty="0">
                <a:solidFill>
                  <a:srgbClr val="FEFFFF"/>
                </a:solidFill>
                <a:cs typeface="Calibri"/>
              </a:rPr>
              <a:t>Deale, 2022</a:t>
            </a:r>
            <a:r>
              <a:rPr lang="en-GB" sz="1800" dirty="0">
                <a:solidFill>
                  <a:srgbClr val="FEFFFF"/>
                </a:solidFill>
                <a:cs typeface="Calibri"/>
              </a:rPr>
              <a:t>).</a:t>
            </a:r>
          </a:p>
          <a:p>
            <a:endParaRPr lang="en-GB" sz="1800">
              <a:solidFill>
                <a:srgbClr val="FEFFFF"/>
              </a:solidFill>
              <a:cs typeface="Calibri"/>
            </a:endParaRPr>
          </a:p>
          <a:p>
            <a:pPr lvl="1">
              <a:buFont typeface="Wingdings" panose="020B0604020202020204" pitchFamily="34" charset="0"/>
              <a:buChar char="v"/>
            </a:pPr>
            <a:r>
              <a:rPr lang="en-GB">
                <a:solidFill>
                  <a:srgbClr val="FEFFFF"/>
                </a:solidFill>
                <a:cs typeface="Calibri"/>
              </a:rPr>
              <a:t>Partnering with Non profits</a:t>
            </a:r>
          </a:p>
          <a:p>
            <a:pPr lvl="1">
              <a:buFont typeface="Wingdings" panose="020B0604020202020204" pitchFamily="34" charset="0"/>
              <a:buChar char="v"/>
            </a:pPr>
            <a:r>
              <a:rPr lang="en-GB">
                <a:solidFill>
                  <a:srgbClr val="FEFFFF"/>
                </a:solidFill>
                <a:cs typeface="Calibri"/>
              </a:rPr>
              <a:t>Investing in communities</a:t>
            </a:r>
          </a:p>
          <a:p>
            <a:pPr lvl="1">
              <a:buFont typeface="Wingdings" panose="020B0604020202020204" pitchFamily="34" charset="0"/>
              <a:buChar char="v"/>
            </a:pPr>
            <a:r>
              <a:rPr lang="en-GB">
                <a:solidFill>
                  <a:srgbClr val="FEFFFF"/>
                </a:solidFill>
                <a:cs typeface="Calibri"/>
              </a:rPr>
              <a:t>Advocating &amp; Protecting Human Rights</a:t>
            </a:r>
          </a:p>
          <a:p>
            <a:pPr lvl="1">
              <a:buFont typeface="Wingdings" panose="020B0604020202020204" pitchFamily="34" charset="0"/>
              <a:buChar char="v"/>
            </a:pPr>
            <a:r>
              <a:rPr lang="en-GB">
                <a:solidFill>
                  <a:srgbClr val="FEFFFF"/>
                </a:solidFill>
                <a:cs typeface="Calibri"/>
              </a:rPr>
              <a:t>Practicing Sustainable Development</a:t>
            </a:r>
          </a:p>
          <a:p>
            <a:pPr lvl="1">
              <a:buFont typeface="Wingdings" panose="020B0604020202020204" pitchFamily="34" charset="0"/>
              <a:buChar char="v"/>
            </a:pPr>
            <a:r>
              <a:rPr lang="en-GB">
                <a:solidFill>
                  <a:srgbClr val="FEFFFF"/>
                </a:solidFill>
                <a:cs typeface="Calibri"/>
              </a:rPr>
              <a:t>Reducing Environmental Impacts</a:t>
            </a:r>
          </a:p>
          <a:p>
            <a:pPr lvl="1">
              <a:buFont typeface="Wingdings" panose="020B0604020202020204" pitchFamily="34" charset="0"/>
              <a:buChar char="v"/>
            </a:pPr>
            <a:endParaRPr lang="en-GB">
              <a:solidFill>
                <a:srgbClr val="FEFFFF"/>
              </a:solidFill>
              <a:cs typeface="Calibri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0CE96D77-D164-C376-A1D3-6122178346A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9487" y="515030"/>
            <a:ext cx="8719456" cy="490469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038325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83CD7A37-B180-C3D2-04C8-4A73EB474E8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362100"/>
            <a:ext cx="9144000" cy="51434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51875004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: Shape 6">
            <a:extLst>
              <a:ext uri="{FF2B5EF4-FFF2-40B4-BE49-F238E27FC236}">
                <a16:creationId xmlns:a16="http://schemas.microsoft.com/office/drawing/2014/main" id="{673E9FC8-2143-48A2-9DEE-AABBC7E301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4" cy="6265888"/>
          </a:xfrm>
          <a:custGeom>
            <a:avLst/>
            <a:gdLst>
              <a:gd name="connsiteX0" fmla="*/ 0 w 12188952"/>
              <a:gd name="connsiteY0" fmla="*/ 0 h 6265888"/>
              <a:gd name="connsiteX1" fmla="*/ 12188952 w 12188952"/>
              <a:gd name="connsiteY1" fmla="*/ 0 h 6265888"/>
              <a:gd name="connsiteX2" fmla="*/ 12188952 w 12188952"/>
              <a:gd name="connsiteY2" fmla="*/ 5061023 h 6265888"/>
              <a:gd name="connsiteX3" fmla="*/ 12188400 w 12188952"/>
              <a:gd name="connsiteY3" fmla="*/ 5061281 h 6265888"/>
              <a:gd name="connsiteX4" fmla="*/ 6096000 w 12188952"/>
              <a:gd name="connsiteY4" fmla="*/ 6265888 h 6265888"/>
              <a:gd name="connsiteX5" fmla="*/ 3601 w 12188952"/>
              <a:gd name="connsiteY5" fmla="*/ 5061281 h 6265888"/>
              <a:gd name="connsiteX6" fmla="*/ 0 w 12188952"/>
              <a:gd name="connsiteY6" fmla="*/ 5059596 h 62658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2188952" h="6265888">
                <a:moveTo>
                  <a:pt x="0" y="0"/>
                </a:moveTo>
                <a:lnTo>
                  <a:pt x="12188952" y="0"/>
                </a:lnTo>
                <a:lnTo>
                  <a:pt x="12188952" y="5061023"/>
                </a:lnTo>
                <a:lnTo>
                  <a:pt x="12188400" y="5061281"/>
                </a:lnTo>
                <a:cubicBezTo>
                  <a:pt x="10489511" y="5817852"/>
                  <a:pt x="8380622" y="6265888"/>
                  <a:pt x="6096000" y="6265888"/>
                </a:cubicBezTo>
                <a:cubicBezTo>
                  <a:pt x="3811379" y="6265888"/>
                  <a:pt x="1702489" y="5817852"/>
                  <a:pt x="3601" y="5061281"/>
                </a:cubicBezTo>
                <a:lnTo>
                  <a:pt x="0" y="5059596"/>
                </a:lnTo>
                <a:close/>
              </a:path>
            </a:pathLst>
          </a:custGeom>
          <a:solidFill>
            <a:schemeClr val="bg1">
              <a:lumMod val="85000"/>
              <a:alpha val="6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95F15AD9-8825-F4A0-0A18-E2D55219A120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7329" r="7001" b="1"/>
          <a:stretch/>
        </p:blipFill>
        <p:spPr>
          <a:xfrm>
            <a:off x="20" y="10"/>
            <a:ext cx="9143980" cy="6003842"/>
          </a:xfrm>
          <a:custGeom>
            <a:avLst/>
            <a:gdLst/>
            <a:ahLst/>
            <a:cxnLst/>
            <a:rect l="l" t="t" r="r" b="b"/>
            <a:pathLst>
              <a:path w="12187427" h="6003852">
                <a:moveTo>
                  <a:pt x="0" y="0"/>
                </a:moveTo>
                <a:lnTo>
                  <a:pt x="12187427" y="0"/>
                </a:lnTo>
                <a:lnTo>
                  <a:pt x="12187427" y="4772371"/>
                </a:lnTo>
                <a:lnTo>
                  <a:pt x="11865111" y="4913285"/>
                </a:lnTo>
                <a:cubicBezTo>
                  <a:pt x="10225213" y="5601147"/>
                  <a:pt x="8237833" y="6003852"/>
                  <a:pt x="6096000" y="6003852"/>
                </a:cubicBezTo>
                <a:cubicBezTo>
                  <a:pt x="3811379" y="6003852"/>
                  <a:pt x="1702489" y="5545663"/>
                  <a:pt x="3601" y="4771946"/>
                </a:cubicBezTo>
                <a:lnTo>
                  <a:pt x="0" y="4770223"/>
                </a:ln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1356557558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613A11B9-4500-F663-9A73-9E1A0C2ADC1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658585"/>
            <a:ext cx="9144000" cy="514350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39208543"/>
      </p:ext>
    </p:extLst>
  </p:cSld>
  <p:clrMapOvr>
    <a:masterClrMapping/>
  </p:clrMapOvr>
  <p:transition spd="slow">
    <p:push dir="u"/>
  </p:transition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FF8A0A7C-42D9-723D-889D-C9BBD5C74B5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457200"/>
            <a:ext cx="9139162" cy="55408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86346125"/>
      </p:ext>
    </p:extLst>
  </p:cSld>
  <p:clrMapOvr>
    <a:masterClrMapping/>
  </p:clrMapOvr>
  <p:transition spd="slow">
    <p:wipe/>
  </p:transition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69E09BE6-5E68-DF09-3360-01C93C4BBEB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256" y="576943"/>
            <a:ext cx="9136743" cy="531358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090036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2E40B977-631A-ADC0-5582-C5A55516720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096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32590027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ectangle 16">
            <a:extLst>
              <a:ext uri="{FF2B5EF4-FFF2-40B4-BE49-F238E27FC236}">
                <a16:creationId xmlns:a16="http://schemas.microsoft.com/office/drawing/2014/main" id="{25FCE169-4276-4005-8C82-CCC9C80C4F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4190" y="461736"/>
            <a:ext cx="5006339" cy="1866293"/>
          </a:xfrm>
          <a:prstGeom prst="rect">
            <a:avLst/>
          </a:prstGeom>
          <a:solidFill>
            <a:srgbClr val="595959"/>
          </a:solidFill>
          <a:ln w="254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7CA3504-50D6-93B9-1B2C-21339A5D7BD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7616" y="730155"/>
            <a:ext cx="4568057" cy="1422871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Ethics in Marketing</a:t>
            </a:r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B775CD93-9DF2-48CB-9F57-1BCA9A46C7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459963" y="467575"/>
            <a:ext cx="1611630" cy="1877811"/>
          </a:xfrm>
          <a:prstGeom prst="rect">
            <a:avLst/>
          </a:prstGeom>
          <a:solidFill>
            <a:schemeClr val="accent1"/>
          </a:solidFill>
          <a:ln w="254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E186B68C-84BC-4A6E-99D1-EE87483C134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180492" y="471340"/>
            <a:ext cx="1611630" cy="1856689"/>
          </a:xfrm>
          <a:prstGeom prst="rect">
            <a:avLst/>
          </a:prstGeom>
          <a:solidFill>
            <a:srgbClr val="68B2DD"/>
          </a:solidFill>
          <a:ln w="254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1C091803-41C2-48E0-9228-5148460C74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4190" y="2476301"/>
            <a:ext cx="5006339" cy="3922777"/>
          </a:xfrm>
          <a:prstGeom prst="rect">
            <a:avLst/>
          </a:prstGeom>
          <a:solidFill>
            <a:schemeClr val="tx1">
              <a:lumMod val="50000"/>
              <a:lumOff val="5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>
                  <a:lumMod val="85000"/>
                </a:prstClr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D72BA92-13CA-6E48-8A88-7DAACC67DC2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0954" y="2476301"/>
            <a:ext cx="4899575" cy="3380213"/>
          </a:xfrm>
        </p:spPr>
        <p:txBody>
          <a:bodyPr anchor="ctr">
            <a:normAutofit/>
          </a:bodyPr>
          <a:lstStyle/>
          <a:p>
            <a:r>
              <a:rPr lang="en-GB" sz="2200" dirty="0">
                <a:cs typeface="Arial" panose="020B0604020202020204" pitchFamily="34" charset="0"/>
              </a:rPr>
              <a:t>Promoting a product, service or brand that aligns with your values and morals</a:t>
            </a:r>
          </a:p>
          <a:p>
            <a:r>
              <a:rPr lang="en-GB" sz="2200" dirty="0">
                <a:cs typeface="Arial" panose="020B0604020202020204" pitchFamily="34" charset="0"/>
              </a:rPr>
              <a:t>Practising full transparency and openness</a:t>
            </a:r>
          </a:p>
          <a:p>
            <a:r>
              <a:rPr lang="en-GB" sz="2200" dirty="0">
                <a:cs typeface="Arial" panose="020B0604020202020204" pitchFamily="34" charset="0"/>
              </a:rPr>
              <a:t>Not making inflated claims</a:t>
            </a:r>
          </a:p>
          <a:p>
            <a:r>
              <a:rPr lang="en-GB" sz="2200" dirty="0">
                <a:cs typeface="Arial" panose="020B0604020202020204" pitchFamily="34" charset="0"/>
              </a:rPr>
              <a:t>Accountability</a:t>
            </a:r>
          </a:p>
          <a:p>
            <a:r>
              <a:rPr lang="en-GB" sz="2200" dirty="0">
                <a:cs typeface="Arial" panose="020B0604020202020204" pitchFamily="34" charset="0"/>
              </a:rPr>
              <a:t>Honest and factual representation</a:t>
            </a:r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01955DCA-E99D-4678-99DB-8075105C12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459963" y="2480956"/>
            <a:ext cx="3339846" cy="3922776"/>
          </a:xfrm>
          <a:prstGeom prst="rect">
            <a:avLst/>
          </a:prstGeom>
          <a:solidFill>
            <a:srgbClr val="68B2DD">
              <a:alpha val="20000"/>
            </a:srgbClr>
          </a:solidFill>
          <a:ln w="254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5" name="Picture 4" descr="Logo&#10;&#10;Description automatically generated">
            <a:extLst>
              <a:ext uri="{FF2B5EF4-FFF2-40B4-BE49-F238E27FC236}">
                <a16:creationId xmlns:a16="http://schemas.microsoft.com/office/drawing/2014/main" id="{89FCAEA5-8706-35A5-1E80-F5602BD75133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2178" t="6222" r="22154" b="7745"/>
          <a:stretch/>
        </p:blipFill>
        <p:spPr>
          <a:xfrm>
            <a:off x="5850963" y="2745909"/>
            <a:ext cx="2634343" cy="30375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896977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9A3D19D-C334-0FFA-FEFB-5C12BCFD6DC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556418"/>
            <a:ext cx="7886700" cy="1325563"/>
          </a:xfrm>
        </p:spPr>
        <p:txBody>
          <a:bodyPr/>
          <a:lstStyle/>
          <a:p>
            <a:pPr algn="ctr"/>
            <a:r>
              <a:rPr lang="en-GB" dirty="0"/>
              <a:t>Unethical Marketing</a:t>
            </a:r>
          </a:p>
        </p:txBody>
      </p:sp>
      <p:graphicFrame>
        <p:nvGraphicFramePr>
          <p:cNvPr id="6" name="Content Placeholder 2">
            <a:extLst>
              <a:ext uri="{FF2B5EF4-FFF2-40B4-BE49-F238E27FC236}">
                <a16:creationId xmlns:a16="http://schemas.microsoft.com/office/drawing/2014/main" id="{48163303-EB75-ACEF-25B5-A0367A783E4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676035617"/>
              </p:ext>
            </p:extLst>
          </p:nvPr>
        </p:nvGraphicFramePr>
        <p:xfrm>
          <a:off x="293915" y="1219200"/>
          <a:ext cx="8599714" cy="460941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194105432"/>
      </p:ext>
    </p:extLst>
  </p:cSld>
  <p:clrMapOvr>
    <a:masterClrMapping/>
  </p:clrMapOvr>
  <p:transition spd="slow">
    <p:push dir="u"/>
  </p:transition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04ED3D-9794-FCA6-4445-67A33E2B0B7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Dangers of Influencer Marketing</a:t>
            </a:r>
          </a:p>
        </p:txBody>
      </p:sp>
      <p:graphicFrame>
        <p:nvGraphicFramePr>
          <p:cNvPr id="9" name="Content Placeholder 2">
            <a:extLst>
              <a:ext uri="{FF2B5EF4-FFF2-40B4-BE49-F238E27FC236}">
                <a16:creationId xmlns:a16="http://schemas.microsoft.com/office/drawing/2014/main" id="{48EE4000-AB2D-EA2F-BA16-D47C9460E79D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628650" y="1492817"/>
          <a:ext cx="78867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196388275"/>
      </p:ext>
    </p:extLst>
  </p:cSld>
  <p:clrMapOvr>
    <a:masterClrMapping/>
  </p:clrMapOvr>
  <p:transition spd="slow">
    <p:wipe/>
  </p:transition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29033C1-CA36-4CED-B193-D659AB415F6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Ethical Influencer Marketing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3F3EDEB-9C00-FC87-4534-E663A4B120D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488168"/>
            <a:ext cx="7886700" cy="4351338"/>
          </a:xfrm>
        </p:spPr>
        <p:txBody>
          <a:bodyPr/>
          <a:lstStyle/>
          <a:p>
            <a:pPr>
              <a:lnSpc>
                <a:spcPct val="100000"/>
              </a:lnSpc>
            </a:pPr>
            <a:r>
              <a:rPr lang="en-GB" dirty="0"/>
              <a:t>Posts to include clear disclosure</a:t>
            </a:r>
          </a:p>
          <a:p>
            <a:pPr>
              <a:lnSpc>
                <a:spcPct val="100000"/>
              </a:lnSpc>
            </a:pPr>
            <a:r>
              <a:rPr lang="en-GB" dirty="0"/>
              <a:t>Review credibility of influencers</a:t>
            </a:r>
          </a:p>
          <a:p>
            <a:pPr lvl="3" algn="just">
              <a:lnSpc>
                <a:spcPct val="100000"/>
              </a:lnSpc>
              <a:spcBef>
                <a:spcPts val="1200"/>
              </a:spcBef>
              <a:spcAft>
                <a:spcPts val="800"/>
              </a:spcAft>
              <a:buFont typeface="Wingdings" panose="05000000000000000000" pitchFamily="2" charset="2"/>
              <a:buChar char="Ø"/>
            </a:pPr>
            <a:r>
              <a:rPr lang="en-GB" sz="2200" dirty="0">
                <a:ea typeface="Calibri" panose="020F0502020204030204" pitchFamily="34" charset="0"/>
                <a:cs typeface="Arial" panose="020B0604020202020204" pitchFamily="34" charset="0"/>
              </a:rPr>
              <a:t> sudden spike in followers</a:t>
            </a:r>
          </a:p>
          <a:p>
            <a:pPr lvl="3" algn="just">
              <a:lnSpc>
                <a:spcPct val="100000"/>
              </a:lnSpc>
              <a:spcBef>
                <a:spcPts val="1200"/>
              </a:spcBef>
              <a:spcAft>
                <a:spcPts val="800"/>
              </a:spcAft>
              <a:buFont typeface="Wingdings" panose="05000000000000000000" pitchFamily="2" charset="2"/>
              <a:buChar char="Ø"/>
            </a:pPr>
            <a:r>
              <a:rPr lang="en-GB" sz="2200" dirty="0">
                <a:ea typeface="Calibri" panose="020F0502020204030204" pitchFamily="34" charset="0"/>
                <a:cs typeface="Arial" panose="020B0604020202020204" pitchFamily="34" charset="0"/>
              </a:rPr>
              <a:t> heavy overseas follower count</a:t>
            </a:r>
          </a:p>
          <a:p>
            <a:pPr lvl="3" algn="just">
              <a:lnSpc>
                <a:spcPct val="100000"/>
              </a:lnSpc>
              <a:spcBef>
                <a:spcPts val="1200"/>
              </a:spcBef>
              <a:spcAft>
                <a:spcPts val="800"/>
              </a:spcAft>
              <a:buFont typeface="Wingdings" panose="05000000000000000000" pitchFamily="2" charset="2"/>
              <a:buChar char="Ø"/>
            </a:pPr>
            <a:r>
              <a:rPr lang="en-GB" sz="2200" dirty="0">
                <a:ea typeface="Calibri" panose="020F0502020204030204" pitchFamily="34" charset="0"/>
                <a:cs typeface="Arial" panose="020B0604020202020204" pitchFamily="34" charset="0"/>
              </a:rPr>
              <a:t> read the comments section</a:t>
            </a:r>
            <a:endParaRPr lang="en-GB" dirty="0"/>
          </a:p>
          <a:p>
            <a:pPr>
              <a:lnSpc>
                <a:spcPct val="100000"/>
              </a:lnSpc>
            </a:pPr>
            <a:r>
              <a:rPr lang="en-GB" dirty="0"/>
              <a:t>Request statistics upfront</a:t>
            </a:r>
          </a:p>
          <a:p>
            <a:pPr>
              <a:lnSpc>
                <a:spcPct val="100000"/>
              </a:lnSpc>
            </a:pPr>
            <a:r>
              <a:rPr lang="en-GB" dirty="0"/>
              <a:t>Design ethical framework: use of contracts</a:t>
            </a:r>
          </a:p>
        </p:txBody>
      </p:sp>
    </p:spTree>
    <p:extLst>
      <p:ext uri="{BB962C8B-B14F-4D97-AF65-F5344CB8AC3E}">
        <p14:creationId xmlns:p14="http://schemas.microsoft.com/office/powerpoint/2010/main" val="42043518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Down Arrow 7">
            <a:extLst>
              <a:ext uri="{FF2B5EF4-FFF2-40B4-BE49-F238E27FC236}">
                <a16:creationId xmlns:a16="http://schemas.microsoft.com/office/drawing/2014/main" id="{73DE2CFE-42F2-48F0-8706-5264E012B1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4077724" y="-2401326"/>
            <a:ext cx="1354979" cy="8062627"/>
          </a:xfrm>
          <a:prstGeom prst="downArrow">
            <a:avLst>
              <a:gd name="adj1" fmla="val 100000"/>
              <a:gd name="adj2" fmla="val 22582"/>
            </a:avLst>
          </a:prstGeom>
          <a:solidFill>
            <a:srgbClr val="404040"/>
          </a:solidFill>
          <a:ln w="539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6" name="Picture 5" descr="Logo, company name&#10;&#10;Description automatically generated">
            <a:extLst>
              <a:ext uri="{FF2B5EF4-FFF2-40B4-BE49-F238E27FC236}">
                <a16:creationId xmlns:a16="http://schemas.microsoft.com/office/drawing/2014/main" id="{627A193B-F321-D162-1CB6-D1A2D44DE86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31826" y="3028951"/>
            <a:ext cx="2351088" cy="2351088"/>
          </a:xfrm>
          <a:prstGeom prst="rect">
            <a:avLst/>
          </a:prstGeom>
        </p:spPr>
      </p:pic>
      <p:pic>
        <p:nvPicPr>
          <p:cNvPr id="4" name="Picture 3" descr="A picture containing text, tool, scissors, clipart&#10;&#10;Description automatically generated">
            <a:extLst>
              <a:ext uri="{FF2B5EF4-FFF2-40B4-BE49-F238E27FC236}">
                <a16:creationId xmlns:a16="http://schemas.microsoft.com/office/drawing/2014/main" id="{553BC150-2E7B-1E97-C73A-F5E5F79A2387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1175" y="3362325"/>
            <a:ext cx="5461000" cy="2017713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29F1E5B2-7799-8314-673A-BAE2E6008CC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965199" y="1204109"/>
            <a:ext cx="7517548" cy="857894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40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Influencer Marketing</a:t>
            </a:r>
          </a:p>
        </p:txBody>
      </p:sp>
    </p:spTree>
    <p:extLst>
      <p:ext uri="{BB962C8B-B14F-4D97-AF65-F5344CB8AC3E}">
        <p14:creationId xmlns:p14="http://schemas.microsoft.com/office/powerpoint/2010/main" val="4181589294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10" descr="A picture containing text, tool, scissors, clipart&#10;&#10;Description automatically generated">
            <a:extLst>
              <a:ext uri="{FF2B5EF4-FFF2-40B4-BE49-F238E27FC236}">
                <a16:creationId xmlns:a16="http://schemas.microsoft.com/office/drawing/2014/main" id="{47D201B2-A1EC-EDFA-B7F9-C09FC4B92386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774"/>
          <a:stretch/>
        </p:blipFill>
        <p:spPr>
          <a:xfrm>
            <a:off x="4954026" y="0"/>
            <a:ext cx="4189973" cy="1643743"/>
          </a:xfrm>
          <a:custGeom>
            <a:avLst/>
            <a:gdLst/>
            <a:ahLst/>
            <a:cxnLst/>
            <a:rect l="l" t="t" r="r" b="b"/>
            <a:pathLst>
              <a:path w="4636009" h="5032375">
                <a:moveTo>
                  <a:pt x="0" y="0"/>
                </a:moveTo>
                <a:lnTo>
                  <a:pt x="4636009" y="0"/>
                </a:lnTo>
                <a:lnTo>
                  <a:pt x="4636009" y="5032375"/>
                </a:lnTo>
                <a:lnTo>
                  <a:pt x="0" y="5032375"/>
                </a:lnTo>
                <a:close/>
              </a:path>
            </a:pathLst>
          </a:custGeom>
          <a:noFill/>
        </p:spPr>
      </p:pic>
      <p:sp>
        <p:nvSpPr>
          <p:cNvPr id="4" name="Content Placeholder 7">
            <a:extLst>
              <a:ext uri="{FF2B5EF4-FFF2-40B4-BE49-F238E27FC236}">
                <a16:creationId xmlns:a16="http://schemas.microsoft.com/office/drawing/2014/main" id="{917D0F4F-E5CF-504B-75EF-577DC1F5592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8022" y="1039586"/>
            <a:ext cx="7886700" cy="5240791"/>
          </a:xfrm>
        </p:spPr>
        <p:txBody>
          <a:bodyPr vert="horz" lIns="91440" tIns="45720" rIns="91440" bIns="45720" rtlCol="0">
            <a:normAutofit/>
          </a:bodyPr>
          <a:lstStyle/>
          <a:p>
            <a:pPr marL="285750">
              <a:lnSpc>
                <a:spcPct val="120000"/>
              </a:lnSpc>
              <a:spcBef>
                <a:spcPct val="20000"/>
              </a:spcBef>
            </a:pPr>
            <a:r>
              <a:rPr lang="en-US" sz="2200" dirty="0"/>
              <a:t>Moxy is playful, affordable and stylish</a:t>
            </a:r>
          </a:p>
          <a:p>
            <a:pPr marL="285750">
              <a:lnSpc>
                <a:spcPct val="120000"/>
              </a:lnSpc>
              <a:spcBef>
                <a:spcPct val="20000"/>
              </a:spcBef>
            </a:pPr>
            <a:r>
              <a:rPr lang="en-US" sz="2200" dirty="0"/>
              <a:t>The Millennials focused on Moxy</a:t>
            </a:r>
          </a:p>
          <a:p>
            <a:pPr marL="285750">
              <a:lnSpc>
                <a:spcPct val="120000"/>
              </a:lnSpc>
              <a:spcBef>
                <a:spcPct val="20000"/>
              </a:spcBef>
            </a:pPr>
            <a:r>
              <a:rPr lang="en-US" sz="2200" dirty="0"/>
              <a:t>Unique design and modern furniture</a:t>
            </a:r>
          </a:p>
          <a:p>
            <a:pPr marL="285750">
              <a:lnSpc>
                <a:spcPct val="120000"/>
              </a:lnSpc>
              <a:spcBef>
                <a:spcPct val="20000"/>
              </a:spcBef>
            </a:pPr>
            <a:r>
              <a:rPr lang="en-US" sz="2200" dirty="0"/>
              <a:t>Micro guest room concept</a:t>
            </a:r>
          </a:p>
          <a:p>
            <a:pPr marL="285750">
              <a:lnSpc>
                <a:spcPct val="120000"/>
              </a:lnSpc>
              <a:spcBef>
                <a:spcPct val="20000"/>
              </a:spcBef>
            </a:pPr>
            <a:r>
              <a:rPr lang="en-US" sz="2200" dirty="0"/>
              <a:t>Check in at the 24/7 Bar</a:t>
            </a:r>
          </a:p>
          <a:p>
            <a:pPr marL="285750">
              <a:lnSpc>
                <a:spcPct val="120000"/>
              </a:lnSpc>
              <a:spcBef>
                <a:spcPct val="20000"/>
              </a:spcBef>
            </a:pPr>
            <a:r>
              <a:rPr lang="en-US" sz="2200" dirty="0"/>
              <a:t>Lots of communal areas with fast and free Wi-Fi</a:t>
            </a:r>
          </a:p>
          <a:p>
            <a:pPr marL="285750">
              <a:lnSpc>
                <a:spcPct val="120000"/>
              </a:lnSpc>
              <a:spcBef>
                <a:spcPct val="20000"/>
              </a:spcBef>
            </a:pPr>
            <a:r>
              <a:rPr lang="en-US" sz="2200" dirty="0"/>
              <a:t>Eat the way you want</a:t>
            </a:r>
          </a:p>
          <a:p>
            <a:pPr marL="285750">
              <a:lnSpc>
                <a:spcPct val="120000"/>
              </a:lnSpc>
              <a:spcBef>
                <a:spcPct val="20000"/>
              </a:spcBef>
            </a:pPr>
            <a:r>
              <a:rPr lang="en-US" sz="2200" dirty="0"/>
              <a:t>More than 70 locations worldwide</a:t>
            </a:r>
          </a:p>
          <a:p>
            <a:pPr marL="285750">
              <a:lnSpc>
                <a:spcPct val="120000"/>
              </a:lnSpc>
              <a:spcBef>
                <a:spcPct val="20000"/>
              </a:spcBef>
            </a:pPr>
            <a:r>
              <a:rPr lang="en-US" sz="2200" dirty="0"/>
              <a:t>In UK total 15 hotels</a:t>
            </a:r>
          </a:p>
          <a:p>
            <a:pPr marL="285750">
              <a:lnSpc>
                <a:spcPct val="120000"/>
              </a:lnSpc>
              <a:spcBef>
                <a:spcPct val="20000"/>
              </a:spcBef>
            </a:pPr>
            <a:r>
              <a:rPr lang="en-US" sz="2200" dirty="0"/>
              <a:t>Moxy loves social media</a:t>
            </a:r>
          </a:p>
          <a:p>
            <a:pPr marL="285750">
              <a:lnSpc>
                <a:spcPct val="90000"/>
              </a:lnSpc>
              <a:spcBef>
                <a:spcPct val="20000"/>
              </a:spcBef>
            </a:pPr>
            <a:endParaRPr lang="en-US" sz="1800" dirty="0"/>
          </a:p>
          <a:p>
            <a:pPr>
              <a:lnSpc>
                <a:spcPct val="90000"/>
              </a:lnSpc>
            </a:pPr>
            <a:endParaRPr lang="en-US" sz="1800" dirty="0"/>
          </a:p>
        </p:txBody>
      </p:sp>
    </p:spTree>
    <p:extLst>
      <p:ext uri="{BB962C8B-B14F-4D97-AF65-F5344CB8AC3E}">
        <p14:creationId xmlns:p14="http://schemas.microsoft.com/office/powerpoint/2010/main" val="171620969"/>
      </p:ext>
    </p:extLst>
  </p:cSld>
  <p:clrMapOvr>
    <a:masterClrMapping/>
  </p:clrMapOvr>
  <p:transition spd="slow">
    <p:randomBar dir="vert"/>
  </p:transition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B2E5A7-A2F6-FB47-0A8E-178950C461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6918" y="629266"/>
            <a:ext cx="3826763" cy="1676603"/>
          </a:xfrm>
        </p:spPr>
        <p:txBody>
          <a:bodyPr>
            <a:normAutofit/>
          </a:bodyPr>
          <a:lstStyle/>
          <a:p>
            <a:r>
              <a:rPr lang="en-US" dirty="0"/>
              <a:t>Social Media Influencers</a:t>
            </a:r>
            <a:endParaRPr lang="en-GB" dirty="0"/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8B1ED6D5-7336-B52A-64E5-D7370830C2F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5450" y="2277882"/>
            <a:ext cx="4095967" cy="3959590"/>
          </a:xfrm>
        </p:spPr>
        <p:txBody>
          <a:bodyPr>
            <a:normAutofit/>
          </a:bodyPr>
          <a:lstStyle/>
          <a:p>
            <a:r>
              <a:rPr lang="en-US" sz="1700" dirty="0">
                <a:latin typeface="Arial" panose="020B0604020202020204" pitchFamily="34" charset="0"/>
                <a:cs typeface="Arial" panose="020B0604020202020204" pitchFamily="34" charset="0"/>
              </a:rPr>
              <a:t>Jen Levinson</a:t>
            </a:r>
          </a:p>
          <a:p>
            <a:r>
              <a:rPr lang="en-US" sz="1700" dirty="0">
                <a:latin typeface="Arial" panose="020B0604020202020204" pitchFamily="34" charset="0"/>
                <a:cs typeface="Arial" panose="020B0604020202020204" pitchFamily="34" charset="0"/>
              </a:rPr>
              <a:t>Sara Hopkins</a:t>
            </a:r>
          </a:p>
          <a:p>
            <a:r>
              <a:rPr lang="en-US" sz="1700" dirty="0">
                <a:latin typeface="Arial" panose="020B0604020202020204" pitchFamily="34" charset="0"/>
                <a:cs typeface="Arial" panose="020B0604020202020204" pitchFamily="34" charset="0"/>
              </a:rPr>
              <a:t>Tom </a:t>
            </a:r>
            <a:r>
              <a:rPr lang="en-US" sz="1700" dirty="0" err="1">
                <a:latin typeface="Arial" panose="020B0604020202020204" pitchFamily="34" charset="0"/>
                <a:cs typeface="Arial" panose="020B0604020202020204" pitchFamily="34" charset="0"/>
              </a:rPr>
              <a:t>Juncey</a:t>
            </a:r>
            <a:endParaRPr lang="en-US" sz="17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700" dirty="0" err="1">
                <a:latin typeface="Arial" panose="020B0604020202020204" pitchFamily="34" charset="0"/>
                <a:cs typeface="Arial" panose="020B0604020202020204" pitchFamily="34" charset="0"/>
              </a:rPr>
              <a:t>Diipa</a:t>
            </a:r>
            <a:r>
              <a:rPr lang="en-US" sz="1700" dirty="0">
                <a:latin typeface="Arial" panose="020B0604020202020204" pitchFamily="34" charset="0"/>
                <a:cs typeface="Arial" panose="020B0604020202020204" pitchFamily="34" charset="0"/>
              </a:rPr>
              <a:t> Khosla</a:t>
            </a:r>
          </a:p>
          <a:p>
            <a:r>
              <a:rPr lang="en-US" sz="1700" dirty="0">
                <a:latin typeface="Arial" panose="020B0604020202020204" pitchFamily="34" charset="0"/>
                <a:cs typeface="Arial" panose="020B0604020202020204" pitchFamily="34" charset="0"/>
              </a:rPr>
              <a:t>“DO NOT DISTURB” You Tube series with Comedian Taryn </a:t>
            </a:r>
            <a:r>
              <a:rPr lang="en-US" sz="1700" dirty="0" err="1">
                <a:latin typeface="Arial" panose="020B0604020202020204" pitchFamily="34" charset="0"/>
                <a:cs typeface="Arial" panose="020B0604020202020204" pitchFamily="34" charset="0"/>
              </a:rPr>
              <a:t>Sauthern</a:t>
            </a:r>
            <a:endParaRPr lang="en-US" sz="17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700" dirty="0">
                <a:latin typeface="Arial" panose="020B0604020202020204" pitchFamily="34" charset="0"/>
                <a:cs typeface="Arial" panose="020B0604020202020204" pitchFamily="34" charset="0"/>
              </a:rPr>
              <a:t>Moxy Copenhagen hotel opening in Denmark, that made 36 million social media impressions</a:t>
            </a:r>
          </a:p>
          <a:p>
            <a:r>
              <a:rPr lang="en-US" sz="1700" dirty="0">
                <a:latin typeface="Arial" panose="020B0604020202020204" pitchFamily="34" charset="0"/>
                <a:cs typeface="Arial" panose="020B0604020202020204" pitchFamily="34" charset="0"/>
              </a:rPr>
              <a:t>Moxy 108k followers in Instagram</a:t>
            </a:r>
          </a:p>
          <a:p>
            <a:endParaRPr lang="en-GB" sz="1700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C95B82D5-A8BB-45BF-BED8-C7B2068921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72584" y="0"/>
            <a:ext cx="4471416" cy="6858000"/>
          </a:xfrm>
          <a:prstGeom prst="rect">
            <a:avLst/>
          </a:prstGeom>
          <a:solidFill>
            <a:srgbClr val="3B687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ounded Rectangle 9">
            <a:extLst>
              <a:ext uri="{FF2B5EF4-FFF2-40B4-BE49-F238E27FC236}">
                <a16:creationId xmlns:a16="http://schemas.microsoft.com/office/drawing/2014/main" id="{296C61EC-FBF4-4216-BE67-6C864D30A01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047488" y="484633"/>
            <a:ext cx="3634740" cy="2743200"/>
          </a:xfrm>
          <a:prstGeom prst="roundRect">
            <a:avLst>
              <a:gd name="adj" fmla="val 0"/>
            </a:avLst>
          </a:prstGeom>
          <a:solidFill>
            <a:srgbClr val="FFFFFF"/>
          </a:solidFill>
          <a:ln w="9525">
            <a:solidFill>
              <a:srgbClr val="C8CACA"/>
            </a:solidFill>
          </a:ln>
          <a:effectLst>
            <a:outerShdw blurRad="57150" dist="19050" dir="5400000" algn="t" rotWithShape="0">
              <a:prstClr val="black">
                <a:alpha val="6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CE0E0530-B607-E96E-AD5A-3303D0B8F16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4376" y="830962"/>
            <a:ext cx="3154680" cy="2050541"/>
          </a:xfrm>
          <a:prstGeom prst="rect">
            <a:avLst/>
          </a:prstGeom>
        </p:spPr>
      </p:pic>
      <p:sp>
        <p:nvSpPr>
          <p:cNvPr id="15" name="Rounded Rectangle 9">
            <a:extLst>
              <a:ext uri="{FF2B5EF4-FFF2-40B4-BE49-F238E27FC236}">
                <a16:creationId xmlns:a16="http://schemas.microsoft.com/office/drawing/2014/main" id="{39D6C490-0229-4573-9696-B73E5B3A9C3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047488" y="3511296"/>
            <a:ext cx="3634740" cy="2743200"/>
          </a:xfrm>
          <a:prstGeom prst="roundRect">
            <a:avLst>
              <a:gd name="adj" fmla="val 0"/>
            </a:avLst>
          </a:prstGeom>
          <a:solidFill>
            <a:srgbClr val="FFFFFF"/>
          </a:solidFill>
          <a:ln w="9525">
            <a:solidFill>
              <a:srgbClr val="C8CACA"/>
            </a:solidFill>
          </a:ln>
          <a:effectLst>
            <a:outerShdw blurRad="57150" dist="19050" dir="5400000" algn="t" rotWithShape="0">
              <a:prstClr val="black">
                <a:alpha val="6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6223F75C-40D7-A75C-1DB0-BEFFCBB244BB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4762"/>
          <a:stretch/>
        </p:blipFill>
        <p:spPr>
          <a:xfrm>
            <a:off x="5294376" y="4257677"/>
            <a:ext cx="3154680" cy="1250437"/>
          </a:xfrm>
          <a:prstGeom prst="rect">
            <a:avLst/>
          </a:prstGeom>
          <a:effectLst/>
        </p:spPr>
      </p:pic>
    </p:spTree>
    <p:extLst>
      <p:ext uri="{BB962C8B-B14F-4D97-AF65-F5344CB8AC3E}">
        <p14:creationId xmlns:p14="http://schemas.microsoft.com/office/powerpoint/2010/main" val="30717996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6640B28-599A-3BFE-B05F-E35564821ED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Westin Hotels</a:t>
            </a:r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CFC463D3-2E63-178B-CAAB-EC7D7663752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09600" y="1491341"/>
            <a:ext cx="7886700" cy="3989040"/>
          </a:xfrm>
        </p:spPr>
        <p:txBody>
          <a:bodyPr vert="horz" lIns="91440" tIns="45720" rIns="91440" bIns="45720" rtlCol="0">
            <a:normAutofit fontScale="92500" lnSpcReduction="20000"/>
          </a:bodyPr>
          <a:lstStyle/>
          <a:p>
            <a:pPr marL="285750">
              <a:lnSpc>
                <a:spcPct val="90000"/>
              </a:lnSpc>
              <a:spcBef>
                <a:spcPct val="20000"/>
              </a:spcBef>
            </a:pPr>
            <a:r>
              <a:rPr lang="en-US" sz="2200" dirty="0"/>
              <a:t>Mainly resort type properties</a:t>
            </a:r>
          </a:p>
          <a:p>
            <a:pPr marL="285750">
              <a:lnSpc>
                <a:spcPct val="90000"/>
              </a:lnSpc>
              <a:spcBef>
                <a:spcPct val="20000"/>
              </a:spcBef>
            </a:pPr>
            <a:endParaRPr lang="en-US" sz="2200" dirty="0"/>
          </a:p>
          <a:p>
            <a:pPr marL="285750">
              <a:lnSpc>
                <a:spcPct val="90000"/>
              </a:lnSpc>
              <a:spcBef>
                <a:spcPct val="20000"/>
              </a:spcBef>
            </a:pPr>
            <a:r>
              <a:rPr lang="en-US" sz="2200" dirty="0"/>
              <a:t>Premium luxury wellness hotels</a:t>
            </a:r>
          </a:p>
          <a:p>
            <a:pPr marL="285750">
              <a:lnSpc>
                <a:spcPct val="90000"/>
              </a:lnSpc>
              <a:spcBef>
                <a:spcPct val="20000"/>
              </a:spcBef>
            </a:pPr>
            <a:endParaRPr lang="en-US" sz="2200" dirty="0"/>
          </a:p>
          <a:p>
            <a:pPr marL="285750">
              <a:lnSpc>
                <a:spcPct val="90000"/>
              </a:lnSpc>
              <a:spcBef>
                <a:spcPct val="20000"/>
              </a:spcBef>
            </a:pPr>
            <a:r>
              <a:rPr lang="en-US" sz="2200" dirty="0"/>
              <a:t>Signature wellness programs</a:t>
            </a:r>
          </a:p>
          <a:p>
            <a:pPr marL="285750">
              <a:lnSpc>
                <a:spcPct val="90000"/>
              </a:lnSpc>
              <a:spcBef>
                <a:spcPct val="20000"/>
              </a:spcBef>
            </a:pPr>
            <a:endParaRPr lang="en-US" sz="2200" dirty="0"/>
          </a:p>
          <a:p>
            <a:pPr marL="285750">
              <a:lnSpc>
                <a:spcPct val="90000"/>
              </a:lnSpc>
              <a:spcBef>
                <a:spcPct val="20000"/>
              </a:spcBef>
            </a:pPr>
            <a:r>
              <a:rPr lang="en-US" sz="2200" dirty="0"/>
              <a:t>Concept of the brand: Six pillars of well-being:</a:t>
            </a:r>
          </a:p>
          <a:p>
            <a:pPr marL="0" indent="0">
              <a:lnSpc>
                <a:spcPct val="90000"/>
              </a:lnSpc>
              <a:spcBef>
                <a:spcPct val="20000"/>
              </a:spcBef>
              <a:buNone/>
            </a:pPr>
            <a:endParaRPr lang="en-US" sz="2200" dirty="0"/>
          </a:p>
          <a:p>
            <a:pPr marL="0" indent="0">
              <a:lnSpc>
                <a:spcPct val="90000"/>
              </a:lnSpc>
              <a:buNone/>
            </a:pPr>
            <a:r>
              <a:rPr lang="en-US" sz="2200" dirty="0"/>
              <a:t>      Sleep well, Eat well, Move well, Feel well, Work well and Play well </a:t>
            </a:r>
          </a:p>
          <a:p>
            <a:pPr>
              <a:lnSpc>
                <a:spcPct val="90000"/>
              </a:lnSpc>
              <a:spcBef>
                <a:spcPct val="20000"/>
              </a:spcBef>
            </a:pPr>
            <a:endParaRPr lang="en-US" sz="2200" dirty="0"/>
          </a:p>
          <a:p>
            <a:pPr marL="285750">
              <a:lnSpc>
                <a:spcPct val="90000"/>
              </a:lnSpc>
              <a:spcBef>
                <a:spcPct val="20000"/>
              </a:spcBef>
            </a:pPr>
            <a:r>
              <a:rPr lang="en-US" sz="2200" dirty="0"/>
              <a:t>Professional and inspiring          </a:t>
            </a:r>
          </a:p>
          <a:p>
            <a:pPr>
              <a:lnSpc>
                <a:spcPct val="90000"/>
              </a:lnSpc>
              <a:spcBef>
                <a:spcPct val="20000"/>
              </a:spcBef>
            </a:pPr>
            <a:endParaRPr lang="en-US" sz="2200" dirty="0"/>
          </a:p>
          <a:p>
            <a:pPr marL="285750">
              <a:lnSpc>
                <a:spcPct val="90000"/>
              </a:lnSpc>
              <a:spcBef>
                <a:spcPct val="20000"/>
              </a:spcBef>
            </a:pPr>
            <a:r>
              <a:rPr lang="en-US" sz="2200" dirty="0"/>
              <a:t>No Influencers</a:t>
            </a:r>
          </a:p>
          <a:p>
            <a:pPr>
              <a:lnSpc>
                <a:spcPct val="90000"/>
              </a:lnSpc>
            </a:pPr>
            <a:endParaRPr lang="en-US" sz="1500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A9ADB9D5-7BC3-DC0B-6347-62F26140CCB7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3519" r="23918"/>
          <a:stretch/>
        </p:blipFill>
        <p:spPr>
          <a:xfrm>
            <a:off x="4691743" y="4423684"/>
            <a:ext cx="4452257" cy="156346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609129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A picture containing text, tool, scissors, clipart&#10;&#10;Description automatically generated">
            <a:extLst>
              <a:ext uri="{FF2B5EF4-FFF2-40B4-BE49-F238E27FC236}">
                <a16:creationId xmlns:a16="http://schemas.microsoft.com/office/drawing/2014/main" id="{8D9A0E6A-42CA-61CD-E9FE-8D686CC864E3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183"/>
          <a:stretch/>
        </p:blipFill>
        <p:spPr>
          <a:xfrm>
            <a:off x="1726162" y="246663"/>
            <a:ext cx="2355937" cy="846138"/>
          </a:xfrm>
          <a:prstGeom prst="rect">
            <a:avLst/>
          </a:prstGeom>
          <a:noFill/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51070F72-F601-CF52-7D9F-66BCF200BBE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05022" y="236990"/>
            <a:ext cx="2412816" cy="846138"/>
          </a:xfrm>
          <a:prstGeom prst="rect">
            <a:avLst/>
          </a:prstGeom>
        </p:spPr>
      </p:pic>
      <p:graphicFrame>
        <p:nvGraphicFramePr>
          <p:cNvPr id="4" name="Content Placeholder 2">
            <a:extLst>
              <a:ext uri="{FF2B5EF4-FFF2-40B4-BE49-F238E27FC236}">
                <a16:creationId xmlns:a16="http://schemas.microsoft.com/office/drawing/2014/main" id="{7D47932A-DB4C-0B95-9C83-D0D62B1E378C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3405064789"/>
              </p:ext>
            </p:extLst>
          </p:nvPr>
        </p:nvGraphicFramePr>
        <p:xfrm>
          <a:off x="598713" y="1774369"/>
          <a:ext cx="5384800" cy="39893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graphicFrame>
        <p:nvGraphicFramePr>
          <p:cNvPr id="5" name="Content Placeholder 3">
            <a:extLst>
              <a:ext uri="{FF2B5EF4-FFF2-40B4-BE49-F238E27FC236}">
                <a16:creationId xmlns:a16="http://schemas.microsoft.com/office/drawing/2014/main" id="{469BB096-A7F7-2122-CE82-B02128B330F8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531281057"/>
              </p:ext>
            </p:extLst>
          </p:nvPr>
        </p:nvGraphicFramePr>
        <p:xfrm>
          <a:off x="4158342" y="1774367"/>
          <a:ext cx="5384800" cy="39893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9" r:lo="rId10" r:qs="rId11" r:cs="rId12"/>
          </a:graphicData>
        </a:graphic>
      </p:graphicFrame>
    </p:spTree>
    <p:extLst>
      <p:ext uri="{BB962C8B-B14F-4D97-AF65-F5344CB8AC3E}">
        <p14:creationId xmlns:p14="http://schemas.microsoft.com/office/powerpoint/2010/main" val="3981457886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drape"/>
      </p:transition>
    </mc:Choice>
    <mc:Fallback xmlns="">
      <p:transition spd="slow">
        <p:fade/>
      </p:transition>
    </mc:Fallback>
  </mc:AlternateContent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156538-3023-5192-8FCE-ABE2E8F1A6E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6918" y="629266"/>
            <a:ext cx="3826763" cy="1676603"/>
          </a:xfrm>
        </p:spPr>
        <p:txBody>
          <a:bodyPr>
            <a:normAutofit/>
          </a:bodyPr>
          <a:lstStyle/>
          <a:p>
            <a:r>
              <a:rPr lang="en-GB" dirty="0"/>
              <a:t>Conclusion</a:t>
            </a:r>
            <a:endParaRPr lang="en-GB"/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94213968-0445-4364-5578-1A94BA1088E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76032" y="1828800"/>
            <a:ext cx="3826763" cy="3785419"/>
          </a:xfrm>
        </p:spPr>
        <p:txBody>
          <a:bodyPr>
            <a:normAutofit lnSpcReduction="10000"/>
          </a:bodyPr>
          <a:lstStyle/>
          <a:p>
            <a:endParaRPr lang="en-GB" sz="17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/>
              <a:t>The use of CSR in promotional material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/>
              <a:t>Developments of social media and It’s use as a marketing platform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/>
              <a:t>Ethics in marketing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/>
              <a:t>Changes in consumer buying behaviour (GDPR)</a:t>
            </a:r>
          </a:p>
          <a:p>
            <a:r>
              <a:rPr lang="en-GB" sz="2000" dirty="0"/>
              <a:t>Most influenced one</a:t>
            </a:r>
          </a:p>
          <a:p>
            <a:r>
              <a:rPr lang="en-GB" sz="2000" dirty="0"/>
              <a:t>Add more Wellbeing options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C95B82D5-A8BB-45BF-BED8-C7B2068921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72584" y="0"/>
            <a:ext cx="4471416" cy="6858000"/>
          </a:xfrm>
          <a:prstGeom prst="rect">
            <a:avLst/>
          </a:prstGeom>
          <a:solidFill>
            <a:srgbClr val="C8CA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ounded Rectangle 9">
            <a:extLst>
              <a:ext uri="{FF2B5EF4-FFF2-40B4-BE49-F238E27FC236}">
                <a16:creationId xmlns:a16="http://schemas.microsoft.com/office/drawing/2014/main" id="{296C61EC-FBF4-4216-BE67-6C864D30A01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047488" y="484633"/>
            <a:ext cx="3634740" cy="2743200"/>
          </a:xfrm>
          <a:prstGeom prst="roundRect">
            <a:avLst>
              <a:gd name="adj" fmla="val 0"/>
            </a:avLst>
          </a:prstGeom>
          <a:solidFill>
            <a:srgbClr val="FFFFFF"/>
          </a:solidFill>
          <a:ln w="9525">
            <a:solidFill>
              <a:srgbClr val="C8CACA"/>
            </a:solidFill>
          </a:ln>
          <a:effectLst>
            <a:outerShdw blurRad="57150" dist="19050" dir="5400000" algn="t" rotWithShape="0">
              <a:prstClr val="black">
                <a:alpha val="6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Logo, company name&#10;&#10;Description automatically generated">
            <a:extLst>
              <a:ext uri="{FF2B5EF4-FFF2-40B4-BE49-F238E27FC236}">
                <a16:creationId xmlns:a16="http://schemas.microsoft.com/office/drawing/2014/main" id="{F6F1C80C-A2AE-D261-4D47-8A7D63D0A73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83208" y="694945"/>
            <a:ext cx="2577015" cy="2322576"/>
          </a:xfrm>
          <a:prstGeom prst="rect">
            <a:avLst/>
          </a:prstGeom>
        </p:spPr>
      </p:pic>
      <p:sp>
        <p:nvSpPr>
          <p:cNvPr id="15" name="Rounded Rectangle 9">
            <a:extLst>
              <a:ext uri="{FF2B5EF4-FFF2-40B4-BE49-F238E27FC236}">
                <a16:creationId xmlns:a16="http://schemas.microsoft.com/office/drawing/2014/main" id="{39D6C490-0229-4573-9696-B73E5B3A9C3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047488" y="3511296"/>
            <a:ext cx="3634740" cy="2743200"/>
          </a:xfrm>
          <a:prstGeom prst="roundRect">
            <a:avLst>
              <a:gd name="adj" fmla="val 0"/>
            </a:avLst>
          </a:prstGeom>
          <a:solidFill>
            <a:srgbClr val="FFFFFF"/>
          </a:solidFill>
          <a:ln w="9525">
            <a:solidFill>
              <a:srgbClr val="C8CACA"/>
            </a:solidFill>
          </a:ln>
          <a:effectLst>
            <a:outerShdw blurRad="57150" dist="19050" dir="5400000" algn="t" rotWithShape="0">
              <a:prstClr val="black">
                <a:alpha val="6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Content Placeholder 4" descr="Chart&#10;&#10;Description automatically generated with low confidence">
            <a:extLst>
              <a:ext uri="{FF2B5EF4-FFF2-40B4-BE49-F238E27FC236}">
                <a16:creationId xmlns:a16="http://schemas.microsoft.com/office/drawing/2014/main" id="{A7BDF5D2-98FB-2A56-53A8-994315956E70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4266"/>
          <a:stretch/>
        </p:blipFill>
        <p:spPr>
          <a:xfrm>
            <a:off x="5294376" y="3920238"/>
            <a:ext cx="3154680" cy="1925315"/>
          </a:xfrm>
          <a:prstGeom prst="rect">
            <a:avLst/>
          </a:prstGeom>
          <a:noFill/>
          <a:effectLst/>
        </p:spPr>
      </p:pic>
    </p:spTree>
    <p:extLst>
      <p:ext uri="{BB962C8B-B14F-4D97-AF65-F5344CB8AC3E}">
        <p14:creationId xmlns:p14="http://schemas.microsoft.com/office/powerpoint/2010/main" val="2014103843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drape"/>
      </p:transition>
    </mc:Choice>
    <mc:Fallback xmlns="">
      <p:transition spd="slow">
        <p:fade/>
      </p:transition>
    </mc:Fallback>
  </mc:AlternateContent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685D5A-0892-4AFE-92FC-DFC04A4127CC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References</a:t>
            </a:r>
          </a:p>
        </p:txBody>
      </p:sp>
    </p:spTree>
    <p:extLst>
      <p:ext uri="{BB962C8B-B14F-4D97-AF65-F5344CB8AC3E}">
        <p14:creationId xmlns:p14="http://schemas.microsoft.com/office/powerpoint/2010/main" val="162561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A96462D9-E66F-0EF3-00B9-0677F407A45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443140"/>
            <a:ext cx="7886700" cy="5500460"/>
          </a:xfrm>
        </p:spPr>
        <p:txBody>
          <a:bodyPr/>
          <a:lstStyle/>
          <a:p>
            <a:pPr marL="0" indent="0">
              <a:buNone/>
            </a:pPr>
            <a:r>
              <a:rPr lang="en-GB" dirty="0"/>
              <a:t>Sally Anderson</a:t>
            </a:r>
          </a:p>
          <a:p>
            <a:pPr marL="0" indent="0" algn="just">
              <a:lnSpc>
                <a:spcPct val="100000"/>
              </a:lnSpc>
              <a:spcAft>
                <a:spcPts val="1200"/>
              </a:spcAft>
              <a:buNone/>
            </a:pPr>
            <a:r>
              <a:rPr lang="en-US" sz="1800" dirty="0" err="1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Gregori</a:t>
            </a:r>
            <a:r>
              <a:rPr lang="en-US" sz="18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, N., Daniele, R. and </a:t>
            </a:r>
            <a:r>
              <a:rPr lang="en-US" sz="1800" dirty="0" err="1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Altinay</a:t>
            </a:r>
            <a:r>
              <a:rPr lang="en-US" sz="18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, L. (2013). Affiliate Marketing in Tourism. </a:t>
            </a:r>
            <a:r>
              <a:rPr lang="en-US" sz="1800" i="1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Journal of Travel Research</a:t>
            </a:r>
            <a:r>
              <a:rPr lang="en-US" sz="18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, [online] 53(2), pp.196–210. doi:</a:t>
            </a:r>
            <a:r>
              <a:rPr lang="en-US" sz="1800" u="none" strike="noStrike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10.1177/0047287513491333</a:t>
            </a:r>
            <a:r>
              <a:rPr lang="en-US" sz="18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.</a:t>
            </a:r>
            <a:endParaRPr lang="en-GB" sz="1800" dirty="0">
              <a:effectLst/>
              <a:latin typeface="Calibri" panose="020F05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 algn="just">
              <a:lnSpc>
                <a:spcPct val="100000"/>
              </a:lnSpc>
              <a:spcAft>
                <a:spcPts val="1200"/>
              </a:spcAft>
              <a:buNone/>
            </a:pPr>
            <a:r>
              <a:rPr lang="en-US" sz="18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Harrigan, P., Daly, T.M., </a:t>
            </a:r>
            <a:r>
              <a:rPr lang="en-US" sz="1800" dirty="0" err="1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Coussement</a:t>
            </a:r>
            <a:r>
              <a:rPr lang="en-US" sz="18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, K., Lee, J.A., </a:t>
            </a:r>
            <a:r>
              <a:rPr lang="en-US" sz="1800" dirty="0" err="1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Soutar</a:t>
            </a:r>
            <a:r>
              <a:rPr lang="en-US" sz="18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, G.N. and Evers, U. (2021). Identifying influencers on social media. </a:t>
            </a:r>
            <a:r>
              <a:rPr lang="en-US" sz="1800" i="1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International Journal of Information Management</a:t>
            </a:r>
            <a:r>
              <a:rPr lang="en-US" sz="18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, [online] 56, p.102246. doi:</a:t>
            </a:r>
            <a:r>
              <a:rPr lang="en-US" sz="1800" u="none" strike="noStrike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10.1016/j.ijinfomgt.2020.102246</a:t>
            </a:r>
            <a:r>
              <a:rPr lang="en-US" sz="18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.</a:t>
            </a:r>
            <a:endParaRPr lang="en-GB" sz="1800" dirty="0">
              <a:effectLst/>
              <a:latin typeface="Calibri" panose="020F05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 algn="just">
              <a:lnSpc>
                <a:spcPct val="100000"/>
              </a:lnSpc>
              <a:spcAft>
                <a:spcPts val="1200"/>
              </a:spcAft>
              <a:buNone/>
            </a:pPr>
            <a:r>
              <a:rPr lang="en-US" sz="1800" dirty="0" err="1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Hudders</a:t>
            </a:r>
            <a:r>
              <a:rPr lang="en-US" sz="18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, L., De </a:t>
            </a:r>
            <a:r>
              <a:rPr lang="en-US" sz="1800" dirty="0" err="1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Jans</a:t>
            </a:r>
            <a:r>
              <a:rPr lang="en-US" sz="18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, S. and De </a:t>
            </a:r>
            <a:r>
              <a:rPr lang="en-US" sz="1800" dirty="0" err="1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Veirman</a:t>
            </a:r>
            <a:r>
              <a:rPr lang="en-US" sz="18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, M. (2020). The commercialization of social media stars: a literature review and conceptual framework on the strategic use of social media influencers. </a:t>
            </a:r>
            <a:r>
              <a:rPr lang="en-US" sz="1800" i="1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International Journal of Advertising</a:t>
            </a:r>
            <a:r>
              <a:rPr lang="en-US" sz="18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, [online] 40(3), pp.1–49. doi:</a:t>
            </a:r>
            <a:r>
              <a:rPr lang="en-US" sz="1800" u="none" strike="noStrike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10.1080/02650487.2020.1836925</a:t>
            </a:r>
            <a:r>
              <a:rPr lang="en-US" sz="18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.</a:t>
            </a:r>
            <a:endParaRPr lang="en-GB" sz="1800" dirty="0">
              <a:effectLst/>
              <a:latin typeface="Calibri" panose="020F05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 algn="just">
              <a:lnSpc>
                <a:spcPct val="100000"/>
              </a:lnSpc>
              <a:buNone/>
            </a:pPr>
            <a:r>
              <a:rPr lang="en-US" sz="18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Marriott Hotels Development (2018). </a:t>
            </a:r>
            <a:r>
              <a:rPr lang="en-US" sz="1800" i="1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Marriott International Foundation &amp; Growth Story</a:t>
            </a:r>
            <a:r>
              <a:rPr lang="en-US" sz="18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. [online] Marriott Hotels Development. Available at: </a:t>
            </a:r>
            <a:r>
              <a:rPr lang="en-US" sz="1800" u="none" strike="noStrike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https://hotel-development.marriott.com/our-story/</a:t>
            </a:r>
            <a:r>
              <a:rPr lang="en-US" sz="18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 [Accessed 14 Jun. 2022].</a:t>
            </a:r>
            <a:endParaRPr lang="en-GB" sz="1800" dirty="0">
              <a:effectLst/>
              <a:latin typeface="Calibri" panose="020F05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 algn="just">
              <a:lnSpc>
                <a:spcPct val="150000"/>
              </a:lnSpc>
              <a:buNone/>
            </a:pPr>
            <a:endParaRPr lang="en-GB" sz="1800" dirty="0">
              <a:latin typeface="Arial" panose="020B0604020202020204" pitchFamily="34" charset="0"/>
              <a:ea typeface="+mn-lt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77435133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2">
            <a:extLst>
              <a:ext uri="{FF2B5EF4-FFF2-40B4-BE49-F238E27FC236}">
                <a16:creationId xmlns:a16="http://schemas.microsoft.com/office/drawing/2014/main" id="{94933EDE-4032-D691-6C62-AFCDA8C0DEA7}"/>
              </a:ext>
            </a:extLst>
          </p:cNvPr>
          <p:cNvSpPr txBox="1">
            <a:spLocks/>
          </p:cNvSpPr>
          <p:nvPr/>
        </p:nvSpPr>
        <p:spPr>
          <a:xfrm>
            <a:off x="628650" y="671740"/>
            <a:ext cx="7886700" cy="5500460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lnSpc>
                <a:spcPct val="100000"/>
              </a:lnSpc>
              <a:spcAft>
                <a:spcPts val="1200"/>
              </a:spcAft>
              <a:buNone/>
            </a:pPr>
            <a:r>
              <a:rPr lang="en-US" sz="1800" dirty="0">
                <a:effectLst/>
                <a:ea typeface="Times New Roman" panose="02020603050405020304" pitchFamily="18" charset="0"/>
                <a:cs typeface="Calibri" panose="020F0502020204030204" pitchFamily="34" charset="0"/>
              </a:rPr>
              <a:t>Marriott International (2019). </a:t>
            </a:r>
            <a:r>
              <a:rPr lang="en-US" sz="1800" i="1" dirty="0">
                <a:effectLst/>
                <a:ea typeface="Times New Roman" panose="02020603050405020304" pitchFamily="18" charset="0"/>
                <a:cs typeface="Calibri" panose="020F0502020204030204" pitchFamily="34" charset="0"/>
              </a:rPr>
              <a:t>Our Story</a:t>
            </a:r>
            <a:r>
              <a:rPr lang="en-US" sz="1800" dirty="0">
                <a:effectLst/>
                <a:ea typeface="Times New Roman" panose="02020603050405020304" pitchFamily="18" charset="0"/>
                <a:cs typeface="Calibri" panose="020F0502020204030204" pitchFamily="34" charset="0"/>
              </a:rPr>
              <a:t>. [online] www.marriott.com. Available at: </a:t>
            </a:r>
            <a:r>
              <a:rPr lang="en-US" sz="1800" u="none" strike="noStrike" dirty="0">
                <a:effectLst/>
                <a:ea typeface="Times New Roman" panose="02020603050405020304" pitchFamily="18" charset="0"/>
                <a:cs typeface="Calibri" panose="020F0502020204030204" pitchFamily="34" charset="0"/>
              </a:rPr>
              <a:t>https://www.marriott.com/about/culture-and-values/history.mi</a:t>
            </a:r>
            <a:r>
              <a:rPr lang="en-US" sz="1800" dirty="0">
                <a:effectLst/>
                <a:ea typeface="Times New Roman" panose="02020603050405020304" pitchFamily="18" charset="0"/>
                <a:cs typeface="Calibri" panose="020F0502020204030204" pitchFamily="34" charset="0"/>
              </a:rPr>
              <a:t> [Accessed 14 Jun. 2022].</a:t>
            </a:r>
            <a:endParaRPr lang="en-GB" sz="1800" dirty="0">
              <a:effectLst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 algn="just">
              <a:lnSpc>
                <a:spcPct val="100000"/>
              </a:lnSpc>
              <a:spcAft>
                <a:spcPts val="1200"/>
              </a:spcAft>
              <a:buNone/>
            </a:pPr>
            <a:r>
              <a:rPr lang="en-US" sz="1800" dirty="0">
                <a:effectLst/>
                <a:ea typeface="Times New Roman" panose="02020603050405020304" pitchFamily="18" charset="0"/>
                <a:cs typeface="Calibri" panose="020F0502020204030204" pitchFamily="34" charset="0"/>
              </a:rPr>
              <a:t>Marriott International (2022a). </a:t>
            </a:r>
            <a:r>
              <a:rPr lang="en-US" sz="1800" i="1" dirty="0">
                <a:effectLst/>
                <a:ea typeface="Times New Roman" panose="02020603050405020304" pitchFamily="18" charset="0"/>
                <a:cs typeface="Calibri" panose="020F0502020204030204" pitchFamily="34" charset="0"/>
              </a:rPr>
              <a:t>Frequently Asked Questions Program Overview</a:t>
            </a:r>
            <a:r>
              <a:rPr lang="en-US" sz="1800" dirty="0">
                <a:effectLst/>
                <a:ea typeface="Times New Roman" panose="02020603050405020304" pitchFamily="18" charset="0"/>
                <a:cs typeface="Calibri" panose="020F0502020204030204" pitchFamily="34" charset="0"/>
              </a:rPr>
              <a:t>. [online] Marriott International. Available at: </a:t>
            </a:r>
            <a:r>
              <a:rPr lang="en-US" sz="1800" u="none" strike="noStrike" dirty="0">
                <a:effectLst/>
                <a:ea typeface="Times New Roman" panose="02020603050405020304" pitchFamily="18" charset="0"/>
                <a:cs typeface="Calibri" panose="020F0502020204030204" pitchFamily="34" charset="0"/>
              </a:rPr>
              <a:t>https://www.marriott.com/marriottassets/Multimedia/PDF/Corporate/Marriott_Affiliate_FAQs_2019.pdf</a:t>
            </a:r>
            <a:r>
              <a:rPr lang="en-US" sz="1800" dirty="0">
                <a:effectLst/>
                <a:ea typeface="Times New Roman" panose="02020603050405020304" pitchFamily="18" charset="0"/>
                <a:cs typeface="Calibri" panose="020F0502020204030204" pitchFamily="34" charset="0"/>
              </a:rPr>
              <a:t> [Accessed 12 Jun. 2022].</a:t>
            </a:r>
            <a:endParaRPr lang="en-GB" sz="1800" dirty="0">
              <a:effectLst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 algn="just">
              <a:lnSpc>
                <a:spcPct val="100000"/>
              </a:lnSpc>
              <a:spcAft>
                <a:spcPts val="1200"/>
              </a:spcAft>
              <a:buNone/>
            </a:pPr>
            <a:r>
              <a:rPr lang="en-US" sz="1800" dirty="0">
                <a:effectLst/>
                <a:ea typeface="Times New Roman" panose="02020603050405020304" pitchFamily="18" charset="0"/>
              </a:rPr>
              <a:t>Marriott International (2022b). </a:t>
            </a:r>
            <a:r>
              <a:rPr lang="en-US" sz="1800" i="1" dirty="0">
                <a:effectLst/>
                <a:ea typeface="Times New Roman" panose="02020603050405020304" pitchFamily="18" charset="0"/>
              </a:rPr>
              <a:t>Marriott Affiliate Program: Join Today and Earn Commissions</a:t>
            </a:r>
            <a:r>
              <a:rPr lang="en-US" sz="1800" dirty="0">
                <a:effectLst/>
                <a:ea typeface="Times New Roman" panose="02020603050405020304" pitchFamily="18" charset="0"/>
              </a:rPr>
              <a:t>. [online] Marriott International. Available at: https://www.marriott.com/marriott/affiliateprogram.mi.</a:t>
            </a:r>
            <a:endParaRPr lang="en-GB" sz="1800" dirty="0">
              <a:effectLst/>
              <a:ea typeface="Times New Roman" panose="02020603050405020304" pitchFamily="18" charset="0"/>
            </a:endParaRPr>
          </a:p>
          <a:p>
            <a:pPr marL="0" indent="0" algn="just">
              <a:lnSpc>
                <a:spcPct val="100000"/>
              </a:lnSpc>
              <a:spcAft>
                <a:spcPts val="1200"/>
              </a:spcAft>
              <a:buNone/>
            </a:pPr>
            <a:r>
              <a:rPr lang="en-US" sz="1800" dirty="0" err="1">
                <a:effectLst/>
                <a:ea typeface="Times New Roman" panose="02020603050405020304" pitchFamily="18" charset="0"/>
                <a:cs typeface="Calibri" panose="020F0502020204030204" pitchFamily="34" charset="0"/>
              </a:rPr>
              <a:t>Partnerize</a:t>
            </a:r>
            <a:r>
              <a:rPr lang="en-US" sz="1800" dirty="0">
                <a:effectLst/>
                <a:ea typeface="Times New Roman" panose="02020603050405020304" pitchFamily="18" charset="0"/>
                <a:cs typeface="Calibri" panose="020F0502020204030204" pitchFamily="34" charset="0"/>
              </a:rPr>
              <a:t> (2021). </a:t>
            </a:r>
            <a:r>
              <a:rPr lang="en-US" sz="1800" i="1" dirty="0">
                <a:effectLst/>
                <a:ea typeface="Times New Roman" panose="02020603050405020304" pitchFamily="18" charset="0"/>
                <a:cs typeface="Calibri" panose="020F0502020204030204" pitchFamily="34" charset="0"/>
              </a:rPr>
              <a:t>Affiliate Marketing Guide: What is Affiliate &amp; All You Need to Know</a:t>
            </a:r>
            <a:r>
              <a:rPr lang="en-US" sz="1800" dirty="0">
                <a:effectLst/>
                <a:ea typeface="Times New Roman" panose="02020603050405020304" pitchFamily="18" charset="0"/>
                <a:cs typeface="Calibri" panose="020F0502020204030204" pitchFamily="34" charset="0"/>
              </a:rPr>
              <a:t>. [online] </a:t>
            </a:r>
            <a:r>
              <a:rPr lang="en-US" sz="1800" dirty="0" err="1">
                <a:effectLst/>
                <a:ea typeface="Times New Roman" panose="02020603050405020304" pitchFamily="18" charset="0"/>
                <a:cs typeface="Calibri" panose="020F0502020204030204" pitchFamily="34" charset="0"/>
              </a:rPr>
              <a:t>Partnerize</a:t>
            </a:r>
            <a:r>
              <a:rPr lang="en-US" sz="1800" dirty="0">
                <a:effectLst/>
                <a:ea typeface="Times New Roman" panose="02020603050405020304" pitchFamily="18" charset="0"/>
                <a:cs typeface="Calibri" panose="020F0502020204030204" pitchFamily="34" charset="0"/>
              </a:rPr>
              <a:t>. Available at: </a:t>
            </a:r>
            <a:r>
              <a:rPr lang="en-US" sz="1800" u="none" strike="noStrike" dirty="0">
                <a:effectLst/>
                <a:ea typeface="Times New Roman" panose="02020603050405020304" pitchFamily="18" charset="0"/>
                <a:cs typeface="Calibri" panose="020F0502020204030204" pitchFamily="34" charset="0"/>
              </a:rPr>
              <a:t>https://partnerize.jp/resources/blog/the-definitive-affiliate-marketing-guide</a:t>
            </a:r>
            <a:r>
              <a:rPr lang="en-US" sz="1800" dirty="0">
                <a:effectLst/>
                <a:ea typeface="Times New Roman" panose="02020603050405020304" pitchFamily="18" charset="0"/>
                <a:cs typeface="Calibri" panose="020F0502020204030204" pitchFamily="34" charset="0"/>
              </a:rPr>
              <a:t> [Accessed 15 Jun. 2022].</a:t>
            </a:r>
            <a:endParaRPr lang="en-GB" sz="1800" dirty="0">
              <a:effectLst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 algn="just">
              <a:lnSpc>
                <a:spcPct val="150000"/>
              </a:lnSpc>
              <a:spcAft>
                <a:spcPts val="1200"/>
              </a:spcAft>
              <a:buFont typeface="Arial" panose="020B0604020202020204" pitchFamily="34" charset="0"/>
              <a:buNone/>
            </a:pPr>
            <a:endParaRPr lang="en-GB" sz="1800" dirty="0">
              <a:latin typeface="Arial" panose="020B0604020202020204" pitchFamily="34" charset="0"/>
              <a:ea typeface="+mn-lt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12395315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2">
            <a:extLst>
              <a:ext uri="{FF2B5EF4-FFF2-40B4-BE49-F238E27FC236}">
                <a16:creationId xmlns:a16="http://schemas.microsoft.com/office/drawing/2014/main" id="{E0F2501D-6E43-6965-DBDE-8A565745F264}"/>
              </a:ext>
            </a:extLst>
          </p:cNvPr>
          <p:cNvSpPr txBox="1">
            <a:spLocks/>
          </p:cNvSpPr>
          <p:nvPr/>
        </p:nvSpPr>
        <p:spPr>
          <a:xfrm>
            <a:off x="628650" y="573769"/>
            <a:ext cx="7886700" cy="5500460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lnSpc>
                <a:spcPct val="100000"/>
              </a:lnSpc>
              <a:spcAft>
                <a:spcPts val="1200"/>
              </a:spcAft>
              <a:buNone/>
            </a:pPr>
            <a:r>
              <a:rPr lang="en-US" sz="1800" dirty="0">
                <a:effectLst/>
                <a:ea typeface="Times New Roman" panose="02020603050405020304" pitchFamily="18" charset="0"/>
                <a:cs typeface="Calibri" panose="020F0502020204030204" pitchFamily="34" charset="0"/>
              </a:rPr>
              <a:t>Schachter, H. (2022). </a:t>
            </a:r>
            <a:r>
              <a:rPr lang="en-US" sz="1800" i="1" dirty="0">
                <a:effectLst/>
                <a:ea typeface="Times New Roman" panose="02020603050405020304" pitchFamily="18" charset="0"/>
                <a:cs typeface="Calibri" panose="020F0502020204030204" pitchFamily="34" charset="0"/>
              </a:rPr>
              <a:t>The Problem with Influencer Marketing</a:t>
            </a:r>
            <a:r>
              <a:rPr lang="en-US" sz="1800" dirty="0">
                <a:effectLst/>
                <a:ea typeface="Times New Roman" panose="02020603050405020304" pitchFamily="18" charset="0"/>
                <a:cs typeface="Calibri" panose="020F0502020204030204" pitchFamily="34" charset="0"/>
              </a:rPr>
              <a:t>. [online] Travel Mindset. Available at: </a:t>
            </a:r>
            <a:r>
              <a:rPr lang="en-US" sz="1800" u="none" strike="noStrike" dirty="0">
                <a:effectLst/>
                <a:ea typeface="Times New Roman" panose="02020603050405020304" pitchFamily="18" charset="0"/>
                <a:cs typeface="Calibri" panose="020F0502020204030204" pitchFamily="34" charset="0"/>
              </a:rPr>
              <a:t>https://www.travelmindset.com/problems-with-influencer-marketing/</a:t>
            </a:r>
            <a:r>
              <a:rPr lang="en-US" sz="1800" dirty="0">
                <a:effectLst/>
                <a:ea typeface="Times New Roman" panose="02020603050405020304" pitchFamily="18" charset="0"/>
                <a:cs typeface="Calibri" panose="020F0502020204030204" pitchFamily="34" charset="0"/>
              </a:rPr>
              <a:t>.</a:t>
            </a:r>
            <a:endParaRPr lang="en-GB" sz="1800" dirty="0">
              <a:effectLst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 algn="just">
              <a:lnSpc>
                <a:spcPct val="100000"/>
              </a:lnSpc>
              <a:spcAft>
                <a:spcPts val="1200"/>
              </a:spcAft>
              <a:buNone/>
            </a:pPr>
            <a:r>
              <a:rPr lang="en-US" sz="1800" dirty="0">
                <a:effectLst/>
                <a:ea typeface="Times New Roman" panose="02020603050405020304" pitchFamily="18" charset="0"/>
                <a:cs typeface="Calibri" panose="020F0502020204030204" pitchFamily="34" charset="0"/>
              </a:rPr>
              <a:t>Statista (2022). </a:t>
            </a:r>
            <a:r>
              <a:rPr lang="en-US" sz="1800" i="1" dirty="0">
                <a:effectLst/>
                <a:ea typeface="Times New Roman" panose="02020603050405020304" pitchFamily="18" charset="0"/>
                <a:cs typeface="Calibri" panose="020F0502020204030204" pitchFamily="34" charset="0"/>
              </a:rPr>
              <a:t>Number of social media users worldwide 2010-2021</a:t>
            </a:r>
            <a:r>
              <a:rPr lang="en-US" sz="1800" dirty="0">
                <a:effectLst/>
                <a:ea typeface="Times New Roman" panose="02020603050405020304" pitchFamily="18" charset="0"/>
                <a:cs typeface="Calibri" panose="020F0502020204030204" pitchFamily="34" charset="0"/>
              </a:rPr>
              <a:t>. [online] Statista. Available at: </a:t>
            </a:r>
            <a:r>
              <a:rPr lang="en-US" sz="1800" u="none" strike="noStrike" dirty="0">
                <a:effectLst/>
                <a:ea typeface="Times New Roman" panose="02020603050405020304" pitchFamily="18" charset="0"/>
                <a:cs typeface="Calibri" panose="020F0502020204030204" pitchFamily="34" charset="0"/>
              </a:rPr>
              <a:t>https://www.statista.com/statistics/278414/number-of-worldwide-social-network-users/</a:t>
            </a:r>
            <a:r>
              <a:rPr lang="en-US" sz="1800" dirty="0">
                <a:effectLst/>
                <a:ea typeface="Times New Roman" panose="02020603050405020304" pitchFamily="18" charset="0"/>
                <a:cs typeface="Calibri" panose="020F0502020204030204" pitchFamily="34" charset="0"/>
              </a:rPr>
              <a:t> [Accessed 18 Jun. 2022].</a:t>
            </a:r>
            <a:endParaRPr lang="en-GB" sz="1800" dirty="0">
              <a:effectLst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 algn="just">
              <a:lnSpc>
                <a:spcPct val="100000"/>
              </a:lnSpc>
              <a:spcAft>
                <a:spcPts val="1200"/>
              </a:spcAft>
              <a:buNone/>
            </a:pPr>
            <a:r>
              <a:rPr lang="en-US" sz="1800" dirty="0" err="1">
                <a:effectLst/>
                <a:ea typeface="Times New Roman" panose="02020603050405020304" pitchFamily="18" charset="0"/>
                <a:cs typeface="Calibri" panose="020F0502020204030204" pitchFamily="34" charset="0"/>
              </a:rPr>
              <a:t>Tafesse</a:t>
            </a:r>
            <a:r>
              <a:rPr lang="en-US" sz="1800" dirty="0">
                <a:effectLst/>
                <a:ea typeface="Times New Roman" panose="02020603050405020304" pitchFamily="18" charset="0"/>
                <a:cs typeface="Calibri" panose="020F0502020204030204" pitchFamily="34" charset="0"/>
              </a:rPr>
              <a:t>, W. and Wood, B.P. (2021). Followers’ engagement with </a:t>
            </a:r>
            <a:r>
              <a:rPr lang="en-US" sz="1800" dirty="0" err="1">
                <a:effectLst/>
                <a:ea typeface="Times New Roman" panose="02020603050405020304" pitchFamily="18" charset="0"/>
                <a:cs typeface="Calibri" panose="020F0502020204030204" pitchFamily="34" charset="0"/>
              </a:rPr>
              <a:t>instagram</a:t>
            </a:r>
            <a:r>
              <a:rPr lang="en-US" sz="1800" dirty="0">
                <a:effectLst/>
                <a:ea typeface="Times New Roman" panose="02020603050405020304" pitchFamily="18" charset="0"/>
                <a:cs typeface="Calibri" panose="020F0502020204030204" pitchFamily="34" charset="0"/>
              </a:rPr>
              <a:t> influencers: The role of influencers’ content and engagement strategy. </a:t>
            </a:r>
            <a:r>
              <a:rPr lang="en-US" sz="1800" i="1" dirty="0">
                <a:effectLst/>
                <a:ea typeface="Times New Roman" panose="02020603050405020304" pitchFamily="18" charset="0"/>
                <a:cs typeface="Calibri" panose="020F0502020204030204" pitchFamily="34" charset="0"/>
              </a:rPr>
              <a:t>Journal of Retailing and Consumer Services</a:t>
            </a:r>
            <a:r>
              <a:rPr lang="en-US" sz="1800" dirty="0">
                <a:effectLst/>
                <a:ea typeface="Times New Roman" panose="02020603050405020304" pitchFamily="18" charset="0"/>
                <a:cs typeface="Calibri" panose="020F0502020204030204" pitchFamily="34" charset="0"/>
              </a:rPr>
              <a:t>, [online] 58(1), p.102303. doi:</a:t>
            </a:r>
            <a:r>
              <a:rPr lang="en-US" sz="1800" u="none" strike="noStrike" dirty="0">
                <a:effectLst/>
                <a:ea typeface="Times New Roman" panose="02020603050405020304" pitchFamily="18" charset="0"/>
                <a:cs typeface="Calibri" panose="020F0502020204030204" pitchFamily="34" charset="0"/>
              </a:rPr>
              <a:t>10.1016/j.jretconser.2020.102303</a:t>
            </a:r>
            <a:r>
              <a:rPr lang="en-US" sz="1800" dirty="0">
                <a:effectLst/>
                <a:ea typeface="Times New Roman" panose="02020603050405020304" pitchFamily="18" charset="0"/>
                <a:cs typeface="Calibri" panose="020F0502020204030204" pitchFamily="34" charset="0"/>
              </a:rPr>
              <a:t>.</a:t>
            </a:r>
            <a:endParaRPr lang="en-GB" sz="1800" dirty="0">
              <a:effectLst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 algn="just">
              <a:lnSpc>
                <a:spcPct val="150000"/>
              </a:lnSpc>
              <a:spcAft>
                <a:spcPts val="1200"/>
              </a:spcAft>
              <a:buNone/>
            </a:pPr>
            <a:endParaRPr lang="en-GB" sz="1800" dirty="0">
              <a:latin typeface="Arial" panose="020B0604020202020204" pitchFamily="34" charset="0"/>
              <a:ea typeface="+mn-lt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24741657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FE20ECC-16A4-2697-EFA7-F25C6E53E30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443140"/>
            <a:ext cx="7886700" cy="5500460"/>
          </a:xfrm>
        </p:spPr>
        <p:txBody>
          <a:bodyPr/>
          <a:lstStyle/>
          <a:p>
            <a:pPr marL="0" indent="0">
              <a:buNone/>
            </a:pPr>
            <a:r>
              <a:rPr lang="en-GB" dirty="0"/>
              <a:t>Ariel </a:t>
            </a:r>
            <a:r>
              <a:rPr lang="en-GB" dirty="0" err="1"/>
              <a:t>Tunay</a:t>
            </a:r>
            <a:endParaRPr lang="en-GB" dirty="0"/>
          </a:p>
          <a:p>
            <a:pPr marL="0" indent="0" algn="just">
              <a:lnSpc>
                <a:spcPct val="150000"/>
              </a:lnSpc>
              <a:buNone/>
            </a:pPr>
            <a:r>
              <a:rPr lang="en-GB" sz="1800" dirty="0">
                <a:ea typeface="+mn-lt"/>
                <a:cs typeface="Arial" panose="020B0604020202020204" pitchFamily="34" charset="0"/>
              </a:rPr>
              <a:t>Deale, C., 2022. </a:t>
            </a:r>
            <a:r>
              <a:rPr lang="en-GB" sz="1800" i="1" dirty="0">
                <a:ea typeface="+mn-lt"/>
                <a:cs typeface="Arial" panose="020B0604020202020204" pitchFamily="34" charset="0"/>
              </a:rPr>
              <a:t>Chapter 8 Marriott (</a:t>
            </a:r>
            <a:r>
              <a:rPr lang="en-GB" sz="1800" i="1" dirty="0" err="1">
                <a:ea typeface="+mn-lt"/>
                <a:cs typeface="Arial" panose="020B0604020202020204" pitchFamily="34" charset="0"/>
              </a:rPr>
              <a:t>Powerpoint</a:t>
            </a:r>
            <a:r>
              <a:rPr lang="en-GB" sz="1800" i="1" dirty="0">
                <a:ea typeface="+mn-lt"/>
                <a:cs typeface="Arial" panose="020B0604020202020204" pitchFamily="34" charset="0"/>
              </a:rPr>
              <a:t>)</a:t>
            </a:r>
            <a:r>
              <a:rPr lang="en-GB" sz="1800" dirty="0">
                <a:ea typeface="+mn-lt"/>
                <a:cs typeface="Arial" panose="020B0604020202020204" pitchFamily="34" charset="0"/>
              </a:rPr>
              <a:t>. [online] studylib.net. Available at: &lt;https://studylib.net/doc/5391334/chapter-8-marriott--powerpoint-&gt; [Accessed 21 June 2022].</a:t>
            </a:r>
          </a:p>
          <a:p>
            <a:pPr marL="0" indent="0" algn="just">
              <a:lnSpc>
                <a:spcPct val="150000"/>
              </a:lnSpc>
              <a:buNone/>
            </a:pPr>
            <a:r>
              <a:rPr lang="en-GB" sz="1800" dirty="0">
                <a:ea typeface="+mn-lt"/>
                <a:cs typeface="Arial" panose="020B0604020202020204" pitchFamily="34" charset="0"/>
              </a:rPr>
              <a:t>Rocks, K., </a:t>
            </a:r>
            <a:r>
              <a:rPr lang="en-GB" sz="1800" dirty="0" err="1">
                <a:ea typeface="+mn-lt"/>
                <a:cs typeface="Arial" panose="020B0604020202020204" pitchFamily="34" charset="0"/>
              </a:rPr>
              <a:t>Courchene</a:t>
            </a:r>
            <a:r>
              <a:rPr lang="en-GB" sz="1800" dirty="0">
                <a:ea typeface="+mn-lt"/>
                <a:cs typeface="Arial" panose="020B0604020202020204" pitchFamily="34" charset="0"/>
              </a:rPr>
              <a:t>, B., Ortega, C., </a:t>
            </a:r>
            <a:r>
              <a:rPr lang="en-GB" sz="1800" dirty="0" err="1">
                <a:ea typeface="+mn-lt"/>
                <a:cs typeface="Arial" panose="020B0604020202020204" pitchFamily="34" charset="0"/>
              </a:rPr>
              <a:t>Gasc</a:t>
            </a:r>
            <a:r>
              <a:rPr lang="en-GB" sz="1800" dirty="0">
                <a:ea typeface="+mn-lt"/>
                <a:cs typeface="Arial" panose="020B0604020202020204" pitchFamily="34" charset="0"/>
              </a:rPr>
              <a:t>, X. and Hernandez, A., 2022. </a:t>
            </a:r>
            <a:r>
              <a:rPr lang="en-GB" sz="1800" i="1" dirty="0">
                <a:ea typeface="+mn-lt"/>
                <a:cs typeface="Arial" panose="020B0604020202020204" pitchFamily="34" charset="0"/>
              </a:rPr>
              <a:t>Corporate Social Responsibility: Marriott International</a:t>
            </a:r>
            <a:r>
              <a:rPr lang="en-GB" sz="1800" dirty="0">
                <a:ea typeface="+mn-lt"/>
                <a:cs typeface="Arial" panose="020B0604020202020204" pitchFamily="34" charset="0"/>
              </a:rPr>
              <a:t>. [online] prezi.com. Available at: &lt;https://prezi.com/exjsbdn42lar/corporate-social-responsibility-marriott-international/&gt; [Accessed 21 June 2022].</a:t>
            </a:r>
          </a:p>
          <a:p>
            <a:pPr marL="0" indent="0" algn="just">
              <a:lnSpc>
                <a:spcPct val="150000"/>
              </a:lnSpc>
              <a:buNone/>
            </a:pPr>
            <a:r>
              <a:rPr lang="en-GB" sz="1800" dirty="0">
                <a:ea typeface="+mn-lt"/>
                <a:cs typeface="Arial" panose="020B0604020202020204" pitchFamily="34" charset="0"/>
              </a:rPr>
              <a:t>Serve360.marriott.com. 2020. [online] Available at: &lt;https://serve360.marriott.com/wp-content/uploads/2020/12/2020-Serve360-Report.pdf&gt; [Accessed 21 June 2022].</a:t>
            </a:r>
          </a:p>
        </p:txBody>
      </p:sp>
    </p:spTree>
    <p:extLst>
      <p:ext uri="{BB962C8B-B14F-4D97-AF65-F5344CB8AC3E}">
        <p14:creationId xmlns:p14="http://schemas.microsoft.com/office/powerpoint/2010/main" val="583855891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FE20ECC-16A4-2697-EFA7-F25C6E53E30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443140"/>
            <a:ext cx="7886700" cy="5348060"/>
          </a:xfrm>
        </p:spPr>
        <p:txBody>
          <a:bodyPr/>
          <a:lstStyle/>
          <a:p>
            <a:pPr marL="0" indent="0">
              <a:buNone/>
            </a:pPr>
            <a:r>
              <a:rPr lang="en-GB" dirty="0"/>
              <a:t>Monika </a:t>
            </a:r>
            <a:r>
              <a:rPr lang="en-GB" dirty="0" err="1"/>
              <a:t>Smarul</a:t>
            </a:r>
            <a:r>
              <a:rPr lang="en-GB" dirty="0"/>
              <a:t> </a:t>
            </a:r>
            <a:r>
              <a:rPr lang="en-GB" dirty="0" err="1"/>
              <a:t>Isufi</a:t>
            </a:r>
            <a:endParaRPr lang="en-GB" dirty="0"/>
          </a:p>
          <a:p>
            <a:pPr marL="0" indent="0" algn="just">
              <a:lnSpc>
                <a:spcPct val="150000"/>
              </a:lnSpc>
              <a:buNone/>
            </a:pPr>
            <a:r>
              <a:rPr lang="en-GB" sz="1600" b="0" dirty="0">
                <a:solidFill>
                  <a:srgbClr val="171717"/>
                </a:solidFill>
                <a:effectLst/>
              </a:rPr>
              <a:t>Baker A., 2020. </a:t>
            </a:r>
            <a:r>
              <a:rPr lang="en-GB" sz="1600" b="0" i="1" dirty="0">
                <a:solidFill>
                  <a:srgbClr val="171717"/>
                </a:solidFill>
                <a:effectLst/>
              </a:rPr>
              <a:t>The GDPR: Consumer rights for your personal data. </a:t>
            </a:r>
            <a:r>
              <a:rPr lang="en-GB" sz="1600" b="0" dirty="0">
                <a:solidFill>
                  <a:srgbClr val="171717"/>
                </a:solidFill>
                <a:effectLst/>
              </a:rPr>
              <a:t>[Online]. Available at: https://www.itgovernance.eu/blog/en/the-gdpr-consumer-rights-for-your-personal-data [Accessed: 20</a:t>
            </a:r>
            <a:r>
              <a:rPr lang="en-GB" sz="1600" b="0" baseline="30000" dirty="0">
                <a:solidFill>
                  <a:srgbClr val="171717"/>
                </a:solidFill>
                <a:effectLst/>
              </a:rPr>
              <a:t>th</a:t>
            </a:r>
            <a:r>
              <a:rPr lang="en-GB" sz="1600" b="0" dirty="0">
                <a:solidFill>
                  <a:srgbClr val="171717"/>
                </a:solidFill>
                <a:effectLst/>
              </a:rPr>
              <a:t> June 2022] </a:t>
            </a:r>
            <a:endParaRPr lang="en-GB" sz="1600" b="0" dirty="0">
              <a:effectLst/>
            </a:endParaRPr>
          </a:p>
          <a:p>
            <a:pPr marL="0" indent="0" algn="just">
              <a:lnSpc>
                <a:spcPct val="150000"/>
              </a:lnSpc>
              <a:buNone/>
            </a:pPr>
            <a:r>
              <a:rPr lang="en-GB" sz="1600" b="0" dirty="0">
                <a:solidFill>
                  <a:srgbClr val="171717"/>
                </a:solidFill>
                <a:effectLst/>
              </a:rPr>
              <a:t>DMA Data &amp; Marketing Association (UK) Ltd, 2018. </a:t>
            </a:r>
            <a:r>
              <a:rPr lang="en-GB" sz="1600" b="0" i="1" dirty="0">
                <a:solidFill>
                  <a:srgbClr val="171717"/>
                </a:solidFill>
                <a:effectLst/>
              </a:rPr>
              <a:t>GDPR: A consumer perspective. </a:t>
            </a:r>
            <a:r>
              <a:rPr lang="en-GB" sz="1600" b="0" dirty="0">
                <a:solidFill>
                  <a:srgbClr val="171717"/>
                </a:solidFill>
                <a:effectLst/>
              </a:rPr>
              <a:t>[Online]. Available at: https://dma.org.uk/uploads/misc/gdpr-and-you-2016_consumer-perspective-final.pdf#:~:text=GDPR%20is%20not%20about%20clamping%20down%20on%20all,consumer%20value%20and%20the%20wellbeing%20of%20the%20economy. [Accessed: 20</a:t>
            </a:r>
            <a:r>
              <a:rPr lang="en-GB" sz="1600" b="0" baseline="30000" dirty="0">
                <a:solidFill>
                  <a:srgbClr val="171717"/>
                </a:solidFill>
                <a:effectLst/>
              </a:rPr>
              <a:t>th</a:t>
            </a:r>
            <a:r>
              <a:rPr lang="en-GB" sz="1600" b="0" dirty="0">
                <a:solidFill>
                  <a:srgbClr val="171717"/>
                </a:solidFill>
                <a:effectLst/>
              </a:rPr>
              <a:t> June 2022]</a:t>
            </a:r>
          </a:p>
          <a:p>
            <a:pPr marL="0" indent="0" algn="just">
              <a:lnSpc>
                <a:spcPct val="150000"/>
              </a:lnSpc>
              <a:buNone/>
            </a:pPr>
            <a:r>
              <a:rPr lang="en-GB" sz="1600" b="0" dirty="0">
                <a:solidFill>
                  <a:srgbClr val="171717"/>
                </a:solidFill>
                <a:effectLst/>
              </a:rPr>
              <a:t>Ismail N., 2017. </a:t>
            </a:r>
            <a:r>
              <a:rPr lang="en-GB" sz="1600" b="0" i="1" dirty="0">
                <a:solidFill>
                  <a:srgbClr val="171717"/>
                </a:solidFill>
                <a:effectLst/>
              </a:rPr>
              <a:t>GDPR from a consumer perspective. </a:t>
            </a:r>
            <a:r>
              <a:rPr lang="en-GB" sz="1600" b="0" dirty="0">
                <a:solidFill>
                  <a:srgbClr val="171717"/>
                </a:solidFill>
                <a:effectLst/>
              </a:rPr>
              <a:t>[Online]. Available at: https://www.information-age.com/gdpr-consumer-perspective-123467288/ [Accessed: 20</a:t>
            </a:r>
            <a:r>
              <a:rPr lang="en-GB" sz="1600" b="0" baseline="30000" dirty="0">
                <a:solidFill>
                  <a:srgbClr val="171717"/>
                </a:solidFill>
                <a:effectLst/>
              </a:rPr>
              <a:t>th</a:t>
            </a:r>
            <a:r>
              <a:rPr lang="en-GB" sz="1600" b="0" dirty="0">
                <a:solidFill>
                  <a:srgbClr val="171717"/>
                </a:solidFill>
                <a:effectLst/>
              </a:rPr>
              <a:t> June 2022]</a:t>
            </a:r>
          </a:p>
          <a:p>
            <a:pPr marL="0" indent="0" algn="just">
              <a:lnSpc>
                <a:spcPct val="150000"/>
              </a:lnSpc>
              <a:buNone/>
            </a:pPr>
            <a:endParaRPr lang="en-GB" sz="1600" b="1" dirty="0">
              <a:effectLst/>
              <a:latin typeface="Segoe UI" panose="020B0502040204020203" pitchFamily="34" charset="0"/>
            </a:endParaRP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11907490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2E8FD90A-9937-15D1-30CD-2A2A30AFC3BA}"/>
              </a:ext>
            </a:extLst>
          </p:cNvPr>
          <p:cNvSpPr txBox="1"/>
          <p:nvPr/>
        </p:nvSpPr>
        <p:spPr>
          <a:xfrm>
            <a:off x="642257" y="298331"/>
            <a:ext cx="7892143" cy="556767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200000"/>
              </a:lnSpc>
            </a:pPr>
            <a:r>
              <a:rPr lang="en-GB" sz="1500" b="0" dirty="0">
                <a:solidFill>
                  <a:srgbClr val="171717"/>
                </a:solidFill>
                <a:effectLst/>
              </a:rPr>
              <a:t>Jones N., 2018. </a:t>
            </a:r>
            <a:r>
              <a:rPr lang="en-GB" sz="1500" b="0" i="1" dirty="0">
                <a:solidFill>
                  <a:srgbClr val="171717"/>
                </a:solidFill>
                <a:effectLst/>
              </a:rPr>
              <a:t>How will the GDPR affect the marketing industry? </a:t>
            </a:r>
            <a:r>
              <a:rPr lang="en-GB" sz="1500" b="0" dirty="0">
                <a:solidFill>
                  <a:srgbClr val="171717"/>
                </a:solidFill>
                <a:effectLst/>
              </a:rPr>
              <a:t>[Online]. Available at: https://www.privacycompliancehub.com/gdpr-resources/how-will-the-gdpr-affect-the-marketing-industry/ [Accessed: 20</a:t>
            </a:r>
            <a:r>
              <a:rPr lang="en-GB" sz="1500" b="0" baseline="30000" dirty="0">
                <a:solidFill>
                  <a:srgbClr val="171717"/>
                </a:solidFill>
                <a:effectLst/>
              </a:rPr>
              <a:t>th</a:t>
            </a:r>
            <a:r>
              <a:rPr lang="en-GB" sz="1500" b="0" dirty="0">
                <a:solidFill>
                  <a:srgbClr val="171717"/>
                </a:solidFill>
                <a:effectLst/>
              </a:rPr>
              <a:t> June 2022] </a:t>
            </a:r>
            <a:endParaRPr lang="en-GB" sz="1500" b="0" dirty="0">
              <a:effectLst/>
            </a:endParaRPr>
          </a:p>
          <a:p>
            <a:pPr algn="just">
              <a:lnSpc>
                <a:spcPct val="200000"/>
              </a:lnSpc>
            </a:pPr>
            <a:r>
              <a:rPr lang="en-GB" sz="1500" b="0" dirty="0">
                <a:solidFill>
                  <a:srgbClr val="171717"/>
                </a:solidFill>
                <a:effectLst/>
              </a:rPr>
              <a:t>The Guardian, 2018. </a:t>
            </a:r>
            <a:r>
              <a:rPr lang="en-GB" sz="1500" b="0" i="1" dirty="0">
                <a:solidFill>
                  <a:srgbClr val="171717"/>
                </a:solidFill>
                <a:effectLst/>
              </a:rPr>
              <a:t>What is GDPR and how will it affect you? </a:t>
            </a:r>
            <a:r>
              <a:rPr lang="en-GB" sz="1500" b="0" dirty="0">
                <a:solidFill>
                  <a:srgbClr val="171717"/>
                </a:solidFill>
                <a:effectLst/>
              </a:rPr>
              <a:t>[Online]. Available at: https://www.theguardian.com/technology/2018/may/21/what-is-gdpr-and-how-will-it-affect-you [Accessed: 20</a:t>
            </a:r>
            <a:r>
              <a:rPr lang="en-GB" sz="1500" b="0" baseline="30000" dirty="0">
                <a:solidFill>
                  <a:srgbClr val="171717"/>
                </a:solidFill>
                <a:effectLst/>
              </a:rPr>
              <a:t>th</a:t>
            </a:r>
            <a:r>
              <a:rPr lang="en-GB" sz="1500" b="0" dirty="0">
                <a:solidFill>
                  <a:srgbClr val="171717"/>
                </a:solidFill>
                <a:effectLst/>
              </a:rPr>
              <a:t> June 2022] </a:t>
            </a:r>
            <a:endParaRPr lang="en-GB" sz="1500" b="0" dirty="0">
              <a:effectLst/>
            </a:endParaRPr>
          </a:p>
          <a:p>
            <a:pPr algn="just">
              <a:lnSpc>
                <a:spcPct val="200000"/>
              </a:lnSpc>
            </a:pPr>
            <a:r>
              <a:rPr lang="en-GB" sz="1500" b="0" dirty="0">
                <a:solidFill>
                  <a:srgbClr val="171717"/>
                </a:solidFill>
                <a:effectLst/>
              </a:rPr>
              <a:t>This is Brighton Blog, 2022. </a:t>
            </a:r>
            <a:r>
              <a:rPr lang="en-GB" sz="1500" b="0" i="1" dirty="0">
                <a:solidFill>
                  <a:srgbClr val="171717"/>
                </a:solidFill>
                <a:effectLst/>
              </a:rPr>
              <a:t>How the GDPR affect the consumer? </a:t>
            </a:r>
            <a:r>
              <a:rPr lang="en-GB" sz="1500" b="0" dirty="0">
                <a:solidFill>
                  <a:srgbClr val="171717"/>
                </a:solidFill>
                <a:effectLst/>
              </a:rPr>
              <a:t>[Online]. Available at: https://www.thisisbrighton.co.uk/</a:t>
            </a:r>
            <a:r>
              <a:rPr lang="en-GB" sz="1500" b="0" dirty="0" err="1">
                <a:solidFill>
                  <a:srgbClr val="171717"/>
                </a:solidFill>
                <a:effectLst/>
              </a:rPr>
              <a:t>gdpr</a:t>
            </a:r>
            <a:r>
              <a:rPr lang="en-GB" sz="1500" b="0" dirty="0">
                <a:solidFill>
                  <a:srgbClr val="171717"/>
                </a:solidFill>
                <a:effectLst/>
              </a:rPr>
              <a:t>-affects-consumer/#:~:text=%20How%20The%20GDPR%20Affects%20The%20Consumer%20,needs%20to%20know%20about%20them.%20The...%20More%20 [Accessed: 20</a:t>
            </a:r>
            <a:r>
              <a:rPr lang="en-GB" sz="1500" b="0" baseline="30000" dirty="0">
                <a:solidFill>
                  <a:srgbClr val="171717"/>
                </a:solidFill>
                <a:effectLst/>
              </a:rPr>
              <a:t>th</a:t>
            </a:r>
            <a:r>
              <a:rPr lang="en-GB" sz="1500" b="0" dirty="0">
                <a:solidFill>
                  <a:srgbClr val="171717"/>
                </a:solidFill>
                <a:effectLst/>
              </a:rPr>
              <a:t> June 2022] </a:t>
            </a:r>
            <a:endParaRPr lang="en-GB" sz="1500" b="0" dirty="0">
              <a:effectLst/>
            </a:endParaRPr>
          </a:p>
          <a:p>
            <a:pPr algn="just">
              <a:lnSpc>
                <a:spcPct val="200000"/>
              </a:lnSpc>
            </a:pPr>
            <a:r>
              <a:rPr lang="en-GB" sz="1500" b="0" dirty="0">
                <a:solidFill>
                  <a:srgbClr val="171717"/>
                </a:solidFill>
                <a:effectLst/>
              </a:rPr>
              <a:t>Wake M., 2017. </a:t>
            </a:r>
            <a:r>
              <a:rPr lang="en-GB" sz="1500" b="0" i="1" dirty="0">
                <a:solidFill>
                  <a:srgbClr val="171717"/>
                </a:solidFill>
                <a:effectLst/>
              </a:rPr>
              <a:t>GDPR: The consumer affect. </a:t>
            </a:r>
            <a:r>
              <a:rPr lang="en-GB" sz="1500" b="0" dirty="0">
                <a:solidFill>
                  <a:srgbClr val="171717"/>
                </a:solidFill>
                <a:effectLst/>
              </a:rPr>
              <a:t>[Online]. Available at: https://www.itproportal.com/features/gdpr-the-consumer-affect/ [Accessed: 20</a:t>
            </a:r>
            <a:r>
              <a:rPr lang="en-GB" sz="1500" b="0" baseline="30000" dirty="0">
                <a:solidFill>
                  <a:srgbClr val="171717"/>
                </a:solidFill>
                <a:effectLst/>
              </a:rPr>
              <a:t>th</a:t>
            </a:r>
            <a:r>
              <a:rPr lang="en-GB" sz="1500" b="0" dirty="0">
                <a:solidFill>
                  <a:srgbClr val="171717"/>
                </a:solidFill>
                <a:effectLst/>
              </a:rPr>
              <a:t> June 2022]</a:t>
            </a:r>
            <a:endParaRPr lang="en-GB" sz="1500" b="0" dirty="0">
              <a:effectLst/>
            </a:endParaRPr>
          </a:p>
        </p:txBody>
      </p:sp>
    </p:spTree>
    <p:extLst>
      <p:ext uri="{BB962C8B-B14F-4D97-AF65-F5344CB8AC3E}">
        <p14:creationId xmlns:p14="http://schemas.microsoft.com/office/powerpoint/2010/main" val="1852297387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FE20ECC-16A4-2697-EFA7-F25C6E53E30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464909"/>
            <a:ext cx="7886700" cy="5315403"/>
          </a:xfrm>
        </p:spPr>
        <p:txBody>
          <a:bodyPr/>
          <a:lstStyle/>
          <a:p>
            <a:pPr marL="0" indent="0">
              <a:lnSpc>
                <a:spcPct val="150000"/>
              </a:lnSpc>
              <a:buNone/>
            </a:pPr>
            <a:r>
              <a:rPr lang="en-GB" dirty="0"/>
              <a:t>Lisa-Marie Bassler</a:t>
            </a:r>
          </a:p>
          <a:p>
            <a:pPr marL="0" indent="0" algn="just">
              <a:lnSpc>
                <a:spcPct val="100000"/>
              </a:lnSpc>
              <a:buNone/>
            </a:pPr>
            <a:r>
              <a:rPr lang="en-GB" sz="18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BBC Sport (2022) ‘Kurt Zouma: West Ham defender pleads guilty kicking and slapping cat’, </a:t>
            </a:r>
            <a:r>
              <a:rPr lang="en-GB" sz="1800" i="1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BBC News</a:t>
            </a:r>
            <a:r>
              <a:rPr lang="en-GB" sz="18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, 24</a:t>
            </a:r>
            <a:r>
              <a:rPr lang="en-GB" sz="1800" baseline="300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th</a:t>
            </a:r>
            <a:r>
              <a:rPr lang="en-GB" sz="18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 May. Available at: https://www.bbc.co.uk/sport/football/61563971 (Accessed: 20</a:t>
            </a:r>
            <a:r>
              <a:rPr lang="en-GB" sz="1800" baseline="30000" dirty="0">
                <a:ea typeface="Calibri" panose="020F0502020204030204" pitchFamily="34" charset="0"/>
                <a:cs typeface="Times New Roman" panose="02020603050405020304" pitchFamily="18" charset="0"/>
              </a:rPr>
              <a:t>t</a:t>
            </a:r>
            <a:r>
              <a:rPr lang="en-GB" sz="1800" baseline="300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h</a:t>
            </a:r>
            <a:r>
              <a:rPr lang="en-GB" sz="18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 June 2022).</a:t>
            </a:r>
          </a:p>
          <a:p>
            <a:pPr marL="0" indent="0" algn="just">
              <a:lnSpc>
                <a:spcPct val="100000"/>
              </a:lnSpc>
              <a:buNone/>
            </a:pPr>
            <a:r>
              <a:rPr lang="en-GB" sz="18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Birch, S. (2020) </a:t>
            </a:r>
            <a:r>
              <a:rPr lang="en-GB" sz="1800" i="1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Ethical Markets Report shows strong growth for </a:t>
            </a:r>
            <a:r>
              <a:rPr lang="en-GB" sz="1800" i="1" dirty="0" err="1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Fairtade</a:t>
            </a:r>
            <a:r>
              <a:rPr lang="en-GB" sz="18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. Available at: https://www.ethicalconsumer.org/retailers/ethical-markets-report-shows-strong-growth-fairtrade (Accessed: 20</a:t>
            </a:r>
            <a:r>
              <a:rPr lang="en-GB" sz="1800" baseline="300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th</a:t>
            </a:r>
            <a:r>
              <a:rPr lang="en-GB" sz="18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 June 2022).</a:t>
            </a:r>
          </a:p>
          <a:p>
            <a:pPr marL="0" indent="0" algn="just">
              <a:lnSpc>
                <a:spcPct val="100000"/>
              </a:lnSpc>
              <a:buNone/>
            </a:pPr>
            <a:r>
              <a:rPr lang="en-GB" sz="18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Eagle, L. and Dahl, S. (2015) </a:t>
            </a:r>
            <a:r>
              <a:rPr lang="en-GB" sz="1800" i="1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Marketing Ethics and Society</a:t>
            </a:r>
            <a:r>
              <a:rPr lang="en-GB" sz="18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. London: SAGE Publications Ltd.</a:t>
            </a:r>
          </a:p>
          <a:p>
            <a:pPr marL="0" indent="0" algn="just">
              <a:lnSpc>
                <a:spcPct val="100000"/>
              </a:lnSpc>
              <a:buNone/>
            </a:pPr>
            <a:r>
              <a:rPr lang="en-GB" sz="18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Guthrie, S. (2019) </a:t>
            </a:r>
            <a:r>
              <a:rPr lang="en-GB" sz="1800" i="1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Influencer Marketing Ethics: Why Doing Good is Good For Business</a:t>
            </a:r>
            <a:r>
              <a:rPr lang="en-GB" sz="18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. Available at: https://talkinginfluence.com/2019/10/16/influencer-marketing-ethics-doing-good/ (Accessed: 20</a:t>
            </a:r>
            <a:r>
              <a:rPr lang="en-GB" sz="1800" baseline="300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th</a:t>
            </a:r>
            <a:r>
              <a:rPr lang="en-GB" sz="18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 June 2022).</a:t>
            </a:r>
          </a:p>
          <a:p>
            <a:pPr marL="0" indent="0" algn="just">
              <a:lnSpc>
                <a:spcPct val="100000"/>
              </a:lnSpc>
              <a:buNone/>
            </a:pPr>
            <a:r>
              <a:rPr lang="en-GB" sz="1800" dirty="0" err="1">
                <a:effectLst/>
                <a:ea typeface="Calibri" panose="020F0502020204030204" pitchFamily="34" charset="0"/>
                <a:cs typeface="Arial" panose="020B0604020202020204" pitchFamily="34" charset="0"/>
              </a:rPr>
              <a:t>Iurillo</a:t>
            </a:r>
            <a:r>
              <a:rPr lang="en-GB" sz="1800" dirty="0">
                <a:effectLst/>
                <a:ea typeface="Calibri" panose="020F0502020204030204" pitchFamily="34" charset="0"/>
                <a:cs typeface="Arial" panose="020B0604020202020204" pitchFamily="34" charset="0"/>
              </a:rPr>
              <a:t>, O. (2019) </a:t>
            </a:r>
            <a:r>
              <a:rPr lang="en-GB" sz="1800" i="1" dirty="0">
                <a:effectLst/>
                <a:ea typeface="Calibri" panose="020F0502020204030204" pitchFamily="34" charset="0"/>
                <a:cs typeface="Arial" panose="020B0604020202020204" pitchFamily="34" charset="0"/>
              </a:rPr>
              <a:t>6 Dangers of Influencer Marketing</a:t>
            </a:r>
            <a:r>
              <a:rPr lang="en-GB" sz="1800" dirty="0">
                <a:effectLst/>
                <a:ea typeface="Calibri" panose="020F0502020204030204" pitchFamily="34" charset="0"/>
                <a:cs typeface="Arial" panose="020B0604020202020204" pitchFamily="34" charset="0"/>
              </a:rPr>
              <a:t>. Available at: https://www.socialmediatoday.com/news/6-dangers-of-influencer-marketing/558493/ (Accessed: 20</a:t>
            </a:r>
            <a:r>
              <a:rPr lang="en-GB" sz="1800" baseline="30000" dirty="0">
                <a:effectLst/>
                <a:ea typeface="Calibri" panose="020F0502020204030204" pitchFamily="34" charset="0"/>
                <a:cs typeface="Arial" panose="020B0604020202020204" pitchFamily="34" charset="0"/>
              </a:rPr>
              <a:t>th</a:t>
            </a:r>
            <a:r>
              <a:rPr lang="en-GB" sz="1800" dirty="0">
                <a:effectLst/>
                <a:ea typeface="Calibri" panose="020F0502020204030204" pitchFamily="34" charset="0"/>
                <a:cs typeface="Arial" panose="020B0604020202020204" pitchFamily="34" charset="0"/>
              </a:rPr>
              <a:t> June 2022).</a:t>
            </a:r>
          </a:p>
          <a:p>
            <a:pPr marL="0" indent="0" algn="just">
              <a:lnSpc>
                <a:spcPct val="100000"/>
              </a:lnSpc>
              <a:buNone/>
            </a:pPr>
            <a:endParaRPr lang="en-GB" sz="1800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62791925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FE20ECC-16A4-2697-EFA7-F25C6E53E30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649963"/>
            <a:ext cx="7886700" cy="4934405"/>
          </a:xfrm>
        </p:spPr>
        <p:txBody>
          <a:bodyPr/>
          <a:lstStyle/>
          <a:p>
            <a:pPr marL="0" indent="0" algn="just">
              <a:lnSpc>
                <a:spcPct val="100000"/>
              </a:lnSpc>
              <a:buNone/>
            </a:pPr>
            <a:r>
              <a:rPr lang="en-GB" sz="1800" dirty="0">
                <a:effectLst/>
                <a:ea typeface="Calibri" panose="020F0502020204030204" pitchFamily="34" charset="0"/>
                <a:cs typeface="Arial" panose="020B0604020202020204" pitchFamily="34" charset="0"/>
              </a:rPr>
              <a:t>PRCA (2022) </a:t>
            </a:r>
            <a:r>
              <a:rPr lang="en-GB" sz="1800" i="1" dirty="0">
                <a:effectLst/>
                <a:ea typeface="Calibri" panose="020F0502020204030204" pitchFamily="34" charset="0"/>
                <a:cs typeface="Arial" panose="020B0604020202020204" pitchFamily="34" charset="0"/>
              </a:rPr>
              <a:t>What are the risks of influencer marketing without research and strategy?</a:t>
            </a:r>
            <a:r>
              <a:rPr lang="en-GB" sz="1800" dirty="0">
                <a:effectLst/>
                <a:ea typeface="Calibri" panose="020F0502020204030204" pitchFamily="34" charset="0"/>
                <a:cs typeface="Arial" panose="020B0604020202020204" pitchFamily="34" charset="0"/>
              </a:rPr>
              <a:t>. Available at: https://www.prca.org.uk/WhatAreTheRisksOfInfluencerMarketingWithoutResearchAndStrategy (Accessed: 20</a:t>
            </a:r>
            <a:r>
              <a:rPr lang="en-GB" sz="1800" baseline="30000" dirty="0">
                <a:effectLst/>
                <a:ea typeface="Calibri" panose="020F0502020204030204" pitchFamily="34" charset="0"/>
                <a:cs typeface="Arial" panose="020B0604020202020204" pitchFamily="34" charset="0"/>
              </a:rPr>
              <a:t>th</a:t>
            </a:r>
            <a:r>
              <a:rPr lang="en-GB" sz="1800" dirty="0">
                <a:effectLst/>
                <a:ea typeface="Calibri" panose="020F0502020204030204" pitchFamily="34" charset="0"/>
                <a:cs typeface="Arial" panose="020B0604020202020204" pitchFamily="34" charset="0"/>
              </a:rPr>
              <a:t> June 2022).</a:t>
            </a:r>
          </a:p>
          <a:p>
            <a:pPr marL="0" indent="0" algn="just">
              <a:lnSpc>
                <a:spcPct val="100000"/>
              </a:lnSpc>
              <a:buNone/>
            </a:pPr>
            <a:r>
              <a:rPr lang="en-GB" sz="1800" dirty="0">
                <a:effectLst/>
                <a:ea typeface="Calibri" panose="020F0502020204030204" pitchFamily="34" charset="0"/>
                <a:cs typeface="Arial" panose="020B0604020202020204" pitchFamily="34" charset="0"/>
              </a:rPr>
              <a:t>Ward, T. (2018) ‘Brands are Cracking Down on Influencers With Fake Followers’, </a:t>
            </a:r>
            <a:r>
              <a:rPr lang="en-GB" sz="1800" i="1" dirty="0">
                <a:effectLst/>
                <a:ea typeface="Calibri" panose="020F0502020204030204" pitchFamily="34" charset="0"/>
                <a:cs typeface="Arial" panose="020B0604020202020204" pitchFamily="34" charset="0"/>
              </a:rPr>
              <a:t>Forbes</a:t>
            </a:r>
            <a:r>
              <a:rPr lang="en-GB" sz="1800" dirty="0">
                <a:effectLst/>
                <a:ea typeface="Calibri" panose="020F0502020204030204" pitchFamily="34" charset="0"/>
                <a:cs typeface="Arial" panose="020B0604020202020204" pitchFamily="34" charset="0"/>
              </a:rPr>
              <a:t>, 27</a:t>
            </a:r>
            <a:r>
              <a:rPr lang="en-GB" sz="1800" baseline="30000" dirty="0">
                <a:effectLst/>
                <a:ea typeface="Calibri" panose="020F0502020204030204" pitchFamily="34" charset="0"/>
                <a:cs typeface="Arial" panose="020B0604020202020204" pitchFamily="34" charset="0"/>
              </a:rPr>
              <a:t>th</a:t>
            </a:r>
            <a:r>
              <a:rPr lang="en-GB" sz="1800" dirty="0">
                <a:effectLst/>
                <a:ea typeface="Calibri" panose="020F0502020204030204" pitchFamily="34" charset="0"/>
                <a:cs typeface="Arial" panose="020B0604020202020204" pitchFamily="34" charset="0"/>
              </a:rPr>
              <a:t> June. Available at: https://www.forbes.com/sites/tomward/2018/06/27/brands-are-cracking-down-on-influencers-with-fake-followers/?sh=5d8d03be51e2 (Accessed: 20</a:t>
            </a:r>
            <a:r>
              <a:rPr lang="en-GB" sz="1800" baseline="30000" dirty="0">
                <a:effectLst/>
                <a:ea typeface="Calibri" panose="020F0502020204030204" pitchFamily="34" charset="0"/>
                <a:cs typeface="Arial" panose="020B0604020202020204" pitchFamily="34" charset="0"/>
              </a:rPr>
              <a:t>th</a:t>
            </a:r>
            <a:r>
              <a:rPr lang="en-GB" sz="1800" dirty="0">
                <a:effectLst/>
                <a:ea typeface="Calibri" panose="020F0502020204030204" pitchFamily="34" charset="0"/>
                <a:cs typeface="Arial" panose="020B0604020202020204" pitchFamily="34" charset="0"/>
              </a:rPr>
              <a:t> June 2022).</a:t>
            </a:r>
          </a:p>
          <a:p>
            <a:pPr marL="0" indent="0" algn="just">
              <a:lnSpc>
                <a:spcPct val="100000"/>
              </a:lnSpc>
              <a:buNone/>
            </a:pPr>
            <a:r>
              <a:rPr lang="en-GB" sz="1800" dirty="0">
                <a:effectLst/>
                <a:ea typeface="Calibri" panose="020F0502020204030204" pitchFamily="34" charset="0"/>
                <a:cs typeface="Arial" panose="020B0604020202020204" pitchFamily="34" charset="0"/>
              </a:rPr>
              <a:t>Wellman, M. L., Stoldt, R., Tully. M. and </a:t>
            </a:r>
            <a:r>
              <a:rPr lang="en-GB" sz="1800" dirty="0" err="1">
                <a:effectLst/>
                <a:ea typeface="Calibri" panose="020F0502020204030204" pitchFamily="34" charset="0"/>
                <a:cs typeface="Arial" panose="020B0604020202020204" pitchFamily="34" charset="0"/>
              </a:rPr>
              <a:t>Ekdale</a:t>
            </a:r>
            <a:r>
              <a:rPr lang="en-GB" sz="1800" dirty="0">
                <a:effectLst/>
                <a:ea typeface="Calibri" panose="020F0502020204030204" pitchFamily="34" charset="0"/>
                <a:cs typeface="Arial" panose="020B0604020202020204" pitchFamily="34" charset="0"/>
              </a:rPr>
              <a:t>, B. (2020) ‘Ethics of Authenticity: Social Media Influencers and the Production of Sponsored Content’, </a:t>
            </a:r>
            <a:r>
              <a:rPr lang="en-GB" sz="1800" i="1" dirty="0">
                <a:effectLst/>
                <a:ea typeface="Calibri" panose="020F0502020204030204" pitchFamily="34" charset="0"/>
                <a:cs typeface="Arial" panose="020B0604020202020204" pitchFamily="34" charset="0"/>
              </a:rPr>
              <a:t>Journal of Media Ethics</a:t>
            </a:r>
            <a:r>
              <a:rPr lang="en-GB" sz="1800" dirty="0">
                <a:effectLst/>
                <a:ea typeface="Calibri" panose="020F0502020204030204" pitchFamily="34" charset="0"/>
                <a:cs typeface="Arial" panose="020B0604020202020204" pitchFamily="34" charset="0"/>
              </a:rPr>
              <a:t>, Vol. 35(2), pp. 68-82.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60497898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FE20ECC-16A4-2697-EFA7-F25C6E53E30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464909"/>
            <a:ext cx="7886700" cy="5315403"/>
          </a:xfrm>
        </p:spPr>
        <p:txBody>
          <a:bodyPr/>
          <a:lstStyle/>
          <a:p>
            <a:pPr marL="0" indent="0">
              <a:lnSpc>
                <a:spcPct val="150000"/>
              </a:lnSpc>
              <a:buNone/>
            </a:pPr>
            <a:r>
              <a:rPr lang="en-GB" dirty="0"/>
              <a:t>Sabastian Joseph</a:t>
            </a:r>
          </a:p>
          <a:p>
            <a:pPr marL="0" indent="0" algn="just">
              <a:buNone/>
            </a:pPr>
            <a:r>
              <a:rPr lang="en-GB" sz="1900" dirty="0">
                <a:effectLst/>
                <a:cs typeface="Arial" panose="020B0604020202020204" pitchFamily="34" charset="0"/>
              </a:rPr>
              <a:t>Gilbert, </a:t>
            </a:r>
            <a:r>
              <a:rPr lang="en-US" sz="1900" dirty="0">
                <a:effectLst/>
                <a:cs typeface="Arial" panose="020B0604020202020204" pitchFamily="34" charset="0"/>
              </a:rPr>
              <a:t>OTT., 2020. 5 things I hated about my first </a:t>
            </a:r>
            <a:r>
              <a:rPr lang="en-US" sz="1900" dirty="0">
                <a:cs typeface="Arial" panose="020B0604020202020204" pitchFamily="34" charset="0"/>
              </a:rPr>
              <a:t>M</a:t>
            </a:r>
            <a:r>
              <a:rPr lang="en-US" sz="1900" dirty="0">
                <a:effectLst/>
                <a:cs typeface="Arial" panose="020B0604020202020204" pitchFamily="34" charset="0"/>
              </a:rPr>
              <a:t>arriott </a:t>
            </a:r>
            <a:r>
              <a:rPr lang="en-US" sz="1900" dirty="0">
                <a:cs typeface="Arial" panose="020B0604020202020204" pitchFamily="34" charset="0"/>
              </a:rPr>
              <a:t>M</a:t>
            </a:r>
            <a:r>
              <a:rPr lang="en-US" sz="1900" dirty="0">
                <a:effectLst/>
                <a:cs typeface="Arial" panose="020B0604020202020204" pitchFamily="34" charset="0"/>
              </a:rPr>
              <a:t>oxy experience within 5 Minutes. </a:t>
            </a:r>
            <a:r>
              <a:rPr lang="en-US" sz="1900" i="1" dirty="0">
                <a:effectLst/>
                <a:cs typeface="Arial" panose="020B0604020202020204" pitchFamily="34" charset="0"/>
              </a:rPr>
              <a:t>God Save The Points</a:t>
            </a:r>
            <a:r>
              <a:rPr lang="en-US" sz="1900" dirty="0">
                <a:effectLst/>
                <a:cs typeface="Arial" panose="020B0604020202020204" pitchFamily="34" charset="0"/>
              </a:rPr>
              <a:t>. Available at: https://www.godsavethepoints.com/marriott-moxy-linate-airport-frustrations/  [Accessed June 21, 2022].</a:t>
            </a:r>
          </a:p>
          <a:p>
            <a:pPr marL="0" indent="0" algn="just">
              <a:buNone/>
            </a:pPr>
            <a:r>
              <a:rPr lang="en-US" sz="1900" dirty="0">
                <a:cs typeface="Arial" panose="020B0604020202020204" pitchFamily="34" charset="0"/>
              </a:rPr>
              <a:t>Hotelslash.com, 2022. What to expect when you stay at a Westin. Hotel Slash. Available at: https://blog.hotelslash.com/what-to-expect-when-you-stay-at-a-westin/#:~:text=Fitness%20Room%3A%20Most%20Westins%20include%20a%2024%2F7%20WestinWorkout,a%20wellness-centered%20philosophy%20of%20appealing%20to%20seven%20senses  [Accessed June 21, 2022]. </a:t>
            </a:r>
            <a:endParaRPr lang="en-GB" sz="1900" dirty="0">
              <a:cs typeface="Arial" panose="020B0604020202020204" pitchFamily="34" charset="0"/>
            </a:endParaRPr>
          </a:p>
          <a:p>
            <a:pPr marL="0" indent="0" algn="just">
              <a:lnSpc>
                <a:spcPct val="100000"/>
              </a:lnSpc>
              <a:buNone/>
            </a:pPr>
            <a:r>
              <a:rPr lang="en-US" sz="1900" dirty="0">
                <a:cs typeface="Arial" panose="020B0604020202020204" pitchFamily="34" charset="0"/>
              </a:rPr>
              <a:t>I</a:t>
            </a:r>
            <a:r>
              <a:rPr lang="en-US" sz="1900" dirty="0">
                <a:effectLst/>
                <a:cs typeface="Arial" panose="020B0604020202020204" pitchFamily="34" charset="0"/>
              </a:rPr>
              <a:t>nstagram.com, login .Instagram. Login • Instagram. Available at: https://www.instagram.com/moxyhotels / [Accessed June 21, 2022]. </a:t>
            </a:r>
          </a:p>
          <a:p>
            <a:pPr marL="0" indent="0" algn="just">
              <a:buNone/>
            </a:pPr>
            <a:r>
              <a:rPr lang="en-US" sz="1900" dirty="0" err="1">
                <a:cs typeface="Arial" panose="020B0604020202020204" pitchFamily="34" charset="0"/>
              </a:rPr>
              <a:t>Moodian</a:t>
            </a:r>
            <a:r>
              <a:rPr lang="en-US" sz="1900" dirty="0">
                <a:cs typeface="Arial" panose="020B0604020202020204" pitchFamily="34" charset="0"/>
              </a:rPr>
              <a:t>, M., 2009. Contemporary Leadership and Intercultural Competence: Exploring the cross-cultural dynamics within organizations.</a:t>
            </a:r>
          </a:p>
        </p:txBody>
      </p:sp>
    </p:spTree>
    <p:extLst>
      <p:ext uri="{BB962C8B-B14F-4D97-AF65-F5344CB8AC3E}">
        <p14:creationId xmlns:p14="http://schemas.microsoft.com/office/powerpoint/2010/main" val="1736137006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FE20ECC-16A4-2697-EFA7-F25C6E53E30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606423"/>
            <a:ext cx="7886700" cy="5315403"/>
          </a:xfrm>
        </p:spPr>
        <p:txBody>
          <a:bodyPr/>
          <a:lstStyle/>
          <a:p>
            <a:pPr marL="0" indent="0" algn="just">
              <a:lnSpc>
                <a:spcPct val="100000"/>
              </a:lnSpc>
              <a:buNone/>
            </a:pPr>
            <a:r>
              <a:rPr lang="en-US" sz="19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Oates, G., 2015. Moxy Hotels' new YouTube series is not intended for mature audiences. Skift. Available at: https://skift.com/2015/11/12/moxy-hotels-new-youtube-series-is-not-intended-for-mature-audiences/  [Accessed June 21, 2022]. </a:t>
            </a:r>
          </a:p>
          <a:p>
            <a:pPr marL="0" indent="0" algn="just">
              <a:lnSpc>
                <a:spcPct val="100000"/>
              </a:lnSpc>
              <a:buNone/>
            </a:pPr>
            <a:r>
              <a:rPr lang="en-US" sz="19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Tripadvisor.co.uk, 2019. Review: Too hot - Moxy Glasgow merchant city, Glasgow. </a:t>
            </a:r>
            <a:r>
              <a:rPr lang="en-US" sz="1900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Tripadvisor</a:t>
            </a:r>
            <a:r>
              <a:rPr lang="en-US" sz="19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Available at: https://www.tripadvisor.co.uk/ShowUserReviews-g186534-d14095349-r717991958-Moxy_Glasgow_Merchant_City-Glasgow_Scotland.html  [Accessed June 21, 2022]. </a:t>
            </a:r>
            <a:endParaRPr lang="en-US" sz="19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just">
              <a:lnSpc>
                <a:spcPct val="100000"/>
              </a:lnSpc>
              <a:buNone/>
            </a:pPr>
            <a:r>
              <a:rPr lang="en-US" sz="19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Tripadvisor.co.uk, 2021. Review: Very disturbing and disappointing - Moxy London Heathrow Airport, Hounslow. </a:t>
            </a:r>
            <a:r>
              <a:rPr lang="en-US" sz="1900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Tripadvisor</a:t>
            </a:r>
            <a:r>
              <a:rPr lang="en-US" sz="19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Available at: https://www.tripadvisor.co.uk/ShowUserReviews-g528813-d13120977-r579090856-MOXY_London_Heathrow_Airport-Hounslow_Greater_London_England.html  [Accessed June 19, 2022].</a:t>
            </a:r>
          </a:p>
        </p:txBody>
      </p:sp>
    </p:spTree>
    <p:extLst>
      <p:ext uri="{BB962C8B-B14F-4D97-AF65-F5344CB8AC3E}">
        <p14:creationId xmlns:p14="http://schemas.microsoft.com/office/powerpoint/2010/main" val="2066140979"/>
      </p:ext>
    </p:extLst>
  </p:cSld>
  <p:clrMapOvr>
    <a:masterClrMapping/>
  </p:clrMapOvr>
</p:sld>
</file>

<file path=ppt/theme/theme1.xml><?xml version="1.0" encoding="utf-8"?>
<a:theme xmlns:a="http://schemas.openxmlformats.org/drawingml/2006/main" name="Holding PAg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Title Slid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Title Slid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Title Slid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Title Slide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Sub Titl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7.xml><?xml version="1.0" encoding="utf-8"?>
<a:theme xmlns:a="http://schemas.openxmlformats.org/drawingml/2006/main" name="Sub Titl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8.xml><?xml version="1.0" encoding="utf-8"?>
<a:theme xmlns:a="http://schemas.openxmlformats.org/drawingml/2006/main" name="Sub 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9.xml><?xml version="1.0" encoding="utf-8"?>
<a:theme xmlns:a="http://schemas.openxmlformats.org/drawingml/2006/main" name="Sub Title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0.xml><?xml version="1.0" encoding="utf-8"?>
<a:theme xmlns:a="http://schemas.openxmlformats.org/drawingml/2006/main" name="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1.xml><?xml version="1.0" encoding="utf-8"?>
<a:theme xmlns:a="http://schemas.openxmlformats.org/drawingml/2006/main" name="Text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2.xml><?xml version="1.0" encoding="utf-8"?>
<a:theme xmlns:a="http://schemas.openxmlformats.org/drawingml/2006/main" name="Text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3.xml><?xml version="1.0" encoding="utf-8"?>
<a:theme xmlns:a="http://schemas.openxmlformats.org/drawingml/2006/main" name="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4.xml><?xml version="1.0" encoding="utf-8"?>
<a:theme xmlns:a="http://schemas.openxmlformats.org/drawingml/2006/main" name="Text Break / Info Slid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5.xml><?xml version="1.0" encoding="utf-8"?>
<a:theme xmlns:a="http://schemas.openxmlformats.org/drawingml/2006/main" name="Text Break Info Slid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6.xml><?xml version="1.0" encoding="utf-8"?>
<a:theme xmlns:a="http://schemas.openxmlformats.org/drawingml/2006/main" name="UWTSD Logo Only_Image Bkgrnd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7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1D3DB7307EE1944BCC16F12556F44EF" ma:contentTypeVersion="9" ma:contentTypeDescription="Create a new document." ma:contentTypeScope="" ma:versionID="8da0605527499ed8dfa58d496b8f279b">
  <xsd:schema xmlns:xsd="http://www.w3.org/2001/XMLSchema" xmlns:xs="http://www.w3.org/2001/XMLSchema" xmlns:p="http://schemas.microsoft.com/office/2006/metadata/properties" xmlns:ns2="95a96852-b131-4598-b7ec-a8e94bbe3ddd" xmlns:ns3="f8d1b9f2-fed3-4e8f-8f36-1fbf8a3a319c" targetNamespace="http://schemas.microsoft.com/office/2006/metadata/properties" ma:root="true" ma:fieldsID="92104ff9468428c1def4b8d6873a1044" ns2:_="" ns3:_="">
    <xsd:import namespace="95a96852-b131-4598-b7ec-a8e94bbe3ddd"/>
    <xsd:import namespace="f8d1b9f2-fed3-4e8f-8f36-1fbf8a3a319c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AutoKeyPoints" minOccurs="0"/>
                <xsd:element ref="ns2:MediaServiceKeyPoints" minOccurs="0"/>
                <xsd:element ref="ns3:SharedWithUsers" minOccurs="0"/>
                <xsd:element ref="ns3:SharedWithDetails" minOccurs="0"/>
                <xsd:element ref="ns2:MediaServiceAutoTags" minOccurs="0"/>
                <xsd:element ref="ns2:MediaServiceGenerationTime" minOccurs="0"/>
                <xsd:element ref="ns2:MediaServiceEventHashCode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95a96852-b131-4598-b7ec-a8e94bbe3dd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0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1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AutoTags" ma:index="14" nillable="true" ma:displayName="Tags" ma:internalName="MediaServiceAutoTags" ma:readOnly="true">
      <xsd:simpleType>
        <xsd:restriction base="dms:Text"/>
      </xsd:simpleType>
    </xsd:element>
    <xsd:element name="MediaServiceGenerationTime" ma:index="15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6" nillable="true" ma:displayName="MediaServiceEventHashCode" ma:hidden="true" ma:internalName="MediaServiceEventHashCode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f8d1b9f2-fed3-4e8f-8f36-1fbf8a3a319c" elementFormDefault="qualified">
    <xsd:import namespace="http://schemas.microsoft.com/office/2006/documentManagement/types"/>
    <xsd:import namespace="http://schemas.microsoft.com/office/infopath/2007/PartnerControls"/>
    <xsd:element name="SharedWithUsers" ma:index="12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3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A547D3B3-2CEC-47BE-8F2F-5C3164EBC5A8}">
  <ds:schemaRefs>
    <ds:schemaRef ds:uri="211f9404-bca0-4bcf-9c1d-965ccb6f8d2d"/>
    <ds:schemaRef ds:uri="303dbf9b-b85b-46a0-94f1-894078c07ecd"/>
    <ds:schemaRef ds:uri="http://purl.org/dc/dcmitype/"/>
    <ds:schemaRef ds:uri="http://purl.org/dc/elements/1.1/"/>
    <ds:schemaRef ds:uri="http://purl.org/dc/terms/"/>
    <ds:schemaRef ds:uri="http://schemas.microsoft.com/office/2006/documentManagement/types"/>
    <ds:schemaRef ds:uri="http://schemas.microsoft.com/office/2006/metadata/properties"/>
    <ds:schemaRef ds:uri="http://schemas.microsoft.com/office/infopath/2007/PartnerControls"/>
    <ds:schemaRef ds:uri="http://schemas.openxmlformats.org/package/2006/metadata/core-properties"/>
    <ds:schemaRef ds:uri="http://www.w3.org/XML/1998/namespace"/>
  </ds:schemaRefs>
</ds:datastoreItem>
</file>

<file path=customXml/itemProps2.xml><?xml version="1.0" encoding="utf-8"?>
<ds:datastoreItem xmlns:ds="http://schemas.openxmlformats.org/officeDocument/2006/customXml" ds:itemID="{1A58CF72-8854-4EC4-BBD5-BF63E7EE2830}">
  <ds:schemaRefs>
    <ds:schemaRef ds:uri="95a96852-b131-4598-b7ec-a8e94bbe3ddd"/>
    <ds:schemaRef ds:uri="f8d1b9f2-fed3-4e8f-8f36-1fbf8a3a319c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customXml/itemProps3.xml><?xml version="1.0" encoding="utf-8"?>
<ds:datastoreItem xmlns:ds="http://schemas.openxmlformats.org/officeDocument/2006/customXml" ds:itemID="{BAE1112E-EDC2-4AC9-9B76-EB457A03CEA7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2249</TotalTime>
  <Words>2472</Words>
  <Application>Microsoft Office PowerPoint</Application>
  <PresentationFormat>On-screen Show (4:3)</PresentationFormat>
  <Paragraphs>189</Paragraphs>
  <Slides>42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16</vt:i4>
      </vt:variant>
      <vt:variant>
        <vt:lpstr>Slide Titles</vt:lpstr>
      </vt:variant>
      <vt:variant>
        <vt:i4>42</vt:i4>
      </vt:variant>
    </vt:vector>
  </HeadingPairs>
  <TitlesOfParts>
    <vt:vector size="63" baseType="lpstr">
      <vt:lpstr>Arial</vt:lpstr>
      <vt:lpstr>Calibri</vt:lpstr>
      <vt:lpstr>Calibri Light</vt:lpstr>
      <vt:lpstr>Segoe UI</vt:lpstr>
      <vt:lpstr>Wingdings</vt:lpstr>
      <vt:lpstr>Holding PAge</vt:lpstr>
      <vt:lpstr>Title Slide 1</vt:lpstr>
      <vt:lpstr>Title Slide 2</vt:lpstr>
      <vt:lpstr>Title Slide 3</vt:lpstr>
      <vt:lpstr>Title Slide 4</vt:lpstr>
      <vt:lpstr>Sub Title 1</vt:lpstr>
      <vt:lpstr>Sub Title 2</vt:lpstr>
      <vt:lpstr>Sub Title 3</vt:lpstr>
      <vt:lpstr>Sub Title 4</vt:lpstr>
      <vt:lpstr>Text 1</vt:lpstr>
      <vt:lpstr>Text 2</vt:lpstr>
      <vt:lpstr>Text 3</vt:lpstr>
      <vt:lpstr>Text 4</vt:lpstr>
      <vt:lpstr>Text Break / Info Slide 1</vt:lpstr>
      <vt:lpstr>Text Break Info Slide 2</vt:lpstr>
      <vt:lpstr>UWTSD Logo Only_Image Bkgrnd</vt:lpstr>
      <vt:lpstr>PowerPoint Presentation</vt:lpstr>
      <vt:lpstr>PowerPoint Presentation</vt:lpstr>
      <vt:lpstr>Content</vt:lpstr>
      <vt:lpstr>Marriott International Inc.</vt:lpstr>
      <vt:lpstr>Marriott International Inc. (MII)</vt:lpstr>
      <vt:lpstr>MII Core Values Include</vt:lpstr>
      <vt:lpstr>Influencer Marketing (IM) and Affiliate Marketing (AM)</vt:lpstr>
      <vt:lpstr>Why IM and AM</vt:lpstr>
      <vt:lpstr>Why IM and AM</vt:lpstr>
      <vt:lpstr>Why IM and AM</vt:lpstr>
      <vt:lpstr>MII Affiliate Programme</vt:lpstr>
      <vt:lpstr>IM and AM Issues</vt:lpstr>
      <vt:lpstr>PowerPoint Presentation</vt:lpstr>
      <vt:lpstr>PowerPoint Presentation</vt:lpstr>
      <vt:lpstr>What is CSR?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Ethics in Marketing</vt:lpstr>
      <vt:lpstr>Unethical Marketing</vt:lpstr>
      <vt:lpstr>Dangers of Influencer Marketing</vt:lpstr>
      <vt:lpstr>Ethical Influencer Marketing</vt:lpstr>
      <vt:lpstr>Influencer Marketing</vt:lpstr>
      <vt:lpstr>PowerPoint Presentation</vt:lpstr>
      <vt:lpstr>Social Media Influencers</vt:lpstr>
      <vt:lpstr>Westin Hotels</vt:lpstr>
      <vt:lpstr>PowerPoint Presentation</vt:lpstr>
      <vt:lpstr>Conclusion</vt:lpstr>
      <vt:lpstr>References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Lisa-Marie Bassler (1901570)</cp:lastModifiedBy>
  <cp:revision>64</cp:revision>
  <dcterms:created xsi:type="dcterms:W3CDTF">2021-03-10T12:10:47Z</dcterms:created>
  <dcterms:modified xsi:type="dcterms:W3CDTF">2022-06-28T15:09:48Z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0x010100E1D3DB7307EE1944BCC16F12556F44EF</vt:lpwstr>
  </property>
</Properties>
</file>