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65" r:id="rId2"/>
    <p:sldId id="267" r:id="rId3"/>
    <p:sldId id="286" r:id="rId4"/>
    <p:sldId id="268" r:id="rId5"/>
    <p:sldId id="269" r:id="rId6"/>
    <p:sldId id="270" r:id="rId7"/>
    <p:sldId id="271" r:id="rId8"/>
    <p:sldId id="272" r:id="rId9"/>
    <p:sldId id="290" r:id="rId10"/>
    <p:sldId id="273" r:id="rId11"/>
    <p:sldId id="274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5" r:id="rId21"/>
    <p:sldId id="284" r:id="rId22"/>
    <p:sldId id="287" r:id="rId23"/>
    <p:sldId id="288" r:id="rId24"/>
    <p:sldId id="289" r:id="rId25"/>
    <p:sldId id="29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58738-BE19-4DE1-909B-A3DE0FCEB46F}" type="datetimeFigureOut">
              <a:rPr lang="en-GB" smtClean="0"/>
              <a:t>13/11/2020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10E85-F68F-4569-AABB-53BCB6E353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26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480DEF-2B98-4002-B2C6-0712EAE52221}" type="slidenum">
              <a:rPr lang="zh-CN" altLang="en-GB" smtClean="0"/>
              <a:pPr/>
              <a:t>10</a:t>
            </a:fld>
            <a:endParaRPr lang="en-GB" altLang="zh-CN" smtClean="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79798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09B314-2DAA-4063-A3D2-35DB3C4A76CC}" type="slidenum">
              <a:rPr lang="zh-CN" altLang="en-US"/>
              <a:pPr/>
              <a:t>12</a:t>
            </a:fld>
            <a:endParaRPr lang="en-US" altLang="zh-CN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232871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E300CC-018A-4A28-9059-076CF1459544}" type="slidenum">
              <a:rPr lang="zh-CN" altLang="en-US"/>
              <a:pPr/>
              <a:t>13</a:t>
            </a:fld>
            <a:endParaRPr lang="en-US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2213727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5C100-B6D6-438D-9591-847C3480C1A9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 smtClean="0"/>
          </a:p>
        </p:txBody>
      </p:sp>
    </p:spTree>
    <p:extLst>
      <p:ext uri="{BB962C8B-B14F-4D97-AF65-F5344CB8AC3E}">
        <p14:creationId xmlns:p14="http://schemas.microsoft.com/office/powerpoint/2010/main" val="34384563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8464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8229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557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5248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0559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70823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6830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3660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9845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4242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05632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30725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422065"/>
            <a:ext cx="28448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422065"/>
            <a:ext cx="38608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405D2-BAC2-4553-96CA-DBBFC7D826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36278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9235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anielmiessler.com/blog/the-difference-between-deductive-and-inductive-reasoning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007850612000649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altLang="en-US" sz="4400" dirty="0" smtClean="0"/>
              <a:t>Starting the Research Proposal</a:t>
            </a:r>
            <a:endParaRPr lang="en-GB" altLang="en-US" sz="4400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 smtClean="0"/>
              <a:t>Associate Professor Nik Whitehead, Professor </a:t>
            </a:r>
            <a:r>
              <a:rPr lang="en-GB" altLang="en-US" dirty="0"/>
              <a:t>John Rees, </a:t>
            </a:r>
            <a:r>
              <a:rPr lang="en-GB" altLang="en-US" dirty="0" smtClean="0"/>
              <a:t>UWTSD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868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Formulate your Project/Research Topic</a:t>
            </a:r>
            <a:endParaRPr 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What topic to research?</a:t>
            </a:r>
          </a:p>
          <a:p>
            <a:r>
              <a:rPr lang="en-GB" altLang="zh-CN" dirty="0" smtClean="0"/>
              <a:t>Where can I get ideas?</a:t>
            </a:r>
          </a:p>
          <a:p>
            <a:pPr lvl="1"/>
            <a:r>
              <a:rPr lang="en-GB" altLang="zh-CN" dirty="0" smtClean="0"/>
              <a:t>Your strengths and interests</a:t>
            </a:r>
          </a:p>
          <a:p>
            <a:pPr lvl="1"/>
            <a:r>
              <a:rPr lang="en-GB" altLang="zh-CN" dirty="0" smtClean="0"/>
              <a:t>Your work, your </a:t>
            </a:r>
            <a:r>
              <a:rPr lang="en-GB" altLang="zh-CN" dirty="0" smtClean="0"/>
              <a:t>job</a:t>
            </a:r>
            <a:endParaRPr lang="en-GB" altLang="zh-CN" dirty="0" smtClean="0"/>
          </a:p>
          <a:p>
            <a:pPr lvl="1"/>
            <a:r>
              <a:rPr lang="en-GB" altLang="zh-CN" dirty="0" smtClean="0"/>
              <a:t>Lecturers’ ideas</a:t>
            </a:r>
          </a:p>
          <a:p>
            <a:pPr lvl="1"/>
            <a:r>
              <a:rPr lang="en-GB" altLang="zh-CN" dirty="0" smtClean="0"/>
              <a:t>The literature</a:t>
            </a:r>
          </a:p>
          <a:p>
            <a:pPr lvl="1"/>
            <a:r>
              <a:rPr lang="en-GB" altLang="zh-CN" dirty="0" smtClean="0"/>
              <a:t>Fit with career ambitions</a:t>
            </a:r>
          </a:p>
          <a:p>
            <a:r>
              <a:rPr lang="en-GB" altLang="zh-CN" dirty="0" smtClean="0"/>
              <a:t>Must be rooted in academic theory (you’ll compare your findings with previous studies &amp; the academic literature)</a:t>
            </a:r>
          </a:p>
          <a:p>
            <a:r>
              <a:rPr lang="en-GB" altLang="zh-CN" dirty="0" smtClean="0"/>
              <a:t>Can you access the data you’ll need?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258813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and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Give your research a working </a:t>
            </a:r>
            <a:r>
              <a:rPr lang="en-GB" dirty="0" smtClean="0"/>
              <a:t>title</a:t>
            </a:r>
            <a:endParaRPr lang="en-GB" dirty="0"/>
          </a:p>
          <a:p>
            <a:pPr lvl="0"/>
            <a:r>
              <a:rPr lang="en-GB" dirty="0"/>
              <a:t>Describe clearly the background to the subject area of </a:t>
            </a:r>
            <a:r>
              <a:rPr lang="en-GB" dirty="0" smtClean="0"/>
              <a:t>study</a:t>
            </a:r>
            <a:endParaRPr lang="en-GB" dirty="0"/>
          </a:p>
          <a:p>
            <a:pPr lvl="0"/>
            <a:r>
              <a:rPr lang="en-GB" dirty="0" smtClean="0"/>
              <a:t>Explain the </a:t>
            </a:r>
            <a:r>
              <a:rPr lang="en-GB" dirty="0"/>
              <a:t>field </a:t>
            </a:r>
            <a:r>
              <a:rPr lang="en-GB" dirty="0" smtClean="0"/>
              <a:t>of work in </a:t>
            </a:r>
            <a:r>
              <a:rPr lang="en-GB" dirty="0"/>
              <a:t>which your study lies </a:t>
            </a:r>
            <a:r>
              <a:rPr lang="en-GB" dirty="0" smtClean="0"/>
              <a:t>(project will lie) and where it fits</a:t>
            </a:r>
            <a:endParaRPr lang="en-GB" dirty="0"/>
          </a:p>
          <a:p>
            <a:pPr lvl="1"/>
            <a:r>
              <a:rPr lang="en-GB" dirty="0" smtClean="0"/>
              <a:t>Justify the study/project, </a:t>
            </a:r>
            <a:r>
              <a:rPr lang="en-GB" dirty="0"/>
              <a:t>based on the literature </a:t>
            </a:r>
            <a:r>
              <a:rPr lang="en-GB" dirty="0" smtClean="0"/>
              <a:t>review </a:t>
            </a:r>
            <a:endParaRPr lang="en-GB" dirty="0"/>
          </a:p>
          <a:p>
            <a:pPr lvl="1"/>
            <a:r>
              <a:rPr lang="en-GB" dirty="0" smtClean="0"/>
              <a:t>Explain why </a:t>
            </a:r>
            <a:r>
              <a:rPr lang="en-GB" dirty="0"/>
              <a:t>the research </a:t>
            </a:r>
            <a:r>
              <a:rPr lang="en-GB" dirty="0" smtClean="0"/>
              <a:t>is worth doing </a:t>
            </a:r>
          </a:p>
          <a:p>
            <a:pPr lvl="1"/>
            <a:r>
              <a:rPr lang="en-GB" dirty="0" smtClean="0"/>
              <a:t>If appropriate, introduce </a:t>
            </a:r>
            <a:r>
              <a:rPr lang="en-GB" dirty="0"/>
              <a:t>the industry/organisation/context that is being </a:t>
            </a:r>
            <a:r>
              <a:rPr lang="en-GB" dirty="0" smtClean="0"/>
              <a:t>investigated</a:t>
            </a:r>
          </a:p>
          <a:p>
            <a:endParaRPr lang="en-GB" dirty="0" smtClean="0"/>
          </a:p>
          <a:p>
            <a:r>
              <a:rPr lang="en-GB" dirty="0" smtClean="0"/>
              <a:t>Make this clear and easy to follow – this is the “shop window” to excite and attract your supervisor towards your 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327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Research Aims and Objectives</a:t>
            </a:r>
            <a:endParaRPr lang="en-US" dirty="0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Most research projects have one overarching aim </a:t>
            </a:r>
            <a:endParaRPr lang="en-GB" altLang="zh-CN" dirty="0"/>
          </a:p>
          <a:p>
            <a:pPr lvl="1"/>
            <a:r>
              <a:rPr lang="en-GB" altLang="zh-CN" dirty="0" smtClean="0"/>
              <a:t>The broad thing you are trying to achieve</a:t>
            </a:r>
          </a:p>
          <a:p>
            <a:pPr lvl="1"/>
            <a:r>
              <a:rPr lang="en-GB" altLang="zh-CN" dirty="0" smtClean="0"/>
              <a:t>Often mirrored in the title of the research</a:t>
            </a:r>
          </a:p>
          <a:p>
            <a:pPr lvl="1"/>
            <a:r>
              <a:rPr lang="en-GB" altLang="zh-CN" dirty="0" smtClean="0"/>
              <a:t>Make it clear and concise!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This aim is then broken down into research objectives (typically 3 or 4)</a:t>
            </a:r>
          </a:p>
          <a:p>
            <a:pPr lvl="1"/>
            <a:r>
              <a:rPr lang="en-GB" altLang="zh-CN" dirty="0" smtClean="0"/>
              <a:t>The </a:t>
            </a:r>
            <a:r>
              <a:rPr lang="en-GB" altLang="zh-CN" b="1" dirty="0" smtClean="0"/>
              <a:t>things</a:t>
            </a:r>
            <a:r>
              <a:rPr lang="en-GB" altLang="zh-CN" dirty="0" smtClean="0"/>
              <a:t> </a:t>
            </a:r>
            <a:r>
              <a:rPr lang="en-GB" altLang="zh-CN" b="1" dirty="0" smtClean="0"/>
              <a:t>you will do </a:t>
            </a:r>
            <a:r>
              <a:rPr lang="en-GB" altLang="zh-CN" dirty="0" smtClean="0"/>
              <a:t>to achieve the aim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042034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Research Hypothesis</a:t>
            </a:r>
            <a:endParaRPr lang="en-US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Instead of an aim, you may prefer to use a research hypothesis, which is a statement which needs to be proved or disproved. For example…</a:t>
            </a:r>
          </a:p>
          <a:p>
            <a:endParaRPr lang="en-GB" altLang="zh-CN" dirty="0" smtClean="0"/>
          </a:p>
          <a:p>
            <a:pPr lvl="1"/>
            <a:r>
              <a:rPr lang="en-GB" altLang="zh-CN" dirty="0" smtClean="0"/>
              <a:t>Websites created using rich internet applications have better usability than websites developed using HTML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You would then specify the objectives necessary to test that hypothesis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44684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How to phrase research objectives</a:t>
            </a:r>
            <a:endParaRPr lang="en-US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altLang="zh-CN" dirty="0" smtClean="0"/>
              <a:t>The phrasing of objectives must include higher order verbs that indicate that this is level 7 standard of work.  For example, ‘to investigate rigorously…’, ‘to produce a systematic assessment of…’ ‘to evaluate critically…’, ‘to analyse the…’, ‘to design and develop…’, etc.  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Why have organisations introduced project teams for software development?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analyse organisations’ objectives for software development project teams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Research question: How can the effectiveness of software development project teams be measured?</a:t>
            </a:r>
            <a:endParaRPr lang="en-US" dirty="0" smtClean="0"/>
          </a:p>
          <a:p>
            <a:endParaRPr lang="en-GB" altLang="zh-CN" dirty="0" smtClean="0"/>
          </a:p>
          <a:p>
            <a:r>
              <a:rPr lang="en-GB" altLang="zh-CN" dirty="0" smtClean="0"/>
              <a:t>Research objective: To establish suitable effectiveness criteria for software development project teams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94640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Phrasing research objectives</a:t>
            </a:r>
            <a:endParaRPr lang="en-US" dirty="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Consider the SMART test.  Are your objectives:</a:t>
            </a:r>
          </a:p>
          <a:p>
            <a:pPr lvl="1"/>
            <a:r>
              <a:rPr lang="en-GB" altLang="zh-CN" dirty="0" smtClean="0"/>
              <a:t>Specific</a:t>
            </a:r>
          </a:p>
          <a:p>
            <a:pPr lvl="2"/>
            <a:r>
              <a:rPr lang="en-GB" altLang="zh-CN" dirty="0" smtClean="0"/>
              <a:t>What precisely do you hope to achieve?</a:t>
            </a:r>
          </a:p>
          <a:p>
            <a:pPr lvl="1"/>
            <a:r>
              <a:rPr lang="en-GB" altLang="zh-CN" dirty="0" smtClean="0"/>
              <a:t>Measurable</a:t>
            </a:r>
          </a:p>
          <a:p>
            <a:pPr lvl="2"/>
            <a:r>
              <a:rPr lang="en-GB" altLang="zh-CN" dirty="0" smtClean="0"/>
              <a:t>How will you determine if you’ve achieved your objectives?</a:t>
            </a:r>
          </a:p>
          <a:p>
            <a:pPr lvl="1"/>
            <a:r>
              <a:rPr lang="en-GB" altLang="zh-CN" dirty="0" smtClean="0"/>
              <a:t>Achievable?</a:t>
            </a:r>
          </a:p>
          <a:p>
            <a:pPr lvl="2"/>
            <a:r>
              <a:rPr lang="en-GB" altLang="zh-CN" dirty="0" smtClean="0"/>
              <a:t>Can it be done</a:t>
            </a:r>
          </a:p>
          <a:p>
            <a:pPr lvl="1"/>
            <a:r>
              <a:rPr lang="en-GB" altLang="zh-CN" dirty="0" smtClean="0"/>
              <a:t>Realistic?</a:t>
            </a:r>
          </a:p>
          <a:p>
            <a:pPr lvl="2"/>
            <a:r>
              <a:rPr lang="en-GB" altLang="zh-CN" dirty="0" smtClean="0"/>
              <a:t>Can </a:t>
            </a:r>
            <a:r>
              <a:rPr lang="en-GB" altLang="zh-CN" u="sng" dirty="0" smtClean="0"/>
              <a:t>you</a:t>
            </a:r>
            <a:r>
              <a:rPr lang="en-GB" altLang="zh-CN" dirty="0" smtClean="0"/>
              <a:t> do it?</a:t>
            </a:r>
          </a:p>
          <a:p>
            <a:pPr lvl="1"/>
            <a:r>
              <a:rPr lang="en-GB" altLang="zh-CN" dirty="0" smtClean="0"/>
              <a:t>Time bound?</a:t>
            </a:r>
          </a:p>
          <a:p>
            <a:pPr lvl="2"/>
            <a:r>
              <a:rPr lang="en-GB" altLang="zh-CN" dirty="0" smtClean="0"/>
              <a:t>Can you deliver the project during the study period?</a:t>
            </a:r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70951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smtClean="0"/>
              <a:t>Critical Review of Literature </a:t>
            </a:r>
            <a:endParaRPr lang="en-US" dirty="0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The aim of a literature review is to provide the conceptual background to your research topic</a:t>
            </a:r>
          </a:p>
          <a:p>
            <a:r>
              <a:rPr lang="en-GB" altLang="zh-CN" dirty="0" smtClean="0"/>
              <a:t>The literature review shows what other people asking similar questions have discovered: </a:t>
            </a:r>
          </a:p>
          <a:p>
            <a:pPr lvl="1"/>
            <a:r>
              <a:rPr lang="en-GB" altLang="zh-CN" dirty="0" smtClean="0"/>
              <a:t>‘There is little point in reinventing the wheel…the work that you do is not done in a vacuum, but builds on the ideas of other people who have studied the field before you.  This requires you to describe what has been published, and to marshal the information in a relevant and critical way.’ </a:t>
            </a:r>
            <a:r>
              <a:rPr lang="en-GB" altLang="zh-CN" dirty="0" err="1" smtClean="0"/>
              <a:t>Jankowicz</a:t>
            </a:r>
            <a:r>
              <a:rPr lang="en-GB" altLang="zh-CN" dirty="0" smtClean="0"/>
              <a:t> (2005, p. 161)</a:t>
            </a:r>
          </a:p>
          <a:p>
            <a:r>
              <a:rPr lang="en-GB" altLang="zh-CN" dirty="0" smtClean="0"/>
              <a:t>The review helps you understand the topic under consideration, and provides you with a point of evaluation for your conclusions</a:t>
            </a:r>
          </a:p>
        </p:txBody>
      </p:sp>
    </p:spTree>
    <p:extLst>
      <p:ext uri="{BB962C8B-B14F-4D97-AF65-F5344CB8AC3E}">
        <p14:creationId xmlns:p14="http://schemas.microsoft.com/office/powerpoint/2010/main" val="22920460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expect evidence of background research and reading in the Proposal</a:t>
            </a:r>
          </a:p>
          <a:p>
            <a:endParaRPr lang="en-GB" dirty="0"/>
          </a:p>
          <a:p>
            <a:r>
              <a:rPr lang="en-GB" dirty="0" smtClean="0"/>
              <a:t>We will expect more and better in your Final Year Project </a:t>
            </a:r>
            <a:r>
              <a:rPr lang="en-GB" smtClean="0"/>
              <a:t>Report next year!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987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1822450" y="5884863"/>
            <a:ext cx="8534400" cy="55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CN" sz="1200">
                <a:latin typeface="Arial" charset="0"/>
                <a:ea typeface="宋体" charset="-122"/>
              </a:rPr>
              <a:t>Figure 2  </a:t>
            </a:r>
            <a:r>
              <a:rPr lang="en-US">
                <a:latin typeface="Arial" charset="0"/>
              </a:rPr>
              <a:t>The literature review process</a:t>
            </a:r>
          </a:p>
          <a:p>
            <a:pPr>
              <a:spcBef>
                <a:spcPct val="50000"/>
              </a:spcBef>
            </a:pPr>
            <a:r>
              <a:rPr lang="en-US" sz="800" i="1">
                <a:latin typeface="Arial" charset="0"/>
              </a:rPr>
              <a:t>Source</a:t>
            </a:r>
            <a:r>
              <a:rPr lang="en-US" sz="800">
                <a:latin typeface="Arial" charset="0"/>
              </a:rPr>
              <a:t>: © Mark Saunders, Philip Lewis, Adrian Thornhill and Martin Jenkins 2003</a:t>
            </a:r>
          </a:p>
        </p:txBody>
      </p:sp>
      <p:pic>
        <p:nvPicPr>
          <p:cNvPr id="14339" name="Picture 23" descr="C03NF00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51326" y="422275"/>
            <a:ext cx="3641725" cy="537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3215323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your methodology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81200" y="2780928"/>
            <a:ext cx="8229600" cy="3044519"/>
          </a:xfrm>
        </p:spPr>
        <p:txBody>
          <a:bodyPr/>
          <a:lstStyle/>
          <a:p>
            <a:r>
              <a:rPr lang="en-GB" dirty="0" smtClean="0"/>
              <a:t>When deciding on a methodology you will need to select</a:t>
            </a:r>
          </a:p>
          <a:p>
            <a:pPr lvl="1"/>
            <a:r>
              <a:rPr lang="en-GB" dirty="0" smtClean="0"/>
              <a:t>A philosophy</a:t>
            </a:r>
          </a:p>
          <a:p>
            <a:pPr lvl="1"/>
            <a:r>
              <a:rPr lang="en-GB" dirty="0" smtClean="0"/>
              <a:t>An approach</a:t>
            </a:r>
          </a:p>
          <a:p>
            <a:pPr lvl="1"/>
            <a:r>
              <a:rPr lang="en-GB" dirty="0" smtClean="0"/>
              <a:t>The appropriate strategies</a:t>
            </a:r>
          </a:p>
          <a:p>
            <a:r>
              <a:rPr lang="en-GB" dirty="0" smtClean="0"/>
              <a:t>Sometime multiple strategies are required so that you can </a:t>
            </a:r>
            <a:r>
              <a:rPr lang="en-GB" i="1" dirty="0" smtClean="0"/>
              <a:t>triangulate</a:t>
            </a:r>
            <a:r>
              <a:rPr lang="en-GB" dirty="0" smtClean="0"/>
              <a:t> your results</a:t>
            </a:r>
          </a:p>
          <a:p>
            <a:pPr lvl="1"/>
            <a:r>
              <a:rPr lang="en-GB" dirty="0" smtClean="0"/>
              <a:t>Compare the results from the chosen strategies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34" name="Group 33"/>
          <p:cNvGrpSpPr/>
          <p:nvPr/>
        </p:nvGrpSpPr>
        <p:grpSpPr>
          <a:xfrm>
            <a:off x="1775120" y="1196752"/>
            <a:ext cx="8712568" cy="1368040"/>
            <a:chOff x="323528" y="1772816"/>
            <a:chExt cx="8712568" cy="1368040"/>
          </a:xfrm>
        </p:grpSpPr>
        <p:grpSp>
          <p:nvGrpSpPr>
            <p:cNvPr id="35" name="Group 34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43" name="TextBox 42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48" name="TextBox 47"/>
              <p:cNvSpPr txBox="1"/>
              <p:nvPr/>
            </p:nvSpPr>
            <p:spPr>
              <a:xfrm>
                <a:off x="1619672" y="2060847"/>
                <a:ext cx="1440000" cy="615553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80" name="TextBox 7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81" name="TextBox 8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36" name="TextBox 35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77378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Philosophies</a:t>
            </a:r>
            <a:endParaRPr lang="en-US" altLang="zh-CN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Positivism</a:t>
            </a:r>
          </a:p>
          <a:p>
            <a:pPr lvl="1"/>
            <a:r>
              <a:rPr lang="en-GB" dirty="0" smtClean="0"/>
              <a:t>Knowledge is based on the observation or experience of real phenomena in an objective and real world</a:t>
            </a:r>
            <a:endParaRPr lang="en-US" altLang="zh-CN" dirty="0" smtClean="0"/>
          </a:p>
          <a:p>
            <a:pPr lvl="1"/>
            <a:r>
              <a:rPr lang="en-US" altLang="zh-CN" dirty="0" smtClean="0"/>
              <a:t>Objective experiments are performed to observe these phenomena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Phenomenology</a:t>
            </a:r>
          </a:p>
          <a:p>
            <a:pPr lvl="1"/>
            <a:r>
              <a:rPr lang="en-US" altLang="zh-CN" dirty="0" smtClean="0"/>
              <a:t>Knowledge is a social phenomenon that can only be understood subjectively</a:t>
            </a:r>
          </a:p>
          <a:p>
            <a:pPr lvl="1"/>
            <a:r>
              <a:rPr lang="en-US" altLang="zh-CN" dirty="0" smtClean="0"/>
              <a:t>Subjective data is collected and examined in order to understand thoughts, feelings and ideas</a:t>
            </a:r>
          </a:p>
        </p:txBody>
      </p:sp>
    </p:spTree>
    <p:extLst>
      <p:ext uri="{BB962C8B-B14F-4D97-AF65-F5344CB8AC3E}">
        <p14:creationId xmlns:p14="http://schemas.microsoft.com/office/powerpoint/2010/main" val="2972769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Features of the main paradigms </a:t>
            </a:r>
            <a:endParaRPr lang="en-US" altLang="zh-CN" dirty="0" smtClean="0"/>
          </a:p>
        </p:txBody>
      </p:sp>
      <p:graphicFrame>
        <p:nvGraphicFramePr>
          <p:cNvPr id="15390" name="Group 30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034532277"/>
              </p:ext>
            </p:extLst>
          </p:nvPr>
        </p:nvGraphicFramePr>
        <p:xfrm>
          <a:off x="1888733" y="1214919"/>
          <a:ext cx="8229600" cy="4782312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5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quantitative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large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testing theory (deductive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highly specific &amp; precise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artificial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sample to population</a:t>
                      </a:r>
                      <a:endParaRPr kumimoji="0" lang="en-US" altLang="zh-CN" sz="2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qualitative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small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generating theory (inductive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rich and subjective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natural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one setting to another</a:t>
                      </a:r>
                      <a:endParaRPr kumimoji="0" lang="en-US" altLang="zh-CN" sz="2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5670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Methods of the main paradigms</a:t>
            </a:r>
            <a:endParaRPr lang="en-US" altLang="zh-CN" dirty="0" smtClean="0"/>
          </a:p>
        </p:txBody>
      </p:sp>
      <p:graphicFrame>
        <p:nvGraphicFramePr>
          <p:cNvPr id="16407" name="Group 23"/>
          <p:cNvGraphicFramePr>
            <a:graphicFrameLocks noGrp="1"/>
          </p:cNvGraphicFramePr>
          <p:nvPr>
            <p:ph type="tbl" idx="1"/>
            <p:extLst/>
          </p:nvPr>
        </p:nvGraphicFramePr>
        <p:xfrm>
          <a:off x="1981200" y="1600200"/>
          <a:ext cx="8229600" cy="2554224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1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questionnaire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interview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Experiments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Software development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Action research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Case studies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Document analysis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Unstructured interviews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Focus groups</a:t>
                      </a:r>
                      <a:endParaRPr kumimoji="0" lang="en-US" altLang="zh-CN" sz="2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957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F928DA-09F5-4F18-AF54-A46892808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Approaches:  Inductive </a:t>
            </a:r>
            <a:r>
              <a:rPr lang="en-GB" dirty="0"/>
              <a:t>vs. Deductive Reasoning</a:t>
            </a:r>
          </a:p>
        </p:txBody>
      </p:sp>
      <p:pic>
        <p:nvPicPr>
          <p:cNvPr id="1026" name="Picture 2" descr=", The Difference Between Deductive and Inductive Reasoning">
            <a:extLst>
              <a:ext uri="{FF2B5EF4-FFF2-40B4-BE49-F238E27FC236}">
                <a16:creationId xmlns:a16="http://schemas.microsoft.com/office/drawing/2014/main" id="{7AFAECF5-3B22-49BC-B6C3-A738127D7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375" y="1882853"/>
            <a:ext cx="4113489" cy="378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72A036-6122-4C52-A916-C2E468F8F849}"/>
              </a:ext>
            </a:extLst>
          </p:cNvPr>
          <p:cNvSpPr txBox="1"/>
          <p:nvPr/>
        </p:nvSpPr>
        <p:spPr>
          <a:xfrm>
            <a:off x="1572237" y="6040073"/>
            <a:ext cx="9781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https://danielmiessler.com/blog/the-difference-between-deductive-and-inductive-reasoning/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7852CC-98C5-44FB-A5AE-BE1C6D13DC51}"/>
              </a:ext>
            </a:extLst>
          </p:cNvPr>
          <p:cNvSpPr txBox="1"/>
          <p:nvPr/>
        </p:nvSpPr>
        <p:spPr>
          <a:xfrm>
            <a:off x="1458434" y="2810312"/>
            <a:ext cx="139275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Newton:</a:t>
            </a:r>
          </a:p>
          <a:p>
            <a:r>
              <a:rPr lang="en-GB" dirty="0"/>
              <a:t>theory;</a:t>
            </a:r>
          </a:p>
          <a:p>
            <a:r>
              <a:rPr lang="en-GB" dirty="0"/>
              <a:t>hypothesis;</a:t>
            </a:r>
          </a:p>
          <a:p>
            <a:r>
              <a:rPr lang="en-GB" dirty="0"/>
              <a:t>observation;</a:t>
            </a:r>
          </a:p>
          <a:p>
            <a:r>
              <a:rPr lang="en-GB" dirty="0"/>
              <a:t>confirmation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81FC5F-85D3-42ED-93D3-24CF323804E0}"/>
              </a:ext>
            </a:extLst>
          </p:cNvPr>
          <p:cNvSpPr txBox="1"/>
          <p:nvPr/>
        </p:nvSpPr>
        <p:spPr>
          <a:xfrm>
            <a:off x="7412239" y="2810312"/>
            <a:ext cx="135992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Sherlock:</a:t>
            </a:r>
          </a:p>
          <a:p>
            <a:r>
              <a:rPr lang="en-GB" dirty="0"/>
              <a:t>observation;</a:t>
            </a:r>
          </a:p>
          <a:p>
            <a:r>
              <a:rPr lang="en-GB" dirty="0"/>
              <a:t>pattern;</a:t>
            </a:r>
          </a:p>
          <a:p>
            <a:r>
              <a:rPr lang="en-GB" dirty="0"/>
              <a:t>hypothesis;</a:t>
            </a:r>
          </a:p>
          <a:p>
            <a:r>
              <a:rPr lang="en-GB" dirty="0"/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35892081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42AB9-01DC-4AD3-9753-6B4FEC222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Approaches:  </a:t>
            </a:r>
            <a:r>
              <a:rPr lang="en-GB" dirty="0" err="1" smtClean="0"/>
              <a:t>Abductive</a:t>
            </a:r>
            <a:r>
              <a:rPr lang="en-GB" dirty="0" smtClean="0"/>
              <a:t> </a:t>
            </a:r>
            <a:r>
              <a:rPr lang="en-GB" dirty="0"/>
              <a:t>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7493D-EEA5-45B5-A08B-85A70F849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Incomplete observations lead to a best prediction (which may be true)</a:t>
            </a:r>
          </a:p>
        </p:txBody>
      </p:sp>
    </p:spTree>
    <p:extLst>
      <p:ext uri="{BB962C8B-B14F-4D97-AF65-F5344CB8AC3E}">
        <p14:creationId xmlns:p14="http://schemas.microsoft.com/office/powerpoint/2010/main" val="1742697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7229B0-ABAB-488A-A141-4DEF8A375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Abduction-based Synthesis Reasoning Process</a:t>
            </a:r>
          </a:p>
        </p:txBody>
      </p:sp>
      <p:pic>
        <p:nvPicPr>
          <p:cNvPr id="2050" name="Picture 2" descr="https://ars.els-cdn.com/content/image/1-s2.0-S0007850612000649-gr1.jpg">
            <a:extLst>
              <a:ext uri="{FF2B5EF4-FFF2-40B4-BE49-F238E27FC236}">
                <a16:creationId xmlns:a16="http://schemas.microsoft.com/office/drawing/2014/main" id="{45FF39FA-80BE-46C9-B27A-FA446AA1AB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5715" y="1705322"/>
            <a:ext cx="5470270" cy="303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2AFA8F-E160-439A-9CA4-9CA9C6F24DC3}"/>
              </a:ext>
            </a:extLst>
          </p:cNvPr>
          <p:cNvSpPr txBox="1"/>
          <p:nvPr/>
        </p:nvSpPr>
        <p:spPr>
          <a:xfrm>
            <a:off x="2979625" y="5254690"/>
            <a:ext cx="4718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505050"/>
                </a:solidFill>
                <a:latin typeface="NexusSerif"/>
              </a:rPr>
              <a:t>Stephen C.-Y. Lu, Ang Liu, Abductive reasoning for design synthesis, </a:t>
            </a:r>
          </a:p>
          <a:p>
            <a:r>
              <a:rPr lang="en-GB" sz="1200" dirty="0">
                <a:solidFill>
                  <a:srgbClr val="505050"/>
                </a:solidFill>
                <a:latin typeface="NexusSerif"/>
              </a:rPr>
              <a:t>CIRP Annals, Volume 61, Issue 1, 2012, Pages 143-146</a:t>
            </a:r>
            <a:endParaRPr lang="en-GB" sz="1200" dirty="0">
              <a:solidFill>
                <a:srgbClr val="505050"/>
              </a:solidFill>
              <a:latin typeface="NexusSerif"/>
              <a:hlinkClick r:id="rId3">
                <a:extLst>
                  <a:ext uri="{A12FA001-AC4F-418D-AE19-62706E023703}">
                    <ahyp:hlinkClr xmlns:ahyp="http://schemas.microsoft.com/office/drawing/2018/hyperlinkcolor" xmlns="" val="tx"/>
                  </a:ext>
                </a:extLst>
              </a:hlinkClick>
            </a:endParaRPr>
          </a:p>
          <a:p>
            <a:r>
              <a:rPr lang="en-GB" sz="1200" dirty="0">
                <a:hlinkClick r:id="rId3"/>
              </a:rPr>
              <a:t>https://www.sciencedirect.com/science/article/pii/S0007850612000649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979153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E0AF7-2681-4963-B558-13889AAD0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Applications of Abductive Reasoning to Design Synthesis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CD8DF6-E3D9-4A26-B6A4-487FE65096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881675"/>
              </p:ext>
            </p:extLst>
          </p:nvPr>
        </p:nvGraphicFramePr>
        <p:xfrm>
          <a:off x="2105637" y="1456801"/>
          <a:ext cx="6803470" cy="4810040"/>
        </p:xfrm>
        <a:graphic>
          <a:graphicData uri="http://schemas.openxmlformats.org/drawingml/2006/table">
            <a:tbl>
              <a:tblPr/>
              <a:tblGrid>
                <a:gridCol w="1360694">
                  <a:extLst>
                    <a:ext uri="{9D8B030D-6E8A-4147-A177-3AD203B41FA5}">
                      <a16:colId xmlns:a16="http://schemas.microsoft.com/office/drawing/2014/main" val="296011937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3874718252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411798562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2578588552"/>
                    </a:ext>
                  </a:extLst>
                </a:gridCol>
                <a:gridCol w="1360694">
                  <a:extLst>
                    <a:ext uri="{9D8B030D-6E8A-4147-A177-3AD203B41FA5}">
                      <a16:colId xmlns:a16="http://schemas.microsoft.com/office/drawing/2014/main" val="2327642083"/>
                    </a:ext>
                  </a:extLst>
                </a:gridCol>
              </a:tblGrid>
              <a:tr h="1012802"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Application to design synthesis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Type of abductive reasoning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Desired/given consequence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Applicable rules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1">
                          <a:effectLst/>
                        </a:rPr>
                        <a:t>Possible explanation (precondition)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9338010"/>
                  </a:ext>
                </a:extLst>
              </a:tr>
              <a:tr h="1202510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Identification of implicit design target (i.e., 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Second order existential 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Customer needs (CN)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CNs can be satisfied by certain FRs; FR is more concrete than CN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Functional requirements (FR)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08657041"/>
                  </a:ext>
                </a:extLst>
              </a:tr>
              <a:tr h="1202510"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Ideation of innovative design concepts (i.e., DP)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Factual abduction or law-abduction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Functional requirements (FR)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FR can be satisfied by certain DP; DP can instantiate FR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Design parameters (DP)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1084577"/>
                  </a:ext>
                </a:extLst>
              </a:tr>
              <a:tr h="1392218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Diagnosis of “bad” design concepts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Observable-fact abduction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Unacceptable or “bad” design concept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Certain design constrains and axioms lead to good design result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dirty="0">
                          <a:effectLst/>
                        </a:rPr>
                        <a:t>Violation of design constraints or axioms</a:t>
                      </a:r>
                    </a:p>
                  </a:txBody>
                  <a:tcPr marL="30975" marR="30975" marT="30975" marB="30975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BEBEB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011041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4581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</a:t>
            </a:r>
            <a:r>
              <a:rPr lang="en-GB" dirty="0"/>
              <a:t>Y</a:t>
            </a:r>
            <a:r>
              <a:rPr lang="en-GB" dirty="0" smtClean="0"/>
              <a:t>our Methodology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981200" y="2780928"/>
            <a:ext cx="8229600" cy="3430262"/>
          </a:xfrm>
        </p:spPr>
        <p:txBody>
          <a:bodyPr>
            <a:normAutofit/>
          </a:bodyPr>
          <a:lstStyle/>
          <a:p>
            <a:r>
              <a:rPr lang="en-GB" dirty="0" smtClean="0"/>
              <a:t>Listed here  are five of the six most commonly-used research strategies within applied computing</a:t>
            </a:r>
          </a:p>
          <a:p>
            <a:pPr lvl="1"/>
            <a:r>
              <a:rPr lang="en-GB" dirty="0" smtClean="0"/>
              <a:t>Others exist, but they are difficult to apply to a short applied computing project</a:t>
            </a:r>
          </a:p>
          <a:p>
            <a:r>
              <a:rPr lang="en-GB" dirty="0" smtClean="0"/>
              <a:t>Crucially, the list is missing </a:t>
            </a:r>
            <a:r>
              <a:rPr lang="en-GB" b="1" dirty="0" smtClean="0"/>
              <a:t>simulation, </a:t>
            </a:r>
            <a:r>
              <a:rPr lang="en-GB" dirty="0" smtClean="0"/>
              <a:t>another positivist, deductive approach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19</a:t>
            </a:fld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1775120" y="1196752"/>
            <a:ext cx="8712568" cy="1368040"/>
            <a:chOff x="323528" y="1772816"/>
            <a:chExt cx="8712568" cy="1368040"/>
          </a:xfrm>
        </p:grpSpPr>
        <p:grpSp>
          <p:nvGrpSpPr>
            <p:cNvPr id="20" name="Group 19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4" name="TextBox 23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25" name="TextBox 24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 smtClean="0"/>
                  <a:t>Experiment</a:t>
                </a:r>
                <a:endParaRPr lang="en-GB" dirty="0"/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619512" y="2060847"/>
                <a:ext cx="1440160" cy="615553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21" name="TextBox 20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1307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Selecting Your </a:t>
            </a:r>
            <a:r>
              <a:rPr lang="en-GB" dirty="0"/>
              <a:t>M</a:t>
            </a:r>
            <a:r>
              <a:rPr lang="en-GB" dirty="0" smtClean="0"/>
              <a:t>ethodology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39" name="Left Brace 38"/>
          <p:cNvSpPr/>
          <p:nvPr/>
        </p:nvSpPr>
        <p:spPr>
          <a:xfrm rot="16200000">
            <a:off x="5170019" y="759942"/>
            <a:ext cx="432048" cy="4320800"/>
          </a:xfrm>
          <a:prstGeom prst="leftBrac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Left Brace 39"/>
          <p:cNvSpPr/>
          <p:nvPr/>
        </p:nvSpPr>
        <p:spPr>
          <a:xfrm rot="16200000">
            <a:off x="8049619" y="3120000"/>
            <a:ext cx="432048" cy="4320800"/>
          </a:xfrm>
          <a:prstGeom prst="lef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3225643" y="3136366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experimental projects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106043" y="5496425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survey projects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1713475" y="1192261"/>
            <a:ext cx="8712568" cy="1368040"/>
            <a:chOff x="323528" y="1772816"/>
            <a:chExt cx="8712568" cy="1368040"/>
          </a:xfrm>
        </p:grpSpPr>
        <p:grpSp>
          <p:nvGrpSpPr>
            <p:cNvPr id="23" name="Group 22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7" name="TextBox 26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1619672" y="2060847"/>
                <a:ext cx="1440000" cy="615553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>
              <a:off x="323528" y="1780456"/>
              <a:ext cx="13131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82550" y="2159420"/>
              <a:ext cx="11721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73349" y="2632190"/>
              <a:ext cx="12234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  <p:sp>
        <p:nvSpPr>
          <p:cNvPr id="52" name="Left Brace 51"/>
          <p:cNvSpPr/>
          <p:nvPr/>
        </p:nvSpPr>
        <p:spPr>
          <a:xfrm rot="16200000">
            <a:off x="6630930" y="1912069"/>
            <a:ext cx="432048" cy="4320800"/>
          </a:xfrm>
          <a:prstGeom prst="leftBrac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/>
          <p:cNvSpPr txBox="1"/>
          <p:nvPr/>
        </p:nvSpPr>
        <p:spPr>
          <a:xfrm>
            <a:off x="4687354" y="4288494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development projects</a:t>
            </a:r>
          </a:p>
        </p:txBody>
      </p:sp>
    </p:spTree>
    <p:extLst>
      <p:ext uri="{BB962C8B-B14F-4D97-AF65-F5344CB8AC3E}">
        <p14:creationId xmlns:p14="http://schemas.microsoft.com/office/powerpoint/2010/main" val="400346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Your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653" y="1600203"/>
            <a:ext cx="11465958" cy="4530725"/>
          </a:xfrm>
        </p:spPr>
        <p:txBody>
          <a:bodyPr/>
          <a:lstStyle/>
          <a:p>
            <a:r>
              <a:rPr lang="en-GB" sz="2000" dirty="0"/>
              <a:t>Your choice of methods depends upon research questions, your own skills, and the research resources available to </a:t>
            </a:r>
            <a:r>
              <a:rPr lang="en-GB" sz="2000" dirty="0" smtClean="0"/>
              <a:t>you</a:t>
            </a:r>
          </a:p>
          <a:p>
            <a:endParaRPr lang="en-GB" sz="2000" dirty="0"/>
          </a:p>
          <a:p>
            <a:r>
              <a:rPr lang="en-GB" sz="2000" dirty="0"/>
              <a:t>You </a:t>
            </a:r>
            <a:r>
              <a:rPr lang="en-GB" sz="2000" b="1" dirty="0"/>
              <a:t>must</a:t>
            </a:r>
            <a:r>
              <a:rPr lang="en-GB" sz="2000" dirty="0"/>
              <a:t> be able to justify your choices</a:t>
            </a:r>
          </a:p>
          <a:p>
            <a:endParaRPr lang="en-GB" sz="2000" dirty="0" smtClean="0"/>
          </a:p>
          <a:p>
            <a:r>
              <a:rPr lang="en-GB" sz="2000" dirty="0" smtClean="0"/>
              <a:t>In reality, the abstract bits on which this “Methodology” section is based are unlikely to be more than a paragraph or two in your proposal</a:t>
            </a:r>
          </a:p>
          <a:p>
            <a:r>
              <a:rPr lang="en-GB" sz="2000" dirty="0" smtClean="0"/>
              <a:t>You will need to make sure you </a:t>
            </a:r>
            <a:r>
              <a:rPr lang="en-GB" sz="2000" b="1" dirty="0" smtClean="0"/>
              <a:t>add</a:t>
            </a:r>
            <a:r>
              <a:rPr lang="en-GB" sz="2000" dirty="0" smtClean="0"/>
              <a:t> to this what you </a:t>
            </a:r>
            <a:r>
              <a:rPr lang="en-GB" sz="2000" b="1" dirty="0" smtClean="0"/>
              <a:t>expect to do </a:t>
            </a:r>
            <a:r>
              <a:rPr lang="en-GB" sz="2000" dirty="0" smtClean="0"/>
              <a:t>– how you will </a:t>
            </a:r>
            <a:r>
              <a:rPr lang="en-GB" sz="2000" b="1" dirty="0" smtClean="0"/>
              <a:t>meet each objective</a:t>
            </a:r>
          </a:p>
          <a:p>
            <a:endParaRPr lang="en-GB" sz="2000" dirty="0"/>
          </a:p>
          <a:p>
            <a:r>
              <a:rPr lang="en-GB" sz="2000" dirty="0" smtClean="0"/>
              <a:t>One good way of confirming your choices is through your </a:t>
            </a:r>
            <a:r>
              <a:rPr lang="en-GB" sz="2000" b="1" dirty="0" smtClean="0"/>
              <a:t>literature review</a:t>
            </a:r>
            <a:endParaRPr lang="en-GB" sz="2000" dirty="0" smtClean="0"/>
          </a:p>
          <a:p>
            <a:r>
              <a:rPr lang="en-GB" sz="2000" b="1" dirty="0" smtClean="0"/>
              <a:t>If other professionals have used the same approaches, you are probably on the right track!</a:t>
            </a:r>
            <a:endParaRPr lang="en-GB" sz="2000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2855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you need?</a:t>
            </a:r>
          </a:p>
          <a:p>
            <a:r>
              <a:rPr lang="en-GB" dirty="0" smtClean="0"/>
              <a:t>How can you be certain you can get it?</a:t>
            </a:r>
          </a:p>
          <a:p>
            <a:r>
              <a:rPr lang="en-GB" dirty="0" smtClean="0"/>
              <a:t>If anything needs to be bought, make it clear what, and where you expect the money to come from (which can, within </a:t>
            </a:r>
            <a:r>
              <a:rPr lang="en-GB" dirty="0" smtClean="0"/>
              <a:t>strict limits</a:t>
            </a:r>
            <a:r>
              <a:rPr lang="en-GB" dirty="0" smtClean="0"/>
              <a:t>, be the University!)</a:t>
            </a:r>
          </a:p>
          <a:p>
            <a:r>
              <a:rPr lang="en-GB" dirty="0" smtClean="0"/>
              <a:t>Be careful – if you need access to data on people or processes, or responses to surveys, you will need to be clear as to how this will be obtained</a:t>
            </a:r>
          </a:p>
          <a:p>
            <a:r>
              <a:rPr lang="en-GB" dirty="0" smtClean="0"/>
              <a:t>If necessary, and particularly where you will need particular equipment, summarise where you will need to work (e.g. Networks Laboratory, Electronics Project Laboratory, Games Laboratory, etc.)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13914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won’t necessarily hold you to this, but we expect something to allow us to assess whether the work is at the right level</a:t>
            </a:r>
          </a:p>
          <a:p>
            <a:endParaRPr lang="en-GB" dirty="0"/>
          </a:p>
          <a:p>
            <a:r>
              <a:rPr lang="en-GB" dirty="0" smtClean="0"/>
              <a:t>What do you hope to produce?</a:t>
            </a:r>
          </a:p>
          <a:p>
            <a:r>
              <a:rPr lang="en-GB" dirty="0" smtClean="0"/>
              <a:t>What will the outcome be?</a:t>
            </a:r>
          </a:p>
          <a:p>
            <a:r>
              <a:rPr lang="en-GB" dirty="0" smtClean="0"/>
              <a:t>What will you demonstrate?</a:t>
            </a:r>
          </a:p>
          <a:p>
            <a:r>
              <a:rPr lang="en-GB" dirty="0" smtClean="0"/>
              <a:t>What will your simulation or survey attempt to show?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453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are already experts on </a:t>
            </a:r>
            <a:r>
              <a:rPr lang="en-GB" dirty="0" smtClean="0"/>
              <a:t>this</a:t>
            </a:r>
            <a:r>
              <a:rPr lang="en-GB" dirty="0"/>
              <a:t> </a:t>
            </a:r>
            <a:r>
              <a:rPr lang="en-GB" dirty="0" smtClean="0"/>
              <a:t>– planning is part of your lives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Give us a decent Gantt Chart or Milestone Chart for how you expect your project to proceed, in a staged manner and with time estimates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8542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Form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Even if it is basically a “nil return”, as it will be for many of your projects, please add this to the end of </a:t>
            </a:r>
            <a:r>
              <a:rPr lang="en-GB" smtClean="0"/>
              <a:t>your proposal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0162062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1526</Words>
  <Application>Microsoft Office PowerPoint</Application>
  <PresentationFormat>Widescreen</PresentationFormat>
  <Paragraphs>250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SimSun</vt:lpstr>
      <vt:lpstr>Arial</vt:lpstr>
      <vt:lpstr>Calibri</vt:lpstr>
      <vt:lpstr>等线</vt:lpstr>
      <vt:lpstr>Garamond</vt:lpstr>
      <vt:lpstr>NexusSerif</vt:lpstr>
      <vt:lpstr>Wingdings</vt:lpstr>
      <vt:lpstr>Edge</vt:lpstr>
      <vt:lpstr>Starting the Research Proposal</vt:lpstr>
      <vt:lpstr>Formulate your Project/Research Topic</vt:lpstr>
      <vt:lpstr>Introduction and Background</vt:lpstr>
      <vt:lpstr>Research Aims and Objectives</vt:lpstr>
      <vt:lpstr>Research Hypothesis</vt:lpstr>
      <vt:lpstr>How to phrase research objectives</vt:lpstr>
      <vt:lpstr>Phrasing research objectives</vt:lpstr>
      <vt:lpstr>Critical Review of Literature </vt:lpstr>
      <vt:lpstr>Literature Review</vt:lpstr>
      <vt:lpstr>PowerPoint Presentation</vt:lpstr>
      <vt:lpstr>Selecting your methodology</vt:lpstr>
      <vt:lpstr>Philosophies</vt:lpstr>
      <vt:lpstr>Features of the main paradigms </vt:lpstr>
      <vt:lpstr>Methods of the main paradigms</vt:lpstr>
      <vt:lpstr>Approaches:  Inductive vs. Deductive Reasoning</vt:lpstr>
      <vt:lpstr>Approaches:  Abductive Reasoning</vt:lpstr>
      <vt:lpstr>Abduction-based Synthesis Reasoning Process</vt:lpstr>
      <vt:lpstr>Applications of Abductive Reasoning to Design Synthesis</vt:lpstr>
      <vt:lpstr>Selecting Your Methodology</vt:lpstr>
      <vt:lpstr>Selecting Your Methodology</vt:lpstr>
      <vt:lpstr>Selecting Your Methodology</vt:lpstr>
      <vt:lpstr>Resources</vt:lpstr>
      <vt:lpstr>Outcomes</vt:lpstr>
      <vt:lpstr>Project Plan</vt:lpstr>
      <vt:lpstr>Ethics Form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Starting the Research Proposal</dc:title>
  <dc:creator>John Rees</dc:creator>
  <cp:lastModifiedBy>John Rees</cp:lastModifiedBy>
  <cp:revision>11</cp:revision>
  <dcterms:created xsi:type="dcterms:W3CDTF">2019-11-22T10:53:38Z</dcterms:created>
  <dcterms:modified xsi:type="dcterms:W3CDTF">2020-11-13T14:56:36Z</dcterms:modified>
</cp:coreProperties>
</file>