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117" r:id="rId4"/>
  </p:sldMasterIdLst>
  <p:notesMasterIdLst>
    <p:notesMasterId r:id="rId35"/>
  </p:notesMasterIdLst>
  <p:handoutMasterIdLst>
    <p:handoutMasterId r:id="rId36"/>
  </p:handoutMasterIdLst>
  <p:sldIdLst>
    <p:sldId id="297" r:id="rId5"/>
    <p:sldId id="298" r:id="rId6"/>
    <p:sldId id="330" r:id="rId7"/>
    <p:sldId id="299" r:id="rId8"/>
    <p:sldId id="320" r:id="rId9"/>
    <p:sldId id="319" r:id="rId10"/>
    <p:sldId id="306" r:id="rId11"/>
    <p:sldId id="318" r:id="rId12"/>
    <p:sldId id="307" r:id="rId13"/>
    <p:sldId id="324" r:id="rId14"/>
    <p:sldId id="323" r:id="rId15"/>
    <p:sldId id="322" r:id="rId16"/>
    <p:sldId id="308" r:id="rId17"/>
    <p:sldId id="325" r:id="rId18"/>
    <p:sldId id="309" r:id="rId19"/>
    <p:sldId id="300" r:id="rId20"/>
    <p:sldId id="301" r:id="rId21"/>
    <p:sldId id="321" r:id="rId22"/>
    <p:sldId id="312" r:id="rId23"/>
    <p:sldId id="329" r:id="rId24"/>
    <p:sldId id="326" r:id="rId25"/>
    <p:sldId id="303" r:id="rId26"/>
    <p:sldId id="317" r:id="rId27"/>
    <p:sldId id="316" r:id="rId28"/>
    <p:sldId id="327" r:id="rId29"/>
    <p:sldId id="328" r:id="rId30"/>
    <p:sldId id="331" r:id="rId31"/>
    <p:sldId id="332" r:id="rId32"/>
    <p:sldId id="333" r:id="rId33"/>
    <p:sldId id="334" r:id="rId34"/>
  </p:sldIdLst>
  <p:sldSz cx="9144000" cy="6858000" type="screen4x3"/>
  <p:notesSz cx="7302500" cy="95885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3851" autoAdjust="0"/>
  </p:normalViewPr>
  <p:slideViewPr>
    <p:cSldViewPr snapToGrid="0">
      <p:cViewPr varScale="1">
        <p:scale>
          <a:sx n="77" d="100"/>
          <a:sy n="77" d="100"/>
        </p:scale>
        <p:origin x="132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8F2EA414-769C-4436-87C0-4A11FA408B01}"/>
    <pc:docChg chg="modSld">
      <pc:chgData name="Tim Bashford" userId="5fd3d9a1-443c-4717-9608-098946ca22e0" providerId="ADAL" clId="{8F2EA414-769C-4436-87C0-4A11FA408B01}" dt="2019-11-20T09:11:08.271" v="0" actId="1076"/>
      <pc:docMkLst>
        <pc:docMk/>
      </pc:docMkLst>
      <pc:sldChg chg="modSp">
        <pc:chgData name="Tim Bashford" userId="5fd3d9a1-443c-4717-9608-098946ca22e0" providerId="ADAL" clId="{8F2EA414-769C-4436-87C0-4A11FA408B01}" dt="2019-11-20T09:11:08.271" v="0" actId="1076"/>
        <pc:sldMkLst>
          <pc:docMk/>
          <pc:sldMk cId="0" sldId="300"/>
        </pc:sldMkLst>
        <pc:spChg chg="mod">
          <ac:chgData name="Tim Bashford" userId="5fd3d9a1-443c-4717-9608-098946ca22e0" providerId="ADAL" clId="{8F2EA414-769C-4436-87C0-4A11FA408B01}" dt="2019-11-20T09:11:08.271" v="0" actId="1076"/>
          <ac:spMkLst>
            <pc:docMk/>
            <pc:sldMk cId="0" sldId="300"/>
            <ac:spMk id="21510" creationId="{DD0671ED-C6EB-4680-8249-BCF4090671B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E659BA7F-F024-4423-AFCD-32E2F883297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8E7B0B67-DD27-49B4-A010-D506F998C5A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2484CE3A-8EF8-4491-9DC9-D1062229EED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604D000F-E1C9-41CD-AB84-49FB1ED1F40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9C44CA5-1DA3-4FCC-95EB-D669129409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60829776-B47B-4862-9695-D214BC2201F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DB33F57-B0FE-42DA-AE8E-F5A889757C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F1E7094A-DA7E-4FAF-987A-7A7DB721A97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577B5590-47EE-4959-AFD2-F3CD7EC5301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78F79CAA-3F73-45DE-934E-3CD561FFD9A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DFB35B87-2E4A-4C22-9092-DADF71F4A2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02CAB32B-4E92-459F-A91F-61B34A9592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B031D5-5518-4322-B8B1-C0B8BD2EBD6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178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280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398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661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51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885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571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674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781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752233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9918769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344965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4417065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673110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7192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129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963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8" r:id="rId1"/>
    <p:sldLayoutId id="2147484119" r:id="rId2"/>
    <p:sldLayoutId id="2147484120" r:id="rId3"/>
    <p:sldLayoutId id="2147484121" r:id="rId4"/>
    <p:sldLayoutId id="2147484122" r:id="rId5"/>
    <p:sldLayoutId id="2147484123" r:id="rId6"/>
    <p:sldLayoutId id="2147484124" r:id="rId7"/>
    <p:sldLayoutId id="2147484125" r:id="rId8"/>
    <p:sldLayoutId id="2147484126" r:id="rId9"/>
    <p:sldLayoutId id="2147484127" r:id="rId10"/>
    <p:sldLayoutId id="2147484128" r:id="rId11"/>
    <p:sldLayoutId id="2147484129" r:id="rId12"/>
    <p:sldLayoutId id="2147484130" r:id="rId13"/>
    <p:sldLayoutId id="2147484131" r:id="rId14"/>
    <p:sldLayoutId id="2147484132" r:id="rId15"/>
    <p:sldLayoutId id="2147484133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8E02294C-6EBC-4DEB-92F3-711117785C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Week 8 Java</a:t>
            </a:r>
            <a:endParaRPr lang="en-US" altLang="en-US"/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A4C71886-7CD6-4041-B6EB-EBEC175413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1230313"/>
            <a:ext cx="7029450" cy="4924425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5122" name="Footer Placeholder 3">
            <a:extLst>
              <a:ext uri="{FF2B5EF4-FFF2-40B4-BE49-F238E27FC236}">
                <a16:creationId xmlns:a16="http://schemas.microsoft.com/office/drawing/2014/main" id="{0923FC70-D198-4219-8E4D-59391DE4E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0E7A331-B0B5-4A03-A127-0BE143AA6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Creation Pattern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25E31CC5-28B2-4C2F-AC3D-6D224F4B1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3402013"/>
            <a:ext cx="7689850" cy="2436812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b="1" i="1"/>
              <a:t>type</a:t>
            </a:r>
            <a:r>
              <a:rPr lang="en-GB" altLang="en-US" b="1"/>
              <a:t>[ ]</a:t>
            </a:r>
            <a:r>
              <a:rPr lang="en-GB" altLang="en-US"/>
              <a:t>  </a:t>
            </a:r>
            <a:r>
              <a:rPr lang="en-GB" altLang="en-US" i="1"/>
              <a:t>variableName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variableName</a:t>
            </a:r>
            <a:r>
              <a:rPr lang="en-GB" altLang="en-US"/>
              <a:t>    =    new   </a:t>
            </a:r>
            <a:r>
              <a:rPr lang="en-GB" altLang="en-US" b="1" i="1"/>
              <a:t>type</a:t>
            </a:r>
            <a:r>
              <a:rPr lang="en-GB" altLang="en-US" sz="2800" b="1"/>
              <a:t>[</a:t>
            </a:r>
            <a:r>
              <a:rPr lang="en-GB" altLang="en-US"/>
              <a:t>MAX_VALUES</a:t>
            </a:r>
            <a:r>
              <a:rPr lang="en-GB" altLang="en-US" sz="2800" b="1"/>
              <a:t>]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MAX_VALUES = value OR variable name </a:t>
            </a:r>
            <a:br>
              <a:rPr lang="en-GB" altLang="en-US"/>
            </a:br>
            <a:r>
              <a:rPr lang="en-GB" altLang="en-US"/>
              <a:t>		  MUST BE AN INTEGER</a:t>
            </a:r>
          </a:p>
        </p:txBody>
      </p:sp>
      <p:sp>
        <p:nvSpPr>
          <p:cNvPr id="6148" name="Footer Placeholder 3">
            <a:extLst>
              <a:ext uri="{FF2B5EF4-FFF2-40B4-BE49-F238E27FC236}">
                <a16:creationId xmlns:a16="http://schemas.microsoft.com/office/drawing/2014/main" id="{EE83F0B8-EF7A-4FF0-85A7-2D78986FE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6149" name="TextBox 2">
            <a:extLst>
              <a:ext uri="{FF2B5EF4-FFF2-40B4-BE49-F238E27FC236}">
                <a16:creationId xmlns:a16="http://schemas.microsoft.com/office/drawing/2014/main" id="{5F8B2F73-F705-4009-A361-C77362B7F6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8900" y="1243013"/>
            <a:ext cx="6080125" cy="1630362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have a new variable type </a:t>
            </a:r>
            <a:r>
              <a:rPr kumimoji="0" lang="en-GB" altLang="en-US" sz="1800" b="1" i="1"/>
              <a:t>type</a:t>
            </a:r>
            <a:r>
              <a:rPr kumimoji="0" lang="en-GB" altLang="en-US" sz="2800" b="1"/>
              <a:t>[ ]</a:t>
            </a:r>
            <a:r>
              <a:rPr kumimoji="0" lang="en-GB" altLang="en-US" sz="1800" b="1"/>
              <a:t> </a:t>
            </a:r>
            <a:r>
              <a:rPr kumimoji="0" lang="en-GB" altLang="en-US" sz="1800"/>
              <a:t>the square brackets create a “type” of array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1" i="1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i="1"/>
              <a:t>type</a:t>
            </a:r>
            <a:r>
              <a:rPr kumimoji="0" lang="en-GB" altLang="en-US" sz="1800"/>
              <a:t> is any variable type e.g. string, int, double, etc.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e.g. int[] is a variable type known as “</a:t>
            </a:r>
            <a:r>
              <a:rPr kumimoji="0" lang="en-GB" altLang="en-US" sz="1800" b="1"/>
              <a:t>integer array</a:t>
            </a:r>
            <a:r>
              <a:rPr kumimoji="0" lang="en-GB" altLang="en-US" sz="1800"/>
              <a:t>”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Footer Placeholder 3">
            <a:extLst>
              <a:ext uri="{FF2B5EF4-FFF2-40B4-BE49-F238E27FC236}">
                <a16:creationId xmlns:a16="http://schemas.microsoft.com/office/drawing/2014/main" id="{B96A920E-A0BD-4094-B52C-1CA06333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7171" name="TextBox 4">
            <a:extLst>
              <a:ext uri="{FF2B5EF4-FFF2-40B4-BE49-F238E27FC236}">
                <a16:creationId xmlns:a16="http://schemas.microsoft.com/office/drawing/2014/main" id="{604FC2E6-9B18-4796-A866-FE7FC249A4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4675" y="2627313"/>
            <a:ext cx="57245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7200"/>
              <a:t>[ “Hip”, “Hip” ]</a:t>
            </a:r>
          </a:p>
        </p:txBody>
      </p:sp>
      <p:sp>
        <p:nvSpPr>
          <p:cNvPr id="7172" name="TextBox 5">
            <a:extLst>
              <a:ext uri="{FF2B5EF4-FFF2-40B4-BE49-F238E27FC236}">
                <a16:creationId xmlns:a16="http://schemas.microsoft.com/office/drawing/2014/main" id="{A1630D37-B4F7-49AD-9F7E-E2F99B9548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78200" y="214313"/>
            <a:ext cx="2393950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6600"/>
              <a:t>JOKE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9A7B5E06-D010-4A01-8BB1-6A6347185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Write Pattern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8BEE6C40-79CE-4037-8665-BC759DCF1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41400"/>
            <a:ext cx="7029450" cy="1387475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 sz="2800" b="1"/>
              <a:t>]</a:t>
            </a:r>
            <a:r>
              <a:rPr lang="en-GB" altLang="en-US"/>
              <a:t> = </a:t>
            </a:r>
            <a:r>
              <a:rPr lang="en-GB" altLang="en-US" i="1"/>
              <a:t>value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value</a:t>
            </a:r>
            <a:r>
              <a:rPr lang="en-GB" altLang="en-US"/>
              <a:t> is a number or some variable</a:t>
            </a:r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063BED71-E60B-46FD-BDB7-A952A8699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9221" name="Title 1">
            <a:extLst>
              <a:ext uri="{FF2B5EF4-FFF2-40B4-BE49-F238E27FC236}">
                <a16:creationId xmlns:a16="http://schemas.microsoft.com/office/drawing/2014/main" id="{81264A43-B403-4D8C-BCFD-BB2B392B60A0}"/>
              </a:ext>
            </a:extLst>
          </p:cNvPr>
          <p:cNvSpPr txBox="1">
            <a:spLocks/>
          </p:cNvSpPr>
          <p:nvPr/>
        </p:nvSpPr>
        <p:spPr bwMode="auto">
          <a:xfrm>
            <a:off x="255588" y="2586038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b="1">
                <a:solidFill>
                  <a:schemeClr val="tx2"/>
                </a:solidFill>
              </a:rPr>
              <a:t>Array Read Pattern</a:t>
            </a:r>
          </a:p>
        </p:txBody>
      </p:sp>
      <p:sp>
        <p:nvSpPr>
          <p:cNvPr id="9222" name="Content Placeholder 2">
            <a:extLst>
              <a:ext uri="{FF2B5EF4-FFF2-40B4-BE49-F238E27FC236}">
                <a16:creationId xmlns:a16="http://schemas.microsoft.com/office/drawing/2014/main" id="{593B6B97-8F18-40C2-A0C4-20EBCB9C3248}"/>
              </a:ext>
            </a:extLst>
          </p:cNvPr>
          <p:cNvSpPr txBox="1">
            <a:spLocks/>
          </p:cNvSpPr>
          <p:nvPr/>
        </p:nvSpPr>
        <p:spPr bwMode="auto">
          <a:xfrm>
            <a:off x="1046163" y="3592513"/>
            <a:ext cx="7029450" cy="60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buFont typeface="Monotype Sorts" pitchFamily="2" charset="2"/>
              <a:buNone/>
            </a:pPr>
            <a:r>
              <a:rPr lang="en-GB" altLang="en-US" i="1"/>
              <a:t>result </a:t>
            </a:r>
            <a:r>
              <a:rPr lang="en-GB" altLang="en-US"/>
              <a:t>=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 sz="2800" b="1"/>
              <a:t>]</a:t>
            </a:r>
            <a:r>
              <a:rPr lang="en-GB" altLang="en-US"/>
              <a:t>;</a:t>
            </a:r>
          </a:p>
          <a:p>
            <a:pPr>
              <a:buFont typeface="Monotype Sorts" pitchFamily="2" charset="2"/>
              <a:buNone/>
            </a:pPr>
            <a:endParaRPr lang="en-GB" altLang="en-US"/>
          </a:p>
          <a:p>
            <a:pPr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9223" name="Content Placeholder 2">
            <a:extLst>
              <a:ext uri="{FF2B5EF4-FFF2-40B4-BE49-F238E27FC236}">
                <a16:creationId xmlns:a16="http://schemas.microsoft.com/office/drawing/2014/main" id="{B9ABDD81-55BE-40F0-96DB-5CBC3EF393F4}"/>
              </a:ext>
            </a:extLst>
          </p:cNvPr>
          <p:cNvSpPr txBox="1">
            <a:spLocks/>
          </p:cNvSpPr>
          <p:nvPr/>
        </p:nvSpPr>
        <p:spPr bwMode="auto">
          <a:xfrm>
            <a:off x="976313" y="5305425"/>
            <a:ext cx="7029450" cy="1103313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endParaRPr lang="en-GB" altLang="en-US">
              <a:solidFill>
                <a:srgbClr val="FF0000"/>
              </a:solidFill>
            </a:endParaRPr>
          </a:p>
          <a:p>
            <a:pPr algn="ctr">
              <a:buFont typeface="Monotype Sorts" pitchFamily="2" charset="2"/>
              <a:buNone/>
            </a:pP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/>
              <a:t> is an integer value between 0 and MAX_VALUES - 1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C2028A2C-6BAD-4B8C-9AD9-A08352CA3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Examples of Array Write Pattern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62F6BBBC-E5DC-4A12-ABB7-36CBDACD6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63" y="1724025"/>
            <a:ext cx="3911600" cy="4114800"/>
          </a:xfrm>
        </p:spPr>
        <p:txBody>
          <a:bodyPr/>
          <a:lstStyle/>
          <a:p>
            <a:r>
              <a:rPr lang="en-GB" altLang="en-US"/>
              <a:t>int[] numbers = new int[4];</a:t>
            </a:r>
            <a:br>
              <a:rPr lang="en-GB" altLang="en-US"/>
            </a:br>
            <a:r>
              <a:rPr lang="en-GB" altLang="en-US"/>
              <a:t>numbers[0] = 4;</a:t>
            </a:r>
            <a:br>
              <a:rPr lang="en-GB" altLang="en-US"/>
            </a:br>
            <a:r>
              <a:rPr lang="en-GB" altLang="en-US"/>
              <a:t>numbers[1] = 3;</a:t>
            </a:r>
            <a:br>
              <a:rPr lang="en-GB" altLang="en-US"/>
            </a:br>
            <a:r>
              <a:rPr lang="en-GB" altLang="en-US"/>
              <a:t>numbers[2] = 9;</a:t>
            </a:r>
            <a:br>
              <a:rPr lang="en-GB" altLang="en-US"/>
            </a:br>
            <a:r>
              <a:rPr lang="en-GB" altLang="en-US"/>
              <a:t>numbers[3] = 3;</a:t>
            </a:r>
          </a:p>
          <a:p>
            <a:endParaRPr lang="en-GB" altLang="en-US"/>
          </a:p>
          <a:p>
            <a:r>
              <a:rPr lang="en-GB" altLang="en-US"/>
              <a:t>String[] lines = new String[3];</a:t>
            </a:r>
            <a:br>
              <a:rPr lang="en-GB" altLang="en-US"/>
            </a:br>
            <a:r>
              <a:rPr lang="en-GB" altLang="en-US"/>
              <a:t>lines[0] = “ddd”;</a:t>
            </a:r>
            <a:br>
              <a:rPr lang="en-GB" altLang="en-US"/>
            </a:br>
            <a:r>
              <a:rPr lang="en-GB" altLang="en-US"/>
              <a:t>lines[1] = “333”;</a:t>
            </a:r>
            <a:br>
              <a:rPr lang="en-GB" altLang="en-US"/>
            </a:br>
            <a:r>
              <a:rPr lang="en-GB" altLang="en-US"/>
              <a:t>lines[2] = “agedge”;</a:t>
            </a:r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081D4122-5BE8-4400-B3EF-245BD3C05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0245" name="Content Placeholder 2">
            <a:extLst>
              <a:ext uri="{FF2B5EF4-FFF2-40B4-BE49-F238E27FC236}">
                <a16:creationId xmlns:a16="http://schemas.microsoft.com/office/drawing/2014/main" id="{FCEA84F4-0364-4D88-8A49-DD1567597ECA}"/>
              </a:ext>
            </a:extLst>
          </p:cNvPr>
          <p:cNvSpPr txBox="1">
            <a:spLocks/>
          </p:cNvSpPr>
          <p:nvPr/>
        </p:nvSpPr>
        <p:spPr bwMode="auto">
          <a:xfrm>
            <a:off x="4324350" y="1724025"/>
            <a:ext cx="4546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double[] numbers = new double[4];</a:t>
            </a:r>
            <a:br>
              <a:rPr lang="en-GB" altLang="en-US"/>
            </a:br>
            <a:r>
              <a:rPr lang="en-GB" altLang="en-US"/>
              <a:t>numbers[0] = 4.5;</a:t>
            </a:r>
            <a:br>
              <a:rPr lang="en-GB" altLang="en-US"/>
            </a:br>
            <a:r>
              <a:rPr lang="en-GB" altLang="en-US"/>
              <a:t>numbers[1] = 45.44;</a:t>
            </a:r>
            <a:br>
              <a:rPr lang="en-GB" altLang="en-US"/>
            </a:br>
            <a:r>
              <a:rPr lang="en-GB" altLang="en-US"/>
              <a:t>numbers[2] = 87.45;</a:t>
            </a:r>
            <a:br>
              <a:rPr lang="en-GB" altLang="en-US"/>
            </a:br>
            <a:r>
              <a:rPr lang="en-GB" altLang="en-US"/>
              <a:t>numbers[3] = 0.453;</a:t>
            </a:r>
          </a:p>
          <a:p>
            <a:endParaRPr lang="en-GB" altLang="en-US"/>
          </a:p>
          <a:p>
            <a:r>
              <a:rPr lang="en-GB" altLang="en-US"/>
              <a:t>boolean[] flags= new boolean[2];</a:t>
            </a:r>
            <a:br>
              <a:rPr lang="en-GB" altLang="en-US"/>
            </a:br>
            <a:r>
              <a:rPr lang="en-GB" altLang="en-US"/>
              <a:t>flags[0] = true;</a:t>
            </a:r>
            <a:br>
              <a:rPr lang="en-GB" altLang="en-US"/>
            </a:br>
            <a:r>
              <a:rPr lang="en-GB" altLang="en-US"/>
              <a:t>flags[1] = false;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317E37FE-5169-4594-91E2-B6CB6D75B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65" y="349581"/>
            <a:ext cx="6347713" cy="1320800"/>
          </a:xfrm>
        </p:spPr>
        <p:txBody>
          <a:bodyPr/>
          <a:lstStyle/>
          <a:p>
            <a:r>
              <a:rPr lang="en-GB" altLang="en-US" dirty="0"/>
              <a:t>Spot the errors</a:t>
            </a:r>
          </a:p>
        </p:txBody>
      </p:sp>
      <p:sp>
        <p:nvSpPr>
          <p:cNvPr id="11267" name="Footer Placeholder 3">
            <a:extLst>
              <a:ext uri="{FF2B5EF4-FFF2-40B4-BE49-F238E27FC236}">
                <a16:creationId xmlns:a16="http://schemas.microsoft.com/office/drawing/2014/main" id="{BABF4680-9014-4B9B-9321-11EB134C3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1268" name="Content Placeholder 2">
            <a:extLst>
              <a:ext uri="{FF2B5EF4-FFF2-40B4-BE49-F238E27FC236}">
                <a16:creationId xmlns:a16="http://schemas.microsoft.com/office/drawing/2014/main" id="{7BF70817-18CC-4027-930C-73A335BCF8A1}"/>
              </a:ext>
            </a:extLst>
          </p:cNvPr>
          <p:cNvSpPr txBox="1">
            <a:spLocks/>
          </p:cNvSpPr>
          <p:nvPr/>
        </p:nvSpPr>
        <p:spPr bwMode="auto">
          <a:xfrm>
            <a:off x="347663" y="947738"/>
            <a:ext cx="3911600" cy="4891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int[] numbers = new int[2];</a:t>
            </a:r>
            <a:br>
              <a:rPr lang="en-GB" altLang="en-US"/>
            </a:br>
            <a:r>
              <a:rPr lang="en-GB" altLang="en-US"/>
              <a:t>numbers[0] = 430;</a:t>
            </a:r>
            <a:br>
              <a:rPr lang="en-GB" altLang="en-US"/>
            </a:br>
            <a:r>
              <a:rPr lang="en-GB" altLang="en-US"/>
              <a:t>numbers[1] = -638;</a:t>
            </a:r>
            <a:br>
              <a:rPr lang="en-GB" altLang="en-US"/>
            </a:br>
            <a:r>
              <a:rPr lang="en-GB" altLang="en-US"/>
              <a:t>numbers[2] = 994;</a:t>
            </a:r>
            <a:br>
              <a:rPr lang="en-GB" altLang="en-US"/>
            </a:br>
            <a:endParaRPr lang="en-GB" altLang="en-US"/>
          </a:p>
          <a:p>
            <a:r>
              <a:rPr lang="en-GB" altLang="en-US"/>
              <a:t>String[] lines;</a:t>
            </a:r>
            <a:br>
              <a:rPr lang="en-GB" altLang="en-US"/>
            </a:br>
            <a:r>
              <a:rPr lang="en-GB" altLang="en-US"/>
              <a:t>lines = new int[3];</a:t>
            </a:r>
            <a:br>
              <a:rPr lang="en-GB" altLang="en-US"/>
            </a:br>
            <a:r>
              <a:rPr lang="en-GB" altLang="en-US"/>
              <a:t>lines[0] = “ddd”;</a:t>
            </a:r>
            <a:br>
              <a:rPr lang="en-GB" altLang="en-US"/>
            </a:br>
            <a:r>
              <a:rPr lang="en-GB" altLang="en-US"/>
              <a:t>lines[1] = “333”;</a:t>
            </a:r>
            <a:br>
              <a:rPr lang="en-GB" altLang="en-US"/>
            </a:br>
            <a:r>
              <a:rPr lang="en-GB" altLang="en-US"/>
              <a:t>lines[2] = “agedge”;</a:t>
            </a:r>
          </a:p>
          <a:p>
            <a:endParaRPr lang="en-GB" altLang="en-US"/>
          </a:p>
          <a:p>
            <a:r>
              <a:rPr lang="en-GB" altLang="en-US"/>
              <a:t>double[] numbers;</a:t>
            </a:r>
            <a:br>
              <a:rPr lang="en-GB" altLang="en-US"/>
            </a:br>
            <a:r>
              <a:rPr lang="en-GB" altLang="en-US"/>
              <a:t>numbers[0] = 0.39393</a:t>
            </a:r>
            <a:br>
              <a:rPr lang="en-GB" altLang="en-US"/>
            </a:br>
            <a:r>
              <a:rPr lang="en-GB" altLang="en-US"/>
              <a:t>numbers[1] = 3.49940;</a:t>
            </a:r>
            <a:br>
              <a:rPr lang="en-GB" altLang="en-US"/>
            </a:br>
            <a:r>
              <a:rPr lang="en-GB" altLang="en-US"/>
              <a:t>numbers[2] = -9.94993;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1F501B-C040-4532-BC9D-4CDE172B1F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0575" y="1120775"/>
            <a:ext cx="42132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size is 2 but we are trying to store 3 values.</a:t>
            </a:r>
            <a:br>
              <a:rPr kumimoji="0" lang="en-GB" altLang="en-US" sz="1800"/>
            </a:br>
            <a:r>
              <a:rPr kumimoji="0" lang="en-GB" altLang="en-US" sz="1800" b="1"/>
              <a:t>numbers[2] does not exist</a:t>
            </a:r>
            <a:br>
              <a:rPr kumimoji="0" lang="en-GB" altLang="en-US" sz="1800"/>
            </a:br>
            <a:r>
              <a:rPr kumimoji="0" lang="en-GB" altLang="en-US" sz="1800"/>
              <a:t>We can only write to index 0 and 1.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86D07C-C51E-4420-B062-AE5D06762D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0575" y="2870200"/>
            <a:ext cx="42132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are creating an array of integers</a:t>
            </a:r>
            <a:br>
              <a:rPr kumimoji="0" lang="en-GB" altLang="en-US" sz="1800"/>
            </a:br>
            <a:r>
              <a:rPr kumimoji="0" lang="en-GB" altLang="en-US" sz="1800"/>
              <a:t>new </a:t>
            </a:r>
            <a:r>
              <a:rPr kumimoji="0" lang="en-GB" altLang="en-US" sz="1800" b="1"/>
              <a:t>int</a:t>
            </a:r>
            <a:r>
              <a:rPr kumimoji="0" lang="en-GB" altLang="en-US" sz="1800"/>
              <a:t>[3]</a:t>
            </a:r>
            <a:br>
              <a:rPr kumimoji="0" lang="en-GB" altLang="en-US" sz="1800"/>
            </a:br>
            <a:r>
              <a:rPr kumimoji="0" lang="en-GB" altLang="en-US" sz="1800"/>
              <a:t>when we need an array of strings</a:t>
            </a:r>
            <a:br>
              <a:rPr kumimoji="0" lang="en-GB" altLang="en-US" sz="1800"/>
            </a:br>
            <a:r>
              <a:rPr kumimoji="0" lang="en-GB" altLang="en-US" sz="1800"/>
              <a:t>new string[3]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DE201B-56C7-4C42-BE80-4F1D117471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0575" y="4621213"/>
            <a:ext cx="42132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have declared the variable but we haven’t created the array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numbers = new double[3];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2C72510F-E13F-42A5-931E-0B68E9D2A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106" y="252413"/>
            <a:ext cx="6347713" cy="1320800"/>
          </a:xfrm>
        </p:spPr>
        <p:txBody>
          <a:bodyPr/>
          <a:lstStyle/>
          <a:p>
            <a:r>
              <a:rPr lang="en-GB" altLang="en-US" dirty="0"/>
              <a:t>Exercise 1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122A41D4-5790-4CBF-84ED-5798B17D7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375" y="1539875"/>
            <a:ext cx="3633788" cy="3400425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Set the </a:t>
            </a:r>
            <a:r>
              <a:rPr lang="en-GB" altLang="en-US" b="1" dirty="0"/>
              <a:t>first</a:t>
            </a:r>
            <a:r>
              <a:rPr lang="en-GB" altLang="en-US" dirty="0"/>
              <a:t> and </a:t>
            </a:r>
            <a:r>
              <a:rPr lang="en-GB" altLang="en-US" b="1" dirty="0"/>
              <a:t>last</a:t>
            </a:r>
            <a:r>
              <a:rPr lang="en-GB" altLang="en-US" dirty="0"/>
              <a:t> values</a:t>
            </a:r>
          </a:p>
          <a:p>
            <a:pPr>
              <a:defRPr/>
            </a:pPr>
            <a:r>
              <a:rPr lang="en-GB" altLang="en-US" i="1" dirty="0"/>
              <a:t>type[]</a:t>
            </a:r>
            <a:r>
              <a:rPr lang="en-GB" altLang="en-US" dirty="0"/>
              <a:t> numbers;</a:t>
            </a:r>
            <a:br>
              <a:rPr lang="en-GB" altLang="en-US" dirty="0"/>
            </a:br>
            <a:r>
              <a:rPr lang="en-GB" altLang="en-US" dirty="0"/>
              <a:t>numbers = new </a:t>
            </a:r>
            <a:r>
              <a:rPr lang="en-GB" altLang="en-US" i="1" dirty="0"/>
              <a:t>type[6]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/>
              <a:t>numbers[?] = 22;</a:t>
            </a:r>
            <a:br>
              <a:rPr lang="en-GB" altLang="en-US" dirty="0"/>
            </a:br>
            <a:r>
              <a:rPr lang="en-GB" altLang="en-US" dirty="0"/>
              <a:t>numbers[?] = 12;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i="1" dirty="0"/>
              <a:t>type[]</a:t>
            </a:r>
            <a:r>
              <a:rPr lang="en-GB" altLang="en-US" dirty="0"/>
              <a:t> </a:t>
            </a:r>
            <a:r>
              <a:rPr lang="en-GB" altLang="en-US" dirty="0" err="1"/>
              <a:t>telNumbers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 err="1"/>
              <a:t>telNumbers</a:t>
            </a:r>
            <a:r>
              <a:rPr lang="en-GB" altLang="en-US" dirty="0"/>
              <a:t> = new </a:t>
            </a:r>
            <a:r>
              <a:rPr lang="en-GB" altLang="en-US" i="1" dirty="0"/>
              <a:t>type[33]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 err="1"/>
              <a:t>telNumbers</a:t>
            </a:r>
            <a:r>
              <a:rPr lang="en-GB" altLang="en-US" dirty="0"/>
              <a:t>[?] = “0737383”;</a:t>
            </a:r>
            <a:br>
              <a:rPr lang="en-GB" altLang="en-US" dirty="0"/>
            </a:br>
            <a:r>
              <a:rPr lang="en-GB" altLang="en-US" dirty="0" err="1"/>
              <a:t>telNumbers</a:t>
            </a:r>
            <a:r>
              <a:rPr lang="en-GB" altLang="en-US" dirty="0"/>
              <a:t>[?] = “0393939”;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253EB79C-E5B9-4CC4-BD3E-D91D67FFC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8A2CB3E-F89B-465F-99AF-1A39A5EEEDBD}"/>
              </a:ext>
            </a:extLst>
          </p:cNvPr>
          <p:cNvSpPr txBox="1">
            <a:spLocks/>
          </p:cNvSpPr>
          <p:nvPr/>
        </p:nvSpPr>
        <p:spPr bwMode="auto">
          <a:xfrm>
            <a:off x="4751388" y="1539875"/>
            <a:ext cx="3749675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i="1" dirty="0"/>
              <a:t>type[]</a:t>
            </a:r>
            <a:r>
              <a:rPr lang="en-GB" altLang="en-US" dirty="0"/>
              <a:t> prices;</a:t>
            </a:r>
            <a:br>
              <a:rPr lang="en-GB" altLang="en-US" dirty="0"/>
            </a:br>
            <a:r>
              <a:rPr lang="en-GB" altLang="en-US" dirty="0"/>
              <a:t>prices = new </a:t>
            </a:r>
            <a:r>
              <a:rPr lang="en-GB" altLang="en-US" i="1" dirty="0"/>
              <a:t>type[?]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/>
              <a:t>prices[?] = 11.23;</a:t>
            </a:r>
            <a:br>
              <a:rPr lang="en-GB" altLang="en-US" dirty="0"/>
            </a:br>
            <a:r>
              <a:rPr lang="en-GB" altLang="en-US" dirty="0"/>
              <a:t>prices[8] = 4.67;  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An array to contain 101 car names</a:t>
            </a:r>
            <a:br>
              <a:rPr lang="en-GB" altLang="en-US" dirty="0"/>
            </a:br>
            <a:r>
              <a:rPr lang="en-GB" altLang="en-US" dirty="0"/>
              <a:t>Write to the first, second, third and last values in the array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2294" name="TextBox 5">
            <a:extLst>
              <a:ext uri="{FF2B5EF4-FFF2-40B4-BE49-F238E27FC236}">
                <a16:creationId xmlns:a16="http://schemas.microsoft.com/office/drawing/2014/main" id="{2B9EAF9D-8F50-486A-876D-68170F29E0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CDA8023-9810-480E-BF86-DC76D4DB983F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using the array write pattern:</a:t>
            </a:r>
          </a:p>
        </p:txBody>
      </p:sp>
      <p:sp>
        <p:nvSpPr>
          <p:cNvPr id="12296" name="TextBox 1">
            <a:extLst>
              <a:ext uri="{FF2B5EF4-FFF2-40B4-BE49-F238E27FC236}">
                <a16:creationId xmlns:a16="http://schemas.microsoft.com/office/drawing/2014/main" id="{196FC7DC-B3B0-4187-A81C-4CE1DB5B25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2800350"/>
            <a:ext cx="6207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cxnSp>
        <p:nvCxnSpPr>
          <p:cNvPr id="12297" name="Straight Arrow Connector 3">
            <a:extLst>
              <a:ext uri="{FF2B5EF4-FFF2-40B4-BE49-F238E27FC236}">
                <a16:creationId xmlns:a16="http://schemas.microsoft.com/office/drawing/2014/main" id="{907333F6-337F-47A0-A53E-027FA835C1C3}"/>
              </a:ext>
            </a:extLst>
          </p:cNvPr>
          <p:cNvCxnSpPr>
            <a:cxnSpLocks noChangeShapeType="1"/>
            <a:stCxn id="12296" idx="1"/>
          </p:cNvCxnSpPr>
          <p:nvPr/>
        </p:nvCxnSpPr>
        <p:spPr bwMode="auto">
          <a:xfrm flipH="1" flipV="1">
            <a:off x="6092825" y="2800350"/>
            <a:ext cx="993775" cy="1857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298" name="TextBox 10">
            <a:extLst>
              <a:ext uri="{FF2B5EF4-FFF2-40B4-BE49-F238E27FC236}">
                <a16:creationId xmlns:a16="http://schemas.microsoft.com/office/drawing/2014/main" id="{1F4585CD-7B73-40FD-AD5B-DD87ACDFD6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6888" y="3022600"/>
            <a:ext cx="6207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sp>
        <p:nvSpPr>
          <p:cNvPr id="12299" name="TextBox 11">
            <a:extLst>
              <a:ext uri="{FF2B5EF4-FFF2-40B4-BE49-F238E27FC236}">
                <a16:creationId xmlns:a16="http://schemas.microsoft.com/office/drawing/2014/main" id="{A4E8059D-EAA8-4707-901E-655110F38B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0550" y="2541588"/>
            <a:ext cx="6334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sp>
        <p:nvSpPr>
          <p:cNvPr id="12300" name="TextBox 12">
            <a:extLst>
              <a:ext uri="{FF2B5EF4-FFF2-40B4-BE49-F238E27FC236}">
                <a16:creationId xmlns:a16="http://schemas.microsoft.com/office/drawing/2014/main" id="{AB6A24E6-C1F7-4192-BFFB-020B6E4A07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54488" y="4813300"/>
            <a:ext cx="6207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sp>
        <p:nvSpPr>
          <p:cNvPr id="12301" name="TextBox 13">
            <a:extLst>
              <a:ext uri="{FF2B5EF4-FFF2-40B4-BE49-F238E27FC236}">
                <a16:creationId xmlns:a16="http://schemas.microsoft.com/office/drawing/2014/main" id="{A8FAD654-45E4-4DDD-BEFF-EB571FA20C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54488" y="4302125"/>
            <a:ext cx="6334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cxnSp>
        <p:nvCxnSpPr>
          <p:cNvPr id="12302" name="Straight Arrow Connector 7">
            <a:extLst>
              <a:ext uri="{FF2B5EF4-FFF2-40B4-BE49-F238E27FC236}">
                <a16:creationId xmlns:a16="http://schemas.microsoft.com/office/drawing/2014/main" id="{0A5C7F62-2E08-4774-A6DE-5776275FFCF3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2063750" y="2725738"/>
            <a:ext cx="106680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303" name="Straight Arrow Connector 9">
            <a:extLst>
              <a:ext uri="{FF2B5EF4-FFF2-40B4-BE49-F238E27FC236}">
                <a16:creationId xmlns:a16="http://schemas.microsoft.com/office/drawing/2014/main" id="{5E50D33D-41B8-4DE2-A28C-0A7450EC05D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2014538" y="3105150"/>
            <a:ext cx="1022350" cy="1349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304" name="Straight Arrow Connector 15">
            <a:extLst>
              <a:ext uri="{FF2B5EF4-FFF2-40B4-BE49-F238E27FC236}">
                <a16:creationId xmlns:a16="http://schemas.microsoft.com/office/drawing/2014/main" id="{914FB3F0-CDD4-424E-9796-836AC3F28E67}"/>
              </a:ext>
            </a:extLst>
          </p:cNvPr>
          <p:cNvCxnSpPr>
            <a:cxnSpLocks noChangeShapeType="1"/>
            <a:stCxn id="12301" idx="1"/>
          </p:cNvCxnSpPr>
          <p:nvPr/>
        </p:nvCxnSpPr>
        <p:spPr bwMode="auto">
          <a:xfrm flipH="1" flipV="1">
            <a:off x="2401888" y="4373563"/>
            <a:ext cx="1752600" cy="1127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305" name="Straight Arrow Connector 17">
            <a:extLst>
              <a:ext uri="{FF2B5EF4-FFF2-40B4-BE49-F238E27FC236}">
                <a16:creationId xmlns:a16="http://schemas.microsoft.com/office/drawing/2014/main" id="{A3FC954C-CF57-4876-B231-57EBD43F4615}"/>
              </a:ext>
            </a:extLst>
          </p:cNvPr>
          <p:cNvCxnSpPr>
            <a:cxnSpLocks noChangeShapeType="1"/>
            <a:stCxn id="12300" idx="1"/>
          </p:cNvCxnSpPr>
          <p:nvPr/>
        </p:nvCxnSpPr>
        <p:spPr bwMode="auto">
          <a:xfrm flipH="1" flipV="1">
            <a:off x="2378075" y="4784725"/>
            <a:ext cx="1776413" cy="2143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306" name="TextBox 22">
            <a:extLst>
              <a:ext uri="{FF2B5EF4-FFF2-40B4-BE49-F238E27FC236}">
                <a16:creationId xmlns:a16="http://schemas.microsoft.com/office/drawing/2014/main" id="{E740B995-4C30-4FE8-B1FB-7E40FA7376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83488" y="2171700"/>
            <a:ext cx="635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cxnSp>
        <p:nvCxnSpPr>
          <p:cNvPr id="12307" name="Straight Arrow Connector 19">
            <a:extLst>
              <a:ext uri="{FF2B5EF4-FFF2-40B4-BE49-F238E27FC236}">
                <a16:creationId xmlns:a16="http://schemas.microsoft.com/office/drawing/2014/main" id="{C5D8A0D8-1829-4208-AC7F-C6BFBC3FFB19}"/>
              </a:ext>
            </a:extLst>
          </p:cNvPr>
          <p:cNvCxnSpPr>
            <a:cxnSpLocks noChangeShapeType="1"/>
            <a:stCxn id="12306" idx="1"/>
          </p:cNvCxnSpPr>
          <p:nvPr/>
        </p:nvCxnSpPr>
        <p:spPr bwMode="auto">
          <a:xfrm flipH="1">
            <a:off x="6092825" y="2357438"/>
            <a:ext cx="1490663" cy="63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85AF7302-5C66-42DF-9345-2D09FDE02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262" y="261938"/>
            <a:ext cx="6347713" cy="1320800"/>
          </a:xfrm>
        </p:spPr>
        <p:txBody>
          <a:bodyPr/>
          <a:lstStyle/>
          <a:p>
            <a:r>
              <a:rPr lang="en-GB" altLang="en-US" dirty="0"/>
              <a:t>Example of Array Read Pattern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2F08467-7222-44BE-9ED6-D991FA019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63" y="1353807"/>
            <a:ext cx="8220075" cy="4916487"/>
          </a:xfrm>
        </p:spPr>
        <p:txBody>
          <a:bodyPr/>
          <a:lstStyle/>
          <a:p>
            <a:r>
              <a:rPr lang="en-GB" altLang="en-US" dirty="0"/>
              <a:t>int[] numbers = new int[4];</a:t>
            </a:r>
            <a:br>
              <a:rPr lang="en-GB" altLang="en-US" dirty="0"/>
            </a:br>
            <a:r>
              <a:rPr lang="en-GB" altLang="en-US" dirty="0"/>
              <a:t>int total;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numbers[0]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r>
              <a:rPr lang="en-GB" altLang="en-US" dirty="0"/>
              <a:t>numbers[1]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r>
              <a:rPr lang="en-GB" altLang="en-US" dirty="0"/>
              <a:t>numbers[2]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r>
              <a:rPr lang="en-GB" altLang="en-US" dirty="0"/>
              <a:t>numbers[3]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(“First number %d\r\n”, </a:t>
            </a:r>
            <a:r>
              <a:rPr lang="en-GB" altLang="en-US" b="1" dirty="0"/>
              <a:t>numbers[0]</a:t>
            </a:r>
            <a:r>
              <a:rPr lang="en-GB" altLang="en-US" dirty="0"/>
              <a:t>);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(“Second number %d\r\n”, </a:t>
            </a:r>
            <a:r>
              <a:rPr lang="en-GB" altLang="en-US" b="1" dirty="0"/>
              <a:t>numbers[1]</a:t>
            </a:r>
            <a:r>
              <a:rPr lang="en-GB" altLang="en-US" dirty="0"/>
              <a:t>);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(“Third number %d\r\n”, </a:t>
            </a:r>
            <a:r>
              <a:rPr lang="en-GB" altLang="en-US" b="1" dirty="0"/>
              <a:t>numbers[2]</a:t>
            </a:r>
            <a:r>
              <a:rPr lang="en-GB" altLang="en-US" dirty="0"/>
              <a:t>);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(“Fourth and last number %d\r\n”, </a:t>
            </a:r>
            <a:r>
              <a:rPr lang="en-GB" altLang="en-US" b="1" dirty="0"/>
              <a:t>numbers[3]</a:t>
            </a:r>
            <a:r>
              <a:rPr lang="en-GB" altLang="en-US" dirty="0"/>
              <a:t>);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total = </a:t>
            </a:r>
            <a:r>
              <a:rPr lang="en-GB" altLang="en-US" b="1" dirty="0"/>
              <a:t>numbers[0] + numbers[1] + numbers[2] + numbers[3]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(“The total of the numbers is %d/r/n”, total);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2D6429E3-E7CB-4D72-97C0-EE9921E86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3317" name="Right Brace 5">
            <a:extLst>
              <a:ext uri="{FF2B5EF4-FFF2-40B4-BE49-F238E27FC236}">
                <a16:creationId xmlns:a16="http://schemas.microsoft.com/office/drawing/2014/main" id="{DEDBB5BA-2CE3-4C7B-8950-9CC53DEA6AA2}"/>
              </a:ext>
            </a:extLst>
          </p:cNvPr>
          <p:cNvSpPr>
            <a:spLocks/>
          </p:cNvSpPr>
          <p:nvPr/>
        </p:nvSpPr>
        <p:spPr bwMode="auto">
          <a:xfrm>
            <a:off x="6129338" y="2422194"/>
            <a:ext cx="346075" cy="1128713"/>
          </a:xfrm>
          <a:prstGeom prst="rightBrace">
            <a:avLst>
              <a:gd name="adj1" fmla="val 8335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18" name="TextBox 6">
            <a:extLst>
              <a:ext uri="{FF2B5EF4-FFF2-40B4-BE49-F238E27FC236}">
                <a16:creationId xmlns:a16="http://schemas.microsoft.com/office/drawing/2014/main" id="{3D9BD29A-4EB7-4D75-BDDF-86C456DC3566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6186487" y="2265032"/>
            <a:ext cx="18954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 Write Array pattern to store some values we can then read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AD71EB6-0C42-4637-90EE-8CAD3A8B2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93" y="234950"/>
            <a:ext cx="6347713" cy="1320800"/>
          </a:xfrm>
        </p:spPr>
        <p:txBody>
          <a:bodyPr/>
          <a:lstStyle/>
          <a:p>
            <a:r>
              <a:rPr lang="en-GB" altLang="en-US" dirty="0"/>
              <a:t>Exercise 2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E8DB4F01-9232-49DA-AFF5-C1FAFBAC1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1539875"/>
            <a:ext cx="4484688" cy="4135438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Read the </a:t>
            </a:r>
            <a:r>
              <a:rPr lang="en-GB" altLang="en-US" b="1" dirty="0"/>
              <a:t>first</a:t>
            </a:r>
            <a:r>
              <a:rPr lang="en-GB" altLang="en-US" dirty="0"/>
              <a:t> and </a:t>
            </a:r>
            <a:r>
              <a:rPr lang="en-GB" altLang="en-US" b="1" dirty="0"/>
              <a:t>last</a:t>
            </a:r>
            <a:r>
              <a:rPr lang="en-GB" altLang="en-US" dirty="0"/>
              <a:t> values</a:t>
            </a:r>
          </a:p>
          <a:p>
            <a:pPr>
              <a:defRPr/>
            </a:pPr>
            <a:r>
              <a:rPr lang="en-GB" altLang="en-US" i="1" dirty="0"/>
              <a:t>type[]</a:t>
            </a:r>
            <a:r>
              <a:rPr lang="en-GB" altLang="en-US" dirty="0"/>
              <a:t> cost;    // 3 prices </a:t>
            </a:r>
            <a:r>
              <a:rPr lang="en-GB" altLang="en-US" dirty="0" err="1"/>
              <a:t>reqd</a:t>
            </a:r>
            <a:br>
              <a:rPr lang="en-GB" altLang="en-US" dirty="0"/>
            </a:br>
            <a:r>
              <a:rPr lang="en-GB" altLang="en-US" i="1" dirty="0"/>
              <a:t>Create array</a:t>
            </a:r>
            <a:br>
              <a:rPr lang="en-GB" altLang="en-US" i="1" dirty="0"/>
            </a:br>
            <a:r>
              <a:rPr lang="en-GB" altLang="en-US" i="1" dirty="0"/>
              <a:t>User enters array values</a:t>
            </a:r>
            <a:br>
              <a:rPr lang="en-GB" altLang="en-US" dirty="0"/>
            </a:br>
            <a:r>
              <a:rPr lang="en-GB" altLang="en-US" dirty="0" err="1"/>
              <a:t>totalCost</a:t>
            </a:r>
            <a:r>
              <a:rPr lang="en-GB" altLang="en-US" dirty="0"/>
              <a:t> = cost[?];</a:t>
            </a:r>
            <a:br>
              <a:rPr lang="en-GB" altLang="en-US" dirty="0"/>
            </a:br>
            <a:r>
              <a:rPr lang="en-GB" altLang="en-US" dirty="0" err="1"/>
              <a:t>totalCost</a:t>
            </a:r>
            <a:r>
              <a:rPr lang="en-GB" altLang="en-US" dirty="0"/>
              <a:t> = </a:t>
            </a:r>
            <a:r>
              <a:rPr lang="en-GB" altLang="en-US" dirty="0" err="1"/>
              <a:t>totalCost</a:t>
            </a:r>
            <a:r>
              <a:rPr lang="en-GB" altLang="en-US" i="1" dirty="0"/>
              <a:t> +</a:t>
            </a:r>
            <a:r>
              <a:rPr lang="en-GB" altLang="en-US" dirty="0"/>
              <a:t> cost[?];</a:t>
            </a:r>
            <a:br>
              <a:rPr lang="en-GB" altLang="en-US" dirty="0"/>
            </a:br>
            <a:r>
              <a:rPr lang="en-GB" altLang="en-US" dirty="0" err="1"/>
              <a:t>totalCost</a:t>
            </a:r>
            <a:r>
              <a:rPr lang="en-GB" altLang="en-US" dirty="0"/>
              <a:t> = </a:t>
            </a:r>
            <a:r>
              <a:rPr lang="en-GB" altLang="en-US" dirty="0" err="1"/>
              <a:t>totalCost</a:t>
            </a:r>
            <a:r>
              <a:rPr lang="en-GB" altLang="en-US" i="1" dirty="0"/>
              <a:t> +</a:t>
            </a:r>
            <a:r>
              <a:rPr lang="en-GB" altLang="en-US" dirty="0"/>
              <a:t> cost[?];</a:t>
            </a:r>
            <a:br>
              <a:rPr lang="en-GB" altLang="en-US" dirty="0"/>
            </a:br>
            <a:endParaRPr lang="en-GB" altLang="en-US" dirty="0"/>
          </a:p>
          <a:p>
            <a:pPr>
              <a:defRPr/>
            </a:pPr>
            <a:endParaRPr lang="en-GB" altLang="en-US" i="1" dirty="0"/>
          </a:p>
          <a:p>
            <a:pPr>
              <a:defRPr/>
            </a:pPr>
            <a:endParaRPr lang="en-GB" altLang="en-US" dirty="0"/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63C611F7-602C-4DD8-80EF-1C15C0A8B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0BC0750-A6C0-420F-A03A-51D1A0C4EF4A}"/>
              </a:ext>
            </a:extLst>
          </p:cNvPr>
          <p:cNvSpPr txBox="1">
            <a:spLocks/>
          </p:cNvSpPr>
          <p:nvPr/>
        </p:nvSpPr>
        <p:spPr bwMode="auto">
          <a:xfrm>
            <a:off x="4087813" y="1901825"/>
            <a:ext cx="4364037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i="1" dirty="0"/>
              <a:t>Create array</a:t>
            </a:r>
            <a:br>
              <a:rPr lang="en-GB" altLang="en-US" i="1" dirty="0"/>
            </a:br>
            <a:r>
              <a:rPr lang="en-GB" altLang="en-US" i="1" dirty="0"/>
              <a:t>User enters array values</a:t>
            </a:r>
            <a:br>
              <a:rPr lang="en-GB" altLang="en-US" i="1" dirty="0"/>
            </a:br>
            <a:r>
              <a:rPr lang="en-GB" altLang="en-US" dirty="0" err="1"/>
              <a:t>totalPlants</a:t>
            </a:r>
            <a:r>
              <a:rPr lang="en-GB" altLang="en-US" dirty="0"/>
              <a:t> = </a:t>
            </a:r>
            <a:r>
              <a:rPr lang="en-GB" altLang="en-US" dirty="0" err="1"/>
              <a:t>numOfPlants</a:t>
            </a:r>
            <a:r>
              <a:rPr lang="en-GB" altLang="en-US" dirty="0"/>
              <a:t>[?]</a:t>
            </a:r>
            <a:br>
              <a:rPr lang="en-GB" altLang="en-US" dirty="0"/>
            </a:br>
            <a:r>
              <a:rPr lang="en-GB" altLang="en-US" dirty="0"/>
              <a:t>		+ …… as required</a:t>
            </a:r>
            <a:br>
              <a:rPr lang="en-GB" altLang="en-US" dirty="0"/>
            </a:br>
            <a:r>
              <a:rPr lang="en-GB" altLang="en-US" dirty="0"/>
              <a:t>		+ </a:t>
            </a:r>
            <a:r>
              <a:rPr lang="en-GB" altLang="en-US" dirty="0" err="1"/>
              <a:t>numPlants</a:t>
            </a:r>
            <a:r>
              <a:rPr lang="en-GB" altLang="en-US" dirty="0"/>
              <a:t>[4];</a:t>
            </a:r>
          </a:p>
          <a:p>
            <a:pPr>
              <a:defRPr/>
            </a:pPr>
            <a:endParaRPr lang="en-GB" altLang="en-US" i="1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4342" name="TextBox 5">
            <a:extLst>
              <a:ext uri="{FF2B5EF4-FFF2-40B4-BE49-F238E27FC236}">
                <a16:creationId xmlns:a16="http://schemas.microsoft.com/office/drawing/2014/main" id="{E33E3FA5-BA88-46B1-8402-2E238CCC1D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8488" y="545147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C65CA73-3A19-4668-BC1F-CDF9E52A6956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using the array read pattern:</a:t>
            </a:r>
          </a:p>
        </p:txBody>
      </p:sp>
      <p:sp>
        <p:nvSpPr>
          <p:cNvPr id="14344" name="TextBox 10">
            <a:extLst>
              <a:ext uri="{FF2B5EF4-FFF2-40B4-BE49-F238E27FC236}">
                <a16:creationId xmlns:a16="http://schemas.microsoft.com/office/drawing/2014/main" id="{3032E3B2-502F-4EA0-9CE8-F8C44B202D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5550" y="3970338"/>
            <a:ext cx="6207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sp>
        <p:nvSpPr>
          <p:cNvPr id="14345" name="TextBox 11">
            <a:extLst>
              <a:ext uri="{FF2B5EF4-FFF2-40B4-BE49-F238E27FC236}">
                <a16:creationId xmlns:a16="http://schemas.microsoft.com/office/drawing/2014/main" id="{BB9AA816-55D8-4FFF-8BFE-25789DD12D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3863" y="2646363"/>
            <a:ext cx="6334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cxnSp>
        <p:nvCxnSpPr>
          <p:cNvPr id="14346" name="Straight Arrow Connector 7">
            <a:extLst>
              <a:ext uri="{FF2B5EF4-FFF2-40B4-BE49-F238E27FC236}">
                <a16:creationId xmlns:a16="http://schemas.microsoft.com/office/drawing/2014/main" id="{9A58F68D-500A-4056-A78D-8542F1F43EA7}"/>
              </a:ext>
            </a:extLst>
          </p:cNvPr>
          <p:cNvCxnSpPr>
            <a:cxnSpLocks noChangeShapeType="1"/>
            <a:stCxn id="14345" idx="1"/>
          </p:cNvCxnSpPr>
          <p:nvPr/>
        </p:nvCxnSpPr>
        <p:spPr bwMode="auto">
          <a:xfrm flipH="1">
            <a:off x="2473325" y="2830513"/>
            <a:ext cx="490538" cy="1285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347" name="Straight Arrow Connector 9">
            <a:extLst>
              <a:ext uri="{FF2B5EF4-FFF2-40B4-BE49-F238E27FC236}">
                <a16:creationId xmlns:a16="http://schemas.microsoft.com/office/drawing/2014/main" id="{715A3752-01A7-4C50-A6E9-F75917627AB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3743325" y="3765550"/>
            <a:ext cx="227013" cy="2873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348" name="TextBox 28">
            <a:extLst>
              <a:ext uri="{FF2B5EF4-FFF2-40B4-BE49-F238E27FC236}">
                <a16:creationId xmlns:a16="http://schemas.microsoft.com/office/drawing/2014/main" id="{4948BEEB-3235-4154-A213-5685725570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70888" y="3468688"/>
            <a:ext cx="6207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cxnSp>
        <p:nvCxnSpPr>
          <p:cNvPr id="14349" name="Straight Arrow Connector 29">
            <a:extLst>
              <a:ext uri="{FF2B5EF4-FFF2-40B4-BE49-F238E27FC236}">
                <a16:creationId xmlns:a16="http://schemas.microsoft.com/office/drawing/2014/main" id="{79FBFC71-3BA2-4EEA-AC11-57593148B1A2}"/>
              </a:ext>
            </a:extLst>
          </p:cNvPr>
          <p:cNvCxnSpPr>
            <a:cxnSpLocks noChangeShapeType="1"/>
            <a:stCxn id="14348" idx="1"/>
          </p:cNvCxnSpPr>
          <p:nvPr/>
        </p:nvCxnSpPr>
        <p:spPr bwMode="auto">
          <a:xfrm flipH="1" flipV="1">
            <a:off x="7831138" y="3457575"/>
            <a:ext cx="539750" cy="1968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350" name="TextBox 30">
            <a:extLst>
              <a:ext uri="{FF2B5EF4-FFF2-40B4-BE49-F238E27FC236}">
                <a16:creationId xmlns:a16="http://schemas.microsoft.com/office/drawing/2014/main" id="{85A553EE-6D6B-4656-B749-2F58D520E6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42313" y="2382838"/>
            <a:ext cx="6334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cxnSp>
        <p:nvCxnSpPr>
          <p:cNvPr id="14351" name="Straight Arrow Connector 31">
            <a:extLst>
              <a:ext uri="{FF2B5EF4-FFF2-40B4-BE49-F238E27FC236}">
                <a16:creationId xmlns:a16="http://schemas.microsoft.com/office/drawing/2014/main" id="{E8B2A204-1BEF-445A-B8CE-EF3868E6A78D}"/>
              </a:ext>
            </a:extLst>
          </p:cNvPr>
          <p:cNvCxnSpPr>
            <a:cxnSpLocks noChangeShapeType="1"/>
            <a:stCxn id="14350" idx="1"/>
          </p:cNvCxnSpPr>
          <p:nvPr/>
        </p:nvCxnSpPr>
        <p:spPr bwMode="auto">
          <a:xfrm flipH="1">
            <a:off x="7851775" y="2568575"/>
            <a:ext cx="490538" cy="128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2ABE6D8D-B7D3-4DAE-943F-18F6BA0F5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96450"/>
            <a:ext cx="6347713" cy="1320800"/>
          </a:xfrm>
        </p:spPr>
        <p:txBody>
          <a:bodyPr/>
          <a:lstStyle/>
          <a:p>
            <a:r>
              <a:rPr lang="en-GB" altLang="en-US" dirty="0"/>
              <a:t>Exercise 3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259EF62C-0CEE-419C-B7DF-4E580DDE9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Create an array to contain the values 0.234, 0.999, 1.999, 28.899 and -0.8372</a:t>
            </a:r>
          </a:p>
          <a:p>
            <a:r>
              <a:rPr lang="en-GB" altLang="en-US"/>
              <a:t>The user enters a multiplier</a:t>
            </a:r>
          </a:p>
          <a:p>
            <a:r>
              <a:rPr lang="en-GB" altLang="en-US"/>
              <a:t>Multiply each value in the array by the multiplier provided and display the results</a:t>
            </a:r>
          </a:p>
          <a:p>
            <a:endParaRPr lang="en-GB" altLang="en-US"/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784230EE-CE67-4659-9D49-0E4F6C1C8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F14B530-C8CD-45E8-BD6F-469C7CEBF2CA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Using the array write and read patterns together: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4F606DCE-2E9D-4EF7-90B9-5677359637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Swapping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5A2D648C-23B0-4A77-B434-5E5AD8B98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Swap the contents of variable X with the contents of variable Y</a:t>
            </a:r>
          </a:p>
          <a:p>
            <a:endParaRPr lang="en-GB" altLang="en-US"/>
          </a:p>
          <a:p>
            <a:r>
              <a:rPr lang="en-GB" altLang="en-US"/>
              <a:t>int x = 4;</a:t>
            </a:r>
          </a:p>
          <a:p>
            <a:r>
              <a:rPr lang="en-GB" altLang="en-US"/>
              <a:t>int y = 55;</a:t>
            </a:r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x = y;</a:t>
            </a:r>
          </a:p>
          <a:p>
            <a:r>
              <a:rPr lang="en-GB" altLang="en-US"/>
              <a:t>y = x;</a:t>
            </a:r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268BA055-6D35-44D4-9E1E-4548A5C2D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6389" name="Rectangle 4">
            <a:extLst>
              <a:ext uri="{FF2B5EF4-FFF2-40B4-BE49-F238E27FC236}">
                <a16:creationId xmlns:a16="http://schemas.microsoft.com/office/drawing/2014/main" id="{35C7065B-115C-47F7-8645-895AF76FF0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283368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6390" name="Rectangle 5">
            <a:extLst>
              <a:ext uri="{FF2B5EF4-FFF2-40B4-BE49-F238E27FC236}">
                <a16:creationId xmlns:a16="http://schemas.microsoft.com/office/drawing/2014/main" id="{966A6A1E-8EA6-4A24-89E4-99BB00F509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283845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6391" name="Rectangle 6">
            <a:extLst>
              <a:ext uri="{FF2B5EF4-FFF2-40B4-BE49-F238E27FC236}">
                <a16:creationId xmlns:a16="http://schemas.microsoft.com/office/drawing/2014/main" id="{E1F61A8C-754E-4045-901B-7EB1BED768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3154363"/>
            <a:ext cx="93027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6392" name="Rectangle 7">
            <a:extLst>
              <a:ext uri="{FF2B5EF4-FFF2-40B4-BE49-F238E27FC236}">
                <a16:creationId xmlns:a16="http://schemas.microsoft.com/office/drawing/2014/main" id="{53C0EB89-F0BB-4182-AAFD-325CE7BE21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315912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6393" name="Rectangle 8">
            <a:extLst>
              <a:ext uri="{FF2B5EF4-FFF2-40B4-BE49-F238E27FC236}">
                <a16:creationId xmlns:a16="http://schemas.microsoft.com/office/drawing/2014/main" id="{E7D1C9C7-1A21-4FF7-B76F-127610FAB5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3951288"/>
            <a:ext cx="93027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6394" name="Rectangle 9">
            <a:extLst>
              <a:ext uri="{FF2B5EF4-FFF2-40B4-BE49-F238E27FC236}">
                <a16:creationId xmlns:a16="http://schemas.microsoft.com/office/drawing/2014/main" id="{A0BE80C8-9629-4471-AA33-E8ECFBDCF5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395605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6395" name="Rectangle 10">
            <a:extLst>
              <a:ext uri="{FF2B5EF4-FFF2-40B4-BE49-F238E27FC236}">
                <a16:creationId xmlns:a16="http://schemas.microsoft.com/office/drawing/2014/main" id="{6A71730A-A4B1-42DB-8864-E2D115C46E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427355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6396" name="Rectangle 11">
            <a:extLst>
              <a:ext uri="{FF2B5EF4-FFF2-40B4-BE49-F238E27FC236}">
                <a16:creationId xmlns:a16="http://schemas.microsoft.com/office/drawing/2014/main" id="{C9C406C2-04BF-482C-BDEE-7AB1F91025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427672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6397" name="Rectangle 12">
            <a:extLst>
              <a:ext uri="{FF2B5EF4-FFF2-40B4-BE49-F238E27FC236}">
                <a16:creationId xmlns:a16="http://schemas.microsoft.com/office/drawing/2014/main" id="{D6A269B6-2655-4A41-A773-0304CABC80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475297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6398" name="Rectangle 13">
            <a:extLst>
              <a:ext uri="{FF2B5EF4-FFF2-40B4-BE49-F238E27FC236}">
                <a16:creationId xmlns:a16="http://schemas.microsoft.com/office/drawing/2014/main" id="{E8033F2D-F8CA-405C-9E8B-C072569373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4756150"/>
            <a:ext cx="56832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6399" name="Rectangle 14">
            <a:extLst>
              <a:ext uri="{FF2B5EF4-FFF2-40B4-BE49-F238E27FC236}">
                <a16:creationId xmlns:a16="http://schemas.microsoft.com/office/drawing/2014/main" id="{70F08A00-C5F0-4407-9C33-8D62E3AE37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507365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6400" name="Rectangle 15">
            <a:extLst>
              <a:ext uri="{FF2B5EF4-FFF2-40B4-BE49-F238E27FC236}">
                <a16:creationId xmlns:a16="http://schemas.microsoft.com/office/drawing/2014/main" id="{F97F0540-CE87-45B2-AA80-9631C0E15F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5078413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cxnSp>
        <p:nvCxnSpPr>
          <p:cNvPr id="16401" name="Straight Arrow Connector 16">
            <a:extLst>
              <a:ext uri="{FF2B5EF4-FFF2-40B4-BE49-F238E27FC236}">
                <a16:creationId xmlns:a16="http://schemas.microsoft.com/office/drawing/2014/main" id="{11F2A0CD-C66E-41C3-A746-07BB7F86DBC1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239963" y="4289425"/>
            <a:ext cx="931862" cy="128588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402" name="Straight Arrow Connector 17">
            <a:extLst>
              <a:ext uri="{FF2B5EF4-FFF2-40B4-BE49-F238E27FC236}">
                <a16:creationId xmlns:a16="http://schemas.microsoft.com/office/drawing/2014/main" id="{1BC25435-6429-4D89-98FA-82070AA66848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239963" y="4832350"/>
            <a:ext cx="1022350" cy="398463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403" name="Freeform 19">
            <a:extLst>
              <a:ext uri="{FF2B5EF4-FFF2-40B4-BE49-F238E27FC236}">
                <a16:creationId xmlns:a16="http://schemas.microsoft.com/office/drawing/2014/main" id="{08BA1F3A-C95C-4D3D-8F16-56363ECA35BA}"/>
              </a:ext>
            </a:extLst>
          </p:cNvPr>
          <p:cNvSpPr>
            <a:spLocks/>
          </p:cNvSpPr>
          <p:nvPr/>
        </p:nvSpPr>
        <p:spPr bwMode="auto">
          <a:xfrm>
            <a:off x="4911725" y="4108450"/>
            <a:ext cx="622300" cy="392113"/>
          </a:xfrm>
          <a:custGeom>
            <a:avLst/>
            <a:gdLst>
              <a:gd name="T0" fmla="*/ 0 w 622523"/>
              <a:gd name="T1" fmla="*/ 0 h 675502"/>
              <a:gd name="T2" fmla="*/ 501069 w 622523"/>
              <a:gd name="T3" fmla="*/ 677 h 675502"/>
              <a:gd name="T4" fmla="*/ 591429 w 622523"/>
              <a:gd name="T5" fmla="*/ 3018 h 675502"/>
              <a:gd name="T6" fmla="*/ 566785 w 622523"/>
              <a:gd name="T7" fmla="*/ 4559 h 675502"/>
              <a:gd name="T8" fmla="*/ 8214 w 622523"/>
              <a:gd name="T9" fmla="*/ 5052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4" name="Freeform 20">
            <a:extLst>
              <a:ext uri="{FF2B5EF4-FFF2-40B4-BE49-F238E27FC236}">
                <a16:creationId xmlns:a16="http://schemas.microsoft.com/office/drawing/2014/main" id="{71F1EB02-CF2B-4D8C-A7E2-1A732800CAA9}"/>
              </a:ext>
            </a:extLst>
          </p:cNvPr>
          <p:cNvSpPr>
            <a:spLocks/>
          </p:cNvSpPr>
          <p:nvPr/>
        </p:nvSpPr>
        <p:spPr bwMode="auto">
          <a:xfrm>
            <a:off x="4887913" y="4897438"/>
            <a:ext cx="623887" cy="392112"/>
          </a:xfrm>
          <a:custGeom>
            <a:avLst/>
            <a:gdLst>
              <a:gd name="T0" fmla="*/ 0 w 622523"/>
              <a:gd name="T1" fmla="*/ 0 h 675502"/>
              <a:gd name="T2" fmla="*/ 511385 w 622523"/>
              <a:gd name="T3" fmla="*/ 677 h 675502"/>
              <a:gd name="T4" fmla="*/ 603602 w 622523"/>
              <a:gd name="T5" fmla="*/ 3018 h 675502"/>
              <a:gd name="T6" fmla="*/ 578451 w 622523"/>
              <a:gd name="T7" fmla="*/ 4559 h 675502"/>
              <a:gd name="T8" fmla="*/ 8382 w 622523"/>
              <a:gd name="T9" fmla="*/ 5052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5" name="TextBox 21">
            <a:extLst>
              <a:ext uri="{FF2B5EF4-FFF2-40B4-BE49-F238E27FC236}">
                <a16:creationId xmlns:a16="http://schemas.microsoft.com/office/drawing/2014/main" id="{16B4B88B-8063-467A-9DEF-08848DFC96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0875" y="3981450"/>
            <a:ext cx="24114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WRONG: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lost the value in X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DC47D549-AC7A-46C5-8570-833A14900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643" y="309426"/>
            <a:ext cx="6347713" cy="1320800"/>
          </a:xfrm>
        </p:spPr>
        <p:txBody>
          <a:bodyPr/>
          <a:lstStyle/>
          <a:p>
            <a:r>
              <a:rPr lang="en-GB" altLang="en-US" dirty="0"/>
              <a:t>Swap Pattern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DD526F13-941F-42B8-B44D-A7595E43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135727"/>
            <a:ext cx="7029450" cy="5130800"/>
          </a:xfrm>
        </p:spPr>
        <p:txBody>
          <a:bodyPr/>
          <a:lstStyle/>
          <a:p>
            <a:r>
              <a:rPr lang="en-GB" altLang="en-US" dirty="0"/>
              <a:t>To swap values using temporary variable</a:t>
            </a:r>
          </a:p>
          <a:p>
            <a:endParaRPr lang="en-GB" altLang="en-US" dirty="0"/>
          </a:p>
          <a:p>
            <a:r>
              <a:rPr lang="en-GB" altLang="en-US" dirty="0"/>
              <a:t>int x = 4;</a:t>
            </a:r>
          </a:p>
          <a:p>
            <a:r>
              <a:rPr lang="en-GB" altLang="en-US" dirty="0"/>
              <a:t>int y = 55;</a:t>
            </a:r>
          </a:p>
          <a:p>
            <a:r>
              <a:rPr lang="en-GB" altLang="en-US" b="1" dirty="0"/>
              <a:t>int temp;</a:t>
            </a:r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temp = x;</a:t>
            </a:r>
          </a:p>
          <a:p>
            <a:r>
              <a:rPr lang="en-GB" altLang="en-US" dirty="0"/>
              <a:t>x = y;</a:t>
            </a:r>
          </a:p>
          <a:p>
            <a:r>
              <a:rPr lang="en-GB" altLang="en-US" dirty="0"/>
              <a:t>y = temp;</a:t>
            </a:r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768E4A26-4E09-4779-B4D1-88EB2CBB9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7413" name="Rectangle 6">
            <a:extLst>
              <a:ext uri="{FF2B5EF4-FFF2-40B4-BE49-F238E27FC236}">
                <a16:creationId xmlns:a16="http://schemas.microsoft.com/office/drawing/2014/main" id="{4C02BC0C-4915-49CE-A36F-DC295C1093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1581150"/>
            <a:ext cx="93027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7414" name="Rectangle 7">
            <a:extLst>
              <a:ext uri="{FF2B5EF4-FFF2-40B4-BE49-F238E27FC236}">
                <a16:creationId xmlns:a16="http://schemas.microsoft.com/office/drawing/2014/main" id="{8CF3E242-F54C-4222-9978-36A1D23870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1585913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7415" name="Rectangle 8">
            <a:extLst>
              <a:ext uri="{FF2B5EF4-FFF2-40B4-BE49-F238E27FC236}">
                <a16:creationId xmlns:a16="http://schemas.microsoft.com/office/drawing/2014/main" id="{D4FE0964-EC2B-48C9-92B1-E1604CB3D8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190341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7416" name="Rectangle 9">
            <a:extLst>
              <a:ext uri="{FF2B5EF4-FFF2-40B4-BE49-F238E27FC236}">
                <a16:creationId xmlns:a16="http://schemas.microsoft.com/office/drawing/2014/main" id="{8BF0ADEA-3622-44B7-B6A5-443C7D5BB1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1906588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7417" name="Rectangle 10">
            <a:extLst>
              <a:ext uri="{FF2B5EF4-FFF2-40B4-BE49-F238E27FC236}">
                <a16:creationId xmlns:a16="http://schemas.microsoft.com/office/drawing/2014/main" id="{E8F801BD-AB94-4259-B284-9A79B14E1B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222885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??</a:t>
            </a:r>
          </a:p>
        </p:txBody>
      </p:sp>
      <p:sp>
        <p:nvSpPr>
          <p:cNvPr id="17418" name="Rectangle 11">
            <a:extLst>
              <a:ext uri="{FF2B5EF4-FFF2-40B4-BE49-F238E27FC236}">
                <a16:creationId xmlns:a16="http://schemas.microsoft.com/office/drawing/2014/main" id="{14B94A25-B7E7-4D08-9FF1-AD72D08A98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2224088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temp</a:t>
            </a:r>
          </a:p>
        </p:txBody>
      </p:sp>
      <p:sp>
        <p:nvSpPr>
          <p:cNvPr id="17419" name="Rectangle 12">
            <a:extLst>
              <a:ext uri="{FF2B5EF4-FFF2-40B4-BE49-F238E27FC236}">
                <a16:creationId xmlns:a16="http://schemas.microsoft.com/office/drawing/2014/main" id="{9DF5E160-D1E2-43C1-BDB8-4CAD8A22F5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290671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7420" name="Rectangle 13">
            <a:extLst>
              <a:ext uri="{FF2B5EF4-FFF2-40B4-BE49-F238E27FC236}">
                <a16:creationId xmlns:a16="http://schemas.microsoft.com/office/drawing/2014/main" id="{98139740-4F44-4E16-8A7B-38AF3257FF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925" y="291147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7421" name="Rectangle 14">
            <a:extLst>
              <a:ext uri="{FF2B5EF4-FFF2-40B4-BE49-F238E27FC236}">
                <a16:creationId xmlns:a16="http://schemas.microsoft.com/office/drawing/2014/main" id="{C1D69D99-721E-4EF8-B8FC-F37994C3C1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322897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7422" name="Rectangle 15">
            <a:extLst>
              <a:ext uri="{FF2B5EF4-FFF2-40B4-BE49-F238E27FC236}">
                <a16:creationId xmlns:a16="http://schemas.microsoft.com/office/drawing/2014/main" id="{5B2BB847-615D-4CDC-8083-F9C0C0FC8A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925" y="323215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7423" name="Rectangle 16">
            <a:extLst>
              <a:ext uri="{FF2B5EF4-FFF2-40B4-BE49-F238E27FC236}">
                <a16:creationId xmlns:a16="http://schemas.microsoft.com/office/drawing/2014/main" id="{81B0C15A-BB80-4345-A49F-C7906D93A7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8363" y="3554413"/>
            <a:ext cx="931862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7424" name="Rectangle 17">
            <a:extLst>
              <a:ext uri="{FF2B5EF4-FFF2-40B4-BE49-F238E27FC236}">
                <a16:creationId xmlns:a16="http://schemas.microsoft.com/office/drawing/2014/main" id="{6E26B6CE-0AA7-4212-B0BA-5BB29BCDC3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925" y="3549650"/>
            <a:ext cx="579438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temp</a:t>
            </a:r>
          </a:p>
        </p:txBody>
      </p:sp>
      <p:sp>
        <p:nvSpPr>
          <p:cNvPr id="17425" name="Rectangle 18">
            <a:extLst>
              <a:ext uri="{FF2B5EF4-FFF2-40B4-BE49-F238E27FC236}">
                <a16:creationId xmlns:a16="http://schemas.microsoft.com/office/drawing/2014/main" id="{D537F14A-67BB-44D6-918A-BA2A4053D0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394176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7426" name="Rectangle 19">
            <a:extLst>
              <a:ext uri="{FF2B5EF4-FFF2-40B4-BE49-F238E27FC236}">
                <a16:creationId xmlns:a16="http://schemas.microsoft.com/office/drawing/2014/main" id="{EA0762EA-5FE0-4FBD-A6D3-18F4A01AD8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393700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7427" name="Rectangle 20">
            <a:extLst>
              <a:ext uri="{FF2B5EF4-FFF2-40B4-BE49-F238E27FC236}">
                <a16:creationId xmlns:a16="http://schemas.microsoft.com/office/drawing/2014/main" id="{5E977283-C9FE-4623-AAD3-BE7F36AD6D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42624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7428" name="Rectangle 21">
            <a:extLst>
              <a:ext uri="{FF2B5EF4-FFF2-40B4-BE49-F238E27FC236}">
                <a16:creationId xmlns:a16="http://schemas.microsoft.com/office/drawing/2014/main" id="{2B600598-36C7-49E7-A4E9-38ECB12A67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4257675"/>
            <a:ext cx="56832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7429" name="Rectangle 22">
            <a:extLst>
              <a:ext uri="{FF2B5EF4-FFF2-40B4-BE49-F238E27FC236}">
                <a16:creationId xmlns:a16="http://schemas.microsoft.com/office/drawing/2014/main" id="{E7ED9D7E-5250-4678-9917-554D31E7D3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457200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7430" name="Rectangle 23">
            <a:extLst>
              <a:ext uri="{FF2B5EF4-FFF2-40B4-BE49-F238E27FC236}">
                <a16:creationId xmlns:a16="http://schemas.microsoft.com/office/drawing/2014/main" id="{46DB48FB-83C5-4791-B714-5067C02F0B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4575175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temp</a:t>
            </a:r>
          </a:p>
        </p:txBody>
      </p:sp>
      <p:sp>
        <p:nvSpPr>
          <p:cNvPr id="17431" name="Rectangle 24">
            <a:extLst>
              <a:ext uri="{FF2B5EF4-FFF2-40B4-BE49-F238E27FC236}">
                <a16:creationId xmlns:a16="http://schemas.microsoft.com/office/drawing/2014/main" id="{E7AD3CA7-A4E7-4F39-915C-F67FB0D6C8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1850" y="497205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7432" name="Rectangle 25">
            <a:extLst>
              <a:ext uri="{FF2B5EF4-FFF2-40B4-BE49-F238E27FC236}">
                <a16:creationId xmlns:a16="http://schemas.microsoft.com/office/drawing/2014/main" id="{61D088A5-5570-4BC4-8B83-FC16233812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3525" y="4967288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7433" name="Rectangle 26">
            <a:extLst>
              <a:ext uri="{FF2B5EF4-FFF2-40B4-BE49-F238E27FC236}">
                <a16:creationId xmlns:a16="http://schemas.microsoft.com/office/drawing/2014/main" id="{F1BA703F-E0B8-470F-8D37-CCFADE52A2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1850" y="529272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7434" name="Rectangle 27">
            <a:extLst>
              <a:ext uri="{FF2B5EF4-FFF2-40B4-BE49-F238E27FC236}">
                <a16:creationId xmlns:a16="http://schemas.microsoft.com/office/drawing/2014/main" id="{58FBED08-3C16-462F-B6C1-934334E8E2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3525" y="5287963"/>
            <a:ext cx="56832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7435" name="Rectangle 28">
            <a:extLst>
              <a:ext uri="{FF2B5EF4-FFF2-40B4-BE49-F238E27FC236}">
                <a16:creationId xmlns:a16="http://schemas.microsoft.com/office/drawing/2014/main" id="{1E19F9BF-4B39-45FA-9CEF-863D92074D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560228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7436" name="Rectangle 29">
            <a:extLst>
              <a:ext uri="{FF2B5EF4-FFF2-40B4-BE49-F238E27FC236}">
                <a16:creationId xmlns:a16="http://schemas.microsoft.com/office/drawing/2014/main" id="{A94DBD58-70D3-43DF-BBE1-F0929E03EB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3525" y="560546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temp</a:t>
            </a:r>
          </a:p>
        </p:txBody>
      </p:sp>
      <p:sp>
        <p:nvSpPr>
          <p:cNvPr id="17437" name="Left Brace 30">
            <a:extLst>
              <a:ext uri="{FF2B5EF4-FFF2-40B4-BE49-F238E27FC236}">
                <a16:creationId xmlns:a16="http://schemas.microsoft.com/office/drawing/2014/main" id="{9CFF9DEA-0052-4B0D-BFBD-E78D0A0BE64A}"/>
              </a:ext>
            </a:extLst>
          </p:cNvPr>
          <p:cNvSpPr>
            <a:spLocks/>
          </p:cNvSpPr>
          <p:nvPr/>
        </p:nvSpPr>
        <p:spPr bwMode="auto">
          <a:xfrm>
            <a:off x="3724275" y="2906713"/>
            <a:ext cx="263525" cy="955675"/>
          </a:xfrm>
          <a:prstGeom prst="leftBrace">
            <a:avLst>
              <a:gd name="adj1" fmla="val 8344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7438" name="Straight Arrow Connector 32">
            <a:extLst>
              <a:ext uri="{FF2B5EF4-FFF2-40B4-BE49-F238E27FC236}">
                <a16:creationId xmlns:a16="http://schemas.microsoft.com/office/drawing/2014/main" id="{6F617BAE-F0B9-41CE-A6D4-6261E38685A3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693988" y="3327400"/>
            <a:ext cx="930275" cy="130175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439" name="Left Brace 33">
            <a:extLst>
              <a:ext uri="{FF2B5EF4-FFF2-40B4-BE49-F238E27FC236}">
                <a16:creationId xmlns:a16="http://schemas.microsoft.com/office/drawing/2014/main" id="{4900633E-EC17-4B77-B2E2-6F81243501A5}"/>
              </a:ext>
            </a:extLst>
          </p:cNvPr>
          <p:cNvSpPr>
            <a:spLocks/>
          </p:cNvSpPr>
          <p:nvPr/>
        </p:nvSpPr>
        <p:spPr bwMode="auto">
          <a:xfrm>
            <a:off x="3746500" y="3932238"/>
            <a:ext cx="263525" cy="955675"/>
          </a:xfrm>
          <a:prstGeom prst="leftBrace">
            <a:avLst>
              <a:gd name="adj1" fmla="val 8344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7440" name="Straight Arrow Connector 34">
            <a:extLst>
              <a:ext uri="{FF2B5EF4-FFF2-40B4-BE49-F238E27FC236}">
                <a16:creationId xmlns:a16="http://schemas.microsoft.com/office/drawing/2014/main" id="{539D3412-2FCE-4F66-8A70-DC4424D5FA34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187575" y="3862388"/>
            <a:ext cx="1460500" cy="492125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441" name="Left Brace 35">
            <a:extLst>
              <a:ext uri="{FF2B5EF4-FFF2-40B4-BE49-F238E27FC236}">
                <a16:creationId xmlns:a16="http://schemas.microsoft.com/office/drawing/2014/main" id="{8E9C00ED-3D49-477C-BC00-FA3939D56C8C}"/>
              </a:ext>
            </a:extLst>
          </p:cNvPr>
          <p:cNvSpPr>
            <a:spLocks/>
          </p:cNvSpPr>
          <p:nvPr/>
        </p:nvSpPr>
        <p:spPr bwMode="auto">
          <a:xfrm>
            <a:off x="3746500" y="4967288"/>
            <a:ext cx="263525" cy="955675"/>
          </a:xfrm>
          <a:prstGeom prst="leftBrace">
            <a:avLst>
              <a:gd name="adj1" fmla="val 8344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7442" name="Straight Arrow Connector 36">
            <a:extLst>
              <a:ext uri="{FF2B5EF4-FFF2-40B4-BE49-F238E27FC236}">
                <a16:creationId xmlns:a16="http://schemas.microsoft.com/office/drawing/2014/main" id="{9C0512C4-DCDA-4100-921A-3FF5C4A75F33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578100" y="4354513"/>
            <a:ext cx="1069975" cy="1033462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443" name="Freeform 42">
            <a:extLst>
              <a:ext uri="{FF2B5EF4-FFF2-40B4-BE49-F238E27FC236}">
                <a16:creationId xmlns:a16="http://schemas.microsoft.com/office/drawing/2014/main" id="{CC1A3524-8EF9-4EA5-8875-07A88FDB641E}"/>
              </a:ext>
            </a:extLst>
          </p:cNvPr>
          <p:cNvSpPr>
            <a:spLocks/>
          </p:cNvSpPr>
          <p:nvPr/>
        </p:nvSpPr>
        <p:spPr bwMode="auto">
          <a:xfrm>
            <a:off x="5667375" y="3063875"/>
            <a:ext cx="622300" cy="676275"/>
          </a:xfrm>
          <a:custGeom>
            <a:avLst/>
            <a:gdLst>
              <a:gd name="T0" fmla="*/ 0 w 622523"/>
              <a:gd name="T1" fmla="*/ 0 h 675502"/>
              <a:gd name="T2" fmla="*/ 501069 w 622523"/>
              <a:gd name="T3" fmla="*/ 91449 h 675502"/>
              <a:gd name="T4" fmla="*/ 591429 w 622523"/>
              <a:gd name="T5" fmla="*/ 407365 h 675502"/>
              <a:gd name="T6" fmla="*/ 566785 w 622523"/>
              <a:gd name="T7" fmla="*/ 615203 h 675502"/>
              <a:gd name="T8" fmla="*/ 8214 w 622523"/>
              <a:gd name="T9" fmla="*/ 681711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4" name="Freeform 43">
            <a:extLst>
              <a:ext uri="{FF2B5EF4-FFF2-40B4-BE49-F238E27FC236}">
                <a16:creationId xmlns:a16="http://schemas.microsoft.com/office/drawing/2014/main" id="{5C80F50C-6F2E-4A3A-A105-0EE9A5158CFF}"/>
              </a:ext>
            </a:extLst>
          </p:cNvPr>
          <p:cNvSpPr>
            <a:spLocks/>
          </p:cNvSpPr>
          <p:nvPr/>
        </p:nvSpPr>
        <p:spPr bwMode="auto">
          <a:xfrm>
            <a:off x="5695950" y="4056063"/>
            <a:ext cx="622300" cy="392112"/>
          </a:xfrm>
          <a:custGeom>
            <a:avLst/>
            <a:gdLst>
              <a:gd name="T0" fmla="*/ 0 w 622523"/>
              <a:gd name="T1" fmla="*/ 0 h 675502"/>
              <a:gd name="T2" fmla="*/ 501069 w 622523"/>
              <a:gd name="T3" fmla="*/ 677 h 675502"/>
              <a:gd name="T4" fmla="*/ 591429 w 622523"/>
              <a:gd name="T5" fmla="*/ 3018 h 675502"/>
              <a:gd name="T6" fmla="*/ 566785 w 622523"/>
              <a:gd name="T7" fmla="*/ 4559 h 675502"/>
              <a:gd name="T8" fmla="*/ 8214 w 622523"/>
              <a:gd name="T9" fmla="*/ 5052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5" name="Freeform 44">
            <a:extLst>
              <a:ext uri="{FF2B5EF4-FFF2-40B4-BE49-F238E27FC236}">
                <a16:creationId xmlns:a16="http://schemas.microsoft.com/office/drawing/2014/main" id="{51F624F6-A000-481C-884F-528E653E422A}"/>
              </a:ext>
            </a:extLst>
          </p:cNvPr>
          <p:cNvSpPr>
            <a:spLocks/>
          </p:cNvSpPr>
          <p:nvPr/>
        </p:nvSpPr>
        <p:spPr bwMode="auto">
          <a:xfrm>
            <a:off x="5659438" y="5435600"/>
            <a:ext cx="622300" cy="392113"/>
          </a:xfrm>
          <a:custGeom>
            <a:avLst/>
            <a:gdLst>
              <a:gd name="T0" fmla="*/ 0 w 622523"/>
              <a:gd name="T1" fmla="*/ 0 h 675502"/>
              <a:gd name="T2" fmla="*/ 501069 w 622523"/>
              <a:gd name="T3" fmla="*/ 677 h 675502"/>
              <a:gd name="T4" fmla="*/ 591429 w 622523"/>
              <a:gd name="T5" fmla="*/ 3018 h 675502"/>
              <a:gd name="T6" fmla="*/ 566785 w 622523"/>
              <a:gd name="T7" fmla="*/ 4559 h 675502"/>
              <a:gd name="T8" fmla="*/ 8214 w 622523"/>
              <a:gd name="T9" fmla="*/ 5052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F4F5DA34-DE33-4FD4-8543-05A034BE8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08976"/>
            <a:ext cx="6347713" cy="1320800"/>
          </a:xfrm>
        </p:spPr>
        <p:txBody>
          <a:bodyPr/>
          <a:lstStyle/>
          <a:p>
            <a:r>
              <a:rPr lang="en-GB" altLang="en-US" dirty="0"/>
              <a:t>Exercise 4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3B71EF8B-D07A-4C4A-A39B-7956E76C3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Create an array to containing two values entered by the user. </a:t>
            </a:r>
            <a:br>
              <a:rPr lang="en-GB" altLang="en-US"/>
            </a:br>
            <a:r>
              <a:rPr lang="en-GB" altLang="en-US"/>
              <a:t>Swap the values contained in the array</a:t>
            </a:r>
            <a:br>
              <a:rPr lang="en-GB" altLang="en-US"/>
            </a:br>
            <a:r>
              <a:rPr lang="en-GB" altLang="en-US"/>
              <a:t>Display the contents of the array</a:t>
            </a:r>
          </a:p>
          <a:p>
            <a:endParaRPr lang="en-GB" altLang="en-US"/>
          </a:p>
          <a:p>
            <a:r>
              <a:rPr lang="en-GB" altLang="en-US"/>
              <a:t>Create an array to contains the values “One”, “Two” and “Three”</a:t>
            </a:r>
            <a:br>
              <a:rPr lang="en-GB" altLang="en-US"/>
            </a:br>
            <a:r>
              <a:rPr lang="en-GB" altLang="en-US"/>
              <a:t>Reverse the contents of the array, so the first array element now contains “Three” and the last contains “One”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2E784CE8-7690-45BA-AA9E-C9CC68BAD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980616B-7FF6-41D8-B1C2-4E8C42FDFDF5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Using the array write and read patterns together: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F569FF48-ED4B-42DA-A35C-BAFD7B6AC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03164"/>
            <a:ext cx="6347713" cy="1320800"/>
          </a:xfrm>
        </p:spPr>
        <p:txBody>
          <a:bodyPr/>
          <a:lstStyle/>
          <a:p>
            <a:r>
              <a:rPr lang="en-GB" altLang="en-US" dirty="0"/>
              <a:t>Exercise 5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B83B4074-B451-4517-8379-CF9115340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1331913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Create an array to containing six numbers entered by the user. Reverse the contents of the array and display the contents.</a:t>
            </a:r>
          </a:p>
          <a:p>
            <a:pPr>
              <a:defRPr/>
            </a:pPr>
            <a:r>
              <a:rPr lang="en-GB" altLang="en-US" dirty="0"/>
              <a:t>You will need three swaps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altLang="en-US" dirty="0"/>
          </a:p>
        </p:txBody>
      </p:sp>
      <p:sp>
        <p:nvSpPr>
          <p:cNvPr id="19459" name="Footer Placeholder 3">
            <a:extLst>
              <a:ext uri="{FF2B5EF4-FFF2-40B4-BE49-F238E27FC236}">
                <a16:creationId xmlns:a16="http://schemas.microsoft.com/office/drawing/2014/main" id="{7BFA8D23-2EEE-4268-B1C4-EA007FAB6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32FA76A-57BB-4512-87F0-24DB05791738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Using the array write and read patterns together:</a:t>
            </a:r>
          </a:p>
        </p:txBody>
      </p:sp>
      <p:sp>
        <p:nvSpPr>
          <p:cNvPr id="19462" name="Rectangle 5">
            <a:extLst>
              <a:ext uri="{FF2B5EF4-FFF2-40B4-BE49-F238E27FC236}">
                <a16:creationId xmlns:a16="http://schemas.microsoft.com/office/drawing/2014/main" id="{8122AAFD-91D5-4757-BDDB-88CBFF55F0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3438525"/>
            <a:ext cx="93027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19463" name="Rectangle 6">
            <a:extLst>
              <a:ext uri="{FF2B5EF4-FFF2-40B4-BE49-F238E27FC236}">
                <a16:creationId xmlns:a16="http://schemas.microsoft.com/office/drawing/2014/main" id="{528F04B2-AD79-43FA-BC40-9C747A7D2C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075" y="3443288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19464" name="Rectangle 7">
            <a:extLst>
              <a:ext uri="{FF2B5EF4-FFF2-40B4-BE49-F238E27FC236}">
                <a16:creationId xmlns:a16="http://schemas.microsoft.com/office/drawing/2014/main" id="{0B32C483-1305-4901-8FC5-0D503946B0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376078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19465" name="Rectangle 8">
            <a:extLst>
              <a:ext uri="{FF2B5EF4-FFF2-40B4-BE49-F238E27FC236}">
                <a16:creationId xmlns:a16="http://schemas.microsoft.com/office/drawing/2014/main" id="{0028856B-6BEE-4A49-8F9D-6D9327E737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075" y="3763963"/>
            <a:ext cx="56832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19466" name="Rectangle 9">
            <a:extLst>
              <a:ext uri="{FF2B5EF4-FFF2-40B4-BE49-F238E27FC236}">
                <a16:creationId xmlns:a16="http://schemas.microsoft.com/office/drawing/2014/main" id="{88D5F13B-66CE-4266-9E3C-5841463A7F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1100" y="408622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19467" name="Rectangle 10">
            <a:extLst>
              <a:ext uri="{FF2B5EF4-FFF2-40B4-BE49-F238E27FC236}">
                <a16:creationId xmlns:a16="http://schemas.microsoft.com/office/drawing/2014/main" id="{D26F4D21-7D10-45C5-9AE9-AD548BD824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075" y="408146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19468" name="Rectangle 11">
            <a:extLst>
              <a:ext uri="{FF2B5EF4-FFF2-40B4-BE49-F238E27FC236}">
                <a16:creationId xmlns:a16="http://schemas.microsoft.com/office/drawing/2014/main" id="{E3111C98-6760-4403-B323-21E8AAA9EF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440372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19469" name="Rectangle 12">
            <a:extLst>
              <a:ext uri="{FF2B5EF4-FFF2-40B4-BE49-F238E27FC236}">
                <a16:creationId xmlns:a16="http://schemas.microsoft.com/office/drawing/2014/main" id="{0EB17479-4E26-478B-B9DE-116496EA95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7375" y="4406900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19470" name="Rectangle 13">
            <a:extLst>
              <a:ext uri="{FF2B5EF4-FFF2-40B4-BE49-F238E27FC236}">
                <a16:creationId xmlns:a16="http://schemas.microsoft.com/office/drawing/2014/main" id="{8C60F1A9-58FD-4D94-9274-6D95F05C08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75" y="3443288"/>
            <a:ext cx="931863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sp>
        <p:nvSpPr>
          <p:cNvPr id="19471" name="Rectangle 14">
            <a:extLst>
              <a:ext uri="{FF2B5EF4-FFF2-40B4-BE49-F238E27FC236}">
                <a16:creationId xmlns:a16="http://schemas.microsoft.com/office/drawing/2014/main" id="{A8CBDA83-E01B-4B84-BA38-A98DC441EF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5550" y="344805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19472" name="Rectangle 15">
            <a:extLst>
              <a:ext uri="{FF2B5EF4-FFF2-40B4-BE49-F238E27FC236}">
                <a16:creationId xmlns:a16="http://schemas.microsoft.com/office/drawing/2014/main" id="{6C7F63C3-26E1-4984-B3ED-5AA3D5E95E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75" y="3763963"/>
            <a:ext cx="931863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19473" name="Rectangle 16">
            <a:extLst>
              <a:ext uri="{FF2B5EF4-FFF2-40B4-BE49-F238E27FC236}">
                <a16:creationId xmlns:a16="http://schemas.microsoft.com/office/drawing/2014/main" id="{108F1408-28AA-4EDB-9D6D-69E8ED82C9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5550" y="376872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19474" name="Rectangle 17">
            <a:extLst>
              <a:ext uri="{FF2B5EF4-FFF2-40B4-BE49-F238E27FC236}">
                <a16:creationId xmlns:a16="http://schemas.microsoft.com/office/drawing/2014/main" id="{321F80C0-7A02-4CF9-9A68-8E125626F9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86575" y="4089400"/>
            <a:ext cx="931863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19475" name="Rectangle 18">
            <a:extLst>
              <a:ext uri="{FF2B5EF4-FFF2-40B4-BE49-F238E27FC236}">
                <a16:creationId xmlns:a16="http://schemas.microsoft.com/office/drawing/2014/main" id="{18C71475-9DDC-4D83-AB9A-7CC6AF7DEB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5550" y="4086225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19476" name="Rectangle 19">
            <a:extLst>
              <a:ext uri="{FF2B5EF4-FFF2-40B4-BE49-F238E27FC236}">
                <a16:creationId xmlns:a16="http://schemas.microsoft.com/office/drawing/2014/main" id="{C8E02B38-F900-4A7F-B66B-EC8039DE29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75" y="4406900"/>
            <a:ext cx="931863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19477" name="Rectangle 20">
            <a:extLst>
              <a:ext uri="{FF2B5EF4-FFF2-40B4-BE49-F238E27FC236}">
                <a16:creationId xmlns:a16="http://schemas.microsoft.com/office/drawing/2014/main" id="{9713F1FC-5DF6-4FF5-8F94-5A8B8C8703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94438" y="4411663"/>
            <a:ext cx="579437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19478" name="TextBox 1">
            <a:extLst>
              <a:ext uri="{FF2B5EF4-FFF2-40B4-BE49-F238E27FC236}">
                <a16:creationId xmlns:a16="http://schemas.microsoft.com/office/drawing/2014/main" id="{13B82F64-6FA2-47E7-B44D-26CF1A9491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2425" y="3889375"/>
            <a:ext cx="13382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</p:txBody>
      </p:sp>
      <p:sp>
        <p:nvSpPr>
          <p:cNvPr id="19479" name="Rectangle 9">
            <a:extLst>
              <a:ext uri="{FF2B5EF4-FFF2-40B4-BE49-F238E27FC236}">
                <a16:creationId xmlns:a16="http://schemas.microsoft.com/office/drawing/2014/main" id="{695A8D86-091A-433A-8DCC-D9086226EA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47323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19480" name="Rectangle 10">
            <a:extLst>
              <a:ext uri="{FF2B5EF4-FFF2-40B4-BE49-F238E27FC236}">
                <a16:creationId xmlns:a16="http://schemas.microsoft.com/office/drawing/2014/main" id="{893B7530-252C-4313-943B-A48EFA9FA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7375" y="4727575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9481" name="Rectangle 11">
            <a:extLst>
              <a:ext uri="{FF2B5EF4-FFF2-40B4-BE49-F238E27FC236}">
                <a16:creationId xmlns:a16="http://schemas.microsoft.com/office/drawing/2014/main" id="{CD15DDF1-429C-4A56-A33F-4B9403C4B4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5700" y="50498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sp>
        <p:nvSpPr>
          <p:cNvPr id="19482" name="Rectangle 12">
            <a:extLst>
              <a:ext uri="{FF2B5EF4-FFF2-40B4-BE49-F238E27FC236}">
                <a16:creationId xmlns:a16="http://schemas.microsoft.com/office/drawing/2014/main" id="{C6F47D80-B375-4447-A29E-65DC218805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4675" y="505301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19483" name="Rectangle 9">
            <a:extLst>
              <a:ext uri="{FF2B5EF4-FFF2-40B4-BE49-F238E27FC236}">
                <a16:creationId xmlns:a16="http://schemas.microsoft.com/office/drawing/2014/main" id="{4CD683FB-4FFE-4E73-A9BB-2C3F9FEF3E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75" y="472916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19484" name="Rectangle 10">
            <a:extLst>
              <a:ext uri="{FF2B5EF4-FFF2-40B4-BE49-F238E27FC236}">
                <a16:creationId xmlns:a16="http://schemas.microsoft.com/office/drawing/2014/main" id="{EAFFD7EB-CB04-47E5-B3B6-C86964D3D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92850" y="4724400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9485" name="Rectangle 11">
            <a:extLst>
              <a:ext uri="{FF2B5EF4-FFF2-40B4-BE49-F238E27FC236}">
                <a16:creationId xmlns:a16="http://schemas.microsoft.com/office/drawing/2014/main" id="{2E339D6A-FFA8-4A0A-B421-ADB85AAE45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1175" y="504666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19486" name="Rectangle 12">
            <a:extLst>
              <a:ext uri="{FF2B5EF4-FFF2-40B4-BE49-F238E27FC236}">
                <a16:creationId xmlns:a16="http://schemas.microsoft.com/office/drawing/2014/main" id="{CA858E16-5B3B-49D3-84ED-66E7295382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0150" y="5049838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7F509AB5-A6FA-44D1-B147-C3F8269F4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Mixing Patterns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31E47E29-7B3E-4203-B4E3-6977AA2C3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When we want to perform the same operation on all the elements of an array we can mix the </a:t>
            </a:r>
            <a:r>
              <a:rPr lang="en-GB" altLang="en-US" b="1"/>
              <a:t>counting loop pattern</a:t>
            </a:r>
            <a:r>
              <a:rPr lang="en-GB" altLang="en-US"/>
              <a:t> with the </a:t>
            </a:r>
            <a:r>
              <a:rPr lang="en-GB" altLang="en-US" b="1"/>
              <a:t>array read/write patterns</a:t>
            </a:r>
          </a:p>
          <a:p>
            <a:endParaRPr lang="en-GB" altLang="en-US"/>
          </a:p>
          <a:p>
            <a:r>
              <a:rPr lang="en-GB" altLang="en-US"/>
              <a:t>BE CAREFUL:</a:t>
            </a:r>
            <a:br>
              <a:rPr lang="en-GB" altLang="en-US"/>
            </a:br>
            <a:r>
              <a:rPr lang="en-GB" altLang="en-US"/>
              <a:t>AS A BEGINNER THIS IS MORE DIFFICULT BECAUSE WE HAVE TO COMBINE TWO PATTERNS</a:t>
            </a:r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9EA34675-7B6A-4B4C-AE7D-AB9A9C5E4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72FB2CC1-79C9-4781-8832-9B42971EE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Counting Loop Pattern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DBEF0755-6668-4BF4-B149-8B859B626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for(count = 0; count &lt; MAX_VALUES; count++)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/>
              <a:t>count</a:t>
            </a:r>
            <a:r>
              <a:rPr lang="en-GB" altLang="en-US" sz="2800" b="1"/>
              <a:t>]</a:t>
            </a:r>
            <a:r>
              <a:rPr lang="en-GB" altLang="en-US"/>
              <a:t> = value;     // Array Write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	</a:t>
            </a:r>
            <a:r>
              <a:rPr lang="en-GB" altLang="en-US" sz="2800" b="1"/>
              <a:t>OR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</a:t>
            </a:r>
            <a:r>
              <a:rPr lang="en-GB" altLang="en-US" i="1"/>
              <a:t>result</a:t>
            </a:r>
            <a:r>
              <a:rPr lang="en-GB" altLang="en-US"/>
              <a:t> =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/>
              <a:t>count</a:t>
            </a:r>
            <a:r>
              <a:rPr lang="en-GB" altLang="en-US" sz="2800" b="1"/>
              <a:t>]</a:t>
            </a:r>
            <a:r>
              <a:rPr lang="en-GB" altLang="en-US"/>
              <a:t>;     // Array Read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}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21508" name="Footer Placeholder 3">
            <a:extLst>
              <a:ext uri="{FF2B5EF4-FFF2-40B4-BE49-F238E27FC236}">
                <a16:creationId xmlns:a16="http://schemas.microsoft.com/office/drawing/2014/main" id="{5D290376-D12B-499E-9512-06D05687A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075081F-A153-45F1-8409-FA4E01447985}"/>
              </a:ext>
            </a:extLst>
          </p:cNvPr>
          <p:cNvGrpSpPr>
            <a:grpSpLocks/>
          </p:cNvGrpSpPr>
          <p:nvPr/>
        </p:nvGrpSpPr>
        <p:grpSpPr bwMode="auto">
          <a:xfrm>
            <a:off x="2562225" y="1062038"/>
            <a:ext cx="2808288" cy="2587625"/>
            <a:chOff x="2561968" y="1062681"/>
            <a:chExt cx="2808987" cy="2586681"/>
          </a:xfrm>
        </p:grpSpPr>
        <p:sp>
          <p:nvSpPr>
            <p:cNvPr id="21513" name="TextBox 1">
              <a:extLst>
                <a:ext uri="{FF2B5EF4-FFF2-40B4-BE49-F238E27FC236}">
                  <a16:creationId xmlns:a16="http://schemas.microsoft.com/office/drawing/2014/main" id="{FDCCCC51-C74D-432C-BB94-7CFB7F6CD9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14119" y="1062681"/>
              <a:ext cx="155683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Starts at zero</a:t>
              </a:r>
            </a:p>
          </p:txBody>
        </p:sp>
        <p:cxnSp>
          <p:nvCxnSpPr>
            <p:cNvPr id="21514" name="Straight Arrow Connector 3">
              <a:extLst>
                <a:ext uri="{FF2B5EF4-FFF2-40B4-BE49-F238E27FC236}">
                  <a16:creationId xmlns:a16="http://schemas.microsoft.com/office/drawing/2014/main" id="{75CDE961-6ADA-4A8C-BB37-E9A673F22D0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561968" y="1432013"/>
              <a:ext cx="1573427" cy="29201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15" name="Straight Arrow Connector 5">
              <a:extLst>
                <a:ext uri="{FF2B5EF4-FFF2-40B4-BE49-F238E27FC236}">
                  <a16:creationId xmlns:a16="http://schemas.microsoft.com/office/drawing/2014/main" id="{F12F7061-AC16-4E4F-ABB7-B1C079A1DDE3}"/>
                </a:ext>
              </a:extLst>
            </p:cNvPr>
            <p:cNvCxnSpPr>
              <a:cxnSpLocks noChangeShapeType="1"/>
              <a:stCxn id="21513" idx="2"/>
            </p:cNvCxnSpPr>
            <p:nvPr/>
          </p:nvCxnSpPr>
          <p:spPr bwMode="auto">
            <a:xfrm flipH="1">
              <a:off x="3707027" y="1432013"/>
              <a:ext cx="885510" cy="1204095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16" name="Straight Arrow Connector 7">
              <a:extLst>
                <a:ext uri="{FF2B5EF4-FFF2-40B4-BE49-F238E27FC236}">
                  <a16:creationId xmlns:a16="http://schemas.microsoft.com/office/drawing/2014/main" id="{DC5DF37F-DDDB-46C7-8387-82143A0271F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4456670" y="1432013"/>
              <a:ext cx="395416" cy="2217349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21510" name="TextBox 1">
            <a:extLst>
              <a:ext uri="{FF2B5EF4-FFF2-40B4-BE49-F238E27FC236}">
                <a16:creationId xmlns:a16="http://schemas.microsoft.com/office/drawing/2014/main" id="{DD0671ED-C6EB-4680-8249-BCF4090671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0915" y="5948497"/>
            <a:ext cx="54864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dirty="0">
                <a:solidFill>
                  <a:srgbClr val="FF0000"/>
                </a:solidFill>
              </a:rPr>
              <a:t>Note the count can be used as an index into the array because both start with 0</a:t>
            </a:r>
          </a:p>
        </p:txBody>
      </p:sp>
      <p:sp>
        <p:nvSpPr>
          <p:cNvPr id="21511" name="TextBox 2">
            <a:extLst>
              <a:ext uri="{FF2B5EF4-FFF2-40B4-BE49-F238E27FC236}">
                <a16:creationId xmlns:a16="http://schemas.microsoft.com/office/drawing/2014/main" id="{D8E1DBC0-D395-45A6-9B0D-106AE2DE0B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04025" y="969963"/>
            <a:ext cx="21812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MAX_VALUES is the array length and the maximum count</a:t>
            </a:r>
          </a:p>
        </p:txBody>
      </p:sp>
      <p:cxnSp>
        <p:nvCxnSpPr>
          <p:cNvPr id="21512" name="Straight Arrow Connector 4">
            <a:extLst>
              <a:ext uri="{FF2B5EF4-FFF2-40B4-BE49-F238E27FC236}">
                <a16:creationId xmlns:a16="http://schemas.microsoft.com/office/drawing/2014/main" id="{9DFDD170-EA71-408E-B9B1-BEADB0EC24C8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5272088" y="1439863"/>
            <a:ext cx="1531937" cy="36353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103554A5-EB02-4815-93A8-B2C2F0B41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250" y="0"/>
            <a:ext cx="8721725" cy="84455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Exercise 6</a:t>
            </a:r>
            <a:br>
              <a:rPr lang="en-GB" altLang="en-US" dirty="0"/>
            </a:br>
            <a:r>
              <a:rPr lang="en-GB" altLang="en-US" dirty="0"/>
              <a:t>Using Counting Loop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20CFCCD5-5F91-4C4D-A4DF-26ADA61D2E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1681163"/>
            <a:ext cx="3756025" cy="4275137"/>
          </a:xfrm>
        </p:spPr>
        <p:txBody>
          <a:bodyPr/>
          <a:lstStyle/>
          <a:p>
            <a:r>
              <a:rPr lang="en-GB" altLang="en-US"/>
              <a:t>Store an array of 5 whole numbers entered by the user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After they have all been entered print the numbers in the order they were entered</a:t>
            </a: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3532B13E-665E-4623-B60B-ACA316886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2533" name="Content Placeholder 2">
            <a:extLst>
              <a:ext uri="{FF2B5EF4-FFF2-40B4-BE49-F238E27FC236}">
                <a16:creationId xmlns:a16="http://schemas.microsoft.com/office/drawing/2014/main" id="{6BB10DF1-6D46-443B-9A98-3A4089B8B6AB}"/>
              </a:ext>
            </a:extLst>
          </p:cNvPr>
          <p:cNvSpPr txBox="1">
            <a:spLocks/>
          </p:cNvSpPr>
          <p:nvPr/>
        </p:nvSpPr>
        <p:spPr bwMode="auto">
          <a:xfrm>
            <a:off x="4559300" y="2987675"/>
            <a:ext cx="4024313" cy="284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22534" name="Content Placeholder 2">
            <a:extLst>
              <a:ext uri="{FF2B5EF4-FFF2-40B4-BE49-F238E27FC236}">
                <a16:creationId xmlns:a16="http://schemas.microsoft.com/office/drawing/2014/main" id="{A05371AE-2E80-49F8-9C5A-54BAB0BE795D}"/>
              </a:ext>
            </a:extLst>
          </p:cNvPr>
          <p:cNvSpPr txBox="1">
            <a:spLocks/>
          </p:cNvSpPr>
          <p:nvPr/>
        </p:nvSpPr>
        <p:spPr bwMode="auto">
          <a:xfrm>
            <a:off x="4695825" y="1676400"/>
            <a:ext cx="3756025" cy="427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Store an array of 10 words entered by the user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After they have all been entered print the words in the order they were entered.</a:t>
            </a:r>
            <a:br>
              <a:rPr lang="en-GB" altLang="en-US"/>
            </a:br>
            <a:endParaRPr lang="en-GB" altLang="en-US"/>
          </a:p>
          <a:p>
            <a:r>
              <a:rPr lang="en-GB" altLang="en-US"/>
              <a:t>Ask the user to enter 7 prices. Once all the prices have been entered, display them all </a:t>
            </a:r>
            <a:r>
              <a:rPr lang="en-GB" altLang="en-US" b="1"/>
              <a:t>and the total cost</a:t>
            </a:r>
            <a:r>
              <a:rPr lang="en-GB" altLang="en-US"/>
              <a:t>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993CB0A2-8F4C-4D81-8423-3665D2EFF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7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192788C8-41C7-462E-BB5D-E4765D1DF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03325"/>
            <a:ext cx="7029450" cy="4635500"/>
          </a:xfrm>
        </p:spPr>
        <p:txBody>
          <a:bodyPr/>
          <a:lstStyle/>
          <a:p>
            <a:r>
              <a:rPr lang="en-GB" altLang="en-US"/>
              <a:t>You can create an array using a variable to specify the array length</a:t>
            </a:r>
          </a:p>
          <a:p>
            <a:endParaRPr lang="en-GB" altLang="en-US"/>
          </a:p>
          <a:p>
            <a:r>
              <a:rPr lang="en-GB" altLang="en-US" b="1"/>
              <a:t>Ask the user how many words they wish to enter</a:t>
            </a:r>
          </a:p>
          <a:p>
            <a:r>
              <a:rPr lang="en-GB" altLang="en-US"/>
              <a:t>Read the words entered by the user</a:t>
            </a:r>
          </a:p>
          <a:p>
            <a:r>
              <a:rPr lang="en-GB" altLang="en-US"/>
              <a:t>After they have all been entered print all the words they entered</a:t>
            </a:r>
          </a:p>
          <a:p>
            <a:endParaRPr lang="en-GB" altLang="en-US"/>
          </a:p>
          <a:p>
            <a:r>
              <a:rPr lang="en-GB" altLang="en-US"/>
              <a:t>Additional Exercise:</a:t>
            </a:r>
            <a:br>
              <a:rPr lang="en-GB" altLang="en-US"/>
            </a:br>
            <a:r>
              <a:rPr lang="en-GB" altLang="en-US"/>
              <a:t>Display all the words entered but in reverse order.</a:t>
            </a:r>
          </a:p>
          <a:p>
            <a:endParaRPr lang="en-GB" altLang="en-US"/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AA4A3EC8-F413-4D49-9972-8832DB847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3557" name="TextBox 4">
            <a:extLst>
              <a:ext uri="{FF2B5EF4-FFF2-40B4-BE49-F238E27FC236}">
                <a16:creationId xmlns:a16="http://schemas.microsoft.com/office/drawing/2014/main" id="{3E2CDC17-6211-479B-A0B5-D95D69FEF1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4238" y="4918075"/>
            <a:ext cx="2276475" cy="1477963"/>
          </a:xfrm>
          <a:prstGeom prst="rect">
            <a:avLst/>
          </a:prstGeom>
          <a:noFill/>
          <a:ln w="222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How many words? </a:t>
            </a:r>
            <a:r>
              <a:rPr kumimoji="0" lang="en-GB" altLang="en-US" sz="1800" b="1"/>
              <a:t>3</a:t>
            </a:r>
            <a:br>
              <a:rPr kumimoji="0" lang="en-GB" altLang="en-US" sz="1800"/>
            </a:br>
            <a:r>
              <a:rPr kumimoji="0" lang="en-GB" altLang="en-US" sz="1800"/>
              <a:t>Enter word: </a:t>
            </a:r>
            <a:r>
              <a:rPr kumimoji="0" lang="en-GB" altLang="en-US" sz="1800" b="1"/>
              <a:t>one</a:t>
            </a:r>
            <a:br>
              <a:rPr kumimoji="0" lang="en-GB" altLang="en-US" sz="1800"/>
            </a:br>
            <a:r>
              <a:rPr kumimoji="0" lang="en-GB" altLang="en-US" sz="1800"/>
              <a:t>Enter word: </a:t>
            </a:r>
            <a:r>
              <a:rPr kumimoji="0" lang="en-GB" altLang="en-US" sz="1800" b="1"/>
              <a:t>dog</a:t>
            </a:r>
            <a:br>
              <a:rPr kumimoji="0" lang="en-GB" altLang="en-US" sz="1800"/>
            </a:br>
            <a:r>
              <a:rPr kumimoji="0" lang="en-GB" altLang="en-US" sz="1800"/>
              <a:t>Enter word: </a:t>
            </a:r>
            <a:r>
              <a:rPr kumimoji="0" lang="en-GB" altLang="en-US" sz="1800" b="1"/>
              <a:t>hat</a:t>
            </a:r>
            <a:br>
              <a:rPr kumimoji="0" lang="en-GB" altLang="en-US" sz="1800"/>
            </a:br>
            <a:r>
              <a:rPr kumimoji="0" lang="en-GB" altLang="en-US" sz="1800"/>
              <a:t>hat dog cat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80F9DE99-7530-49CE-9CB7-A79E1116B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Mixing Patterns</a:t>
            </a:r>
            <a:br>
              <a:rPr lang="en-GB" altLang="en-US"/>
            </a:br>
            <a:r>
              <a:rPr lang="en-GB" altLang="en-US"/>
              <a:t>(“Array counting loop” and “if” patterns)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EC977-17E9-4C71-84E5-11705DF69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/>
              <a:t>You can mix loops and branches so that loops may contain if statements and if statements may contain loops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 classic example of this is where we wish to test elements in an array until some condition is true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for(count = 0; count &lt; MAX_VALUE; count++)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if(</a:t>
            </a:r>
            <a:r>
              <a:rPr lang="en-GB" i="1" dirty="0"/>
              <a:t>array</a:t>
            </a:r>
            <a:r>
              <a:rPr lang="en-GB" dirty="0"/>
              <a:t>[count] &gt; </a:t>
            </a:r>
            <a:r>
              <a:rPr lang="en-GB" i="1" dirty="0" err="1"/>
              <a:t>maxValue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  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       break;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}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}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25F50CDF-90BB-4D40-9617-AFDAFA885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4581" name="TextBox 4">
            <a:extLst>
              <a:ext uri="{FF2B5EF4-FFF2-40B4-BE49-F238E27FC236}">
                <a16:creationId xmlns:a16="http://schemas.microsoft.com/office/drawing/2014/main" id="{5526A961-F4DC-4372-A16A-5AD007430F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02013" y="5199063"/>
            <a:ext cx="28924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Leave loop early when condition is true i.e. value in array (at index = count) is greater than maxValue</a:t>
            </a:r>
          </a:p>
        </p:txBody>
      </p:sp>
      <p:cxnSp>
        <p:nvCxnSpPr>
          <p:cNvPr id="24582" name="Straight Arrow Connector 6">
            <a:extLst>
              <a:ext uri="{FF2B5EF4-FFF2-40B4-BE49-F238E27FC236}">
                <a16:creationId xmlns:a16="http://schemas.microsoft.com/office/drawing/2014/main" id="{A0AF5CD8-28BD-4AC7-B935-BFF1A04A6665}"/>
              </a:ext>
            </a:extLst>
          </p:cNvPr>
          <p:cNvCxnSpPr>
            <a:cxnSpLocks noChangeShapeType="1"/>
            <a:stCxn id="24581" idx="1"/>
          </p:cNvCxnSpPr>
          <p:nvPr/>
        </p:nvCxnSpPr>
        <p:spPr bwMode="auto">
          <a:xfrm flipH="1" flipV="1">
            <a:off x="2859088" y="5419725"/>
            <a:ext cx="542925" cy="3794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583" name="Straight Arrow Connector 8">
            <a:extLst>
              <a:ext uri="{FF2B5EF4-FFF2-40B4-BE49-F238E27FC236}">
                <a16:creationId xmlns:a16="http://schemas.microsoft.com/office/drawing/2014/main" id="{49C084CD-E1C8-48AE-8D6F-055361B12EC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3641725" y="4914900"/>
            <a:ext cx="312738" cy="2841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A1C33B9E-A818-46C7-AC1C-5A8F6D4DC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8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484E201C-3925-4F09-9B0A-65CA3472D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Allow the user to enter 5 values</a:t>
            </a:r>
            <a:br>
              <a:rPr lang="en-GB" altLang="en-US"/>
            </a:br>
            <a:r>
              <a:rPr lang="en-GB" altLang="en-US"/>
              <a:t>Once all the numbers have been entered, search the values to display the </a:t>
            </a:r>
            <a:r>
              <a:rPr lang="en-GB" altLang="en-US" b="1"/>
              <a:t>first</a:t>
            </a:r>
            <a:r>
              <a:rPr lang="en-GB" altLang="en-US"/>
              <a:t> </a:t>
            </a:r>
            <a:r>
              <a:rPr lang="en-GB" altLang="en-US" b="1" u="sng"/>
              <a:t>even</a:t>
            </a:r>
            <a:r>
              <a:rPr lang="en-GB" altLang="en-US"/>
              <a:t> value found or “None found”</a:t>
            </a:r>
            <a:br>
              <a:rPr lang="en-GB" altLang="en-US"/>
            </a:br>
            <a:r>
              <a:rPr lang="en-GB" altLang="en-US"/>
              <a:t>Enter: </a:t>
            </a:r>
            <a:r>
              <a:rPr lang="en-GB" altLang="en-US" b="1"/>
              <a:t>5</a:t>
            </a:r>
            <a:br>
              <a:rPr lang="en-GB" altLang="en-US"/>
            </a:br>
            <a:r>
              <a:rPr lang="en-GB" altLang="en-US"/>
              <a:t>Enter: </a:t>
            </a:r>
            <a:r>
              <a:rPr lang="en-GB" altLang="en-US" b="1"/>
              <a:t>6</a:t>
            </a:r>
            <a:br>
              <a:rPr lang="en-GB" altLang="en-US"/>
            </a:br>
            <a:r>
              <a:rPr lang="en-GB" altLang="en-US"/>
              <a:t>….</a:t>
            </a:r>
            <a:br>
              <a:rPr lang="en-GB" altLang="en-US"/>
            </a:br>
            <a:r>
              <a:rPr lang="en-GB" altLang="en-US"/>
              <a:t>Enter: </a:t>
            </a:r>
            <a:r>
              <a:rPr lang="en-GB" altLang="en-US" b="1"/>
              <a:t>4</a:t>
            </a:r>
            <a:br>
              <a:rPr lang="en-GB" altLang="en-US"/>
            </a:br>
            <a:r>
              <a:rPr lang="en-GB" altLang="en-US"/>
              <a:t>First Even Number is 6</a:t>
            </a:r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B103B93E-16F6-4D1E-83E4-B29DC6DB6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5605" name="TextBox 1">
            <a:extLst>
              <a:ext uri="{FF2B5EF4-FFF2-40B4-BE49-F238E27FC236}">
                <a16:creationId xmlns:a16="http://schemas.microsoft.com/office/drawing/2014/main" id="{E976733B-A83E-48DA-AC7C-2B9AC7056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10025" y="4862513"/>
            <a:ext cx="4933950" cy="1570037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What do we mean by an “even” number ?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Hint: The modulus (%) operator returns the remainder of any division e.g. </a:t>
            </a:r>
            <a:br>
              <a:rPr kumimoji="0" lang="en-GB" altLang="en-US" sz="1800"/>
            </a:br>
            <a:r>
              <a:rPr kumimoji="0" lang="en-GB" altLang="en-US" sz="1800"/>
              <a:t>6 % 5 = 0</a:t>
            </a:r>
            <a:r>
              <a:rPr kumimoji="0" lang="en-GB" altLang="en-US" sz="2400" b="1"/>
              <a:t>.</a:t>
            </a:r>
            <a:r>
              <a:rPr kumimoji="0" lang="en-GB" altLang="en-US" sz="1800"/>
              <a:t>20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10 % 5 = 0    </a:t>
            </a:r>
            <a:r>
              <a:rPr kumimoji="0" lang="en-GB" altLang="en-US" sz="1800">
                <a:sym typeface="Wingdings" panose="05000000000000000000" pitchFamily="2" charset="2"/>
              </a:rPr>
              <a:t> no remainder</a:t>
            </a:r>
            <a:endParaRPr kumimoji="0" lang="en-GB" altLang="en-US" sz="1800"/>
          </a:p>
        </p:txBody>
      </p:sp>
      <p:cxnSp>
        <p:nvCxnSpPr>
          <p:cNvPr id="25606" name="Straight Arrow Connector 3">
            <a:extLst>
              <a:ext uri="{FF2B5EF4-FFF2-40B4-BE49-F238E27FC236}">
                <a16:creationId xmlns:a16="http://schemas.microsoft.com/office/drawing/2014/main" id="{7E6FE9A2-DF64-4105-8634-858B6C04F120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4654550" y="2792413"/>
            <a:ext cx="1335088" cy="20589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F22597E1-C585-4DA1-A29C-190956D9C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Search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FEDEE-D205-4760-A603-11BDA0F3FE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bool found = false;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for(count = 0; count &lt; MAX_VALUE; count++)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if(</a:t>
            </a:r>
            <a:r>
              <a:rPr lang="en-GB" i="1" dirty="0"/>
              <a:t>array</a:t>
            </a:r>
            <a:r>
              <a:rPr lang="en-GB" dirty="0"/>
              <a:t>[count] == </a:t>
            </a:r>
            <a:r>
              <a:rPr lang="en-GB" i="1" dirty="0" err="1"/>
              <a:t>searchValue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  {</a:t>
            </a:r>
            <a:br>
              <a:rPr lang="en-GB" dirty="0"/>
            </a:br>
            <a:r>
              <a:rPr lang="en-GB" dirty="0"/>
              <a:t>             found = true;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       break;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}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}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B38096CC-9674-4564-8B05-D0D2EB403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91171648-7167-4565-BA92-09634951A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9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3DCD0D7E-7EEB-4366-922B-CABA73668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900" y="1549400"/>
            <a:ext cx="7377113" cy="4892675"/>
          </a:xfrm>
        </p:spPr>
        <p:txBody>
          <a:bodyPr/>
          <a:lstStyle/>
          <a:p>
            <a:r>
              <a:rPr lang="en-GB" altLang="en-US"/>
              <a:t>Allow the user to enter 5 words</a:t>
            </a:r>
            <a:br>
              <a:rPr lang="en-GB" altLang="en-US"/>
            </a:br>
            <a:r>
              <a:rPr lang="en-GB" altLang="en-US"/>
              <a:t>A second user can the search for a word that was previously entered and print out “found it” or “not found”</a:t>
            </a:r>
            <a:br>
              <a:rPr lang="en-GB" altLang="en-US"/>
            </a:br>
            <a:r>
              <a:rPr lang="en-GB" altLang="en-US"/>
              <a:t>Enter word: </a:t>
            </a:r>
            <a:r>
              <a:rPr lang="en-GB" altLang="en-US" b="1"/>
              <a:t>Dog</a:t>
            </a:r>
            <a:br>
              <a:rPr lang="en-GB" altLang="en-US"/>
            </a:br>
            <a:r>
              <a:rPr lang="en-GB" altLang="en-US"/>
              <a:t>Enter word: </a:t>
            </a:r>
            <a:r>
              <a:rPr lang="en-GB" altLang="en-US" b="1"/>
              <a:t>Cat</a:t>
            </a:r>
            <a:br>
              <a:rPr lang="en-GB" altLang="en-US"/>
            </a:br>
            <a:r>
              <a:rPr lang="en-GB" altLang="en-US"/>
              <a:t>……</a:t>
            </a:r>
            <a:br>
              <a:rPr lang="en-GB" altLang="en-US"/>
            </a:br>
            <a:r>
              <a:rPr lang="en-GB" altLang="en-US"/>
              <a:t>Enter word: </a:t>
            </a:r>
            <a:r>
              <a:rPr lang="en-GB" altLang="en-US" b="1"/>
              <a:t>Apple</a:t>
            </a:r>
            <a:br>
              <a:rPr lang="en-GB" altLang="en-US"/>
            </a:br>
            <a:r>
              <a:rPr lang="en-GB" altLang="en-US"/>
              <a:t>Find word: </a:t>
            </a:r>
            <a:r>
              <a:rPr lang="en-GB" altLang="en-US" b="1"/>
              <a:t>Cat</a:t>
            </a:r>
            <a:br>
              <a:rPr lang="en-GB" altLang="en-US"/>
            </a:br>
            <a:r>
              <a:rPr lang="en-GB" altLang="en-US"/>
              <a:t>Found it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27652" name="Footer Placeholder 3">
            <a:extLst>
              <a:ext uri="{FF2B5EF4-FFF2-40B4-BE49-F238E27FC236}">
                <a16:creationId xmlns:a16="http://schemas.microsoft.com/office/drawing/2014/main" id="{2A30E149-9739-493C-97D3-200194972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6864AB42-8325-40F2-AC01-DAE4E9F00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10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82136E4-AD11-4E9B-8AF6-FA5C314EC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Create a game</a:t>
            </a:r>
            <a:br>
              <a:rPr lang="en-GB" altLang="en-US"/>
            </a:br>
            <a:r>
              <a:rPr lang="en-GB" altLang="en-US"/>
              <a:t>The first player enters 8 numbers</a:t>
            </a:r>
            <a:br>
              <a:rPr lang="en-GB" altLang="en-US"/>
            </a:br>
            <a:r>
              <a:rPr lang="en-GB" altLang="en-US"/>
              <a:t>Once all the first player has finished, the second player has to one attempt guess one of these numbers</a:t>
            </a:r>
            <a:br>
              <a:rPr lang="en-GB" altLang="en-US"/>
            </a:br>
            <a:r>
              <a:rPr lang="en-GB" altLang="en-US"/>
              <a:t>Print “You have won” or “You have lost”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Player 1 enter numbers now</a:t>
            </a:r>
            <a:br>
              <a:rPr lang="en-GB" altLang="en-US"/>
            </a:br>
            <a:r>
              <a:rPr lang="en-GB" altLang="en-US"/>
              <a:t>Enter Number: </a:t>
            </a:r>
            <a:r>
              <a:rPr lang="en-GB" altLang="en-US" b="1"/>
              <a:t>1</a:t>
            </a:r>
            <a:br>
              <a:rPr lang="en-GB" altLang="en-US"/>
            </a:br>
            <a:r>
              <a:rPr lang="en-GB" altLang="en-US"/>
              <a:t>Enter Number: </a:t>
            </a:r>
            <a:r>
              <a:rPr lang="en-GB" altLang="en-US" b="1"/>
              <a:t>34</a:t>
            </a:r>
            <a:br>
              <a:rPr lang="en-GB" altLang="en-US"/>
            </a:br>
            <a:r>
              <a:rPr lang="en-GB" altLang="en-US"/>
              <a:t>….</a:t>
            </a:r>
            <a:br>
              <a:rPr lang="en-GB" altLang="en-US"/>
            </a:br>
            <a:r>
              <a:rPr lang="en-GB" altLang="en-US"/>
              <a:t>Enter Number: </a:t>
            </a:r>
            <a:r>
              <a:rPr lang="en-GB" altLang="en-US" b="1"/>
              <a:t>88</a:t>
            </a:r>
            <a:br>
              <a:rPr lang="en-GB" altLang="en-US"/>
            </a:br>
            <a:r>
              <a:rPr lang="en-GB" altLang="en-US"/>
              <a:t>Player 2 make a guess: </a:t>
            </a:r>
            <a:r>
              <a:rPr lang="en-GB" altLang="en-US" b="1"/>
              <a:t>34</a:t>
            </a:r>
            <a:br>
              <a:rPr lang="en-GB" altLang="en-US"/>
            </a:br>
            <a:r>
              <a:rPr lang="en-GB" altLang="en-US"/>
              <a:t>You have won</a:t>
            </a:r>
          </a:p>
          <a:p>
            <a:endParaRPr lang="en-GB" altLang="en-US"/>
          </a:p>
        </p:txBody>
      </p:sp>
      <p:sp>
        <p:nvSpPr>
          <p:cNvPr id="28676" name="Footer Placeholder 3">
            <a:extLst>
              <a:ext uri="{FF2B5EF4-FFF2-40B4-BE49-F238E27FC236}">
                <a16:creationId xmlns:a16="http://schemas.microsoft.com/office/drawing/2014/main" id="{CD4645D6-BDC8-4188-8CAB-C04474BD7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3E53465A-60EE-4FD1-8FF1-92D338369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11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A265022D-5E32-4866-960F-E3682F65C9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900" y="1870075"/>
            <a:ext cx="7377113" cy="3319463"/>
          </a:xfrm>
        </p:spPr>
        <p:txBody>
          <a:bodyPr/>
          <a:lstStyle/>
          <a:p>
            <a:r>
              <a:rPr lang="en-GB" altLang="en-US"/>
              <a:t>Create a game</a:t>
            </a:r>
            <a:br>
              <a:rPr lang="en-GB" altLang="en-US"/>
            </a:br>
            <a:r>
              <a:rPr lang="en-GB" altLang="en-US"/>
              <a:t>The first player enters 8 numbers</a:t>
            </a:r>
            <a:br>
              <a:rPr lang="en-GB" altLang="en-US"/>
            </a:br>
            <a:r>
              <a:rPr lang="en-GB" altLang="en-US" b="1" u="sng"/>
              <a:t>The second player has 3 lives </a:t>
            </a:r>
            <a:r>
              <a:rPr lang="en-GB" altLang="en-US"/>
              <a:t>to guess one of these numbers</a:t>
            </a:r>
          </a:p>
          <a:p>
            <a:r>
              <a:rPr lang="en-GB" altLang="en-US"/>
              <a:t>You will also need to end the game if the player guesses correctly i.e. they should not be asked to guess again once they win</a:t>
            </a:r>
          </a:p>
          <a:p>
            <a:endParaRPr lang="en-GB" altLang="en-US"/>
          </a:p>
        </p:txBody>
      </p:sp>
      <p:sp>
        <p:nvSpPr>
          <p:cNvPr id="29700" name="Footer Placeholder 3">
            <a:extLst>
              <a:ext uri="{FF2B5EF4-FFF2-40B4-BE49-F238E27FC236}">
                <a16:creationId xmlns:a16="http://schemas.microsoft.com/office/drawing/2014/main" id="{9F610E71-CF4C-42B9-B0EB-F33BCAEFE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9701" name="TextBox 1">
            <a:extLst>
              <a:ext uri="{FF2B5EF4-FFF2-40B4-BE49-F238E27FC236}">
                <a16:creationId xmlns:a16="http://schemas.microsoft.com/office/drawing/2014/main" id="{370C7FB8-90A6-438C-8137-3C5CE179EE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4038" y="4662488"/>
            <a:ext cx="27241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Solution requires</a:t>
            </a:r>
            <a:br>
              <a:rPr kumimoji="0" lang="en-GB" altLang="en-US" sz="1800"/>
            </a:br>
            <a:r>
              <a:rPr kumimoji="0" lang="en-GB" altLang="en-US" sz="1800"/>
              <a:t>Counting Loop Pattern</a:t>
            </a:r>
            <a:br>
              <a:rPr kumimoji="0" lang="en-GB" altLang="en-US" sz="1800"/>
            </a:br>
            <a:r>
              <a:rPr kumimoji="0" lang="en-GB" altLang="en-US" sz="1800"/>
              <a:t>followed by</a:t>
            </a:r>
            <a:br>
              <a:rPr kumimoji="0" lang="en-GB" altLang="en-US" sz="1800"/>
            </a:br>
            <a:r>
              <a:rPr kumimoji="0" lang="en-GB" altLang="en-US" sz="1800"/>
              <a:t>Conditional Loop Pattern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CC1A50EE-9A6E-45D9-A40B-8F3E7A42F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12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1B27EB4C-0225-4616-9A0B-04EA99DD4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5113338"/>
            <a:ext cx="7029450" cy="1055687"/>
          </a:xfrm>
        </p:spPr>
        <p:txBody>
          <a:bodyPr/>
          <a:lstStyle/>
          <a:p>
            <a:r>
              <a:rPr lang="en-GB" altLang="en-US"/>
              <a:t>Write some code to test this and display the contents of the array</a:t>
            </a:r>
          </a:p>
        </p:txBody>
      </p:sp>
      <p:sp>
        <p:nvSpPr>
          <p:cNvPr id="30724" name="Footer Placeholder 3">
            <a:extLst>
              <a:ext uri="{FF2B5EF4-FFF2-40B4-BE49-F238E27FC236}">
                <a16:creationId xmlns:a16="http://schemas.microsoft.com/office/drawing/2014/main" id="{48621F47-EA40-4941-971A-16E24A2AB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0725" name="Content Placeholder 2">
            <a:extLst>
              <a:ext uri="{FF2B5EF4-FFF2-40B4-BE49-F238E27FC236}">
                <a16:creationId xmlns:a16="http://schemas.microsoft.com/office/drawing/2014/main" id="{418DB72F-C4E5-4A92-AEE1-3E2231B411D6}"/>
              </a:ext>
            </a:extLst>
          </p:cNvPr>
          <p:cNvSpPr txBox="1">
            <a:spLocks/>
          </p:cNvSpPr>
          <p:nvPr/>
        </p:nvSpPr>
        <p:spPr bwMode="auto">
          <a:xfrm>
            <a:off x="1047750" y="1322388"/>
            <a:ext cx="7029450" cy="1090612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To split a string value you can use the Split() function shown at the bottom of the slide. This splits it into a string array using the spaces to subdivide it.</a:t>
            </a:r>
          </a:p>
          <a:p>
            <a:endParaRPr lang="en-GB" altLang="en-US"/>
          </a:p>
        </p:txBody>
      </p:sp>
      <p:grpSp>
        <p:nvGrpSpPr>
          <p:cNvPr id="30726" name="Group 5">
            <a:extLst>
              <a:ext uri="{FF2B5EF4-FFF2-40B4-BE49-F238E27FC236}">
                <a16:creationId xmlns:a16="http://schemas.microsoft.com/office/drawing/2014/main" id="{D90E7D87-677F-473E-AFDC-6A7A1CAB21E4}"/>
              </a:ext>
            </a:extLst>
          </p:cNvPr>
          <p:cNvGrpSpPr>
            <a:grpSpLocks/>
          </p:cNvGrpSpPr>
          <p:nvPr/>
        </p:nvGrpSpPr>
        <p:grpSpPr bwMode="auto">
          <a:xfrm>
            <a:off x="257175" y="2644775"/>
            <a:ext cx="8789988" cy="2278063"/>
            <a:chOff x="354013" y="5199063"/>
            <a:chExt cx="8789987" cy="2278775"/>
          </a:xfrm>
        </p:grpSpPr>
        <p:sp>
          <p:nvSpPr>
            <p:cNvPr id="30727" name="TextBox 6">
              <a:extLst>
                <a:ext uri="{FF2B5EF4-FFF2-40B4-BE49-F238E27FC236}">
                  <a16:creationId xmlns:a16="http://schemas.microsoft.com/office/drawing/2014/main" id="{30224DEA-AFD3-4FC9-86BF-6D1C8742319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74975" y="5199063"/>
              <a:ext cx="6169025" cy="227877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rgbClr val="000000"/>
              </a:solidFill>
              <a:prstDash val="sysDash"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string[ ]  </a:t>
              </a:r>
              <a:r>
                <a:rPr kumimoji="0" lang="en-GB" altLang="en-US" sz="1800" i="1"/>
                <a:t>arrayName;</a:t>
              </a:r>
              <a:br>
                <a:rPr kumimoji="0" lang="en-GB" altLang="en-US" sz="1800" i="1"/>
              </a:br>
              <a:r>
                <a:rPr kumimoji="0" lang="en-GB" altLang="en-US" sz="1800"/>
                <a:t>string </a:t>
              </a:r>
              <a:r>
                <a:rPr kumimoji="0" lang="en-GB" altLang="en-US" sz="1800" i="1"/>
                <a:t>stringValue</a:t>
              </a:r>
              <a:r>
                <a:rPr kumimoji="0" lang="en-GB" altLang="en-US" sz="1800"/>
                <a:t> = “One Two Three”</a:t>
              </a:r>
              <a:r>
                <a:rPr kumimoji="0" lang="en-GB" altLang="en-US" sz="1800" i="1"/>
                <a:t>;</a:t>
              </a:r>
              <a:br>
                <a:rPr kumimoji="0" lang="en-GB" altLang="en-US" sz="1800" i="1"/>
              </a:br>
              <a:r>
                <a:rPr kumimoji="0" lang="en-GB" altLang="en-US" sz="1800"/>
                <a:t>int </a:t>
              </a:r>
              <a:r>
                <a:rPr kumimoji="0" lang="en-GB" altLang="en-US" sz="1800" i="1"/>
                <a:t>length</a:t>
              </a:r>
              <a:r>
                <a:rPr kumimoji="0" lang="en-GB" altLang="en-US" sz="1800"/>
                <a:t>;</a:t>
              </a:r>
              <a:br>
                <a:rPr kumimoji="0" lang="en-GB" altLang="en-US" sz="1800" i="1"/>
              </a:br>
              <a:r>
                <a:rPr kumimoji="0" lang="en-GB" altLang="en-US" sz="1800" i="1"/>
                <a:t>arrayName</a:t>
              </a:r>
              <a:r>
                <a:rPr kumimoji="0" lang="en-GB" altLang="en-US" sz="1800"/>
                <a:t> = </a:t>
              </a:r>
              <a:r>
                <a:rPr kumimoji="0" lang="en-GB" altLang="en-US" sz="1800" i="1"/>
                <a:t>stringVariable</a:t>
              </a:r>
              <a:r>
                <a:rPr kumimoji="0" lang="en-GB" altLang="en-US" sz="4400" b="1"/>
                <a:t>.</a:t>
              </a:r>
              <a:r>
                <a:rPr kumimoji="0" lang="en-GB" altLang="en-US" sz="1800"/>
                <a:t>split(“</a:t>
              </a:r>
              <a:r>
                <a:rPr kumimoji="0" lang="el-GR" altLang="en-US" sz="1800"/>
                <a:t>Δ</a:t>
              </a:r>
              <a:r>
                <a:rPr kumimoji="0" lang="en-GB" altLang="en-US" sz="1800"/>
                <a:t>“);</a:t>
              </a:r>
              <a:br>
                <a:rPr kumimoji="0" lang="en-GB" altLang="en-US" sz="1800"/>
              </a:br>
              <a:r>
                <a:rPr kumimoji="0" lang="en-GB" altLang="en-US" sz="1800" i="1"/>
                <a:t>length</a:t>
              </a:r>
              <a:r>
                <a:rPr kumimoji="0" lang="en-GB" altLang="en-US" sz="1800"/>
                <a:t> = </a:t>
              </a:r>
              <a:r>
                <a:rPr kumimoji="0" lang="en-GB" altLang="en-US" sz="1800" i="1"/>
                <a:t>arrayName</a:t>
              </a:r>
              <a:r>
                <a:rPr kumimoji="0" lang="en-GB" altLang="en-US" sz="4400" b="1"/>
                <a:t>.</a:t>
              </a:r>
              <a:r>
                <a:rPr kumimoji="0" lang="en-GB" altLang="en-US" sz="1800" b="1"/>
                <a:t>length</a:t>
              </a:r>
              <a:r>
                <a:rPr kumimoji="0" lang="en-GB" altLang="en-US" sz="1800"/>
                <a:t>;</a:t>
              </a:r>
            </a:p>
          </p:txBody>
        </p:sp>
        <p:sp>
          <p:nvSpPr>
            <p:cNvPr id="30728" name="TextBox 7">
              <a:extLst>
                <a:ext uri="{FF2B5EF4-FFF2-40B4-BE49-F238E27FC236}">
                  <a16:creationId xmlns:a16="http://schemas.microsoft.com/office/drawing/2014/main" id="{8E23F4E8-1A08-402B-9E8E-A903C5A817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475538" y="5767894"/>
              <a:ext cx="1268361" cy="3695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l-GR" altLang="en-US" sz="1800"/>
                <a:t>Δ </a:t>
              </a:r>
              <a:r>
                <a:rPr kumimoji="0" lang="en-GB" altLang="en-US" sz="1800"/>
                <a:t> = space</a:t>
              </a:r>
            </a:p>
          </p:txBody>
        </p:sp>
        <p:cxnSp>
          <p:nvCxnSpPr>
            <p:cNvPr id="30729" name="Straight Arrow Connector 9">
              <a:extLst>
                <a:ext uri="{FF2B5EF4-FFF2-40B4-BE49-F238E27FC236}">
                  <a16:creationId xmlns:a16="http://schemas.microsoft.com/office/drawing/2014/main" id="{3B172C30-BBB6-42F0-B299-EA5A91B44A0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6678869" y="5952837"/>
              <a:ext cx="833182" cy="447023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30730" name="TextBox 1">
              <a:extLst>
                <a:ext uri="{FF2B5EF4-FFF2-40B4-BE49-F238E27FC236}">
                  <a16:creationId xmlns:a16="http://schemas.microsoft.com/office/drawing/2014/main" id="{DF963669-C50B-4AD3-88D6-9A1B129CFFE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4013" y="6384111"/>
              <a:ext cx="270033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How many parts?</a:t>
              </a:r>
            </a:p>
          </p:txBody>
        </p:sp>
        <p:cxnSp>
          <p:nvCxnSpPr>
            <p:cNvPr id="30731" name="Straight Arrow Connector 3">
              <a:extLst>
                <a:ext uri="{FF2B5EF4-FFF2-40B4-BE49-F238E27FC236}">
                  <a16:creationId xmlns:a16="http://schemas.microsoft.com/office/drawing/2014/main" id="{E6400EA2-AB0A-4581-889A-4ABB93A57A8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274888" y="6771461"/>
              <a:ext cx="779462" cy="12700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B571FB5F-F392-4935-B4FE-558EC8126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13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0717CD9D-018F-4733-A241-A69CF2CC21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Allow the user to type in a sentence e.g. </a:t>
            </a:r>
            <a:br>
              <a:rPr lang="en-GB" altLang="en-US"/>
            </a:br>
            <a:r>
              <a:rPr lang="en-GB" altLang="en-US"/>
              <a:t>“The weather today is fine”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Split the sentence into separate words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Print the same sentence with the words reversed e.g. “fine is today weather The” 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Hint: You can add strings together to create one big string, we call this concatenation</a:t>
            </a:r>
          </a:p>
          <a:p>
            <a:endParaRPr lang="en-GB" altLang="en-US"/>
          </a:p>
        </p:txBody>
      </p:sp>
      <p:sp>
        <p:nvSpPr>
          <p:cNvPr id="31748" name="Footer Placeholder 3">
            <a:extLst>
              <a:ext uri="{FF2B5EF4-FFF2-40B4-BE49-F238E27FC236}">
                <a16:creationId xmlns:a16="http://schemas.microsoft.com/office/drawing/2014/main" id="{A8ED39F4-EFD1-4E1E-87DA-0726CD939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1749" name="TextBox 4">
            <a:extLst>
              <a:ext uri="{FF2B5EF4-FFF2-40B4-BE49-F238E27FC236}">
                <a16:creationId xmlns:a16="http://schemas.microsoft.com/office/drawing/2014/main" id="{68DA072A-6D99-4B60-B978-6C6EBA70C7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7163" y="2593975"/>
            <a:ext cx="22971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 Array Counting Loop Pattern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DA76E62D-9959-49A1-8683-107FB49AF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Iteration Pattern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BDDD712F-34A5-42D7-B480-1556FB2E1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/>
              <a:t>Certain structures in Java implement the Iterator interface e.g. an array. This means we can loop through them using a “for each” loop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 i="1"/>
              <a:t>type</a:t>
            </a:r>
            <a:r>
              <a:rPr lang="en-GB" altLang="en-US"/>
              <a:t>: </a:t>
            </a:r>
            <a:br>
              <a:rPr lang="en-GB" altLang="en-US"/>
            </a:br>
            <a:r>
              <a:rPr lang="en-GB" altLang="en-US"/>
              <a:t>double, int, String, boolean, etc.</a:t>
            </a:r>
          </a:p>
          <a:p>
            <a:r>
              <a:rPr lang="en-GB" altLang="en-US" i="1"/>
              <a:t>variablename</a:t>
            </a:r>
            <a:r>
              <a:rPr lang="en-GB" altLang="en-US"/>
              <a:t>: </a:t>
            </a:r>
            <a:br>
              <a:rPr lang="en-GB" altLang="en-US"/>
            </a:br>
            <a:r>
              <a:rPr lang="en-GB" altLang="en-US"/>
              <a:t>a variable to contain the next value read from the array</a:t>
            </a:r>
          </a:p>
          <a:p>
            <a:r>
              <a:rPr lang="en-GB" altLang="en-US" i="1"/>
              <a:t>arrayname</a:t>
            </a:r>
            <a:r>
              <a:rPr lang="en-GB" altLang="en-US"/>
              <a:t>: </a:t>
            </a:r>
            <a:br>
              <a:rPr lang="en-GB" altLang="en-US"/>
            </a:br>
            <a:r>
              <a:rPr lang="en-GB" altLang="en-US"/>
              <a:t>the array containing the values to be read</a:t>
            </a:r>
          </a:p>
        </p:txBody>
      </p:sp>
      <p:sp>
        <p:nvSpPr>
          <p:cNvPr id="32772" name="Footer Placeholder 3">
            <a:extLst>
              <a:ext uri="{FF2B5EF4-FFF2-40B4-BE49-F238E27FC236}">
                <a16:creationId xmlns:a16="http://schemas.microsoft.com/office/drawing/2014/main" id="{24EAE16D-E007-4580-83CC-959237168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2773" name="TextBox 5">
            <a:extLst>
              <a:ext uri="{FF2B5EF4-FFF2-40B4-BE49-F238E27FC236}">
                <a16:creationId xmlns:a16="http://schemas.microsoft.com/office/drawing/2014/main" id="{22EC0291-F2E8-4EE4-95B2-E098F42E6B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2125" y="2874963"/>
            <a:ext cx="4122738" cy="101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for(</a:t>
            </a:r>
            <a:r>
              <a:rPr kumimoji="0" lang="en-GB" altLang="en-US" sz="1800"/>
              <a:t> </a:t>
            </a:r>
            <a:r>
              <a:rPr kumimoji="0" lang="en-GB" altLang="en-US" sz="1800" i="1"/>
              <a:t>type</a:t>
            </a:r>
            <a:r>
              <a:rPr kumimoji="0" lang="en-GB" altLang="en-US" sz="1800"/>
              <a:t>  </a:t>
            </a:r>
            <a:r>
              <a:rPr kumimoji="0" lang="en-GB" altLang="en-US" sz="1800" i="1"/>
              <a:t>variablename </a:t>
            </a:r>
            <a:r>
              <a:rPr kumimoji="0" lang="en-GB" altLang="en-US" sz="2400" b="1">
                <a:solidFill>
                  <a:srgbClr val="FF0000"/>
                </a:solidFill>
              </a:rPr>
              <a:t>:</a:t>
            </a:r>
            <a:r>
              <a:rPr kumimoji="0" lang="en-GB" altLang="en-US" sz="1800"/>
              <a:t>  </a:t>
            </a:r>
            <a:r>
              <a:rPr kumimoji="0" lang="en-GB" altLang="en-US" sz="1800" i="1"/>
              <a:t>arrayname </a:t>
            </a:r>
            <a:r>
              <a:rPr kumimoji="0" lang="en-GB" altLang="en-US" sz="1800" b="1"/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1FCEA699-73EF-41A5-9024-A434EDC26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BF58D790-2F10-4E76-A0A9-36F76720C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1708150"/>
            <a:ext cx="7029450" cy="4114800"/>
          </a:xfrm>
        </p:spPr>
        <p:txBody>
          <a:bodyPr/>
          <a:lstStyle/>
          <a:p>
            <a:r>
              <a:rPr lang="en-GB" altLang="en-US"/>
              <a:t>Print all the words contained in a sentence</a:t>
            </a:r>
          </a:p>
        </p:txBody>
      </p:sp>
      <p:sp>
        <p:nvSpPr>
          <p:cNvPr id="33796" name="Footer Placeholder 3">
            <a:extLst>
              <a:ext uri="{FF2B5EF4-FFF2-40B4-BE49-F238E27FC236}">
                <a16:creationId xmlns:a16="http://schemas.microsoft.com/office/drawing/2014/main" id="{58848358-0F1E-433E-8D9D-1313847C5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1D9BBA-6AF2-4F16-A913-D74AE62C1ACD}"/>
              </a:ext>
            </a:extLst>
          </p:cNvPr>
          <p:cNvSpPr txBox="1"/>
          <p:nvPr/>
        </p:nvSpPr>
        <p:spPr>
          <a:xfrm>
            <a:off x="1779588" y="2319338"/>
            <a:ext cx="5191125" cy="2032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/>
              <a:t>String sentence = "the brown dog and the tree";</a:t>
            </a:r>
          </a:p>
          <a:p>
            <a:pPr>
              <a:defRPr/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String[] </a:t>
            </a: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words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/>
              <a:t>= </a:t>
            </a:r>
            <a:r>
              <a:rPr lang="en-GB" dirty="0" err="1"/>
              <a:t>sentence.split</a:t>
            </a:r>
            <a:r>
              <a:rPr lang="en-GB" dirty="0"/>
              <a:t>(" ");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b="1" dirty="0"/>
              <a:t>for (String </a:t>
            </a:r>
            <a:r>
              <a:rPr lang="en-GB" b="1" dirty="0">
                <a:solidFill>
                  <a:srgbClr val="FF0000"/>
                </a:solidFill>
              </a:rPr>
              <a:t>word</a:t>
            </a:r>
            <a:r>
              <a:rPr lang="en-GB" b="1" dirty="0"/>
              <a:t>: </a:t>
            </a: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words</a:t>
            </a:r>
            <a:r>
              <a:rPr lang="en-GB" b="1" dirty="0"/>
              <a:t>)</a:t>
            </a:r>
          </a:p>
          <a:p>
            <a:pPr>
              <a:defRPr/>
            </a:pPr>
            <a:r>
              <a:rPr lang="en-GB" dirty="0"/>
              <a:t>{</a:t>
            </a:r>
          </a:p>
          <a:p>
            <a:pPr>
              <a:defRPr/>
            </a:pPr>
            <a:r>
              <a:rPr lang="en-GB" dirty="0"/>
              <a:t>      </a:t>
            </a:r>
            <a:r>
              <a:rPr lang="en-GB" dirty="0" err="1"/>
              <a:t>System.out.printf</a:t>
            </a:r>
            <a:r>
              <a:rPr lang="en-GB" dirty="0"/>
              <a:t>("Word is %s\r\n", </a:t>
            </a:r>
            <a:r>
              <a:rPr lang="en-GB" b="1" dirty="0">
                <a:solidFill>
                  <a:srgbClr val="FF0000"/>
                </a:solidFill>
              </a:rPr>
              <a:t>word</a:t>
            </a:r>
            <a:r>
              <a:rPr lang="en-GB" dirty="0"/>
              <a:t>);</a:t>
            </a:r>
          </a:p>
          <a:p>
            <a:pPr>
              <a:defRPr/>
            </a:pPr>
            <a:r>
              <a:rPr lang="en-GB" dirty="0"/>
              <a:t>}</a:t>
            </a:r>
          </a:p>
        </p:txBody>
      </p:sp>
      <p:sp>
        <p:nvSpPr>
          <p:cNvPr id="33798" name="TextBox 5">
            <a:extLst>
              <a:ext uri="{FF2B5EF4-FFF2-40B4-BE49-F238E27FC236}">
                <a16:creationId xmlns:a16="http://schemas.microsoft.com/office/drawing/2014/main" id="{0A5E02B0-BC40-42AC-978C-D856BB48E6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8175" y="4710113"/>
            <a:ext cx="5091113" cy="1477962"/>
          </a:xfrm>
          <a:prstGeom prst="rect">
            <a:avLst/>
          </a:prstGeom>
          <a:noFill/>
          <a:ln w="222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Direct equivalent:</a:t>
            </a:r>
            <a:br>
              <a:rPr kumimoji="0" lang="en-GB" altLang="en-US" sz="1800"/>
            </a:br>
            <a:r>
              <a:rPr kumimoji="0" lang="en-GB" altLang="en-US" sz="1800"/>
              <a:t>for(int i = 0; i &lt; words.length; i++)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System.out.printf(“Word is %s\r\n”, words[i]);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</p:txBody>
      </p:sp>
      <p:sp>
        <p:nvSpPr>
          <p:cNvPr id="33799" name="TextBox 6">
            <a:extLst>
              <a:ext uri="{FF2B5EF4-FFF2-40B4-BE49-F238E27FC236}">
                <a16:creationId xmlns:a16="http://schemas.microsoft.com/office/drawing/2014/main" id="{22BFBC72-496B-45D0-8C6B-1AEA9B0509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2438" y="4524375"/>
            <a:ext cx="2357437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Note: don’t remove items from iterable structures during iterator loop… it will throw an exception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151D6ADF-F2FF-4039-A0E1-693FC0C93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500" y="347663"/>
            <a:ext cx="6347713" cy="1320800"/>
          </a:xfrm>
        </p:spPr>
        <p:txBody>
          <a:bodyPr/>
          <a:lstStyle/>
          <a:p>
            <a:r>
              <a:rPr lang="en-GB" altLang="en-US"/>
              <a:t>Appending Strings Revisited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AB699F98-94E5-49A0-B089-84CB41671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47738"/>
            <a:ext cx="7029450" cy="1862137"/>
          </a:xfrm>
        </p:spPr>
        <p:txBody>
          <a:bodyPr/>
          <a:lstStyle/>
          <a:p>
            <a:r>
              <a:rPr lang="en-GB" altLang="en-US"/>
              <a:t>If you are appending to a string multiple times, for example within a loop</a:t>
            </a:r>
          </a:p>
          <a:p>
            <a:r>
              <a:rPr lang="en-GB" altLang="en-US"/>
              <a:t>The most efficient approach is to use the StringBuilder class</a:t>
            </a:r>
          </a:p>
          <a:p>
            <a:r>
              <a:rPr lang="en-GB" altLang="en-US"/>
              <a:t>Note: we will talk about classes later</a:t>
            </a:r>
          </a:p>
        </p:txBody>
      </p:sp>
      <p:sp>
        <p:nvSpPr>
          <p:cNvPr id="34820" name="Footer Placeholder 3">
            <a:extLst>
              <a:ext uri="{FF2B5EF4-FFF2-40B4-BE49-F238E27FC236}">
                <a16:creationId xmlns:a16="http://schemas.microsoft.com/office/drawing/2014/main" id="{A96F36F9-2CF9-4974-9CE3-6F0F7E579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4821" name="TextBox 4">
            <a:extLst>
              <a:ext uri="{FF2B5EF4-FFF2-40B4-BE49-F238E27FC236}">
                <a16:creationId xmlns:a16="http://schemas.microsoft.com/office/drawing/2014/main" id="{DADB5D5C-9268-4D80-B3A0-7085519937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7750" y="3040063"/>
            <a:ext cx="5859463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// Thread safe version is StringBuffer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StringBuilder </a:t>
            </a:r>
            <a:r>
              <a:rPr kumimoji="0" lang="en-GB" altLang="en-US" sz="1800">
                <a:solidFill>
                  <a:srgbClr val="FF0000"/>
                </a:solidFill>
              </a:rPr>
              <a:t>sb = new StringBuilder()</a:t>
            </a:r>
            <a:r>
              <a:rPr kumimoji="0" lang="en-GB" altLang="en-US" sz="1800"/>
              <a:t>;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for (String word: words)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</a:t>
            </a:r>
            <a:r>
              <a:rPr kumimoji="0" lang="en-GB" altLang="en-US" sz="1800">
                <a:solidFill>
                  <a:srgbClr val="FF0000"/>
                </a:solidFill>
              </a:rPr>
              <a:t>sb.append</a:t>
            </a:r>
            <a:r>
              <a:rPr kumimoji="0" lang="en-GB" altLang="en-US" sz="1800"/>
              <a:t>( word 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</a:t>
            </a:r>
            <a:r>
              <a:rPr kumimoji="0" lang="en-GB" altLang="en-US" sz="1800">
                <a:solidFill>
                  <a:srgbClr val="FF0000"/>
                </a:solidFill>
              </a:rPr>
              <a:t>sb.append</a:t>
            </a:r>
            <a:r>
              <a:rPr kumimoji="0" lang="en-GB" altLang="en-US" sz="1800"/>
              <a:t>(",");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sb.deleteCharAt</a:t>
            </a:r>
            <a:r>
              <a:rPr kumimoji="0" lang="en-GB" altLang="en-US" sz="1800"/>
              <a:t>(sb.length()-1);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System.out.printf("StringBuilder result is \"%s\"\r\n", </a:t>
            </a:r>
            <a:r>
              <a:rPr kumimoji="0" lang="en-GB" altLang="en-US" sz="1800" b="1">
                <a:solidFill>
                  <a:srgbClr val="FF0000"/>
                </a:solidFill>
              </a:rPr>
              <a:t>sb</a:t>
            </a:r>
            <a:r>
              <a:rPr kumimoji="0" lang="en-GB" altLang="en-US" sz="1800"/>
              <a:t>);</a:t>
            </a:r>
          </a:p>
        </p:txBody>
      </p:sp>
      <p:sp>
        <p:nvSpPr>
          <p:cNvPr id="34822" name="TextBox 5">
            <a:extLst>
              <a:ext uri="{FF2B5EF4-FFF2-40B4-BE49-F238E27FC236}">
                <a16:creationId xmlns:a16="http://schemas.microsoft.com/office/drawing/2014/main" id="{A3683FD3-0380-4B94-812D-EE768D375C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6188" y="3321050"/>
            <a:ext cx="2262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Create StringBuilder</a:t>
            </a:r>
          </a:p>
        </p:txBody>
      </p:sp>
      <p:sp>
        <p:nvSpPr>
          <p:cNvPr id="34823" name="TextBox 6">
            <a:extLst>
              <a:ext uri="{FF2B5EF4-FFF2-40B4-BE49-F238E27FC236}">
                <a16:creationId xmlns:a16="http://schemas.microsoft.com/office/drawing/2014/main" id="{868908FA-E753-4290-81CD-18E2C7BB81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4276725"/>
            <a:ext cx="33782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Append strings</a:t>
            </a:r>
            <a:br>
              <a:rPr kumimoji="0" lang="en-GB" altLang="en-US" sz="1800"/>
            </a:br>
            <a:r>
              <a:rPr kumimoji="0" lang="en-GB" altLang="en-US" sz="1800"/>
              <a:t>The word followed by a comma</a:t>
            </a:r>
          </a:p>
        </p:txBody>
      </p:sp>
      <p:sp>
        <p:nvSpPr>
          <p:cNvPr id="34824" name="TextBox 7">
            <a:extLst>
              <a:ext uri="{FF2B5EF4-FFF2-40B4-BE49-F238E27FC236}">
                <a16:creationId xmlns:a16="http://schemas.microsoft.com/office/drawing/2014/main" id="{978A7CDB-7203-4DD6-A4F1-BA08C85D9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4838" y="5102225"/>
            <a:ext cx="24923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Remove last comma character</a:t>
            </a:r>
          </a:p>
        </p:txBody>
      </p:sp>
      <p:sp>
        <p:nvSpPr>
          <p:cNvPr id="34825" name="TextBox 8">
            <a:extLst>
              <a:ext uri="{FF2B5EF4-FFF2-40B4-BE49-F238E27FC236}">
                <a16:creationId xmlns:a16="http://schemas.microsoft.com/office/drawing/2014/main" id="{537BD661-4393-40B1-9DF2-DEFF82FD24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07213" y="5521325"/>
            <a:ext cx="20923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Recover complete string</a:t>
            </a:r>
          </a:p>
        </p:txBody>
      </p:sp>
      <p:cxnSp>
        <p:nvCxnSpPr>
          <p:cNvPr id="34826" name="Straight Arrow Connector 10">
            <a:extLst>
              <a:ext uri="{FF2B5EF4-FFF2-40B4-BE49-F238E27FC236}">
                <a16:creationId xmlns:a16="http://schemas.microsoft.com/office/drawing/2014/main" id="{28538324-56D5-4847-81B9-6FB4FAA79647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5189538" y="3506788"/>
            <a:ext cx="11366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4827" name="Right Brace 11">
            <a:extLst>
              <a:ext uri="{FF2B5EF4-FFF2-40B4-BE49-F238E27FC236}">
                <a16:creationId xmlns:a16="http://schemas.microsoft.com/office/drawing/2014/main" id="{86F0C294-54B3-44AD-9E8E-A01386FFF5DB}"/>
              </a:ext>
            </a:extLst>
          </p:cNvPr>
          <p:cNvSpPr>
            <a:spLocks/>
          </p:cNvSpPr>
          <p:nvPr/>
        </p:nvSpPr>
        <p:spPr bwMode="auto">
          <a:xfrm>
            <a:off x="3459163" y="4462463"/>
            <a:ext cx="214312" cy="579437"/>
          </a:xfrm>
          <a:prstGeom prst="rightBrace">
            <a:avLst>
              <a:gd name="adj1" fmla="val 8324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34828" name="Straight Arrow Connector 13">
            <a:extLst>
              <a:ext uri="{FF2B5EF4-FFF2-40B4-BE49-F238E27FC236}">
                <a16:creationId xmlns:a16="http://schemas.microsoft.com/office/drawing/2014/main" id="{AD7DB439-B438-418C-84F2-2AC8D16B51A2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884613" y="5411788"/>
            <a:ext cx="530225" cy="1412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4829" name="Straight Arrow Connector 15">
            <a:extLst>
              <a:ext uri="{FF2B5EF4-FFF2-40B4-BE49-F238E27FC236}">
                <a16:creationId xmlns:a16="http://schemas.microsoft.com/office/drawing/2014/main" id="{2C98260D-5CB4-4C3E-A3DB-8002C3530D01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6557963" y="5845175"/>
            <a:ext cx="349250" cy="3000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BA464EB9-2525-46AF-9378-13434A334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Note: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08B53CAE-D42F-4DD1-8DD0-CC796E550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previous example could have been implemented more easily by making use of </a:t>
            </a:r>
            <a:r>
              <a:rPr lang="en-GB" altLang="en-US" b="1"/>
              <a:t>join()</a:t>
            </a:r>
          </a:p>
          <a:p>
            <a:endParaRPr lang="en-GB" altLang="en-US"/>
          </a:p>
        </p:txBody>
      </p:sp>
      <p:sp>
        <p:nvSpPr>
          <p:cNvPr id="35844" name="Footer Placeholder 3">
            <a:extLst>
              <a:ext uri="{FF2B5EF4-FFF2-40B4-BE49-F238E27FC236}">
                <a16:creationId xmlns:a16="http://schemas.microsoft.com/office/drawing/2014/main" id="{FCBE3B6D-2E56-4574-BEEF-BD0AD0468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5845" name="TextBox 4">
            <a:extLst>
              <a:ext uri="{FF2B5EF4-FFF2-40B4-BE49-F238E27FC236}">
                <a16:creationId xmlns:a16="http://schemas.microsoft.com/office/drawing/2014/main" id="{426B8F0C-C2C9-4535-A8FC-87729363A0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7750" y="3035300"/>
            <a:ext cx="72310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System.out.printf("Join result is \"%s\"\r\n",  </a:t>
            </a:r>
            <a:r>
              <a:rPr kumimoji="0" lang="en-GB" altLang="en-US" sz="1800" b="1"/>
              <a:t>String.join(",", words) </a:t>
            </a:r>
            <a:r>
              <a:rPr kumimoji="0" lang="en-GB" altLang="en-US" sz="1800"/>
              <a:t>);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8" ma:contentTypeDescription="Create a new document." ma:contentTypeScope="" ma:versionID="aab55b6b163137f2b006ed6eba8ce379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2adc82f8f8a43c8abb5218aba516501b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91BDA5F-D61C-45FC-B177-96344A9DA5D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69B305D-5CBE-48F9-92A9-AA1403E16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DD9EC8F-6AAD-4009-B706-01EF63B60142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a3276f14-397d-4ed7-b8c7-ece791485ff1"/>
    <ds:schemaRef ds:uri="http://schemas.microsoft.com/office/2006/documentManagement/types"/>
    <ds:schemaRef ds:uri="http://schemas.microsoft.com/office/2006/metadata/properties"/>
    <ds:schemaRef ds:uri="bf13d2f1-3fb4-4d24-806f-713eb38c1b0e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13409</TotalTime>
  <Words>1300</Words>
  <Application>Microsoft Office PowerPoint</Application>
  <PresentationFormat>On-screen Show (4:3)</PresentationFormat>
  <Paragraphs>318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Arial</vt:lpstr>
      <vt:lpstr>Calibri</vt:lpstr>
      <vt:lpstr>Helvetica</vt:lpstr>
      <vt:lpstr>Monotype Sorts</vt:lpstr>
      <vt:lpstr>Times New Roman</vt:lpstr>
      <vt:lpstr>Trebuchet MS</vt:lpstr>
      <vt:lpstr>Wingdings</vt:lpstr>
      <vt:lpstr>Wingdings 3</vt:lpstr>
      <vt:lpstr>Facet</vt:lpstr>
      <vt:lpstr>Week 8 Java</vt:lpstr>
      <vt:lpstr>Array Creation Pattern</vt:lpstr>
      <vt:lpstr>PowerPoint Presentation</vt:lpstr>
      <vt:lpstr>Array Write Pattern</vt:lpstr>
      <vt:lpstr>Examples of Array Write Pattern</vt:lpstr>
      <vt:lpstr>Spot the errors</vt:lpstr>
      <vt:lpstr>Exercise 1</vt:lpstr>
      <vt:lpstr>Example of Array Read Pattern</vt:lpstr>
      <vt:lpstr>Exercise 2</vt:lpstr>
      <vt:lpstr>Exercise 3</vt:lpstr>
      <vt:lpstr>Swapping</vt:lpstr>
      <vt:lpstr>Swap Pattern</vt:lpstr>
      <vt:lpstr>Exercise 4</vt:lpstr>
      <vt:lpstr>Exercise 5</vt:lpstr>
      <vt:lpstr>Mixing Patterns</vt:lpstr>
      <vt:lpstr>Array Counting Loop Pattern</vt:lpstr>
      <vt:lpstr>Exercise 6 Using Counting Loop</vt:lpstr>
      <vt:lpstr>Exercise 7</vt:lpstr>
      <vt:lpstr>Mixing Patterns (“Array counting loop” and “if” patterns)</vt:lpstr>
      <vt:lpstr>Exercise 8</vt:lpstr>
      <vt:lpstr>Array Search Pattern</vt:lpstr>
      <vt:lpstr>Exercise 9</vt:lpstr>
      <vt:lpstr>Exercise 10</vt:lpstr>
      <vt:lpstr>Exercise 11</vt:lpstr>
      <vt:lpstr>Exercise 12</vt:lpstr>
      <vt:lpstr>Exercise 13</vt:lpstr>
      <vt:lpstr>Iteration Pattern</vt:lpstr>
      <vt:lpstr>Example</vt:lpstr>
      <vt:lpstr>Appending Strings Revisited</vt:lpstr>
      <vt:lpstr>Note: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CourseContent</dc:title>
  <dc:creator>Mike Dacey</dc:creator>
  <cp:lastModifiedBy>Tim Bashford</cp:lastModifiedBy>
  <cp:revision>267</cp:revision>
  <cp:lastPrinted>2001-06-14T13:58:17Z</cp:lastPrinted>
  <dcterms:created xsi:type="dcterms:W3CDTF">1999-06-25T18:38:26Z</dcterms:created>
  <dcterms:modified xsi:type="dcterms:W3CDTF">2019-11-20T10:07:38Z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