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57" r:id="rId2"/>
    <p:sldId id="258" r:id="rId3"/>
    <p:sldId id="259" r:id="rId4"/>
    <p:sldId id="270" r:id="rId5"/>
    <p:sldId id="260" r:id="rId6"/>
    <p:sldId id="282" r:id="rId7"/>
    <p:sldId id="272" r:id="rId8"/>
    <p:sldId id="283" r:id="rId9"/>
    <p:sldId id="284" r:id="rId10"/>
    <p:sldId id="324" r:id="rId11"/>
    <p:sldId id="460" r:id="rId12"/>
    <p:sldId id="470" r:id="rId13"/>
    <p:sldId id="471" r:id="rId14"/>
    <p:sldId id="472" r:id="rId15"/>
    <p:sldId id="462" r:id="rId16"/>
    <p:sldId id="450" r:id="rId17"/>
    <p:sldId id="461" r:id="rId18"/>
    <p:sldId id="465" r:id="rId19"/>
    <p:sldId id="446" r:id="rId20"/>
    <p:sldId id="466" r:id="rId21"/>
    <p:sldId id="451" r:id="rId22"/>
    <p:sldId id="445" r:id="rId23"/>
    <p:sldId id="447" r:id="rId24"/>
    <p:sldId id="454" r:id="rId25"/>
    <p:sldId id="455" r:id="rId26"/>
    <p:sldId id="456" r:id="rId27"/>
    <p:sldId id="457" r:id="rId28"/>
    <p:sldId id="458" r:id="rId29"/>
    <p:sldId id="452" r:id="rId30"/>
    <p:sldId id="463" r:id="rId31"/>
    <p:sldId id="468" r:id="rId32"/>
    <p:sldId id="273" r:id="rId33"/>
    <p:sldId id="464" r:id="rId34"/>
    <p:sldId id="263" r:id="rId35"/>
    <p:sldId id="277" r:id="rId36"/>
    <p:sldId id="278" r:id="rId37"/>
    <p:sldId id="274" r:id="rId38"/>
    <p:sldId id="275" r:id="rId39"/>
    <p:sldId id="276" r:id="rId40"/>
    <p:sldId id="264" r:id="rId41"/>
    <p:sldId id="453" r:id="rId42"/>
    <p:sldId id="265" r:id="rId43"/>
    <p:sldId id="266" r:id="rId44"/>
    <p:sldId id="279" r:id="rId45"/>
    <p:sldId id="280" r:id="rId46"/>
    <p:sldId id="267" r:id="rId47"/>
    <p:sldId id="268" r:id="rId48"/>
    <p:sldId id="26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FC4415-A6D7-45B9-8DBB-88AD1C992C43}" v="2" dt="2024-11-07T09:57:12.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319" autoAdjust="0"/>
  </p:normalViewPr>
  <p:slideViewPr>
    <p:cSldViewPr snapToGrid="0">
      <p:cViewPr varScale="1">
        <p:scale>
          <a:sx n="54" d="100"/>
          <a:sy n="54" d="100"/>
        </p:scale>
        <p:origin x="1720"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63FC4415-A6D7-45B9-8DBB-88AD1C992C43}"/>
    <pc:docChg chg="undo custSel mod addSld delSld modSld sldOrd">
      <pc:chgData name="Helen Evans (Institute of Management and Health)" userId="d9a8b39e-a9d4-4d81-a719-001f6364ef6d" providerId="ADAL" clId="{63FC4415-A6D7-45B9-8DBB-88AD1C992C43}" dt="2024-11-07T10:02:45.845" v="145" actId="47"/>
      <pc:docMkLst>
        <pc:docMk/>
      </pc:docMkLst>
      <pc:sldChg chg="del">
        <pc:chgData name="Helen Evans (Institute of Management and Health)" userId="d9a8b39e-a9d4-4d81-a719-001f6364ef6d" providerId="ADAL" clId="{63FC4415-A6D7-45B9-8DBB-88AD1C992C43}" dt="2024-11-07T09:56:19.745" v="81" actId="47"/>
        <pc:sldMkLst>
          <pc:docMk/>
          <pc:sldMk cId="1336856433" sldId="256"/>
        </pc:sldMkLst>
      </pc:sldChg>
      <pc:sldChg chg="modSp mod">
        <pc:chgData name="Helen Evans (Institute of Management and Health)" userId="d9a8b39e-a9d4-4d81-a719-001f6364ef6d" providerId="ADAL" clId="{63FC4415-A6D7-45B9-8DBB-88AD1C992C43}" dt="2024-11-07T09:57:40.564" v="119" actId="20577"/>
        <pc:sldMkLst>
          <pc:docMk/>
          <pc:sldMk cId="981657187" sldId="258"/>
        </pc:sldMkLst>
        <pc:spChg chg="mod">
          <ac:chgData name="Helen Evans (Institute of Management and Health)" userId="d9a8b39e-a9d4-4d81-a719-001f6364ef6d" providerId="ADAL" clId="{63FC4415-A6D7-45B9-8DBB-88AD1C992C43}" dt="2024-11-07T09:57:40.564" v="119" actId="20577"/>
          <ac:spMkLst>
            <pc:docMk/>
            <pc:sldMk cId="981657187" sldId="258"/>
            <ac:spMk id="5" creationId="{7CE5FE92-9977-4FA6-96DB-5816ACCF2A3A}"/>
          </ac:spMkLst>
        </pc:spChg>
      </pc:sldChg>
      <pc:sldChg chg="add del">
        <pc:chgData name="Helen Evans (Institute of Management and Health)" userId="d9a8b39e-a9d4-4d81-a719-001f6364ef6d" providerId="ADAL" clId="{63FC4415-A6D7-45B9-8DBB-88AD1C992C43}" dt="2024-11-07T09:59:09.730" v="129" actId="47"/>
        <pc:sldMkLst>
          <pc:docMk/>
          <pc:sldMk cId="782292611" sldId="261"/>
        </pc:sldMkLst>
      </pc:sldChg>
      <pc:sldChg chg="del">
        <pc:chgData name="Helen Evans (Institute of Management and Health)" userId="d9a8b39e-a9d4-4d81-a719-001f6364ef6d" providerId="ADAL" clId="{63FC4415-A6D7-45B9-8DBB-88AD1C992C43}" dt="2024-11-07T09:56:45.289" v="83" actId="47"/>
        <pc:sldMkLst>
          <pc:docMk/>
          <pc:sldMk cId="2510708833" sldId="262"/>
        </pc:sldMkLst>
      </pc:sldChg>
      <pc:sldChg chg="modSp mod">
        <pc:chgData name="Helen Evans (Institute of Management and Health)" userId="d9a8b39e-a9d4-4d81-a719-001f6364ef6d" providerId="ADAL" clId="{63FC4415-A6D7-45B9-8DBB-88AD1C992C43}" dt="2024-11-05T18:10:26.749" v="76" actId="1076"/>
        <pc:sldMkLst>
          <pc:docMk/>
          <pc:sldMk cId="3469988798" sldId="263"/>
        </pc:sldMkLst>
        <pc:picChg chg="mod">
          <ac:chgData name="Helen Evans (Institute of Management and Health)" userId="d9a8b39e-a9d4-4d81-a719-001f6364ef6d" providerId="ADAL" clId="{63FC4415-A6D7-45B9-8DBB-88AD1C992C43}" dt="2024-11-05T18:10:26.749" v="76" actId="1076"/>
          <ac:picMkLst>
            <pc:docMk/>
            <pc:sldMk cId="3469988798" sldId="263"/>
            <ac:picMk id="8" creationId="{70CAE56B-EABF-4899-B136-AB3FE4D3BE31}"/>
          </ac:picMkLst>
        </pc:picChg>
      </pc:sldChg>
      <pc:sldChg chg="addSp delSp modSp mod modClrScheme chgLayout">
        <pc:chgData name="Helen Evans (Institute of Management and Health)" userId="d9a8b39e-a9d4-4d81-a719-001f6364ef6d" providerId="ADAL" clId="{63FC4415-A6D7-45B9-8DBB-88AD1C992C43}" dt="2024-11-07T10:01:54.584" v="142" actId="26606"/>
        <pc:sldMkLst>
          <pc:docMk/>
          <pc:sldMk cId="1569235916" sldId="264"/>
        </pc:sldMkLst>
        <pc:spChg chg="mod modVis">
          <ac:chgData name="Helen Evans (Institute of Management and Health)" userId="d9a8b39e-a9d4-4d81-a719-001f6364ef6d" providerId="ADAL" clId="{63FC4415-A6D7-45B9-8DBB-88AD1C992C43}" dt="2024-11-07T10:01:54.584" v="142" actId="26606"/>
          <ac:spMkLst>
            <pc:docMk/>
            <pc:sldMk cId="1569235916" sldId="264"/>
            <ac:spMk id="3" creationId="{B4EDA8A1-4128-4229-89A5-EE3D55E0DD45}"/>
          </ac:spMkLst>
        </pc:spChg>
        <pc:spChg chg="mod">
          <ac:chgData name="Helen Evans (Institute of Management and Health)" userId="d9a8b39e-a9d4-4d81-a719-001f6364ef6d" providerId="ADAL" clId="{63FC4415-A6D7-45B9-8DBB-88AD1C992C43}" dt="2024-11-07T10:01:54.584" v="142" actId="26606"/>
          <ac:spMkLst>
            <pc:docMk/>
            <pc:sldMk cId="1569235916" sldId="264"/>
            <ac:spMk id="4" creationId="{D9DBA413-9424-4C8A-AD21-A55B4C6C9C39}"/>
          </ac:spMkLst>
        </pc:spChg>
        <pc:spChg chg="mod">
          <ac:chgData name="Helen Evans (Institute of Management and Health)" userId="d9a8b39e-a9d4-4d81-a719-001f6364ef6d" providerId="ADAL" clId="{63FC4415-A6D7-45B9-8DBB-88AD1C992C43}" dt="2024-11-07T10:01:54.584" v="142" actId="26606"/>
          <ac:spMkLst>
            <pc:docMk/>
            <pc:sldMk cId="1569235916" sldId="264"/>
            <ac:spMk id="7" creationId="{E4BF8CD2-2DD7-4C48-9555-D799DD60959E}"/>
          </ac:spMkLst>
        </pc:spChg>
        <pc:spChg chg="add del mod">
          <ac:chgData name="Helen Evans (Institute of Management and Health)" userId="d9a8b39e-a9d4-4d81-a719-001f6364ef6d" providerId="ADAL" clId="{63FC4415-A6D7-45B9-8DBB-88AD1C992C43}" dt="2024-11-07T10:01:54.559" v="141" actId="26606"/>
          <ac:spMkLst>
            <pc:docMk/>
            <pc:sldMk cId="1569235916" sldId="264"/>
            <ac:spMk id="14" creationId="{FEF1D98E-31C2-5D86-9E21-3253A344472F}"/>
          </ac:spMkLst>
        </pc:spChg>
        <pc:spChg chg="add del mod">
          <ac:chgData name="Helen Evans (Institute of Management and Health)" userId="d9a8b39e-a9d4-4d81-a719-001f6364ef6d" providerId="ADAL" clId="{63FC4415-A6D7-45B9-8DBB-88AD1C992C43}" dt="2024-11-07T10:01:54.559" v="141" actId="26606"/>
          <ac:spMkLst>
            <pc:docMk/>
            <pc:sldMk cId="1569235916" sldId="264"/>
            <ac:spMk id="16" creationId="{8151B0F5-1D93-66EB-A2F7-178CF5B50899}"/>
          </ac:spMkLst>
        </pc:spChg>
        <pc:spChg chg="add mod">
          <ac:chgData name="Helen Evans (Institute of Management and Health)" userId="d9a8b39e-a9d4-4d81-a719-001f6364ef6d" providerId="ADAL" clId="{63FC4415-A6D7-45B9-8DBB-88AD1C992C43}" dt="2024-11-07T10:01:54.584" v="142" actId="26606"/>
          <ac:spMkLst>
            <pc:docMk/>
            <pc:sldMk cId="1569235916" sldId="264"/>
            <ac:spMk id="18" creationId="{D3309BC0-360A-0126-502B-BEB267123220}"/>
          </ac:spMkLst>
        </pc:spChg>
        <pc:spChg chg="add mod">
          <ac:chgData name="Helen Evans (Institute of Management and Health)" userId="d9a8b39e-a9d4-4d81-a719-001f6364ef6d" providerId="ADAL" clId="{63FC4415-A6D7-45B9-8DBB-88AD1C992C43}" dt="2024-11-07T10:01:54.584" v="142" actId="26606"/>
          <ac:spMkLst>
            <pc:docMk/>
            <pc:sldMk cId="1569235916" sldId="264"/>
            <ac:spMk id="19" creationId="{DF5A52C6-B121-E3D1-5C33-0A5CE01474B4}"/>
          </ac:spMkLst>
        </pc:spChg>
        <pc:picChg chg="mod ord">
          <ac:chgData name="Helen Evans (Institute of Management and Health)" userId="d9a8b39e-a9d4-4d81-a719-001f6364ef6d" providerId="ADAL" clId="{63FC4415-A6D7-45B9-8DBB-88AD1C992C43}" dt="2024-11-07T10:01:54.584" v="142" actId="26606"/>
          <ac:picMkLst>
            <pc:docMk/>
            <pc:sldMk cId="1569235916" sldId="264"/>
            <ac:picMk id="9" creationId="{92CFAAE3-BDF4-95B8-B5B3-B547D7F7DCC0}"/>
          </ac:picMkLst>
        </pc:picChg>
      </pc:sldChg>
      <pc:sldChg chg="del">
        <pc:chgData name="Helen Evans (Institute of Management and Health)" userId="d9a8b39e-a9d4-4d81-a719-001f6364ef6d" providerId="ADAL" clId="{63FC4415-A6D7-45B9-8DBB-88AD1C992C43}" dt="2024-11-07T09:56:36.842" v="82" actId="47"/>
        <pc:sldMkLst>
          <pc:docMk/>
          <pc:sldMk cId="3945520569" sldId="271"/>
        </pc:sldMkLst>
      </pc:sldChg>
      <pc:sldChg chg="modSp mod">
        <pc:chgData name="Helen Evans (Institute of Management and Health)" userId="d9a8b39e-a9d4-4d81-a719-001f6364ef6d" providerId="ADAL" clId="{63FC4415-A6D7-45B9-8DBB-88AD1C992C43}" dt="2024-11-05T18:10:58.293" v="78" actId="14100"/>
        <pc:sldMkLst>
          <pc:docMk/>
          <pc:sldMk cId="999854053" sldId="277"/>
        </pc:sldMkLst>
        <pc:picChg chg="mod">
          <ac:chgData name="Helen Evans (Institute of Management and Health)" userId="d9a8b39e-a9d4-4d81-a719-001f6364ef6d" providerId="ADAL" clId="{63FC4415-A6D7-45B9-8DBB-88AD1C992C43}" dt="2024-11-05T18:10:58.293" v="78" actId="14100"/>
          <ac:picMkLst>
            <pc:docMk/>
            <pc:sldMk cId="999854053" sldId="277"/>
            <ac:picMk id="9" creationId="{CA893106-C9BF-C807-2ED3-B6704C8A230F}"/>
          </ac:picMkLst>
        </pc:picChg>
      </pc:sldChg>
      <pc:sldChg chg="del">
        <pc:chgData name="Helen Evans (Institute of Management and Health)" userId="d9a8b39e-a9d4-4d81-a719-001f6364ef6d" providerId="ADAL" clId="{63FC4415-A6D7-45B9-8DBB-88AD1C992C43}" dt="2024-11-07T10:02:45.845" v="145" actId="47"/>
        <pc:sldMkLst>
          <pc:docMk/>
          <pc:sldMk cId="1505368177" sldId="281"/>
        </pc:sldMkLst>
      </pc:sldChg>
      <pc:sldChg chg="addSp delSp modSp new mod modClrScheme chgLayout">
        <pc:chgData name="Helen Evans (Institute of Management and Health)" userId="d9a8b39e-a9d4-4d81-a719-001f6364ef6d" providerId="ADAL" clId="{63FC4415-A6D7-45B9-8DBB-88AD1C992C43}" dt="2024-11-05T11:31:03.936" v="58" actId="113"/>
        <pc:sldMkLst>
          <pc:docMk/>
          <pc:sldMk cId="3620610431" sldId="283"/>
        </pc:sldMkLst>
        <pc:spChg chg="del mod ord">
          <ac:chgData name="Helen Evans (Institute of Management and Health)" userId="d9a8b39e-a9d4-4d81-a719-001f6364ef6d" providerId="ADAL" clId="{63FC4415-A6D7-45B9-8DBB-88AD1C992C43}" dt="2024-11-05T11:28:19.275" v="1" actId="700"/>
          <ac:spMkLst>
            <pc:docMk/>
            <pc:sldMk cId="3620610431" sldId="283"/>
            <ac:spMk id="2" creationId="{761D4A7E-DD9A-41A3-81C1-55460144C4DF}"/>
          </ac:spMkLst>
        </pc:spChg>
        <pc:spChg chg="del">
          <ac:chgData name="Helen Evans (Institute of Management and Health)" userId="d9a8b39e-a9d4-4d81-a719-001f6364ef6d" providerId="ADAL" clId="{63FC4415-A6D7-45B9-8DBB-88AD1C992C43}" dt="2024-11-05T11:28:19.275" v="1" actId="700"/>
          <ac:spMkLst>
            <pc:docMk/>
            <pc:sldMk cId="3620610431" sldId="283"/>
            <ac:spMk id="3" creationId="{E93F02E2-5DD5-4248-AC85-BE349828EA8D}"/>
          </ac:spMkLst>
        </pc:spChg>
        <pc:spChg chg="del mod ord">
          <ac:chgData name="Helen Evans (Institute of Management and Health)" userId="d9a8b39e-a9d4-4d81-a719-001f6364ef6d" providerId="ADAL" clId="{63FC4415-A6D7-45B9-8DBB-88AD1C992C43}" dt="2024-11-05T11:28:19.275" v="1" actId="700"/>
          <ac:spMkLst>
            <pc:docMk/>
            <pc:sldMk cId="3620610431" sldId="283"/>
            <ac:spMk id="4" creationId="{9901AD31-866D-408C-9F85-79F77EE0B0E1}"/>
          </ac:spMkLst>
        </pc:spChg>
        <pc:spChg chg="del">
          <ac:chgData name="Helen Evans (Institute of Management and Health)" userId="d9a8b39e-a9d4-4d81-a719-001f6364ef6d" providerId="ADAL" clId="{63FC4415-A6D7-45B9-8DBB-88AD1C992C43}" dt="2024-11-05T11:28:19.275" v="1" actId="700"/>
          <ac:spMkLst>
            <pc:docMk/>
            <pc:sldMk cId="3620610431" sldId="283"/>
            <ac:spMk id="5" creationId="{ABA60046-9AC9-4494-B656-FDF2DB8FF743}"/>
          </ac:spMkLst>
        </pc:spChg>
        <pc:spChg chg="add mod ord">
          <ac:chgData name="Helen Evans (Institute of Management and Health)" userId="d9a8b39e-a9d4-4d81-a719-001f6364ef6d" providerId="ADAL" clId="{63FC4415-A6D7-45B9-8DBB-88AD1C992C43}" dt="2024-11-05T11:29:43.131" v="42" actId="20577"/>
          <ac:spMkLst>
            <pc:docMk/>
            <pc:sldMk cId="3620610431" sldId="283"/>
            <ac:spMk id="6" creationId="{3A2D97F1-F2C9-4E62-B55A-13BD80FF5CFF}"/>
          </ac:spMkLst>
        </pc:spChg>
        <pc:spChg chg="add mod ord">
          <ac:chgData name="Helen Evans (Institute of Management and Health)" userId="d9a8b39e-a9d4-4d81-a719-001f6364ef6d" providerId="ADAL" clId="{63FC4415-A6D7-45B9-8DBB-88AD1C992C43}" dt="2024-11-05T11:31:03.936" v="58" actId="113"/>
          <ac:spMkLst>
            <pc:docMk/>
            <pc:sldMk cId="3620610431" sldId="283"/>
            <ac:spMk id="7" creationId="{29CF1013-E7B4-4CB5-A230-B6BD2434F85D}"/>
          </ac:spMkLst>
        </pc:spChg>
      </pc:sldChg>
      <pc:sldChg chg="addSp delSp modSp new mod modNotesTx">
        <pc:chgData name="Helen Evans (Institute of Management and Health)" userId="d9a8b39e-a9d4-4d81-a719-001f6364ef6d" providerId="ADAL" clId="{63FC4415-A6D7-45B9-8DBB-88AD1C992C43}" dt="2024-11-07T09:57:06.243" v="87" actId="1076"/>
        <pc:sldMkLst>
          <pc:docMk/>
          <pc:sldMk cId="945472245" sldId="284"/>
        </pc:sldMkLst>
        <pc:spChg chg="mod">
          <ac:chgData name="Helen Evans (Institute of Management and Health)" userId="d9a8b39e-a9d4-4d81-a719-001f6364ef6d" providerId="ADAL" clId="{63FC4415-A6D7-45B9-8DBB-88AD1C992C43}" dt="2024-11-05T18:14:07.404" v="80" actId="27636"/>
          <ac:spMkLst>
            <pc:docMk/>
            <pc:sldMk cId="945472245" sldId="284"/>
            <ac:spMk id="2" creationId="{7185E653-A5AE-49D9-ADA1-868A34B6CF16}"/>
          </ac:spMkLst>
        </pc:spChg>
        <pc:spChg chg="del">
          <ac:chgData name="Helen Evans (Institute of Management and Health)" userId="d9a8b39e-a9d4-4d81-a719-001f6364ef6d" providerId="ADAL" clId="{63FC4415-A6D7-45B9-8DBB-88AD1C992C43}" dt="2024-11-05T11:34:43.579" v="60"/>
          <ac:spMkLst>
            <pc:docMk/>
            <pc:sldMk cId="945472245" sldId="284"/>
            <ac:spMk id="3" creationId="{BC94DD8C-2197-4731-82C5-D32CEAF87665}"/>
          </ac:spMkLst>
        </pc:spChg>
        <pc:picChg chg="add mod">
          <ac:chgData name="Helen Evans (Institute of Management and Health)" userId="d9a8b39e-a9d4-4d81-a719-001f6364ef6d" providerId="ADAL" clId="{63FC4415-A6D7-45B9-8DBB-88AD1C992C43}" dt="2024-11-07T09:57:06.243" v="87" actId="1076"/>
          <ac:picMkLst>
            <pc:docMk/>
            <pc:sldMk cId="945472245" sldId="284"/>
            <ac:picMk id="4" creationId="{EF6BB6A2-10F8-4642-8889-150A7C84BE08}"/>
          </ac:picMkLst>
        </pc:picChg>
        <pc:picChg chg="add mod modCrop">
          <ac:chgData name="Helen Evans (Institute of Management and Health)" userId="d9a8b39e-a9d4-4d81-a719-001f6364ef6d" providerId="ADAL" clId="{63FC4415-A6D7-45B9-8DBB-88AD1C992C43}" dt="2024-11-07T09:57:04.073" v="86" actId="1076"/>
          <ac:picMkLst>
            <pc:docMk/>
            <pc:sldMk cId="945472245" sldId="284"/>
            <ac:picMk id="6" creationId="{F8FDC0DE-F0F3-48E9-BFC6-5F20859CF9FA}"/>
          </ac:picMkLst>
        </pc:picChg>
      </pc:sldChg>
      <pc:sldChg chg="add">
        <pc:chgData name="Helen Evans (Institute of Management and Health)" userId="d9a8b39e-a9d4-4d81-a719-001f6364ef6d" providerId="ADAL" clId="{63FC4415-A6D7-45B9-8DBB-88AD1C992C43}" dt="2024-11-07T09:57:12.247" v="88"/>
        <pc:sldMkLst>
          <pc:docMk/>
          <pc:sldMk cId="4265837706" sldId="324"/>
        </pc:sldMkLst>
      </pc:sldChg>
      <pc:sldChg chg="modSp add del mod">
        <pc:chgData name="Helen Evans (Institute of Management and Health)" userId="d9a8b39e-a9d4-4d81-a719-001f6364ef6d" providerId="ADAL" clId="{63FC4415-A6D7-45B9-8DBB-88AD1C992C43}" dt="2024-11-07T09:58:47.667" v="125" actId="47"/>
        <pc:sldMkLst>
          <pc:docMk/>
          <pc:sldMk cId="327219674" sldId="331"/>
        </pc:sldMkLst>
        <pc:spChg chg="mod">
          <ac:chgData name="Helen Evans (Institute of Management and Health)" userId="d9a8b39e-a9d4-4d81-a719-001f6364ef6d" providerId="ADAL" clId="{63FC4415-A6D7-45B9-8DBB-88AD1C992C43}" dt="2024-11-07T09:58:24.095" v="123" actId="20577"/>
          <ac:spMkLst>
            <pc:docMk/>
            <pc:sldMk cId="327219674" sldId="331"/>
            <ac:spMk id="3" creationId="{0FDE3B62-33F3-883A-CE0B-BFC942F1A9B3}"/>
          </ac:spMkLst>
        </pc:spChg>
        <pc:picChg chg="mod">
          <ac:chgData name="Helen Evans (Institute of Management and Health)" userId="d9a8b39e-a9d4-4d81-a719-001f6364ef6d" providerId="ADAL" clId="{63FC4415-A6D7-45B9-8DBB-88AD1C992C43}" dt="2024-11-07T09:58:19.847" v="122" actId="1076"/>
          <ac:picMkLst>
            <pc:docMk/>
            <pc:sldMk cId="327219674" sldId="331"/>
            <ac:picMk id="4" creationId="{819DC218-7CB4-037C-ACBF-7C0CFB438ED6}"/>
          </ac:picMkLst>
        </pc:picChg>
      </pc:sldChg>
      <pc:sldChg chg="add">
        <pc:chgData name="Helen Evans (Institute of Management and Health)" userId="d9a8b39e-a9d4-4d81-a719-001f6364ef6d" providerId="ADAL" clId="{63FC4415-A6D7-45B9-8DBB-88AD1C992C43}" dt="2024-11-07T09:57:12.247" v="88"/>
        <pc:sldMkLst>
          <pc:docMk/>
          <pc:sldMk cId="1162671312" sldId="445"/>
        </pc:sldMkLst>
      </pc:sldChg>
      <pc:sldChg chg="add">
        <pc:chgData name="Helen Evans (Institute of Management and Health)" userId="d9a8b39e-a9d4-4d81-a719-001f6364ef6d" providerId="ADAL" clId="{63FC4415-A6D7-45B9-8DBB-88AD1C992C43}" dt="2024-11-07T09:57:12.247" v="88"/>
        <pc:sldMkLst>
          <pc:docMk/>
          <pc:sldMk cId="2366366227" sldId="446"/>
        </pc:sldMkLst>
      </pc:sldChg>
      <pc:sldChg chg="add">
        <pc:chgData name="Helen Evans (Institute of Management and Health)" userId="d9a8b39e-a9d4-4d81-a719-001f6364ef6d" providerId="ADAL" clId="{63FC4415-A6D7-45B9-8DBB-88AD1C992C43}" dt="2024-11-07T09:57:12.247" v="88"/>
        <pc:sldMkLst>
          <pc:docMk/>
          <pc:sldMk cId="3439502399" sldId="447"/>
        </pc:sldMkLst>
      </pc:sldChg>
      <pc:sldChg chg="add del">
        <pc:chgData name="Helen Evans (Institute of Management and Health)" userId="d9a8b39e-a9d4-4d81-a719-001f6364ef6d" providerId="ADAL" clId="{63FC4415-A6D7-45B9-8DBB-88AD1C992C43}" dt="2024-11-07T09:58:42.149" v="124" actId="47"/>
        <pc:sldMkLst>
          <pc:docMk/>
          <pc:sldMk cId="4004030949" sldId="448"/>
        </pc:sldMkLst>
      </pc:sldChg>
      <pc:sldChg chg="addSp delSp modSp add del mod">
        <pc:chgData name="Helen Evans (Institute of Management and Health)" userId="d9a8b39e-a9d4-4d81-a719-001f6364ef6d" providerId="ADAL" clId="{63FC4415-A6D7-45B9-8DBB-88AD1C992C43}" dt="2024-11-07T09:59:03.268" v="128" actId="47"/>
        <pc:sldMkLst>
          <pc:docMk/>
          <pc:sldMk cId="2254248077" sldId="449"/>
        </pc:sldMkLst>
        <pc:spChg chg="del mod">
          <ac:chgData name="Helen Evans (Institute of Management and Health)" userId="d9a8b39e-a9d4-4d81-a719-001f6364ef6d" providerId="ADAL" clId="{63FC4415-A6D7-45B9-8DBB-88AD1C992C43}" dt="2024-11-07T09:59:00.984" v="127" actId="478"/>
          <ac:spMkLst>
            <pc:docMk/>
            <pc:sldMk cId="2254248077" sldId="449"/>
            <ac:spMk id="3" creationId="{B6302587-265B-D11A-EF1F-F179096402E3}"/>
          </ac:spMkLst>
        </pc:spChg>
        <pc:spChg chg="add mod">
          <ac:chgData name="Helen Evans (Institute of Management and Health)" userId="d9a8b39e-a9d4-4d81-a719-001f6364ef6d" providerId="ADAL" clId="{63FC4415-A6D7-45B9-8DBB-88AD1C992C43}" dt="2024-11-07T09:59:00.984" v="127" actId="478"/>
          <ac:spMkLst>
            <pc:docMk/>
            <pc:sldMk cId="2254248077" sldId="449"/>
            <ac:spMk id="5" creationId="{568270D3-17C6-4327-8102-6F2F458175D7}"/>
          </ac:spMkLst>
        </pc:spChg>
      </pc:sldChg>
      <pc:sldChg chg="add">
        <pc:chgData name="Helen Evans (Institute of Management and Health)" userId="d9a8b39e-a9d4-4d81-a719-001f6364ef6d" providerId="ADAL" clId="{63FC4415-A6D7-45B9-8DBB-88AD1C992C43}" dt="2024-11-07T09:57:12.247" v="88"/>
        <pc:sldMkLst>
          <pc:docMk/>
          <pc:sldMk cId="2067719550" sldId="450"/>
        </pc:sldMkLst>
      </pc:sldChg>
      <pc:sldChg chg="add">
        <pc:chgData name="Helen Evans (Institute of Management and Health)" userId="d9a8b39e-a9d4-4d81-a719-001f6364ef6d" providerId="ADAL" clId="{63FC4415-A6D7-45B9-8DBB-88AD1C992C43}" dt="2024-11-07T09:57:12.247" v="88"/>
        <pc:sldMkLst>
          <pc:docMk/>
          <pc:sldMk cId="4239715801" sldId="451"/>
        </pc:sldMkLst>
      </pc:sldChg>
      <pc:sldChg chg="add">
        <pc:chgData name="Helen Evans (Institute of Management and Health)" userId="d9a8b39e-a9d4-4d81-a719-001f6364ef6d" providerId="ADAL" clId="{63FC4415-A6D7-45B9-8DBB-88AD1C992C43}" dt="2024-11-07T09:57:12.247" v="88"/>
        <pc:sldMkLst>
          <pc:docMk/>
          <pc:sldMk cId="138503636" sldId="452"/>
        </pc:sldMkLst>
      </pc:sldChg>
      <pc:sldChg chg="add ord">
        <pc:chgData name="Helen Evans (Institute of Management and Health)" userId="d9a8b39e-a9d4-4d81-a719-001f6364ef6d" providerId="ADAL" clId="{63FC4415-A6D7-45B9-8DBB-88AD1C992C43}" dt="2024-11-07T10:02:35.958" v="144"/>
        <pc:sldMkLst>
          <pc:docMk/>
          <pc:sldMk cId="1560622408" sldId="453"/>
        </pc:sldMkLst>
      </pc:sldChg>
      <pc:sldChg chg="add">
        <pc:chgData name="Helen Evans (Institute of Management and Health)" userId="d9a8b39e-a9d4-4d81-a719-001f6364ef6d" providerId="ADAL" clId="{63FC4415-A6D7-45B9-8DBB-88AD1C992C43}" dt="2024-11-07T09:57:12.247" v="88"/>
        <pc:sldMkLst>
          <pc:docMk/>
          <pc:sldMk cId="1983480573" sldId="454"/>
        </pc:sldMkLst>
      </pc:sldChg>
      <pc:sldChg chg="add">
        <pc:chgData name="Helen Evans (Institute of Management and Health)" userId="d9a8b39e-a9d4-4d81-a719-001f6364ef6d" providerId="ADAL" clId="{63FC4415-A6D7-45B9-8DBB-88AD1C992C43}" dt="2024-11-07T09:57:12.247" v="88"/>
        <pc:sldMkLst>
          <pc:docMk/>
          <pc:sldMk cId="608504366" sldId="455"/>
        </pc:sldMkLst>
      </pc:sldChg>
      <pc:sldChg chg="add">
        <pc:chgData name="Helen Evans (Institute of Management and Health)" userId="d9a8b39e-a9d4-4d81-a719-001f6364ef6d" providerId="ADAL" clId="{63FC4415-A6D7-45B9-8DBB-88AD1C992C43}" dt="2024-11-07T09:57:12.247" v="88"/>
        <pc:sldMkLst>
          <pc:docMk/>
          <pc:sldMk cId="4213923519" sldId="456"/>
        </pc:sldMkLst>
      </pc:sldChg>
      <pc:sldChg chg="add">
        <pc:chgData name="Helen Evans (Institute of Management and Health)" userId="d9a8b39e-a9d4-4d81-a719-001f6364ef6d" providerId="ADAL" clId="{63FC4415-A6D7-45B9-8DBB-88AD1C992C43}" dt="2024-11-07T09:57:12.247" v="88"/>
        <pc:sldMkLst>
          <pc:docMk/>
          <pc:sldMk cId="2596568925" sldId="457"/>
        </pc:sldMkLst>
      </pc:sldChg>
      <pc:sldChg chg="add">
        <pc:chgData name="Helen Evans (Institute of Management and Health)" userId="d9a8b39e-a9d4-4d81-a719-001f6364ef6d" providerId="ADAL" clId="{63FC4415-A6D7-45B9-8DBB-88AD1C992C43}" dt="2024-11-07T09:57:12.247" v="88"/>
        <pc:sldMkLst>
          <pc:docMk/>
          <pc:sldMk cId="138903992" sldId="458"/>
        </pc:sldMkLst>
      </pc:sldChg>
      <pc:sldChg chg="add del ord">
        <pc:chgData name="Helen Evans (Institute of Management and Health)" userId="d9a8b39e-a9d4-4d81-a719-001f6364ef6d" providerId="ADAL" clId="{63FC4415-A6D7-45B9-8DBB-88AD1C992C43}" dt="2024-11-07T09:57:44.973" v="120" actId="47"/>
        <pc:sldMkLst>
          <pc:docMk/>
          <pc:sldMk cId="417751822" sldId="459"/>
        </pc:sldMkLst>
      </pc:sldChg>
      <pc:sldChg chg="add">
        <pc:chgData name="Helen Evans (Institute of Management and Health)" userId="d9a8b39e-a9d4-4d81-a719-001f6364ef6d" providerId="ADAL" clId="{63FC4415-A6D7-45B9-8DBB-88AD1C992C43}" dt="2024-11-07T09:57:12.247" v="88"/>
        <pc:sldMkLst>
          <pc:docMk/>
          <pc:sldMk cId="3379512625" sldId="460"/>
        </pc:sldMkLst>
      </pc:sldChg>
      <pc:sldChg chg="add">
        <pc:chgData name="Helen Evans (Institute of Management and Health)" userId="d9a8b39e-a9d4-4d81-a719-001f6364ef6d" providerId="ADAL" clId="{63FC4415-A6D7-45B9-8DBB-88AD1C992C43}" dt="2024-11-07T09:57:12.247" v="88"/>
        <pc:sldMkLst>
          <pc:docMk/>
          <pc:sldMk cId="3037410859" sldId="461"/>
        </pc:sldMkLst>
      </pc:sldChg>
      <pc:sldChg chg="add">
        <pc:chgData name="Helen Evans (Institute of Management and Health)" userId="d9a8b39e-a9d4-4d81-a719-001f6364ef6d" providerId="ADAL" clId="{63FC4415-A6D7-45B9-8DBB-88AD1C992C43}" dt="2024-11-07T09:57:12.247" v="88"/>
        <pc:sldMkLst>
          <pc:docMk/>
          <pc:sldMk cId="3282799970" sldId="462"/>
        </pc:sldMkLst>
      </pc:sldChg>
      <pc:sldChg chg="add">
        <pc:chgData name="Helen Evans (Institute of Management and Health)" userId="d9a8b39e-a9d4-4d81-a719-001f6364ef6d" providerId="ADAL" clId="{63FC4415-A6D7-45B9-8DBB-88AD1C992C43}" dt="2024-11-07T09:57:12.247" v="88"/>
        <pc:sldMkLst>
          <pc:docMk/>
          <pc:sldMk cId="3484493352" sldId="463"/>
        </pc:sldMkLst>
      </pc:sldChg>
      <pc:sldChg chg="add ord">
        <pc:chgData name="Helen Evans (Institute of Management and Health)" userId="d9a8b39e-a9d4-4d81-a719-001f6364ef6d" providerId="ADAL" clId="{63FC4415-A6D7-45B9-8DBB-88AD1C992C43}" dt="2024-11-07T10:00:59.297" v="138"/>
        <pc:sldMkLst>
          <pc:docMk/>
          <pc:sldMk cId="1423897753" sldId="464"/>
        </pc:sldMkLst>
      </pc:sldChg>
      <pc:sldChg chg="add ord">
        <pc:chgData name="Helen Evans (Institute of Management and Health)" userId="d9a8b39e-a9d4-4d81-a719-001f6364ef6d" providerId="ADAL" clId="{63FC4415-A6D7-45B9-8DBB-88AD1C992C43}" dt="2024-11-07T09:59:19.463" v="131"/>
        <pc:sldMkLst>
          <pc:docMk/>
          <pc:sldMk cId="1932883778" sldId="465"/>
        </pc:sldMkLst>
      </pc:sldChg>
      <pc:sldChg chg="add ord">
        <pc:chgData name="Helen Evans (Institute of Management and Health)" userId="d9a8b39e-a9d4-4d81-a719-001f6364ef6d" providerId="ADAL" clId="{63FC4415-A6D7-45B9-8DBB-88AD1C992C43}" dt="2024-11-07T09:59:29.265" v="133"/>
        <pc:sldMkLst>
          <pc:docMk/>
          <pc:sldMk cId="3678953799" sldId="466"/>
        </pc:sldMkLst>
      </pc:sldChg>
      <pc:sldChg chg="add">
        <pc:chgData name="Helen Evans (Institute of Management and Health)" userId="d9a8b39e-a9d4-4d81-a719-001f6364ef6d" providerId="ADAL" clId="{63FC4415-A6D7-45B9-8DBB-88AD1C992C43}" dt="2024-11-07T09:57:12.247" v="88"/>
        <pc:sldMkLst>
          <pc:docMk/>
          <pc:sldMk cId="2964132388" sldId="468"/>
        </pc:sldMkLst>
      </pc:sldChg>
      <pc:sldChg chg="add">
        <pc:chgData name="Helen Evans (Institute of Management and Health)" userId="d9a8b39e-a9d4-4d81-a719-001f6364ef6d" providerId="ADAL" clId="{63FC4415-A6D7-45B9-8DBB-88AD1C992C43}" dt="2024-11-07T09:57:12.247" v="88"/>
        <pc:sldMkLst>
          <pc:docMk/>
          <pc:sldMk cId="2052670118" sldId="470"/>
        </pc:sldMkLst>
      </pc:sldChg>
      <pc:sldChg chg="add">
        <pc:chgData name="Helen Evans (Institute of Management and Health)" userId="d9a8b39e-a9d4-4d81-a719-001f6364ef6d" providerId="ADAL" clId="{63FC4415-A6D7-45B9-8DBB-88AD1C992C43}" dt="2024-11-07T09:57:12.247" v="88"/>
        <pc:sldMkLst>
          <pc:docMk/>
          <pc:sldMk cId="4236635760" sldId="471"/>
        </pc:sldMkLst>
      </pc:sldChg>
      <pc:sldChg chg="add">
        <pc:chgData name="Helen Evans (Institute of Management and Health)" userId="d9a8b39e-a9d4-4d81-a719-001f6364ef6d" providerId="ADAL" clId="{63FC4415-A6D7-45B9-8DBB-88AD1C992C43}" dt="2024-11-07T09:57:12.247" v="88"/>
        <pc:sldMkLst>
          <pc:docMk/>
          <pc:sldMk cId="3844233629" sldId="472"/>
        </pc:sldMkLst>
      </pc:sldChg>
      <pc:sldChg chg="add del">
        <pc:chgData name="Helen Evans (Institute of Management and Health)" userId="d9a8b39e-a9d4-4d81-a719-001f6364ef6d" providerId="ADAL" clId="{63FC4415-A6D7-45B9-8DBB-88AD1C992C43}" dt="2024-11-07T10:00:39.163" v="136" actId="47"/>
        <pc:sldMkLst>
          <pc:docMk/>
          <pc:sldMk cId="1681086587" sldId="47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476A75-D1A3-4DC3-846D-BFCC810B0D0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D2EE34A-C6D8-42C6-844F-E257F72FE066}">
      <dgm:prSet/>
      <dgm:spPr/>
      <dgm:t>
        <a:bodyPr/>
        <a:lstStyle/>
        <a:p>
          <a:r>
            <a:rPr lang="en-GB" b="0" i="0"/>
            <a:t>According to Crane &amp; Matlen (2010) they describe business ethics as </a:t>
          </a:r>
          <a:r>
            <a:rPr lang="en-GB" b="1" i="1"/>
            <a:t>"the study of business situations, activities and decisions where issues of 'right' and 'wrong' are addressed"</a:t>
          </a:r>
          <a:r>
            <a:rPr lang="en-GB" b="0" i="0"/>
            <a:t>. </a:t>
          </a:r>
          <a:endParaRPr lang="en-US"/>
        </a:p>
      </dgm:t>
    </dgm:pt>
    <dgm:pt modelId="{A98C736C-1CB5-402D-B8F5-4695757659D8}" type="parTrans" cxnId="{48370E7A-C461-4B62-8A93-6E3F22CC800F}">
      <dgm:prSet/>
      <dgm:spPr/>
      <dgm:t>
        <a:bodyPr/>
        <a:lstStyle/>
        <a:p>
          <a:endParaRPr lang="en-US"/>
        </a:p>
      </dgm:t>
    </dgm:pt>
    <dgm:pt modelId="{816AE9C4-653C-4DB9-9B8C-2975237A6AAA}" type="sibTrans" cxnId="{48370E7A-C461-4B62-8A93-6E3F22CC800F}">
      <dgm:prSet/>
      <dgm:spPr/>
      <dgm:t>
        <a:bodyPr/>
        <a:lstStyle/>
        <a:p>
          <a:endParaRPr lang="en-US"/>
        </a:p>
      </dgm:t>
    </dgm:pt>
    <dgm:pt modelId="{DB110743-45BA-4841-BEB7-AC2DB0DC835E}">
      <dgm:prSet/>
      <dgm:spPr/>
      <dgm:t>
        <a:bodyPr/>
        <a:lstStyle/>
        <a:p>
          <a:r>
            <a:rPr lang="en-GB" b="0" i="0"/>
            <a:t>Therefore, business ethics are a set of moral guidelines that influence how a company serves its customers and </a:t>
          </a:r>
          <a:r>
            <a:rPr lang="en-GB" b="1" i="1"/>
            <a:t>treats its employees (does the organisation manage their employees fairly?)</a:t>
          </a:r>
          <a:r>
            <a:rPr lang="en-GB" b="0" i="0"/>
            <a:t>. </a:t>
          </a:r>
          <a:endParaRPr lang="en-US"/>
        </a:p>
      </dgm:t>
    </dgm:pt>
    <dgm:pt modelId="{0A47DE2B-D0A8-4375-88A9-D6774FA42B86}" type="parTrans" cxnId="{9D1D4370-808B-4101-B933-236E2EFFC416}">
      <dgm:prSet/>
      <dgm:spPr/>
      <dgm:t>
        <a:bodyPr/>
        <a:lstStyle/>
        <a:p>
          <a:endParaRPr lang="en-US"/>
        </a:p>
      </dgm:t>
    </dgm:pt>
    <dgm:pt modelId="{7475D545-FFDC-4BEB-97DD-AFEEF265D370}" type="sibTrans" cxnId="{9D1D4370-808B-4101-B933-236E2EFFC416}">
      <dgm:prSet/>
      <dgm:spPr/>
      <dgm:t>
        <a:bodyPr/>
        <a:lstStyle/>
        <a:p>
          <a:endParaRPr lang="en-US"/>
        </a:p>
      </dgm:t>
    </dgm:pt>
    <dgm:pt modelId="{989754D9-848F-4313-AB71-E46EC37B780C}" type="pres">
      <dgm:prSet presAssocID="{EC476A75-D1A3-4DC3-846D-BFCC810B0D0F}" presName="root" presStyleCnt="0">
        <dgm:presLayoutVars>
          <dgm:dir/>
          <dgm:resizeHandles val="exact"/>
        </dgm:presLayoutVars>
      </dgm:prSet>
      <dgm:spPr/>
    </dgm:pt>
    <dgm:pt modelId="{C54022E8-C8D7-486E-B0AF-E8D687419DEB}" type="pres">
      <dgm:prSet presAssocID="{3D2EE34A-C6D8-42C6-844F-E257F72FE066}" presName="compNode" presStyleCnt="0"/>
      <dgm:spPr/>
    </dgm:pt>
    <dgm:pt modelId="{D6305B83-F844-4EF1-B43B-EC5CF955CCAE}" type="pres">
      <dgm:prSet presAssocID="{3D2EE34A-C6D8-42C6-844F-E257F72FE066}" presName="bgRect" presStyleLbl="bgShp" presStyleIdx="0" presStyleCnt="2"/>
      <dgm:spPr/>
    </dgm:pt>
    <dgm:pt modelId="{1147CA10-4D28-4F30-8EA5-A56EC8D0F283}" type="pres">
      <dgm:prSet presAssocID="{3D2EE34A-C6D8-42C6-844F-E257F72FE0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ane"/>
        </a:ext>
      </dgm:extLst>
    </dgm:pt>
    <dgm:pt modelId="{2F9AE617-8C5C-4974-8465-68A015D62433}" type="pres">
      <dgm:prSet presAssocID="{3D2EE34A-C6D8-42C6-844F-E257F72FE066}" presName="spaceRect" presStyleCnt="0"/>
      <dgm:spPr/>
    </dgm:pt>
    <dgm:pt modelId="{6A9C2D0C-4CC9-4EEF-B6D1-A3AFE1177DCE}" type="pres">
      <dgm:prSet presAssocID="{3D2EE34A-C6D8-42C6-844F-E257F72FE066}" presName="parTx" presStyleLbl="revTx" presStyleIdx="0" presStyleCnt="2">
        <dgm:presLayoutVars>
          <dgm:chMax val="0"/>
          <dgm:chPref val="0"/>
        </dgm:presLayoutVars>
      </dgm:prSet>
      <dgm:spPr/>
    </dgm:pt>
    <dgm:pt modelId="{3FCC30EB-4186-49D4-9824-80969A34312A}" type="pres">
      <dgm:prSet presAssocID="{816AE9C4-653C-4DB9-9B8C-2975237A6AAA}" presName="sibTrans" presStyleCnt="0"/>
      <dgm:spPr/>
    </dgm:pt>
    <dgm:pt modelId="{3B96B927-2911-456C-B870-7ED84F8A1092}" type="pres">
      <dgm:prSet presAssocID="{DB110743-45BA-4841-BEB7-AC2DB0DC835E}" presName="compNode" presStyleCnt="0"/>
      <dgm:spPr/>
    </dgm:pt>
    <dgm:pt modelId="{C54A0EF6-D815-49EB-8471-1F35EF196522}" type="pres">
      <dgm:prSet presAssocID="{DB110743-45BA-4841-BEB7-AC2DB0DC835E}" presName="bgRect" presStyleLbl="bgShp" presStyleIdx="1" presStyleCnt="2"/>
      <dgm:spPr/>
    </dgm:pt>
    <dgm:pt modelId="{62E96ABB-C3BD-491C-B133-2747ECA1168C}" type="pres">
      <dgm:prSet presAssocID="{DB110743-45BA-4841-BEB7-AC2DB0DC835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B773E179-F97D-4F8C-8D45-D63DC7BA36CE}" type="pres">
      <dgm:prSet presAssocID="{DB110743-45BA-4841-BEB7-AC2DB0DC835E}" presName="spaceRect" presStyleCnt="0"/>
      <dgm:spPr/>
    </dgm:pt>
    <dgm:pt modelId="{92B05730-30F5-4CDF-A25D-9163AEFE93CE}" type="pres">
      <dgm:prSet presAssocID="{DB110743-45BA-4841-BEB7-AC2DB0DC835E}" presName="parTx" presStyleLbl="revTx" presStyleIdx="1" presStyleCnt="2">
        <dgm:presLayoutVars>
          <dgm:chMax val="0"/>
          <dgm:chPref val="0"/>
        </dgm:presLayoutVars>
      </dgm:prSet>
      <dgm:spPr/>
    </dgm:pt>
  </dgm:ptLst>
  <dgm:cxnLst>
    <dgm:cxn modelId="{9D1D4370-808B-4101-B933-236E2EFFC416}" srcId="{EC476A75-D1A3-4DC3-846D-BFCC810B0D0F}" destId="{DB110743-45BA-4841-BEB7-AC2DB0DC835E}" srcOrd="1" destOrd="0" parTransId="{0A47DE2B-D0A8-4375-88A9-D6774FA42B86}" sibTransId="{7475D545-FFDC-4BEB-97DD-AFEEF265D370}"/>
    <dgm:cxn modelId="{0A42CD51-10C5-4599-B41C-C6D9DE67B344}" type="presOf" srcId="{EC476A75-D1A3-4DC3-846D-BFCC810B0D0F}" destId="{989754D9-848F-4313-AB71-E46EC37B780C}" srcOrd="0" destOrd="0" presId="urn:microsoft.com/office/officeart/2018/2/layout/IconVerticalSolidList"/>
    <dgm:cxn modelId="{48370E7A-C461-4B62-8A93-6E3F22CC800F}" srcId="{EC476A75-D1A3-4DC3-846D-BFCC810B0D0F}" destId="{3D2EE34A-C6D8-42C6-844F-E257F72FE066}" srcOrd="0" destOrd="0" parTransId="{A98C736C-1CB5-402D-B8F5-4695757659D8}" sibTransId="{816AE9C4-653C-4DB9-9B8C-2975237A6AAA}"/>
    <dgm:cxn modelId="{F37BD2CE-46F4-4829-805F-35F72EABFD31}" type="presOf" srcId="{3D2EE34A-C6D8-42C6-844F-E257F72FE066}" destId="{6A9C2D0C-4CC9-4EEF-B6D1-A3AFE1177DCE}" srcOrd="0" destOrd="0" presId="urn:microsoft.com/office/officeart/2018/2/layout/IconVerticalSolidList"/>
    <dgm:cxn modelId="{4F361BE6-4C7F-4F6B-B998-8D5E9C986579}" type="presOf" srcId="{DB110743-45BA-4841-BEB7-AC2DB0DC835E}" destId="{92B05730-30F5-4CDF-A25D-9163AEFE93CE}" srcOrd="0" destOrd="0" presId="urn:microsoft.com/office/officeart/2018/2/layout/IconVerticalSolidList"/>
    <dgm:cxn modelId="{839AEC15-B0A2-478D-9DB0-06366BC01908}" type="presParOf" srcId="{989754D9-848F-4313-AB71-E46EC37B780C}" destId="{C54022E8-C8D7-486E-B0AF-E8D687419DEB}" srcOrd="0" destOrd="0" presId="urn:microsoft.com/office/officeart/2018/2/layout/IconVerticalSolidList"/>
    <dgm:cxn modelId="{DDDAC720-B3F3-4996-BFDC-C919F211E051}" type="presParOf" srcId="{C54022E8-C8D7-486E-B0AF-E8D687419DEB}" destId="{D6305B83-F844-4EF1-B43B-EC5CF955CCAE}" srcOrd="0" destOrd="0" presId="urn:microsoft.com/office/officeart/2018/2/layout/IconVerticalSolidList"/>
    <dgm:cxn modelId="{35462DF7-E25D-420E-A752-3A9657F17B89}" type="presParOf" srcId="{C54022E8-C8D7-486E-B0AF-E8D687419DEB}" destId="{1147CA10-4D28-4F30-8EA5-A56EC8D0F283}" srcOrd="1" destOrd="0" presId="urn:microsoft.com/office/officeart/2018/2/layout/IconVerticalSolidList"/>
    <dgm:cxn modelId="{4F4444F6-ACA7-4CFF-B8A8-295D4A42C7F7}" type="presParOf" srcId="{C54022E8-C8D7-486E-B0AF-E8D687419DEB}" destId="{2F9AE617-8C5C-4974-8465-68A015D62433}" srcOrd="2" destOrd="0" presId="urn:microsoft.com/office/officeart/2018/2/layout/IconVerticalSolidList"/>
    <dgm:cxn modelId="{B678D7C9-F56B-43C1-8254-5FB312F2A35D}" type="presParOf" srcId="{C54022E8-C8D7-486E-B0AF-E8D687419DEB}" destId="{6A9C2D0C-4CC9-4EEF-B6D1-A3AFE1177DCE}" srcOrd="3" destOrd="0" presId="urn:microsoft.com/office/officeart/2018/2/layout/IconVerticalSolidList"/>
    <dgm:cxn modelId="{976D6501-3236-4B2D-BAEE-E0D5F3A6DEB5}" type="presParOf" srcId="{989754D9-848F-4313-AB71-E46EC37B780C}" destId="{3FCC30EB-4186-49D4-9824-80969A34312A}" srcOrd="1" destOrd="0" presId="urn:microsoft.com/office/officeart/2018/2/layout/IconVerticalSolidList"/>
    <dgm:cxn modelId="{7C41F6C7-021F-490C-BE25-DC5E299FB52A}" type="presParOf" srcId="{989754D9-848F-4313-AB71-E46EC37B780C}" destId="{3B96B927-2911-456C-B870-7ED84F8A1092}" srcOrd="2" destOrd="0" presId="urn:microsoft.com/office/officeart/2018/2/layout/IconVerticalSolidList"/>
    <dgm:cxn modelId="{0FD95407-EA76-4287-AE48-27C7E48D278E}" type="presParOf" srcId="{3B96B927-2911-456C-B870-7ED84F8A1092}" destId="{C54A0EF6-D815-49EB-8471-1F35EF196522}" srcOrd="0" destOrd="0" presId="urn:microsoft.com/office/officeart/2018/2/layout/IconVerticalSolidList"/>
    <dgm:cxn modelId="{2FACD510-C5E9-4EB0-B123-552144D5B8DD}" type="presParOf" srcId="{3B96B927-2911-456C-B870-7ED84F8A1092}" destId="{62E96ABB-C3BD-491C-B133-2747ECA1168C}" srcOrd="1" destOrd="0" presId="urn:microsoft.com/office/officeart/2018/2/layout/IconVerticalSolidList"/>
    <dgm:cxn modelId="{2C1470B8-7F18-491B-BAC6-6CBD4487A28C}" type="presParOf" srcId="{3B96B927-2911-456C-B870-7ED84F8A1092}" destId="{B773E179-F97D-4F8C-8D45-D63DC7BA36CE}" srcOrd="2" destOrd="0" presId="urn:microsoft.com/office/officeart/2018/2/layout/IconVerticalSolidList"/>
    <dgm:cxn modelId="{803DCF1E-A93E-4664-9163-4E3550802977}" type="presParOf" srcId="{3B96B927-2911-456C-B870-7ED84F8A1092}" destId="{92B05730-30F5-4CDF-A25D-9163AEFE93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808699-4555-47F0-A5AA-7FE12BA697F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546A1BF-937A-43D6-A19C-2102C99BC1FD}">
      <dgm:prSet/>
      <dgm:spPr/>
      <dgm:t>
        <a:bodyPr/>
        <a:lstStyle/>
        <a:p>
          <a:r>
            <a:rPr lang="en-GB" b="1"/>
            <a:t>Stakeholders are groups of people who have an interest in a business organisation</a:t>
          </a:r>
          <a:endParaRPr lang="en-US"/>
        </a:p>
      </dgm:t>
    </dgm:pt>
    <dgm:pt modelId="{8AAF619D-ACA4-4444-AB05-07D0CB19B3EC}" type="parTrans" cxnId="{164F23B2-1397-411C-8F34-EF4D493E4C19}">
      <dgm:prSet/>
      <dgm:spPr/>
      <dgm:t>
        <a:bodyPr/>
        <a:lstStyle/>
        <a:p>
          <a:endParaRPr lang="en-US"/>
        </a:p>
      </dgm:t>
    </dgm:pt>
    <dgm:pt modelId="{D1961C8A-FF1A-4F2F-AF91-F6A60432AD2B}" type="sibTrans" cxnId="{164F23B2-1397-411C-8F34-EF4D493E4C19}">
      <dgm:prSet/>
      <dgm:spPr/>
      <dgm:t>
        <a:bodyPr/>
        <a:lstStyle/>
        <a:p>
          <a:endParaRPr lang="en-US"/>
        </a:p>
      </dgm:t>
    </dgm:pt>
    <dgm:pt modelId="{D87E0BFF-13A3-49B1-8942-7F689DB8E650}">
      <dgm:prSet/>
      <dgm:spPr/>
      <dgm:t>
        <a:bodyPr/>
        <a:lstStyle/>
        <a:p>
          <a:r>
            <a:rPr lang="en-GB" b="1"/>
            <a:t>They can be seen as being either external (E)to the organisation, or internal (I)</a:t>
          </a:r>
          <a:endParaRPr lang="en-US"/>
        </a:p>
      </dgm:t>
    </dgm:pt>
    <dgm:pt modelId="{68DA7534-2C97-4FC8-93CA-D1EEA84E4B62}" type="parTrans" cxnId="{ECF2875F-A704-4AA9-81AD-A611CE4A2781}">
      <dgm:prSet/>
      <dgm:spPr/>
      <dgm:t>
        <a:bodyPr/>
        <a:lstStyle/>
        <a:p>
          <a:endParaRPr lang="en-US"/>
        </a:p>
      </dgm:t>
    </dgm:pt>
    <dgm:pt modelId="{1CA7A36D-2B6D-48DB-8F77-32D410661269}" type="sibTrans" cxnId="{ECF2875F-A704-4AA9-81AD-A611CE4A2781}">
      <dgm:prSet/>
      <dgm:spPr/>
      <dgm:t>
        <a:bodyPr/>
        <a:lstStyle/>
        <a:p>
          <a:endParaRPr lang="en-US"/>
        </a:p>
      </dgm:t>
    </dgm:pt>
    <dgm:pt modelId="{46E60C9F-1214-4FC6-9CE3-7D3971287B3D}">
      <dgm:prSet/>
      <dgm:spPr/>
      <dgm:t>
        <a:bodyPr/>
        <a:lstStyle/>
        <a:p>
          <a:r>
            <a:rPr lang="en-GB" b="1" dirty="0"/>
            <a:t>But some may be both!</a:t>
          </a:r>
          <a:endParaRPr lang="en-US" dirty="0"/>
        </a:p>
      </dgm:t>
    </dgm:pt>
    <dgm:pt modelId="{731EF0C7-D61D-4A18-B3FF-29AAC88B69A5}" type="parTrans" cxnId="{E0E77977-5127-4F0A-84EB-A3C3B5292AC3}">
      <dgm:prSet/>
      <dgm:spPr/>
      <dgm:t>
        <a:bodyPr/>
        <a:lstStyle/>
        <a:p>
          <a:endParaRPr lang="en-US"/>
        </a:p>
      </dgm:t>
    </dgm:pt>
    <dgm:pt modelId="{667AB663-A705-4643-8805-A7FD54584DF6}" type="sibTrans" cxnId="{E0E77977-5127-4F0A-84EB-A3C3B5292AC3}">
      <dgm:prSet/>
      <dgm:spPr/>
      <dgm:t>
        <a:bodyPr/>
        <a:lstStyle/>
        <a:p>
          <a:endParaRPr lang="en-US"/>
        </a:p>
      </dgm:t>
    </dgm:pt>
    <dgm:pt modelId="{3F75BC52-8942-426D-AC36-B3D636D111A1}">
      <dgm:prSet/>
      <dgm:spPr/>
      <dgm:t>
        <a:bodyPr/>
        <a:lstStyle/>
        <a:p>
          <a:r>
            <a:rPr lang="en-GB" b="1"/>
            <a:t>Internal stakeholders are those who are  ‘members’ of the business organisation</a:t>
          </a:r>
          <a:endParaRPr lang="en-US"/>
        </a:p>
      </dgm:t>
    </dgm:pt>
    <dgm:pt modelId="{47A13A4C-664F-416A-A8D8-761CC57D22DA}" type="parTrans" cxnId="{308AC615-209C-4DB1-8E70-1E76B09E3378}">
      <dgm:prSet/>
      <dgm:spPr/>
      <dgm:t>
        <a:bodyPr/>
        <a:lstStyle/>
        <a:p>
          <a:endParaRPr lang="en-US"/>
        </a:p>
      </dgm:t>
    </dgm:pt>
    <dgm:pt modelId="{8E011BA8-B530-440C-910D-232433D89D73}" type="sibTrans" cxnId="{308AC615-209C-4DB1-8E70-1E76B09E3378}">
      <dgm:prSet/>
      <dgm:spPr/>
      <dgm:t>
        <a:bodyPr/>
        <a:lstStyle/>
        <a:p>
          <a:endParaRPr lang="en-US"/>
        </a:p>
      </dgm:t>
    </dgm:pt>
    <dgm:pt modelId="{EC29CD0B-BCC8-4C18-A472-4818087E326C}" type="pres">
      <dgm:prSet presAssocID="{3E808699-4555-47F0-A5AA-7FE12BA697F8}" presName="root" presStyleCnt="0">
        <dgm:presLayoutVars>
          <dgm:dir/>
          <dgm:resizeHandles val="exact"/>
        </dgm:presLayoutVars>
      </dgm:prSet>
      <dgm:spPr/>
    </dgm:pt>
    <dgm:pt modelId="{6A9EA31E-B3DF-4B97-8281-1FA4A34B7BD3}" type="pres">
      <dgm:prSet presAssocID="{0546A1BF-937A-43D6-A19C-2102C99BC1FD}" presName="compNode" presStyleCnt="0"/>
      <dgm:spPr/>
    </dgm:pt>
    <dgm:pt modelId="{0B61F30A-38D9-4B75-A372-532AFA9EE68F}" type="pres">
      <dgm:prSet presAssocID="{0546A1BF-937A-43D6-A19C-2102C99BC1FD}" presName="bgRect" presStyleLbl="bgShp" presStyleIdx="0" presStyleCnt="4"/>
      <dgm:spPr/>
    </dgm:pt>
    <dgm:pt modelId="{9F9BFECF-4D4B-4F92-9112-67C2D4026254}" type="pres">
      <dgm:prSet presAssocID="{0546A1BF-937A-43D6-A19C-2102C99BC1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B49A2542-AE56-4D02-845C-6924EE2AFCE9}" type="pres">
      <dgm:prSet presAssocID="{0546A1BF-937A-43D6-A19C-2102C99BC1FD}" presName="spaceRect" presStyleCnt="0"/>
      <dgm:spPr/>
    </dgm:pt>
    <dgm:pt modelId="{518EF9E3-B549-4255-835C-C5935A06890A}" type="pres">
      <dgm:prSet presAssocID="{0546A1BF-937A-43D6-A19C-2102C99BC1FD}" presName="parTx" presStyleLbl="revTx" presStyleIdx="0" presStyleCnt="4">
        <dgm:presLayoutVars>
          <dgm:chMax val="0"/>
          <dgm:chPref val="0"/>
        </dgm:presLayoutVars>
      </dgm:prSet>
      <dgm:spPr/>
    </dgm:pt>
    <dgm:pt modelId="{AAB6F55A-7A9C-4CD2-989F-DF7D952E9557}" type="pres">
      <dgm:prSet presAssocID="{D1961C8A-FF1A-4F2F-AF91-F6A60432AD2B}" presName="sibTrans" presStyleCnt="0"/>
      <dgm:spPr/>
    </dgm:pt>
    <dgm:pt modelId="{7E2FFDAA-C4DD-4841-B08C-FECFA0C2AE5A}" type="pres">
      <dgm:prSet presAssocID="{D87E0BFF-13A3-49B1-8942-7F689DB8E650}" presName="compNode" presStyleCnt="0"/>
      <dgm:spPr/>
    </dgm:pt>
    <dgm:pt modelId="{509A528C-DE8F-4C53-9408-0BE0A407D09E}" type="pres">
      <dgm:prSet presAssocID="{D87E0BFF-13A3-49B1-8942-7F689DB8E650}" presName="bgRect" presStyleLbl="bgShp" presStyleIdx="1" presStyleCnt="4"/>
      <dgm:spPr/>
    </dgm:pt>
    <dgm:pt modelId="{12169E27-0111-4AA5-8566-569BFC8403E2}" type="pres">
      <dgm:prSet presAssocID="{D87E0BFF-13A3-49B1-8942-7F689DB8E6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9EB497F-7FF2-4EF9-A5CB-BD5F7E7F7CD7}" type="pres">
      <dgm:prSet presAssocID="{D87E0BFF-13A3-49B1-8942-7F689DB8E650}" presName="spaceRect" presStyleCnt="0"/>
      <dgm:spPr/>
    </dgm:pt>
    <dgm:pt modelId="{62387505-E973-47D1-8008-80A04FCD22EC}" type="pres">
      <dgm:prSet presAssocID="{D87E0BFF-13A3-49B1-8942-7F689DB8E650}" presName="parTx" presStyleLbl="revTx" presStyleIdx="1" presStyleCnt="4">
        <dgm:presLayoutVars>
          <dgm:chMax val="0"/>
          <dgm:chPref val="0"/>
        </dgm:presLayoutVars>
      </dgm:prSet>
      <dgm:spPr/>
    </dgm:pt>
    <dgm:pt modelId="{8847118A-C76D-47F0-835E-6090CB9C9737}" type="pres">
      <dgm:prSet presAssocID="{1CA7A36D-2B6D-48DB-8F77-32D410661269}" presName="sibTrans" presStyleCnt="0"/>
      <dgm:spPr/>
    </dgm:pt>
    <dgm:pt modelId="{B319D713-DF7D-4F00-991D-C4B813E4D88A}" type="pres">
      <dgm:prSet presAssocID="{46E60C9F-1214-4FC6-9CE3-7D3971287B3D}" presName="compNode" presStyleCnt="0"/>
      <dgm:spPr/>
    </dgm:pt>
    <dgm:pt modelId="{E4BA2BB0-C6FB-4BD8-AE19-99054544326E}" type="pres">
      <dgm:prSet presAssocID="{46E60C9F-1214-4FC6-9CE3-7D3971287B3D}" presName="bgRect" presStyleLbl="bgShp" presStyleIdx="2" presStyleCnt="4"/>
      <dgm:spPr/>
    </dgm:pt>
    <dgm:pt modelId="{43EC1595-CE04-419A-A06E-9F234FC5094C}" type="pres">
      <dgm:prSet presAssocID="{46E60C9F-1214-4FC6-9CE3-7D3971287B3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shes"/>
        </a:ext>
      </dgm:extLst>
    </dgm:pt>
    <dgm:pt modelId="{1E09596B-7B11-415A-A814-D7B853E3A1A6}" type="pres">
      <dgm:prSet presAssocID="{46E60C9F-1214-4FC6-9CE3-7D3971287B3D}" presName="spaceRect" presStyleCnt="0"/>
      <dgm:spPr/>
    </dgm:pt>
    <dgm:pt modelId="{E5EE174E-90B8-429A-9BAC-1726B7267CCA}" type="pres">
      <dgm:prSet presAssocID="{46E60C9F-1214-4FC6-9CE3-7D3971287B3D}" presName="parTx" presStyleLbl="revTx" presStyleIdx="2" presStyleCnt="4">
        <dgm:presLayoutVars>
          <dgm:chMax val="0"/>
          <dgm:chPref val="0"/>
        </dgm:presLayoutVars>
      </dgm:prSet>
      <dgm:spPr/>
    </dgm:pt>
    <dgm:pt modelId="{C02BC6F6-99D5-444B-9235-14F9ED2B9027}" type="pres">
      <dgm:prSet presAssocID="{667AB663-A705-4643-8805-A7FD54584DF6}" presName="sibTrans" presStyleCnt="0"/>
      <dgm:spPr/>
    </dgm:pt>
    <dgm:pt modelId="{A889ACD6-1739-4C63-A3DB-6920C41DA5F8}" type="pres">
      <dgm:prSet presAssocID="{3F75BC52-8942-426D-AC36-B3D636D111A1}" presName="compNode" presStyleCnt="0"/>
      <dgm:spPr/>
    </dgm:pt>
    <dgm:pt modelId="{B5DD27E2-4ABD-4F98-AE66-B9B6EA0FD150}" type="pres">
      <dgm:prSet presAssocID="{3F75BC52-8942-426D-AC36-B3D636D111A1}" presName="bgRect" presStyleLbl="bgShp" presStyleIdx="3" presStyleCnt="4"/>
      <dgm:spPr/>
    </dgm:pt>
    <dgm:pt modelId="{62B77D73-BD86-4A72-8158-9A15BFE477AE}" type="pres">
      <dgm:prSet presAssocID="{3F75BC52-8942-426D-AC36-B3D636D111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979B0D98-66B6-4826-8ABF-91675C14051F}" type="pres">
      <dgm:prSet presAssocID="{3F75BC52-8942-426D-AC36-B3D636D111A1}" presName="spaceRect" presStyleCnt="0"/>
      <dgm:spPr/>
    </dgm:pt>
    <dgm:pt modelId="{C22A9124-3251-4172-8C73-0658DF14301B}" type="pres">
      <dgm:prSet presAssocID="{3F75BC52-8942-426D-AC36-B3D636D111A1}" presName="parTx" presStyleLbl="revTx" presStyleIdx="3" presStyleCnt="4">
        <dgm:presLayoutVars>
          <dgm:chMax val="0"/>
          <dgm:chPref val="0"/>
        </dgm:presLayoutVars>
      </dgm:prSet>
      <dgm:spPr/>
    </dgm:pt>
  </dgm:ptLst>
  <dgm:cxnLst>
    <dgm:cxn modelId="{308AC615-209C-4DB1-8E70-1E76B09E3378}" srcId="{3E808699-4555-47F0-A5AA-7FE12BA697F8}" destId="{3F75BC52-8942-426D-AC36-B3D636D111A1}" srcOrd="3" destOrd="0" parTransId="{47A13A4C-664F-416A-A8D8-761CC57D22DA}" sibTransId="{8E011BA8-B530-440C-910D-232433D89D73}"/>
    <dgm:cxn modelId="{5F37172B-99E5-4C08-8D01-029010BE0A65}" type="presOf" srcId="{46E60C9F-1214-4FC6-9CE3-7D3971287B3D}" destId="{E5EE174E-90B8-429A-9BAC-1726B7267CCA}" srcOrd="0" destOrd="0" presId="urn:microsoft.com/office/officeart/2018/2/layout/IconVerticalSolidList"/>
    <dgm:cxn modelId="{A5AD883C-6255-4E5F-9FA9-2C9AA897792D}" type="presOf" srcId="{3E808699-4555-47F0-A5AA-7FE12BA697F8}" destId="{EC29CD0B-BCC8-4C18-A472-4818087E326C}" srcOrd="0" destOrd="0" presId="urn:microsoft.com/office/officeart/2018/2/layout/IconVerticalSolidList"/>
    <dgm:cxn modelId="{ECF2875F-A704-4AA9-81AD-A611CE4A2781}" srcId="{3E808699-4555-47F0-A5AA-7FE12BA697F8}" destId="{D87E0BFF-13A3-49B1-8942-7F689DB8E650}" srcOrd="1" destOrd="0" parTransId="{68DA7534-2C97-4FC8-93CA-D1EEA84E4B62}" sibTransId="{1CA7A36D-2B6D-48DB-8F77-32D410661269}"/>
    <dgm:cxn modelId="{25E6A54A-C59E-4086-9A17-F569BE387D06}" type="presOf" srcId="{3F75BC52-8942-426D-AC36-B3D636D111A1}" destId="{C22A9124-3251-4172-8C73-0658DF14301B}" srcOrd="0" destOrd="0" presId="urn:microsoft.com/office/officeart/2018/2/layout/IconVerticalSolidList"/>
    <dgm:cxn modelId="{E0E77977-5127-4F0A-84EB-A3C3B5292AC3}" srcId="{3E808699-4555-47F0-A5AA-7FE12BA697F8}" destId="{46E60C9F-1214-4FC6-9CE3-7D3971287B3D}" srcOrd="2" destOrd="0" parTransId="{731EF0C7-D61D-4A18-B3FF-29AAC88B69A5}" sibTransId="{667AB663-A705-4643-8805-A7FD54584DF6}"/>
    <dgm:cxn modelId="{164F23B2-1397-411C-8F34-EF4D493E4C19}" srcId="{3E808699-4555-47F0-A5AA-7FE12BA697F8}" destId="{0546A1BF-937A-43D6-A19C-2102C99BC1FD}" srcOrd="0" destOrd="0" parTransId="{8AAF619D-ACA4-4444-AB05-07D0CB19B3EC}" sibTransId="{D1961C8A-FF1A-4F2F-AF91-F6A60432AD2B}"/>
    <dgm:cxn modelId="{BF42D5C4-3551-421A-86DD-CCD81443C1AC}" type="presOf" srcId="{0546A1BF-937A-43D6-A19C-2102C99BC1FD}" destId="{518EF9E3-B549-4255-835C-C5935A06890A}" srcOrd="0" destOrd="0" presId="urn:microsoft.com/office/officeart/2018/2/layout/IconVerticalSolidList"/>
    <dgm:cxn modelId="{A47FF6CA-C997-4A25-9147-42F597D76788}" type="presOf" srcId="{D87E0BFF-13A3-49B1-8942-7F689DB8E650}" destId="{62387505-E973-47D1-8008-80A04FCD22EC}" srcOrd="0" destOrd="0" presId="urn:microsoft.com/office/officeart/2018/2/layout/IconVerticalSolidList"/>
    <dgm:cxn modelId="{00E01486-F532-498C-9123-DD0D6649542B}" type="presParOf" srcId="{EC29CD0B-BCC8-4C18-A472-4818087E326C}" destId="{6A9EA31E-B3DF-4B97-8281-1FA4A34B7BD3}" srcOrd="0" destOrd="0" presId="urn:microsoft.com/office/officeart/2018/2/layout/IconVerticalSolidList"/>
    <dgm:cxn modelId="{30BB0F0B-7E72-4CB0-A86D-7965AF93E661}" type="presParOf" srcId="{6A9EA31E-B3DF-4B97-8281-1FA4A34B7BD3}" destId="{0B61F30A-38D9-4B75-A372-532AFA9EE68F}" srcOrd="0" destOrd="0" presId="urn:microsoft.com/office/officeart/2018/2/layout/IconVerticalSolidList"/>
    <dgm:cxn modelId="{3E6C576B-8FDA-4A18-B3DC-C5B34BA30DC6}" type="presParOf" srcId="{6A9EA31E-B3DF-4B97-8281-1FA4A34B7BD3}" destId="{9F9BFECF-4D4B-4F92-9112-67C2D4026254}" srcOrd="1" destOrd="0" presId="urn:microsoft.com/office/officeart/2018/2/layout/IconVerticalSolidList"/>
    <dgm:cxn modelId="{6324E825-8945-4E33-9207-E3A03FF8EFFB}" type="presParOf" srcId="{6A9EA31E-B3DF-4B97-8281-1FA4A34B7BD3}" destId="{B49A2542-AE56-4D02-845C-6924EE2AFCE9}" srcOrd="2" destOrd="0" presId="urn:microsoft.com/office/officeart/2018/2/layout/IconVerticalSolidList"/>
    <dgm:cxn modelId="{6EFD564B-30CA-4698-BEF2-B36C8C357566}" type="presParOf" srcId="{6A9EA31E-B3DF-4B97-8281-1FA4A34B7BD3}" destId="{518EF9E3-B549-4255-835C-C5935A06890A}" srcOrd="3" destOrd="0" presId="urn:microsoft.com/office/officeart/2018/2/layout/IconVerticalSolidList"/>
    <dgm:cxn modelId="{12578B99-144B-4B30-AC1B-26D1D36F3435}" type="presParOf" srcId="{EC29CD0B-BCC8-4C18-A472-4818087E326C}" destId="{AAB6F55A-7A9C-4CD2-989F-DF7D952E9557}" srcOrd="1" destOrd="0" presId="urn:microsoft.com/office/officeart/2018/2/layout/IconVerticalSolidList"/>
    <dgm:cxn modelId="{8BDC91FA-98F2-4D23-B85D-E0739522F4F9}" type="presParOf" srcId="{EC29CD0B-BCC8-4C18-A472-4818087E326C}" destId="{7E2FFDAA-C4DD-4841-B08C-FECFA0C2AE5A}" srcOrd="2" destOrd="0" presId="urn:microsoft.com/office/officeart/2018/2/layout/IconVerticalSolidList"/>
    <dgm:cxn modelId="{397903A8-6A5A-423B-A034-C07DB93BEB94}" type="presParOf" srcId="{7E2FFDAA-C4DD-4841-B08C-FECFA0C2AE5A}" destId="{509A528C-DE8F-4C53-9408-0BE0A407D09E}" srcOrd="0" destOrd="0" presId="urn:microsoft.com/office/officeart/2018/2/layout/IconVerticalSolidList"/>
    <dgm:cxn modelId="{18AA13A4-A026-426B-8BDA-4B0DD6AA3D88}" type="presParOf" srcId="{7E2FFDAA-C4DD-4841-B08C-FECFA0C2AE5A}" destId="{12169E27-0111-4AA5-8566-569BFC8403E2}" srcOrd="1" destOrd="0" presId="urn:microsoft.com/office/officeart/2018/2/layout/IconVerticalSolidList"/>
    <dgm:cxn modelId="{F5576ADA-B84D-41B6-80E3-82A7804FE738}" type="presParOf" srcId="{7E2FFDAA-C4DD-4841-B08C-FECFA0C2AE5A}" destId="{B9EB497F-7FF2-4EF9-A5CB-BD5F7E7F7CD7}" srcOrd="2" destOrd="0" presId="urn:microsoft.com/office/officeart/2018/2/layout/IconVerticalSolidList"/>
    <dgm:cxn modelId="{276CBFDE-A666-45B3-B28F-096B10416AFA}" type="presParOf" srcId="{7E2FFDAA-C4DD-4841-B08C-FECFA0C2AE5A}" destId="{62387505-E973-47D1-8008-80A04FCD22EC}" srcOrd="3" destOrd="0" presId="urn:microsoft.com/office/officeart/2018/2/layout/IconVerticalSolidList"/>
    <dgm:cxn modelId="{2B7EF494-60D1-41FB-839B-DAB4C29CB524}" type="presParOf" srcId="{EC29CD0B-BCC8-4C18-A472-4818087E326C}" destId="{8847118A-C76D-47F0-835E-6090CB9C9737}" srcOrd="3" destOrd="0" presId="urn:microsoft.com/office/officeart/2018/2/layout/IconVerticalSolidList"/>
    <dgm:cxn modelId="{A4B633C9-ABC0-4803-A673-705E10F106C5}" type="presParOf" srcId="{EC29CD0B-BCC8-4C18-A472-4818087E326C}" destId="{B319D713-DF7D-4F00-991D-C4B813E4D88A}" srcOrd="4" destOrd="0" presId="urn:microsoft.com/office/officeart/2018/2/layout/IconVerticalSolidList"/>
    <dgm:cxn modelId="{A53F1096-4EED-44A2-B560-EC7E08164CAD}" type="presParOf" srcId="{B319D713-DF7D-4F00-991D-C4B813E4D88A}" destId="{E4BA2BB0-C6FB-4BD8-AE19-99054544326E}" srcOrd="0" destOrd="0" presId="urn:microsoft.com/office/officeart/2018/2/layout/IconVerticalSolidList"/>
    <dgm:cxn modelId="{72FF34FC-F4E1-4C7C-97EC-8758A416E691}" type="presParOf" srcId="{B319D713-DF7D-4F00-991D-C4B813E4D88A}" destId="{43EC1595-CE04-419A-A06E-9F234FC5094C}" srcOrd="1" destOrd="0" presId="urn:microsoft.com/office/officeart/2018/2/layout/IconVerticalSolidList"/>
    <dgm:cxn modelId="{139386F1-F289-495C-B35F-A938C6BE7232}" type="presParOf" srcId="{B319D713-DF7D-4F00-991D-C4B813E4D88A}" destId="{1E09596B-7B11-415A-A814-D7B853E3A1A6}" srcOrd="2" destOrd="0" presId="urn:microsoft.com/office/officeart/2018/2/layout/IconVerticalSolidList"/>
    <dgm:cxn modelId="{D2B452FE-9D20-4BF5-BF12-9215D023F961}" type="presParOf" srcId="{B319D713-DF7D-4F00-991D-C4B813E4D88A}" destId="{E5EE174E-90B8-429A-9BAC-1726B7267CCA}" srcOrd="3" destOrd="0" presId="urn:microsoft.com/office/officeart/2018/2/layout/IconVerticalSolidList"/>
    <dgm:cxn modelId="{F76E49F6-7148-4F1E-BC39-2D80E976F6AE}" type="presParOf" srcId="{EC29CD0B-BCC8-4C18-A472-4818087E326C}" destId="{C02BC6F6-99D5-444B-9235-14F9ED2B9027}" srcOrd="5" destOrd="0" presId="urn:microsoft.com/office/officeart/2018/2/layout/IconVerticalSolidList"/>
    <dgm:cxn modelId="{D1FB3411-AF05-42D0-835C-5C40DFBC471B}" type="presParOf" srcId="{EC29CD0B-BCC8-4C18-A472-4818087E326C}" destId="{A889ACD6-1739-4C63-A3DB-6920C41DA5F8}" srcOrd="6" destOrd="0" presId="urn:microsoft.com/office/officeart/2018/2/layout/IconVerticalSolidList"/>
    <dgm:cxn modelId="{D0838291-31B8-46B6-91D1-596F0F0326E7}" type="presParOf" srcId="{A889ACD6-1739-4C63-A3DB-6920C41DA5F8}" destId="{B5DD27E2-4ABD-4F98-AE66-B9B6EA0FD150}" srcOrd="0" destOrd="0" presId="urn:microsoft.com/office/officeart/2018/2/layout/IconVerticalSolidList"/>
    <dgm:cxn modelId="{28F52DCA-7340-403E-9182-787859267CDD}" type="presParOf" srcId="{A889ACD6-1739-4C63-A3DB-6920C41DA5F8}" destId="{62B77D73-BD86-4A72-8158-9A15BFE477AE}" srcOrd="1" destOrd="0" presId="urn:microsoft.com/office/officeart/2018/2/layout/IconVerticalSolidList"/>
    <dgm:cxn modelId="{87D0EF20-9A7F-4BF9-A45A-03A22C9D5C4C}" type="presParOf" srcId="{A889ACD6-1739-4C63-A3DB-6920C41DA5F8}" destId="{979B0D98-66B6-4826-8ABF-91675C14051F}" srcOrd="2" destOrd="0" presId="urn:microsoft.com/office/officeart/2018/2/layout/IconVerticalSolidList"/>
    <dgm:cxn modelId="{8077965E-2FED-4E3D-A8B9-D6BDD9303FF5}" type="presParOf" srcId="{A889ACD6-1739-4C63-A3DB-6920C41DA5F8}" destId="{C22A9124-3251-4172-8C73-0658DF1430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197786-8036-43DC-AEE2-469D3AD4C39D}"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2AFE2A4D-3D19-4F69-AD2B-7FD1EF6D669A}">
      <dgm:prSet/>
      <dgm:spPr>
        <a:solidFill>
          <a:schemeClr val="accent2">
            <a:lumMod val="40000"/>
            <a:lumOff val="60000"/>
          </a:schemeClr>
        </a:solidFill>
      </dgm:spPr>
      <dgm:t>
        <a:bodyPr/>
        <a:lstStyle/>
        <a:p>
          <a:r>
            <a:rPr lang="en-GB" b="1" dirty="0">
              <a:solidFill>
                <a:schemeClr val="accent1"/>
              </a:solidFill>
            </a:rPr>
            <a:t>Dependent Stakeholders </a:t>
          </a:r>
          <a:endParaRPr lang="en-US" dirty="0">
            <a:solidFill>
              <a:schemeClr val="accent1"/>
            </a:solidFill>
          </a:endParaRPr>
        </a:p>
      </dgm:t>
    </dgm:pt>
    <dgm:pt modelId="{77BF9F81-F3BC-4BD4-A64F-E1CE0BE4501E}" type="parTrans" cxnId="{DDBD4300-7C02-486E-A63C-4649103C9488}">
      <dgm:prSet/>
      <dgm:spPr/>
      <dgm:t>
        <a:bodyPr/>
        <a:lstStyle/>
        <a:p>
          <a:endParaRPr lang="en-US"/>
        </a:p>
      </dgm:t>
    </dgm:pt>
    <dgm:pt modelId="{DC4EB9AB-1EF8-493A-BD5C-1F3781B0537E}" type="sibTrans" cxnId="{DDBD4300-7C02-486E-A63C-4649103C9488}">
      <dgm:prSet/>
      <dgm:spPr/>
      <dgm:t>
        <a:bodyPr/>
        <a:lstStyle/>
        <a:p>
          <a:endParaRPr lang="en-US"/>
        </a:p>
      </dgm:t>
    </dgm:pt>
    <dgm:pt modelId="{34056111-45AC-4320-9DF9-BEC071D9CF1A}">
      <dgm:prSet/>
      <dgm:spPr/>
      <dgm:t>
        <a:bodyPr/>
        <a:lstStyle/>
        <a:p>
          <a:r>
            <a:rPr lang="en-GB" dirty="0"/>
            <a:t>(reliant on the organisation)</a:t>
          </a:r>
          <a:endParaRPr lang="en-US" dirty="0"/>
        </a:p>
      </dgm:t>
    </dgm:pt>
    <dgm:pt modelId="{41338B9C-155D-443F-92CC-670A22DE42E8}" type="parTrans" cxnId="{2D20C697-E182-4E46-96D0-89FA996C5143}">
      <dgm:prSet/>
      <dgm:spPr/>
      <dgm:t>
        <a:bodyPr/>
        <a:lstStyle/>
        <a:p>
          <a:endParaRPr lang="en-US"/>
        </a:p>
      </dgm:t>
    </dgm:pt>
    <dgm:pt modelId="{F2994795-15C7-4DCB-A302-69B5EE90650A}" type="sibTrans" cxnId="{2D20C697-E182-4E46-96D0-89FA996C5143}">
      <dgm:prSet/>
      <dgm:spPr/>
      <dgm:t>
        <a:bodyPr/>
        <a:lstStyle/>
        <a:p>
          <a:endParaRPr lang="en-US"/>
        </a:p>
      </dgm:t>
    </dgm:pt>
    <dgm:pt modelId="{DB18BAB8-E918-4BF2-82F5-2ACB86D12B01}">
      <dgm:prSet/>
      <dgm:spPr>
        <a:solidFill>
          <a:schemeClr val="accent2">
            <a:lumMod val="40000"/>
            <a:lumOff val="60000"/>
          </a:schemeClr>
        </a:solidFill>
      </dgm:spPr>
      <dgm:t>
        <a:bodyPr/>
        <a:lstStyle/>
        <a:p>
          <a:r>
            <a:rPr lang="en-GB" b="1" dirty="0">
              <a:solidFill>
                <a:schemeClr val="accent1"/>
              </a:solidFill>
            </a:rPr>
            <a:t>Co-dependent Stakeholders </a:t>
          </a:r>
          <a:endParaRPr lang="en-US" dirty="0">
            <a:solidFill>
              <a:schemeClr val="accent1"/>
            </a:solidFill>
          </a:endParaRPr>
        </a:p>
      </dgm:t>
    </dgm:pt>
    <dgm:pt modelId="{9BD28DD8-BB34-41D0-81F4-D71D043F4D40}" type="parTrans" cxnId="{AB1050DD-F6D2-4A10-8069-62C17999DEE7}">
      <dgm:prSet/>
      <dgm:spPr/>
      <dgm:t>
        <a:bodyPr/>
        <a:lstStyle/>
        <a:p>
          <a:endParaRPr lang="en-US"/>
        </a:p>
      </dgm:t>
    </dgm:pt>
    <dgm:pt modelId="{8D0A344C-7C5F-47CC-AAE4-81C2DB7E7E7A}" type="sibTrans" cxnId="{AB1050DD-F6D2-4A10-8069-62C17999DEE7}">
      <dgm:prSet/>
      <dgm:spPr/>
      <dgm:t>
        <a:bodyPr/>
        <a:lstStyle/>
        <a:p>
          <a:endParaRPr lang="en-US"/>
        </a:p>
      </dgm:t>
    </dgm:pt>
    <dgm:pt modelId="{4D0079BC-621D-447F-90D1-B8B3148E9D3D}">
      <dgm:prSet/>
      <dgm:spPr/>
      <dgm:t>
        <a:bodyPr/>
        <a:lstStyle/>
        <a:p>
          <a:r>
            <a:rPr lang="en-GB"/>
            <a:t>(have shared interest in the organisational 	success)</a:t>
          </a:r>
          <a:endParaRPr lang="en-US"/>
        </a:p>
      </dgm:t>
    </dgm:pt>
    <dgm:pt modelId="{38BCEDB2-D702-4FBE-A9B4-3D27EFA74F11}" type="parTrans" cxnId="{FAAAEDB8-36B7-4828-8A8C-EA065883D611}">
      <dgm:prSet/>
      <dgm:spPr/>
      <dgm:t>
        <a:bodyPr/>
        <a:lstStyle/>
        <a:p>
          <a:endParaRPr lang="en-US"/>
        </a:p>
      </dgm:t>
    </dgm:pt>
    <dgm:pt modelId="{3FAE0E2F-2823-4B71-9B32-6FA8A63823FD}" type="sibTrans" cxnId="{FAAAEDB8-36B7-4828-8A8C-EA065883D611}">
      <dgm:prSet/>
      <dgm:spPr/>
      <dgm:t>
        <a:bodyPr/>
        <a:lstStyle/>
        <a:p>
          <a:endParaRPr lang="en-US"/>
        </a:p>
      </dgm:t>
    </dgm:pt>
    <dgm:pt modelId="{FE4CEC15-CBB2-4912-95F6-667624A163EC}">
      <dgm:prSet/>
      <dgm:spPr>
        <a:solidFill>
          <a:schemeClr val="accent2">
            <a:lumMod val="40000"/>
            <a:lumOff val="60000"/>
          </a:schemeClr>
        </a:solidFill>
      </dgm:spPr>
      <dgm:t>
        <a:bodyPr/>
        <a:lstStyle/>
        <a:p>
          <a:r>
            <a:rPr lang="en-GB" b="1" dirty="0">
              <a:solidFill>
                <a:schemeClr val="accent1"/>
              </a:solidFill>
            </a:rPr>
            <a:t>Independent Stakeholders </a:t>
          </a:r>
          <a:endParaRPr lang="en-US" dirty="0">
            <a:solidFill>
              <a:schemeClr val="accent1"/>
            </a:solidFill>
          </a:endParaRPr>
        </a:p>
      </dgm:t>
    </dgm:pt>
    <dgm:pt modelId="{6040DC92-743F-4889-8296-B131094A7B14}" type="parTrans" cxnId="{3A3D5C21-5C84-4E91-B39E-F03874F5BF58}">
      <dgm:prSet/>
      <dgm:spPr/>
      <dgm:t>
        <a:bodyPr/>
        <a:lstStyle/>
        <a:p>
          <a:endParaRPr lang="en-US"/>
        </a:p>
      </dgm:t>
    </dgm:pt>
    <dgm:pt modelId="{931A146D-AA33-47F3-BEAC-19E71B051C49}" type="sibTrans" cxnId="{3A3D5C21-5C84-4E91-B39E-F03874F5BF58}">
      <dgm:prSet/>
      <dgm:spPr/>
      <dgm:t>
        <a:bodyPr/>
        <a:lstStyle/>
        <a:p>
          <a:endParaRPr lang="en-US"/>
        </a:p>
      </dgm:t>
    </dgm:pt>
    <dgm:pt modelId="{D10C862F-9BE2-4972-8350-6119E5BC991D}">
      <dgm:prSet/>
      <dgm:spPr/>
      <dgm:t>
        <a:bodyPr/>
        <a:lstStyle/>
        <a:p>
          <a:r>
            <a:rPr lang="en-GB"/>
            <a:t>(not reliant on a daily basis on 	organisation, but may wish the org to 	stop behaving in a particular way)</a:t>
          </a:r>
          <a:endParaRPr lang="en-US"/>
        </a:p>
      </dgm:t>
    </dgm:pt>
    <dgm:pt modelId="{8FB1CB1F-0941-4DE8-9616-32914B455EF5}" type="parTrans" cxnId="{61B7D5BC-9E4B-4ADE-A817-4D6BFDD1CB60}">
      <dgm:prSet/>
      <dgm:spPr/>
      <dgm:t>
        <a:bodyPr/>
        <a:lstStyle/>
        <a:p>
          <a:endParaRPr lang="en-US"/>
        </a:p>
      </dgm:t>
    </dgm:pt>
    <dgm:pt modelId="{0CAB33A1-6576-4EB7-A649-CE45234605E4}" type="sibTrans" cxnId="{61B7D5BC-9E4B-4ADE-A817-4D6BFDD1CB60}">
      <dgm:prSet/>
      <dgm:spPr/>
      <dgm:t>
        <a:bodyPr/>
        <a:lstStyle/>
        <a:p>
          <a:endParaRPr lang="en-US"/>
        </a:p>
      </dgm:t>
    </dgm:pt>
    <dgm:pt modelId="{45189114-D99E-4DBA-BEFE-77A903408FCA}" type="pres">
      <dgm:prSet presAssocID="{26197786-8036-43DC-AEE2-469D3AD4C39D}" presName="linear" presStyleCnt="0">
        <dgm:presLayoutVars>
          <dgm:animLvl val="lvl"/>
          <dgm:resizeHandles val="exact"/>
        </dgm:presLayoutVars>
      </dgm:prSet>
      <dgm:spPr/>
    </dgm:pt>
    <dgm:pt modelId="{D0C7E69C-FDA2-40A5-8830-6DBC1BA27206}" type="pres">
      <dgm:prSet presAssocID="{2AFE2A4D-3D19-4F69-AD2B-7FD1EF6D669A}" presName="parentText" presStyleLbl="node1" presStyleIdx="0" presStyleCnt="3">
        <dgm:presLayoutVars>
          <dgm:chMax val="0"/>
          <dgm:bulletEnabled val="1"/>
        </dgm:presLayoutVars>
      </dgm:prSet>
      <dgm:spPr/>
    </dgm:pt>
    <dgm:pt modelId="{3272331A-21C0-4370-A2CC-49CC29428E43}" type="pres">
      <dgm:prSet presAssocID="{2AFE2A4D-3D19-4F69-AD2B-7FD1EF6D669A}" presName="childText" presStyleLbl="revTx" presStyleIdx="0" presStyleCnt="3">
        <dgm:presLayoutVars>
          <dgm:bulletEnabled val="1"/>
        </dgm:presLayoutVars>
      </dgm:prSet>
      <dgm:spPr/>
    </dgm:pt>
    <dgm:pt modelId="{B0C49B8A-D7DD-4C2D-9DDF-D7AA9240A906}" type="pres">
      <dgm:prSet presAssocID="{DB18BAB8-E918-4BF2-82F5-2ACB86D12B01}" presName="parentText" presStyleLbl="node1" presStyleIdx="1" presStyleCnt="3">
        <dgm:presLayoutVars>
          <dgm:chMax val="0"/>
          <dgm:bulletEnabled val="1"/>
        </dgm:presLayoutVars>
      </dgm:prSet>
      <dgm:spPr/>
    </dgm:pt>
    <dgm:pt modelId="{3810E4D7-A4A9-4862-BE9B-7304A2FB313E}" type="pres">
      <dgm:prSet presAssocID="{DB18BAB8-E918-4BF2-82F5-2ACB86D12B01}" presName="childText" presStyleLbl="revTx" presStyleIdx="1" presStyleCnt="3">
        <dgm:presLayoutVars>
          <dgm:bulletEnabled val="1"/>
        </dgm:presLayoutVars>
      </dgm:prSet>
      <dgm:spPr/>
    </dgm:pt>
    <dgm:pt modelId="{D3335663-3BF6-4095-9E05-9FF4D3B8DCD4}" type="pres">
      <dgm:prSet presAssocID="{FE4CEC15-CBB2-4912-95F6-667624A163EC}" presName="parentText" presStyleLbl="node1" presStyleIdx="2" presStyleCnt="3">
        <dgm:presLayoutVars>
          <dgm:chMax val="0"/>
          <dgm:bulletEnabled val="1"/>
        </dgm:presLayoutVars>
      </dgm:prSet>
      <dgm:spPr/>
    </dgm:pt>
    <dgm:pt modelId="{53F8D331-29A7-4121-8EDE-F5D56D47FDA3}" type="pres">
      <dgm:prSet presAssocID="{FE4CEC15-CBB2-4912-95F6-667624A163EC}" presName="childText" presStyleLbl="revTx" presStyleIdx="2" presStyleCnt="3">
        <dgm:presLayoutVars>
          <dgm:bulletEnabled val="1"/>
        </dgm:presLayoutVars>
      </dgm:prSet>
      <dgm:spPr/>
    </dgm:pt>
  </dgm:ptLst>
  <dgm:cxnLst>
    <dgm:cxn modelId="{DDBD4300-7C02-486E-A63C-4649103C9488}" srcId="{26197786-8036-43DC-AEE2-469D3AD4C39D}" destId="{2AFE2A4D-3D19-4F69-AD2B-7FD1EF6D669A}" srcOrd="0" destOrd="0" parTransId="{77BF9F81-F3BC-4BD4-A64F-E1CE0BE4501E}" sibTransId="{DC4EB9AB-1EF8-493A-BD5C-1F3781B0537E}"/>
    <dgm:cxn modelId="{3A3D5C21-5C84-4E91-B39E-F03874F5BF58}" srcId="{26197786-8036-43DC-AEE2-469D3AD4C39D}" destId="{FE4CEC15-CBB2-4912-95F6-667624A163EC}" srcOrd="2" destOrd="0" parTransId="{6040DC92-743F-4889-8296-B131094A7B14}" sibTransId="{931A146D-AA33-47F3-BEAC-19E71B051C49}"/>
    <dgm:cxn modelId="{C2489035-BFC4-40BC-A3A3-5DEBAC3E821D}" type="presOf" srcId="{DB18BAB8-E918-4BF2-82F5-2ACB86D12B01}" destId="{B0C49B8A-D7DD-4C2D-9DDF-D7AA9240A906}" srcOrd="0" destOrd="0" presId="urn:microsoft.com/office/officeart/2005/8/layout/vList2"/>
    <dgm:cxn modelId="{6C53FB63-B6EB-4191-84C3-BB68ADEC41E8}" type="presOf" srcId="{34056111-45AC-4320-9DF9-BEC071D9CF1A}" destId="{3272331A-21C0-4370-A2CC-49CC29428E43}" srcOrd="0" destOrd="0" presId="urn:microsoft.com/office/officeart/2005/8/layout/vList2"/>
    <dgm:cxn modelId="{40C93F87-A40D-4043-8DD2-662BDB599EBB}" type="presOf" srcId="{2AFE2A4D-3D19-4F69-AD2B-7FD1EF6D669A}" destId="{D0C7E69C-FDA2-40A5-8830-6DBC1BA27206}" srcOrd="0" destOrd="0" presId="urn:microsoft.com/office/officeart/2005/8/layout/vList2"/>
    <dgm:cxn modelId="{2D20C697-E182-4E46-96D0-89FA996C5143}" srcId="{2AFE2A4D-3D19-4F69-AD2B-7FD1EF6D669A}" destId="{34056111-45AC-4320-9DF9-BEC071D9CF1A}" srcOrd="0" destOrd="0" parTransId="{41338B9C-155D-443F-92CC-670A22DE42E8}" sibTransId="{F2994795-15C7-4DCB-A302-69B5EE90650A}"/>
    <dgm:cxn modelId="{BE81C29F-98AD-4F2A-8464-3F53FFD4D619}" type="presOf" srcId="{4D0079BC-621D-447F-90D1-B8B3148E9D3D}" destId="{3810E4D7-A4A9-4862-BE9B-7304A2FB313E}" srcOrd="0" destOrd="0" presId="urn:microsoft.com/office/officeart/2005/8/layout/vList2"/>
    <dgm:cxn modelId="{3D483AA3-AE16-4615-AF1B-6939C3A578F7}" type="presOf" srcId="{D10C862F-9BE2-4972-8350-6119E5BC991D}" destId="{53F8D331-29A7-4121-8EDE-F5D56D47FDA3}" srcOrd="0" destOrd="0" presId="urn:microsoft.com/office/officeart/2005/8/layout/vList2"/>
    <dgm:cxn modelId="{FAAAEDB8-36B7-4828-8A8C-EA065883D611}" srcId="{DB18BAB8-E918-4BF2-82F5-2ACB86D12B01}" destId="{4D0079BC-621D-447F-90D1-B8B3148E9D3D}" srcOrd="0" destOrd="0" parTransId="{38BCEDB2-D702-4FBE-A9B4-3D27EFA74F11}" sibTransId="{3FAE0E2F-2823-4B71-9B32-6FA8A63823FD}"/>
    <dgm:cxn modelId="{61B7D5BC-9E4B-4ADE-A817-4D6BFDD1CB60}" srcId="{FE4CEC15-CBB2-4912-95F6-667624A163EC}" destId="{D10C862F-9BE2-4972-8350-6119E5BC991D}" srcOrd="0" destOrd="0" parTransId="{8FB1CB1F-0941-4DE8-9616-32914B455EF5}" sibTransId="{0CAB33A1-6576-4EB7-A649-CE45234605E4}"/>
    <dgm:cxn modelId="{9D9C96C8-E5DB-42B8-B5B7-961DD14957F8}" type="presOf" srcId="{FE4CEC15-CBB2-4912-95F6-667624A163EC}" destId="{D3335663-3BF6-4095-9E05-9FF4D3B8DCD4}" srcOrd="0" destOrd="0" presId="urn:microsoft.com/office/officeart/2005/8/layout/vList2"/>
    <dgm:cxn modelId="{6F56AACE-AB2D-40DB-9B09-7FF2E61D1B91}" type="presOf" srcId="{26197786-8036-43DC-AEE2-469D3AD4C39D}" destId="{45189114-D99E-4DBA-BEFE-77A903408FCA}" srcOrd="0" destOrd="0" presId="urn:microsoft.com/office/officeart/2005/8/layout/vList2"/>
    <dgm:cxn modelId="{AB1050DD-F6D2-4A10-8069-62C17999DEE7}" srcId="{26197786-8036-43DC-AEE2-469D3AD4C39D}" destId="{DB18BAB8-E918-4BF2-82F5-2ACB86D12B01}" srcOrd="1" destOrd="0" parTransId="{9BD28DD8-BB34-41D0-81F4-D71D043F4D40}" sibTransId="{8D0A344C-7C5F-47CC-AAE4-81C2DB7E7E7A}"/>
    <dgm:cxn modelId="{C9ACB24E-305A-4695-9875-313985263002}" type="presParOf" srcId="{45189114-D99E-4DBA-BEFE-77A903408FCA}" destId="{D0C7E69C-FDA2-40A5-8830-6DBC1BA27206}" srcOrd="0" destOrd="0" presId="urn:microsoft.com/office/officeart/2005/8/layout/vList2"/>
    <dgm:cxn modelId="{45F59273-B093-49EA-A764-84A878CC41EF}" type="presParOf" srcId="{45189114-D99E-4DBA-BEFE-77A903408FCA}" destId="{3272331A-21C0-4370-A2CC-49CC29428E43}" srcOrd="1" destOrd="0" presId="urn:microsoft.com/office/officeart/2005/8/layout/vList2"/>
    <dgm:cxn modelId="{0DF14D4B-8858-411B-A010-3758945915F7}" type="presParOf" srcId="{45189114-D99E-4DBA-BEFE-77A903408FCA}" destId="{B0C49B8A-D7DD-4C2D-9DDF-D7AA9240A906}" srcOrd="2" destOrd="0" presId="urn:microsoft.com/office/officeart/2005/8/layout/vList2"/>
    <dgm:cxn modelId="{D016867A-C478-4339-869F-FB3B15AABC04}" type="presParOf" srcId="{45189114-D99E-4DBA-BEFE-77A903408FCA}" destId="{3810E4D7-A4A9-4862-BE9B-7304A2FB313E}" srcOrd="3" destOrd="0" presId="urn:microsoft.com/office/officeart/2005/8/layout/vList2"/>
    <dgm:cxn modelId="{8F757071-0ECD-4177-8157-0BD352CB807C}" type="presParOf" srcId="{45189114-D99E-4DBA-BEFE-77A903408FCA}" destId="{D3335663-3BF6-4095-9E05-9FF4D3B8DCD4}" srcOrd="4" destOrd="0" presId="urn:microsoft.com/office/officeart/2005/8/layout/vList2"/>
    <dgm:cxn modelId="{12353DBA-BC0B-40EA-A73B-AE11239D948B}" type="presParOf" srcId="{45189114-D99E-4DBA-BEFE-77A903408FCA}" destId="{53F8D331-29A7-4121-8EDE-F5D56D47FDA3}" srcOrd="5" destOrd="0" presId="urn:microsoft.com/office/officeart/2005/8/layout/vList2"/>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05B83-F844-4EF1-B43B-EC5CF955CCAE}">
      <dsp:nvSpPr>
        <dsp:cNvPr id="0" name=""/>
        <dsp:cNvSpPr/>
      </dsp:nvSpPr>
      <dsp:spPr>
        <a:xfrm>
          <a:off x="0" y="636408"/>
          <a:ext cx="10972800" cy="11749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7CA10-4D28-4F30-8EA5-A56EC8D0F283}">
      <dsp:nvSpPr>
        <dsp:cNvPr id="0" name=""/>
        <dsp:cNvSpPr/>
      </dsp:nvSpPr>
      <dsp:spPr>
        <a:xfrm>
          <a:off x="355409" y="900763"/>
          <a:ext cx="646199" cy="646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9C2D0C-4CC9-4EEF-B6D1-A3AFE1177DCE}">
      <dsp:nvSpPr>
        <dsp:cNvPr id="0" name=""/>
        <dsp:cNvSpPr/>
      </dsp:nvSpPr>
      <dsp:spPr>
        <a:xfrm>
          <a:off x="1357019" y="636408"/>
          <a:ext cx="9615780" cy="117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45" tIns="124345" rIns="124345" bIns="124345" numCol="1" spcCol="1270" anchor="ctr" anchorCtr="0">
          <a:noAutofit/>
        </a:bodyPr>
        <a:lstStyle/>
        <a:p>
          <a:pPr marL="0" lvl="0" indent="0" algn="l" defTabSz="889000">
            <a:lnSpc>
              <a:spcPct val="90000"/>
            </a:lnSpc>
            <a:spcBef>
              <a:spcPct val="0"/>
            </a:spcBef>
            <a:spcAft>
              <a:spcPct val="35000"/>
            </a:spcAft>
            <a:buNone/>
          </a:pPr>
          <a:r>
            <a:rPr lang="en-GB" sz="2000" b="0" i="0" kern="1200"/>
            <a:t>According to Crane &amp; Matlen (2010) they describe business ethics as </a:t>
          </a:r>
          <a:r>
            <a:rPr lang="en-GB" sz="2000" b="1" i="1" kern="1200"/>
            <a:t>"the study of business situations, activities and decisions where issues of 'right' and 'wrong' are addressed"</a:t>
          </a:r>
          <a:r>
            <a:rPr lang="en-GB" sz="2000" b="0" i="0" kern="1200"/>
            <a:t>. </a:t>
          </a:r>
          <a:endParaRPr lang="en-US" sz="2000" kern="1200"/>
        </a:p>
      </dsp:txBody>
      <dsp:txXfrm>
        <a:off x="1357019" y="636408"/>
        <a:ext cx="9615780" cy="1174908"/>
      </dsp:txXfrm>
    </dsp:sp>
    <dsp:sp modelId="{C54A0EF6-D815-49EB-8471-1F35EF196522}">
      <dsp:nvSpPr>
        <dsp:cNvPr id="0" name=""/>
        <dsp:cNvSpPr/>
      </dsp:nvSpPr>
      <dsp:spPr>
        <a:xfrm>
          <a:off x="0" y="2105045"/>
          <a:ext cx="10972800" cy="11749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96ABB-C3BD-491C-B133-2747ECA1168C}">
      <dsp:nvSpPr>
        <dsp:cNvPr id="0" name=""/>
        <dsp:cNvSpPr/>
      </dsp:nvSpPr>
      <dsp:spPr>
        <a:xfrm>
          <a:off x="355409" y="2369399"/>
          <a:ext cx="646199" cy="6461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B05730-30F5-4CDF-A25D-9163AEFE93CE}">
      <dsp:nvSpPr>
        <dsp:cNvPr id="0" name=""/>
        <dsp:cNvSpPr/>
      </dsp:nvSpPr>
      <dsp:spPr>
        <a:xfrm>
          <a:off x="1357019" y="2105045"/>
          <a:ext cx="9615780" cy="117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45" tIns="124345" rIns="124345" bIns="124345" numCol="1" spcCol="1270" anchor="ctr" anchorCtr="0">
          <a:noAutofit/>
        </a:bodyPr>
        <a:lstStyle/>
        <a:p>
          <a:pPr marL="0" lvl="0" indent="0" algn="l" defTabSz="889000">
            <a:lnSpc>
              <a:spcPct val="90000"/>
            </a:lnSpc>
            <a:spcBef>
              <a:spcPct val="0"/>
            </a:spcBef>
            <a:spcAft>
              <a:spcPct val="35000"/>
            </a:spcAft>
            <a:buNone/>
          </a:pPr>
          <a:r>
            <a:rPr lang="en-GB" sz="2000" b="0" i="0" kern="1200"/>
            <a:t>Therefore, business ethics are a set of moral guidelines that influence how a company serves its customers and </a:t>
          </a:r>
          <a:r>
            <a:rPr lang="en-GB" sz="2000" b="1" i="1" kern="1200"/>
            <a:t>treats its employees (does the organisation manage their employees fairly?)</a:t>
          </a:r>
          <a:r>
            <a:rPr lang="en-GB" sz="2000" b="0" i="0" kern="1200"/>
            <a:t>. </a:t>
          </a:r>
          <a:endParaRPr lang="en-US" sz="2000" kern="1200"/>
        </a:p>
      </dsp:txBody>
      <dsp:txXfrm>
        <a:off x="1357019" y="2105045"/>
        <a:ext cx="9615780" cy="1174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1F30A-38D9-4B75-A372-532AFA9EE68F}">
      <dsp:nvSpPr>
        <dsp:cNvPr id="0" name=""/>
        <dsp:cNvSpPr/>
      </dsp:nvSpPr>
      <dsp:spPr>
        <a:xfrm>
          <a:off x="0" y="1869"/>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BFECF-4D4B-4F92-9112-67C2D4026254}">
      <dsp:nvSpPr>
        <dsp:cNvPr id="0" name=""/>
        <dsp:cNvSpPr/>
      </dsp:nvSpPr>
      <dsp:spPr>
        <a:xfrm>
          <a:off x="286661" y="215089"/>
          <a:ext cx="521203" cy="5212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8EF9E3-B549-4255-835C-C5935A06890A}">
      <dsp:nvSpPr>
        <dsp:cNvPr id="0" name=""/>
        <dsp:cNvSpPr/>
      </dsp:nvSpPr>
      <dsp:spPr>
        <a:xfrm>
          <a:off x="1094526" y="1869"/>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b="1" kern="1200"/>
            <a:t>Stakeholders are groups of people who have an interest in a business organisation</a:t>
          </a:r>
          <a:endParaRPr lang="en-US" sz="2200" kern="1200"/>
        </a:p>
      </dsp:txBody>
      <dsp:txXfrm>
        <a:off x="1094526" y="1869"/>
        <a:ext cx="9740595" cy="947641"/>
      </dsp:txXfrm>
    </dsp:sp>
    <dsp:sp modelId="{509A528C-DE8F-4C53-9408-0BE0A407D09E}">
      <dsp:nvSpPr>
        <dsp:cNvPr id="0" name=""/>
        <dsp:cNvSpPr/>
      </dsp:nvSpPr>
      <dsp:spPr>
        <a:xfrm>
          <a:off x="0" y="1186422"/>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169E27-0111-4AA5-8566-569BFC8403E2}">
      <dsp:nvSpPr>
        <dsp:cNvPr id="0" name=""/>
        <dsp:cNvSpPr/>
      </dsp:nvSpPr>
      <dsp:spPr>
        <a:xfrm>
          <a:off x="286661" y="1399641"/>
          <a:ext cx="521203" cy="5212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387505-E973-47D1-8008-80A04FCD22EC}">
      <dsp:nvSpPr>
        <dsp:cNvPr id="0" name=""/>
        <dsp:cNvSpPr/>
      </dsp:nvSpPr>
      <dsp:spPr>
        <a:xfrm>
          <a:off x="1094526" y="1186422"/>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b="1" kern="1200"/>
            <a:t>They can be seen as being either external (E)to the organisation, or internal (I)</a:t>
          </a:r>
          <a:endParaRPr lang="en-US" sz="2200" kern="1200"/>
        </a:p>
      </dsp:txBody>
      <dsp:txXfrm>
        <a:off x="1094526" y="1186422"/>
        <a:ext cx="9740595" cy="947641"/>
      </dsp:txXfrm>
    </dsp:sp>
    <dsp:sp modelId="{E4BA2BB0-C6FB-4BD8-AE19-99054544326E}">
      <dsp:nvSpPr>
        <dsp:cNvPr id="0" name=""/>
        <dsp:cNvSpPr/>
      </dsp:nvSpPr>
      <dsp:spPr>
        <a:xfrm>
          <a:off x="0" y="2370974"/>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EC1595-CE04-419A-A06E-9F234FC5094C}">
      <dsp:nvSpPr>
        <dsp:cNvPr id="0" name=""/>
        <dsp:cNvSpPr/>
      </dsp:nvSpPr>
      <dsp:spPr>
        <a:xfrm>
          <a:off x="286661" y="2584194"/>
          <a:ext cx="521203" cy="5212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EE174E-90B8-429A-9BAC-1726B7267CCA}">
      <dsp:nvSpPr>
        <dsp:cNvPr id="0" name=""/>
        <dsp:cNvSpPr/>
      </dsp:nvSpPr>
      <dsp:spPr>
        <a:xfrm>
          <a:off x="1094526" y="2370974"/>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b="1" kern="1200" dirty="0"/>
            <a:t>But some may be both!</a:t>
          </a:r>
          <a:endParaRPr lang="en-US" sz="2200" kern="1200" dirty="0"/>
        </a:p>
      </dsp:txBody>
      <dsp:txXfrm>
        <a:off x="1094526" y="2370974"/>
        <a:ext cx="9740595" cy="947641"/>
      </dsp:txXfrm>
    </dsp:sp>
    <dsp:sp modelId="{B5DD27E2-4ABD-4F98-AE66-B9B6EA0FD150}">
      <dsp:nvSpPr>
        <dsp:cNvPr id="0" name=""/>
        <dsp:cNvSpPr/>
      </dsp:nvSpPr>
      <dsp:spPr>
        <a:xfrm>
          <a:off x="0" y="3555527"/>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B77D73-BD86-4A72-8158-9A15BFE477AE}">
      <dsp:nvSpPr>
        <dsp:cNvPr id="0" name=""/>
        <dsp:cNvSpPr/>
      </dsp:nvSpPr>
      <dsp:spPr>
        <a:xfrm>
          <a:off x="286661" y="3768746"/>
          <a:ext cx="521203" cy="5212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2A9124-3251-4172-8C73-0658DF14301B}">
      <dsp:nvSpPr>
        <dsp:cNvPr id="0" name=""/>
        <dsp:cNvSpPr/>
      </dsp:nvSpPr>
      <dsp:spPr>
        <a:xfrm>
          <a:off x="1094526" y="3555527"/>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b="1" kern="1200"/>
            <a:t>Internal stakeholders are those who are  ‘members’ of the business organisation</a:t>
          </a:r>
          <a:endParaRPr lang="en-US" sz="2200" kern="1200"/>
        </a:p>
      </dsp:txBody>
      <dsp:txXfrm>
        <a:off x="1094526" y="3555527"/>
        <a:ext cx="9740595" cy="9476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7E69C-FDA2-40A5-8830-6DBC1BA27206}">
      <dsp:nvSpPr>
        <dsp:cNvPr id="0" name=""/>
        <dsp:cNvSpPr/>
      </dsp:nvSpPr>
      <dsp:spPr>
        <a:xfrm>
          <a:off x="0" y="36681"/>
          <a:ext cx="10972800" cy="720720"/>
        </a:xfrm>
        <a:prstGeom prst="roundRect">
          <a:avLst/>
        </a:prstGeom>
        <a:solidFill>
          <a:schemeClr val="accent2">
            <a:lumMod val="40000"/>
            <a:lumOff val="60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chemeClr val="accent1"/>
              </a:solidFill>
            </a:rPr>
            <a:t>Dependent Stakeholders </a:t>
          </a:r>
          <a:endParaRPr lang="en-US" sz="2800" kern="1200" dirty="0">
            <a:solidFill>
              <a:schemeClr val="accent1"/>
            </a:solidFill>
          </a:endParaRPr>
        </a:p>
      </dsp:txBody>
      <dsp:txXfrm>
        <a:off x="35183" y="71864"/>
        <a:ext cx="10902434" cy="650354"/>
      </dsp:txXfrm>
    </dsp:sp>
    <dsp:sp modelId="{3272331A-21C0-4370-A2CC-49CC29428E43}">
      <dsp:nvSpPr>
        <dsp:cNvPr id="0" name=""/>
        <dsp:cNvSpPr/>
      </dsp:nvSpPr>
      <dsp:spPr>
        <a:xfrm>
          <a:off x="0" y="757401"/>
          <a:ext cx="10972800" cy="463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dirty="0"/>
            <a:t>(reliant on the organisation)</a:t>
          </a:r>
          <a:endParaRPr lang="en-US" sz="2200" kern="1200" dirty="0"/>
        </a:p>
      </dsp:txBody>
      <dsp:txXfrm>
        <a:off x="0" y="757401"/>
        <a:ext cx="10972800" cy="463680"/>
      </dsp:txXfrm>
    </dsp:sp>
    <dsp:sp modelId="{B0C49B8A-D7DD-4C2D-9DDF-D7AA9240A906}">
      <dsp:nvSpPr>
        <dsp:cNvPr id="0" name=""/>
        <dsp:cNvSpPr/>
      </dsp:nvSpPr>
      <dsp:spPr>
        <a:xfrm>
          <a:off x="0" y="1221081"/>
          <a:ext cx="10972800" cy="720720"/>
        </a:xfrm>
        <a:prstGeom prst="roundRect">
          <a:avLst/>
        </a:prstGeom>
        <a:solidFill>
          <a:schemeClr val="accent2">
            <a:lumMod val="40000"/>
            <a:lumOff val="60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chemeClr val="accent1"/>
              </a:solidFill>
            </a:rPr>
            <a:t>Co-dependent Stakeholders </a:t>
          </a:r>
          <a:endParaRPr lang="en-US" sz="2800" kern="1200" dirty="0">
            <a:solidFill>
              <a:schemeClr val="accent1"/>
            </a:solidFill>
          </a:endParaRPr>
        </a:p>
      </dsp:txBody>
      <dsp:txXfrm>
        <a:off x="35183" y="1256264"/>
        <a:ext cx="10902434" cy="650354"/>
      </dsp:txXfrm>
    </dsp:sp>
    <dsp:sp modelId="{3810E4D7-A4A9-4862-BE9B-7304A2FB313E}">
      <dsp:nvSpPr>
        <dsp:cNvPr id="0" name=""/>
        <dsp:cNvSpPr/>
      </dsp:nvSpPr>
      <dsp:spPr>
        <a:xfrm>
          <a:off x="0" y="1941801"/>
          <a:ext cx="10972800" cy="463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(have shared interest in the organisational 	success)</a:t>
          </a:r>
          <a:endParaRPr lang="en-US" sz="2200" kern="1200"/>
        </a:p>
      </dsp:txBody>
      <dsp:txXfrm>
        <a:off x="0" y="1941801"/>
        <a:ext cx="10972800" cy="463680"/>
      </dsp:txXfrm>
    </dsp:sp>
    <dsp:sp modelId="{D3335663-3BF6-4095-9E05-9FF4D3B8DCD4}">
      <dsp:nvSpPr>
        <dsp:cNvPr id="0" name=""/>
        <dsp:cNvSpPr/>
      </dsp:nvSpPr>
      <dsp:spPr>
        <a:xfrm>
          <a:off x="0" y="2405481"/>
          <a:ext cx="10972800" cy="720720"/>
        </a:xfrm>
        <a:prstGeom prst="roundRect">
          <a:avLst/>
        </a:prstGeom>
        <a:solidFill>
          <a:schemeClr val="accent2">
            <a:lumMod val="40000"/>
            <a:lumOff val="60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chemeClr val="accent1"/>
              </a:solidFill>
            </a:rPr>
            <a:t>Independent Stakeholders </a:t>
          </a:r>
          <a:endParaRPr lang="en-US" sz="2800" kern="1200" dirty="0">
            <a:solidFill>
              <a:schemeClr val="accent1"/>
            </a:solidFill>
          </a:endParaRPr>
        </a:p>
      </dsp:txBody>
      <dsp:txXfrm>
        <a:off x="35183" y="2440664"/>
        <a:ext cx="10902434" cy="650354"/>
      </dsp:txXfrm>
    </dsp:sp>
    <dsp:sp modelId="{53F8D331-29A7-4121-8EDE-F5D56D47FDA3}">
      <dsp:nvSpPr>
        <dsp:cNvPr id="0" name=""/>
        <dsp:cNvSpPr/>
      </dsp:nvSpPr>
      <dsp:spPr>
        <a:xfrm>
          <a:off x="0" y="3126201"/>
          <a:ext cx="10972800" cy="7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(not reliant on a daily basis on 	organisation, but may wish the org to 	stop behaving in a particular way)</a:t>
          </a:r>
          <a:endParaRPr lang="en-US" sz="2200" kern="1200"/>
        </a:p>
      </dsp:txBody>
      <dsp:txXfrm>
        <a:off x="0" y="3126201"/>
        <a:ext cx="10972800" cy="7534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AE290-6DC0-4C47-82DD-F38AFF0CA82A}"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2991E7-0333-45E5-8252-CB933036D909}" type="slidenum">
              <a:rPr lang="en-GB" smtClean="0"/>
              <a:t>‹#›</a:t>
            </a:fld>
            <a:endParaRPr lang="en-GB"/>
          </a:p>
        </p:txBody>
      </p:sp>
    </p:spTree>
    <p:extLst>
      <p:ext uri="{BB962C8B-B14F-4D97-AF65-F5344CB8AC3E}">
        <p14:creationId xmlns:p14="http://schemas.microsoft.com/office/powerpoint/2010/main" val="4290119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heguardian.com/business/2012/oct/15/starbucks-tax-uk-sales" TargetMode="External"/><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hyperlink" Target="https://www.theguardian.com/business/2021/jun/18/starbucks-received-uk-tax-credit-in-2020-despite-making-profit-in-us" TargetMode="External"/><Relationship Id="rId4" Type="http://schemas.openxmlformats.org/officeDocument/2006/relationships/hyperlink" Target="https://investor.starbucks.com/press-releases/financial-releases/press-release-details/2021/Starbucks-Reports-Record-Q4-and-Full-Year-Fiscal-2021-Results/default.aspx"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forbes.com/sites/samindrakunti/2019/12/28/crashing-down-a-decade-of-corruption-cripples-fifa/"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bbc.co.uk/news/world-europe-32897066"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theguardian.com/business/2022/dec/20/nike-lawsuit-records-sexual-abuse-toxic-workplace-claim"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www.nytimes.com/2018/04/28/business/nike-women.html"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21212"/>
                </a:solidFill>
                <a:effectLst/>
                <a:latin typeface="GuardianTextEgyptian"/>
              </a:rPr>
              <a:t>Starbucks paid just £5.4m in UK corporation tax last year despite making a gross profit of £95m.</a:t>
            </a:r>
          </a:p>
          <a:p>
            <a:pPr algn="l" fontAlgn="base"/>
            <a:r>
              <a:rPr lang="en-GB" b="0" i="0" dirty="0">
                <a:solidFill>
                  <a:srgbClr val="121212"/>
                </a:solidFill>
                <a:effectLst/>
                <a:latin typeface="GuardianTextEgyptian"/>
              </a:rPr>
              <a:t>The company, </a:t>
            </a:r>
            <a:r>
              <a:rPr lang="en-GB" b="0" i="0" u="none" strike="noStrike" dirty="0">
                <a:solidFill>
                  <a:srgbClr val="121212"/>
                </a:solidFill>
                <a:effectLst/>
                <a:latin typeface="GuardianTextEgyptian"/>
                <a:hlinkClick r:id="rId3"/>
              </a:rPr>
              <a:t>which has faced years of heated criticism for paying very little tax in the UK</a:t>
            </a:r>
            <a:r>
              <a:rPr lang="en-GB" b="0" i="0" dirty="0">
                <a:solidFill>
                  <a:srgbClr val="121212"/>
                </a:solidFill>
                <a:effectLst/>
                <a:latin typeface="GuardianTextEgyptian"/>
              </a:rPr>
              <a:t>, paid out £26.5m in royalty payments, almost five times as much the UK tax it paid, according to accounts filed at Companies House.</a:t>
            </a:r>
          </a:p>
          <a:p>
            <a:pPr algn="l" fontAlgn="base"/>
            <a:r>
              <a:rPr lang="en-GB" b="0" i="0" dirty="0">
                <a:solidFill>
                  <a:srgbClr val="121212"/>
                </a:solidFill>
                <a:effectLst/>
                <a:latin typeface="GuardianTextEgyptian"/>
              </a:rPr>
              <a:t>The royalty payments helped Starbucks, which is run by the billionaire Howard Schultz, </a:t>
            </a:r>
            <a:r>
              <a:rPr lang="en-GB" b="0" i="0" u="none" strike="noStrike" dirty="0">
                <a:solidFill>
                  <a:srgbClr val="121212"/>
                </a:solidFill>
                <a:effectLst/>
                <a:latin typeface="GuardianTextEgyptian"/>
                <a:hlinkClick r:id="rId4"/>
              </a:rPr>
              <a:t>make a global profit of $4.9bn (£3.7bn)</a:t>
            </a:r>
            <a:r>
              <a:rPr lang="en-GB" b="0" i="0" dirty="0">
                <a:solidFill>
                  <a:srgbClr val="121212"/>
                </a:solidFill>
                <a:effectLst/>
                <a:latin typeface="GuardianTextEgyptian"/>
              </a:rPr>
              <a:t> in the same period.</a:t>
            </a:r>
          </a:p>
          <a:p>
            <a:pPr algn="l" fontAlgn="base"/>
            <a:r>
              <a:rPr lang="en-GB" b="0" i="0" dirty="0">
                <a:solidFill>
                  <a:srgbClr val="121212"/>
                </a:solidFill>
                <a:effectLst/>
                <a:latin typeface="GuardianTextEgyptian"/>
              </a:rPr>
              <a:t>The UK division collected sales of £328m from its 1,000 UK stores in the year to 3 October 2021, up from £243m in the previous year when shops were temporarily closed during the pandemic lockdown.</a:t>
            </a:r>
          </a:p>
          <a:p>
            <a:pPr algn="l" fontAlgn="base"/>
            <a:r>
              <a:rPr lang="en-GB" b="0" i="0" dirty="0">
                <a:solidFill>
                  <a:srgbClr val="121212"/>
                </a:solidFill>
                <a:effectLst/>
                <a:latin typeface="GuardianTextEgyptian"/>
              </a:rPr>
              <a:t>Starbucks Coffee Company (UK) made a £95.1m “gross profit” for the year, but after swallowing “administrative expenses” of £78m, its pre-tax profits were reduced to £13.3m, on which it paid £5.4m tax. </a:t>
            </a:r>
            <a:r>
              <a:rPr lang="en-GB" b="0" i="0" u="none" strike="noStrike" dirty="0">
                <a:solidFill>
                  <a:srgbClr val="121212"/>
                </a:solidFill>
                <a:effectLst/>
                <a:latin typeface="GuardianTextEgyptian"/>
                <a:hlinkClick r:id="rId5"/>
              </a:rPr>
              <a:t>A year earlier the company received tax credits of £4.4m</a:t>
            </a:r>
            <a:r>
              <a:rPr lang="en-GB" b="0" i="0" dirty="0">
                <a:solidFill>
                  <a:srgbClr val="121212"/>
                </a:solidFill>
                <a:effectLst/>
                <a:latin typeface="GuardianTextEgyptian"/>
              </a:rPr>
              <a:t> after recording a pre-tax loss of £40.9m.</a:t>
            </a:r>
          </a:p>
          <a:p>
            <a:endParaRPr lang="en-GB" dirty="0"/>
          </a:p>
        </p:txBody>
      </p:sp>
      <p:sp>
        <p:nvSpPr>
          <p:cNvPr id="4" name="Slide Number Placeholder 3"/>
          <p:cNvSpPr>
            <a:spLocks noGrp="1"/>
          </p:cNvSpPr>
          <p:nvPr>
            <p:ph type="sldNum" sz="quarter" idx="5"/>
          </p:nvPr>
        </p:nvSpPr>
        <p:spPr/>
        <p:txBody>
          <a:bodyPr/>
          <a:lstStyle/>
          <a:p>
            <a:fld id="{CB2991E7-0333-45E5-8252-CB933036D909}" type="slidenum">
              <a:rPr lang="en-GB" smtClean="0"/>
              <a:t>9</a:t>
            </a:fld>
            <a:endParaRPr lang="en-GB"/>
          </a:p>
        </p:txBody>
      </p:sp>
    </p:spTree>
    <p:extLst>
      <p:ext uri="{BB962C8B-B14F-4D97-AF65-F5344CB8AC3E}">
        <p14:creationId xmlns:p14="http://schemas.microsoft.com/office/powerpoint/2010/main" val="1596003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10</a:t>
            </a:fld>
            <a:endParaRPr lang="en-GB"/>
          </a:p>
        </p:txBody>
      </p:sp>
    </p:spTree>
    <p:extLst>
      <p:ext uri="{BB962C8B-B14F-4D97-AF65-F5344CB8AC3E}">
        <p14:creationId xmlns:p14="http://schemas.microsoft.com/office/powerpoint/2010/main" val="3671502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Crashing Down: A Decade Of Corruption Cripples FIFA (forbes.com)</a:t>
            </a:r>
            <a:endParaRPr lang="en-GB" dirty="0"/>
          </a:p>
          <a:p>
            <a:r>
              <a:rPr lang="en-GB" dirty="0" err="1">
                <a:hlinkClick r:id="rId4"/>
              </a:rPr>
              <a:t>Fifa</a:t>
            </a:r>
            <a:r>
              <a:rPr lang="en-GB" dirty="0">
                <a:hlinkClick r:id="rId4"/>
              </a:rPr>
              <a:t> corruption crisis: Key questions answered - BBC News</a:t>
            </a:r>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15</a:t>
            </a:fld>
            <a:endParaRPr lang="en-GB"/>
          </a:p>
        </p:txBody>
      </p:sp>
    </p:spTree>
    <p:extLst>
      <p:ext uri="{BB962C8B-B14F-4D97-AF65-F5344CB8AC3E}">
        <p14:creationId xmlns:p14="http://schemas.microsoft.com/office/powerpoint/2010/main" val="1822169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75757"/>
                </a:solidFill>
                <a:effectLst/>
                <a:latin typeface="Mulish"/>
              </a:rPr>
              <a:t> </a:t>
            </a:r>
            <a:endParaRPr lang="en-GB" b="0" i="0" dirty="0">
              <a:solidFill>
                <a:srgbClr val="575757"/>
              </a:solidFill>
              <a:effectLst/>
              <a:latin typeface="Mulish"/>
            </a:endParaRPr>
          </a:p>
          <a:p>
            <a:endParaRPr lang="en-GB" dirty="0"/>
          </a:p>
        </p:txBody>
      </p:sp>
      <p:sp>
        <p:nvSpPr>
          <p:cNvPr id="4" name="Slide Number Placeholder 3"/>
          <p:cNvSpPr>
            <a:spLocks noGrp="1"/>
          </p:cNvSpPr>
          <p:nvPr>
            <p:ph type="sldNum" sz="quarter" idx="5"/>
          </p:nvPr>
        </p:nvSpPr>
        <p:spPr/>
        <p:txBody>
          <a:bodyPr/>
          <a:lstStyle/>
          <a:p>
            <a:fld id="{C09BEAF2-B7C3-4864-B942-FB5B5DE3115A}" type="slidenum">
              <a:rPr lang="en-GB" smtClean="0"/>
              <a:t>19</a:t>
            </a:fld>
            <a:endParaRPr lang="en-GB"/>
          </a:p>
        </p:txBody>
      </p:sp>
    </p:spTree>
    <p:extLst>
      <p:ext uri="{BB962C8B-B14F-4D97-AF65-F5344CB8AC3E}">
        <p14:creationId xmlns:p14="http://schemas.microsoft.com/office/powerpoint/2010/main" val="2923114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4585A"/>
                </a:solidFill>
                <a:effectLst/>
                <a:latin typeface="Lato" panose="020F0502020204030203" pitchFamily="34" charset="0"/>
              </a:rPr>
              <a:t> </a:t>
            </a:r>
            <a:endParaRPr lang="en-GB" dirty="0"/>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21</a:t>
            </a:fld>
            <a:endParaRPr lang="en-GB"/>
          </a:p>
        </p:txBody>
      </p:sp>
    </p:spTree>
    <p:extLst>
      <p:ext uri="{BB962C8B-B14F-4D97-AF65-F5344CB8AC3E}">
        <p14:creationId xmlns:p14="http://schemas.microsoft.com/office/powerpoint/2010/main" val="2925073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75757"/>
                </a:solidFill>
                <a:effectLst/>
                <a:latin typeface="Mulish"/>
              </a:rPr>
              <a:t> </a:t>
            </a:r>
            <a:endParaRPr lang="en-GB" b="0" i="0" dirty="0">
              <a:solidFill>
                <a:srgbClr val="575757"/>
              </a:solidFill>
              <a:effectLst/>
              <a:latin typeface="Mulish"/>
            </a:endParaRPr>
          </a:p>
          <a:p>
            <a:endParaRPr lang="en-GB" dirty="0"/>
          </a:p>
        </p:txBody>
      </p:sp>
      <p:sp>
        <p:nvSpPr>
          <p:cNvPr id="4" name="Slide Number Placeholder 3"/>
          <p:cNvSpPr>
            <a:spLocks noGrp="1"/>
          </p:cNvSpPr>
          <p:nvPr>
            <p:ph type="sldNum" sz="quarter" idx="5"/>
          </p:nvPr>
        </p:nvSpPr>
        <p:spPr/>
        <p:txBody>
          <a:bodyPr/>
          <a:lstStyle/>
          <a:p>
            <a:fld id="{C09BEAF2-B7C3-4864-B942-FB5B5DE3115A}" type="slidenum">
              <a:rPr lang="en-GB" smtClean="0"/>
              <a:t>22</a:t>
            </a:fld>
            <a:endParaRPr lang="en-GB"/>
          </a:p>
        </p:txBody>
      </p:sp>
    </p:spTree>
    <p:extLst>
      <p:ext uri="{BB962C8B-B14F-4D97-AF65-F5344CB8AC3E}">
        <p14:creationId xmlns:p14="http://schemas.microsoft.com/office/powerpoint/2010/main" val="619088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09BEAF2-B7C3-4864-B942-FB5B5DE3115A}" type="slidenum">
              <a:rPr lang="en-GB" smtClean="0"/>
              <a:t>23</a:t>
            </a:fld>
            <a:endParaRPr lang="en-GB"/>
          </a:p>
        </p:txBody>
      </p:sp>
    </p:spTree>
    <p:extLst>
      <p:ext uri="{BB962C8B-B14F-4D97-AF65-F5344CB8AC3E}">
        <p14:creationId xmlns:p14="http://schemas.microsoft.com/office/powerpoint/2010/main" val="1596515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altLang="en-US" dirty="0"/>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24</a:t>
            </a:fld>
            <a:endParaRPr lang="en-GB"/>
          </a:p>
        </p:txBody>
      </p:sp>
    </p:spTree>
    <p:extLst>
      <p:ext uri="{BB962C8B-B14F-4D97-AF65-F5344CB8AC3E}">
        <p14:creationId xmlns:p14="http://schemas.microsoft.com/office/powerpoint/2010/main" val="1240948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Merriweather" panose="00000500000000000000" pitchFamily="2" charset="0"/>
              </a:rPr>
              <a:t> </a:t>
            </a:r>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25</a:t>
            </a:fld>
            <a:endParaRPr lang="en-GB"/>
          </a:p>
        </p:txBody>
      </p:sp>
    </p:spTree>
    <p:extLst>
      <p:ext uri="{BB962C8B-B14F-4D97-AF65-F5344CB8AC3E}">
        <p14:creationId xmlns:p14="http://schemas.microsoft.com/office/powerpoint/2010/main" val="19324779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D2D2D"/>
                </a:solidFill>
                <a:effectLst/>
                <a:latin typeface="Noto Sans" panose="020B0502040504020204" pitchFamily="34" charset="0"/>
              </a:rPr>
              <a:t> </a:t>
            </a:r>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26</a:t>
            </a:fld>
            <a:endParaRPr lang="en-GB"/>
          </a:p>
        </p:txBody>
      </p:sp>
    </p:spTree>
    <p:extLst>
      <p:ext uri="{BB962C8B-B14F-4D97-AF65-F5344CB8AC3E}">
        <p14:creationId xmlns:p14="http://schemas.microsoft.com/office/powerpoint/2010/main" val="3913445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27</a:t>
            </a:fld>
            <a:endParaRPr lang="en-GB"/>
          </a:p>
        </p:txBody>
      </p:sp>
    </p:spTree>
    <p:extLst>
      <p:ext uri="{BB962C8B-B14F-4D97-AF65-F5344CB8AC3E}">
        <p14:creationId xmlns:p14="http://schemas.microsoft.com/office/powerpoint/2010/main" val="2833855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Verdana" panose="020B0604030504040204" pitchFamily="34" charset="0"/>
              </a:rPr>
              <a:t> </a:t>
            </a:r>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28</a:t>
            </a:fld>
            <a:endParaRPr lang="en-GB"/>
          </a:p>
        </p:txBody>
      </p:sp>
    </p:spTree>
    <p:extLst>
      <p:ext uri="{BB962C8B-B14F-4D97-AF65-F5344CB8AC3E}">
        <p14:creationId xmlns:p14="http://schemas.microsoft.com/office/powerpoint/2010/main" val="10650243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b="0" i="0" dirty="0">
              <a:solidFill>
                <a:srgbClr val="222222"/>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29</a:t>
            </a:fld>
            <a:endParaRPr lang="en-GB"/>
          </a:p>
        </p:txBody>
      </p:sp>
    </p:spTree>
    <p:extLst>
      <p:ext uri="{BB962C8B-B14F-4D97-AF65-F5344CB8AC3E}">
        <p14:creationId xmlns:p14="http://schemas.microsoft.com/office/powerpoint/2010/main" val="5758627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Nike lawsuit records allege culture of sexism, bullying and fear of retaliation | Nike | The Guardian</a:t>
            </a:r>
            <a:endParaRPr lang="en-GB" dirty="0"/>
          </a:p>
          <a:p>
            <a:r>
              <a:rPr lang="en-GB" b="0" i="0" dirty="0">
                <a:solidFill>
                  <a:srgbClr val="202020"/>
                </a:solidFill>
                <a:effectLst/>
                <a:latin typeface="Museo"/>
              </a:rPr>
              <a:t>In 2018 </a:t>
            </a:r>
            <a:r>
              <a:rPr lang="en-GB" b="1" i="0" dirty="0">
                <a:effectLst/>
                <a:latin typeface="Museo"/>
                <a:hlinkClick r:id="rId4"/>
              </a:rPr>
              <a:t>the New York Times reported</a:t>
            </a:r>
            <a:r>
              <a:rPr lang="en-GB" b="0" i="0" dirty="0">
                <a:solidFill>
                  <a:srgbClr val="202020"/>
                </a:solidFill>
                <a:effectLst/>
                <a:latin typeface="Museo"/>
              </a:rPr>
              <a:t> that HR departments are ill-equipped to investigate discrimination complaints and, in some cases, have hidden abusive leadership behaviour. Women working at a leading retail sports outfitter’s US headquarters complained to HR about sexual harassment and demeaning treatment by male supervisors, who used vulgar and condescending behaviour towards them. The culture has been described as toxic and pre-disposed to promoting men over women, regardless of behaviour or complaints. One manager received promotion to an executive role despite having three grievances on file brought by three female direct reports. It took an anonymous survey to trigger an internal investigation and a major shake-up in the company’s top ranks.</a:t>
            </a:r>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31</a:t>
            </a:fld>
            <a:endParaRPr lang="en-GB"/>
          </a:p>
        </p:txBody>
      </p:sp>
    </p:spTree>
    <p:extLst>
      <p:ext uri="{BB962C8B-B14F-4D97-AF65-F5344CB8AC3E}">
        <p14:creationId xmlns:p14="http://schemas.microsoft.com/office/powerpoint/2010/main" val="33932467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41</a:t>
            </a:fld>
            <a:endParaRPr lang="en-GB"/>
          </a:p>
        </p:txBody>
      </p:sp>
    </p:spTree>
    <p:extLst>
      <p:ext uri="{BB962C8B-B14F-4D97-AF65-F5344CB8AC3E}">
        <p14:creationId xmlns:p14="http://schemas.microsoft.com/office/powerpoint/2010/main" val="5939297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10ADAAF-8BD2-4622-ACFC-FADF1ADD5E97}" type="datetimeFigureOut">
              <a:rPr lang="en-GB" smtClean="0"/>
              <a:t>07/11/2024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2689460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0ADAAF-8BD2-4622-ACFC-FADF1ADD5E97}" type="datetimeFigureOut">
              <a:rPr lang="en-GB" smtClean="0"/>
              <a:t>07/11/2024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3013223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0ADAAF-8BD2-4622-ACFC-FADF1ADD5E97}"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627460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10ADAAF-8BD2-4622-ACFC-FADF1ADD5E97}"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3497801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10ADAAF-8BD2-4622-ACFC-FADF1ADD5E97}" type="datetimeFigureOut">
              <a:rPr lang="en-GB" smtClean="0"/>
              <a:t>07/11/2024</a:t>
            </a:fld>
            <a:endParaRPr lang="en-GB"/>
          </a:p>
        </p:txBody>
      </p:sp>
      <p:sp>
        <p:nvSpPr>
          <p:cNvPr id="9" name="Slide Number Placeholder 8"/>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3721640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10ADAAF-8BD2-4622-ACFC-FADF1ADD5E97}" type="datetimeFigureOut">
              <a:rPr lang="en-GB" smtClean="0"/>
              <a:t>07/11/2024</a:t>
            </a:fld>
            <a:endParaRPr lang="en-GB"/>
          </a:p>
        </p:txBody>
      </p:sp>
      <p:sp>
        <p:nvSpPr>
          <p:cNvPr id="5" name="Slide Number Placeholder 4"/>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684453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0ADAAF-8BD2-4622-ACFC-FADF1ADD5E97}" type="datetimeFigureOut">
              <a:rPr lang="en-GB" smtClean="0"/>
              <a:t>07/11/2024</a:t>
            </a:fld>
            <a:endParaRPr lang="en-GB"/>
          </a:p>
        </p:txBody>
      </p:sp>
      <p:sp>
        <p:nvSpPr>
          <p:cNvPr id="4" name="Slide Number Placeholder 3"/>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3668670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0ADAAF-8BD2-4622-ACFC-FADF1ADD5E97}"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331463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0ADAAF-8BD2-4622-ACFC-FADF1ADD5E97}"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3093848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0ADAAF-8BD2-4622-ACFC-FADF1ADD5E97}"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3209574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0ADAAF-8BD2-4622-ACFC-FADF1ADD5E97}"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661375CD-43A0-461D-B4EF-9908E3F1A183}" type="slidenum">
              <a:rPr lang="en-GB" smtClean="0"/>
              <a:t>‹#›</a:t>
            </a:fld>
            <a:endParaRPr lang="en-GB"/>
          </a:p>
        </p:txBody>
      </p:sp>
    </p:spTree>
    <p:extLst>
      <p:ext uri="{BB962C8B-B14F-4D97-AF65-F5344CB8AC3E}">
        <p14:creationId xmlns:p14="http://schemas.microsoft.com/office/powerpoint/2010/main" val="15878271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23239595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0ADAAF-8BD2-4622-ACFC-FADF1ADD5E97}" type="datetimeFigureOut">
              <a:rPr lang="en-GB" smtClean="0"/>
              <a:t>07/11/2024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661375CD-43A0-461D-B4EF-9908E3F1A183}" type="slidenum">
              <a:rPr lang="en-GB" smtClean="0"/>
              <a:t>‹#›</a:t>
            </a:fld>
            <a:endParaRPr lang="en-GB"/>
          </a:p>
        </p:txBody>
      </p:sp>
    </p:spTree>
    <p:extLst>
      <p:ext uri="{BB962C8B-B14F-4D97-AF65-F5344CB8AC3E}">
        <p14:creationId xmlns:p14="http://schemas.microsoft.com/office/powerpoint/2010/main" val="24393055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www.youtube.com/watch?v=A9i8dwKC7T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Yj08EY-7FaY" TargetMode="Externa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thicalconsumer.org/company-profile/coca-cola-compan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tlUj2F26XSg?start=1&amp;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hpEJmt-jjbo?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wzicXbnmllc?start=309&amp;feature=oembed" TargetMode="Externa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J4G9mnaJ9yQ?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EJi63klJJUQ?feature=oembed"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weforum.org/agenda/2015/08/3-challenges-facing-the-uns-sustainable-development-goal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hqZt6WrIahA?feature=oembed"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p:txBody>
          <a:bodyPr>
            <a:normAutofit/>
          </a:bodyPr>
          <a:lstStyle/>
          <a:p>
            <a:pPr algn="ctr"/>
            <a:r>
              <a:rPr lang="en-US" dirty="0"/>
              <a:t>Contemporary Issues in Management </a:t>
            </a: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p:txBody>
          <a:bodyPr/>
          <a:lstStyle/>
          <a:p>
            <a:r>
              <a:rPr lang="en-US" b="1" dirty="0"/>
              <a:t>Week 6:</a:t>
            </a:r>
          </a:p>
          <a:p>
            <a:r>
              <a:rPr lang="en-US" dirty="0"/>
              <a:t>Business Ethics, CSR &amp; Stakeholder Analysis </a:t>
            </a:r>
          </a:p>
        </p:txBody>
      </p:sp>
    </p:spTree>
    <p:extLst>
      <p:ext uri="{BB962C8B-B14F-4D97-AF65-F5344CB8AC3E}">
        <p14:creationId xmlns:p14="http://schemas.microsoft.com/office/powerpoint/2010/main" val="39806997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66EC6B-78F2-40AD-BF7D-8BB15CB8E895}"/>
              </a:ext>
            </a:extLst>
          </p:cNvPr>
          <p:cNvSpPr>
            <a:spLocks noGrp="1"/>
          </p:cNvSpPr>
          <p:nvPr>
            <p:ph type="title"/>
          </p:nvPr>
        </p:nvSpPr>
        <p:spPr/>
        <p:txBody>
          <a:bodyPr anchor="b">
            <a:normAutofit/>
          </a:bodyPr>
          <a:lstStyle/>
          <a:p>
            <a:r>
              <a:rPr lang="en-GB" dirty="0"/>
              <a:t>Session Objectives </a:t>
            </a:r>
          </a:p>
        </p:txBody>
      </p:sp>
      <p:sp>
        <p:nvSpPr>
          <p:cNvPr id="3" name="Slide Number Placeholder 2">
            <a:extLst>
              <a:ext uri="{FF2B5EF4-FFF2-40B4-BE49-F238E27FC236}">
                <a16:creationId xmlns:a16="http://schemas.microsoft.com/office/drawing/2014/main" id="{7242D03F-AB21-4C5B-A909-7483E1CE01EA}"/>
              </a:ext>
            </a:extLst>
          </p:cNvPr>
          <p:cNvSpPr>
            <a:spLocks noGrp="1"/>
          </p:cNvSpPr>
          <p:nvPr>
            <p:ph type="sldNum" sz="quarter" idx="12"/>
          </p:nvPr>
        </p:nvSpPr>
        <p:spPr/>
        <p:txBody>
          <a:bodyPr anchor="ctr">
            <a:normAutofit/>
          </a:bodyPr>
          <a:lstStyle/>
          <a:p>
            <a:pPr>
              <a:spcAft>
                <a:spcPts val="600"/>
              </a:spcAft>
            </a:pPr>
            <a:fld id="{8699F50C-BE38-4BD0-BA84-9B090E1F2B9B}" type="slidenum">
              <a:rPr lang="en-US" noProof="0" smtClean="0"/>
              <a:pPr>
                <a:spcAft>
                  <a:spcPts val="600"/>
                </a:spcAft>
              </a:pPr>
              <a:t>2</a:t>
            </a:fld>
            <a:endParaRPr lang="en-US" noProof="0"/>
          </a:p>
        </p:txBody>
      </p:sp>
      <p:sp>
        <p:nvSpPr>
          <p:cNvPr id="5" name="Content Placeholder 4">
            <a:extLst>
              <a:ext uri="{FF2B5EF4-FFF2-40B4-BE49-F238E27FC236}">
                <a16:creationId xmlns:a16="http://schemas.microsoft.com/office/drawing/2014/main" id="{7CE5FE92-9977-4FA6-96DB-5816ACCF2A3A}"/>
              </a:ext>
            </a:extLst>
          </p:cNvPr>
          <p:cNvSpPr>
            <a:spLocks noGrp="1"/>
          </p:cNvSpPr>
          <p:nvPr>
            <p:ph idx="4294967295"/>
          </p:nvPr>
        </p:nvSpPr>
        <p:spPr>
          <a:xfrm>
            <a:off x="1521069" y="1790456"/>
            <a:ext cx="9530861" cy="3942129"/>
          </a:xfrm>
        </p:spPr>
        <p:txBody>
          <a:bodyPr>
            <a:normAutofit/>
          </a:bodyPr>
          <a:lstStyle/>
          <a:p>
            <a:r>
              <a:rPr lang="en-GB" sz="2500" b="1" i="0" dirty="0">
                <a:effectLst/>
              </a:rPr>
              <a:t>The purpose of this weeks session is to consider -</a:t>
            </a:r>
          </a:p>
          <a:p>
            <a:pPr lvl="1"/>
            <a:r>
              <a:rPr lang="en-GB" sz="2400" dirty="0"/>
              <a:t>W</a:t>
            </a:r>
            <a:r>
              <a:rPr lang="en-GB" sz="2400" i="0" dirty="0">
                <a:effectLst/>
              </a:rPr>
              <a:t>hat Ethics and CSR means</a:t>
            </a:r>
          </a:p>
          <a:p>
            <a:pPr lvl="1"/>
            <a:r>
              <a:rPr lang="en-GB" sz="2400" dirty="0"/>
              <a:t>E</a:t>
            </a:r>
            <a:r>
              <a:rPr lang="en-GB" sz="2400" i="0" dirty="0">
                <a:effectLst/>
              </a:rPr>
              <a:t>xamine ethical standards and make an association between Ethics and CSR</a:t>
            </a:r>
          </a:p>
          <a:p>
            <a:pPr lvl="1"/>
            <a:r>
              <a:rPr lang="en-GB" sz="2400" dirty="0"/>
              <a:t>Sustainability in business </a:t>
            </a:r>
            <a:endParaRPr lang="en-GB" sz="2400" i="0" dirty="0">
              <a:effectLst/>
            </a:endParaRPr>
          </a:p>
          <a:p>
            <a:pPr lvl="1"/>
            <a:r>
              <a:rPr lang="en-GB" sz="2400" i="0" dirty="0">
                <a:effectLst/>
              </a:rPr>
              <a:t>Consider </a:t>
            </a:r>
            <a:r>
              <a:rPr lang="en-GB" sz="2100" i="0" dirty="0">
                <a:effectLst/>
              </a:rPr>
              <a:t>what impact ethics and CSR has on key stakeholders.</a:t>
            </a:r>
            <a:endParaRPr lang="en-GB" sz="2100" dirty="0"/>
          </a:p>
        </p:txBody>
      </p:sp>
    </p:spTree>
    <p:extLst>
      <p:ext uri="{BB962C8B-B14F-4D97-AF65-F5344CB8AC3E}">
        <p14:creationId xmlns:p14="http://schemas.microsoft.com/office/powerpoint/2010/main" val="981657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9E61A6E-BBFD-4213-AA85-5996F27B0503}"/>
              </a:ext>
            </a:extLst>
          </p:cNvPr>
          <p:cNvSpPr>
            <a:spLocks noGrp="1"/>
          </p:cNvSpPr>
          <p:nvPr>
            <p:ph type="title"/>
          </p:nvPr>
        </p:nvSpPr>
        <p:spPr/>
        <p:txBody>
          <a:bodyPr anchor="b">
            <a:normAutofit/>
          </a:bodyPr>
          <a:lstStyle/>
          <a:p>
            <a:r>
              <a:rPr lang="en-GB" dirty="0"/>
              <a:t>What Are Business Ethics?</a:t>
            </a:r>
          </a:p>
        </p:txBody>
      </p:sp>
      <p:graphicFrame>
        <p:nvGraphicFramePr>
          <p:cNvPr id="7" name="Content Placeholder 4">
            <a:extLst>
              <a:ext uri="{FF2B5EF4-FFF2-40B4-BE49-F238E27FC236}">
                <a16:creationId xmlns:a16="http://schemas.microsoft.com/office/drawing/2014/main" id="{89366A19-D1DA-4CD4-9CA2-E731749FC08F}"/>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D3E9FD29-9B93-49F6-98F3-6FDF2CF861DD}"/>
              </a:ext>
            </a:extLst>
          </p:cNvPr>
          <p:cNvSpPr>
            <a:spLocks noGrp="1"/>
          </p:cNvSpPr>
          <p:nvPr>
            <p:ph type="sldNum" sz="quarter" idx="12"/>
          </p:nvPr>
        </p:nvSpPr>
        <p:spPr/>
        <p:txBody>
          <a:bodyPr anchor="ctr">
            <a:normAutofit/>
          </a:bodyPr>
          <a:lstStyle/>
          <a:p>
            <a:pPr>
              <a:spcAft>
                <a:spcPts val="600"/>
              </a:spcAft>
            </a:pPr>
            <a:fld id="{8699F50C-BE38-4BD0-BA84-9B090E1F2B9B}" type="slidenum">
              <a:rPr lang="en-US" noProof="0" smtClean="0"/>
              <a:pPr>
                <a:spcAft>
                  <a:spcPts val="600"/>
                </a:spcAft>
              </a:pPr>
              <a:t>3</a:t>
            </a:fld>
            <a:endParaRPr lang="en-US" noProof="0"/>
          </a:p>
        </p:txBody>
      </p:sp>
    </p:spTree>
    <p:extLst>
      <p:ext uri="{BB962C8B-B14F-4D97-AF65-F5344CB8AC3E}">
        <p14:creationId xmlns:p14="http://schemas.microsoft.com/office/powerpoint/2010/main" val="15976195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A7A2F7-8677-653D-7AA6-5B90F222DE74}"/>
              </a:ext>
            </a:extLst>
          </p:cNvPr>
          <p:cNvSpPr>
            <a:spLocks noGrp="1"/>
          </p:cNvSpPr>
          <p:nvPr>
            <p:ph type="title"/>
          </p:nvPr>
        </p:nvSpPr>
        <p:spPr/>
        <p:txBody>
          <a:bodyPr/>
          <a:lstStyle/>
          <a:p>
            <a:r>
              <a:rPr lang="en-GB" dirty="0"/>
              <a:t> Being ethical! </a:t>
            </a:r>
          </a:p>
        </p:txBody>
      </p:sp>
      <p:sp>
        <p:nvSpPr>
          <p:cNvPr id="5" name="Content Placeholder 4">
            <a:extLst>
              <a:ext uri="{FF2B5EF4-FFF2-40B4-BE49-F238E27FC236}">
                <a16:creationId xmlns:a16="http://schemas.microsoft.com/office/drawing/2014/main" id="{0E7C7CDF-6174-3344-620B-B3F094137251}"/>
              </a:ext>
            </a:extLst>
          </p:cNvPr>
          <p:cNvSpPr>
            <a:spLocks noGrp="1"/>
          </p:cNvSpPr>
          <p:nvPr>
            <p:ph idx="1"/>
          </p:nvPr>
        </p:nvSpPr>
        <p:spPr/>
        <p:txBody>
          <a:bodyPr>
            <a:normAutofit lnSpcReduction="10000"/>
          </a:bodyPr>
          <a:lstStyle/>
          <a:p>
            <a:endParaRPr lang="en-GB" dirty="0"/>
          </a:p>
          <a:p>
            <a:endParaRPr lang="en-GB" dirty="0">
              <a:hlinkClick r:id="" action="ppaction://noaction"/>
            </a:endParaRPr>
          </a:p>
          <a:p>
            <a:r>
              <a:rPr lang="en-GB" dirty="0">
                <a:hlinkClick r:id="" action="ppaction://noaction"/>
              </a:rPr>
              <a:t>Being Ethical!</a:t>
            </a:r>
            <a:endParaRPr lang="en-GB" dirty="0"/>
          </a:p>
          <a:p>
            <a:endParaRPr lang="en-GB" dirty="0"/>
          </a:p>
          <a:p>
            <a:endParaRPr lang="en-GB" dirty="0"/>
          </a:p>
          <a:p>
            <a:endParaRPr lang="en-GB" dirty="0"/>
          </a:p>
          <a:p>
            <a:r>
              <a:rPr lang="en-GB" dirty="0">
                <a:hlinkClick r:id="rId2"/>
              </a:rPr>
              <a:t>Ethics in Business.</a:t>
            </a:r>
            <a:endParaRPr lang="en-GB" dirty="0"/>
          </a:p>
        </p:txBody>
      </p:sp>
      <p:sp>
        <p:nvSpPr>
          <p:cNvPr id="3" name="Slide Number Placeholder 2">
            <a:extLst>
              <a:ext uri="{FF2B5EF4-FFF2-40B4-BE49-F238E27FC236}">
                <a16:creationId xmlns:a16="http://schemas.microsoft.com/office/drawing/2014/main" id="{A46B1577-0C06-51E8-A34F-FD8E8BA20BEB}"/>
              </a:ext>
            </a:extLst>
          </p:cNvPr>
          <p:cNvSpPr>
            <a:spLocks noGrp="1"/>
          </p:cNvSpPr>
          <p:nvPr>
            <p:ph type="sldNum" sz="quarter" idx="12"/>
          </p:nvPr>
        </p:nvSpPr>
        <p:spPr/>
        <p:txBody>
          <a:bodyPr/>
          <a:lstStyle/>
          <a:p>
            <a:fld id="{8699F50C-BE38-4BD0-BA84-9B090E1F2B9B}" type="slidenum">
              <a:rPr lang="en-US" noProof="0" smtClean="0"/>
              <a:t>4</a:t>
            </a:fld>
            <a:endParaRPr lang="en-US" noProof="0" dirty="0"/>
          </a:p>
        </p:txBody>
      </p:sp>
      <p:pic>
        <p:nvPicPr>
          <p:cNvPr id="7" name="Picture 6">
            <a:extLst>
              <a:ext uri="{FF2B5EF4-FFF2-40B4-BE49-F238E27FC236}">
                <a16:creationId xmlns:a16="http://schemas.microsoft.com/office/drawing/2014/main" id="{EE2E5150-CB09-2530-59A0-12D3F0E0EFC1}"/>
              </a:ext>
            </a:extLst>
          </p:cNvPr>
          <p:cNvPicPr>
            <a:picLocks noChangeAspect="1"/>
          </p:cNvPicPr>
          <p:nvPr/>
        </p:nvPicPr>
        <p:blipFill>
          <a:blip r:embed="rId3"/>
          <a:stretch>
            <a:fillRect/>
          </a:stretch>
        </p:blipFill>
        <p:spPr>
          <a:xfrm>
            <a:off x="5899638" y="1671925"/>
            <a:ext cx="5539391" cy="3852996"/>
          </a:xfrm>
          <a:prstGeom prst="rect">
            <a:avLst/>
          </a:prstGeom>
        </p:spPr>
      </p:pic>
    </p:spTree>
    <p:extLst>
      <p:ext uri="{BB962C8B-B14F-4D97-AF65-F5344CB8AC3E}">
        <p14:creationId xmlns:p14="http://schemas.microsoft.com/office/powerpoint/2010/main" val="27917100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9EEAAB-D0C1-46AB-B9B3-6CACBBA6B2F2}"/>
              </a:ext>
            </a:extLst>
          </p:cNvPr>
          <p:cNvSpPr>
            <a:spLocks noGrp="1"/>
          </p:cNvSpPr>
          <p:nvPr>
            <p:ph type="title"/>
          </p:nvPr>
        </p:nvSpPr>
        <p:spPr/>
        <p:txBody>
          <a:bodyPr/>
          <a:lstStyle/>
          <a:p>
            <a:r>
              <a:rPr lang="en-GB" dirty="0"/>
              <a:t>Defining Business Ethics </a:t>
            </a:r>
          </a:p>
        </p:txBody>
      </p:sp>
      <p:sp>
        <p:nvSpPr>
          <p:cNvPr id="5" name="Content Placeholder 4">
            <a:extLst>
              <a:ext uri="{FF2B5EF4-FFF2-40B4-BE49-F238E27FC236}">
                <a16:creationId xmlns:a16="http://schemas.microsoft.com/office/drawing/2014/main" id="{0398B2F3-7146-40E5-8658-E3966C3EB76D}"/>
              </a:ext>
            </a:extLst>
          </p:cNvPr>
          <p:cNvSpPr>
            <a:spLocks noGrp="1"/>
          </p:cNvSpPr>
          <p:nvPr>
            <p:ph idx="1"/>
          </p:nvPr>
        </p:nvSpPr>
        <p:spPr/>
        <p:txBody>
          <a:bodyPr>
            <a:normAutofit fontScale="77500" lnSpcReduction="20000"/>
          </a:bodyPr>
          <a:lstStyle/>
          <a:p>
            <a:r>
              <a:rPr lang="en-GB" dirty="0"/>
              <a:t>“</a:t>
            </a:r>
            <a:r>
              <a:rPr lang="en-GB" b="0" i="0" dirty="0">
                <a:solidFill>
                  <a:srgbClr val="373A3C"/>
                </a:solidFill>
                <a:effectLst/>
                <a:latin typeface="-apple-system"/>
              </a:rPr>
              <a:t>Business ethics refers to the application of recognised ethics in specific business situations and business activities”.</a:t>
            </a:r>
          </a:p>
          <a:p>
            <a:r>
              <a:rPr lang="en-GB" dirty="0">
                <a:solidFill>
                  <a:srgbClr val="373A3C"/>
                </a:solidFill>
                <a:latin typeface="-apple-system"/>
              </a:rPr>
              <a:t>“</a:t>
            </a:r>
            <a:r>
              <a:rPr lang="en-GB" b="0" i="0" dirty="0">
                <a:solidFill>
                  <a:srgbClr val="373A3C"/>
                </a:solidFill>
                <a:effectLst/>
                <a:latin typeface="-apple-system"/>
              </a:rPr>
              <a:t>An organisations business ethics are principles by which an organisation follows or obeys in terms of obligations to conduct themselves in a way which is seen as morally right”.</a:t>
            </a:r>
          </a:p>
          <a:p>
            <a:r>
              <a:rPr lang="en-GB" dirty="0">
                <a:solidFill>
                  <a:srgbClr val="373A3C"/>
                </a:solidFill>
                <a:latin typeface="-apple-system"/>
              </a:rPr>
              <a:t>“A</a:t>
            </a:r>
            <a:r>
              <a:rPr lang="en-GB" b="0" i="0" dirty="0">
                <a:solidFill>
                  <a:srgbClr val="373A3C"/>
                </a:solidFill>
                <a:effectLst/>
                <a:latin typeface="-apple-system"/>
              </a:rPr>
              <a:t>n organisation with moral values”.</a:t>
            </a:r>
          </a:p>
          <a:p>
            <a:r>
              <a:rPr lang="en-GB" dirty="0">
                <a:solidFill>
                  <a:srgbClr val="373A3C"/>
                </a:solidFill>
                <a:latin typeface="-apple-system"/>
              </a:rPr>
              <a:t>“T</a:t>
            </a:r>
            <a:r>
              <a:rPr lang="en-GB" b="0" i="0" dirty="0">
                <a:solidFill>
                  <a:srgbClr val="373A3C"/>
                </a:solidFill>
                <a:effectLst/>
                <a:latin typeface="-apple-system"/>
              </a:rPr>
              <a:t>he moral guides which every aspect and person in the organisation must follow and believe in”.</a:t>
            </a:r>
          </a:p>
          <a:p>
            <a:r>
              <a:rPr lang="en-GB" i="1" dirty="0"/>
              <a:t>“</a:t>
            </a:r>
            <a:r>
              <a:rPr lang="en-GB" i="1" dirty="0">
                <a:solidFill>
                  <a:srgbClr val="373A3C"/>
                </a:solidFill>
                <a:latin typeface="-apple-system"/>
              </a:rPr>
              <a:t>A</a:t>
            </a:r>
            <a:r>
              <a:rPr lang="en-GB" b="0" i="1" dirty="0">
                <a:solidFill>
                  <a:srgbClr val="373A3C"/>
                </a:solidFill>
                <a:effectLst/>
                <a:latin typeface="-apple-system"/>
              </a:rPr>
              <a:t>n </a:t>
            </a:r>
            <a:r>
              <a:rPr lang="en-GB" b="0" i="1" dirty="0">
                <a:solidFill>
                  <a:schemeClr val="accent2"/>
                </a:solidFill>
                <a:effectLst/>
                <a:latin typeface="-apple-system"/>
              </a:rPr>
              <a:t>unethical company</a:t>
            </a:r>
            <a:r>
              <a:rPr lang="en-GB" b="0" i="1" dirty="0">
                <a:solidFill>
                  <a:srgbClr val="373A3C"/>
                </a:solidFill>
                <a:effectLst/>
                <a:latin typeface="-apple-system"/>
              </a:rPr>
              <a:t>, a company that pollutes a lot, that does not respect its employees or that supports tasks in countries where the cost of workers is lower or if the company only seeks profit to the dismay of its customers.</a:t>
            </a:r>
            <a:endParaRPr lang="en-GB" i="1" dirty="0"/>
          </a:p>
        </p:txBody>
      </p:sp>
      <p:sp>
        <p:nvSpPr>
          <p:cNvPr id="3" name="Slide Number Placeholder 2">
            <a:extLst>
              <a:ext uri="{FF2B5EF4-FFF2-40B4-BE49-F238E27FC236}">
                <a16:creationId xmlns:a16="http://schemas.microsoft.com/office/drawing/2014/main" id="{1880B63F-42EA-4E69-A98C-1361412B9DBA}"/>
              </a:ext>
            </a:extLst>
          </p:cNvPr>
          <p:cNvSpPr>
            <a:spLocks noGrp="1"/>
          </p:cNvSpPr>
          <p:nvPr>
            <p:ph type="sldNum" sz="quarter" idx="12"/>
          </p:nvPr>
        </p:nvSpPr>
        <p:spPr/>
        <p:txBody>
          <a:bodyPr/>
          <a:lstStyle/>
          <a:p>
            <a:fld id="{8699F50C-BE38-4BD0-BA84-9B090E1F2B9B}" type="slidenum">
              <a:rPr lang="en-US" noProof="0" smtClean="0"/>
              <a:t>5</a:t>
            </a:fld>
            <a:endParaRPr lang="en-US" noProof="0" dirty="0"/>
          </a:p>
        </p:txBody>
      </p:sp>
    </p:spTree>
    <p:extLst>
      <p:ext uri="{BB962C8B-B14F-4D97-AF65-F5344CB8AC3E}">
        <p14:creationId xmlns:p14="http://schemas.microsoft.com/office/powerpoint/2010/main" val="29054121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3EB9B-EC73-4D8B-8D01-D8A00B9F591A}"/>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dirty="0"/>
              <a:t>Ethical Standards </a:t>
            </a:r>
          </a:p>
        </p:txBody>
      </p:sp>
      <p:sp>
        <p:nvSpPr>
          <p:cNvPr id="6" name="TextBox 5">
            <a:extLst>
              <a:ext uri="{FF2B5EF4-FFF2-40B4-BE49-F238E27FC236}">
                <a16:creationId xmlns:a16="http://schemas.microsoft.com/office/drawing/2014/main" id="{360EB2A8-A15D-4FA3-B10D-E8BB35D7FD85}"/>
              </a:ext>
            </a:extLst>
          </p:cNvPr>
          <p:cNvSpPr txBox="1"/>
          <p:nvPr/>
        </p:nvSpPr>
        <p:spPr>
          <a:xfrm>
            <a:off x="609600" y="1600201"/>
            <a:ext cx="11730182" cy="3989040"/>
          </a:xfrm>
          <a:prstGeom prst="rect">
            <a:avLst/>
          </a:prstGeom>
        </p:spPr>
        <p:txBody>
          <a:bodyPr vert="horz" lIns="91440" tIns="45720" rIns="91440" bIns="45720" rtlCol="0">
            <a:normAutofit/>
          </a:bodyPr>
          <a:lstStyle/>
          <a:p>
            <a:pPr marL="342900" indent="-342900">
              <a:spcBef>
                <a:spcPct val="20000"/>
              </a:spcBef>
              <a:buFont typeface="Arial" pitchFamily="34" charset="0"/>
              <a:buChar char="•"/>
            </a:pPr>
            <a:r>
              <a:rPr lang="en-US" sz="2800" b="1" i="0" dirty="0"/>
              <a:t>Defines acceptable conduct in business and should underpin how management make decisions.</a:t>
            </a:r>
            <a:endParaRPr lang="en-US" sz="2800" b="1" dirty="0"/>
          </a:p>
        </p:txBody>
      </p:sp>
      <p:pic>
        <p:nvPicPr>
          <p:cNvPr id="11" name="Content Placeholder 10">
            <a:extLst>
              <a:ext uri="{FF2B5EF4-FFF2-40B4-BE49-F238E27FC236}">
                <a16:creationId xmlns:a16="http://schemas.microsoft.com/office/drawing/2014/main" id="{9FB358FF-5F61-4291-8017-89583776E93D}"/>
              </a:ext>
            </a:extLst>
          </p:cNvPr>
          <p:cNvPicPr>
            <a:picLocks noGrp="1" noChangeAspect="1"/>
          </p:cNvPicPr>
          <p:nvPr>
            <p:ph sz="half" idx="2"/>
          </p:nvPr>
        </p:nvPicPr>
        <p:blipFill>
          <a:blip r:embed="rId2"/>
          <a:stretch>
            <a:fillRect/>
          </a:stretch>
        </p:blipFill>
        <p:spPr>
          <a:xfrm>
            <a:off x="1191491" y="2766807"/>
            <a:ext cx="10353964" cy="2822433"/>
          </a:xfrm>
          <a:prstGeom prst="rect">
            <a:avLst/>
          </a:prstGeom>
          <a:noFill/>
        </p:spPr>
      </p:pic>
    </p:spTree>
    <p:extLst>
      <p:ext uri="{BB962C8B-B14F-4D97-AF65-F5344CB8AC3E}">
        <p14:creationId xmlns:p14="http://schemas.microsoft.com/office/powerpoint/2010/main" val="1594277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81592F-E5DA-B32B-9424-CE7441186E0E}"/>
              </a:ext>
            </a:extLst>
          </p:cNvPr>
          <p:cNvSpPr>
            <a:spLocks noGrp="1"/>
          </p:cNvSpPr>
          <p:nvPr>
            <p:ph idx="1"/>
          </p:nvPr>
        </p:nvSpPr>
        <p:spPr>
          <a:xfrm>
            <a:off x="531378" y="2443157"/>
            <a:ext cx="7264113" cy="2958275"/>
          </a:xfrm>
        </p:spPr>
        <p:txBody>
          <a:bodyPr>
            <a:normAutofit lnSpcReduction="10000"/>
          </a:bodyPr>
          <a:lstStyle/>
          <a:p>
            <a:pPr marL="0" indent="0">
              <a:buNone/>
            </a:pPr>
            <a:endParaRPr lang="en-GB" sz="4000" dirty="0">
              <a:hlinkClick r:id="" action="ppaction://noaction"/>
            </a:endParaRPr>
          </a:p>
          <a:p>
            <a:pPr marL="0" indent="0">
              <a:buNone/>
            </a:pPr>
            <a:r>
              <a:rPr lang="en-GB" sz="4000" dirty="0">
                <a:hlinkClick r:id="" action="ppaction://noaction"/>
              </a:rPr>
              <a:t>Ethical or not?</a:t>
            </a:r>
            <a:endParaRPr lang="en-GB" sz="4000" dirty="0"/>
          </a:p>
          <a:p>
            <a:pPr marL="0" indent="0">
              <a:buNone/>
            </a:pPr>
            <a:endParaRPr lang="en-GB" sz="4000" dirty="0"/>
          </a:p>
          <a:p>
            <a:pPr marL="0" indent="0">
              <a:buNone/>
            </a:pPr>
            <a:r>
              <a:rPr lang="en-GB" sz="3200" dirty="0">
                <a:hlinkClick r:id="rId2"/>
              </a:rPr>
              <a:t>Starbucks sued, accused of lying about ethical sourcing</a:t>
            </a:r>
            <a:r>
              <a:rPr lang="en-GB" sz="3200" dirty="0"/>
              <a:t> </a:t>
            </a:r>
            <a:endParaRPr lang="en-GB" sz="4000" dirty="0"/>
          </a:p>
        </p:txBody>
      </p:sp>
      <p:sp>
        <p:nvSpPr>
          <p:cNvPr id="4" name="Title 3">
            <a:extLst>
              <a:ext uri="{FF2B5EF4-FFF2-40B4-BE49-F238E27FC236}">
                <a16:creationId xmlns:a16="http://schemas.microsoft.com/office/drawing/2014/main" id="{4E4107E6-6B5C-678E-B383-287D5BD2A3B6}"/>
              </a:ext>
            </a:extLst>
          </p:cNvPr>
          <p:cNvSpPr>
            <a:spLocks noGrp="1"/>
          </p:cNvSpPr>
          <p:nvPr>
            <p:ph type="title"/>
          </p:nvPr>
        </p:nvSpPr>
        <p:spPr/>
        <p:txBody>
          <a:bodyPr>
            <a:normAutofit/>
          </a:bodyPr>
          <a:lstStyle/>
          <a:p>
            <a:r>
              <a:rPr lang="en-GB" dirty="0"/>
              <a:t>Unethical behaviour …. </a:t>
            </a:r>
          </a:p>
        </p:txBody>
      </p:sp>
      <p:sp>
        <p:nvSpPr>
          <p:cNvPr id="6" name="Footer Placeholder 5">
            <a:extLst>
              <a:ext uri="{FF2B5EF4-FFF2-40B4-BE49-F238E27FC236}">
                <a16:creationId xmlns:a16="http://schemas.microsoft.com/office/drawing/2014/main" id="{B385D275-2118-97B2-AA48-A00CCFB08BF7}"/>
              </a:ext>
            </a:extLst>
          </p:cNvPr>
          <p:cNvSpPr>
            <a:spLocks noGrp="1"/>
          </p:cNvSpPr>
          <p:nvPr>
            <p:ph type="ftr" sz="quarter" idx="14"/>
          </p:nvPr>
        </p:nvSpPr>
        <p:spPr/>
        <p:txBody>
          <a:bodyPr/>
          <a:lstStyle/>
          <a:p>
            <a:endParaRPr lang="en-US" noProof="0" dirty="0"/>
          </a:p>
        </p:txBody>
      </p:sp>
      <p:sp>
        <p:nvSpPr>
          <p:cNvPr id="7" name="Slide Number Placeholder 6">
            <a:extLst>
              <a:ext uri="{FF2B5EF4-FFF2-40B4-BE49-F238E27FC236}">
                <a16:creationId xmlns:a16="http://schemas.microsoft.com/office/drawing/2014/main" id="{6A4FF3D8-D322-21A2-BF16-23890C6ED7BC}"/>
              </a:ext>
            </a:extLst>
          </p:cNvPr>
          <p:cNvSpPr>
            <a:spLocks noGrp="1"/>
          </p:cNvSpPr>
          <p:nvPr>
            <p:ph type="sldNum" sz="quarter" idx="15"/>
          </p:nvPr>
        </p:nvSpPr>
        <p:spPr/>
        <p:txBody>
          <a:bodyPr/>
          <a:lstStyle/>
          <a:p>
            <a:fld id="{8699F50C-BE38-4BD0-BA84-9B090E1F2B9B}" type="slidenum">
              <a:rPr lang="en-US" noProof="0" smtClean="0"/>
              <a:t>7</a:t>
            </a:fld>
            <a:endParaRPr lang="en-US" noProof="0" dirty="0"/>
          </a:p>
        </p:txBody>
      </p:sp>
    </p:spTree>
    <p:extLst>
      <p:ext uri="{BB962C8B-B14F-4D97-AF65-F5344CB8AC3E}">
        <p14:creationId xmlns:p14="http://schemas.microsoft.com/office/powerpoint/2010/main" val="7533500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A2D97F1-F2C9-4E62-B55A-13BD80FF5CFF}"/>
              </a:ext>
            </a:extLst>
          </p:cNvPr>
          <p:cNvSpPr>
            <a:spLocks noGrp="1"/>
          </p:cNvSpPr>
          <p:nvPr>
            <p:ph type="title"/>
          </p:nvPr>
        </p:nvSpPr>
        <p:spPr/>
        <p:txBody>
          <a:bodyPr/>
          <a:lstStyle/>
          <a:p>
            <a:r>
              <a:rPr lang="en-GB" dirty="0"/>
              <a:t>Unethical Marketing Strategies … </a:t>
            </a:r>
          </a:p>
        </p:txBody>
      </p:sp>
      <p:sp>
        <p:nvSpPr>
          <p:cNvPr id="7" name="Content Placeholder 6">
            <a:extLst>
              <a:ext uri="{FF2B5EF4-FFF2-40B4-BE49-F238E27FC236}">
                <a16:creationId xmlns:a16="http://schemas.microsoft.com/office/drawing/2014/main" id="{29CF1013-E7B4-4CB5-A230-B6BD2434F85D}"/>
              </a:ext>
            </a:extLst>
          </p:cNvPr>
          <p:cNvSpPr>
            <a:spLocks noGrp="1"/>
          </p:cNvSpPr>
          <p:nvPr>
            <p:ph idx="1"/>
          </p:nvPr>
        </p:nvSpPr>
        <p:spPr/>
        <p:txBody>
          <a:bodyPr>
            <a:normAutofit fontScale="70000" lnSpcReduction="20000"/>
          </a:bodyPr>
          <a:lstStyle/>
          <a:p>
            <a:r>
              <a:rPr lang="en-GB" b="1" dirty="0"/>
              <a:t>Greenwashing</a:t>
            </a:r>
            <a:r>
              <a:rPr lang="en-GB" dirty="0"/>
              <a:t> (brand a product as eco-friendly, green or sustainable when such claims are false)</a:t>
            </a:r>
          </a:p>
          <a:p>
            <a:r>
              <a:rPr lang="en-GB" b="1" dirty="0"/>
              <a:t>Concealing important information </a:t>
            </a:r>
            <a:r>
              <a:rPr lang="en-GB" dirty="0"/>
              <a:t>(omit certain details which happen to be vital)</a:t>
            </a:r>
          </a:p>
          <a:p>
            <a:r>
              <a:rPr lang="en-GB" b="1" dirty="0"/>
              <a:t>Targeting the vulnerable </a:t>
            </a:r>
            <a:r>
              <a:rPr lang="en-GB" dirty="0"/>
              <a:t>(deliberately target consumers who least need the product or service in question)</a:t>
            </a:r>
          </a:p>
          <a:p>
            <a:r>
              <a:rPr lang="en-GB" b="1" dirty="0"/>
              <a:t>Non-transparent data use </a:t>
            </a:r>
            <a:r>
              <a:rPr lang="en-GB" dirty="0"/>
              <a:t>(use consumer data in a non-advertised fashion)</a:t>
            </a:r>
          </a:p>
          <a:p>
            <a:r>
              <a:rPr lang="en-GB" b="1" dirty="0"/>
              <a:t>Collaborating with unethical influencers </a:t>
            </a:r>
            <a:r>
              <a:rPr lang="en-GB" dirty="0"/>
              <a:t>(partner with the wrong type of influencer or on the wrong subject)</a:t>
            </a:r>
          </a:p>
          <a:p>
            <a:r>
              <a:rPr lang="en-GB" b="1" dirty="0"/>
              <a:t>Clickbait article headlines </a:t>
            </a:r>
            <a:r>
              <a:rPr lang="en-GB" dirty="0"/>
              <a:t>(calls to action do not deliver on promises)</a:t>
            </a:r>
          </a:p>
          <a:p>
            <a:r>
              <a:rPr lang="en-GB" b="1" dirty="0"/>
              <a:t>Newsjacking</a:t>
            </a:r>
            <a:r>
              <a:rPr lang="en-GB" dirty="0"/>
              <a:t> (boost a brand by aligning with current events or cultural issues)</a:t>
            </a:r>
          </a:p>
        </p:txBody>
      </p:sp>
    </p:spTree>
    <p:extLst>
      <p:ext uri="{BB962C8B-B14F-4D97-AF65-F5344CB8AC3E}">
        <p14:creationId xmlns:p14="http://schemas.microsoft.com/office/powerpoint/2010/main" val="3620610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5E653-A5AE-49D9-ADA1-868A34B6CF16}"/>
              </a:ext>
            </a:extLst>
          </p:cNvPr>
          <p:cNvSpPr>
            <a:spLocks noGrp="1"/>
          </p:cNvSpPr>
          <p:nvPr>
            <p:ph type="title"/>
          </p:nvPr>
        </p:nvSpPr>
        <p:spPr/>
        <p:txBody>
          <a:bodyPr>
            <a:normAutofit fontScale="90000"/>
          </a:bodyPr>
          <a:lstStyle/>
          <a:p>
            <a:r>
              <a:rPr lang="en-GB" dirty="0">
                <a:hlinkClick r:id="rId3"/>
              </a:rPr>
              <a:t>How ethical is Coca-Cola Company, The? </a:t>
            </a:r>
            <a:r>
              <a:rPr lang="en-GB">
                <a:hlinkClick r:id="rId3"/>
              </a:rPr>
              <a:t>| Ethical Consumer</a:t>
            </a:r>
            <a:endParaRPr lang="en-GB"/>
          </a:p>
        </p:txBody>
      </p:sp>
      <p:pic>
        <p:nvPicPr>
          <p:cNvPr id="4" name="Content Placeholder 3">
            <a:extLst>
              <a:ext uri="{FF2B5EF4-FFF2-40B4-BE49-F238E27FC236}">
                <a16:creationId xmlns:a16="http://schemas.microsoft.com/office/drawing/2014/main" id="{EF6BB6A2-10F8-4642-8889-150A7C84BE08}"/>
              </a:ext>
            </a:extLst>
          </p:cNvPr>
          <p:cNvPicPr>
            <a:picLocks noGrp="1" noChangeAspect="1"/>
          </p:cNvPicPr>
          <p:nvPr>
            <p:ph idx="1"/>
          </p:nvPr>
        </p:nvPicPr>
        <p:blipFill>
          <a:blip r:embed="rId4"/>
          <a:stretch>
            <a:fillRect/>
          </a:stretch>
        </p:blipFill>
        <p:spPr>
          <a:xfrm>
            <a:off x="609600" y="1415971"/>
            <a:ext cx="4250901" cy="4026058"/>
          </a:xfrm>
          <a:prstGeom prst="rect">
            <a:avLst/>
          </a:prstGeom>
        </p:spPr>
      </p:pic>
      <p:pic>
        <p:nvPicPr>
          <p:cNvPr id="6" name="Picture 5">
            <a:extLst>
              <a:ext uri="{FF2B5EF4-FFF2-40B4-BE49-F238E27FC236}">
                <a16:creationId xmlns:a16="http://schemas.microsoft.com/office/drawing/2014/main" id="{F8FDC0DE-F0F3-48E9-BFC6-5F20859CF9FA}"/>
              </a:ext>
            </a:extLst>
          </p:cNvPr>
          <p:cNvPicPr>
            <a:picLocks noChangeAspect="1"/>
          </p:cNvPicPr>
          <p:nvPr/>
        </p:nvPicPr>
        <p:blipFill rotWithShape="1">
          <a:blip r:embed="rId5"/>
          <a:srcRect l="-3120" t="720" b="9089"/>
          <a:stretch/>
        </p:blipFill>
        <p:spPr>
          <a:xfrm>
            <a:off x="6242554" y="2150649"/>
            <a:ext cx="5090752" cy="4558910"/>
          </a:xfrm>
          <a:prstGeom prst="rect">
            <a:avLst/>
          </a:prstGeom>
        </p:spPr>
      </p:pic>
    </p:spTree>
    <p:extLst>
      <p:ext uri="{BB962C8B-B14F-4D97-AF65-F5344CB8AC3E}">
        <p14:creationId xmlns:p14="http://schemas.microsoft.com/office/powerpoint/2010/main" val="945472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3065A-8228-364A-A17C-ED57AC362EA9}"/>
              </a:ext>
            </a:extLst>
          </p:cNvPr>
          <p:cNvSpPr>
            <a:spLocks noGrp="1"/>
          </p:cNvSpPr>
          <p:nvPr>
            <p:ph type="title"/>
          </p:nvPr>
        </p:nvSpPr>
        <p:spPr/>
        <p:txBody>
          <a:bodyPr/>
          <a:lstStyle/>
          <a:p>
            <a:r>
              <a:rPr lang="en-GB" dirty="0"/>
              <a:t>Leaders and Followers</a:t>
            </a:r>
          </a:p>
        </p:txBody>
      </p:sp>
      <p:sp>
        <p:nvSpPr>
          <p:cNvPr id="3" name="Content Placeholder 2">
            <a:extLst>
              <a:ext uri="{FF2B5EF4-FFF2-40B4-BE49-F238E27FC236}">
                <a16:creationId xmlns:a16="http://schemas.microsoft.com/office/drawing/2014/main" id="{8E31D8CA-B111-16C6-A8D3-12665192CC1F}"/>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Think about a particular leadership experience you have had, either in a social or in a work context.  </a:t>
            </a:r>
          </a:p>
          <a:p>
            <a:r>
              <a:rPr lang="en-GB" dirty="0">
                <a:latin typeface="Arial" panose="020B0604020202020204" pitchFamily="34" charset="0"/>
                <a:cs typeface="Arial" panose="020B0604020202020204" pitchFamily="34" charset="0"/>
              </a:rPr>
              <a:t>Who was the leader and who were the followers?  Were the roles easily identifiable?  </a:t>
            </a:r>
          </a:p>
          <a:p>
            <a:r>
              <a:rPr lang="en-GB" dirty="0">
                <a:latin typeface="Arial" panose="020B0604020202020204" pitchFamily="34" charset="0"/>
                <a:cs typeface="Arial" panose="020B0604020202020204" pitchFamily="34" charset="0"/>
              </a:rPr>
              <a:t>To what extent was this related to official roles that they had?  </a:t>
            </a:r>
          </a:p>
          <a:p>
            <a:r>
              <a:rPr lang="en-GB" dirty="0">
                <a:latin typeface="Arial" panose="020B0604020202020204" pitchFamily="34" charset="0"/>
                <a:cs typeface="Arial" panose="020B0604020202020204" pitchFamily="34" charset="0"/>
              </a:rPr>
              <a:t>What were the characteristics/behaviours that set the leader and followers apart?  </a:t>
            </a:r>
          </a:p>
          <a:p>
            <a:r>
              <a:rPr lang="en-GB" dirty="0">
                <a:latin typeface="Arial" panose="020B0604020202020204" pitchFamily="34" charset="0"/>
                <a:cs typeface="Arial" panose="020B0604020202020204" pitchFamily="34" charset="0"/>
              </a:rPr>
              <a:t>Did these roles or behaviours change over time? </a:t>
            </a:r>
          </a:p>
          <a:p>
            <a:r>
              <a:rPr lang="en-GB" dirty="0">
                <a:latin typeface="Arial" panose="020B0604020202020204" pitchFamily="34" charset="0"/>
                <a:cs typeface="Arial" panose="020B0604020202020204" pitchFamily="34" charset="0"/>
              </a:rPr>
              <a:t>Use these reflections to help you define the role of a leader, follower and process of leadership.</a:t>
            </a:r>
          </a:p>
        </p:txBody>
      </p:sp>
    </p:spTree>
    <p:extLst>
      <p:ext uri="{BB962C8B-B14F-4D97-AF65-F5344CB8AC3E}">
        <p14:creationId xmlns:p14="http://schemas.microsoft.com/office/powerpoint/2010/main" val="4265837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200" b="0" i="0" u="none" strike="noStrike" kern="1200" cap="none" spc="0" normalizeH="0" baseline="0" noProof="0" dirty="0">
                <a:ln>
                  <a:noFill/>
                </a:ln>
                <a:solidFill>
                  <a:prstClr val="white"/>
                </a:solidFill>
                <a:effectLst/>
                <a:uLnTx/>
                <a:uFillTx/>
                <a:latin typeface="Milo OT"/>
                <a:ea typeface="+mn-ea"/>
                <a:cs typeface="Milo OT"/>
              </a:rPr>
              <a:t>Presentation title</a:t>
            </a:r>
          </a:p>
        </p:txBody>
      </p:sp>
      <p:sp>
        <p:nvSpPr>
          <p:cNvPr id="2" name="TextBox 1">
            <a:extLst>
              <a:ext uri="{FF2B5EF4-FFF2-40B4-BE49-F238E27FC236}">
                <a16:creationId xmlns:a16="http://schemas.microsoft.com/office/drawing/2014/main" id="{40C5179C-92B5-4A94-9E02-2D4B8665F4AA}"/>
              </a:ext>
            </a:extLst>
          </p:cNvPr>
          <p:cNvSpPr txBox="1"/>
          <p:nvPr/>
        </p:nvSpPr>
        <p:spPr>
          <a:xfrm>
            <a:off x="1556238" y="79131"/>
            <a:ext cx="9478108" cy="538609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Sabon LT Std"/>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srgbClr val="000000"/>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Univers LT Std 57 Cn"/>
                <a:ea typeface="+mn-ea"/>
                <a:cs typeface="+mn-cs"/>
              </a:rPr>
              <a:t>How would you define ethics?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Univers LT Std 57 Cn"/>
                <a:ea typeface="+mn-ea"/>
                <a:cs typeface="+mn-cs"/>
              </a:rPr>
              <a:t>What are the two major perspectives with regard to business ethics?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srgbClr val="000000"/>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Univers LT Std 57 Cn"/>
                <a:ea typeface="+mn-ea"/>
                <a:cs typeface="+mn-cs"/>
              </a:rPr>
              <a:t>How would you define values</a:t>
            </a:r>
            <a:r>
              <a:rPr kumimoji="0" lang="en-GB" sz="2400" b="0" i="0" u="none" strike="noStrike" kern="1200" cap="none" spc="0" normalizeH="0" baseline="0" noProof="0" dirty="0">
                <a:ln>
                  <a:noFill/>
                </a:ln>
                <a:solidFill>
                  <a:srgbClr val="000000"/>
                </a:solidFill>
                <a:effectLst/>
                <a:uLnTx/>
                <a:uFillTx/>
                <a:latin typeface="Univers LT Std 57 Cn"/>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Univers LT Std 57 Cn"/>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Univers LT Std 57 Cn"/>
              <a:ea typeface="+mn-ea"/>
              <a:cs typeface="+mn-cs"/>
            </a:endParaRPr>
          </a:p>
        </p:txBody>
      </p:sp>
    </p:spTree>
    <p:extLst>
      <p:ext uri="{BB962C8B-B14F-4D97-AF65-F5344CB8AC3E}">
        <p14:creationId xmlns:p14="http://schemas.microsoft.com/office/powerpoint/2010/main" val="3379512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6D62-F236-42DC-BE81-51DFE6996A78}"/>
              </a:ext>
            </a:extLst>
          </p:cNvPr>
          <p:cNvSpPr>
            <a:spLocks noGrp="1"/>
          </p:cNvSpPr>
          <p:nvPr>
            <p:ph type="title"/>
          </p:nvPr>
        </p:nvSpPr>
        <p:spPr/>
        <p:txBody>
          <a:bodyPr/>
          <a:lstStyle/>
          <a:p>
            <a:r>
              <a:rPr lang="en-GB" dirty="0">
                <a:solidFill>
                  <a:srgbClr val="202020"/>
                </a:solidFill>
                <a:latin typeface="Museo"/>
              </a:rPr>
              <a:t>Unethical workplace behaviour </a:t>
            </a:r>
            <a:endParaRPr lang="en-GB" dirty="0"/>
          </a:p>
        </p:txBody>
      </p:sp>
      <p:sp>
        <p:nvSpPr>
          <p:cNvPr id="3" name="Content Placeholder 2">
            <a:extLst>
              <a:ext uri="{FF2B5EF4-FFF2-40B4-BE49-F238E27FC236}">
                <a16:creationId xmlns:a16="http://schemas.microsoft.com/office/drawing/2014/main" id="{7B22049A-01A0-4336-888E-E02E6D81C307}"/>
              </a:ext>
            </a:extLst>
          </p:cNvPr>
          <p:cNvSpPr>
            <a:spLocks noGrp="1"/>
          </p:cNvSpPr>
          <p:nvPr>
            <p:ph idx="1"/>
          </p:nvPr>
        </p:nvSpPr>
        <p:spPr/>
        <p:txBody>
          <a:bodyPr>
            <a:normAutofit fontScale="70000" lnSpcReduction="20000"/>
          </a:bodyPr>
          <a:lstStyle/>
          <a:p>
            <a:pPr algn="l"/>
            <a:r>
              <a:rPr lang="en-GB" b="0" i="0" dirty="0">
                <a:solidFill>
                  <a:srgbClr val="202020"/>
                </a:solidFill>
                <a:effectLst/>
                <a:latin typeface="Museo"/>
              </a:rPr>
              <a:t>can vary from minor transgressions to illegal activity, but is essentially actions that harm the legitimate interests of the organisation, its workforce, customers and wider society. </a:t>
            </a:r>
          </a:p>
          <a:p>
            <a:pPr algn="l"/>
            <a:r>
              <a:rPr lang="en-GB" b="0" i="0" dirty="0">
                <a:solidFill>
                  <a:srgbClr val="202020"/>
                </a:solidFill>
                <a:effectLst/>
                <a:latin typeface="Museo"/>
              </a:rPr>
              <a:t>Examples include (but are not limited to):</a:t>
            </a:r>
          </a:p>
          <a:p>
            <a:pPr lvl="1">
              <a:buFont typeface="Arial" panose="020B0604020202020204" pitchFamily="34" charset="0"/>
              <a:buChar char="•"/>
            </a:pPr>
            <a:r>
              <a:rPr lang="en-GB" b="0" i="0" dirty="0">
                <a:solidFill>
                  <a:srgbClr val="202020"/>
                </a:solidFill>
                <a:effectLst/>
                <a:latin typeface="Museo"/>
              </a:rPr>
              <a:t>Theft</a:t>
            </a:r>
          </a:p>
          <a:p>
            <a:pPr lvl="1">
              <a:buFont typeface="Arial" panose="020B0604020202020204" pitchFamily="34" charset="0"/>
              <a:buChar char="•"/>
            </a:pPr>
            <a:r>
              <a:rPr lang="en-GB" b="0" i="0" dirty="0">
                <a:solidFill>
                  <a:srgbClr val="202020"/>
                </a:solidFill>
                <a:effectLst/>
                <a:latin typeface="Museo"/>
              </a:rPr>
              <a:t>Fraud</a:t>
            </a:r>
          </a:p>
          <a:p>
            <a:pPr lvl="1">
              <a:buFont typeface="Arial" panose="020B0604020202020204" pitchFamily="34" charset="0"/>
              <a:buChar char="•"/>
            </a:pPr>
            <a:r>
              <a:rPr lang="en-GB" b="0" i="0" dirty="0">
                <a:solidFill>
                  <a:srgbClr val="202020"/>
                </a:solidFill>
                <a:effectLst/>
                <a:latin typeface="Museo"/>
              </a:rPr>
              <a:t>Deception</a:t>
            </a:r>
          </a:p>
          <a:p>
            <a:pPr lvl="1">
              <a:buFont typeface="Arial" panose="020B0604020202020204" pitchFamily="34" charset="0"/>
              <a:buChar char="•"/>
            </a:pPr>
            <a:r>
              <a:rPr lang="en-GB" b="0" i="0" dirty="0">
                <a:solidFill>
                  <a:srgbClr val="202020"/>
                </a:solidFill>
                <a:effectLst/>
                <a:latin typeface="Museo"/>
              </a:rPr>
              <a:t>Bullying and harassment</a:t>
            </a:r>
          </a:p>
          <a:p>
            <a:pPr lvl="1">
              <a:buFont typeface="Arial" panose="020B0604020202020204" pitchFamily="34" charset="0"/>
              <a:buChar char="•"/>
            </a:pPr>
            <a:r>
              <a:rPr lang="en-GB" b="0" i="0" dirty="0">
                <a:solidFill>
                  <a:srgbClr val="202020"/>
                </a:solidFill>
                <a:effectLst/>
                <a:latin typeface="Museo"/>
              </a:rPr>
              <a:t>Sabotage</a:t>
            </a:r>
          </a:p>
          <a:p>
            <a:pPr algn="l"/>
            <a:r>
              <a:rPr lang="en-GB" b="0" i="0" dirty="0">
                <a:solidFill>
                  <a:srgbClr val="202020"/>
                </a:solidFill>
                <a:effectLst/>
                <a:latin typeface="Museo"/>
              </a:rPr>
              <a:t>Such behaviour could result in absenteeism, tardiness, rule-breaking, disengagement, defensive outbursts, and could lead to an increased attrition rate among those affected. Other examples of unethical behaviour may be the advancement of financial gain, such as price-fixing, putting profit above safety, withholding vital information or misrepresenting facts. (CIPD 2024)</a:t>
            </a:r>
          </a:p>
          <a:p>
            <a:endParaRPr lang="en-GB" dirty="0"/>
          </a:p>
        </p:txBody>
      </p:sp>
    </p:spTree>
    <p:extLst>
      <p:ext uri="{BB962C8B-B14F-4D97-AF65-F5344CB8AC3E}">
        <p14:creationId xmlns:p14="http://schemas.microsoft.com/office/powerpoint/2010/main" val="20526701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B9204-A672-49F2-946F-BF77ACB94709}"/>
              </a:ext>
            </a:extLst>
          </p:cNvPr>
          <p:cNvSpPr>
            <a:spLocks noGrp="1"/>
          </p:cNvSpPr>
          <p:nvPr>
            <p:ph type="title"/>
          </p:nvPr>
        </p:nvSpPr>
        <p:spPr/>
        <p:txBody>
          <a:bodyPr/>
          <a:lstStyle/>
          <a:p>
            <a:r>
              <a:rPr lang="en-GB" dirty="0"/>
              <a:t>Ethical Practice </a:t>
            </a:r>
          </a:p>
        </p:txBody>
      </p:sp>
      <p:sp>
        <p:nvSpPr>
          <p:cNvPr id="3" name="Content Placeholder 2">
            <a:extLst>
              <a:ext uri="{FF2B5EF4-FFF2-40B4-BE49-F238E27FC236}">
                <a16:creationId xmlns:a16="http://schemas.microsoft.com/office/drawing/2014/main" id="{FB328BDF-38F5-4904-AF94-FD77D31670D7}"/>
              </a:ext>
            </a:extLst>
          </p:cNvPr>
          <p:cNvSpPr>
            <a:spLocks noGrp="1"/>
          </p:cNvSpPr>
          <p:nvPr>
            <p:ph idx="1"/>
          </p:nvPr>
        </p:nvSpPr>
        <p:spPr/>
        <p:txBody>
          <a:bodyPr>
            <a:normAutofit fontScale="62500" lnSpcReduction="20000"/>
          </a:bodyPr>
          <a:lstStyle/>
          <a:p>
            <a:pPr algn="l"/>
            <a:r>
              <a:rPr lang="en-GB" dirty="0">
                <a:solidFill>
                  <a:srgbClr val="202020"/>
                </a:solidFill>
                <a:latin typeface="Museo"/>
              </a:rPr>
              <a:t>C</a:t>
            </a:r>
            <a:r>
              <a:rPr lang="en-GB" b="0" i="0" dirty="0">
                <a:solidFill>
                  <a:srgbClr val="202020"/>
                </a:solidFill>
                <a:effectLst/>
                <a:latin typeface="Museo"/>
              </a:rPr>
              <a:t>ompanies recognise that ethical practice (&amp; CSR) boost employee commitment and motivation, customer loyalty and brand reputation, with positive knock-on effects for recruitment, retention and employee relations.</a:t>
            </a:r>
          </a:p>
          <a:p>
            <a:pPr algn="l"/>
            <a:endParaRPr lang="en-GB" b="0" i="0" dirty="0">
              <a:solidFill>
                <a:srgbClr val="202020"/>
              </a:solidFill>
              <a:effectLst/>
              <a:latin typeface="Museo"/>
            </a:endParaRPr>
          </a:p>
          <a:p>
            <a:pPr algn="l"/>
            <a:r>
              <a:rPr lang="en-GB" b="0" i="0" dirty="0">
                <a:solidFill>
                  <a:srgbClr val="202020"/>
                </a:solidFill>
                <a:effectLst/>
                <a:latin typeface="Museo"/>
              </a:rPr>
              <a:t>Ethical climate = social norms and values -‘the right behaviour’. </a:t>
            </a:r>
          </a:p>
          <a:p>
            <a:pPr algn="l"/>
            <a:r>
              <a:rPr lang="en-GB" b="0" i="0" dirty="0">
                <a:solidFill>
                  <a:srgbClr val="202020"/>
                </a:solidFill>
                <a:effectLst/>
                <a:latin typeface="Museo"/>
              </a:rPr>
              <a:t>Ethics should guide behaviour. </a:t>
            </a:r>
          </a:p>
          <a:p>
            <a:pPr algn="l"/>
            <a:endParaRPr lang="en-GB" b="0" i="0" dirty="0">
              <a:solidFill>
                <a:srgbClr val="202020"/>
              </a:solidFill>
              <a:effectLst/>
              <a:latin typeface="Museo"/>
            </a:endParaRPr>
          </a:p>
          <a:p>
            <a:pPr algn="l"/>
            <a:r>
              <a:rPr lang="en-GB" b="0" i="0" dirty="0">
                <a:solidFill>
                  <a:srgbClr val="202020"/>
                </a:solidFill>
                <a:effectLst/>
                <a:latin typeface="Museo"/>
              </a:rPr>
              <a:t>Norms can be reflected and reinforced by –</a:t>
            </a:r>
          </a:p>
          <a:p>
            <a:pPr marL="914400" lvl="1" indent="-514350">
              <a:buFont typeface="+mj-lt"/>
              <a:buAutoNum type="arabicPeriod"/>
            </a:pPr>
            <a:r>
              <a:rPr lang="en-GB" b="0" i="0" dirty="0">
                <a:solidFill>
                  <a:srgbClr val="202020"/>
                </a:solidFill>
                <a:effectLst/>
                <a:latin typeface="Museo"/>
              </a:rPr>
              <a:t>formal processes (for example, disciplinary processes and reward) </a:t>
            </a:r>
          </a:p>
          <a:p>
            <a:pPr marL="914400" lvl="1" indent="-514350">
              <a:buFont typeface="+mj-lt"/>
              <a:buAutoNum type="arabicPeriod"/>
            </a:pPr>
            <a:r>
              <a:rPr lang="en-GB" b="0" i="0" dirty="0">
                <a:solidFill>
                  <a:srgbClr val="202020"/>
                </a:solidFill>
                <a:effectLst/>
                <a:latin typeface="Museo"/>
              </a:rPr>
              <a:t>informal processes (such as leadership behaviour). </a:t>
            </a:r>
          </a:p>
          <a:p>
            <a:pPr marL="400050" lvl="1" indent="0">
              <a:buNone/>
            </a:pPr>
            <a:endParaRPr lang="en-GB" b="0" i="0" dirty="0">
              <a:solidFill>
                <a:srgbClr val="202020"/>
              </a:solidFill>
              <a:effectLst/>
              <a:latin typeface="Museo"/>
            </a:endParaRPr>
          </a:p>
          <a:p>
            <a:pPr algn="l"/>
            <a:r>
              <a:rPr lang="en-GB" b="0" i="0" dirty="0">
                <a:solidFill>
                  <a:srgbClr val="202020"/>
                </a:solidFill>
                <a:effectLst/>
                <a:latin typeface="Museo"/>
              </a:rPr>
              <a:t>Climate is linked to job satisfaction and employee wellbeing, but can change rapidly.</a:t>
            </a:r>
          </a:p>
          <a:p>
            <a:pPr algn="l"/>
            <a:r>
              <a:rPr lang="en-GB" dirty="0">
                <a:solidFill>
                  <a:srgbClr val="202020"/>
                </a:solidFill>
                <a:latin typeface="Museo"/>
              </a:rPr>
              <a:t>(</a:t>
            </a:r>
            <a:r>
              <a:rPr lang="en-GB" dirty="0" err="1">
                <a:solidFill>
                  <a:srgbClr val="202020"/>
                </a:solidFill>
                <a:latin typeface="Museo"/>
              </a:rPr>
              <a:t>Cipd</a:t>
            </a:r>
            <a:r>
              <a:rPr lang="en-GB" dirty="0">
                <a:solidFill>
                  <a:srgbClr val="202020"/>
                </a:solidFill>
                <a:latin typeface="Museo"/>
              </a:rPr>
              <a:t> 2024)</a:t>
            </a:r>
            <a:endParaRPr lang="en-GB" b="0" i="0" dirty="0">
              <a:solidFill>
                <a:srgbClr val="202020"/>
              </a:solidFill>
              <a:effectLst/>
              <a:latin typeface="Museo"/>
            </a:endParaRPr>
          </a:p>
          <a:p>
            <a:endParaRPr lang="en-GB" dirty="0"/>
          </a:p>
        </p:txBody>
      </p:sp>
    </p:spTree>
    <p:extLst>
      <p:ext uri="{BB962C8B-B14F-4D97-AF65-F5344CB8AC3E}">
        <p14:creationId xmlns:p14="http://schemas.microsoft.com/office/powerpoint/2010/main" val="4236635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CDFDF-017D-499B-827A-09908253D61D}"/>
              </a:ext>
            </a:extLst>
          </p:cNvPr>
          <p:cNvSpPr>
            <a:spLocks noGrp="1"/>
          </p:cNvSpPr>
          <p:nvPr>
            <p:ph type="title"/>
          </p:nvPr>
        </p:nvSpPr>
        <p:spPr/>
        <p:txBody>
          <a:bodyPr/>
          <a:lstStyle/>
          <a:p>
            <a:endParaRPr lang="en-GB"/>
          </a:p>
        </p:txBody>
      </p:sp>
      <p:pic>
        <p:nvPicPr>
          <p:cNvPr id="4" name="Online Media 3" title="Sports Direct founder questioned over exploitation allegations">
            <a:hlinkClick r:id="" action="ppaction://media"/>
            <a:extLst>
              <a:ext uri="{FF2B5EF4-FFF2-40B4-BE49-F238E27FC236}">
                <a16:creationId xmlns:a16="http://schemas.microsoft.com/office/drawing/2014/main" id="{8CDDF228-CF9A-40BF-803B-31CB00E6919A}"/>
              </a:ext>
            </a:extLst>
          </p:cNvPr>
          <p:cNvPicPr>
            <a:picLocks noGrp="1" noRot="1" noChangeAspect="1"/>
          </p:cNvPicPr>
          <p:nvPr>
            <p:ph idx="1"/>
            <a:videoFile r:link="rId1"/>
          </p:nvPr>
        </p:nvPicPr>
        <p:blipFill>
          <a:blip r:embed="rId3"/>
          <a:stretch>
            <a:fillRect/>
          </a:stretch>
        </p:blipFill>
        <p:spPr>
          <a:xfrm>
            <a:off x="1495425" y="433388"/>
            <a:ext cx="9007475" cy="5089525"/>
          </a:xfrm>
          <a:prstGeom prst="rect">
            <a:avLst/>
          </a:prstGeom>
        </p:spPr>
      </p:pic>
    </p:spTree>
    <p:extLst>
      <p:ext uri="{BB962C8B-B14F-4D97-AF65-F5344CB8AC3E}">
        <p14:creationId xmlns:p14="http://schemas.microsoft.com/office/powerpoint/2010/main" val="384423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91256-4BFA-41A1-BBD6-428ECD04565C}"/>
              </a:ext>
            </a:extLst>
          </p:cNvPr>
          <p:cNvSpPr>
            <a:spLocks noGrp="1"/>
          </p:cNvSpPr>
          <p:nvPr>
            <p:ph type="title"/>
          </p:nvPr>
        </p:nvSpPr>
        <p:spPr/>
        <p:txBody>
          <a:bodyPr/>
          <a:lstStyle/>
          <a:p>
            <a:r>
              <a:rPr lang="en-GB" dirty="0"/>
              <a:t>FIFA</a:t>
            </a:r>
          </a:p>
        </p:txBody>
      </p:sp>
      <p:sp>
        <p:nvSpPr>
          <p:cNvPr id="3" name="Content Placeholder 2">
            <a:extLst>
              <a:ext uri="{FF2B5EF4-FFF2-40B4-BE49-F238E27FC236}">
                <a16:creationId xmlns:a16="http://schemas.microsoft.com/office/drawing/2014/main" id="{2D755346-565B-4C6C-8805-F445544B1AE2}"/>
              </a:ext>
            </a:extLst>
          </p:cNvPr>
          <p:cNvSpPr>
            <a:spLocks noGrp="1"/>
          </p:cNvSpPr>
          <p:nvPr>
            <p:ph idx="1"/>
          </p:nvPr>
        </p:nvSpPr>
        <p:spPr/>
        <p:txBody>
          <a:bodyPr>
            <a:normAutofit fontScale="77500" lnSpcReduction="20000"/>
          </a:bodyPr>
          <a:lstStyle/>
          <a:p>
            <a:pPr algn="l">
              <a:buFont typeface="Arial" panose="020B0604020202020204" pitchFamily="34" charset="0"/>
              <a:buChar char="•"/>
            </a:pPr>
            <a:r>
              <a:rPr lang="en-GB" b="1" i="0" dirty="0">
                <a:solidFill>
                  <a:srgbClr val="001D35"/>
                </a:solidFill>
                <a:effectLst/>
                <a:latin typeface="Google Sans"/>
              </a:rPr>
              <a:t>2015 scandal</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In 2015, the US Department of Justice indicted 14 FIFA officials and associates on charges of racketeering, wire fraud, and money laundering. The investigation began after the bidding process for the 2018 and 2022 World Cups. </a:t>
            </a:r>
          </a:p>
          <a:p>
            <a:pPr algn="l">
              <a:buFont typeface="Arial" panose="020B0604020202020204" pitchFamily="34" charset="0"/>
              <a:buChar char="•"/>
            </a:pPr>
            <a:r>
              <a:rPr lang="en-GB" b="1" i="0" dirty="0">
                <a:solidFill>
                  <a:srgbClr val="001D35"/>
                </a:solidFill>
                <a:effectLst/>
                <a:latin typeface="Google Sans"/>
              </a:rPr>
              <a:t>Qatar World Cup</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FIFA President Gianni Infantino admitted that Qatar won the hosting rights for the 2022 World Cup through improper means. </a:t>
            </a:r>
          </a:p>
          <a:p>
            <a:pPr algn="l">
              <a:buFont typeface="Arial" panose="020B0604020202020204" pitchFamily="34" charset="0"/>
              <a:buChar char="•"/>
            </a:pPr>
            <a:r>
              <a:rPr lang="en-GB" b="1" i="0" dirty="0">
                <a:solidFill>
                  <a:srgbClr val="001D35"/>
                </a:solidFill>
                <a:effectLst/>
                <a:latin typeface="Google Sans"/>
              </a:rPr>
              <a:t>Executive Committee members</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Since 2010, most of the 22 Executive Committee members have been accused of ethical violations. Some have been banned from the game, indicted for criminal schemes, or imprisoned. </a:t>
            </a:r>
          </a:p>
          <a:p>
            <a:endParaRPr lang="en-GB" dirty="0"/>
          </a:p>
        </p:txBody>
      </p:sp>
      <p:pic>
        <p:nvPicPr>
          <p:cNvPr id="4" name="Picture 3">
            <a:extLst>
              <a:ext uri="{FF2B5EF4-FFF2-40B4-BE49-F238E27FC236}">
                <a16:creationId xmlns:a16="http://schemas.microsoft.com/office/drawing/2014/main" id="{5788BA1A-06BC-41AF-9514-73EF35B6F59B}"/>
              </a:ext>
            </a:extLst>
          </p:cNvPr>
          <p:cNvPicPr>
            <a:picLocks noChangeAspect="1"/>
          </p:cNvPicPr>
          <p:nvPr/>
        </p:nvPicPr>
        <p:blipFill>
          <a:blip r:embed="rId3"/>
          <a:stretch>
            <a:fillRect/>
          </a:stretch>
        </p:blipFill>
        <p:spPr>
          <a:xfrm>
            <a:off x="8032617" y="451077"/>
            <a:ext cx="3311851" cy="1862916"/>
          </a:xfrm>
          <a:prstGeom prst="rect">
            <a:avLst/>
          </a:prstGeom>
        </p:spPr>
      </p:pic>
    </p:spTree>
    <p:extLst>
      <p:ext uri="{BB962C8B-B14F-4D97-AF65-F5344CB8AC3E}">
        <p14:creationId xmlns:p14="http://schemas.microsoft.com/office/powerpoint/2010/main" val="3282799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7300E-0696-D26E-2716-06DECA41C129}"/>
              </a:ext>
            </a:extLst>
          </p:cNvPr>
          <p:cNvSpPr>
            <a:spLocks noGrp="1"/>
          </p:cNvSpPr>
          <p:nvPr>
            <p:ph type="title"/>
          </p:nvPr>
        </p:nvSpPr>
        <p:spPr/>
        <p:txBody>
          <a:bodyPr/>
          <a:lstStyle/>
          <a:p>
            <a:r>
              <a:rPr lang="en-GB" dirty="0"/>
              <a:t>The Ethical Business</a:t>
            </a:r>
          </a:p>
        </p:txBody>
      </p:sp>
      <p:sp>
        <p:nvSpPr>
          <p:cNvPr id="3" name="Content Placeholder 2">
            <a:extLst>
              <a:ext uri="{FF2B5EF4-FFF2-40B4-BE49-F238E27FC236}">
                <a16:creationId xmlns:a16="http://schemas.microsoft.com/office/drawing/2014/main" id="{9F3ED362-3AA7-095B-8BA4-6402B9421B3F}"/>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Example.   Nestle Mission Statement</a:t>
            </a:r>
          </a:p>
          <a:p>
            <a:r>
              <a:rPr lang="en-GB" b="1" i="1" dirty="0">
                <a:latin typeface="Arial" panose="020B0604020202020204" pitchFamily="34" charset="0"/>
                <a:cs typeface="Arial" panose="020B0604020202020204" pitchFamily="34" charset="0"/>
              </a:rPr>
              <a:t>Good Food, Good Life</a:t>
            </a:r>
          </a:p>
          <a:p>
            <a:r>
              <a:rPr lang="en-GB" dirty="0">
                <a:latin typeface="Arial" panose="020B0604020202020204" pitchFamily="34" charset="0"/>
                <a:cs typeface="Arial" panose="020B0604020202020204" pitchFamily="34" charset="0"/>
              </a:rPr>
              <a:t>Nestle aims to provide its customers with nutritious food choices with a great tasting experience in eating occasions offering the brands food and beverages. </a:t>
            </a:r>
          </a:p>
        </p:txBody>
      </p:sp>
    </p:spTree>
    <p:extLst>
      <p:ext uri="{BB962C8B-B14F-4D97-AF65-F5344CB8AC3E}">
        <p14:creationId xmlns:p14="http://schemas.microsoft.com/office/powerpoint/2010/main" val="2067719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74D77-D77E-44D1-858D-166E847FE136}"/>
              </a:ext>
            </a:extLst>
          </p:cNvPr>
          <p:cNvSpPr>
            <a:spLocks noGrp="1"/>
          </p:cNvSpPr>
          <p:nvPr>
            <p:ph type="title"/>
          </p:nvPr>
        </p:nvSpPr>
        <p:spPr/>
        <p:txBody>
          <a:bodyPr/>
          <a:lstStyle/>
          <a:p>
            <a:endParaRPr lang="en-GB"/>
          </a:p>
        </p:txBody>
      </p:sp>
      <p:pic>
        <p:nvPicPr>
          <p:cNvPr id="4" name="Online Media 3" title="Why Nestle Is the Worst">
            <a:hlinkClick r:id="" action="ppaction://media"/>
            <a:extLst>
              <a:ext uri="{FF2B5EF4-FFF2-40B4-BE49-F238E27FC236}">
                <a16:creationId xmlns:a16="http://schemas.microsoft.com/office/drawing/2014/main" id="{2F8889F1-5BBE-488C-A866-A9827097E4EF}"/>
              </a:ext>
            </a:extLst>
          </p:cNvPr>
          <p:cNvPicPr>
            <a:picLocks noGrp="1" noRot="1" noChangeAspect="1"/>
          </p:cNvPicPr>
          <p:nvPr>
            <p:ph idx="1"/>
            <a:videoFile r:link="rId1"/>
          </p:nvPr>
        </p:nvPicPr>
        <p:blipFill>
          <a:blip r:embed="rId3"/>
          <a:stretch>
            <a:fillRect/>
          </a:stretch>
        </p:blipFill>
        <p:spPr>
          <a:xfrm>
            <a:off x="1679575" y="1057275"/>
            <a:ext cx="8667750" cy="4897438"/>
          </a:xfrm>
          <a:prstGeom prst="rect">
            <a:avLst/>
          </a:prstGeom>
        </p:spPr>
      </p:pic>
    </p:spTree>
    <p:extLst>
      <p:ext uri="{BB962C8B-B14F-4D97-AF65-F5344CB8AC3E}">
        <p14:creationId xmlns:p14="http://schemas.microsoft.com/office/powerpoint/2010/main" val="3037410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62C03-0057-4D73-81B1-528D5FA578F8}"/>
              </a:ext>
            </a:extLst>
          </p:cNvPr>
          <p:cNvSpPr>
            <a:spLocks noGrp="1"/>
          </p:cNvSpPr>
          <p:nvPr>
            <p:ph type="title"/>
          </p:nvPr>
        </p:nvSpPr>
        <p:spPr>
          <a:xfrm>
            <a:off x="192831" y="4350690"/>
            <a:ext cx="7047724" cy="967760"/>
          </a:xfrm>
        </p:spPr>
        <p:txBody>
          <a:bodyPr>
            <a:noAutofit/>
          </a:bodyPr>
          <a:lstStyle/>
          <a:p>
            <a:r>
              <a:rPr lang="en-GB" sz="2800" b="0" i="0" dirty="0">
                <a:solidFill>
                  <a:srgbClr val="141414"/>
                </a:solidFill>
                <a:effectLst/>
                <a:latin typeface="ReithSerif"/>
              </a:rPr>
              <a:t>Fast fashion: Boohoo breaks promises on ethical overhaul</a:t>
            </a:r>
            <a:br>
              <a:rPr lang="en-GB" sz="2800" b="0" i="0" dirty="0">
                <a:solidFill>
                  <a:srgbClr val="141414"/>
                </a:solidFill>
                <a:effectLst/>
                <a:latin typeface="ReithSerif"/>
              </a:rPr>
            </a:br>
            <a:endParaRPr lang="en-GB" sz="2800" dirty="0"/>
          </a:p>
        </p:txBody>
      </p:sp>
      <p:pic>
        <p:nvPicPr>
          <p:cNvPr id="3" name="Picture 2">
            <a:extLst>
              <a:ext uri="{FF2B5EF4-FFF2-40B4-BE49-F238E27FC236}">
                <a16:creationId xmlns:a16="http://schemas.microsoft.com/office/drawing/2014/main" id="{9DE66E2A-E48A-40A5-9CBE-FB3BE8A68DC9}"/>
              </a:ext>
            </a:extLst>
          </p:cNvPr>
          <p:cNvPicPr>
            <a:picLocks noChangeAspect="1"/>
          </p:cNvPicPr>
          <p:nvPr/>
        </p:nvPicPr>
        <p:blipFill>
          <a:blip r:embed="rId2"/>
          <a:stretch>
            <a:fillRect/>
          </a:stretch>
        </p:blipFill>
        <p:spPr>
          <a:xfrm>
            <a:off x="7099557" y="3483525"/>
            <a:ext cx="3943221" cy="2218062"/>
          </a:xfrm>
          <a:prstGeom prst="rect">
            <a:avLst/>
          </a:prstGeom>
        </p:spPr>
      </p:pic>
      <p:sp>
        <p:nvSpPr>
          <p:cNvPr id="10" name="TextBox 9">
            <a:extLst>
              <a:ext uri="{FF2B5EF4-FFF2-40B4-BE49-F238E27FC236}">
                <a16:creationId xmlns:a16="http://schemas.microsoft.com/office/drawing/2014/main" id="{9EF4184C-DB63-4B20-AA7C-89EFCF6AF8AA}"/>
              </a:ext>
            </a:extLst>
          </p:cNvPr>
          <p:cNvSpPr txBox="1"/>
          <p:nvPr/>
        </p:nvSpPr>
        <p:spPr>
          <a:xfrm>
            <a:off x="282511" y="598858"/>
            <a:ext cx="5373397" cy="523220"/>
          </a:xfrm>
          <a:prstGeom prst="rect">
            <a:avLst/>
          </a:prstGeom>
          <a:noFill/>
        </p:spPr>
        <p:txBody>
          <a:bodyPr wrap="square">
            <a:spAutoFit/>
          </a:bodyPr>
          <a:lstStyle/>
          <a:p>
            <a:r>
              <a:rPr lang="en-GB" sz="2800" dirty="0"/>
              <a:t>P&amp;O ferries  fired 786 of its staff.</a:t>
            </a:r>
          </a:p>
        </p:txBody>
      </p:sp>
      <p:pic>
        <p:nvPicPr>
          <p:cNvPr id="11" name="Picture 10">
            <a:extLst>
              <a:ext uri="{FF2B5EF4-FFF2-40B4-BE49-F238E27FC236}">
                <a16:creationId xmlns:a16="http://schemas.microsoft.com/office/drawing/2014/main" id="{4F1B8A53-2648-43EB-8BA9-4EF23E45EA48}"/>
              </a:ext>
            </a:extLst>
          </p:cNvPr>
          <p:cNvPicPr>
            <a:picLocks noChangeAspect="1"/>
          </p:cNvPicPr>
          <p:nvPr/>
        </p:nvPicPr>
        <p:blipFill>
          <a:blip r:embed="rId3"/>
          <a:stretch>
            <a:fillRect/>
          </a:stretch>
        </p:blipFill>
        <p:spPr>
          <a:xfrm>
            <a:off x="7104222" y="431831"/>
            <a:ext cx="3938556" cy="2215438"/>
          </a:xfrm>
          <a:prstGeom prst="rect">
            <a:avLst/>
          </a:prstGeom>
        </p:spPr>
      </p:pic>
      <p:sp>
        <p:nvSpPr>
          <p:cNvPr id="13" name="TextBox 12">
            <a:extLst>
              <a:ext uri="{FF2B5EF4-FFF2-40B4-BE49-F238E27FC236}">
                <a16:creationId xmlns:a16="http://schemas.microsoft.com/office/drawing/2014/main" id="{BCDAEAB3-C9CE-4E35-996B-C70E5D1177FB}"/>
              </a:ext>
            </a:extLst>
          </p:cNvPr>
          <p:cNvSpPr txBox="1"/>
          <p:nvPr/>
        </p:nvSpPr>
        <p:spPr>
          <a:xfrm>
            <a:off x="282511" y="1223971"/>
            <a:ext cx="6097554" cy="1200329"/>
          </a:xfrm>
          <a:prstGeom prst="rect">
            <a:avLst/>
          </a:prstGeom>
          <a:noFill/>
        </p:spPr>
        <p:txBody>
          <a:bodyPr wrap="square">
            <a:spAutoFit/>
          </a:bodyPr>
          <a:lstStyle/>
          <a:p>
            <a:r>
              <a:rPr lang="en-GB" dirty="0"/>
              <a:t> P&amp;O Ferries has exploited a legislative loophole that has allowed it to pay some crew members hired from overseas less than the UK minimum wage – in some cases paying £4.87 an hour.</a:t>
            </a:r>
          </a:p>
        </p:txBody>
      </p:sp>
    </p:spTree>
    <p:extLst>
      <p:ext uri="{BB962C8B-B14F-4D97-AF65-F5344CB8AC3E}">
        <p14:creationId xmlns:p14="http://schemas.microsoft.com/office/powerpoint/2010/main" val="1932883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8846F-F091-8FA8-2237-8AB028F2B2A9}"/>
              </a:ext>
            </a:extLst>
          </p:cNvPr>
          <p:cNvSpPr>
            <a:spLocks noGrp="1"/>
          </p:cNvSpPr>
          <p:nvPr>
            <p:ph type="title"/>
          </p:nvPr>
        </p:nvSpPr>
        <p:spPr/>
        <p:txBody>
          <a:bodyPr/>
          <a:lstStyle/>
          <a:p>
            <a:r>
              <a:rPr lang="en-GB" dirty="0"/>
              <a:t>The 4 V Model of Ethical Behaviour</a:t>
            </a:r>
          </a:p>
        </p:txBody>
      </p:sp>
      <p:sp>
        <p:nvSpPr>
          <p:cNvPr id="3" name="Content Placeholder 2">
            <a:extLst>
              <a:ext uri="{FF2B5EF4-FFF2-40B4-BE49-F238E27FC236}">
                <a16:creationId xmlns:a16="http://schemas.microsoft.com/office/drawing/2014/main" id="{4A20E656-4B64-189D-C5C7-6AF8ED7A769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Values</a:t>
            </a:r>
          </a:p>
          <a:p>
            <a:r>
              <a:rPr lang="en-GB" dirty="0">
                <a:latin typeface="Arial" panose="020B0604020202020204" pitchFamily="34" charset="0"/>
                <a:cs typeface="Arial" panose="020B0604020202020204" pitchFamily="34" charset="0"/>
              </a:rPr>
              <a:t>Vision</a:t>
            </a:r>
          </a:p>
          <a:p>
            <a:r>
              <a:rPr lang="en-GB" dirty="0">
                <a:latin typeface="Arial" panose="020B0604020202020204" pitchFamily="34" charset="0"/>
                <a:cs typeface="Arial" panose="020B0604020202020204" pitchFamily="34" charset="0"/>
              </a:rPr>
              <a:t>Voice</a:t>
            </a:r>
          </a:p>
          <a:p>
            <a:r>
              <a:rPr lang="en-GB" dirty="0">
                <a:latin typeface="Arial" panose="020B0604020202020204" pitchFamily="34" charset="0"/>
                <a:cs typeface="Arial" panose="020B0604020202020204" pitchFamily="34" charset="0"/>
              </a:rPr>
              <a:t>Virtue</a:t>
            </a:r>
          </a:p>
          <a:p>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Centre for Ethical Leadership (2014)</a:t>
            </a:r>
          </a:p>
        </p:txBody>
      </p:sp>
      <p:pic>
        <p:nvPicPr>
          <p:cNvPr id="4" name="Picture 3">
            <a:extLst>
              <a:ext uri="{FF2B5EF4-FFF2-40B4-BE49-F238E27FC236}">
                <a16:creationId xmlns:a16="http://schemas.microsoft.com/office/drawing/2014/main" id="{3AEB954B-4F42-63D1-5222-5CC6C5744F44}"/>
              </a:ext>
            </a:extLst>
          </p:cNvPr>
          <p:cNvPicPr>
            <a:picLocks noChangeAspect="1"/>
          </p:cNvPicPr>
          <p:nvPr/>
        </p:nvPicPr>
        <p:blipFill>
          <a:blip r:embed="rId3"/>
          <a:stretch>
            <a:fillRect/>
          </a:stretch>
        </p:blipFill>
        <p:spPr>
          <a:xfrm>
            <a:off x="4376468" y="1926566"/>
            <a:ext cx="6291532" cy="3847381"/>
          </a:xfrm>
          <a:prstGeom prst="rect">
            <a:avLst/>
          </a:prstGeom>
        </p:spPr>
      </p:pic>
    </p:spTree>
    <p:extLst>
      <p:ext uri="{BB962C8B-B14F-4D97-AF65-F5344CB8AC3E}">
        <p14:creationId xmlns:p14="http://schemas.microsoft.com/office/powerpoint/2010/main" val="23663662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6A9FD-D670-4378-B900-77102B4A0F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3241BB-38E6-4150-9172-79D521CD4D51}"/>
              </a:ext>
            </a:extLst>
          </p:cNvPr>
          <p:cNvSpPr>
            <a:spLocks noGrp="1"/>
          </p:cNvSpPr>
          <p:nvPr>
            <p:ph idx="1"/>
          </p:nvPr>
        </p:nvSpPr>
        <p:spPr/>
        <p:txBody>
          <a:bodyPr/>
          <a:lstStyle/>
          <a:p>
            <a:r>
              <a:rPr lang="en-GB" dirty="0"/>
              <a:t>“A climate can be locally created by what leaders do, what circumstances apply, and what environments afford. A culture can evolve only out of mutual experience and shared learning.” </a:t>
            </a:r>
          </a:p>
          <a:p>
            <a:r>
              <a:rPr lang="en-GB" dirty="0"/>
              <a:t>Edgar Schein</a:t>
            </a:r>
          </a:p>
        </p:txBody>
      </p:sp>
    </p:spTree>
    <p:extLst>
      <p:ext uri="{BB962C8B-B14F-4D97-AF65-F5344CB8AC3E}">
        <p14:creationId xmlns:p14="http://schemas.microsoft.com/office/powerpoint/2010/main" val="36789537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C7588-E901-B6E9-D3AF-D4664572CFB7}"/>
              </a:ext>
            </a:extLst>
          </p:cNvPr>
          <p:cNvSpPr>
            <a:spLocks noGrp="1"/>
          </p:cNvSpPr>
          <p:nvPr>
            <p:ph type="title"/>
          </p:nvPr>
        </p:nvSpPr>
        <p:spPr/>
        <p:txBody>
          <a:bodyPr/>
          <a:lstStyle/>
          <a:p>
            <a:r>
              <a:rPr lang="en-GB" dirty="0"/>
              <a:t>Ethical Leadership</a:t>
            </a:r>
          </a:p>
        </p:txBody>
      </p:sp>
      <p:sp>
        <p:nvSpPr>
          <p:cNvPr id="3" name="Content Placeholder 2">
            <a:extLst>
              <a:ext uri="{FF2B5EF4-FFF2-40B4-BE49-F238E27FC236}">
                <a16:creationId xmlns:a16="http://schemas.microsoft.com/office/drawing/2014/main" id="{BF4EDC0C-A0D1-D35B-7835-2FBC16579CB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Values</a:t>
            </a:r>
          </a:p>
          <a:p>
            <a:r>
              <a:rPr lang="en-GB" dirty="0">
                <a:latin typeface="Arial" panose="020B0604020202020204" pitchFamily="34" charset="0"/>
                <a:cs typeface="Arial" panose="020B0604020202020204" pitchFamily="34" charset="0"/>
              </a:rPr>
              <a:t>Morals</a:t>
            </a:r>
          </a:p>
          <a:p>
            <a:r>
              <a:rPr lang="en-GB" dirty="0">
                <a:latin typeface="Arial" panose="020B0604020202020204" pitchFamily="34" charset="0"/>
                <a:cs typeface="Arial" panose="020B0604020202020204" pitchFamily="34" charset="0"/>
              </a:rPr>
              <a:t>Beliefs of Individuals</a:t>
            </a:r>
          </a:p>
          <a:p>
            <a:r>
              <a:rPr lang="en-GB" dirty="0">
                <a:latin typeface="Arial" panose="020B0604020202020204" pitchFamily="34" charset="0"/>
                <a:cs typeface="Arial" panose="020B0604020202020204" pitchFamily="34" charset="0"/>
              </a:rPr>
              <a:t>Organisational Beliefs</a:t>
            </a:r>
          </a:p>
        </p:txBody>
      </p:sp>
    </p:spTree>
    <p:extLst>
      <p:ext uri="{BB962C8B-B14F-4D97-AF65-F5344CB8AC3E}">
        <p14:creationId xmlns:p14="http://schemas.microsoft.com/office/powerpoint/2010/main" val="42397158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8CA8E-9D4A-04ED-69CF-8A68F8218210}"/>
              </a:ext>
            </a:extLst>
          </p:cNvPr>
          <p:cNvSpPr>
            <a:spLocks noGrp="1"/>
          </p:cNvSpPr>
          <p:nvPr>
            <p:ph type="title"/>
          </p:nvPr>
        </p:nvSpPr>
        <p:spPr/>
        <p:txBody>
          <a:bodyPr/>
          <a:lstStyle/>
          <a:p>
            <a:r>
              <a:rPr lang="en-GB" dirty="0"/>
              <a:t>3 Major Ethical Traits</a:t>
            </a:r>
          </a:p>
        </p:txBody>
      </p:sp>
      <p:sp>
        <p:nvSpPr>
          <p:cNvPr id="3" name="Content Placeholder 2">
            <a:extLst>
              <a:ext uri="{FF2B5EF4-FFF2-40B4-BE49-F238E27FC236}">
                <a16:creationId xmlns:a16="http://schemas.microsoft.com/office/drawing/2014/main" id="{2D03B655-93C0-F0FE-D3F0-5C9BF3E649CB}"/>
              </a:ext>
            </a:extLst>
          </p:cNvPr>
          <p:cNvSpPr>
            <a:spLocks noGrp="1"/>
          </p:cNvSpPr>
          <p:nvPr>
            <p:ph idx="1"/>
          </p:nvPr>
        </p:nvSpPr>
        <p:spPr/>
        <p:txBody>
          <a:bodyPr/>
          <a:lstStyle/>
          <a:p>
            <a:r>
              <a:rPr lang="en-GB" b="1" i="0" dirty="0">
                <a:solidFill>
                  <a:srgbClr val="575757"/>
                </a:solidFill>
                <a:effectLst/>
                <a:latin typeface="Arial" panose="020B0604020202020204" pitchFamily="34" charset="0"/>
                <a:cs typeface="Arial" panose="020B0604020202020204" pitchFamily="34" charset="0"/>
              </a:rPr>
              <a:t>Be the Example</a:t>
            </a:r>
          </a:p>
          <a:p>
            <a:r>
              <a:rPr lang="en-GB" b="1" i="0" dirty="0">
                <a:solidFill>
                  <a:srgbClr val="575757"/>
                </a:solidFill>
                <a:effectLst/>
                <a:latin typeface="Arial" panose="020B0604020202020204" pitchFamily="34" charset="0"/>
                <a:cs typeface="Arial" panose="020B0604020202020204" pitchFamily="34" charset="0"/>
              </a:rPr>
              <a:t>Champion the Importance of Ethics</a:t>
            </a:r>
          </a:p>
          <a:p>
            <a:r>
              <a:rPr lang="en-GB" b="1" i="0" dirty="0">
                <a:solidFill>
                  <a:srgbClr val="575757"/>
                </a:solidFill>
                <a:effectLst/>
                <a:latin typeface="Arial" panose="020B0604020202020204" pitchFamily="34" charset="0"/>
                <a:cs typeface="Arial" panose="020B0604020202020204" pitchFamily="34" charset="0"/>
              </a:rPr>
              <a:t>Communicate</a:t>
            </a:r>
          </a:p>
          <a:p>
            <a:endParaRPr lang="en-GB" dirty="0"/>
          </a:p>
        </p:txBody>
      </p:sp>
    </p:spTree>
    <p:extLst>
      <p:ext uri="{BB962C8B-B14F-4D97-AF65-F5344CB8AC3E}">
        <p14:creationId xmlns:p14="http://schemas.microsoft.com/office/powerpoint/2010/main" val="1162671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8F6D-C24F-B01C-52B9-78CEC5ADE0A2}"/>
              </a:ext>
            </a:extLst>
          </p:cNvPr>
          <p:cNvSpPr>
            <a:spLocks noGrp="1"/>
          </p:cNvSpPr>
          <p:nvPr>
            <p:ph type="title"/>
          </p:nvPr>
        </p:nvSpPr>
        <p:spPr/>
        <p:txBody>
          <a:bodyPr/>
          <a:lstStyle/>
          <a:p>
            <a:r>
              <a:rPr lang="en-GB" dirty="0"/>
              <a:t>Creating Ethical Cultures in Business</a:t>
            </a:r>
          </a:p>
        </p:txBody>
      </p:sp>
      <p:pic>
        <p:nvPicPr>
          <p:cNvPr id="4" name="Online Media 3" title="Creating ethical cultures in business: Brooke Deterline at TEDxPresidio">
            <a:hlinkClick r:id="" action="ppaction://media"/>
            <a:extLst>
              <a:ext uri="{FF2B5EF4-FFF2-40B4-BE49-F238E27FC236}">
                <a16:creationId xmlns:a16="http://schemas.microsoft.com/office/drawing/2014/main" id="{2A2B4589-BD85-4FE7-9E1E-2C8431D60282}"/>
              </a:ext>
            </a:extLst>
          </p:cNvPr>
          <p:cNvPicPr>
            <a:picLocks noGrp="1" noRot="1" noChangeAspect="1"/>
          </p:cNvPicPr>
          <p:nvPr>
            <p:ph idx="1"/>
            <a:videoFile r:link="rId1"/>
          </p:nvPr>
        </p:nvPicPr>
        <p:blipFill>
          <a:blip r:embed="rId4"/>
          <a:stretch>
            <a:fillRect/>
          </a:stretch>
        </p:blipFill>
        <p:spPr>
          <a:xfrm>
            <a:off x="2606675" y="1457325"/>
            <a:ext cx="6978650" cy="3943350"/>
          </a:xfrm>
          <a:prstGeom prst="rect">
            <a:avLst/>
          </a:prstGeom>
        </p:spPr>
      </p:pic>
    </p:spTree>
    <p:extLst>
      <p:ext uri="{BB962C8B-B14F-4D97-AF65-F5344CB8AC3E}">
        <p14:creationId xmlns:p14="http://schemas.microsoft.com/office/powerpoint/2010/main" val="3439502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B46EF-7B4E-1F68-3F92-1E6BADEA8962}"/>
              </a:ext>
            </a:extLst>
          </p:cNvPr>
          <p:cNvSpPr>
            <a:spLocks noGrp="1"/>
          </p:cNvSpPr>
          <p:nvPr>
            <p:ph type="title"/>
          </p:nvPr>
        </p:nvSpPr>
        <p:spPr/>
        <p:txBody>
          <a:bodyPr/>
          <a:lstStyle/>
          <a:p>
            <a:r>
              <a:rPr lang="en-GB" dirty="0"/>
              <a:t>A Leaders Traits</a:t>
            </a:r>
          </a:p>
        </p:txBody>
      </p:sp>
      <p:sp>
        <p:nvSpPr>
          <p:cNvPr id="3" name="Content Placeholder 2">
            <a:extLst>
              <a:ext uri="{FF2B5EF4-FFF2-40B4-BE49-F238E27FC236}">
                <a16:creationId xmlns:a16="http://schemas.microsoft.com/office/drawing/2014/main" id="{B4A7F982-94C4-03F9-F57F-6244708B84C3}"/>
              </a:ext>
            </a:extLst>
          </p:cNvPr>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Vision		</a:t>
            </a:r>
          </a:p>
          <a:p>
            <a:r>
              <a:rPr lang="en-GB" dirty="0">
                <a:latin typeface="Arial" panose="020B0604020202020204" pitchFamily="34" charset="0"/>
                <a:cs typeface="Arial" panose="020B0604020202020204" pitchFamily="34" charset="0"/>
              </a:rPr>
              <a:t>Judgement			</a:t>
            </a:r>
          </a:p>
          <a:p>
            <a:r>
              <a:rPr lang="en-GB" dirty="0">
                <a:latin typeface="Arial" panose="020B0604020202020204" pitchFamily="34" charset="0"/>
                <a:cs typeface="Arial" panose="020B0604020202020204" pitchFamily="34" charset="0"/>
              </a:rPr>
              <a:t>Commitment			</a:t>
            </a:r>
          </a:p>
          <a:p>
            <a:r>
              <a:rPr lang="en-GB" dirty="0">
                <a:latin typeface="Arial" panose="020B0604020202020204" pitchFamily="34" charset="0"/>
                <a:cs typeface="Arial" panose="020B0604020202020204" pitchFamily="34" charset="0"/>
              </a:rPr>
              <a:t>Knowledge			</a:t>
            </a:r>
          </a:p>
          <a:p>
            <a:r>
              <a:rPr lang="en-GB" dirty="0">
                <a:latin typeface="Arial" panose="020B0604020202020204" pitchFamily="34" charset="0"/>
                <a:cs typeface="Arial" panose="020B0604020202020204" pitchFamily="34" charset="0"/>
              </a:rPr>
              <a:t>Will-power</a:t>
            </a:r>
          </a:p>
          <a:p>
            <a:r>
              <a:rPr lang="en-GB" dirty="0">
                <a:latin typeface="Arial" panose="020B0604020202020204" pitchFamily="34" charset="0"/>
                <a:cs typeface="Arial" panose="020B0604020202020204" pitchFamily="34" charset="0"/>
              </a:rPr>
              <a:t>Energy and Drive</a:t>
            </a:r>
          </a:p>
        </p:txBody>
      </p:sp>
      <p:sp>
        <p:nvSpPr>
          <p:cNvPr id="4" name="Content Placeholder 3">
            <a:extLst>
              <a:ext uri="{FF2B5EF4-FFF2-40B4-BE49-F238E27FC236}">
                <a16:creationId xmlns:a16="http://schemas.microsoft.com/office/drawing/2014/main" id="{2BCC73FB-404E-4BEF-96AC-DEECD896E4C7}"/>
              </a:ext>
            </a:extLst>
          </p:cNvPr>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Ambition</a:t>
            </a:r>
          </a:p>
          <a:p>
            <a:r>
              <a:rPr lang="en-GB" dirty="0">
                <a:latin typeface="Arial" panose="020B0604020202020204" pitchFamily="34" charset="0"/>
                <a:cs typeface="Arial" panose="020B0604020202020204" pitchFamily="34" charset="0"/>
              </a:rPr>
              <a:t>Strongly Held Personal</a:t>
            </a:r>
          </a:p>
          <a:p>
            <a:r>
              <a:rPr lang="en-GB" dirty="0">
                <a:latin typeface="Arial" panose="020B0604020202020204" pitchFamily="34" charset="0"/>
                <a:cs typeface="Arial" panose="020B0604020202020204" pitchFamily="34" charset="0"/>
              </a:rPr>
              <a:t>Communication Skills</a:t>
            </a:r>
          </a:p>
          <a:p>
            <a:r>
              <a:rPr lang="en-GB" dirty="0">
                <a:latin typeface="Arial" panose="020B0604020202020204" pitchFamily="34" charset="0"/>
                <a:cs typeface="Arial" panose="020B0604020202020204" pitchFamily="34" charset="0"/>
              </a:rPr>
              <a:t>Beliefs</a:t>
            </a:r>
          </a:p>
          <a:p>
            <a:r>
              <a:rPr lang="en-GB" dirty="0">
                <a:latin typeface="Arial" panose="020B0604020202020204" pitchFamily="34" charset="0"/>
                <a:cs typeface="Arial" panose="020B0604020202020204" pitchFamily="34" charset="0"/>
              </a:rPr>
              <a:t>Sensitivity to Others</a:t>
            </a:r>
          </a:p>
          <a:p>
            <a:endParaRPr lang="en-GB" dirty="0"/>
          </a:p>
        </p:txBody>
      </p:sp>
    </p:spTree>
    <p:extLst>
      <p:ext uri="{BB962C8B-B14F-4D97-AF65-F5344CB8AC3E}">
        <p14:creationId xmlns:p14="http://schemas.microsoft.com/office/powerpoint/2010/main" val="19834805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39E50-0DA4-83EB-F633-996C796AE42B}"/>
              </a:ext>
            </a:extLst>
          </p:cNvPr>
          <p:cNvSpPr>
            <a:spLocks noGrp="1"/>
          </p:cNvSpPr>
          <p:nvPr>
            <p:ph type="title"/>
          </p:nvPr>
        </p:nvSpPr>
        <p:spPr/>
        <p:txBody>
          <a:bodyPr/>
          <a:lstStyle/>
          <a:p>
            <a:r>
              <a:rPr lang="en-GB" dirty="0"/>
              <a:t>Controversy on the Trait Theory</a:t>
            </a:r>
          </a:p>
        </p:txBody>
      </p:sp>
      <p:sp>
        <p:nvSpPr>
          <p:cNvPr id="3" name="Content Placeholder 2">
            <a:extLst>
              <a:ext uri="{FF2B5EF4-FFF2-40B4-BE49-F238E27FC236}">
                <a16:creationId xmlns:a16="http://schemas.microsoft.com/office/drawing/2014/main" id="{5CA70CED-37CB-9D76-C9CC-4FB58A09A4B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Early studies on leadership focused on the difference between leaders and followers. </a:t>
            </a:r>
          </a:p>
          <a:p>
            <a:r>
              <a:rPr lang="en-GB" dirty="0">
                <a:latin typeface="Arial" panose="020B0604020202020204" pitchFamily="34" charset="0"/>
                <a:cs typeface="Arial" panose="020B0604020202020204" pitchFamily="34" charset="0"/>
              </a:rPr>
              <a:t>We also need to consider that those who exhibit the traits don’t always become leaders – or at least leaders of organisations</a:t>
            </a:r>
          </a:p>
        </p:txBody>
      </p:sp>
    </p:spTree>
    <p:extLst>
      <p:ext uri="{BB962C8B-B14F-4D97-AF65-F5344CB8AC3E}">
        <p14:creationId xmlns:p14="http://schemas.microsoft.com/office/powerpoint/2010/main" val="6085043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08A6-6B3E-6C20-F094-78996C9D82FA}"/>
              </a:ext>
            </a:extLst>
          </p:cNvPr>
          <p:cNvSpPr>
            <a:spLocks noGrp="1"/>
          </p:cNvSpPr>
          <p:nvPr>
            <p:ph type="title"/>
          </p:nvPr>
        </p:nvSpPr>
        <p:spPr/>
        <p:txBody>
          <a:bodyPr/>
          <a:lstStyle/>
          <a:p>
            <a:r>
              <a:rPr lang="en-GB" dirty="0"/>
              <a:t>Contingency Theory of Leadership</a:t>
            </a:r>
          </a:p>
        </p:txBody>
      </p:sp>
      <p:sp>
        <p:nvSpPr>
          <p:cNvPr id="3" name="Content Placeholder 2">
            <a:extLst>
              <a:ext uri="{FF2B5EF4-FFF2-40B4-BE49-F238E27FC236}">
                <a16:creationId xmlns:a16="http://schemas.microsoft.com/office/drawing/2014/main" id="{E15937B7-8918-F367-AF89-DB7B734A3724}"/>
              </a:ext>
            </a:extLst>
          </p:cNvPr>
          <p:cNvSpPr>
            <a:spLocks noGrp="1"/>
          </p:cNvSpPr>
          <p:nvPr>
            <p:ph sz="half" idx="1"/>
          </p:nvPr>
        </p:nvSpPr>
        <p:spPr/>
        <p:txBody>
          <a:bodyPr>
            <a:normAutofit/>
          </a:bodyPr>
          <a:lstStyle/>
          <a:p>
            <a:r>
              <a:rPr lang="en-GB" b="0" i="0" dirty="0">
                <a:solidFill>
                  <a:srgbClr val="2D2D2D"/>
                </a:solidFill>
                <a:effectLst/>
                <a:latin typeface="Arial" panose="020B0604020202020204" pitchFamily="34" charset="0"/>
                <a:cs typeface="Arial" panose="020B0604020202020204" pitchFamily="34" charset="0"/>
              </a:rPr>
              <a:t>Maturity level of the employees</a:t>
            </a:r>
          </a:p>
          <a:p>
            <a:r>
              <a:rPr lang="en-GB" b="0" i="0" dirty="0">
                <a:solidFill>
                  <a:srgbClr val="2D2D2D"/>
                </a:solidFill>
                <a:effectLst/>
                <a:latin typeface="Arial" panose="020B0604020202020204" pitchFamily="34" charset="0"/>
                <a:cs typeface="Arial" panose="020B0604020202020204" pitchFamily="34" charset="0"/>
              </a:rPr>
              <a:t>Goals and objectives</a:t>
            </a:r>
          </a:p>
          <a:p>
            <a:r>
              <a:rPr lang="en-GB" b="0" i="0" dirty="0">
                <a:solidFill>
                  <a:srgbClr val="2D2D2D"/>
                </a:solidFill>
                <a:effectLst/>
                <a:latin typeface="Arial" panose="020B0604020202020204" pitchFamily="34" charset="0"/>
                <a:cs typeface="Arial" panose="020B0604020202020204" pitchFamily="34" charset="0"/>
              </a:rPr>
              <a:t>Relationships between co-workers		</a:t>
            </a:r>
          </a:p>
          <a:p>
            <a:r>
              <a:rPr lang="en-GB" b="0" i="0" dirty="0">
                <a:solidFill>
                  <a:srgbClr val="2D2D2D"/>
                </a:solidFill>
                <a:effectLst/>
                <a:latin typeface="Arial" panose="020B0604020202020204" pitchFamily="34" charset="0"/>
                <a:cs typeface="Arial" panose="020B0604020202020204" pitchFamily="34" charset="0"/>
              </a:rPr>
              <a:t>Standards for behaviour</a:t>
            </a:r>
          </a:p>
          <a:p>
            <a:r>
              <a:rPr lang="en-GB" b="0" i="0" dirty="0">
                <a:solidFill>
                  <a:srgbClr val="2D2D2D"/>
                </a:solidFill>
                <a:effectLst/>
                <a:latin typeface="Arial" panose="020B0604020202020204" pitchFamily="34" charset="0"/>
                <a:cs typeface="Arial" panose="020B0604020202020204" pitchFamily="34" charset="0"/>
              </a:rPr>
              <a:t>Work pace					</a:t>
            </a:r>
          </a:p>
          <a:p>
            <a:pPr marL="0" indent="0" algn="l">
              <a:buNone/>
            </a:pPr>
            <a:endParaRPr lang="en-GB" b="0" i="0" dirty="0">
              <a:solidFill>
                <a:srgbClr val="2D2D2D"/>
              </a:solidFill>
              <a:effectLst/>
              <a:latin typeface="Arial" panose="020B0604020202020204" pitchFamily="34" charset="0"/>
              <a:cs typeface="Arial" panose="020B0604020202020204" pitchFamily="34" charset="0"/>
            </a:endParaRPr>
          </a:p>
          <a:p>
            <a:pPr marL="0" indent="0" algn="l">
              <a:buNone/>
            </a:pPr>
            <a:endParaRPr lang="en-GB" b="0" i="0" dirty="0">
              <a:solidFill>
                <a:srgbClr val="2D2D2D"/>
              </a:solidFill>
              <a:effectLst/>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C76185A-D734-4D4D-99BE-23FC4B13C805}"/>
              </a:ext>
            </a:extLst>
          </p:cNvPr>
          <p:cNvSpPr>
            <a:spLocks noGrp="1"/>
          </p:cNvSpPr>
          <p:nvPr>
            <p:ph sz="half" idx="2"/>
          </p:nvPr>
        </p:nvSpPr>
        <p:spPr/>
        <p:txBody>
          <a:bodyPr/>
          <a:lstStyle/>
          <a:p>
            <a:r>
              <a:rPr lang="en-GB" b="0" i="0" dirty="0">
                <a:solidFill>
                  <a:srgbClr val="2D2D2D"/>
                </a:solidFill>
                <a:effectLst/>
                <a:latin typeface="Arial" panose="020B0604020202020204" pitchFamily="34" charset="0"/>
                <a:cs typeface="Arial" panose="020B0604020202020204" pitchFamily="34" charset="0"/>
              </a:rPr>
              <a:t>Company policies</a:t>
            </a:r>
          </a:p>
          <a:p>
            <a:r>
              <a:rPr lang="en-GB" b="0" i="0" dirty="0">
                <a:solidFill>
                  <a:srgbClr val="2D2D2D"/>
                </a:solidFill>
                <a:effectLst/>
                <a:latin typeface="Arial" panose="020B0604020202020204" pitchFamily="34" charset="0"/>
                <a:cs typeface="Arial" panose="020B0604020202020204" pitchFamily="34" charset="0"/>
              </a:rPr>
              <a:t>Management style		</a:t>
            </a:r>
          </a:p>
          <a:p>
            <a:r>
              <a:rPr lang="en-GB" b="0" i="0" dirty="0">
                <a:solidFill>
                  <a:srgbClr val="2D2D2D"/>
                </a:solidFill>
                <a:effectLst/>
                <a:latin typeface="Arial" panose="020B0604020202020204" pitchFamily="34" charset="0"/>
                <a:cs typeface="Arial" panose="020B0604020202020204" pitchFamily="34" charset="0"/>
              </a:rPr>
              <a:t>Employees’ work styles</a:t>
            </a:r>
          </a:p>
          <a:p>
            <a:r>
              <a:rPr lang="en-GB" b="0" i="0" dirty="0">
                <a:solidFill>
                  <a:srgbClr val="2D2D2D"/>
                </a:solidFill>
                <a:effectLst/>
                <a:latin typeface="Arial" panose="020B0604020202020204" pitchFamily="34" charset="0"/>
                <a:cs typeface="Arial" panose="020B0604020202020204" pitchFamily="34" charset="0"/>
              </a:rPr>
              <a:t>Typical work schedule		</a:t>
            </a:r>
          </a:p>
          <a:p>
            <a:r>
              <a:rPr lang="en-GB" b="0" i="0" dirty="0">
                <a:solidFill>
                  <a:srgbClr val="2D2D2D"/>
                </a:solidFill>
                <a:effectLst/>
                <a:latin typeface="Arial" panose="020B0604020202020204" pitchFamily="34" charset="0"/>
                <a:cs typeface="Arial" panose="020B0604020202020204" pitchFamily="34" charset="0"/>
              </a:rPr>
              <a:t>Employees’ morale</a:t>
            </a:r>
          </a:p>
          <a:p>
            <a:endParaRPr lang="en-GB" dirty="0"/>
          </a:p>
        </p:txBody>
      </p:sp>
    </p:spTree>
    <p:extLst>
      <p:ext uri="{BB962C8B-B14F-4D97-AF65-F5344CB8AC3E}">
        <p14:creationId xmlns:p14="http://schemas.microsoft.com/office/powerpoint/2010/main" val="42139235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B678-017B-3DB7-86BA-2871F72B7626}"/>
              </a:ext>
            </a:extLst>
          </p:cNvPr>
          <p:cNvSpPr>
            <a:spLocks noGrp="1"/>
          </p:cNvSpPr>
          <p:nvPr>
            <p:ph type="title"/>
          </p:nvPr>
        </p:nvSpPr>
        <p:spPr/>
        <p:txBody>
          <a:bodyPr/>
          <a:lstStyle/>
          <a:p>
            <a:r>
              <a:rPr lang="en-GB" dirty="0"/>
              <a:t>Contingency theory</a:t>
            </a:r>
          </a:p>
        </p:txBody>
      </p:sp>
      <p:sp>
        <p:nvSpPr>
          <p:cNvPr id="3" name="Content Placeholder 2">
            <a:extLst>
              <a:ext uri="{FF2B5EF4-FFF2-40B4-BE49-F238E27FC236}">
                <a16:creationId xmlns:a16="http://schemas.microsoft.com/office/drawing/2014/main" id="{E7534ED7-0642-3592-92BB-3774E01BDBE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Decision Making Model or the Vroom-Yetton-</a:t>
            </a:r>
            <a:r>
              <a:rPr lang="en-GB" dirty="0" err="1">
                <a:latin typeface="Arial" panose="020B0604020202020204" pitchFamily="34" charset="0"/>
                <a:cs typeface="Arial" panose="020B0604020202020204" pitchFamily="34" charset="0"/>
              </a:rPr>
              <a:t>Jago</a:t>
            </a:r>
            <a:r>
              <a:rPr lang="en-GB" dirty="0">
                <a:latin typeface="Arial" panose="020B0604020202020204" pitchFamily="34" charset="0"/>
                <a:cs typeface="Arial" panose="020B0604020202020204" pitchFamily="34" charset="0"/>
              </a:rPr>
              <a:t> Contingency Model (1988)</a:t>
            </a:r>
          </a:p>
        </p:txBody>
      </p:sp>
      <p:pic>
        <p:nvPicPr>
          <p:cNvPr id="4" name="Picture 3">
            <a:extLst>
              <a:ext uri="{FF2B5EF4-FFF2-40B4-BE49-F238E27FC236}">
                <a16:creationId xmlns:a16="http://schemas.microsoft.com/office/drawing/2014/main" id="{73523804-2E8A-BF5D-217F-6A2073909365}"/>
              </a:ext>
            </a:extLst>
          </p:cNvPr>
          <p:cNvPicPr>
            <a:picLocks noChangeAspect="1"/>
          </p:cNvPicPr>
          <p:nvPr/>
        </p:nvPicPr>
        <p:blipFill>
          <a:blip r:embed="rId3"/>
          <a:stretch>
            <a:fillRect/>
          </a:stretch>
        </p:blipFill>
        <p:spPr>
          <a:xfrm>
            <a:off x="830424" y="2754702"/>
            <a:ext cx="10273005" cy="3093647"/>
          </a:xfrm>
          <a:prstGeom prst="rect">
            <a:avLst/>
          </a:prstGeom>
        </p:spPr>
      </p:pic>
    </p:spTree>
    <p:extLst>
      <p:ext uri="{BB962C8B-B14F-4D97-AF65-F5344CB8AC3E}">
        <p14:creationId xmlns:p14="http://schemas.microsoft.com/office/powerpoint/2010/main" val="25965689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69CB0-EAAA-D542-28DA-C5647E1D0D89}"/>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Vroom-Yetton-</a:t>
            </a:r>
            <a:r>
              <a:rPr lang="en-GB" dirty="0" err="1">
                <a:latin typeface="Arial" panose="020B0604020202020204" pitchFamily="34" charset="0"/>
                <a:cs typeface="Arial" panose="020B0604020202020204" pitchFamily="34" charset="0"/>
              </a:rPr>
              <a:t>Jago</a:t>
            </a:r>
            <a:r>
              <a:rPr lang="en-GB" dirty="0">
                <a:latin typeface="Arial" panose="020B0604020202020204" pitchFamily="34" charset="0"/>
                <a:cs typeface="Arial" panose="020B0604020202020204" pitchFamily="34" charset="0"/>
              </a:rPr>
              <a:t> Contingency Model (1988)</a:t>
            </a:r>
            <a:endParaRPr lang="en-GB" dirty="0"/>
          </a:p>
        </p:txBody>
      </p:sp>
      <p:graphicFrame>
        <p:nvGraphicFramePr>
          <p:cNvPr id="4" name="Content Placeholder 3">
            <a:extLst>
              <a:ext uri="{FF2B5EF4-FFF2-40B4-BE49-F238E27FC236}">
                <a16:creationId xmlns:a16="http://schemas.microsoft.com/office/drawing/2014/main" id="{2AA4F34D-95F3-923C-4AC6-84C0E93C925D}"/>
              </a:ext>
            </a:extLst>
          </p:cNvPr>
          <p:cNvGraphicFramePr>
            <a:graphicFrameLocks noGrp="1"/>
          </p:cNvGraphicFramePr>
          <p:nvPr>
            <p:ph idx="1"/>
          </p:nvPr>
        </p:nvGraphicFramePr>
        <p:xfrm>
          <a:off x="1502229" y="1417638"/>
          <a:ext cx="9209314" cy="3798741"/>
        </p:xfrm>
        <a:graphic>
          <a:graphicData uri="http://schemas.openxmlformats.org/drawingml/2006/table">
            <a:tbl>
              <a:tblPr/>
              <a:tblGrid>
                <a:gridCol w="4604657">
                  <a:extLst>
                    <a:ext uri="{9D8B030D-6E8A-4147-A177-3AD203B41FA5}">
                      <a16:colId xmlns:a16="http://schemas.microsoft.com/office/drawing/2014/main" val="3674639884"/>
                    </a:ext>
                  </a:extLst>
                </a:gridCol>
                <a:gridCol w="4604657">
                  <a:extLst>
                    <a:ext uri="{9D8B030D-6E8A-4147-A177-3AD203B41FA5}">
                      <a16:colId xmlns:a16="http://schemas.microsoft.com/office/drawing/2014/main" val="771602942"/>
                    </a:ext>
                  </a:extLst>
                </a:gridCol>
              </a:tblGrid>
              <a:tr h="238780">
                <a:tc>
                  <a:txBody>
                    <a:bodyPr/>
                    <a:lstStyle/>
                    <a:p>
                      <a:r>
                        <a:rPr lang="en-GB" sz="1200" b="1" dirty="0">
                          <a:latin typeface="Arial" panose="020B0604020202020204" pitchFamily="34" charset="0"/>
                          <a:cs typeface="Arial" panose="020B0604020202020204" pitchFamily="34" charset="0"/>
                        </a:rPr>
                        <a:t>Leadership Style</a:t>
                      </a:r>
                    </a:p>
                  </a:txBody>
                  <a:tcPr marL="59695" marR="59695" marT="29848" marB="29848" anchor="ctr">
                    <a:lnL>
                      <a:noFill/>
                    </a:lnL>
                    <a:lnR>
                      <a:noFill/>
                    </a:lnR>
                    <a:lnT>
                      <a:noFill/>
                    </a:lnT>
                    <a:lnB>
                      <a:noFill/>
                    </a:lnB>
                  </a:tcPr>
                </a:tc>
                <a:tc>
                  <a:txBody>
                    <a:bodyPr/>
                    <a:lstStyle/>
                    <a:p>
                      <a:r>
                        <a:rPr lang="en-GB" sz="1200" b="1" dirty="0">
                          <a:latin typeface="Arial" panose="020B0604020202020204" pitchFamily="34" charset="0"/>
                          <a:cs typeface="Arial" panose="020B0604020202020204" pitchFamily="34" charset="0"/>
                        </a:rPr>
                        <a:t>Description</a:t>
                      </a:r>
                    </a:p>
                  </a:txBody>
                  <a:tcPr marL="59695" marR="59695" marT="29848" marB="29848" anchor="ctr">
                    <a:lnL>
                      <a:noFill/>
                    </a:lnL>
                    <a:lnR>
                      <a:noFill/>
                    </a:lnR>
                    <a:lnT>
                      <a:noFill/>
                    </a:lnT>
                    <a:lnB>
                      <a:noFill/>
                    </a:lnB>
                  </a:tcPr>
                </a:tc>
                <a:extLst>
                  <a:ext uri="{0D108BD9-81ED-4DB2-BD59-A6C34878D82A}">
                    <a16:rowId xmlns:a16="http://schemas.microsoft.com/office/drawing/2014/main" val="2726517230"/>
                  </a:ext>
                </a:extLst>
              </a:tr>
              <a:tr h="596950">
                <a:tc>
                  <a:txBody>
                    <a:bodyPr/>
                    <a:lstStyle/>
                    <a:p>
                      <a:r>
                        <a:rPr lang="en-GB" sz="1200" dirty="0">
                          <a:effectLst/>
                          <a:latin typeface="Arial" panose="020B0604020202020204" pitchFamily="34" charset="0"/>
                          <a:cs typeface="Arial" panose="020B0604020202020204" pitchFamily="34" charset="0"/>
                        </a:rPr>
                        <a:t>Autocratic (A1)</a:t>
                      </a:r>
                    </a:p>
                  </a:txBody>
                  <a:tcPr marL="15546" marR="59695" marT="29848" marB="29848" anchor="ctr">
                    <a:lnL>
                      <a:noFill/>
                    </a:lnL>
                    <a:lnR>
                      <a:noFill/>
                    </a:lnR>
                    <a:lnT>
                      <a:noFill/>
                    </a:lnT>
                    <a:lnB>
                      <a:noFill/>
                    </a:lnB>
                  </a:tcPr>
                </a:tc>
                <a:tc>
                  <a:txBody>
                    <a:bodyPr/>
                    <a:lstStyle/>
                    <a:p>
                      <a:r>
                        <a:rPr lang="en-GB" sz="1200">
                          <a:effectLst/>
                          <a:latin typeface="Arial" panose="020B0604020202020204" pitchFamily="34" charset="0"/>
                          <a:cs typeface="Arial" panose="020B0604020202020204" pitchFamily="34" charset="0"/>
                        </a:rPr>
                        <a:t>Using an autocratic style of leadership, the leader will make the decision by himself or herself, using the information readily available.</a:t>
                      </a:r>
                    </a:p>
                  </a:txBody>
                  <a:tcPr marL="15546" marR="59695" marT="29848" marB="29848" anchor="ctr">
                    <a:lnL>
                      <a:noFill/>
                    </a:lnL>
                    <a:lnR>
                      <a:noFill/>
                    </a:lnR>
                    <a:lnT>
                      <a:noFill/>
                    </a:lnT>
                    <a:lnB>
                      <a:noFill/>
                    </a:lnB>
                  </a:tcPr>
                </a:tc>
                <a:extLst>
                  <a:ext uri="{0D108BD9-81ED-4DB2-BD59-A6C34878D82A}">
                    <a16:rowId xmlns:a16="http://schemas.microsoft.com/office/drawing/2014/main" val="1433498236"/>
                  </a:ext>
                </a:extLst>
              </a:tr>
              <a:tr h="955121">
                <a:tc>
                  <a:txBody>
                    <a:bodyPr/>
                    <a:lstStyle/>
                    <a:p>
                      <a:r>
                        <a:rPr lang="en-GB" sz="1200" dirty="0">
                          <a:effectLst/>
                          <a:latin typeface="Arial" panose="020B0604020202020204" pitchFamily="34" charset="0"/>
                          <a:cs typeface="Arial" panose="020B0604020202020204" pitchFamily="34" charset="0"/>
                        </a:rPr>
                        <a:t>Autocratic (A2)</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less stringent autocratic leadership style, the leader will consult the group members to gain more </a:t>
                      </a:r>
                      <a:r>
                        <a:rPr lang="en-GB" sz="1200" dirty="0" err="1">
                          <a:effectLst/>
                          <a:latin typeface="Arial" panose="020B0604020202020204" pitchFamily="34" charset="0"/>
                          <a:cs typeface="Arial" panose="020B0604020202020204" pitchFamily="34" charset="0"/>
                        </a:rPr>
                        <a:t>informations</a:t>
                      </a:r>
                      <a:r>
                        <a:rPr lang="en-GB" sz="1200" dirty="0">
                          <a:effectLst/>
                          <a:latin typeface="Arial" panose="020B0604020202020204" pitchFamily="34" charset="0"/>
                          <a:cs typeface="Arial" panose="020B0604020202020204" pitchFamily="34" charset="0"/>
                        </a:rPr>
                        <a:t>, then will make the decision himself or herself. The final decision may or may not be shared with the group.</a:t>
                      </a:r>
                    </a:p>
                  </a:txBody>
                  <a:tcPr marL="15546" marR="59695" marT="29848" marB="29848" anchor="ctr">
                    <a:lnL>
                      <a:noFill/>
                    </a:lnL>
                    <a:lnR>
                      <a:noFill/>
                    </a:lnR>
                    <a:lnT>
                      <a:noFill/>
                    </a:lnT>
                    <a:lnB>
                      <a:noFill/>
                    </a:lnB>
                  </a:tcPr>
                </a:tc>
                <a:extLst>
                  <a:ext uri="{0D108BD9-81ED-4DB2-BD59-A6C34878D82A}">
                    <a16:rowId xmlns:a16="http://schemas.microsoft.com/office/drawing/2014/main" val="3575998800"/>
                  </a:ext>
                </a:extLst>
              </a:tr>
              <a:tr h="596950">
                <a:tc>
                  <a:txBody>
                    <a:bodyPr/>
                    <a:lstStyle/>
                    <a:p>
                      <a:r>
                        <a:rPr lang="en-GB" sz="1200">
                          <a:effectLst/>
                          <a:latin typeface="Arial" panose="020B0604020202020204" pitchFamily="34" charset="0"/>
                          <a:cs typeface="Arial" panose="020B0604020202020204" pitchFamily="34" charset="0"/>
                        </a:rPr>
                        <a:t>Consultative (C1)</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consultative leadership style, the leader will consult individuals to seek their opinion. The leader will make the decision himself or herself.</a:t>
                      </a:r>
                    </a:p>
                  </a:txBody>
                  <a:tcPr marL="15546" marR="59695" marT="29848" marB="29848" anchor="ctr">
                    <a:lnL>
                      <a:noFill/>
                    </a:lnL>
                    <a:lnR>
                      <a:noFill/>
                    </a:lnR>
                    <a:lnT>
                      <a:noFill/>
                    </a:lnT>
                    <a:lnB>
                      <a:noFill/>
                    </a:lnB>
                  </a:tcPr>
                </a:tc>
                <a:extLst>
                  <a:ext uri="{0D108BD9-81ED-4DB2-BD59-A6C34878D82A}">
                    <a16:rowId xmlns:a16="http://schemas.microsoft.com/office/drawing/2014/main" val="259819455"/>
                  </a:ext>
                </a:extLst>
              </a:tr>
              <a:tr h="776036">
                <a:tc>
                  <a:txBody>
                    <a:bodyPr/>
                    <a:lstStyle/>
                    <a:p>
                      <a:r>
                        <a:rPr lang="en-GB" sz="1200">
                          <a:effectLst/>
                          <a:latin typeface="Arial" panose="020B0604020202020204" pitchFamily="34" charset="0"/>
                          <a:cs typeface="Arial" panose="020B0604020202020204" pitchFamily="34" charset="0"/>
                        </a:rPr>
                        <a:t>Consultative (C2)</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consultative leadership style, the leader will consult the group to seek individual opinions and suggestions. The leader will make the decision himself or herself.</a:t>
                      </a:r>
                    </a:p>
                  </a:txBody>
                  <a:tcPr marL="15546" marR="59695" marT="29848" marB="29848" anchor="ctr">
                    <a:lnL>
                      <a:noFill/>
                    </a:lnL>
                    <a:lnR>
                      <a:noFill/>
                    </a:lnR>
                    <a:lnT>
                      <a:noFill/>
                    </a:lnT>
                    <a:lnB>
                      <a:noFill/>
                    </a:lnB>
                  </a:tcPr>
                </a:tc>
                <a:extLst>
                  <a:ext uri="{0D108BD9-81ED-4DB2-BD59-A6C34878D82A}">
                    <a16:rowId xmlns:a16="http://schemas.microsoft.com/office/drawing/2014/main" val="2577126572"/>
                  </a:ext>
                </a:extLst>
              </a:tr>
              <a:tr h="596950">
                <a:tc>
                  <a:txBody>
                    <a:bodyPr/>
                    <a:lstStyle/>
                    <a:p>
                      <a:r>
                        <a:rPr lang="en-GB" sz="1200">
                          <a:effectLst/>
                          <a:latin typeface="Arial" panose="020B0604020202020204" pitchFamily="34" charset="0"/>
                          <a:cs typeface="Arial" panose="020B0604020202020204" pitchFamily="34" charset="0"/>
                        </a:rPr>
                        <a:t>Collaborative (G2)</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collaborative leadership style, the group will make the decision. The leader will play a supportive role to ensure that everyone agrees on the decision.</a:t>
                      </a:r>
                    </a:p>
                  </a:txBody>
                  <a:tcPr marL="15546" marR="59695" marT="29848" marB="29848" anchor="ctr">
                    <a:lnL>
                      <a:noFill/>
                    </a:lnL>
                    <a:lnR>
                      <a:noFill/>
                    </a:lnR>
                    <a:lnT>
                      <a:noFill/>
                    </a:lnT>
                    <a:lnB>
                      <a:noFill/>
                    </a:lnB>
                  </a:tcPr>
                </a:tc>
                <a:extLst>
                  <a:ext uri="{0D108BD9-81ED-4DB2-BD59-A6C34878D82A}">
                    <a16:rowId xmlns:a16="http://schemas.microsoft.com/office/drawing/2014/main" val="2683478668"/>
                  </a:ext>
                </a:extLst>
              </a:tr>
            </a:tbl>
          </a:graphicData>
        </a:graphic>
      </p:graphicFrame>
    </p:spTree>
    <p:extLst>
      <p:ext uri="{BB962C8B-B14F-4D97-AF65-F5344CB8AC3E}">
        <p14:creationId xmlns:p14="http://schemas.microsoft.com/office/powerpoint/2010/main" val="1389039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339FD3-6285-7F8A-BC8E-4A1A0B46E8F5}"/>
              </a:ext>
            </a:extLst>
          </p:cNvPr>
          <p:cNvPicPr>
            <a:picLocks noChangeAspect="1"/>
          </p:cNvPicPr>
          <p:nvPr/>
        </p:nvPicPr>
        <p:blipFill>
          <a:blip r:embed="rId3"/>
          <a:stretch>
            <a:fillRect/>
          </a:stretch>
        </p:blipFill>
        <p:spPr>
          <a:xfrm>
            <a:off x="2162354" y="255827"/>
            <a:ext cx="7315200" cy="5667645"/>
          </a:xfrm>
          <a:prstGeom prst="rect">
            <a:avLst/>
          </a:prstGeom>
        </p:spPr>
      </p:pic>
    </p:spTree>
    <p:extLst>
      <p:ext uri="{BB962C8B-B14F-4D97-AF65-F5344CB8AC3E}">
        <p14:creationId xmlns:p14="http://schemas.microsoft.com/office/powerpoint/2010/main" val="1385036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675EF-DDDF-4AB2-8CEC-94A60F4F8CD3}"/>
              </a:ext>
            </a:extLst>
          </p:cNvPr>
          <p:cNvSpPr>
            <a:spLocks noGrp="1"/>
          </p:cNvSpPr>
          <p:nvPr>
            <p:ph type="title"/>
          </p:nvPr>
        </p:nvSpPr>
        <p:spPr/>
        <p:txBody>
          <a:bodyPr/>
          <a:lstStyle/>
          <a:p>
            <a:endParaRPr lang="en-GB"/>
          </a:p>
        </p:txBody>
      </p:sp>
      <p:pic>
        <p:nvPicPr>
          <p:cNvPr id="4" name="Online Media 3" title="Ethics in Business: Diversity, In Their Own Words">
            <a:hlinkClick r:id="" action="ppaction://media"/>
            <a:extLst>
              <a:ext uri="{FF2B5EF4-FFF2-40B4-BE49-F238E27FC236}">
                <a16:creationId xmlns:a16="http://schemas.microsoft.com/office/drawing/2014/main" id="{D6CCC34A-2FBA-405A-8B84-F25DF161B864}"/>
              </a:ext>
            </a:extLst>
          </p:cNvPr>
          <p:cNvPicPr>
            <a:picLocks noGrp="1" noRot="1" noChangeAspect="1"/>
          </p:cNvPicPr>
          <p:nvPr>
            <p:ph idx="1"/>
            <a:videoFile r:link="rId1"/>
          </p:nvPr>
        </p:nvPicPr>
        <p:blipFill>
          <a:blip r:embed="rId3"/>
          <a:stretch>
            <a:fillRect/>
          </a:stretch>
        </p:blipFill>
        <p:spPr>
          <a:xfrm>
            <a:off x="1195388" y="403225"/>
            <a:ext cx="9463087" cy="5322888"/>
          </a:xfrm>
          <a:prstGeom prst="rect">
            <a:avLst/>
          </a:prstGeom>
        </p:spPr>
      </p:pic>
    </p:spTree>
    <p:extLst>
      <p:ext uri="{BB962C8B-B14F-4D97-AF65-F5344CB8AC3E}">
        <p14:creationId xmlns:p14="http://schemas.microsoft.com/office/powerpoint/2010/main" val="3484493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307DC-3732-4927-9D4F-136EDA6BDB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63A3A2-23B8-481F-8AFB-A6DAB845935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599A361-CEF6-4977-9A25-81404BB8027D}"/>
              </a:ext>
            </a:extLst>
          </p:cNvPr>
          <p:cNvPicPr>
            <a:picLocks noChangeAspect="1"/>
          </p:cNvPicPr>
          <p:nvPr/>
        </p:nvPicPr>
        <p:blipFill>
          <a:blip r:embed="rId3"/>
          <a:stretch>
            <a:fillRect/>
          </a:stretch>
        </p:blipFill>
        <p:spPr>
          <a:xfrm>
            <a:off x="2662237" y="471487"/>
            <a:ext cx="6867525" cy="5915025"/>
          </a:xfrm>
          <a:prstGeom prst="rect">
            <a:avLst/>
          </a:prstGeom>
        </p:spPr>
      </p:pic>
    </p:spTree>
    <p:extLst>
      <p:ext uri="{BB962C8B-B14F-4D97-AF65-F5344CB8AC3E}">
        <p14:creationId xmlns:p14="http://schemas.microsoft.com/office/powerpoint/2010/main" val="29641323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40B96DC3-645B-F885-6CDF-8C713CEAE537}"/>
              </a:ext>
            </a:extLst>
          </p:cNvPr>
          <p:cNvPicPr>
            <a:picLocks noGrp="1" noChangeAspect="1"/>
          </p:cNvPicPr>
          <p:nvPr>
            <p:ph idx="1"/>
          </p:nvPr>
        </p:nvPicPr>
        <p:blipFill>
          <a:blip r:embed="rId2"/>
          <a:stretch>
            <a:fillRect/>
          </a:stretch>
        </p:blipFill>
        <p:spPr>
          <a:xfrm>
            <a:off x="1478756" y="3913981"/>
            <a:ext cx="3048000" cy="1524000"/>
          </a:xfrm>
        </p:spPr>
      </p:pic>
      <p:sp>
        <p:nvSpPr>
          <p:cNvPr id="3" name="Text Placeholder 2">
            <a:extLst>
              <a:ext uri="{FF2B5EF4-FFF2-40B4-BE49-F238E27FC236}">
                <a16:creationId xmlns:a16="http://schemas.microsoft.com/office/drawing/2014/main" id="{83FEAD8A-2836-D0C0-90C7-37A27539053B}"/>
              </a:ext>
            </a:extLst>
          </p:cNvPr>
          <p:cNvSpPr>
            <a:spLocks noGrp="1"/>
          </p:cNvSpPr>
          <p:nvPr>
            <p:ph type="body" sz="quarter" idx="13"/>
          </p:nvPr>
        </p:nvSpPr>
        <p:spPr/>
        <p:txBody>
          <a:bodyPr/>
          <a:lstStyle/>
          <a:p>
            <a:r>
              <a:rPr lang="en-GB" dirty="0"/>
              <a:t>Corporate Social Responsibility.</a:t>
            </a:r>
          </a:p>
        </p:txBody>
      </p:sp>
      <p:sp>
        <p:nvSpPr>
          <p:cNvPr id="4" name="Title 3">
            <a:extLst>
              <a:ext uri="{FF2B5EF4-FFF2-40B4-BE49-F238E27FC236}">
                <a16:creationId xmlns:a16="http://schemas.microsoft.com/office/drawing/2014/main" id="{407A85E7-A2B0-E1CA-F7A0-6918606BA97F}"/>
              </a:ext>
            </a:extLst>
          </p:cNvPr>
          <p:cNvSpPr>
            <a:spLocks noGrp="1"/>
          </p:cNvSpPr>
          <p:nvPr>
            <p:ph type="title"/>
          </p:nvPr>
        </p:nvSpPr>
        <p:spPr/>
        <p:txBody>
          <a:bodyPr/>
          <a:lstStyle/>
          <a:p>
            <a:r>
              <a:rPr lang="en-GB" dirty="0"/>
              <a:t>CSR? What is it? </a:t>
            </a:r>
          </a:p>
        </p:txBody>
      </p:sp>
      <p:sp>
        <p:nvSpPr>
          <p:cNvPr id="6" name="Footer Placeholder 5">
            <a:extLst>
              <a:ext uri="{FF2B5EF4-FFF2-40B4-BE49-F238E27FC236}">
                <a16:creationId xmlns:a16="http://schemas.microsoft.com/office/drawing/2014/main" id="{AB4A77D9-7B0A-823A-862E-79ACDE7AB55C}"/>
              </a:ext>
            </a:extLst>
          </p:cNvPr>
          <p:cNvSpPr>
            <a:spLocks noGrp="1"/>
          </p:cNvSpPr>
          <p:nvPr>
            <p:ph type="ftr" sz="quarter" idx="14"/>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72EA975D-90AF-3A73-E0CA-95F5FE356EFE}"/>
              </a:ext>
            </a:extLst>
          </p:cNvPr>
          <p:cNvSpPr>
            <a:spLocks noGrp="1"/>
          </p:cNvSpPr>
          <p:nvPr>
            <p:ph type="sldNum" sz="quarter" idx="15"/>
          </p:nvPr>
        </p:nvSpPr>
        <p:spPr/>
        <p:txBody>
          <a:bodyPr/>
          <a:lstStyle/>
          <a:p>
            <a:fld id="{8699F50C-BE38-4BD0-BA84-9B090E1F2B9B}" type="slidenum">
              <a:rPr lang="en-US" noProof="0" smtClean="0"/>
              <a:t>32</a:t>
            </a:fld>
            <a:endParaRPr lang="en-US" noProof="0" dirty="0"/>
          </a:p>
        </p:txBody>
      </p:sp>
      <p:pic>
        <p:nvPicPr>
          <p:cNvPr id="15" name="Picture 14">
            <a:extLst>
              <a:ext uri="{FF2B5EF4-FFF2-40B4-BE49-F238E27FC236}">
                <a16:creationId xmlns:a16="http://schemas.microsoft.com/office/drawing/2014/main" id="{9ADE8282-80D5-D64E-7C1F-E865A3ADBBF3}"/>
              </a:ext>
            </a:extLst>
          </p:cNvPr>
          <p:cNvPicPr>
            <a:picLocks noChangeAspect="1"/>
          </p:cNvPicPr>
          <p:nvPr/>
        </p:nvPicPr>
        <p:blipFill>
          <a:blip r:embed="rId3"/>
          <a:stretch>
            <a:fillRect/>
          </a:stretch>
        </p:blipFill>
        <p:spPr>
          <a:xfrm>
            <a:off x="6926578" y="1397000"/>
            <a:ext cx="4960620" cy="4220696"/>
          </a:xfrm>
          <a:prstGeom prst="rect">
            <a:avLst/>
          </a:prstGeom>
        </p:spPr>
      </p:pic>
    </p:spTree>
    <p:extLst>
      <p:ext uri="{BB962C8B-B14F-4D97-AF65-F5344CB8AC3E}">
        <p14:creationId xmlns:p14="http://schemas.microsoft.com/office/powerpoint/2010/main" val="13839265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6ACFC-02B2-4D68-BC3D-59986B3A98A4}"/>
              </a:ext>
            </a:extLst>
          </p:cNvPr>
          <p:cNvSpPr>
            <a:spLocks noGrp="1"/>
          </p:cNvSpPr>
          <p:nvPr>
            <p:ph type="title"/>
          </p:nvPr>
        </p:nvSpPr>
        <p:spPr/>
        <p:txBody>
          <a:bodyPr/>
          <a:lstStyle/>
          <a:p>
            <a:r>
              <a:rPr lang="en-GB" dirty="0"/>
              <a:t>CSR </a:t>
            </a:r>
          </a:p>
        </p:txBody>
      </p:sp>
      <p:sp>
        <p:nvSpPr>
          <p:cNvPr id="3" name="Content Placeholder 2">
            <a:extLst>
              <a:ext uri="{FF2B5EF4-FFF2-40B4-BE49-F238E27FC236}">
                <a16:creationId xmlns:a16="http://schemas.microsoft.com/office/drawing/2014/main" id="{D4ECF18F-6026-4A0F-ABAE-94C298100E74}"/>
              </a:ext>
            </a:extLst>
          </p:cNvPr>
          <p:cNvSpPr>
            <a:spLocks noGrp="1"/>
          </p:cNvSpPr>
          <p:nvPr>
            <p:ph idx="1"/>
          </p:nvPr>
        </p:nvSpPr>
        <p:spPr/>
        <p:txBody>
          <a:bodyPr>
            <a:normAutofit fontScale="70000" lnSpcReduction="20000"/>
          </a:bodyPr>
          <a:lstStyle/>
          <a:p>
            <a:r>
              <a:rPr lang="en-GB" dirty="0"/>
              <a:t>According to the United Nations Industrial Development Organization CSR is ‘a management concept whereby companies integrate social and environmental concerns in their business operations and interactions with their stakeholders.’ </a:t>
            </a:r>
          </a:p>
          <a:p>
            <a:r>
              <a:rPr lang="en-GB" dirty="0"/>
              <a:t>Concerns include </a:t>
            </a:r>
          </a:p>
          <a:p>
            <a:pPr lvl="1"/>
            <a:r>
              <a:rPr lang="en-GB" sz="2300" dirty="0"/>
              <a:t>environmental management, </a:t>
            </a:r>
          </a:p>
          <a:p>
            <a:pPr lvl="1"/>
            <a:r>
              <a:rPr lang="en-GB" sz="2300" dirty="0"/>
              <a:t>eco-efficiency, </a:t>
            </a:r>
          </a:p>
          <a:p>
            <a:pPr lvl="1"/>
            <a:r>
              <a:rPr lang="en-GB" sz="2300" dirty="0"/>
              <a:t>responsible sourcing, </a:t>
            </a:r>
          </a:p>
          <a:p>
            <a:pPr lvl="1"/>
            <a:r>
              <a:rPr lang="en-GB" sz="2300" dirty="0"/>
              <a:t>stakeholder engagement, </a:t>
            </a:r>
          </a:p>
          <a:p>
            <a:pPr lvl="1"/>
            <a:r>
              <a:rPr lang="en-GB" sz="2300" dirty="0"/>
              <a:t>labour standards &amp; working conditions, </a:t>
            </a:r>
          </a:p>
          <a:p>
            <a:pPr lvl="1"/>
            <a:r>
              <a:rPr lang="en-GB" sz="2300" dirty="0"/>
              <a:t>employee and community relations, </a:t>
            </a:r>
          </a:p>
          <a:p>
            <a:pPr lvl="1"/>
            <a:r>
              <a:rPr lang="en-GB" sz="2300" dirty="0"/>
              <a:t>social equity, </a:t>
            </a:r>
          </a:p>
          <a:p>
            <a:pPr lvl="1"/>
            <a:r>
              <a:rPr lang="en-GB" sz="2300" dirty="0"/>
              <a:t>gender balance, </a:t>
            </a:r>
          </a:p>
          <a:p>
            <a:pPr lvl="1"/>
            <a:r>
              <a:rPr lang="en-GB" sz="2300" dirty="0"/>
              <a:t>human rights, </a:t>
            </a:r>
          </a:p>
          <a:p>
            <a:pPr lvl="1"/>
            <a:r>
              <a:rPr lang="en-GB" sz="2300" dirty="0"/>
              <a:t>good governance, </a:t>
            </a:r>
          </a:p>
          <a:p>
            <a:pPr lvl="1"/>
            <a:r>
              <a:rPr lang="en-GB" sz="2300" dirty="0"/>
              <a:t>anti-corruption measures</a:t>
            </a:r>
          </a:p>
        </p:txBody>
      </p:sp>
      <p:pic>
        <p:nvPicPr>
          <p:cNvPr id="5" name="Picture 4">
            <a:extLst>
              <a:ext uri="{FF2B5EF4-FFF2-40B4-BE49-F238E27FC236}">
                <a16:creationId xmlns:a16="http://schemas.microsoft.com/office/drawing/2014/main" id="{550F712D-6260-4CF4-9483-3EEE65FB9401}"/>
              </a:ext>
            </a:extLst>
          </p:cNvPr>
          <p:cNvPicPr>
            <a:picLocks noChangeAspect="1"/>
          </p:cNvPicPr>
          <p:nvPr/>
        </p:nvPicPr>
        <p:blipFill>
          <a:blip r:embed="rId2"/>
          <a:stretch>
            <a:fillRect/>
          </a:stretch>
        </p:blipFill>
        <p:spPr>
          <a:xfrm>
            <a:off x="6525305" y="2972383"/>
            <a:ext cx="4105275" cy="2686050"/>
          </a:xfrm>
          <a:prstGeom prst="rect">
            <a:avLst/>
          </a:prstGeom>
        </p:spPr>
      </p:pic>
    </p:spTree>
    <p:extLst>
      <p:ext uri="{BB962C8B-B14F-4D97-AF65-F5344CB8AC3E}">
        <p14:creationId xmlns:p14="http://schemas.microsoft.com/office/powerpoint/2010/main" val="14238977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44ABFF8-AAC4-48CE-8894-DF3CDA4C5A22}"/>
              </a:ext>
            </a:extLst>
          </p:cNvPr>
          <p:cNvSpPr>
            <a:spLocks noGrp="1"/>
          </p:cNvSpPr>
          <p:nvPr>
            <p:ph type="title"/>
          </p:nvPr>
        </p:nvSpPr>
        <p:spPr>
          <a:xfrm>
            <a:off x="104244" y="-505796"/>
            <a:ext cx="8640660" cy="1147969"/>
          </a:xfrm>
        </p:spPr>
        <p:txBody>
          <a:bodyPr>
            <a:normAutofit/>
          </a:bodyPr>
          <a:lstStyle/>
          <a:p>
            <a:r>
              <a:rPr lang="en-GB" dirty="0"/>
              <a:t>CSR &amp; Business Ethics </a:t>
            </a:r>
          </a:p>
        </p:txBody>
      </p:sp>
      <p:sp>
        <p:nvSpPr>
          <p:cNvPr id="5" name="Content Placeholder 4">
            <a:extLst>
              <a:ext uri="{FF2B5EF4-FFF2-40B4-BE49-F238E27FC236}">
                <a16:creationId xmlns:a16="http://schemas.microsoft.com/office/drawing/2014/main" id="{6208992B-B2FA-4E30-9807-3B71B10E06D3}"/>
              </a:ext>
            </a:extLst>
          </p:cNvPr>
          <p:cNvSpPr>
            <a:spLocks noGrp="1"/>
          </p:cNvSpPr>
          <p:nvPr>
            <p:ph idx="1"/>
          </p:nvPr>
        </p:nvSpPr>
        <p:spPr>
          <a:xfrm>
            <a:off x="178422" y="644844"/>
            <a:ext cx="10835122" cy="4505039"/>
          </a:xfrm>
        </p:spPr>
        <p:txBody>
          <a:bodyPr/>
          <a:lstStyle/>
          <a:p>
            <a:r>
              <a:rPr lang="en-GB" b="1" i="0" dirty="0">
                <a:effectLst/>
              </a:rPr>
              <a:t>The two concepts are closely linked:</a:t>
            </a:r>
          </a:p>
          <a:p>
            <a:r>
              <a:rPr lang="en-GB" b="1" i="0" dirty="0">
                <a:effectLst/>
              </a:rPr>
              <a:t>Carroll's CSR Pyramid – Four Responsibilities that outlines </a:t>
            </a:r>
            <a:r>
              <a:rPr lang="en-GB" b="1" i="0" dirty="0">
                <a:solidFill>
                  <a:srgbClr val="011010"/>
                </a:solidFill>
                <a:effectLst/>
              </a:rPr>
              <a:t>how and why organisations should meet their corporate and social responsibilities.</a:t>
            </a:r>
            <a:endParaRPr lang="en-GB" b="1" i="0" dirty="0">
              <a:effectLst/>
            </a:endParaRPr>
          </a:p>
          <a:p>
            <a:pPr marL="0" indent="0">
              <a:buNone/>
            </a:pPr>
            <a:r>
              <a:rPr lang="en-GB" b="1" i="0" dirty="0">
                <a:effectLst/>
              </a:rPr>
              <a:t> </a:t>
            </a:r>
          </a:p>
          <a:p>
            <a:pPr marL="0" indent="0">
              <a:buNone/>
            </a:pPr>
            <a:endParaRPr lang="en-GB" dirty="0"/>
          </a:p>
        </p:txBody>
      </p:sp>
      <p:sp>
        <p:nvSpPr>
          <p:cNvPr id="3" name="Slide Number Placeholder 2">
            <a:extLst>
              <a:ext uri="{FF2B5EF4-FFF2-40B4-BE49-F238E27FC236}">
                <a16:creationId xmlns:a16="http://schemas.microsoft.com/office/drawing/2014/main" id="{2A124C96-0E29-4843-839B-163AE9744D74}"/>
              </a:ext>
            </a:extLst>
          </p:cNvPr>
          <p:cNvSpPr>
            <a:spLocks noGrp="1"/>
          </p:cNvSpPr>
          <p:nvPr>
            <p:ph type="sldNum" sz="quarter" idx="12"/>
          </p:nvPr>
        </p:nvSpPr>
        <p:spPr/>
        <p:txBody>
          <a:bodyPr/>
          <a:lstStyle/>
          <a:p>
            <a:fld id="{8699F50C-BE38-4BD0-BA84-9B090E1F2B9B}" type="slidenum">
              <a:rPr lang="en-US" noProof="0" smtClean="0"/>
              <a:t>34</a:t>
            </a:fld>
            <a:endParaRPr lang="en-US" noProof="0" dirty="0"/>
          </a:p>
        </p:txBody>
      </p:sp>
      <p:pic>
        <p:nvPicPr>
          <p:cNvPr id="6" name="Picture 5">
            <a:extLst>
              <a:ext uri="{FF2B5EF4-FFF2-40B4-BE49-F238E27FC236}">
                <a16:creationId xmlns:a16="http://schemas.microsoft.com/office/drawing/2014/main" id="{8C10B77A-1739-407B-AA3E-5F3212112E27}"/>
              </a:ext>
            </a:extLst>
          </p:cNvPr>
          <p:cNvPicPr>
            <a:picLocks noChangeAspect="1"/>
          </p:cNvPicPr>
          <p:nvPr/>
        </p:nvPicPr>
        <p:blipFill>
          <a:blip r:embed="rId2"/>
          <a:stretch>
            <a:fillRect/>
          </a:stretch>
        </p:blipFill>
        <p:spPr>
          <a:xfrm>
            <a:off x="287710" y="3594993"/>
            <a:ext cx="6067425" cy="3248025"/>
          </a:xfrm>
          <a:prstGeom prst="rect">
            <a:avLst/>
          </a:prstGeom>
        </p:spPr>
      </p:pic>
      <p:sp>
        <p:nvSpPr>
          <p:cNvPr id="7" name="Rectangle: Rounded Corners 6">
            <a:extLst>
              <a:ext uri="{FF2B5EF4-FFF2-40B4-BE49-F238E27FC236}">
                <a16:creationId xmlns:a16="http://schemas.microsoft.com/office/drawing/2014/main" id="{D312CB90-3BB7-489A-9FB4-C8B2A7568304}"/>
              </a:ext>
            </a:extLst>
          </p:cNvPr>
          <p:cNvSpPr/>
          <p:nvPr/>
        </p:nvSpPr>
        <p:spPr>
          <a:xfrm>
            <a:off x="2218269" y="4405273"/>
            <a:ext cx="2206305" cy="813732"/>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70CAE56B-EABF-4899-B136-AB3FE4D3BE31}"/>
              </a:ext>
            </a:extLst>
          </p:cNvPr>
          <p:cNvPicPr>
            <a:picLocks noChangeAspect="1"/>
          </p:cNvPicPr>
          <p:nvPr/>
        </p:nvPicPr>
        <p:blipFill>
          <a:blip r:embed="rId3"/>
          <a:stretch>
            <a:fillRect/>
          </a:stretch>
        </p:blipFill>
        <p:spPr>
          <a:xfrm>
            <a:off x="7110249" y="3213090"/>
            <a:ext cx="4277710" cy="350838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4699887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B117D24-7950-D8EB-BE15-0890722E6930}"/>
              </a:ext>
            </a:extLst>
          </p:cNvPr>
          <p:cNvSpPr>
            <a:spLocks noGrp="1"/>
          </p:cNvSpPr>
          <p:nvPr>
            <p:ph type="title"/>
          </p:nvPr>
        </p:nvSpPr>
        <p:spPr/>
        <p:txBody>
          <a:bodyPr/>
          <a:lstStyle/>
          <a:p>
            <a:r>
              <a:rPr lang="en-GB" dirty="0"/>
              <a:t>CSR at the Office! </a:t>
            </a:r>
          </a:p>
        </p:txBody>
      </p:sp>
      <p:pic>
        <p:nvPicPr>
          <p:cNvPr id="9" name="Online Media 8" title="CSR at The Office">
            <a:hlinkClick r:id="" action="ppaction://media"/>
            <a:extLst>
              <a:ext uri="{FF2B5EF4-FFF2-40B4-BE49-F238E27FC236}">
                <a16:creationId xmlns:a16="http://schemas.microsoft.com/office/drawing/2014/main" id="{CA893106-C9BF-C807-2ED3-B6704C8A230F}"/>
              </a:ext>
            </a:extLst>
          </p:cNvPr>
          <p:cNvPicPr>
            <a:picLocks noGrp="1" noRot="1" noChangeAspect="1"/>
          </p:cNvPicPr>
          <p:nvPr>
            <p:ph idx="1"/>
            <a:videoFile r:link="rId1"/>
          </p:nvPr>
        </p:nvPicPr>
        <p:blipFill>
          <a:blip r:embed="rId3"/>
          <a:stretch>
            <a:fillRect/>
          </a:stretch>
        </p:blipFill>
        <p:spPr>
          <a:xfrm>
            <a:off x="1876097" y="392661"/>
            <a:ext cx="8481848" cy="6361386"/>
          </a:xfrm>
          <a:prstGeom prst="rect">
            <a:avLst/>
          </a:prstGeom>
        </p:spPr>
      </p:pic>
      <p:sp>
        <p:nvSpPr>
          <p:cNvPr id="2" name="Footer Placeholder 1">
            <a:extLst>
              <a:ext uri="{FF2B5EF4-FFF2-40B4-BE49-F238E27FC236}">
                <a16:creationId xmlns:a16="http://schemas.microsoft.com/office/drawing/2014/main" id="{3EB32AF2-BF25-7350-66A4-8EE2FD892D9F}"/>
              </a:ext>
            </a:extLst>
          </p:cNvPr>
          <p:cNvSpPr>
            <a:spLocks noGrp="1"/>
          </p:cNvSpPr>
          <p:nvPr>
            <p:ph type="ftr" sz="quarter" idx="11"/>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46DDB3EA-D981-985A-CDDE-CC07C9F11266}"/>
              </a:ext>
            </a:extLst>
          </p:cNvPr>
          <p:cNvSpPr>
            <a:spLocks noGrp="1"/>
          </p:cNvSpPr>
          <p:nvPr>
            <p:ph type="sldNum" sz="quarter" idx="12"/>
          </p:nvPr>
        </p:nvSpPr>
        <p:spPr/>
        <p:txBody>
          <a:bodyPr/>
          <a:lstStyle/>
          <a:p>
            <a:fld id="{8699F50C-BE38-4BD0-BA84-9B090E1F2B9B}" type="slidenum">
              <a:rPr lang="en-US" noProof="0" smtClean="0"/>
              <a:t>35</a:t>
            </a:fld>
            <a:endParaRPr lang="en-US" noProof="0" dirty="0"/>
          </a:p>
        </p:txBody>
      </p:sp>
    </p:spTree>
    <p:extLst>
      <p:ext uri="{BB962C8B-B14F-4D97-AF65-F5344CB8AC3E}">
        <p14:creationId xmlns:p14="http://schemas.microsoft.com/office/powerpoint/2010/main" val="9998540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1C125F-1CA7-5E24-AA4A-4AF46FA74A68}"/>
              </a:ext>
            </a:extLst>
          </p:cNvPr>
          <p:cNvSpPr>
            <a:spLocks noGrp="1"/>
          </p:cNvSpPr>
          <p:nvPr>
            <p:ph type="title"/>
          </p:nvPr>
        </p:nvSpPr>
        <p:spPr/>
        <p:txBody>
          <a:bodyPr>
            <a:normAutofit/>
          </a:bodyPr>
          <a:lstStyle/>
          <a:p>
            <a:r>
              <a:rPr lang="en-GB" dirty="0"/>
              <a:t>CSR, Corporate Social Responsibility.</a:t>
            </a:r>
          </a:p>
        </p:txBody>
      </p:sp>
      <p:sp>
        <p:nvSpPr>
          <p:cNvPr id="5" name="Content Placeholder 4">
            <a:extLst>
              <a:ext uri="{FF2B5EF4-FFF2-40B4-BE49-F238E27FC236}">
                <a16:creationId xmlns:a16="http://schemas.microsoft.com/office/drawing/2014/main" id="{60B7FC3E-D549-6D20-5B54-4CD172C774FE}"/>
              </a:ext>
            </a:extLst>
          </p:cNvPr>
          <p:cNvSpPr>
            <a:spLocks noGrp="1"/>
          </p:cNvSpPr>
          <p:nvPr>
            <p:ph idx="1"/>
          </p:nvPr>
        </p:nvSpPr>
        <p:spPr/>
        <p:txBody>
          <a:bodyPr>
            <a:normAutofit fontScale="85000" lnSpcReduction="10000"/>
          </a:bodyPr>
          <a:lstStyle/>
          <a:p>
            <a:r>
              <a:rPr lang="en-GB" sz="3200" dirty="0"/>
              <a:t>“CSR is used to describe initiatives or strategies organisations put in place to make themselves more socially accountable.”</a:t>
            </a:r>
          </a:p>
          <a:p>
            <a:r>
              <a:rPr lang="en-GB" sz="3200" dirty="0"/>
              <a:t>CSR is often used interchangeably with ESG (Environment, Social, Governance) a term that describes a criteria around which to build business ethical strategies. But they are not the same.</a:t>
            </a:r>
          </a:p>
          <a:p>
            <a:r>
              <a:rPr lang="en-GB" sz="3200" dirty="0"/>
              <a:t>CSR refers to sustainability strategies that a company employs to ensure the company operates ethically while ESG are the criteria used to measure the overall sustainability of the company.</a:t>
            </a:r>
          </a:p>
          <a:p>
            <a:pPr marL="0" indent="0">
              <a:buNone/>
            </a:pPr>
            <a:endParaRPr lang="en-GB" dirty="0"/>
          </a:p>
        </p:txBody>
      </p:sp>
      <p:sp>
        <p:nvSpPr>
          <p:cNvPr id="2" name="Footer Placeholder 1">
            <a:extLst>
              <a:ext uri="{FF2B5EF4-FFF2-40B4-BE49-F238E27FC236}">
                <a16:creationId xmlns:a16="http://schemas.microsoft.com/office/drawing/2014/main" id="{5A7CFCF5-436F-F85E-1619-EA12DF7DD03A}"/>
              </a:ext>
            </a:extLst>
          </p:cNvPr>
          <p:cNvSpPr>
            <a:spLocks noGrp="1"/>
          </p:cNvSpPr>
          <p:nvPr>
            <p:ph type="ftr" sz="quarter" idx="11"/>
          </p:nvPr>
        </p:nvSpPr>
        <p:spPr/>
        <p:txBody>
          <a:bodyPr/>
          <a:lstStyle/>
          <a:p>
            <a:r>
              <a:rPr lang="pt-BR" noProof="0"/>
              <a:t>Diligent.com, 7.June.22., Keria Farnham.</a:t>
            </a:r>
            <a:endParaRPr lang="en-US" noProof="0" dirty="0"/>
          </a:p>
        </p:txBody>
      </p:sp>
      <p:sp>
        <p:nvSpPr>
          <p:cNvPr id="3" name="Slide Number Placeholder 2">
            <a:extLst>
              <a:ext uri="{FF2B5EF4-FFF2-40B4-BE49-F238E27FC236}">
                <a16:creationId xmlns:a16="http://schemas.microsoft.com/office/drawing/2014/main" id="{F0733CEA-AE86-020B-1CF4-84ED5C38A012}"/>
              </a:ext>
            </a:extLst>
          </p:cNvPr>
          <p:cNvSpPr>
            <a:spLocks noGrp="1"/>
          </p:cNvSpPr>
          <p:nvPr>
            <p:ph type="sldNum" sz="quarter" idx="12"/>
          </p:nvPr>
        </p:nvSpPr>
        <p:spPr/>
        <p:txBody>
          <a:bodyPr/>
          <a:lstStyle/>
          <a:p>
            <a:fld id="{8699F50C-BE38-4BD0-BA84-9B090E1F2B9B}" type="slidenum">
              <a:rPr lang="en-US" noProof="0" smtClean="0"/>
              <a:t>36</a:t>
            </a:fld>
            <a:endParaRPr lang="en-US" noProof="0" dirty="0"/>
          </a:p>
        </p:txBody>
      </p:sp>
    </p:spTree>
    <p:extLst>
      <p:ext uri="{BB962C8B-B14F-4D97-AF65-F5344CB8AC3E}">
        <p14:creationId xmlns:p14="http://schemas.microsoft.com/office/powerpoint/2010/main" val="11119705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5DFA96-D29A-F68B-1942-A735925F4669}"/>
              </a:ext>
            </a:extLst>
          </p:cNvPr>
          <p:cNvSpPr>
            <a:spLocks noGrp="1"/>
          </p:cNvSpPr>
          <p:nvPr>
            <p:ph type="title"/>
          </p:nvPr>
        </p:nvSpPr>
        <p:spPr/>
        <p:txBody>
          <a:bodyPr>
            <a:normAutofit/>
          </a:bodyPr>
          <a:lstStyle/>
          <a:p>
            <a:r>
              <a:rPr lang="en-GB" dirty="0"/>
              <a:t>SDG, Sustainable Development Goals.</a:t>
            </a:r>
          </a:p>
        </p:txBody>
      </p:sp>
      <p:sp>
        <p:nvSpPr>
          <p:cNvPr id="5" name="Content Placeholder 4">
            <a:extLst>
              <a:ext uri="{FF2B5EF4-FFF2-40B4-BE49-F238E27FC236}">
                <a16:creationId xmlns:a16="http://schemas.microsoft.com/office/drawing/2014/main" id="{5E06177C-7D00-E888-7BF4-3B4F68B5208A}"/>
              </a:ext>
            </a:extLst>
          </p:cNvPr>
          <p:cNvSpPr>
            <a:spLocks noGrp="1"/>
          </p:cNvSpPr>
          <p:nvPr>
            <p:ph idx="1"/>
          </p:nvPr>
        </p:nvSpPr>
        <p:spPr/>
        <p:txBody>
          <a:bodyPr>
            <a:normAutofit fontScale="92500" lnSpcReduction="10000"/>
          </a:bodyPr>
          <a:lstStyle/>
          <a:p>
            <a:r>
              <a:rPr lang="en-GB" sz="2800" dirty="0"/>
              <a:t>In 2015 193 countries around the world agreed to the United Nation’s Sustainable Development Goals for a better world based on the 2030 Agenda for Sustainable Development. A global agreement was made to adhere to the 17 SDGs for a better world and a better future. </a:t>
            </a:r>
          </a:p>
          <a:p>
            <a:r>
              <a:rPr lang="en-GB" sz="2800" dirty="0"/>
              <a:t>How do SDGs tie in with CSR? while CSR are the strategies developed by companies, SDGs are a framework to work within to achieve these goals.</a:t>
            </a:r>
          </a:p>
          <a:p>
            <a:r>
              <a:rPr lang="en-GB" sz="2800" dirty="0"/>
              <a:t>Governments, large multi national companies, NGOs and local councils are all part of the commitment to create a better environment through the 17 SDGs by 2030.</a:t>
            </a:r>
          </a:p>
          <a:p>
            <a:endParaRPr lang="en-GB" sz="2800" dirty="0"/>
          </a:p>
          <a:p>
            <a:endParaRPr lang="en-GB" dirty="0"/>
          </a:p>
        </p:txBody>
      </p:sp>
      <p:sp>
        <p:nvSpPr>
          <p:cNvPr id="2" name="Footer Placeholder 1">
            <a:extLst>
              <a:ext uri="{FF2B5EF4-FFF2-40B4-BE49-F238E27FC236}">
                <a16:creationId xmlns:a16="http://schemas.microsoft.com/office/drawing/2014/main" id="{AF81D711-9173-0E08-8BEB-6F33B08E0A30}"/>
              </a:ext>
            </a:extLst>
          </p:cNvPr>
          <p:cNvSpPr>
            <a:spLocks noGrp="1"/>
          </p:cNvSpPr>
          <p:nvPr>
            <p:ph type="ftr" sz="quarter" idx="11"/>
          </p:nvPr>
        </p:nvSpPr>
        <p:spPr/>
        <p:txBody>
          <a:bodyPr/>
          <a:lstStyle/>
          <a:p>
            <a:r>
              <a:rPr lang="en-US" dirty="0"/>
              <a:t>WEF, </a:t>
            </a:r>
            <a:r>
              <a:rPr lang="en-US" dirty="0">
                <a:hlinkClick r:id="rId2"/>
              </a:rPr>
              <a:t>https://www.weforum.org/agenda/2015/08/3-challenges-facing-the-uns-sustainable-development-goals/</a:t>
            </a:r>
            <a:r>
              <a:rPr lang="en-US" dirty="0"/>
              <a:t> Accessed 30.10.23</a:t>
            </a:r>
            <a:endParaRPr lang="en-US" noProof="0" dirty="0"/>
          </a:p>
        </p:txBody>
      </p:sp>
      <p:sp>
        <p:nvSpPr>
          <p:cNvPr id="3" name="Slide Number Placeholder 2">
            <a:extLst>
              <a:ext uri="{FF2B5EF4-FFF2-40B4-BE49-F238E27FC236}">
                <a16:creationId xmlns:a16="http://schemas.microsoft.com/office/drawing/2014/main" id="{3A3FEE22-81C4-BA6F-624F-AC158954C33E}"/>
              </a:ext>
            </a:extLst>
          </p:cNvPr>
          <p:cNvSpPr>
            <a:spLocks noGrp="1"/>
          </p:cNvSpPr>
          <p:nvPr>
            <p:ph type="sldNum" sz="quarter" idx="12"/>
          </p:nvPr>
        </p:nvSpPr>
        <p:spPr/>
        <p:txBody>
          <a:bodyPr/>
          <a:lstStyle/>
          <a:p>
            <a:fld id="{8699F50C-BE38-4BD0-BA84-9B090E1F2B9B}" type="slidenum">
              <a:rPr lang="en-US" noProof="0" smtClean="0"/>
              <a:t>37</a:t>
            </a:fld>
            <a:endParaRPr lang="en-US" noProof="0" dirty="0"/>
          </a:p>
        </p:txBody>
      </p:sp>
    </p:spTree>
    <p:extLst>
      <p:ext uri="{BB962C8B-B14F-4D97-AF65-F5344CB8AC3E}">
        <p14:creationId xmlns:p14="http://schemas.microsoft.com/office/powerpoint/2010/main" val="18107270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7AFFC5-9F43-A163-1329-381DAB3BAF5E}"/>
              </a:ext>
            </a:extLst>
          </p:cNvPr>
          <p:cNvSpPr>
            <a:spLocks noGrp="1"/>
          </p:cNvSpPr>
          <p:nvPr>
            <p:ph type="title"/>
          </p:nvPr>
        </p:nvSpPr>
        <p:spPr/>
        <p:txBody>
          <a:bodyPr>
            <a:normAutofit/>
          </a:bodyPr>
          <a:lstStyle/>
          <a:p>
            <a:r>
              <a:rPr lang="en-GB" dirty="0"/>
              <a:t>The 17 Sustainable Development Goals.</a:t>
            </a:r>
          </a:p>
        </p:txBody>
      </p:sp>
      <p:pic>
        <p:nvPicPr>
          <p:cNvPr id="15" name="Content Placeholder 14">
            <a:extLst>
              <a:ext uri="{FF2B5EF4-FFF2-40B4-BE49-F238E27FC236}">
                <a16:creationId xmlns:a16="http://schemas.microsoft.com/office/drawing/2014/main" id="{6BD108A5-E85A-CC3A-6118-F57D1686A022}"/>
              </a:ext>
            </a:extLst>
          </p:cNvPr>
          <p:cNvPicPr>
            <a:picLocks noGrp="1" noChangeAspect="1"/>
          </p:cNvPicPr>
          <p:nvPr>
            <p:ph idx="1"/>
          </p:nvPr>
        </p:nvPicPr>
        <p:blipFill>
          <a:blip r:embed="rId2"/>
          <a:stretch>
            <a:fillRect/>
          </a:stretch>
        </p:blipFill>
        <p:spPr>
          <a:xfrm>
            <a:off x="1958009" y="1356998"/>
            <a:ext cx="7300026" cy="5642312"/>
          </a:xfrm>
        </p:spPr>
      </p:pic>
      <p:sp>
        <p:nvSpPr>
          <p:cNvPr id="2" name="Footer Placeholder 1">
            <a:extLst>
              <a:ext uri="{FF2B5EF4-FFF2-40B4-BE49-F238E27FC236}">
                <a16:creationId xmlns:a16="http://schemas.microsoft.com/office/drawing/2014/main" id="{61F1D33A-DD19-153C-4352-3B48AFCE08AB}"/>
              </a:ext>
            </a:extLst>
          </p:cNvPr>
          <p:cNvSpPr>
            <a:spLocks noGrp="1"/>
          </p:cNvSpPr>
          <p:nvPr>
            <p:ph type="ftr" sz="quarter" idx="11"/>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52745662-928C-360B-F6C7-87D395A20705}"/>
              </a:ext>
            </a:extLst>
          </p:cNvPr>
          <p:cNvSpPr>
            <a:spLocks noGrp="1"/>
          </p:cNvSpPr>
          <p:nvPr>
            <p:ph type="sldNum" sz="quarter" idx="12"/>
          </p:nvPr>
        </p:nvSpPr>
        <p:spPr/>
        <p:txBody>
          <a:bodyPr/>
          <a:lstStyle/>
          <a:p>
            <a:fld id="{8699F50C-BE38-4BD0-BA84-9B090E1F2B9B}" type="slidenum">
              <a:rPr lang="en-US" noProof="0" smtClean="0"/>
              <a:t>38</a:t>
            </a:fld>
            <a:endParaRPr lang="en-US" noProof="0" dirty="0"/>
          </a:p>
        </p:txBody>
      </p:sp>
    </p:spTree>
    <p:extLst>
      <p:ext uri="{BB962C8B-B14F-4D97-AF65-F5344CB8AC3E}">
        <p14:creationId xmlns:p14="http://schemas.microsoft.com/office/powerpoint/2010/main" val="24332376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8DDED0-D189-3555-4009-DEAF5EF74654}"/>
              </a:ext>
            </a:extLst>
          </p:cNvPr>
          <p:cNvSpPr>
            <a:spLocks noGrp="1"/>
          </p:cNvSpPr>
          <p:nvPr>
            <p:ph type="title"/>
          </p:nvPr>
        </p:nvSpPr>
        <p:spPr/>
        <p:txBody>
          <a:bodyPr>
            <a:normAutofit fontScale="90000"/>
          </a:bodyPr>
          <a:lstStyle/>
          <a:p>
            <a:r>
              <a:rPr lang="en-GB" dirty="0"/>
              <a:t>How CSR can be leveraged to achieve SDGs.</a:t>
            </a:r>
          </a:p>
        </p:txBody>
      </p:sp>
      <p:pic>
        <p:nvPicPr>
          <p:cNvPr id="6" name="Online Media 5" title="CSR and the Sustainable Development Goals">
            <a:hlinkClick r:id="" action="ppaction://media"/>
            <a:extLst>
              <a:ext uri="{FF2B5EF4-FFF2-40B4-BE49-F238E27FC236}">
                <a16:creationId xmlns:a16="http://schemas.microsoft.com/office/drawing/2014/main" id="{66C1C125-37E3-A85D-04C2-92305889F8EF}"/>
              </a:ext>
            </a:extLst>
          </p:cNvPr>
          <p:cNvPicPr>
            <a:picLocks noGrp="1" noRot="1" noChangeAspect="1"/>
          </p:cNvPicPr>
          <p:nvPr>
            <p:ph idx="1"/>
            <a:videoFile r:link="rId1"/>
          </p:nvPr>
        </p:nvPicPr>
        <p:blipFill>
          <a:blip r:embed="rId3"/>
          <a:stretch>
            <a:fillRect/>
          </a:stretch>
        </p:blipFill>
        <p:spPr>
          <a:xfrm>
            <a:off x="5461000" y="3198813"/>
            <a:ext cx="1270000" cy="717550"/>
          </a:xfrm>
          <a:prstGeom prst="rect">
            <a:avLst/>
          </a:prstGeom>
        </p:spPr>
      </p:pic>
      <p:sp>
        <p:nvSpPr>
          <p:cNvPr id="2" name="Footer Placeholder 1">
            <a:extLst>
              <a:ext uri="{FF2B5EF4-FFF2-40B4-BE49-F238E27FC236}">
                <a16:creationId xmlns:a16="http://schemas.microsoft.com/office/drawing/2014/main" id="{9D7F5B72-ADD7-C581-4160-AD4BC28EC8E4}"/>
              </a:ext>
            </a:extLst>
          </p:cNvPr>
          <p:cNvSpPr>
            <a:spLocks noGrp="1"/>
          </p:cNvSpPr>
          <p:nvPr>
            <p:ph type="ftr" sz="quarter" idx="11"/>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51BFD4F6-C4B6-ECC3-F134-7E3E91F4A5FC}"/>
              </a:ext>
            </a:extLst>
          </p:cNvPr>
          <p:cNvSpPr>
            <a:spLocks noGrp="1"/>
          </p:cNvSpPr>
          <p:nvPr>
            <p:ph type="sldNum" sz="quarter" idx="12"/>
          </p:nvPr>
        </p:nvSpPr>
        <p:spPr/>
        <p:txBody>
          <a:bodyPr/>
          <a:lstStyle/>
          <a:p>
            <a:fld id="{8699F50C-BE38-4BD0-BA84-9B090E1F2B9B}" type="slidenum">
              <a:rPr lang="en-US" noProof="0" smtClean="0"/>
              <a:t>39</a:t>
            </a:fld>
            <a:endParaRPr lang="en-US" noProof="0" dirty="0"/>
          </a:p>
        </p:txBody>
      </p:sp>
    </p:spTree>
    <p:extLst>
      <p:ext uri="{BB962C8B-B14F-4D97-AF65-F5344CB8AC3E}">
        <p14:creationId xmlns:p14="http://schemas.microsoft.com/office/powerpoint/2010/main" val="31241722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9DBA413-9424-4C8A-AD21-A55B4C6C9C39}"/>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400"/>
              <a:t>Case study for good ethical practices and contributions to SDGs, enhancing their CSR responsibilities.</a:t>
            </a:r>
          </a:p>
        </p:txBody>
      </p:sp>
      <p:sp>
        <p:nvSpPr>
          <p:cNvPr id="18" name="Text Placeholder 2">
            <a:extLst>
              <a:ext uri="{FF2B5EF4-FFF2-40B4-BE49-F238E27FC236}">
                <a16:creationId xmlns:a16="http://schemas.microsoft.com/office/drawing/2014/main" id="{D3309BC0-360A-0126-502B-BEB267123220}"/>
              </a:ext>
            </a:extLst>
          </p:cNvPr>
          <p:cNvSpPr>
            <a:spLocks noGrp="1"/>
          </p:cNvSpPr>
          <p:nvPr>
            <p:ph type="body" idx="1"/>
          </p:nvPr>
        </p:nvSpPr>
        <p:spPr>
          <a:xfrm>
            <a:off x="609600" y="1535113"/>
            <a:ext cx="5386917" cy="639762"/>
          </a:xfrm>
        </p:spPr>
        <p:txBody>
          <a:bodyPr/>
          <a:lstStyle/>
          <a:p>
            <a:endParaRPr lang="en-US"/>
          </a:p>
        </p:txBody>
      </p:sp>
      <p:sp>
        <p:nvSpPr>
          <p:cNvPr id="7" name="Content Placeholder 6">
            <a:extLst>
              <a:ext uri="{FF2B5EF4-FFF2-40B4-BE49-F238E27FC236}">
                <a16:creationId xmlns:a16="http://schemas.microsoft.com/office/drawing/2014/main" id="{E4BF8CD2-2DD7-4C48-9555-D799DD60959E}"/>
              </a:ext>
            </a:extLst>
          </p:cNvPr>
          <p:cNvSpPr>
            <a:spLocks noGrp="1"/>
          </p:cNvSpPr>
          <p:nvPr>
            <p:ph sz="half" idx="2"/>
          </p:nvPr>
        </p:nvSpPr>
        <p:spPr>
          <a:xfrm>
            <a:off x="609600" y="2174876"/>
            <a:ext cx="5386917" cy="3414365"/>
          </a:xfrm>
        </p:spPr>
        <p:style>
          <a:lnRef idx="2">
            <a:schemeClr val="dk1"/>
          </a:lnRef>
          <a:fillRef idx="1">
            <a:schemeClr val="lt1"/>
          </a:fillRef>
          <a:effectRef idx="0">
            <a:schemeClr val="dk1"/>
          </a:effectRef>
          <a:fontRef idx="minor">
            <a:schemeClr val="dk1"/>
          </a:fontRef>
        </p:style>
        <p:txBody>
          <a:bodyPr>
            <a:normAutofit/>
          </a:bodyPr>
          <a:lstStyle/>
          <a:p>
            <a:pPr>
              <a:lnSpc>
                <a:spcPct val="90000"/>
              </a:lnSpc>
            </a:pPr>
            <a:r>
              <a:rPr lang="en-GB" sz="1300">
                <a:solidFill>
                  <a:schemeClr val="tx1"/>
                </a:solidFill>
              </a:rPr>
              <a:t>Ikea has made significant investments into renewable energy in both wind and solar power, with the goal of producing as much energy as they use in any given period.</a:t>
            </a:r>
          </a:p>
          <a:p>
            <a:pPr>
              <a:lnSpc>
                <a:spcPct val="90000"/>
              </a:lnSpc>
            </a:pPr>
            <a:r>
              <a:rPr lang="en-GB" sz="1300">
                <a:solidFill>
                  <a:schemeClr val="tx1"/>
                </a:solidFill>
              </a:rPr>
              <a:t>Ikea is hoping to cut its greenhouse gas emissions by at least 80% by 2030. They do this by purchasing energy saving furniture and equipment, enhancing the energy efficiency of their facilities and promoting sustainable business practices among their suppliers.</a:t>
            </a:r>
          </a:p>
          <a:p>
            <a:pPr>
              <a:lnSpc>
                <a:spcPct val="90000"/>
              </a:lnSpc>
            </a:pPr>
            <a:r>
              <a:rPr lang="en-GB" sz="1300">
                <a:solidFill>
                  <a:schemeClr val="tx1"/>
                </a:solidFill>
              </a:rPr>
              <a:t>Ikea are adopting sustainable sourcing techniques by only purchasing FSC-certified wood which is approved by the Forest Stewardship Council UK. This wood has come from sustainably managed  forests which use responsible harvesting practices.</a:t>
            </a:r>
          </a:p>
          <a:p>
            <a:pPr>
              <a:lnSpc>
                <a:spcPct val="90000"/>
              </a:lnSpc>
            </a:pPr>
            <a:r>
              <a:rPr lang="en-GB" sz="1300">
                <a:solidFill>
                  <a:schemeClr val="tx1"/>
                </a:solidFill>
              </a:rPr>
              <a:t>Their ethical labour practices encompass their suppliers and their practises which include fair pay, secure working conditions and adherence to employees rights.</a:t>
            </a:r>
          </a:p>
          <a:p>
            <a:pPr>
              <a:lnSpc>
                <a:spcPct val="90000"/>
              </a:lnSpc>
            </a:pPr>
            <a:r>
              <a:rPr lang="en-GB" sz="1300">
                <a:solidFill>
                  <a:schemeClr val="tx1"/>
                </a:solidFill>
              </a:rPr>
              <a:t>Ikea are dedicated to their local communities by offering educational and employment training programmes. They also aid in relief efforts after natural disaster.</a:t>
            </a:r>
          </a:p>
          <a:p>
            <a:pPr>
              <a:lnSpc>
                <a:spcPct val="90000"/>
              </a:lnSpc>
            </a:pPr>
            <a:endParaRPr lang="en-GB" sz="1300">
              <a:solidFill>
                <a:schemeClr val="tx1"/>
              </a:solidFill>
            </a:endParaRPr>
          </a:p>
        </p:txBody>
      </p:sp>
      <p:sp>
        <p:nvSpPr>
          <p:cNvPr id="19" name="Text Placeholder 4">
            <a:extLst>
              <a:ext uri="{FF2B5EF4-FFF2-40B4-BE49-F238E27FC236}">
                <a16:creationId xmlns:a16="http://schemas.microsoft.com/office/drawing/2014/main" id="{DF5A52C6-B121-E3D1-5C33-0A5CE01474B4}"/>
              </a:ext>
            </a:extLst>
          </p:cNvPr>
          <p:cNvSpPr>
            <a:spLocks noGrp="1"/>
          </p:cNvSpPr>
          <p:nvPr>
            <p:ph type="body" sz="quarter" idx="3"/>
          </p:nvPr>
        </p:nvSpPr>
        <p:spPr>
          <a:xfrm>
            <a:off x="6193368" y="1535113"/>
            <a:ext cx="5389033" cy="639762"/>
          </a:xfrm>
        </p:spPr>
        <p:txBody>
          <a:bodyPr/>
          <a:lstStyle/>
          <a:p>
            <a:endParaRPr lang="en-US"/>
          </a:p>
        </p:txBody>
      </p:sp>
      <p:pic>
        <p:nvPicPr>
          <p:cNvPr id="9" name="Content Placeholder 8">
            <a:extLst>
              <a:ext uri="{FF2B5EF4-FFF2-40B4-BE49-F238E27FC236}">
                <a16:creationId xmlns:a16="http://schemas.microsoft.com/office/drawing/2014/main" id="{92CFAAE3-BDF4-95B8-B5B3-B547D7F7DCC0}"/>
              </a:ext>
            </a:extLst>
          </p:cNvPr>
          <p:cNvPicPr>
            <a:picLocks noGrp="1" noChangeAspect="1"/>
          </p:cNvPicPr>
          <p:nvPr>
            <p:ph sz="quarter" idx="4"/>
          </p:nvPr>
        </p:nvPicPr>
        <p:blipFill>
          <a:blip r:embed="rId2"/>
          <a:srcRect t="18495" r="2" b="18148"/>
          <a:stretch/>
        </p:blipFill>
        <p:spPr>
          <a:xfrm>
            <a:off x="6193368" y="2174876"/>
            <a:ext cx="5389033" cy="3414365"/>
          </a:xfrm>
          <a:noFill/>
        </p:spPr>
      </p:pic>
      <p:sp>
        <p:nvSpPr>
          <p:cNvPr id="3" name="Slide Number Placeholder 2" hidden="1">
            <a:extLst>
              <a:ext uri="{FF2B5EF4-FFF2-40B4-BE49-F238E27FC236}">
                <a16:creationId xmlns:a16="http://schemas.microsoft.com/office/drawing/2014/main" id="{B4EDA8A1-4128-4229-89A5-EE3D55E0DD45}"/>
              </a:ext>
            </a:extLst>
          </p:cNvPr>
          <p:cNvSpPr>
            <a:spLocks noGrp="1"/>
          </p:cNvSpPr>
          <p:nvPr>
            <p:ph type="sldNum" sz="quarter" idx="12"/>
          </p:nvPr>
        </p:nvSpPr>
        <p:spPr/>
        <p:txBody>
          <a:bodyPr/>
          <a:lstStyle/>
          <a:p>
            <a:pPr>
              <a:spcAft>
                <a:spcPts val="600"/>
              </a:spcAft>
            </a:pPr>
            <a:fld id="{8699F50C-BE38-4BD0-BA84-9B090E1F2B9B}" type="slidenum">
              <a:rPr lang="en-US" noProof="0" smtClean="0"/>
              <a:pPr>
                <a:spcAft>
                  <a:spcPts val="600"/>
                </a:spcAft>
              </a:pPr>
              <a:t>40</a:t>
            </a:fld>
            <a:endParaRPr lang="en-US" noProof="0"/>
          </a:p>
        </p:txBody>
      </p:sp>
    </p:spTree>
    <p:extLst>
      <p:ext uri="{BB962C8B-B14F-4D97-AF65-F5344CB8AC3E}">
        <p14:creationId xmlns:p14="http://schemas.microsoft.com/office/powerpoint/2010/main" val="15692359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31FBA-5192-D771-4FB6-F312830A59C0}"/>
              </a:ext>
            </a:extLst>
          </p:cNvPr>
          <p:cNvSpPr>
            <a:spLocks noGrp="1"/>
          </p:cNvSpPr>
          <p:nvPr>
            <p:ph type="title"/>
          </p:nvPr>
        </p:nvSpPr>
        <p:spPr/>
        <p:txBody>
          <a:bodyPr/>
          <a:lstStyle/>
          <a:p>
            <a:r>
              <a:rPr lang="en-GB" dirty="0"/>
              <a:t>Stakeholders</a:t>
            </a:r>
          </a:p>
        </p:txBody>
      </p:sp>
      <p:pic>
        <p:nvPicPr>
          <p:cNvPr id="4" name="Content Placeholder 3">
            <a:extLst>
              <a:ext uri="{FF2B5EF4-FFF2-40B4-BE49-F238E27FC236}">
                <a16:creationId xmlns:a16="http://schemas.microsoft.com/office/drawing/2014/main" id="{D58E6012-38B3-342C-0B0B-EC5F0C7AD8B1}"/>
              </a:ext>
            </a:extLst>
          </p:cNvPr>
          <p:cNvPicPr>
            <a:picLocks noGrp="1" noChangeAspect="1"/>
          </p:cNvPicPr>
          <p:nvPr>
            <p:ph idx="1"/>
          </p:nvPr>
        </p:nvPicPr>
        <p:blipFill>
          <a:blip r:embed="rId3"/>
          <a:stretch>
            <a:fillRect/>
          </a:stretch>
        </p:blipFill>
        <p:spPr>
          <a:xfrm>
            <a:off x="4471987" y="2777331"/>
            <a:ext cx="3248025" cy="1562100"/>
          </a:xfrm>
          <a:prstGeom prst="rect">
            <a:avLst/>
          </a:prstGeom>
        </p:spPr>
      </p:pic>
      <p:pic>
        <p:nvPicPr>
          <p:cNvPr id="5" name="Picture 4">
            <a:extLst>
              <a:ext uri="{FF2B5EF4-FFF2-40B4-BE49-F238E27FC236}">
                <a16:creationId xmlns:a16="http://schemas.microsoft.com/office/drawing/2014/main" id="{8B93F62F-688D-19BE-6CD0-731319C21912}"/>
              </a:ext>
            </a:extLst>
          </p:cNvPr>
          <p:cNvPicPr>
            <a:picLocks noChangeAspect="1"/>
          </p:cNvPicPr>
          <p:nvPr/>
        </p:nvPicPr>
        <p:blipFill>
          <a:blip r:embed="rId4"/>
          <a:stretch>
            <a:fillRect/>
          </a:stretch>
        </p:blipFill>
        <p:spPr>
          <a:xfrm>
            <a:off x="7750175" y="736120"/>
            <a:ext cx="3439064" cy="2289163"/>
          </a:xfrm>
          <a:prstGeom prst="rect">
            <a:avLst/>
          </a:prstGeom>
        </p:spPr>
      </p:pic>
      <p:pic>
        <p:nvPicPr>
          <p:cNvPr id="6" name="Picture 5">
            <a:extLst>
              <a:ext uri="{FF2B5EF4-FFF2-40B4-BE49-F238E27FC236}">
                <a16:creationId xmlns:a16="http://schemas.microsoft.com/office/drawing/2014/main" id="{D32E4E33-900D-21E2-D8A9-55D54E752487}"/>
              </a:ext>
            </a:extLst>
          </p:cNvPr>
          <p:cNvPicPr>
            <a:picLocks noChangeAspect="1"/>
          </p:cNvPicPr>
          <p:nvPr/>
        </p:nvPicPr>
        <p:blipFill>
          <a:blip r:embed="rId5"/>
          <a:stretch>
            <a:fillRect/>
          </a:stretch>
        </p:blipFill>
        <p:spPr>
          <a:xfrm>
            <a:off x="687597" y="4029255"/>
            <a:ext cx="2857500" cy="1905000"/>
          </a:xfrm>
          <a:prstGeom prst="rect">
            <a:avLst/>
          </a:prstGeom>
        </p:spPr>
      </p:pic>
      <p:pic>
        <p:nvPicPr>
          <p:cNvPr id="7" name="Picture 6">
            <a:extLst>
              <a:ext uri="{FF2B5EF4-FFF2-40B4-BE49-F238E27FC236}">
                <a16:creationId xmlns:a16="http://schemas.microsoft.com/office/drawing/2014/main" id="{DF207800-422D-3439-E768-F0CB68FC08ED}"/>
              </a:ext>
            </a:extLst>
          </p:cNvPr>
          <p:cNvPicPr>
            <a:picLocks noChangeAspect="1"/>
          </p:cNvPicPr>
          <p:nvPr/>
        </p:nvPicPr>
        <p:blipFill>
          <a:blip r:embed="rId6"/>
          <a:stretch>
            <a:fillRect/>
          </a:stretch>
        </p:blipFill>
        <p:spPr>
          <a:xfrm>
            <a:off x="9069387" y="3084356"/>
            <a:ext cx="2914650" cy="1838325"/>
          </a:xfrm>
          <a:prstGeom prst="rect">
            <a:avLst/>
          </a:prstGeom>
        </p:spPr>
      </p:pic>
      <p:pic>
        <p:nvPicPr>
          <p:cNvPr id="8" name="Picture 7">
            <a:extLst>
              <a:ext uri="{FF2B5EF4-FFF2-40B4-BE49-F238E27FC236}">
                <a16:creationId xmlns:a16="http://schemas.microsoft.com/office/drawing/2014/main" id="{0B2A3852-BA84-D02C-A8B8-D4D83746C692}"/>
              </a:ext>
            </a:extLst>
          </p:cNvPr>
          <p:cNvPicPr>
            <a:picLocks noChangeAspect="1"/>
          </p:cNvPicPr>
          <p:nvPr/>
        </p:nvPicPr>
        <p:blipFill>
          <a:blip r:embed="rId7"/>
          <a:stretch>
            <a:fillRect/>
          </a:stretch>
        </p:blipFill>
        <p:spPr>
          <a:xfrm>
            <a:off x="9396203" y="5032236"/>
            <a:ext cx="1752078" cy="1752078"/>
          </a:xfrm>
          <a:prstGeom prst="rect">
            <a:avLst/>
          </a:prstGeom>
        </p:spPr>
      </p:pic>
      <p:pic>
        <p:nvPicPr>
          <p:cNvPr id="9" name="Picture 8">
            <a:extLst>
              <a:ext uri="{FF2B5EF4-FFF2-40B4-BE49-F238E27FC236}">
                <a16:creationId xmlns:a16="http://schemas.microsoft.com/office/drawing/2014/main" id="{859A873C-C537-B7D9-A055-6084556CB8B7}"/>
              </a:ext>
            </a:extLst>
          </p:cNvPr>
          <p:cNvPicPr>
            <a:picLocks noChangeAspect="1"/>
          </p:cNvPicPr>
          <p:nvPr/>
        </p:nvPicPr>
        <p:blipFill>
          <a:blip r:embed="rId8"/>
          <a:stretch>
            <a:fillRect/>
          </a:stretch>
        </p:blipFill>
        <p:spPr>
          <a:xfrm>
            <a:off x="6116397" y="1727360"/>
            <a:ext cx="1952625" cy="1714500"/>
          </a:xfrm>
          <a:prstGeom prst="rect">
            <a:avLst/>
          </a:prstGeom>
        </p:spPr>
      </p:pic>
      <p:pic>
        <p:nvPicPr>
          <p:cNvPr id="10" name="Picture 9">
            <a:extLst>
              <a:ext uri="{FF2B5EF4-FFF2-40B4-BE49-F238E27FC236}">
                <a16:creationId xmlns:a16="http://schemas.microsoft.com/office/drawing/2014/main" id="{A5CFC761-393E-AC62-3BAF-F9CB9E769595}"/>
              </a:ext>
            </a:extLst>
          </p:cNvPr>
          <p:cNvPicPr>
            <a:picLocks noChangeAspect="1"/>
          </p:cNvPicPr>
          <p:nvPr/>
        </p:nvPicPr>
        <p:blipFill>
          <a:blip r:embed="rId9"/>
          <a:stretch>
            <a:fillRect/>
          </a:stretch>
        </p:blipFill>
        <p:spPr>
          <a:xfrm>
            <a:off x="2939571" y="1651160"/>
            <a:ext cx="2809875" cy="1866900"/>
          </a:xfrm>
          <a:prstGeom prst="rect">
            <a:avLst/>
          </a:prstGeom>
        </p:spPr>
      </p:pic>
      <p:pic>
        <p:nvPicPr>
          <p:cNvPr id="11" name="Picture 10">
            <a:extLst>
              <a:ext uri="{FF2B5EF4-FFF2-40B4-BE49-F238E27FC236}">
                <a16:creationId xmlns:a16="http://schemas.microsoft.com/office/drawing/2014/main" id="{0EE9EB4B-F936-292B-3D5E-D2B8E76A8985}"/>
              </a:ext>
            </a:extLst>
          </p:cNvPr>
          <p:cNvPicPr>
            <a:picLocks noChangeAspect="1"/>
          </p:cNvPicPr>
          <p:nvPr/>
        </p:nvPicPr>
        <p:blipFill>
          <a:blip r:embed="rId10"/>
          <a:stretch>
            <a:fillRect/>
          </a:stretch>
        </p:blipFill>
        <p:spPr>
          <a:xfrm>
            <a:off x="6815137" y="4567327"/>
            <a:ext cx="2219325" cy="1714500"/>
          </a:xfrm>
          <a:prstGeom prst="rect">
            <a:avLst/>
          </a:prstGeom>
        </p:spPr>
      </p:pic>
      <p:pic>
        <p:nvPicPr>
          <p:cNvPr id="12" name="Picture 11">
            <a:extLst>
              <a:ext uri="{FF2B5EF4-FFF2-40B4-BE49-F238E27FC236}">
                <a16:creationId xmlns:a16="http://schemas.microsoft.com/office/drawing/2014/main" id="{2F1B1D47-74C0-3858-9DC3-DE1047868708}"/>
              </a:ext>
            </a:extLst>
          </p:cNvPr>
          <p:cNvPicPr>
            <a:picLocks noChangeAspect="1"/>
          </p:cNvPicPr>
          <p:nvPr/>
        </p:nvPicPr>
        <p:blipFill>
          <a:blip r:embed="rId11"/>
          <a:stretch>
            <a:fillRect/>
          </a:stretch>
        </p:blipFill>
        <p:spPr>
          <a:xfrm>
            <a:off x="3681621" y="4495889"/>
            <a:ext cx="2771775" cy="1857375"/>
          </a:xfrm>
          <a:prstGeom prst="rect">
            <a:avLst/>
          </a:prstGeom>
        </p:spPr>
      </p:pic>
      <p:pic>
        <p:nvPicPr>
          <p:cNvPr id="13" name="Picture 12">
            <a:extLst>
              <a:ext uri="{FF2B5EF4-FFF2-40B4-BE49-F238E27FC236}">
                <a16:creationId xmlns:a16="http://schemas.microsoft.com/office/drawing/2014/main" id="{68AB7BB6-580E-CAAE-613B-391EA9E6E39D}"/>
              </a:ext>
            </a:extLst>
          </p:cNvPr>
          <p:cNvPicPr>
            <a:picLocks noChangeAspect="1"/>
          </p:cNvPicPr>
          <p:nvPr/>
        </p:nvPicPr>
        <p:blipFill>
          <a:blip r:embed="rId12"/>
          <a:stretch>
            <a:fillRect/>
          </a:stretch>
        </p:blipFill>
        <p:spPr>
          <a:xfrm>
            <a:off x="9792178" y="269165"/>
            <a:ext cx="1849034" cy="1692447"/>
          </a:xfrm>
          <a:prstGeom prst="rect">
            <a:avLst/>
          </a:prstGeom>
        </p:spPr>
      </p:pic>
      <p:pic>
        <p:nvPicPr>
          <p:cNvPr id="14" name="Picture 13">
            <a:extLst>
              <a:ext uri="{FF2B5EF4-FFF2-40B4-BE49-F238E27FC236}">
                <a16:creationId xmlns:a16="http://schemas.microsoft.com/office/drawing/2014/main" id="{26594802-8185-BA04-EB77-7E303D9F4BBF}"/>
              </a:ext>
            </a:extLst>
          </p:cNvPr>
          <p:cNvPicPr>
            <a:picLocks noChangeAspect="1"/>
          </p:cNvPicPr>
          <p:nvPr/>
        </p:nvPicPr>
        <p:blipFill>
          <a:blip r:embed="rId13"/>
          <a:stretch>
            <a:fillRect/>
          </a:stretch>
        </p:blipFill>
        <p:spPr>
          <a:xfrm>
            <a:off x="244719" y="1734538"/>
            <a:ext cx="2500995" cy="2016373"/>
          </a:xfrm>
          <a:prstGeom prst="rect">
            <a:avLst/>
          </a:prstGeom>
        </p:spPr>
      </p:pic>
    </p:spTree>
    <p:extLst>
      <p:ext uri="{BB962C8B-B14F-4D97-AF65-F5344CB8AC3E}">
        <p14:creationId xmlns:p14="http://schemas.microsoft.com/office/powerpoint/2010/main" val="15606224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D29CAF-AD48-4EE4-9E27-674A10E71A08}"/>
              </a:ext>
            </a:extLst>
          </p:cNvPr>
          <p:cNvSpPr>
            <a:spLocks noGrp="1"/>
          </p:cNvSpPr>
          <p:nvPr>
            <p:ph type="title"/>
          </p:nvPr>
        </p:nvSpPr>
        <p:spPr/>
        <p:txBody>
          <a:bodyPr/>
          <a:lstStyle/>
          <a:p>
            <a:r>
              <a:rPr lang="en-GB" dirty="0"/>
              <a:t>Stakeholders </a:t>
            </a:r>
          </a:p>
        </p:txBody>
      </p:sp>
      <p:sp>
        <p:nvSpPr>
          <p:cNvPr id="3" name="Slide Number Placeholder 2">
            <a:extLst>
              <a:ext uri="{FF2B5EF4-FFF2-40B4-BE49-F238E27FC236}">
                <a16:creationId xmlns:a16="http://schemas.microsoft.com/office/drawing/2014/main" id="{FCD43614-DD13-4E6C-A02F-6262FE8804EC}"/>
              </a:ext>
            </a:extLst>
          </p:cNvPr>
          <p:cNvSpPr>
            <a:spLocks noGrp="1"/>
          </p:cNvSpPr>
          <p:nvPr>
            <p:ph type="sldNum" sz="quarter" idx="12"/>
          </p:nvPr>
        </p:nvSpPr>
        <p:spPr/>
        <p:txBody>
          <a:bodyPr/>
          <a:lstStyle/>
          <a:p>
            <a:fld id="{8699F50C-BE38-4BD0-BA84-9B090E1F2B9B}" type="slidenum">
              <a:rPr lang="en-US" noProof="0" smtClean="0"/>
              <a:t>42</a:t>
            </a:fld>
            <a:endParaRPr lang="en-US" noProof="0" dirty="0"/>
          </a:p>
        </p:txBody>
      </p:sp>
      <p:sp>
        <p:nvSpPr>
          <p:cNvPr id="7" name="Rounded Rectangular Callout 1">
            <a:extLst>
              <a:ext uri="{FF2B5EF4-FFF2-40B4-BE49-F238E27FC236}">
                <a16:creationId xmlns:a16="http://schemas.microsoft.com/office/drawing/2014/main" id="{C80BCECB-C7CF-4409-9013-08ECAEC58E8F}"/>
              </a:ext>
            </a:extLst>
          </p:cNvPr>
          <p:cNvSpPr/>
          <p:nvPr/>
        </p:nvSpPr>
        <p:spPr>
          <a:xfrm>
            <a:off x="1795661" y="1866512"/>
            <a:ext cx="8424862" cy="3529013"/>
          </a:xfrm>
          <a:prstGeom prst="wedgeRoundRectCallout">
            <a:avLst>
              <a:gd name="adj1" fmla="val -57815"/>
              <a:gd name="adj2" fmla="val 77761"/>
              <a:gd name="adj3" fmla="val 16667"/>
            </a:avLst>
          </a:prstGeom>
          <a:solidFill>
            <a:schemeClr val="accent2">
              <a:lumMod val="40000"/>
              <a:lumOff val="6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FontTx/>
              <a:buNone/>
            </a:pPr>
            <a:r>
              <a:rPr lang="en-GB" altLang="en-US" sz="2500" b="1" i="1" dirty="0">
                <a:solidFill>
                  <a:schemeClr val="tx1"/>
                </a:solidFill>
              </a:rPr>
              <a:t> “ A stakeholder is anyone concerned with how an organisation operates, and who is going to be affected”</a:t>
            </a:r>
          </a:p>
          <a:p>
            <a:pPr>
              <a:buFontTx/>
              <a:buNone/>
            </a:pPr>
            <a:endParaRPr lang="en-GB" altLang="en-US" b="1" i="1" dirty="0">
              <a:solidFill>
                <a:schemeClr val="tx1"/>
              </a:solidFill>
            </a:endParaRPr>
          </a:p>
          <a:p>
            <a:pPr>
              <a:buFontTx/>
              <a:buNone/>
            </a:pPr>
            <a:endParaRPr lang="en-GB" altLang="en-US" b="1" i="1" dirty="0">
              <a:solidFill>
                <a:schemeClr val="tx1"/>
              </a:solidFill>
            </a:endParaRPr>
          </a:p>
          <a:p>
            <a:pPr>
              <a:buFontTx/>
              <a:buNone/>
            </a:pPr>
            <a:endParaRPr lang="en-GB" altLang="en-US" b="1" i="1" dirty="0">
              <a:solidFill>
                <a:schemeClr val="tx1"/>
              </a:solidFill>
            </a:endParaRPr>
          </a:p>
          <a:p>
            <a:pPr>
              <a:buFontTx/>
              <a:buNone/>
            </a:pPr>
            <a:r>
              <a:rPr lang="en-GB" altLang="en-US" sz="1200" b="1" dirty="0">
                <a:solidFill>
                  <a:schemeClr val="tx1"/>
                </a:solidFill>
              </a:rPr>
              <a:t>(Source: Huczynski &amp; Buchanan (2019), Organisational Behaviour)</a:t>
            </a:r>
            <a:endParaRPr lang="en-US" altLang="en-US" sz="1200" b="1" dirty="0">
              <a:solidFill>
                <a:schemeClr val="tx1"/>
              </a:solidFill>
            </a:endParaRPr>
          </a:p>
        </p:txBody>
      </p:sp>
    </p:spTree>
    <p:extLst>
      <p:ext uri="{BB962C8B-B14F-4D97-AF65-F5344CB8AC3E}">
        <p14:creationId xmlns:p14="http://schemas.microsoft.com/office/powerpoint/2010/main" val="32747852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13D3E0-06AA-413A-BD2F-1DEB2F6006C1}"/>
              </a:ext>
            </a:extLst>
          </p:cNvPr>
          <p:cNvSpPr>
            <a:spLocks noGrp="1"/>
          </p:cNvSpPr>
          <p:nvPr>
            <p:ph type="title"/>
          </p:nvPr>
        </p:nvSpPr>
        <p:spPr/>
        <p:txBody>
          <a:bodyPr anchor="b">
            <a:normAutofit/>
          </a:bodyPr>
          <a:lstStyle/>
          <a:p>
            <a:r>
              <a:rPr lang="en-GB" dirty="0"/>
              <a:t>Stakeholders </a:t>
            </a:r>
          </a:p>
        </p:txBody>
      </p:sp>
      <p:sp>
        <p:nvSpPr>
          <p:cNvPr id="3" name="Slide Number Placeholder 2">
            <a:extLst>
              <a:ext uri="{FF2B5EF4-FFF2-40B4-BE49-F238E27FC236}">
                <a16:creationId xmlns:a16="http://schemas.microsoft.com/office/drawing/2014/main" id="{10CACBBB-13AE-4F4A-9A99-E01A20E3D6E3}"/>
              </a:ext>
            </a:extLst>
          </p:cNvPr>
          <p:cNvSpPr>
            <a:spLocks noGrp="1"/>
          </p:cNvSpPr>
          <p:nvPr>
            <p:ph type="sldNum" sz="quarter" idx="12"/>
          </p:nvPr>
        </p:nvSpPr>
        <p:spPr/>
        <p:txBody>
          <a:bodyPr anchor="ctr">
            <a:normAutofit/>
          </a:bodyPr>
          <a:lstStyle/>
          <a:p>
            <a:pPr>
              <a:spcAft>
                <a:spcPts val="600"/>
              </a:spcAft>
            </a:pPr>
            <a:fld id="{8699F50C-BE38-4BD0-BA84-9B090E1F2B9B}" type="slidenum">
              <a:rPr lang="en-US" noProof="0" smtClean="0"/>
              <a:pPr>
                <a:spcAft>
                  <a:spcPts val="600"/>
                </a:spcAft>
              </a:pPr>
              <a:t>43</a:t>
            </a:fld>
            <a:endParaRPr lang="en-US" noProof="0"/>
          </a:p>
        </p:txBody>
      </p:sp>
      <p:graphicFrame>
        <p:nvGraphicFramePr>
          <p:cNvPr id="10" name="Text Placeholder 7">
            <a:extLst>
              <a:ext uri="{FF2B5EF4-FFF2-40B4-BE49-F238E27FC236}">
                <a16:creationId xmlns:a16="http://schemas.microsoft.com/office/drawing/2014/main" id="{D9531F27-756A-4F89-BDC3-569D5C0E875C}"/>
              </a:ext>
            </a:extLst>
          </p:cNvPr>
          <p:cNvGraphicFramePr/>
          <p:nvPr/>
        </p:nvGraphicFramePr>
        <p:xfrm>
          <a:off x="518678"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35224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A2BB36-2746-5214-2C5C-E2B3E3455C44}"/>
              </a:ext>
            </a:extLst>
          </p:cNvPr>
          <p:cNvSpPr>
            <a:spLocks noGrp="1"/>
          </p:cNvSpPr>
          <p:nvPr>
            <p:ph type="title"/>
          </p:nvPr>
        </p:nvSpPr>
        <p:spPr/>
        <p:txBody>
          <a:bodyPr/>
          <a:lstStyle/>
          <a:p>
            <a:r>
              <a:rPr lang="en-GB" dirty="0"/>
              <a:t>Stakeholders</a:t>
            </a:r>
          </a:p>
        </p:txBody>
      </p:sp>
      <p:sp>
        <p:nvSpPr>
          <p:cNvPr id="5" name="Content Placeholder 4">
            <a:extLst>
              <a:ext uri="{FF2B5EF4-FFF2-40B4-BE49-F238E27FC236}">
                <a16:creationId xmlns:a16="http://schemas.microsoft.com/office/drawing/2014/main" id="{F0D9989C-08FE-05F9-BA18-1496C02C000C}"/>
              </a:ext>
            </a:extLst>
          </p:cNvPr>
          <p:cNvSpPr>
            <a:spLocks noGrp="1"/>
          </p:cNvSpPr>
          <p:nvPr>
            <p:ph idx="1"/>
          </p:nvPr>
        </p:nvSpPr>
        <p:spPr/>
        <p:txBody>
          <a:bodyPr>
            <a:normAutofit fontScale="92500" lnSpcReduction="10000"/>
          </a:bodyPr>
          <a:lstStyle/>
          <a:p>
            <a:r>
              <a:rPr lang="en-GB" sz="3600" dirty="0"/>
              <a:t>Can also be Primary or Secondary.</a:t>
            </a:r>
          </a:p>
          <a:p>
            <a:endParaRPr lang="en-GB" sz="3600" dirty="0"/>
          </a:p>
          <a:p>
            <a:r>
              <a:rPr lang="en-GB" sz="3600" dirty="0"/>
              <a:t>Primary are usually the highest level of interest in the company, also known as key stakeholders.</a:t>
            </a:r>
          </a:p>
          <a:p>
            <a:endParaRPr lang="en-GB" sz="3600" dirty="0"/>
          </a:p>
          <a:p>
            <a:r>
              <a:rPr lang="en-GB" sz="3600" dirty="0"/>
              <a:t>Secondary are usually the services involved with administrative duties, financial or legal duties.</a:t>
            </a:r>
          </a:p>
        </p:txBody>
      </p:sp>
      <p:sp>
        <p:nvSpPr>
          <p:cNvPr id="2" name="Footer Placeholder 1">
            <a:extLst>
              <a:ext uri="{FF2B5EF4-FFF2-40B4-BE49-F238E27FC236}">
                <a16:creationId xmlns:a16="http://schemas.microsoft.com/office/drawing/2014/main" id="{269AC6F3-9A05-C894-CE29-E86E62FBC96D}"/>
              </a:ext>
            </a:extLst>
          </p:cNvPr>
          <p:cNvSpPr>
            <a:spLocks noGrp="1"/>
          </p:cNvSpPr>
          <p:nvPr>
            <p:ph type="ftr" sz="quarter" idx="11"/>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97947563-73B6-4576-1CF4-94D52245110D}"/>
              </a:ext>
            </a:extLst>
          </p:cNvPr>
          <p:cNvSpPr>
            <a:spLocks noGrp="1"/>
          </p:cNvSpPr>
          <p:nvPr>
            <p:ph type="sldNum" sz="quarter" idx="12"/>
          </p:nvPr>
        </p:nvSpPr>
        <p:spPr/>
        <p:txBody>
          <a:bodyPr/>
          <a:lstStyle/>
          <a:p>
            <a:fld id="{8699F50C-BE38-4BD0-BA84-9B090E1F2B9B}" type="slidenum">
              <a:rPr lang="en-US" noProof="0" smtClean="0"/>
              <a:t>44</a:t>
            </a:fld>
            <a:endParaRPr lang="en-US" noProof="0" dirty="0"/>
          </a:p>
        </p:txBody>
      </p:sp>
    </p:spTree>
    <p:extLst>
      <p:ext uri="{BB962C8B-B14F-4D97-AF65-F5344CB8AC3E}">
        <p14:creationId xmlns:p14="http://schemas.microsoft.com/office/powerpoint/2010/main" val="1105016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B8C767-7B20-E290-6F87-834711F4ACE3}"/>
              </a:ext>
            </a:extLst>
          </p:cNvPr>
          <p:cNvSpPr>
            <a:spLocks noGrp="1"/>
          </p:cNvSpPr>
          <p:nvPr>
            <p:ph type="title"/>
          </p:nvPr>
        </p:nvSpPr>
        <p:spPr/>
        <p:txBody>
          <a:bodyPr/>
          <a:lstStyle/>
          <a:p>
            <a:r>
              <a:rPr lang="en-GB" dirty="0"/>
              <a:t>Stakeholders</a:t>
            </a:r>
          </a:p>
        </p:txBody>
      </p:sp>
      <p:sp>
        <p:nvSpPr>
          <p:cNvPr id="5" name="Content Placeholder 4">
            <a:extLst>
              <a:ext uri="{FF2B5EF4-FFF2-40B4-BE49-F238E27FC236}">
                <a16:creationId xmlns:a16="http://schemas.microsoft.com/office/drawing/2014/main" id="{9232E308-B662-D41F-3099-585E2379FF5A}"/>
              </a:ext>
            </a:extLst>
          </p:cNvPr>
          <p:cNvSpPr>
            <a:spLocks noGrp="1"/>
          </p:cNvSpPr>
          <p:nvPr>
            <p:ph idx="1"/>
          </p:nvPr>
        </p:nvSpPr>
        <p:spPr/>
        <p:txBody>
          <a:bodyPr>
            <a:normAutofit fontScale="92500" lnSpcReduction="20000"/>
          </a:bodyPr>
          <a:lstStyle/>
          <a:p>
            <a:r>
              <a:rPr lang="en-GB" sz="3600" dirty="0"/>
              <a:t>Can be Direct or Indirect.</a:t>
            </a:r>
          </a:p>
          <a:p>
            <a:endParaRPr lang="en-GB" sz="3600" dirty="0"/>
          </a:p>
          <a:p>
            <a:r>
              <a:rPr lang="en-GB" sz="3600" dirty="0"/>
              <a:t>Direct are people involved with the direct running of the company like the employees.</a:t>
            </a:r>
          </a:p>
          <a:p>
            <a:pPr marL="0" indent="0">
              <a:buNone/>
            </a:pPr>
            <a:endParaRPr lang="en-GB" sz="3600" dirty="0"/>
          </a:p>
          <a:p>
            <a:r>
              <a:rPr lang="en-GB" sz="3600" dirty="0"/>
              <a:t>Indirect mostly concern themselves with the finished product like pricing packaging and availability, such as customers.</a:t>
            </a:r>
          </a:p>
        </p:txBody>
      </p:sp>
      <p:sp>
        <p:nvSpPr>
          <p:cNvPr id="2" name="Footer Placeholder 1">
            <a:extLst>
              <a:ext uri="{FF2B5EF4-FFF2-40B4-BE49-F238E27FC236}">
                <a16:creationId xmlns:a16="http://schemas.microsoft.com/office/drawing/2014/main" id="{2F528631-734D-5896-68B6-A01284111278}"/>
              </a:ext>
            </a:extLst>
          </p:cNvPr>
          <p:cNvSpPr>
            <a:spLocks noGrp="1"/>
          </p:cNvSpPr>
          <p:nvPr>
            <p:ph type="ftr" sz="quarter" idx="11"/>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886ACF0-25AC-0F3C-E824-3B6189F0D730}"/>
              </a:ext>
            </a:extLst>
          </p:cNvPr>
          <p:cNvSpPr>
            <a:spLocks noGrp="1"/>
          </p:cNvSpPr>
          <p:nvPr>
            <p:ph type="sldNum" sz="quarter" idx="12"/>
          </p:nvPr>
        </p:nvSpPr>
        <p:spPr/>
        <p:txBody>
          <a:bodyPr/>
          <a:lstStyle/>
          <a:p>
            <a:fld id="{8699F50C-BE38-4BD0-BA84-9B090E1F2B9B}" type="slidenum">
              <a:rPr lang="en-US" noProof="0" smtClean="0"/>
              <a:t>45</a:t>
            </a:fld>
            <a:endParaRPr lang="en-US" noProof="0" dirty="0"/>
          </a:p>
        </p:txBody>
      </p:sp>
    </p:spTree>
    <p:extLst>
      <p:ext uri="{BB962C8B-B14F-4D97-AF65-F5344CB8AC3E}">
        <p14:creationId xmlns:p14="http://schemas.microsoft.com/office/powerpoint/2010/main" val="483027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E9B053-5C1E-46C2-BC35-9E96E2C83790}"/>
              </a:ext>
            </a:extLst>
          </p:cNvPr>
          <p:cNvSpPr>
            <a:spLocks noGrp="1"/>
          </p:cNvSpPr>
          <p:nvPr>
            <p:ph type="title"/>
          </p:nvPr>
        </p:nvSpPr>
        <p:spPr>
          <a:xfrm>
            <a:off x="518678" y="482"/>
            <a:ext cx="8333222" cy="1147969"/>
          </a:xfrm>
        </p:spPr>
        <p:txBody>
          <a:bodyPr/>
          <a:lstStyle/>
          <a:p>
            <a:r>
              <a:rPr lang="en-GB" dirty="0"/>
              <a:t>Stakeholder Analysis </a:t>
            </a:r>
          </a:p>
        </p:txBody>
      </p:sp>
      <p:sp>
        <p:nvSpPr>
          <p:cNvPr id="3" name="Slide Number Placeholder 2">
            <a:extLst>
              <a:ext uri="{FF2B5EF4-FFF2-40B4-BE49-F238E27FC236}">
                <a16:creationId xmlns:a16="http://schemas.microsoft.com/office/drawing/2014/main" id="{03950650-3B88-40B8-B7D7-00FB04A693BA}"/>
              </a:ext>
            </a:extLst>
          </p:cNvPr>
          <p:cNvSpPr>
            <a:spLocks noGrp="1"/>
          </p:cNvSpPr>
          <p:nvPr>
            <p:ph type="sldNum" sz="quarter" idx="12"/>
          </p:nvPr>
        </p:nvSpPr>
        <p:spPr/>
        <p:txBody>
          <a:bodyPr/>
          <a:lstStyle/>
          <a:p>
            <a:fld id="{8699F50C-BE38-4BD0-BA84-9B090E1F2B9B}" type="slidenum">
              <a:rPr lang="en-US" noProof="0" smtClean="0"/>
              <a:t>46</a:t>
            </a:fld>
            <a:endParaRPr lang="en-US" noProof="0" dirty="0"/>
          </a:p>
        </p:txBody>
      </p:sp>
      <p:pic>
        <p:nvPicPr>
          <p:cNvPr id="7" name="Picture 6" descr="Graphical user interface&#10;&#10;Description automatically generated">
            <a:extLst>
              <a:ext uri="{FF2B5EF4-FFF2-40B4-BE49-F238E27FC236}">
                <a16:creationId xmlns:a16="http://schemas.microsoft.com/office/drawing/2014/main" id="{930CD671-C7E3-43C6-A035-3BF3550B0B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2" y="1178268"/>
            <a:ext cx="5316478" cy="5400600"/>
          </a:xfrm>
          <a:prstGeom prst="rect">
            <a:avLst/>
          </a:prstGeom>
        </p:spPr>
      </p:pic>
      <p:sp>
        <p:nvSpPr>
          <p:cNvPr id="9" name="TextBox 8">
            <a:extLst>
              <a:ext uri="{FF2B5EF4-FFF2-40B4-BE49-F238E27FC236}">
                <a16:creationId xmlns:a16="http://schemas.microsoft.com/office/drawing/2014/main" id="{77D7341A-6541-4F49-99B9-F6E2422661A3}"/>
              </a:ext>
            </a:extLst>
          </p:cNvPr>
          <p:cNvSpPr txBox="1"/>
          <p:nvPr/>
        </p:nvSpPr>
        <p:spPr>
          <a:xfrm>
            <a:off x="6096000" y="2630887"/>
            <a:ext cx="3504845" cy="258532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b="1" dirty="0" err="1">
                <a:solidFill>
                  <a:schemeClr val="accent1"/>
                </a:solidFill>
              </a:rPr>
              <a:t>Mendelow</a:t>
            </a:r>
            <a:r>
              <a:rPr lang="en-GB" b="1" dirty="0">
                <a:solidFill>
                  <a:schemeClr val="accent1"/>
                </a:solidFill>
              </a:rPr>
              <a:t> Matrix</a:t>
            </a:r>
          </a:p>
          <a:p>
            <a:endParaRPr lang="en-GB" dirty="0"/>
          </a:p>
          <a:p>
            <a:r>
              <a:rPr lang="en-GB" dirty="0">
                <a:solidFill>
                  <a:schemeClr val="accent1"/>
                </a:solidFill>
              </a:rPr>
              <a:t>A</a:t>
            </a:r>
            <a:r>
              <a:rPr lang="en-GB" dirty="0"/>
              <a:t> – Minimal Effort</a:t>
            </a:r>
          </a:p>
          <a:p>
            <a:endParaRPr lang="en-GB" dirty="0"/>
          </a:p>
          <a:p>
            <a:r>
              <a:rPr lang="en-GB" dirty="0">
                <a:solidFill>
                  <a:schemeClr val="accent1"/>
                </a:solidFill>
              </a:rPr>
              <a:t>B</a:t>
            </a:r>
            <a:r>
              <a:rPr lang="en-GB" dirty="0"/>
              <a:t> – Keep Informed</a:t>
            </a:r>
          </a:p>
          <a:p>
            <a:endParaRPr lang="en-GB" dirty="0"/>
          </a:p>
          <a:p>
            <a:r>
              <a:rPr lang="en-GB" dirty="0">
                <a:solidFill>
                  <a:schemeClr val="accent1"/>
                </a:solidFill>
              </a:rPr>
              <a:t>C </a:t>
            </a:r>
            <a:r>
              <a:rPr lang="en-GB" dirty="0"/>
              <a:t>– Keep Satisfied</a:t>
            </a:r>
          </a:p>
          <a:p>
            <a:endParaRPr lang="en-GB" dirty="0"/>
          </a:p>
          <a:p>
            <a:r>
              <a:rPr lang="en-GB" dirty="0">
                <a:solidFill>
                  <a:schemeClr val="accent1"/>
                </a:solidFill>
              </a:rPr>
              <a:t>D</a:t>
            </a:r>
            <a:r>
              <a:rPr lang="en-GB" dirty="0"/>
              <a:t> – Key Players</a:t>
            </a:r>
          </a:p>
        </p:txBody>
      </p:sp>
    </p:spTree>
    <p:extLst>
      <p:ext uri="{BB962C8B-B14F-4D97-AF65-F5344CB8AC3E}">
        <p14:creationId xmlns:p14="http://schemas.microsoft.com/office/powerpoint/2010/main" val="7349547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101FB7-BFDB-4227-A8DC-C52B59F254DD}"/>
              </a:ext>
            </a:extLst>
          </p:cNvPr>
          <p:cNvSpPr>
            <a:spLocks noGrp="1"/>
          </p:cNvSpPr>
          <p:nvPr>
            <p:ph type="title"/>
          </p:nvPr>
        </p:nvSpPr>
        <p:spPr/>
        <p:txBody>
          <a:bodyPr anchor="b">
            <a:normAutofit/>
          </a:bodyPr>
          <a:lstStyle/>
          <a:p>
            <a:r>
              <a:rPr lang="en-GB" dirty="0"/>
              <a:t>Levels of Stakeholder</a:t>
            </a:r>
          </a:p>
        </p:txBody>
      </p:sp>
      <p:graphicFrame>
        <p:nvGraphicFramePr>
          <p:cNvPr id="7" name="Content Placeholder 4">
            <a:extLst>
              <a:ext uri="{FF2B5EF4-FFF2-40B4-BE49-F238E27FC236}">
                <a16:creationId xmlns:a16="http://schemas.microsoft.com/office/drawing/2014/main" id="{CBAE5302-00A7-4BA6-8FAE-181F5B253B72}"/>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FE5E98D3-A3A3-49AE-9A13-7FA1CDF8A145}"/>
              </a:ext>
            </a:extLst>
          </p:cNvPr>
          <p:cNvSpPr>
            <a:spLocks noGrp="1"/>
          </p:cNvSpPr>
          <p:nvPr>
            <p:ph type="sldNum" sz="quarter" idx="12"/>
          </p:nvPr>
        </p:nvSpPr>
        <p:spPr/>
        <p:txBody>
          <a:bodyPr anchor="ctr">
            <a:normAutofit/>
          </a:bodyPr>
          <a:lstStyle/>
          <a:p>
            <a:pPr>
              <a:spcAft>
                <a:spcPts val="600"/>
              </a:spcAft>
            </a:pPr>
            <a:fld id="{8699F50C-BE38-4BD0-BA84-9B090E1F2B9B}" type="slidenum">
              <a:rPr lang="en-US" noProof="0" smtClean="0"/>
              <a:pPr>
                <a:spcAft>
                  <a:spcPts val="600"/>
                </a:spcAft>
              </a:pPr>
              <a:t>47</a:t>
            </a:fld>
            <a:endParaRPr lang="en-US" noProof="0"/>
          </a:p>
        </p:txBody>
      </p:sp>
    </p:spTree>
    <p:extLst>
      <p:ext uri="{BB962C8B-B14F-4D97-AF65-F5344CB8AC3E}">
        <p14:creationId xmlns:p14="http://schemas.microsoft.com/office/powerpoint/2010/main" val="31627064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70048C77-FDB6-4C04-ABC4-A1EA01B5ADD5}"/>
              </a:ext>
            </a:extLst>
          </p:cNvPr>
          <p:cNvSpPr>
            <a:spLocks noGrp="1"/>
          </p:cNvSpPr>
          <p:nvPr>
            <p:ph idx="1"/>
          </p:nvPr>
        </p:nvSpPr>
        <p:spPr>
          <a:xfrm>
            <a:off x="64168" y="1278792"/>
            <a:ext cx="6689557" cy="5579207"/>
          </a:xfrm>
        </p:spPr>
        <p:txBody>
          <a:bodyPr>
            <a:noAutofit/>
          </a:bodyPr>
          <a:lstStyle/>
          <a:p>
            <a:r>
              <a:rPr lang="en-GB" sz="1900" b="1" i="0" dirty="0">
                <a:solidFill>
                  <a:schemeClr val="accent1"/>
                </a:solidFill>
                <a:effectLst/>
              </a:rPr>
              <a:t> An Ethical Assessment </a:t>
            </a:r>
            <a:r>
              <a:rPr lang="en-GB" sz="1900" b="0" i="0" dirty="0">
                <a:solidFill>
                  <a:srgbClr val="000000"/>
                </a:solidFill>
                <a:effectLst/>
              </a:rPr>
              <a:t>can:</a:t>
            </a:r>
          </a:p>
          <a:p>
            <a:pPr lvl="1"/>
            <a:r>
              <a:rPr lang="en-GB" sz="1900" dirty="0">
                <a:solidFill>
                  <a:srgbClr val="000000"/>
                </a:solidFill>
              </a:rPr>
              <a:t>S</a:t>
            </a:r>
            <a:r>
              <a:rPr lang="en-GB" sz="1900" b="0" i="0" dirty="0">
                <a:solidFill>
                  <a:srgbClr val="000000"/>
                </a:solidFill>
                <a:effectLst/>
              </a:rPr>
              <a:t>erve either as reassurance that an organisation’s ethical house is in order or as an early warning of potential ethical blind spots that, if left un-addressed, could lead to embarrassment or worse down the road.</a:t>
            </a:r>
          </a:p>
          <a:p>
            <a:r>
              <a:rPr lang="en-GB" sz="1900" b="1" dirty="0">
                <a:solidFill>
                  <a:schemeClr val="accent1"/>
                </a:solidFill>
              </a:rPr>
              <a:t>An Ethical Assessment </a:t>
            </a:r>
            <a:r>
              <a:rPr lang="en-GB" sz="1900" dirty="0">
                <a:solidFill>
                  <a:srgbClr val="000000"/>
                </a:solidFill>
              </a:rPr>
              <a:t>can help organisations answer questions such as:</a:t>
            </a:r>
          </a:p>
          <a:p>
            <a:pPr lvl="1">
              <a:buFont typeface="+mj-lt"/>
              <a:buAutoNum type="arabicPeriod"/>
            </a:pPr>
            <a:r>
              <a:rPr lang="en-GB" sz="1900" b="1" i="0" dirty="0">
                <a:solidFill>
                  <a:schemeClr val="accent1"/>
                </a:solidFill>
                <a:effectLst/>
              </a:rPr>
              <a:t>Compliance</a:t>
            </a:r>
            <a:r>
              <a:rPr lang="en-GB" sz="1900" b="0" i="0" dirty="0">
                <a:solidFill>
                  <a:srgbClr val="000000"/>
                </a:solidFill>
                <a:effectLst/>
              </a:rPr>
              <a:t>- Analyses the degree to which one’s ethics program meets the standards required by law and the degree to which both the organisation’s and individuals’ behaviour satisfies legal requirements.</a:t>
            </a:r>
          </a:p>
          <a:p>
            <a:pPr lvl="1">
              <a:buFont typeface="+mj-lt"/>
              <a:buAutoNum type="arabicPeriod"/>
            </a:pPr>
            <a:r>
              <a:rPr lang="en-GB" sz="1900" b="1" i="0" dirty="0">
                <a:solidFill>
                  <a:schemeClr val="accent1"/>
                </a:solidFill>
                <a:effectLst/>
              </a:rPr>
              <a:t>Cultura</a:t>
            </a:r>
            <a:r>
              <a:rPr lang="en-GB" sz="1900" b="1" i="0" dirty="0">
                <a:solidFill>
                  <a:srgbClr val="000000"/>
                </a:solidFill>
                <a:effectLst/>
              </a:rPr>
              <a:t>l</a:t>
            </a:r>
            <a:r>
              <a:rPr lang="en-GB" sz="1900" b="0" i="0" dirty="0">
                <a:solidFill>
                  <a:srgbClr val="000000"/>
                </a:solidFill>
                <a:effectLst/>
              </a:rPr>
              <a:t>-Explores how employees and other stakeholders feel about the organisation’s standards and behaviour, including the perceived priorities and ethical effectiveness of individuals within the organisation, as well as the organisation as a whole.</a:t>
            </a:r>
          </a:p>
          <a:p>
            <a:pPr lvl="1">
              <a:buFont typeface="+mj-lt"/>
              <a:buAutoNum type="arabicPeriod"/>
            </a:pPr>
            <a:r>
              <a:rPr lang="en-GB" sz="1900" b="1" i="0" dirty="0">
                <a:solidFill>
                  <a:schemeClr val="accent1"/>
                </a:solidFill>
                <a:effectLst/>
              </a:rPr>
              <a:t>System</a:t>
            </a:r>
            <a:r>
              <a:rPr lang="en-GB" sz="1900" b="1" i="0" dirty="0">
                <a:solidFill>
                  <a:srgbClr val="000000"/>
                </a:solidFill>
                <a:effectLst/>
              </a:rPr>
              <a:t>s-</a:t>
            </a:r>
            <a:r>
              <a:rPr lang="en-GB" sz="1900" b="0" i="0" dirty="0">
                <a:solidFill>
                  <a:srgbClr val="000000"/>
                </a:solidFill>
                <a:effectLst/>
              </a:rPr>
              <a:t>Assesses the degree to which the ethical principles, guidelines and processes are integrated within the organisational system.</a:t>
            </a:r>
          </a:p>
          <a:p>
            <a:pPr lvl="1"/>
            <a:endParaRPr lang="en-GB" sz="1900" dirty="0">
              <a:solidFill>
                <a:srgbClr val="000000"/>
              </a:solidFill>
            </a:endParaRPr>
          </a:p>
          <a:p>
            <a:pPr lvl="1"/>
            <a:endParaRPr lang="en-US" sz="1900" dirty="0"/>
          </a:p>
        </p:txBody>
      </p:sp>
      <p:sp>
        <p:nvSpPr>
          <p:cNvPr id="4" name="Title 3">
            <a:extLst>
              <a:ext uri="{FF2B5EF4-FFF2-40B4-BE49-F238E27FC236}">
                <a16:creationId xmlns:a16="http://schemas.microsoft.com/office/drawing/2014/main" id="{CCED5E86-125F-4045-A19A-225E8C65A987}"/>
              </a:ext>
            </a:extLst>
          </p:cNvPr>
          <p:cNvSpPr>
            <a:spLocks noGrp="1"/>
          </p:cNvSpPr>
          <p:nvPr>
            <p:ph type="title"/>
          </p:nvPr>
        </p:nvSpPr>
        <p:spPr>
          <a:xfrm>
            <a:off x="64168" y="31618"/>
            <a:ext cx="7713579" cy="1215566"/>
          </a:xfrm>
        </p:spPr>
        <p:txBody>
          <a:bodyPr anchor="b">
            <a:normAutofit/>
          </a:bodyPr>
          <a:lstStyle/>
          <a:p>
            <a:r>
              <a:rPr lang="en-GB" dirty="0"/>
              <a:t>Key Takeaways </a:t>
            </a:r>
          </a:p>
        </p:txBody>
      </p:sp>
      <p:sp>
        <p:nvSpPr>
          <p:cNvPr id="3" name="Slide Number Placeholder 2">
            <a:extLst>
              <a:ext uri="{FF2B5EF4-FFF2-40B4-BE49-F238E27FC236}">
                <a16:creationId xmlns:a16="http://schemas.microsoft.com/office/drawing/2014/main" id="{7AAEECB9-B859-4070-8781-BB48B52F0ED7}"/>
              </a:ext>
            </a:extLst>
          </p:cNvPr>
          <p:cNvSpPr>
            <a:spLocks noGrp="1"/>
          </p:cNvSpPr>
          <p:nvPr>
            <p:ph type="sldNum" sz="quarter" idx="15"/>
          </p:nvPr>
        </p:nvSpPr>
        <p:spPr/>
        <p:txBody>
          <a:bodyPr anchor="ctr">
            <a:normAutofit/>
          </a:bodyPr>
          <a:lstStyle/>
          <a:p>
            <a:pPr>
              <a:spcAft>
                <a:spcPts val="600"/>
              </a:spcAft>
            </a:pPr>
            <a:fld id="{8699F50C-BE38-4BD0-BA84-9B090E1F2B9B}" type="slidenum">
              <a:rPr lang="en-US" noProof="0" smtClean="0"/>
              <a:pPr>
                <a:spcAft>
                  <a:spcPts val="600"/>
                </a:spcAft>
              </a:pPr>
              <a:t>48</a:t>
            </a:fld>
            <a:endParaRPr lang="en-US" noProof="0"/>
          </a:p>
        </p:txBody>
      </p:sp>
      <p:pic>
        <p:nvPicPr>
          <p:cNvPr id="6" name="Picture 5" descr="Graphical user interface&#10;&#10;Description automatically generated">
            <a:extLst>
              <a:ext uri="{FF2B5EF4-FFF2-40B4-BE49-F238E27FC236}">
                <a16:creationId xmlns:a16="http://schemas.microsoft.com/office/drawing/2014/main" id="{05B30C74-8602-4FB6-B1E6-533EC528B085}"/>
              </a:ext>
            </a:extLst>
          </p:cNvPr>
          <p:cNvPicPr>
            <a:picLocks noChangeAspect="1"/>
          </p:cNvPicPr>
          <p:nvPr/>
        </p:nvPicPr>
        <p:blipFill rotWithShape="1">
          <a:blip r:embed="rId2"/>
          <a:srcRect r="13037" b="2"/>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Tree>
    <p:extLst>
      <p:ext uri="{BB962C8B-B14F-4D97-AF65-F5344CB8AC3E}">
        <p14:creationId xmlns:p14="http://schemas.microsoft.com/office/powerpoint/2010/main" val="37094358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2676</Words>
  <Application>Microsoft Office PowerPoint</Application>
  <PresentationFormat>Widescreen</PresentationFormat>
  <Paragraphs>303</Paragraphs>
  <Slides>48</Slides>
  <Notes>15</Notes>
  <HiddenSlides>0</HiddenSlides>
  <MMClips>6</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48</vt:i4>
      </vt:variant>
    </vt:vector>
  </HeadingPairs>
  <TitlesOfParts>
    <vt:vector size="66" baseType="lpstr">
      <vt:lpstr>-apple-system</vt:lpstr>
      <vt:lpstr>Google Sans</vt:lpstr>
      <vt:lpstr>GuardianTextEgyptian</vt:lpstr>
      <vt:lpstr>Milo OT</vt:lpstr>
      <vt:lpstr>Mulish</vt:lpstr>
      <vt:lpstr>Museo</vt:lpstr>
      <vt:lpstr>Myriad Pro</vt:lpstr>
      <vt:lpstr>ReithSerif</vt:lpstr>
      <vt:lpstr>Sabon LT Std</vt:lpstr>
      <vt:lpstr>Univers LT Std 57 Cn</vt:lpstr>
      <vt:lpstr>Arial</vt:lpstr>
      <vt:lpstr>Calibri</vt:lpstr>
      <vt:lpstr>Lato</vt:lpstr>
      <vt:lpstr>Merriweather</vt:lpstr>
      <vt:lpstr>Noto Sans</vt:lpstr>
      <vt:lpstr>Roboto</vt:lpstr>
      <vt:lpstr>Verdana</vt:lpstr>
      <vt:lpstr>UWTSD</vt:lpstr>
      <vt:lpstr>Contemporary Issues in Management </vt:lpstr>
      <vt:lpstr>Session Objectives </vt:lpstr>
      <vt:lpstr>What Are Business Ethics?</vt:lpstr>
      <vt:lpstr> Being ethical! </vt:lpstr>
      <vt:lpstr>Defining Business Ethics </vt:lpstr>
      <vt:lpstr>Ethical Standards </vt:lpstr>
      <vt:lpstr>Unethical behaviour …. </vt:lpstr>
      <vt:lpstr>Unethical Marketing Strategies … </vt:lpstr>
      <vt:lpstr>How ethical is Coca-Cola Company, The? | Ethical Consumer</vt:lpstr>
      <vt:lpstr>Leaders and Followers</vt:lpstr>
      <vt:lpstr>PowerPoint Presentation</vt:lpstr>
      <vt:lpstr>Unethical workplace behaviour </vt:lpstr>
      <vt:lpstr>Ethical Practice </vt:lpstr>
      <vt:lpstr>PowerPoint Presentation</vt:lpstr>
      <vt:lpstr>FIFA</vt:lpstr>
      <vt:lpstr>The Ethical Business</vt:lpstr>
      <vt:lpstr>PowerPoint Presentation</vt:lpstr>
      <vt:lpstr>Fast fashion: Boohoo breaks promises on ethical overhaul </vt:lpstr>
      <vt:lpstr>The 4 V Model of Ethical Behaviour</vt:lpstr>
      <vt:lpstr>PowerPoint Presentation</vt:lpstr>
      <vt:lpstr>Ethical Leadership</vt:lpstr>
      <vt:lpstr>3 Major Ethical Traits</vt:lpstr>
      <vt:lpstr>Creating Ethical Cultures in Business</vt:lpstr>
      <vt:lpstr>A Leaders Traits</vt:lpstr>
      <vt:lpstr>Controversy on the Trait Theory</vt:lpstr>
      <vt:lpstr>Contingency Theory of Leadership</vt:lpstr>
      <vt:lpstr>Contingency theory</vt:lpstr>
      <vt:lpstr>Vroom-Yetton-Jago Contingency Model (1988)</vt:lpstr>
      <vt:lpstr>PowerPoint Presentation</vt:lpstr>
      <vt:lpstr>PowerPoint Presentation</vt:lpstr>
      <vt:lpstr>PowerPoint Presentation</vt:lpstr>
      <vt:lpstr>CSR? What is it? </vt:lpstr>
      <vt:lpstr>CSR </vt:lpstr>
      <vt:lpstr>CSR &amp; Business Ethics </vt:lpstr>
      <vt:lpstr>CSR at the Office! </vt:lpstr>
      <vt:lpstr>CSR, Corporate Social Responsibility.</vt:lpstr>
      <vt:lpstr>SDG, Sustainable Development Goals.</vt:lpstr>
      <vt:lpstr>The 17 Sustainable Development Goals.</vt:lpstr>
      <vt:lpstr>How CSR can be leveraged to achieve SDGs.</vt:lpstr>
      <vt:lpstr>Case study for good ethical practices and contributions to SDGs, enhancing their CSR responsibilities.</vt:lpstr>
      <vt:lpstr>Stakeholders</vt:lpstr>
      <vt:lpstr>Stakeholders </vt:lpstr>
      <vt:lpstr>Stakeholders </vt:lpstr>
      <vt:lpstr>Stakeholders</vt:lpstr>
      <vt:lpstr>Stakeholders</vt:lpstr>
      <vt:lpstr>Stakeholder Analysis </vt:lpstr>
      <vt:lpstr>Levels of Stakeholder</vt:lpstr>
      <vt:lpstr>Key Takeaways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Management </dc:title>
  <dc:creator>Helen Evans (Institute of Management and Health)</dc:creator>
  <cp:lastModifiedBy>Helen</cp:lastModifiedBy>
  <cp:revision>1</cp:revision>
  <dcterms:created xsi:type="dcterms:W3CDTF">2024-11-07T10:01:54Z</dcterms:created>
  <dcterms:modified xsi:type="dcterms:W3CDTF">2024-11-07T10:03:32Z</dcterms:modified>
</cp:coreProperties>
</file>