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sldIdLst>
    <p:sldId id="261" r:id="rId5"/>
    <p:sldId id="256" r:id="rId6"/>
    <p:sldId id="275" r:id="rId7"/>
    <p:sldId id="276" r:id="rId8"/>
    <p:sldId id="277" r:id="rId9"/>
    <p:sldId id="257" r:id="rId10"/>
    <p:sldId id="263" r:id="rId11"/>
    <p:sldId id="260" r:id="rId12"/>
    <p:sldId id="278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77C479-20DF-0C08-664F-A25999EB59A2}" v="15" dt="2020-01-10T10:36:19.993"/>
    <p1510:client id="{4A950409-F317-74DF-3260-74A3C035FF27}" v="89" dt="2020-01-12T19:12:49.193"/>
    <p1510:client id="{985B8416-D781-E3ED-B148-07D3DDD1DF2E}" v="47" dt="2020-01-10T13:14:17.184"/>
    <p1510:client id="{C53159FF-2E75-2367-7065-56D6FE6AE499}" v="33" dt="2020-01-10T10:56:11.716"/>
    <p1510:client id="{D48C08D4-A97A-FEEB-B12A-8DE7DEB60E10}" v="20" dt="2020-01-10T09:08:49.7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646" autoAdjust="0"/>
    <p:restoredTop sz="94660"/>
  </p:normalViewPr>
  <p:slideViewPr>
    <p:cSldViewPr snapToGrid="0">
      <p:cViewPr varScale="1">
        <p:scale>
          <a:sx n="82" d="100"/>
          <a:sy n="82" d="100"/>
        </p:scale>
        <p:origin x="10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E36DC-8919-4BC2-9C5F-525D1EDBABFB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A1365A-523E-4079-95A6-CF144B1FD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847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1365A-523E-4079-95A6-CF144B1FDD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406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chemeClr val="accent1">
                <a:lumMod val="0"/>
                <a:lumOff val="100000"/>
              </a:schemeClr>
            </a:gs>
            <a:gs pos="0">
              <a:srgbClr val="4DC8F5"/>
            </a:gs>
            <a:gs pos="100000">
              <a:srgbClr val="00B0F0"/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2F15B3FE-C000-4D35-9F8C-FB5450D95F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9" r="-3" b="-3"/>
          <a:stretch/>
        </p:blipFill>
        <p:spPr>
          <a:xfrm>
            <a:off x="457202" y="331034"/>
            <a:ext cx="5426764" cy="28865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17CDA24-35F8-4540-8C52-3096D6D9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group of fireworks in the sky&#10;&#10;Description generated with very high confidence">
            <a:extLst>
              <a:ext uri="{FF2B5EF4-FFF2-40B4-BE49-F238E27FC236}">
                <a16:creationId xmlns:a16="http://schemas.microsoft.com/office/drawing/2014/main" id="{4AC72C4E-06A7-409A-80DB-C31D80E5CF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997" r="-3" b="36543"/>
          <a:stretch/>
        </p:blipFill>
        <p:spPr>
          <a:xfrm>
            <a:off x="6308034" y="414597"/>
            <a:ext cx="5112595" cy="27194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658BFE0-4E65-4174-9C75-687C94E8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A75DFED-A0C1-4A83-BE1D-0271C1826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552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person wearing a black shirt&#10;&#10;Description generated with high confidence">
            <a:extLst>
              <a:ext uri="{FF2B5EF4-FFF2-40B4-BE49-F238E27FC236}">
                <a16:creationId xmlns:a16="http://schemas.microsoft.com/office/drawing/2014/main" id="{819E5574-250D-4539-9C45-F5A2F2B9B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116" y="3631096"/>
            <a:ext cx="4600933" cy="2760560"/>
          </a:xfrm>
          <a:prstGeom prst="rect">
            <a:avLst/>
          </a:prstGeom>
        </p:spPr>
      </p:pic>
      <p:pic>
        <p:nvPicPr>
          <p:cNvPr id="6" name="Picture 6" descr="A person wearing a hat&#10;&#10;Description generated with high confidence">
            <a:extLst>
              <a:ext uri="{FF2B5EF4-FFF2-40B4-BE49-F238E27FC236}">
                <a16:creationId xmlns:a16="http://schemas.microsoft.com/office/drawing/2014/main" id="{F94612B7-A15B-47A7-9272-28166179FE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499" r="-3" b="24830"/>
          <a:stretch/>
        </p:blipFill>
        <p:spPr>
          <a:xfrm>
            <a:off x="6308034" y="3637324"/>
            <a:ext cx="5112595" cy="274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873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5336B-97D7-4263-A1EB-3A23889C2E1F}"/>
              </a:ext>
            </a:extLst>
          </p:cNvPr>
          <p:cNvSpPr txBox="1"/>
          <p:nvPr/>
        </p:nvSpPr>
        <p:spPr>
          <a:xfrm>
            <a:off x="3660476" y="1561381"/>
            <a:ext cx="5273614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000" b="1" dirty="0">
                <a:solidFill>
                  <a:srgbClr val="FF0000"/>
                </a:solidFill>
                <a:cs typeface="Calibri"/>
              </a:rPr>
              <a:t> Y </a:t>
            </a:r>
            <a:r>
              <a:rPr lang="en-GB" sz="5000" b="1" dirty="0" err="1">
                <a:solidFill>
                  <a:srgbClr val="FF0000"/>
                </a:solidFill>
                <a:cs typeface="Calibri"/>
              </a:rPr>
              <a:t>Stiwartiaid</a:t>
            </a:r>
            <a:r>
              <a:rPr lang="en-GB" sz="5000" b="1" dirty="0">
                <a:solidFill>
                  <a:srgbClr val="FF0000"/>
                </a:solidFill>
                <a:cs typeface="Calibri"/>
              </a:rPr>
              <a:t> </a:t>
            </a:r>
          </a:p>
        </p:txBody>
      </p:sp>
      <p:pic>
        <p:nvPicPr>
          <p:cNvPr id="9" name="Picture 9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0DB087AB-2294-4B38-A2F6-36DFF1213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249" y="3425405"/>
            <a:ext cx="2541917" cy="3098321"/>
          </a:xfrm>
          <a:prstGeom prst="rect">
            <a:avLst/>
          </a:prstGeom>
        </p:spPr>
      </p:pic>
      <p:pic>
        <p:nvPicPr>
          <p:cNvPr id="11" name="Picture 11" descr="A picture containing priest, mammal, animal, standing&#10;&#10;Description generated with very high confidence">
            <a:extLst>
              <a:ext uri="{FF2B5EF4-FFF2-40B4-BE49-F238E27FC236}">
                <a16:creationId xmlns:a16="http://schemas.microsoft.com/office/drawing/2014/main" id="{7C1FAA8B-BA24-4C2B-B276-8F9C06468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4362" y="217649"/>
            <a:ext cx="3059501" cy="2425796"/>
          </a:xfrm>
          <a:prstGeom prst="rect">
            <a:avLst/>
          </a:prstGeom>
        </p:spPr>
      </p:pic>
      <p:pic>
        <p:nvPicPr>
          <p:cNvPr id="13" name="Picture 13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4D5FEA7E-A64A-40DE-90FC-DAE0A62D3C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073" y="412002"/>
            <a:ext cx="2151212" cy="2468412"/>
          </a:xfrm>
          <a:prstGeom prst="rect">
            <a:avLst/>
          </a:prstGeom>
        </p:spPr>
      </p:pic>
      <p:pic>
        <p:nvPicPr>
          <p:cNvPr id="15" name="Picture 15" descr="A picture containing person, man, standing, woman&#10;&#10;Description generated with very high confidence">
            <a:extLst>
              <a:ext uri="{FF2B5EF4-FFF2-40B4-BE49-F238E27FC236}">
                <a16:creationId xmlns:a16="http://schemas.microsoft.com/office/drawing/2014/main" id="{B15B8BF3-1ACA-4FED-ADEC-E78B9C462E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6362" y="3148232"/>
            <a:ext cx="2743200" cy="3264477"/>
          </a:xfrm>
          <a:prstGeom prst="rect">
            <a:avLst/>
          </a:prstGeom>
        </p:spPr>
      </p:pic>
      <p:pic>
        <p:nvPicPr>
          <p:cNvPr id="17" name="Picture 17" descr="A person posing for a photo&#10;&#10;Description generated with very high confidence">
            <a:extLst>
              <a:ext uri="{FF2B5EF4-FFF2-40B4-BE49-F238E27FC236}">
                <a16:creationId xmlns:a16="http://schemas.microsoft.com/office/drawing/2014/main" id="{4B18A01D-3D6E-4DA0-B68D-372F4B5BC3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268" y="4125624"/>
            <a:ext cx="2743200" cy="1827281"/>
          </a:xfrm>
          <a:prstGeom prst="rect">
            <a:avLst/>
          </a:prstGeom>
        </p:spPr>
      </p:pic>
      <p:pic>
        <p:nvPicPr>
          <p:cNvPr id="19" name="Picture 19" descr="A person wearing a dress&#10;&#10;Description generated with very high confidence">
            <a:extLst>
              <a:ext uri="{FF2B5EF4-FFF2-40B4-BE49-F238E27FC236}">
                <a16:creationId xmlns:a16="http://schemas.microsoft.com/office/drawing/2014/main" id="{1FFE53E2-19BD-4451-824E-8170940A70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8363" y="3667665"/>
            <a:ext cx="2743200" cy="27432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C282E3-82CB-4B6D-8999-E686F076182A}"/>
              </a:ext>
            </a:extLst>
          </p:cNvPr>
          <p:cNvSpPr txBox="1"/>
          <p:nvPr/>
        </p:nvSpPr>
        <p:spPr>
          <a:xfrm>
            <a:off x="4479984" y="78500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cs typeface="Calibri"/>
              </a:rPr>
              <a:t>1603 – 1714</a:t>
            </a:r>
            <a:r>
              <a:rPr lang="en-GB" dirty="0">
                <a:cs typeface="Calibr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288A872D-1CE0-4C62-BE50-373010F4B1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9" r="-3" b="-3"/>
          <a:stretch/>
        </p:blipFill>
        <p:spPr>
          <a:xfrm>
            <a:off x="457202" y="331034"/>
            <a:ext cx="5426764" cy="37060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BB08B9-A488-4F27-9605-208C43A3E4EE}"/>
              </a:ext>
            </a:extLst>
          </p:cNvPr>
          <p:cNvSpPr txBox="1"/>
          <p:nvPr/>
        </p:nvSpPr>
        <p:spPr>
          <a:xfrm>
            <a:off x="6751608" y="1130060"/>
            <a:ext cx="4166557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1607 </a:t>
            </a:r>
            <a:r>
              <a:rPr lang="en-US" sz="2400" b="1" dirty="0" err="1">
                <a:ea typeface="+mn-lt"/>
                <a:cs typeface="+mn-lt"/>
              </a:rPr>
              <a:t>gwelodd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bobl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Prydeinig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cyntaf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sydd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nawr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hadnabod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fel</a:t>
            </a:r>
            <a:r>
              <a:rPr lang="en-US" sz="2400" b="1" dirty="0">
                <a:ea typeface="+mn-lt"/>
                <a:cs typeface="+mn-lt"/>
              </a:rPr>
              <a:t> America. </a:t>
            </a:r>
            <a:r>
              <a:rPr lang="en-US" sz="2400" b="1" dirty="0" err="1">
                <a:ea typeface="+mn-lt"/>
                <a:cs typeface="+mn-lt"/>
              </a:rPr>
              <a:t>Sefydlwyd</a:t>
            </a:r>
            <a:r>
              <a:rPr lang="en-US" sz="2400" b="1" dirty="0">
                <a:ea typeface="+mn-lt"/>
                <a:cs typeface="+mn-lt"/>
              </a:rPr>
              <a:t> Jamestown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ôl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Brenin</a:t>
            </a:r>
            <a:r>
              <a:rPr lang="en-US" sz="2400" b="1" dirty="0">
                <a:ea typeface="+mn-lt"/>
                <a:cs typeface="+mn-lt"/>
              </a:rPr>
              <a:t> Iago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Virginia. </a:t>
            </a:r>
            <a:r>
              <a:rPr lang="en-US" sz="2400" b="1" dirty="0" err="1">
                <a:ea typeface="+mn-lt"/>
                <a:cs typeface="+mn-lt"/>
              </a:rPr>
              <a:t>Roedd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dechrau'r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trefedigaethu</a:t>
            </a:r>
            <a:r>
              <a:rPr lang="en-US" sz="2400" b="1" dirty="0">
                <a:ea typeface="+mn-lt"/>
                <a:cs typeface="+mn-lt"/>
              </a:rPr>
              <a:t> o America.</a:t>
            </a:r>
            <a:endParaRPr lang="en-US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37008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A person wearing a hat&#10;&#10;Description generated with high confidence">
            <a:extLst>
              <a:ext uri="{FF2B5EF4-FFF2-40B4-BE49-F238E27FC236}">
                <a16:creationId xmlns:a16="http://schemas.microsoft.com/office/drawing/2014/main" id="{B09F17E5-4FCD-4F38-8C3F-F478100BC2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99" r="-3" b="24830"/>
          <a:stretch/>
        </p:blipFill>
        <p:spPr>
          <a:xfrm>
            <a:off x="930902" y="1868909"/>
            <a:ext cx="5112595" cy="27481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A3DB63-CABD-4B47-9674-DC36BF25B96B}"/>
              </a:ext>
            </a:extLst>
          </p:cNvPr>
          <p:cNvSpPr txBox="1"/>
          <p:nvPr/>
        </p:nvSpPr>
        <p:spPr>
          <a:xfrm>
            <a:off x="7125419" y="2021457"/>
            <a:ext cx="3907766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 err="1">
                <a:ea typeface="+mn-lt"/>
                <a:cs typeface="+mn-lt"/>
              </a:rPr>
              <a:t>Mae'r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cyfnod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enwog</a:t>
            </a:r>
            <a:r>
              <a:rPr lang="en-US" sz="2800" b="1" dirty="0">
                <a:ea typeface="+mn-lt"/>
                <a:cs typeface="+mn-lt"/>
              </a:rPr>
              <a:t> am </a:t>
            </a:r>
            <a:r>
              <a:rPr lang="en-US" sz="2800" b="1" dirty="0" err="1">
                <a:ea typeface="+mn-lt"/>
                <a:cs typeface="+mn-lt"/>
              </a:rPr>
              <a:t>hela</a:t>
            </a:r>
            <a:r>
              <a:rPr lang="en-US" sz="2800" b="1" dirty="0">
                <a:ea typeface="+mn-lt"/>
                <a:cs typeface="+mn-lt"/>
              </a:rPr>
              <a:t> a </a:t>
            </a:r>
            <a:r>
              <a:rPr lang="en-US" sz="2800" b="1" dirty="0" err="1">
                <a:ea typeface="+mn-lt"/>
                <a:cs typeface="+mn-lt"/>
              </a:rPr>
              <a:t>phrofi</a:t>
            </a:r>
            <a:r>
              <a:rPr lang="en-US" sz="2800" b="1" dirty="0">
                <a:ea typeface="+mn-lt"/>
                <a:cs typeface="+mn-lt"/>
              </a:rPr>
              <a:t> am </a:t>
            </a:r>
            <a:r>
              <a:rPr lang="en-US" sz="2800" b="1" dirty="0" err="1">
                <a:ea typeface="+mn-lt"/>
                <a:cs typeface="+mn-lt"/>
              </a:rPr>
              <a:t>wrachod</a:t>
            </a:r>
            <a:r>
              <a:rPr lang="en-US" sz="2800" b="1" dirty="0">
                <a:ea typeface="+mn-lt"/>
                <a:cs typeface="+mn-lt"/>
              </a:rPr>
              <a:t>. </a:t>
            </a:r>
            <a:r>
              <a:rPr lang="en-US" sz="2800" b="1" dirty="0" err="1">
                <a:ea typeface="+mn-lt"/>
                <a:cs typeface="+mn-lt"/>
              </a:rPr>
              <a:t>Roedd</a:t>
            </a:r>
            <a:r>
              <a:rPr lang="en-US" sz="2800" b="1" dirty="0">
                <a:ea typeface="+mn-lt"/>
                <a:cs typeface="+mn-lt"/>
              </a:rPr>
              <a:t> </a:t>
            </a:r>
            <a:r>
              <a:rPr lang="en-US" sz="2800" b="1" dirty="0" err="1">
                <a:ea typeface="+mn-lt"/>
                <a:cs typeface="+mn-lt"/>
              </a:rPr>
              <a:t>Brenin</a:t>
            </a:r>
            <a:r>
              <a:rPr lang="en-US" sz="2800" b="1" dirty="0">
                <a:ea typeface="+mn-lt"/>
                <a:cs typeface="+mn-lt"/>
              </a:rPr>
              <a:t> Iago </a:t>
            </a:r>
            <a:r>
              <a:rPr lang="en-US" sz="2800" b="1" dirty="0" err="1">
                <a:ea typeface="+mn-lt"/>
                <a:cs typeface="+mn-lt"/>
              </a:rPr>
              <a:t>yn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ofnus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iawn</a:t>
            </a:r>
            <a:r>
              <a:rPr lang="en-US" sz="2800" b="1" dirty="0">
                <a:ea typeface="+mn-lt"/>
                <a:cs typeface="+mn-lt"/>
              </a:rPr>
              <a:t> o </a:t>
            </a:r>
            <a:r>
              <a:rPr lang="en-US" sz="2800" b="1" dirty="0" err="1">
                <a:ea typeface="+mn-lt"/>
                <a:cs typeface="+mn-lt"/>
              </a:rPr>
              <a:t>wrachod</a:t>
            </a:r>
            <a:r>
              <a:rPr lang="en-US" sz="2800" b="1" dirty="0">
                <a:ea typeface="+mn-lt"/>
                <a:cs typeface="+mn-lt"/>
              </a:rPr>
              <a:t> ac </a:t>
            </a:r>
            <a:r>
              <a:rPr lang="en-US" sz="2800" b="1" dirty="0" err="1">
                <a:ea typeface="+mn-lt"/>
                <a:cs typeface="+mn-lt"/>
              </a:rPr>
              <a:t>yn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teithio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i</a:t>
            </a:r>
            <a:r>
              <a:rPr lang="en-US" sz="2800" b="1" dirty="0">
                <a:ea typeface="+mn-lt"/>
                <a:cs typeface="+mn-lt"/>
              </a:rPr>
              <a:t> weld </a:t>
            </a:r>
            <a:r>
              <a:rPr lang="en-US" sz="2800" b="1" dirty="0" err="1">
                <a:ea typeface="+mn-lt"/>
                <a:cs typeface="+mn-lt"/>
              </a:rPr>
              <a:t>profion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ar</a:t>
            </a:r>
            <a:r>
              <a:rPr lang="en-US" sz="2800" b="1" dirty="0">
                <a:ea typeface="+mn-lt"/>
                <a:cs typeface="+mn-lt"/>
              </a:rPr>
              <a:t> draws y </a:t>
            </a:r>
            <a:r>
              <a:rPr lang="en-US" sz="2800" b="1" dirty="0" err="1">
                <a:ea typeface="+mn-lt"/>
                <a:cs typeface="+mn-lt"/>
              </a:rPr>
              <a:t>wlad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854681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erson wearing a black shirt&#10;&#10;Description generated with high confidence">
            <a:extLst>
              <a:ext uri="{FF2B5EF4-FFF2-40B4-BE49-F238E27FC236}">
                <a16:creationId xmlns:a16="http://schemas.microsoft.com/office/drawing/2014/main" id="{C062CD86-C120-4600-B537-173E148DD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758" y="1647021"/>
            <a:ext cx="4600933" cy="27605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89FBB9-A5C4-48ED-BA70-F20DE4A5652B}"/>
              </a:ext>
            </a:extLst>
          </p:cNvPr>
          <p:cNvSpPr txBox="1"/>
          <p:nvPr/>
        </p:nvSpPr>
        <p:spPr>
          <a:xfrm>
            <a:off x="6579079" y="1489494"/>
            <a:ext cx="406591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 err="1">
                <a:ea typeface="+mn-lt"/>
                <a:cs typeface="+mn-lt"/>
              </a:rPr>
              <a:t>Dydy'r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cyfnod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ddim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ewog</a:t>
            </a:r>
            <a:r>
              <a:rPr lang="en-US" sz="2400" b="1" dirty="0">
                <a:ea typeface="+mn-lt"/>
                <a:cs typeface="+mn-lt"/>
              </a:rPr>
              <a:t> am </a:t>
            </a:r>
            <a:r>
              <a:rPr lang="en-US" sz="2400" b="1" dirty="0" err="1">
                <a:ea typeface="+mn-lt"/>
                <a:cs typeface="+mn-lt"/>
              </a:rPr>
              <a:t>Stormzy</a:t>
            </a:r>
            <a:r>
              <a:rPr lang="en-US" sz="2400" b="1" dirty="0">
                <a:ea typeface="+mn-lt"/>
                <a:cs typeface="+mn-lt"/>
              </a:rPr>
              <a:t>....</a:t>
            </a:r>
            <a:endParaRPr lang="en-US" sz="2400" b="1" dirty="0">
              <a:cs typeface="Calibri"/>
            </a:endParaRPr>
          </a:p>
          <a:p>
            <a:r>
              <a:rPr lang="en-US" sz="2400" b="1" dirty="0">
                <a:ea typeface="+mn-lt"/>
                <a:cs typeface="+mn-lt"/>
              </a:rPr>
              <a:t>Mae </a:t>
            </a:r>
            <a:r>
              <a:rPr lang="en-US" sz="2400" b="1" dirty="0" err="1">
                <a:ea typeface="+mn-lt"/>
                <a:cs typeface="+mn-lt"/>
              </a:rPr>
              <a:t>enw</a:t>
            </a:r>
            <a:r>
              <a:rPr lang="en-US" sz="2400" b="1" dirty="0">
                <a:ea typeface="+mn-lt"/>
                <a:cs typeface="+mn-lt"/>
              </a:rPr>
              <a:t> </a:t>
            </a:r>
            <a:r>
              <a:rPr lang="en-US" sz="2400" b="1" dirty="0" err="1">
                <a:ea typeface="+mn-lt"/>
                <a:cs typeface="+mn-lt"/>
              </a:rPr>
              <a:t>albwm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newydd</a:t>
            </a:r>
            <a:r>
              <a:rPr lang="en-US" sz="2400" b="1" dirty="0">
                <a:ea typeface="+mn-lt"/>
                <a:cs typeface="+mn-lt"/>
              </a:rPr>
              <a:t> 'Heavy is the head'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dod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o'r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cyfnod</a:t>
            </a:r>
            <a:r>
              <a:rPr lang="en-US" sz="2400" b="1" dirty="0">
                <a:ea typeface="+mn-lt"/>
                <a:cs typeface="+mn-lt"/>
              </a:rPr>
              <a:t>. </a:t>
            </a:r>
            <a:endParaRPr lang="en-US" sz="2400" b="1" dirty="0">
              <a:cs typeface="Calibri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>
                <a:ea typeface="+mn-lt"/>
                <a:cs typeface="+mn-lt"/>
              </a:rPr>
              <a:t>"Heavy is the head that wears the crown"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addasiad</a:t>
            </a:r>
            <a:r>
              <a:rPr lang="en-US" sz="2400" b="1" dirty="0">
                <a:ea typeface="+mn-lt"/>
                <a:cs typeface="+mn-lt"/>
              </a:rPr>
              <a:t> modern o ddyfyniad o Harri IV rhan2 </a:t>
            </a:r>
            <a:r>
              <a:rPr lang="en-US" sz="2400" b="1" dirty="0" err="1">
                <a:ea typeface="+mn-lt"/>
                <a:cs typeface="+mn-lt"/>
              </a:rPr>
              <a:t>gan</a:t>
            </a:r>
            <a:r>
              <a:rPr lang="en-US" sz="2400" b="1" dirty="0">
                <a:ea typeface="+mn-lt"/>
                <a:cs typeface="+mn-lt"/>
              </a:rPr>
              <a:t> William Shakespeare 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41783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168C77-CA01-4205-AF1D-C9535224A3A4}"/>
              </a:ext>
            </a:extLst>
          </p:cNvPr>
          <p:cNvSpPr txBox="1"/>
          <p:nvPr/>
        </p:nvSpPr>
        <p:spPr>
          <a:xfrm>
            <a:off x="123645" y="4652513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cs typeface="Times New Roman"/>
              </a:rPr>
              <a:t>William III a Mari II</a:t>
            </a:r>
          </a:p>
          <a:p>
            <a:pPr algn="ctr"/>
            <a:r>
              <a:rPr lang="en-GB" sz="3600" kern="10">
                <a:solidFill>
                  <a:schemeClr val="tx1">
                    <a:lumMod val="95000"/>
                    <a:lumOff val="5000"/>
                  </a:schemeClr>
                </a:solidFill>
                <a:latin typeface="Times New Roman"/>
                <a:cs typeface="Times New Roman"/>
              </a:rPr>
              <a:t>(1688-1702)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8DE2D6-4A40-418E-B5B3-0E9C13AE118A}"/>
              </a:ext>
            </a:extLst>
          </p:cNvPr>
          <p:cNvSpPr txBox="1"/>
          <p:nvPr/>
        </p:nvSpPr>
        <p:spPr>
          <a:xfrm>
            <a:off x="3099758" y="411192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>
                <a:latin typeface="Times New Roman"/>
                <a:cs typeface="Times New Roman"/>
              </a:rPr>
              <a:t>Siarl I (1625 - 1649)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78F886-48AB-4F28-8356-47386F92FC2C}"/>
              </a:ext>
            </a:extLst>
          </p:cNvPr>
          <p:cNvSpPr txBox="1"/>
          <p:nvPr/>
        </p:nvSpPr>
        <p:spPr>
          <a:xfrm>
            <a:off x="6406551" y="353683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>
                <a:solidFill>
                  <a:srgbClr val="FF0000"/>
                </a:solidFill>
                <a:latin typeface="Times New Roman"/>
                <a:cs typeface="Times New Roman"/>
              </a:rPr>
              <a:t>Siarl II (1660-1685)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9DCC37-BACD-4AC5-A8A7-9E9A5B57BCE6}"/>
              </a:ext>
            </a:extLst>
          </p:cNvPr>
          <p:cNvSpPr txBox="1"/>
          <p:nvPr/>
        </p:nvSpPr>
        <p:spPr>
          <a:xfrm>
            <a:off x="8405004" y="6018362"/>
            <a:ext cx="3735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>
                <a:ea typeface="+mn-lt"/>
                <a:cs typeface="+mn-lt"/>
              </a:rPr>
              <a:t>Anne (1702-1714)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35DA15-B5BB-411B-BD0A-827718C9BF26}"/>
              </a:ext>
            </a:extLst>
          </p:cNvPr>
          <p:cNvSpPr txBox="1"/>
          <p:nvPr/>
        </p:nvSpPr>
        <p:spPr>
          <a:xfrm>
            <a:off x="51758" y="353683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 dirty="0">
                <a:solidFill>
                  <a:srgbClr val="0070C0"/>
                </a:solidFill>
                <a:latin typeface="Times New Roman"/>
                <a:cs typeface="Times New Roman"/>
              </a:rPr>
              <a:t>Iago I (1603-1625)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BEA0A8-390A-41B7-AF7E-90755DE861C5}"/>
              </a:ext>
            </a:extLst>
          </p:cNvPr>
          <p:cNvSpPr txBox="1"/>
          <p:nvPr/>
        </p:nvSpPr>
        <p:spPr>
          <a:xfrm>
            <a:off x="9325155" y="353683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kern="10">
                <a:latin typeface="Times New Roman"/>
                <a:cs typeface="Times New Roman"/>
              </a:rPr>
              <a:t>Iago II (1685-1688)</a:t>
            </a:r>
          </a:p>
        </p:txBody>
      </p:sp>
      <p:pic>
        <p:nvPicPr>
          <p:cNvPr id="9" name="Picture 17" descr="A person posing for a photo&#10;&#10;Description generated with very high confidence">
            <a:extLst>
              <a:ext uri="{FF2B5EF4-FFF2-40B4-BE49-F238E27FC236}">
                <a16:creationId xmlns:a16="http://schemas.microsoft.com/office/drawing/2014/main" id="{1E08447D-6318-4059-A155-53EFF32EB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43" y="4614454"/>
            <a:ext cx="2743200" cy="1827281"/>
          </a:xfrm>
          <a:prstGeom prst="rect">
            <a:avLst/>
          </a:prstGeom>
        </p:spPr>
      </p:pic>
      <p:pic>
        <p:nvPicPr>
          <p:cNvPr id="11" name="Picture 19" descr="A person wearing a dress&#10;&#10;Description generated with very high confidence">
            <a:extLst>
              <a:ext uri="{FF2B5EF4-FFF2-40B4-BE49-F238E27FC236}">
                <a16:creationId xmlns:a16="http://schemas.microsoft.com/office/drawing/2014/main" id="{07F4D4B8-C1B0-4AB7-8647-79ED82EAE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7759" y="4645325"/>
            <a:ext cx="2326258" cy="2053086"/>
          </a:xfrm>
          <a:prstGeom prst="rect">
            <a:avLst/>
          </a:prstGeom>
        </p:spPr>
      </p:pic>
      <p:pic>
        <p:nvPicPr>
          <p:cNvPr id="12" name="Picture 12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2EBED615-007A-44E5-A4DF-32A4A7527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073" y="1662832"/>
            <a:ext cx="2179966" cy="2655318"/>
          </a:xfrm>
          <a:prstGeom prst="rect">
            <a:avLst/>
          </a:prstGeom>
        </p:spPr>
      </p:pic>
      <p:pic>
        <p:nvPicPr>
          <p:cNvPr id="15" name="Picture 9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16DBA848-740A-4DAC-A06E-90833A929B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4815" y="1714500"/>
            <a:ext cx="2038710" cy="2494472"/>
          </a:xfrm>
          <a:prstGeom prst="rect">
            <a:avLst/>
          </a:prstGeom>
        </p:spPr>
      </p:pic>
      <p:pic>
        <p:nvPicPr>
          <p:cNvPr id="16" name="Picture 16" descr="A picture containing person, standing, man, sitting&#10;&#10;Description generated with very high confidence">
            <a:extLst>
              <a:ext uri="{FF2B5EF4-FFF2-40B4-BE49-F238E27FC236}">
                <a16:creationId xmlns:a16="http://schemas.microsoft.com/office/drawing/2014/main" id="{7E4FC51D-19BC-46BA-8CDC-40658C9315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85230" y="1638610"/>
            <a:ext cx="2182484" cy="2703760"/>
          </a:xfrm>
          <a:prstGeom prst="rect">
            <a:avLst/>
          </a:prstGeom>
        </p:spPr>
      </p:pic>
      <p:pic>
        <p:nvPicPr>
          <p:cNvPr id="19" name="Picture 11" descr="A picture containing priest, mammal, animal, standing&#10;&#10;Description generated with very high confidence">
            <a:extLst>
              <a:ext uri="{FF2B5EF4-FFF2-40B4-BE49-F238E27FC236}">
                <a16:creationId xmlns:a16="http://schemas.microsoft.com/office/drawing/2014/main" id="{BB637C12-CEDD-4901-A3B9-1AD6D868B6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8400" y="1712895"/>
            <a:ext cx="3059501" cy="242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52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BF7E41B5-7007-4AEE-BB41-933E256FA8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894" y="2153090"/>
            <a:ext cx="4030132" cy="4363368"/>
          </a:xfrm>
          <a:prstGeom prst="rect">
            <a:avLst/>
          </a:prstGeom>
        </p:spPr>
      </p:pic>
      <p:pic>
        <p:nvPicPr>
          <p:cNvPr id="4" name="Picture 4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ADE502C7-9754-4A4D-97E3-F406362F4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789" y="2899359"/>
            <a:ext cx="4659064" cy="35321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4B03E1-DF81-4A2E-9385-21C5B64F77ED}"/>
              </a:ext>
            </a:extLst>
          </p:cNvPr>
          <p:cNvSpPr txBox="1"/>
          <p:nvPr/>
        </p:nvSpPr>
        <p:spPr>
          <a:xfrm>
            <a:off x="3631721" y="713116"/>
            <a:ext cx="566180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0070C0"/>
                </a:solidFill>
                <a:latin typeface="Times New Roman"/>
              </a:rPr>
              <a:t>Iago I (1603-1625)</a:t>
            </a:r>
            <a:endParaRPr lang="en-GB" sz="4800"/>
          </a:p>
        </p:txBody>
      </p:sp>
    </p:spTree>
    <p:extLst>
      <p:ext uri="{BB962C8B-B14F-4D97-AF65-F5344CB8AC3E}">
        <p14:creationId xmlns:p14="http://schemas.microsoft.com/office/powerpoint/2010/main" val="1023179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erson wearing a costume&#10;&#10;Description generated with very high confidence">
            <a:extLst>
              <a:ext uri="{FF2B5EF4-FFF2-40B4-BE49-F238E27FC236}">
                <a16:creationId xmlns:a16="http://schemas.microsoft.com/office/drawing/2014/main" id="{90CAEE86-E5B1-4345-8688-B72594175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34" y="1273578"/>
            <a:ext cx="2182927" cy="2529796"/>
          </a:xfrm>
          <a:prstGeom prst="rect">
            <a:avLst/>
          </a:prstGeom>
        </p:spPr>
      </p:pic>
      <p:pic>
        <p:nvPicPr>
          <p:cNvPr id="5" name="Picture 6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190AD6C7-3B65-4D6C-A0DF-DB603EB979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734" y="4118842"/>
            <a:ext cx="2561468" cy="25297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B7875E-E67E-47B2-B23B-9378761A298F}"/>
              </a:ext>
            </a:extLst>
          </p:cNvPr>
          <p:cNvSpPr txBox="1"/>
          <p:nvPr/>
        </p:nvSpPr>
        <p:spPr>
          <a:xfrm>
            <a:off x="8901234" y="20936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 William Shakespeare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6144E8-1CB1-4C8D-B759-724A15FC81A2}"/>
              </a:ext>
            </a:extLst>
          </p:cNvPr>
          <p:cNvSpPr txBox="1"/>
          <p:nvPr/>
        </p:nvSpPr>
        <p:spPr>
          <a:xfrm>
            <a:off x="1077" y="209362"/>
            <a:ext cx="392214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cs typeface="Calibri"/>
              </a:rPr>
              <a:t>Gwladychu</a:t>
            </a:r>
            <a:r>
              <a:rPr lang="en-GB" sz="2800" b="1" dirty="0">
                <a:cs typeface="Calibri"/>
              </a:rPr>
              <a:t> America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E2B300-DDA7-453F-9244-F3D90CFC0B96}"/>
              </a:ext>
            </a:extLst>
          </p:cNvPr>
          <p:cNvSpPr txBox="1"/>
          <p:nvPr/>
        </p:nvSpPr>
        <p:spPr>
          <a:xfrm>
            <a:off x="2883202" y="576512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cs typeface="Calibri"/>
              </a:rPr>
              <a:t>Gwrachod</a:t>
            </a:r>
            <a:r>
              <a:rPr lang="en-GB" sz="2800" b="1" dirty="0">
                <a:cs typeface="Calibri"/>
              </a:rPr>
              <a:t> </a:t>
            </a:r>
            <a:endParaRPr lang="en-GB" b="1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A98F15-859D-490C-A6A6-A6C18CFD41C1}"/>
              </a:ext>
            </a:extLst>
          </p:cNvPr>
          <p:cNvSpPr txBox="1"/>
          <p:nvPr/>
        </p:nvSpPr>
        <p:spPr>
          <a:xfrm>
            <a:off x="3919471" y="686415"/>
            <a:ext cx="386189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Tasg </a:t>
            </a:r>
            <a:r>
              <a:rPr lang="en-GB" sz="4800" b="1" dirty="0" err="1">
                <a:solidFill>
                  <a:srgbClr val="FF0000"/>
                </a:solidFill>
              </a:rPr>
              <a:t>Ymchwil</a:t>
            </a:r>
            <a:r>
              <a:rPr lang="en-GB" sz="4800" b="1" dirty="0">
                <a:solidFill>
                  <a:srgbClr val="FF0000"/>
                </a:solidFill>
              </a:rPr>
              <a:t> </a:t>
            </a:r>
            <a:r>
              <a:rPr lang="en-GB" sz="4800" b="1" dirty="0" err="1">
                <a:solidFill>
                  <a:srgbClr val="FF0000"/>
                </a:solidFill>
              </a:rPr>
              <a:t>Grŵp</a:t>
            </a:r>
            <a:r>
              <a:rPr lang="en-GB" sz="4800" b="1" dirty="0">
                <a:solidFill>
                  <a:srgbClr val="FF0000"/>
                </a:solidFill>
              </a:rPr>
              <a:t>. </a:t>
            </a:r>
            <a:r>
              <a:rPr lang="en-GB" sz="5400" b="1" dirty="0"/>
              <a:t> </a:t>
            </a:r>
            <a:endParaRPr lang="en-GB" sz="5400" b="1" dirty="0">
              <a:cs typeface="Calibri"/>
            </a:endParaRPr>
          </a:p>
        </p:txBody>
      </p:sp>
      <p:pic>
        <p:nvPicPr>
          <p:cNvPr id="12" name="Picture 2" descr="A close up of a person&#10;&#10;Description generated with high confidence">
            <a:extLst>
              <a:ext uri="{FF2B5EF4-FFF2-40B4-BE49-F238E27FC236}">
                <a16:creationId xmlns:a16="http://schemas.microsoft.com/office/drawing/2014/main" id="{84892269-057E-436D-8754-81862410D7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868" r="-3" b="23550"/>
          <a:stretch/>
        </p:blipFill>
        <p:spPr>
          <a:xfrm>
            <a:off x="8872830" y="1040359"/>
            <a:ext cx="2743200" cy="2377968"/>
          </a:xfrm>
          <a:prstGeom prst="rect">
            <a:avLst/>
          </a:prstGeom>
        </p:spPr>
      </p:pic>
      <p:pic>
        <p:nvPicPr>
          <p:cNvPr id="13" name="Picture 12" descr="See the source image">
            <a:extLst>
              <a:ext uri="{FF2B5EF4-FFF2-40B4-BE49-F238E27FC236}">
                <a16:creationId xmlns:a16="http://schemas.microsoft.com/office/drawing/2014/main" id="{B7E839B5-2FB1-43B1-8298-D6BCD8A8AA12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2830" y="4270671"/>
            <a:ext cx="2881848" cy="237796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E7DEE1A-F180-49C2-9132-0536D0A780A6}"/>
              </a:ext>
            </a:extLst>
          </p:cNvPr>
          <p:cNvSpPr/>
          <p:nvPr/>
        </p:nvSpPr>
        <p:spPr>
          <a:xfrm>
            <a:off x="6689903" y="4711301"/>
            <a:ext cx="2211681" cy="83099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2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Cynllun</a:t>
            </a: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Guto</a:t>
            </a: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Ffowc</a:t>
            </a: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 </a:t>
            </a:r>
            <a:endParaRPr lang="en-US" sz="24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2537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F61951-77A9-4B53-9573-D8C2BEEC40D9}"/>
              </a:ext>
            </a:extLst>
          </p:cNvPr>
          <p:cNvSpPr/>
          <p:nvPr/>
        </p:nvSpPr>
        <p:spPr>
          <a:xfrm>
            <a:off x="1870473" y="147426"/>
            <a:ext cx="8280984" cy="40010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Tasg</a:t>
            </a:r>
            <a:r>
              <a:rPr lang="en-US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r>
              <a:rPr lang="en-US" dirty="0"/>
              <a:t> </a:t>
            </a:r>
            <a:r>
              <a:rPr lang="en-US" sz="4000" dirty="0"/>
              <a:t> </a:t>
            </a:r>
            <a:r>
              <a:rPr lang="en-US" sz="4000" dirty="0" err="1"/>
              <a:t>Ysgrifennwch</a:t>
            </a:r>
            <a:r>
              <a:rPr lang="en-US" sz="4000" dirty="0"/>
              <a:t> </a:t>
            </a:r>
            <a:r>
              <a:rPr lang="en-US" sz="4000" dirty="0" err="1"/>
              <a:t>gofnod</a:t>
            </a:r>
            <a:r>
              <a:rPr lang="en-US" sz="4000" dirty="0"/>
              <a:t> </a:t>
            </a:r>
            <a:r>
              <a:rPr lang="en-US" sz="4000" dirty="0" err="1"/>
              <a:t>dyddiadur</a:t>
            </a:r>
            <a:r>
              <a:rPr lang="en-US" sz="4000" dirty="0"/>
              <a:t> Iago I. </a:t>
            </a:r>
            <a:r>
              <a:rPr lang="en-US" sz="4000" dirty="0" err="1"/>
              <a:t>Cofiwch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</a:t>
            </a:r>
            <a:r>
              <a:rPr lang="en-US" sz="4000" dirty="0" err="1"/>
              <a:t>ddefnyddio</a:t>
            </a:r>
            <a:r>
              <a:rPr lang="en-US" sz="4000" dirty="0"/>
              <a:t> </a:t>
            </a:r>
            <a:r>
              <a:rPr lang="en-US" sz="4000" dirty="0" err="1"/>
              <a:t>ansoddeiriau</a:t>
            </a:r>
            <a:r>
              <a:rPr lang="en-US" sz="4000" dirty="0"/>
              <a:t> a </a:t>
            </a:r>
            <a:r>
              <a:rPr lang="en-US" sz="4000" dirty="0" err="1"/>
              <a:t>gwybodaeth</a:t>
            </a:r>
            <a:r>
              <a:rPr lang="en-US" sz="4000" dirty="0"/>
              <a:t> </a:t>
            </a:r>
            <a:r>
              <a:rPr lang="en-US" sz="4000" dirty="0" err="1"/>
              <a:t>hanesyddol</a:t>
            </a:r>
            <a:r>
              <a:rPr lang="en-US" sz="4000" dirty="0"/>
              <a:t> !</a:t>
            </a:r>
          </a:p>
          <a:p>
            <a:pPr marL="742950" indent="-742950" algn="ctr">
              <a:buAutoNum type="arabicPeriod"/>
            </a:pPr>
            <a:endParaRPr lang="en-US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742950" indent="-742950" algn="ctr">
              <a:buAutoNum type="arabicPeriod"/>
            </a:pPr>
            <a:endParaRPr lang="en-US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6802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g;base64,%20/9j/4AAQSkZJRgABAQEAYABgAAD/2wBDAAUDBAQEAwUEBAQFBQUGBwwIBwcHBw8LCwkMEQ8SEhEPERETFhwXExQaFRERGCEYGh0dHx8fExciJCIeJBweHx7/2wBDAQUFBQcGBw4ICA4eFBEUHh4eHh4eHh4eHh4eHh4eHh4eHh4eHh4eHh4eHh4eHh4eHh4eHh4eHh4eHh4eHh4eHh7/wAARCADiAU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1cs32iT5j9496j3N/eP50+5/4+JP941HX7Glofhkt2Lub+8fzo3N/eP50lFOwhdzf3j+dG5v7x/OkoosAu5v7x/Ojc394/nSUUWAXc394/nRub+8fzpKKLALub+8fzo3N/eP50lFFgF3N/eP50bm/vH86SiiwC7m/vH86Nzf3j+dJRRYBdzf3j+dG5v7x/OkoosAu5v7x/Ojc394/nSUUWAXc394/nRub+8fzpKKLALub+8fzo3N/eP50lFFgF3N/eP50bm/vH86SiiwC7m/vH86Nzf3j+dJRRYBdzf3j+dG5v7x/OkoosAu5v7x/Ojc394/nSUUWAXc394/nRub+8fzpKKLALub+8fzo3N/eP50lFFgF3N/eP50bm/vH86SiiwC7m/vH86VWbcPmPX1ptKv3x9aGCH3P/HxJ/vGo6kuf+PiT/eNR0LYJbsKKKKYgooooAKKKKACiiigAooooAKKKKACiiigAooooAKKKKACiiigAooooAKKKKACiiigAooooAKKKKACiiigAooooAKKKKAClX74+tJSr98fWkxofc/8AHxJ/vGo6kuf+PiT/AHjUdC2CW7CiiimIKKKKACiiigAooooAKKKKACiiigAooooAKKKKACiiigAooooAKKKKACiiigAooooAKKKKACiiigAooooAKKKKACiiigApV++PrSUq/fH1pMaH3P8Ax8Sf7xqOpLn/AI+JP941HQtgluwooopiCiiigAooooAKKKKACiiigAooooAKKKKACiiigAooooAKKKKACiiigAooooAKKKKACiiigAooooAKKKKACiiigAooooAKVfvj60lKv3x9aTGh9z/x8Sf7xqOpLn/j4k/3jUdC2CW7CiiimIKKKKACiiigAooooAKKK6DwH4WuvFmtfYLeTyYkXfNMVyIx24756VnVqwowdSbska0aM69RU6au3sc/RW14u8M6r4Y1A2mpQEKSfKmXlJB7H+lYtOnUhVipwd0xVaU6M3CorNdAoooqzMKKKKACiiigAoorrfAvgHWPFTiaMC0sAcNcyLwf90fxH9Kxr4inh4OpVlZG+Hw1XE1FTpRu2clUtvbXNx/x72083/XOMt/Kvo7w38M/CujojNZC/uB1muvm59l6D8q6+C3t7dQsEEcSjoEUAfpXzOI4rpRdqUG/XT/M+sw3BtaSvWqKPklf/I+TG0TWVTcdJvwvr9nb/Cqc8M0DbZ4ZIj6SIV/nX2HVe7sbO8QpdWkE6nqJIw2fzrnhxa7+9S/H/gHTPguNvcra+a/4J8g0V9D+J/hR4a1RHk0+NtKuT0aHmMn3Q8flivKtR+GfjC11JrOPTTdIPuzxMPLYfU9Poa9zB55g8Svi5X2en/APn8bw9jcI/h5l3jr/AME42ivSdJ+DniS5YG/uLOwTPPzeY34AcfrWp4j8H+D/AAJopvNRkfVtScFbaGY7UZvXYOw75Jq5ZzhedU6cueT6LX8diI5FjPZurVjyRW7lp+G/4HkVFDHLE+por1TxgooooAKKKKACiiigApV++PrSUq/fH1pMaH3P/HxJ/vGo6kuf+PiT/eNR0LYJbsKKKKYgooooAKKKKACiiigAr3j9nixih8L3V9tHmz3BBbvtAAx+deD17h+zrqkUmjXuks2JoZfNUeqEDn8814PEak8DLl7q/ofR8LOCzGPN2dvU9K1jS9P1exey1K1juYHHKuOnuPQ14t44+EmoWDSXnh1mvbbr9nY/vUHt/e/nXutFfEYDM8RgZXpvTs9j7/Mcow2YRtVWvRrc+PJ4ZbeZoZ4nilQ4ZHUhgfcGmV9WeJfCug+IotuqafHK+MLMvyyL9GHNeW+JPgxdxlpdB1FJ07Q3Pyt9Nw4P5Cvs8HxJha2lX3H57ff/AJnwmO4VxdBt0ffj5b/d/keS0Vs614V8RaMxGoaRdRKP+WipuT/vocVjCvfp1IVFzQd15HzlSlOlLlqRafnoFFFFWZnY/Cnwl/wlOvf6SGGn2uHuCP4j2T8f5A19I20ENrbx29vEsUUahURRgKB2rz/9n+1ih8DG5VcSz3L7z6hTgV6JX5tn+MniMXKDfux0X6n6pw3gYYbBRqJe9PVv8kFFFFeGfQhRRRQAUUUUAZPiG61yKExaHpkdzcMOJZ5Qkae5HVvwrzHUPhh4g1q9l1bxV4ktYyRudkUsI1HYZwABXo/jPxTpnhXTVvNRMjeY22KONcs7Yzj0FeC+O/H+seKnMDH7Hp4Py20bfe93P8R/Svpsjw+Mn71BKK6ytd/K/wCmh8nxDicDT93ENzl0gnZfO363fYyvFcfh62vPsfh+S5uo4iRJdzMP3p/2VAGF+uc1i0UV93ThyRUb382fnVWp7SblZLyWwUUUVoZhRRRQAUUUUAFKv3x9aSlX74+tJjQ+5/4+JP8AeNR1Jc/8fEn+8ajoWwS3YUUUUxBRRRQAUUUUAFFFFABWr4U1y88Oa3b6pZn5kPzIekidwf8APFZVe3fBKHR9e8Gy6XqVja3bWszDZLGGIVucg9RyTXnZpio4bDuc4c0dmvJnqZRhJ4rEqFOfLJap+aO/8I+JdL8TaYt7p0wJAAliJ+eJvQj+tbNcnafD7w5YagL/AEmO70y4H8VtcsB+IbII9uldXGpVFUszkDBZsZPvxX5pilQ570G+Xs90fq+EeI5LYhLmXVbP/IWiiiuY6gIBGCAR71jar4V8N6oS1/otlMx/j8oK3/fQwa2aKunVnTd4Np+RnUpU6q5ZxTXnqcBf/CPwfcEmGK8tM9BDOSB/30DWNc/BPTG/499cu4v9+JX/AKivWKK9CnnOOhtVfz1/M82pkWX1PipL5aflY57wB4bbwroX9k/bftaCVpFcx7CN3bGTXQ0UVwVqs603Um7t7no0aMKFNU6aslogooorM1CiiigAooooA8l/aQlH9k6VB3+0F/w2kV4nXp/7RGorP4ls9OR8i1g3SL6M3I/SvMK/TchpungKd+uv3s/JuI6qqZjUt0svuQUUUV7B4YUUUUAFFFFABRRRQAUq/fH1pKVfvj60mND7n/j4k/3jUdSXP/HxJ/vGo6FsEt2FFFFMQUUUUAFFFFABRRRQAV0Pw/8AE9x4V19L+MGS3f5LmIH76f4jqK56is61KFaDpzV0zWhWnQqKpTdmtj650TVbHWtNi1DTrhJ4JBwynofQ+h9qu18qeEPEGvaDf+Zoc0pZ/vwBS6SD3X+vWvYPDnxZs7krb63pN7Y3Hdo4mdCfp1H61+f5hw9Xw8m6PvR/H7v8j9Ky3ibD4mKVb3Jfg/n/AJnpdFU9L1Oy1OHzrKRpE9TGyf8AoQFXK8CUXF2krM+kjOM1zRd0FFFFSUFFFFABRRRQAUUUUAFFFFABUV5cRWlrLczMFjiUsxJ6AVLXk/x78VrbWI8NWUn764G66IP3U7L+P9K7MBg54yvGlHrv5I4cxxsMFh5VpdNvN9EeSeKtWk1zxFe6q+cTykoD1VP4R+ArMoor9WhCNOKjHZH43UqSqTc5bvUKKKKsgKKKKACiiigAooooAKVfvj60lKv3x9aTGh9z/wAfEn+8ajqS5/4+JP8AeNR0LYJbsKKKKYgooooAKKKKACiiigAooooAs6XfXOm6jb6hZyGOeBw6MPWvpnwF4t0/xXpS3Fuyx3aAC4t8/Mjeo9R6Gvl2rWlajfaVfJe6ddSW1wh+V0OPwPqK8jNsphmEFraS2f6M9vJc5nltR6Xg91+q8z68orx3wt8ZlEaQeI7Ftw4NxbDOfcqf6V6BpfjjwnqSg2+u2asf4Zn8ps+mGxXwWJyrF4Z2nB27rVH6PhM5wWKV6dRX7PR/idFRUNtdWtzn7NcwzY6+W4bH5VNXntNaM9JNNXQUUUUhhRRRQAUUUUAFFFcl8QvHWm+FLQxlludRdf3Vsp5H+03oP51tQoVMRNU6au2YYjE0sNTdSq7JEvxF8YWnhPSDKxWS+lBFtBnkn+8f9kV80ajeXOoX019eStLcTOXkdupNWNf1i/1zVJdR1KcyzyH8FHZQOwqhX6RlGVQwFPXWb3f6LyPyzOs4nmVXTSC2X6vzCiiivXPECiiigAooooAKKKKACiiigApV++PrSUq/fH1pMaH3P/HxJ/vGo6kuf+PiT/eNR0LYJbsKKKKYgooooAKKKKACiiigAoq1pl79huRMbW1ul7xXCblNd94d8SfDmcqmueD4bOTvLBukj/LOR+tcmJxE6KuqbkvK35XO3C4WnXdpVVF+d/zSf4nm2akhilmcJDG8jE4AVSSa+jvDun/DbUNsmj22jTt124BYfVW5/Suts7Kys122dpb26+kUYUfpXz9fiiNN8vsnfz0PpcPwhKquZ1lby1/yPmrRfh/4u1YqYdHmgjP/AC0uf3Sj8+T+ANeg+G/gxaxMs2v6i1wepgtxtX6Fjyf0r1yivFxPEmMrK0Gory3+897CcLYGg+aac357fcv1uUdG0jTdGtBaaXZQ2sI7RrjPuT1J+tXqKK8GUpTblJ3Z9HCEYRUYqyQUUUVJQUUjMFGWIA9TXPa7428L6NuW91i380f8soj5j5+i5x+NaUqNSq+WnFt+RlVr0qMeapJJebsdFVfUL6z0+1e6vrmK2gQZZ5GCgV5D4k+NEjBofD+m7Ownujk/UKP6mvMde13V9dufP1W/muWzlVY/Kv0XoK+hwfDOJqtOs+Vfez5nHcWYWinGgud/cj1Dx18XtyyWPhdCOqteSL/6Ap/mfyryG6nnurh7i5meaaQ7nd2yzH1JqOivs8Fl9DBQ5aS+fVnwmPzPEY+fNWl6LogooortOAKKKKACiiigAooooAKKKKACiiigApV++PrSUq/fH1pMaH3P/HxJ/vGo6kuf+PiT/eNR0LYJbsKKKKYgooooAKKKKACiiigAooooABwwYZBHQjqK2tM8WeJtNwLPXL5FH8LSFx+TZrForOpShUVpxTXmaU61Sk705NPydjvLL4teMLcKJZ7S5Uf89IACfxFa0Hxq1xSPO0jT3Hfazg/zry2iuGeT4Ge9Jfl+R6NPPMwhtVfz1/M9dHxuuu+gRf8Af8/4U2T423m0+XoMAbtumJH8q8korH+wcv8A+ff4v/M2/wBY8y/5+/gv8j02f40eInUiPTdNiPY4c/zNY998UvGd0No1CK3H/TGBQfzOa4qit4ZTgofDSX3X/MwqZ1j6nxVX99vyNLU9f1zUyf7Q1a9uAeqvMdp/AcVmiiiu+EIwVoqyPOnUnN3k7vzCiiiqICiiigAooooAKKKKACiiigAooooAKKKKACiiigApV++PrSUq/fH1pMaH3P8Ax8Sf7xqOpLn/AI+JP941HQtgluwooopiCiiigAooooAKKKKACiiigAooooAKKKKACiiigAooooAKKKKACiiigAooooAKKKKACiiigAooooAKKKKACiiigAooooAKVfvj60lKv3x9aTGh9z/x8Sf7xqOpLn/j4k/3jUdC2CW7CiiimIKKKKACiiigAooooAKKKKACiiigAooooAKKKKACiiigAooooAKKKKACiiigAooooAKKKKACiiigAooooAKKKKACiiigApV++PrSUq/fH1pMaH3P/HxJ/vGo6kuf+PiT/eNR0LYJbsKKKKYgooooAKKKKACiiigAooooAKKKKACiiigAooooAKKKKACiiigAooooAKKKKACiiigAooooAKKKKACiiigAooooAKKKKAClX74+tJSr98fWkxofc/8AHxJ/vGo6KKFsEt2FFFFMQUUUUAFFFFABRRRQAUUUUAFFFFABRRRQAUUUUAFFFFABRRRQAUUUUAFFFFABRRRQAUUUUAFFFFABRRRQAUUUUAFFFFABSr98fWiikxo//9k=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data:image/jpg;base64,%20/9j/4AAQSkZJRgABAQEAYABgAAD/2wBDAAUDBAQEAwUEBAQFBQUGBwwIBwcHBw8LCwkMEQ8SEhEPERETFhwXExQaFRERGCEYGh0dHx8fExciJCIeJBweHx7/2wBDAQUFBQcGBw4ICA4eFBEUHh4eHh4eHh4eHh4eHh4eHh4eHh4eHh4eHh4eHh4eHh4eHh4eHh4eHh4eHh4eHh4eHh7/wAARCADiAUA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C1cs32iT5j9496j3N/eP50+5/4+JP941HX7Glofhkt2Lub+8fzo3N/eP50lFOwhdzf3j+dG5v7x/OkoosAu5v7x/Ojc394/nSUUWAXc394/nRub+8fzpKKLALub+8fzo3N/eP50lFFgF3N/eP50bm/vH86SiiwC7m/vH86Nzf3j+dJRRYBdzf3j+dG5v7x/OkoosAu5v7x/Ojc394/nSUUWAXc394/nRub+8fzpKKLALub+8fzo3N/eP50lFFgF3N/eP50bm/vH86SiiwC7m/vH86Nzf3j+dJRRYBdzf3j+dG5v7x/OkoosAu5v7x/Ojc394/nSUUWAXc394/nRub+8fzpKKLALub+8fzo3N/eP50lFFgF3N/eP50bm/vH86SiiwC7m/vH86VWbcPmPX1ptKv3x9aGCH3P/HxJ/vGo6kuf+PiT/eNR0LYJbsKKKKYgooooAKKKKACiiigAooooAKKKKACiiigAooooAKKKKACiiigAooooAKKKKACiiigAooooAKKKKACiiigAooooAKKKKAClX74+tJSr98fWkxofc/8AHxJ/vGo6kuf+PiT/AHjUdC2CW7CiiimIKKKKACiiigAooooAKKKKACiiigAooooAKKKKACiiigAooooAKKKKACiiigAooooAKKKKACiiigAooooAKKKKACiiigApV++PrSUq/fH1pMaH3P8Ax8Sf7xqOpLn/AI+JP941HQtgluwooopiCiiigAooooAKKKKACiiigAooooAKKKKACiiigAooooAKKKKACiiigAooooAKKKKACiiigAooooAKKKKACiiigAooooAKVfvj60lKv3x9aTGh9z/x8Sf7xqOpLn/j4k/3jUdC2CW7CiiimIKKKKACiiigAooooAKKK6DwH4WuvFmtfYLeTyYkXfNMVyIx24756VnVqwowdSbska0aM69RU6au3sc/RW14u8M6r4Y1A2mpQEKSfKmXlJB7H+lYtOnUhVipwd0xVaU6M3CorNdAoooqzMKKKKACiiigAoorrfAvgHWPFTiaMC0sAcNcyLwf90fxH9Kxr4inh4OpVlZG+Hw1XE1FTpRu2clUtvbXNx/x72083/XOMt/Kvo7w38M/CujojNZC/uB1muvm59l6D8q6+C3t7dQsEEcSjoEUAfpXzOI4rpRdqUG/XT/M+sw3BtaSvWqKPklf/I+TG0TWVTcdJvwvr9nb/Cqc8M0DbZ4ZIj6SIV/nX2HVe7sbO8QpdWkE6nqJIw2fzrnhxa7+9S/H/gHTPguNvcra+a/4J8g0V9D+J/hR4a1RHk0+NtKuT0aHmMn3Q8flivKtR+GfjC11JrOPTTdIPuzxMPLYfU9Poa9zB55g8Svi5X2en/APn8bw9jcI/h5l3jr/AME42ivSdJ+DniS5YG/uLOwTPPzeY34AcfrWp4j8H+D/AAJopvNRkfVtScFbaGY7UZvXYOw75Jq5ZzhedU6cueT6LX8diI5FjPZurVjyRW7lp+G/4HkVFDHLE+por1TxgooooAKKKKACiiigApV++PrSUq/fH1pMaH3P/HxJ/vGo6kuf+PiT/eNR0LYJbsKKKKYgooooAKKKKACiiigAr3j9nixih8L3V9tHmz3BBbvtAAx+deD17h+zrqkUmjXuks2JoZfNUeqEDn8814PEak8DLl7q/ofR8LOCzGPN2dvU9K1jS9P1exey1K1juYHHKuOnuPQ14t44+EmoWDSXnh1mvbbr9nY/vUHt/e/nXutFfEYDM8RgZXpvTs9j7/Mcow2YRtVWvRrc+PJ4ZbeZoZ4nilQ4ZHUhgfcGmV9WeJfCug+IotuqafHK+MLMvyyL9GHNeW+JPgxdxlpdB1FJ07Q3Pyt9Nw4P5Cvs8HxJha2lX3H57ff/AJnwmO4VxdBt0ffj5b/d/keS0Vs614V8RaMxGoaRdRKP+WipuT/vocVjCvfp1IVFzQd15HzlSlOlLlqRafnoFFFFWZnY/Cnwl/wlOvf6SGGn2uHuCP4j2T8f5A19I20ENrbx29vEsUUahURRgKB2rz/9n+1ih8DG5VcSz3L7z6hTgV6JX5tn+MniMXKDfux0X6n6pw3gYYbBRqJe9PVv8kFFFFeGfQhRRRQAUUUUAZPiG61yKExaHpkdzcMOJZ5Qkae5HVvwrzHUPhh4g1q9l1bxV4ktYyRudkUsI1HYZwABXo/jPxTpnhXTVvNRMjeY22KONcs7Yzj0FeC+O/H+seKnMDH7Hp4Py20bfe93P8R/Svpsjw+Mn71BKK6ytd/K/wCmh8nxDicDT93ENzl0gnZfO363fYyvFcfh62vPsfh+S5uo4iRJdzMP3p/2VAGF+uc1i0UV93ThyRUb382fnVWp7SblZLyWwUUUVoZhRRRQAUUUUAFKv3x9aSlX74+tJjQ+5/4+JP8AeNR1Jc/8fEn+8ajoWwS3YUUUUxBRRRQAUUUUAFFFFABWr4U1y88Oa3b6pZn5kPzIekidwf8APFZVe3fBKHR9e8Gy6XqVja3bWszDZLGGIVucg9RyTXnZpio4bDuc4c0dmvJnqZRhJ4rEqFOfLJap+aO/8I+JdL8TaYt7p0wJAAliJ+eJvQj+tbNcnafD7w5YagL/AEmO70y4H8VtcsB+IbII9uldXGpVFUszkDBZsZPvxX5pilQ570G+Xs90fq+EeI5LYhLmXVbP/IWiiiuY6gIBGCAR71jar4V8N6oS1/otlMx/j8oK3/fQwa2aKunVnTd4Np+RnUpU6q5ZxTXnqcBf/CPwfcEmGK8tM9BDOSB/30DWNc/BPTG/499cu4v9+JX/AKivWKK9CnnOOhtVfz1/M82pkWX1PipL5aflY57wB4bbwroX9k/bftaCVpFcx7CN3bGTXQ0UVwVqs603Um7t7no0aMKFNU6aslogooorM1CiiigAooooA8l/aQlH9k6VB3+0F/w2kV4nXp/7RGorP4ls9OR8i1g3SL6M3I/SvMK/TchpungKd+uv3s/JuI6qqZjUt0svuQUUUV7B4YUUUUAFFFFABRRRQAUq/fH1pKVfvj60mND7n/j4k/3jUdSXP/HxJ/vGo6FsEt2FFFFMQUUUUAFFFFABRRRQAV0Pw/8AE9x4V19L+MGS3f5LmIH76f4jqK56is61KFaDpzV0zWhWnQqKpTdmtj650TVbHWtNi1DTrhJ4JBwynofQ+h9qu18qeEPEGvaDf+Zoc0pZ/vwBS6SD3X+vWvYPDnxZs7krb63pN7Y3Hdo4mdCfp1H61+f5hw9Xw8m6PvR/H7v8j9Ky3ibD4mKVb3Jfg/n/AJnpdFU9L1Oy1OHzrKRpE9TGyf8AoQFXK8CUXF2krM+kjOM1zRd0FFFFSUFFFFABRRRQAUUUUAFFFFABUV5cRWlrLczMFjiUsxJ6AVLXk/x78VrbWI8NWUn764G66IP3U7L+P9K7MBg54yvGlHrv5I4cxxsMFh5VpdNvN9EeSeKtWk1zxFe6q+cTykoD1VP4R+ArMoor9WhCNOKjHZH43UqSqTc5bvUKKKKsgKKKKACiiigAooooAKVfvj60lKv3x9aTGh9z/wAfEn+8ajqS5/4+JP8AeNR0LYJbsKKKKYgooooAKKKKACiiigAooooAs6XfXOm6jb6hZyGOeBw6MPWvpnwF4t0/xXpS3Fuyx3aAC4t8/Mjeo9R6Gvl2rWlajfaVfJe6ddSW1wh+V0OPwPqK8jNsphmEFraS2f6M9vJc5nltR6Xg91+q8z68orx3wt8ZlEaQeI7Ftw4NxbDOfcqf6V6BpfjjwnqSg2+u2asf4Zn8ps+mGxXwWJyrF4Z2nB27rVH6PhM5wWKV6dRX7PR/idFRUNtdWtzn7NcwzY6+W4bH5VNXntNaM9JNNXQUUUUhhRRRQAUUUUAFFFcl8QvHWm+FLQxlludRdf3Vsp5H+03oP51tQoVMRNU6au2YYjE0sNTdSq7JEvxF8YWnhPSDKxWS+lBFtBnkn+8f9kV80ajeXOoX019eStLcTOXkdupNWNf1i/1zVJdR1KcyzyH8FHZQOwqhX6RlGVQwFPXWb3f6LyPyzOs4nmVXTSC2X6vzCiiivXPECiiigAooooAKKKKACiiigApV++PrSUq/fH1pMaH3P/HxJ/vGo6kuf+PiT/eNR0LYJbsKKKKYgooooAKKKKACiiigAoq1pl79huRMbW1ul7xXCblNd94d8SfDmcqmueD4bOTvLBukj/LOR+tcmJxE6KuqbkvK35XO3C4WnXdpVVF+d/zSf4nm2akhilmcJDG8jE4AVSSa+jvDun/DbUNsmj22jTt124BYfVW5/Suts7Kys122dpb26+kUYUfpXz9fiiNN8vsnfz0PpcPwhKquZ1lby1/yPmrRfh/4u1YqYdHmgjP/AC0uf3Sj8+T+ANeg+G/gxaxMs2v6i1wepgtxtX6Fjyf0r1yivFxPEmMrK0Gory3+897CcLYGg+aac357fcv1uUdG0jTdGtBaaXZQ2sI7RrjPuT1J+tXqKK8GUpTblJ3Z9HCEYRUYqyQUUUVJQUUjMFGWIA9TXPa7428L6NuW91i380f8soj5j5+i5x+NaUqNSq+WnFt+RlVr0qMeapJJebsdFVfUL6z0+1e6vrmK2gQZZ5GCgV5D4k+NEjBofD+m7Ownujk/UKP6mvMde13V9dufP1W/muWzlVY/Kv0XoK+hwfDOJqtOs+Vfez5nHcWYWinGgud/cj1Dx18XtyyWPhdCOqteSL/6Ap/mfyryG6nnurh7i5meaaQ7nd2yzH1JqOivs8Fl9DBQ5aS+fVnwmPzPEY+fNWl6LogooortOAKKKKACiiigAooooAKKKKACiiigApV++PrSUq/fH1pMaH3P/HxJ/vGo6kuf+PiT/eNR0LYJbsKKKKYgooooAKKKKACiiigAooooABwwYZBHQjqK2tM8WeJtNwLPXL5FH8LSFx+TZrForOpShUVpxTXmaU61Sk705NPydjvLL4teMLcKJZ7S5Uf89IACfxFa0Hxq1xSPO0jT3Hfazg/zry2iuGeT4Ge9Jfl+R6NPPMwhtVfz1/M9dHxuuu+gRf8Af8/4U2T423m0+XoMAbtumJH8q8korH+wcv8A+ff4v/M2/wBY8y/5+/gv8j02f40eInUiPTdNiPY4c/zNY998UvGd0No1CK3H/TGBQfzOa4qit4ZTgofDSX3X/MwqZ1j6nxVX99vyNLU9f1zUyf7Q1a9uAeqvMdp/AcVmiiiu+EIwVoqyPOnUnN3k7vzCiiiqICiiigAooooAKKKKACiiigAooooAKKKKACiiigApV++PrSUq/fH1pMaH3P8Ax8Sf7xqOpLn/AI+JP941HQtgluwooopiCiiigAooooAKKKKACiiigAooooAKKKKACiiigAooooAKKKKACiiigAooooAKKKKACiiigAooooAKKKKACiiigAooooAKVfvj60lKv3x9aTGh9z/x8Sf7xqOpLn/j4k/3jUdC2CW7CiiimIKKKKACiiigAooooAKKKKACiiigAooooAKKKKACiiigAooooAKKKKACiiigAooooAKKKKACiiigAooooAKKKKACiiigApV++PrSUq/fH1pMaH3P/HxJ/vGo6kuf+PiT/eNR0LYJbsKKKKYgooooAKKKKACiiigAooooAKKKKACiiigAooooAKKKKACiiigAooooAKKKKACiiigAooooAKKKKACiiigAooooAKKKKAClX74+tJSr98fWkxofc/8AHxJ/vGo6KKFsEt2FFFFMQUUUUAFFFFABRRRQAUUUUAFFFFABRRRQAUUUUAFFFFABRRRQAUUUUAFFFFABRRRQAUUUUAFFFFABRRRQAUUUUAFFFFABSr98fWiikxo//9k="/>
          <p:cNvSpPr>
            <a:spLocks noChangeAspect="1" noChangeArrowheads="1"/>
          </p:cNvSpPr>
          <p:nvPr/>
        </p:nvSpPr>
        <p:spPr bwMode="auto">
          <a:xfrm>
            <a:off x="1155539" y="2704642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4" name="Picture 6" descr="Image result for twit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89" y="929817"/>
            <a:ext cx="5524500" cy="369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346196" y="1394847"/>
            <a:ext cx="371959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#</a:t>
            </a:r>
            <a:r>
              <a:rPr lang="en-GB" sz="4000" dirty="0" err="1"/>
              <a:t>ysgrifennwch</a:t>
            </a:r>
            <a:r>
              <a:rPr lang="en-GB" sz="4000" dirty="0"/>
              <a:t> tweet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crynhoi</a:t>
            </a:r>
            <a:r>
              <a:rPr lang="en-GB" sz="4000" dirty="0"/>
              <a:t> </a:t>
            </a:r>
            <a:r>
              <a:rPr lang="en-GB" sz="4000" dirty="0" err="1"/>
              <a:t>digwyddiad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ystod</a:t>
            </a:r>
            <a:r>
              <a:rPr lang="en-GB" sz="4000" dirty="0"/>
              <a:t> </a:t>
            </a:r>
            <a:r>
              <a:rPr lang="en-GB" sz="4000" dirty="0" err="1"/>
              <a:t>cyfnod</a:t>
            </a:r>
            <a:r>
              <a:rPr lang="en-GB" sz="4000" dirty="0"/>
              <a:t> Iago</a:t>
            </a:r>
          </a:p>
        </p:txBody>
      </p:sp>
    </p:spTree>
    <p:extLst>
      <p:ext uri="{BB962C8B-B14F-4D97-AF65-F5344CB8AC3E}">
        <p14:creationId xmlns:p14="http://schemas.microsoft.com/office/powerpoint/2010/main" val="1812804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5" ma:contentTypeDescription="Create a new document." ma:contentTypeScope="" ma:versionID="c957a1407cb8be57f5c8f82783c9d06d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c79417a8689391469b22b8e5cb9c5251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0A39E14-75AC-4B1D-B4A0-008934F0A8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B1DAC99-D3A2-45C2-97B3-045078A444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1DC3FC-BB79-4634-AF5E-B1FA2537C48A}">
  <ds:schemaRefs>
    <ds:schemaRef ds:uri="http://purl.org/dc/terms/"/>
    <ds:schemaRef ds:uri="http://schemas.openxmlformats.org/package/2006/metadata/core-properties"/>
    <ds:schemaRef ds:uri="http://purl.org/dc/dcmitype/"/>
    <ds:schemaRef ds:uri="46b8f10f-f56e-4e87-af4a-2384ac144562"/>
    <ds:schemaRef ds:uri="921765a0-fcf6-47d1-8ac4-5d670786d758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229</TotalTime>
  <Words>193</Words>
  <Application>Microsoft Office PowerPoint</Application>
  <PresentationFormat>Widescreen</PresentationFormat>
  <Paragraphs>24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Murphy</dc:creator>
  <cp:lastModifiedBy>Ben Murphy (1901788)</cp:lastModifiedBy>
  <cp:revision>396</cp:revision>
  <dcterms:created xsi:type="dcterms:W3CDTF">2020-01-06T10:36:35Z</dcterms:created>
  <dcterms:modified xsi:type="dcterms:W3CDTF">2020-05-05T19:20:02Z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