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E09F8-B9EF-4FF6-A058-34AB1E05525E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A08C8-5DFF-4CF9-B81E-1339929B37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34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408B11-0503-448D-AA92-1E9D5D976F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26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125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51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535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29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325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710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283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96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142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06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737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47E32-2996-402C-8817-F0A563195256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6AF7B8-D166-41D9-80AA-563F8B96C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245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1.wdp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hyperlink" Target="https://gov.wales/sites/default/files/publications/2018-03/succe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12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jingclipart.com/multicultural-clipart.html" TargetMode="External"/><Relationship Id="rId3" Type="http://schemas.openxmlformats.org/officeDocument/2006/relationships/hyperlink" Target="https://assets.publishing.service.gov.uk/government/uploads/system/uploads/attachm%20ent_data/file/974907/EYFS_framework_-_March_2021.pdf" TargetMode="External"/><Relationship Id="rId7" Type="http://schemas.openxmlformats.org/officeDocument/2006/relationships/hyperlink" Target="http://clipart-library.com/clipart/609186.htm" TargetMode="External"/><Relationship Id="rId2" Type="http://schemas.openxmlformats.org/officeDocument/2006/relationships/hyperlink" Target="https://www.scu.edu/oml/about-us/theoretical-framewor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publications/2018-03/succesful-futures-a-summary-of-professor-graham-donaldsons-report.pdf" TargetMode="External"/><Relationship Id="rId11" Type="http://schemas.openxmlformats.org/officeDocument/2006/relationships/hyperlink" Target="https://www.un.org/en/climatechange/what-is-climate-change" TargetMode="External"/><Relationship Id="rId5" Type="http://schemas.openxmlformats.org/officeDocument/2006/relationships/hyperlink" Target="https://gov.wales/sites/default/files/publications/2018-03/successful-futures.pdf" TargetMode="External"/><Relationship Id="rId10" Type="http://schemas.openxmlformats.org/officeDocument/2006/relationships/hyperlink" Target="https://blog.rrc.co.uk/2019/09/26/sustainable-development-goals-for-business/" TargetMode="External"/><Relationship Id="rId4" Type="http://schemas.openxmlformats.org/officeDocument/2006/relationships/hyperlink" Target="https://www.psychologynoteshq.com/bronfenbrenner-ecological-theory/" TargetMode="External"/><Relationship Id="rId9" Type="http://schemas.openxmlformats.org/officeDocument/2006/relationships/hyperlink" Target="https://www.toolshero.com/change-management/john-dewey-the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1" t="19894" r="25435" b="15614"/>
          <a:stretch/>
        </p:blipFill>
        <p:spPr bwMode="auto">
          <a:xfrm>
            <a:off x="1619672" y="0"/>
            <a:ext cx="752432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Oval 33"/>
          <p:cNvSpPr/>
          <p:nvPr/>
        </p:nvSpPr>
        <p:spPr>
          <a:xfrm>
            <a:off x="4119982" y="1980241"/>
            <a:ext cx="939532" cy="923918"/>
          </a:xfrm>
          <a:prstGeom prst="ellipse">
            <a:avLst/>
          </a:prstGeom>
          <a:ln>
            <a:solidFill>
              <a:srgbClr val="00B05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6603457" y="5275743"/>
            <a:ext cx="2168617" cy="1167569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603457" y="3982424"/>
            <a:ext cx="2168618" cy="1149303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6603457" y="2668014"/>
            <a:ext cx="2168617" cy="1167569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474400" y="5266327"/>
            <a:ext cx="2168617" cy="1167569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474399" y="3973008"/>
            <a:ext cx="2216427" cy="1149303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74400" y="2658598"/>
            <a:ext cx="2168617" cy="1167569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412875" y="3223487"/>
            <a:ext cx="4439181" cy="266717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20" t="43690" r="6820" b="15589"/>
          <a:stretch/>
        </p:blipFill>
        <p:spPr bwMode="auto">
          <a:xfrm>
            <a:off x="2675593" y="3968195"/>
            <a:ext cx="4032448" cy="1715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82" t="33597" r="14218" b="57662"/>
          <a:stretch/>
        </p:blipFill>
        <p:spPr bwMode="auto">
          <a:xfrm>
            <a:off x="2989961" y="3370386"/>
            <a:ext cx="3403711" cy="416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76" y="2894135"/>
            <a:ext cx="1654128" cy="631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99" y="5569800"/>
            <a:ext cx="1656184" cy="649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656" y="4281232"/>
            <a:ext cx="1612592" cy="637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8" y="4221088"/>
            <a:ext cx="1696485" cy="644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48199"/>
            <a:ext cx="1656184" cy="638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554359"/>
            <a:ext cx="1572388" cy="620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1" t="19819" r="6671" b="65253"/>
          <a:stretch/>
        </p:blipFill>
        <p:spPr bwMode="auto">
          <a:xfrm>
            <a:off x="-36512" y="0"/>
            <a:ext cx="9252520" cy="1180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The Welsh Curriculum | Exclusive Review with Prof Graham Donaldson | The  National College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sharpenSoften amount="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30" t="-6304" r="12548" b="28175"/>
          <a:stretch/>
        </p:blipFill>
        <p:spPr bwMode="auto">
          <a:xfrm>
            <a:off x="4139952" y="1920707"/>
            <a:ext cx="936104" cy="1042985"/>
          </a:xfrm>
          <a:prstGeom prst="ellipse">
            <a:avLst/>
          </a:prstGeom>
          <a:ln>
            <a:solidFill>
              <a:srgbClr val="FFC000"/>
            </a:solidFill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/>
          <p:cNvSpPr txBox="1"/>
          <p:nvPr/>
        </p:nvSpPr>
        <p:spPr>
          <a:xfrm>
            <a:off x="3635896" y="2924944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National College, 2022)</a:t>
            </a: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76631"/>
            <a:ext cx="3925642" cy="49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" name="TextBox 39"/>
          <p:cNvSpPr txBox="1"/>
          <p:nvPr/>
        </p:nvSpPr>
        <p:spPr>
          <a:xfrm>
            <a:off x="7092280" y="6438528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(Donaldson report, 2018)</a:t>
            </a:r>
          </a:p>
        </p:txBody>
      </p:sp>
      <p:sp>
        <p:nvSpPr>
          <p:cNvPr id="37" name="Rectangle 36"/>
          <p:cNvSpPr/>
          <p:nvPr/>
        </p:nvSpPr>
        <p:spPr>
          <a:xfrm>
            <a:off x="-468560" y="209278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1000" dirty="0">
                <a:hlinkClick r:id="rId15"/>
              </a:rPr>
              <a:t>https://gov.wales/sites/default/files/publications/2018-03/succe</a:t>
            </a:r>
            <a:endParaRPr lang="en-GB" sz="1000" dirty="0"/>
          </a:p>
          <a:p>
            <a:pPr algn="ctr"/>
            <a:r>
              <a:rPr lang="en-GB" sz="1000" dirty="0"/>
              <a:t>sful-futures-a-summary-of-professor-graham-donaldsons-report.pdf</a:t>
            </a:r>
          </a:p>
        </p:txBody>
      </p:sp>
      <p:sp>
        <p:nvSpPr>
          <p:cNvPr id="26" name="Subtitle 4"/>
          <p:cNvSpPr txBox="1">
            <a:spLocks/>
          </p:cNvSpPr>
          <p:nvPr/>
        </p:nvSpPr>
        <p:spPr>
          <a:xfrm>
            <a:off x="7380312" y="1124744"/>
            <a:ext cx="1440160" cy="2471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solidFill>
                  <a:schemeClr val="tx1"/>
                </a:solidFill>
              </a:rPr>
              <a:t>1805633</a:t>
            </a:r>
          </a:p>
        </p:txBody>
      </p:sp>
    </p:spTree>
    <p:extLst>
      <p:ext uri="{BB962C8B-B14F-4D97-AF65-F5344CB8AC3E}">
        <p14:creationId xmlns:p14="http://schemas.microsoft.com/office/powerpoint/2010/main" val="344970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1" t="19894" r="25435" b="15614"/>
          <a:stretch/>
        </p:blipFill>
        <p:spPr bwMode="auto">
          <a:xfrm>
            <a:off x="1619672" y="0"/>
            <a:ext cx="752432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4732832" y="5173967"/>
            <a:ext cx="4217882" cy="648072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1" t="19819" r="6671" b="65253"/>
          <a:stretch/>
        </p:blipFill>
        <p:spPr bwMode="auto">
          <a:xfrm>
            <a:off x="-36512" y="0"/>
            <a:ext cx="9252520" cy="1180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Baamboozle | The Most Fun Classroom Games!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2409440" cy="240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780166" y="3573016"/>
            <a:ext cx="4608512" cy="963854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771800" y="3645023"/>
            <a:ext cx="461687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‘Subject and framework content has been revised to produce an enriched curriculum that will motivate and meet the needs of individual learners and prepare them for life in the twenty-first century. Among others, these revisions include:’</a:t>
            </a:r>
            <a:endParaRPr lang="en-GB" sz="1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19028" y="1835210"/>
            <a:ext cx="4217882" cy="1129552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41131" y="1884642"/>
            <a:ext cx="377367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‘ESDGC is a subject that is linked across the curriculum but not seen as an additional subject. It is an ethos that is embedded throughout the school, an attitude to be adopted, a value system and a way of life’ (School P, 2019) </a:t>
            </a:r>
          </a:p>
        </p:txBody>
      </p:sp>
      <p:sp>
        <p:nvSpPr>
          <p:cNvPr id="9" name="Rectangle 8"/>
          <p:cNvSpPr/>
          <p:nvPr/>
        </p:nvSpPr>
        <p:spPr>
          <a:xfrm>
            <a:off x="4536504" y="527707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 algn="ctr">
              <a:buFontTx/>
              <a:buChar char="-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 focus on sustainable development and global citizenship in PSE, geography and science.</a:t>
            </a:r>
          </a:p>
          <a:p>
            <a:pPr marL="171450" indent="-171450" algn="ctr">
              <a:buFontTx/>
              <a:buChar char="-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004048" y="4536870"/>
            <a:ext cx="25987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Making the most of learning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364941" y="2935977"/>
            <a:ext cx="13510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(School P, 2019) 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444208" y="5816297"/>
            <a:ext cx="25987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Making the most of learning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6" descr="Global Citizen Top - Cartoon Illustration Global Citizen , Transparent  Cartoon - Jing.f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570" y="1321967"/>
            <a:ext cx="142461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/>
          <p:cNvSpPr/>
          <p:nvPr/>
        </p:nvSpPr>
        <p:spPr>
          <a:xfrm>
            <a:off x="7380312" y="2863969"/>
            <a:ext cx="99418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(Jing, 2022)</a:t>
            </a:r>
          </a:p>
        </p:txBody>
      </p:sp>
      <p:sp>
        <p:nvSpPr>
          <p:cNvPr id="22" name="Subtitle 4"/>
          <p:cNvSpPr txBox="1">
            <a:spLocks/>
          </p:cNvSpPr>
          <p:nvPr/>
        </p:nvSpPr>
        <p:spPr>
          <a:xfrm>
            <a:off x="7380312" y="1124744"/>
            <a:ext cx="1440160" cy="2471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solidFill>
                  <a:schemeClr val="tx1"/>
                </a:solidFill>
              </a:rPr>
              <a:t>1805633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69522" y="6137505"/>
            <a:ext cx="16294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HiClipart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586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1" t="19894" r="25435" b="15614"/>
          <a:stretch/>
        </p:blipFill>
        <p:spPr bwMode="auto">
          <a:xfrm>
            <a:off x="1619672" y="0"/>
            <a:ext cx="752432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Rectangle 27"/>
          <p:cNvSpPr/>
          <p:nvPr/>
        </p:nvSpPr>
        <p:spPr>
          <a:xfrm>
            <a:off x="323528" y="2204864"/>
            <a:ext cx="2304256" cy="2448272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147661" y="359960"/>
            <a:ext cx="3024336" cy="607027"/>
          </a:xfrm>
          <a:prstGeom prst="rect">
            <a:avLst/>
          </a:prstGeom>
          <a:solidFill>
            <a:schemeClr val="bg1"/>
          </a:solidFill>
          <a:ln w="285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435693" y="330738"/>
            <a:ext cx="25758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To conclude.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0071"/>
            <a:ext cx="2828690" cy="1728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What is Bronfenbrenner's Ecological Systems Theory? - The Psychology Notes  Headquarters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0" b="7604"/>
          <a:stretch/>
        </p:blipFill>
        <p:spPr bwMode="auto">
          <a:xfrm rot="720559">
            <a:off x="6708402" y="723037"/>
            <a:ext cx="2191882" cy="167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465690" y="1561039"/>
            <a:ext cx="3961657" cy="1536818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474742" y="1618871"/>
            <a:ext cx="397296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‘Bronfenbrenner's Ecological Systems Theory is one of the most accepted explanations regarding the influence of social environments on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human development’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theory argues that the environment you grow up in affects every aspect of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your life.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(Clara University, 2022)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499355" y="2354160"/>
            <a:ext cx="13681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Evans, 2020)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-914750" y="3230312"/>
            <a:ext cx="37496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(Sudbury, 2019)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iamond 9 For The UNCRC (United Nations Convention on the Rights of the  Child)= Rights Respecting | Teaching Resource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0" r="14928"/>
          <a:stretch/>
        </p:blipFill>
        <p:spPr bwMode="auto">
          <a:xfrm>
            <a:off x="534317" y="2391519"/>
            <a:ext cx="851505" cy="8214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Our contribution to UN Sustainable Development Goals - Borregaard"/>
          <p:cNvPicPr>
            <a:picLocks noChangeAspect="1" noChangeArrowheads="1"/>
          </p:cNvPicPr>
          <p:nvPr/>
        </p:nvPicPr>
        <p:blipFill rotWithShape="1">
          <a:blip r:embed="rId6" cstate="print">
            <a:clrChange>
              <a:clrFrom>
                <a:srgbClr val="E4E7DD"/>
              </a:clrFrom>
              <a:clrTo>
                <a:srgbClr val="E4E7D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66"/>
          <a:stretch/>
        </p:blipFill>
        <p:spPr bwMode="auto">
          <a:xfrm>
            <a:off x="1619672" y="2376091"/>
            <a:ext cx="931684" cy="87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1148104" y="3237097"/>
            <a:ext cx="18748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(SDG, 2022)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Ten years of the Climate Change Act - UK's pioneering approach - YouTub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79" r="19601"/>
          <a:stretch/>
        </p:blipFill>
        <p:spPr bwMode="auto">
          <a:xfrm>
            <a:off x="1201233" y="3645024"/>
            <a:ext cx="778479" cy="709827"/>
          </a:xfrm>
          <a:prstGeom prst="rect">
            <a:avLst/>
          </a:prstGeom>
          <a:ln w="12700">
            <a:solidFill>
              <a:srgbClr val="00B0F0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/>
          <p:cNvSpPr/>
          <p:nvPr/>
        </p:nvSpPr>
        <p:spPr>
          <a:xfrm>
            <a:off x="752965" y="4376137"/>
            <a:ext cx="18748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(United Nations, 2022)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5296071" y="3375597"/>
            <a:ext cx="3157794" cy="2213443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pic>
        <p:nvPicPr>
          <p:cNvPr id="23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836" y="3500815"/>
            <a:ext cx="983797" cy="936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641" y="3500815"/>
            <a:ext cx="1041277" cy="936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10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5"/>
          <a:stretch/>
        </p:blipFill>
        <p:spPr bwMode="auto">
          <a:xfrm>
            <a:off x="5717561" y="4508920"/>
            <a:ext cx="1089038" cy="937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669" y="3487076"/>
            <a:ext cx="737738" cy="949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697" y="4508920"/>
            <a:ext cx="1062445" cy="949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Rectangle 28"/>
          <p:cNvSpPr/>
          <p:nvPr/>
        </p:nvSpPr>
        <p:spPr>
          <a:xfrm>
            <a:off x="513737" y="1711841"/>
            <a:ext cx="16294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Buncee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060258" y="5626949"/>
            <a:ext cx="16294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(School P, 2019)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ubtitle 4"/>
          <p:cNvSpPr txBox="1">
            <a:spLocks/>
          </p:cNvSpPr>
          <p:nvPr/>
        </p:nvSpPr>
        <p:spPr>
          <a:xfrm>
            <a:off x="6769491" y="6525344"/>
            <a:ext cx="2374509" cy="2471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Erica Thomas - 1805633</a:t>
            </a:r>
          </a:p>
        </p:txBody>
      </p:sp>
      <p:sp>
        <p:nvSpPr>
          <p:cNvPr id="32" name="Rectangle 31"/>
          <p:cNvSpPr/>
          <p:nvPr/>
        </p:nvSpPr>
        <p:spPr>
          <a:xfrm>
            <a:off x="752965" y="4926005"/>
            <a:ext cx="4062751" cy="1536818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703636" y="5211197"/>
            <a:ext cx="41120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‘John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Dewey’s learning by doing theory is a 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‘hands-on approach to learning, meaning students must interact with their environment in order to adapt and learn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’ Janse,B. (2019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194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3F38F-6BE9-4376-B2F1-8E3ACE281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9776"/>
            <a:ext cx="2098576" cy="1143000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6A2DB-66D6-4288-BA7A-A764F38C4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88" y="1268760"/>
            <a:ext cx="8445624" cy="5145435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Buncee (2022)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World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Available at:www.clipartpanda.com/clipart_images/buncee-55391153 (Accessed on: 02.03.2022)</a:t>
            </a:r>
          </a:p>
          <a:p>
            <a:pPr marL="0" indent="0" algn="just">
              <a:buNone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Clara University 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Theoretical Framework.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https://www.scu.edu/oml/about-us/theoretical-framework/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</a:p>
          <a:p>
            <a:pPr marL="0" indent="0" algn="just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Department for Education (2021).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Making the most of learning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https://assets.publishing.service.gov.uk/government/uploads/system/uploads/attachm ent_data/file/974907/EYFS_framework_-_March_2021.pdf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(02.03.2022)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Evans (2020)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What is Bronfenbrenner’s Ecological Systems Theory?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https://www.psychologynoteshq.com/bronfenbrenner-ecological-theory/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Gov.Wales (2015)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Successful fututres.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https://gov.wales/sites/default/files/publications/2018-03/successful-futures.pdf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Gov.Wales (2018)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Looking at the Curriculum and Assessment Arrangements in Wales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https://gov.wales/sites/default/files/publications/2018-03/succesful-futures-a-summary-of-professor-graham-donaldsons-report.pdf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HiClipart (2019)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World Cliparts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http://clipart-library.com/clipart/609186.htm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</a:p>
          <a:p>
            <a:pPr marL="0" indent="0" algn="just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Jing (2022)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Multicultural clipart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Available: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https://jingclipart.com/multicultural-clipart.html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  <a:endParaRPr lang="en-GB" sz="14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4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Janse, B. (2019).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John Dewey Theory. Retrieved [insert date] from Toolshero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https://www.toolshero.com/change-management/john-dewey-theory/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</a:p>
          <a:p>
            <a:pPr marL="0" indent="0" algn="just">
              <a:buNone/>
            </a:pP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School P, ESDGC policy (2019)</a:t>
            </a:r>
          </a:p>
          <a:p>
            <a:pPr marL="0" indent="0" algn="just">
              <a:buNone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Sustainable Development Goals 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Sustainable Development Goals for Business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https://blog.rrc.co.uk/2019/09/26/sustainable-development-goals-for-business/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</a:p>
          <a:p>
            <a:pPr marL="0" indent="0" algn="just">
              <a:buNone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United Nation 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What is climate change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https://www.un.org/en/climatechange/what-is-climate-change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(Accessed on: 02.03.2022)</a:t>
            </a:r>
          </a:p>
          <a:p>
            <a:pPr marL="0" indent="0">
              <a:buNone/>
            </a:pPr>
            <a:endParaRPr lang="en-GB" sz="1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6071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3804</TotalTime>
  <Words>682</Words>
  <Application>Microsoft Office PowerPoint</Application>
  <PresentationFormat>On-screen Show (4:3)</PresentationFormat>
  <Paragraphs>51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Wyndham Randel</cp:lastModifiedBy>
  <cp:revision>3</cp:revision>
  <dcterms:created xsi:type="dcterms:W3CDTF">2022-03-28T16:31:37Z</dcterms:created>
  <dcterms:modified xsi:type="dcterms:W3CDTF">2022-04-29T11:25:27Z</dcterms:modified>
</cp:coreProperties>
</file>