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662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1C5C68-02C5-4F23-AFEC-2EE5D41999A7}" type="datetimeFigureOut">
              <a:rPr lang="ru-RU" smtClean="0"/>
              <a:t>21.06.2026</a:t>
            </a:fld>
            <a:endParaRPr lang="ru-R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16B242-3082-4E30-9E50-132F2EAC6E5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2868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16B242-3082-4E30-9E50-132F2EAC6E5F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96669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16B242-3082-4E30-9E50-132F2EAC6E5F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78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16B242-3082-4E30-9E50-132F2EAC6E5F}" type="slidenum">
              <a:rPr lang="ru-RU" smtClean="0"/>
              <a:t>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60441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547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995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900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897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182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485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297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05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786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927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1786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639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843538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9834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413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803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8C79E-C6BD-9C4D-908F-62DC2D9E63F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740F4558-2D0E-8540-8EB1-8F6AE6B1DC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267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  <p:sldLayoutId id="2147483878" r:id="rId12"/>
    <p:sldLayoutId id="2147483879" r:id="rId13"/>
    <p:sldLayoutId id="2147483880" r:id="rId14"/>
    <p:sldLayoutId id="2147483881" r:id="rId15"/>
    <p:sldLayoutId id="214748388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272E537-4C0D-14A8-E5AA-B075D03F5D3A}"/>
              </a:ext>
            </a:extLst>
          </p:cNvPr>
          <p:cNvSpPr txBox="1"/>
          <p:nvPr/>
        </p:nvSpPr>
        <p:spPr>
          <a:xfrm>
            <a:off x="5036198" y="1960325"/>
            <a:ext cx="6119481" cy="490614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17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41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Isaac’s Development Through </a:t>
            </a:r>
            <a:r>
              <a:rPr lang="en-US" sz="4100" b="1" i="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Bowlby’s</a:t>
            </a:r>
            <a:r>
              <a:rPr lang="en-US" sz="41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Attachment Theory</a:t>
            </a:r>
            <a:endParaRPr lang="en-US" sz="41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31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LCHS4010 Psychology in Health and Social Care</a:t>
            </a:r>
            <a:endParaRPr lang="en-US" sz="31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31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Assessment Component 1</a:t>
            </a:r>
            <a:endParaRPr lang="en-US" sz="31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GB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31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 sz="31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Radchenko  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GB" sz="31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r>
              <a:rPr lang="en-US" sz="31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2509256</a:t>
            </a:r>
          </a:p>
        </p:txBody>
      </p:sp>
      <p:pic>
        <p:nvPicPr>
          <p:cNvPr id="7" name="Picture 6" descr="Person walking up a stairs">
            <a:extLst>
              <a:ext uri="{FF2B5EF4-FFF2-40B4-BE49-F238E27FC236}">
                <a16:creationId xmlns:a16="http://schemas.microsoft.com/office/drawing/2014/main" id="{940C8DAC-CFD4-74DC-9FEA-16270CAFAF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11" r="14278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0BE7887-9B65-ECD8-696F-B2B227290E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1180957"/>
              </p:ext>
            </p:extLst>
          </p:nvPr>
        </p:nvGraphicFramePr>
        <p:xfrm>
          <a:off x="60960" y="6400800"/>
          <a:ext cx="250952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09520">
                  <a:extLst>
                    <a:ext uri="{9D8B030D-6E8A-4147-A177-3AD203B41FA5}">
                      <a16:colId xmlns:a16="http://schemas.microsoft.com/office/drawing/2014/main" val="3936233733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67344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4836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57DCD0-4490-278E-CD64-84243D7F6335}"/>
              </a:ext>
            </a:extLst>
          </p:cNvPr>
          <p:cNvSpPr txBox="1"/>
          <p:nvPr/>
        </p:nvSpPr>
        <p:spPr>
          <a:xfrm>
            <a:off x="358726" y="615804"/>
            <a:ext cx="10292862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buNone/>
            </a:pPr>
            <a:endParaRPr lang="en-GB" sz="3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Isaac is a 4-year-old boy who:</a:t>
            </a:r>
            <a:endParaRPr lang="en-GB" sz="2400" b="1" i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quiet during free play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becomes distressed when separated from his mother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struggles to join group activities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shows delays in language development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 mother experiences post-natal depression and the family recently moved to London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2019).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4000" b="1" i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endParaRPr lang="en-GB" sz="400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explain Isaac’s development using </a:t>
            </a:r>
            <a:r>
              <a:rPr lang="en-GB" sz="24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Bowlby’s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Attachment Theory and suggest appropriate support strategies.</a:t>
            </a:r>
            <a:endParaRPr lang="en-GB" sz="2400" b="1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623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roup 58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3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5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6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7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8" name="Isosceles Triangle 67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9" name="Isosceles Triangle 68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71" name="Isosceles Triangle 70">
            <a:extLst>
              <a:ext uri="{FF2B5EF4-FFF2-40B4-BE49-F238E27FC236}">
                <a16:creationId xmlns:a16="http://schemas.microsoft.com/office/drawing/2014/main" id="{9F8803AC-EE0E-40C2-AD46-FD84FAD82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16" y="3822970"/>
            <a:ext cx="496112" cy="2918298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73AC6F2C-60A9-5D9A-31B2-F1D143ACCF3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705" r="29683" b="-2"/>
          <a:stretch>
            <a:fillRect/>
          </a:stretch>
        </p:blipFill>
        <p:spPr>
          <a:xfrm>
            <a:off x="20" y="1"/>
            <a:ext cx="2734036" cy="6858000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73" name="Isosceles Triangle 72">
            <a:extLst>
              <a:ext uri="{FF2B5EF4-FFF2-40B4-BE49-F238E27FC236}">
                <a16:creationId xmlns:a16="http://schemas.microsoft.com/office/drawing/2014/main" id="{051A3413-562D-435C-AAE4-56808F0CB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384304-977C-64F8-7023-531C83CB0CCF}"/>
              </a:ext>
            </a:extLst>
          </p:cNvPr>
          <p:cNvSpPr txBox="1"/>
          <p:nvPr/>
        </p:nvSpPr>
        <p:spPr>
          <a:xfrm>
            <a:off x="2835189" y="204757"/>
            <a:ext cx="6633782" cy="65365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32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  <a:endParaRPr lang="en-US" sz="32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b="1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is an emotional bond between a child and caregiver </a:t>
            </a:r>
            <a:r>
              <a:rPr lang="en-US" sz="2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1969).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3200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Ideas:</a:t>
            </a:r>
            <a:endParaRPr lang="en-US" sz="3200" dirty="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 need secure relationships to feel safe </a:t>
            </a:r>
            <a:r>
              <a:rPr lang="en-US" sz="2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1988).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experiences influence later development </a:t>
            </a:r>
            <a:r>
              <a:rPr lang="en-US" sz="2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Consistent care supports emotional wellbeing </a:t>
            </a:r>
            <a:r>
              <a:rPr lang="en-US" sz="2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(Gillibrand et al., 2016).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Insecure attachment may affect </a:t>
            </a:r>
            <a:r>
              <a:rPr lang="en-US" sz="2400" b="0" i="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relationships </a:t>
            </a:r>
            <a:r>
              <a:rPr lang="en-US" sz="2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(Howe, 2011).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C91DE2-188D-81D0-7E53-71BA3F4FBF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817484"/>
              </p:ext>
            </p:extLst>
          </p:nvPr>
        </p:nvGraphicFramePr>
        <p:xfrm>
          <a:off x="-6184" y="6276288"/>
          <a:ext cx="2588558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8558">
                  <a:extLst>
                    <a:ext uri="{9D8B030D-6E8A-4147-A177-3AD203B41FA5}">
                      <a16:colId xmlns:a16="http://schemas.microsoft.com/office/drawing/2014/main" val="2667600461"/>
                    </a:ext>
                  </a:extLst>
                </a:gridCol>
              </a:tblGrid>
              <a:tr h="39624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4721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2998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pic>
        <p:nvPicPr>
          <p:cNvPr id="4" name="Picture 3" descr="Typebar ready to print a question mark">
            <a:extLst>
              <a:ext uri="{FF2B5EF4-FFF2-40B4-BE49-F238E27FC236}">
                <a16:creationId xmlns:a16="http://schemas.microsoft.com/office/drawing/2014/main" id="{8861F374-7AD4-B8DE-8B22-44055E27CA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5" r="14526" b="-2"/>
          <a:stretch>
            <a:fillRect/>
          </a:stretch>
        </p:blipFill>
        <p:spPr>
          <a:xfrm>
            <a:off x="5509846" y="-1"/>
            <a:ext cx="6682154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3AAAF4-4686-F859-1C33-4F452F7547CD}"/>
              </a:ext>
            </a:extLst>
          </p:cNvPr>
          <p:cNvSpPr txBox="1"/>
          <p:nvPr/>
        </p:nvSpPr>
        <p:spPr>
          <a:xfrm>
            <a:off x="324959" y="353464"/>
            <a:ext cx="6059203" cy="6151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32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This Theory Is Relevant to Isaac</a:t>
            </a:r>
            <a:endParaRPr lang="en-US" sz="3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Several factors may have affected Isaac’s sense of security: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maternal post-natal depression </a:t>
            </a: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(Harris, 2022)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disrupted childcare arrangements </a:t>
            </a: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moving to a new area and losing familiar routines </a:t>
            </a: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(Gillibrand et al., 2016)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experiences may make it harder for a child to develop a secure attachment </a:t>
            </a: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(Howe, 2011).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BD2F368-0BDF-EDE2-9F12-B009BC13E7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7195063"/>
              </p:ext>
            </p:extLst>
          </p:nvPr>
        </p:nvGraphicFramePr>
        <p:xfrm>
          <a:off x="9491981" y="6217920"/>
          <a:ext cx="2605297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05297">
                  <a:extLst>
                    <a:ext uri="{9D8B030D-6E8A-4147-A177-3AD203B41FA5}">
                      <a16:colId xmlns:a16="http://schemas.microsoft.com/office/drawing/2014/main" val="98935397"/>
                    </a:ext>
                  </a:extLst>
                </a:gridCol>
              </a:tblGrid>
              <a:tr h="39624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2925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9309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F63607-E380-EE0C-F8C7-CD345886E67D}"/>
              </a:ext>
            </a:extLst>
          </p:cNvPr>
          <p:cNvSpPr txBox="1"/>
          <p:nvPr/>
        </p:nvSpPr>
        <p:spPr>
          <a:xfrm>
            <a:off x="447041" y="428178"/>
            <a:ext cx="812800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Applying the Theory to Isaac</a:t>
            </a:r>
            <a:endParaRPr lang="en-GB" sz="3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Isaac’s behaviour may be explained by attachment difficulties: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distress during separation may show anxiety about losing his secure base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1988)</a:t>
            </a:r>
          </a:p>
          <a:p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clingy behaviour may reflect a need for reassurance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(Howe, 2011)</a:t>
            </a:r>
          </a:p>
          <a:p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withdrawal from peers may indicate low confidence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(Gillibrand et al., 2016)</a:t>
            </a:r>
          </a:p>
          <a:p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 participation in activities may result from emotional insecurity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hought squiggles of little boy">
            <a:extLst>
              <a:ext uri="{FF2B5EF4-FFF2-40B4-BE49-F238E27FC236}">
                <a16:creationId xmlns:a16="http://schemas.microsoft.com/office/drawing/2014/main" id="{AD1C10BF-38FA-F501-7057-5DEE7EC938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062" y="0"/>
            <a:ext cx="3727937" cy="3927231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E28596-AFF7-B227-6FA5-F7A797D9B8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968199"/>
              </p:ext>
            </p:extLst>
          </p:nvPr>
        </p:nvGraphicFramePr>
        <p:xfrm>
          <a:off x="8464060" y="3927230"/>
          <a:ext cx="3727938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27938">
                  <a:extLst>
                    <a:ext uri="{9D8B030D-6E8A-4147-A177-3AD203B41FA5}">
                      <a16:colId xmlns:a16="http://schemas.microsoft.com/office/drawing/2014/main" val="2150716205"/>
                    </a:ext>
                  </a:extLst>
                </a:gridCol>
              </a:tblGrid>
              <a:tr h="428179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39373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6377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C89570-4795-3BA7-23F2-993342CA4EDB}"/>
              </a:ext>
            </a:extLst>
          </p:cNvPr>
          <p:cNvSpPr txBox="1"/>
          <p:nvPr/>
        </p:nvSpPr>
        <p:spPr>
          <a:xfrm>
            <a:off x="355600" y="1179701"/>
            <a:ext cx="8627097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Development</a:t>
            </a:r>
            <a:endParaRPr lang="en-GB" sz="3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Development</a:t>
            </a:r>
            <a:endParaRPr lang="en-GB" sz="2400">
              <a:solidFill>
                <a:srgbClr val="00B0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anxiety and distress during separation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1988)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difficulty regulating emotions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(Gross, 2020)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Development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struggles with peer interaction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(Gillibrand et al., 2016)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withdrawn behaviour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Development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fewer social interactions may reduce opportunities for language learning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(Gross, 2020)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Child sitting on rug at school">
            <a:extLst>
              <a:ext uri="{FF2B5EF4-FFF2-40B4-BE49-F238E27FC236}">
                <a16:creationId xmlns:a16="http://schemas.microsoft.com/office/drawing/2014/main" id="{378D7043-27DB-7AB2-0839-A8807761B6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027" y="0"/>
            <a:ext cx="4235973" cy="3247292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9F98763-5135-4ABE-1198-88B0C7B77E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6943231"/>
              </p:ext>
            </p:extLst>
          </p:nvPr>
        </p:nvGraphicFramePr>
        <p:xfrm>
          <a:off x="7956027" y="3190241"/>
          <a:ext cx="299720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97200">
                  <a:extLst>
                    <a:ext uri="{9D8B030D-6E8A-4147-A177-3AD203B41FA5}">
                      <a16:colId xmlns:a16="http://schemas.microsoft.com/office/drawing/2014/main" val="2153196539"/>
                    </a:ext>
                  </a:extLst>
                </a:gridCol>
              </a:tblGrid>
              <a:tr h="25908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5031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201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16A9DDE-09C0-B09F-E15E-2E786D9B7FF8}"/>
              </a:ext>
            </a:extLst>
          </p:cNvPr>
          <p:cNvSpPr txBox="1"/>
          <p:nvPr/>
        </p:nvSpPr>
        <p:spPr>
          <a:xfrm>
            <a:off x="444274" y="117693"/>
            <a:ext cx="9898606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  <a:endParaRPr lang="en-GB" sz="3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is influenced by both biological and environmental factors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(Griggs and Jackson, 2020).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2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endParaRPr lang="en-GB" sz="3200">
              <a:solidFill>
                <a:srgbClr val="00B0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temperament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(Griggs and Jackson, 2020)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brain development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(Gross, 2020)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2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  <a:endParaRPr lang="en-GB" sz="3200">
              <a:solidFill>
                <a:srgbClr val="00B0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parenting experiences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relationships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(Gillibrand et al., 2016)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childcare environment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(Howe, 2011)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Isaac, nurture appears particularly important because many of his difficulties are linked to life experiences.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DNA structure made of leaves">
            <a:extLst>
              <a:ext uri="{FF2B5EF4-FFF2-40B4-BE49-F238E27FC236}">
                <a16:creationId xmlns:a16="http://schemas.microsoft.com/office/drawing/2014/main" id="{FD1D377D-CF02-EBB0-B263-8F2DBC2A25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9776" y="2039814"/>
            <a:ext cx="4032224" cy="3048001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A27B0F9-F041-4AFE-AF94-64DD6CA19B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729242"/>
              </p:ext>
            </p:extLst>
          </p:nvPr>
        </p:nvGraphicFramePr>
        <p:xfrm>
          <a:off x="8159776" y="5087814"/>
          <a:ext cx="4032224" cy="5306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32224">
                  <a:extLst>
                    <a:ext uri="{9D8B030D-6E8A-4147-A177-3AD203B41FA5}">
                      <a16:colId xmlns:a16="http://schemas.microsoft.com/office/drawing/2014/main" val="1944527746"/>
                    </a:ext>
                  </a:extLst>
                </a:gridCol>
              </a:tblGrid>
              <a:tr h="530665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554510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04DC504-7C1B-D9BA-16E9-98DAEB92F1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6528" y="5035187"/>
            <a:ext cx="2030144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611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pic>
        <p:nvPicPr>
          <p:cNvPr id="4" name="Picture 3" descr="Parents playing with child">
            <a:extLst>
              <a:ext uri="{FF2B5EF4-FFF2-40B4-BE49-F238E27FC236}">
                <a16:creationId xmlns:a16="http://schemas.microsoft.com/office/drawing/2014/main" id="{E31B02F3-EE5E-F0B8-5B2F-37FEC2C856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96" r="10995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93A77F-45BC-1FCF-F170-2BFF9BC7D79C}"/>
              </a:ext>
            </a:extLst>
          </p:cNvPr>
          <p:cNvSpPr txBox="1"/>
          <p:nvPr/>
        </p:nvSpPr>
        <p:spPr>
          <a:xfrm>
            <a:off x="402875" y="1036841"/>
            <a:ext cx="5254543" cy="52232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32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Plan</a:t>
            </a:r>
            <a:r>
              <a:rPr lang="en-US" sz="32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3200">
              <a:solidFill>
                <a:srgbClr val="00B0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1.Key Worker Approach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 trusted adult can provide consistency and security </a:t>
            </a: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1988).</a:t>
            </a:r>
            <a:b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2.Predictable Routines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routines may reduce anxiety and uncertainty </a:t>
            </a: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(Howe, 2011).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3.Emotional Coaching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Adults can help Isaac identify and manage emotions </a:t>
            </a: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(Prior and Glaser, 2020).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C7F0C27-DEA2-EE72-96A3-96D634ED38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972523"/>
              </p:ext>
            </p:extLst>
          </p:nvPr>
        </p:nvGraphicFramePr>
        <p:xfrm>
          <a:off x="9178302" y="6392308"/>
          <a:ext cx="299720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97200">
                  <a:extLst>
                    <a:ext uri="{9D8B030D-6E8A-4147-A177-3AD203B41FA5}">
                      <a16:colId xmlns:a16="http://schemas.microsoft.com/office/drawing/2014/main" val="101841474"/>
                    </a:ext>
                  </a:extLst>
                </a:gridCol>
              </a:tblGrid>
              <a:tr h="394571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92238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2819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DA9DEC-D309-FF5A-D34E-60BE9116C62B}"/>
              </a:ext>
            </a:extLst>
          </p:cNvPr>
          <p:cNvSpPr txBox="1"/>
          <p:nvPr/>
        </p:nvSpPr>
        <p:spPr>
          <a:xfrm>
            <a:off x="473345" y="58846"/>
            <a:ext cx="10826436" cy="6863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Additional Support</a:t>
            </a:r>
            <a:endParaRPr lang="en-GB" sz="3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1.Language-Rich Activities</a:t>
            </a:r>
            <a:endParaRPr lang="en-GB" sz="2400">
              <a:solidFill>
                <a:srgbClr val="00B0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storytelling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singing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conversations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activities support communication skills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(Gross, 2020).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2.Parent Support</a:t>
            </a:r>
            <a:endParaRPr lang="en-GB" sz="2400">
              <a:solidFill>
                <a:srgbClr val="00B0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for maternal mental health may improve family wellbeing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(Harris, 2022).</a:t>
            </a:r>
            <a:br>
              <a:rPr lang="en-GB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i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3.Multi-Agency Working</a:t>
            </a:r>
            <a:endParaRPr lang="en-GB" sz="2400">
              <a:solidFill>
                <a:srgbClr val="00B05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Collaboration between: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years practitioners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visitors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speech and language therapists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 provide more effective support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2019).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People holding hands">
            <a:extLst>
              <a:ext uri="{FF2B5EF4-FFF2-40B4-BE49-F238E27FC236}">
                <a16:creationId xmlns:a16="http://schemas.microsoft.com/office/drawing/2014/main" id="{06916822-E14A-7F47-887E-0B264CDFCC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1085" y="0"/>
            <a:ext cx="3220915" cy="2485292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4691602-13B0-2FC6-7BC5-AAA1237092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452553"/>
              </p:ext>
            </p:extLst>
          </p:nvPr>
        </p:nvGraphicFramePr>
        <p:xfrm>
          <a:off x="8971084" y="2485292"/>
          <a:ext cx="2408115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08115">
                  <a:extLst>
                    <a:ext uri="{9D8B030D-6E8A-4147-A177-3AD203B41FA5}">
                      <a16:colId xmlns:a16="http://schemas.microsoft.com/office/drawing/2014/main" val="39895476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5286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1516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013145-1E7D-DBEC-EB2B-34881ABF7C03}"/>
              </a:ext>
            </a:extLst>
          </p:cNvPr>
          <p:cNvSpPr txBox="1"/>
          <p:nvPr/>
        </p:nvSpPr>
        <p:spPr>
          <a:xfrm>
            <a:off x="193040" y="1648658"/>
            <a:ext cx="8749017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Strengths of Bowlby’s Theory</a:t>
            </a:r>
            <a:endParaRPr lang="en-GB" sz="3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emphasises the importance of early relationships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1988)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supported by developmental research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(Sroufe, 2022)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useful for understanding children’s emotional needs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(Howe, 2011)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widely used in early years practice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(Prior and Glaser, 2020)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Child riding on adult's shoulders">
            <a:extLst>
              <a:ext uri="{FF2B5EF4-FFF2-40B4-BE49-F238E27FC236}">
                <a16:creationId xmlns:a16="http://schemas.microsoft.com/office/drawing/2014/main" id="{EE73E4D6-25AF-F604-6AF0-21A4436BF9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4671" y="0"/>
            <a:ext cx="3347329" cy="2860431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497D805-AEA5-4324-2787-517A09BD86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19904"/>
              </p:ext>
            </p:extLst>
          </p:nvPr>
        </p:nvGraphicFramePr>
        <p:xfrm>
          <a:off x="8844670" y="2860431"/>
          <a:ext cx="3347329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47329">
                  <a:extLst>
                    <a:ext uri="{9D8B030D-6E8A-4147-A177-3AD203B41FA5}">
                      <a16:colId xmlns:a16="http://schemas.microsoft.com/office/drawing/2014/main" val="112274002"/>
                    </a:ext>
                  </a:extLst>
                </a:gridCol>
              </a:tblGrid>
              <a:tr h="49237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59207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2179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13D2C4-56F6-872D-10D3-4AA8602EF35F}"/>
              </a:ext>
            </a:extLst>
          </p:cNvPr>
          <p:cNvSpPr txBox="1"/>
          <p:nvPr/>
        </p:nvSpPr>
        <p:spPr>
          <a:xfrm>
            <a:off x="212102" y="605919"/>
            <a:ext cx="7326617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Limitations of Bowlby’s Theory</a:t>
            </a:r>
            <a:br>
              <a:rPr lang="en-GB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focuses heavily on one primary caregiver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(Harris,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 can form attachments with several adults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(Gillibrand et al., 2016)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is not the only influence on development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(Gross, 2020)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 and family structure may affect attachment experiences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</a:t>
            </a:r>
            <a:endParaRPr lang="en-GB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Blue push pin surrounded by circle of red push pins">
            <a:extLst>
              <a:ext uri="{FF2B5EF4-FFF2-40B4-BE49-F238E27FC236}">
                <a16:creationId xmlns:a16="http://schemas.microsoft.com/office/drawing/2014/main" id="{E493D038-A41A-73FF-2420-DAFC0C968A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7231" y="1811215"/>
            <a:ext cx="4454769" cy="3235569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9FC3C63-04FA-5FEE-E950-29304E1491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855318"/>
              </p:ext>
            </p:extLst>
          </p:nvPr>
        </p:nvGraphicFramePr>
        <p:xfrm>
          <a:off x="7737230" y="5046784"/>
          <a:ext cx="4454769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54769">
                  <a:extLst>
                    <a:ext uri="{9D8B030D-6E8A-4147-A177-3AD203B41FA5}">
                      <a16:colId xmlns:a16="http://schemas.microsoft.com/office/drawing/2014/main" val="1425653891"/>
                    </a:ext>
                  </a:extLst>
                </a:gridCol>
              </a:tblGrid>
              <a:tr h="575892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27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218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1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3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4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5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67" name="Isosceles Triangle 66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pic>
        <p:nvPicPr>
          <p:cNvPr id="4" name="Picture 3" descr="family bonding in living room">
            <a:extLst>
              <a:ext uri="{FF2B5EF4-FFF2-40B4-BE49-F238E27FC236}">
                <a16:creationId xmlns:a16="http://schemas.microsoft.com/office/drawing/2014/main" id="{4DC445F5-989A-CCDB-0B2A-01E3C5EAB1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1" r="17650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574D7F-610C-98D5-C0C9-34E3A7C285B0}"/>
              </a:ext>
            </a:extLst>
          </p:cNvPr>
          <p:cNvSpPr txBox="1"/>
          <p:nvPr/>
        </p:nvSpPr>
        <p:spPr>
          <a:xfrm>
            <a:off x="328245" y="293077"/>
            <a:ext cx="4923693" cy="57482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32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3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Bowlby’s Attachment Theory helps explain Isaac’s difficulties with: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separation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regulation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His experiences of maternal depression, disrupted childcare and family transition may have affected his sense of security </a:t>
            </a: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2019).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0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Attachment-based support, language development activities and multi-agency working could help improve outcomes </a:t>
            </a:r>
            <a:r>
              <a:rPr lang="en-US" sz="20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(Prior and Glaser, 2020).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7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7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7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8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8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8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15AA999-DCD0-9F25-CFD5-8BC3F397E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0810160"/>
              </p:ext>
            </p:extLst>
          </p:nvPr>
        </p:nvGraphicFramePr>
        <p:xfrm>
          <a:off x="9371012" y="6248400"/>
          <a:ext cx="2817812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17812">
                  <a:extLst>
                    <a:ext uri="{9D8B030D-6E8A-4147-A177-3AD203B41FA5}">
                      <a16:colId xmlns:a16="http://schemas.microsoft.com/office/drawing/2014/main" val="929351256"/>
                    </a:ext>
                  </a:extLst>
                </a:gridCol>
              </a:tblGrid>
              <a:tr h="41656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054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2942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7ADF09-8665-7CB3-6089-A241F56F64D8}"/>
              </a:ext>
            </a:extLst>
          </p:cNvPr>
          <p:cNvSpPr txBox="1"/>
          <p:nvPr/>
        </p:nvSpPr>
        <p:spPr>
          <a:xfrm>
            <a:off x="236396" y="89624"/>
            <a:ext cx="11719208" cy="6678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i="0">
                <a:effectLst/>
                <a:latin typeface="UICTFontTextStyleEmphasizedBody"/>
              </a:rPr>
              <a:t>References</a:t>
            </a:r>
            <a:r>
              <a:rPr lang="en-GB" sz="2800" b="1" i="0">
                <a:latin typeface=".AppleSystemUIFont"/>
              </a:rPr>
              <a:t>: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 err="1">
                <a:effectLst/>
                <a:latin typeface="UICTFontTextStyleBody"/>
              </a:rPr>
              <a:t>Bowlby</a:t>
            </a:r>
            <a:r>
              <a:rPr lang="en-GB" sz="2000" b="0" i="0">
                <a:effectLst/>
                <a:latin typeface="UICTFontTextStyleBody"/>
              </a:rPr>
              <a:t>, J. (1969) </a:t>
            </a:r>
            <a:r>
              <a:rPr lang="en-GB" sz="2000" b="0" i="1">
                <a:effectLst/>
                <a:latin typeface="UICTFontTextStyleItalicBody"/>
              </a:rPr>
              <a:t>Attachment and Loss: Volume 1: Attachment</a:t>
            </a:r>
            <a:r>
              <a:rPr lang="en-GB" sz="2000" b="0" i="0">
                <a:effectLst/>
                <a:latin typeface="UICTFontTextStyleBody"/>
              </a:rPr>
              <a:t>. London: Pimlico.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br>
              <a:rPr lang="en-GB" sz="2000">
                <a:effectLst/>
                <a:latin typeface=".AppleSystemUIFont"/>
              </a:rPr>
            </a:br>
            <a:r>
              <a:rPr lang="en-GB" sz="2000" b="0" i="0" err="1">
                <a:effectLst/>
                <a:latin typeface="UICTFontTextStyleBody"/>
              </a:rPr>
              <a:t>Bowlby</a:t>
            </a:r>
            <a:r>
              <a:rPr lang="en-GB" sz="2000" b="0" i="0">
                <a:effectLst/>
                <a:latin typeface="UICTFontTextStyleBody"/>
              </a:rPr>
              <a:t>, J. (1988) </a:t>
            </a:r>
            <a:r>
              <a:rPr lang="en-GB" sz="2000" b="0" i="1">
                <a:effectLst/>
                <a:latin typeface="UICTFontTextStyleItalicBody"/>
              </a:rPr>
              <a:t>A Secure Base: Parent-Child Attachment and Healthy Human Development</a:t>
            </a:r>
            <a:r>
              <a:rPr lang="en-GB" sz="2000" b="0" i="0">
                <a:effectLst/>
                <a:latin typeface="UICTFontTextStyleBody"/>
              </a:rPr>
              <a:t>. London: </a:t>
            </a:r>
            <a:r>
              <a:rPr lang="en-GB" sz="2000" b="0" i="0" err="1">
                <a:effectLst/>
                <a:latin typeface="UICTFontTextStyleBody"/>
              </a:rPr>
              <a:t>Routledge</a:t>
            </a:r>
            <a:r>
              <a:rPr lang="en-GB" sz="2000" b="0" i="0">
                <a:effectLst/>
                <a:latin typeface="UICTFontTextStyleBody"/>
              </a:rPr>
              <a:t>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effectLst/>
                <a:latin typeface="UICTFontTextStyleBody"/>
              </a:rPr>
              <a:t>Boyd, D. and Bee, H. (2019) </a:t>
            </a:r>
            <a:r>
              <a:rPr lang="en-GB" sz="2000" b="0" i="1">
                <a:effectLst/>
                <a:latin typeface="UICTFontTextStyleItalicBody"/>
              </a:rPr>
              <a:t>Lifespan Development</a:t>
            </a:r>
            <a:r>
              <a:rPr lang="en-GB" sz="2000" b="0" i="0">
                <a:effectLst/>
                <a:latin typeface="UICTFontTextStyleBody"/>
              </a:rPr>
              <a:t>. 8th Global </a:t>
            </a:r>
            <a:r>
              <a:rPr lang="en-GB" sz="2000" b="0" i="0" err="1">
                <a:effectLst/>
                <a:latin typeface="UICTFontTextStyleBody"/>
              </a:rPr>
              <a:t>edn</a:t>
            </a:r>
            <a:r>
              <a:rPr lang="en-GB" sz="2000" b="0" i="0">
                <a:effectLst/>
                <a:latin typeface="UICTFontTextStyleBody"/>
              </a:rPr>
              <a:t>. Harlow: Pearson.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 err="1">
                <a:effectLst/>
                <a:latin typeface="UICTFontTextStyleBody"/>
              </a:rPr>
              <a:t>Gillibrand</a:t>
            </a:r>
            <a:r>
              <a:rPr lang="en-GB" sz="2000" b="0" i="0">
                <a:effectLst/>
                <a:latin typeface="UICTFontTextStyleBody"/>
              </a:rPr>
              <a:t>, R., Lam, V. and O’Donnell, V.L. (2016) </a:t>
            </a:r>
            <a:r>
              <a:rPr lang="en-GB" sz="2000" b="0" i="1">
                <a:effectLst/>
                <a:latin typeface="UICTFontTextStyleItalicBody"/>
              </a:rPr>
              <a:t>Developmental Psychology</a:t>
            </a:r>
            <a:r>
              <a:rPr lang="en-GB" sz="2000" b="0" i="0">
                <a:effectLst/>
                <a:latin typeface="UICTFontTextStyleBody"/>
              </a:rPr>
              <a:t>. 2nd </a:t>
            </a:r>
            <a:r>
              <a:rPr lang="en-GB" sz="2000" b="0" i="0" err="1">
                <a:effectLst/>
                <a:latin typeface="UICTFontTextStyleBody"/>
              </a:rPr>
              <a:t>edn</a:t>
            </a:r>
            <a:r>
              <a:rPr lang="en-GB" sz="2000" b="0" i="0">
                <a:effectLst/>
                <a:latin typeface="UICTFontTextStyleBody"/>
              </a:rPr>
              <a:t>. Harlow: Pearson.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effectLst/>
                <a:latin typeface="UICTFontTextStyleBody"/>
              </a:rPr>
              <a:t>Gross, R. (2020) </a:t>
            </a:r>
            <a:r>
              <a:rPr lang="en-GB" sz="2000" b="0" i="1">
                <a:effectLst/>
                <a:latin typeface="UICTFontTextStyleItalicBody"/>
              </a:rPr>
              <a:t>Psychology: The Science of Mind and Behaviour</a:t>
            </a:r>
            <a:r>
              <a:rPr lang="en-GB" sz="2000" b="0" i="0">
                <a:effectLst/>
                <a:latin typeface="UICTFontTextStyleBody"/>
              </a:rPr>
              <a:t>. 8th </a:t>
            </a:r>
            <a:r>
              <a:rPr lang="en-GB" sz="2000" b="0" i="0" err="1">
                <a:effectLst/>
                <a:latin typeface="UICTFontTextStyleBody"/>
              </a:rPr>
              <a:t>edn</a:t>
            </a:r>
            <a:r>
              <a:rPr lang="en-GB" sz="2000" b="0" i="0">
                <a:effectLst/>
                <a:latin typeface="UICTFontTextStyleBody"/>
              </a:rPr>
              <a:t>. London: </a:t>
            </a:r>
            <a:r>
              <a:rPr lang="en-GB" sz="2000" b="0" i="0" err="1">
                <a:effectLst/>
                <a:latin typeface="UICTFontTextStyleBody"/>
              </a:rPr>
              <a:t>Hodder</a:t>
            </a:r>
            <a:r>
              <a:rPr lang="en-GB" sz="2000" b="0" i="0">
                <a:effectLst/>
                <a:latin typeface="UICTFontTextStyleBody"/>
              </a:rPr>
              <a:t> Education.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effectLst/>
                <a:latin typeface="UICTFontTextStyleBody"/>
              </a:rPr>
              <a:t>Griggs, R.A. and Jackson, S.L. (2020) </a:t>
            </a:r>
            <a:r>
              <a:rPr lang="en-GB" sz="2000" b="0" i="1">
                <a:effectLst/>
                <a:latin typeface="UICTFontTextStyleItalicBody"/>
              </a:rPr>
              <a:t>Psychology: A Concise Introduction</a:t>
            </a:r>
            <a:r>
              <a:rPr lang="en-GB" sz="2000" b="0" i="0">
                <a:effectLst/>
                <a:latin typeface="UICTFontTextStyleBody"/>
              </a:rPr>
              <a:t>. 6th </a:t>
            </a:r>
            <a:r>
              <a:rPr lang="en-GB" sz="2000" b="0" i="0" err="1">
                <a:effectLst/>
                <a:latin typeface="UICTFontTextStyleBody"/>
              </a:rPr>
              <a:t>edn</a:t>
            </a:r>
            <a:r>
              <a:rPr lang="en-GB" sz="2000" b="0" i="0">
                <a:effectLst/>
                <a:latin typeface="UICTFontTextStyleBody"/>
              </a:rPr>
              <a:t>. New York: Worth Publishers.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effectLst/>
                <a:latin typeface="UICTFontTextStyleBody"/>
              </a:rPr>
              <a:t>Harris, P.L. (2022) </a:t>
            </a:r>
            <a:r>
              <a:rPr lang="en-GB" sz="2000" b="0" i="1">
                <a:effectLst/>
                <a:latin typeface="UICTFontTextStyleItalicBody"/>
              </a:rPr>
              <a:t>Child Psychology in Twelve Questions</a:t>
            </a:r>
            <a:r>
              <a:rPr lang="en-GB" sz="2000" b="0" i="0">
                <a:effectLst/>
                <a:latin typeface="UICTFontTextStyleBody"/>
              </a:rPr>
              <a:t>. Oxford: Oxford University Press.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effectLst/>
                <a:latin typeface="UICTFontTextStyleBody"/>
              </a:rPr>
              <a:t>Howe, D. (2011) </a:t>
            </a:r>
            <a:r>
              <a:rPr lang="en-GB" sz="2000" b="0" i="1">
                <a:effectLst/>
                <a:latin typeface="UICTFontTextStyleItalicBody"/>
              </a:rPr>
              <a:t>Attachment Across the </a:t>
            </a:r>
            <a:r>
              <a:rPr lang="en-GB" sz="2000" b="0" i="1" err="1">
                <a:effectLst/>
                <a:latin typeface="UICTFontTextStyleItalicBody"/>
              </a:rPr>
              <a:t>Lifecourse</a:t>
            </a:r>
            <a:r>
              <a:rPr lang="en-GB" sz="2000" b="0" i="0">
                <a:effectLst/>
                <a:latin typeface="UICTFontTextStyleBody"/>
              </a:rPr>
              <a:t>. Basingstoke: </a:t>
            </a:r>
            <a:r>
              <a:rPr lang="en-GB" sz="2000" b="0" i="0" err="1">
                <a:effectLst/>
                <a:latin typeface="UICTFontTextStyleBody"/>
              </a:rPr>
              <a:t>Palgrave</a:t>
            </a:r>
            <a:r>
              <a:rPr lang="en-GB" sz="2000" b="0" i="0">
                <a:effectLst/>
                <a:latin typeface="UICTFontTextStyleBody"/>
              </a:rPr>
              <a:t> Macmillan.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effectLst/>
                <a:latin typeface="UICTFontTextStyleBody"/>
              </a:rPr>
              <a:t>Prior, V. and Glaser, D. (2020) </a:t>
            </a:r>
            <a:r>
              <a:rPr lang="en-GB" sz="2000" b="0" i="1">
                <a:effectLst/>
                <a:latin typeface="UICTFontTextStyleItalicBody"/>
              </a:rPr>
              <a:t>Understanding Attachment and Attachment Disorders</a:t>
            </a:r>
            <a:r>
              <a:rPr lang="en-GB" sz="2000" b="0" i="0">
                <a:effectLst/>
                <a:latin typeface="UICTFontTextStyleBody"/>
              </a:rPr>
              <a:t>. 3rd </a:t>
            </a:r>
            <a:r>
              <a:rPr lang="en-GB" sz="2000" b="0" i="0" err="1">
                <a:effectLst/>
                <a:latin typeface="UICTFontTextStyleBody"/>
              </a:rPr>
              <a:t>edn</a:t>
            </a:r>
            <a:r>
              <a:rPr lang="en-GB" sz="2000" b="0" i="0">
                <a:effectLst/>
                <a:latin typeface="UICTFontTextStyleBody"/>
              </a:rPr>
              <a:t>. London: Jessica Kingsley Publishers.</a:t>
            </a: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 err="1">
                <a:effectLst/>
                <a:latin typeface="UICTFontTextStyleBody"/>
              </a:rPr>
              <a:t>Sroufe</a:t>
            </a:r>
            <a:r>
              <a:rPr lang="en-GB" sz="2000" b="0" i="0">
                <a:effectLst/>
                <a:latin typeface="UICTFontTextStyleBody"/>
              </a:rPr>
              <a:t>, L.A. (2022) </a:t>
            </a:r>
            <a:r>
              <a:rPr lang="en-GB" sz="2000" b="0" i="1">
                <a:effectLst/>
                <a:latin typeface="UICTFontTextStyleItalicBody"/>
              </a:rPr>
              <a:t>Developmental Psychopathology</a:t>
            </a:r>
            <a:r>
              <a:rPr lang="en-GB" sz="2000" b="0" i="0">
                <a:effectLst/>
                <a:latin typeface="UICTFontTextStyleBody"/>
              </a:rPr>
              <a:t>. Cambridge: Cambridge University Press.</a:t>
            </a:r>
            <a:endParaRPr lang="en-GB" sz="20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1590991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1019</Words>
  <Application>Microsoft Office PowerPoint</Application>
  <PresentationFormat>Widescreen</PresentationFormat>
  <Paragraphs>152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.AppleSystemUIFont</vt:lpstr>
      <vt:lpstr>Aptos</vt:lpstr>
      <vt:lpstr>Arial</vt:lpstr>
      <vt:lpstr>Trebuchet MS</vt:lpstr>
      <vt:lpstr>UICTFontTextStyleBody</vt:lpstr>
      <vt:lpstr>UICTFontTextStyleEmphasizedBody</vt:lpstr>
      <vt:lpstr>UICTFontTextStyleItalicBody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Liudmyla Radchenko (2509256)</dc:creator>
  <cp:lastModifiedBy>Liudmyla Radchenko (2509256)</cp:lastModifiedBy>
  <cp:revision>2</cp:revision>
  <dcterms:created xsi:type="dcterms:W3CDTF">2026-06-08T19:26:29Z</dcterms:created>
  <dcterms:modified xsi:type="dcterms:W3CDTF">2026-06-21T10:59:37Z</dcterms:modified>
</cp:coreProperties>
</file>