
<file path=[Content_Types].xml><?xml version="1.0" encoding="utf-8"?>
<Types xmlns="http://schemas.openxmlformats.org/package/2006/content-types">
  <Default Extension="png" ContentType="image/png"/>
  <Default Extension="pdf" ContentType="application/pd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6"/>
  </p:notesMasterIdLst>
  <p:handoutMasterIdLst>
    <p:handoutMasterId r:id="rId17"/>
  </p:handoutMasterIdLst>
  <p:sldIdLst>
    <p:sldId id="264" r:id="rId2"/>
    <p:sldId id="261" r:id="rId3"/>
    <p:sldId id="263" r:id="rId4"/>
    <p:sldId id="267" r:id="rId5"/>
    <p:sldId id="265" r:id="rId6"/>
    <p:sldId id="268" r:id="rId7"/>
    <p:sldId id="269" r:id="rId8"/>
    <p:sldId id="271" r:id="rId9"/>
    <p:sldId id="275" r:id="rId10"/>
    <p:sldId id="258" r:id="rId11"/>
    <p:sldId id="257" r:id="rId12"/>
    <p:sldId id="259" r:id="rId13"/>
    <p:sldId id="260" r:id="rId14"/>
    <p:sldId id="274" r:id="rId15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253" autoAdjust="0"/>
  </p:normalViewPr>
  <p:slideViewPr>
    <p:cSldViewPr snapToGrid="0" snapToObjects="1">
      <p:cViewPr varScale="1">
        <p:scale>
          <a:sx n="64" d="100"/>
          <a:sy n="64" d="100"/>
        </p:scale>
        <p:origin x="1212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6B1B0B9E-B042-4069-8691-5D01A09F4A0A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187117C0-98AD-48E7-BB6A-03EEBAC3715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2554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ACFD6393-6542-40D1-89B1-5421F8C52EEA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598" y="4693521"/>
            <a:ext cx="5335893" cy="3840295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6866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57038EDA-8A58-416E-836D-A368A0CBE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4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docs/learningwales/publications/130425-personal-and-social-education-framework-cy.pdf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038EDA-8A58-416E-836D-A368A0CBEC4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5638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err="1">
                <a:hlinkClick r:id="rId3"/>
              </a:rPr>
              <a:t>Fframwaith</a:t>
            </a:r>
            <a:r>
              <a:rPr lang="en-GB" b="1" dirty="0">
                <a:hlinkClick r:id="rId3"/>
              </a:rPr>
              <a:t> </a:t>
            </a:r>
            <a:r>
              <a:rPr lang="en-GB" b="1" dirty="0" err="1">
                <a:hlinkClick r:id="rId3"/>
              </a:rPr>
              <a:t>addysg</a:t>
            </a:r>
            <a:r>
              <a:rPr lang="en-GB" b="1" dirty="0">
                <a:hlinkClick r:id="rId3"/>
              </a:rPr>
              <a:t> </a:t>
            </a:r>
            <a:r>
              <a:rPr lang="en-GB" b="1" dirty="0" err="1">
                <a:hlinkClick r:id="rId3"/>
              </a:rPr>
              <a:t>bersonol</a:t>
            </a:r>
            <a:r>
              <a:rPr lang="en-GB" b="1" dirty="0">
                <a:hlinkClick r:id="rId3"/>
              </a:rPr>
              <a:t> a </a:t>
            </a:r>
            <a:r>
              <a:rPr lang="en-GB" b="1" dirty="0" err="1">
                <a:hlinkClick r:id="rId3"/>
              </a:rPr>
              <a:t>chymdeithasol</a:t>
            </a:r>
            <a:r>
              <a:rPr lang="en-GB" b="1" dirty="0">
                <a:hlinkClick r:id="rId3"/>
              </a:rPr>
              <a:t> </a:t>
            </a:r>
            <a:r>
              <a:rPr lang="en-GB" b="1" dirty="0" err="1">
                <a:hlinkClick r:id="rId3"/>
              </a:rPr>
              <a:t>ar</a:t>
            </a:r>
            <a:r>
              <a:rPr lang="en-GB" b="1" dirty="0">
                <a:hlinkClick r:id="rId3"/>
              </a:rPr>
              <a:t> </a:t>
            </a:r>
            <a:r>
              <a:rPr lang="en-GB" b="1" dirty="0" err="1">
                <a:hlinkClick r:id="rId3"/>
              </a:rPr>
              <a:t>gyfer</a:t>
            </a:r>
            <a:r>
              <a:rPr lang="en-GB" b="1" dirty="0">
                <a:hlinkClick r:id="rId3"/>
              </a:rPr>
              <a:t> </a:t>
            </a:r>
            <a:r>
              <a:rPr lang="en-GB" b="1" dirty="0" err="1">
                <a:hlinkClick r:id="rId3"/>
              </a:rPr>
              <a:t>dysgwyr</a:t>
            </a:r>
            <a:r>
              <a:rPr lang="en-GB" b="1" dirty="0">
                <a:hlinkClick r:id="rId3"/>
              </a:rPr>
              <a:t> 7 </a:t>
            </a:r>
            <a:r>
              <a:rPr lang="en-GB" b="1" dirty="0" err="1">
                <a:hlinkClick r:id="rId3"/>
              </a:rPr>
              <a:t>i</a:t>
            </a:r>
            <a:r>
              <a:rPr lang="en-GB" b="1" dirty="0">
                <a:hlinkClick r:id="rId3"/>
              </a:rPr>
              <a:t> 19 </a:t>
            </a:r>
            <a:r>
              <a:rPr lang="en-GB" b="1" dirty="0" err="1">
                <a:hlinkClick r:id="rId3"/>
              </a:rPr>
              <a:t>oed</a:t>
            </a:r>
            <a:r>
              <a:rPr lang="en-GB" b="1" dirty="0">
                <a:hlinkClick r:id="rId3"/>
              </a:rPr>
              <a:t> </a:t>
            </a:r>
            <a:r>
              <a:rPr lang="en-GB" b="1" dirty="0" err="1">
                <a:hlinkClick r:id="rId3"/>
              </a:rPr>
              <a:t>yng</a:t>
            </a:r>
            <a:r>
              <a:rPr lang="en-GB" b="1" dirty="0">
                <a:hlinkClick r:id="rId3"/>
              </a:rPr>
              <a:t> </a:t>
            </a:r>
            <a:r>
              <a:rPr lang="en-GB" b="1" dirty="0" err="1">
                <a:hlinkClick r:id="rId3"/>
              </a:rPr>
              <a:t>Nghymru</a:t>
            </a:r>
            <a:r>
              <a:rPr lang="en-GB" b="1" dirty="0"/>
              <a:t> </a:t>
            </a:r>
            <a:endParaRPr lang="en-GB" dirty="0" smtClean="0"/>
          </a:p>
          <a:p>
            <a:r>
              <a:rPr lang="en-GB" dirty="0" smtClean="0"/>
              <a:t>http://learning.gov.wales/resources/browse-all/personal-and-social-education/?lang=cy</a:t>
            </a:r>
          </a:p>
          <a:p>
            <a:endParaRPr lang="en-GB" dirty="0" smtClean="0"/>
          </a:p>
          <a:p>
            <a:r>
              <a:rPr lang="en-GB" dirty="0" err="1" smtClean="0"/>
              <a:t>Fframwaith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Sylfaen:</a:t>
            </a:r>
          </a:p>
          <a:p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-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r>
              <a:rPr lang="en-GB" dirty="0"/>
              <a:t>, </a:t>
            </a:r>
            <a:r>
              <a:rPr lang="en-GB" dirty="0" err="1"/>
              <a:t>lles</a:t>
            </a:r>
            <a:r>
              <a:rPr lang="en-GB" dirty="0"/>
              <a:t> ac </a:t>
            </a:r>
            <a:r>
              <a:rPr lang="en-GB" dirty="0" err="1"/>
              <a:t>amrywiaeth</a:t>
            </a:r>
            <a:r>
              <a:rPr lang="en-GB" dirty="0"/>
              <a:t> </a:t>
            </a:r>
            <a:r>
              <a:rPr lang="en-GB" dirty="0" err="1"/>
              <a:t>ddiwylliannol</a:t>
            </a:r>
            <a:endParaRPr lang="en-GB" dirty="0" smtClean="0"/>
          </a:p>
          <a:p>
            <a:r>
              <a:rPr lang="en-GB" dirty="0" smtClean="0"/>
              <a:t>http://learning.gov.wales/resources/browse-all/foundation-phase-framework/?lang=cy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038EDA-8A58-416E-836D-A368A0CBEC4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4375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bloomstaxonomy.org/Blooms%20Taxonomy%20questions.pdf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d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docs/learningwales/publications/130430-developing-thinking-en.pdf" TargetMode="External"/><Relationship Id="rId2" Type="http://schemas.openxmlformats.org/officeDocument/2006/relationships/hyperlink" Target="http://learning.gov.wales/docs/learningwales/publications/130429how-to-develop-thinking-cy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matwales.org/questioning-techniques/" TargetMode="External"/><Relationship Id="rId4" Type="http://schemas.openxmlformats.org/officeDocument/2006/relationships/hyperlink" Target="http://www.bloomstaxonomy.org/Blooms%20Taxonomy%20question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685800" y="228600"/>
            <a:ext cx="5105400" cy="1470025"/>
          </a:xfrm>
        </p:spPr>
        <p:txBody>
          <a:bodyPr/>
          <a:lstStyle/>
          <a:p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ITPT4002/C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0087" y="4705350"/>
            <a:ext cx="5009322" cy="1752600"/>
          </a:xfrm>
        </p:spPr>
        <p:txBody>
          <a:bodyPr/>
          <a:lstStyle/>
          <a:p>
            <a:r>
              <a:rPr lang="cy-GB" dirty="0" smtClean="0">
                <a:solidFill>
                  <a:schemeClr val="tx1"/>
                </a:solidFill>
              </a:rPr>
              <a:t>Adfyfyrio ar yr ail Ddiwrnod</a:t>
            </a:r>
          </a:p>
          <a:p>
            <a:endParaRPr lang="cy-GB" dirty="0" smtClean="0"/>
          </a:p>
          <a:p>
            <a:r>
              <a:rPr lang="cy-GB" dirty="0" err="1" smtClean="0">
                <a:solidFill>
                  <a:schemeClr val="tx1"/>
                </a:solidFill>
              </a:rPr>
              <a:t>reflecting</a:t>
            </a:r>
            <a:r>
              <a:rPr lang="cy-GB" dirty="0" smtClean="0">
                <a:solidFill>
                  <a:schemeClr val="tx1"/>
                </a:solidFill>
              </a:rPr>
              <a:t> </a:t>
            </a:r>
            <a:r>
              <a:rPr lang="cy-GB" dirty="0" err="1">
                <a:solidFill>
                  <a:schemeClr val="tx1"/>
                </a:solidFill>
              </a:rPr>
              <a:t>on</a:t>
            </a:r>
            <a:r>
              <a:rPr lang="cy-GB" dirty="0">
                <a:solidFill>
                  <a:schemeClr val="tx1"/>
                </a:solidFill>
              </a:rPr>
              <a:t> DAY 2</a:t>
            </a:r>
          </a:p>
          <a:p>
            <a:endParaRPr lang="en-GB" dirty="0" smtClean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alphaModFix amt="38000"/>
          </a:blip>
          <a:stretch>
            <a:fillRect/>
          </a:stretch>
        </p:blipFill>
        <p:spPr>
          <a:xfrm>
            <a:off x="1066800" y="0"/>
            <a:ext cx="8077200" cy="4038600"/>
          </a:xfrm>
          <a:prstGeom prst="rect">
            <a:avLst/>
          </a:prstGeom>
        </p:spPr>
      </p:pic>
      <p:pic>
        <p:nvPicPr>
          <p:cNvPr id="5" name="Picture 4" descr="wordle.png"/>
          <p:cNvPicPr>
            <a:picLocks noChangeAspect="1"/>
          </p:cNvPicPr>
          <p:nvPr/>
        </p:nvPicPr>
        <p:blipFill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  <a:alphaModFix amt="51000"/>
          </a:blip>
          <a:stretch>
            <a:fillRect/>
          </a:stretch>
        </p:blipFill>
        <p:spPr>
          <a:xfrm>
            <a:off x="2146851" y="2120900"/>
            <a:ext cx="3687417" cy="2355850"/>
          </a:xfrm>
          <a:prstGeom prst="rect">
            <a:avLst/>
          </a:prstGeom>
        </p:spPr>
      </p:pic>
      <p:pic>
        <p:nvPicPr>
          <p:cNvPr id="6" name="Picture 5" descr="wordle.png"/>
          <p:cNvPicPr>
            <a:picLocks noChangeAspect="1"/>
          </p:cNvPicPr>
          <p:nvPr/>
        </p:nvPicPr>
        <p:blipFill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  <a:alphaModFix amt="38000"/>
          </a:blip>
          <a:stretch>
            <a:fillRect/>
          </a:stretch>
        </p:blipFill>
        <p:spPr>
          <a:xfrm>
            <a:off x="5009322" y="1600200"/>
            <a:ext cx="4134678" cy="26416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8929657">
            <a:off x="3704839" y="364974"/>
            <a:ext cx="6756898" cy="4702801"/>
          </a:xfrm>
          <a:prstGeom prst="rect">
            <a:avLst/>
          </a:prstGeom>
        </p:spPr>
      </p:pic>
      <p:sp>
        <p:nvSpPr>
          <p:cNvPr id="11" name="Subtitle 2"/>
          <p:cNvSpPr txBox="1">
            <a:spLocks/>
          </p:cNvSpPr>
          <p:nvPr/>
        </p:nvSpPr>
        <p:spPr>
          <a:xfrm>
            <a:off x="-377544" y="6019800"/>
            <a:ext cx="6553200" cy="457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en-US" sz="1800" b="0" i="0" u="none" strike="noStrike" kern="1200" cap="all" spc="30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Paratoi</a:t>
            </a:r>
            <a:r>
              <a:rPr kumimoji="0" lang="en-US" sz="1800" b="0" i="0" u="none" strike="noStrike" kern="1200" cap="all" spc="30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all" spc="30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ar</a:t>
            </a:r>
            <a:r>
              <a:rPr kumimoji="0" lang="en-US" sz="1800" b="0" i="0" u="none" strike="noStrike" kern="1200" cap="all" spc="30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all" spc="30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gyfer</a:t>
            </a:r>
            <a:r>
              <a:rPr kumimoji="0" lang="en-US" sz="1800" b="0" i="0" u="none" strike="noStrike" kern="1200" cap="all" spc="30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y </a:t>
            </a:r>
            <a:r>
              <a:rPr kumimoji="0" lang="en-US" sz="1800" b="0" i="0" u="none" strike="noStrike" kern="1200" cap="all" spc="30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trydydd</a:t>
            </a:r>
            <a:r>
              <a:rPr kumimoji="0" lang="en-US" sz="1800" b="0" i="0" u="none" strike="noStrike" kern="1200" cap="all" spc="30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all" spc="30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Ymweliad</a:t>
            </a:r>
            <a:endParaRPr kumimoji="0" lang="en-US" sz="1800" b="0" i="0" u="none" strike="noStrike" kern="1200" cap="all" spc="30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en-US" sz="1800" b="0" i="0" u="none" strike="noStrike" kern="1200" cap="all" spc="30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Preparing for Visit 3</a:t>
            </a:r>
            <a:endParaRPr kumimoji="0" lang="en-US" sz="1800" b="0" i="0" u="none" strike="noStrike" kern="1200" cap="all" spc="30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5828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539698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Myfyrio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Ymweliad</a:t>
            </a:r>
            <a:r>
              <a:rPr lang="en-US" dirty="0"/>
              <a:t> </a:t>
            </a:r>
            <a:r>
              <a:rPr lang="en-US" dirty="0" smtClean="0"/>
              <a:t>2</a:t>
            </a:r>
            <a:br>
              <a:rPr lang="en-US" dirty="0" smtClean="0"/>
            </a:br>
            <a:r>
              <a:rPr lang="en-US" dirty="0" smtClean="0"/>
              <a:t>Reflecting on Visit 2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4" name="6-Point Star 3"/>
          <p:cNvSpPr/>
          <p:nvPr/>
        </p:nvSpPr>
        <p:spPr>
          <a:xfrm>
            <a:off x="576470" y="2598057"/>
            <a:ext cx="3937473" cy="3528106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228600" defTabSz="9144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r>
              <a:rPr lang="en-US" sz="2400" dirty="0" err="1">
                <a:solidFill>
                  <a:srgbClr val="564B3C"/>
                </a:solidFill>
              </a:rPr>
              <a:t>Arsylwadau</a:t>
            </a:r>
            <a:r>
              <a:rPr lang="en-US" sz="2400" dirty="0">
                <a:solidFill>
                  <a:srgbClr val="564B3C"/>
                </a:solidFill>
              </a:rPr>
              <a:t> </a:t>
            </a:r>
            <a:r>
              <a:rPr lang="en-US" sz="2400" dirty="0" err="1">
                <a:solidFill>
                  <a:srgbClr val="564B3C"/>
                </a:solidFill>
              </a:rPr>
              <a:t>disgyblion</a:t>
            </a:r>
            <a:r>
              <a:rPr lang="en-US" sz="2400" dirty="0">
                <a:solidFill>
                  <a:srgbClr val="564B3C"/>
                </a:solidFill>
              </a:rPr>
              <a:t> </a:t>
            </a:r>
            <a:r>
              <a:rPr lang="en-US" sz="2400" dirty="0" err="1">
                <a:solidFill>
                  <a:srgbClr val="564B3C"/>
                </a:solidFill>
              </a:rPr>
              <a:t>targed</a:t>
            </a:r>
            <a:endParaRPr lang="en-US" sz="2400" dirty="0">
              <a:solidFill>
                <a:srgbClr val="564B3C"/>
              </a:solidFill>
            </a:endParaRPr>
          </a:p>
          <a:p>
            <a:pPr marL="342900" lvl="0" indent="-228600" defTabSz="9144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rgbClr val="564B3C"/>
                </a:solidFill>
              </a:rPr>
              <a:t>Target </a:t>
            </a:r>
            <a:r>
              <a:rPr lang="en-US" sz="2400" dirty="0">
                <a:solidFill>
                  <a:srgbClr val="564B3C"/>
                </a:solidFill>
              </a:rPr>
              <a:t>pupil </a:t>
            </a:r>
            <a:r>
              <a:rPr lang="en-US" sz="2400" dirty="0" smtClean="0">
                <a:solidFill>
                  <a:srgbClr val="564B3C"/>
                </a:solidFill>
              </a:rPr>
              <a:t>observations</a:t>
            </a:r>
          </a:p>
        </p:txBody>
      </p:sp>
      <p:sp>
        <p:nvSpPr>
          <p:cNvPr id="5" name="6-Point Star 4"/>
          <p:cNvSpPr/>
          <p:nvPr/>
        </p:nvSpPr>
        <p:spPr>
          <a:xfrm>
            <a:off x="4811485" y="2598057"/>
            <a:ext cx="4113853" cy="3528106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228600" defTabSz="9144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r>
              <a:rPr lang="en-US" sz="2400" dirty="0" err="1">
                <a:solidFill>
                  <a:srgbClr val="564B3C"/>
                </a:solidFill>
              </a:rPr>
              <a:t>Strategaethau</a:t>
            </a:r>
            <a:r>
              <a:rPr lang="en-US" sz="2400" dirty="0">
                <a:solidFill>
                  <a:srgbClr val="564B3C"/>
                </a:solidFill>
              </a:rPr>
              <a:t> </a:t>
            </a:r>
            <a:r>
              <a:rPr lang="en-US" sz="2400" dirty="0" err="1">
                <a:solidFill>
                  <a:srgbClr val="564B3C"/>
                </a:solidFill>
              </a:rPr>
              <a:t>ymddygiad</a:t>
            </a:r>
            <a:endParaRPr lang="en-US" sz="2400" dirty="0">
              <a:solidFill>
                <a:srgbClr val="564B3C"/>
              </a:solidFill>
            </a:endParaRPr>
          </a:p>
          <a:p>
            <a:pPr marL="342900" lvl="0" indent="-228600" defTabSz="9144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r>
              <a:rPr lang="en-US" sz="2400" dirty="0" err="1" smtClean="0">
                <a:solidFill>
                  <a:srgbClr val="564B3C"/>
                </a:solidFill>
              </a:rPr>
              <a:t>Behaviour</a:t>
            </a:r>
            <a:r>
              <a:rPr lang="en-US" sz="2400" dirty="0" smtClean="0">
                <a:solidFill>
                  <a:srgbClr val="564B3C"/>
                </a:solidFill>
              </a:rPr>
              <a:t> 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Adborth</a:t>
            </a:r>
            <a:r>
              <a:rPr lang="en-GB" dirty="0" smtClean="0"/>
              <a:t> * Feedback</a:t>
            </a:r>
            <a:endParaRPr lang="en-US" dirty="0"/>
          </a:p>
        </p:txBody>
      </p:sp>
      <p:sp>
        <p:nvSpPr>
          <p:cNvPr id="4" name="Oval Callout 3"/>
          <p:cNvSpPr/>
          <p:nvPr/>
        </p:nvSpPr>
        <p:spPr>
          <a:xfrm rot="20694359">
            <a:off x="4950475" y="4425888"/>
            <a:ext cx="3650343" cy="1525134"/>
          </a:xfrm>
          <a:prstGeom prst="wedgeEllipse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Arial"/>
              </a:rPr>
              <a:t>Justifying views with evidence</a:t>
            </a:r>
          </a:p>
        </p:txBody>
      </p:sp>
      <p:sp>
        <p:nvSpPr>
          <p:cNvPr id="5" name="Oval Callout 4"/>
          <p:cNvSpPr/>
          <p:nvPr/>
        </p:nvSpPr>
        <p:spPr>
          <a:xfrm rot="708683">
            <a:off x="464457" y="4679077"/>
            <a:ext cx="3650343" cy="1525134"/>
          </a:xfrm>
          <a:prstGeom prst="wedgeEllipse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err="1">
                <a:latin typeface="Arial"/>
              </a:rPr>
              <a:t>Cyfiawnhau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barnau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ar</a:t>
            </a:r>
            <a:r>
              <a:rPr lang="en-US" dirty="0">
                <a:latin typeface="Arial"/>
              </a:rPr>
              <a:t> sail </a:t>
            </a:r>
            <a:r>
              <a:rPr lang="en-US" dirty="0" err="1">
                <a:latin typeface="Arial"/>
              </a:rPr>
              <a:t>tystiolaeth</a:t>
            </a:r>
            <a:endParaRPr lang="en-US" dirty="0">
              <a:latin typeface="Arial"/>
            </a:endParaRPr>
          </a:p>
        </p:txBody>
      </p:sp>
      <p:sp>
        <p:nvSpPr>
          <p:cNvPr id="7" name="Cloud Callout 6"/>
          <p:cNvSpPr/>
          <p:nvPr/>
        </p:nvSpPr>
        <p:spPr>
          <a:xfrm>
            <a:off x="5116281" y="1752600"/>
            <a:ext cx="3497944" cy="2053772"/>
          </a:xfrm>
          <a:prstGeom prst="cloud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Arial"/>
              </a:rPr>
              <a:t>I used to think...now I think</a:t>
            </a:r>
          </a:p>
        </p:txBody>
      </p:sp>
      <p:sp>
        <p:nvSpPr>
          <p:cNvPr id="8" name="Cloud Callout 7"/>
          <p:cNvSpPr/>
          <p:nvPr/>
        </p:nvSpPr>
        <p:spPr>
          <a:xfrm>
            <a:off x="708517" y="1792514"/>
            <a:ext cx="3465284" cy="2184400"/>
          </a:xfrm>
          <a:prstGeom prst="cloud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err="1">
                <a:latin typeface="Arial"/>
              </a:rPr>
              <a:t>Roeddwn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yn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arfer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meddwl</a:t>
            </a:r>
            <a:r>
              <a:rPr lang="en-US" dirty="0">
                <a:latin typeface="Arial"/>
              </a:rPr>
              <a:t> … </a:t>
            </a:r>
            <a:r>
              <a:rPr lang="en-US" dirty="0" err="1">
                <a:latin typeface="Arial"/>
              </a:rPr>
              <a:t>nawr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rwy’n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meddwl</a:t>
            </a:r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07780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30696"/>
            <a:ext cx="8260672" cy="1017103"/>
          </a:xfrm>
        </p:spPr>
        <p:txBody>
          <a:bodyPr>
            <a:normAutofit/>
          </a:bodyPr>
          <a:lstStyle/>
          <a:p>
            <a:r>
              <a:rPr lang="en-US" dirty="0" err="1" smtClean="0"/>
              <a:t>Tasg</a:t>
            </a:r>
            <a:r>
              <a:rPr lang="en-US" dirty="0" smtClean="0"/>
              <a:t> 1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128" y="1948070"/>
            <a:ext cx="8229600" cy="5118997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b="1" dirty="0" err="1"/>
              <a:t>Myfyrio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ddarllen</a:t>
            </a:r>
            <a:r>
              <a:rPr lang="en-US" b="1" dirty="0"/>
              <a:t> </a:t>
            </a:r>
            <a:r>
              <a:rPr lang="en-US" b="1" dirty="0" err="1"/>
              <a:t>i</a:t>
            </a:r>
            <a:r>
              <a:rPr lang="en-US" b="1" dirty="0"/>
              <a:t> </a:t>
            </a:r>
            <a:r>
              <a:rPr lang="en-US" b="1" dirty="0" err="1" smtClean="0"/>
              <a:t>grŵp</a:t>
            </a:r>
            <a:r>
              <a:rPr lang="en-US" b="1" dirty="0"/>
              <a:t> </a:t>
            </a:r>
            <a:r>
              <a:rPr lang="en-US" b="1" dirty="0" err="1" smtClean="0"/>
              <a:t>gan</a:t>
            </a:r>
            <a:r>
              <a:rPr lang="en-US" b="1" dirty="0" smtClean="0"/>
              <a:t> </a:t>
            </a:r>
            <a:r>
              <a:rPr lang="en-US" b="1" dirty="0" err="1" smtClean="0"/>
              <a:t>ddefnyddio'r</a:t>
            </a:r>
            <a:r>
              <a:rPr lang="en-US" b="1" dirty="0" smtClean="0"/>
              <a:t> </a:t>
            </a:r>
            <a:r>
              <a:rPr lang="en-US" b="1" dirty="0"/>
              <a:t>Model BWA (ARC) </a:t>
            </a:r>
            <a:endParaRPr lang="en-US" b="1" dirty="0" smtClean="0"/>
          </a:p>
          <a:p>
            <a:pPr>
              <a:buNone/>
            </a:pPr>
            <a:r>
              <a:rPr lang="en-US" b="1" i="1" dirty="0" smtClean="0"/>
              <a:t>1. </a:t>
            </a:r>
            <a:r>
              <a:rPr lang="en-US" b="1" i="1" dirty="0" err="1" smtClean="0"/>
              <a:t>Teimladau</a:t>
            </a:r>
            <a:r>
              <a:rPr lang="en-US" i="1" dirty="0" smtClean="0"/>
              <a:t>: </a:t>
            </a:r>
            <a:r>
              <a:rPr lang="en-US" i="1" dirty="0" err="1" smtClean="0"/>
              <a:t>Ymateb</a:t>
            </a:r>
            <a:r>
              <a:rPr lang="en-US" i="1" dirty="0" smtClean="0"/>
              <a:t> </a:t>
            </a:r>
            <a:r>
              <a:rPr lang="en-US" i="1" dirty="0" err="1" smtClean="0"/>
              <a:t>cryno</a:t>
            </a:r>
            <a:r>
              <a:rPr lang="en-US" i="1" dirty="0" smtClean="0"/>
              <a:t>!</a:t>
            </a:r>
          </a:p>
          <a:p>
            <a:pPr>
              <a:buNone/>
            </a:pPr>
            <a:r>
              <a:rPr lang="en-US" b="1" i="1" dirty="0" smtClean="0"/>
              <a:t>2. </a:t>
            </a:r>
            <a:r>
              <a:rPr lang="en-US" b="1" i="1" dirty="0" err="1" smtClean="0"/>
              <a:t>Cofiwch</a:t>
            </a:r>
            <a:r>
              <a:rPr lang="en-US" b="1" i="1" dirty="0" smtClean="0"/>
              <a:t> a </a:t>
            </a:r>
            <a:r>
              <a:rPr lang="en-US" b="1" i="1" dirty="0" err="1" smtClean="0"/>
              <a:t>Deall</a:t>
            </a:r>
            <a:r>
              <a:rPr lang="en-US" i="1" dirty="0" smtClean="0"/>
              <a:t>: </a:t>
            </a:r>
            <a:r>
              <a:rPr lang="en-US" i="1" dirty="0" err="1" smtClean="0"/>
              <a:t>beth</a:t>
            </a:r>
            <a:r>
              <a:rPr lang="en-US" i="1" dirty="0" smtClean="0"/>
              <a:t> </a:t>
            </a:r>
            <a:r>
              <a:rPr lang="en-US" i="1" dirty="0" err="1" smtClean="0"/>
              <a:t>aeth</a:t>
            </a:r>
            <a:r>
              <a:rPr lang="en-US" i="1" dirty="0" smtClean="0"/>
              <a:t> </a:t>
            </a:r>
            <a:r>
              <a:rPr lang="en-US" i="1" dirty="0" err="1" smtClean="0"/>
              <a:t>yn</a:t>
            </a:r>
            <a:r>
              <a:rPr lang="en-US" i="1" dirty="0" smtClean="0"/>
              <a:t> </a:t>
            </a:r>
            <a:r>
              <a:rPr lang="en-US" i="1" dirty="0" err="1" smtClean="0"/>
              <a:t>dda</a:t>
            </a:r>
            <a:r>
              <a:rPr lang="en-US" i="1" dirty="0" smtClean="0"/>
              <a:t> a </a:t>
            </a:r>
            <a:r>
              <a:rPr lang="en-US" i="1" dirty="0" err="1" smtClean="0"/>
              <a:t>beth</a:t>
            </a:r>
            <a:r>
              <a:rPr lang="en-US" i="1" dirty="0" smtClean="0"/>
              <a:t> </a:t>
            </a:r>
            <a:r>
              <a:rPr lang="en-US" i="1" dirty="0" err="1" smtClean="0"/>
              <a:t>oedd</a:t>
            </a:r>
            <a:r>
              <a:rPr lang="en-US" i="1" dirty="0" smtClean="0"/>
              <a:t> </a:t>
            </a:r>
            <a:r>
              <a:rPr lang="en-US" i="1" dirty="0" err="1" smtClean="0"/>
              <a:t>yn</a:t>
            </a:r>
            <a:r>
              <a:rPr lang="en-US" i="1" dirty="0" smtClean="0"/>
              <a:t> </a:t>
            </a:r>
            <a:r>
              <a:rPr lang="en-US" i="1" dirty="0" err="1" smtClean="0"/>
              <a:t>siomedig</a:t>
            </a:r>
            <a:r>
              <a:rPr lang="en-US" i="1" dirty="0" smtClean="0"/>
              <a:t>?</a:t>
            </a:r>
          </a:p>
          <a:p>
            <a:pPr>
              <a:buNone/>
            </a:pPr>
            <a:r>
              <a:rPr lang="en-US" b="1" i="1" dirty="0" smtClean="0"/>
              <a:t>3. </a:t>
            </a:r>
            <a:r>
              <a:rPr lang="en-US" b="1" i="1" dirty="0" err="1" smtClean="0"/>
              <a:t>Gwerthuso</a:t>
            </a:r>
            <a:r>
              <a:rPr lang="en-US" b="1" i="1" dirty="0" smtClean="0"/>
              <a:t> a </a:t>
            </a:r>
            <a:r>
              <a:rPr lang="en-US" b="1" i="1" dirty="0" err="1" smtClean="0"/>
              <a:t>Dadansoddi</a:t>
            </a:r>
            <a:r>
              <a:rPr lang="en-US" i="1" dirty="0" smtClean="0"/>
              <a:t>: "Yr </a:t>
            </a:r>
            <a:r>
              <a:rPr lang="en-US" i="1" dirty="0" err="1" smtClean="0"/>
              <a:t>hyn</a:t>
            </a:r>
            <a:r>
              <a:rPr lang="en-US" i="1" dirty="0" smtClean="0"/>
              <a:t> </a:t>
            </a:r>
            <a:r>
              <a:rPr lang="en-US" i="1" dirty="0" err="1" smtClean="0"/>
              <a:t>y</a:t>
            </a:r>
            <a:r>
              <a:rPr lang="en-US" i="1" dirty="0" smtClean="0"/>
              <a:t> </a:t>
            </a:r>
            <a:r>
              <a:rPr lang="en-US" i="1" dirty="0" err="1" smtClean="0"/>
              <a:t>byddwch</a:t>
            </a:r>
            <a:r>
              <a:rPr lang="en-US" i="1" dirty="0" smtClean="0"/>
              <a:t> </a:t>
            </a:r>
            <a:r>
              <a:rPr lang="en-US" i="1" dirty="0" err="1" smtClean="0"/>
              <a:t>yn</a:t>
            </a:r>
            <a:r>
              <a:rPr lang="en-US" i="1" dirty="0" smtClean="0"/>
              <a:t> </a:t>
            </a:r>
            <a:r>
              <a:rPr lang="en-US" i="1" dirty="0" err="1" smtClean="0"/>
              <a:t>cadw</a:t>
            </a:r>
            <a:r>
              <a:rPr lang="en-US" i="1" dirty="0" smtClean="0"/>
              <a:t> yr un </a:t>
            </a:r>
            <a:r>
              <a:rPr lang="en-US" i="1" dirty="0" err="1" smtClean="0"/>
              <a:t>peth</a:t>
            </a:r>
            <a:r>
              <a:rPr lang="en-US" i="1" dirty="0" smtClean="0"/>
              <a:t>? Beth </a:t>
            </a:r>
            <a:r>
              <a:rPr lang="en-US" i="1" dirty="0" err="1" smtClean="0"/>
              <a:t>oedd</a:t>
            </a:r>
            <a:r>
              <a:rPr lang="en-US" i="1" dirty="0" smtClean="0"/>
              <a:t> </a:t>
            </a:r>
            <a:r>
              <a:rPr lang="en-US" i="1" dirty="0" err="1" smtClean="0"/>
              <a:t>achos</a:t>
            </a:r>
            <a:r>
              <a:rPr lang="en-US" i="1" dirty="0" smtClean="0"/>
              <a:t> yr </a:t>
            </a:r>
            <a:r>
              <a:rPr lang="en-US" i="1" dirty="0" err="1" smtClean="0"/>
              <a:t>elfen</a:t>
            </a:r>
            <a:r>
              <a:rPr lang="en-US" i="1" dirty="0" smtClean="0"/>
              <a:t> </a:t>
            </a:r>
            <a:r>
              <a:rPr lang="en-US" i="1" dirty="0" err="1" smtClean="0"/>
              <a:t>siomedig</a:t>
            </a:r>
            <a:r>
              <a:rPr lang="en-US" i="1" dirty="0" smtClean="0"/>
              <a:t> </a:t>
            </a:r>
            <a:r>
              <a:rPr lang="en-US" i="1" dirty="0" err="1" smtClean="0"/>
              <a:t>bwysicaf</a:t>
            </a:r>
            <a:r>
              <a:rPr lang="en-US" i="1" dirty="0" smtClean="0"/>
              <a:t>?</a:t>
            </a:r>
          </a:p>
          <a:p>
            <a:pPr>
              <a:buNone/>
            </a:pPr>
            <a:r>
              <a:rPr lang="en-US" b="1" i="1" dirty="0" smtClean="0"/>
              <a:t>4. </a:t>
            </a:r>
            <a:r>
              <a:rPr lang="en-US" b="1" i="1" dirty="0" err="1" smtClean="0"/>
              <a:t>Casgliadau</a:t>
            </a:r>
            <a:r>
              <a:rPr lang="en-US" b="1" i="1" dirty="0" smtClean="0"/>
              <a:t> a </a:t>
            </a:r>
            <a:r>
              <a:rPr lang="en-US" b="1" i="1" dirty="0" err="1" smtClean="0"/>
              <a:t>chamau</a:t>
            </a:r>
            <a:r>
              <a:rPr lang="en-US" b="1" i="1" dirty="0" smtClean="0"/>
              <a:t> </a:t>
            </a:r>
            <a:r>
              <a:rPr lang="en-US" b="1" i="1" dirty="0" err="1" smtClean="0"/>
              <a:t>gweithredu</a:t>
            </a:r>
            <a:r>
              <a:rPr lang="en-US" b="1" i="1" dirty="0" smtClean="0"/>
              <a:t>: </a:t>
            </a:r>
            <a:r>
              <a:rPr lang="en-US" i="1" dirty="0" err="1" smtClean="0"/>
              <a:t>atebion</a:t>
            </a:r>
            <a:r>
              <a:rPr lang="en-US" i="1" dirty="0" smtClean="0"/>
              <a:t> </a:t>
            </a:r>
            <a:r>
              <a:rPr lang="en-US" i="1" dirty="0" err="1" smtClean="0"/>
              <a:t>posibl</a:t>
            </a:r>
            <a:r>
              <a:rPr lang="en-US" i="1" dirty="0" smtClean="0"/>
              <a:t>? </a:t>
            </a:r>
            <a:r>
              <a:rPr lang="en-US" i="1" dirty="0" err="1" smtClean="0"/>
              <a:t>Targedau</a:t>
            </a:r>
            <a:r>
              <a:rPr lang="en-US" i="1" dirty="0" smtClean="0"/>
              <a:t>?</a:t>
            </a:r>
            <a:endParaRPr lang="en-GB" i="1" dirty="0" smtClean="0"/>
          </a:p>
          <a:p>
            <a:pPr>
              <a:buNone/>
            </a:pPr>
            <a:endParaRPr lang="en-US" b="1" i="1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US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gure-1-c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1217" y="1814913"/>
            <a:ext cx="4506367" cy="40557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dirty="0"/>
              <a:t>Cwestiynu </a:t>
            </a:r>
            <a:r>
              <a:rPr lang="cy-GB" dirty="0" smtClean="0"/>
              <a:t> - </a:t>
            </a:r>
            <a:r>
              <a:rPr lang="cy-GB" dirty="0" err="1" smtClean="0"/>
              <a:t>Questioning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8600" y="1241766"/>
            <a:ext cx="8069302" cy="56162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700" dirty="0"/>
              <a:t>TACSONOMEG BLOOM </a:t>
            </a:r>
            <a:r>
              <a:rPr lang="en-US" sz="2700" dirty="0" smtClean="0"/>
              <a:t> - BLOOM’S TAXONOMY </a:t>
            </a:r>
            <a:endParaRPr lang="en-US" sz="2700" dirty="0"/>
          </a:p>
        </p:txBody>
      </p:sp>
      <p:pic>
        <p:nvPicPr>
          <p:cNvPr id="5" name="Content Placeholder 4" descr="figure-1-en.jpg"/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754" r="8629" b="5374"/>
          <a:stretch/>
        </p:blipFill>
        <p:spPr>
          <a:xfrm>
            <a:off x="4634633" y="2133599"/>
            <a:ext cx="4323837" cy="3916017"/>
          </a:xfrm>
        </p:spPr>
      </p:pic>
      <p:pic>
        <p:nvPicPr>
          <p:cNvPr id="6" name="Content Placeholder 5" descr="figure-1-cy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-10622" b="-10622"/>
          <a:stretch>
            <a:fillRect/>
          </a:stretch>
        </p:blipFill>
        <p:spPr>
          <a:xfrm>
            <a:off x="147631" y="1698620"/>
            <a:ext cx="4243181" cy="4767875"/>
          </a:xfr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388" y="2337520"/>
            <a:ext cx="8172063" cy="25755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 smtClean="0"/>
              <a:t>BLOOM’S TAXONOMY – </a:t>
            </a:r>
            <a:br>
              <a:rPr lang="en-US" sz="3600" dirty="0" smtClean="0"/>
            </a:br>
            <a:r>
              <a:rPr lang="en-US" sz="3600" dirty="0" smtClean="0"/>
              <a:t>TACSONOMEG BLOOM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7" y="1719070"/>
            <a:ext cx="3963439" cy="4915240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Mae </a:t>
            </a:r>
            <a:r>
              <a:rPr lang="en-US" dirty="0" err="1" smtClean="0"/>
              <a:t>Tacsonomeg</a:t>
            </a:r>
            <a:r>
              <a:rPr lang="en-US" dirty="0" smtClean="0"/>
              <a:t> Bloom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darparu</a:t>
            </a:r>
            <a:r>
              <a:rPr lang="en-US" dirty="0" smtClean="0"/>
              <a:t> </a:t>
            </a:r>
            <a:r>
              <a:rPr lang="en-US" dirty="0" err="1" smtClean="0"/>
              <a:t>fframwaith</a:t>
            </a:r>
            <a:r>
              <a:rPr lang="en-US" dirty="0" smtClean="0"/>
              <a:t> </a:t>
            </a:r>
            <a:r>
              <a:rPr lang="en-US" dirty="0" err="1" smtClean="0"/>
              <a:t>bwysig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gynorthwyo</a:t>
            </a:r>
            <a:r>
              <a:rPr lang="en-US" dirty="0" smtClean="0"/>
              <a:t> </a:t>
            </a:r>
            <a:r>
              <a:rPr lang="en-US" dirty="0" err="1" smtClean="0"/>
              <a:t>athrawon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ffocysu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sgiliau</a:t>
            </a:r>
            <a:r>
              <a:rPr lang="en-US" dirty="0" smtClean="0"/>
              <a:t> </a:t>
            </a:r>
            <a:r>
              <a:rPr lang="en-US" dirty="0" err="1" smtClean="0"/>
              <a:t>meddwl</a:t>
            </a:r>
            <a:r>
              <a:rPr lang="en-US" dirty="0" smtClean="0"/>
              <a:t> </a:t>
            </a:r>
            <a:r>
              <a:rPr lang="en-US" dirty="0" err="1" smtClean="0"/>
              <a:t>uwch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 smtClean="0"/>
              <a:t>ddarparu</a:t>
            </a:r>
            <a:r>
              <a:rPr lang="en-US" dirty="0" smtClean="0"/>
              <a:t> </a:t>
            </a:r>
            <a:r>
              <a:rPr lang="en-US" dirty="0" err="1" smtClean="0"/>
              <a:t>hierarchaeth</a:t>
            </a:r>
            <a:r>
              <a:rPr lang="en-US" dirty="0" smtClean="0"/>
              <a:t> o </a:t>
            </a:r>
            <a:r>
              <a:rPr lang="en-US" dirty="0" err="1" smtClean="0"/>
              <a:t>lefelau</a:t>
            </a:r>
            <a:r>
              <a:rPr lang="en-US" dirty="0" smtClean="0"/>
              <a:t>, gall </a:t>
            </a:r>
            <a:r>
              <a:rPr lang="en-US" dirty="0" err="1" smtClean="0"/>
              <a:t>gynorthwyo</a:t>
            </a:r>
            <a:r>
              <a:rPr lang="en-US" dirty="0" smtClean="0"/>
              <a:t> </a:t>
            </a:r>
            <a:r>
              <a:rPr lang="en-US" dirty="0" err="1" smtClean="0"/>
              <a:t>athrawon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gynllunio</a:t>
            </a:r>
            <a:r>
              <a:rPr lang="en-US" dirty="0" smtClean="0"/>
              <a:t> </a:t>
            </a:r>
            <a:r>
              <a:rPr lang="en-US" dirty="0" err="1" smtClean="0"/>
              <a:t>tasgau</a:t>
            </a:r>
            <a:r>
              <a:rPr lang="en-US" dirty="0" smtClean="0"/>
              <a:t>, </a:t>
            </a:r>
            <a:r>
              <a:rPr lang="en-US" dirty="0" err="1" smtClean="0"/>
              <a:t>creu</a:t>
            </a:r>
            <a:r>
              <a:rPr lang="en-US" dirty="0" smtClean="0"/>
              <a:t> </a:t>
            </a:r>
            <a:r>
              <a:rPr lang="en-US" dirty="0" err="1" smtClean="0"/>
              <a:t>cwestiynau</a:t>
            </a:r>
            <a:r>
              <a:rPr lang="en-US" dirty="0" smtClean="0"/>
              <a:t> a </a:t>
            </a:r>
            <a:r>
              <a:rPr lang="en-US" dirty="0" err="1" smtClean="0"/>
              <a:t>darparu</a:t>
            </a:r>
            <a:r>
              <a:rPr lang="en-US" dirty="0" smtClean="0"/>
              <a:t> </a:t>
            </a:r>
            <a:r>
              <a:rPr lang="en-US" dirty="0" err="1" smtClean="0"/>
              <a:t>adborth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waith</a:t>
            </a:r>
            <a:r>
              <a:rPr lang="en-US" dirty="0" smtClean="0"/>
              <a:t> </a:t>
            </a:r>
            <a:r>
              <a:rPr lang="en-US" dirty="0" err="1" smtClean="0"/>
              <a:t>myfyrwyr</a:t>
            </a:r>
            <a:r>
              <a:rPr lang="en-US" dirty="0" smtClean="0"/>
              <a:t>. 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09792"/>
            <a:ext cx="4038600" cy="4407408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Bloom’s Taxonomy provides an important framework for teachers to use to focus on higher order thinking. </a:t>
            </a:r>
          </a:p>
          <a:p>
            <a:endParaRPr lang="en-US" dirty="0" smtClean="0"/>
          </a:p>
          <a:p>
            <a:r>
              <a:rPr lang="en-US" dirty="0" smtClean="0"/>
              <a:t>By providing a hierarchy of levels, this taxonomy can assist teachers in designing performance tasks, crafting questions for conferring with students, and providing feedback on student work.</a:t>
            </a:r>
          </a:p>
        </p:txBody>
      </p:sp>
      <p:sp>
        <p:nvSpPr>
          <p:cNvPr id="5" name="Rectangle 4"/>
          <p:cNvSpPr/>
          <p:nvPr/>
        </p:nvSpPr>
        <p:spPr>
          <a:xfrm>
            <a:off x="76200" y="5987979"/>
            <a:ext cx="9067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hlinkClick r:id="rId2"/>
              </a:rPr>
              <a:t>http://www.bloomstaxonomy.org/Blooms%20Taxonomy%20questions.pdf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1289" y="408372"/>
            <a:ext cx="1815751" cy="102629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6320" y="312152"/>
            <a:ext cx="1213801" cy="119523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127" y="2179983"/>
            <a:ext cx="8788674" cy="29221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56476"/>
            <a:ext cx="7313613" cy="868362"/>
          </a:xfrm>
        </p:spPr>
        <p:txBody>
          <a:bodyPr/>
          <a:lstStyle/>
          <a:p>
            <a:r>
              <a:rPr lang="en-US" dirty="0" err="1" smtClean="0"/>
              <a:t>Tacsonomeg</a:t>
            </a:r>
            <a:r>
              <a:rPr lang="en-US" dirty="0" smtClean="0"/>
              <a:t> Bloom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Tacsonomeg.pdf"/>
          <p:cNvPicPr>
            <a:picLocks noChangeAspect="1"/>
          </p:cNvPicPr>
          <p:nvPr/>
        </p:nvPicPr>
        <mc:AlternateContent xmlns:mc="http://schemas.openxmlformats.org/markup-compatibility/2006">
          <mc:Choice xmlns="" xmlns:mv="urn:schemas-microsoft-com:mac:vml" xmlns:ma="http://schemas.microsoft.com/office/mac/drawingml/2008/main" Requires="ma">
            <p:blipFill>
              <a:blip r:embed="rId2"/>
              <a:stretch>
                <a:fillRect/>
              </a:stretch>
            </p:blipFill>
          </mc:Choice>
          <mc:Fallback>
            <p:blipFill>
              <a:blip r:embed="rId3"/>
              <a:stretch>
                <a:fillRect/>
              </a:stretch>
            </p:blipFill>
          </mc:Fallback>
        </mc:AlternateContent>
        <p:spPr>
          <a:xfrm>
            <a:off x="-425481" y="690657"/>
            <a:ext cx="9144001" cy="64611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139687" y="6126163"/>
            <a:ext cx="62947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http://learning.gov.wales/docs/learningwales/publications/130429how-to-develop-thinking-cy.pdf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703" y="1039163"/>
            <a:ext cx="8557495" cy="536901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274163" y="367260"/>
            <a:ext cx="6917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/>
              <a:t>Fersiwn</a:t>
            </a:r>
            <a:r>
              <a:rPr lang="en-GB" sz="2800" dirty="0" smtClean="0"/>
              <a:t> </a:t>
            </a:r>
            <a:r>
              <a:rPr lang="en-GB" sz="2800" dirty="0" err="1" smtClean="0"/>
              <a:t>diwygiedig</a:t>
            </a:r>
            <a:r>
              <a:rPr lang="en-GB" sz="2800" dirty="0" smtClean="0"/>
              <a:t> – Revised version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327004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1683028"/>
            <a:ext cx="9336157" cy="457199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smtClean="0"/>
              <a:t>2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3791" y="1683028"/>
            <a:ext cx="4160349" cy="518321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b="1" dirty="0"/>
              <a:t>Preparing for Visit 3 - Questioning </a:t>
            </a:r>
            <a:endParaRPr lang="en-US" b="1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Observation method: event sampling</a:t>
            </a:r>
          </a:p>
          <a:p>
            <a:pPr>
              <a:buNone/>
            </a:pPr>
            <a:r>
              <a:rPr lang="en-US" dirty="0" smtClean="0"/>
              <a:t>Plan ahead for the method:</a:t>
            </a:r>
          </a:p>
          <a:p>
            <a:r>
              <a:rPr lang="en-US" dirty="0" smtClean="0"/>
              <a:t>What types of questioning would you expect?</a:t>
            </a:r>
          </a:p>
          <a:p>
            <a:r>
              <a:rPr lang="en-US" dirty="0" smtClean="0"/>
              <a:t>What characteristics of questioning could you observe? (e.g. teacher questions/pupil questions/random questioning etc)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Prepare a ‘crib sheet’ to support your observation. 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02320" y="1731024"/>
            <a:ext cx="4365757" cy="517497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</a:pPr>
            <a:r>
              <a:rPr lang="en-US" sz="2400" b="1" dirty="0" err="1"/>
              <a:t>Paratoi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</a:t>
            </a:r>
            <a:r>
              <a:rPr lang="en-US" sz="2400" b="1" dirty="0" err="1"/>
              <a:t>gyfer</a:t>
            </a:r>
            <a:r>
              <a:rPr lang="en-US" sz="2400" b="1" dirty="0"/>
              <a:t> </a:t>
            </a:r>
            <a:r>
              <a:rPr lang="en-US" sz="2400" b="1" dirty="0" err="1"/>
              <a:t>Ymweliad</a:t>
            </a:r>
            <a:r>
              <a:rPr lang="en-US" sz="2400" b="1" dirty="0"/>
              <a:t> 3 -</a:t>
            </a:r>
            <a:r>
              <a:rPr lang="en-US" sz="2400" b="1" dirty="0" err="1"/>
              <a:t>Cwestiynu</a:t>
            </a:r>
            <a:r>
              <a:rPr lang="en-US" sz="2400" b="1" dirty="0"/>
              <a:t> </a:t>
            </a:r>
            <a:endParaRPr lang="en-US" sz="2400" b="1" dirty="0" smtClean="0"/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</a:pPr>
            <a:endParaRPr lang="en-US" sz="2400" b="1" dirty="0" smtClean="0"/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</a:pPr>
            <a:r>
              <a:rPr lang="en-US" sz="2400" dirty="0" smtClean="0">
                <a:solidFill>
                  <a:schemeClr val="tx2"/>
                </a:solidFill>
              </a:rPr>
              <a:t>Dull </a:t>
            </a:r>
            <a:r>
              <a:rPr lang="en-US" sz="2400" dirty="0" err="1" smtClean="0">
                <a:solidFill>
                  <a:schemeClr val="tx2"/>
                </a:solidFill>
              </a:rPr>
              <a:t>Arsylwi</a:t>
            </a:r>
            <a:r>
              <a:rPr lang="en-US" sz="2400" dirty="0" smtClean="0">
                <a:solidFill>
                  <a:schemeClr val="tx2"/>
                </a:solidFill>
              </a:rPr>
              <a:t>: </a:t>
            </a:r>
            <a:r>
              <a:rPr lang="en-US" sz="2400" dirty="0" err="1" smtClean="0">
                <a:solidFill>
                  <a:schemeClr val="tx2"/>
                </a:solidFill>
              </a:rPr>
              <a:t>samplu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digwyddiad</a:t>
            </a:r>
            <a:endParaRPr lang="en-US" sz="2400" dirty="0" smtClean="0">
              <a:solidFill>
                <a:schemeClr val="tx2"/>
              </a:solidFill>
            </a:endParaRP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</a:pPr>
            <a:r>
              <a:rPr lang="en-US" sz="2400" dirty="0" err="1" smtClean="0">
                <a:solidFill>
                  <a:schemeClr val="tx2"/>
                </a:solidFill>
              </a:rPr>
              <a:t>Cynlluniwch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ymlaen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llaw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gyfer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</a:t>
            </a:r>
            <a:r>
              <a:rPr lang="en-US" sz="2400" dirty="0" smtClean="0">
                <a:solidFill>
                  <a:schemeClr val="tx2"/>
                </a:solidFill>
              </a:rPr>
              <a:t> dull: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Pa </a:t>
            </a:r>
            <a:r>
              <a:rPr lang="en-US" sz="2400" dirty="0" err="1" smtClean="0">
                <a:solidFill>
                  <a:schemeClr val="tx2"/>
                </a:solidFill>
              </a:rPr>
              <a:t>fath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o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gwestiynau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byddech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ei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ddisgwyl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Pa </a:t>
            </a:r>
            <a:r>
              <a:rPr lang="en-US" sz="2400" dirty="0" err="1" smtClean="0">
                <a:solidFill>
                  <a:schemeClr val="tx2"/>
                </a:solidFill>
              </a:rPr>
              <a:t>nodweddion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holi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gallech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arsylwi</a:t>
            </a:r>
            <a:r>
              <a:rPr lang="en-US" sz="2400" dirty="0" smtClean="0">
                <a:solidFill>
                  <a:schemeClr val="tx2"/>
                </a:solidFill>
              </a:rPr>
              <a:t>? (</a:t>
            </a:r>
            <a:r>
              <a:rPr lang="en-US" sz="2400" dirty="0" err="1" smtClean="0">
                <a:solidFill>
                  <a:schemeClr val="tx2"/>
                </a:solidFill>
              </a:rPr>
              <a:t>e</a:t>
            </a:r>
            <a:r>
              <a:rPr lang="en-US" sz="2400" dirty="0" smtClean="0">
                <a:solidFill>
                  <a:schemeClr val="tx2"/>
                </a:solidFill>
              </a:rPr>
              <a:t>. </a:t>
            </a:r>
            <a:r>
              <a:rPr lang="en-US" sz="2400" dirty="0" err="1" smtClean="0">
                <a:solidFill>
                  <a:schemeClr val="tx2"/>
                </a:solidFill>
              </a:rPr>
              <a:t>e</a:t>
            </a:r>
            <a:r>
              <a:rPr lang="en-US" sz="2400" dirty="0" smtClean="0">
                <a:solidFill>
                  <a:schemeClr val="tx2"/>
                </a:solidFill>
              </a:rPr>
              <a:t>. </a:t>
            </a:r>
            <a:r>
              <a:rPr lang="en-US" sz="2400" dirty="0" err="1" smtClean="0">
                <a:solidFill>
                  <a:schemeClr val="tx2"/>
                </a:solidFill>
              </a:rPr>
              <a:t>cwestiynau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athro</a:t>
            </a:r>
            <a:r>
              <a:rPr lang="en-US" sz="2400" dirty="0" smtClean="0">
                <a:solidFill>
                  <a:schemeClr val="tx2"/>
                </a:solidFill>
              </a:rPr>
              <a:t> / </a:t>
            </a:r>
            <a:r>
              <a:rPr lang="en-US" sz="2400" dirty="0" err="1" smtClean="0">
                <a:solidFill>
                  <a:schemeClr val="tx2"/>
                </a:solidFill>
              </a:rPr>
              <a:t>cwestiynau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disgybl</a:t>
            </a:r>
            <a:r>
              <a:rPr lang="en-US" sz="2400" dirty="0" smtClean="0">
                <a:solidFill>
                  <a:schemeClr val="tx2"/>
                </a:solidFill>
              </a:rPr>
              <a:t> / </a:t>
            </a:r>
            <a:r>
              <a:rPr lang="en-US" sz="2400" dirty="0" err="1" smtClean="0">
                <a:solidFill>
                  <a:schemeClr val="tx2"/>
                </a:solidFill>
              </a:rPr>
              <a:t>holi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ar</a:t>
            </a:r>
            <a:r>
              <a:rPr lang="en-US" sz="2400" dirty="0" smtClean="0">
                <a:solidFill>
                  <a:schemeClr val="tx2"/>
                </a:solidFill>
              </a:rPr>
              <a:t> hap ac </a:t>
            </a:r>
            <a:r>
              <a:rPr lang="en-US" sz="2400" dirty="0" err="1" smtClean="0">
                <a:solidFill>
                  <a:schemeClr val="tx2"/>
                </a:solidFill>
              </a:rPr>
              <a:t>ati</a:t>
            </a:r>
            <a:r>
              <a:rPr lang="en-US" sz="2400" dirty="0" smtClean="0">
                <a:solidFill>
                  <a:schemeClr val="tx2"/>
                </a:solidFill>
              </a:rPr>
              <a:t>)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</a:pPr>
            <a:endParaRPr lang="en-US" sz="2400" dirty="0" smtClean="0">
              <a:solidFill>
                <a:schemeClr val="tx2"/>
              </a:solidFill>
            </a:endParaRP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</a:pPr>
            <a:r>
              <a:rPr lang="en-US" sz="2400" dirty="0" err="1" smtClean="0">
                <a:solidFill>
                  <a:schemeClr val="tx2"/>
                </a:solidFill>
              </a:rPr>
              <a:t>Paratoi</a:t>
            </a:r>
            <a:r>
              <a:rPr lang="en-US" sz="2400" dirty="0" smtClean="0">
                <a:solidFill>
                  <a:schemeClr val="tx2"/>
                </a:solidFill>
              </a:rPr>
              <a:t> '</a:t>
            </a:r>
            <a:r>
              <a:rPr lang="en-US" sz="2400" dirty="0" err="1" smtClean="0">
                <a:solidFill>
                  <a:schemeClr val="tx2"/>
                </a:solidFill>
              </a:rPr>
              <a:t>taflen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nodiadau</a:t>
            </a:r>
            <a:r>
              <a:rPr lang="en-US" sz="2400" dirty="0" smtClean="0">
                <a:solidFill>
                  <a:schemeClr val="tx2"/>
                </a:solidFill>
              </a:rPr>
              <a:t>' </a:t>
            </a:r>
            <a:r>
              <a:rPr lang="en-US" sz="2400" dirty="0" err="1" smtClean="0">
                <a:solidFill>
                  <a:schemeClr val="tx2"/>
                </a:solidFill>
              </a:rPr>
              <a:t>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gefnogi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eich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arsylwi</a:t>
            </a:r>
            <a:r>
              <a:rPr lang="en-US" sz="2400" dirty="0" smtClean="0">
                <a:solidFill>
                  <a:schemeClr val="tx2"/>
                </a:solidFill>
              </a:rPr>
              <a:t>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 err="1"/>
              <a:t>Pwyntiau</a:t>
            </a:r>
            <a:r>
              <a:rPr lang="en-US" dirty="0"/>
              <a:t> </a:t>
            </a:r>
            <a:r>
              <a:rPr lang="en-US" dirty="0" err="1"/>
              <a:t>i'w</a:t>
            </a:r>
            <a:r>
              <a:rPr lang="en-US" dirty="0"/>
              <a:t> </a:t>
            </a:r>
            <a:r>
              <a:rPr lang="en-US" dirty="0" err="1"/>
              <a:t>hystyried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Points to consider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6434" y="1846318"/>
            <a:ext cx="4010353" cy="4899039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US" dirty="0" smtClean="0"/>
              <a:t>Is </a:t>
            </a:r>
            <a:r>
              <a:rPr lang="en-US" dirty="0"/>
              <a:t>there variety in the ways the learners can respond to questions?</a:t>
            </a:r>
            <a:endParaRPr lang="en-GB" dirty="0"/>
          </a:p>
          <a:p>
            <a:pPr lvl="0"/>
            <a:r>
              <a:rPr lang="en-US" dirty="0"/>
              <a:t>Are key questions used?</a:t>
            </a:r>
            <a:endParaRPr lang="en-GB" dirty="0"/>
          </a:p>
          <a:p>
            <a:pPr lvl="0"/>
            <a:r>
              <a:rPr lang="en-US" dirty="0"/>
              <a:t>Are all learners given thinking time?</a:t>
            </a:r>
            <a:endParaRPr lang="en-GB" dirty="0"/>
          </a:p>
          <a:p>
            <a:pPr lvl="0"/>
            <a:r>
              <a:rPr lang="en-US" dirty="0"/>
              <a:t>How are questions used to probe and extend thinking?</a:t>
            </a:r>
            <a:endParaRPr lang="en-GB" dirty="0"/>
          </a:p>
          <a:p>
            <a:pPr lvl="0"/>
            <a:r>
              <a:rPr lang="en-US" dirty="0"/>
              <a:t>Is there evidence of verbal and non-verbal prompts?</a:t>
            </a:r>
            <a:endParaRPr lang="en-GB" dirty="0"/>
          </a:p>
          <a:p>
            <a:pPr lvl="0"/>
            <a:r>
              <a:rPr lang="en-US" dirty="0"/>
              <a:t>Is the language used</a:t>
            </a:r>
            <a:r>
              <a:rPr lang="en-US" dirty="0" smtClean="0"/>
              <a:t> in questions clear </a:t>
            </a:r>
            <a:r>
              <a:rPr lang="en-US" dirty="0"/>
              <a:t>to all learners?</a:t>
            </a:r>
            <a:endParaRPr lang="en-GB" dirty="0"/>
          </a:p>
          <a:p>
            <a:pPr lvl="0"/>
            <a:r>
              <a:rPr lang="en-US" dirty="0"/>
              <a:t>Are incorrect responses used to advantage? If so, how</a:t>
            </a:r>
            <a:r>
              <a:rPr lang="en-US" dirty="0" smtClean="0"/>
              <a:t>?</a:t>
            </a:r>
            <a:endParaRPr lang="en-GB" dirty="0" smtClean="0"/>
          </a:p>
          <a:p>
            <a:pPr lvl="0"/>
            <a:r>
              <a:rPr lang="en-US" dirty="0"/>
              <a:t>How are the questions distributed</a:t>
            </a:r>
            <a:r>
              <a:rPr lang="en-US" dirty="0" smtClean="0"/>
              <a:t>?</a:t>
            </a:r>
            <a:endParaRPr lang="en-GB" dirty="0" smtClean="0"/>
          </a:p>
          <a:p>
            <a:pPr lvl="0"/>
            <a:r>
              <a:rPr lang="en-US" dirty="0"/>
              <a:t>Do pupils ask their own questions</a:t>
            </a:r>
            <a:r>
              <a:rPr lang="en-US" dirty="0" smtClean="0"/>
              <a:t>?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74457" y="1740302"/>
            <a:ext cx="4994499" cy="5005055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A </a:t>
            </a:r>
            <a:r>
              <a:rPr lang="en-US" sz="2400" dirty="0" err="1" smtClean="0">
                <a:solidFill>
                  <a:schemeClr val="tx2"/>
                </a:solidFill>
              </a:rPr>
              <a:t>oes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amrywiaeth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ffyrdd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</a:t>
            </a:r>
            <a:r>
              <a:rPr lang="en-US" sz="2400" dirty="0" smtClean="0">
                <a:solidFill>
                  <a:schemeClr val="tx2"/>
                </a:solidFill>
              </a:rPr>
              <a:t> gall </a:t>
            </a:r>
            <a:r>
              <a:rPr lang="en-US" sz="2400" dirty="0" err="1" smtClean="0">
                <a:solidFill>
                  <a:schemeClr val="tx2"/>
                </a:solidFill>
              </a:rPr>
              <a:t>y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dysgwyr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ymateb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gwestiynau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A </a:t>
            </a:r>
            <a:r>
              <a:rPr lang="en-US" sz="2400" dirty="0" err="1" smtClean="0">
                <a:solidFill>
                  <a:schemeClr val="tx2"/>
                </a:solidFill>
              </a:rPr>
              <a:t>oes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cwestiynau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allweddol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cael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eu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ddefnyddio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A </a:t>
            </a:r>
            <a:r>
              <a:rPr lang="en-US" sz="2400" dirty="0" err="1" smtClean="0">
                <a:solidFill>
                  <a:schemeClr val="tx2"/>
                </a:solidFill>
              </a:rPr>
              <a:t>yw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pob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dysgwr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cael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amser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meddwl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err="1" smtClean="0">
                <a:solidFill>
                  <a:schemeClr val="tx2"/>
                </a:solidFill>
              </a:rPr>
              <a:t>Sut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mae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cwestiynau</a:t>
            </a:r>
            <a:r>
              <a:rPr lang="en-US" sz="2400" dirty="0" smtClean="0">
                <a:solidFill>
                  <a:schemeClr val="tx2"/>
                </a:solidFill>
              </a:rPr>
              <a:t> a </a:t>
            </a:r>
            <a:r>
              <a:rPr lang="en-US" sz="2400" dirty="0" err="1" smtClean="0">
                <a:solidFill>
                  <a:schemeClr val="tx2"/>
                </a:solidFill>
              </a:rPr>
              <a:t>ddefnyddiwyd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archwilio</a:t>
            </a:r>
            <a:r>
              <a:rPr lang="en-US" sz="2400" dirty="0" smtClean="0">
                <a:solidFill>
                  <a:schemeClr val="tx2"/>
                </a:solidFill>
              </a:rPr>
              <a:t> ac </a:t>
            </a:r>
            <a:r>
              <a:rPr lang="en-US" sz="2400" dirty="0" err="1" smtClean="0">
                <a:solidFill>
                  <a:schemeClr val="tx2"/>
                </a:solidFill>
              </a:rPr>
              <a:t>ymestyn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meddwl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A </a:t>
            </a:r>
            <a:r>
              <a:rPr lang="en-US" sz="2400" dirty="0" err="1" smtClean="0">
                <a:solidFill>
                  <a:schemeClr val="tx2"/>
                </a:solidFill>
              </a:rPr>
              <a:t>oes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tystiolaeth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o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awgrymiadau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llafar</a:t>
            </a:r>
            <a:r>
              <a:rPr lang="en-US" sz="2400" dirty="0" smtClean="0">
                <a:solidFill>
                  <a:schemeClr val="tx2"/>
                </a:solidFill>
              </a:rPr>
              <a:t> a </a:t>
            </a:r>
            <a:r>
              <a:rPr lang="en-US" sz="2400" dirty="0" err="1" smtClean="0">
                <a:solidFill>
                  <a:schemeClr val="tx2"/>
                </a:solidFill>
              </a:rPr>
              <a:t>di-eiriau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A </a:t>
            </a:r>
            <a:r>
              <a:rPr lang="en-US" sz="2400" dirty="0" err="1" smtClean="0">
                <a:solidFill>
                  <a:schemeClr val="tx2"/>
                </a:solidFill>
              </a:rPr>
              <a:t>yw'r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iaith</a:t>
            </a:r>
            <a:r>
              <a:rPr lang="en-US" sz="2400" dirty="0" smtClean="0">
                <a:solidFill>
                  <a:schemeClr val="tx2"/>
                </a:solidFill>
              </a:rPr>
              <a:t> a </a:t>
            </a:r>
            <a:r>
              <a:rPr lang="en-US" sz="2400" dirty="0" err="1" smtClean="0">
                <a:solidFill>
                  <a:schemeClr val="tx2"/>
                </a:solidFill>
              </a:rPr>
              <a:t>ddefnyddir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mewn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cwestiynau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eglur</a:t>
            </a:r>
            <a:r>
              <a:rPr lang="en-US" sz="2400" dirty="0" smtClean="0">
                <a:solidFill>
                  <a:schemeClr val="tx2"/>
                </a:solidFill>
              </a:rPr>
              <a:t>  </a:t>
            </a:r>
            <a:r>
              <a:rPr lang="en-US" sz="2400" dirty="0" err="1" smtClean="0">
                <a:solidFill>
                  <a:schemeClr val="tx2"/>
                </a:solidFill>
              </a:rPr>
              <a:t>i</a:t>
            </a:r>
            <a:r>
              <a:rPr lang="en-US" sz="2400" dirty="0" smtClean="0">
                <a:solidFill>
                  <a:schemeClr val="tx2"/>
                </a:solidFill>
              </a:rPr>
              <a:t> bob </a:t>
            </a:r>
            <a:r>
              <a:rPr lang="en-US" sz="2400" dirty="0" err="1" smtClean="0">
                <a:solidFill>
                  <a:schemeClr val="tx2"/>
                </a:solidFill>
              </a:rPr>
              <a:t>dysgwr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A </a:t>
            </a:r>
            <a:r>
              <a:rPr lang="en-US" sz="2400" dirty="0" err="1" smtClean="0">
                <a:solidFill>
                  <a:schemeClr val="tx2"/>
                </a:solidFill>
              </a:rPr>
              <a:t>yw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atebion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anghywir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cael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ei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defnyddio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mantais</a:t>
            </a:r>
            <a:r>
              <a:rPr lang="en-US" sz="2400" dirty="0" smtClean="0">
                <a:solidFill>
                  <a:schemeClr val="tx2"/>
                </a:solidFill>
              </a:rPr>
              <a:t> yr </a:t>
            </a:r>
            <a:r>
              <a:rPr lang="en-US" sz="2400" dirty="0" err="1" smtClean="0">
                <a:solidFill>
                  <a:schemeClr val="tx2"/>
                </a:solidFill>
              </a:rPr>
              <a:t>athro</a:t>
            </a:r>
            <a:r>
              <a:rPr lang="en-US" sz="2400" dirty="0" smtClean="0">
                <a:solidFill>
                  <a:schemeClr val="tx2"/>
                </a:solidFill>
              </a:rPr>
              <a:t>? Os felly, </a:t>
            </a:r>
            <a:r>
              <a:rPr lang="en-US" sz="2400" dirty="0" err="1" smtClean="0">
                <a:solidFill>
                  <a:schemeClr val="tx2"/>
                </a:solidFill>
              </a:rPr>
              <a:t>sut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err="1" smtClean="0">
                <a:solidFill>
                  <a:schemeClr val="tx2"/>
                </a:solidFill>
              </a:rPr>
              <a:t>Sut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caiff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cwestiynau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eu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dosbarthu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A </a:t>
            </a:r>
            <a:r>
              <a:rPr lang="en-US" sz="2400" dirty="0" err="1" smtClean="0">
                <a:solidFill>
                  <a:schemeClr val="tx2"/>
                </a:solidFill>
              </a:rPr>
              <a:t>yw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disgyblion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gofyn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cwestiynau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eu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hunain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552950"/>
          </a:xfrm>
        </p:spPr>
        <p:txBody>
          <a:bodyPr>
            <a:normAutofit/>
          </a:bodyPr>
          <a:lstStyle/>
          <a:p>
            <a:r>
              <a:rPr lang="en-US" dirty="0" err="1" smtClean="0"/>
              <a:t>Tasg</a:t>
            </a:r>
            <a:r>
              <a:rPr lang="en-US" dirty="0" smtClean="0"/>
              <a:t> 3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6464" y="1636643"/>
            <a:ext cx="4043776" cy="4867207"/>
          </a:xfrm>
        </p:spPr>
        <p:txBody>
          <a:bodyPr>
            <a:normAutofit fontScale="92500" lnSpcReduction="10000"/>
          </a:bodyPr>
          <a:lstStyle/>
          <a:p>
            <a:pPr marL="114300" indent="0">
              <a:buNone/>
            </a:pPr>
            <a:r>
              <a:rPr lang="en-US" b="1" dirty="0"/>
              <a:t>Planning for a PSE group activity </a:t>
            </a:r>
            <a:endParaRPr lang="en-US" b="1" dirty="0" smtClean="0"/>
          </a:p>
          <a:p>
            <a:r>
              <a:rPr lang="en-US" dirty="0" smtClean="0"/>
              <a:t>Prepare a plan for a PSE activity using either the FP or the KS2 planning sheet.</a:t>
            </a:r>
          </a:p>
          <a:p>
            <a:r>
              <a:rPr lang="en-US" dirty="0" smtClean="0"/>
              <a:t>Discuss your ideas for your activity (prepare ahead of time by researching ideas &amp; referring to the PSE framework for learning objectives)</a:t>
            </a:r>
          </a:p>
          <a:p>
            <a:r>
              <a:rPr lang="en-US" dirty="0"/>
              <a:t>Speak to your </a:t>
            </a:r>
            <a:r>
              <a:rPr lang="en-US" dirty="0" err="1"/>
              <a:t>classteacher</a:t>
            </a:r>
            <a:r>
              <a:rPr lang="en-US" dirty="0"/>
              <a:t> about his/her approach to planning for activities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73532" y="1636643"/>
            <a:ext cx="4043776" cy="472143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114300" lvl="0" defTabSz="914400">
              <a:spcBef>
                <a:spcPct val="20000"/>
              </a:spcBef>
              <a:buClr>
                <a:schemeClr val="accent1"/>
              </a:buClr>
            </a:pPr>
            <a:r>
              <a:rPr lang="en-US" sz="2400" b="1" dirty="0" err="1"/>
              <a:t>Cynllunio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</a:t>
            </a:r>
            <a:r>
              <a:rPr lang="en-US" sz="2400" b="1" dirty="0" err="1"/>
              <a:t>gyfer</a:t>
            </a:r>
            <a:r>
              <a:rPr lang="en-US" sz="2400" b="1" dirty="0"/>
              <a:t> </a:t>
            </a:r>
            <a:r>
              <a:rPr lang="en-US" sz="2400" b="1" dirty="0" err="1"/>
              <a:t>gweithgaredd</a:t>
            </a:r>
            <a:r>
              <a:rPr lang="en-US" sz="2400" b="1" dirty="0"/>
              <a:t> </a:t>
            </a:r>
            <a:r>
              <a:rPr lang="en-US" sz="2400" b="1" dirty="0" err="1"/>
              <a:t>grŵp</a:t>
            </a:r>
            <a:r>
              <a:rPr lang="en-US" sz="2400" b="1" dirty="0"/>
              <a:t> </a:t>
            </a:r>
            <a:r>
              <a:rPr lang="en-US" sz="2400" b="1" dirty="0" err="1"/>
              <a:t>ABCh</a:t>
            </a:r>
            <a:r>
              <a:rPr lang="en-US" sz="2400" dirty="0"/>
              <a:t/>
            </a:r>
            <a:br>
              <a:rPr lang="en-US" sz="2400" dirty="0"/>
            </a:br>
            <a:endParaRPr lang="en-US" sz="2400" dirty="0" smtClean="0"/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err="1" smtClean="0">
                <a:solidFill>
                  <a:schemeClr val="tx2"/>
                </a:solidFill>
              </a:rPr>
              <a:t>Paratoi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cynllun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gyfer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gweithgaredd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ABCh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drwy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ddefnyddio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naill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ai'r</a:t>
            </a:r>
            <a:r>
              <a:rPr lang="en-US" sz="2400" dirty="0" smtClean="0">
                <a:solidFill>
                  <a:schemeClr val="tx2"/>
                </a:solidFill>
              </a:rPr>
              <a:t> CS </a:t>
            </a:r>
            <a:r>
              <a:rPr lang="en-US" sz="2400" dirty="0" err="1" smtClean="0">
                <a:solidFill>
                  <a:schemeClr val="tx2"/>
                </a:solidFill>
              </a:rPr>
              <a:t>neu'r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daflen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gynllunio</a:t>
            </a:r>
            <a:r>
              <a:rPr lang="en-US" sz="2400" dirty="0" smtClean="0">
                <a:solidFill>
                  <a:schemeClr val="tx2"/>
                </a:solidFill>
              </a:rPr>
              <a:t> CA2.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* </a:t>
            </a:r>
            <a:r>
              <a:rPr lang="en-US" sz="2400" dirty="0" err="1" smtClean="0">
                <a:solidFill>
                  <a:schemeClr val="tx2"/>
                </a:solidFill>
              </a:rPr>
              <a:t>Trafodwch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eich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syniadau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gyfer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eich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gweithgaredd</a:t>
            </a:r>
            <a:r>
              <a:rPr lang="en-US" sz="2400" dirty="0" smtClean="0">
                <a:solidFill>
                  <a:schemeClr val="tx2"/>
                </a:solidFill>
              </a:rPr>
              <a:t> (</a:t>
            </a:r>
            <a:r>
              <a:rPr lang="en-US" sz="2400" dirty="0" err="1" smtClean="0">
                <a:solidFill>
                  <a:schemeClr val="tx2"/>
                </a:solidFill>
              </a:rPr>
              <a:t>paratoi</a:t>
            </a:r>
            <a:r>
              <a:rPr lang="en-US" sz="2400" dirty="0" smtClean="0">
                <a:solidFill>
                  <a:schemeClr val="tx2"/>
                </a:solidFill>
              </a:rPr>
              <a:t> o </a:t>
            </a:r>
            <a:r>
              <a:rPr lang="en-US" sz="2400" dirty="0" err="1" smtClean="0">
                <a:solidFill>
                  <a:schemeClr val="tx2"/>
                </a:solidFill>
              </a:rPr>
              <a:t>flaen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amser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drwy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ymchwilio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syniadau</a:t>
            </a:r>
            <a:r>
              <a:rPr lang="en-US" sz="2400" dirty="0" smtClean="0">
                <a:solidFill>
                  <a:schemeClr val="tx2"/>
                </a:solidFill>
              </a:rPr>
              <a:t> a </a:t>
            </a:r>
            <a:r>
              <a:rPr lang="en-US" sz="2400" dirty="0" err="1" smtClean="0">
                <a:solidFill>
                  <a:schemeClr val="tx2"/>
                </a:solidFill>
              </a:rPr>
              <a:t>chyfeirio</a:t>
            </a:r>
            <a:r>
              <a:rPr lang="en-US" sz="2400" dirty="0" smtClean="0">
                <a:solidFill>
                  <a:schemeClr val="tx2"/>
                </a:solidFill>
              </a:rPr>
              <a:t> at y </a:t>
            </a:r>
            <a:r>
              <a:rPr lang="en-US" sz="2400" dirty="0" err="1" smtClean="0">
                <a:solidFill>
                  <a:schemeClr val="tx2"/>
                </a:solidFill>
              </a:rPr>
              <a:t>fframwaith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ABCh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gyfer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amcanion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dysgu</a:t>
            </a:r>
            <a:r>
              <a:rPr lang="en-US" sz="2400" dirty="0" smtClean="0">
                <a:solidFill>
                  <a:schemeClr val="tx2"/>
                </a:solidFill>
              </a:rPr>
              <a:t>)</a:t>
            </a:r>
          </a:p>
          <a:p>
            <a:pPr marL="34290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err="1">
                <a:solidFill>
                  <a:schemeClr val="tx2"/>
                </a:solidFill>
              </a:rPr>
              <a:t>Siaradwch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â'ch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athro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dosbarth</a:t>
            </a:r>
            <a:r>
              <a:rPr lang="en-US" sz="2400" dirty="0">
                <a:solidFill>
                  <a:schemeClr val="tx2"/>
                </a:solidFill>
              </a:rPr>
              <a:t> am </a:t>
            </a:r>
            <a:r>
              <a:rPr lang="en-US" sz="2400" dirty="0" err="1">
                <a:solidFill>
                  <a:schemeClr val="tx2"/>
                </a:solidFill>
              </a:rPr>
              <a:t>ei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ymagwedd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tuag</a:t>
            </a:r>
            <a:r>
              <a:rPr lang="en-US" sz="2400" dirty="0">
                <a:solidFill>
                  <a:schemeClr val="tx2"/>
                </a:solidFill>
              </a:rPr>
              <a:t> at </a:t>
            </a:r>
            <a:r>
              <a:rPr lang="en-US" sz="2400" dirty="0" err="1">
                <a:solidFill>
                  <a:schemeClr val="tx2"/>
                </a:solidFill>
              </a:rPr>
              <a:t>gynllunio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ar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gyfer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gweithgareddau</a:t>
            </a:r>
            <a:r>
              <a:rPr lang="en-US" sz="2400" dirty="0">
                <a:solidFill>
                  <a:schemeClr val="tx2"/>
                </a:solidFill>
              </a:rPr>
              <a:t>.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US" dirty="0" err="1"/>
              <a:t>Amcanion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Learning Objectives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4487050" y="1686340"/>
            <a:ext cx="4199750" cy="4373563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en-GB" sz="2800" dirty="0"/>
              <a:t>Must focus on LEARNING not DOING.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Should begin with a verb such as understand, appreciate, identify…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Should be SPECIFIC – the more focused the better.</a:t>
            </a:r>
            <a:endParaRPr lang="en-GB" sz="2800" dirty="0" smtClean="0"/>
          </a:p>
          <a:p>
            <a:pPr>
              <a:lnSpc>
                <a:spcPct val="80000"/>
              </a:lnSpc>
            </a:pPr>
            <a:r>
              <a:rPr lang="en-GB" sz="2800" dirty="0" smtClean="0"/>
              <a:t>Link to the curriculum – identify skills (e.g. LNF)</a:t>
            </a:r>
            <a:endParaRPr lang="en-GB" sz="2800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157836" y="1686340"/>
            <a:ext cx="4166745" cy="462832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lvl="0" indent="-228600" defTabSz="9144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800" dirty="0" err="1" smtClean="0">
                <a:solidFill>
                  <a:schemeClr val="tx2"/>
                </a:solidFill>
              </a:rPr>
              <a:t>Rhaid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canolbwyntio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ar</a:t>
            </a:r>
            <a:r>
              <a:rPr lang="en-US" sz="2800" dirty="0" smtClean="0">
                <a:solidFill>
                  <a:schemeClr val="tx2"/>
                </a:solidFill>
              </a:rPr>
              <a:t> y DYSGU </a:t>
            </a:r>
            <a:r>
              <a:rPr lang="en-US" sz="2800" dirty="0" err="1" smtClean="0">
                <a:solidFill>
                  <a:schemeClr val="tx2"/>
                </a:solidFill>
              </a:rPr>
              <a:t>nid</a:t>
            </a:r>
            <a:r>
              <a:rPr lang="en-US" sz="2800" dirty="0" smtClean="0">
                <a:solidFill>
                  <a:schemeClr val="tx2"/>
                </a:solidFill>
              </a:rPr>
              <a:t> y GWNEUD.</a:t>
            </a:r>
          </a:p>
          <a:p>
            <a:pPr marL="342900" lvl="0" indent="-228600" defTabSz="9144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800" dirty="0" err="1" smtClean="0">
                <a:solidFill>
                  <a:schemeClr val="tx2"/>
                </a:solidFill>
              </a:rPr>
              <a:t>Dylai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ddechrau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gyda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berf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megis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deall</a:t>
            </a:r>
            <a:r>
              <a:rPr lang="en-US" sz="2800" dirty="0" smtClean="0">
                <a:solidFill>
                  <a:schemeClr val="tx2"/>
                </a:solidFill>
              </a:rPr>
              <a:t>, </a:t>
            </a:r>
            <a:r>
              <a:rPr lang="en-US" sz="2800" dirty="0" err="1" smtClean="0">
                <a:solidFill>
                  <a:schemeClr val="tx2"/>
                </a:solidFill>
              </a:rPr>
              <a:t>gwerthfawrogi</a:t>
            </a:r>
            <a:r>
              <a:rPr lang="en-US" sz="2800" dirty="0" smtClean="0">
                <a:solidFill>
                  <a:schemeClr val="tx2"/>
                </a:solidFill>
              </a:rPr>
              <a:t>, </a:t>
            </a:r>
            <a:r>
              <a:rPr lang="en-US" sz="2800" dirty="0" err="1" smtClean="0">
                <a:solidFill>
                  <a:schemeClr val="tx2"/>
                </a:solidFill>
              </a:rPr>
              <a:t>adnabod</a:t>
            </a:r>
            <a:r>
              <a:rPr lang="en-US" sz="2800" dirty="0" smtClean="0">
                <a:solidFill>
                  <a:schemeClr val="tx2"/>
                </a:solidFill>
              </a:rPr>
              <a:t> ...</a:t>
            </a:r>
          </a:p>
          <a:p>
            <a:pPr marL="342900" lvl="0" indent="-228600" defTabSz="9144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800" dirty="0" err="1" smtClean="0">
                <a:solidFill>
                  <a:schemeClr val="tx2"/>
                </a:solidFill>
              </a:rPr>
              <a:t>Dylai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fod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yn</a:t>
            </a:r>
            <a:r>
              <a:rPr lang="en-US" sz="2800" dirty="0" smtClean="0">
                <a:solidFill>
                  <a:schemeClr val="tx2"/>
                </a:solidFill>
              </a:rPr>
              <a:t> BENODOL – </a:t>
            </a:r>
            <a:r>
              <a:rPr lang="en-US" sz="2800" dirty="0" err="1" smtClean="0">
                <a:solidFill>
                  <a:schemeClr val="tx2"/>
                </a:solidFill>
              </a:rPr>
              <a:t>gorau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oll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os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oes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ganddo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ffocws</a:t>
            </a:r>
            <a:r>
              <a:rPr lang="en-US" sz="2800" dirty="0" smtClean="0">
                <a:solidFill>
                  <a:schemeClr val="tx2"/>
                </a:solidFill>
              </a:rPr>
              <a:t> pendant</a:t>
            </a:r>
          </a:p>
          <a:p>
            <a:pPr marL="342900" lvl="0" indent="-228600" defTabSz="9144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800" dirty="0" smtClean="0">
                <a:solidFill>
                  <a:schemeClr val="tx2"/>
                </a:solidFill>
              </a:rPr>
              <a:t>Mae </a:t>
            </a:r>
            <a:r>
              <a:rPr lang="en-US" sz="2800" dirty="0" err="1" smtClean="0">
                <a:solidFill>
                  <a:schemeClr val="tx2"/>
                </a:solidFill>
              </a:rPr>
              <a:t>angen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cysylltu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gyda'r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cwricwlwm</a:t>
            </a:r>
            <a:r>
              <a:rPr lang="en-US" sz="2800" dirty="0" smtClean="0">
                <a:solidFill>
                  <a:schemeClr val="tx2"/>
                </a:solidFill>
              </a:rPr>
              <a:t> - </a:t>
            </a:r>
            <a:r>
              <a:rPr lang="en-US" sz="2800" dirty="0" err="1" smtClean="0">
                <a:solidFill>
                  <a:schemeClr val="tx2"/>
                </a:solidFill>
              </a:rPr>
              <a:t>nodi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sgiliau</a:t>
            </a:r>
            <a:r>
              <a:rPr lang="en-US" sz="2800" dirty="0" smtClean="0">
                <a:solidFill>
                  <a:schemeClr val="tx2"/>
                </a:solidFill>
              </a:rPr>
              <a:t> (</a:t>
            </a:r>
            <a:r>
              <a:rPr lang="en-US" sz="2800" dirty="0" err="1" smtClean="0">
                <a:solidFill>
                  <a:schemeClr val="tx2"/>
                </a:solidFill>
              </a:rPr>
              <a:t>e.e</a:t>
            </a:r>
            <a:r>
              <a:rPr lang="en-US" sz="2800" dirty="0" smtClean="0">
                <a:solidFill>
                  <a:schemeClr val="tx2"/>
                </a:solidFill>
              </a:rPr>
              <a:t>. </a:t>
            </a:r>
            <a:r>
              <a:rPr lang="en-US" sz="2800" dirty="0" err="1" smtClean="0">
                <a:solidFill>
                  <a:schemeClr val="tx2"/>
                </a:solidFill>
              </a:rPr>
              <a:t>FfLlRh</a:t>
            </a:r>
            <a:r>
              <a:rPr lang="en-US" sz="2800" dirty="0" smtClean="0">
                <a:solidFill>
                  <a:schemeClr val="tx2"/>
                </a:solidFill>
              </a:rPr>
              <a:t>)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Cysylltiadau</a:t>
            </a:r>
            <a:r>
              <a:rPr lang="en-US" dirty="0" smtClean="0"/>
              <a:t> - Links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US" dirty="0" smtClean="0"/>
          </a:p>
          <a:p>
            <a:r>
              <a:rPr lang="en-GB" b="1" dirty="0" err="1"/>
              <a:t>Sut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ddatblygu</a:t>
            </a:r>
            <a:r>
              <a:rPr lang="en-GB" b="1" dirty="0"/>
              <a:t> </a:t>
            </a:r>
            <a:r>
              <a:rPr lang="en-GB" b="1" dirty="0" err="1"/>
              <a:t>meddwl</a:t>
            </a:r>
            <a:r>
              <a:rPr lang="en-GB" b="1" dirty="0"/>
              <a:t> ac </a:t>
            </a:r>
            <a:r>
              <a:rPr lang="en-GB" b="1" dirty="0" err="1"/>
              <a:t>asesu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yr</a:t>
            </a:r>
            <a:r>
              <a:rPr lang="en-GB" b="1" dirty="0"/>
              <a:t> </a:t>
            </a:r>
            <a:r>
              <a:rPr lang="en-GB" b="1" dirty="0" err="1"/>
              <a:t>ystafell</a:t>
            </a:r>
            <a:r>
              <a:rPr lang="en-GB" b="1" dirty="0"/>
              <a:t> </a:t>
            </a:r>
            <a:r>
              <a:rPr lang="en-GB" b="1" dirty="0" err="1"/>
              <a:t>ddosbarth</a:t>
            </a:r>
            <a:r>
              <a:rPr lang="en-GB" b="1" dirty="0"/>
              <a:t> </a:t>
            </a:r>
            <a:r>
              <a:rPr lang="en-US" dirty="0" smtClean="0">
                <a:hlinkClick r:id="rId2"/>
              </a:rPr>
              <a:t>http://learning.gov.wales/docs/learningwales/publications/130429how-to-develop-thinking-cy.pdf</a:t>
            </a:r>
            <a:endParaRPr lang="en-US" dirty="0" smtClean="0"/>
          </a:p>
          <a:p>
            <a:endParaRPr lang="en-US" dirty="0" smtClean="0"/>
          </a:p>
          <a:p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Fframwaith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addysg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bersonol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chymdeithasol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ar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gyfer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dysgwyr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7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19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oed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yng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Nghymru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dirty="0" smtClean="0"/>
              <a:t>http</a:t>
            </a:r>
            <a:r>
              <a:rPr lang="en-GB" dirty="0"/>
              <a:t>://learning.gov.wales/resources/browse-all/personal-and-social-education/?lang=cy</a:t>
            </a:r>
          </a:p>
          <a:p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Fframwaith</a:t>
            </a:r>
            <a:r>
              <a:rPr lang="en-GB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y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Cyfnod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Sylfaen</a:t>
            </a: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en-GB" dirty="0" smtClean="0"/>
              <a:t>http</a:t>
            </a:r>
            <a:r>
              <a:rPr lang="en-GB" dirty="0"/>
              <a:t>://</a:t>
            </a:r>
            <a:r>
              <a:rPr lang="en-GB" dirty="0" smtClean="0"/>
              <a:t>learning.gov.wales/resources/browse-all/foundation-phase-framework</a:t>
            </a:r>
            <a:r>
              <a:rPr lang="en-GB" dirty="0"/>
              <a:t>/?</a:t>
            </a:r>
            <a:r>
              <a:rPr lang="en-GB" dirty="0" smtClean="0"/>
              <a:t>lang=cy</a:t>
            </a:r>
          </a:p>
          <a:p>
            <a:pPr marL="114300" indent="0">
              <a:buNone/>
            </a:pPr>
            <a:endParaRPr lang="en-US" dirty="0" smtClean="0"/>
          </a:p>
          <a:p>
            <a:r>
              <a:rPr lang="en-GB" b="1" dirty="0"/>
              <a:t>How to develop thinking and assessment for learning in the classroom </a:t>
            </a:r>
            <a:r>
              <a:rPr lang="en-US" dirty="0" smtClean="0">
                <a:hlinkClick r:id="rId3"/>
              </a:rPr>
              <a:t>http://learning.gov.wales/docs/learningwales/publications/130430-developing-thinking-en.pdf</a:t>
            </a:r>
            <a:endParaRPr lang="en-US" dirty="0" smtClean="0"/>
          </a:p>
          <a:p>
            <a:endParaRPr lang="en-US" dirty="0"/>
          </a:p>
          <a:p>
            <a:r>
              <a:rPr lang="en-GB" b="1" dirty="0" smtClean="0"/>
              <a:t>Bloom’s Taxonomy: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www.bloomstaxonomy.org/Blooms%20Taxonomy%20questions.pdf</a:t>
            </a:r>
            <a:endParaRPr lang="en-US" dirty="0" smtClean="0"/>
          </a:p>
          <a:p>
            <a:endParaRPr lang="en-US" dirty="0"/>
          </a:p>
          <a:p>
            <a:r>
              <a:rPr lang="en-US" dirty="0">
                <a:hlinkClick r:id="rId5"/>
              </a:rPr>
              <a:t>http://matwales.org/questioning-techniques</a:t>
            </a:r>
            <a:r>
              <a:rPr lang="en-US" dirty="0" smtClean="0">
                <a:hlinkClick r:id="rId5"/>
              </a:rPr>
              <a:t>/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302</TotalTime>
  <Words>814</Words>
  <Application>Microsoft Office PowerPoint</Application>
  <PresentationFormat>On-screen Show (4:3)</PresentationFormat>
  <Paragraphs>111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Book Antiqua</vt:lpstr>
      <vt:lpstr>Calibri</vt:lpstr>
      <vt:lpstr>Century Gothic</vt:lpstr>
      <vt:lpstr>Apothecary</vt:lpstr>
      <vt:lpstr>ITPT4002/C</vt:lpstr>
      <vt:lpstr>Myfyrio ar Ymweliad 2 Reflecting on Visit 2 </vt:lpstr>
      <vt:lpstr>Adborth * Feedback</vt:lpstr>
      <vt:lpstr>Tasg 1</vt:lpstr>
      <vt:lpstr>Cwestiynu  - Questioning </vt:lpstr>
      <vt:lpstr>TACSONOMEG BLOOM  - BLOOM’S TAXONOMY </vt:lpstr>
      <vt:lpstr>BLOOM’S TAXONOMY –  TACSONOMEG BLOOM </vt:lpstr>
      <vt:lpstr>Tacsonomeg Bloom</vt:lpstr>
      <vt:lpstr>PowerPoint Presentation</vt:lpstr>
      <vt:lpstr>Tasg 2    </vt:lpstr>
      <vt:lpstr> Pwyntiau i'w hystyried Points to consider </vt:lpstr>
      <vt:lpstr>Tasg 3 </vt:lpstr>
      <vt:lpstr> Amcanion dysgu Learning Objectives </vt:lpstr>
      <vt:lpstr>Cysylltiadau - Links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ITPT4002/C</dc:title>
  <dc:creator>swwcte23</dc:creator>
  <cp:lastModifiedBy>Nerys Defis</cp:lastModifiedBy>
  <cp:revision>16</cp:revision>
  <cp:lastPrinted>2018-12-04T08:41:13Z</cp:lastPrinted>
  <dcterms:created xsi:type="dcterms:W3CDTF">2016-11-21T17:07:54Z</dcterms:created>
  <dcterms:modified xsi:type="dcterms:W3CDTF">2018-12-04T09:50:48Z</dcterms:modified>
</cp:coreProperties>
</file>