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52" r:id="rId4"/>
    <p:sldId id="257" r:id="rId5"/>
    <p:sldId id="346" r:id="rId6"/>
    <p:sldId id="348" r:id="rId7"/>
    <p:sldId id="283" r:id="rId8"/>
    <p:sldId id="260" r:id="rId9"/>
    <p:sldId id="347" r:id="rId10"/>
    <p:sldId id="261" r:id="rId11"/>
    <p:sldId id="349" r:id="rId12"/>
    <p:sldId id="262" r:id="rId13"/>
    <p:sldId id="350" r:id="rId14"/>
    <p:sldId id="259" r:id="rId15"/>
    <p:sldId id="351" r:id="rId16"/>
    <p:sldId id="263" r:id="rId17"/>
    <p:sldId id="264" r:id="rId18"/>
    <p:sldId id="35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456"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D316D-CFF9-435F-91DB-6820C68C9DE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524F95-1B81-4083-9A44-3EDE097578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A9FAD7-7C05-4FA3-A616-20B7FF353C7A}"/>
              </a:ext>
            </a:extLst>
          </p:cNvPr>
          <p:cNvSpPr>
            <a:spLocks noGrp="1"/>
          </p:cNvSpPr>
          <p:nvPr>
            <p:ph type="dt" sz="half" idx="10"/>
          </p:nvPr>
        </p:nvSpPr>
        <p:spPr/>
        <p:txBody>
          <a:bodyPr/>
          <a:lstStyle/>
          <a:p>
            <a:fld id="{61BA51D2-33E8-40DC-9BA7-63D593FAD94A}" type="datetimeFigureOut">
              <a:rPr lang="en-GB" smtClean="0"/>
              <a:t>14/10/2020</a:t>
            </a:fld>
            <a:endParaRPr lang="en-GB"/>
          </a:p>
        </p:txBody>
      </p:sp>
      <p:sp>
        <p:nvSpPr>
          <p:cNvPr id="5" name="Footer Placeholder 4">
            <a:extLst>
              <a:ext uri="{FF2B5EF4-FFF2-40B4-BE49-F238E27FC236}">
                <a16:creationId xmlns:a16="http://schemas.microsoft.com/office/drawing/2014/main" id="{7952A0C0-B150-4AF6-9FB0-71F67F00A5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C922BF-C45B-410A-BA73-860C26BC1811}"/>
              </a:ext>
            </a:extLst>
          </p:cNvPr>
          <p:cNvSpPr>
            <a:spLocks noGrp="1"/>
          </p:cNvSpPr>
          <p:nvPr>
            <p:ph type="sldNum" sz="quarter" idx="12"/>
          </p:nvPr>
        </p:nvSpPr>
        <p:spPr/>
        <p:txBody>
          <a:bodyPr/>
          <a:lstStyle/>
          <a:p>
            <a:fld id="{DC662658-DE3A-49E2-B619-D0908ED9595F}" type="slidenum">
              <a:rPr lang="en-GB" smtClean="0"/>
              <a:t>‹#›</a:t>
            </a:fld>
            <a:endParaRPr lang="en-GB"/>
          </a:p>
        </p:txBody>
      </p:sp>
    </p:spTree>
    <p:extLst>
      <p:ext uri="{BB962C8B-B14F-4D97-AF65-F5344CB8AC3E}">
        <p14:creationId xmlns:p14="http://schemas.microsoft.com/office/powerpoint/2010/main" val="3880939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1A5E6-D9BD-40A2-A6F4-98EB471385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911723A-4B33-4EF8-8E64-3ACD94678B8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66C091-8ECB-49F7-8EE9-14A0B15E375F}"/>
              </a:ext>
            </a:extLst>
          </p:cNvPr>
          <p:cNvSpPr>
            <a:spLocks noGrp="1"/>
          </p:cNvSpPr>
          <p:nvPr>
            <p:ph type="dt" sz="half" idx="10"/>
          </p:nvPr>
        </p:nvSpPr>
        <p:spPr/>
        <p:txBody>
          <a:bodyPr/>
          <a:lstStyle/>
          <a:p>
            <a:fld id="{61BA51D2-33E8-40DC-9BA7-63D593FAD94A}" type="datetimeFigureOut">
              <a:rPr lang="en-GB" smtClean="0"/>
              <a:t>14/10/2020</a:t>
            </a:fld>
            <a:endParaRPr lang="en-GB"/>
          </a:p>
        </p:txBody>
      </p:sp>
      <p:sp>
        <p:nvSpPr>
          <p:cNvPr id="5" name="Footer Placeholder 4">
            <a:extLst>
              <a:ext uri="{FF2B5EF4-FFF2-40B4-BE49-F238E27FC236}">
                <a16:creationId xmlns:a16="http://schemas.microsoft.com/office/drawing/2014/main" id="{8A967EB7-4724-4A23-A7C8-72FB5B01CB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229E58-20D1-4ACB-B96A-EB0DB2FDAF19}"/>
              </a:ext>
            </a:extLst>
          </p:cNvPr>
          <p:cNvSpPr>
            <a:spLocks noGrp="1"/>
          </p:cNvSpPr>
          <p:nvPr>
            <p:ph type="sldNum" sz="quarter" idx="12"/>
          </p:nvPr>
        </p:nvSpPr>
        <p:spPr/>
        <p:txBody>
          <a:bodyPr/>
          <a:lstStyle/>
          <a:p>
            <a:fld id="{DC662658-DE3A-49E2-B619-D0908ED9595F}" type="slidenum">
              <a:rPr lang="en-GB" smtClean="0"/>
              <a:t>‹#›</a:t>
            </a:fld>
            <a:endParaRPr lang="en-GB"/>
          </a:p>
        </p:txBody>
      </p:sp>
    </p:spTree>
    <p:extLst>
      <p:ext uri="{BB962C8B-B14F-4D97-AF65-F5344CB8AC3E}">
        <p14:creationId xmlns:p14="http://schemas.microsoft.com/office/powerpoint/2010/main" val="2644855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16A94-7BD2-4807-8653-85BB4BBC83E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EDDEBF8-4412-4BBB-8590-A4ED8830C14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6E2334D-C58B-4E6D-AA10-4BCD7A6706EE}"/>
              </a:ext>
            </a:extLst>
          </p:cNvPr>
          <p:cNvSpPr>
            <a:spLocks noGrp="1"/>
          </p:cNvSpPr>
          <p:nvPr>
            <p:ph type="dt" sz="half" idx="10"/>
          </p:nvPr>
        </p:nvSpPr>
        <p:spPr/>
        <p:txBody>
          <a:bodyPr/>
          <a:lstStyle/>
          <a:p>
            <a:fld id="{61BA51D2-33E8-40DC-9BA7-63D593FAD94A}" type="datetimeFigureOut">
              <a:rPr lang="en-GB" smtClean="0"/>
              <a:t>14/10/2020</a:t>
            </a:fld>
            <a:endParaRPr lang="en-GB"/>
          </a:p>
        </p:txBody>
      </p:sp>
      <p:sp>
        <p:nvSpPr>
          <p:cNvPr id="5" name="Footer Placeholder 4">
            <a:extLst>
              <a:ext uri="{FF2B5EF4-FFF2-40B4-BE49-F238E27FC236}">
                <a16:creationId xmlns:a16="http://schemas.microsoft.com/office/drawing/2014/main" id="{FA82640C-A670-4D03-A39B-9CEDE96D8E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7A5F36-4056-45FC-9C66-4D7C20B975D6}"/>
              </a:ext>
            </a:extLst>
          </p:cNvPr>
          <p:cNvSpPr>
            <a:spLocks noGrp="1"/>
          </p:cNvSpPr>
          <p:nvPr>
            <p:ph type="sldNum" sz="quarter" idx="12"/>
          </p:nvPr>
        </p:nvSpPr>
        <p:spPr/>
        <p:txBody>
          <a:bodyPr/>
          <a:lstStyle/>
          <a:p>
            <a:fld id="{DC662658-DE3A-49E2-B619-D0908ED9595F}" type="slidenum">
              <a:rPr lang="en-GB" smtClean="0"/>
              <a:t>‹#›</a:t>
            </a:fld>
            <a:endParaRPr lang="en-GB"/>
          </a:p>
        </p:txBody>
      </p:sp>
    </p:spTree>
    <p:extLst>
      <p:ext uri="{BB962C8B-B14F-4D97-AF65-F5344CB8AC3E}">
        <p14:creationId xmlns:p14="http://schemas.microsoft.com/office/powerpoint/2010/main" val="4172401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FB5FC-497D-4721-8F0C-FCB7FD7341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45C9D9-5BF7-4635-987F-4C685F5BF5C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F797F7-4788-467A-8343-6F030F6F8B6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B3FB5AE-6A49-47B3-9B6D-883D634C8001}"/>
              </a:ext>
            </a:extLst>
          </p:cNvPr>
          <p:cNvSpPr>
            <a:spLocks noGrp="1"/>
          </p:cNvSpPr>
          <p:nvPr>
            <p:ph type="dt" sz="half" idx="10"/>
          </p:nvPr>
        </p:nvSpPr>
        <p:spPr/>
        <p:txBody>
          <a:bodyPr/>
          <a:lstStyle/>
          <a:p>
            <a:fld id="{61BA51D2-33E8-40DC-9BA7-63D593FAD94A}" type="datetimeFigureOut">
              <a:rPr lang="en-GB" smtClean="0"/>
              <a:t>14/10/2020</a:t>
            </a:fld>
            <a:endParaRPr lang="en-GB"/>
          </a:p>
        </p:txBody>
      </p:sp>
      <p:sp>
        <p:nvSpPr>
          <p:cNvPr id="6" name="Footer Placeholder 5">
            <a:extLst>
              <a:ext uri="{FF2B5EF4-FFF2-40B4-BE49-F238E27FC236}">
                <a16:creationId xmlns:a16="http://schemas.microsoft.com/office/drawing/2014/main" id="{22D6375A-5000-4EB0-8B09-5AFE7C2294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32F962-C5F8-40EF-BF3A-1E5CADE7ACC9}"/>
              </a:ext>
            </a:extLst>
          </p:cNvPr>
          <p:cNvSpPr>
            <a:spLocks noGrp="1"/>
          </p:cNvSpPr>
          <p:nvPr>
            <p:ph type="sldNum" sz="quarter" idx="12"/>
          </p:nvPr>
        </p:nvSpPr>
        <p:spPr/>
        <p:txBody>
          <a:bodyPr/>
          <a:lstStyle/>
          <a:p>
            <a:fld id="{DC662658-DE3A-49E2-B619-D0908ED9595F}" type="slidenum">
              <a:rPr lang="en-GB" smtClean="0"/>
              <a:t>‹#›</a:t>
            </a:fld>
            <a:endParaRPr lang="en-GB"/>
          </a:p>
        </p:txBody>
      </p:sp>
    </p:spTree>
    <p:extLst>
      <p:ext uri="{BB962C8B-B14F-4D97-AF65-F5344CB8AC3E}">
        <p14:creationId xmlns:p14="http://schemas.microsoft.com/office/powerpoint/2010/main" val="3447510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A3FFB-B86C-4EB7-B62D-283AA3EB400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EBDC3B-82F9-4639-A9D1-619D066614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4FD7C1F-CC6B-4902-87C8-14A549501A3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734E586-ADB0-4E5B-9DFF-09296AC132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1816631-E606-43AF-AD6F-C6A7E57E2C7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467B98A-3B5C-4A37-ACAF-3912335DCB1B}"/>
              </a:ext>
            </a:extLst>
          </p:cNvPr>
          <p:cNvSpPr>
            <a:spLocks noGrp="1"/>
          </p:cNvSpPr>
          <p:nvPr>
            <p:ph type="dt" sz="half" idx="10"/>
          </p:nvPr>
        </p:nvSpPr>
        <p:spPr/>
        <p:txBody>
          <a:bodyPr/>
          <a:lstStyle/>
          <a:p>
            <a:fld id="{61BA51D2-33E8-40DC-9BA7-63D593FAD94A}" type="datetimeFigureOut">
              <a:rPr lang="en-GB" smtClean="0"/>
              <a:t>14/10/2020</a:t>
            </a:fld>
            <a:endParaRPr lang="en-GB"/>
          </a:p>
        </p:txBody>
      </p:sp>
      <p:sp>
        <p:nvSpPr>
          <p:cNvPr id="8" name="Footer Placeholder 7">
            <a:extLst>
              <a:ext uri="{FF2B5EF4-FFF2-40B4-BE49-F238E27FC236}">
                <a16:creationId xmlns:a16="http://schemas.microsoft.com/office/drawing/2014/main" id="{43A67BC1-DF07-4090-881B-4B6A1D55E59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7E80425-1F35-4754-80DA-FB466995AEA1}"/>
              </a:ext>
            </a:extLst>
          </p:cNvPr>
          <p:cNvSpPr>
            <a:spLocks noGrp="1"/>
          </p:cNvSpPr>
          <p:nvPr>
            <p:ph type="sldNum" sz="quarter" idx="12"/>
          </p:nvPr>
        </p:nvSpPr>
        <p:spPr/>
        <p:txBody>
          <a:bodyPr/>
          <a:lstStyle/>
          <a:p>
            <a:fld id="{DC662658-DE3A-49E2-B619-D0908ED9595F}" type="slidenum">
              <a:rPr lang="en-GB" smtClean="0"/>
              <a:t>‹#›</a:t>
            </a:fld>
            <a:endParaRPr lang="en-GB"/>
          </a:p>
        </p:txBody>
      </p:sp>
    </p:spTree>
    <p:extLst>
      <p:ext uri="{BB962C8B-B14F-4D97-AF65-F5344CB8AC3E}">
        <p14:creationId xmlns:p14="http://schemas.microsoft.com/office/powerpoint/2010/main" val="63078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89527-B4B2-42C5-A655-274702610E1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E14FF26-3367-49C5-925E-F0ECB83CA88B}"/>
              </a:ext>
            </a:extLst>
          </p:cNvPr>
          <p:cNvSpPr>
            <a:spLocks noGrp="1"/>
          </p:cNvSpPr>
          <p:nvPr>
            <p:ph type="dt" sz="half" idx="10"/>
          </p:nvPr>
        </p:nvSpPr>
        <p:spPr/>
        <p:txBody>
          <a:bodyPr/>
          <a:lstStyle/>
          <a:p>
            <a:fld id="{61BA51D2-33E8-40DC-9BA7-63D593FAD94A}" type="datetimeFigureOut">
              <a:rPr lang="en-GB" smtClean="0"/>
              <a:t>14/10/2020</a:t>
            </a:fld>
            <a:endParaRPr lang="en-GB"/>
          </a:p>
        </p:txBody>
      </p:sp>
      <p:sp>
        <p:nvSpPr>
          <p:cNvPr id="4" name="Footer Placeholder 3">
            <a:extLst>
              <a:ext uri="{FF2B5EF4-FFF2-40B4-BE49-F238E27FC236}">
                <a16:creationId xmlns:a16="http://schemas.microsoft.com/office/drawing/2014/main" id="{D1A404C3-08D7-4861-AD8F-F3DBD56A83A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4746C1F-BAA4-4B26-8CF9-89C6D5D3D5B4}"/>
              </a:ext>
            </a:extLst>
          </p:cNvPr>
          <p:cNvSpPr>
            <a:spLocks noGrp="1"/>
          </p:cNvSpPr>
          <p:nvPr>
            <p:ph type="sldNum" sz="quarter" idx="12"/>
          </p:nvPr>
        </p:nvSpPr>
        <p:spPr/>
        <p:txBody>
          <a:bodyPr/>
          <a:lstStyle/>
          <a:p>
            <a:fld id="{DC662658-DE3A-49E2-B619-D0908ED9595F}" type="slidenum">
              <a:rPr lang="en-GB" smtClean="0"/>
              <a:t>‹#›</a:t>
            </a:fld>
            <a:endParaRPr lang="en-GB"/>
          </a:p>
        </p:txBody>
      </p:sp>
    </p:spTree>
    <p:extLst>
      <p:ext uri="{BB962C8B-B14F-4D97-AF65-F5344CB8AC3E}">
        <p14:creationId xmlns:p14="http://schemas.microsoft.com/office/powerpoint/2010/main" val="150846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324305-4727-48B1-948B-AEE84A24AB60}"/>
              </a:ext>
            </a:extLst>
          </p:cNvPr>
          <p:cNvSpPr>
            <a:spLocks noGrp="1"/>
          </p:cNvSpPr>
          <p:nvPr>
            <p:ph type="dt" sz="half" idx="10"/>
          </p:nvPr>
        </p:nvSpPr>
        <p:spPr/>
        <p:txBody>
          <a:bodyPr/>
          <a:lstStyle/>
          <a:p>
            <a:fld id="{61BA51D2-33E8-40DC-9BA7-63D593FAD94A}" type="datetimeFigureOut">
              <a:rPr lang="en-GB" smtClean="0"/>
              <a:t>14/10/2020</a:t>
            </a:fld>
            <a:endParaRPr lang="en-GB"/>
          </a:p>
        </p:txBody>
      </p:sp>
      <p:sp>
        <p:nvSpPr>
          <p:cNvPr id="3" name="Footer Placeholder 2">
            <a:extLst>
              <a:ext uri="{FF2B5EF4-FFF2-40B4-BE49-F238E27FC236}">
                <a16:creationId xmlns:a16="http://schemas.microsoft.com/office/drawing/2014/main" id="{B25D1426-D99C-447F-A599-F259653A96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9F3922E-1BD6-4D7F-8A5A-A37FF902CBC5}"/>
              </a:ext>
            </a:extLst>
          </p:cNvPr>
          <p:cNvSpPr>
            <a:spLocks noGrp="1"/>
          </p:cNvSpPr>
          <p:nvPr>
            <p:ph type="sldNum" sz="quarter" idx="12"/>
          </p:nvPr>
        </p:nvSpPr>
        <p:spPr/>
        <p:txBody>
          <a:bodyPr/>
          <a:lstStyle/>
          <a:p>
            <a:fld id="{DC662658-DE3A-49E2-B619-D0908ED9595F}" type="slidenum">
              <a:rPr lang="en-GB" smtClean="0"/>
              <a:t>‹#›</a:t>
            </a:fld>
            <a:endParaRPr lang="en-GB"/>
          </a:p>
        </p:txBody>
      </p:sp>
    </p:spTree>
    <p:extLst>
      <p:ext uri="{BB962C8B-B14F-4D97-AF65-F5344CB8AC3E}">
        <p14:creationId xmlns:p14="http://schemas.microsoft.com/office/powerpoint/2010/main" val="222168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B2935-254E-425E-9D97-0950317C65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C2F4AAF-CC1B-4D82-A38B-899BADB00D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4076CA-A0B9-43BA-82F9-2ED4B8485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BD8A8E-8D94-4B6E-A63C-8B5762C8804C}"/>
              </a:ext>
            </a:extLst>
          </p:cNvPr>
          <p:cNvSpPr>
            <a:spLocks noGrp="1"/>
          </p:cNvSpPr>
          <p:nvPr>
            <p:ph type="dt" sz="half" idx="10"/>
          </p:nvPr>
        </p:nvSpPr>
        <p:spPr/>
        <p:txBody>
          <a:bodyPr/>
          <a:lstStyle/>
          <a:p>
            <a:fld id="{61BA51D2-33E8-40DC-9BA7-63D593FAD94A}" type="datetimeFigureOut">
              <a:rPr lang="en-GB" smtClean="0"/>
              <a:t>14/10/2020</a:t>
            </a:fld>
            <a:endParaRPr lang="en-GB"/>
          </a:p>
        </p:txBody>
      </p:sp>
      <p:sp>
        <p:nvSpPr>
          <p:cNvPr id="6" name="Footer Placeholder 5">
            <a:extLst>
              <a:ext uri="{FF2B5EF4-FFF2-40B4-BE49-F238E27FC236}">
                <a16:creationId xmlns:a16="http://schemas.microsoft.com/office/drawing/2014/main" id="{201E9701-5752-4E76-B5CD-A3685AD4D5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7D6DEB1-453D-46BC-9DEB-C63AEFFE604B}"/>
              </a:ext>
            </a:extLst>
          </p:cNvPr>
          <p:cNvSpPr>
            <a:spLocks noGrp="1"/>
          </p:cNvSpPr>
          <p:nvPr>
            <p:ph type="sldNum" sz="quarter" idx="12"/>
          </p:nvPr>
        </p:nvSpPr>
        <p:spPr/>
        <p:txBody>
          <a:bodyPr/>
          <a:lstStyle/>
          <a:p>
            <a:fld id="{DC662658-DE3A-49E2-B619-D0908ED9595F}" type="slidenum">
              <a:rPr lang="en-GB" smtClean="0"/>
              <a:t>‹#›</a:t>
            </a:fld>
            <a:endParaRPr lang="en-GB"/>
          </a:p>
        </p:txBody>
      </p:sp>
    </p:spTree>
    <p:extLst>
      <p:ext uri="{BB962C8B-B14F-4D97-AF65-F5344CB8AC3E}">
        <p14:creationId xmlns:p14="http://schemas.microsoft.com/office/powerpoint/2010/main" val="3006317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E41D0-7F21-41C6-A82B-CC16B3551A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994B61-E922-44FE-B1B1-A47A89A7B02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08F2A6-9973-43DB-80F8-9302C7CCA7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578A2AA-E1F6-45DC-9568-5B6815E6CED0}"/>
              </a:ext>
            </a:extLst>
          </p:cNvPr>
          <p:cNvSpPr>
            <a:spLocks noGrp="1"/>
          </p:cNvSpPr>
          <p:nvPr>
            <p:ph type="dt" sz="half" idx="10"/>
          </p:nvPr>
        </p:nvSpPr>
        <p:spPr/>
        <p:txBody>
          <a:bodyPr/>
          <a:lstStyle/>
          <a:p>
            <a:fld id="{61BA51D2-33E8-40DC-9BA7-63D593FAD94A}" type="datetimeFigureOut">
              <a:rPr lang="en-GB" smtClean="0"/>
              <a:t>14/10/2020</a:t>
            </a:fld>
            <a:endParaRPr lang="en-GB"/>
          </a:p>
        </p:txBody>
      </p:sp>
      <p:sp>
        <p:nvSpPr>
          <p:cNvPr id="6" name="Footer Placeholder 5">
            <a:extLst>
              <a:ext uri="{FF2B5EF4-FFF2-40B4-BE49-F238E27FC236}">
                <a16:creationId xmlns:a16="http://schemas.microsoft.com/office/drawing/2014/main" id="{7CD9BC55-9EB8-43BB-8545-D048584AD1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F8C2DC6-E1AD-437A-8D5D-9751D525A622}"/>
              </a:ext>
            </a:extLst>
          </p:cNvPr>
          <p:cNvSpPr>
            <a:spLocks noGrp="1"/>
          </p:cNvSpPr>
          <p:nvPr>
            <p:ph type="sldNum" sz="quarter" idx="12"/>
          </p:nvPr>
        </p:nvSpPr>
        <p:spPr/>
        <p:txBody>
          <a:bodyPr/>
          <a:lstStyle/>
          <a:p>
            <a:fld id="{DC662658-DE3A-49E2-B619-D0908ED9595F}" type="slidenum">
              <a:rPr lang="en-GB" smtClean="0"/>
              <a:t>‹#›</a:t>
            </a:fld>
            <a:endParaRPr lang="en-GB"/>
          </a:p>
        </p:txBody>
      </p:sp>
    </p:spTree>
    <p:extLst>
      <p:ext uri="{BB962C8B-B14F-4D97-AF65-F5344CB8AC3E}">
        <p14:creationId xmlns:p14="http://schemas.microsoft.com/office/powerpoint/2010/main" val="1919470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EB4EA-21E7-4C0A-842A-06EBE46D6FA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CA7DF3-FF19-460F-9151-BC407064CA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3337A3-C01D-446F-BA60-19A324389831}"/>
              </a:ext>
            </a:extLst>
          </p:cNvPr>
          <p:cNvSpPr>
            <a:spLocks noGrp="1"/>
          </p:cNvSpPr>
          <p:nvPr>
            <p:ph type="dt" sz="half" idx="10"/>
          </p:nvPr>
        </p:nvSpPr>
        <p:spPr/>
        <p:txBody>
          <a:bodyPr/>
          <a:lstStyle/>
          <a:p>
            <a:fld id="{61BA51D2-33E8-40DC-9BA7-63D593FAD94A}" type="datetimeFigureOut">
              <a:rPr lang="en-GB" smtClean="0"/>
              <a:t>14/10/2020</a:t>
            </a:fld>
            <a:endParaRPr lang="en-GB"/>
          </a:p>
        </p:txBody>
      </p:sp>
      <p:sp>
        <p:nvSpPr>
          <p:cNvPr id="5" name="Footer Placeholder 4">
            <a:extLst>
              <a:ext uri="{FF2B5EF4-FFF2-40B4-BE49-F238E27FC236}">
                <a16:creationId xmlns:a16="http://schemas.microsoft.com/office/drawing/2014/main" id="{9286DC34-CBD9-4BF0-8CFA-EC8A798370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6FDBDE-E870-4067-A46E-B67DE9B2A12F}"/>
              </a:ext>
            </a:extLst>
          </p:cNvPr>
          <p:cNvSpPr>
            <a:spLocks noGrp="1"/>
          </p:cNvSpPr>
          <p:nvPr>
            <p:ph type="sldNum" sz="quarter" idx="12"/>
          </p:nvPr>
        </p:nvSpPr>
        <p:spPr/>
        <p:txBody>
          <a:bodyPr/>
          <a:lstStyle/>
          <a:p>
            <a:fld id="{DC662658-DE3A-49E2-B619-D0908ED9595F}" type="slidenum">
              <a:rPr lang="en-GB" smtClean="0"/>
              <a:t>‹#›</a:t>
            </a:fld>
            <a:endParaRPr lang="en-GB"/>
          </a:p>
        </p:txBody>
      </p:sp>
    </p:spTree>
    <p:extLst>
      <p:ext uri="{BB962C8B-B14F-4D97-AF65-F5344CB8AC3E}">
        <p14:creationId xmlns:p14="http://schemas.microsoft.com/office/powerpoint/2010/main" val="357509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89208F-D6F3-4B37-A956-6DFFC969D57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F00C9A-415D-46D3-858D-F4826E4E469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2665E-450B-45AF-8AA6-B2D5C01F4278}"/>
              </a:ext>
            </a:extLst>
          </p:cNvPr>
          <p:cNvSpPr>
            <a:spLocks noGrp="1"/>
          </p:cNvSpPr>
          <p:nvPr>
            <p:ph type="dt" sz="half" idx="10"/>
          </p:nvPr>
        </p:nvSpPr>
        <p:spPr/>
        <p:txBody>
          <a:bodyPr/>
          <a:lstStyle/>
          <a:p>
            <a:fld id="{61BA51D2-33E8-40DC-9BA7-63D593FAD94A}" type="datetimeFigureOut">
              <a:rPr lang="en-GB" smtClean="0"/>
              <a:t>14/10/2020</a:t>
            </a:fld>
            <a:endParaRPr lang="en-GB"/>
          </a:p>
        </p:txBody>
      </p:sp>
      <p:sp>
        <p:nvSpPr>
          <p:cNvPr id="5" name="Footer Placeholder 4">
            <a:extLst>
              <a:ext uri="{FF2B5EF4-FFF2-40B4-BE49-F238E27FC236}">
                <a16:creationId xmlns:a16="http://schemas.microsoft.com/office/drawing/2014/main" id="{C0FED3F1-9C96-4368-87AC-6169055232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13EF02-A97E-4AA8-8A5F-DB45A8D521F2}"/>
              </a:ext>
            </a:extLst>
          </p:cNvPr>
          <p:cNvSpPr>
            <a:spLocks noGrp="1"/>
          </p:cNvSpPr>
          <p:nvPr>
            <p:ph type="sldNum" sz="quarter" idx="12"/>
          </p:nvPr>
        </p:nvSpPr>
        <p:spPr/>
        <p:txBody>
          <a:bodyPr/>
          <a:lstStyle/>
          <a:p>
            <a:fld id="{DC662658-DE3A-49E2-B619-D0908ED9595F}" type="slidenum">
              <a:rPr lang="en-GB" smtClean="0"/>
              <a:t>‹#›</a:t>
            </a:fld>
            <a:endParaRPr lang="en-GB"/>
          </a:p>
        </p:txBody>
      </p:sp>
    </p:spTree>
    <p:extLst>
      <p:ext uri="{BB962C8B-B14F-4D97-AF65-F5344CB8AC3E}">
        <p14:creationId xmlns:p14="http://schemas.microsoft.com/office/powerpoint/2010/main" val="2181480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smtClean="0"/>
              <a:t>10/14/2020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904283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t>10/14/2020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926999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10/14/2020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249816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t>10/14/2020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151581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t>10/14/2020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167961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t>10/14/2020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019038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10/14/2020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624534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10/14/2020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288004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10/14/2020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437380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10/14/2020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774117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10/14/2020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639933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10/14/2020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1246079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10/14/2020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8784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10/14/2020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299075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10/14/2020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584029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t>10/14/2020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12762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10/14/2020</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5724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8EF7A4-1446-4D3E-BDB8-D64CE7CB29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E338E1-E03F-414D-8D9C-665BF7E36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FEEB7C-AE91-400E-BD7D-5CCA7BCF89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A51D2-33E8-40DC-9BA7-63D593FAD94A}" type="datetimeFigureOut">
              <a:rPr lang="en-GB" smtClean="0"/>
              <a:t>14/10/2020</a:t>
            </a:fld>
            <a:endParaRPr lang="en-GB"/>
          </a:p>
        </p:txBody>
      </p:sp>
      <p:sp>
        <p:nvSpPr>
          <p:cNvPr id="5" name="Footer Placeholder 4">
            <a:extLst>
              <a:ext uri="{FF2B5EF4-FFF2-40B4-BE49-F238E27FC236}">
                <a16:creationId xmlns:a16="http://schemas.microsoft.com/office/drawing/2014/main" id="{1B537D53-9EE6-49AD-993F-2C347AEB27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75DFE98-1BE7-4900-A8FB-1E3B888B4B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662658-DE3A-49E2-B619-D0908ED9595F}" type="slidenum">
              <a:rPr lang="en-GB" smtClean="0"/>
              <a:t>‹#›</a:t>
            </a:fld>
            <a:endParaRPr lang="en-GB"/>
          </a:p>
        </p:txBody>
      </p:sp>
    </p:spTree>
    <p:extLst>
      <p:ext uri="{BB962C8B-B14F-4D97-AF65-F5344CB8AC3E}">
        <p14:creationId xmlns:p14="http://schemas.microsoft.com/office/powerpoint/2010/main" val="2439031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10/14/2020</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8687590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6.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03115-574B-4A40-841E-A5BB8CF3F15D}"/>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CA8D4994-57F7-4AE6-9A2D-5B7BEC0BF67D}"/>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968519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C53F4-AFC2-46E4-972F-CE08F2C331D6}"/>
              </a:ext>
            </a:extLst>
          </p:cNvPr>
          <p:cNvSpPr>
            <a:spLocks noGrp="1"/>
          </p:cNvSpPr>
          <p:nvPr>
            <p:ph type="title"/>
          </p:nvPr>
        </p:nvSpPr>
        <p:spPr/>
        <p:txBody>
          <a:bodyPr/>
          <a:lstStyle/>
          <a:p>
            <a:pPr algn="ctr"/>
            <a:r>
              <a:rPr lang="en-GB" dirty="0"/>
              <a:t>Adler’s Theory of Inferiority and Birth Order</a:t>
            </a:r>
            <a:br>
              <a:rPr lang="en-GB" dirty="0"/>
            </a:br>
            <a:r>
              <a:rPr lang="en-GB" dirty="0"/>
              <a:t>(Moral Development)</a:t>
            </a:r>
          </a:p>
        </p:txBody>
      </p:sp>
      <p:pic>
        <p:nvPicPr>
          <p:cNvPr id="4" name="Content Placeholder 3">
            <a:extLst>
              <a:ext uri="{FF2B5EF4-FFF2-40B4-BE49-F238E27FC236}">
                <a16:creationId xmlns:a16="http://schemas.microsoft.com/office/drawing/2014/main" id="{E5D38EB3-A2AE-4DEE-8FC1-274C0F18E844}"/>
              </a:ext>
            </a:extLst>
          </p:cNvPr>
          <p:cNvPicPr>
            <a:picLocks noGrp="1" noChangeAspect="1"/>
          </p:cNvPicPr>
          <p:nvPr>
            <p:ph idx="1"/>
          </p:nvPr>
        </p:nvPicPr>
        <p:blipFill>
          <a:blip r:embed="rId2"/>
          <a:stretch>
            <a:fillRect/>
          </a:stretch>
        </p:blipFill>
        <p:spPr>
          <a:xfrm>
            <a:off x="3895840" y="2558917"/>
            <a:ext cx="4400320" cy="3300240"/>
          </a:xfrm>
          <a:prstGeom prst="rect">
            <a:avLst/>
          </a:prstGeom>
          <a:ln w="228600" cap="sq" cmpd="thickThin">
            <a:solidFill>
              <a:srgbClr val="000000"/>
            </a:solidFill>
            <a:prstDash val="solid"/>
            <a:miter lim="800000"/>
          </a:ln>
          <a:effectLst>
            <a:innerShdw blurRad="76200">
              <a:srgbClr val="000000"/>
            </a:innerShdw>
          </a:effectLst>
        </p:spPr>
      </p:pic>
      <p:pic>
        <p:nvPicPr>
          <p:cNvPr id="5" name="Picture 4">
            <a:extLst>
              <a:ext uri="{FF2B5EF4-FFF2-40B4-BE49-F238E27FC236}">
                <a16:creationId xmlns:a16="http://schemas.microsoft.com/office/drawing/2014/main" id="{12047515-A365-4EAC-949A-5B48336D8C20}"/>
              </a:ext>
            </a:extLst>
          </p:cNvPr>
          <p:cNvPicPr>
            <a:picLocks noChangeAspect="1"/>
          </p:cNvPicPr>
          <p:nvPr/>
        </p:nvPicPr>
        <p:blipFill>
          <a:blip r:embed="rId3"/>
          <a:stretch>
            <a:fillRect/>
          </a:stretch>
        </p:blipFill>
        <p:spPr>
          <a:xfrm rot="1061877">
            <a:off x="8581611" y="2204644"/>
            <a:ext cx="3006587" cy="4008783"/>
          </a:xfrm>
          <a:prstGeom prst="rect">
            <a:avLst/>
          </a:prstGeom>
          <a:ln w="228600" cap="sq" cmpd="thickThin">
            <a:solidFill>
              <a:srgbClr val="000000"/>
            </a:solidFill>
            <a:prstDash val="solid"/>
            <a:miter lim="800000"/>
          </a:ln>
          <a:effectLst>
            <a:innerShdw blurRad="76200">
              <a:srgbClr val="000000"/>
            </a:innerShdw>
          </a:effectLst>
        </p:spPr>
      </p:pic>
      <p:pic>
        <p:nvPicPr>
          <p:cNvPr id="6" name="Picture 5">
            <a:extLst>
              <a:ext uri="{FF2B5EF4-FFF2-40B4-BE49-F238E27FC236}">
                <a16:creationId xmlns:a16="http://schemas.microsoft.com/office/drawing/2014/main" id="{9D139299-511C-43C9-93B6-D3D85EC92BA8}"/>
              </a:ext>
            </a:extLst>
          </p:cNvPr>
          <p:cNvPicPr>
            <a:picLocks noChangeAspect="1"/>
          </p:cNvPicPr>
          <p:nvPr/>
        </p:nvPicPr>
        <p:blipFill>
          <a:blip r:embed="rId4"/>
          <a:stretch>
            <a:fillRect/>
          </a:stretch>
        </p:blipFill>
        <p:spPr>
          <a:xfrm rot="20591954">
            <a:off x="603802" y="2204645"/>
            <a:ext cx="3006587" cy="400878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667651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D40EC-5EB4-4C4E-8BAC-36856A211DEE}"/>
              </a:ext>
            </a:extLst>
          </p:cNvPr>
          <p:cNvSpPr>
            <a:spLocks noGrp="1"/>
          </p:cNvSpPr>
          <p:nvPr>
            <p:ph type="title"/>
          </p:nvPr>
        </p:nvSpPr>
        <p:spPr>
          <a:xfrm>
            <a:off x="680321" y="530087"/>
            <a:ext cx="9613861" cy="1542618"/>
          </a:xfrm>
        </p:spPr>
        <p:txBody>
          <a:bodyPr/>
          <a:lstStyle/>
          <a:p>
            <a:pPr algn="ctr"/>
            <a:r>
              <a:rPr lang="en-GB" dirty="0"/>
              <a:t>Adler’s Theory of Inferiority and Birth Order</a:t>
            </a:r>
            <a:br>
              <a:rPr lang="en-GB" dirty="0"/>
            </a:br>
            <a:r>
              <a:rPr lang="en-GB" dirty="0"/>
              <a:t>(Moral Development)</a:t>
            </a:r>
          </a:p>
        </p:txBody>
      </p:sp>
      <p:sp>
        <p:nvSpPr>
          <p:cNvPr id="3" name="Content Placeholder 2">
            <a:extLst>
              <a:ext uri="{FF2B5EF4-FFF2-40B4-BE49-F238E27FC236}">
                <a16:creationId xmlns:a16="http://schemas.microsoft.com/office/drawing/2014/main" id="{299A41E5-068D-46A0-A641-BF75B54ABC34}"/>
              </a:ext>
            </a:extLst>
          </p:cNvPr>
          <p:cNvSpPr>
            <a:spLocks noGrp="1"/>
          </p:cNvSpPr>
          <p:nvPr>
            <p:ph idx="1"/>
          </p:nvPr>
        </p:nvSpPr>
        <p:spPr>
          <a:xfrm>
            <a:off x="795131" y="2072705"/>
            <a:ext cx="10389704" cy="4646147"/>
          </a:xfrm>
        </p:spPr>
        <p:txBody>
          <a:bodyPr>
            <a:normAutofit lnSpcReduction="10000"/>
          </a:bodyPr>
          <a:lstStyle/>
          <a:p>
            <a:pPr algn="ctr" fontAlgn="base"/>
            <a:r>
              <a:rPr lang="en-GB" sz="2800" dirty="0"/>
              <a:t>Born with a sense of inferiority – A weak and helpless new-born</a:t>
            </a:r>
          </a:p>
          <a:p>
            <a:pPr algn="ctr" fontAlgn="base"/>
            <a:endParaRPr lang="en-GB" sz="2800" dirty="0"/>
          </a:p>
          <a:p>
            <a:pPr algn="ctr" fontAlgn="base"/>
            <a:r>
              <a:rPr lang="en-GB" sz="2800" dirty="0"/>
              <a:t>A crucial part of our personality - The driving force that pushes us to strive in order to become superior.</a:t>
            </a:r>
          </a:p>
          <a:p>
            <a:pPr algn="ctr" fontAlgn="base"/>
            <a:endParaRPr lang="en-GB" sz="2800" dirty="0"/>
          </a:p>
          <a:p>
            <a:pPr algn="ctr" fontAlgn="base"/>
            <a:r>
              <a:rPr lang="en-GB" sz="2800" dirty="0"/>
              <a:t>Birth order as a major factor in the development of our personality. </a:t>
            </a:r>
          </a:p>
          <a:p>
            <a:pPr algn="ctr" fontAlgn="base"/>
            <a:endParaRPr lang="en-GB" sz="2800" dirty="0"/>
          </a:p>
          <a:p>
            <a:pPr algn="ctr" fontAlgn="base"/>
            <a:r>
              <a:rPr lang="en-GB" sz="2800" dirty="0"/>
              <a:t>Character traits and </a:t>
            </a:r>
            <a:r>
              <a:rPr lang="en-GB" sz="2800" dirty="0" err="1"/>
              <a:t>behaviors</a:t>
            </a:r>
            <a:r>
              <a:rPr lang="en-GB" sz="2800" dirty="0"/>
              <a:t> derive primarily from developmental issues, including birth order.</a:t>
            </a:r>
          </a:p>
          <a:p>
            <a:pPr fontAlgn="base"/>
            <a:endParaRPr lang="en-GB" sz="2800" dirty="0"/>
          </a:p>
          <a:p>
            <a:endParaRPr lang="en-GB" dirty="0"/>
          </a:p>
        </p:txBody>
      </p:sp>
      <p:pic>
        <p:nvPicPr>
          <p:cNvPr id="4" name="Picture 3">
            <a:extLst>
              <a:ext uri="{FF2B5EF4-FFF2-40B4-BE49-F238E27FC236}">
                <a16:creationId xmlns:a16="http://schemas.microsoft.com/office/drawing/2014/main" id="{DD9DE518-5330-478A-8E28-02E6411A1046}"/>
              </a:ext>
            </a:extLst>
          </p:cNvPr>
          <p:cNvPicPr>
            <a:picLocks noChangeAspect="1"/>
          </p:cNvPicPr>
          <p:nvPr/>
        </p:nvPicPr>
        <p:blipFill>
          <a:blip r:embed="rId2"/>
          <a:stretch>
            <a:fillRect/>
          </a:stretch>
        </p:blipFill>
        <p:spPr>
          <a:xfrm>
            <a:off x="10063648" y="0"/>
            <a:ext cx="2133600" cy="2133600"/>
          </a:xfrm>
          <a:prstGeom prst="rect">
            <a:avLst/>
          </a:prstGeom>
        </p:spPr>
      </p:pic>
    </p:spTree>
    <p:extLst>
      <p:ext uri="{BB962C8B-B14F-4D97-AF65-F5344CB8AC3E}">
        <p14:creationId xmlns:p14="http://schemas.microsoft.com/office/powerpoint/2010/main" val="2969105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1E578-21AB-4547-A0F5-8B1EE93F55DB}"/>
              </a:ext>
            </a:extLst>
          </p:cNvPr>
          <p:cNvSpPr>
            <a:spLocks noGrp="1"/>
          </p:cNvSpPr>
          <p:nvPr>
            <p:ph type="title"/>
          </p:nvPr>
        </p:nvSpPr>
        <p:spPr/>
        <p:txBody>
          <a:bodyPr/>
          <a:lstStyle/>
          <a:p>
            <a:r>
              <a:rPr lang="en-GB" dirty="0"/>
              <a:t>Adler’s view…</a:t>
            </a:r>
          </a:p>
        </p:txBody>
      </p:sp>
      <p:sp>
        <p:nvSpPr>
          <p:cNvPr id="3" name="Content Placeholder 2">
            <a:extLst>
              <a:ext uri="{FF2B5EF4-FFF2-40B4-BE49-F238E27FC236}">
                <a16:creationId xmlns:a16="http://schemas.microsoft.com/office/drawing/2014/main" id="{1458C557-180A-46F7-A8D2-87D7FDD6CA91}"/>
              </a:ext>
            </a:extLst>
          </p:cNvPr>
          <p:cNvSpPr>
            <a:spLocks noGrp="1"/>
          </p:cNvSpPr>
          <p:nvPr>
            <p:ph idx="1"/>
          </p:nvPr>
        </p:nvSpPr>
        <p:spPr/>
        <p:txBody>
          <a:bodyPr/>
          <a:lstStyle/>
          <a:p>
            <a:pPr marL="0" indent="0" algn="ctr">
              <a:buNone/>
            </a:pPr>
            <a:r>
              <a:rPr lang="en-GB" dirty="0"/>
              <a:t>A child arrives in the world wishing to survive </a:t>
            </a:r>
          </a:p>
          <a:p>
            <a:pPr marL="0" indent="0" algn="ctr">
              <a:buNone/>
            </a:pPr>
            <a:endParaRPr lang="en-GB" dirty="0"/>
          </a:p>
          <a:p>
            <a:pPr marL="0" indent="0" algn="ctr">
              <a:buNone/>
            </a:pPr>
            <a:r>
              <a:rPr lang="en-GB" dirty="0"/>
              <a:t>…resources for that survival come from parents </a:t>
            </a:r>
          </a:p>
          <a:p>
            <a:pPr marL="0" indent="0" algn="ctr">
              <a:buNone/>
            </a:pPr>
            <a:endParaRPr lang="en-GB" dirty="0"/>
          </a:p>
          <a:p>
            <a:pPr marL="0" indent="0" algn="ctr">
              <a:buNone/>
            </a:pPr>
            <a:r>
              <a:rPr lang="en-GB" dirty="0"/>
              <a:t>…discovers through trial and error what strategies will maximize those resources.</a:t>
            </a:r>
          </a:p>
          <a:p>
            <a:endParaRPr lang="en-GB" dirty="0"/>
          </a:p>
        </p:txBody>
      </p:sp>
    </p:spTree>
    <p:extLst>
      <p:ext uri="{BB962C8B-B14F-4D97-AF65-F5344CB8AC3E}">
        <p14:creationId xmlns:p14="http://schemas.microsoft.com/office/powerpoint/2010/main" val="230849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arn(inVertic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4E00D-757B-446C-8851-C570FB3DCC4A}"/>
              </a:ext>
            </a:extLst>
          </p:cNvPr>
          <p:cNvSpPr>
            <a:spLocks noGrp="1"/>
          </p:cNvSpPr>
          <p:nvPr>
            <p:ph type="title"/>
          </p:nvPr>
        </p:nvSpPr>
        <p:spPr/>
        <p:txBody>
          <a:bodyPr/>
          <a:lstStyle/>
          <a:p>
            <a:r>
              <a:rPr lang="en-GB" dirty="0"/>
              <a:t>Adler’s View…</a:t>
            </a:r>
          </a:p>
        </p:txBody>
      </p:sp>
      <p:sp>
        <p:nvSpPr>
          <p:cNvPr id="3" name="Content Placeholder 2">
            <a:extLst>
              <a:ext uri="{FF2B5EF4-FFF2-40B4-BE49-F238E27FC236}">
                <a16:creationId xmlns:a16="http://schemas.microsoft.com/office/drawing/2014/main" id="{01CCA177-F18D-4859-909F-9DDDE7872C1D}"/>
              </a:ext>
            </a:extLst>
          </p:cNvPr>
          <p:cNvSpPr>
            <a:spLocks noGrp="1"/>
          </p:cNvSpPr>
          <p:nvPr>
            <p:ph idx="1"/>
          </p:nvPr>
        </p:nvSpPr>
        <p:spPr>
          <a:xfrm>
            <a:off x="1289069" y="2350126"/>
            <a:ext cx="9613861" cy="3599316"/>
          </a:xfrm>
        </p:spPr>
        <p:txBody>
          <a:bodyPr>
            <a:normAutofit lnSpcReduction="10000"/>
          </a:bodyPr>
          <a:lstStyle/>
          <a:p>
            <a:pPr marL="0" indent="0" algn="ctr">
              <a:buNone/>
            </a:pPr>
            <a:r>
              <a:rPr lang="en-GB" dirty="0"/>
              <a:t>Further, the child needs to establish for itself an ecological niche, one in which it is differentiated from others also competing for resources.</a:t>
            </a:r>
          </a:p>
          <a:p>
            <a:pPr marL="0" indent="0">
              <a:buNone/>
            </a:pPr>
            <a:endParaRPr lang="en-GB" dirty="0"/>
          </a:p>
          <a:p>
            <a:pPr marL="0" indent="0" algn="ctr">
              <a:buNone/>
            </a:pPr>
            <a:r>
              <a:rPr lang="en-GB" dirty="0"/>
              <a:t>Who are the competitors?</a:t>
            </a:r>
          </a:p>
          <a:p>
            <a:pPr marL="0" indent="0" algn="ctr">
              <a:buNone/>
            </a:pPr>
            <a:endParaRPr lang="en-GB" dirty="0"/>
          </a:p>
          <a:p>
            <a:pPr marL="0" indent="0" algn="ctr">
              <a:buNone/>
            </a:pPr>
            <a:r>
              <a:rPr lang="en-GB" dirty="0"/>
              <a:t>Differences between children in the one family are as great as between any children chosen at random. Up to 45 % of personality is attributable to environment and 80 to 90% of that is attributed to non-shared within-family influences (Plomin &amp; Daniels, 1987)</a:t>
            </a:r>
          </a:p>
          <a:p>
            <a:endParaRPr lang="en-GB" dirty="0"/>
          </a:p>
        </p:txBody>
      </p:sp>
    </p:spTree>
    <p:extLst>
      <p:ext uri="{BB962C8B-B14F-4D97-AF65-F5344CB8AC3E}">
        <p14:creationId xmlns:p14="http://schemas.microsoft.com/office/powerpoint/2010/main" val="618080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Adler suggests… </a:t>
            </a:r>
          </a:p>
        </p:txBody>
      </p:sp>
      <p:sp>
        <p:nvSpPr>
          <p:cNvPr id="3" name="Content Placeholder 2"/>
          <p:cNvSpPr>
            <a:spLocks noGrp="1"/>
          </p:cNvSpPr>
          <p:nvPr>
            <p:ph idx="1"/>
          </p:nvPr>
        </p:nvSpPr>
        <p:spPr>
          <a:xfrm>
            <a:off x="1417983" y="2336873"/>
            <a:ext cx="8876199" cy="3599316"/>
          </a:xfrm>
        </p:spPr>
        <p:txBody>
          <a:bodyPr/>
          <a:lstStyle/>
          <a:p>
            <a:pPr marL="0" indent="0" algn="ctr">
              <a:buNone/>
            </a:pPr>
            <a:endParaRPr lang="en-GB" dirty="0"/>
          </a:p>
          <a:p>
            <a:pPr marL="0" indent="0" algn="ctr">
              <a:buNone/>
            </a:pPr>
            <a:r>
              <a:rPr lang="en-GB" dirty="0"/>
              <a:t>The strategies adopted for survival aim to differentiate and hence protect the ecological niche. </a:t>
            </a:r>
          </a:p>
          <a:p>
            <a:pPr marL="0" indent="0" algn="ctr">
              <a:buNone/>
            </a:pPr>
            <a:endParaRPr lang="en-GB" dirty="0"/>
          </a:p>
          <a:p>
            <a:pPr marL="0" indent="0" algn="ctr">
              <a:buNone/>
            </a:pPr>
            <a:r>
              <a:rPr lang="en-GB" dirty="0"/>
              <a:t>These strategies may be the origin of motives.</a:t>
            </a:r>
          </a:p>
        </p:txBody>
      </p:sp>
    </p:spTree>
    <p:extLst>
      <p:ext uri="{BB962C8B-B14F-4D97-AF65-F5344CB8AC3E}">
        <p14:creationId xmlns:p14="http://schemas.microsoft.com/office/powerpoint/2010/main" val="1184185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EE2AE-A7C4-4790-BB60-723CB4F5FC4C}"/>
              </a:ext>
            </a:extLst>
          </p:cNvPr>
          <p:cNvSpPr>
            <a:spLocks noGrp="1"/>
          </p:cNvSpPr>
          <p:nvPr>
            <p:ph type="title"/>
          </p:nvPr>
        </p:nvSpPr>
        <p:spPr/>
        <p:txBody>
          <a:bodyPr/>
          <a:lstStyle/>
          <a:p>
            <a:r>
              <a:rPr lang="en-GB" dirty="0"/>
              <a:t>First Born Children….</a:t>
            </a:r>
          </a:p>
        </p:txBody>
      </p:sp>
      <p:sp>
        <p:nvSpPr>
          <p:cNvPr id="3" name="Content Placeholder 2">
            <a:extLst>
              <a:ext uri="{FF2B5EF4-FFF2-40B4-BE49-F238E27FC236}">
                <a16:creationId xmlns:a16="http://schemas.microsoft.com/office/drawing/2014/main" id="{A1002FF0-B90E-440D-A35D-22F337CBF488}"/>
              </a:ext>
            </a:extLst>
          </p:cNvPr>
          <p:cNvSpPr>
            <a:spLocks noGrp="1"/>
          </p:cNvSpPr>
          <p:nvPr>
            <p:ph idx="1"/>
          </p:nvPr>
        </p:nvSpPr>
        <p:spPr>
          <a:xfrm>
            <a:off x="892111" y="2054086"/>
            <a:ext cx="10407778" cy="4678018"/>
          </a:xfrm>
        </p:spPr>
        <p:txBody>
          <a:bodyPr/>
          <a:lstStyle/>
          <a:p>
            <a:pPr marL="0" indent="0" algn="ctr" fontAlgn="base">
              <a:buNone/>
            </a:pPr>
            <a:r>
              <a:rPr lang="en-GB" dirty="0"/>
              <a:t>Prone to perfectionism and need for affirmation</a:t>
            </a:r>
          </a:p>
          <a:p>
            <a:pPr marL="0" indent="0" algn="ctr" fontAlgn="base">
              <a:buNone/>
            </a:pPr>
            <a:endParaRPr lang="en-GB" dirty="0"/>
          </a:p>
          <a:p>
            <a:pPr marL="0" indent="0" algn="ctr" fontAlgn="base">
              <a:buNone/>
            </a:pPr>
            <a:r>
              <a:rPr lang="en-GB" dirty="0"/>
              <a:t>tends to become intellectual, conscientious and dominant in social settings. </a:t>
            </a:r>
          </a:p>
          <a:p>
            <a:pPr marL="0" indent="0" algn="ctr" fontAlgn="base">
              <a:buNone/>
            </a:pPr>
            <a:endParaRPr lang="en-GB" dirty="0"/>
          </a:p>
          <a:p>
            <a:pPr marL="0" indent="0" algn="ctr" fontAlgn="base">
              <a:buNone/>
            </a:pPr>
            <a:r>
              <a:rPr lang="en-GB" dirty="0"/>
              <a:t>Adler attributes this to the child losing the parents' undivided attention and compensating throughout life by working to get it back.</a:t>
            </a:r>
          </a:p>
          <a:p>
            <a:pPr marL="0" indent="0" algn="ctr" fontAlgn="base">
              <a:buNone/>
            </a:pPr>
            <a:r>
              <a:rPr lang="en-GB" dirty="0"/>
              <a:t> </a:t>
            </a:r>
          </a:p>
          <a:p>
            <a:pPr marL="0" indent="0" algn="ctr" fontAlgn="base">
              <a:buNone/>
            </a:pPr>
            <a:r>
              <a:rPr lang="en-GB" dirty="0"/>
              <a:t>In addition, this child may be expected to set an example and be given responsibility for younger siblings.</a:t>
            </a:r>
          </a:p>
          <a:p>
            <a:endParaRPr lang="en-GB" dirty="0"/>
          </a:p>
        </p:txBody>
      </p:sp>
    </p:spTree>
    <p:extLst>
      <p:ext uri="{BB962C8B-B14F-4D97-AF65-F5344CB8AC3E}">
        <p14:creationId xmlns:p14="http://schemas.microsoft.com/office/powerpoint/2010/main" val="50519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971A4-3E46-401B-A9CF-E293FE0DC441}"/>
              </a:ext>
            </a:extLst>
          </p:cNvPr>
          <p:cNvSpPr>
            <a:spLocks noGrp="1"/>
          </p:cNvSpPr>
          <p:nvPr>
            <p:ph type="title"/>
          </p:nvPr>
        </p:nvSpPr>
        <p:spPr/>
        <p:txBody>
          <a:bodyPr/>
          <a:lstStyle/>
          <a:p>
            <a:r>
              <a:rPr lang="en-GB" dirty="0"/>
              <a:t>First Born Children…</a:t>
            </a:r>
          </a:p>
        </p:txBody>
      </p:sp>
      <p:sp>
        <p:nvSpPr>
          <p:cNvPr id="3" name="Content Placeholder 2">
            <a:extLst>
              <a:ext uri="{FF2B5EF4-FFF2-40B4-BE49-F238E27FC236}">
                <a16:creationId xmlns:a16="http://schemas.microsoft.com/office/drawing/2014/main" id="{48DCFD37-876C-436F-A686-490E5C3F92D1}"/>
              </a:ext>
            </a:extLst>
          </p:cNvPr>
          <p:cNvSpPr>
            <a:spLocks noGrp="1"/>
          </p:cNvSpPr>
          <p:nvPr>
            <p:ph idx="1"/>
          </p:nvPr>
        </p:nvSpPr>
        <p:spPr/>
        <p:txBody>
          <a:bodyPr/>
          <a:lstStyle/>
          <a:p>
            <a:pPr marL="0" indent="0" algn="ctr">
              <a:buNone/>
            </a:pPr>
            <a:r>
              <a:rPr lang="en-GB" dirty="0"/>
              <a:t>Eldest children are more conscientious and seek parental favour through acting as surrogate parents toward younger siblings. They are more responsible, conservative, and defensive (</a:t>
            </a:r>
            <a:r>
              <a:rPr lang="en-GB" dirty="0" err="1"/>
              <a:t>Sulloway</a:t>
            </a:r>
            <a:r>
              <a:rPr lang="en-GB" dirty="0"/>
              <a:t>, 1996).</a:t>
            </a:r>
          </a:p>
          <a:p>
            <a:pPr marL="0" indent="0" algn="ctr">
              <a:buNone/>
            </a:pPr>
            <a:endParaRPr lang="en-GB" dirty="0"/>
          </a:p>
          <a:p>
            <a:pPr marL="0" indent="0" algn="ctr">
              <a:buNone/>
            </a:pPr>
            <a:r>
              <a:rPr lang="en-GB" i="1" dirty="0"/>
              <a:t>"I'll be safe if I can control the resources." </a:t>
            </a:r>
          </a:p>
          <a:p>
            <a:pPr marL="0" indent="0" algn="ctr">
              <a:buNone/>
            </a:pPr>
            <a:endParaRPr lang="en-GB" i="1" dirty="0"/>
          </a:p>
          <a:p>
            <a:pPr marL="0" indent="0" algn="ctr">
              <a:buNone/>
            </a:pPr>
            <a:r>
              <a:rPr lang="en-GB" dirty="0"/>
              <a:t>From this strategy it is possible to see the </a:t>
            </a:r>
            <a:r>
              <a:rPr lang="en-GB" i="1" dirty="0"/>
              <a:t>need for power</a:t>
            </a:r>
            <a:r>
              <a:rPr lang="en-GB" dirty="0"/>
              <a:t> emerging.</a:t>
            </a:r>
          </a:p>
          <a:p>
            <a:endParaRPr lang="en-GB" dirty="0"/>
          </a:p>
        </p:txBody>
      </p:sp>
    </p:spTree>
    <p:extLst>
      <p:ext uri="{BB962C8B-B14F-4D97-AF65-F5344CB8AC3E}">
        <p14:creationId xmlns:p14="http://schemas.microsoft.com/office/powerpoint/2010/main" val="3003522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DDD3B-AB42-419F-93B5-E8CCB7D5BC48}"/>
              </a:ext>
            </a:extLst>
          </p:cNvPr>
          <p:cNvSpPr>
            <a:spLocks noGrp="1"/>
          </p:cNvSpPr>
          <p:nvPr>
            <p:ph type="title"/>
          </p:nvPr>
        </p:nvSpPr>
        <p:spPr/>
        <p:txBody>
          <a:bodyPr/>
          <a:lstStyle/>
          <a:p>
            <a:r>
              <a:rPr lang="en-GB" dirty="0"/>
              <a:t>Second Born – Middle Children…</a:t>
            </a:r>
          </a:p>
        </p:txBody>
      </p:sp>
      <p:sp>
        <p:nvSpPr>
          <p:cNvPr id="3" name="Content Placeholder 2">
            <a:extLst>
              <a:ext uri="{FF2B5EF4-FFF2-40B4-BE49-F238E27FC236}">
                <a16:creationId xmlns:a16="http://schemas.microsoft.com/office/drawing/2014/main" id="{BBB6FEE7-C735-47D3-8D0F-0A0354DF45FC}"/>
              </a:ext>
            </a:extLst>
          </p:cNvPr>
          <p:cNvSpPr>
            <a:spLocks noGrp="1"/>
          </p:cNvSpPr>
          <p:nvPr>
            <p:ph idx="1"/>
          </p:nvPr>
        </p:nvSpPr>
        <p:spPr>
          <a:xfrm>
            <a:off x="680321" y="1736035"/>
            <a:ext cx="10637036" cy="4837043"/>
          </a:xfrm>
        </p:spPr>
        <p:txBody>
          <a:bodyPr>
            <a:normAutofit lnSpcReduction="10000"/>
          </a:bodyPr>
          <a:lstStyle/>
          <a:p>
            <a:pPr marL="0" indent="0" fontAlgn="base">
              <a:buNone/>
            </a:pPr>
            <a:endParaRPr lang="en-GB" dirty="0"/>
          </a:p>
          <a:p>
            <a:pPr marL="0" indent="0" algn="ctr" fontAlgn="base">
              <a:buNone/>
            </a:pPr>
            <a:r>
              <a:rPr lang="en-GB" dirty="0"/>
              <a:t>Since there is always someone who was there first, this child may grow to be more competitive, rebellious and consistent in attempting to be best.</a:t>
            </a:r>
          </a:p>
          <a:p>
            <a:pPr marL="0" indent="0" algn="ctr" fontAlgn="base">
              <a:buNone/>
            </a:pPr>
            <a:endParaRPr lang="en-GB" dirty="0"/>
          </a:p>
          <a:p>
            <a:pPr marL="0" indent="0" algn="ctr" fontAlgn="base">
              <a:buNone/>
            </a:pPr>
            <a:r>
              <a:rPr lang="en-GB" dirty="0"/>
              <a:t>…may struggle with figuring out their place in the family and, later, in the world. </a:t>
            </a:r>
          </a:p>
          <a:p>
            <a:pPr marL="0" indent="0" algn="ctr" fontAlgn="base">
              <a:buNone/>
            </a:pPr>
            <a:endParaRPr lang="en-GB" dirty="0"/>
          </a:p>
          <a:p>
            <a:pPr marL="0" indent="0" algn="ctr" fontAlgn="base">
              <a:buNone/>
            </a:pPr>
            <a:r>
              <a:rPr lang="en-GB" dirty="0"/>
              <a:t>…are eager for parental praise and thus tend to develop gifts in the arts, sports or academia in order to accomplish this goal. </a:t>
            </a:r>
          </a:p>
          <a:p>
            <a:pPr marL="0" indent="0" algn="ctr" fontAlgn="base">
              <a:buNone/>
            </a:pPr>
            <a:endParaRPr lang="en-GB" dirty="0"/>
          </a:p>
          <a:p>
            <a:pPr marL="0" indent="0" algn="ctr" fontAlgn="base">
              <a:buNone/>
            </a:pPr>
            <a:r>
              <a:rPr lang="en-GB" dirty="0"/>
              <a:t>Due to their "middle" status, they also may be the most flexible and diplomatic members of the family.</a:t>
            </a:r>
          </a:p>
          <a:p>
            <a:endParaRPr lang="en-GB" dirty="0"/>
          </a:p>
        </p:txBody>
      </p:sp>
    </p:spTree>
    <p:extLst>
      <p:ext uri="{BB962C8B-B14F-4D97-AF65-F5344CB8AC3E}">
        <p14:creationId xmlns:p14="http://schemas.microsoft.com/office/powerpoint/2010/main" val="2396309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1000"/>
                                        <p:tgtEl>
                                          <p:spTgt spid="3">
                                            <p:txEl>
                                              <p:pRg st="7" end="7"/>
                                            </p:txEl>
                                          </p:spTgt>
                                        </p:tgtEl>
                                      </p:cBhvr>
                                    </p:animEffect>
                                    <p:anim calcmode="lin" valueType="num">
                                      <p:cBhvr>
                                        <p:cTn id="2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897DB-F029-442E-B312-A4B9306B2163}"/>
              </a:ext>
            </a:extLst>
          </p:cNvPr>
          <p:cNvSpPr>
            <a:spLocks noGrp="1"/>
          </p:cNvSpPr>
          <p:nvPr>
            <p:ph type="title"/>
          </p:nvPr>
        </p:nvSpPr>
        <p:spPr/>
        <p:txBody>
          <a:bodyPr/>
          <a:lstStyle/>
          <a:p>
            <a:r>
              <a:rPr lang="en-GB" dirty="0"/>
              <a:t>Second Born – Middle Children…</a:t>
            </a:r>
          </a:p>
        </p:txBody>
      </p:sp>
      <p:sp>
        <p:nvSpPr>
          <p:cNvPr id="3" name="Content Placeholder 2">
            <a:extLst>
              <a:ext uri="{FF2B5EF4-FFF2-40B4-BE49-F238E27FC236}">
                <a16:creationId xmlns:a16="http://schemas.microsoft.com/office/drawing/2014/main" id="{FF32EB16-E6CF-48A4-ADB1-1CCA289CEAE0}"/>
              </a:ext>
            </a:extLst>
          </p:cNvPr>
          <p:cNvSpPr>
            <a:spLocks noGrp="1"/>
          </p:cNvSpPr>
          <p:nvPr>
            <p:ph idx="1"/>
          </p:nvPr>
        </p:nvSpPr>
        <p:spPr/>
        <p:txBody>
          <a:bodyPr/>
          <a:lstStyle/>
          <a:p>
            <a:pPr marL="0" indent="0" algn="ctr">
              <a:buNone/>
            </a:pPr>
            <a:r>
              <a:rPr lang="en-GB" dirty="0"/>
              <a:t>Middle children have broader interests, have lower self-esteem and tend to be more independent, innovative, risk tolerant, rebellious and open to experience (Kennedy, 1989; Kidwell, 1982).</a:t>
            </a:r>
          </a:p>
          <a:p>
            <a:pPr marL="0" indent="0" algn="ctr">
              <a:buNone/>
            </a:pPr>
            <a:endParaRPr lang="en-GB" dirty="0"/>
          </a:p>
          <a:p>
            <a:pPr marL="0" indent="0" algn="ctr">
              <a:buNone/>
            </a:pPr>
            <a:r>
              <a:rPr lang="en-GB" dirty="0"/>
              <a:t> </a:t>
            </a:r>
            <a:r>
              <a:rPr lang="en-GB" i="1" dirty="0"/>
              <a:t>"I feel safe if I can prove my own competence and independence". </a:t>
            </a:r>
          </a:p>
          <a:p>
            <a:pPr marL="0" indent="0" algn="ctr">
              <a:buNone/>
            </a:pPr>
            <a:endParaRPr lang="en-GB" i="1" dirty="0"/>
          </a:p>
          <a:p>
            <a:pPr marL="0" indent="0" algn="ctr">
              <a:buNone/>
            </a:pPr>
            <a:r>
              <a:rPr lang="en-GB" dirty="0"/>
              <a:t>This strategy may lead to the motive of ’need for achievement’</a:t>
            </a:r>
          </a:p>
        </p:txBody>
      </p:sp>
    </p:spTree>
    <p:extLst>
      <p:ext uri="{BB962C8B-B14F-4D97-AF65-F5344CB8AC3E}">
        <p14:creationId xmlns:p14="http://schemas.microsoft.com/office/powerpoint/2010/main" val="3292193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circle(in)">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E7135-4BA6-466D-BA10-BAD6735BBC44}"/>
              </a:ext>
            </a:extLst>
          </p:cNvPr>
          <p:cNvSpPr>
            <a:spLocks noGrp="1"/>
          </p:cNvSpPr>
          <p:nvPr>
            <p:ph type="title"/>
          </p:nvPr>
        </p:nvSpPr>
        <p:spPr/>
        <p:txBody>
          <a:bodyPr/>
          <a:lstStyle/>
          <a:p>
            <a:r>
              <a:rPr lang="en-GB" dirty="0"/>
              <a:t>Youngest Child…</a:t>
            </a:r>
          </a:p>
        </p:txBody>
      </p:sp>
      <p:sp>
        <p:nvSpPr>
          <p:cNvPr id="3" name="Content Placeholder 2">
            <a:extLst>
              <a:ext uri="{FF2B5EF4-FFF2-40B4-BE49-F238E27FC236}">
                <a16:creationId xmlns:a16="http://schemas.microsoft.com/office/drawing/2014/main" id="{37EA3C01-9EB6-4E01-9261-4E28AB008B56}"/>
              </a:ext>
            </a:extLst>
          </p:cNvPr>
          <p:cNvSpPr>
            <a:spLocks noGrp="1"/>
          </p:cNvSpPr>
          <p:nvPr>
            <p:ph idx="1"/>
          </p:nvPr>
        </p:nvSpPr>
        <p:spPr>
          <a:xfrm>
            <a:off x="680321" y="2080590"/>
            <a:ext cx="9613861" cy="4492487"/>
          </a:xfrm>
        </p:spPr>
        <p:txBody>
          <a:bodyPr>
            <a:normAutofit/>
          </a:bodyPr>
          <a:lstStyle/>
          <a:p>
            <a:pPr marL="0" indent="0" fontAlgn="base">
              <a:buNone/>
            </a:pPr>
            <a:endParaRPr lang="en-GB" dirty="0"/>
          </a:p>
          <a:p>
            <a:pPr marL="0" indent="0" algn="ctr" fontAlgn="base">
              <a:buNone/>
            </a:pPr>
            <a:r>
              <a:rPr lang="en-GB" dirty="0"/>
              <a:t>…may be dependent and selfish due to always being taken care of by family members. </a:t>
            </a:r>
          </a:p>
          <a:p>
            <a:pPr marL="0" indent="0" algn="ctr" fontAlgn="base">
              <a:buNone/>
            </a:pPr>
            <a:endParaRPr lang="en-GB" dirty="0"/>
          </a:p>
          <a:p>
            <a:pPr marL="0" indent="0" algn="ctr" fontAlgn="base">
              <a:buNone/>
            </a:pPr>
            <a:r>
              <a:rPr lang="en-GB" dirty="0"/>
              <a:t>However, this child may also possess positive traits of confidence, ability to have fun and comfort at entertaining others. </a:t>
            </a:r>
          </a:p>
          <a:p>
            <a:pPr marL="0" indent="0" algn="ctr" fontAlgn="base">
              <a:buNone/>
            </a:pPr>
            <a:endParaRPr lang="en-GB" dirty="0"/>
          </a:p>
          <a:p>
            <a:pPr marL="0" indent="0" algn="ctr" fontAlgn="base">
              <a:buNone/>
            </a:pPr>
            <a:r>
              <a:rPr lang="en-GB" dirty="0"/>
              <a:t>…less ambitious, less conscientious, and more socially oriented. </a:t>
            </a:r>
          </a:p>
          <a:p>
            <a:pPr marL="0" indent="0" fontAlgn="base">
              <a:buNone/>
            </a:pPr>
            <a:endParaRPr lang="en-GB" dirty="0"/>
          </a:p>
        </p:txBody>
      </p:sp>
    </p:spTree>
    <p:extLst>
      <p:ext uri="{BB962C8B-B14F-4D97-AF65-F5344CB8AC3E}">
        <p14:creationId xmlns:p14="http://schemas.microsoft.com/office/powerpoint/2010/main" val="288268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 calcmode="lin" valueType="num">
                                      <p:cBhvr>
                                        <p:cTn id="1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p:cTn id="21"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2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60458-A365-4133-A588-38D33F388851}"/>
              </a:ext>
            </a:extLst>
          </p:cNvPr>
          <p:cNvSpPr>
            <a:spLocks noGrp="1"/>
          </p:cNvSpPr>
          <p:nvPr>
            <p:ph type="title"/>
          </p:nvPr>
        </p:nvSpPr>
        <p:spPr/>
        <p:txBody>
          <a:bodyPr/>
          <a:lstStyle/>
          <a:p>
            <a:r>
              <a:rPr lang="en-GB" dirty="0"/>
              <a:t>Youngest Child…</a:t>
            </a:r>
          </a:p>
        </p:txBody>
      </p:sp>
      <p:sp>
        <p:nvSpPr>
          <p:cNvPr id="3" name="Content Placeholder 2">
            <a:extLst>
              <a:ext uri="{FF2B5EF4-FFF2-40B4-BE49-F238E27FC236}">
                <a16:creationId xmlns:a16="http://schemas.microsoft.com/office/drawing/2014/main" id="{F831BAB7-D3BB-44DA-9DD7-5D3DC413F3E3}"/>
              </a:ext>
            </a:extLst>
          </p:cNvPr>
          <p:cNvSpPr>
            <a:spLocks noGrp="1"/>
          </p:cNvSpPr>
          <p:nvPr>
            <p:ph idx="1"/>
          </p:nvPr>
        </p:nvSpPr>
        <p:spPr>
          <a:xfrm>
            <a:off x="856570" y="1834166"/>
            <a:ext cx="10478860" cy="4844930"/>
          </a:xfrm>
        </p:spPr>
        <p:txBody>
          <a:bodyPr>
            <a:normAutofit/>
          </a:bodyPr>
          <a:lstStyle/>
          <a:p>
            <a:pPr marL="0" indent="0" algn="ctr">
              <a:buNone/>
            </a:pPr>
            <a:endParaRPr lang="en-GB" dirty="0"/>
          </a:p>
          <a:p>
            <a:pPr marL="0" indent="0" algn="ctr">
              <a:buNone/>
            </a:pPr>
            <a:r>
              <a:rPr lang="en-GB" dirty="0"/>
              <a:t>They are sometimes described as popular, easy going, lazy or spoilt.</a:t>
            </a:r>
          </a:p>
          <a:p>
            <a:pPr marL="0" indent="0" algn="ctr">
              <a:buNone/>
            </a:pPr>
            <a:endParaRPr lang="en-GB" dirty="0"/>
          </a:p>
          <a:p>
            <a:pPr marL="0" indent="0" algn="ctr">
              <a:buNone/>
            </a:pPr>
            <a:r>
              <a:rPr lang="en-GB" dirty="0"/>
              <a:t> Last-</a:t>
            </a:r>
            <a:r>
              <a:rPr lang="en-GB" dirty="0" err="1"/>
              <a:t>borns</a:t>
            </a:r>
            <a:r>
              <a:rPr lang="en-GB" dirty="0"/>
              <a:t> often enjoy considerable parental investment, though without the burden of parental expectations of 'success’ (which is placed on firstborns). </a:t>
            </a:r>
          </a:p>
          <a:p>
            <a:pPr marL="0" indent="0" algn="ctr">
              <a:buNone/>
            </a:pPr>
            <a:endParaRPr lang="en-GB" dirty="0"/>
          </a:p>
          <a:p>
            <a:pPr marL="0" indent="0" algn="ctr">
              <a:buNone/>
            </a:pPr>
            <a:r>
              <a:rPr lang="en-GB" i="1" dirty="0"/>
              <a:t>"I feel safe if I can be loved“</a:t>
            </a:r>
          </a:p>
          <a:p>
            <a:pPr marL="0" indent="0" algn="ctr">
              <a:buNone/>
            </a:pPr>
            <a:endParaRPr lang="en-GB" dirty="0"/>
          </a:p>
          <a:p>
            <a:pPr marL="0" indent="0" algn="ctr">
              <a:buNone/>
            </a:pPr>
            <a:r>
              <a:rPr lang="en-GB" dirty="0"/>
              <a:t>Hence the last-</a:t>
            </a:r>
            <a:r>
              <a:rPr lang="en-GB" dirty="0" err="1"/>
              <a:t>born's</a:t>
            </a:r>
            <a:r>
              <a:rPr lang="en-GB" dirty="0"/>
              <a:t> anxiety, and motive, is fear of rejection</a:t>
            </a:r>
          </a:p>
        </p:txBody>
      </p:sp>
    </p:spTree>
    <p:extLst>
      <p:ext uri="{BB962C8B-B14F-4D97-AF65-F5344CB8AC3E}">
        <p14:creationId xmlns:p14="http://schemas.microsoft.com/office/powerpoint/2010/main" val="608505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2000"/>
                                        <p:tgtEl>
                                          <p:spTgt spid="3">
                                            <p:txEl>
                                              <p:pRg st="3" end="3"/>
                                            </p:txEl>
                                          </p:spTgt>
                                        </p:tgtEl>
                                      </p:cBhvr>
                                    </p:animEffect>
                                    <p:anim calcmode="lin" valueType="num">
                                      <p:cBhvr>
                                        <p:cTn id="15"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2000"/>
                                        <p:tgtEl>
                                          <p:spTgt spid="3">
                                            <p:txEl>
                                              <p:pRg st="5" end="5"/>
                                            </p:txEl>
                                          </p:spTgt>
                                        </p:tgtEl>
                                      </p:cBhvr>
                                    </p:animEffect>
                                    <p:anim calcmode="lin" valueType="num">
                                      <p:cBhvr>
                                        <p:cTn id="2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2000"/>
                                        <p:tgtEl>
                                          <p:spTgt spid="3">
                                            <p:txEl>
                                              <p:pRg st="7" end="7"/>
                                            </p:txEl>
                                          </p:spTgt>
                                        </p:tgtEl>
                                      </p:cBhvr>
                                    </p:animEffect>
                                    <p:anim calcmode="lin" valueType="num">
                                      <p:cBhvr>
                                        <p:cTn id="29"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4F60F-F477-413F-B164-82D6EFDAC749}"/>
              </a:ext>
            </a:extLst>
          </p:cNvPr>
          <p:cNvSpPr>
            <a:spLocks noGrp="1"/>
          </p:cNvSpPr>
          <p:nvPr>
            <p:ph type="title"/>
          </p:nvPr>
        </p:nvSpPr>
        <p:spPr/>
        <p:txBody>
          <a:bodyPr/>
          <a:lstStyle/>
          <a:p>
            <a:r>
              <a:rPr lang="en-GB" dirty="0"/>
              <a:t>Adler also believed….</a:t>
            </a:r>
          </a:p>
        </p:txBody>
      </p:sp>
      <p:sp>
        <p:nvSpPr>
          <p:cNvPr id="3" name="Content Placeholder 2">
            <a:extLst>
              <a:ext uri="{FF2B5EF4-FFF2-40B4-BE49-F238E27FC236}">
                <a16:creationId xmlns:a16="http://schemas.microsoft.com/office/drawing/2014/main" id="{2F55D365-CB97-45BF-B2F3-7AF9D51B9FFE}"/>
              </a:ext>
            </a:extLst>
          </p:cNvPr>
          <p:cNvSpPr>
            <a:spLocks noGrp="1"/>
          </p:cNvSpPr>
          <p:nvPr>
            <p:ph idx="1"/>
          </p:nvPr>
        </p:nvSpPr>
        <p:spPr>
          <a:xfrm>
            <a:off x="594056" y="1925315"/>
            <a:ext cx="10782809" cy="4558748"/>
          </a:xfrm>
        </p:spPr>
        <p:txBody>
          <a:bodyPr>
            <a:normAutofit fontScale="92500" lnSpcReduction="10000"/>
          </a:bodyPr>
          <a:lstStyle/>
          <a:p>
            <a:pPr marL="0" indent="0" algn="ctr">
              <a:buNone/>
            </a:pPr>
            <a:r>
              <a:rPr lang="en-GB" dirty="0"/>
              <a:t>…that first born children </a:t>
            </a:r>
          </a:p>
          <a:p>
            <a:pPr marL="0" indent="0" algn="ctr">
              <a:buNone/>
            </a:pPr>
            <a:r>
              <a:rPr lang="en-GB" dirty="0"/>
              <a:t>may feel inferior and may even develop inferiority complex once their younger sibling arrives. </a:t>
            </a:r>
          </a:p>
          <a:p>
            <a:pPr marL="0" indent="0" algn="ctr">
              <a:buNone/>
            </a:pPr>
            <a:endParaRPr lang="en-GB" dirty="0"/>
          </a:p>
          <a:p>
            <a:pPr marL="0" indent="0" algn="ctr">
              <a:buNone/>
            </a:pPr>
            <a:r>
              <a:rPr lang="en-GB" dirty="0"/>
              <a:t>…that middle born children</a:t>
            </a:r>
          </a:p>
          <a:p>
            <a:pPr marL="0" indent="0" algn="ctr">
              <a:buNone/>
            </a:pPr>
            <a:r>
              <a:rPr lang="en-GB" dirty="0"/>
              <a:t>on the other hand, are not as pampered as their older or younger sibling, but they have a sense of superiority to dethrone their older sibling in a healthy competition. Thus they have the greatest potential to be successful in life. </a:t>
            </a:r>
          </a:p>
          <a:p>
            <a:pPr marL="0" indent="0" algn="ctr">
              <a:buNone/>
            </a:pPr>
            <a:endParaRPr lang="en-GB" dirty="0"/>
          </a:p>
          <a:p>
            <a:pPr marL="0" indent="0" algn="ctr">
              <a:buNone/>
            </a:pPr>
            <a:r>
              <a:rPr lang="en-GB" dirty="0"/>
              <a:t>…that youngest born children </a:t>
            </a:r>
          </a:p>
          <a:p>
            <a:pPr marL="0" indent="0" algn="ctr">
              <a:buNone/>
            </a:pPr>
            <a:r>
              <a:rPr lang="en-GB" dirty="0"/>
              <a:t>may feel like they have the least power to influence other members of the family. Because they are often the most pampered, they may develop personality problems of inferiority just like the first born.</a:t>
            </a:r>
          </a:p>
          <a:p>
            <a:endParaRPr lang="en-GB" dirty="0"/>
          </a:p>
        </p:txBody>
      </p:sp>
    </p:spTree>
    <p:extLst>
      <p:ext uri="{BB962C8B-B14F-4D97-AF65-F5344CB8AC3E}">
        <p14:creationId xmlns:p14="http://schemas.microsoft.com/office/powerpoint/2010/main" val="2237340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ipe(down)">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wipe(down)">
                                      <p:cBhvr>
                                        <p:cTn id="26" dur="5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1000"/>
                                        <p:tgtEl>
                                          <p:spTgt spid="3">
                                            <p:txEl>
                                              <p:pRg st="6" end="6"/>
                                            </p:txEl>
                                          </p:spTgt>
                                        </p:tgtEl>
                                      </p:cBhvr>
                                    </p:animEffect>
                                    <p:anim calcmode="lin" valueType="num">
                                      <p:cBhvr>
                                        <p:cTn id="3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wipe(down)">
                                      <p:cBhvr>
                                        <p:cTn id="3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C0970-98CE-40A9-B02F-F378FB7D59F0}"/>
              </a:ext>
            </a:extLst>
          </p:cNvPr>
          <p:cNvSpPr>
            <a:spLocks noGrp="1"/>
          </p:cNvSpPr>
          <p:nvPr>
            <p:ph type="title"/>
          </p:nvPr>
        </p:nvSpPr>
        <p:spPr/>
        <p:txBody>
          <a:bodyPr/>
          <a:lstStyle/>
          <a:p>
            <a:r>
              <a:rPr lang="en-GB" dirty="0"/>
              <a:t>Only Children</a:t>
            </a:r>
          </a:p>
        </p:txBody>
      </p:sp>
      <p:sp>
        <p:nvSpPr>
          <p:cNvPr id="3" name="Content Placeholder 2">
            <a:extLst>
              <a:ext uri="{FF2B5EF4-FFF2-40B4-BE49-F238E27FC236}">
                <a16:creationId xmlns:a16="http://schemas.microsoft.com/office/drawing/2014/main" id="{220B12A6-0BB3-474B-AFBA-0F61EA5401F3}"/>
              </a:ext>
            </a:extLst>
          </p:cNvPr>
          <p:cNvSpPr>
            <a:spLocks noGrp="1"/>
          </p:cNvSpPr>
          <p:nvPr>
            <p:ph idx="1"/>
          </p:nvPr>
        </p:nvSpPr>
        <p:spPr>
          <a:xfrm>
            <a:off x="1382686" y="2389881"/>
            <a:ext cx="9613861" cy="4143440"/>
          </a:xfrm>
        </p:spPr>
        <p:txBody>
          <a:bodyPr/>
          <a:lstStyle/>
          <a:p>
            <a:pPr marL="0" indent="0" algn="ctr">
              <a:buNone/>
            </a:pPr>
            <a:r>
              <a:rPr lang="en-GB" dirty="0"/>
              <a:t>…do not have to share their parents' attention. </a:t>
            </a:r>
          </a:p>
          <a:p>
            <a:pPr marL="0" indent="0" algn="ctr">
              <a:buNone/>
            </a:pPr>
            <a:endParaRPr lang="en-GB" dirty="0"/>
          </a:p>
          <a:p>
            <a:pPr marL="0" indent="0" algn="ctr">
              <a:buNone/>
            </a:pPr>
            <a:r>
              <a:rPr lang="en-GB" dirty="0"/>
              <a:t>…may have a hard time when they are told no, and school may be a difficult transition as they are not the sole focus of the teacher. </a:t>
            </a:r>
          </a:p>
          <a:p>
            <a:pPr marL="0" indent="0" algn="ctr">
              <a:buNone/>
            </a:pPr>
            <a:endParaRPr lang="en-GB" dirty="0"/>
          </a:p>
          <a:p>
            <a:pPr marL="0" indent="0" algn="ctr">
              <a:buNone/>
            </a:pPr>
            <a:r>
              <a:rPr lang="en-GB" dirty="0"/>
              <a:t>On a positive note, Adler believed that, compared to others their age, only children tend to be more mature, feel more comfortable around adults and even do better in intellectual and creative pursuits.</a:t>
            </a:r>
          </a:p>
          <a:p>
            <a:endParaRPr lang="en-GB" dirty="0"/>
          </a:p>
        </p:txBody>
      </p:sp>
    </p:spTree>
    <p:extLst>
      <p:ext uri="{BB962C8B-B14F-4D97-AF65-F5344CB8AC3E}">
        <p14:creationId xmlns:p14="http://schemas.microsoft.com/office/powerpoint/2010/main" val="285516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03F55-BECA-4A2F-82B2-4058CF7F6B2B}"/>
              </a:ext>
            </a:extLst>
          </p:cNvPr>
          <p:cNvSpPr>
            <a:spLocks noGrp="1"/>
          </p:cNvSpPr>
          <p:nvPr>
            <p:ph type="title"/>
          </p:nvPr>
        </p:nvSpPr>
        <p:spPr/>
        <p:txBody>
          <a:bodyPr/>
          <a:lstStyle/>
          <a:p>
            <a:r>
              <a:rPr lang="en-GB" dirty="0"/>
              <a:t>Other Family Situations…</a:t>
            </a:r>
          </a:p>
        </p:txBody>
      </p:sp>
      <p:sp>
        <p:nvSpPr>
          <p:cNvPr id="3" name="Content Placeholder 2">
            <a:extLst>
              <a:ext uri="{FF2B5EF4-FFF2-40B4-BE49-F238E27FC236}">
                <a16:creationId xmlns:a16="http://schemas.microsoft.com/office/drawing/2014/main" id="{2525E79E-A74D-4B01-9E80-8A7039618923}"/>
              </a:ext>
            </a:extLst>
          </p:cNvPr>
          <p:cNvSpPr>
            <a:spLocks noGrp="1"/>
          </p:cNvSpPr>
          <p:nvPr>
            <p:ph idx="1"/>
          </p:nvPr>
        </p:nvSpPr>
        <p:spPr>
          <a:xfrm>
            <a:off x="680321" y="1973073"/>
            <a:ext cx="10822566" cy="4518992"/>
          </a:xfrm>
        </p:spPr>
        <p:txBody>
          <a:bodyPr>
            <a:normAutofit lnSpcReduction="10000"/>
          </a:bodyPr>
          <a:lstStyle/>
          <a:p>
            <a:pPr marL="0" indent="0" algn="ctr" fontAlgn="base">
              <a:buNone/>
            </a:pPr>
            <a:r>
              <a:rPr lang="en-GB" dirty="0"/>
              <a:t>With twins…</a:t>
            </a:r>
          </a:p>
          <a:p>
            <a:pPr marL="0" indent="0" algn="ctr" fontAlgn="base">
              <a:buNone/>
            </a:pPr>
            <a:r>
              <a:rPr lang="en-GB" dirty="0"/>
              <a:t>one is usually seen as the older and is stronger and more active. This one often becomes the leader, though both may develop identity problems due to being treated as one unit instead of two people. </a:t>
            </a:r>
          </a:p>
          <a:p>
            <a:pPr marL="0" indent="0" algn="ctr" fontAlgn="base">
              <a:buNone/>
            </a:pPr>
            <a:endParaRPr lang="en-GB" dirty="0"/>
          </a:p>
          <a:p>
            <a:pPr marL="0" indent="0" algn="ctr" fontAlgn="base">
              <a:buNone/>
            </a:pPr>
            <a:r>
              <a:rPr lang="en-GB" dirty="0"/>
              <a:t>With an only boy among girls… </a:t>
            </a:r>
          </a:p>
          <a:p>
            <a:pPr marL="0" indent="0" algn="ctr" fontAlgn="base">
              <a:buNone/>
            </a:pPr>
            <a:r>
              <a:rPr lang="en-GB" dirty="0"/>
              <a:t>He suggests this boy may develop into an adult who is always trying to prove his manhood or, conversely, may become effeminate. </a:t>
            </a:r>
          </a:p>
          <a:p>
            <a:pPr marL="0" indent="0" algn="ctr" fontAlgn="base">
              <a:buNone/>
            </a:pPr>
            <a:endParaRPr lang="en-GB" dirty="0"/>
          </a:p>
          <a:p>
            <a:pPr marL="0" indent="0" algn="ctr" fontAlgn="base">
              <a:buNone/>
            </a:pPr>
            <a:r>
              <a:rPr lang="en-GB" dirty="0"/>
              <a:t>An only girl among boys… </a:t>
            </a:r>
          </a:p>
          <a:p>
            <a:pPr marL="0" indent="0" algn="ctr" fontAlgn="base">
              <a:buNone/>
            </a:pPr>
            <a:r>
              <a:rPr lang="en-GB" dirty="0"/>
              <a:t>may become very feminine or, attempting to outdo the boys, may become a tomboy. She may tend to work hard to please her father.</a:t>
            </a:r>
          </a:p>
          <a:p>
            <a:endParaRPr lang="en-GB" dirty="0"/>
          </a:p>
        </p:txBody>
      </p:sp>
    </p:spTree>
    <p:extLst>
      <p:ext uri="{BB962C8B-B14F-4D97-AF65-F5344CB8AC3E}">
        <p14:creationId xmlns:p14="http://schemas.microsoft.com/office/powerpoint/2010/main" val="4107430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000"/>
                                        <p:tgtEl>
                                          <p:spTgt spid="3">
                                            <p:txEl>
                                              <p:pRg st="6" end="6"/>
                                            </p:txEl>
                                          </p:spTgt>
                                        </p:tgtEl>
                                      </p:cBhvr>
                                    </p:animEffect>
                                    <p:anim calcmode="lin" valueType="num">
                                      <p:cBhvr>
                                        <p:cTn id="3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C2D76-E54E-4BD6-8666-DF26BA516988}"/>
              </a:ext>
            </a:extLst>
          </p:cNvPr>
          <p:cNvSpPr>
            <a:spLocks noGrp="1"/>
          </p:cNvSpPr>
          <p:nvPr>
            <p:ph type="title"/>
          </p:nvPr>
        </p:nvSpPr>
        <p:spPr/>
        <p:txBody>
          <a:bodyPr/>
          <a:lstStyle/>
          <a:p>
            <a:r>
              <a:rPr lang="en-GB" dirty="0"/>
              <a:t>Adler Acknowledges… </a:t>
            </a:r>
          </a:p>
        </p:txBody>
      </p:sp>
      <p:sp>
        <p:nvSpPr>
          <p:cNvPr id="3" name="Content Placeholder 2">
            <a:extLst>
              <a:ext uri="{FF2B5EF4-FFF2-40B4-BE49-F238E27FC236}">
                <a16:creationId xmlns:a16="http://schemas.microsoft.com/office/drawing/2014/main" id="{AAB11625-E9F8-43D2-AD89-F2FC9E211693}"/>
              </a:ext>
            </a:extLst>
          </p:cNvPr>
          <p:cNvSpPr>
            <a:spLocks noGrp="1"/>
          </p:cNvSpPr>
          <p:nvPr>
            <p:ph idx="1"/>
          </p:nvPr>
        </p:nvSpPr>
        <p:spPr>
          <a:xfrm>
            <a:off x="1223785" y="2336873"/>
            <a:ext cx="9613861" cy="3599316"/>
          </a:xfrm>
        </p:spPr>
        <p:txBody>
          <a:bodyPr/>
          <a:lstStyle/>
          <a:p>
            <a:pPr marL="0" indent="0" algn="ctr">
              <a:buNone/>
            </a:pPr>
            <a:r>
              <a:rPr lang="en-GB" dirty="0"/>
              <a:t>…that for some people birth order may not be as significant an influence as parental attitudes, gender roles or socio-economic issues. </a:t>
            </a:r>
          </a:p>
          <a:p>
            <a:pPr marL="0" indent="0" algn="ctr">
              <a:buNone/>
            </a:pPr>
            <a:endParaRPr lang="en-GB" dirty="0"/>
          </a:p>
          <a:p>
            <a:pPr marL="0" indent="0" algn="ctr">
              <a:buNone/>
            </a:pPr>
            <a:r>
              <a:rPr lang="en-GB" dirty="0"/>
              <a:t>…he encouraged practitioners to understand the psychological situation in each family is different; birth order is simply one possible tool to help guide and assess.</a:t>
            </a:r>
          </a:p>
        </p:txBody>
      </p:sp>
    </p:spTree>
    <p:extLst>
      <p:ext uri="{BB962C8B-B14F-4D97-AF65-F5344CB8AC3E}">
        <p14:creationId xmlns:p14="http://schemas.microsoft.com/office/powerpoint/2010/main" val="3185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878B125-6CCD-4783-A271-33D7ECD927CD}"/>
              </a:ext>
            </a:extLst>
          </p:cNvPr>
          <p:cNvSpPr>
            <a:spLocks noGrp="1"/>
          </p:cNvSpPr>
          <p:nvPr>
            <p:ph type="title"/>
          </p:nvPr>
        </p:nvSpPr>
        <p:spPr>
          <a:xfrm>
            <a:off x="181296" y="-77208"/>
            <a:ext cx="9613860" cy="1080938"/>
          </a:xfrm>
        </p:spPr>
        <p:txBody>
          <a:bodyPr/>
          <a:lstStyle/>
          <a:p>
            <a:r>
              <a:rPr lang="en-GB" dirty="0"/>
              <a:t>Adler’s theory in practice…</a:t>
            </a:r>
          </a:p>
        </p:txBody>
      </p:sp>
      <p:sp>
        <p:nvSpPr>
          <p:cNvPr id="5" name="Text Placeholder 4">
            <a:extLst>
              <a:ext uri="{FF2B5EF4-FFF2-40B4-BE49-F238E27FC236}">
                <a16:creationId xmlns:a16="http://schemas.microsoft.com/office/drawing/2014/main" id="{AC6D455D-6F03-4101-8B6A-2EC0ED708CE0}"/>
              </a:ext>
            </a:extLst>
          </p:cNvPr>
          <p:cNvSpPr>
            <a:spLocks noGrp="1"/>
          </p:cNvSpPr>
          <p:nvPr>
            <p:ph type="body" idx="1"/>
          </p:nvPr>
        </p:nvSpPr>
        <p:spPr/>
        <p:txBody>
          <a:bodyPr/>
          <a:lstStyle/>
          <a:p>
            <a:endParaRPr lang="en-GB" dirty="0"/>
          </a:p>
        </p:txBody>
      </p:sp>
      <p:pic>
        <p:nvPicPr>
          <p:cNvPr id="14" name="Picture Placeholder 13">
            <a:extLst>
              <a:ext uri="{FF2B5EF4-FFF2-40B4-BE49-F238E27FC236}">
                <a16:creationId xmlns:a16="http://schemas.microsoft.com/office/drawing/2014/main" id="{A8AC3AF3-7008-4F52-B8A5-E372D1C0E5BF}"/>
              </a:ext>
            </a:extLst>
          </p:cNvPr>
          <p:cNvPicPr>
            <a:picLocks noGrp="1" noChangeAspect="1"/>
          </p:cNvPicPr>
          <p:nvPr>
            <p:ph type="pic" idx="15"/>
          </p:nvPr>
        </p:nvPicPr>
        <p:blipFill>
          <a:blip r:embed="rId2"/>
          <a:srcRect t="16753" b="16753"/>
          <a:stretch>
            <a:fillRect/>
          </a:stretch>
        </p:blipFill>
        <p:spPr>
          <a:xfrm rot="7700966">
            <a:off x="301934" y="2477076"/>
            <a:ext cx="3509516" cy="1753777"/>
          </a:xfrm>
          <a:prstGeom prst="rect">
            <a:avLst/>
          </a:prstGeom>
        </p:spPr>
      </p:pic>
      <p:sp>
        <p:nvSpPr>
          <p:cNvPr id="9" name="Text Placeholder 8">
            <a:extLst>
              <a:ext uri="{FF2B5EF4-FFF2-40B4-BE49-F238E27FC236}">
                <a16:creationId xmlns:a16="http://schemas.microsoft.com/office/drawing/2014/main" id="{BEF05337-C4C4-47EE-BC9F-788161CF8DE8}"/>
              </a:ext>
            </a:extLst>
          </p:cNvPr>
          <p:cNvSpPr>
            <a:spLocks noGrp="1"/>
          </p:cNvSpPr>
          <p:nvPr>
            <p:ph type="body" sz="half" idx="18"/>
          </p:nvPr>
        </p:nvSpPr>
        <p:spPr>
          <a:xfrm>
            <a:off x="675273" y="4697929"/>
            <a:ext cx="3049705" cy="1938054"/>
          </a:xfrm>
        </p:spPr>
        <p:txBody>
          <a:bodyPr>
            <a:normAutofit fontScale="92500" lnSpcReduction="20000"/>
          </a:bodyPr>
          <a:lstStyle/>
          <a:p>
            <a:endParaRPr lang="en-GB" dirty="0"/>
          </a:p>
          <a:p>
            <a:pPr algn="ctr"/>
            <a:r>
              <a:rPr lang="en-GB" sz="1900" b="1" dirty="0"/>
              <a:t>Constant seek of approval</a:t>
            </a:r>
          </a:p>
          <a:p>
            <a:pPr algn="ctr"/>
            <a:r>
              <a:rPr lang="en-GB" sz="1900" b="1" dirty="0"/>
              <a:t>Perfectionist</a:t>
            </a:r>
          </a:p>
          <a:p>
            <a:pPr algn="ctr"/>
            <a:r>
              <a:rPr lang="en-GB" sz="1900" b="1" dirty="0"/>
              <a:t>Controlling</a:t>
            </a:r>
          </a:p>
          <a:p>
            <a:pPr algn="ctr"/>
            <a:r>
              <a:rPr lang="en-GB" sz="1900" b="1" dirty="0"/>
              <a:t>Bossy</a:t>
            </a:r>
          </a:p>
          <a:p>
            <a:pPr algn="ctr"/>
            <a:r>
              <a:rPr lang="en-GB" sz="1900" b="1" dirty="0"/>
              <a:t>Got to be in-charge</a:t>
            </a:r>
          </a:p>
        </p:txBody>
      </p:sp>
      <p:sp>
        <p:nvSpPr>
          <p:cNvPr id="6" name="Text Placeholder 5">
            <a:extLst>
              <a:ext uri="{FF2B5EF4-FFF2-40B4-BE49-F238E27FC236}">
                <a16:creationId xmlns:a16="http://schemas.microsoft.com/office/drawing/2014/main" id="{0220C730-B433-4BFA-8C65-830F533A71F9}"/>
              </a:ext>
            </a:extLst>
          </p:cNvPr>
          <p:cNvSpPr>
            <a:spLocks noGrp="1"/>
          </p:cNvSpPr>
          <p:nvPr>
            <p:ph type="body" sz="quarter" idx="3"/>
          </p:nvPr>
        </p:nvSpPr>
        <p:spPr/>
        <p:txBody>
          <a:bodyPr/>
          <a:lstStyle/>
          <a:p>
            <a:endParaRPr lang="en-GB"/>
          </a:p>
        </p:txBody>
      </p:sp>
      <p:pic>
        <p:nvPicPr>
          <p:cNvPr id="12" name="Picture 11">
            <a:extLst>
              <a:ext uri="{FF2B5EF4-FFF2-40B4-BE49-F238E27FC236}">
                <a16:creationId xmlns:a16="http://schemas.microsoft.com/office/drawing/2014/main" id="{B076ED3B-E59D-455A-A3CA-7E3B83E5E7E7}"/>
              </a:ext>
            </a:extLst>
          </p:cNvPr>
          <p:cNvPicPr>
            <a:picLocks noChangeAspect="1"/>
          </p:cNvPicPr>
          <p:nvPr/>
        </p:nvPicPr>
        <p:blipFill>
          <a:blip r:embed="rId3"/>
          <a:stretch>
            <a:fillRect/>
          </a:stretch>
        </p:blipFill>
        <p:spPr>
          <a:xfrm>
            <a:off x="4425576" y="3429000"/>
            <a:ext cx="2323077" cy="3338553"/>
          </a:xfrm>
          <a:prstGeom prst="rect">
            <a:avLst/>
          </a:prstGeom>
        </p:spPr>
      </p:pic>
      <p:sp>
        <p:nvSpPr>
          <p:cNvPr id="10" name="Text Placeholder 9">
            <a:extLst>
              <a:ext uri="{FF2B5EF4-FFF2-40B4-BE49-F238E27FC236}">
                <a16:creationId xmlns:a16="http://schemas.microsoft.com/office/drawing/2014/main" id="{11DFDBE9-A8CA-40F3-B5D6-69683E63BFBE}"/>
              </a:ext>
            </a:extLst>
          </p:cNvPr>
          <p:cNvSpPr>
            <a:spLocks noGrp="1"/>
          </p:cNvSpPr>
          <p:nvPr>
            <p:ph type="body" sz="half" idx="19"/>
          </p:nvPr>
        </p:nvSpPr>
        <p:spPr>
          <a:xfrm>
            <a:off x="4017433" y="2325570"/>
            <a:ext cx="3067297" cy="1425869"/>
          </a:xfrm>
        </p:spPr>
        <p:txBody>
          <a:bodyPr>
            <a:normAutofit fontScale="92500" lnSpcReduction="10000"/>
          </a:bodyPr>
          <a:lstStyle/>
          <a:p>
            <a:pPr algn="ctr"/>
            <a:r>
              <a:rPr lang="en-GB" sz="1900" b="1" dirty="0"/>
              <a:t>Broad Interests</a:t>
            </a:r>
          </a:p>
          <a:p>
            <a:pPr algn="ctr"/>
            <a:r>
              <a:rPr lang="en-GB" sz="1900" b="1" dirty="0"/>
              <a:t>Competitive</a:t>
            </a:r>
          </a:p>
          <a:p>
            <a:pPr algn="ctr"/>
            <a:r>
              <a:rPr lang="en-GB" sz="1900" b="1" dirty="0"/>
              <a:t>Self-depreciative</a:t>
            </a:r>
          </a:p>
          <a:p>
            <a:pPr algn="ctr"/>
            <a:r>
              <a:rPr lang="en-GB" sz="1900" b="1" dirty="0"/>
              <a:t>UN Peacekeeper</a:t>
            </a:r>
          </a:p>
          <a:p>
            <a:endParaRPr lang="en-GB" dirty="0"/>
          </a:p>
        </p:txBody>
      </p:sp>
      <p:sp>
        <p:nvSpPr>
          <p:cNvPr id="7" name="Text Placeholder 6">
            <a:extLst>
              <a:ext uri="{FF2B5EF4-FFF2-40B4-BE49-F238E27FC236}">
                <a16:creationId xmlns:a16="http://schemas.microsoft.com/office/drawing/2014/main" id="{6B56454D-1405-4AAC-95DA-749201029B5F}"/>
              </a:ext>
            </a:extLst>
          </p:cNvPr>
          <p:cNvSpPr>
            <a:spLocks noGrp="1"/>
          </p:cNvSpPr>
          <p:nvPr>
            <p:ph type="body" sz="quarter" idx="13"/>
          </p:nvPr>
        </p:nvSpPr>
        <p:spPr/>
        <p:txBody>
          <a:bodyPr/>
          <a:lstStyle/>
          <a:p>
            <a:endParaRPr lang="en-GB"/>
          </a:p>
        </p:txBody>
      </p:sp>
      <p:pic>
        <p:nvPicPr>
          <p:cNvPr id="17" name="Picture 16">
            <a:extLst>
              <a:ext uri="{FF2B5EF4-FFF2-40B4-BE49-F238E27FC236}">
                <a16:creationId xmlns:a16="http://schemas.microsoft.com/office/drawing/2014/main" id="{0400D432-B1BF-4E00-8CE4-D7A06E4E8531}"/>
              </a:ext>
            </a:extLst>
          </p:cNvPr>
          <p:cNvPicPr>
            <a:picLocks noChangeAspect="1"/>
          </p:cNvPicPr>
          <p:nvPr/>
        </p:nvPicPr>
        <p:blipFill rotWithShape="1">
          <a:blip r:embed="rId4"/>
          <a:srcRect l="12880" t="12577" r="29653" b="4288"/>
          <a:stretch/>
        </p:blipFill>
        <p:spPr>
          <a:xfrm>
            <a:off x="7942911" y="1984235"/>
            <a:ext cx="1852245" cy="3572721"/>
          </a:xfrm>
          <a:prstGeom prst="rect">
            <a:avLst/>
          </a:prstGeom>
        </p:spPr>
      </p:pic>
      <p:sp>
        <p:nvSpPr>
          <p:cNvPr id="11" name="Text Placeholder 10">
            <a:extLst>
              <a:ext uri="{FF2B5EF4-FFF2-40B4-BE49-F238E27FC236}">
                <a16:creationId xmlns:a16="http://schemas.microsoft.com/office/drawing/2014/main" id="{390ED45A-6092-4E8B-AE68-6B61D3E78F22}"/>
              </a:ext>
            </a:extLst>
          </p:cNvPr>
          <p:cNvSpPr>
            <a:spLocks noGrp="1"/>
          </p:cNvSpPr>
          <p:nvPr>
            <p:ph type="body" sz="half" idx="20"/>
          </p:nvPr>
        </p:nvSpPr>
        <p:spPr>
          <a:xfrm>
            <a:off x="7232938" y="4873765"/>
            <a:ext cx="3067563" cy="1762218"/>
          </a:xfrm>
        </p:spPr>
        <p:txBody>
          <a:bodyPr>
            <a:noAutofit/>
          </a:bodyPr>
          <a:lstStyle/>
          <a:p>
            <a:pPr algn="ctr"/>
            <a:r>
              <a:rPr lang="en-GB" sz="1800" b="1" dirty="0"/>
              <a:t>Confident</a:t>
            </a:r>
          </a:p>
          <a:p>
            <a:pPr algn="ctr"/>
            <a:r>
              <a:rPr lang="en-GB" sz="1800" b="1" dirty="0"/>
              <a:t>Fun</a:t>
            </a:r>
          </a:p>
          <a:p>
            <a:pPr algn="ctr"/>
            <a:r>
              <a:rPr lang="en-GB" sz="1800" b="1" dirty="0"/>
              <a:t>Sociable</a:t>
            </a:r>
          </a:p>
          <a:p>
            <a:pPr algn="ctr"/>
            <a:r>
              <a:rPr lang="en-GB" sz="1800" b="1" dirty="0"/>
              <a:t>Entertainer</a:t>
            </a:r>
          </a:p>
          <a:p>
            <a:pPr algn="ctr"/>
            <a:r>
              <a:rPr lang="en-GB" sz="1800" b="1" dirty="0"/>
              <a:t>Constant Cuddles</a:t>
            </a:r>
          </a:p>
        </p:txBody>
      </p:sp>
      <p:sp>
        <p:nvSpPr>
          <p:cNvPr id="13" name="TextBox 12">
            <a:extLst>
              <a:ext uri="{FF2B5EF4-FFF2-40B4-BE49-F238E27FC236}">
                <a16:creationId xmlns:a16="http://schemas.microsoft.com/office/drawing/2014/main" id="{14242C44-6637-4274-A200-10488C987D5E}"/>
              </a:ext>
            </a:extLst>
          </p:cNvPr>
          <p:cNvSpPr txBox="1"/>
          <p:nvPr/>
        </p:nvSpPr>
        <p:spPr>
          <a:xfrm>
            <a:off x="1346020" y="929062"/>
            <a:ext cx="2101647" cy="92333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white"/>
                </a:solidFill>
                <a:effectLst/>
                <a:uLnTx/>
                <a:uFillTx/>
                <a:latin typeface="Trebuchet MS" panose="020B0603020202020204"/>
                <a:ea typeface="+mn-ea"/>
                <a:cs typeface="+mn-cs"/>
              </a:rPr>
              <a:t>‘…if I can control the resources’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rPr>
              <a:t>Need for Power </a:t>
            </a:r>
          </a:p>
        </p:txBody>
      </p:sp>
      <p:sp>
        <p:nvSpPr>
          <p:cNvPr id="16" name="TextBox 15">
            <a:extLst>
              <a:ext uri="{FF2B5EF4-FFF2-40B4-BE49-F238E27FC236}">
                <a16:creationId xmlns:a16="http://schemas.microsoft.com/office/drawing/2014/main" id="{8BF50D59-EC14-4F6F-940E-1F935F5BCBCF}"/>
              </a:ext>
            </a:extLst>
          </p:cNvPr>
          <p:cNvSpPr txBox="1"/>
          <p:nvPr/>
        </p:nvSpPr>
        <p:spPr>
          <a:xfrm>
            <a:off x="4157992" y="750294"/>
            <a:ext cx="2786177" cy="1200329"/>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white"/>
                </a:solidFill>
                <a:effectLst/>
                <a:uLnTx/>
                <a:uFillTx/>
                <a:latin typeface="Trebuchet MS" panose="020B0603020202020204"/>
                <a:ea typeface="+mn-ea"/>
                <a:cs typeface="+mn-cs"/>
              </a:rPr>
              <a:t>‘…if I can prove own competence &amp; independence’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rPr>
              <a:t>Need to achieve</a:t>
            </a:r>
          </a:p>
        </p:txBody>
      </p:sp>
      <p:sp>
        <p:nvSpPr>
          <p:cNvPr id="18" name="TextBox 17">
            <a:extLst>
              <a:ext uri="{FF2B5EF4-FFF2-40B4-BE49-F238E27FC236}">
                <a16:creationId xmlns:a16="http://schemas.microsoft.com/office/drawing/2014/main" id="{394898DE-00EB-49C3-B1B6-148F21163F7B}"/>
              </a:ext>
            </a:extLst>
          </p:cNvPr>
          <p:cNvSpPr txBox="1"/>
          <p:nvPr/>
        </p:nvSpPr>
        <p:spPr>
          <a:xfrm>
            <a:off x="7654494" y="1206061"/>
            <a:ext cx="2294627" cy="646331"/>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white"/>
                </a:solidFill>
                <a:effectLst/>
                <a:uLnTx/>
                <a:uFillTx/>
                <a:latin typeface="Trebuchet MS" panose="020B0603020202020204"/>
                <a:ea typeface="+mn-ea"/>
                <a:cs typeface="+mn-cs"/>
              </a:rPr>
              <a:t>‘…if I can be loved’</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rebuchet MS" panose="020B0603020202020204"/>
                <a:ea typeface="+mn-ea"/>
                <a:cs typeface="+mn-cs"/>
              </a:rPr>
              <a:t>Fear of Rejection</a:t>
            </a:r>
          </a:p>
        </p:txBody>
      </p:sp>
    </p:spTree>
    <p:extLst>
      <p:ext uri="{BB962C8B-B14F-4D97-AF65-F5344CB8AC3E}">
        <p14:creationId xmlns:p14="http://schemas.microsoft.com/office/powerpoint/2010/main" val="2191249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arn(inVertical)">
                                      <p:cBhvr>
                                        <p:cTn id="7" dur="500"/>
                                        <p:tgtEl>
                                          <p:spTgt spid="9">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9">
                                            <p:txEl>
                                              <p:pRg st="2" end="2"/>
                                            </p:txEl>
                                          </p:spTgt>
                                        </p:tgtEl>
                                        <p:attrNameLst>
                                          <p:attrName>style.visibility</p:attrName>
                                        </p:attrNameLst>
                                      </p:cBhvr>
                                      <p:to>
                                        <p:strVal val="visible"/>
                                      </p:to>
                                    </p:set>
                                    <p:animEffect transition="in" filter="barn(inVertical)">
                                      <p:cBhvr>
                                        <p:cTn id="10" dur="500"/>
                                        <p:tgtEl>
                                          <p:spTgt spid="9">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animEffect transition="in" filter="barn(inVertical)">
                                      <p:cBhvr>
                                        <p:cTn id="13" dur="500"/>
                                        <p:tgtEl>
                                          <p:spTgt spid="9">
                                            <p:txEl>
                                              <p:pRg st="3" end="3"/>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9">
                                            <p:txEl>
                                              <p:pRg st="4" end="4"/>
                                            </p:txEl>
                                          </p:spTgt>
                                        </p:tgtEl>
                                        <p:attrNameLst>
                                          <p:attrName>style.visibility</p:attrName>
                                        </p:attrNameLst>
                                      </p:cBhvr>
                                      <p:to>
                                        <p:strVal val="visible"/>
                                      </p:to>
                                    </p:set>
                                    <p:animEffect transition="in" filter="barn(inVertical)">
                                      <p:cBhvr>
                                        <p:cTn id="16" dur="500"/>
                                        <p:tgtEl>
                                          <p:spTgt spid="9">
                                            <p:txEl>
                                              <p:pRg st="4" end="4"/>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9">
                                            <p:txEl>
                                              <p:pRg st="5" end="5"/>
                                            </p:txEl>
                                          </p:spTgt>
                                        </p:tgtEl>
                                        <p:attrNameLst>
                                          <p:attrName>style.visibility</p:attrName>
                                        </p:attrNameLst>
                                      </p:cBhvr>
                                      <p:to>
                                        <p:strVal val="visible"/>
                                      </p:to>
                                    </p:set>
                                    <p:animEffect transition="in" filter="barn(inVertical)">
                                      <p:cBhvr>
                                        <p:cTn id="19" dur="500"/>
                                        <p:tgtEl>
                                          <p:spTgt spid="9">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0">
                                            <p:txEl>
                                              <p:pRg st="0" end="0"/>
                                            </p:txEl>
                                          </p:spTgt>
                                        </p:tgtEl>
                                        <p:attrNameLst>
                                          <p:attrName>style.visibility</p:attrName>
                                        </p:attrNameLst>
                                      </p:cBhvr>
                                      <p:to>
                                        <p:strVal val="visible"/>
                                      </p:to>
                                    </p:set>
                                    <p:animEffect transition="in" filter="barn(inVertical)">
                                      <p:cBhvr>
                                        <p:cTn id="24" dur="500"/>
                                        <p:tgtEl>
                                          <p:spTgt spid="10">
                                            <p:txEl>
                                              <p:pRg st="0" end="0"/>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barn(inVertical)">
                                      <p:cBhvr>
                                        <p:cTn id="27" dur="500"/>
                                        <p:tgtEl>
                                          <p:spTgt spid="10">
                                            <p:txEl>
                                              <p:pRg st="1" end="1"/>
                                            </p:txEl>
                                          </p:spTgt>
                                        </p:tgtEl>
                                      </p:cBhvr>
                                    </p:animEffect>
                                  </p:childTnLst>
                                </p:cTn>
                              </p:par>
                              <p:par>
                                <p:cTn id="28" presetID="16" presetClass="entr" presetSubtype="21" fill="hold" nodeType="withEffect">
                                  <p:stCondLst>
                                    <p:cond delay="0"/>
                                  </p:stCondLst>
                                  <p:childTnLst>
                                    <p:set>
                                      <p:cBhvr>
                                        <p:cTn id="29" dur="1" fill="hold">
                                          <p:stCondLst>
                                            <p:cond delay="0"/>
                                          </p:stCondLst>
                                        </p:cTn>
                                        <p:tgtEl>
                                          <p:spTgt spid="10">
                                            <p:txEl>
                                              <p:pRg st="2" end="2"/>
                                            </p:txEl>
                                          </p:spTgt>
                                        </p:tgtEl>
                                        <p:attrNameLst>
                                          <p:attrName>style.visibility</p:attrName>
                                        </p:attrNameLst>
                                      </p:cBhvr>
                                      <p:to>
                                        <p:strVal val="visible"/>
                                      </p:to>
                                    </p:set>
                                    <p:animEffect transition="in" filter="barn(inVertical)">
                                      <p:cBhvr>
                                        <p:cTn id="30" dur="500"/>
                                        <p:tgtEl>
                                          <p:spTgt spid="10">
                                            <p:txEl>
                                              <p:pRg st="2" end="2"/>
                                            </p:txEl>
                                          </p:spTgt>
                                        </p:tgtEl>
                                      </p:cBhvr>
                                    </p:animEffect>
                                  </p:childTnLst>
                                </p:cTn>
                              </p:par>
                              <p:par>
                                <p:cTn id="31" presetID="16" presetClass="entr" presetSubtype="21" fill="hold" nodeType="withEffect">
                                  <p:stCondLst>
                                    <p:cond delay="0"/>
                                  </p:stCondLst>
                                  <p:childTnLst>
                                    <p:set>
                                      <p:cBhvr>
                                        <p:cTn id="32" dur="1" fill="hold">
                                          <p:stCondLst>
                                            <p:cond delay="0"/>
                                          </p:stCondLst>
                                        </p:cTn>
                                        <p:tgtEl>
                                          <p:spTgt spid="10">
                                            <p:txEl>
                                              <p:pRg st="3" end="3"/>
                                            </p:txEl>
                                          </p:spTgt>
                                        </p:tgtEl>
                                        <p:attrNameLst>
                                          <p:attrName>style.visibility</p:attrName>
                                        </p:attrNameLst>
                                      </p:cBhvr>
                                      <p:to>
                                        <p:strVal val="visible"/>
                                      </p:to>
                                    </p:set>
                                    <p:animEffect transition="in" filter="barn(inVertical)">
                                      <p:cBhvr>
                                        <p:cTn id="33" dur="500"/>
                                        <p:tgtEl>
                                          <p:spTgt spid="10">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11">
                                            <p:txEl>
                                              <p:pRg st="0" end="0"/>
                                            </p:txEl>
                                          </p:spTgt>
                                        </p:tgtEl>
                                        <p:attrNameLst>
                                          <p:attrName>style.visibility</p:attrName>
                                        </p:attrNameLst>
                                      </p:cBhvr>
                                      <p:to>
                                        <p:strVal val="visible"/>
                                      </p:to>
                                    </p:set>
                                    <p:animEffect transition="in" filter="barn(inVertical)">
                                      <p:cBhvr>
                                        <p:cTn id="38" dur="500"/>
                                        <p:tgtEl>
                                          <p:spTgt spid="11">
                                            <p:txEl>
                                              <p:pRg st="0" end="0"/>
                                            </p:txEl>
                                          </p:spTgt>
                                        </p:tgtEl>
                                      </p:cBhvr>
                                    </p:animEffect>
                                  </p:childTnLst>
                                </p:cTn>
                              </p:par>
                              <p:par>
                                <p:cTn id="39" presetID="16" presetClass="entr" presetSubtype="21" fill="hold" nodeType="withEffect">
                                  <p:stCondLst>
                                    <p:cond delay="0"/>
                                  </p:stCondLst>
                                  <p:childTnLst>
                                    <p:set>
                                      <p:cBhvr>
                                        <p:cTn id="40" dur="1" fill="hold">
                                          <p:stCondLst>
                                            <p:cond delay="0"/>
                                          </p:stCondLst>
                                        </p:cTn>
                                        <p:tgtEl>
                                          <p:spTgt spid="11">
                                            <p:txEl>
                                              <p:pRg st="1" end="1"/>
                                            </p:txEl>
                                          </p:spTgt>
                                        </p:tgtEl>
                                        <p:attrNameLst>
                                          <p:attrName>style.visibility</p:attrName>
                                        </p:attrNameLst>
                                      </p:cBhvr>
                                      <p:to>
                                        <p:strVal val="visible"/>
                                      </p:to>
                                    </p:set>
                                    <p:animEffect transition="in" filter="barn(inVertical)">
                                      <p:cBhvr>
                                        <p:cTn id="41" dur="500"/>
                                        <p:tgtEl>
                                          <p:spTgt spid="11">
                                            <p:txEl>
                                              <p:pRg st="1" end="1"/>
                                            </p:txEl>
                                          </p:spTgt>
                                        </p:tgtEl>
                                      </p:cBhvr>
                                    </p:animEffect>
                                  </p:childTnLst>
                                </p:cTn>
                              </p:par>
                              <p:par>
                                <p:cTn id="42" presetID="16" presetClass="entr" presetSubtype="21" fill="hold" nodeType="withEffect">
                                  <p:stCondLst>
                                    <p:cond delay="0"/>
                                  </p:stCondLst>
                                  <p:childTnLst>
                                    <p:set>
                                      <p:cBhvr>
                                        <p:cTn id="43" dur="1" fill="hold">
                                          <p:stCondLst>
                                            <p:cond delay="0"/>
                                          </p:stCondLst>
                                        </p:cTn>
                                        <p:tgtEl>
                                          <p:spTgt spid="11">
                                            <p:txEl>
                                              <p:pRg st="2" end="2"/>
                                            </p:txEl>
                                          </p:spTgt>
                                        </p:tgtEl>
                                        <p:attrNameLst>
                                          <p:attrName>style.visibility</p:attrName>
                                        </p:attrNameLst>
                                      </p:cBhvr>
                                      <p:to>
                                        <p:strVal val="visible"/>
                                      </p:to>
                                    </p:set>
                                    <p:animEffect transition="in" filter="barn(inVertical)">
                                      <p:cBhvr>
                                        <p:cTn id="44" dur="500"/>
                                        <p:tgtEl>
                                          <p:spTgt spid="11">
                                            <p:txEl>
                                              <p:pRg st="2" end="2"/>
                                            </p:txEl>
                                          </p:spTgt>
                                        </p:tgtEl>
                                      </p:cBhvr>
                                    </p:animEffect>
                                  </p:childTnLst>
                                </p:cTn>
                              </p:par>
                              <p:par>
                                <p:cTn id="45" presetID="16" presetClass="entr" presetSubtype="21" fill="hold" nodeType="withEffect">
                                  <p:stCondLst>
                                    <p:cond delay="0"/>
                                  </p:stCondLst>
                                  <p:childTnLst>
                                    <p:set>
                                      <p:cBhvr>
                                        <p:cTn id="46" dur="1" fill="hold">
                                          <p:stCondLst>
                                            <p:cond delay="0"/>
                                          </p:stCondLst>
                                        </p:cTn>
                                        <p:tgtEl>
                                          <p:spTgt spid="11">
                                            <p:txEl>
                                              <p:pRg st="3" end="3"/>
                                            </p:txEl>
                                          </p:spTgt>
                                        </p:tgtEl>
                                        <p:attrNameLst>
                                          <p:attrName>style.visibility</p:attrName>
                                        </p:attrNameLst>
                                      </p:cBhvr>
                                      <p:to>
                                        <p:strVal val="visible"/>
                                      </p:to>
                                    </p:set>
                                    <p:animEffect transition="in" filter="barn(inVertical)">
                                      <p:cBhvr>
                                        <p:cTn id="47" dur="500"/>
                                        <p:tgtEl>
                                          <p:spTgt spid="11">
                                            <p:txEl>
                                              <p:pRg st="3" end="3"/>
                                            </p:txEl>
                                          </p:spTgt>
                                        </p:tgtEl>
                                      </p:cBhvr>
                                    </p:animEffect>
                                  </p:childTnLst>
                                </p:cTn>
                              </p:par>
                              <p:par>
                                <p:cTn id="48" presetID="16" presetClass="entr" presetSubtype="21" fill="hold" nodeType="withEffect">
                                  <p:stCondLst>
                                    <p:cond delay="0"/>
                                  </p:stCondLst>
                                  <p:childTnLst>
                                    <p:set>
                                      <p:cBhvr>
                                        <p:cTn id="49" dur="1" fill="hold">
                                          <p:stCondLst>
                                            <p:cond delay="0"/>
                                          </p:stCondLst>
                                        </p:cTn>
                                        <p:tgtEl>
                                          <p:spTgt spid="11">
                                            <p:txEl>
                                              <p:pRg st="4" end="4"/>
                                            </p:txEl>
                                          </p:spTgt>
                                        </p:tgtEl>
                                        <p:attrNameLst>
                                          <p:attrName>style.visibility</p:attrName>
                                        </p:attrNameLst>
                                      </p:cBhvr>
                                      <p:to>
                                        <p:strVal val="visible"/>
                                      </p:to>
                                    </p:set>
                                    <p:animEffect transition="in" filter="barn(inVertical)">
                                      <p:cBhvr>
                                        <p:cTn id="50" dur="500"/>
                                        <p:tgtEl>
                                          <p:spTgt spid="11">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13">
                                            <p:txEl>
                                              <p:pRg st="0" end="0"/>
                                            </p:txEl>
                                          </p:spTgt>
                                        </p:tgtEl>
                                        <p:attrNameLst>
                                          <p:attrName>style.visibility</p:attrName>
                                        </p:attrNameLst>
                                      </p:cBhvr>
                                      <p:to>
                                        <p:strVal val="visible"/>
                                      </p:to>
                                    </p:set>
                                    <p:animEffect transition="in" filter="fade">
                                      <p:cBhvr>
                                        <p:cTn id="55" dur="1000"/>
                                        <p:tgtEl>
                                          <p:spTgt spid="13">
                                            <p:txEl>
                                              <p:pRg st="0" end="0"/>
                                            </p:txEl>
                                          </p:spTgt>
                                        </p:tgtEl>
                                      </p:cBhvr>
                                    </p:animEffect>
                                    <p:anim calcmode="lin" valueType="num">
                                      <p:cBhvr>
                                        <p:cTn id="56"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57"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13">
                                            <p:txEl>
                                              <p:pRg st="1" end="1"/>
                                            </p:txEl>
                                          </p:spTgt>
                                        </p:tgtEl>
                                        <p:attrNameLst>
                                          <p:attrName>style.visibility</p:attrName>
                                        </p:attrNameLst>
                                      </p:cBhvr>
                                      <p:to>
                                        <p:strVal val="visible"/>
                                      </p:to>
                                    </p:set>
                                    <p:animEffect transition="in" filter="fade">
                                      <p:cBhvr>
                                        <p:cTn id="60" dur="1000"/>
                                        <p:tgtEl>
                                          <p:spTgt spid="13">
                                            <p:txEl>
                                              <p:pRg st="1" end="1"/>
                                            </p:txEl>
                                          </p:spTgt>
                                        </p:tgtEl>
                                      </p:cBhvr>
                                    </p:animEffect>
                                    <p:anim calcmode="lin" valueType="num">
                                      <p:cBhvr>
                                        <p:cTn id="61"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62" dur="1000" fill="hold"/>
                                        <p:tgtEl>
                                          <p:spTgt spid="1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16">
                                            <p:txEl>
                                              <p:pRg st="0" end="0"/>
                                            </p:txEl>
                                          </p:spTgt>
                                        </p:tgtEl>
                                        <p:attrNameLst>
                                          <p:attrName>style.visibility</p:attrName>
                                        </p:attrNameLst>
                                      </p:cBhvr>
                                      <p:to>
                                        <p:strVal val="visible"/>
                                      </p:to>
                                    </p:set>
                                    <p:animEffect transition="in" filter="fade">
                                      <p:cBhvr>
                                        <p:cTn id="67" dur="1000"/>
                                        <p:tgtEl>
                                          <p:spTgt spid="16">
                                            <p:txEl>
                                              <p:pRg st="0" end="0"/>
                                            </p:txEl>
                                          </p:spTgt>
                                        </p:tgtEl>
                                      </p:cBhvr>
                                    </p:animEffect>
                                    <p:anim calcmode="lin" valueType="num">
                                      <p:cBhvr>
                                        <p:cTn id="68" dur="10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69" dur="1000" fill="hold"/>
                                        <p:tgtEl>
                                          <p:spTgt spid="16">
                                            <p:txEl>
                                              <p:pRg st="0" end="0"/>
                                            </p:txEl>
                                          </p:spTgt>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6">
                                            <p:txEl>
                                              <p:pRg st="1" end="1"/>
                                            </p:txEl>
                                          </p:spTgt>
                                        </p:tgtEl>
                                        <p:attrNameLst>
                                          <p:attrName>style.visibility</p:attrName>
                                        </p:attrNameLst>
                                      </p:cBhvr>
                                      <p:to>
                                        <p:strVal val="visible"/>
                                      </p:to>
                                    </p:set>
                                    <p:animEffect transition="in" filter="fade">
                                      <p:cBhvr>
                                        <p:cTn id="72" dur="1000"/>
                                        <p:tgtEl>
                                          <p:spTgt spid="16">
                                            <p:txEl>
                                              <p:pRg st="1" end="1"/>
                                            </p:txEl>
                                          </p:spTgt>
                                        </p:tgtEl>
                                      </p:cBhvr>
                                    </p:animEffect>
                                    <p:anim calcmode="lin" valueType="num">
                                      <p:cBhvr>
                                        <p:cTn id="73" dur="100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74" dur="1000" fill="hold"/>
                                        <p:tgtEl>
                                          <p:spTgt spid="1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nodeType="clickEffect">
                                  <p:stCondLst>
                                    <p:cond delay="0"/>
                                  </p:stCondLst>
                                  <p:childTnLst>
                                    <p:set>
                                      <p:cBhvr>
                                        <p:cTn id="78" dur="1" fill="hold">
                                          <p:stCondLst>
                                            <p:cond delay="0"/>
                                          </p:stCondLst>
                                        </p:cTn>
                                        <p:tgtEl>
                                          <p:spTgt spid="18">
                                            <p:txEl>
                                              <p:pRg st="0" end="0"/>
                                            </p:txEl>
                                          </p:spTgt>
                                        </p:tgtEl>
                                        <p:attrNameLst>
                                          <p:attrName>style.visibility</p:attrName>
                                        </p:attrNameLst>
                                      </p:cBhvr>
                                      <p:to>
                                        <p:strVal val="visible"/>
                                      </p:to>
                                    </p:set>
                                    <p:animEffect transition="in" filter="fade">
                                      <p:cBhvr>
                                        <p:cTn id="79" dur="1000"/>
                                        <p:tgtEl>
                                          <p:spTgt spid="18">
                                            <p:txEl>
                                              <p:pRg st="0" end="0"/>
                                            </p:txEl>
                                          </p:spTgt>
                                        </p:tgtEl>
                                      </p:cBhvr>
                                    </p:animEffect>
                                    <p:anim calcmode="lin" valueType="num">
                                      <p:cBhvr>
                                        <p:cTn id="80" dur="10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81" dur="1000" fill="hold"/>
                                        <p:tgtEl>
                                          <p:spTgt spid="18">
                                            <p:txEl>
                                              <p:pRg st="0" end="0"/>
                                            </p:txEl>
                                          </p:spTgt>
                                        </p:tgtEl>
                                        <p:attrNameLst>
                                          <p:attrName>ppt_y</p:attrName>
                                        </p:attrNameLst>
                                      </p:cBhvr>
                                      <p:tavLst>
                                        <p:tav tm="0">
                                          <p:val>
                                            <p:strVal val="#ppt_y+.1"/>
                                          </p:val>
                                        </p:tav>
                                        <p:tav tm="100000">
                                          <p:val>
                                            <p:strVal val="#ppt_y"/>
                                          </p:val>
                                        </p:tav>
                                      </p:tavLst>
                                    </p:anim>
                                  </p:childTnLst>
                                </p:cTn>
                              </p:par>
                              <p:par>
                                <p:cTn id="82" presetID="42" presetClass="entr" presetSubtype="0" fill="hold" nodeType="withEffect">
                                  <p:stCondLst>
                                    <p:cond delay="0"/>
                                  </p:stCondLst>
                                  <p:childTnLst>
                                    <p:set>
                                      <p:cBhvr>
                                        <p:cTn id="83" dur="1" fill="hold">
                                          <p:stCondLst>
                                            <p:cond delay="0"/>
                                          </p:stCondLst>
                                        </p:cTn>
                                        <p:tgtEl>
                                          <p:spTgt spid="18">
                                            <p:txEl>
                                              <p:pRg st="1" end="1"/>
                                            </p:txEl>
                                          </p:spTgt>
                                        </p:tgtEl>
                                        <p:attrNameLst>
                                          <p:attrName>style.visibility</p:attrName>
                                        </p:attrNameLst>
                                      </p:cBhvr>
                                      <p:to>
                                        <p:strVal val="visible"/>
                                      </p:to>
                                    </p:set>
                                    <p:animEffect transition="in" filter="fade">
                                      <p:cBhvr>
                                        <p:cTn id="84" dur="1000"/>
                                        <p:tgtEl>
                                          <p:spTgt spid="18">
                                            <p:txEl>
                                              <p:pRg st="1" end="1"/>
                                            </p:txEl>
                                          </p:spTgt>
                                        </p:tgtEl>
                                      </p:cBhvr>
                                    </p:animEffect>
                                    <p:anim calcmode="lin" valueType="num">
                                      <p:cBhvr>
                                        <p:cTn id="85" dur="1000" fill="hold"/>
                                        <p:tgtEl>
                                          <p:spTgt spid="18">
                                            <p:txEl>
                                              <p:pRg st="1" end="1"/>
                                            </p:txEl>
                                          </p:spTgt>
                                        </p:tgtEl>
                                        <p:attrNameLst>
                                          <p:attrName>ppt_x</p:attrName>
                                        </p:attrNameLst>
                                      </p:cBhvr>
                                      <p:tavLst>
                                        <p:tav tm="0">
                                          <p:val>
                                            <p:strVal val="#ppt_x"/>
                                          </p:val>
                                        </p:tav>
                                        <p:tav tm="100000">
                                          <p:val>
                                            <p:strVal val="#ppt_x"/>
                                          </p:val>
                                        </p:tav>
                                      </p:tavLst>
                                    </p:anim>
                                    <p:anim calcmode="lin" valueType="num">
                                      <p:cBhvr>
                                        <p:cTn id="86" dur="1000" fill="hold"/>
                                        <p:tgtEl>
                                          <p:spTgt spid="18">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otalTime>4</TotalTime>
  <Words>1067</Words>
  <Application>Microsoft Office PowerPoint</Application>
  <PresentationFormat>Widescreen</PresentationFormat>
  <Paragraphs>121</Paragraphs>
  <Slides>17</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17</vt:i4>
      </vt:variant>
    </vt:vector>
  </HeadingPairs>
  <TitlesOfParts>
    <vt:vector size="23" baseType="lpstr">
      <vt:lpstr>Arial</vt:lpstr>
      <vt:lpstr>Calibri</vt:lpstr>
      <vt:lpstr>Calibri Light</vt:lpstr>
      <vt:lpstr>Trebuchet MS</vt:lpstr>
      <vt:lpstr>Office Theme</vt:lpstr>
      <vt:lpstr>Berlin</vt:lpstr>
      <vt:lpstr>PowerPoint Presentation</vt:lpstr>
      <vt:lpstr>Adler’s Theory of Inferiority and Birth Order (Moral Development)</vt:lpstr>
      <vt:lpstr>Adler’s Theory of Inferiority and Birth Order (Moral Development)</vt:lpstr>
      <vt:lpstr>Adler’s view…</vt:lpstr>
      <vt:lpstr>Adler’s View…</vt:lpstr>
      <vt:lpstr>Adler suggests… </vt:lpstr>
      <vt:lpstr>First Born Children….</vt:lpstr>
      <vt:lpstr>First Born Children…</vt:lpstr>
      <vt:lpstr>Second Born – Middle Children…</vt:lpstr>
      <vt:lpstr>Second Born – Middle Children…</vt:lpstr>
      <vt:lpstr>Youngest Child…</vt:lpstr>
      <vt:lpstr>Youngest Child…</vt:lpstr>
      <vt:lpstr>Adler also believed….</vt:lpstr>
      <vt:lpstr>Only Children</vt:lpstr>
      <vt:lpstr>Other Family Situations…</vt:lpstr>
      <vt:lpstr>Adler Acknowledges… </vt:lpstr>
      <vt:lpstr>Adler’s theory in practice…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Donna Morgan</dc:creator>
  <cp:lastModifiedBy>Donna Morgan</cp:lastModifiedBy>
  <cp:revision>1</cp:revision>
  <dcterms:created xsi:type="dcterms:W3CDTF">2020-10-14T21:58:48Z</dcterms:created>
  <dcterms:modified xsi:type="dcterms:W3CDTF">2020-10-14T22:03:17Z</dcterms:modified>
</cp:coreProperties>
</file>