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304" r:id="rId6"/>
    <p:sldId id="374" r:id="rId7"/>
    <p:sldId id="375" r:id="rId8"/>
    <p:sldId id="376" r:id="rId9"/>
    <p:sldId id="377" r:id="rId10"/>
    <p:sldId id="378" r:id="rId11"/>
    <p:sldId id="382" r:id="rId12"/>
    <p:sldId id="383" r:id="rId13"/>
    <p:sldId id="384" r:id="rId14"/>
    <p:sldId id="385" r:id="rId15"/>
    <p:sldId id="386" r:id="rId16"/>
    <p:sldId id="387" r:id="rId17"/>
    <p:sldId id="388" r:id="rId18"/>
    <p:sldId id="389" r:id="rId19"/>
    <p:sldId id="391" r:id="rId20"/>
    <p:sldId id="393" r:id="rId21"/>
    <p:sldId id="394" r:id="rId22"/>
    <p:sldId id="390" r:id="rId23"/>
    <p:sldId id="291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E53B3"/>
    <a:srgbClr val="44A9C4"/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581" autoAdjust="0"/>
  </p:normalViewPr>
  <p:slideViewPr>
    <p:cSldViewPr>
      <p:cViewPr varScale="1">
        <p:scale>
          <a:sx n="70" d="100"/>
          <a:sy n="70" d="100"/>
        </p:scale>
        <p:origin x="1810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3/21/2022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16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law</a:t>
            </a:r>
            <a:r>
              <a:rPr lang="en-GB" sz="1200" b="1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is also known as case law or precedent is law that has been developed by judges, courts and similar tribunals.</a:t>
            </a:r>
          </a:p>
          <a:p>
            <a:r>
              <a:rPr lang="en-GB" b="1" dirty="0"/>
              <a:t>Primary legislation This is statute law </a:t>
            </a:r>
            <a:r>
              <a:rPr lang="en-GB" dirty="0"/>
              <a:t>– Acts of Parliament. These may set new legal requirements and can also overturn case-law decisions of the judges; and repeal or amend existing legislation. It is the most common way through which new general rights and duties are established.</a:t>
            </a:r>
          </a:p>
          <a:p>
            <a:r>
              <a:rPr lang="en-GB" b="1" dirty="0"/>
              <a:t>Secondary legislation - </a:t>
            </a:r>
            <a:r>
              <a:rPr lang="en-GB" dirty="0"/>
              <a:t>This subordinate legislation, made by way of statutory instruments, is often referred to as ‘regulations’. They are laid before Parliament for approval in a simpler process than passing an Act.</a:t>
            </a:r>
          </a:p>
          <a:p>
            <a:r>
              <a:rPr lang="en-GB" b="1" dirty="0"/>
              <a:t>European Union law - </a:t>
            </a:r>
            <a:r>
              <a:rPr lang="en-GB" dirty="0"/>
              <a:t>In employment regulation, there are three principal and relevant aspects of European law: Treaties of the European Union; directives; and rulings of the European Court of Justice.</a:t>
            </a:r>
          </a:p>
          <a:p>
            <a:r>
              <a:rPr lang="en-GB" b="1" dirty="0"/>
              <a:t>European Convention on Human Rights 1950 - </a:t>
            </a:r>
            <a:r>
              <a:rPr lang="en-GB" dirty="0"/>
              <a:t>From 2 October 2000, this Convention was incorporated into law in the United Kingdom through the Human Rights Act 1998.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0719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qualityhumanrights.com/en/advice-and-guidance" TargetMode="External"/><Relationship Id="rId2" Type="http://schemas.openxmlformats.org/officeDocument/2006/relationships/hyperlink" Target="https://www.gov.uk/guidance/equality-act-2010-guidanc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co.uk/knowledge/fundamentals/emp-law/tribunals/questions/" TargetMode="External"/><Relationship Id="rId2" Type="http://schemas.openxmlformats.org/officeDocument/2006/relationships/hyperlink" Target="http://www.acas.org.uk/index.aspx?articleid=2174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1996/18/contents" TargetMode="External"/><Relationship Id="rId2" Type="http://schemas.openxmlformats.org/officeDocument/2006/relationships/hyperlink" Target="http://www.cipd.co.uk/knowledge/fundamentals/emp-law/dismissal/wrongful-dismissal-question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ipd.co.uk/knowledge/fundamentals/emp-law/dismissal/cases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duzE87NQwY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Professional Career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15 and 16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Employment Legislations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8D765-1511-4D5C-9167-DA00AAB75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anchor="t">
            <a:normAutofit/>
          </a:bodyPr>
          <a:lstStyle/>
          <a:p>
            <a:r>
              <a:rPr lang="en-GB" sz="3200" dirty="0"/>
              <a:t>Previously…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CABA4-E050-4698-B79F-4F1B9B3EA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42681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We have;</a:t>
            </a:r>
          </a:p>
          <a:p>
            <a:r>
              <a:rPr lang="en-GB" dirty="0"/>
              <a:t>Overviewed the module and tested existing knowledge</a:t>
            </a:r>
          </a:p>
          <a:p>
            <a:r>
              <a:rPr lang="en-GB" dirty="0"/>
              <a:t>Conducted mock interviews</a:t>
            </a:r>
          </a:p>
          <a:p>
            <a:r>
              <a:rPr lang="en-GB" dirty="0"/>
              <a:t>Discussed points to consider when exploring employment</a:t>
            </a:r>
          </a:p>
          <a:p>
            <a:r>
              <a:rPr lang="en-GB" dirty="0"/>
              <a:t>Identified trends in future employment</a:t>
            </a:r>
          </a:p>
          <a:p>
            <a:r>
              <a:rPr lang="en-GB" dirty="0"/>
              <a:t>Discussed the recruitment and selection process</a:t>
            </a:r>
          </a:p>
          <a:p>
            <a:r>
              <a:rPr lang="en-GB" dirty="0"/>
              <a:t>Examined the process of creating a successful application</a:t>
            </a:r>
          </a:p>
          <a:p>
            <a:r>
              <a:rPr lang="en-GB" dirty="0"/>
              <a:t>Identified how to build confidence in facing interviews</a:t>
            </a:r>
          </a:p>
          <a:p>
            <a:r>
              <a:rPr lang="en-GB" dirty="0"/>
              <a:t>Completed the second phase of mock interviews</a:t>
            </a:r>
          </a:p>
        </p:txBody>
      </p:sp>
    </p:spTree>
    <p:extLst>
      <p:ext uri="{BB962C8B-B14F-4D97-AF65-F5344CB8AC3E}">
        <p14:creationId xmlns:p14="http://schemas.microsoft.com/office/powerpoint/2010/main" val="321254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/>
              <a:t>In this session….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By the end of the session, you should be able to: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Understand the purpose of employment regulation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Explain the way it is enforced in practice.</a:t>
            </a:r>
          </a:p>
        </p:txBody>
      </p:sp>
    </p:spTree>
    <p:extLst>
      <p:ext uri="{BB962C8B-B14F-4D97-AF65-F5344CB8AC3E}">
        <p14:creationId xmlns:p14="http://schemas.microsoft.com/office/powerpoint/2010/main" val="1185035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‘Employment Law’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Employment law regulates the relationship between employers and employees.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governs what employers can expect from employees, what employers can ask employees to do, and employees’ rights at work.</a:t>
            </a:r>
          </a:p>
          <a:p>
            <a:pPr marL="0" indent="0" algn="r">
              <a:buNone/>
            </a:pPr>
            <a:r>
              <a:rPr lang="en-GB" sz="2000" i="1" dirty="0"/>
              <a:t>CIPD</a:t>
            </a:r>
          </a:p>
        </p:txBody>
      </p:sp>
    </p:spTree>
    <p:extLst>
      <p:ext uri="{BB962C8B-B14F-4D97-AF65-F5344CB8AC3E}">
        <p14:creationId xmlns:p14="http://schemas.microsoft.com/office/powerpoint/2010/main" val="2554547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are legal standards set?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79512" y="1556792"/>
            <a:ext cx="2160240" cy="1296144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common law; 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3145" y="3365213"/>
            <a:ext cx="2160240" cy="129614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primary legislation: Acts of Parliament; 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04248" y="1556792"/>
            <a:ext cx="2160240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European Convention on Human Rights 1950; 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039279" y="3373760"/>
            <a:ext cx="2160240" cy="129614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European law; 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331212" y="4021832"/>
            <a:ext cx="2160240" cy="129614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secondary legislation: regulations;</a:t>
            </a:r>
          </a:p>
        </p:txBody>
      </p:sp>
      <p:sp>
        <p:nvSpPr>
          <p:cNvPr id="10" name="Bent Arrow 9"/>
          <p:cNvSpPr/>
          <p:nvPr/>
        </p:nvSpPr>
        <p:spPr>
          <a:xfrm rot="10800000">
            <a:off x="2515721" y="1506981"/>
            <a:ext cx="708495" cy="792088"/>
          </a:xfrm>
          <a:prstGeom prst="bentArrow">
            <a:avLst>
              <a:gd name="adj1" fmla="val 4555"/>
              <a:gd name="adj2" fmla="val 25000"/>
              <a:gd name="adj3" fmla="val 25000"/>
              <a:gd name="adj4" fmla="val 4375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Bent Arrow 10"/>
          <p:cNvSpPr/>
          <p:nvPr/>
        </p:nvSpPr>
        <p:spPr>
          <a:xfrm rot="10800000" flipH="1">
            <a:off x="5721065" y="1506981"/>
            <a:ext cx="717032" cy="792087"/>
          </a:xfrm>
          <a:prstGeom prst="bentArrow">
            <a:avLst>
              <a:gd name="adj1" fmla="val 3996"/>
              <a:gd name="adj2" fmla="val 25759"/>
              <a:gd name="adj3" fmla="val 25000"/>
              <a:gd name="adj4" fmla="val 4375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Down Arrow 11"/>
          <p:cNvSpPr/>
          <p:nvPr/>
        </p:nvSpPr>
        <p:spPr>
          <a:xfrm rot="1841778">
            <a:off x="3125754" y="1999654"/>
            <a:ext cx="360040" cy="1440160"/>
          </a:xfrm>
          <a:prstGeom prst="downArrow">
            <a:avLst>
              <a:gd name="adj1" fmla="val 12365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Down Arrow 12"/>
          <p:cNvSpPr/>
          <p:nvPr/>
        </p:nvSpPr>
        <p:spPr>
          <a:xfrm>
            <a:off x="4233091" y="2204864"/>
            <a:ext cx="360040" cy="1440160"/>
          </a:xfrm>
          <a:prstGeom prst="downArrow">
            <a:avLst>
              <a:gd name="adj1" fmla="val 11951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Down Arrow 13"/>
          <p:cNvSpPr/>
          <p:nvPr/>
        </p:nvSpPr>
        <p:spPr>
          <a:xfrm rot="19749887">
            <a:off x="5335594" y="1928949"/>
            <a:ext cx="360040" cy="1440160"/>
          </a:xfrm>
          <a:prstGeom prst="downArrow">
            <a:avLst>
              <a:gd name="adj1" fmla="val 10262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388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does employment law come in to play?</a:t>
            </a:r>
          </a:p>
        </p:txBody>
      </p:sp>
      <p:sp>
        <p:nvSpPr>
          <p:cNvPr id="4" name="Freeform 3"/>
          <p:cNvSpPr/>
          <p:nvPr/>
        </p:nvSpPr>
        <p:spPr>
          <a:xfrm>
            <a:off x="1515582" y="15239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Recruitment</a:t>
            </a:r>
          </a:p>
        </p:txBody>
      </p:sp>
      <p:sp>
        <p:nvSpPr>
          <p:cNvPr id="6" name="Freeform 5"/>
          <p:cNvSpPr/>
          <p:nvPr/>
        </p:nvSpPr>
        <p:spPr>
          <a:xfrm>
            <a:off x="3611082" y="15239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406283"/>
              <a:satOff val="-2110"/>
              <a:lumOff val="-343"/>
              <a:alphaOff val="0"/>
            </a:schemeClr>
          </a:fillRef>
          <a:effectRef idx="0">
            <a:schemeClr val="accent3">
              <a:hueOff val="1406283"/>
              <a:satOff val="-2110"/>
              <a:lumOff val="-34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Employment contract</a:t>
            </a:r>
          </a:p>
        </p:txBody>
      </p:sp>
      <p:sp>
        <p:nvSpPr>
          <p:cNvPr id="7" name="Freeform 6"/>
          <p:cNvSpPr/>
          <p:nvPr/>
        </p:nvSpPr>
        <p:spPr>
          <a:xfrm>
            <a:off x="5706582" y="15239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2812566"/>
              <a:satOff val="-4220"/>
              <a:lumOff val="-686"/>
              <a:alphaOff val="0"/>
            </a:schemeClr>
          </a:fillRef>
          <a:effectRef idx="0">
            <a:schemeClr val="accent3">
              <a:hueOff val="2812566"/>
              <a:satOff val="-4220"/>
              <a:lumOff val="-68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Data protection</a:t>
            </a:r>
          </a:p>
        </p:txBody>
      </p:sp>
      <p:sp>
        <p:nvSpPr>
          <p:cNvPr id="8" name="Freeform 7"/>
          <p:cNvSpPr/>
          <p:nvPr/>
        </p:nvSpPr>
        <p:spPr>
          <a:xfrm>
            <a:off x="1515582" y="28574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4218849"/>
              <a:satOff val="-6330"/>
              <a:lumOff val="-1029"/>
              <a:alphaOff val="0"/>
            </a:schemeClr>
          </a:fillRef>
          <a:effectRef idx="0">
            <a:schemeClr val="accent3">
              <a:hueOff val="4218849"/>
              <a:satOff val="-6330"/>
              <a:lumOff val="-102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Pay and Holiday entitlement</a:t>
            </a:r>
          </a:p>
        </p:txBody>
      </p:sp>
      <p:sp>
        <p:nvSpPr>
          <p:cNvPr id="9" name="Freeform 8"/>
          <p:cNvSpPr/>
          <p:nvPr/>
        </p:nvSpPr>
        <p:spPr>
          <a:xfrm>
            <a:off x="3611082" y="28574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5625132"/>
              <a:satOff val="-8440"/>
              <a:lumOff val="-1373"/>
              <a:alphaOff val="0"/>
            </a:schemeClr>
          </a:fillRef>
          <a:effectRef idx="0">
            <a:schemeClr val="accent3">
              <a:hueOff val="5625132"/>
              <a:satOff val="-8440"/>
              <a:lumOff val="-137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Working time</a:t>
            </a:r>
          </a:p>
        </p:txBody>
      </p:sp>
      <p:sp>
        <p:nvSpPr>
          <p:cNvPr id="10" name="Freeform 9"/>
          <p:cNvSpPr/>
          <p:nvPr/>
        </p:nvSpPr>
        <p:spPr>
          <a:xfrm>
            <a:off x="5715000" y="28574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7031415"/>
              <a:satOff val="-10550"/>
              <a:lumOff val="-1716"/>
              <a:alphaOff val="0"/>
            </a:schemeClr>
          </a:fillRef>
          <a:effectRef idx="0">
            <a:schemeClr val="accent3">
              <a:hueOff val="7031415"/>
              <a:satOff val="-10550"/>
              <a:lumOff val="-171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Health and safety at work</a:t>
            </a:r>
          </a:p>
        </p:txBody>
      </p:sp>
      <p:sp>
        <p:nvSpPr>
          <p:cNvPr id="11" name="Freeform 10"/>
          <p:cNvSpPr/>
          <p:nvPr/>
        </p:nvSpPr>
        <p:spPr>
          <a:xfrm>
            <a:off x="1524000" y="413488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8437698"/>
              <a:satOff val="-12660"/>
              <a:lumOff val="-2059"/>
              <a:alphaOff val="0"/>
            </a:schemeClr>
          </a:fillRef>
          <a:effectRef idx="0">
            <a:schemeClr val="accent3">
              <a:hueOff val="8437698"/>
              <a:satOff val="-12660"/>
              <a:lumOff val="-205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Discrimination</a:t>
            </a:r>
          </a:p>
        </p:txBody>
      </p:sp>
      <p:sp>
        <p:nvSpPr>
          <p:cNvPr id="12" name="Freeform 11"/>
          <p:cNvSpPr/>
          <p:nvPr/>
        </p:nvSpPr>
        <p:spPr>
          <a:xfrm>
            <a:off x="3619500" y="413488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9843981"/>
              <a:satOff val="-14770"/>
              <a:lumOff val="-2402"/>
              <a:alphaOff val="0"/>
            </a:schemeClr>
          </a:fillRef>
          <a:effectRef idx="0">
            <a:schemeClr val="accent3">
              <a:hueOff val="9843981"/>
              <a:satOff val="-14770"/>
              <a:lumOff val="-240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Discipline and grievance</a:t>
            </a:r>
          </a:p>
        </p:txBody>
      </p:sp>
      <p:sp>
        <p:nvSpPr>
          <p:cNvPr id="13" name="Freeform 12"/>
          <p:cNvSpPr/>
          <p:nvPr/>
        </p:nvSpPr>
        <p:spPr>
          <a:xfrm>
            <a:off x="5715000" y="4134890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1250264"/>
              <a:satOff val="-16880"/>
              <a:lumOff val="-2745"/>
              <a:alphaOff val="0"/>
            </a:schemeClr>
          </a:fillRef>
          <a:effectRef idx="0">
            <a:schemeClr val="accent3">
              <a:hueOff val="11250264"/>
              <a:satOff val="-16880"/>
              <a:lumOff val="-274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Dismissals and redundancies</a:t>
            </a:r>
          </a:p>
        </p:txBody>
      </p:sp>
    </p:spTree>
    <p:extLst>
      <p:ext uri="{BB962C8B-B14F-4D97-AF65-F5344CB8AC3E}">
        <p14:creationId xmlns:p14="http://schemas.microsoft.com/office/powerpoint/2010/main" val="3679013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07504" y="2307169"/>
            <a:ext cx="1904999" cy="1143000"/>
            <a:chOff x="0" y="126999"/>
            <a:chExt cx="1904999" cy="1143000"/>
          </a:xfrm>
        </p:grpSpPr>
        <p:sp>
          <p:nvSpPr>
            <p:cNvPr id="5" name="Rectangle 4"/>
            <p:cNvSpPr/>
            <p:nvPr/>
          </p:nvSpPr>
          <p:spPr>
            <a:xfrm>
              <a:off x="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TextBox 5"/>
            <p:cNvSpPr txBox="1"/>
            <p:nvPr/>
          </p:nvSpPr>
          <p:spPr>
            <a:xfrm>
              <a:off x="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Recruitment</a:t>
              </a:r>
            </a:p>
          </p:txBody>
        </p:sp>
      </p:grpSp>
      <p:sp>
        <p:nvSpPr>
          <p:cNvPr id="7" name="Rectangle 6"/>
          <p:cNvSpPr/>
          <p:nvPr/>
        </p:nvSpPr>
        <p:spPr>
          <a:xfrm>
            <a:off x="2411760" y="201512"/>
            <a:ext cx="64442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There is no single Act governing recruitment and selection, but there are many Acts dealing with the employment relationship that have an impact on pre-employment issues as well.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2411760" y="1556792"/>
            <a:ext cx="64442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most significant example is the </a:t>
            </a:r>
            <a:r>
              <a:rPr lang="en-GB" b="1" dirty="0">
                <a:solidFill>
                  <a:srgbClr val="FF0000"/>
                </a:solidFill>
                <a:latin typeface="Open Sans"/>
              </a:rPr>
              <a:t>Equality Act 2010.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411760" y="2204864"/>
            <a:ext cx="644420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Equality Act 2010 makes it unlawful for employers to discriminate against job applicants (and existing workers) because of a ‘protected characteristic,’ namely: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disability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gender reassignment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race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religion or belief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sex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sexual orientation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marriage and civil partnership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pregnancy and maternity.</a:t>
            </a:r>
            <a:endParaRPr lang="en-GB" b="1" i="0" dirty="0">
              <a:solidFill>
                <a:srgbClr val="58595B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44502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79512" y="2276872"/>
            <a:ext cx="1904999" cy="1143000"/>
            <a:chOff x="2095500" y="126999"/>
            <a:chExt cx="1904999" cy="1143000"/>
          </a:xfrm>
        </p:grpSpPr>
        <p:sp>
          <p:nvSpPr>
            <p:cNvPr id="8" name="Rectangle 7"/>
            <p:cNvSpPr/>
            <p:nvPr/>
          </p:nvSpPr>
          <p:spPr>
            <a:xfrm>
              <a:off x="209550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1406283"/>
                <a:satOff val="-2110"/>
                <a:lumOff val="-343"/>
                <a:alphaOff val="0"/>
              </a:schemeClr>
            </a:fillRef>
            <a:effectRef idx="0">
              <a:schemeClr val="accent3">
                <a:hueOff val="1406283"/>
                <a:satOff val="-2110"/>
                <a:lumOff val="-34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TextBox 8"/>
            <p:cNvSpPr txBox="1"/>
            <p:nvPr/>
          </p:nvSpPr>
          <p:spPr>
            <a:xfrm>
              <a:off x="209550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Employment contract</a:t>
              </a:r>
            </a:p>
          </p:txBody>
        </p:sp>
      </p:grpSp>
      <p:sp>
        <p:nvSpPr>
          <p:cNvPr id="2" name="Rectangle 1"/>
          <p:cNvSpPr/>
          <p:nvPr/>
        </p:nvSpPr>
        <p:spPr>
          <a:xfrm>
            <a:off x="179512" y="40466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terms and conditions of employment are the elements of a contract defining the employment relationship between employer and employee.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407593" y="1268760"/>
            <a:ext cx="65527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Legislation has an important impact on terms and conditions of employment; this is because legislation implies certain minimum requirements into the employment relationship in addition to what is agreed between the parties themselves.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2399260" y="2963853"/>
            <a:ext cx="6552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main piece of legislation which governs many terms and conditions of employment is the </a:t>
            </a:r>
            <a:r>
              <a:rPr lang="en-GB" b="1" dirty="0">
                <a:solidFill>
                  <a:srgbClr val="FF0000"/>
                </a:solidFill>
                <a:latin typeface="Open Sans"/>
              </a:rPr>
              <a:t>Employment Rights Act 1996.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9512" y="3971965"/>
            <a:ext cx="8548496" cy="2585323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Important rights given to employees or strengthened by the ERA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424141"/>
                </a:solidFill>
                <a:latin typeface="Open Sans"/>
              </a:rPr>
              <a:t>The right to be given employment particulars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Disclosures and detriment</a:t>
            </a:r>
            <a:endParaRPr lang="en-GB" dirty="0">
              <a:solidFill>
                <a:srgbClr val="424141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Sundays, time off and suspension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Dismissal: notice and reason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Unfair dismissal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Redundancy payments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Employer insolvency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1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76872"/>
            <a:ext cx="1904999" cy="1143000"/>
            <a:chOff x="4191000" y="126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2812566"/>
                <a:satOff val="-4220"/>
                <a:lumOff val="-686"/>
                <a:alphaOff val="0"/>
              </a:schemeClr>
            </a:fillRef>
            <a:effectRef idx="0">
              <a:schemeClr val="accent3">
                <a:hueOff val="2812566"/>
                <a:satOff val="-4220"/>
                <a:lumOff val="-68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Data protection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252702" y="2386707"/>
            <a:ext cx="669409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Data protection is about safeguarding important information and making sure it is used properly and legally. 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52702" y="404664"/>
            <a:ext cx="66784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In the UK, the Data Protection Act 2018 implements the General Data Protection Regulation (GDPR) which came into force in May 2018. It replaces the previous Data Protection Act 1998.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252703" y="4293096"/>
            <a:ext cx="6678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All employers need to be aware of their duties under the law as the penalties for breaching the rules can be severe.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447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348880"/>
            <a:ext cx="1904999" cy="1143000"/>
            <a:chOff x="0" y="1460500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0" y="1460500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4218849"/>
                <a:satOff val="-6330"/>
                <a:lumOff val="-1029"/>
                <a:alphaOff val="0"/>
              </a:schemeClr>
            </a:fillRef>
            <a:effectRef idx="0">
              <a:schemeClr val="accent3">
                <a:hueOff val="4218849"/>
                <a:satOff val="-6330"/>
                <a:lumOff val="-102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0" y="1460500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Pay and Holiday entitlement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267744" y="1212220"/>
            <a:ext cx="66967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minimum amount of annual leave which an employer must provide to a full-time worker is currently 28 days a year (or 5.6 weeks).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Bank holidays can still be counted towards the entitlement.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rules extend to employees and all workers covered by the Working Time Regulations 1998, including agency workers.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rules cover England, Wales and Scotland, and similar provisions apply in Northern Ireland.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There is a limited ability to carry leave over the four-week ‘European minimum’ from one holiday year to the next, subject to agreement between employer and worker.</a:t>
            </a:r>
          </a:p>
        </p:txBody>
      </p:sp>
    </p:spTree>
    <p:extLst>
      <p:ext uri="{BB962C8B-B14F-4D97-AF65-F5344CB8AC3E}">
        <p14:creationId xmlns:p14="http://schemas.microsoft.com/office/powerpoint/2010/main" val="2559123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76872"/>
            <a:ext cx="1904999" cy="1143000"/>
            <a:chOff x="2095500" y="14604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2095500" y="14604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5625132"/>
                <a:satOff val="-8440"/>
                <a:lumOff val="-1373"/>
                <a:alphaOff val="0"/>
              </a:schemeClr>
            </a:fillRef>
            <a:effectRef idx="0">
              <a:schemeClr val="accent3">
                <a:hueOff val="5625132"/>
                <a:satOff val="-8440"/>
                <a:lumOff val="-137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2095500" y="14604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Working time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411760" y="1971209"/>
            <a:ext cx="64087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Working hours in the UK are governed by the Working Time Regulations 1998. These limit the working week to an average of 48 hours (although there is an opt-out), and the working day to an average of 8 hours. They also give workers and employees the right to paid leave and specified rest breaks.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7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348880"/>
            <a:ext cx="1904999" cy="1143000"/>
            <a:chOff x="4191000" y="14604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14604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7031415"/>
                <a:satOff val="-10550"/>
                <a:lumOff val="-1716"/>
                <a:alphaOff val="0"/>
              </a:schemeClr>
            </a:fillRef>
            <a:effectRef idx="0">
              <a:schemeClr val="accent3">
                <a:hueOff val="7031415"/>
                <a:satOff val="-10550"/>
                <a:lumOff val="-171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14604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Health and safety at work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621875" y="874888"/>
            <a:ext cx="63367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purpose of health and safety law is to ensure a safe working environment for employees. In the UK, this requires employers to meet health and safety obligations, predominantly covered by the Health and Safety at Work Act 1974 (HSWA).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642519" y="3491880"/>
            <a:ext cx="61926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According to HSWA employers’ health and safety obligations include;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carrying out risk assessments,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publishing a health and safety policy,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appointing health and safety representatives,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and providing safety information and training.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419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04864"/>
            <a:ext cx="1904999" cy="1143000"/>
            <a:chOff x="0" y="2793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0" y="2793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8437698"/>
                <a:satOff val="-12660"/>
                <a:lumOff val="-2059"/>
                <a:alphaOff val="0"/>
              </a:schemeClr>
            </a:fillRef>
            <a:effectRef idx="0">
              <a:schemeClr val="accent3">
                <a:hueOff val="8437698"/>
                <a:satOff val="-12660"/>
                <a:lumOff val="-205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0" y="2793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Discrimination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123728" y="1483702"/>
            <a:ext cx="67687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main piece of legislation governing discrimination in the UK is the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2" tooltip="Equality Act 2010 guidance from GOV.UK"/>
              </a:rPr>
              <a:t>Equality Act 2010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. </a:t>
            </a:r>
            <a:br>
              <a:rPr lang="en-GB" b="1" dirty="0">
                <a:solidFill>
                  <a:srgbClr val="58595B"/>
                </a:solidFill>
                <a:latin typeface="Open Sans"/>
              </a:rPr>
            </a:b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UK courts and tribunals must interpret the Equality Act 2010 and other legislation in a way that is consistent with European Union (EU) legislation.</a:t>
            </a:r>
          </a:p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There is also a helpful and detailed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3" tooltip="Advice and guidance"/>
              </a:rPr>
              <a:t>Code of practice on employment and other non-statutory guidance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 available from the Equality and Human Rights Commission.</a:t>
            </a:r>
            <a:endParaRPr lang="en-GB" b="1" i="0" dirty="0">
              <a:solidFill>
                <a:srgbClr val="58595B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143342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76872"/>
            <a:ext cx="1904999" cy="1143000"/>
            <a:chOff x="2095500" y="2793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2095500" y="2793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9843981"/>
                <a:satOff val="-14770"/>
                <a:lumOff val="-2402"/>
                <a:alphaOff val="0"/>
              </a:schemeClr>
            </a:fillRef>
            <a:effectRef idx="0">
              <a:schemeClr val="accent3">
                <a:hueOff val="9843981"/>
                <a:satOff val="-14770"/>
                <a:lumOff val="-240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2095500" y="2793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Discipline and grievance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286000" y="260648"/>
            <a:ext cx="66784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Employers require effective and transparent policies and procedures to manage difficulties in the workplace and employment relationship.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82516" y="1555710"/>
            <a:ext cx="668197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most important provisions governing discipline and grievances at work are found in the Employment Act 2008 and Employment Tribunals (Constitution and Rules of Procedure) (Amendment) Regulations 2008.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2" tooltip="Acas Code of practice"/>
              </a:rPr>
              <a:t>The </a:t>
            </a:r>
            <a:r>
              <a:rPr lang="en-GB" b="1" u="sng" dirty="0" err="1">
                <a:solidFill>
                  <a:srgbClr val="68297F"/>
                </a:solidFill>
                <a:latin typeface="Open Sans"/>
                <a:hlinkClick r:id="rId2" tooltip="Acas Code of practice"/>
              </a:rPr>
              <a:t>Acas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2" tooltip="Acas Code of practice"/>
              </a:rPr>
              <a:t> Code of practice on disciplinary and grievance procedures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 is also of significant importance.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282516" y="3681768"/>
            <a:ext cx="668197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Employers and employees should do all they can to resolve disciplinary and grievance issues themselves and if necessary should use a third party (for example, a mediator or an arbitrator) to help resolve the problem. There is a requirement for </a:t>
            </a:r>
            <a:r>
              <a:rPr lang="en-GB" b="1" dirty="0" err="1">
                <a:solidFill>
                  <a:srgbClr val="58595B"/>
                </a:solidFill>
                <a:latin typeface="Open Sans"/>
              </a:rPr>
              <a:t>Acas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 early conciliation in most cases – the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3" tooltip="Tribunal claims, settlement and compromise Q&amp;As"/>
              </a:rPr>
              <a:t>employment tribunal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 ought to be a last resort.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223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76872"/>
            <a:ext cx="1904999" cy="1143000"/>
            <a:chOff x="4191000" y="2794000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2794000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11250264"/>
                <a:satOff val="-16880"/>
                <a:lumOff val="-2745"/>
                <a:alphaOff val="0"/>
              </a:schemeClr>
            </a:fillRef>
            <a:effectRef idx="0">
              <a:schemeClr val="accent3">
                <a:hueOff val="11250264"/>
                <a:satOff val="-16880"/>
                <a:lumOff val="-274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2794000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Dismissals and redundancies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123728" y="260648"/>
            <a:ext cx="68407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Dismissal occurs when a contract is terminated with or without notice, a fixed-term contract ends and is not renewed, or an employee leaves, with or without notice, when they are entitled to do so due to the employer’s conduct.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123728" y="1971209"/>
            <a:ext cx="68407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Unfair dismissal is entirely different from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2" tooltip="Wrongful dismissal Q&amp;As"/>
              </a:rPr>
              <a:t>wrongful dismissal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, which is a long-established concept derived from contract law. Most of the provisions governing unfair dismissal are to be found in the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3" tooltip="Employment Rights Act 1996"/>
              </a:rPr>
              <a:t>Employment Rights Act 1996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. Numerous other pieces of legislation cross-refer to unfair dismissal issues.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123728" y="4077072"/>
            <a:ext cx="68407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No specific legislation is devoted to wrongful dismissal. It is a branch of the law of contract derived from what is known as the ‘common law.’ Guidance on wrongful dismissal is based on contractual concepts, and generally speaking changes stem from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4" tooltip="Dismissal case law"/>
              </a:rPr>
              <a:t>case law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90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 anchor="t">
            <a:normAutofit/>
          </a:bodyPr>
          <a:lstStyle/>
          <a:p>
            <a:br>
              <a:rPr lang="en-GB" sz="3200" dirty="0">
                <a:highlight>
                  <a:srgbClr val="00FFFF"/>
                </a:highlight>
              </a:rPr>
            </a:br>
            <a:r>
              <a:rPr lang="en-GB" sz="3200" dirty="0">
                <a:highlight>
                  <a:srgbClr val="00FFFF"/>
                </a:highlight>
              </a:rPr>
              <a:t>Watch The Video</a:t>
            </a: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3200" dirty="0">
                <a:hlinkClick r:id="rId2"/>
              </a:rPr>
              <a:t>(1336) Employment Rights UK - Know Your Employee Rights | </a:t>
            </a:r>
            <a:r>
              <a:rPr lang="en-GB" sz="3200" dirty="0" err="1">
                <a:hlinkClick r:id="rId2"/>
              </a:rPr>
              <a:t>Seb</a:t>
            </a:r>
            <a:r>
              <a:rPr lang="en-GB" sz="3200" dirty="0">
                <a:hlinkClick r:id="rId2"/>
              </a:rPr>
              <a:t> of </a:t>
            </a:r>
            <a:r>
              <a:rPr lang="en-GB" sz="3200" dirty="0" err="1">
                <a:hlinkClick r:id="rId2"/>
              </a:rPr>
              <a:t>Revorec</a:t>
            </a:r>
            <a:r>
              <a:rPr lang="en-GB" sz="3200" dirty="0">
                <a:hlinkClick r:id="rId2"/>
              </a:rPr>
              <a:t> - YouTube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241656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 anchor="t">
            <a:normAutofit fontScale="90000"/>
          </a:bodyPr>
          <a:lstStyle/>
          <a:p>
            <a:br>
              <a:rPr lang="en-GB" sz="4000" dirty="0">
                <a:highlight>
                  <a:srgbClr val="00FFFF"/>
                </a:highlight>
              </a:rPr>
            </a:br>
            <a:br>
              <a:rPr lang="en-GB" sz="4000" dirty="0">
                <a:highlight>
                  <a:srgbClr val="00FFFF"/>
                </a:highlight>
              </a:rPr>
            </a:br>
            <a:br>
              <a:rPr lang="en-GB" sz="4000" dirty="0">
                <a:highlight>
                  <a:srgbClr val="00FFFF"/>
                </a:highlight>
              </a:rPr>
            </a:br>
            <a:r>
              <a:rPr lang="en-GB" sz="4000" dirty="0">
                <a:highlight>
                  <a:srgbClr val="00FFFF"/>
                </a:highlight>
              </a:rPr>
              <a:t>ACTIVITY 9.1</a:t>
            </a:r>
            <a:br>
              <a:rPr lang="en-GB" sz="4000" dirty="0">
                <a:highlight>
                  <a:srgbClr val="00FFFF"/>
                </a:highlight>
              </a:rPr>
            </a:br>
            <a:r>
              <a:rPr lang="en-GB" sz="4900" dirty="0">
                <a:highlight>
                  <a:srgbClr val="00FFFF"/>
                </a:highlight>
              </a:rPr>
              <a:t>Read the Article on </a:t>
            </a:r>
            <a:r>
              <a:rPr lang="en-GB" sz="4900">
                <a:highlight>
                  <a:srgbClr val="00FFFF"/>
                </a:highlight>
              </a:rPr>
              <a:t>the Module  </a:t>
            </a:r>
            <a:br>
              <a:rPr lang="en-GB" sz="4900" dirty="0">
                <a:highlight>
                  <a:srgbClr val="00FFFF"/>
                </a:highlight>
              </a:rPr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>
                <a:highlight>
                  <a:srgbClr val="00FFFF"/>
                </a:highlight>
              </a:rPr>
            </a:br>
            <a:br>
              <a:rPr lang="en-GB" sz="4000" dirty="0">
                <a:highlight>
                  <a:srgbClr val="5E53B3"/>
                </a:highlight>
              </a:rPr>
            </a:br>
            <a:br>
              <a:rPr lang="en-GB" sz="3200" dirty="0">
                <a:highlight>
                  <a:srgbClr val="5E53B3"/>
                </a:highlight>
              </a:rPr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08331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 anchor="t">
            <a:normAutofit/>
          </a:bodyPr>
          <a:lstStyle/>
          <a:p>
            <a:br>
              <a:rPr lang="en-GB" sz="3200" dirty="0"/>
            </a:br>
            <a:br>
              <a:rPr lang="en-GB" sz="3200" dirty="0"/>
            </a:br>
            <a:br>
              <a:rPr lang="en-GB" sz="3200" dirty="0">
                <a:highlight>
                  <a:srgbClr val="00FFFF"/>
                </a:highlight>
              </a:rPr>
            </a:br>
            <a:r>
              <a:rPr lang="en-GB" sz="4000" dirty="0">
                <a:highlight>
                  <a:srgbClr val="00FFFF"/>
                </a:highlight>
              </a:rPr>
              <a:t>ATTEMPT THE QUIZ IN </a:t>
            </a:r>
            <a:br>
              <a:rPr lang="en-GB" sz="4000" dirty="0">
                <a:highlight>
                  <a:srgbClr val="00FFFF"/>
                </a:highlight>
              </a:rPr>
            </a:br>
            <a:r>
              <a:rPr lang="en-GB" sz="4000" dirty="0">
                <a:highlight>
                  <a:srgbClr val="00FFFF"/>
                </a:highlight>
              </a:rPr>
              <a:t>ACTIVITY 9.2</a:t>
            </a:r>
            <a:br>
              <a:rPr lang="en-GB" sz="4000" dirty="0">
                <a:highlight>
                  <a:srgbClr val="5E53B3"/>
                </a:highlight>
              </a:rPr>
            </a:br>
            <a:br>
              <a:rPr lang="en-GB" sz="3200" dirty="0">
                <a:highlight>
                  <a:srgbClr val="5E53B3"/>
                </a:highlight>
              </a:rPr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248981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anchor="t">
            <a:normAutofit/>
          </a:bodyPr>
          <a:lstStyle/>
          <a:p>
            <a:r>
              <a:rPr lang="en-GB" sz="3200" dirty="0"/>
              <a:t>Summary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696" y="98860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561307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mage result for alternatives after gradu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573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394600"/>
            <a:ext cx="9144000" cy="1390714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5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Alternatives after graduation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42308</TotalTime>
  <Words>1365</Words>
  <Application>Microsoft Office PowerPoint</Application>
  <PresentationFormat>On-screen Show (4:3)</PresentationFormat>
  <Paragraphs>113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Myriad Pro</vt:lpstr>
      <vt:lpstr>Open Sans</vt:lpstr>
      <vt:lpstr>20140311PresentationUWTSDTemplate</vt:lpstr>
      <vt:lpstr>Certificate of Higher Education in Skills for the Workplace   Professional Career Development (BMSW 4005) Session 15 and 16 Employment Legislations</vt:lpstr>
      <vt:lpstr>Previously…</vt:lpstr>
      <vt:lpstr>In this session….</vt:lpstr>
      <vt:lpstr>What is ‘Employment Law’</vt:lpstr>
      <vt:lpstr>How are legal standards set?</vt:lpstr>
      <vt:lpstr>Where does employment law come in to play?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Watch The Video   (1336) Employment Rights UK - Know Your Employee Rights | Seb of Revorec - YouTube</vt:lpstr>
      <vt:lpstr>   ACTIVITY 9.1 Read the Article on the Module           </vt:lpstr>
      <vt:lpstr>   ATTEMPT THE QUIZ IN  ACTIVITY 9.2     </vt:lpstr>
      <vt:lpstr>Summary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Olubukola Adegbite</cp:lastModifiedBy>
  <cp:revision>263</cp:revision>
  <dcterms:created xsi:type="dcterms:W3CDTF">2015-04-14T15:21:28Z</dcterms:created>
  <dcterms:modified xsi:type="dcterms:W3CDTF">2022-03-21T11:26:56Z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