
<file path=[Content_Types].xml><?xml version="1.0" encoding="utf-8"?>
<Types xmlns="http://schemas.openxmlformats.org/package/2006/content-types">
  <Default Extension="HEIC" ContentType="image/pn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B2F286"/>
    <a:srgbClr val="CCCCFF"/>
    <a:srgbClr val="F7943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100" d="100"/>
          <a:sy n="100" d="100"/>
        </p:scale>
        <p:origin x="1260" y="-9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D1F419-4357-49BC-A79B-DFDDEBAC0FA1}" type="datetimeFigureOut">
              <a:rPr lang="en-GB" smtClean="0"/>
              <a:t>16/06/2020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2153404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D1F419-4357-49BC-A79B-DFDDEBAC0FA1}" type="datetimeFigureOut">
              <a:rPr lang="en-GB" smtClean="0"/>
              <a:t>16/06/2020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1182095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D1F419-4357-49BC-A79B-DFDDEBAC0FA1}" type="datetimeFigureOut">
              <a:rPr lang="en-GB" smtClean="0"/>
              <a:t>16/06/2020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3981956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D1F419-4357-49BC-A79B-DFDDEBAC0FA1}" type="datetimeFigureOut">
              <a:rPr lang="en-GB" smtClean="0"/>
              <a:t>16/06/2020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386736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D1F419-4357-49BC-A79B-DFDDEBAC0FA1}" type="datetimeFigureOut">
              <a:rPr lang="en-GB" smtClean="0"/>
              <a:t>16/06/2020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3995938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D1F419-4357-49BC-A79B-DFDDEBAC0FA1}" type="datetimeFigureOut">
              <a:rPr lang="en-GB" smtClean="0"/>
              <a:t>16/06/2020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904542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D1F419-4357-49BC-A79B-DFDDEBAC0FA1}" type="datetimeFigureOut">
              <a:rPr lang="en-GB" smtClean="0"/>
              <a:t>16/06/2020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555500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FFD1F419-4357-49BC-A79B-DFDDEBAC0FA1}" type="datetimeFigureOut">
              <a:rPr lang="en-GB" smtClean="0"/>
              <a:t>16/06/2020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4064038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FFD1F419-4357-49BC-A79B-DFDDEBAC0FA1}" type="datetimeFigureOut">
              <a:rPr lang="en-GB" smtClean="0"/>
              <a:t>16/06/2020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1926448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D1F419-4357-49BC-A79B-DFDDEBAC0FA1}" type="datetimeFigureOut">
              <a:rPr lang="en-GB" smtClean="0"/>
              <a:t>16/06/2020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1677346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D1F419-4357-49BC-A79B-DFDDEBAC0FA1}" type="datetimeFigureOut">
              <a:rPr lang="en-GB" smtClean="0"/>
              <a:t>16/06/2020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E6209-1DF4-4088-8027-DDC3C17C23A7}" type="slidenum">
              <a:rPr lang="en-GB" smtClean="0"/>
              <a:t>‹#›</a:t>
            </a:fld>
            <a:endParaRPr lang="en-GB"/>
          </a:p>
        </p:txBody>
      </p:sp>
    </p:spTree>
    <p:extLst>
      <p:ext uri="{BB962C8B-B14F-4D97-AF65-F5344CB8AC3E}">
        <p14:creationId xmlns:p14="http://schemas.microsoft.com/office/powerpoint/2010/main" val="2077391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FFD1F419-4357-49BC-A79B-DFDDEBAC0FA1}" type="datetimeFigureOut">
              <a:rPr lang="en-GB" smtClean="0"/>
              <a:t>16/06/2020</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CC2E6209-1DF4-4088-8027-DDC3C17C23A7}" type="slidenum">
              <a:rPr lang="en-GB" smtClean="0"/>
              <a:t>‹#›</a:t>
            </a:fld>
            <a:endParaRPr lang="en-GB"/>
          </a:p>
        </p:txBody>
      </p:sp>
    </p:spTree>
    <p:extLst>
      <p:ext uri="{BB962C8B-B14F-4D97-AF65-F5344CB8AC3E}">
        <p14:creationId xmlns:p14="http://schemas.microsoft.com/office/powerpoint/2010/main" val="25308557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jpeg"/><Relationship Id="rId7" Type="http://schemas.openxmlformats.org/officeDocument/2006/relationships/image" Target="../media/image6.JPG"/><Relationship Id="rId2" Type="http://schemas.openxmlformats.org/officeDocument/2006/relationships/image" Target="../media/image1.HEIC"/><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HEIC"/><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8" Type="http://schemas.openxmlformats.org/officeDocument/2006/relationships/image" Target="../media/image17.JPG"/><Relationship Id="rId13" Type="http://schemas.openxmlformats.org/officeDocument/2006/relationships/image" Target="../media/image22.HEIC"/><Relationship Id="rId3" Type="http://schemas.openxmlformats.org/officeDocument/2006/relationships/image" Target="../media/image12.PNG"/><Relationship Id="rId7" Type="http://schemas.openxmlformats.org/officeDocument/2006/relationships/image" Target="../media/image16.jpeg"/><Relationship Id="rId12" Type="http://schemas.openxmlformats.org/officeDocument/2006/relationships/image" Target="../media/image21.HEIC"/><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5.JPG"/><Relationship Id="rId11" Type="http://schemas.openxmlformats.org/officeDocument/2006/relationships/image" Target="../media/image20.JPG"/><Relationship Id="rId5" Type="http://schemas.openxmlformats.org/officeDocument/2006/relationships/image" Target="../media/image14.JPG"/><Relationship Id="rId10" Type="http://schemas.openxmlformats.org/officeDocument/2006/relationships/image" Target="../media/image19.JPG"/><Relationship Id="rId4" Type="http://schemas.openxmlformats.org/officeDocument/2006/relationships/image" Target="../media/image13.jpeg"/><Relationship Id="rId9" Type="http://schemas.openxmlformats.org/officeDocument/2006/relationships/image" Target="../media/image18.jpeg"/><Relationship Id="rId14" Type="http://schemas.openxmlformats.org/officeDocument/2006/relationships/image" Target="../media/image23.jpeg"/></Relationships>
</file>

<file path=ppt/slides/_rels/slide3.xml.rels><?xml version="1.0" encoding="UTF-8" standalone="yes"?>
<Relationships xmlns="http://schemas.openxmlformats.org/package/2006/relationships"><Relationship Id="rId8" Type="http://schemas.openxmlformats.org/officeDocument/2006/relationships/image" Target="../media/image30.HEIC"/><Relationship Id="rId3" Type="http://schemas.openxmlformats.org/officeDocument/2006/relationships/image" Target="../media/image25.jpg"/><Relationship Id="rId7" Type="http://schemas.openxmlformats.org/officeDocument/2006/relationships/image" Target="../media/image29.png"/><Relationship Id="rId2"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image" Target="../media/image28.png"/><Relationship Id="rId11" Type="http://schemas.openxmlformats.org/officeDocument/2006/relationships/image" Target="../media/image33.JPG"/><Relationship Id="rId5" Type="http://schemas.openxmlformats.org/officeDocument/2006/relationships/image" Target="../media/image27.png"/><Relationship Id="rId10" Type="http://schemas.openxmlformats.org/officeDocument/2006/relationships/image" Target="../media/image32.JPG"/><Relationship Id="rId4" Type="http://schemas.openxmlformats.org/officeDocument/2006/relationships/image" Target="../media/image26.png"/><Relationship Id="rId9" Type="http://schemas.openxmlformats.org/officeDocument/2006/relationships/image" Target="../media/image3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41A4A702-1659-4217-AA0D-175C3D1B4879}"/>
              </a:ext>
            </a:extLst>
          </p:cNvPr>
          <p:cNvGrpSpPr>
            <a:grpSpLocks/>
          </p:cNvGrpSpPr>
          <p:nvPr/>
        </p:nvGrpSpPr>
        <p:grpSpPr bwMode="auto">
          <a:xfrm>
            <a:off x="322262" y="179555"/>
            <a:ext cx="6213475" cy="2519362"/>
            <a:chOff x="107073723" y="108716482"/>
            <a:chExt cx="6220104" cy="2923335"/>
          </a:xfrm>
        </p:grpSpPr>
        <p:sp>
          <p:nvSpPr>
            <p:cNvPr id="5" name="Rectangle 3" hidden="1">
              <a:extLst>
                <a:ext uri="{FF2B5EF4-FFF2-40B4-BE49-F238E27FC236}">
                  <a16:creationId xmlns:a16="http://schemas.microsoft.com/office/drawing/2014/main" id="{33CF4B5E-CBE2-4089-820A-F47FA55E7A23}"/>
                </a:ext>
              </a:extLst>
            </p:cNvPr>
            <p:cNvSpPr>
              <a:spLocks noChangeArrowheads="1"/>
            </p:cNvSpPr>
            <p:nvPr/>
          </p:nvSpPr>
          <p:spPr bwMode="auto">
            <a:xfrm>
              <a:off x="107073723" y="108716482"/>
              <a:ext cx="6220104" cy="2923335"/>
            </a:xfrm>
            <a:prstGeom prst="rect">
              <a:avLst/>
            </a:prstGeom>
            <a:solidFill>
              <a:srgbClr val="FFFFFF"/>
            </a:solidFill>
            <a:ln>
              <a:noFill/>
            </a:ln>
            <a:effectLst/>
            <a:extLst>
              <a:ext uri="{91240B29-F687-4F45-9708-019B960494DF}">
                <a14:hiddenLine xmlns:a14="http://schemas.microsoft.com/office/drawing/2010/main" w="9525"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grpSp>
          <p:nvGrpSpPr>
            <p:cNvPr id="6" name="Group 4">
              <a:extLst>
                <a:ext uri="{FF2B5EF4-FFF2-40B4-BE49-F238E27FC236}">
                  <a16:creationId xmlns:a16="http://schemas.microsoft.com/office/drawing/2014/main" id="{60FCCE9D-BB39-4CCB-B846-DD04D97A4411}"/>
                </a:ext>
              </a:extLst>
            </p:cNvPr>
            <p:cNvGrpSpPr>
              <a:grpSpLocks/>
            </p:cNvGrpSpPr>
            <p:nvPr/>
          </p:nvGrpSpPr>
          <p:grpSpPr bwMode="auto">
            <a:xfrm>
              <a:off x="107073723" y="108716482"/>
              <a:ext cx="6220104" cy="2923335"/>
              <a:chOff x="107073723" y="108716482"/>
              <a:chExt cx="6220104" cy="2923335"/>
            </a:xfrm>
          </p:grpSpPr>
          <p:sp>
            <p:nvSpPr>
              <p:cNvPr id="7" name="Rectangle 5">
                <a:extLst>
                  <a:ext uri="{FF2B5EF4-FFF2-40B4-BE49-F238E27FC236}">
                    <a16:creationId xmlns:a16="http://schemas.microsoft.com/office/drawing/2014/main" id="{B3DAB78F-DEE9-4948-9C25-A7C89B1EE99B}"/>
                  </a:ext>
                </a:extLst>
              </p:cNvPr>
              <p:cNvSpPr>
                <a:spLocks noChangeArrowheads="1"/>
              </p:cNvSpPr>
              <p:nvPr/>
            </p:nvSpPr>
            <p:spPr bwMode="auto">
              <a:xfrm>
                <a:off x="107073723" y="108716482"/>
                <a:ext cx="6220104" cy="2923335"/>
              </a:xfrm>
              <a:prstGeom prst="rect">
                <a:avLst/>
              </a:prstGeom>
              <a:solidFill>
                <a:srgbClr val="FFFFFF"/>
              </a:solidFill>
              <a:ln w="19050" algn="ctr">
                <a:solidFill>
                  <a:srgbClr val="5B9BD5"/>
                </a:solidFill>
                <a:miter lim="800000"/>
                <a:headEnd/>
                <a:tailEnd/>
              </a:ln>
              <a:effectLst/>
              <a:extLs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8" name="Rectangle 7">
                <a:extLst>
                  <a:ext uri="{FF2B5EF4-FFF2-40B4-BE49-F238E27FC236}">
                    <a16:creationId xmlns:a16="http://schemas.microsoft.com/office/drawing/2014/main" id="{A13D7B32-851D-466E-A166-68B8AA0567F1}"/>
                  </a:ext>
                </a:extLst>
              </p:cNvPr>
              <p:cNvSpPr>
                <a:spLocks noChangeArrowheads="1"/>
              </p:cNvSpPr>
              <p:nvPr/>
            </p:nvSpPr>
            <p:spPr bwMode="auto">
              <a:xfrm>
                <a:off x="110093423" y="108773917"/>
                <a:ext cx="3143250" cy="2809594"/>
              </a:xfrm>
              <a:prstGeom prst="rect">
                <a:avLst/>
              </a:prstGeom>
              <a:solidFill>
                <a:srgbClr val="71D7FB"/>
              </a:solidFill>
              <a:ln>
                <a:noFill/>
              </a:ln>
              <a:effectLst/>
              <a:extLst>
                <a:ext uri="{91240B29-F687-4F45-9708-019B960494DF}">
                  <a14:hiddenLine xmlns:a14="http://schemas.microsoft.com/office/drawing/2010/main" w="25400" algn="ctr">
                    <a:solidFill>
                      <a:srgbClr val="5B9BD5"/>
                    </a:solidFill>
                    <a:miter lim="800000"/>
                    <a:headEnd/>
                    <a:tailEnd/>
                  </a14:hiddenLine>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9" name="Text Box 8">
                <a:extLst>
                  <a:ext uri="{FF2B5EF4-FFF2-40B4-BE49-F238E27FC236}">
                    <a16:creationId xmlns:a16="http://schemas.microsoft.com/office/drawing/2014/main" id="{A2D1D7EF-807F-46A3-AA5F-20A37FD85079}"/>
                  </a:ext>
                </a:extLst>
              </p:cNvPr>
              <p:cNvSpPr txBox="1">
                <a:spLocks noChangeArrowheads="1"/>
              </p:cNvSpPr>
              <p:nvPr/>
            </p:nvSpPr>
            <p:spPr bwMode="auto">
              <a:xfrm>
                <a:off x="110393473" y="110553358"/>
                <a:ext cx="2476500" cy="92112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rgbClr val="FFFFFF"/>
                    </a:solidFill>
                    <a:effectLst/>
                    <a:latin typeface="Cambria" panose="02040503050406030204" pitchFamily="18" charset="0"/>
                  </a:rPr>
                  <a:t>in a National Park of Pembrokeshire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AutoShape 9">
                <a:extLst>
                  <a:ext uri="{FF2B5EF4-FFF2-40B4-BE49-F238E27FC236}">
                    <a16:creationId xmlns:a16="http://schemas.microsoft.com/office/drawing/2014/main" id="{3198FB9B-9949-42C5-B9C3-7319EEA233CA}"/>
                  </a:ext>
                </a:extLst>
              </p:cNvPr>
              <p:cNvSpPr>
                <a:spLocks/>
              </p:cNvSpPr>
              <p:nvPr/>
            </p:nvSpPr>
            <p:spPr bwMode="auto">
              <a:xfrm>
                <a:off x="110051122" y="109328609"/>
                <a:ext cx="433387" cy="705970"/>
              </a:xfrm>
              <a:prstGeom prst="leftBrace">
                <a:avLst>
                  <a:gd name="adj1" fmla="val 0"/>
                  <a:gd name="adj2" fmla="val 50000"/>
                </a:avLst>
              </a:prstGeom>
              <a:noFill/>
              <a:ln w="25400" algn="ctr">
                <a:solidFill>
                  <a:srgbClr val="00000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1" name="Line 10">
                <a:extLst>
                  <a:ext uri="{FF2B5EF4-FFF2-40B4-BE49-F238E27FC236}">
                    <a16:creationId xmlns:a16="http://schemas.microsoft.com/office/drawing/2014/main" id="{AC6F44BB-2993-476F-A8BA-B094507CE2FD}"/>
                  </a:ext>
                </a:extLst>
              </p:cNvPr>
              <p:cNvSpPr>
                <a:spLocks noChangeShapeType="1"/>
              </p:cNvSpPr>
              <p:nvPr/>
            </p:nvSpPr>
            <p:spPr bwMode="auto">
              <a:xfrm flipH="1">
                <a:off x="107131149" y="109678233"/>
                <a:ext cx="2914650" cy="1"/>
              </a:xfrm>
              <a:prstGeom prst="line">
                <a:avLst/>
              </a:prstGeom>
              <a:noFill/>
              <a:ln w="25400" algn="ctr">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2" name="AutoShape 11">
                <a:extLst>
                  <a:ext uri="{FF2B5EF4-FFF2-40B4-BE49-F238E27FC236}">
                    <a16:creationId xmlns:a16="http://schemas.microsoft.com/office/drawing/2014/main" id="{2300E020-BC0A-431C-BA91-94FE4ECD0673}"/>
                  </a:ext>
                </a:extLst>
              </p:cNvPr>
              <p:cNvSpPr>
                <a:spLocks/>
              </p:cNvSpPr>
              <p:nvPr/>
            </p:nvSpPr>
            <p:spPr bwMode="auto">
              <a:xfrm rot="10800000">
                <a:off x="112846991" y="109328597"/>
                <a:ext cx="433387" cy="705970"/>
              </a:xfrm>
              <a:prstGeom prst="leftBrace">
                <a:avLst>
                  <a:gd name="adj1" fmla="val 0"/>
                  <a:gd name="adj2" fmla="val 50000"/>
                </a:avLst>
              </a:prstGeom>
              <a:noFill/>
              <a:ln w="25400" algn="ctr">
                <a:solidFill>
                  <a:srgbClr val="00000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3" name="Text Box 12">
                <a:extLst>
                  <a:ext uri="{FF2B5EF4-FFF2-40B4-BE49-F238E27FC236}">
                    <a16:creationId xmlns:a16="http://schemas.microsoft.com/office/drawing/2014/main" id="{381845E5-F0FB-45AD-84D4-7B3867E5C32B}"/>
                  </a:ext>
                </a:extLst>
              </p:cNvPr>
              <p:cNvSpPr txBox="1">
                <a:spLocks noChangeArrowheads="1"/>
              </p:cNvSpPr>
              <p:nvPr/>
            </p:nvSpPr>
            <p:spPr bwMode="auto">
              <a:xfrm>
                <a:off x="110393473" y="110186963"/>
                <a:ext cx="2476500" cy="3663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rgbClr val="FFFFFF"/>
                    </a:solidFill>
                    <a:effectLst/>
                    <a:latin typeface="Cambria" panose="02040503050406030204" pitchFamily="18" charset="0"/>
                  </a:rPr>
                  <a:t>A John Muir Award: along a beach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Text Box 13">
                <a:extLst>
                  <a:ext uri="{FF2B5EF4-FFF2-40B4-BE49-F238E27FC236}">
                    <a16:creationId xmlns:a16="http://schemas.microsoft.com/office/drawing/2014/main" id="{EB313F65-6731-4801-9FCE-B4162A5DCD38}"/>
                  </a:ext>
                </a:extLst>
              </p:cNvPr>
              <p:cNvSpPr txBox="1">
                <a:spLocks noChangeArrowheads="1"/>
              </p:cNvSpPr>
              <p:nvPr/>
            </p:nvSpPr>
            <p:spPr bwMode="auto">
              <a:xfrm>
                <a:off x="110393473" y="109360045"/>
                <a:ext cx="2476500" cy="676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FFFFFF"/>
                    </a:solidFill>
                    <a:effectLst/>
                    <a:latin typeface="Cambria" panose="02040503050406030204" pitchFamily="18" charset="0"/>
                  </a:rPr>
                  <a:t>Sand, Sea &amp; Scenery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grpSp>
        <p:nvGrpSpPr>
          <p:cNvPr id="15" name="Group 14">
            <a:extLst>
              <a:ext uri="{FF2B5EF4-FFF2-40B4-BE49-F238E27FC236}">
                <a16:creationId xmlns:a16="http://schemas.microsoft.com/office/drawing/2014/main" id="{C3E5C301-AA67-4F2C-853E-322CBF4AFFA1}"/>
              </a:ext>
            </a:extLst>
          </p:cNvPr>
          <p:cNvGrpSpPr>
            <a:grpSpLocks/>
          </p:cNvGrpSpPr>
          <p:nvPr/>
        </p:nvGrpSpPr>
        <p:grpSpPr bwMode="auto">
          <a:xfrm>
            <a:off x="117110" y="2821260"/>
            <a:ext cx="3607677" cy="1324129"/>
            <a:chOff x="108512138" y="109148990"/>
            <a:chExt cx="3343275" cy="2002304"/>
          </a:xfrm>
        </p:grpSpPr>
        <p:sp>
          <p:nvSpPr>
            <p:cNvPr id="16" name="Rectangle 15" hidden="1">
              <a:extLst>
                <a:ext uri="{FF2B5EF4-FFF2-40B4-BE49-F238E27FC236}">
                  <a16:creationId xmlns:a16="http://schemas.microsoft.com/office/drawing/2014/main" id="{41CBA218-5B91-4108-8976-D53D7E32F570}"/>
                </a:ext>
              </a:extLst>
            </p:cNvPr>
            <p:cNvSpPr>
              <a:spLocks noChangeArrowheads="1"/>
            </p:cNvSpPr>
            <p:nvPr/>
          </p:nvSpPr>
          <p:spPr bwMode="auto">
            <a:xfrm>
              <a:off x="108512138" y="109205007"/>
              <a:ext cx="3343275" cy="1946287"/>
            </a:xfrm>
            <a:prstGeom prst="rect">
              <a:avLst/>
            </a:prstGeom>
            <a:solidFill>
              <a:srgbClr val="FFFFFF"/>
            </a:solidFill>
            <a:ln>
              <a:noFill/>
            </a:ln>
            <a:effectLst/>
            <a:extLst>
              <a:ext uri="{91240B29-F687-4F45-9708-019B960494DF}">
                <a14:hiddenLine xmlns:a14="http://schemas.microsoft.com/office/drawing/2010/main" w="9525"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7" name="Rectangle 16">
              <a:extLst>
                <a:ext uri="{FF2B5EF4-FFF2-40B4-BE49-F238E27FC236}">
                  <a16:creationId xmlns:a16="http://schemas.microsoft.com/office/drawing/2014/main" id="{F912BF35-0FA4-4FE0-9B60-12F6410E8329}"/>
                </a:ext>
              </a:extLst>
            </p:cNvPr>
            <p:cNvSpPr>
              <a:spLocks noChangeArrowheads="1"/>
            </p:cNvSpPr>
            <p:nvPr/>
          </p:nvSpPr>
          <p:spPr bwMode="auto">
            <a:xfrm>
              <a:off x="108715004" y="109148990"/>
              <a:ext cx="2937542" cy="20023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228600" tIns="190500" rIns="274320" bIns="9144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000" i="1" dirty="0">
                  <a:solidFill>
                    <a:srgbClr val="000000"/>
                  </a:solidFill>
                  <a:latin typeface="Cambria" panose="02040503050406030204" pitchFamily="18" charset="0"/>
                </a:rPr>
                <a:t>‘</a:t>
              </a:r>
              <a:r>
                <a:rPr kumimoji="0" lang="en-US" altLang="en-US" sz="1000" b="0" i="1" u="none" strike="noStrike" cap="none" normalizeH="0" baseline="0" dirty="0">
                  <a:ln>
                    <a:noFill/>
                  </a:ln>
                  <a:solidFill>
                    <a:srgbClr val="000000"/>
                  </a:solidFill>
                  <a:effectLst/>
                  <a:latin typeface="Cambria" panose="02040503050406030204" pitchFamily="18" charset="0"/>
                </a:rPr>
                <a:t>Growing up in Pembrokeshire, I have been very fortunate to have nature on my doorstep. My local beach, only a 2 mile walk away, is situated in a bay where all sorts of natural features are formed. Sand dunes, rock pools, streams, sand and the sea, of course, were some of my favourite places to explore as a child, and still are today.’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18" name="Group 17">
              <a:extLst>
                <a:ext uri="{FF2B5EF4-FFF2-40B4-BE49-F238E27FC236}">
                  <a16:creationId xmlns:a16="http://schemas.microsoft.com/office/drawing/2014/main" id="{078E1944-0822-4145-81F2-E2BA77BEB843}"/>
                </a:ext>
              </a:extLst>
            </p:cNvPr>
            <p:cNvGrpSpPr>
              <a:grpSpLocks/>
            </p:cNvGrpSpPr>
            <p:nvPr/>
          </p:nvGrpSpPr>
          <p:grpSpPr bwMode="auto">
            <a:xfrm>
              <a:off x="108512138" y="109205007"/>
              <a:ext cx="3343275" cy="1946287"/>
              <a:chOff x="108512138" y="109205007"/>
              <a:chExt cx="3343275" cy="1946287"/>
            </a:xfrm>
          </p:grpSpPr>
          <p:sp>
            <p:nvSpPr>
              <p:cNvPr id="19" name="AutoShape 18">
                <a:extLst>
                  <a:ext uri="{FF2B5EF4-FFF2-40B4-BE49-F238E27FC236}">
                    <a16:creationId xmlns:a16="http://schemas.microsoft.com/office/drawing/2014/main" id="{288F34B1-53FF-4194-86C9-B3D7F838A8A4}"/>
                  </a:ext>
                </a:extLst>
              </p:cNvPr>
              <p:cNvSpPr>
                <a:spLocks/>
              </p:cNvSpPr>
              <p:nvPr/>
            </p:nvSpPr>
            <p:spPr bwMode="auto">
              <a:xfrm>
                <a:off x="108512138" y="109205007"/>
                <a:ext cx="400050" cy="1946287"/>
              </a:xfrm>
              <a:prstGeom prst="leftBrace">
                <a:avLst>
                  <a:gd name="adj1" fmla="val 0"/>
                  <a:gd name="adj2" fmla="val 50000"/>
                </a:avLst>
              </a:prstGeom>
              <a:noFill/>
              <a:ln w="25400" algn="ctr">
                <a:solidFill>
                  <a:srgbClr val="00000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20" name="AutoShape 19">
                <a:extLst>
                  <a:ext uri="{FF2B5EF4-FFF2-40B4-BE49-F238E27FC236}">
                    <a16:creationId xmlns:a16="http://schemas.microsoft.com/office/drawing/2014/main" id="{3FE1D95B-B722-4AB4-A3BB-475350D3F61D}"/>
                  </a:ext>
                </a:extLst>
              </p:cNvPr>
              <p:cNvSpPr>
                <a:spLocks/>
              </p:cNvSpPr>
              <p:nvPr/>
            </p:nvSpPr>
            <p:spPr bwMode="auto">
              <a:xfrm rot="10800000">
                <a:off x="111455363" y="109205007"/>
                <a:ext cx="400050" cy="1946287"/>
              </a:xfrm>
              <a:prstGeom prst="leftBrace">
                <a:avLst>
                  <a:gd name="adj1" fmla="val 0"/>
                  <a:gd name="adj2" fmla="val 50000"/>
                </a:avLst>
              </a:prstGeom>
              <a:noFill/>
              <a:ln w="25400" algn="ctr">
                <a:solidFill>
                  <a:srgbClr val="00000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FFC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grpSp>
      </p:grpSp>
      <p:sp>
        <p:nvSpPr>
          <p:cNvPr id="27" name="TextBox 26">
            <a:extLst>
              <a:ext uri="{FF2B5EF4-FFF2-40B4-BE49-F238E27FC236}">
                <a16:creationId xmlns:a16="http://schemas.microsoft.com/office/drawing/2014/main" id="{0459242C-0288-4EEE-AB00-E0103FC2A425}"/>
              </a:ext>
            </a:extLst>
          </p:cNvPr>
          <p:cNvSpPr txBox="1"/>
          <p:nvPr/>
        </p:nvSpPr>
        <p:spPr>
          <a:xfrm>
            <a:off x="2431939" y="4412895"/>
            <a:ext cx="4240715" cy="1569660"/>
          </a:xfrm>
          <a:prstGeom prst="rect">
            <a:avLst/>
          </a:prstGeom>
          <a:solidFill>
            <a:srgbClr val="CCCCFF"/>
          </a:solidFill>
          <a:ln>
            <a:solidFill>
              <a:schemeClr val="tx1"/>
            </a:solidFill>
          </a:ln>
        </p:spPr>
        <p:txBody>
          <a:bodyPr wrap="square" rtlCol="0">
            <a:spAutoFit/>
          </a:bodyPr>
          <a:lstStyle/>
          <a:p>
            <a:pPr algn="just"/>
            <a:r>
              <a:rPr lang="en-GB" sz="1200" dirty="0">
                <a:latin typeface="Corbel" panose="020B0503020204020204" pitchFamily="34" charset="0"/>
              </a:rPr>
              <a:t>The John Muir Award has inspired former learning support assistant and nanny, Hannah Lloyd, to discover and explore in order to find out more about nature and how it works. The coastline of Pembrokeshire is situated in one of the UK’s smallest National Parks, but don’t let size fool you, as it is one of the most stunning landscape to explore and discover. Valleys, woodlands, hills, dune, coves, and beaches allow you to discover natural beauty and the animals that inhabit there.</a:t>
            </a:r>
          </a:p>
        </p:txBody>
      </p:sp>
      <p:pic>
        <p:nvPicPr>
          <p:cNvPr id="3" name="Picture 2">
            <a:extLst>
              <a:ext uri="{FF2B5EF4-FFF2-40B4-BE49-F238E27FC236}">
                <a16:creationId xmlns:a16="http://schemas.microsoft.com/office/drawing/2014/main" id="{95129428-BCD6-424F-93E1-63741D291A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674" y="4304776"/>
            <a:ext cx="914247" cy="1569657"/>
          </a:xfrm>
          <a:prstGeom prst="rect">
            <a:avLst/>
          </a:prstGeom>
        </p:spPr>
      </p:pic>
      <p:pic>
        <p:nvPicPr>
          <p:cNvPr id="23" name="Picture 22" descr="A close up of a rock&#10;&#10;Description automatically generated">
            <a:extLst>
              <a:ext uri="{FF2B5EF4-FFF2-40B4-BE49-F238E27FC236}">
                <a16:creationId xmlns:a16="http://schemas.microsoft.com/office/drawing/2014/main" id="{1D811FD9-8F4F-4D2B-B15E-58E8B137FA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1171" y="6092836"/>
            <a:ext cx="1657439" cy="1210072"/>
          </a:xfrm>
          <a:prstGeom prst="rect">
            <a:avLst/>
          </a:prstGeom>
        </p:spPr>
      </p:pic>
      <p:sp>
        <p:nvSpPr>
          <p:cNvPr id="25" name="TextBox 24">
            <a:extLst>
              <a:ext uri="{FF2B5EF4-FFF2-40B4-BE49-F238E27FC236}">
                <a16:creationId xmlns:a16="http://schemas.microsoft.com/office/drawing/2014/main" id="{81957F6D-A4C8-4D1F-8AD4-23CEEB8B6683}"/>
              </a:ext>
            </a:extLst>
          </p:cNvPr>
          <p:cNvSpPr txBox="1"/>
          <p:nvPr/>
        </p:nvSpPr>
        <p:spPr>
          <a:xfrm>
            <a:off x="78130" y="6033818"/>
            <a:ext cx="3108387" cy="2308324"/>
          </a:xfrm>
          <a:prstGeom prst="rect">
            <a:avLst/>
          </a:prstGeom>
          <a:solidFill>
            <a:srgbClr val="FFFF99"/>
          </a:solidFill>
          <a:ln>
            <a:solidFill>
              <a:schemeClr val="tx1"/>
            </a:solidFill>
          </a:ln>
        </p:spPr>
        <p:txBody>
          <a:bodyPr wrap="square" rtlCol="0">
            <a:spAutoFit/>
          </a:bodyPr>
          <a:lstStyle/>
          <a:p>
            <a:pPr algn="just"/>
            <a:r>
              <a:rPr lang="en-GB" sz="1200" i="1" dirty="0">
                <a:latin typeface="Cambria" panose="02040503050406030204" pitchFamily="18" charset="0"/>
                <a:ea typeface="Cambria" panose="02040503050406030204" pitchFamily="18" charset="0"/>
              </a:rPr>
              <a:t>‘One summers evening in May, I strolled down to the local beach with my two dogs to refresh my mind after working hard on assignments for university.  As the smell of the salty sea air hit me, the rush of childhood memories came flooding into my brain. We spent most of our childhood days down the beaches, walking through woodland and exploring everything nature based. Crabbing and jellyfish spotting were just some of my favourite childhood beach games, and still catch myself  now looking out for them on beach walks.’</a:t>
            </a:r>
          </a:p>
        </p:txBody>
      </p:sp>
      <p:pic>
        <p:nvPicPr>
          <p:cNvPr id="30" name="Picture 29" descr="A sunset over a beach&#10;&#10;Description automatically generated">
            <a:extLst>
              <a:ext uri="{FF2B5EF4-FFF2-40B4-BE49-F238E27FC236}">
                <a16:creationId xmlns:a16="http://schemas.microsoft.com/office/drawing/2014/main" id="{0782D243-98A1-401D-B3AF-525C0312A4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31226" y="6112222"/>
            <a:ext cx="1657438" cy="1207667"/>
          </a:xfrm>
          <a:prstGeom prst="rect">
            <a:avLst/>
          </a:prstGeom>
        </p:spPr>
      </p:pic>
      <p:pic>
        <p:nvPicPr>
          <p:cNvPr id="37" name="Picture 36">
            <a:extLst>
              <a:ext uri="{FF2B5EF4-FFF2-40B4-BE49-F238E27FC236}">
                <a16:creationId xmlns:a16="http://schemas.microsoft.com/office/drawing/2014/main" id="{10A0FD2C-5666-433B-851F-A2038F2C7A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6" y="10572883"/>
            <a:ext cx="1164155" cy="1552207"/>
          </a:xfrm>
          <a:prstGeom prst="rect">
            <a:avLst/>
          </a:prstGeom>
        </p:spPr>
      </p:pic>
      <p:pic>
        <p:nvPicPr>
          <p:cNvPr id="39" name="Picture 38">
            <a:extLst>
              <a:ext uri="{FF2B5EF4-FFF2-40B4-BE49-F238E27FC236}">
                <a16:creationId xmlns:a16="http://schemas.microsoft.com/office/drawing/2014/main" id="{3C1031C9-2515-4F5C-9731-592F605F5C03}"/>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64326" y="9411176"/>
            <a:ext cx="1402885" cy="1052164"/>
          </a:xfrm>
          <a:prstGeom prst="rect">
            <a:avLst/>
          </a:prstGeom>
        </p:spPr>
      </p:pic>
      <p:sp>
        <p:nvSpPr>
          <p:cNvPr id="40" name="TextBox 39">
            <a:extLst>
              <a:ext uri="{FF2B5EF4-FFF2-40B4-BE49-F238E27FC236}">
                <a16:creationId xmlns:a16="http://schemas.microsoft.com/office/drawing/2014/main" id="{3CE766FD-A4A6-47A8-B5D1-CDDBF49BD496}"/>
              </a:ext>
            </a:extLst>
          </p:cNvPr>
          <p:cNvSpPr txBox="1"/>
          <p:nvPr/>
        </p:nvSpPr>
        <p:spPr>
          <a:xfrm>
            <a:off x="81958" y="8549571"/>
            <a:ext cx="1557176" cy="1815882"/>
          </a:xfrm>
          <a:prstGeom prst="rect">
            <a:avLst/>
          </a:prstGeom>
          <a:solidFill>
            <a:srgbClr val="00B0F0"/>
          </a:solidFill>
          <a:ln>
            <a:solidFill>
              <a:schemeClr val="tx1"/>
            </a:solidFill>
          </a:ln>
        </p:spPr>
        <p:txBody>
          <a:bodyPr wrap="square" rtlCol="0">
            <a:spAutoFit/>
          </a:bodyPr>
          <a:lstStyle/>
          <a:p>
            <a:r>
              <a:rPr lang="en-GB" sz="1600" b="0" i="0" dirty="0">
                <a:solidFill>
                  <a:schemeClr val="bg1"/>
                </a:solidFill>
                <a:effectLst/>
                <a:latin typeface="Bahnschrift Condensed" panose="020B0502040204020203" pitchFamily="34" charset="0"/>
              </a:rPr>
              <a:t>“The artist and the photographer seek the mysteries and the adventure of experience in nature.” ~ Ansel Adams</a:t>
            </a:r>
            <a:endParaRPr lang="en-GB" sz="1600" dirty="0">
              <a:solidFill>
                <a:schemeClr val="bg1"/>
              </a:solidFill>
              <a:latin typeface="Bahnschrift Condensed" panose="020B0502040204020203" pitchFamily="34" charset="0"/>
            </a:endParaRPr>
          </a:p>
        </p:txBody>
      </p:sp>
      <p:pic>
        <p:nvPicPr>
          <p:cNvPr id="31" name="Picture 30" descr="A person standing next to a body of water&#10;&#10;Description automatically generated">
            <a:extLst>
              <a:ext uri="{FF2B5EF4-FFF2-40B4-BE49-F238E27FC236}">
                <a16:creationId xmlns:a16="http://schemas.microsoft.com/office/drawing/2014/main" id="{5911529A-2D46-4327-80D8-7C8F452C8E8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7982" y="464228"/>
            <a:ext cx="2767515" cy="1925052"/>
          </a:xfrm>
          <a:prstGeom prst="rect">
            <a:avLst/>
          </a:prstGeom>
        </p:spPr>
      </p:pic>
      <p:pic>
        <p:nvPicPr>
          <p:cNvPr id="33" name="Picture 32" descr="A body of water&#10;&#10;Description automatically generated">
            <a:extLst>
              <a:ext uri="{FF2B5EF4-FFF2-40B4-BE49-F238E27FC236}">
                <a16:creationId xmlns:a16="http://schemas.microsoft.com/office/drawing/2014/main" id="{CEDEBFA5-9041-40FE-B831-0B2957601FF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896383" y="2802050"/>
            <a:ext cx="2625597" cy="1476898"/>
          </a:xfrm>
          <a:prstGeom prst="rect">
            <a:avLst/>
          </a:prstGeom>
        </p:spPr>
      </p:pic>
      <p:pic>
        <p:nvPicPr>
          <p:cNvPr id="43" name="Picture 42" descr="A close up of a rock&#10;&#10;Description automatically generated">
            <a:extLst>
              <a:ext uri="{FF2B5EF4-FFF2-40B4-BE49-F238E27FC236}">
                <a16:creationId xmlns:a16="http://schemas.microsoft.com/office/drawing/2014/main" id="{CAFB4FB5-7A5F-4D0E-A30A-6BFFDCB4A1E1}"/>
              </a:ext>
            </a:extLst>
          </p:cNvPr>
          <p:cNvPicPr>
            <a:picLocks noChangeAspect="1"/>
          </p:cNvPicPr>
          <p:nvPr/>
        </p:nvPicPr>
        <p:blipFill rotWithShape="1">
          <a:blip r:embed="rId9">
            <a:extLst>
              <a:ext uri="{28A0092B-C50C-407E-A947-70E740481C1C}">
                <a14:useLocalDpi xmlns:a14="http://schemas.microsoft.com/office/drawing/2010/main" val="0"/>
              </a:ext>
            </a:extLst>
          </a:blip>
          <a:srcRect t="10655" b="24374"/>
          <a:stretch/>
        </p:blipFill>
        <p:spPr>
          <a:xfrm>
            <a:off x="1131002" y="4304774"/>
            <a:ext cx="1017394" cy="1569659"/>
          </a:xfrm>
          <a:prstGeom prst="rect">
            <a:avLst/>
          </a:prstGeom>
        </p:spPr>
      </p:pic>
      <p:sp>
        <p:nvSpPr>
          <p:cNvPr id="41" name="TextBox 40">
            <a:extLst>
              <a:ext uri="{FF2B5EF4-FFF2-40B4-BE49-F238E27FC236}">
                <a16:creationId xmlns:a16="http://schemas.microsoft.com/office/drawing/2014/main" id="{8E7F5A7A-C950-4C3C-8199-3FCB7983013E}"/>
              </a:ext>
            </a:extLst>
          </p:cNvPr>
          <p:cNvSpPr txBox="1"/>
          <p:nvPr/>
        </p:nvSpPr>
        <p:spPr>
          <a:xfrm>
            <a:off x="1636117" y="10555430"/>
            <a:ext cx="5052547" cy="1569660"/>
          </a:xfrm>
          <a:prstGeom prst="rect">
            <a:avLst/>
          </a:prstGeom>
          <a:solidFill>
            <a:srgbClr val="B2F286"/>
          </a:solidFill>
          <a:ln>
            <a:solidFill>
              <a:schemeClr val="tx1"/>
            </a:solidFill>
          </a:ln>
        </p:spPr>
        <p:txBody>
          <a:bodyPr wrap="square" rtlCol="0">
            <a:spAutoFit/>
          </a:bodyPr>
          <a:lstStyle/>
          <a:p>
            <a:r>
              <a:rPr lang="en-GB" sz="1200" i="1" dirty="0">
                <a:latin typeface="Cambria" panose="02040503050406030204" pitchFamily="18" charset="0"/>
                <a:ea typeface="Cambria" panose="02040503050406030204" pitchFamily="18" charset="0"/>
              </a:rPr>
              <a:t>‘Art has always been a passion of mine since a young child. I have always enjoyed using natural objects, such as wood, petals, pebbles, etc. as well as using rubbish found on the ground, and have often used them in art projects. Creating messages on the beach, ordering pebbles in size, designing patterns, or rock stacking are just some of the natural forms of art that  do not affect the ecosystem or pollute the beach and oceans with toxic chemicals, plastics or anything that can harm the environment and the creatures that inhabit there.’</a:t>
            </a:r>
            <a:endParaRPr lang="en-GB" sz="1200" i="1" dirty="0">
              <a:highlight>
                <a:srgbClr val="00FFFF"/>
              </a:highlight>
              <a:latin typeface="Cambria" panose="02040503050406030204" pitchFamily="18" charset="0"/>
              <a:ea typeface="Cambria" panose="02040503050406030204" pitchFamily="18" charset="0"/>
            </a:endParaRPr>
          </a:p>
        </p:txBody>
      </p:sp>
      <p:pic>
        <p:nvPicPr>
          <p:cNvPr id="45" name="Picture 44" descr="A close up of a rock&#10;&#10;Description automatically generated">
            <a:extLst>
              <a:ext uri="{FF2B5EF4-FFF2-40B4-BE49-F238E27FC236}">
                <a16:creationId xmlns:a16="http://schemas.microsoft.com/office/drawing/2014/main" id="{97DF21EA-7E8D-43DA-B723-93814E6A4A4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812909" y="8571845"/>
            <a:ext cx="1077642" cy="1771334"/>
          </a:xfrm>
          <a:prstGeom prst="rect">
            <a:avLst/>
          </a:prstGeom>
        </p:spPr>
      </p:pic>
      <p:sp>
        <p:nvSpPr>
          <p:cNvPr id="46" name="TextBox 45">
            <a:extLst>
              <a:ext uri="{FF2B5EF4-FFF2-40B4-BE49-F238E27FC236}">
                <a16:creationId xmlns:a16="http://schemas.microsoft.com/office/drawing/2014/main" id="{48DB6241-7150-4111-B7DD-CA994AE772F8}"/>
              </a:ext>
            </a:extLst>
          </p:cNvPr>
          <p:cNvSpPr txBox="1"/>
          <p:nvPr/>
        </p:nvSpPr>
        <p:spPr>
          <a:xfrm>
            <a:off x="3266696" y="7395743"/>
            <a:ext cx="3019804" cy="1384995"/>
          </a:xfrm>
          <a:prstGeom prst="rect">
            <a:avLst/>
          </a:prstGeom>
          <a:solidFill>
            <a:schemeClr val="accent4">
              <a:lumMod val="40000"/>
              <a:lumOff val="60000"/>
            </a:schemeClr>
          </a:solidFill>
          <a:ln>
            <a:solidFill>
              <a:schemeClr val="tx1"/>
            </a:solidFill>
          </a:ln>
        </p:spPr>
        <p:txBody>
          <a:bodyPr wrap="square" rtlCol="0">
            <a:spAutoFit/>
          </a:bodyPr>
          <a:lstStyle/>
          <a:p>
            <a:pPr algn="just"/>
            <a:r>
              <a:rPr lang="en-GB" sz="1200" i="1" dirty="0">
                <a:latin typeface="Cambria" panose="02040503050406030204" pitchFamily="18" charset="0"/>
                <a:ea typeface="Cambria" panose="02040503050406030204" pitchFamily="18" charset="0"/>
              </a:rPr>
              <a:t>‘Watching the sea life in the rock pools always reminds me of the children’s book I used to read to the kids in school ‘</a:t>
            </a:r>
            <a:r>
              <a:rPr lang="en-GB" sz="1200" b="1" i="1" dirty="0">
                <a:latin typeface="Cambria" panose="02040503050406030204" pitchFamily="18" charset="0"/>
                <a:ea typeface="Cambria" panose="02040503050406030204" pitchFamily="18" charset="0"/>
              </a:rPr>
              <a:t>Commotion in the Ocean.’ </a:t>
            </a:r>
            <a:r>
              <a:rPr lang="en-GB" sz="1200" i="1" dirty="0">
                <a:latin typeface="Cambria" panose="02040503050406030204" pitchFamily="18" charset="0"/>
                <a:ea typeface="Cambria" panose="02040503050406030204" pitchFamily="18" charset="0"/>
              </a:rPr>
              <a:t>A story by Giles </a:t>
            </a:r>
            <a:r>
              <a:rPr lang="en-GB" sz="1200" i="1" dirty="0" err="1">
                <a:latin typeface="Cambria" panose="02040503050406030204" pitchFamily="18" charset="0"/>
                <a:ea typeface="Cambria" panose="02040503050406030204" pitchFamily="18" charset="0"/>
              </a:rPr>
              <a:t>Andreae</a:t>
            </a:r>
            <a:r>
              <a:rPr lang="en-GB" sz="1200" i="1" dirty="0">
                <a:latin typeface="Cambria" panose="02040503050406030204" pitchFamily="18" charset="0"/>
                <a:ea typeface="Cambria" panose="02040503050406030204" pitchFamily="18" charset="0"/>
              </a:rPr>
              <a:t> that explores all under water life and the habitats they may live in, how they move, and what they may eat.’</a:t>
            </a:r>
          </a:p>
        </p:txBody>
      </p:sp>
      <p:pic>
        <p:nvPicPr>
          <p:cNvPr id="1026" name="Picture 2" descr="Commotion In The Ocean: Amazon.co.uk: Andreae, Giles, Wojtowycz ...">
            <a:extLst>
              <a:ext uri="{FF2B5EF4-FFF2-40B4-BE49-F238E27FC236}">
                <a16:creationId xmlns:a16="http://schemas.microsoft.com/office/drawing/2014/main" id="{4D38F388-4573-4109-AD2B-BBB6C8CAF46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209181" y="8851455"/>
            <a:ext cx="1526342" cy="915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8649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unset over a body of water&#10;&#10;Description automatically generated">
            <a:extLst>
              <a:ext uri="{FF2B5EF4-FFF2-40B4-BE49-F238E27FC236}">
                <a16:creationId xmlns:a16="http://schemas.microsoft.com/office/drawing/2014/main" id="{4A9D18DD-B06B-4202-9325-D207BE92CB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098" y="1338012"/>
            <a:ext cx="1246634" cy="2072603"/>
          </a:xfrm>
          <a:prstGeom prst="rect">
            <a:avLst/>
          </a:prstGeom>
        </p:spPr>
      </p:pic>
      <p:pic>
        <p:nvPicPr>
          <p:cNvPr id="7" name="Picture 6" descr="A close up of a flower&#10;&#10;Description automatically generated">
            <a:extLst>
              <a:ext uri="{FF2B5EF4-FFF2-40B4-BE49-F238E27FC236}">
                <a16:creationId xmlns:a16="http://schemas.microsoft.com/office/drawing/2014/main" id="{6304DCE8-3BD7-46D1-9A2E-1493844552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0421" y="128337"/>
            <a:ext cx="1517483" cy="1501296"/>
          </a:xfrm>
          <a:prstGeom prst="rect">
            <a:avLst/>
          </a:prstGeom>
        </p:spPr>
      </p:pic>
      <p:sp>
        <p:nvSpPr>
          <p:cNvPr id="8" name="TextBox 7">
            <a:extLst>
              <a:ext uri="{FF2B5EF4-FFF2-40B4-BE49-F238E27FC236}">
                <a16:creationId xmlns:a16="http://schemas.microsoft.com/office/drawing/2014/main" id="{073BC45E-BB69-4354-8DCF-E24DF1DB4BFB}"/>
              </a:ext>
            </a:extLst>
          </p:cNvPr>
          <p:cNvSpPr txBox="1"/>
          <p:nvPr/>
        </p:nvSpPr>
        <p:spPr>
          <a:xfrm>
            <a:off x="1580421" y="1727398"/>
            <a:ext cx="4663494" cy="2092881"/>
          </a:xfrm>
          <a:prstGeom prst="rect">
            <a:avLst/>
          </a:prstGeom>
          <a:solidFill>
            <a:srgbClr val="FFFF99"/>
          </a:solidFill>
          <a:ln>
            <a:solidFill>
              <a:schemeClr val="tx1"/>
            </a:solidFill>
          </a:ln>
        </p:spPr>
        <p:txBody>
          <a:bodyPr wrap="square" rtlCol="0">
            <a:spAutoFit/>
          </a:bodyPr>
          <a:lstStyle/>
          <a:p>
            <a:pPr algn="just"/>
            <a:r>
              <a:rPr lang="en-GB" sz="1200" i="1" dirty="0">
                <a:latin typeface="Cambria" panose="02040503050406030204" pitchFamily="18" charset="0"/>
                <a:ea typeface="Cambria" panose="02040503050406030204" pitchFamily="18" charset="0"/>
              </a:rPr>
              <a:t>‘The bees are what mainly catch my eye and ears when strolling down to the beach or when exploring the sand dunes. The buzzing of these beautiful creatures reminds me how important they are, not just to the ecosystem, but human life itself.  The </a:t>
            </a:r>
            <a:r>
              <a:rPr lang="en-GB" sz="1200" b="1" i="1" dirty="0">
                <a:latin typeface="Cambria" panose="02040503050406030204" pitchFamily="18" charset="0"/>
                <a:ea typeface="Cambria" panose="02040503050406030204" pitchFamily="18" charset="0"/>
              </a:rPr>
              <a:t>Soil Association </a:t>
            </a:r>
            <a:r>
              <a:rPr lang="en-GB" sz="1200" i="1" dirty="0">
                <a:latin typeface="Cambria" panose="02040503050406030204" pitchFamily="18" charset="0"/>
                <a:ea typeface="Cambria" panose="02040503050406030204" pitchFamily="18" charset="0"/>
              </a:rPr>
              <a:t>says that ‘</a:t>
            </a:r>
            <a:r>
              <a:rPr lang="en-GB" sz="1100" i="1" dirty="0">
                <a:latin typeface="Cambria" panose="02040503050406030204" pitchFamily="18" charset="0"/>
                <a:ea typeface="Cambria" panose="02040503050406030204" pitchFamily="18" charset="0"/>
              </a:rPr>
              <a:t>We need bees to fertilise many of our crops. Butterflies, moths and other insects pollinate too, but bees are estimated to provide billions of dollars' worth of pollination services to farmers worldwide</a:t>
            </a:r>
            <a:r>
              <a:rPr lang="en-GB" sz="1200" i="1" dirty="0">
                <a:latin typeface="Cambria" panose="02040503050406030204" pitchFamily="18" charset="0"/>
                <a:ea typeface="Cambria" panose="02040503050406030204" pitchFamily="18" charset="0"/>
              </a:rPr>
              <a:t>.’ This has inspired me to put up bee houses throughout my garden to help these endangered and important creature. I have also bought some flowers and seeds ready to plant and sow to help increase and encourage bees to pollinate and increase their population.’</a:t>
            </a:r>
          </a:p>
        </p:txBody>
      </p:sp>
      <p:pic>
        <p:nvPicPr>
          <p:cNvPr id="12" name="Picture 11" descr="A close up of a rock&#10;&#10;Description automatically generated">
            <a:extLst>
              <a:ext uri="{FF2B5EF4-FFF2-40B4-BE49-F238E27FC236}">
                <a16:creationId xmlns:a16="http://schemas.microsoft.com/office/drawing/2014/main" id="{43762729-B34C-4426-B413-9A00A17DF338}"/>
              </a:ext>
            </a:extLst>
          </p:cNvPr>
          <p:cNvPicPr>
            <a:picLocks noChangeAspect="1"/>
          </p:cNvPicPr>
          <p:nvPr/>
        </p:nvPicPr>
        <p:blipFill rotWithShape="1">
          <a:blip r:embed="rId4">
            <a:extLst>
              <a:ext uri="{28A0092B-C50C-407E-A947-70E740481C1C}">
                <a14:useLocalDpi xmlns:a14="http://schemas.microsoft.com/office/drawing/2010/main" val="0"/>
              </a:ext>
            </a:extLst>
          </a:blip>
          <a:srcRect b="22237"/>
          <a:stretch/>
        </p:blipFill>
        <p:spPr>
          <a:xfrm>
            <a:off x="5041787" y="6674742"/>
            <a:ext cx="1017715" cy="1619727"/>
          </a:xfrm>
          <a:prstGeom prst="rect">
            <a:avLst/>
          </a:prstGeom>
        </p:spPr>
      </p:pic>
      <p:pic>
        <p:nvPicPr>
          <p:cNvPr id="16" name="Picture 15" descr="A picture containing outdoor, road, box, grass&#10;&#10;Description automatically generated">
            <a:extLst>
              <a:ext uri="{FF2B5EF4-FFF2-40B4-BE49-F238E27FC236}">
                <a16:creationId xmlns:a16="http://schemas.microsoft.com/office/drawing/2014/main" id="{CB8F4D0A-1A8E-473D-8BA6-45CC43C0137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5680" y="3945700"/>
            <a:ext cx="2931219" cy="1222778"/>
          </a:xfrm>
          <a:prstGeom prst="rect">
            <a:avLst/>
          </a:prstGeom>
        </p:spPr>
      </p:pic>
      <p:pic>
        <p:nvPicPr>
          <p:cNvPr id="18" name="Picture 17" descr="A picture containing person, food, table, sitting&#10;&#10;Description automatically generated">
            <a:extLst>
              <a:ext uri="{FF2B5EF4-FFF2-40B4-BE49-F238E27FC236}">
                <a16:creationId xmlns:a16="http://schemas.microsoft.com/office/drawing/2014/main" id="{5B09C04E-0AFC-4826-8622-2EA825AE4ED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88187" y="4486637"/>
            <a:ext cx="1017715" cy="1908215"/>
          </a:xfrm>
          <a:prstGeom prst="rect">
            <a:avLst/>
          </a:prstGeom>
        </p:spPr>
      </p:pic>
      <p:pic>
        <p:nvPicPr>
          <p:cNvPr id="20" name="Picture 19" descr="A close up of a rock&#10;&#10;Description automatically generated">
            <a:extLst>
              <a:ext uri="{FF2B5EF4-FFF2-40B4-BE49-F238E27FC236}">
                <a16:creationId xmlns:a16="http://schemas.microsoft.com/office/drawing/2014/main" id="{71FED7B7-2354-4B10-9A4F-5882BE5A614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02433" y="10356156"/>
            <a:ext cx="1017715" cy="1619727"/>
          </a:xfrm>
          <a:prstGeom prst="rect">
            <a:avLst/>
          </a:prstGeom>
        </p:spPr>
      </p:pic>
      <p:pic>
        <p:nvPicPr>
          <p:cNvPr id="22" name="Picture 21" descr="A close up of a sign&#10;&#10;Description automatically generated">
            <a:extLst>
              <a:ext uri="{FF2B5EF4-FFF2-40B4-BE49-F238E27FC236}">
                <a16:creationId xmlns:a16="http://schemas.microsoft.com/office/drawing/2014/main" id="{9D84B6C1-C3A2-42CF-8273-BAA33AD782C4}"/>
              </a:ext>
            </a:extLst>
          </p:cNvPr>
          <p:cNvPicPr>
            <a:picLocks noChangeAspect="1"/>
          </p:cNvPicPr>
          <p:nvPr/>
        </p:nvPicPr>
        <p:blipFill rotWithShape="1">
          <a:blip r:embed="rId8">
            <a:extLst>
              <a:ext uri="{28A0092B-C50C-407E-A947-70E740481C1C}">
                <a14:useLocalDpi xmlns:a14="http://schemas.microsoft.com/office/drawing/2010/main" val="0"/>
              </a:ext>
            </a:extLst>
          </a:blip>
          <a:srcRect l="10668" b="17265"/>
          <a:stretch/>
        </p:blipFill>
        <p:spPr>
          <a:xfrm>
            <a:off x="4337818" y="4484096"/>
            <a:ext cx="1162054" cy="1913298"/>
          </a:xfrm>
          <a:prstGeom prst="rect">
            <a:avLst/>
          </a:prstGeom>
        </p:spPr>
      </p:pic>
      <p:pic>
        <p:nvPicPr>
          <p:cNvPr id="24" name="Picture 23" descr="A tree in front of a building&#10;&#10;Description automatically generated">
            <a:extLst>
              <a:ext uri="{FF2B5EF4-FFF2-40B4-BE49-F238E27FC236}">
                <a16:creationId xmlns:a16="http://schemas.microsoft.com/office/drawing/2014/main" id="{537AA185-76B2-40D8-BB2C-15BC6AF2C368}"/>
              </a:ext>
            </a:extLst>
          </p:cNvPr>
          <p:cNvPicPr>
            <a:picLocks noChangeAspect="1"/>
          </p:cNvPicPr>
          <p:nvPr/>
        </p:nvPicPr>
        <p:blipFill rotWithShape="1">
          <a:blip r:embed="rId9">
            <a:extLst>
              <a:ext uri="{28A0092B-C50C-407E-A947-70E740481C1C}">
                <a14:useLocalDpi xmlns:a14="http://schemas.microsoft.com/office/drawing/2010/main" val="0"/>
              </a:ext>
            </a:extLst>
          </a:blip>
          <a:srcRect l="11625" t="28376" r="266" b="23829"/>
          <a:stretch/>
        </p:blipFill>
        <p:spPr>
          <a:xfrm>
            <a:off x="3206442" y="128338"/>
            <a:ext cx="1517483" cy="1501296"/>
          </a:xfrm>
          <a:prstGeom prst="rect">
            <a:avLst/>
          </a:prstGeom>
        </p:spPr>
      </p:pic>
      <p:pic>
        <p:nvPicPr>
          <p:cNvPr id="26" name="Picture 25" descr="A close up of a flower garden&#10;&#10;Description automatically generated">
            <a:extLst>
              <a:ext uri="{FF2B5EF4-FFF2-40B4-BE49-F238E27FC236}">
                <a16:creationId xmlns:a16="http://schemas.microsoft.com/office/drawing/2014/main" id="{45C35CDC-6294-42C4-934C-FAED2A49F813}"/>
              </a:ext>
            </a:extLst>
          </p:cNvPr>
          <p:cNvPicPr>
            <a:picLocks noChangeAspect="1"/>
          </p:cNvPicPr>
          <p:nvPr/>
        </p:nvPicPr>
        <p:blipFill rotWithShape="1">
          <a:blip r:embed="rId10">
            <a:extLst>
              <a:ext uri="{28A0092B-C50C-407E-A947-70E740481C1C}">
                <a14:useLocalDpi xmlns:a14="http://schemas.microsoft.com/office/drawing/2010/main" val="0"/>
              </a:ext>
            </a:extLst>
          </a:blip>
          <a:srcRect l="6463" t="4970" r="5841" b="25349"/>
          <a:stretch/>
        </p:blipFill>
        <p:spPr>
          <a:xfrm>
            <a:off x="4915685" y="125565"/>
            <a:ext cx="1246633" cy="1504068"/>
          </a:xfrm>
          <a:prstGeom prst="rect">
            <a:avLst/>
          </a:prstGeom>
        </p:spPr>
      </p:pic>
      <p:sp>
        <p:nvSpPr>
          <p:cNvPr id="27" name="TextBox 26">
            <a:extLst>
              <a:ext uri="{FF2B5EF4-FFF2-40B4-BE49-F238E27FC236}">
                <a16:creationId xmlns:a16="http://schemas.microsoft.com/office/drawing/2014/main" id="{D3FEC7FD-AE22-4B4E-A1F4-96C08EB7F9FD}"/>
              </a:ext>
            </a:extLst>
          </p:cNvPr>
          <p:cNvSpPr txBox="1"/>
          <p:nvPr/>
        </p:nvSpPr>
        <p:spPr>
          <a:xfrm>
            <a:off x="152098" y="5222735"/>
            <a:ext cx="4016464" cy="3231654"/>
          </a:xfrm>
          <a:prstGeom prst="rect">
            <a:avLst/>
          </a:prstGeom>
          <a:solidFill>
            <a:srgbClr val="B2F286"/>
          </a:solidFill>
          <a:ln>
            <a:solidFill>
              <a:schemeClr val="tx1"/>
            </a:solidFill>
          </a:ln>
        </p:spPr>
        <p:txBody>
          <a:bodyPr wrap="square" rtlCol="0">
            <a:spAutoFit/>
          </a:bodyPr>
          <a:lstStyle/>
          <a:p>
            <a:pPr algn="just"/>
            <a:r>
              <a:rPr lang="en-GB" sz="1200" i="1" dirty="0">
                <a:latin typeface="Cambria" panose="02040503050406030204" pitchFamily="18" charset="0"/>
                <a:ea typeface="Cambria" panose="02040503050406030204" pitchFamily="18" charset="0"/>
              </a:rPr>
              <a:t>‘Whenever I go to the beach, I always find some form of rubbish. Though the beach provides a littler picker encouraging board, the picker always seems to be missing, which defeats the point of encouraging others to be mindful of their rubbish. Lately, with the lockdown, the amount of rubbish has been reduced due to the limited amount of people allowed on the beaches. However, looking through driftwood and the seaweed I will still always find some form of washed up rubbish. From hairbands and plastic bottles, to bottle tops and fishing rope. It is always sad to imagine fish and turtles being caught in the rubbish, so I have developed into the habit of bringing a bag with me to collect as much as I can and dispose of it in the correct recycle bins provided at the beach carpark or at my home. With this I hope, I can help conserve this area of nature in order to keep sea life, planets and the ecosystem thriving in a natural and unpolluted environment.”</a:t>
            </a:r>
          </a:p>
        </p:txBody>
      </p:sp>
      <p:pic>
        <p:nvPicPr>
          <p:cNvPr id="29" name="Picture 28" descr="A picture containing sitting, table, box, laying&#10;&#10;Description automatically generated">
            <a:extLst>
              <a:ext uri="{FF2B5EF4-FFF2-40B4-BE49-F238E27FC236}">
                <a16:creationId xmlns:a16="http://schemas.microsoft.com/office/drawing/2014/main" id="{0B41B0A5-59A0-4359-90DA-8BDDE9B4717D}"/>
              </a:ext>
            </a:extLst>
          </p:cNvPr>
          <p:cNvPicPr>
            <a:picLocks noChangeAspect="1"/>
          </p:cNvPicPr>
          <p:nvPr/>
        </p:nvPicPr>
        <p:blipFill rotWithShape="1">
          <a:blip r:embed="rId11">
            <a:extLst>
              <a:ext uri="{28A0092B-C50C-407E-A947-70E740481C1C}">
                <a14:useLocalDpi xmlns:a14="http://schemas.microsoft.com/office/drawing/2010/main" val="0"/>
              </a:ext>
            </a:extLst>
          </a:blip>
          <a:srcRect t="8467" b="6597"/>
          <a:stretch/>
        </p:blipFill>
        <p:spPr>
          <a:xfrm>
            <a:off x="2708471" y="8633396"/>
            <a:ext cx="1081279" cy="1640355"/>
          </a:xfrm>
          <a:prstGeom prst="rect">
            <a:avLst/>
          </a:prstGeom>
        </p:spPr>
      </p:pic>
      <p:pic>
        <p:nvPicPr>
          <p:cNvPr id="31" name="Picture 30">
            <a:extLst>
              <a:ext uri="{FF2B5EF4-FFF2-40B4-BE49-F238E27FC236}">
                <a16:creationId xmlns:a16="http://schemas.microsoft.com/office/drawing/2014/main" id="{11E48C5C-DCF9-4584-AFD2-4D7B6F80D3C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52098" y="10356156"/>
            <a:ext cx="1021685" cy="1619727"/>
          </a:xfrm>
          <a:prstGeom prst="rect">
            <a:avLst/>
          </a:prstGeom>
        </p:spPr>
      </p:pic>
      <p:pic>
        <p:nvPicPr>
          <p:cNvPr id="33" name="Picture 32">
            <a:extLst>
              <a:ext uri="{FF2B5EF4-FFF2-40B4-BE49-F238E27FC236}">
                <a16:creationId xmlns:a16="http://schemas.microsoft.com/office/drawing/2014/main" id="{75D97CA0-DC81-49E1-9158-572F3FCF1BD1}"/>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953563" y="8630721"/>
            <a:ext cx="1081279" cy="1640354"/>
          </a:xfrm>
          <a:prstGeom prst="rect">
            <a:avLst/>
          </a:prstGeom>
        </p:spPr>
      </p:pic>
      <p:sp>
        <p:nvSpPr>
          <p:cNvPr id="2" name="TextBox 1">
            <a:extLst>
              <a:ext uri="{FF2B5EF4-FFF2-40B4-BE49-F238E27FC236}">
                <a16:creationId xmlns:a16="http://schemas.microsoft.com/office/drawing/2014/main" id="{11C2AE21-E873-46F7-AEDF-2451A447A884}"/>
              </a:ext>
            </a:extLst>
          </p:cNvPr>
          <p:cNvSpPr txBox="1"/>
          <p:nvPr/>
        </p:nvSpPr>
        <p:spPr>
          <a:xfrm>
            <a:off x="134626" y="8633396"/>
            <a:ext cx="2385522" cy="1569660"/>
          </a:xfrm>
          <a:prstGeom prst="rect">
            <a:avLst/>
          </a:prstGeom>
          <a:solidFill>
            <a:schemeClr val="accent4">
              <a:lumMod val="40000"/>
              <a:lumOff val="60000"/>
            </a:schemeClr>
          </a:solidFill>
          <a:ln>
            <a:solidFill>
              <a:schemeClr val="tx1"/>
            </a:solidFill>
          </a:ln>
        </p:spPr>
        <p:txBody>
          <a:bodyPr wrap="square" rtlCol="0">
            <a:spAutoFit/>
          </a:bodyPr>
          <a:lstStyle/>
          <a:p>
            <a:pPr algn="just"/>
            <a:r>
              <a:rPr lang="en-GB" sz="1200" i="1" dirty="0">
                <a:latin typeface="Cambria" panose="02040503050406030204" pitchFamily="18" charset="0"/>
                <a:ea typeface="Cambria" panose="02040503050406030204" pitchFamily="18" charset="0"/>
              </a:rPr>
              <a:t>‘Whenever I am picking litter up on the beach, I tend to find several pieces to be quite useful when creating art projects. Rope, driftwood and some plastics can be used to help me make pictures from plastic, driftwood and rope to decorate wooden holders, etc.’</a:t>
            </a:r>
          </a:p>
        </p:txBody>
      </p:sp>
      <p:sp>
        <p:nvSpPr>
          <p:cNvPr id="3" name="TextBox 2">
            <a:extLst>
              <a:ext uri="{FF2B5EF4-FFF2-40B4-BE49-F238E27FC236}">
                <a16:creationId xmlns:a16="http://schemas.microsoft.com/office/drawing/2014/main" id="{9CD9F134-92F5-46E3-8174-0F14C9780021}"/>
              </a:ext>
            </a:extLst>
          </p:cNvPr>
          <p:cNvSpPr txBox="1"/>
          <p:nvPr/>
        </p:nvSpPr>
        <p:spPr>
          <a:xfrm>
            <a:off x="5230114" y="8559563"/>
            <a:ext cx="1524719" cy="3416320"/>
          </a:xfrm>
          <a:prstGeom prst="rect">
            <a:avLst/>
          </a:prstGeom>
          <a:solidFill>
            <a:srgbClr val="CCCCFF"/>
          </a:solidFill>
          <a:ln>
            <a:solidFill>
              <a:schemeClr val="tx1"/>
            </a:solidFill>
          </a:ln>
        </p:spPr>
        <p:txBody>
          <a:bodyPr wrap="square" rtlCol="0">
            <a:spAutoFit/>
          </a:bodyPr>
          <a:lstStyle/>
          <a:p>
            <a:pPr algn="just"/>
            <a:r>
              <a:rPr lang="en-GB" sz="1200" i="1" dirty="0">
                <a:latin typeface="Cambria" panose="02040503050406030204" pitchFamily="18" charset="0"/>
                <a:ea typeface="Cambria" panose="02040503050406030204" pitchFamily="18" charset="0"/>
              </a:rPr>
              <a:t>‘I am currently creating a wooden beer holder for my father for father’s day using the sea rope I found on my rubbish hunts as a handle and driftwood on the sides of the design to help keep the glass steady when sitting inside the design. All pieces of the beer holder have all been fully recycled from various objects in order to make this.’</a:t>
            </a:r>
          </a:p>
        </p:txBody>
      </p:sp>
      <p:pic>
        <p:nvPicPr>
          <p:cNvPr id="6" name="Picture 5" descr="A picture containing text&#10;&#10;Description automatically generated">
            <a:extLst>
              <a:ext uri="{FF2B5EF4-FFF2-40B4-BE49-F238E27FC236}">
                <a16:creationId xmlns:a16="http://schemas.microsoft.com/office/drawing/2014/main" id="{77398ACB-B42A-4915-919B-0C798CBBD1F2}"/>
              </a:ext>
            </a:extLst>
          </p:cNvPr>
          <p:cNvPicPr>
            <a:picLocks noChangeAspect="1"/>
          </p:cNvPicPr>
          <p:nvPr/>
        </p:nvPicPr>
        <p:blipFill rotWithShape="1">
          <a:blip r:embed="rId14">
            <a:extLst>
              <a:ext uri="{28A0092B-C50C-407E-A947-70E740481C1C}">
                <a14:useLocalDpi xmlns:a14="http://schemas.microsoft.com/office/drawing/2010/main" val="0"/>
              </a:ext>
            </a:extLst>
          </a:blip>
          <a:srcRect t="5380" r="5436" b="22704"/>
          <a:stretch/>
        </p:blipFill>
        <p:spPr>
          <a:xfrm rot="16200000">
            <a:off x="3110893" y="10044989"/>
            <a:ext cx="1528476" cy="2333311"/>
          </a:xfrm>
          <a:prstGeom prst="rect">
            <a:avLst/>
          </a:prstGeom>
        </p:spPr>
      </p:pic>
    </p:spTree>
    <p:extLst>
      <p:ext uri="{BB962C8B-B14F-4D97-AF65-F5344CB8AC3E}">
        <p14:creationId xmlns:p14="http://schemas.microsoft.com/office/powerpoint/2010/main" val="1984209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6E6A1E-BD81-4F79-9E93-2FF6DF6FB22B}"/>
              </a:ext>
            </a:extLst>
          </p:cNvPr>
          <p:cNvSpPr txBox="1"/>
          <p:nvPr/>
        </p:nvSpPr>
        <p:spPr>
          <a:xfrm>
            <a:off x="117977" y="10040829"/>
            <a:ext cx="3603350" cy="1938992"/>
          </a:xfrm>
          <a:prstGeom prst="rect">
            <a:avLst/>
          </a:prstGeom>
          <a:solidFill>
            <a:schemeClr val="accent4">
              <a:lumMod val="40000"/>
              <a:lumOff val="60000"/>
            </a:schemeClr>
          </a:solidFill>
          <a:ln>
            <a:solidFill>
              <a:schemeClr val="tx1"/>
            </a:solidFill>
          </a:ln>
        </p:spPr>
        <p:txBody>
          <a:bodyPr wrap="square" rtlCol="0">
            <a:spAutoFit/>
          </a:bodyPr>
          <a:lstStyle/>
          <a:p>
            <a:r>
              <a:rPr lang="en-GB" sz="1200" b="1" i="1" dirty="0">
                <a:latin typeface="Cambria" panose="02040503050406030204" pitchFamily="18" charset="0"/>
                <a:ea typeface="Cambria" panose="02040503050406030204" pitchFamily="18" charset="0"/>
              </a:rPr>
              <a:t>‘ I am currently enhancing and conserving the area by:</a:t>
            </a:r>
          </a:p>
          <a:p>
            <a:pPr marL="171450" indent="-171450">
              <a:buFont typeface="Arial" panose="020B0604020202020204" pitchFamily="34" charset="0"/>
              <a:buChar char="•"/>
            </a:pPr>
            <a:r>
              <a:rPr lang="en-GB" sz="1200" i="1" dirty="0">
                <a:latin typeface="Cambria" panose="02040503050406030204" pitchFamily="18" charset="0"/>
                <a:ea typeface="Cambria" panose="02040503050406030204" pitchFamily="18" charset="0"/>
              </a:rPr>
              <a:t>Litter picking.</a:t>
            </a:r>
          </a:p>
          <a:p>
            <a:pPr marL="171450" indent="-171450">
              <a:buFont typeface="Arial" panose="020B0604020202020204" pitchFamily="34" charset="0"/>
              <a:buChar char="•"/>
            </a:pPr>
            <a:r>
              <a:rPr lang="en-GB" sz="1200" i="1" dirty="0">
                <a:latin typeface="Cambria" panose="02040503050406030204" pitchFamily="18" charset="0"/>
                <a:ea typeface="Cambria" panose="02040503050406030204" pitchFamily="18" charset="0"/>
              </a:rPr>
              <a:t>Creating art by using litter to create awareness to others.</a:t>
            </a:r>
          </a:p>
          <a:p>
            <a:pPr marL="171450" indent="-171450">
              <a:buFont typeface="Arial" panose="020B0604020202020204" pitchFamily="34" charset="0"/>
              <a:buChar char="•"/>
            </a:pPr>
            <a:r>
              <a:rPr lang="en-GB" sz="1200" i="1" dirty="0">
                <a:latin typeface="Cambria" panose="02040503050406030204" pitchFamily="18" charset="0"/>
                <a:ea typeface="Cambria" panose="02040503050406030204" pitchFamily="18" charset="0"/>
              </a:rPr>
              <a:t>Posting Instagram pictures online to show the amount of rubbish found on the local beaches.</a:t>
            </a:r>
          </a:p>
          <a:p>
            <a:pPr marL="171450" indent="-171450">
              <a:buFont typeface="Arial" panose="020B0604020202020204" pitchFamily="34" charset="0"/>
              <a:buChar char="•"/>
            </a:pPr>
            <a:r>
              <a:rPr lang="en-GB" sz="1200" i="1" dirty="0">
                <a:latin typeface="Cambria" panose="02040503050406030204" pitchFamily="18" charset="0"/>
                <a:ea typeface="Cambria" panose="02040503050406030204" pitchFamily="18" charset="0"/>
              </a:rPr>
              <a:t>Flowers and seeds ready to sow for the bees to encourage population.</a:t>
            </a:r>
          </a:p>
          <a:p>
            <a:pPr marL="171450" indent="-171450">
              <a:buFont typeface="Arial" panose="020B0604020202020204" pitchFamily="34" charset="0"/>
              <a:buChar char="•"/>
            </a:pPr>
            <a:endParaRPr lang="en-GB" sz="1200" i="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7FF9D7FD-22B1-4261-AF9A-C1EFA126E83B}"/>
              </a:ext>
            </a:extLst>
          </p:cNvPr>
          <p:cNvSpPr txBox="1"/>
          <p:nvPr/>
        </p:nvSpPr>
        <p:spPr>
          <a:xfrm>
            <a:off x="2406317" y="172235"/>
            <a:ext cx="4244082" cy="1938992"/>
          </a:xfrm>
          <a:prstGeom prst="rect">
            <a:avLst/>
          </a:prstGeom>
          <a:solidFill>
            <a:srgbClr val="CCCCFF"/>
          </a:solidFill>
          <a:ln>
            <a:solidFill>
              <a:schemeClr val="tx1"/>
            </a:solidFill>
          </a:ln>
        </p:spPr>
        <p:txBody>
          <a:bodyPr wrap="square" rtlCol="0">
            <a:spAutoFit/>
          </a:bodyPr>
          <a:lstStyle/>
          <a:p>
            <a:pPr algn="just"/>
            <a:r>
              <a:rPr lang="en-GB" sz="1200" i="1" dirty="0">
                <a:latin typeface="Cambria" panose="02040503050406030204" pitchFamily="18" charset="0"/>
                <a:ea typeface="Cambria" panose="02040503050406030204" pitchFamily="18" charset="0"/>
              </a:rPr>
              <a:t>‘The Lorax is one of my favourite children’s books and I still enjoy reading it to this day. The tale of the story shows the affect of pollution on all sorts of life throughout the world. When you cut down unnecessary trees for waste products, when you throw rubbish and polluted waste in the oceans and have too much factory smoke everyone can be affected. This powerful moral helped myself understand as a child how these things can impact everyone. My mother would often read the book to me before bed and would often show me how we can reuse plastics at home and how to recycle them properly in the correct bins.’</a:t>
            </a:r>
          </a:p>
        </p:txBody>
      </p:sp>
      <p:pic>
        <p:nvPicPr>
          <p:cNvPr id="3" name="Picture 2" descr="A close up of text on a white background&#10;&#10;Description automatically generated">
            <a:extLst>
              <a:ext uri="{FF2B5EF4-FFF2-40B4-BE49-F238E27FC236}">
                <a16:creationId xmlns:a16="http://schemas.microsoft.com/office/drawing/2014/main" id="{C92EF9DD-C5B7-4FA9-9290-420A42AA9D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601" y="172235"/>
            <a:ext cx="2076450" cy="2076450"/>
          </a:xfrm>
          <a:prstGeom prst="rect">
            <a:avLst/>
          </a:prstGeom>
        </p:spPr>
      </p:pic>
      <p:pic>
        <p:nvPicPr>
          <p:cNvPr id="7" name="Picture 6" descr="A close up of text on a white background&#10;&#10;Description automatically generated">
            <a:extLst>
              <a:ext uri="{FF2B5EF4-FFF2-40B4-BE49-F238E27FC236}">
                <a16:creationId xmlns:a16="http://schemas.microsoft.com/office/drawing/2014/main" id="{AB7A0412-869B-4EED-B427-C7B33BF11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21327" y="2248685"/>
            <a:ext cx="2929072" cy="2196804"/>
          </a:xfrm>
          <a:prstGeom prst="rect">
            <a:avLst/>
          </a:prstGeom>
        </p:spPr>
      </p:pic>
      <p:pic>
        <p:nvPicPr>
          <p:cNvPr id="9" name="Picture 8">
            <a:extLst>
              <a:ext uri="{FF2B5EF4-FFF2-40B4-BE49-F238E27FC236}">
                <a16:creationId xmlns:a16="http://schemas.microsoft.com/office/drawing/2014/main" id="{7D88E3FC-D1B2-44D0-A547-97D11162AC20}"/>
              </a:ext>
            </a:extLst>
          </p:cNvPr>
          <p:cNvPicPr>
            <a:picLocks noChangeAspect="1"/>
          </p:cNvPicPr>
          <p:nvPr/>
        </p:nvPicPr>
        <p:blipFill>
          <a:blip r:embed="rId4"/>
          <a:stretch>
            <a:fillRect/>
          </a:stretch>
        </p:blipFill>
        <p:spPr>
          <a:xfrm>
            <a:off x="207601" y="2354795"/>
            <a:ext cx="1764074" cy="992292"/>
          </a:xfrm>
          <a:prstGeom prst="rect">
            <a:avLst/>
          </a:prstGeom>
        </p:spPr>
      </p:pic>
      <p:pic>
        <p:nvPicPr>
          <p:cNvPr id="11" name="Picture 10">
            <a:extLst>
              <a:ext uri="{FF2B5EF4-FFF2-40B4-BE49-F238E27FC236}">
                <a16:creationId xmlns:a16="http://schemas.microsoft.com/office/drawing/2014/main" id="{7DCFB2F4-57AE-4279-8F94-416F7F416313}"/>
              </a:ext>
            </a:extLst>
          </p:cNvPr>
          <p:cNvPicPr>
            <a:picLocks noChangeAspect="1"/>
          </p:cNvPicPr>
          <p:nvPr/>
        </p:nvPicPr>
        <p:blipFill>
          <a:blip r:embed="rId5"/>
          <a:stretch>
            <a:fillRect/>
          </a:stretch>
        </p:blipFill>
        <p:spPr>
          <a:xfrm>
            <a:off x="1872796" y="3398988"/>
            <a:ext cx="1764074" cy="992292"/>
          </a:xfrm>
          <a:prstGeom prst="rect">
            <a:avLst/>
          </a:prstGeom>
        </p:spPr>
      </p:pic>
      <p:sp>
        <p:nvSpPr>
          <p:cNvPr id="13" name="TextBox 12">
            <a:extLst>
              <a:ext uri="{FF2B5EF4-FFF2-40B4-BE49-F238E27FC236}">
                <a16:creationId xmlns:a16="http://schemas.microsoft.com/office/drawing/2014/main" id="{7A5484BA-8878-4C01-BB5D-688257BB6AD4}"/>
              </a:ext>
            </a:extLst>
          </p:cNvPr>
          <p:cNvSpPr txBox="1"/>
          <p:nvPr/>
        </p:nvSpPr>
        <p:spPr>
          <a:xfrm>
            <a:off x="186190" y="3453197"/>
            <a:ext cx="1580738" cy="3231654"/>
          </a:xfrm>
          <a:prstGeom prst="rect">
            <a:avLst/>
          </a:prstGeom>
          <a:solidFill>
            <a:srgbClr val="B2F286"/>
          </a:solidFill>
          <a:ln>
            <a:solidFill>
              <a:schemeClr val="tx1"/>
            </a:solidFill>
          </a:ln>
        </p:spPr>
        <p:txBody>
          <a:bodyPr wrap="square" rtlCol="0">
            <a:spAutoFit/>
          </a:bodyPr>
          <a:lstStyle/>
          <a:p>
            <a:r>
              <a:rPr lang="en-GB" sz="1200" i="1" dirty="0">
                <a:latin typeface="Cambria" panose="02040503050406030204" pitchFamily="18" charset="0"/>
                <a:ea typeface="Cambria" panose="02040503050406030204" pitchFamily="18" charset="0"/>
              </a:rPr>
              <a:t>‘As a child this is how I would imagine the world would look if I didn’t recycle. Unfortunately, this is home some countries live with rubbish all over the streets, fields and in their waters. These images inspire me to do the best I can for my own environment and the community I live in by recycling, planting, and picking up rubbish when I see it.”</a:t>
            </a:r>
          </a:p>
        </p:txBody>
      </p:sp>
      <p:pic>
        <p:nvPicPr>
          <p:cNvPr id="15" name="Picture 14">
            <a:extLst>
              <a:ext uri="{FF2B5EF4-FFF2-40B4-BE49-F238E27FC236}">
                <a16:creationId xmlns:a16="http://schemas.microsoft.com/office/drawing/2014/main" id="{99DA0645-FF06-497F-87F8-B278B346C0CF}"/>
              </a:ext>
            </a:extLst>
          </p:cNvPr>
          <p:cNvPicPr>
            <a:picLocks noChangeAspect="1"/>
          </p:cNvPicPr>
          <p:nvPr/>
        </p:nvPicPr>
        <p:blipFill rotWithShape="1">
          <a:blip r:embed="rId6"/>
          <a:srcRect l="2715" t="13580" r="2715" b="16015"/>
          <a:stretch/>
        </p:blipFill>
        <p:spPr>
          <a:xfrm>
            <a:off x="1971675" y="4671590"/>
            <a:ext cx="4373317" cy="1678438"/>
          </a:xfrm>
          <a:prstGeom prst="rect">
            <a:avLst/>
          </a:prstGeom>
          <a:ln>
            <a:solidFill>
              <a:schemeClr val="tx1"/>
            </a:solidFill>
          </a:ln>
        </p:spPr>
      </p:pic>
      <p:pic>
        <p:nvPicPr>
          <p:cNvPr id="17" name="Picture 16">
            <a:extLst>
              <a:ext uri="{FF2B5EF4-FFF2-40B4-BE49-F238E27FC236}">
                <a16:creationId xmlns:a16="http://schemas.microsoft.com/office/drawing/2014/main" id="{5980E0D5-3BAC-431C-961C-63B87AD5B6AD}"/>
              </a:ext>
            </a:extLst>
          </p:cNvPr>
          <p:cNvPicPr>
            <a:picLocks noChangeAspect="1"/>
          </p:cNvPicPr>
          <p:nvPr/>
        </p:nvPicPr>
        <p:blipFill rotWithShape="1">
          <a:blip r:embed="rId7"/>
          <a:srcRect l="2715" t="16186" r="2715" b="6528"/>
          <a:stretch/>
        </p:blipFill>
        <p:spPr>
          <a:xfrm>
            <a:off x="3247165" y="8671759"/>
            <a:ext cx="3097827" cy="1160526"/>
          </a:xfrm>
          <a:prstGeom prst="rect">
            <a:avLst/>
          </a:prstGeom>
          <a:ln>
            <a:solidFill>
              <a:schemeClr val="tx1"/>
            </a:solidFill>
          </a:ln>
        </p:spPr>
      </p:pic>
      <p:sp>
        <p:nvSpPr>
          <p:cNvPr id="19" name="TextBox 18">
            <a:extLst>
              <a:ext uri="{FF2B5EF4-FFF2-40B4-BE49-F238E27FC236}">
                <a16:creationId xmlns:a16="http://schemas.microsoft.com/office/drawing/2014/main" id="{72D4FD8B-47E8-46A9-A3C3-677ADD90C0A7}"/>
              </a:ext>
            </a:extLst>
          </p:cNvPr>
          <p:cNvSpPr txBox="1"/>
          <p:nvPr/>
        </p:nvSpPr>
        <p:spPr>
          <a:xfrm>
            <a:off x="1971675" y="6470774"/>
            <a:ext cx="4373317" cy="2123658"/>
          </a:xfrm>
          <a:prstGeom prst="rect">
            <a:avLst/>
          </a:prstGeom>
          <a:solidFill>
            <a:srgbClr val="FFFF99"/>
          </a:solidFill>
          <a:ln>
            <a:solidFill>
              <a:schemeClr val="tx1"/>
            </a:solidFill>
          </a:ln>
        </p:spPr>
        <p:txBody>
          <a:bodyPr wrap="square" rtlCol="0">
            <a:spAutoFit/>
          </a:bodyPr>
          <a:lstStyle/>
          <a:p>
            <a:r>
              <a:rPr lang="en-GB" sz="1200" b="1" i="1" dirty="0">
                <a:latin typeface="Cambria" panose="02040503050406030204" pitchFamily="18" charset="0"/>
                <a:ea typeface="Cambria" panose="02040503050406030204" pitchFamily="18" charset="0"/>
              </a:rPr>
              <a:t>Future Goals:</a:t>
            </a:r>
          </a:p>
          <a:p>
            <a:pPr algn="just"/>
            <a:r>
              <a:rPr lang="en-GB" sz="1200" i="1" dirty="0">
                <a:latin typeface="Cambria" panose="02040503050406030204" pitchFamily="18" charset="0"/>
                <a:ea typeface="Cambria" panose="02040503050406030204" pitchFamily="18" charset="0"/>
              </a:rPr>
              <a:t>‘To help enhance and conserve this beautiful part of the world, I am researching how to get involved with the </a:t>
            </a:r>
            <a:r>
              <a:rPr lang="en-GB" sz="1200" b="1" i="1" dirty="0">
                <a:latin typeface="Cambria" panose="02040503050406030204" pitchFamily="18" charset="0"/>
                <a:ea typeface="Cambria" panose="02040503050406030204" pitchFamily="18" charset="0"/>
              </a:rPr>
              <a:t>‘Pembrokeshire Coast National Park Trust’.  </a:t>
            </a:r>
            <a:r>
              <a:rPr lang="en-GB" sz="1200" i="1" dirty="0">
                <a:latin typeface="Cambria" panose="02040503050406030204" pitchFamily="18" charset="0"/>
                <a:ea typeface="Cambria" panose="02040503050406030204" pitchFamily="18" charset="0"/>
              </a:rPr>
              <a:t>By volunteering some of my time and creating some fundraisers to help the charity I hope to encourage others to also be more aware of the affect they have on the environment. The trust aims to protect the National Park for future generations by working to meet the challenges of climate change, improving how the land is managed for wildlife, ensuring the park is accessible to all, and highlighting the areas of history and culture.’</a:t>
            </a:r>
          </a:p>
        </p:txBody>
      </p:sp>
      <p:pic>
        <p:nvPicPr>
          <p:cNvPr id="21" name="Picture 20">
            <a:extLst>
              <a:ext uri="{FF2B5EF4-FFF2-40B4-BE49-F238E27FC236}">
                <a16:creationId xmlns:a16="http://schemas.microsoft.com/office/drawing/2014/main" id="{0BF41D7F-0D02-412B-9C72-4C470F7B070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990732" y="10200462"/>
            <a:ext cx="1075251" cy="1619726"/>
          </a:xfrm>
          <a:prstGeom prst="rect">
            <a:avLst/>
          </a:prstGeom>
        </p:spPr>
      </p:pic>
      <p:pic>
        <p:nvPicPr>
          <p:cNvPr id="23" name="Picture 22">
            <a:extLst>
              <a:ext uri="{FF2B5EF4-FFF2-40B4-BE49-F238E27FC236}">
                <a16:creationId xmlns:a16="http://schemas.microsoft.com/office/drawing/2014/main" id="{A4950D66-70D3-44ED-9BB7-7DA72971F66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3994" y="8671759"/>
            <a:ext cx="2883246" cy="1160526"/>
          </a:xfrm>
          <a:prstGeom prst="rect">
            <a:avLst/>
          </a:prstGeom>
        </p:spPr>
      </p:pic>
      <p:pic>
        <p:nvPicPr>
          <p:cNvPr id="25" name="Picture 24" descr="A pile of food sitting on a rock&#10;&#10;Description automatically generated">
            <a:extLst>
              <a:ext uri="{FF2B5EF4-FFF2-40B4-BE49-F238E27FC236}">
                <a16:creationId xmlns:a16="http://schemas.microsoft.com/office/drawing/2014/main" id="{E144F17B-1099-4734-86C1-7D0B7F74E439}"/>
              </a:ext>
            </a:extLst>
          </p:cNvPr>
          <p:cNvPicPr>
            <a:picLocks noChangeAspect="1"/>
          </p:cNvPicPr>
          <p:nvPr/>
        </p:nvPicPr>
        <p:blipFill rotWithShape="1">
          <a:blip r:embed="rId10">
            <a:extLst>
              <a:ext uri="{28A0092B-C50C-407E-A947-70E740481C1C}">
                <a14:useLocalDpi xmlns:a14="http://schemas.microsoft.com/office/drawing/2010/main" val="0"/>
              </a:ext>
            </a:extLst>
          </a:blip>
          <a:srcRect l="29074"/>
          <a:stretch/>
        </p:blipFill>
        <p:spPr>
          <a:xfrm rot="16200000">
            <a:off x="5259509" y="10429298"/>
            <a:ext cx="1619726" cy="1162054"/>
          </a:xfrm>
          <a:prstGeom prst="rect">
            <a:avLst/>
          </a:prstGeom>
        </p:spPr>
      </p:pic>
      <p:pic>
        <p:nvPicPr>
          <p:cNvPr id="27" name="Picture 26" descr="A pink flower on a plant&#10;&#10;Description automatically generated">
            <a:extLst>
              <a:ext uri="{FF2B5EF4-FFF2-40B4-BE49-F238E27FC236}">
                <a16:creationId xmlns:a16="http://schemas.microsoft.com/office/drawing/2014/main" id="{B1D247ED-9183-4BCB-A730-43EC844CDA3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13008" y="6801728"/>
            <a:ext cx="1039567" cy="1651675"/>
          </a:xfrm>
          <a:prstGeom prst="rect">
            <a:avLst/>
          </a:prstGeom>
        </p:spPr>
      </p:pic>
    </p:spTree>
    <p:extLst>
      <p:ext uri="{BB962C8B-B14F-4D97-AF65-F5344CB8AC3E}">
        <p14:creationId xmlns:p14="http://schemas.microsoft.com/office/powerpoint/2010/main" val="11310792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13809</TotalTime>
  <Words>1286</Words>
  <Application>Microsoft Office PowerPoint</Application>
  <PresentationFormat>Widescreen</PresentationFormat>
  <Paragraphs>22</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Bahnschrift Condensed</vt:lpstr>
      <vt:lpstr>Calibri</vt:lpstr>
      <vt:lpstr>Calibri Light</vt:lpstr>
      <vt:lpstr>Cambria</vt:lpstr>
      <vt:lpstr>Corbel</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Lloyd H E (FLSE)</dc:creator>
  <cp:lastModifiedBy>Lloyd H E (FLSE)</cp:lastModifiedBy>
  <cp:revision>63</cp:revision>
  <dcterms:created xsi:type="dcterms:W3CDTF">2020-06-03T09:52:24Z</dcterms:created>
  <dcterms:modified xsi:type="dcterms:W3CDTF">2020-06-18T09:47:56Z</dcterms:modified>
</cp:coreProperties>
</file>