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9" d="100"/>
          <a:sy n="69" d="100"/>
        </p:scale>
        <p:origin x="7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C51E57-78D5-4E7F-8664-345BB8FC4DA4}" type="datetimeFigureOut">
              <a:rPr lang="en-IN" smtClean="0"/>
              <a:t>31-10-2023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3A7193-50A2-4D31-9E9C-C228B96A5226}" type="slidenum">
              <a:rPr lang="en-IN" smtClean="0"/>
              <a:t>‹#›</a:t>
            </a:fld>
            <a:endParaRPr lang="en-IN"/>
          </a:p>
        </p:txBody>
      </p:sp>
    </p:spTree>
    <p:extLst>
      <p:ext uri="{BB962C8B-B14F-4D97-AF65-F5344CB8AC3E}">
        <p14:creationId xmlns:p14="http://schemas.microsoft.com/office/powerpoint/2010/main" val="1580415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E101A"/>
                </a:solidFill>
                <a:effectLst/>
                <a:latin typeface="Times New Roman" panose="02020603050405020304" pitchFamily="18" charset="0"/>
              </a:rPr>
              <a:t>The purpose of this presentation is to prepare a training </a:t>
            </a:r>
            <a:r>
              <a:rPr lang="en-US" sz="1800" b="0" i="0" u="none" strike="noStrike" dirty="0" err="1">
                <a:solidFill>
                  <a:srgbClr val="0E101A"/>
                </a:solidFill>
                <a:effectLst/>
                <a:latin typeface="Times New Roman" panose="02020603050405020304" pitchFamily="18" charset="0"/>
              </a:rPr>
              <a:t>programme</a:t>
            </a:r>
            <a:r>
              <a:rPr lang="en-US" sz="1800" b="0" i="0" u="none" strike="noStrike" dirty="0">
                <a:solidFill>
                  <a:srgbClr val="0E101A"/>
                </a:solidFill>
                <a:effectLst/>
                <a:latin typeface="Times New Roman" panose="02020603050405020304" pitchFamily="18" charset="0"/>
              </a:rPr>
              <a:t> for the housekeeping staff of a hotel business along with showing different aspects of cleaning </a:t>
            </a:r>
            <a:r>
              <a:rPr lang="en-US" sz="1800" b="0" i="0" u="none" strike="noStrike" dirty="0" err="1">
                <a:solidFill>
                  <a:srgbClr val="0E101A"/>
                </a:solidFill>
                <a:effectLst/>
                <a:latin typeface="Times New Roman" panose="02020603050405020304" pitchFamily="18" charset="0"/>
              </a:rPr>
              <a:t>programmes</a:t>
            </a:r>
            <a:r>
              <a:rPr lang="en-US" sz="1800" b="0" i="0" u="none" strike="noStrike" dirty="0">
                <a:solidFill>
                  <a:srgbClr val="0E101A"/>
                </a:solidFill>
                <a:effectLst/>
                <a:latin typeface="Times New Roman" panose="02020603050405020304" pitchFamily="18" charset="0"/>
              </a:rPr>
              <a:t> like cleaning and hygiene maintenance within the hotel industry and their importance. This training </a:t>
            </a:r>
            <a:r>
              <a:rPr lang="en-US" sz="1800" b="0" i="0" u="none" strike="noStrike" dirty="0" err="1">
                <a:solidFill>
                  <a:srgbClr val="0E101A"/>
                </a:solidFill>
                <a:effectLst/>
                <a:latin typeface="Times New Roman" panose="02020603050405020304" pitchFamily="18" charset="0"/>
              </a:rPr>
              <a:t>programme</a:t>
            </a:r>
            <a:r>
              <a:rPr lang="en-US" sz="1800" b="0" i="0" u="none" strike="noStrike" dirty="0">
                <a:solidFill>
                  <a:srgbClr val="0E101A"/>
                </a:solidFill>
                <a:effectLst/>
                <a:latin typeface="Times New Roman" panose="02020603050405020304" pitchFamily="18" charset="0"/>
              </a:rPr>
              <a:t> will be developed through implementing the Zinger model which helps to enhance the entertainment of the employees.</a:t>
            </a:r>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2</a:t>
            </a:fld>
            <a:endParaRPr lang="en-IN"/>
          </a:p>
        </p:txBody>
      </p:sp>
    </p:spTree>
    <p:extLst>
      <p:ext uri="{BB962C8B-B14F-4D97-AF65-F5344CB8AC3E}">
        <p14:creationId xmlns:p14="http://schemas.microsoft.com/office/powerpoint/2010/main" val="2347562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E101A"/>
                </a:solidFill>
                <a:effectLst/>
                <a:latin typeface="Times New Roman" panose="02020603050405020304" pitchFamily="18" charset="0"/>
              </a:rPr>
              <a:t>The Ginger Model is one of the most popular models which has been widely used by different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all around the world to enhance the engagement of the employees. David Zinger who is a popular psychologist and educator has created this model. According to this model, care is the core factor in building strong relations within the workplace. Showing and providing care to the employees integrates four different stages </a:t>
            </a:r>
            <a:r>
              <a:rPr lang="en-US" sz="1800" b="0" i="0" u="none" strike="noStrike" dirty="0" err="1">
                <a:solidFill>
                  <a:srgbClr val="0E101A"/>
                </a:solidFill>
                <a:effectLst/>
                <a:latin typeface="Times New Roman" panose="02020603050405020304" pitchFamily="18" charset="0"/>
              </a:rPr>
              <a:t>organised</a:t>
            </a:r>
            <a:r>
              <a:rPr lang="en-US" sz="1800" b="0" i="0" u="none" strike="noStrike" dirty="0">
                <a:solidFill>
                  <a:srgbClr val="0E101A"/>
                </a:solidFill>
                <a:effectLst/>
                <a:latin typeface="Times New Roman" panose="02020603050405020304" pitchFamily="18" charset="0"/>
              </a:rPr>
              <a:t> as a pyramid where the base is the necessity, the middle row is a meaningful workplace relationship, the top row is the booting of performance and the top is the achievement of results (</a:t>
            </a:r>
            <a:r>
              <a:rPr lang="en-US" sz="1800" b="0" i="0" u="none" strike="noStrike" dirty="0" err="1">
                <a:solidFill>
                  <a:srgbClr val="0E101A"/>
                </a:solidFill>
                <a:effectLst/>
                <a:latin typeface="Times New Roman" panose="02020603050405020304" pitchFamily="18" charset="0"/>
              </a:rPr>
              <a:t>Samantaray</a:t>
            </a:r>
            <a:r>
              <a:rPr lang="en-US" sz="1800" b="0" i="0" u="none" strike="noStrike" dirty="0">
                <a:solidFill>
                  <a:srgbClr val="0E101A"/>
                </a:solidFill>
                <a:effectLst/>
                <a:latin typeface="Times New Roman" panose="02020603050405020304" pitchFamily="18" charset="0"/>
              </a:rPr>
              <a:t>. and Sahu, 2018). A training </a:t>
            </a:r>
            <a:r>
              <a:rPr lang="en-US" sz="1800" b="0" i="0" u="none" strike="noStrike" dirty="0" err="1">
                <a:solidFill>
                  <a:srgbClr val="0E101A"/>
                </a:solidFill>
                <a:effectLst/>
                <a:latin typeface="Times New Roman" panose="02020603050405020304" pitchFamily="18" charset="0"/>
              </a:rPr>
              <a:t>programme</a:t>
            </a:r>
            <a:r>
              <a:rPr lang="en-US" sz="1800" b="0" i="0" u="none" strike="noStrike" dirty="0">
                <a:solidFill>
                  <a:srgbClr val="0E101A"/>
                </a:solidFill>
                <a:effectLst/>
                <a:latin typeface="Times New Roman" panose="02020603050405020304" pitchFamily="18" charset="0"/>
              </a:rPr>
              <a:t> needed to be implemented within housekeeping employees as well to improve their performance and to build effectiveness within work. Popular hotel chain businesses like Travelodge provide incentives in different ways to support the hard work of their housekeeping and other working staff (Travelodge, 2023).</a:t>
            </a:r>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3</a:t>
            </a:fld>
            <a:endParaRPr lang="en-IN"/>
          </a:p>
        </p:txBody>
      </p:sp>
    </p:spTree>
    <p:extLst>
      <p:ext uri="{BB962C8B-B14F-4D97-AF65-F5344CB8AC3E}">
        <p14:creationId xmlns:p14="http://schemas.microsoft.com/office/powerpoint/2010/main" val="3554350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E101A"/>
                </a:solidFill>
                <a:effectLst/>
                <a:latin typeface="Times New Roman" panose="02020603050405020304" pitchFamily="18" charset="0"/>
              </a:rPr>
              <a:t>Housekeeping is the most important aspect of any hotel business to make it successful as well as for establishing value within the consumers as well. Because of this reason, it is very important to provide proper training to the housekeeping staff about the cleaning process of rooms so that they can ensure that the guests are comfortable as well as feel taken care of (Leiter. and Bakker, 2010). There are several factors in housekeeping, and one of them is ensuring the living rooms are well-cleaned. To ensure the cleanliness of living rooms, a manager should educate the housekeeping staff about checking the cleanliness of walls and ceilings, checking the electronics along maintaining the bed clean as well (</a:t>
            </a:r>
            <a:r>
              <a:rPr lang="en-US" sz="1800" b="0" i="0" u="none" strike="noStrike" dirty="0" err="1">
                <a:solidFill>
                  <a:srgbClr val="0E101A"/>
                </a:solidFill>
                <a:effectLst/>
                <a:latin typeface="Times New Roman" panose="02020603050405020304" pitchFamily="18" charset="0"/>
              </a:rPr>
              <a:t>Linkedin</a:t>
            </a:r>
            <a:r>
              <a:rPr lang="en-US" sz="1800" b="0" i="0" u="none" strike="noStrike" dirty="0">
                <a:solidFill>
                  <a:srgbClr val="0E101A"/>
                </a:solidFill>
                <a:effectLst/>
                <a:latin typeface="Times New Roman" panose="02020603050405020304" pitchFamily="18" charset="0"/>
              </a:rPr>
              <a:t>, 2023)</a:t>
            </a:r>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4</a:t>
            </a:fld>
            <a:endParaRPr lang="en-IN"/>
          </a:p>
        </p:txBody>
      </p:sp>
    </p:spTree>
    <p:extLst>
      <p:ext uri="{BB962C8B-B14F-4D97-AF65-F5344CB8AC3E}">
        <p14:creationId xmlns:p14="http://schemas.microsoft.com/office/powerpoint/2010/main" val="420292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E101A"/>
                </a:solidFill>
                <a:effectLst/>
                <a:latin typeface="Times New Roman" panose="02020603050405020304" pitchFamily="18" charset="0"/>
              </a:rPr>
              <a:t>Apart from ensuring the cleanliness of the walls and ceiling, the managers also should demonstrate how the electronics like coffee machines, refrigerators as well as microwaves and lights will be placed and cared for. Furthermore, the cleanliness of beds is also very important in terms of making a guest feel cared for. Whereas giving training about the cleaning process of beds along with providing learnings about how to use cleaning products effectively on furniture, carpet and other appliances will help the housekeeping staff to perform well. This training </a:t>
            </a:r>
            <a:r>
              <a:rPr lang="en-US" sz="1800" b="0" i="0" u="none" strike="noStrike" dirty="0" err="1">
                <a:solidFill>
                  <a:srgbClr val="0E101A"/>
                </a:solidFill>
                <a:effectLst/>
                <a:latin typeface="Times New Roman" panose="02020603050405020304" pitchFamily="18" charset="0"/>
              </a:rPr>
              <a:t>programme</a:t>
            </a:r>
            <a:r>
              <a:rPr lang="en-US" sz="1800" b="0" i="0" u="none" strike="noStrike" dirty="0">
                <a:solidFill>
                  <a:srgbClr val="0E101A"/>
                </a:solidFill>
                <a:effectLst/>
                <a:latin typeface="Times New Roman" panose="02020603050405020304" pitchFamily="18" charset="0"/>
              </a:rPr>
              <a:t> will be conducted by establishing the Zinder Model where the efforts and hard work of each housekeeping staff will be </a:t>
            </a:r>
            <a:r>
              <a:rPr lang="en-US" sz="1800" b="0" i="0" u="none" strike="noStrike" dirty="0" err="1">
                <a:solidFill>
                  <a:srgbClr val="0E101A"/>
                </a:solidFill>
                <a:effectLst/>
                <a:latin typeface="Times New Roman" panose="02020603050405020304" pitchFamily="18" charset="0"/>
              </a:rPr>
              <a:t>recognised</a:t>
            </a:r>
            <a:r>
              <a:rPr lang="en-US" sz="1800" b="0" i="0" u="none" strike="noStrike" dirty="0">
                <a:solidFill>
                  <a:srgbClr val="0E101A"/>
                </a:solidFill>
                <a:effectLst/>
                <a:latin typeface="Times New Roman" panose="02020603050405020304" pitchFamily="18" charset="0"/>
              </a:rPr>
              <a:t> by the higher management and </a:t>
            </a:r>
            <a:r>
              <a:rPr lang="en-US" sz="1800" b="0" i="0" u="none" strike="noStrike" dirty="0" err="1">
                <a:solidFill>
                  <a:srgbClr val="0E101A"/>
                </a:solidFill>
                <a:effectLst/>
                <a:latin typeface="Times New Roman" panose="02020603050405020304" pitchFamily="18" charset="0"/>
              </a:rPr>
              <a:t>incentivised</a:t>
            </a:r>
            <a:r>
              <a:rPr lang="en-US" sz="1800" b="0" i="0" u="none" strike="noStrike" dirty="0">
                <a:solidFill>
                  <a:srgbClr val="0E101A"/>
                </a:solidFill>
                <a:effectLst/>
                <a:latin typeface="Times New Roman" panose="02020603050405020304" pitchFamily="18" charset="0"/>
              </a:rPr>
              <a:t> accordingly (Bridger, 2018).</a:t>
            </a:r>
            <a:endParaRPr lang="en-US" b="0" dirty="0">
              <a:effectLst/>
            </a:endParaRPr>
          </a:p>
          <a:p>
            <a:pPr rtl="0">
              <a:spcBef>
                <a:spcPts val="0"/>
              </a:spcBef>
              <a:spcAft>
                <a:spcPts val="0"/>
              </a:spcAft>
            </a:pPr>
            <a:r>
              <a:rPr lang="en-US" sz="1800" b="0" i="0" u="none" strike="noStrike" dirty="0">
                <a:solidFill>
                  <a:srgbClr val="0E101A"/>
                </a:solidFill>
                <a:effectLst/>
                <a:latin typeface="Times New Roman" panose="02020603050405020304" pitchFamily="18" charset="0"/>
              </a:rPr>
              <a:t>Premier Inn, which is one of the most popular hotel chains in the UK provides a training </a:t>
            </a:r>
            <a:r>
              <a:rPr lang="en-US" sz="1800" b="0" i="0" u="none" strike="noStrike" dirty="0" err="1">
                <a:solidFill>
                  <a:srgbClr val="0E101A"/>
                </a:solidFill>
                <a:effectLst/>
                <a:latin typeface="Times New Roman" panose="02020603050405020304" pitchFamily="18" charset="0"/>
              </a:rPr>
              <a:t>programme</a:t>
            </a:r>
            <a:r>
              <a:rPr lang="en-US" sz="1800" b="0" i="0" u="none" strike="noStrike" dirty="0">
                <a:solidFill>
                  <a:srgbClr val="0E101A"/>
                </a:solidFill>
                <a:effectLst/>
                <a:latin typeface="Times New Roman" panose="02020603050405020304" pitchFamily="18" charset="0"/>
              </a:rPr>
              <a:t> to their housekeeping staff to establish high safety standards for their customers (</a:t>
            </a:r>
            <a:r>
              <a:rPr lang="en-US" sz="1800" b="0" i="0" u="none" strike="noStrike" dirty="0" err="1">
                <a:solidFill>
                  <a:srgbClr val="0E101A"/>
                </a:solidFill>
                <a:effectLst/>
                <a:latin typeface="Times New Roman" panose="02020603050405020304" pitchFamily="18" charset="0"/>
              </a:rPr>
              <a:t>Travelodgeire</a:t>
            </a:r>
            <a:r>
              <a:rPr lang="en-US" sz="1800" b="0" i="0" u="none" strike="noStrike" dirty="0">
                <a:solidFill>
                  <a:srgbClr val="0E101A"/>
                </a:solidFill>
                <a:effectLst/>
                <a:latin typeface="Times New Roman" panose="02020603050405020304" pitchFamily="18" charset="0"/>
              </a:rPr>
              <a:t>, 2023).</a:t>
            </a:r>
            <a:endParaRPr lang="en-US" b="0" dirty="0">
              <a:effectLst/>
            </a:endParaRPr>
          </a:p>
          <a:p>
            <a:r>
              <a:rPr lang="en-US" dirty="0"/>
              <a:t/>
            </a:r>
            <a:br>
              <a:rPr lang="en-US" dirty="0"/>
            </a:br>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5</a:t>
            </a:fld>
            <a:endParaRPr lang="en-IN"/>
          </a:p>
        </p:txBody>
      </p:sp>
    </p:spTree>
    <p:extLst>
      <p:ext uri="{BB962C8B-B14F-4D97-AF65-F5344CB8AC3E}">
        <p14:creationId xmlns:p14="http://schemas.microsoft.com/office/powerpoint/2010/main" val="3781043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E101A"/>
                </a:solidFill>
                <a:effectLst/>
                <a:latin typeface="Times New Roman" panose="02020603050405020304" pitchFamily="18" charset="0"/>
              </a:rPr>
              <a:t>Hygiene is the primary factor in maintaining cleanliness within a hotel business hotel managers should provide training to the housekeeping staff about the safety guidelines in cleaning any room as well as bathrooms to establish hygiene. Providing training about maintaining hygiene, the housekeeping staff should </a:t>
            </a:r>
            <a:r>
              <a:rPr lang="en-US" sz="1800" b="0" i="0" u="none" strike="noStrike" dirty="0" err="1">
                <a:solidFill>
                  <a:srgbClr val="0E101A"/>
                </a:solidFill>
                <a:effectLst/>
                <a:latin typeface="Times New Roman" panose="02020603050405020304" pitchFamily="18" charset="0"/>
              </a:rPr>
              <a:t>sanitise</a:t>
            </a:r>
            <a:r>
              <a:rPr lang="en-US" sz="1800" b="0" i="0" u="none" strike="noStrike" dirty="0">
                <a:solidFill>
                  <a:srgbClr val="0E101A"/>
                </a:solidFill>
                <a:effectLst/>
                <a:latin typeface="Times New Roman" panose="02020603050405020304" pitchFamily="18" charset="0"/>
              </a:rPr>
              <a:t> every corner of a room along with cleaning the trash cans and </a:t>
            </a:r>
            <a:r>
              <a:rPr lang="en-US" sz="1800" b="0" i="0" u="none" strike="noStrike" dirty="0" err="1">
                <a:solidFill>
                  <a:srgbClr val="0E101A"/>
                </a:solidFill>
                <a:effectLst/>
                <a:latin typeface="Times New Roman" panose="02020603050405020304" pitchFamily="18" charset="0"/>
              </a:rPr>
              <a:t>sanitising</a:t>
            </a:r>
            <a:r>
              <a:rPr lang="en-US" sz="1800" b="0" i="0" u="none" strike="noStrike" dirty="0">
                <a:solidFill>
                  <a:srgbClr val="0E101A"/>
                </a:solidFill>
                <a:effectLst/>
                <a:latin typeface="Times New Roman" panose="02020603050405020304" pitchFamily="18" charset="0"/>
              </a:rPr>
              <a:t> them every day (Quick, 2020).  </a:t>
            </a:r>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6</a:t>
            </a:fld>
            <a:endParaRPr lang="en-IN"/>
          </a:p>
        </p:txBody>
      </p:sp>
    </p:spTree>
    <p:extLst>
      <p:ext uri="{BB962C8B-B14F-4D97-AF65-F5344CB8AC3E}">
        <p14:creationId xmlns:p14="http://schemas.microsoft.com/office/powerpoint/2010/main" val="34897532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E101A"/>
                </a:solidFill>
                <a:effectLst/>
                <a:latin typeface="Times New Roman" panose="02020603050405020304" pitchFamily="18" charset="0"/>
              </a:rPr>
              <a:t>Apart from </a:t>
            </a:r>
            <a:r>
              <a:rPr lang="en-US" sz="1800" b="0" i="0" u="none" strike="noStrike" dirty="0" err="1">
                <a:solidFill>
                  <a:srgbClr val="0E101A"/>
                </a:solidFill>
                <a:effectLst/>
                <a:latin typeface="Times New Roman" panose="02020603050405020304" pitchFamily="18" charset="0"/>
              </a:rPr>
              <a:t>sanitising</a:t>
            </a:r>
            <a:r>
              <a:rPr lang="en-US" sz="1800" b="0" i="0" u="none" strike="noStrike" dirty="0">
                <a:solidFill>
                  <a:srgbClr val="0E101A"/>
                </a:solidFill>
                <a:effectLst/>
                <a:latin typeface="Times New Roman" panose="02020603050405020304" pitchFamily="18" charset="0"/>
              </a:rPr>
              <a:t> the rooms and trash cans, throughout the training </a:t>
            </a:r>
            <a:r>
              <a:rPr lang="en-US" sz="1800" b="0" i="0" u="none" strike="noStrike" dirty="0" err="1">
                <a:solidFill>
                  <a:srgbClr val="0E101A"/>
                </a:solidFill>
                <a:effectLst/>
                <a:latin typeface="Times New Roman" panose="02020603050405020304" pitchFamily="18" charset="0"/>
              </a:rPr>
              <a:t>programme</a:t>
            </a:r>
            <a:r>
              <a:rPr lang="en-US" sz="1800" b="0" i="0" u="none" strike="noStrike" dirty="0">
                <a:solidFill>
                  <a:srgbClr val="0E101A"/>
                </a:solidFill>
                <a:effectLst/>
                <a:latin typeface="Times New Roman" panose="02020603050405020304" pitchFamily="18" charset="0"/>
              </a:rPr>
              <a:t>, housekeeping staff also should be guided in the bathroom hygiene maintenance process as well. The learnings of cleanliness of toilet seats, lids and handles along with checking for hair and other traces of previous guests also need to be cleaned and hygiene for safety purposes which need to be learnt by the housekeeping staff (Raghubalan and Raghubalan, 2016). </a:t>
            </a:r>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7</a:t>
            </a:fld>
            <a:endParaRPr lang="en-IN"/>
          </a:p>
        </p:txBody>
      </p:sp>
    </p:spTree>
    <p:extLst>
      <p:ext uri="{BB962C8B-B14F-4D97-AF65-F5344CB8AC3E}">
        <p14:creationId xmlns:p14="http://schemas.microsoft.com/office/powerpoint/2010/main" val="33477661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E101A"/>
                </a:solidFill>
                <a:effectLst/>
                <a:latin typeface="Times New Roman" panose="02020603050405020304" pitchFamily="18" charset="0"/>
              </a:rPr>
              <a:t>Checklists are really important when it comes to housekeeping in hotels. They help to set a certain standard of cleaning for your housekeepers, and they also help to establish a working manual for housekeeping staff as well ((Mullins and </a:t>
            </a:r>
            <a:r>
              <a:rPr lang="en-US" sz="1800" b="0" i="0" u="none" strike="noStrike" dirty="0" err="1">
                <a:solidFill>
                  <a:srgbClr val="0E101A"/>
                </a:solidFill>
                <a:effectLst/>
                <a:latin typeface="Times New Roman" panose="02020603050405020304" pitchFamily="18" charset="0"/>
              </a:rPr>
              <a:t>Dossor</a:t>
            </a:r>
            <a:r>
              <a:rPr lang="en-US" sz="1800" b="0" i="0" u="none" strike="noStrike" dirty="0">
                <a:solidFill>
                  <a:srgbClr val="0E101A"/>
                </a:solidFill>
                <a:effectLst/>
                <a:latin typeface="Times New Roman" panose="02020603050405020304" pitchFamily="18" charset="0"/>
              </a:rPr>
              <a:t>, 2013). Making the right and detailed list for cleaning a room helps the housekeeper do it in an </a:t>
            </a:r>
            <a:r>
              <a:rPr lang="en-US" sz="1800" b="0" i="0" u="none" strike="noStrike" dirty="0" err="1">
                <a:solidFill>
                  <a:srgbClr val="0E101A"/>
                </a:solidFill>
                <a:effectLst/>
                <a:latin typeface="Times New Roman" panose="02020603050405020304" pitchFamily="18" charset="0"/>
              </a:rPr>
              <a:t>organised</a:t>
            </a:r>
            <a:r>
              <a:rPr lang="en-US" sz="1800" b="0" i="0" u="none" strike="noStrike" dirty="0">
                <a:solidFill>
                  <a:srgbClr val="0E101A"/>
                </a:solidFill>
                <a:effectLst/>
                <a:latin typeface="Times New Roman" panose="02020603050405020304" pitchFamily="18" charset="0"/>
              </a:rPr>
              <a:t> and efficient way. All of this helps a hotel manager keep the value and standards of hygiene and cleaning up high.</a:t>
            </a:r>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8</a:t>
            </a:fld>
            <a:endParaRPr lang="en-IN"/>
          </a:p>
        </p:txBody>
      </p:sp>
    </p:spTree>
    <p:extLst>
      <p:ext uri="{BB962C8B-B14F-4D97-AF65-F5344CB8AC3E}">
        <p14:creationId xmlns:p14="http://schemas.microsoft.com/office/powerpoint/2010/main" val="3501712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E101A"/>
                </a:solidFill>
                <a:effectLst/>
                <a:latin typeface="Times New Roman" panose="02020603050405020304" pitchFamily="18" charset="0"/>
              </a:rPr>
              <a:t>According to this study, a housekeeper should follow certain guidelines when cleaning a room in a hotel to make sure they're following a certain standard which needs to be provided by training in cleaning and hygiene maintenance process. </a:t>
            </a:r>
            <a:r>
              <a:rPr lang="en-US" sz="1800" b="0" i="0" u="none" strike="noStrike" dirty="0" err="1">
                <a:solidFill>
                  <a:srgbClr val="0E101A"/>
                </a:solidFill>
                <a:effectLst/>
                <a:latin typeface="Times New Roman" panose="02020603050405020304" pitchFamily="18" charset="0"/>
              </a:rPr>
              <a:t>Recognising</a:t>
            </a:r>
            <a:r>
              <a:rPr lang="en-US" sz="1800" b="0" i="0" u="none" strike="noStrike" dirty="0">
                <a:solidFill>
                  <a:srgbClr val="0E101A"/>
                </a:solidFill>
                <a:effectLst/>
                <a:latin typeface="Times New Roman" panose="02020603050405020304" pitchFamily="18" charset="0"/>
              </a:rPr>
              <a:t> the hard work of the employees allows them to engage with </a:t>
            </a:r>
            <a:r>
              <a:rPr lang="en-US" sz="1800" b="0" i="0" u="none" strike="noStrike" dirty="0" err="1">
                <a:solidFill>
                  <a:srgbClr val="0E101A"/>
                </a:solidFill>
                <a:effectLst/>
                <a:latin typeface="Times New Roman" panose="02020603050405020304" pitchFamily="18" charset="0"/>
              </a:rPr>
              <a:t>organisations</a:t>
            </a:r>
            <a:r>
              <a:rPr lang="en-US" sz="1800" b="0" i="0" u="none" strike="noStrike" dirty="0">
                <a:solidFill>
                  <a:srgbClr val="0E101A"/>
                </a:solidFill>
                <a:effectLst/>
                <a:latin typeface="Times New Roman" panose="02020603050405020304" pitchFamily="18" charset="0"/>
              </a:rPr>
              <a:t> effectively. Popular hotel brands like Travelodge provide different types of incentives to their employees for their hard work to motivate them to work actively.</a:t>
            </a:r>
            <a:endParaRPr lang="en-IN" dirty="0"/>
          </a:p>
        </p:txBody>
      </p:sp>
      <p:sp>
        <p:nvSpPr>
          <p:cNvPr id="4" name="Slide Number Placeholder 3"/>
          <p:cNvSpPr>
            <a:spLocks noGrp="1"/>
          </p:cNvSpPr>
          <p:nvPr>
            <p:ph type="sldNum" sz="quarter" idx="5"/>
          </p:nvPr>
        </p:nvSpPr>
        <p:spPr/>
        <p:txBody>
          <a:bodyPr/>
          <a:lstStyle/>
          <a:p>
            <a:fld id="{143A7193-50A2-4D31-9E9C-C228B96A5226}" type="slidenum">
              <a:rPr lang="en-IN" smtClean="0"/>
              <a:t>9</a:t>
            </a:fld>
            <a:endParaRPr lang="en-IN"/>
          </a:p>
        </p:txBody>
      </p:sp>
    </p:spTree>
    <p:extLst>
      <p:ext uri="{BB962C8B-B14F-4D97-AF65-F5344CB8AC3E}">
        <p14:creationId xmlns:p14="http://schemas.microsoft.com/office/powerpoint/2010/main" val="1356995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87D808-25BB-4C52-95B8-0FE0E15BB4C3}" type="datetimeFigureOut">
              <a:rPr lang="en-IN" smtClean="0"/>
              <a:t>31-10-2023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4003527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87D808-25BB-4C52-95B8-0FE0E15BB4C3}" type="datetimeFigureOut">
              <a:rPr lang="en-IN" smtClean="0"/>
              <a:t>31-10-2023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2929064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31-10-2023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1906603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87D808-25BB-4C52-95B8-0FE0E15BB4C3}" type="datetimeFigureOut">
              <a:rPr lang="en-IN" smtClean="0"/>
              <a:t>31-10-2023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4214887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87D808-25BB-4C52-95B8-0FE0E15BB4C3}" type="datetimeFigureOut">
              <a:rPr lang="en-IN" smtClean="0"/>
              <a:t>31-10-2023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2808121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87D808-25BB-4C52-95B8-0FE0E15BB4C3}" type="datetimeFigureOut">
              <a:rPr lang="en-IN" smtClean="0"/>
              <a:t>31-10-2023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1496988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7D808-25BB-4C52-95B8-0FE0E15BB4C3}" type="datetimeFigureOut">
              <a:rPr lang="en-IN" smtClean="0"/>
              <a:t>31-10-2023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4213626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87D808-25BB-4C52-95B8-0FE0E15BB4C3}" type="datetimeFigureOut">
              <a:rPr lang="en-IN" smtClean="0"/>
              <a:t>31-10-2023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3309122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87D808-25BB-4C52-95B8-0FE0E15BB4C3}" type="datetimeFigureOut">
              <a:rPr lang="en-IN" smtClean="0"/>
              <a:t>31-10-2023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2264985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31-10-2023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3802903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31-10-2023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25204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31-10-2023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11448464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31-10-2023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77041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87D808-25BB-4C52-95B8-0FE0E15BB4C3}" type="datetimeFigureOut">
              <a:rPr lang="en-IN" smtClean="0"/>
              <a:t>31-10-2023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3203221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87D808-25BB-4C52-95B8-0FE0E15BB4C3}" type="datetimeFigureOut">
              <a:rPr lang="en-IN" smtClean="0"/>
              <a:t>31-10-2023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3594471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87D808-25BB-4C52-95B8-0FE0E15BB4C3}" type="datetimeFigureOut">
              <a:rPr lang="en-IN" smtClean="0"/>
              <a:t>31-10-2023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BD9A0E-8B66-4368-8D71-7F8B9F73B7D7}" type="slidenum">
              <a:rPr lang="en-IN" smtClean="0"/>
              <a:t>‹#›</a:t>
            </a:fld>
            <a:endParaRPr lang="en-IN"/>
          </a:p>
        </p:txBody>
      </p:sp>
    </p:spTree>
    <p:extLst>
      <p:ext uri="{BB962C8B-B14F-4D97-AF65-F5344CB8AC3E}">
        <p14:creationId xmlns:p14="http://schemas.microsoft.com/office/powerpoint/2010/main" val="3656063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187D808-25BB-4C52-95B8-0FE0E15BB4C3}" type="datetimeFigureOut">
              <a:rPr lang="en-IN" smtClean="0"/>
              <a:t>31-10-2023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6BD9A0E-8B66-4368-8D71-7F8B9F73B7D7}" type="slidenum">
              <a:rPr lang="en-IN" smtClean="0"/>
              <a:t>‹#›</a:t>
            </a:fld>
            <a:endParaRPr lang="en-IN"/>
          </a:p>
        </p:txBody>
      </p:sp>
    </p:spTree>
    <p:extLst>
      <p:ext uri="{BB962C8B-B14F-4D97-AF65-F5344CB8AC3E}">
        <p14:creationId xmlns:p14="http://schemas.microsoft.com/office/powerpoint/2010/main" val="2072532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ndianjournals.com/ijor.aspx?target=ijor:sjdm&amp;volume=18&amp;issue=2&amp;article=009"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9FFFD5-2380-880C-21FA-89F55EEB49C0}"/>
              </a:ext>
            </a:extLst>
          </p:cNvPr>
          <p:cNvPicPr>
            <a:picLocks noChangeAspect="1"/>
          </p:cNvPicPr>
          <p:nvPr/>
        </p:nvPicPr>
        <p:blipFill rotWithShape="1">
          <a:blip r:embed="rId2">
            <a:duotone>
              <a:prstClr val="black"/>
              <a:prstClr val="white"/>
            </a:duotone>
          </a:blip>
          <a:srcRect l="33386" r="8664"/>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99C2519-92B0-F55E-AD6E-6969681BF0FD}"/>
              </a:ext>
            </a:extLst>
          </p:cNvPr>
          <p:cNvSpPr>
            <a:spLocks noGrp="1"/>
          </p:cNvSpPr>
          <p:nvPr>
            <p:ph type="ctrTitle"/>
          </p:nvPr>
        </p:nvSpPr>
        <p:spPr>
          <a:xfrm>
            <a:off x="668866" y="1678666"/>
            <a:ext cx="5123515" cy="2369093"/>
          </a:xfrm>
        </p:spPr>
        <p:txBody>
          <a:bodyPr>
            <a:normAutofit/>
          </a:bodyPr>
          <a:lstStyle/>
          <a:p>
            <a:r>
              <a:rPr lang="en-IN" sz="4800" b="0" i="0" u="none" strike="noStrike">
                <a:effectLst/>
                <a:latin typeface="Times New Roman" panose="02020603050405020304" pitchFamily="18" charset="0"/>
              </a:rPr>
              <a:t>BA International Hotel Management</a:t>
            </a:r>
            <a:endParaRPr lang="en-IN" sz="4800"/>
          </a:p>
        </p:txBody>
      </p:sp>
      <p:sp>
        <p:nvSpPr>
          <p:cNvPr id="3" name="Subtitle 2">
            <a:extLst>
              <a:ext uri="{FF2B5EF4-FFF2-40B4-BE49-F238E27FC236}">
                <a16:creationId xmlns:a16="http://schemas.microsoft.com/office/drawing/2014/main" id="{5C210EE7-B16D-3B7F-80CF-0CA46CED4683}"/>
              </a:ext>
            </a:extLst>
          </p:cNvPr>
          <p:cNvSpPr>
            <a:spLocks noGrp="1"/>
          </p:cNvSpPr>
          <p:nvPr>
            <p:ph type="subTitle" idx="1"/>
          </p:nvPr>
        </p:nvSpPr>
        <p:spPr>
          <a:xfrm>
            <a:off x="360349" y="4050831"/>
            <a:ext cx="5430204" cy="1865060"/>
          </a:xfrm>
        </p:spPr>
        <p:txBody>
          <a:bodyPr>
            <a:normAutofit/>
          </a:bodyPr>
          <a:lstStyle/>
          <a:p>
            <a:r>
              <a:rPr lang="ro-RO" sz="1600" b="0" i="0" u="none" strike="noStrike" dirty="0" smtClean="0">
                <a:effectLst/>
                <a:latin typeface="Times New Roman" panose="02020603050405020304" pitchFamily="18" charset="0"/>
              </a:rPr>
              <a:t>Module Title: </a:t>
            </a:r>
            <a:r>
              <a:rPr lang="en-IN" sz="1600" b="0" i="0" u="none" strike="noStrike" dirty="0" smtClean="0">
                <a:effectLst/>
                <a:latin typeface="Times New Roman" panose="02020603050405020304" pitchFamily="18" charset="0"/>
              </a:rPr>
              <a:t>Operating </a:t>
            </a:r>
            <a:r>
              <a:rPr lang="en-IN" sz="1600" b="0" i="0" u="none" strike="noStrike" dirty="0">
                <a:effectLst/>
                <a:latin typeface="Times New Roman" panose="02020603050405020304" pitchFamily="18" charset="0"/>
              </a:rPr>
              <a:t>Hotel Facilities </a:t>
            </a:r>
            <a:r>
              <a:rPr lang="en-IN" sz="1600" b="0" i="0" u="none" strike="noStrike" dirty="0" smtClean="0">
                <a:effectLst/>
                <a:latin typeface="Times New Roman" panose="02020603050405020304" pitchFamily="18" charset="0"/>
              </a:rPr>
              <a:t>BMIH4006</a:t>
            </a:r>
            <a:endParaRPr lang="ro-RO" sz="1600" b="0" i="0" u="none" strike="noStrike" dirty="0" smtClean="0">
              <a:effectLst/>
              <a:latin typeface="Times New Roman" panose="02020603050405020304" pitchFamily="18" charset="0"/>
            </a:endParaRPr>
          </a:p>
          <a:p>
            <a:r>
              <a:rPr lang="ro-RO" sz="1600" dirty="0" smtClean="0">
                <a:latin typeface="Times New Roman" panose="02020603050405020304" pitchFamily="18" charset="0"/>
              </a:rPr>
              <a:t>Student name: Mironov Mariana</a:t>
            </a:r>
          </a:p>
          <a:p>
            <a:r>
              <a:rPr lang="ro-RO" sz="1600" dirty="0" smtClean="0">
                <a:latin typeface="Times New Roman" panose="02020603050405020304" pitchFamily="18" charset="0"/>
              </a:rPr>
              <a:t>Student ID Number:22322725</a:t>
            </a:r>
          </a:p>
          <a:p>
            <a:endParaRPr lang="ro-RO" dirty="0"/>
          </a:p>
          <a:p>
            <a:endParaRPr lang="en-IN" sz="1600" dirty="0"/>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32163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514DB-398D-10F0-EB0B-BB50DF632C04}"/>
              </a:ext>
            </a:extLst>
          </p:cNvPr>
          <p:cNvSpPr>
            <a:spLocks noGrp="1"/>
          </p:cNvSpPr>
          <p:nvPr>
            <p:ph type="title"/>
          </p:nvPr>
        </p:nvSpPr>
        <p:spPr>
          <a:xfrm>
            <a:off x="5536734" y="609600"/>
            <a:ext cx="3737268" cy="1320800"/>
          </a:xfrm>
        </p:spPr>
        <p:txBody>
          <a:bodyPr>
            <a:normAutofit/>
          </a:bodyPr>
          <a:lstStyle/>
          <a:p>
            <a:r>
              <a:rPr lang="en-IN" b="1" i="0" u="none" strike="noStrike">
                <a:effectLst/>
                <a:latin typeface="Times New Roman" panose="02020603050405020304" pitchFamily="18" charset="0"/>
              </a:rPr>
              <a:t>Introduction</a:t>
            </a:r>
            <a:endParaRPr lang="en-IN"/>
          </a:p>
        </p:txBody>
      </p:sp>
      <p:sp>
        <p:nvSpPr>
          <p:cNvPr id="3" name="Content Placeholder 2">
            <a:extLst>
              <a:ext uri="{FF2B5EF4-FFF2-40B4-BE49-F238E27FC236}">
                <a16:creationId xmlns:a16="http://schemas.microsoft.com/office/drawing/2014/main" id="{EA70D43C-2C7D-E80E-19FD-769C4375A5CF}"/>
              </a:ext>
            </a:extLst>
          </p:cNvPr>
          <p:cNvSpPr>
            <a:spLocks noGrp="1"/>
          </p:cNvSpPr>
          <p:nvPr>
            <p:ph idx="1"/>
          </p:nvPr>
        </p:nvSpPr>
        <p:spPr>
          <a:xfrm>
            <a:off x="5209563" y="2160589"/>
            <a:ext cx="4064439" cy="3880773"/>
          </a:xfrm>
        </p:spPr>
        <p:txBody>
          <a:bodyPr>
            <a:normAutofit/>
          </a:bodyPr>
          <a:lstStyle/>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This presentation is aiming to prepare a training programme for the housekeeping employees of a hotel business.</a:t>
            </a:r>
          </a:p>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This training program will be developed by applying the Zinger Model to increase employee engagement during training and work.</a:t>
            </a:r>
            <a:r>
              <a:rPr lang="en-US" b="1" i="0" u="none" strike="noStrike">
                <a:effectLst/>
                <a:latin typeface="Times New Roman" panose="02020603050405020304" pitchFamily="18" charset="0"/>
              </a:rPr>
              <a:t> </a:t>
            </a:r>
            <a:endParaRPr lang="en-US" b="0" i="0" u="none" strike="noStrike">
              <a:effectLst/>
              <a:latin typeface="Times New Roman" panose="02020603050405020304" pitchFamily="18" charset="0"/>
            </a:endParaRPr>
          </a:p>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This presentation also will showcase different practices of cleaning and hygiene maintenance within the hotel industry. </a:t>
            </a:r>
          </a:p>
          <a:p>
            <a:endParaRPr lang="en-IN"/>
          </a:p>
        </p:txBody>
      </p:sp>
      <p:pic>
        <p:nvPicPr>
          <p:cNvPr id="1026" name="Picture 2" descr="The challenges of pandemic housekeeping requirements | Hotel Management">
            <a:extLst>
              <a:ext uri="{FF2B5EF4-FFF2-40B4-BE49-F238E27FC236}">
                <a16:creationId xmlns:a16="http://schemas.microsoft.com/office/drawing/2014/main" id="{AE822A55-C186-F454-A277-33AF634642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31" r="34058" b="-2"/>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028" name="Isosceles Triangle 1027">
            <a:extLst>
              <a:ext uri="{FF2B5EF4-FFF2-40B4-BE49-F238E27FC236}">
                <a16:creationId xmlns:a16="http://schemas.microsoft.com/office/drawing/2014/main" id="{3BCB5F6A-9EB0-40B0-9D13-3023E9A205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377791015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9 Best Practices To Optimise Hotel Housekeeping Operations">
            <a:extLst>
              <a:ext uri="{FF2B5EF4-FFF2-40B4-BE49-F238E27FC236}">
                <a16:creationId xmlns:a16="http://schemas.microsoft.com/office/drawing/2014/main" id="{B18852CB-8EDD-AC2C-3FAF-53DFE96B37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168" r="7723" b="-2"/>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8EAC78C-84BE-B8B4-1175-571B4D45E447}"/>
              </a:ext>
            </a:extLst>
          </p:cNvPr>
          <p:cNvSpPr>
            <a:spLocks noGrp="1"/>
          </p:cNvSpPr>
          <p:nvPr>
            <p:ph type="title"/>
          </p:nvPr>
        </p:nvSpPr>
        <p:spPr>
          <a:xfrm>
            <a:off x="677333" y="609600"/>
            <a:ext cx="3851123" cy="1320800"/>
          </a:xfrm>
        </p:spPr>
        <p:txBody>
          <a:bodyPr>
            <a:normAutofit/>
          </a:bodyPr>
          <a:lstStyle/>
          <a:p>
            <a:r>
              <a:rPr lang="en-IN" b="1" i="0" u="none" strike="noStrike">
                <a:effectLst/>
                <a:latin typeface="Times New Roman" panose="02020603050405020304" pitchFamily="18" charset="0"/>
              </a:rPr>
              <a:t>The Zinger Model for Training</a:t>
            </a:r>
            <a:endParaRPr lang="en-IN"/>
          </a:p>
        </p:txBody>
      </p:sp>
      <p:sp>
        <p:nvSpPr>
          <p:cNvPr id="3" name="Content Placeholder 2">
            <a:extLst>
              <a:ext uri="{FF2B5EF4-FFF2-40B4-BE49-F238E27FC236}">
                <a16:creationId xmlns:a16="http://schemas.microsoft.com/office/drawing/2014/main" id="{B6E979E8-EB73-84C6-1AE0-56B91BBD43A3}"/>
              </a:ext>
            </a:extLst>
          </p:cNvPr>
          <p:cNvSpPr>
            <a:spLocks noGrp="1"/>
          </p:cNvSpPr>
          <p:nvPr>
            <p:ph idx="1"/>
          </p:nvPr>
        </p:nvSpPr>
        <p:spPr>
          <a:xfrm>
            <a:off x="677334" y="2160589"/>
            <a:ext cx="3851122" cy="3880773"/>
          </a:xfrm>
        </p:spPr>
        <p:txBody>
          <a:bodyPr>
            <a:normAutofit/>
          </a:bodyPr>
          <a:lstStyle/>
          <a:p>
            <a:pPr rtl="0" fontAlgn="base">
              <a:lnSpc>
                <a:spcPct val="90000"/>
              </a:lnSpc>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The Ginger Model was created by David Zinger who is a popular psychologist and educator (Samantaray. and Sahu, 2018).</a:t>
            </a:r>
          </a:p>
          <a:p>
            <a:pPr rtl="0" fontAlgn="base">
              <a:lnSpc>
                <a:spcPct val="90000"/>
              </a:lnSpc>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Ginger's Model proposes four stages of the pyramid to provide care to the workers which are necessity, meaningful workplace relationships, boosting of performance and achievement of goals.</a:t>
            </a:r>
          </a:p>
          <a:p>
            <a:pPr rtl="0" fontAlgn="base">
              <a:lnSpc>
                <a:spcPct val="90000"/>
              </a:lnSpc>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Companies Travelodge uses this model to effectively run their workforce (Travelodge, 2023). </a:t>
            </a:r>
          </a:p>
          <a:p>
            <a:pPr>
              <a:lnSpc>
                <a:spcPct val="90000"/>
              </a:lnSpc>
            </a:pPr>
            <a:endParaRPr lang="en-IN"/>
          </a:p>
        </p:txBody>
      </p:sp>
      <p:cxnSp>
        <p:nvCxnSpPr>
          <p:cNvPr id="2052" name="Straight Connector 2051">
            <a:extLst>
              <a:ext uri="{FF2B5EF4-FFF2-40B4-BE49-F238E27FC236}">
                <a16:creationId xmlns:a16="http://schemas.microsoft.com/office/drawing/2014/main"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3" name="Straight Connector 2052">
            <a:extLst>
              <a:ext uri="{FF2B5EF4-FFF2-40B4-BE49-F238E27FC236}">
                <a16:creationId xmlns:a16="http://schemas.microsoft.com/office/drawing/2014/main"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5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5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6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6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6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6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07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587651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440F-5A84-C546-AA4B-FEF313679691}"/>
              </a:ext>
            </a:extLst>
          </p:cNvPr>
          <p:cNvSpPr>
            <a:spLocks noGrp="1"/>
          </p:cNvSpPr>
          <p:nvPr>
            <p:ph type="title"/>
          </p:nvPr>
        </p:nvSpPr>
        <p:spPr>
          <a:xfrm>
            <a:off x="677334" y="609600"/>
            <a:ext cx="8596668" cy="1320800"/>
          </a:xfrm>
        </p:spPr>
        <p:txBody>
          <a:bodyPr anchor="t">
            <a:normAutofit/>
          </a:bodyPr>
          <a:lstStyle/>
          <a:p>
            <a:r>
              <a:rPr lang="en-US" b="1" i="0" u="none" strike="noStrike">
                <a:effectLst/>
                <a:latin typeface="Times New Roman" panose="02020603050405020304" pitchFamily="18" charset="0"/>
              </a:rPr>
              <a:t>Training </a:t>
            </a:r>
            <a:r>
              <a:rPr lang="en-US" b="1" i="0" u="none" strike="noStrike" err="1">
                <a:effectLst/>
                <a:latin typeface="Times New Roman" panose="02020603050405020304" pitchFamily="18" charset="0"/>
              </a:rPr>
              <a:t>programme</a:t>
            </a:r>
            <a:r>
              <a:rPr lang="en-US" b="1" i="0" u="none" strike="noStrike">
                <a:effectLst/>
                <a:latin typeface="Times New Roman" panose="02020603050405020304" pitchFamily="18" charset="0"/>
              </a:rPr>
              <a:t> for cleaning hotel rooms</a:t>
            </a:r>
            <a:endParaRPr lang="en-IN"/>
          </a:p>
        </p:txBody>
      </p:sp>
      <p:sp>
        <p:nvSpPr>
          <p:cNvPr id="3" name="Content Placeholder 2">
            <a:extLst>
              <a:ext uri="{FF2B5EF4-FFF2-40B4-BE49-F238E27FC236}">
                <a16:creationId xmlns:a16="http://schemas.microsoft.com/office/drawing/2014/main" id="{32F7295C-DAD9-3263-15FA-47925615D8C3}"/>
              </a:ext>
            </a:extLst>
          </p:cNvPr>
          <p:cNvSpPr>
            <a:spLocks noGrp="1"/>
          </p:cNvSpPr>
          <p:nvPr>
            <p:ph idx="1"/>
          </p:nvPr>
        </p:nvSpPr>
        <p:spPr>
          <a:xfrm>
            <a:off x="6336287" y="2160589"/>
            <a:ext cx="2934714" cy="3880773"/>
          </a:xfrm>
        </p:spPr>
        <p:txBody>
          <a:bodyPr>
            <a:normAutofit/>
          </a:bodyPr>
          <a:lstStyle/>
          <a:p>
            <a:pPr rtl="0" fontAlgn="base">
              <a:lnSpc>
                <a:spcPct val="90000"/>
              </a:lnSpc>
              <a:spcBef>
                <a:spcPts val="0"/>
              </a:spcBef>
              <a:spcAft>
                <a:spcPts val="0"/>
              </a:spcAft>
              <a:buFont typeface="Arial" panose="020B0604020202020204" pitchFamily="34" charset="0"/>
              <a:buChar char="•"/>
            </a:pPr>
            <a:r>
              <a:rPr lang="en-US" sz="1700" b="0" i="0" u="none" strike="noStrike">
                <a:effectLst/>
                <a:latin typeface="Times New Roman" panose="02020603050405020304" pitchFamily="18" charset="0"/>
              </a:rPr>
              <a:t>Housekeeping is not only the most important part of any hotel business, but it is also the most important part of creating value for the consumer (Leiter. and Bakker, 2010).</a:t>
            </a:r>
          </a:p>
          <a:p>
            <a:pPr rtl="0" fontAlgn="base">
              <a:lnSpc>
                <a:spcPct val="90000"/>
              </a:lnSpc>
              <a:spcBef>
                <a:spcPts val="0"/>
              </a:spcBef>
              <a:spcAft>
                <a:spcPts val="0"/>
              </a:spcAft>
              <a:buFont typeface="Arial" panose="020B0604020202020204" pitchFamily="34" charset="0"/>
              <a:buChar char="•"/>
            </a:pPr>
            <a:r>
              <a:rPr lang="en-US" sz="1700" b="0" i="0" u="none" strike="noStrike">
                <a:effectLst/>
                <a:latin typeface="Times New Roman" panose="02020603050405020304" pitchFamily="18" charset="0"/>
              </a:rPr>
              <a:t>The managers should provide training to the housekeeping staff about the cleanliness of rooms by ensuring the walls and ceiling are clean along with beds and the electronics are organised in a proper way (Linkedin, 2023).</a:t>
            </a:r>
          </a:p>
          <a:p>
            <a:pPr>
              <a:lnSpc>
                <a:spcPct val="90000"/>
              </a:lnSpc>
            </a:pPr>
            <a:endParaRPr lang="en-IN" sz="1700"/>
          </a:p>
        </p:txBody>
      </p:sp>
      <p:pic>
        <p:nvPicPr>
          <p:cNvPr id="3074" name="Picture 2" descr="Green Key — Talking Point: Why is it important for housekeeping to clean  green?">
            <a:extLst>
              <a:ext uri="{FF2B5EF4-FFF2-40B4-BE49-F238E27FC236}">
                <a16:creationId xmlns:a16="http://schemas.microsoft.com/office/drawing/2014/main" id="{1F25E754-9C75-8475-AEB3-118345E8099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4237"/>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62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Housekeeping Job Description: Templates for Hiring at Your Business">
            <a:extLst>
              <a:ext uri="{FF2B5EF4-FFF2-40B4-BE49-F238E27FC236}">
                <a16:creationId xmlns:a16="http://schemas.microsoft.com/office/drawing/2014/main" id="{06265968-5249-C6CF-6A9C-CADC41E1B2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25" r="23483" b="-4"/>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C71BCD3-109C-04BD-6751-D25B77198126}"/>
              </a:ext>
            </a:extLst>
          </p:cNvPr>
          <p:cNvSpPr>
            <a:spLocks noGrp="1"/>
          </p:cNvSpPr>
          <p:nvPr>
            <p:ph type="title"/>
          </p:nvPr>
        </p:nvSpPr>
        <p:spPr>
          <a:xfrm>
            <a:off x="677333" y="609600"/>
            <a:ext cx="3851123" cy="1320800"/>
          </a:xfrm>
        </p:spPr>
        <p:txBody>
          <a:bodyPr>
            <a:normAutofit/>
          </a:bodyPr>
          <a:lstStyle/>
          <a:p>
            <a:pPr>
              <a:lnSpc>
                <a:spcPct val="90000"/>
              </a:lnSpc>
            </a:pPr>
            <a:r>
              <a:rPr lang="en-US" sz="2800" b="1" i="0" u="none" strike="noStrike">
                <a:effectLst/>
                <a:latin typeface="Times New Roman" panose="02020603050405020304" pitchFamily="18" charset="0"/>
              </a:rPr>
              <a:t>Training programme for cleaning hotel rooms</a:t>
            </a:r>
            <a:endParaRPr lang="en-IN" sz="2800"/>
          </a:p>
        </p:txBody>
      </p:sp>
      <p:sp>
        <p:nvSpPr>
          <p:cNvPr id="3" name="Content Placeholder 2">
            <a:extLst>
              <a:ext uri="{FF2B5EF4-FFF2-40B4-BE49-F238E27FC236}">
                <a16:creationId xmlns:a16="http://schemas.microsoft.com/office/drawing/2014/main" id="{A1ADD04A-B9C2-15E4-FD46-87247ACB5FF7}"/>
              </a:ext>
            </a:extLst>
          </p:cNvPr>
          <p:cNvSpPr>
            <a:spLocks noGrp="1"/>
          </p:cNvSpPr>
          <p:nvPr>
            <p:ph idx="1"/>
          </p:nvPr>
        </p:nvSpPr>
        <p:spPr>
          <a:xfrm>
            <a:off x="677334" y="2160589"/>
            <a:ext cx="3851122" cy="3880773"/>
          </a:xfrm>
        </p:spPr>
        <p:txBody>
          <a:bodyPr>
            <a:normAutofit/>
          </a:bodyPr>
          <a:lstStyle/>
          <a:p>
            <a:pPr rtl="0" fontAlgn="base">
              <a:spcBef>
                <a:spcPts val="0"/>
              </a:spcBef>
              <a:spcAft>
                <a:spcPts val="0"/>
              </a:spcAft>
              <a:buFont typeface="Arial" panose="020B0604020202020204" pitchFamily="34" charset="0"/>
              <a:buChar char="•"/>
            </a:pPr>
            <a:r>
              <a:rPr lang="en-US" sz="1700" b="0" i="0" u="none" strike="noStrike">
                <a:effectLst/>
                <a:latin typeface="Times New Roman" panose="02020603050405020304" pitchFamily="18" charset="0"/>
              </a:rPr>
              <a:t>The managers also should demonstrate how electronics like coffee machines, refrigerators as well as microwaves and lights will be placed and cared for.</a:t>
            </a:r>
          </a:p>
          <a:p>
            <a:pPr rtl="0" fontAlgn="base">
              <a:spcBef>
                <a:spcPts val="0"/>
              </a:spcBef>
              <a:spcAft>
                <a:spcPts val="0"/>
              </a:spcAft>
              <a:buFont typeface="Arial" panose="020B0604020202020204" pitchFamily="34" charset="0"/>
              <a:buChar char="•"/>
            </a:pPr>
            <a:r>
              <a:rPr lang="en-US" sz="1700" b="0" i="0" u="none" strike="noStrike">
                <a:effectLst/>
                <a:latin typeface="Times New Roman" panose="02020603050405020304" pitchFamily="18" charset="0"/>
              </a:rPr>
              <a:t>In operating a hotel business it is very important to make the customers care which can be possible by implementing high clean and safety standards (Bridger, 2018). </a:t>
            </a:r>
          </a:p>
          <a:p>
            <a:pPr rtl="0" fontAlgn="base">
              <a:spcBef>
                <a:spcPts val="0"/>
              </a:spcBef>
              <a:spcAft>
                <a:spcPts val="0"/>
              </a:spcAft>
              <a:buFont typeface="Arial" panose="020B0604020202020204" pitchFamily="34" charset="0"/>
              <a:buChar char="•"/>
            </a:pPr>
            <a:r>
              <a:rPr lang="en-US" sz="1700" b="0" i="0" u="none" strike="noStrike">
                <a:effectLst/>
                <a:latin typeface="Times New Roman" panose="02020603050405020304" pitchFamily="18" charset="0"/>
              </a:rPr>
              <a:t>Providing training to housekeeping workers has allowed Premier Inn to establish high safety standards for their customers (Travelodgeire, 2023).</a:t>
            </a:r>
          </a:p>
          <a:p>
            <a:endParaRPr lang="en-IN" sz="1700"/>
          </a:p>
        </p:txBody>
      </p:sp>
      <p:cxnSp>
        <p:nvCxnSpPr>
          <p:cNvPr id="4106" name="Straight Connector 4105">
            <a:extLst>
              <a:ext uri="{FF2B5EF4-FFF2-40B4-BE49-F238E27FC236}">
                <a16:creationId xmlns:a16="http://schemas.microsoft.com/office/drawing/2014/main"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05" name="Straight Connector 4104">
            <a:extLst>
              <a:ext uri="{FF2B5EF4-FFF2-40B4-BE49-F238E27FC236}">
                <a16:creationId xmlns:a16="http://schemas.microsoft.com/office/drawing/2014/main"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0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0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1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1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1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1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411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240184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DB7A2-60DC-0416-8A89-31ED91B895CB}"/>
              </a:ext>
            </a:extLst>
          </p:cNvPr>
          <p:cNvSpPr>
            <a:spLocks noGrp="1"/>
          </p:cNvSpPr>
          <p:nvPr>
            <p:ph type="title"/>
          </p:nvPr>
        </p:nvSpPr>
        <p:spPr>
          <a:xfrm>
            <a:off x="5536734" y="609600"/>
            <a:ext cx="3737268" cy="1320800"/>
          </a:xfrm>
        </p:spPr>
        <p:txBody>
          <a:bodyPr>
            <a:normAutofit/>
          </a:bodyPr>
          <a:lstStyle/>
          <a:p>
            <a:pPr>
              <a:lnSpc>
                <a:spcPct val="90000"/>
              </a:lnSpc>
            </a:pPr>
            <a:r>
              <a:rPr lang="en-IN" sz="2800" b="1" i="0" u="none" strike="noStrike">
                <a:effectLst/>
                <a:latin typeface="Times New Roman" panose="02020603050405020304" pitchFamily="18" charset="0"/>
              </a:rPr>
              <a:t>Training programme for Hygiene practises</a:t>
            </a:r>
            <a:endParaRPr lang="en-IN" sz="2800"/>
          </a:p>
        </p:txBody>
      </p:sp>
      <p:sp>
        <p:nvSpPr>
          <p:cNvPr id="3" name="Content Placeholder 2">
            <a:extLst>
              <a:ext uri="{FF2B5EF4-FFF2-40B4-BE49-F238E27FC236}">
                <a16:creationId xmlns:a16="http://schemas.microsoft.com/office/drawing/2014/main" id="{9FDC76E2-2289-785F-708D-6E693F060409}"/>
              </a:ext>
            </a:extLst>
          </p:cNvPr>
          <p:cNvSpPr>
            <a:spLocks noGrp="1"/>
          </p:cNvSpPr>
          <p:nvPr>
            <p:ph idx="1"/>
          </p:nvPr>
        </p:nvSpPr>
        <p:spPr>
          <a:xfrm>
            <a:off x="5209563" y="2160589"/>
            <a:ext cx="4064439" cy="3880773"/>
          </a:xfrm>
        </p:spPr>
        <p:txBody>
          <a:bodyPr>
            <a:normAutofit/>
          </a:bodyPr>
          <a:lstStyle/>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Training for sanitisation of rooms and cleaning the trash cans will need to be conducted for effective training of housekeeping staff.</a:t>
            </a:r>
          </a:p>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It is very important to maintain good hygiene to provide safety to the guests of the hotel (Quick, 2020).    </a:t>
            </a:r>
          </a:p>
          <a:p>
            <a:endParaRPr lang="en-IN"/>
          </a:p>
        </p:txBody>
      </p:sp>
      <p:pic>
        <p:nvPicPr>
          <p:cNvPr id="5122" name="Picture 2" descr="Skill Training in Housekeeping Operations – SAATHIYA">
            <a:extLst>
              <a:ext uri="{FF2B5EF4-FFF2-40B4-BE49-F238E27FC236}">
                <a16:creationId xmlns:a16="http://schemas.microsoft.com/office/drawing/2014/main" id="{24842494-67C7-D288-ABCA-6ECCAD2A51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804" r="26685" b="-2"/>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5124" name="Isosceles Triangle 5123">
            <a:extLst>
              <a:ext uri="{FF2B5EF4-FFF2-40B4-BE49-F238E27FC236}">
                <a16:creationId xmlns:a16="http://schemas.microsoft.com/office/drawing/2014/main" id="{3BCB5F6A-9EB0-40B0-9D13-3023E9A205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9516150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514,700+ Housekeeping Stock Photos, Pictures &amp; Royalty-Free Images - iStock  | Hotel housekeeping, Maid, Housekeeping icon">
            <a:extLst>
              <a:ext uri="{FF2B5EF4-FFF2-40B4-BE49-F238E27FC236}">
                <a16:creationId xmlns:a16="http://schemas.microsoft.com/office/drawing/2014/main" id="{A2FE09D5-B068-BECC-538E-095A34B17C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6" r="21695" b="-2"/>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08E7F35-929B-E5A4-811F-D53DCB8A34E2}"/>
              </a:ext>
            </a:extLst>
          </p:cNvPr>
          <p:cNvSpPr>
            <a:spLocks noGrp="1"/>
          </p:cNvSpPr>
          <p:nvPr>
            <p:ph type="title"/>
          </p:nvPr>
        </p:nvSpPr>
        <p:spPr>
          <a:xfrm>
            <a:off x="677333" y="609600"/>
            <a:ext cx="3851123" cy="1320800"/>
          </a:xfrm>
        </p:spPr>
        <p:txBody>
          <a:bodyPr>
            <a:normAutofit/>
          </a:bodyPr>
          <a:lstStyle/>
          <a:p>
            <a:pPr>
              <a:lnSpc>
                <a:spcPct val="90000"/>
              </a:lnSpc>
            </a:pPr>
            <a:r>
              <a:rPr lang="en-IN" sz="3100" b="1" i="0" u="none" strike="noStrike">
                <a:effectLst/>
                <a:latin typeface="Times New Roman" panose="02020603050405020304" pitchFamily="18" charset="0"/>
              </a:rPr>
              <a:t>Training programme for Hygiene practises</a:t>
            </a:r>
            <a:endParaRPr lang="en-IN" sz="3100"/>
          </a:p>
        </p:txBody>
      </p:sp>
      <p:sp>
        <p:nvSpPr>
          <p:cNvPr id="3" name="Content Placeholder 2">
            <a:extLst>
              <a:ext uri="{FF2B5EF4-FFF2-40B4-BE49-F238E27FC236}">
                <a16:creationId xmlns:a16="http://schemas.microsoft.com/office/drawing/2014/main" id="{C29C9F02-5740-9772-24A0-EB03697B2EF3}"/>
              </a:ext>
            </a:extLst>
          </p:cNvPr>
          <p:cNvSpPr>
            <a:spLocks noGrp="1"/>
          </p:cNvSpPr>
          <p:nvPr>
            <p:ph idx="1"/>
          </p:nvPr>
        </p:nvSpPr>
        <p:spPr>
          <a:xfrm>
            <a:off x="677334" y="2160589"/>
            <a:ext cx="3851122" cy="3880773"/>
          </a:xfrm>
        </p:spPr>
        <p:txBody>
          <a:bodyPr>
            <a:normAutofit/>
          </a:bodyPr>
          <a:lstStyle/>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The process of sanitisation of toilet seats, lids as well and handles is very important and will be learned by the managers during hygiene training.</a:t>
            </a:r>
          </a:p>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Therefore providing this hygiene training will allow to establishment of good safety standards in the work of housekeeping staff (Raghubalan and Raghubalan, 2016).</a:t>
            </a:r>
          </a:p>
          <a:p>
            <a:endParaRPr lang="en-IN"/>
          </a:p>
        </p:txBody>
      </p:sp>
      <p:cxnSp>
        <p:nvCxnSpPr>
          <p:cNvPr id="6148" name="Straight Connector 6147">
            <a:extLst>
              <a:ext uri="{FF2B5EF4-FFF2-40B4-BE49-F238E27FC236}">
                <a16:creationId xmlns:a16="http://schemas.microsoft.com/office/drawing/2014/main"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149" name="Straight Connector 6148">
            <a:extLst>
              <a:ext uri="{FF2B5EF4-FFF2-40B4-BE49-F238E27FC236}">
                <a16:creationId xmlns:a16="http://schemas.microsoft.com/office/drawing/2014/main"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15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5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5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6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6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6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616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870918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88FD0-55D8-6C70-96AB-6D467EE2F57E}"/>
              </a:ext>
            </a:extLst>
          </p:cNvPr>
          <p:cNvSpPr>
            <a:spLocks noGrp="1"/>
          </p:cNvSpPr>
          <p:nvPr>
            <p:ph type="title"/>
          </p:nvPr>
        </p:nvSpPr>
        <p:spPr>
          <a:xfrm>
            <a:off x="677334" y="609600"/>
            <a:ext cx="8596668" cy="1320800"/>
          </a:xfrm>
        </p:spPr>
        <p:txBody>
          <a:bodyPr anchor="t">
            <a:normAutofit/>
          </a:bodyPr>
          <a:lstStyle/>
          <a:p>
            <a:r>
              <a:rPr lang="en-IN" b="1" i="0" u="none" strike="noStrike">
                <a:effectLst/>
                <a:latin typeface="Times New Roman" panose="02020603050405020304" pitchFamily="18" charset="0"/>
              </a:rPr>
              <a:t>Making a checklist</a:t>
            </a:r>
            <a:endParaRPr lang="en-IN"/>
          </a:p>
        </p:txBody>
      </p:sp>
      <p:sp>
        <p:nvSpPr>
          <p:cNvPr id="3" name="Content Placeholder 2">
            <a:extLst>
              <a:ext uri="{FF2B5EF4-FFF2-40B4-BE49-F238E27FC236}">
                <a16:creationId xmlns:a16="http://schemas.microsoft.com/office/drawing/2014/main" id="{5572E686-372C-0604-1F6F-8339A8388770}"/>
              </a:ext>
            </a:extLst>
          </p:cNvPr>
          <p:cNvSpPr>
            <a:spLocks noGrp="1"/>
          </p:cNvSpPr>
          <p:nvPr>
            <p:ph idx="1"/>
          </p:nvPr>
        </p:nvSpPr>
        <p:spPr>
          <a:xfrm>
            <a:off x="6336287" y="2160589"/>
            <a:ext cx="2934714" cy="3880773"/>
          </a:xfrm>
        </p:spPr>
        <p:txBody>
          <a:bodyPr>
            <a:normAutofit/>
          </a:bodyPr>
          <a:lstStyle/>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Building a checklist helps the housekeeper do it in an organised and efficient way (Mullins and Dossor, 2013). </a:t>
            </a:r>
          </a:p>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Along with that, checklists also allow for the maintenance of hygiene and safety standards within the hotels in an effective manner also.  </a:t>
            </a:r>
          </a:p>
          <a:p>
            <a:endParaRPr lang="en-IN"/>
          </a:p>
        </p:txBody>
      </p:sp>
      <p:pic>
        <p:nvPicPr>
          <p:cNvPr id="7170" name="Picture 2" descr="The Most Hard-Working Department In The Hospitality Industry | by Upkeeply  | Medium">
            <a:extLst>
              <a:ext uri="{FF2B5EF4-FFF2-40B4-BE49-F238E27FC236}">
                <a16:creationId xmlns:a16="http://schemas.microsoft.com/office/drawing/2014/main" id="{D9AD2249-D075-3C1F-5A11-5F8A02AED6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4556"/>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3361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4" name="Picture 2" descr="Housekeeper Cleaning A Hotel Room Stock Photo - Download Image Now -  Domestic Staff, Hotel, Employee - iStock">
            <a:extLst>
              <a:ext uri="{FF2B5EF4-FFF2-40B4-BE49-F238E27FC236}">
                <a16:creationId xmlns:a16="http://schemas.microsoft.com/office/drawing/2014/main" id="{87904075-8070-C175-7644-BD52E153C3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363" b="11367"/>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8196" name="Isosceles Triangle 8195">
            <a:extLst>
              <a:ext uri="{FF2B5EF4-FFF2-40B4-BE49-F238E27FC236}">
                <a16:creationId xmlns:a16="http://schemas.microsoft.com/office/drawing/2014/main" id="{DD6B6433-CCD9-42F6-83C5-76BCAA8FEE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197" name="Parallelogram 8196">
            <a:extLst>
              <a:ext uri="{FF2B5EF4-FFF2-40B4-BE49-F238E27FC236}">
                <a16:creationId xmlns:a16="http://schemas.microsoft.com/office/drawing/2014/main" id="{442B55CB-F27D-4C06-89E5-4EC99A519C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4188" y="0"/>
            <a:ext cx="9372600" cy="6858000"/>
          </a:xfrm>
          <a:prstGeom prst="parallelogram">
            <a:avLst>
              <a:gd name="adj" fmla="val 14937"/>
            </a:avLst>
          </a:prstGeom>
          <a:solidFill>
            <a:schemeClr val="bg1">
              <a:alpha val="94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8198" name="Straight Connector 8197">
            <a:extLst>
              <a:ext uri="{FF2B5EF4-FFF2-40B4-BE49-F238E27FC236}">
                <a16:creationId xmlns:a16="http://schemas.microsoft.com/office/drawing/2014/main" id="{48527540-7F01-4C2E-9641-738882048E3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200" name="Straight Connector 8199">
            <a:extLst>
              <a:ext uri="{FF2B5EF4-FFF2-40B4-BE49-F238E27FC236}">
                <a16:creationId xmlns:a16="http://schemas.microsoft.com/office/drawing/2014/main" id="{D6F60FB6-F855-43F0-A752-3719156C1E0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202" name="Rectangle 23">
            <a:extLst>
              <a:ext uri="{FF2B5EF4-FFF2-40B4-BE49-F238E27FC236}">
                <a16:creationId xmlns:a16="http://schemas.microsoft.com/office/drawing/2014/main" id="{70669A81-0E9B-4B42-AFEA-8F672C6CFB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163150B4-C867-A01E-6EA9-9DAD60CD26D1}"/>
              </a:ext>
            </a:extLst>
          </p:cNvPr>
          <p:cNvSpPr>
            <a:spLocks noGrp="1"/>
          </p:cNvSpPr>
          <p:nvPr>
            <p:ph type="title"/>
          </p:nvPr>
        </p:nvSpPr>
        <p:spPr>
          <a:xfrm>
            <a:off x="2786047" y="609600"/>
            <a:ext cx="6487955" cy="1320800"/>
          </a:xfrm>
        </p:spPr>
        <p:txBody>
          <a:bodyPr anchor="t">
            <a:normAutofit/>
          </a:bodyPr>
          <a:lstStyle/>
          <a:p>
            <a:r>
              <a:rPr lang="en-IN" b="1" i="0" u="none" strike="noStrike">
                <a:effectLst/>
                <a:latin typeface="Times New Roman" panose="02020603050405020304" pitchFamily="18" charset="0"/>
              </a:rPr>
              <a:t>Conclusion</a:t>
            </a:r>
            <a:endParaRPr lang="en-IN"/>
          </a:p>
        </p:txBody>
      </p:sp>
      <p:sp>
        <p:nvSpPr>
          <p:cNvPr id="8209" name="Rectangle 25">
            <a:extLst>
              <a:ext uri="{FF2B5EF4-FFF2-40B4-BE49-F238E27FC236}">
                <a16:creationId xmlns:a16="http://schemas.microsoft.com/office/drawing/2014/main" id="{8C93E0C6-CF08-4771-B5A9-6018CB3AED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11" name="Isosceles Triangle 8210">
            <a:extLst>
              <a:ext uri="{FF2B5EF4-FFF2-40B4-BE49-F238E27FC236}">
                <a16:creationId xmlns:a16="http://schemas.microsoft.com/office/drawing/2014/main" id="{A011F1B8-62C5-4D08-A621-EAD05C7D69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F52D0D40-A397-A1D0-062F-218ACC1703FE}"/>
              </a:ext>
            </a:extLst>
          </p:cNvPr>
          <p:cNvSpPr>
            <a:spLocks noGrp="1"/>
          </p:cNvSpPr>
          <p:nvPr>
            <p:ph idx="1"/>
          </p:nvPr>
        </p:nvSpPr>
        <p:spPr>
          <a:xfrm>
            <a:off x="2786047" y="2159000"/>
            <a:ext cx="6487955" cy="3882362"/>
          </a:xfrm>
        </p:spPr>
        <p:txBody>
          <a:bodyPr>
            <a:normAutofit/>
          </a:bodyPr>
          <a:lstStyle/>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It concludes that hygiene and cleanliness are the most important factors for establishing value in the hotel industry.</a:t>
            </a:r>
          </a:p>
          <a:p>
            <a:pPr rtl="0" fontAlgn="base">
              <a:spcBef>
                <a:spcPts val="0"/>
              </a:spcBef>
              <a:spcAft>
                <a:spcPts val="0"/>
              </a:spcAft>
              <a:buFont typeface="Arial" panose="020B0604020202020204" pitchFamily="34" charset="0"/>
              <a:buChar char="•"/>
            </a:pPr>
            <a:r>
              <a:rPr lang="en-US" b="0" i="0" u="none" strike="noStrike">
                <a:effectLst/>
                <a:latin typeface="Times New Roman" panose="02020603050405020304" pitchFamily="18" charset="0"/>
              </a:rPr>
              <a:t>Providing training to the housekeeping employees and incentivising them for their hard work will improve the effectiveness of the cleaning process of a hotel. </a:t>
            </a:r>
          </a:p>
          <a:p>
            <a:endParaRPr lang="en-IN"/>
          </a:p>
        </p:txBody>
      </p:sp>
      <p:sp>
        <p:nvSpPr>
          <p:cNvPr id="8213" name="Rectangle 27">
            <a:extLst>
              <a:ext uri="{FF2B5EF4-FFF2-40B4-BE49-F238E27FC236}">
                <a16:creationId xmlns:a16="http://schemas.microsoft.com/office/drawing/2014/main" id="{C6A6AECB-428C-4CB4-B65A-359F08B6D8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15" name="Rectangle 28">
            <a:extLst>
              <a:ext uri="{FF2B5EF4-FFF2-40B4-BE49-F238E27FC236}">
                <a16:creationId xmlns:a16="http://schemas.microsoft.com/office/drawing/2014/main" id="{28D1A6ED-2AB6-46A3-A315-485B8BF936D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17" name="Rectangle 29">
            <a:extLst>
              <a:ext uri="{FF2B5EF4-FFF2-40B4-BE49-F238E27FC236}">
                <a16:creationId xmlns:a16="http://schemas.microsoft.com/office/drawing/2014/main" id="{B61CE46B-8525-46A8-AB7B-DCBCC1B65F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8219" name="Isosceles Triangle 8218">
            <a:extLst>
              <a:ext uri="{FF2B5EF4-FFF2-40B4-BE49-F238E27FC236}">
                <a16:creationId xmlns:a16="http://schemas.microsoft.com/office/drawing/2014/main" id="{4412B991-9935-45FB-A17E-8F30DD8325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3923246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78213-18B4-6EE3-7646-50E29728625E}"/>
              </a:ext>
            </a:extLst>
          </p:cNvPr>
          <p:cNvSpPr>
            <a:spLocks noGrp="1"/>
          </p:cNvSpPr>
          <p:nvPr>
            <p:ph type="title"/>
          </p:nvPr>
        </p:nvSpPr>
        <p:spPr>
          <a:xfrm>
            <a:off x="2786047" y="609600"/>
            <a:ext cx="6487955" cy="1320800"/>
          </a:xfrm>
        </p:spPr>
        <p:txBody>
          <a:bodyPr>
            <a:normAutofit/>
          </a:bodyPr>
          <a:lstStyle/>
          <a:p>
            <a:r>
              <a:rPr lang="en-IN" b="1" i="0" u="none" strike="noStrike">
                <a:effectLst/>
                <a:latin typeface="Times New Roman" panose="02020603050405020304" pitchFamily="18" charset="0"/>
              </a:rPr>
              <a:t>References</a:t>
            </a:r>
            <a:endParaRPr lang="en-IN"/>
          </a:p>
        </p:txBody>
      </p:sp>
      <p:pic>
        <p:nvPicPr>
          <p:cNvPr id="5" name="Picture 4" descr="Antique cash register keys">
            <a:extLst>
              <a:ext uri="{FF2B5EF4-FFF2-40B4-BE49-F238E27FC236}">
                <a16:creationId xmlns:a16="http://schemas.microsoft.com/office/drawing/2014/main" id="{ECAB6A7C-3714-8259-BF74-2028FAD5EB42}"/>
              </a:ext>
            </a:extLst>
          </p:cNvPr>
          <p:cNvPicPr>
            <a:picLocks noChangeAspect="1"/>
          </p:cNvPicPr>
          <p:nvPr/>
        </p:nvPicPr>
        <p:blipFill rotWithShape="1">
          <a:blip r:embed="rId2">
            <a:duotone>
              <a:prstClr val="black"/>
              <a:schemeClr val="tx2">
                <a:tint val="45000"/>
                <a:satMod val="400000"/>
              </a:schemeClr>
            </a:duotone>
          </a:blip>
          <a:srcRect l="35098" r="38461"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3" name="Content Placeholder 2">
            <a:extLst>
              <a:ext uri="{FF2B5EF4-FFF2-40B4-BE49-F238E27FC236}">
                <a16:creationId xmlns:a16="http://schemas.microsoft.com/office/drawing/2014/main" id="{58AB2097-1385-FD16-B2A6-C13659BCB59C}"/>
              </a:ext>
            </a:extLst>
          </p:cNvPr>
          <p:cNvSpPr>
            <a:spLocks noGrp="1"/>
          </p:cNvSpPr>
          <p:nvPr>
            <p:ph idx="1"/>
          </p:nvPr>
        </p:nvSpPr>
        <p:spPr>
          <a:xfrm>
            <a:off x="2786047" y="2160589"/>
            <a:ext cx="6487955" cy="3880773"/>
          </a:xfrm>
        </p:spPr>
        <p:txBody>
          <a:bodyPr>
            <a:normAutofit/>
          </a:bodyPr>
          <a:lstStyle/>
          <a:p>
            <a:pPr>
              <a:lnSpc>
                <a:spcPct val="90000"/>
              </a:lnSpc>
              <a:spcBef>
                <a:spcPts val="500"/>
              </a:spcBef>
              <a:spcAft>
                <a:spcPts val="0"/>
              </a:spcAft>
            </a:pPr>
            <a:r>
              <a:rPr lang="en-GB" sz="900">
                <a:effectLst/>
                <a:latin typeface="Times New Roman" panose="02020603050405020304" pitchFamily="18" charset="0"/>
                <a:ea typeface="Times New Roman" panose="02020603050405020304" pitchFamily="18" charset="0"/>
              </a:rPr>
              <a:t>Bridger, E. (2018). </a:t>
            </a:r>
            <a:r>
              <a:rPr lang="en-GB" sz="900" i="1">
                <a:effectLst/>
                <a:latin typeface="Times New Roman" panose="02020603050405020304" pitchFamily="18" charset="0"/>
                <a:ea typeface="Times New Roman" panose="02020603050405020304" pitchFamily="18" charset="0"/>
              </a:rPr>
              <a:t>Employee engagement: a practical introduction</a:t>
            </a:r>
            <a:r>
              <a:rPr lang="en-GB" sz="900">
                <a:effectLst/>
                <a:latin typeface="Times New Roman" panose="02020603050405020304" pitchFamily="18" charset="0"/>
                <a:ea typeface="Times New Roman" panose="02020603050405020304" pitchFamily="18" charset="0"/>
              </a:rPr>
              <a:t>. 2nd ed. HR Fundamentals. London: CIPD and  Kogan Page.</a:t>
            </a:r>
            <a:endParaRPr lang="en-IN" sz="900">
              <a:effectLst/>
              <a:latin typeface="Arial" panose="020B0604020202020204" pitchFamily="34" charset="0"/>
              <a:ea typeface="Arial" panose="020B0604020202020204" pitchFamily="34" charset="0"/>
            </a:endParaRPr>
          </a:p>
          <a:p>
            <a:pPr marR="168910">
              <a:lnSpc>
                <a:spcPct val="90000"/>
              </a:lnSpc>
            </a:pPr>
            <a:r>
              <a:rPr lang="en-GB" sz="900">
                <a:effectLst/>
                <a:latin typeface="Times New Roman" panose="02020603050405020304" pitchFamily="18" charset="0"/>
                <a:ea typeface="Times New Roman" panose="02020603050405020304" pitchFamily="18" charset="0"/>
              </a:rPr>
              <a:t>Cottrell, S. (2019) </a:t>
            </a:r>
            <a:r>
              <a:rPr lang="en-GB" sz="900" i="1">
                <a:effectLst/>
                <a:latin typeface="Times New Roman" panose="02020603050405020304" pitchFamily="18" charset="0"/>
                <a:ea typeface="Times New Roman" panose="02020603050405020304" pitchFamily="18" charset="0"/>
              </a:rPr>
              <a:t>The Study Skills Handbook</a:t>
            </a:r>
            <a:r>
              <a:rPr lang="en-GB" sz="900">
                <a:effectLst/>
                <a:latin typeface="Times New Roman" panose="02020603050405020304" pitchFamily="18" charset="0"/>
                <a:ea typeface="Times New Roman" panose="02020603050405020304" pitchFamily="18" charset="0"/>
              </a:rPr>
              <a:t>. 5th ed. London: Red  Globe Press.</a:t>
            </a:r>
            <a:endParaRPr lang="en-IN" sz="900">
              <a:effectLst/>
              <a:latin typeface="Arial" panose="020B0604020202020204" pitchFamily="34" charset="0"/>
              <a:ea typeface="Arial" panose="020B0604020202020204" pitchFamily="34" charset="0"/>
            </a:endParaRPr>
          </a:p>
          <a:p>
            <a:pPr marR="568325">
              <a:lnSpc>
                <a:spcPct val="90000"/>
              </a:lnSpc>
            </a:pPr>
            <a:r>
              <a:rPr lang="en-GB" sz="900">
                <a:effectLst/>
                <a:latin typeface="Times New Roman" panose="02020603050405020304" pitchFamily="18" charset="0"/>
                <a:ea typeface="Times New Roman" panose="02020603050405020304" pitchFamily="18" charset="0"/>
              </a:rPr>
              <a:t>Leiter, M. P. and Bakker, A. B. (2010). </a:t>
            </a:r>
            <a:r>
              <a:rPr lang="en-GB" sz="900" i="1">
                <a:effectLst/>
                <a:latin typeface="Times New Roman" panose="02020603050405020304" pitchFamily="18" charset="0"/>
                <a:ea typeface="Times New Roman" panose="02020603050405020304" pitchFamily="18" charset="0"/>
              </a:rPr>
              <a:t>Work Engagement : A  Handbook of Essential Theory and Research</a:t>
            </a:r>
            <a:r>
              <a:rPr lang="en-GB" sz="900">
                <a:effectLst/>
                <a:latin typeface="Times New Roman" panose="02020603050405020304" pitchFamily="18" charset="0"/>
                <a:ea typeface="Times New Roman" panose="02020603050405020304" pitchFamily="18" charset="0"/>
              </a:rPr>
              <a:t>. Hove [England]: Psychology Press.</a:t>
            </a:r>
            <a:endParaRPr lang="en-IN" sz="900">
              <a:effectLst/>
              <a:latin typeface="Arial" panose="020B0604020202020204" pitchFamily="34" charset="0"/>
              <a:ea typeface="Arial" panose="020B0604020202020204" pitchFamily="34" charset="0"/>
            </a:endParaRPr>
          </a:p>
          <a:p>
            <a:pPr>
              <a:lnSpc>
                <a:spcPct val="90000"/>
              </a:lnSpc>
              <a:spcBef>
                <a:spcPts val="1200"/>
              </a:spcBef>
              <a:spcAft>
                <a:spcPts val="1200"/>
              </a:spcAft>
            </a:pPr>
            <a:r>
              <a:rPr lang="en-GB" sz="900" err="1">
                <a:effectLst/>
                <a:latin typeface="Times New Roman" panose="02020603050405020304" pitchFamily="18" charset="0"/>
                <a:ea typeface="Times New Roman" panose="02020603050405020304" pitchFamily="18" charset="0"/>
              </a:rPr>
              <a:t>Linkedin</a:t>
            </a:r>
            <a:r>
              <a:rPr lang="en-GB" sz="900">
                <a:effectLst/>
                <a:latin typeface="Times New Roman" panose="02020603050405020304" pitchFamily="18" charset="0"/>
                <a:ea typeface="Times New Roman" panose="02020603050405020304" pitchFamily="18" charset="0"/>
              </a:rPr>
              <a:t>, (2023). </a:t>
            </a:r>
            <a:r>
              <a:rPr lang="en-GB" sz="900" i="1">
                <a:effectLst/>
                <a:latin typeface="Times New Roman" panose="02020603050405020304" pitchFamily="18" charset="0"/>
                <a:ea typeface="Times New Roman" panose="02020603050405020304" pitchFamily="18" charset="0"/>
              </a:rPr>
              <a:t>Importance of housekeeping in the hotel industry</a:t>
            </a:r>
            <a:r>
              <a:rPr lang="en-GB" sz="900">
                <a:effectLst/>
                <a:latin typeface="Times New Roman" panose="02020603050405020304" pitchFamily="18" charset="0"/>
                <a:ea typeface="Times New Roman" panose="02020603050405020304" pitchFamily="18" charset="0"/>
              </a:rPr>
              <a:t>, </a:t>
            </a:r>
            <a:r>
              <a:rPr lang="en-GB" sz="900" i="1">
                <a:effectLst/>
                <a:latin typeface="Times New Roman" panose="02020603050405020304" pitchFamily="18" charset="0"/>
                <a:ea typeface="Times New Roman" panose="02020603050405020304" pitchFamily="18" charset="0"/>
              </a:rPr>
              <a:t>LinkedIn</a:t>
            </a:r>
            <a:r>
              <a:rPr lang="en-GB" sz="900">
                <a:effectLst/>
                <a:latin typeface="Times New Roman" panose="02020603050405020304" pitchFamily="18" charset="0"/>
                <a:ea typeface="Times New Roman" panose="02020603050405020304" pitchFamily="18" charset="0"/>
              </a:rPr>
              <a:t>. Available at: https://www.linkedin.com/pulse/importance-housekeeping-hotel-industry-synturalchemicals (Accessed: 30 October 2023).</a:t>
            </a:r>
            <a:endParaRPr lang="en-IN" sz="900">
              <a:effectLst/>
              <a:latin typeface="Arial" panose="020B0604020202020204" pitchFamily="34" charset="0"/>
              <a:ea typeface="Arial" panose="020B0604020202020204" pitchFamily="34" charset="0"/>
            </a:endParaRPr>
          </a:p>
          <a:p>
            <a:pPr marR="661670">
              <a:lnSpc>
                <a:spcPct val="90000"/>
              </a:lnSpc>
            </a:pPr>
            <a:r>
              <a:rPr lang="en-GB" sz="900">
                <a:effectLst/>
                <a:latin typeface="Times New Roman" panose="02020603050405020304" pitchFamily="18" charset="0"/>
                <a:ea typeface="Times New Roman" panose="02020603050405020304" pitchFamily="18" charset="0"/>
              </a:rPr>
              <a:t>Mullins, L. and </a:t>
            </a:r>
            <a:r>
              <a:rPr lang="en-GB" sz="900" err="1">
                <a:effectLst/>
                <a:latin typeface="Times New Roman" panose="02020603050405020304" pitchFamily="18" charset="0"/>
                <a:ea typeface="Times New Roman" panose="02020603050405020304" pitchFamily="18" charset="0"/>
              </a:rPr>
              <a:t>Dossor</a:t>
            </a:r>
            <a:r>
              <a:rPr lang="en-GB" sz="900">
                <a:effectLst/>
                <a:latin typeface="Times New Roman" panose="02020603050405020304" pitchFamily="18" charset="0"/>
                <a:ea typeface="Times New Roman" panose="02020603050405020304" pitchFamily="18" charset="0"/>
              </a:rPr>
              <a:t>, P. (2013). </a:t>
            </a:r>
            <a:r>
              <a:rPr lang="en-GB" sz="900" i="1">
                <a:effectLst/>
                <a:latin typeface="Times New Roman" panose="02020603050405020304" pitchFamily="18" charset="0"/>
                <a:ea typeface="Times New Roman" panose="02020603050405020304" pitchFamily="18" charset="0"/>
              </a:rPr>
              <a:t>Hospitality Management  and Organisational Behaviour</a:t>
            </a:r>
            <a:r>
              <a:rPr lang="en-GB" sz="900">
                <a:effectLst/>
                <a:latin typeface="Times New Roman" panose="02020603050405020304" pitchFamily="18" charset="0"/>
                <a:ea typeface="Times New Roman" panose="02020603050405020304" pitchFamily="18" charset="0"/>
              </a:rPr>
              <a:t>. 5th ed. Harlow: Pearson.</a:t>
            </a:r>
            <a:endParaRPr lang="en-IN" sz="900">
              <a:effectLst/>
              <a:latin typeface="Arial" panose="020B0604020202020204" pitchFamily="34" charset="0"/>
              <a:ea typeface="Arial" panose="020B0604020202020204" pitchFamily="34" charset="0"/>
            </a:endParaRPr>
          </a:p>
          <a:p>
            <a:pPr marR="66675">
              <a:lnSpc>
                <a:spcPct val="90000"/>
              </a:lnSpc>
            </a:pPr>
            <a:r>
              <a:rPr lang="en-GB" sz="900">
                <a:effectLst/>
                <a:latin typeface="Times New Roman" panose="02020603050405020304" pitchFamily="18" charset="0"/>
                <a:ea typeface="Times New Roman" panose="02020603050405020304" pitchFamily="18" charset="0"/>
              </a:rPr>
              <a:t>Quick, L. (2020). </a:t>
            </a:r>
            <a:r>
              <a:rPr lang="en-GB" sz="900" i="1">
                <a:effectLst/>
                <a:latin typeface="Times New Roman" panose="02020603050405020304" pitchFamily="18" charset="0"/>
                <a:ea typeface="Times New Roman" panose="02020603050405020304" pitchFamily="18" charset="0"/>
              </a:rPr>
              <a:t>Managing Events. Real Challenges, Real Outcomes.  </a:t>
            </a:r>
            <a:r>
              <a:rPr lang="en-GB" sz="900">
                <a:effectLst/>
                <a:latin typeface="Times New Roman" panose="02020603050405020304" pitchFamily="18" charset="0"/>
                <a:ea typeface="Times New Roman" panose="02020603050405020304" pitchFamily="18" charset="0"/>
              </a:rPr>
              <a:t>London: SAGE Publications Ltd.</a:t>
            </a:r>
            <a:endParaRPr lang="en-IN" sz="900">
              <a:effectLst/>
              <a:latin typeface="Arial" panose="020B0604020202020204" pitchFamily="34" charset="0"/>
              <a:ea typeface="Arial" panose="020B0604020202020204" pitchFamily="34" charset="0"/>
            </a:endParaRPr>
          </a:p>
          <a:p>
            <a:pPr>
              <a:lnSpc>
                <a:spcPct val="90000"/>
              </a:lnSpc>
            </a:pPr>
            <a:r>
              <a:rPr lang="en-GB" sz="900">
                <a:effectLst/>
                <a:latin typeface="Times New Roman" panose="02020603050405020304" pitchFamily="18" charset="0"/>
                <a:ea typeface="Times New Roman" panose="02020603050405020304" pitchFamily="18" charset="0"/>
              </a:rPr>
              <a:t>Raghubalan, G. and Raghubalan, S. (2016). </a:t>
            </a:r>
            <a:r>
              <a:rPr lang="en-GB" sz="900" i="1">
                <a:effectLst/>
                <a:latin typeface="Times New Roman" panose="02020603050405020304" pitchFamily="18" charset="0"/>
                <a:ea typeface="Times New Roman" panose="02020603050405020304" pitchFamily="18" charset="0"/>
              </a:rPr>
              <a:t>Hotel Housekeeping - Operations And Management</a:t>
            </a:r>
            <a:r>
              <a:rPr lang="en-GB" sz="900">
                <a:effectLst/>
                <a:latin typeface="Times New Roman" panose="02020603050405020304" pitchFamily="18" charset="0"/>
                <a:ea typeface="Times New Roman" panose="02020603050405020304" pitchFamily="18" charset="0"/>
              </a:rPr>
              <a:t>. 3rd ed. India: Oxford University Press.</a:t>
            </a:r>
            <a:endParaRPr lang="en-IN" sz="900">
              <a:effectLst/>
              <a:latin typeface="Arial" panose="020B0604020202020204" pitchFamily="34" charset="0"/>
              <a:ea typeface="Arial" panose="020B0604020202020204" pitchFamily="34" charset="0"/>
            </a:endParaRPr>
          </a:p>
          <a:p>
            <a:pPr>
              <a:lnSpc>
                <a:spcPct val="90000"/>
              </a:lnSpc>
              <a:spcBef>
                <a:spcPts val="500"/>
              </a:spcBef>
              <a:spcAft>
                <a:spcPts val="0"/>
              </a:spcAft>
            </a:pPr>
            <a:r>
              <a:rPr lang="en-GB" sz="900" err="1">
                <a:effectLst/>
                <a:highlight>
                  <a:srgbClr val="FFFFFF"/>
                </a:highlight>
                <a:latin typeface="Times New Roman" panose="02020603050405020304" pitchFamily="18" charset="0"/>
                <a:ea typeface="Times New Roman" panose="02020603050405020304" pitchFamily="18" charset="0"/>
              </a:rPr>
              <a:t>Samantaray</a:t>
            </a:r>
            <a:r>
              <a:rPr lang="en-GB" sz="900">
                <a:effectLst/>
                <a:highlight>
                  <a:srgbClr val="FFFFFF"/>
                </a:highlight>
                <a:latin typeface="Times New Roman" panose="02020603050405020304" pitchFamily="18" charset="0"/>
                <a:ea typeface="Times New Roman" panose="02020603050405020304" pitchFamily="18" charset="0"/>
              </a:rPr>
              <a:t>, M.R. and Sahu, P.K., (2018). Corporate practices in employee </a:t>
            </a:r>
            <a:r>
              <a:rPr lang="en-GB" sz="900" err="1">
                <a:effectLst/>
                <a:highlight>
                  <a:srgbClr val="FFFFFF"/>
                </a:highlight>
                <a:latin typeface="Times New Roman" panose="02020603050405020304" pitchFamily="18" charset="0"/>
                <a:ea typeface="Times New Roman" panose="02020603050405020304" pitchFamily="18" charset="0"/>
              </a:rPr>
              <a:t>engagement.</a:t>
            </a:r>
            <a:r>
              <a:rPr lang="en-GB" sz="900" u="sng" err="1">
                <a:effectLst/>
                <a:highlight>
                  <a:srgbClr val="FFFFFF"/>
                </a:highlight>
                <a:latin typeface="Times New Roman" panose="02020603050405020304" pitchFamily="18" charset="0"/>
                <a:ea typeface="Times New Roman" panose="02020603050405020304" pitchFamily="18" charset="0"/>
                <a:hlinkClick r:id="rId3"/>
              </a:rPr>
              <a:t>https</a:t>
            </a:r>
            <a:r>
              <a:rPr lang="en-GB" sz="900" u="sng">
                <a:effectLst/>
                <a:highlight>
                  <a:srgbClr val="FFFFFF"/>
                </a:highlight>
                <a:latin typeface="Times New Roman" panose="02020603050405020304" pitchFamily="18" charset="0"/>
                <a:ea typeface="Times New Roman" panose="02020603050405020304" pitchFamily="18" charset="0"/>
                <a:hlinkClick r:id="rId3"/>
              </a:rPr>
              <a:t>://www.indianjournals.com/ijor.aspx?target=ijor:sjdm&amp;volume=18&amp;issue=2&amp;article=009</a:t>
            </a:r>
            <a:endParaRPr lang="en-IN" sz="900">
              <a:effectLst/>
              <a:latin typeface="Arial" panose="020B0604020202020204" pitchFamily="34" charset="0"/>
              <a:ea typeface="Arial" panose="020B0604020202020204" pitchFamily="34" charset="0"/>
            </a:endParaRPr>
          </a:p>
          <a:p>
            <a:pPr marR="66675">
              <a:lnSpc>
                <a:spcPct val="90000"/>
              </a:lnSpc>
            </a:pPr>
            <a:r>
              <a:rPr lang="en-GB" sz="900">
                <a:effectLst/>
                <a:latin typeface="Times New Roman" panose="02020603050405020304" pitchFamily="18" charset="0"/>
                <a:ea typeface="Times New Roman" panose="02020603050405020304" pitchFamily="18" charset="0"/>
              </a:rPr>
              <a:t>Travelodge, (2023). </a:t>
            </a:r>
            <a:r>
              <a:rPr lang="en-GB" sz="900" i="1">
                <a:effectLst/>
                <a:latin typeface="Times New Roman" panose="02020603050405020304" pitchFamily="18" charset="0"/>
                <a:ea typeface="Times New Roman" panose="02020603050405020304" pitchFamily="18" charset="0"/>
              </a:rPr>
              <a:t>Dudley employee an example to her profession</a:t>
            </a:r>
            <a:r>
              <a:rPr lang="en-GB" sz="900">
                <a:effectLst/>
                <a:latin typeface="Times New Roman" panose="02020603050405020304" pitchFamily="18" charset="0"/>
                <a:ea typeface="Times New Roman" panose="02020603050405020304" pitchFamily="18" charset="0"/>
              </a:rPr>
              <a:t>| </a:t>
            </a:r>
            <a:r>
              <a:rPr lang="en-GB" sz="900" i="1">
                <a:effectLst/>
                <a:latin typeface="Times New Roman" panose="02020603050405020304" pitchFamily="18" charset="0"/>
                <a:ea typeface="Times New Roman" panose="02020603050405020304" pitchFamily="18" charset="0"/>
              </a:rPr>
              <a:t>Travelodge</a:t>
            </a:r>
            <a:r>
              <a:rPr lang="en-GB" sz="900">
                <a:effectLst/>
                <a:latin typeface="Times New Roman" panose="02020603050405020304" pitchFamily="18" charset="0"/>
                <a:ea typeface="Times New Roman" panose="02020603050405020304" pitchFamily="18" charset="0"/>
              </a:rPr>
              <a:t>. Available at: https://www.travelodge.co.uk/press-centre/press-releases/DUDLEY-EMPLOYEE-EXAMPLE-HER-PROFESSION (Accessed: 30 October 2023). </a:t>
            </a:r>
            <a:endParaRPr lang="en-IN" sz="900">
              <a:effectLst/>
              <a:latin typeface="Arial" panose="020B0604020202020204" pitchFamily="34" charset="0"/>
              <a:ea typeface="Arial" panose="020B0604020202020204" pitchFamily="34" charset="0"/>
            </a:endParaRPr>
          </a:p>
          <a:p>
            <a:pPr>
              <a:lnSpc>
                <a:spcPct val="90000"/>
              </a:lnSpc>
              <a:spcBef>
                <a:spcPts val="1200"/>
              </a:spcBef>
              <a:spcAft>
                <a:spcPts val="1200"/>
              </a:spcAft>
            </a:pPr>
            <a:r>
              <a:rPr lang="en-GB" sz="900" err="1">
                <a:effectLst/>
                <a:latin typeface="Times New Roman" panose="02020603050405020304" pitchFamily="18" charset="0"/>
                <a:ea typeface="Times New Roman" panose="02020603050405020304" pitchFamily="18" charset="0"/>
              </a:rPr>
              <a:t>Travelodgeire</a:t>
            </a:r>
            <a:r>
              <a:rPr lang="en-GB" sz="900">
                <a:effectLst/>
                <a:latin typeface="Times New Roman" panose="02020603050405020304" pitchFamily="18" charset="0"/>
                <a:ea typeface="Times New Roman" panose="02020603050405020304" pitchFamily="18" charset="0"/>
              </a:rPr>
              <a:t>, (2023). </a:t>
            </a:r>
            <a:r>
              <a:rPr lang="en-GB" sz="900" i="1">
                <a:effectLst/>
                <a:latin typeface="Times New Roman" panose="02020603050405020304" pitchFamily="18" charset="0"/>
                <a:ea typeface="Times New Roman" panose="02020603050405020304" pitchFamily="18" charset="0"/>
              </a:rPr>
              <a:t>Travelodge protect</a:t>
            </a:r>
            <a:r>
              <a:rPr lang="en-GB" sz="900">
                <a:effectLst/>
                <a:latin typeface="Times New Roman" panose="02020603050405020304" pitchFamily="18" charset="0"/>
                <a:ea typeface="Times New Roman" panose="02020603050405020304" pitchFamily="18" charset="0"/>
              </a:rPr>
              <a:t>, </a:t>
            </a:r>
            <a:r>
              <a:rPr lang="en-GB" sz="900" i="1">
                <a:effectLst/>
                <a:latin typeface="Times New Roman" panose="02020603050405020304" pitchFamily="18" charset="0"/>
                <a:ea typeface="Times New Roman" panose="02020603050405020304" pitchFamily="18" charset="0"/>
              </a:rPr>
              <a:t>Travelodge Hotels Ireland | Great value hotels throughout Ireland</a:t>
            </a:r>
            <a:r>
              <a:rPr lang="en-GB" sz="900">
                <a:effectLst/>
                <a:latin typeface="Times New Roman" panose="02020603050405020304" pitchFamily="18" charset="0"/>
                <a:ea typeface="Times New Roman" panose="02020603050405020304" pitchFamily="18" charset="0"/>
              </a:rPr>
              <a:t>. Available at: https://travelodgeire.squarespace.com/responsibilities/protect (Accessed: 30 October 2023). </a:t>
            </a:r>
            <a:endParaRPr lang="en-IN" sz="900">
              <a:effectLst/>
              <a:latin typeface="Arial" panose="020B0604020202020204" pitchFamily="34" charset="0"/>
              <a:ea typeface="Arial" panose="020B0604020202020204" pitchFamily="34" charset="0"/>
            </a:endParaRPr>
          </a:p>
          <a:p>
            <a:pPr>
              <a:lnSpc>
                <a:spcPct val="90000"/>
              </a:lnSpc>
            </a:pPr>
            <a:endParaRPr lang="en-IN" sz="900"/>
          </a:p>
        </p:txBody>
      </p:sp>
    </p:spTree>
    <p:extLst>
      <p:ext uri="{BB962C8B-B14F-4D97-AF65-F5344CB8AC3E}">
        <p14:creationId xmlns:p14="http://schemas.microsoft.com/office/powerpoint/2010/main" val="21160708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29</TotalTime>
  <Words>1558</Words>
  <Application>Microsoft Office PowerPoint</Application>
  <PresentationFormat>Widescreen</PresentationFormat>
  <Paragraphs>60</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Times New Roman</vt:lpstr>
      <vt:lpstr>Trebuchet MS</vt:lpstr>
      <vt:lpstr>Wingdings 3</vt:lpstr>
      <vt:lpstr>Facet</vt:lpstr>
      <vt:lpstr>BA International Hotel Management</vt:lpstr>
      <vt:lpstr>Introduction</vt:lpstr>
      <vt:lpstr>The Zinger Model for Training</vt:lpstr>
      <vt:lpstr>Training programme for cleaning hotel rooms</vt:lpstr>
      <vt:lpstr>Training programme for cleaning hotel rooms</vt:lpstr>
      <vt:lpstr>Training programme for Hygiene practises</vt:lpstr>
      <vt:lpstr>Training programme for Hygiene practises</vt:lpstr>
      <vt:lpstr>Making a checklist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International Hotel Management</dc:title>
  <dc:creator>11367</dc:creator>
  <cp:lastModifiedBy>mikkael89@gmail.com</cp:lastModifiedBy>
  <cp:revision>2</cp:revision>
  <dcterms:created xsi:type="dcterms:W3CDTF">2023-10-30T11:16:55Z</dcterms:created>
  <dcterms:modified xsi:type="dcterms:W3CDTF">2023-10-31T10:58:38Z</dcterms:modified>
</cp:coreProperties>
</file>