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60" r:id="rId3"/>
    <p:sldId id="276" r:id="rId4"/>
    <p:sldId id="277" r:id="rId5"/>
    <p:sldId id="275" r:id="rId6"/>
    <p:sldId id="278" r:id="rId7"/>
    <p:sldId id="261" r:id="rId8"/>
    <p:sldId id="262" r:id="rId9"/>
    <p:sldId id="27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527531"/>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987034909"/>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39327007"/>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22734736"/>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5369108"/>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72584743"/>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190619471"/>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96920480"/>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54922853"/>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29761120"/>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4/14/2022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42290661"/>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4/14/2022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292897533"/>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ransition spd="med">
    <p:fade/>
  </p:transition>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89"/>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452927" y="0"/>
            <a:ext cx="10895888" cy="3260635"/>
          </a:xfrm>
        </p:spPr>
        <p:txBody>
          <a:bodyPr>
            <a:normAutofit/>
          </a:bodyPr>
          <a:lstStyle/>
          <a:p>
            <a:pPr algn="ctr"/>
            <a:r>
              <a:rPr lang="en-GB" sz="1800" b="1" dirty="0">
                <a:effectLst/>
                <a:latin typeface="Arial Black" panose="020B0A04020102020204" pitchFamily="34" charset="0"/>
                <a:ea typeface="Times New Roman" panose="02020603050405020304" pitchFamily="18" charset="0"/>
              </a:rPr>
              <a:t>the impact of technology on education</a:t>
            </a:r>
            <a:endParaRPr lang="en-GB"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1429612" y="4848464"/>
            <a:ext cx="7714388" cy="1085849"/>
          </a:xfrm>
        </p:spPr>
        <p:txBody>
          <a:bodyPr>
            <a:normAutofit fontScale="62500" lnSpcReduction="20000"/>
          </a:bodyPr>
          <a:lstStyle/>
          <a:p>
            <a:r>
              <a:rPr lang="en-US" sz="1400" dirty="0">
                <a:solidFill>
                  <a:srgbClr val="FFFFFF"/>
                </a:solidFill>
                <a:latin typeface="Arial Nova Light" panose="020B0304020202020204" pitchFamily="34" charset="0"/>
              </a:rPr>
              <a:t>Presented by :</a:t>
            </a:r>
          </a:p>
          <a:p>
            <a:r>
              <a:rPr lang="en-US" sz="1400" dirty="0">
                <a:solidFill>
                  <a:srgbClr val="FFFFFF"/>
                </a:solidFill>
                <a:latin typeface="Arial Nova Light" panose="020B0304020202020204" pitchFamily="34" charset="0"/>
              </a:rPr>
              <a:t>Sami Omar  Mohamed</a:t>
            </a:r>
          </a:p>
          <a:p>
            <a:r>
              <a:rPr lang="en-US" sz="1400" i="0" dirty="0">
                <a:effectLst/>
                <a:latin typeface="Arial Nova Light" panose="020B0304020202020204" pitchFamily="34" charset="0"/>
              </a:rPr>
              <a:t>The University of Wales Trinity Saint David (UWTSD) </a:t>
            </a:r>
          </a:p>
          <a:p>
            <a:r>
              <a:rPr lang="en-GB" sz="1400" b="0" i="0" dirty="0">
                <a:effectLst/>
                <a:latin typeface="Arial Nova Light" panose="020B0304020202020204" pitchFamily="34" charset="0"/>
              </a:rPr>
              <a:t>2024724@student.uwtsd.ac.uk</a:t>
            </a:r>
            <a:endParaRPr lang="en-US" sz="1400" dirty="0">
              <a:latin typeface="Arial Nova Light" panose="020B0304020202020204" pitchFamily="34" charset="0"/>
            </a:endParaRPr>
          </a:p>
          <a:p>
            <a:endParaRPr lang="en-US" dirty="0">
              <a:solidFill>
                <a:srgbClr val="FFFFFF"/>
              </a:solidFill>
            </a:endParaRPr>
          </a:p>
        </p:txBody>
      </p:sp>
      <p:cxnSp>
        <p:nvCxnSpPr>
          <p:cNvPr id="27" name="Straight Connector 26">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886694"/>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8813561" y="145279"/>
            <a:ext cx="3216673" cy="6537532"/>
          </a:xfrm>
        </p:spPr>
        <p:txBody>
          <a:bodyPr vert="horz" lIns="91440" tIns="45720" rIns="91440" bIns="45720" rtlCol="0" anchor="ctr">
            <a:normAutofit/>
          </a:bodyPr>
          <a:lstStyle/>
          <a:p>
            <a:pPr algn="ctr"/>
            <a:endParaRPr lang="en-US" sz="2000"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8602" y="470019"/>
            <a:ext cx="8423194" cy="5849299"/>
          </a:xfrm>
        </p:spPr>
        <p:txBody>
          <a:bodyPr vert="horz" lIns="91440" tIns="45720" rIns="91440" bIns="45720" rtlCol="0" anchor="ctr">
            <a:normAutofit/>
          </a:bodyPr>
          <a:lstStyle/>
          <a:p>
            <a:pPr algn="ctr"/>
            <a:r>
              <a:rPr lang="en-GB" sz="2000" kern="1400" spc="-50" dirty="0">
                <a:effectLst/>
                <a:latin typeface="Arial Black" panose="020B0A04020102020204" pitchFamily="34" charset="0"/>
                <a:ea typeface="Times New Roman" panose="02020603050405020304" pitchFamily="18" charset="0"/>
                <a:cs typeface="Times New Roman" panose="02020603050405020304" pitchFamily="18" charset="0"/>
              </a:rPr>
              <a:t>Introduction</a:t>
            </a:r>
          </a:p>
          <a:p>
            <a:pPr algn="ctr"/>
            <a:endParaRPr lang="en-GB" sz="20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742950" lvl="1" indent="-285750" algn="l">
              <a:lnSpc>
                <a:spcPct val="107000"/>
              </a:lnSpc>
              <a:spcBef>
                <a:spcPts val="1200"/>
              </a:spcBef>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Welcome to my presentation which will be about the impact of technology on education.</a:t>
            </a:r>
          </a:p>
          <a:p>
            <a:pPr marL="742950" lvl="1" indent="-285750" algn="l">
              <a:lnSpc>
                <a:spcPct val="107000"/>
              </a:lnSpc>
              <a:spcBef>
                <a:spcPts val="1200"/>
              </a:spcBef>
              <a:buFont typeface="Wingdings" panose="05000000000000000000" pitchFamily="2" charset="2"/>
              <a:buChar char="v"/>
            </a:pPr>
            <a:r>
              <a:rPr lang="en-GB" sz="1200" kern="0" dirty="0">
                <a:latin typeface="Arial Black" panose="020B0A04020102020204" pitchFamily="34" charset="0"/>
                <a:ea typeface="Calibri" panose="020F0502020204030204" pitchFamily="34" charset="0"/>
                <a:cs typeface="Times New Roman" panose="02020603050405020304" pitchFamily="18" charset="0"/>
              </a:rPr>
              <a:t> </a:t>
            </a:r>
            <a:r>
              <a:rPr lang="en-GB" sz="1050" b="1" dirty="0">
                <a:effectLst/>
                <a:latin typeface="Arial Black" panose="020B0A04020102020204" pitchFamily="34" charset="0"/>
                <a:ea typeface="Calibri" panose="020F0502020204030204" pitchFamily="34" charset="0"/>
                <a:cs typeface="Times New Roman" panose="02020603050405020304" pitchFamily="18" charset="0"/>
              </a:rPr>
              <a:t>My name is Sami Omar Mohamed I am studying digital skills at the University of South Wales. My contact details are shown on the screen.</a:t>
            </a:r>
          </a:p>
          <a:p>
            <a:pPr lvl="1" algn="l">
              <a:lnSpc>
                <a:spcPct val="107000"/>
              </a:lnSpc>
              <a:spcBef>
                <a:spcPts val="1200"/>
              </a:spcBef>
            </a:pPr>
            <a:endParaRPr lang="en-GB" sz="1400" b="1" dirty="0">
              <a:effectLst/>
              <a:latin typeface="Arial Black" panose="020B0A04020102020204" pitchFamily="34" charset="0"/>
              <a:ea typeface="Calibri" panose="020F0502020204030204" pitchFamily="34" charset="0"/>
              <a:cs typeface="Times New Roman" panose="02020603050405020304" pitchFamily="18" charset="0"/>
            </a:endParaRPr>
          </a:p>
          <a:p>
            <a:pPr marL="742950" lvl="1" indent="-285750" algn="l">
              <a:lnSpc>
                <a:spcPct val="107000"/>
              </a:lnSpc>
              <a:spcBef>
                <a:spcPts val="1200"/>
              </a:spcBef>
              <a:buFont typeface="Wingdings" panose="05000000000000000000" pitchFamily="2" charset="2"/>
              <a:buChar char="q"/>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Technology has revolutionized education.</a:t>
            </a:r>
          </a:p>
          <a:p>
            <a:pPr marL="628650" lvl="1" indent="-171450" algn="l">
              <a:lnSpc>
                <a:spcPct val="107000"/>
              </a:lnSpc>
              <a:spcBef>
                <a:spcPts val="1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In the past Education was limited to books whose knowledge was not easy to obtain.</a:t>
            </a:r>
          </a:p>
          <a:p>
            <a:pPr lvl="1" algn="l">
              <a:lnSpc>
                <a:spcPct val="107000"/>
              </a:lnSpc>
              <a:spcBef>
                <a:spcPts val="1200"/>
              </a:spcBef>
            </a:pPr>
            <a:endParaRPr lang="en-GB" sz="1200" dirty="0">
              <a:latin typeface="Arial Black" panose="020B0A04020102020204" pitchFamily="34" charset="0"/>
              <a:ea typeface="Calibri" panose="020F0502020204030204" pitchFamily="34" charset="0"/>
              <a:cs typeface="Times New Roman" panose="02020603050405020304" pitchFamily="18" charset="0"/>
            </a:endParaRPr>
          </a:p>
          <a:p>
            <a:pPr marL="742950" lvl="1" indent="-285750" algn="l">
              <a:lnSpc>
                <a:spcPct val="107000"/>
              </a:lnSpc>
              <a:spcBef>
                <a:spcPts val="1200"/>
              </a:spcBef>
              <a:buFont typeface="Wingdings" panose="05000000000000000000" pitchFamily="2" charset="2"/>
              <a:buChar char="q"/>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The impact of technology in changing the roles and tasks assigned to the educator or the teacher</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a:t>
            </a:r>
          </a:p>
          <a:p>
            <a:pPr marL="628650" lvl="1" indent="-171450" algn="l">
              <a:lnSpc>
                <a:spcPct val="107000"/>
              </a:lnSpc>
              <a:spcBef>
                <a:spcPts val="1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Which was shown in the old method of teaching by making the teacher the primary and only source of information and education for students.</a:t>
            </a:r>
            <a:r>
              <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050" b="0" i="1" dirty="0">
                <a:effectLst/>
                <a:latin typeface="Arial Nova Light" panose="020B0304020202020204" pitchFamily="34" charset="0"/>
                <a:ea typeface="Times New Roman" panose="02020603050405020304" pitchFamily="18" charset="0"/>
                <a:cs typeface="Times New Roman" panose="02020603050405020304" pitchFamily="18" charset="0"/>
              </a:rPr>
              <a:t>(EDITORIAL, 2021)</a:t>
            </a:r>
            <a:endParaRPr lang="en-GB" sz="1050" i="1" dirty="0">
              <a:effectLst/>
              <a:latin typeface="Arial Nova Light" panose="020B0304020202020204" pitchFamily="34" charset="0"/>
              <a:ea typeface="Calibri" panose="020F0502020204030204" pitchFamily="34" charset="0"/>
              <a:cs typeface="Times New Roman" panose="02020603050405020304" pitchFamily="18" charset="0"/>
            </a:endParaRPr>
          </a:p>
          <a:p>
            <a:pPr marL="628650" lvl="1" indent="-171450" algn="l">
              <a:lnSpc>
                <a:spcPct val="107000"/>
              </a:lnSpc>
              <a:spcBef>
                <a:spcPts val="1200"/>
              </a:spcBef>
              <a:buFont typeface="Wingdings" panose="05000000000000000000" pitchFamily="2" charset="2"/>
              <a:buChar char="v"/>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v"/>
            </a:pPr>
            <a:endParaRPr lang="en-US" sz="1200" dirty="0">
              <a:latin typeface="Arial Black" panose="020B0A04020102020204" pitchFamily="34" charset="0"/>
              <a:cs typeface="Times New Roman" panose="02020603050405020304" pitchFamily="18" charset="0"/>
            </a:endParaRPr>
          </a:p>
          <a:p>
            <a:endParaRPr lang="en-US" dirty="0">
              <a:solidFill>
                <a:srgbClr val="FFFFFF"/>
              </a:solidFill>
            </a:endParaRPr>
          </a:p>
        </p:txBody>
      </p:sp>
      <p:pic>
        <p:nvPicPr>
          <p:cNvPr id="12" name="Picture 11" descr="A picture containing text, shelf, book, room&#10;&#10;Description automatically generated">
            <a:extLst>
              <a:ext uri="{FF2B5EF4-FFF2-40B4-BE49-F238E27FC236}">
                <a16:creationId xmlns:a16="http://schemas.microsoft.com/office/drawing/2014/main" id="{4FD8E24A-B4EC-4EFA-8514-590B26E9B2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2686" y="841972"/>
            <a:ext cx="3447548" cy="4934139"/>
          </a:xfrm>
          <a:prstGeom prst="rect">
            <a:avLst/>
          </a:prstGeom>
        </p:spPr>
      </p:pic>
    </p:spTree>
    <p:extLst>
      <p:ext uri="{BB962C8B-B14F-4D97-AF65-F5344CB8AC3E}">
        <p14:creationId xmlns:p14="http://schemas.microsoft.com/office/powerpoint/2010/main" val="479961723"/>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8813561" y="145279"/>
            <a:ext cx="3216673" cy="6537532"/>
          </a:xfrm>
        </p:spPr>
        <p:txBody>
          <a:bodyPr vert="horz" lIns="91440" tIns="45720" rIns="91440" bIns="45720" rtlCol="0" anchor="ctr">
            <a:normAutofit/>
          </a:bodyPr>
          <a:lstStyle/>
          <a:p>
            <a:pPr algn="ctr"/>
            <a:endParaRPr lang="en-US" sz="2000"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8602" y="2606467"/>
            <a:ext cx="8423194" cy="4984440"/>
          </a:xfrm>
        </p:spPr>
        <p:txBody>
          <a:bodyPr vert="horz" lIns="91440" tIns="45720" rIns="91440" bIns="45720" rtlCol="0" anchor="ctr">
            <a:normAutofit lnSpcReduction="10000"/>
          </a:bodyPr>
          <a:lstStyle/>
          <a:p>
            <a:pPr algn="ctr"/>
            <a:r>
              <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rPr>
              <a:t>The benefits of using technology in education</a:t>
            </a:r>
          </a:p>
          <a:p>
            <a:pPr marL="285750" indent="-285750">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Increasing the efficiency</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helps make learning more efficient and effective.</a:t>
            </a:r>
          </a:p>
          <a:p>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Cooperation and Collaboration</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encourages participation in various online activities and projects.</a:t>
            </a:r>
            <a:r>
              <a:rPr lang="en-GB" sz="1800" b="0"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050" b="0" dirty="0">
                <a:effectLst/>
                <a:latin typeface="Arial Nova Light" panose="020B0304020202020204" pitchFamily="34" charset="0"/>
                <a:ea typeface="Times New Roman" panose="02020603050405020304" pitchFamily="18" charset="0"/>
                <a:cs typeface="Times New Roman" panose="02020603050405020304" pitchFamily="18" charset="0"/>
              </a:rPr>
              <a:t>( KRISTEN PURCELL, JUDY BUCHANAN AND LINDA FRIEDRICH, 2013)</a:t>
            </a:r>
            <a:endParaRPr lang="en-GB" sz="1050" b="1" dirty="0">
              <a:latin typeface="Arial Nova Light" panose="020B0304020202020204" pitchFamily="34" charset="0"/>
              <a:ea typeface="Times New Roman" panose="02020603050405020304" pitchFamily="18" charset="0"/>
              <a:cs typeface="Times New Roman" panose="02020603050405020304" pitchFamily="18" charset="0"/>
            </a:endParaRPr>
          </a:p>
          <a:p>
            <a:endParaRPr lang="en-GB" sz="1050" b="1" dirty="0">
              <a:effectLst/>
              <a:latin typeface="Arial Nova Light" panose="020B03040202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Develop and acquire skills</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can contribute to the development of basic skills for students and teachers.</a:t>
            </a:r>
            <a:r>
              <a:rPr lang="en-GB" sz="1050" b="0" dirty="0">
                <a:effectLst/>
                <a:latin typeface="Arial Nova Light" panose="020B0304020202020204" pitchFamily="34" charset="0"/>
                <a:ea typeface="Times New Roman" panose="02020603050405020304" pitchFamily="18" charset="0"/>
                <a:cs typeface="Times New Roman" panose="02020603050405020304" pitchFamily="18" charset="0"/>
              </a:rPr>
              <a:t> ( KRISTEN PURCELL, JUDY BUCHANAN AND LINDA FRIEDRICH, 2013)</a:t>
            </a: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Increasing education quality</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various applications, and educational materials published online save teachers’ effort and time</a:t>
            </a:r>
            <a:r>
              <a:rPr lang="en-GB" sz="1050" b="1" dirty="0">
                <a:latin typeface="Arial Black" panose="020B0A04020102020204" pitchFamily="34" charset="0"/>
                <a:ea typeface="Times New Roman" panose="02020603050405020304" pitchFamily="18" charset="0"/>
                <a:cs typeface="Times New Roman" panose="02020603050405020304" pitchFamily="18" charset="0"/>
              </a:rPr>
              <a:t>.</a:t>
            </a:r>
            <a:r>
              <a:rPr lang="en-GB" sz="1050" b="0" dirty="0">
                <a:effectLst/>
                <a:latin typeface="Arial Nova Light" panose="020B0304020202020204" pitchFamily="34" charset="0"/>
                <a:ea typeface="Times New Roman" panose="02020603050405020304" pitchFamily="18" charset="0"/>
                <a:cs typeface="Times New Roman" panose="02020603050405020304" pitchFamily="18" charset="0"/>
              </a:rPr>
              <a:t> ( KRISTEN PURCELL, JUDY BUCHANAN AND LINDA FRIEDRICH, 2013)</a:t>
            </a:r>
            <a:endParaRPr lang="en-GB" sz="1050" b="1" dirty="0">
              <a:effectLst/>
              <a:latin typeface="Arial Nova Light" panose="020B03040202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GB" sz="1050" b="1" dirty="0">
              <a:effectLst/>
              <a:latin typeface="Arial Nova Light" panose="020B0304020202020204" pitchFamily="34" charset="0"/>
              <a:ea typeface="Times New Roman" panose="02020603050405020304" pitchFamily="18" charset="0"/>
              <a:cs typeface="Times New Roman" panose="02020603050405020304" pitchFamily="18" charset="0"/>
            </a:endParaRPr>
          </a:p>
          <a:p>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40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gn="ctr">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algn="ct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gn="ctr">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algn="ctr"/>
            <a:endPar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US" dirty="0">
              <a:solidFill>
                <a:srgbClr val="FFFFFF"/>
              </a:solidFill>
              <a:latin typeface="Times New Roman" panose="02020603050405020304" pitchFamily="18" charset="0"/>
              <a:cs typeface="Times New Roman" panose="02020603050405020304" pitchFamily="18" charset="0"/>
            </a:endParaRPr>
          </a:p>
          <a:p>
            <a:endParaRPr lang="en-US" dirty="0">
              <a:solidFill>
                <a:srgbClr val="FFFFFF"/>
              </a:solidFill>
            </a:endParaRPr>
          </a:p>
        </p:txBody>
      </p:sp>
      <p:pic>
        <p:nvPicPr>
          <p:cNvPr id="5" name="Picture 4" descr="A person wearing a hat&#10;&#10;Description automatically generated with low confidence">
            <a:extLst>
              <a:ext uri="{FF2B5EF4-FFF2-40B4-BE49-F238E27FC236}">
                <a16:creationId xmlns:a16="http://schemas.microsoft.com/office/drawing/2014/main" id="{98FDCDA9-5C5E-43CC-B009-D6F43E7170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9538" y="878186"/>
            <a:ext cx="3470696" cy="4617640"/>
          </a:xfrm>
          <a:prstGeom prst="rect">
            <a:avLst/>
          </a:prstGeom>
        </p:spPr>
      </p:pic>
    </p:spTree>
    <p:extLst>
      <p:ext uri="{BB962C8B-B14F-4D97-AF65-F5344CB8AC3E}">
        <p14:creationId xmlns:p14="http://schemas.microsoft.com/office/powerpoint/2010/main" val="4110545849"/>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8813561" y="145279"/>
            <a:ext cx="3216673" cy="6537532"/>
          </a:xfrm>
        </p:spPr>
        <p:txBody>
          <a:bodyPr vert="horz" lIns="91440" tIns="45720" rIns="91440" bIns="45720" rtlCol="0" anchor="ctr">
            <a:normAutofit/>
          </a:bodyPr>
          <a:lstStyle/>
          <a:p>
            <a:pPr algn="ctr"/>
            <a:endParaRPr lang="en-US" sz="2000"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8602" y="2187723"/>
            <a:ext cx="8423194" cy="5403184"/>
          </a:xfrm>
        </p:spPr>
        <p:txBody>
          <a:bodyPr vert="horz" lIns="91440" tIns="45720" rIns="91440" bIns="45720" rtlCol="0" anchor="ctr">
            <a:normAutofit/>
          </a:bodyPr>
          <a:lstStyle/>
          <a:p>
            <a:pPr algn="ctr"/>
            <a:r>
              <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rPr>
              <a:t>The reasons of using technology in education</a:t>
            </a:r>
          </a:p>
          <a:p>
            <a:pPr algn="ctr"/>
            <a:endPar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To motivate students to participate</a:t>
            </a:r>
          </a:p>
          <a:p>
            <a:pPr marL="171450" indent="-171450">
              <a:lnSpc>
                <a:spcPct val="107000"/>
              </a:lnSpc>
              <a:spcBef>
                <a:spcPts val="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encourages students to discuss, present and share their ideas.</a:t>
            </a:r>
          </a:p>
          <a:p>
            <a:pPr>
              <a:lnSpc>
                <a:spcPct val="107000"/>
              </a:lnSpc>
              <a:spcBef>
                <a:spcPts val="200"/>
              </a:spcBef>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Feeling independent</a:t>
            </a:r>
          </a:p>
          <a:p>
            <a:pPr marL="171450" indent="-171450">
              <a:lnSpc>
                <a:spcPct val="107000"/>
              </a:lnSpc>
              <a:spcBef>
                <a:spcPts val="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Providing the student, the ability to learn and gain skills individually</a:t>
            </a:r>
            <a:r>
              <a:rPr lang="en-GB" sz="1050" i="1" dirty="0">
                <a:effectLst/>
                <a:latin typeface="Arial Nova Light" panose="020B0304020202020204" pitchFamily="34" charset="0"/>
                <a:ea typeface="Times New Roman" panose="02020603050405020304" pitchFamily="18" charset="0"/>
                <a:cs typeface="Times New Roman" panose="02020603050405020304" pitchFamily="18" charset="0"/>
              </a:rPr>
              <a:t>. (Byron, 2012)</a:t>
            </a:r>
          </a:p>
          <a:p>
            <a:pPr marL="171450" indent="-171450">
              <a:lnSpc>
                <a:spcPct val="107000"/>
              </a:lnSpc>
              <a:spcBef>
                <a:spcPts val="200"/>
              </a:spcBef>
              <a:buFont typeface="Wingdings" panose="05000000000000000000" pitchFamily="2" charset="2"/>
              <a:buChar char="v"/>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nSpc>
                <a:spcPct val="107000"/>
              </a:lnSpc>
              <a:spcBef>
                <a:spcPts val="1200"/>
              </a:spcBef>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Organizing and achieving goals</a:t>
            </a:r>
          </a:p>
          <a:p>
            <a:pPr marL="171450" indent="-171450">
              <a:lnSpc>
                <a:spcPct val="107000"/>
              </a:lnSpc>
              <a:spcBef>
                <a:spcPts val="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helps in organizing tasks, analysing, interpreting, developing, and evaluating results.</a:t>
            </a:r>
          </a:p>
          <a:p>
            <a:pPr>
              <a:lnSpc>
                <a:spcPct val="107000"/>
              </a:lnSpc>
              <a:spcBef>
                <a:spcPts val="200"/>
              </a:spcBef>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171450" indent="-171450">
              <a:lnSpc>
                <a:spcPct val="107000"/>
              </a:lnSpc>
              <a:spcBef>
                <a:spcPts val="200"/>
              </a:spcBef>
              <a:buFont typeface="Wingdings" panose="05000000000000000000" pitchFamily="2" charset="2"/>
              <a:buChar char="v"/>
            </a:pPr>
            <a:endParaRPr lang="en-GB" sz="1050" b="1" dirty="0">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nSpc>
                <a:spcPct val="107000"/>
              </a:lnSpc>
              <a:spcBef>
                <a:spcPts val="200"/>
              </a:spcBef>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Improving communication with parents</a:t>
            </a:r>
          </a:p>
          <a:p>
            <a:pPr marL="171450" indent="-171450">
              <a:lnSpc>
                <a:spcPct val="107000"/>
              </a:lnSpc>
              <a:spcBef>
                <a:spcPts val="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keeps parents in constant contact with their children.</a:t>
            </a:r>
            <a:r>
              <a:rPr lang="en-GB" sz="1050" i="1" dirty="0">
                <a:effectLst/>
                <a:latin typeface="Arial Nova Light" panose="020B0304020202020204" pitchFamily="34" charset="0"/>
                <a:ea typeface="Times New Roman" panose="02020603050405020304" pitchFamily="18" charset="0"/>
                <a:cs typeface="Times New Roman" panose="02020603050405020304" pitchFamily="18" charset="0"/>
              </a:rPr>
              <a:t> . (Byron, 2012)</a:t>
            </a:r>
          </a:p>
          <a:p>
            <a:pPr>
              <a:lnSpc>
                <a:spcPct val="107000"/>
              </a:lnSpc>
              <a:spcBef>
                <a:spcPts val="200"/>
              </a:spcBef>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a:lnSpc>
                <a:spcPct val="107000"/>
              </a:lnSpc>
              <a:spcBef>
                <a:spcPts val="200"/>
              </a:spcBef>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40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gn="ctr">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algn="ct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gn="ctr">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algn="ctr"/>
            <a:endPar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US" dirty="0">
              <a:solidFill>
                <a:srgbClr val="FFFFFF"/>
              </a:solidFill>
              <a:latin typeface="Times New Roman" panose="02020603050405020304" pitchFamily="18" charset="0"/>
              <a:cs typeface="Times New Roman" panose="02020603050405020304" pitchFamily="18" charset="0"/>
            </a:endParaRPr>
          </a:p>
          <a:p>
            <a:endParaRPr lang="en-US" dirty="0">
              <a:solidFill>
                <a:srgbClr val="FFFFFF"/>
              </a:solidFill>
            </a:endParaRPr>
          </a:p>
        </p:txBody>
      </p:sp>
      <p:pic>
        <p:nvPicPr>
          <p:cNvPr id="6" name="Picture 5" descr="A person sitting at a desk looking at a computer screen&#10;&#10;Description automatically generated with medium confidence">
            <a:extLst>
              <a:ext uri="{FF2B5EF4-FFF2-40B4-BE49-F238E27FC236}">
                <a16:creationId xmlns:a16="http://schemas.microsoft.com/office/drawing/2014/main" id="{946510E6-D83D-41BD-9CAC-65C13158F2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34400" y="877455"/>
            <a:ext cx="3495833" cy="4666953"/>
          </a:xfrm>
          <a:prstGeom prst="rect">
            <a:avLst/>
          </a:prstGeom>
        </p:spPr>
      </p:pic>
    </p:spTree>
    <p:extLst>
      <p:ext uri="{BB962C8B-B14F-4D97-AF65-F5344CB8AC3E}">
        <p14:creationId xmlns:p14="http://schemas.microsoft.com/office/powerpoint/2010/main" val="2186206696"/>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8813561" y="145279"/>
            <a:ext cx="3216673" cy="6537532"/>
          </a:xfrm>
        </p:spPr>
        <p:txBody>
          <a:bodyPr vert="horz" lIns="91440" tIns="45720" rIns="91440" bIns="45720" rtlCol="0" anchor="ctr">
            <a:normAutofit/>
          </a:bodyPr>
          <a:lstStyle/>
          <a:p>
            <a:pPr algn="ctr"/>
            <a:endParaRPr lang="en-US" sz="2000"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8602" y="640935"/>
            <a:ext cx="8423194" cy="6922093"/>
          </a:xfrm>
        </p:spPr>
        <p:txBody>
          <a:bodyPr vert="horz" lIns="91440" tIns="45720" rIns="91440" bIns="45720" rtlCol="0" anchor="ctr">
            <a:normAutofit/>
          </a:bodyPr>
          <a:lstStyle/>
          <a:p>
            <a:pPr algn="ctr"/>
            <a:r>
              <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rPr>
              <a:t>Methods of using technology in education</a:t>
            </a:r>
          </a:p>
          <a:p>
            <a:pPr algn="ctr"/>
            <a:endPar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Use of games</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Learning through games is one of the useful, effective, and enjoyable methods of communicating information to students in an easy way</a:t>
            </a:r>
            <a:r>
              <a:rPr lang="en-GB" sz="1050" dirty="0">
                <a:effectLst/>
                <a:latin typeface="Arial Black" panose="020B0A0402010202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dirty="0">
                <a:effectLst/>
                <a:latin typeface="Arial Nova Light" panose="020B0304020202020204" pitchFamily="34" charset="0"/>
                <a:ea typeface="Calibri" panose="020F0502020204030204" pitchFamily="34" charset="0"/>
                <a:cs typeface="Times New Roman" panose="02020603050405020304" pitchFamily="18" charset="0"/>
              </a:rPr>
              <a:t>(</a:t>
            </a:r>
            <a:r>
              <a:rPr lang="en-GB" sz="1050" i="1" dirty="0" err="1">
                <a:effectLst/>
                <a:latin typeface="Arial Nova Light" panose="020B0304020202020204" pitchFamily="34" charset="0"/>
                <a:ea typeface="Calibri" panose="020F0502020204030204" pitchFamily="34" charset="0"/>
                <a:cs typeface="Times New Roman" panose="02020603050405020304" pitchFamily="18" charset="0"/>
              </a:rPr>
              <a:t>simpleshow</a:t>
            </a:r>
            <a:r>
              <a:rPr lang="en-GB" sz="1050" i="1" dirty="0">
                <a:effectLst/>
                <a:latin typeface="Arial Nova Light" panose="020B0304020202020204" pitchFamily="34" charset="0"/>
                <a:ea typeface="Calibri" panose="020F0502020204030204" pitchFamily="34" charset="0"/>
                <a:cs typeface="Times New Roman" panose="02020603050405020304" pitchFamily="18" charset="0"/>
              </a:rPr>
              <a:t> foundation , 2018)</a:t>
            </a:r>
          </a:p>
          <a:p>
            <a:pPr marL="285750" indent="-285750">
              <a:buFont typeface="Wingdings" panose="05000000000000000000" pitchFamily="2" charset="2"/>
              <a:buChar char="v"/>
            </a:pPr>
            <a:endParaRPr lang="en-GB" sz="105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v"/>
            </a:pPr>
            <a:endParaRPr lang="en-GB" sz="105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Create digital content</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It is the publication of online content that can be expressed through various media.</a:t>
            </a:r>
            <a:r>
              <a:rPr lang="en-GB" sz="1050" i="1" dirty="0">
                <a:effectLst/>
                <a:latin typeface="Arial Nova Light" panose="020B0304020202020204" pitchFamily="34" charset="0"/>
                <a:ea typeface="Calibri" panose="020F0502020204030204" pitchFamily="34" charset="0"/>
                <a:cs typeface="Times New Roman" panose="02020603050405020304" pitchFamily="18" charset="0"/>
              </a:rPr>
              <a:t> (</a:t>
            </a:r>
            <a:r>
              <a:rPr lang="en-GB" sz="1050" i="1" dirty="0" err="1">
                <a:effectLst/>
                <a:latin typeface="Arial Nova Light" panose="020B0304020202020204" pitchFamily="34" charset="0"/>
                <a:ea typeface="Calibri" panose="020F0502020204030204" pitchFamily="34" charset="0"/>
                <a:cs typeface="Times New Roman" panose="02020603050405020304" pitchFamily="18" charset="0"/>
              </a:rPr>
              <a:t>simpleshow</a:t>
            </a:r>
            <a:r>
              <a:rPr lang="en-GB" sz="1050" i="1" dirty="0">
                <a:effectLst/>
                <a:latin typeface="Arial Nova Light" panose="020B0304020202020204" pitchFamily="34" charset="0"/>
                <a:ea typeface="Calibri" panose="020F0502020204030204" pitchFamily="34" charset="0"/>
                <a:cs typeface="Times New Roman" panose="02020603050405020304" pitchFamily="18" charset="0"/>
              </a:rPr>
              <a:t> foundation , 2018)</a:t>
            </a:r>
          </a:p>
          <a:p>
            <a:pPr marL="285750" indent="-285750">
              <a:buFont typeface="Wingdings" panose="05000000000000000000" pitchFamily="2" charset="2"/>
              <a:buChar char="v"/>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Feedback and comments collection</a:t>
            </a:r>
          </a:p>
          <a:p>
            <a:pPr marL="285750" indent="-285750">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enables the student’s ability to put forward and share his ideas on a specific topic</a:t>
            </a:r>
            <a:r>
              <a:rPr lang="en-GB" sz="1050" b="1" dirty="0">
                <a:latin typeface="Arial Black" panose="020B0A04020102020204" pitchFamily="34" charset="0"/>
                <a:ea typeface="Times New Roman" panose="02020603050405020304" pitchFamily="18" charset="0"/>
                <a:cs typeface="Times New Roman" panose="02020603050405020304" pitchFamily="18" charset="0"/>
              </a:rPr>
              <a:t>.</a:t>
            </a:r>
            <a:endParaRPr lang="en-GB" sz="105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GB" sz="105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05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v"/>
            </a:pPr>
            <a:endParaRPr lang="en-GB" sz="105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US" dirty="0">
              <a:solidFill>
                <a:srgbClr val="FFFFFF"/>
              </a:solidFill>
              <a:latin typeface="Arial Black" panose="020B0A04020102020204" pitchFamily="34" charset="0"/>
              <a:cs typeface="Times New Roman" panose="02020603050405020304" pitchFamily="18" charset="0"/>
            </a:endParaRPr>
          </a:p>
        </p:txBody>
      </p:sp>
      <p:pic>
        <p:nvPicPr>
          <p:cNvPr id="5" name="Picture 4" descr="A computer with a keyboard and monitor&#10;&#10;Description automatically generated with low confidence">
            <a:extLst>
              <a:ext uri="{FF2B5EF4-FFF2-40B4-BE49-F238E27FC236}">
                <a16:creationId xmlns:a16="http://schemas.microsoft.com/office/drawing/2014/main" id="{60B23AC3-1D44-47FB-A18E-A9FAAF1E98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0582" y="847732"/>
            <a:ext cx="3449652" cy="4910272"/>
          </a:xfrm>
          <a:prstGeom prst="rect">
            <a:avLst/>
          </a:prstGeom>
        </p:spPr>
      </p:pic>
    </p:spTree>
    <p:extLst>
      <p:ext uri="{BB962C8B-B14F-4D97-AF65-F5344CB8AC3E}">
        <p14:creationId xmlns:p14="http://schemas.microsoft.com/office/powerpoint/2010/main" val="3614410528"/>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8813561" y="145279"/>
            <a:ext cx="3216673" cy="6537532"/>
          </a:xfrm>
        </p:spPr>
        <p:txBody>
          <a:bodyPr vert="horz" lIns="91440" tIns="45720" rIns="91440" bIns="45720" rtlCol="0" anchor="ctr">
            <a:normAutofit/>
          </a:bodyPr>
          <a:lstStyle/>
          <a:p>
            <a:pPr algn="ctr"/>
            <a:endParaRPr lang="en-US" sz="2000"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8602" y="2187723"/>
            <a:ext cx="8423194" cy="5403184"/>
          </a:xfrm>
        </p:spPr>
        <p:txBody>
          <a:bodyPr vert="horz" lIns="91440" tIns="45720" rIns="91440" bIns="45720" rtlCol="0" anchor="ctr">
            <a:normAutofit/>
          </a:bodyPr>
          <a:lstStyle/>
          <a:p>
            <a:pPr algn="ctr"/>
            <a:r>
              <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rPr>
              <a:t>Disadvantages of using technology in education</a:t>
            </a:r>
          </a:p>
          <a:p>
            <a:pPr algn="ctr"/>
            <a:endPar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nSpc>
                <a:spcPct val="107000"/>
              </a:lnSpc>
              <a:spcBef>
                <a:spcPts val="1200"/>
              </a:spcBef>
              <a:buFont typeface="Wingdings" panose="05000000000000000000" pitchFamily="2" charset="2"/>
              <a:buChar char="q"/>
            </a:pPr>
            <a:r>
              <a:rPr lang="en-GB" sz="1500" b="1" kern="0" dirty="0">
                <a:effectLst/>
                <a:latin typeface="Arial Black" panose="020B0A04020102020204" pitchFamily="34" charset="0"/>
                <a:ea typeface="Times New Roman" panose="02020603050405020304" pitchFamily="18" charset="0"/>
                <a:cs typeface="Times New Roman" panose="02020603050405020304" pitchFamily="18" charset="0"/>
              </a:rPr>
              <a:t>Distracting students</a:t>
            </a:r>
          </a:p>
          <a:p>
            <a:pPr marL="171450" indent="-171450">
              <a:lnSpc>
                <a:spcPct val="107000"/>
              </a:lnSpc>
              <a:spcBef>
                <a:spcPts val="1200"/>
              </a:spcBef>
              <a:buFont typeface="Wingdings" panose="05000000000000000000" pitchFamily="2" charset="2"/>
              <a:buChar char="v"/>
            </a:pPr>
            <a:r>
              <a:rPr lang="en-GB" sz="1100" b="1" dirty="0">
                <a:effectLst/>
                <a:latin typeface="Arial Black" panose="020B0A04020102020204" pitchFamily="34" charset="0"/>
                <a:ea typeface="Times New Roman" panose="02020603050405020304" pitchFamily="18" charset="0"/>
                <a:cs typeface="Times New Roman" panose="02020603050405020304" pitchFamily="18" charset="0"/>
              </a:rPr>
              <a:t>Technology can be addictive, just like alcohol and drugs.</a:t>
            </a:r>
            <a:r>
              <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050" b="0" dirty="0">
                <a:effectLst/>
                <a:latin typeface="Arial Nova Light" panose="020B0304020202020204" pitchFamily="34" charset="0"/>
                <a:ea typeface="Times New Roman" panose="02020603050405020304" pitchFamily="18" charset="0"/>
                <a:cs typeface="Times New Roman" panose="02020603050405020304" pitchFamily="18" charset="0"/>
              </a:rPr>
              <a:t>(</a:t>
            </a:r>
            <a:r>
              <a:rPr lang="en-GB" sz="1050" b="0" i="1" dirty="0">
                <a:effectLst/>
                <a:latin typeface="Arial Nova Light" panose="020B0304020202020204" pitchFamily="34" charset="0"/>
                <a:ea typeface="Times New Roman" panose="02020603050405020304" pitchFamily="18" charset="0"/>
                <a:cs typeface="Times New Roman" panose="02020603050405020304" pitchFamily="18" charset="0"/>
              </a:rPr>
              <a:t>Jennifer Walter, 2020)</a:t>
            </a:r>
            <a:endParaRPr lang="en-GB" sz="1050" b="1" i="1" dirty="0">
              <a:effectLst/>
              <a:latin typeface="Arial Nova Light" panose="020B0304020202020204" pitchFamily="34" charset="0"/>
              <a:ea typeface="Times New Roman" panose="02020603050405020304" pitchFamily="18" charset="0"/>
              <a:cs typeface="Times New Roman" panose="02020603050405020304" pitchFamily="18" charset="0"/>
            </a:endParaRPr>
          </a:p>
          <a:p>
            <a:pPr>
              <a:lnSpc>
                <a:spcPct val="107000"/>
              </a:lnSpc>
              <a:spcBef>
                <a:spcPts val="1200"/>
              </a:spcBef>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q"/>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500" dirty="0">
                <a:effectLst/>
                <a:latin typeface="Arial Black" panose="020B0A04020102020204" pitchFamily="34" charset="0"/>
                <a:ea typeface="Calibri" panose="020F0502020204030204" pitchFamily="34" charset="0"/>
                <a:cs typeface="Times New Roman" panose="02020603050405020304" pitchFamily="18" charset="0"/>
              </a:rPr>
              <a:t>Reduces normal social contact</a:t>
            </a:r>
          </a:p>
          <a:p>
            <a:pPr marL="171450" indent="-171450">
              <a:lnSpc>
                <a:spcPct val="107000"/>
              </a:lnSpc>
              <a:spcBef>
                <a:spcPts val="200"/>
              </a:spcBef>
              <a:buFont typeface="Wingdings" panose="05000000000000000000" pitchFamily="2" charset="2"/>
              <a:buChar char="v"/>
            </a:pPr>
            <a:r>
              <a:rPr lang="en-GB" sz="1050" b="1" dirty="0">
                <a:effectLst/>
                <a:latin typeface="Arial Black" panose="020B0A04020102020204" pitchFamily="34" charset="0"/>
                <a:ea typeface="Times New Roman" panose="02020603050405020304" pitchFamily="18" charset="0"/>
                <a:cs typeface="Times New Roman" panose="02020603050405020304" pitchFamily="18" charset="0"/>
              </a:rPr>
              <a:t>Technology contributes to students losing contact with the people they interact with.</a:t>
            </a:r>
          </a:p>
          <a:p>
            <a:pPr marL="171450" indent="-171450">
              <a:lnSpc>
                <a:spcPct val="107000"/>
              </a:lnSpc>
              <a:spcBef>
                <a:spcPts val="200"/>
              </a:spcBef>
              <a:buFont typeface="Wingdings" panose="05000000000000000000" pitchFamily="2" charset="2"/>
              <a:buChar char="v"/>
            </a:pPr>
            <a:endParaRPr lang="en-GB" sz="105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nSpc>
                <a:spcPct val="107000"/>
              </a:lnSpc>
              <a:spcBef>
                <a:spcPts val="1200"/>
              </a:spcBef>
              <a:buFont typeface="Wingdings" panose="05000000000000000000" pitchFamily="2" charset="2"/>
              <a:buChar char="q"/>
            </a:pPr>
            <a:r>
              <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rPr>
              <a:t>Misguiding Information</a:t>
            </a:r>
          </a:p>
          <a:p>
            <a:pPr marL="171450" indent="-171450">
              <a:buFont typeface="Wingdings" panose="05000000000000000000" pitchFamily="2" charset="2"/>
              <a:buChar char="v"/>
            </a:pPr>
            <a:r>
              <a:rPr lang="en-GB" sz="1100" b="1" dirty="0">
                <a:effectLst/>
                <a:latin typeface="Arial Black" panose="020B0A04020102020204" pitchFamily="34" charset="0"/>
                <a:ea typeface="Times New Roman" panose="02020603050405020304" pitchFamily="18" charset="0"/>
                <a:cs typeface="Times New Roman" panose="02020603050405020304" pitchFamily="18" charset="0"/>
              </a:rPr>
              <a:t>There is a lot of good information to be found on the internet, but unfortunately, there are also many sources of disinformation and fake news to be found as well.</a:t>
            </a:r>
            <a:r>
              <a:rPr lang="en-GB" sz="1100" b="0" dirty="0">
                <a:effectLst/>
                <a:latin typeface="Arial Nova Light" panose="020B0304020202020204" pitchFamily="34" charset="0"/>
                <a:ea typeface="Times New Roman" panose="02020603050405020304" pitchFamily="18" charset="0"/>
                <a:cs typeface="Times New Roman" panose="02020603050405020304" pitchFamily="18" charset="0"/>
              </a:rPr>
              <a:t> (</a:t>
            </a:r>
            <a:r>
              <a:rPr lang="en-GB" sz="1100" b="0" i="1" dirty="0">
                <a:effectLst/>
                <a:latin typeface="Arial Nova Light" panose="020B0304020202020204" pitchFamily="34" charset="0"/>
                <a:ea typeface="Times New Roman" panose="02020603050405020304" pitchFamily="18" charset="0"/>
                <a:cs typeface="Times New Roman" panose="02020603050405020304" pitchFamily="18" charset="0"/>
              </a:rPr>
              <a:t>Jennifer Walter, 2020)</a:t>
            </a:r>
            <a:endParaRPr lang="en-GB" sz="110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10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Makes cheating easier among students</a:t>
            </a:r>
          </a:p>
          <a:p>
            <a:pPr marL="171450" indent="-171450">
              <a:buFont typeface="Wingdings" panose="05000000000000000000" pitchFamily="2" charset="2"/>
              <a:buChar char="v"/>
            </a:pPr>
            <a:r>
              <a:rPr lang="en-GB" sz="1050" b="1" dirty="0">
                <a:effectLst/>
                <a:latin typeface="Arial Black" panose="020B0A04020102020204" pitchFamily="34" charset="0"/>
                <a:ea typeface="Calibri" panose="020F0502020204030204" pitchFamily="34" charset="0"/>
                <a:cs typeface="Times New Roman" panose="02020603050405020304" pitchFamily="18" charset="0"/>
              </a:rPr>
              <a:t>Technology makes cheating easier. Students can create a group and easily share their answers.</a:t>
            </a:r>
            <a:r>
              <a:rPr lang="en-GB" sz="1050" b="0" dirty="0">
                <a:effectLst/>
                <a:latin typeface="Arial Black" panose="020B0A04020102020204" pitchFamily="34" charset="0"/>
                <a:ea typeface="Times New Roman" panose="02020603050405020304" pitchFamily="18" charset="0"/>
                <a:cs typeface="Times New Roman" panose="02020603050405020304" pitchFamily="18" charset="0"/>
              </a:rPr>
              <a:t> </a:t>
            </a:r>
            <a:r>
              <a:rPr lang="en-GB" sz="1100" b="0" dirty="0">
                <a:effectLst/>
                <a:latin typeface="Arial Nova Light" panose="020B0304020202020204" pitchFamily="34" charset="0"/>
                <a:ea typeface="Times New Roman" panose="02020603050405020304" pitchFamily="18" charset="0"/>
                <a:cs typeface="Times New Roman" panose="02020603050405020304" pitchFamily="18" charset="0"/>
              </a:rPr>
              <a:t>(</a:t>
            </a:r>
            <a:r>
              <a:rPr lang="en-GB" sz="1100" b="0" i="1" dirty="0">
                <a:effectLst/>
                <a:latin typeface="Arial Nova Light" panose="020B0304020202020204" pitchFamily="34" charset="0"/>
                <a:ea typeface="Times New Roman" panose="02020603050405020304" pitchFamily="18" charset="0"/>
                <a:cs typeface="Times New Roman" panose="02020603050405020304" pitchFamily="18" charset="0"/>
              </a:rPr>
              <a:t>Jennifer Walter, 2020)</a:t>
            </a:r>
            <a:endParaRPr lang="en-GB" sz="1100" dirty="0">
              <a:effectLst/>
              <a:latin typeface="Arial Black" panose="020B0A04020102020204" pitchFamily="34" charset="0"/>
              <a:ea typeface="Calibri" panose="020F0502020204030204" pitchFamily="34" charset="0"/>
              <a:cs typeface="Times New Roman" panose="02020603050405020304" pitchFamily="18" charset="0"/>
            </a:endParaRPr>
          </a:p>
          <a:p>
            <a:endParaRPr lang="en-GB" sz="140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100" b="1"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GB" sz="1400" b="1"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gn="ctr">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algn="ct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285750" indent="-285750" algn="ctr">
              <a:buFont typeface="Wingdings" panose="05000000000000000000" pitchFamily="2" charset="2"/>
              <a:buChar char="q"/>
            </a:pPr>
            <a:endParaRPr lang="en-GB" sz="1400" b="1" kern="0" dirty="0">
              <a:effectLst/>
              <a:latin typeface="Arial Black" panose="020B0A04020102020204" pitchFamily="34" charset="0"/>
              <a:ea typeface="Times New Roman" panose="02020603050405020304" pitchFamily="18" charset="0"/>
              <a:cs typeface="Times New Roman" panose="02020603050405020304" pitchFamily="18" charset="0"/>
            </a:endParaRPr>
          </a:p>
          <a:p>
            <a:pPr algn="ctr"/>
            <a:endParaRPr lang="en-GB" sz="1800" kern="1400" spc="-50" dirty="0">
              <a:effectLst/>
              <a:latin typeface="Arial Black" panose="020B0A04020102020204" pitchFamily="34" charset="0"/>
              <a:ea typeface="Times New Roman" panose="02020603050405020304" pitchFamily="18" charset="0"/>
              <a:cs typeface="Times New Roman" panose="02020603050405020304" pitchFamily="18" charset="0"/>
            </a:endParaRPr>
          </a:p>
          <a:p>
            <a:endParaRPr lang="en-US" dirty="0">
              <a:solidFill>
                <a:srgbClr val="FFFFFF"/>
              </a:solidFill>
              <a:latin typeface="Times New Roman" panose="02020603050405020304" pitchFamily="18" charset="0"/>
              <a:cs typeface="Times New Roman" panose="02020603050405020304" pitchFamily="18" charset="0"/>
            </a:endParaRPr>
          </a:p>
          <a:p>
            <a:endParaRPr lang="en-US" dirty="0">
              <a:solidFill>
                <a:srgbClr val="FFFFFF"/>
              </a:solidFill>
            </a:endParaRPr>
          </a:p>
        </p:txBody>
      </p:sp>
      <p:pic>
        <p:nvPicPr>
          <p:cNvPr id="6" name="Picture 5" descr="A picture containing text&#10;&#10;Description automatically generated">
            <a:extLst>
              <a:ext uri="{FF2B5EF4-FFF2-40B4-BE49-F238E27FC236}">
                <a16:creationId xmlns:a16="http://schemas.microsoft.com/office/drawing/2014/main" id="{01C8B1F3-7EF9-40F4-B863-9B681BCB42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5794" y="868219"/>
            <a:ext cx="3484440" cy="4627418"/>
          </a:xfrm>
          <a:prstGeom prst="rect">
            <a:avLst/>
          </a:prstGeom>
        </p:spPr>
      </p:pic>
    </p:spTree>
    <p:extLst>
      <p:ext uri="{BB962C8B-B14F-4D97-AF65-F5344CB8AC3E}">
        <p14:creationId xmlns:p14="http://schemas.microsoft.com/office/powerpoint/2010/main" val="3077630440"/>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2" name="Title 1">
            <a:extLst>
              <a:ext uri="{FF2B5EF4-FFF2-40B4-BE49-F238E27FC236}">
                <a16:creationId xmlns:a16="http://schemas.microsoft.com/office/drawing/2014/main" id="{D1061BAB-C7CB-4363-996C-BA013CEB7B8C}"/>
              </a:ext>
            </a:extLst>
          </p:cNvPr>
          <p:cNvSpPr>
            <a:spLocks noGrp="1"/>
          </p:cNvSpPr>
          <p:nvPr>
            <p:ph type="ctrTitle"/>
          </p:nvPr>
        </p:nvSpPr>
        <p:spPr>
          <a:xfrm>
            <a:off x="2007522" y="438311"/>
            <a:ext cx="7714388" cy="2424530"/>
          </a:xfrm>
        </p:spPr>
        <p:txBody>
          <a:bodyPr vert="horz" lIns="91440" tIns="45720" rIns="91440" bIns="45720" rtlCol="0">
            <a:normAutofit/>
          </a:bodyPr>
          <a:lstStyle/>
          <a:p>
            <a:pPr algn="ctr"/>
            <a:r>
              <a:rPr lang="en-US" dirty="0"/>
              <a:t>Conclusion</a:t>
            </a:r>
            <a:br>
              <a:rPr lang="en-US" dirty="0"/>
            </a:br>
            <a:br>
              <a:rPr lang="en-US" dirty="0"/>
            </a:br>
            <a:endParaRPr lang="en-US" sz="1600" dirty="0">
              <a:latin typeface="Arial Black" panose="020B0A04020102020204" pitchFamily="34" charset="0"/>
            </a:endParaRPr>
          </a:p>
        </p:txBody>
      </p:sp>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38258" y="2427006"/>
            <a:ext cx="7714388" cy="3507307"/>
          </a:xfrm>
        </p:spPr>
        <p:txBody>
          <a:bodyPr vert="horz" lIns="91440" tIns="45720" rIns="91440" bIns="45720" rtlCol="0">
            <a:normAutofit/>
          </a:bodyPr>
          <a:lstStyle/>
          <a:p>
            <a:pPr>
              <a:lnSpc>
                <a:spcPct val="120000"/>
              </a:lnSpc>
            </a:pPr>
            <a:r>
              <a:rPr lang="en-US" sz="1400" dirty="0">
                <a:latin typeface="Arial Black" panose="020B0A04020102020204" pitchFamily="34" charset="0"/>
              </a:rPr>
              <a:t>In conclusion, technology, like anything, has many advantages, but it also has disadvantages. This thing depends entirely on the way the person uses it. But it is present in our lives and will inevitably develop, so we must employ it properly to serve humans, not only in education but in all fields.</a:t>
            </a:r>
          </a:p>
        </p:txBody>
      </p:sp>
      <p:cxnSp>
        <p:nvCxnSpPr>
          <p:cNvPr id="66" name="Straight Connector 65">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3139130"/>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F95F498D-0BDA-4DFC-B54A-D52EB1BB2BF5}"/>
              </a:ext>
            </a:extLst>
          </p:cNvPr>
          <p:cNvSpPr>
            <a:spLocks noGrp="1"/>
          </p:cNvSpPr>
          <p:nvPr>
            <p:ph type="subTitle" idx="1"/>
          </p:nvPr>
        </p:nvSpPr>
        <p:spPr>
          <a:xfrm>
            <a:off x="2238258" y="1196412"/>
            <a:ext cx="7714388" cy="4737902"/>
          </a:xfrm>
        </p:spPr>
        <p:txBody>
          <a:bodyPr vert="horz" lIns="91440" tIns="45720" rIns="91440" bIns="45720" rtlCol="0">
            <a:normAutofit/>
          </a:bodyPr>
          <a:lstStyle/>
          <a:p>
            <a:pPr algn="ctr">
              <a:lnSpc>
                <a:spcPct val="120000"/>
              </a:lnSpc>
            </a:pPr>
            <a:endParaRPr lang="en-US" dirty="0">
              <a:latin typeface="Arial Black" panose="020B0A04020102020204" pitchFamily="34" charset="0"/>
            </a:endParaRPr>
          </a:p>
          <a:p>
            <a:pPr algn="ctr">
              <a:lnSpc>
                <a:spcPct val="120000"/>
              </a:lnSpc>
            </a:pPr>
            <a:r>
              <a:rPr lang="en-US" dirty="0">
                <a:latin typeface="Arial Black" panose="020B0A04020102020204" pitchFamily="34" charset="0"/>
              </a:rPr>
              <a:t>Thank you very much </a:t>
            </a:r>
          </a:p>
          <a:p>
            <a:pPr algn="ctr">
              <a:lnSpc>
                <a:spcPct val="120000"/>
              </a:lnSpc>
            </a:pPr>
            <a:endParaRPr lang="en-US" dirty="0">
              <a:latin typeface="Arial Black" panose="020B0A04020102020204" pitchFamily="34" charset="0"/>
            </a:endParaRPr>
          </a:p>
          <a:p>
            <a:pPr algn="ctr">
              <a:lnSpc>
                <a:spcPct val="120000"/>
              </a:lnSpc>
            </a:pPr>
            <a:br>
              <a:rPr lang="en-US" dirty="0">
                <a:latin typeface="Arial Black" panose="020B0A04020102020204" pitchFamily="34" charset="0"/>
              </a:rPr>
            </a:br>
            <a:r>
              <a:rPr lang="en-US" dirty="0">
                <a:latin typeface="Arial Black" panose="020B0A04020102020204" pitchFamily="34" charset="0"/>
              </a:rPr>
              <a:t>I welcome any Questions</a:t>
            </a:r>
          </a:p>
        </p:txBody>
      </p:sp>
      <p:cxnSp>
        <p:nvCxnSpPr>
          <p:cNvPr id="73" name="Straight Connector 72">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1909156"/>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Blue color shape abstract background">
            <a:extLst>
              <a:ext uri="{FF2B5EF4-FFF2-40B4-BE49-F238E27FC236}">
                <a16:creationId xmlns:a16="http://schemas.microsoft.com/office/drawing/2014/main" id="{4F46313B-9C94-E5A6-E263-6235EFC2603F}"/>
              </a:ext>
            </a:extLst>
          </p:cNvPr>
          <p:cNvPicPr>
            <a:picLocks noChangeAspect="1"/>
          </p:cNvPicPr>
          <p:nvPr/>
        </p:nvPicPr>
        <p:blipFill rotWithShape="1">
          <a:blip r:embed="rId2">
            <a:alphaModFix amt="50000"/>
          </a:blip>
          <a:srcRect t="14860" b="12088"/>
          <a:stretch/>
        </p:blipFill>
        <p:spPr>
          <a:xfrm>
            <a:off x="20" y="10"/>
            <a:ext cx="12191980" cy="6857990"/>
          </a:xfrm>
          <a:prstGeom prst="rect">
            <a:avLst/>
          </a:prstGeom>
        </p:spPr>
      </p:pic>
      <p:cxnSp>
        <p:nvCxnSpPr>
          <p:cNvPr id="73" name="Straight Connector 72">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Subtitle 1">
            <a:extLst>
              <a:ext uri="{FF2B5EF4-FFF2-40B4-BE49-F238E27FC236}">
                <a16:creationId xmlns:a16="http://schemas.microsoft.com/office/drawing/2014/main" id="{BA6B14B0-9E75-4DCA-851C-F4FC5B8605E4}"/>
              </a:ext>
            </a:extLst>
          </p:cNvPr>
          <p:cNvSpPr>
            <a:spLocks noGrp="1" noChangeArrowheads="1"/>
          </p:cNvSpPr>
          <p:nvPr>
            <p:ph type="subTitle" idx="1"/>
          </p:nvPr>
        </p:nvSpPr>
        <p:spPr bwMode="auto">
          <a:xfrm>
            <a:off x="2177552" y="1354684"/>
            <a:ext cx="7835799" cy="3223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1" u="none" strike="noStrike" cap="none" normalizeH="0" baseline="0" dirty="0">
                <a:ln>
                  <a:noFill/>
                </a:ln>
                <a:effectLst/>
                <a:latin typeface="Arial Nova Light" panose="020B030402020202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1" u="none" strike="noStrike" cap="none" normalizeH="0" baseline="0" dirty="0">
              <a:ln>
                <a:noFill/>
              </a:ln>
              <a:effectLst/>
              <a:latin typeface="Arial Nova Light" panose="020B03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KRISTEN PURCELL, JUDY BUCHANAN AND LINDA FRIEDRICH, 2013. pewresearch.org. [Online] </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Available at: </a:t>
            </a:r>
            <a:r>
              <a:rPr kumimoji="0" lang="en-GB" altLang="en-US" sz="1050" b="0" i="1" u="sng"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https://www.pewresearch.org/internet/2013/02/28/how-teachers-are-using-technology-at-home-and-in-their-classrooms/</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[Accessed 11 04 2022].</a:t>
            </a:r>
            <a:endParaRPr kumimoji="0" lang="en-GB" altLang="en-US" sz="1050" b="0" i="1" u="none" strike="noStrike" cap="none" normalizeH="0" baseline="0" dirty="0">
              <a:ln>
                <a:noFill/>
              </a:ln>
              <a:effectLst/>
              <a:latin typeface="Arial Nova Light" panose="020B03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Byron, T., 2012. </a:t>
            </a:r>
            <a:r>
              <a:rPr kumimoji="0" lang="en-GB" altLang="en-US" sz="1050" b="0" i="1" u="none" strike="noStrike" cap="none" normalizeH="0" baseline="0" dirty="0" err="1">
                <a:ln>
                  <a:noFill/>
                </a:ln>
                <a:effectLst/>
                <a:latin typeface="Arial Nova Light" panose="020B0304020202020204" pitchFamily="34" charset="0"/>
                <a:ea typeface="Calibri" panose="020F0502020204030204" pitchFamily="34" charset="0"/>
                <a:cs typeface="Times New Roman" panose="02020603050405020304" pitchFamily="18" charset="0"/>
              </a:rPr>
              <a:t>youtube</a:t>
            </a: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 [Online] </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Available at: </a:t>
            </a:r>
            <a:r>
              <a:rPr kumimoji="0" lang="en-GB" altLang="en-US" sz="1050" b="0" i="1" u="sng"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https://www.youtube.com/watch?v=20wBX3nM8GY&amp;list=WL&amp;index=2</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[Accessed 12 April 2022].</a:t>
            </a:r>
            <a:endParaRPr kumimoji="0" lang="en-GB" altLang="en-US" sz="1050" b="0" i="1" u="none" strike="noStrike" cap="none" normalizeH="0" baseline="0" dirty="0">
              <a:ln>
                <a:noFill/>
              </a:ln>
              <a:effectLst/>
              <a:latin typeface="Arial Nova Light" panose="020B03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EDITORIAL, B., 2021. </a:t>
            </a:r>
            <a:r>
              <a:rPr kumimoji="0" lang="en-GB" altLang="en-US" sz="1050" b="0" i="1" u="none" strike="noStrike" cap="none" normalizeH="0" baseline="0" dirty="0" err="1">
                <a:ln>
                  <a:noFill/>
                </a:ln>
                <a:effectLst/>
                <a:latin typeface="Arial Nova Light" panose="020B0304020202020204" pitchFamily="34" charset="0"/>
                <a:ea typeface="Calibri" panose="020F0502020204030204" pitchFamily="34" charset="0"/>
                <a:cs typeface="Times New Roman" panose="02020603050405020304" pitchFamily="18" charset="0"/>
              </a:rPr>
              <a:t>thebossmagazine</a:t>
            </a: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 [Online] </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Available at: </a:t>
            </a:r>
            <a:r>
              <a:rPr kumimoji="0" lang="en-GB" altLang="en-US" sz="1050" b="0" i="1" u="sng"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https://thebossmagazine.com/the-impact-of-technology-on-education/</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[Accessed 10 04 2022].</a:t>
            </a:r>
            <a:endParaRPr kumimoji="0" lang="en-GB" altLang="en-US" sz="1050" b="0" i="1" u="none" strike="noStrike" cap="none" normalizeH="0" baseline="0" dirty="0">
              <a:ln>
                <a:noFill/>
              </a:ln>
              <a:effectLst/>
              <a:latin typeface="Arial Nova Light" panose="020B03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Jennifer Walter, 2020. </a:t>
            </a:r>
            <a:r>
              <a:rPr kumimoji="0" lang="en-GB" altLang="en-US" sz="1050" b="0" i="1" u="none" strike="noStrike" cap="none" normalizeH="0" baseline="0" dirty="0" err="1">
                <a:ln>
                  <a:noFill/>
                </a:ln>
                <a:effectLst/>
                <a:latin typeface="Arial Nova Light" panose="020B0304020202020204" pitchFamily="34" charset="0"/>
                <a:ea typeface="Calibri" panose="020F0502020204030204" pitchFamily="34" charset="0"/>
                <a:cs typeface="Times New Roman" panose="02020603050405020304" pitchFamily="18" charset="0"/>
              </a:rPr>
              <a:t>dejaoffice</a:t>
            </a: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 [Online] </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Available at: </a:t>
            </a:r>
            <a:r>
              <a:rPr kumimoji="0" lang="en-GB" altLang="en-US" sz="1050" b="0" i="1" u="sng"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https://www.dejaoffice.com/blog/2020/10/28/7-disadvantages-of-technology-in-education/</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[Accessed 13 April 2022].</a:t>
            </a:r>
            <a:endParaRPr kumimoji="0" lang="en-GB" altLang="en-US" sz="1050" b="0" i="1" u="none" strike="noStrike" cap="none" normalizeH="0" baseline="0" dirty="0">
              <a:ln>
                <a:noFill/>
              </a:ln>
              <a:effectLst/>
              <a:latin typeface="Arial Nova Light" panose="020B03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1" u="none" strike="noStrike" cap="none" normalizeH="0" baseline="0" dirty="0" err="1">
                <a:ln>
                  <a:noFill/>
                </a:ln>
                <a:effectLst/>
                <a:latin typeface="Arial Nova Light" panose="020B0304020202020204" pitchFamily="34" charset="0"/>
                <a:ea typeface="Calibri" panose="020F0502020204030204" pitchFamily="34" charset="0"/>
                <a:cs typeface="Times New Roman" panose="02020603050405020304" pitchFamily="18" charset="0"/>
              </a:rPr>
              <a:t>simpleshow</a:t>
            </a: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 foundation , 2018. </a:t>
            </a:r>
            <a:r>
              <a:rPr kumimoji="0" lang="en-GB" altLang="en-US" sz="1050" b="0" i="1" u="none" strike="noStrike" cap="none" normalizeH="0" baseline="0" dirty="0" err="1">
                <a:ln>
                  <a:noFill/>
                </a:ln>
                <a:effectLst/>
                <a:latin typeface="Arial Nova Light" panose="020B0304020202020204" pitchFamily="34" charset="0"/>
                <a:ea typeface="Calibri" panose="020F0502020204030204" pitchFamily="34" charset="0"/>
                <a:cs typeface="Times New Roman" panose="02020603050405020304" pitchFamily="18" charset="0"/>
              </a:rPr>
              <a:t>youtube</a:t>
            </a: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 [Online] </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Available at: </a:t>
            </a:r>
            <a:r>
              <a:rPr kumimoji="0" lang="en-GB" altLang="en-US" sz="1050" b="0" i="1" u="sng"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https://www.youtube.com/watch?v=ug_LK98NcVk&amp;list=WL&amp;index=3</a:t>
            </a:r>
            <a:b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br>
            <a:r>
              <a:rPr kumimoji="0" lang="en-GB" altLang="en-US" sz="1050" b="0" i="1" u="none" strike="noStrike" cap="none" normalizeH="0" baseline="0" dirty="0">
                <a:ln>
                  <a:noFill/>
                </a:ln>
                <a:effectLst/>
                <a:latin typeface="Arial Nova Light" panose="020B0304020202020204" pitchFamily="34" charset="0"/>
                <a:ea typeface="Calibri" panose="020F0502020204030204" pitchFamily="34" charset="0"/>
                <a:cs typeface="Times New Roman" panose="02020603050405020304" pitchFamily="18" charset="0"/>
              </a:rPr>
              <a:t>[Accessed 12 April 2022].</a:t>
            </a:r>
            <a:endParaRPr kumimoji="0" lang="en-GB" altLang="en-US" sz="1050" b="0" i="1" u="none" strike="noStrike" cap="none" normalizeH="0" baseline="0" dirty="0">
              <a:ln>
                <a:noFill/>
              </a:ln>
              <a:effectLst/>
              <a:latin typeface="Arial Nova Light" panose="020B03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40622195"/>
      </p:ext>
    </p:extLst>
  </p:cSld>
  <p:clrMapOvr>
    <a:masterClrMapping/>
  </p:clrMapOvr>
  <p:transition spd="med">
    <p:fade/>
  </p:transition>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otalTime>321</TotalTime>
  <Words>797</Words>
  <Application>Microsoft Office PowerPoint</Application>
  <PresentationFormat>Widescreen</PresentationFormat>
  <Paragraphs>107</Paragraphs>
  <Slides>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Arial</vt:lpstr>
      <vt:lpstr>Arial Black</vt:lpstr>
      <vt:lpstr>Arial Nova Light</vt:lpstr>
      <vt:lpstr>Calibri</vt:lpstr>
      <vt:lpstr>Calibri Light</vt:lpstr>
      <vt:lpstr>Times New Roman</vt:lpstr>
      <vt:lpstr>Trade Gothic Next Cond</vt:lpstr>
      <vt:lpstr>Trade Gothic Next Light</vt:lpstr>
      <vt:lpstr>Wingdings</vt:lpstr>
      <vt:lpstr>PortalVTI</vt:lpstr>
      <vt:lpstr>the impact of technology on education</vt:lpstr>
      <vt:lpstr>PowerPoint Presentation</vt:lpstr>
      <vt:lpstr>PowerPoint Presentation</vt:lpstr>
      <vt:lpstr>PowerPoint Presentation</vt:lpstr>
      <vt:lpstr>PowerPoint Presentation</vt:lpstr>
      <vt:lpstr>PowerPoint Presentation</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education</dc:title>
  <dc:creator>Sami Omar Mohamed (2024724)</dc:creator>
  <cp:lastModifiedBy>Sami Omar Mohamed (2024724)</cp:lastModifiedBy>
  <cp:revision>27</cp:revision>
  <dcterms:created xsi:type="dcterms:W3CDTF">2022-04-11T15:39:38Z</dcterms:created>
  <dcterms:modified xsi:type="dcterms:W3CDTF">2022-04-14T17:49:57Z</dcterms:modified>
</cp:coreProperties>
</file>