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2" r:id="rId5"/>
    <p:sldId id="258" r:id="rId6"/>
    <p:sldId id="278" r:id="rId7"/>
    <p:sldId id="264" r:id="rId8"/>
    <p:sldId id="268" r:id="rId9"/>
    <p:sldId id="259" r:id="rId10"/>
    <p:sldId id="271" r:id="rId11"/>
    <p:sldId id="265" r:id="rId12"/>
    <p:sldId id="266" r:id="rId13"/>
    <p:sldId id="267" r:id="rId14"/>
    <p:sldId id="260" r:id="rId15"/>
    <p:sldId id="279" r:id="rId16"/>
    <p:sldId id="269" r:id="rId17"/>
    <p:sldId id="272" r:id="rId18"/>
    <p:sldId id="261" r:id="rId19"/>
    <p:sldId id="273" r:id="rId20"/>
    <p:sldId id="277" r:id="rId21"/>
    <p:sldId id="274" r:id="rId22"/>
    <p:sldId id="275" r:id="rId23"/>
    <p:sldId id="276" r:id="rId24"/>
    <p:sldId id="270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39B0CC-4855-9094-2AE1-AF6A592FABEB}" v="7" dt="2025-10-10T12:26:56.0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7" d="100"/>
          <a:sy n="97" d="100"/>
        </p:scale>
        <p:origin x="86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S::lara.hopkinson@uwtsd.ac.uk::4c46a3d6-da89-4616-bd45-1b70e49404c2" providerId="AD" clId="Web-{3539B0CC-4855-9094-2AE1-AF6A592FABEB}"/>
    <pc:docChg chg="modSld">
      <pc:chgData name="Lara Hopkinson" userId="S::lara.hopkinson@uwtsd.ac.uk::4c46a3d6-da89-4616-bd45-1b70e49404c2" providerId="AD" clId="Web-{3539B0CC-4855-9094-2AE1-AF6A592FABEB}" dt="2025-10-10T12:26:56.038" v="6" actId="1076"/>
      <pc:docMkLst>
        <pc:docMk/>
      </pc:docMkLst>
      <pc:sldChg chg="modSp">
        <pc:chgData name="Lara Hopkinson" userId="S::lara.hopkinson@uwtsd.ac.uk::4c46a3d6-da89-4616-bd45-1b70e49404c2" providerId="AD" clId="Web-{3539B0CC-4855-9094-2AE1-AF6A592FABEB}" dt="2025-10-10T12:26:56.038" v="6" actId="1076"/>
        <pc:sldMkLst>
          <pc:docMk/>
          <pc:sldMk cId="4036639848" sldId="256"/>
        </pc:sldMkLst>
        <pc:spChg chg="mod">
          <ac:chgData name="Lara Hopkinson" userId="S::lara.hopkinson@uwtsd.ac.uk::4c46a3d6-da89-4616-bd45-1b70e49404c2" providerId="AD" clId="Web-{3539B0CC-4855-9094-2AE1-AF6A592FABEB}" dt="2025-10-10T12:26:56.038" v="6" actId="1076"/>
          <ac:spMkLst>
            <pc:docMk/>
            <pc:sldMk cId="4036639848" sldId="256"/>
            <ac:spMk id="3" creationId="{A01BB5F2-FE9E-2C89-5CA1-A0551F87A01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22AFE7-5151-4533-ABFA-E8112EE59B73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DFB16F2-0A08-472E-8507-5297890D76F9}">
      <dgm:prSet/>
      <dgm:spPr/>
      <dgm:t>
        <a:bodyPr/>
        <a:lstStyle/>
        <a:p>
          <a:r>
            <a:rPr lang="en-GB"/>
            <a:t>Introduction to the Act</a:t>
          </a:r>
          <a:endParaRPr lang="en-US"/>
        </a:p>
      </dgm:t>
    </dgm:pt>
    <dgm:pt modelId="{B21D6C1A-1916-416F-8AB4-85C87C2AC112}" type="parTrans" cxnId="{4C60C0A2-2744-4481-9A20-D0445F8BFACA}">
      <dgm:prSet/>
      <dgm:spPr/>
      <dgm:t>
        <a:bodyPr/>
        <a:lstStyle/>
        <a:p>
          <a:endParaRPr lang="en-US"/>
        </a:p>
      </dgm:t>
    </dgm:pt>
    <dgm:pt modelId="{586387C1-1C7E-474E-8DC8-EA3315281E1D}" type="sibTrans" cxnId="{4C60C0A2-2744-4481-9A20-D0445F8BFACA}">
      <dgm:prSet/>
      <dgm:spPr/>
      <dgm:t>
        <a:bodyPr/>
        <a:lstStyle/>
        <a:p>
          <a:endParaRPr lang="en-US"/>
        </a:p>
      </dgm:t>
    </dgm:pt>
    <dgm:pt modelId="{5538D40C-EB62-473A-B54E-012D8B24FEBA}">
      <dgm:prSet/>
      <dgm:spPr/>
      <dgm:t>
        <a:bodyPr/>
        <a:lstStyle/>
        <a:p>
          <a:r>
            <a:rPr lang="en-GB" dirty="0"/>
            <a:t>Principles and Goals</a:t>
          </a:r>
          <a:endParaRPr lang="en-US" dirty="0"/>
        </a:p>
      </dgm:t>
    </dgm:pt>
    <dgm:pt modelId="{3C6BB602-EAF8-417E-AF31-332BB0072318}" type="parTrans" cxnId="{8FCC4F8F-918B-4DB4-9378-3594928A89E1}">
      <dgm:prSet/>
      <dgm:spPr/>
      <dgm:t>
        <a:bodyPr/>
        <a:lstStyle/>
        <a:p>
          <a:endParaRPr lang="en-US"/>
        </a:p>
      </dgm:t>
    </dgm:pt>
    <dgm:pt modelId="{5C6C7F39-C47D-4592-B570-D049DCD73C4B}" type="sibTrans" cxnId="{8FCC4F8F-918B-4DB4-9378-3594928A89E1}">
      <dgm:prSet/>
      <dgm:spPr/>
      <dgm:t>
        <a:bodyPr/>
        <a:lstStyle/>
        <a:p>
          <a:endParaRPr lang="en-US"/>
        </a:p>
      </dgm:t>
    </dgm:pt>
    <dgm:pt modelId="{83CE34CD-CE25-4424-B309-5CFD5A5DC67C}">
      <dgm:prSet/>
      <dgm:spPr/>
      <dgm:t>
        <a:bodyPr/>
        <a:lstStyle/>
        <a:p>
          <a:r>
            <a:rPr lang="en-GB" dirty="0"/>
            <a:t>Case study and application</a:t>
          </a:r>
          <a:endParaRPr lang="en-US" dirty="0"/>
        </a:p>
      </dgm:t>
    </dgm:pt>
    <dgm:pt modelId="{D86346C6-9524-4209-8A9A-3CA1EF66C9E5}" type="parTrans" cxnId="{EB4D9182-585A-4A3E-BB52-60FE09610901}">
      <dgm:prSet/>
      <dgm:spPr/>
      <dgm:t>
        <a:bodyPr/>
        <a:lstStyle/>
        <a:p>
          <a:endParaRPr lang="en-US"/>
        </a:p>
      </dgm:t>
    </dgm:pt>
    <dgm:pt modelId="{75A0940A-EA91-40DB-9D9F-24CB2ECB2A4D}" type="sibTrans" cxnId="{EB4D9182-585A-4A3E-BB52-60FE09610901}">
      <dgm:prSet/>
      <dgm:spPr/>
      <dgm:t>
        <a:bodyPr/>
        <a:lstStyle/>
        <a:p>
          <a:endParaRPr lang="en-US"/>
        </a:p>
      </dgm:t>
    </dgm:pt>
    <dgm:pt modelId="{B372294E-9BF9-48CE-897C-5C9B8BC1EE2A}">
      <dgm:prSet/>
      <dgm:spPr/>
      <dgm:t>
        <a:bodyPr/>
        <a:lstStyle/>
        <a:p>
          <a:r>
            <a:rPr lang="en-GB" dirty="0"/>
            <a:t>Challenges and criticisms </a:t>
          </a:r>
          <a:endParaRPr lang="en-US" dirty="0"/>
        </a:p>
      </dgm:t>
    </dgm:pt>
    <dgm:pt modelId="{0C93526D-8206-4412-B859-DA738ED81A1C}" type="parTrans" cxnId="{A53A7D09-317F-484C-9567-04B5232FACC7}">
      <dgm:prSet/>
      <dgm:spPr/>
      <dgm:t>
        <a:bodyPr/>
        <a:lstStyle/>
        <a:p>
          <a:endParaRPr lang="en-US"/>
        </a:p>
      </dgm:t>
    </dgm:pt>
    <dgm:pt modelId="{3CA1E106-9804-4CD5-888E-89C759FD06BB}" type="sibTrans" cxnId="{A53A7D09-317F-484C-9567-04B5232FACC7}">
      <dgm:prSet/>
      <dgm:spPr/>
      <dgm:t>
        <a:bodyPr/>
        <a:lstStyle/>
        <a:p>
          <a:endParaRPr lang="en-US"/>
        </a:p>
      </dgm:t>
    </dgm:pt>
    <dgm:pt modelId="{A35A92BC-2312-4652-8A31-1D08F8834FBB}" type="pres">
      <dgm:prSet presAssocID="{CB22AFE7-5151-4533-ABFA-E8112EE59B73}" presName="vert0" presStyleCnt="0">
        <dgm:presLayoutVars>
          <dgm:dir/>
          <dgm:animOne val="branch"/>
          <dgm:animLvl val="lvl"/>
        </dgm:presLayoutVars>
      </dgm:prSet>
      <dgm:spPr/>
    </dgm:pt>
    <dgm:pt modelId="{A90EF987-A804-4019-BF7D-5209F9B847D1}" type="pres">
      <dgm:prSet presAssocID="{4DFB16F2-0A08-472E-8507-5297890D76F9}" presName="thickLine" presStyleLbl="alignNode1" presStyleIdx="0" presStyleCnt="4"/>
      <dgm:spPr/>
    </dgm:pt>
    <dgm:pt modelId="{12DB8AE6-AC8D-450A-A490-A53B8F408172}" type="pres">
      <dgm:prSet presAssocID="{4DFB16F2-0A08-472E-8507-5297890D76F9}" presName="horz1" presStyleCnt="0"/>
      <dgm:spPr/>
    </dgm:pt>
    <dgm:pt modelId="{3C536A73-C912-4CF3-8747-457A05F4C243}" type="pres">
      <dgm:prSet presAssocID="{4DFB16F2-0A08-472E-8507-5297890D76F9}" presName="tx1" presStyleLbl="revTx" presStyleIdx="0" presStyleCnt="4"/>
      <dgm:spPr/>
    </dgm:pt>
    <dgm:pt modelId="{582A5F14-9F98-4D75-A83C-1E7D0DB6D5DD}" type="pres">
      <dgm:prSet presAssocID="{4DFB16F2-0A08-472E-8507-5297890D76F9}" presName="vert1" presStyleCnt="0"/>
      <dgm:spPr/>
    </dgm:pt>
    <dgm:pt modelId="{BC82664F-3A76-42CD-8143-7C59C01625C8}" type="pres">
      <dgm:prSet presAssocID="{5538D40C-EB62-473A-B54E-012D8B24FEBA}" presName="thickLine" presStyleLbl="alignNode1" presStyleIdx="1" presStyleCnt="4"/>
      <dgm:spPr/>
    </dgm:pt>
    <dgm:pt modelId="{24EB6D2D-B4C2-4C66-91A5-F9F38AA5A55D}" type="pres">
      <dgm:prSet presAssocID="{5538D40C-EB62-473A-B54E-012D8B24FEBA}" presName="horz1" presStyleCnt="0"/>
      <dgm:spPr/>
    </dgm:pt>
    <dgm:pt modelId="{A67B2CBE-7A2F-457B-B15E-00F73B7B6280}" type="pres">
      <dgm:prSet presAssocID="{5538D40C-EB62-473A-B54E-012D8B24FEBA}" presName="tx1" presStyleLbl="revTx" presStyleIdx="1" presStyleCnt="4"/>
      <dgm:spPr/>
    </dgm:pt>
    <dgm:pt modelId="{99CAD155-6FC3-4C36-AA07-C7FF67E80C47}" type="pres">
      <dgm:prSet presAssocID="{5538D40C-EB62-473A-B54E-012D8B24FEBA}" presName="vert1" presStyleCnt="0"/>
      <dgm:spPr/>
    </dgm:pt>
    <dgm:pt modelId="{0E8B0EE5-8B62-4A0A-9D7A-2B4CC0A25074}" type="pres">
      <dgm:prSet presAssocID="{83CE34CD-CE25-4424-B309-5CFD5A5DC67C}" presName="thickLine" presStyleLbl="alignNode1" presStyleIdx="2" presStyleCnt="4"/>
      <dgm:spPr/>
    </dgm:pt>
    <dgm:pt modelId="{842E36DE-9578-4324-B305-8EDA24641688}" type="pres">
      <dgm:prSet presAssocID="{83CE34CD-CE25-4424-B309-5CFD5A5DC67C}" presName="horz1" presStyleCnt="0"/>
      <dgm:spPr/>
    </dgm:pt>
    <dgm:pt modelId="{7871F77C-5D09-495A-8CD9-06BA52E3ABA7}" type="pres">
      <dgm:prSet presAssocID="{83CE34CD-CE25-4424-B309-5CFD5A5DC67C}" presName="tx1" presStyleLbl="revTx" presStyleIdx="2" presStyleCnt="4"/>
      <dgm:spPr/>
    </dgm:pt>
    <dgm:pt modelId="{16C60A3E-2B7D-466F-8C4B-8C327E0FDCF2}" type="pres">
      <dgm:prSet presAssocID="{83CE34CD-CE25-4424-B309-5CFD5A5DC67C}" presName="vert1" presStyleCnt="0"/>
      <dgm:spPr/>
    </dgm:pt>
    <dgm:pt modelId="{908A8587-D984-4D53-B338-36160D248DD7}" type="pres">
      <dgm:prSet presAssocID="{B372294E-9BF9-48CE-897C-5C9B8BC1EE2A}" presName="thickLine" presStyleLbl="alignNode1" presStyleIdx="3" presStyleCnt="4"/>
      <dgm:spPr/>
    </dgm:pt>
    <dgm:pt modelId="{FC794CC6-A947-4F42-8C8C-E15A8B2F3A87}" type="pres">
      <dgm:prSet presAssocID="{B372294E-9BF9-48CE-897C-5C9B8BC1EE2A}" presName="horz1" presStyleCnt="0"/>
      <dgm:spPr/>
    </dgm:pt>
    <dgm:pt modelId="{63145324-7366-4601-8D38-D8A609FBE948}" type="pres">
      <dgm:prSet presAssocID="{B372294E-9BF9-48CE-897C-5C9B8BC1EE2A}" presName="tx1" presStyleLbl="revTx" presStyleIdx="3" presStyleCnt="4"/>
      <dgm:spPr/>
    </dgm:pt>
    <dgm:pt modelId="{AD3E6D01-63E7-46D2-A0D0-C1F6398EAB98}" type="pres">
      <dgm:prSet presAssocID="{B372294E-9BF9-48CE-897C-5C9B8BC1EE2A}" presName="vert1" presStyleCnt="0"/>
      <dgm:spPr/>
    </dgm:pt>
  </dgm:ptLst>
  <dgm:cxnLst>
    <dgm:cxn modelId="{D7101C00-29BD-4792-86D0-96680AC2F231}" type="presOf" srcId="{B372294E-9BF9-48CE-897C-5C9B8BC1EE2A}" destId="{63145324-7366-4601-8D38-D8A609FBE948}" srcOrd="0" destOrd="0" presId="urn:microsoft.com/office/officeart/2008/layout/LinedList"/>
    <dgm:cxn modelId="{A53A7D09-317F-484C-9567-04B5232FACC7}" srcId="{CB22AFE7-5151-4533-ABFA-E8112EE59B73}" destId="{B372294E-9BF9-48CE-897C-5C9B8BC1EE2A}" srcOrd="3" destOrd="0" parTransId="{0C93526D-8206-4412-B859-DA738ED81A1C}" sibTransId="{3CA1E106-9804-4CD5-888E-89C759FD06BB}"/>
    <dgm:cxn modelId="{CAAD7B34-E001-4F13-8430-FF643179CFB4}" type="presOf" srcId="{CB22AFE7-5151-4533-ABFA-E8112EE59B73}" destId="{A35A92BC-2312-4652-8A31-1D08F8834FBB}" srcOrd="0" destOrd="0" presId="urn:microsoft.com/office/officeart/2008/layout/LinedList"/>
    <dgm:cxn modelId="{39672544-417B-4826-BA1D-BC2A46377175}" type="presOf" srcId="{5538D40C-EB62-473A-B54E-012D8B24FEBA}" destId="{A67B2CBE-7A2F-457B-B15E-00F73B7B6280}" srcOrd="0" destOrd="0" presId="urn:microsoft.com/office/officeart/2008/layout/LinedList"/>
    <dgm:cxn modelId="{09575E4F-AF4D-475D-8B0E-7169011EF315}" type="presOf" srcId="{83CE34CD-CE25-4424-B309-5CFD5A5DC67C}" destId="{7871F77C-5D09-495A-8CD9-06BA52E3ABA7}" srcOrd="0" destOrd="0" presId="urn:microsoft.com/office/officeart/2008/layout/LinedList"/>
    <dgm:cxn modelId="{EB4D9182-585A-4A3E-BB52-60FE09610901}" srcId="{CB22AFE7-5151-4533-ABFA-E8112EE59B73}" destId="{83CE34CD-CE25-4424-B309-5CFD5A5DC67C}" srcOrd="2" destOrd="0" parTransId="{D86346C6-9524-4209-8A9A-3CA1EF66C9E5}" sibTransId="{75A0940A-EA91-40DB-9D9F-24CB2ECB2A4D}"/>
    <dgm:cxn modelId="{8FCC4F8F-918B-4DB4-9378-3594928A89E1}" srcId="{CB22AFE7-5151-4533-ABFA-E8112EE59B73}" destId="{5538D40C-EB62-473A-B54E-012D8B24FEBA}" srcOrd="1" destOrd="0" parTransId="{3C6BB602-EAF8-417E-AF31-332BB0072318}" sibTransId="{5C6C7F39-C47D-4592-B570-D049DCD73C4B}"/>
    <dgm:cxn modelId="{4C60C0A2-2744-4481-9A20-D0445F8BFACA}" srcId="{CB22AFE7-5151-4533-ABFA-E8112EE59B73}" destId="{4DFB16F2-0A08-472E-8507-5297890D76F9}" srcOrd="0" destOrd="0" parTransId="{B21D6C1A-1916-416F-8AB4-85C87C2AC112}" sibTransId="{586387C1-1C7E-474E-8DC8-EA3315281E1D}"/>
    <dgm:cxn modelId="{176BF7B4-5B51-4D58-8A02-A83CC6AF21E9}" type="presOf" srcId="{4DFB16F2-0A08-472E-8507-5297890D76F9}" destId="{3C536A73-C912-4CF3-8747-457A05F4C243}" srcOrd="0" destOrd="0" presId="urn:microsoft.com/office/officeart/2008/layout/LinedList"/>
    <dgm:cxn modelId="{438C3DF0-159B-4B4A-A4A9-77DF9B23C48C}" type="presParOf" srcId="{A35A92BC-2312-4652-8A31-1D08F8834FBB}" destId="{A90EF987-A804-4019-BF7D-5209F9B847D1}" srcOrd="0" destOrd="0" presId="urn:microsoft.com/office/officeart/2008/layout/LinedList"/>
    <dgm:cxn modelId="{F36B7467-8A6F-48E9-8424-D91E411A2241}" type="presParOf" srcId="{A35A92BC-2312-4652-8A31-1D08F8834FBB}" destId="{12DB8AE6-AC8D-450A-A490-A53B8F408172}" srcOrd="1" destOrd="0" presId="urn:microsoft.com/office/officeart/2008/layout/LinedList"/>
    <dgm:cxn modelId="{0A705576-8875-42A3-90A6-4D02FECD1347}" type="presParOf" srcId="{12DB8AE6-AC8D-450A-A490-A53B8F408172}" destId="{3C536A73-C912-4CF3-8747-457A05F4C243}" srcOrd="0" destOrd="0" presId="urn:microsoft.com/office/officeart/2008/layout/LinedList"/>
    <dgm:cxn modelId="{21F7C484-0815-4BFA-B8E0-17FC3DBBA80B}" type="presParOf" srcId="{12DB8AE6-AC8D-450A-A490-A53B8F408172}" destId="{582A5F14-9F98-4D75-A83C-1E7D0DB6D5DD}" srcOrd="1" destOrd="0" presId="urn:microsoft.com/office/officeart/2008/layout/LinedList"/>
    <dgm:cxn modelId="{B1CD548B-CA79-47BD-8ABD-89F05D1AA42E}" type="presParOf" srcId="{A35A92BC-2312-4652-8A31-1D08F8834FBB}" destId="{BC82664F-3A76-42CD-8143-7C59C01625C8}" srcOrd="2" destOrd="0" presId="urn:microsoft.com/office/officeart/2008/layout/LinedList"/>
    <dgm:cxn modelId="{0ED63BF0-533A-4672-ACB0-2373F6A921C1}" type="presParOf" srcId="{A35A92BC-2312-4652-8A31-1D08F8834FBB}" destId="{24EB6D2D-B4C2-4C66-91A5-F9F38AA5A55D}" srcOrd="3" destOrd="0" presId="urn:microsoft.com/office/officeart/2008/layout/LinedList"/>
    <dgm:cxn modelId="{54A239B3-F9BE-4D8D-80F4-349E42C89133}" type="presParOf" srcId="{24EB6D2D-B4C2-4C66-91A5-F9F38AA5A55D}" destId="{A67B2CBE-7A2F-457B-B15E-00F73B7B6280}" srcOrd="0" destOrd="0" presId="urn:microsoft.com/office/officeart/2008/layout/LinedList"/>
    <dgm:cxn modelId="{4E439345-031B-4F1E-AB39-DE4F1DD3B866}" type="presParOf" srcId="{24EB6D2D-B4C2-4C66-91A5-F9F38AA5A55D}" destId="{99CAD155-6FC3-4C36-AA07-C7FF67E80C47}" srcOrd="1" destOrd="0" presId="urn:microsoft.com/office/officeart/2008/layout/LinedList"/>
    <dgm:cxn modelId="{6EC164AC-B9DB-4C35-BDCC-8573F2D1FC48}" type="presParOf" srcId="{A35A92BC-2312-4652-8A31-1D08F8834FBB}" destId="{0E8B0EE5-8B62-4A0A-9D7A-2B4CC0A25074}" srcOrd="4" destOrd="0" presId="urn:microsoft.com/office/officeart/2008/layout/LinedList"/>
    <dgm:cxn modelId="{89B528ED-D4EF-4E62-93E0-1D5A4FC40F66}" type="presParOf" srcId="{A35A92BC-2312-4652-8A31-1D08F8834FBB}" destId="{842E36DE-9578-4324-B305-8EDA24641688}" srcOrd="5" destOrd="0" presId="urn:microsoft.com/office/officeart/2008/layout/LinedList"/>
    <dgm:cxn modelId="{E77C4E6E-042F-44A6-A33D-3CE5F593DCD9}" type="presParOf" srcId="{842E36DE-9578-4324-B305-8EDA24641688}" destId="{7871F77C-5D09-495A-8CD9-06BA52E3ABA7}" srcOrd="0" destOrd="0" presId="urn:microsoft.com/office/officeart/2008/layout/LinedList"/>
    <dgm:cxn modelId="{367E7884-D92F-47CD-AD9E-64BA5E43B0F3}" type="presParOf" srcId="{842E36DE-9578-4324-B305-8EDA24641688}" destId="{16C60A3E-2B7D-466F-8C4B-8C327E0FDCF2}" srcOrd="1" destOrd="0" presId="urn:microsoft.com/office/officeart/2008/layout/LinedList"/>
    <dgm:cxn modelId="{B6CE92DE-9437-4633-99E1-EF5690F40A03}" type="presParOf" srcId="{A35A92BC-2312-4652-8A31-1D08F8834FBB}" destId="{908A8587-D984-4D53-B338-36160D248DD7}" srcOrd="6" destOrd="0" presId="urn:microsoft.com/office/officeart/2008/layout/LinedList"/>
    <dgm:cxn modelId="{529E2222-E080-449E-9D6E-4806F2AEC274}" type="presParOf" srcId="{A35A92BC-2312-4652-8A31-1D08F8834FBB}" destId="{FC794CC6-A947-4F42-8C8C-E15A8B2F3A87}" srcOrd="7" destOrd="0" presId="urn:microsoft.com/office/officeart/2008/layout/LinedList"/>
    <dgm:cxn modelId="{82B5F881-2FCE-4C5C-ACD7-BFF7115EE9AC}" type="presParOf" srcId="{FC794CC6-A947-4F42-8C8C-E15A8B2F3A87}" destId="{63145324-7366-4601-8D38-D8A609FBE948}" srcOrd="0" destOrd="0" presId="urn:microsoft.com/office/officeart/2008/layout/LinedList"/>
    <dgm:cxn modelId="{EB7BD2F6-BBE9-491E-8E36-EA2341EAA8FD}" type="presParOf" srcId="{FC794CC6-A947-4F42-8C8C-E15A8B2F3A87}" destId="{AD3E6D01-63E7-46D2-A0D0-C1F6398EAB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EF987-A804-4019-BF7D-5209F9B847D1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536A73-C912-4CF3-8747-457A05F4C243}">
      <dsp:nvSpPr>
        <dsp:cNvPr id="0" name=""/>
        <dsp:cNvSpPr/>
      </dsp:nvSpPr>
      <dsp:spPr>
        <a:xfrm>
          <a:off x="0" y="0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Introduction to the Act</a:t>
          </a:r>
          <a:endParaRPr lang="en-US" sz="2700" kern="1200"/>
        </a:p>
      </dsp:txBody>
      <dsp:txXfrm>
        <a:off x="0" y="0"/>
        <a:ext cx="3993357" cy="979884"/>
      </dsp:txXfrm>
    </dsp:sp>
    <dsp:sp modelId="{BC82664F-3A76-42CD-8143-7C59C01625C8}">
      <dsp:nvSpPr>
        <dsp:cNvPr id="0" name=""/>
        <dsp:cNvSpPr/>
      </dsp:nvSpPr>
      <dsp:spPr>
        <a:xfrm>
          <a:off x="0" y="979884"/>
          <a:ext cx="3993357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67B2CBE-7A2F-457B-B15E-00F73B7B6280}">
      <dsp:nvSpPr>
        <dsp:cNvPr id="0" name=""/>
        <dsp:cNvSpPr/>
      </dsp:nvSpPr>
      <dsp:spPr>
        <a:xfrm>
          <a:off x="0" y="979884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Principles and Goals</a:t>
          </a:r>
          <a:endParaRPr lang="en-US" sz="2700" kern="1200" dirty="0"/>
        </a:p>
      </dsp:txBody>
      <dsp:txXfrm>
        <a:off x="0" y="979884"/>
        <a:ext cx="3993357" cy="979884"/>
      </dsp:txXfrm>
    </dsp:sp>
    <dsp:sp modelId="{0E8B0EE5-8B62-4A0A-9D7A-2B4CC0A25074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871F77C-5D09-495A-8CD9-06BA52E3ABA7}">
      <dsp:nvSpPr>
        <dsp:cNvPr id="0" name=""/>
        <dsp:cNvSpPr/>
      </dsp:nvSpPr>
      <dsp:spPr>
        <a:xfrm>
          <a:off x="0" y="1959768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Case study and application</a:t>
          </a:r>
          <a:endParaRPr lang="en-US" sz="2700" kern="1200" dirty="0"/>
        </a:p>
      </dsp:txBody>
      <dsp:txXfrm>
        <a:off x="0" y="1959768"/>
        <a:ext cx="3993357" cy="979884"/>
      </dsp:txXfrm>
    </dsp:sp>
    <dsp:sp modelId="{908A8587-D984-4D53-B338-36160D248DD7}">
      <dsp:nvSpPr>
        <dsp:cNvPr id="0" name=""/>
        <dsp:cNvSpPr/>
      </dsp:nvSpPr>
      <dsp:spPr>
        <a:xfrm>
          <a:off x="0" y="2939653"/>
          <a:ext cx="3993357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3145324-7366-4601-8D38-D8A609FBE948}">
      <dsp:nvSpPr>
        <dsp:cNvPr id="0" name=""/>
        <dsp:cNvSpPr/>
      </dsp:nvSpPr>
      <dsp:spPr>
        <a:xfrm>
          <a:off x="0" y="2939653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Challenges and criticisms </a:t>
          </a:r>
          <a:endParaRPr lang="en-US" sz="2700" kern="1200" dirty="0"/>
        </a:p>
      </dsp:txBody>
      <dsp:txXfrm>
        <a:off x="0" y="2939653"/>
        <a:ext cx="3993357" cy="979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84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30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64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560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05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731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01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889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254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265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250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662037-745F-4755-ABED-C44695D02D2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75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uYzNgUZi98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wales/sites/default/files/publications/2024-07/spsf-1-core-guidance.pdf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cnMTmBh-Hs?feature=oembed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JEJl6SKM4s?feature=oembed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generations.wales/wp-content/uploads/2022/12/C28299-FG-Section-20-Review-ENG.pdf" TargetMode="External"/><Relationship Id="rId2" Type="http://schemas.openxmlformats.org/officeDocument/2006/relationships/hyperlink" Target="https://www.swansea.gov.uk/media/12457/Working-together-to-improve-well-being-in-Swansea/pdf/elSwansea_Public_Services_Local_Well-being_Plan_2023_28.pdf?m=168321772964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anaw/2015/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66DB5D08-39D4-6ECF-A1E1-43F3382A4E3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2446" r="8553" b="-1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19465" y="-2819458"/>
            <a:ext cx="3512260" cy="9151192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E55028-6A7C-B15B-C0F5-751A179D99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500" y="1137434"/>
            <a:ext cx="5850495" cy="1520987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rgbClr val="FFFFFF"/>
                </a:solidFill>
              </a:rPr>
              <a:t>Wellbeing of Future Generations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55769" y="1075816"/>
            <a:ext cx="2425271" cy="9151191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BB5F2-FE9E-2C89-5CA1-A0551F87A0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3566" y="4617061"/>
            <a:ext cx="4721499" cy="1588514"/>
          </a:xfrm>
        </p:spPr>
        <p:txBody>
          <a:bodyPr anchor="b">
            <a:normAutofit/>
          </a:bodyPr>
          <a:lstStyle/>
          <a:p>
            <a:pPr algn="l"/>
            <a:r>
              <a:rPr lang="en-GB" sz="1600" dirty="0">
                <a:solidFill>
                  <a:srgbClr val="FFFFFF"/>
                </a:solidFill>
              </a:rPr>
              <a:t>ACBA7007 – Strategic Management</a:t>
            </a:r>
          </a:p>
          <a:p>
            <a:pPr algn="l"/>
            <a:endParaRPr lang="en-GB" sz="16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663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E2A9D-5C21-B363-DAFF-610A688E3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2D6C5F-FC6A-480A-D8AB-A2F4E5426E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73" r="25869" b="-2"/>
          <a:stretch/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8ED807-9FDC-068A-8AF8-171AE50076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693315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84936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against red wall">
            <a:extLst>
              <a:ext uri="{FF2B5EF4-FFF2-40B4-BE49-F238E27FC236}">
                <a16:creationId xmlns:a16="http://schemas.microsoft.com/office/drawing/2014/main" id="{B34E6AC4-291C-BCA7-D623-8C58E73BB5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3" r="1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52E69-034D-2022-4DBB-3320C3F80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 you already know?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5895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0826C-06EC-58A2-98B4-CB1BFDBE3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Purpose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B306B-AFCD-57A5-303D-957CF31A2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7 well-being Goals; 5 associated ways of working</a:t>
            </a:r>
          </a:p>
          <a:p>
            <a:r>
              <a:rPr lang="en-GB" dirty="0"/>
              <a:t>Focus on </a:t>
            </a:r>
            <a:r>
              <a:rPr lang="en-GB" dirty="0">
                <a:solidFill>
                  <a:schemeClr val="accent6"/>
                </a:solidFill>
              </a:rPr>
              <a:t>Environment</a:t>
            </a:r>
            <a:r>
              <a:rPr lang="en-GB" dirty="0"/>
              <a:t>,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Economy</a:t>
            </a:r>
            <a:r>
              <a:rPr lang="en-GB" dirty="0"/>
              <a:t>, </a:t>
            </a:r>
            <a:r>
              <a:rPr lang="en-GB" dirty="0">
                <a:solidFill>
                  <a:srgbClr val="FFC000"/>
                </a:solidFill>
              </a:rPr>
              <a:t>Society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Culture</a:t>
            </a:r>
          </a:p>
          <a:p>
            <a:r>
              <a:rPr lang="en-GB" dirty="0"/>
              <a:t>Indivisible (joined up thinking)</a:t>
            </a:r>
          </a:p>
          <a:p>
            <a:r>
              <a:rPr lang="en-GB" dirty="0"/>
              <a:t>Applies to the public sector in Wales (duty)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CAF8DA-CB1A-3C3F-B675-5E470A124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299" y="1705736"/>
            <a:ext cx="4947426" cy="884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81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674D602-C4BA-975C-489F-9A3BAF305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1565" y="106543"/>
            <a:ext cx="5659807" cy="66909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D10A54-1B60-D54C-8493-3349E21E605B}"/>
              </a:ext>
            </a:extLst>
          </p:cNvPr>
          <p:cNvSpPr txBox="1"/>
          <p:nvPr/>
        </p:nvSpPr>
        <p:spPr>
          <a:xfrm>
            <a:off x="7421372" y="6205818"/>
            <a:ext cx="1722628" cy="652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356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6B817-71A1-250F-93A3-617A8863C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highlights in Wales's SD journey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CFAB25A-62DC-8382-6DCC-647A12F160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7273468"/>
              </p:ext>
            </p:extLst>
          </p:nvPr>
        </p:nvGraphicFramePr>
        <p:xfrm>
          <a:off x="628650" y="1825625"/>
          <a:ext cx="8232478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2560">
                  <a:extLst>
                    <a:ext uri="{9D8B030D-6E8A-4147-A177-3AD203B41FA5}">
                      <a16:colId xmlns:a16="http://schemas.microsoft.com/office/drawing/2014/main" val="1889407422"/>
                    </a:ext>
                  </a:extLst>
                </a:gridCol>
                <a:gridCol w="7329918">
                  <a:extLst>
                    <a:ext uri="{9D8B030D-6E8A-4147-A177-3AD203B41FA5}">
                      <a16:colId xmlns:a16="http://schemas.microsoft.com/office/drawing/2014/main" val="36526173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1998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Developed constitutional commitment to Sustainable Development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07583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SD Strategy: Learning to Live Differently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8165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2004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2</a:t>
                      </a:r>
                      <a:r>
                        <a:rPr lang="en-GB" baseline="30000" dirty="0">
                          <a:solidFill>
                            <a:schemeClr val="bg1"/>
                          </a:solidFill>
                        </a:rPr>
                        <a:t>nd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SD scheme: Starting to Live Differently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05344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2008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World’s first Fair Trade Nation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64998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2009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3</a:t>
                      </a:r>
                      <a:r>
                        <a:rPr lang="en-GB" baseline="30000" dirty="0">
                          <a:solidFill>
                            <a:schemeClr val="bg1"/>
                          </a:solidFill>
                        </a:rPr>
                        <a:t>rd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SD scheme (One Wales: One Planet), recognising planetary limits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79628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2011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PfG</a:t>
                      </a:r>
                      <a:r>
                        <a:rPr lang="en-GB" dirty="0"/>
                        <a:t> committed to legislate for SD and create independent body for SD 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4277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2012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Sustainable Development Bill white paper published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0861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2014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Wales we Want consultation exercise around legislation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26939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2015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NAfW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passes Wellbeing of Future Generations (Wales) Act 2015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4975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2016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Appointment of first Future Generations Commissioner Sophie Howe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0651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2016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First set of national indicators presented to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NAfW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271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1711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ell-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id="{01E462AB-2143-F890-88A3-1E55FA9F87E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5005" y="603438"/>
            <a:ext cx="8774525" cy="49569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4D5E4F-B1D0-83B8-E334-27776ACC76C0}"/>
              </a:ext>
            </a:extLst>
          </p:cNvPr>
          <p:cNvSpPr txBox="1"/>
          <p:nvPr/>
        </p:nvSpPr>
        <p:spPr>
          <a:xfrm>
            <a:off x="1999019" y="6017704"/>
            <a:ext cx="5145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https://www.youtube.com/watch?v=RuYzNgUZi98</a:t>
            </a:r>
          </a:p>
        </p:txBody>
      </p:sp>
    </p:spTree>
    <p:extLst>
      <p:ext uri="{BB962C8B-B14F-4D97-AF65-F5344CB8AC3E}">
        <p14:creationId xmlns:p14="http://schemas.microsoft.com/office/powerpoint/2010/main" val="379371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C360D4-8190-2E36-E425-0390F6DA7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against red wall">
            <a:extLst>
              <a:ext uri="{FF2B5EF4-FFF2-40B4-BE49-F238E27FC236}">
                <a16:creationId xmlns:a16="http://schemas.microsoft.com/office/drawing/2014/main" id="{5B14C838-605D-7483-F43D-57C73B6C13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3" r="1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CE7B314-CDD4-DF40-BA1D-1EF650EBD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9FABF-D7E3-78D4-D96F-D0F269E00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317240"/>
            <a:ext cx="9143979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Wellbeing of Future Generations mean to you?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7ACE81-3DF9-F845-D1DC-0B41079DC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6936CB-D09E-F84E-4BA4-66E92C66E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208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612A17-CE37-C082-4ED9-38F8414BC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864" y="413123"/>
            <a:ext cx="8977136" cy="59337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96700B-26CB-EF9A-002A-905CC0757798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856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1B64BA-99FE-BC59-5C87-4CF0775441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647" t="17463" r="16250" b="13934"/>
          <a:stretch/>
        </p:blipFill>
        <p:spPr>
          <a:xfrm>
            <a:off x="857510" y="417813"/>
            <a:ext cx="6410626" cy="63595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06B9E5-1116-76D8-3A84-8C8C8B4EC814}"/>
              </a:ext>
            </a:extLst>
          </p:cNvPr>
          <p:cNvSpPr txBox="1"/>
          <p:nvPr/>
        </p:nvSpPr>
        <p:spPr>
          <a:xfrm>
            <a:off x="7057210" y="6480990"/>
            <a:ext cx="2086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Welsh Government</a:t>
            </a:r>
          </a:p>
        </p:txBody>
      </p:sp>
    </p:spTree>
    <p:extLst>
      <p:ext uri="{BB962C8B-B14F-4D97-AF65-F5344CB8AC3E}">
        <p14:creationId xmlns:p14="http://schemas.microsoft.com/office/powerpoint/2010/main" val="4252721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F3ACBD-24FA-8D96-3244-7D477C701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330" y="510988"/>
            <a:ext cx="8698608" cy="58965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A24CDA-206C-9E20-36BF-662924EC30A4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724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A557FD-2F00-B710-43BF-2B2CDC9AEB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795" y="517712"/>
            <a:ext cx="8778536" cy="58293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B931E7-070F-543D-E389-5A9132BEA5D6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462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1F7752-DD0B-BBFE-CFE3-88E6E6226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150" y="504265"/>
            <a:ext cx="8932581" cy="58763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9E78D90-C06A-2A44-1C4B-91CE5293E261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69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879EB3-3F01-BCCD-ADE8-4F8EB6867C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93" y="100853"/>
            <a:ext cx="4326215" cy="40916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BCAB8B-07C8-B176-CCB7-5684C1EB90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3127" y="3355040"/>
            <a:ext cx="4885127" cy="35029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CEB92E-0E12-09D3-0D12-B67E7260626E}"/>
              </a:ext>
            </a:extLst>
          </p:cNvPr>
          <p:cNvSpPr txBox="1"/>
          <p:nvPr/>
        </p:nvSpPr>
        <p:spPr>
          <a:xfrm>
            <a:off x="0" y="6488667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4115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992EE0-0252-7DB6-F8AD-BB6ACD3E42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3" t="32574" r="24780" b="14927"/>
          <a:stretch/>
        </p:blipFill>
        <p:spPr>
          <a:xfrm>
            <a:off x="500951" y="335557"/>
            <a:ext cx="8142097" cy="56578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9CE439-808B-7E34-3A7C-8F7C3551288A}"/>
              </a:ext>
            </a:extLst>
          </p:cNvPr>
          <p:cNvSpPr txBox="1"/>
          <p:nvPr/>
        </p:nvSpPr>
        <p:spPr>
          <a:xfrm>
            <a:off x="0" y="6205091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https://www.futuregenerations.wales/wp-content/uploads/2019/07/Wales-_-SDGs-_-VNR-_-Supplementary-Report-for-Wales-_-Version-10.1-Final-w-cover-ENG.pdf</a:t>
            </a:r>
          </a:p>
        </p:txBody>
      </p:sp>
    </p:spTree>
    <p:extLst>
      <p:ext uri="{BB962C8B-B14F-4D97-AF65-F5344CB8AC3E}">
        <p14:creationId xmlns:p14="http://schemas.microsoft.com/office/powerpoint/2010/main" val="2264155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ACA58A-268E-6110-1348-E8D418CAC8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71" t="20882" r="35736" b="8309"/>
          <a:stretch/>
        </p:blipFill>
        <p:spPr>
          <a:xfrm>
            <a:off x="3302366" y="186306"/>
            <a:ext cx="5440836" cy="6374117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960208A6-6BB1-1242-EF74-A43433229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3456645" cy="187879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Swansea wellbeing objectives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5DF039-6431-1FC6-3A2D-53966F45260A}"/>
              </a:ext>
            </a:extLst>
          </p:cNvPr>
          <p:cNvSpPr txBox="1"/>
          <p:nvPr/>
        </p:nvSpPr>
        <p:spPr>
          <a:xfrm>
            <a:off x="0" y="6211669"/>
            <a:ext cx="2570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Swansea wellbeing plan</a:t>
            </a:r>
          </a:p>
          <a:p>
            <a:r>
              <a:rPr lang="en-GB" dirty="0"/>
              <a:t>2023-28</a:t>
            </a:r>
          </a:p>
        </p:txBody>
      </p:sp>
    </p:spTree>
    <p:extLst>
      <p:ext uri="{BB962C8B-B14F-4D97-AF65-F5344CB8AC3E}">
        <p14:creationId xmlns:p14="http://schemas.microsoft.com/office/powerpoint/2010/main" val="2724049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B869D-813F-9AB5-E7E9-0E7F8C2DC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7E4C3-24ED-27B1-EFD8-53BD15469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a group, look up the </a:t>
            </a:r>
            <a:r>
              <a:rPr lang="en-GB" dirty="0" err="1"/>
              <a:t>Cae</a:t>
            </a:r>
            <a:r>
              <a:rPr lang="en-GB" dirty="0"/>
              <a:t> </a:t>
            </a:r>
            <a:r>
              <a:rPr lang="en-GB" dirty="0" err="1"/>
              <a:t>Felin</a:t>
            </a:r>
            <a:r>
              <a:rPr lang="en-GB" dirty="0"/>
              <a:t> Community Supported Agriculture project</a:t>
            </a:r>
          </a:p>
          <a:p>
            <a:r>
              <a:rPr lang="en-GB" dirty="0"/>
              <a:t>Try to establish:</a:t>
            </a:r>
          </a:p>
          <a:p>
            <a:pPr lvl="1"/>
            <a:r>
              <a:rPr lang="en-GB" dirty="0"/>
              <a:t>Which category of Swansea’s plan this is part of</a:t>
            </a:r>
          </a:p>
          <a:p>
            <a:pPr lvl="1"/>
            <a:r>
              <a:rPr lang="en-GB" dirty="0"/>
              <a:t>Which Wellbeing goals this works towards</a:t>
            </a:r>
          </a:p>
          <a:p>
            <a:pPr lvl="1"/>
            <a:r>
              <a:rPr lang="en-GB" dirty="0"/>
              <a:t>Project successes?</a:t>
            </a:r>
          </a:p>
          <a:p>
            <a:pPr lvl="1"/>
            <a:r>
              <a:rPr lang="en-GB" dirty="0"/>
              <a:t>Project challenges?</a:t>
            </a:r>
          </a:p>
          <a:p>
            <a:pPr lvl="1"/>
            <a:r>
              <a:rPr lang="en-GB" dirty="0"/>
              <a:t>Could the overall idea be useful in a differing context?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We will discuss your findings</a:t>
            </a:r>
          </a:p>
        </p:txBody>
      </p:sp>
    </p:spTree>
    <p:extLst>
      <p:ext uri="{BB962C8B-B14F-4D97-AF65-F5344CB8AC3E}">
        <p14:creationId xmlns:p14="http://schemas.microsoft.com/office/powerpoint/2010/main" val="1613835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6D05B9-2436-0626-A9F0-D130A4349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37" y="510988"/>
            <a:ext cx="8789516" cy="59024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77C330-32B5-F12E-61BF-626601F1691D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6977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1CB6A-A0A9-EA76-897E-006A5609E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Challenges and criticism?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ABAA90-5A77-FCC1-EB64-D2F9D4EC03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5" t="28620" r="52941" b="15698"/>
          <a:stretch/>
        </p:blipFill>
        <p:spPr>
          <a:xfrm>
            <a:off x="1250576" y="1301280"/>
            <a:ext cx="6394077" cy="54161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6AE768-4BDD-43C7-4860-898E02540938}"/>
              </a:ext>
            </a:extLst>
          </p:cNvPr>
          <p:cNvSpPr txBox="1"/>
          <p:nvPr/>
        </p:nvSpPr>
        <p:spPr>
          <a:xfrm>
            <a:off x="6337847" y="6211669"/>
            <a:ext cx="28061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FG Commissioner report, 2022</a:t>
            </a:r>
          </a:p>
        </p:txBody>
      </p:sp>
    </p:spTree>
    <p:extLst>
      <p:ext uri="{BB962C8B-B14F-4D97-AF65-F5344CB8AC3E}">
        <p14:creationId xmlns:p14="http://schemas.microsoft.com/office/powerpoint/2010/main" val="24155355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F1DE061-1447-9DA2-422F-59A2F83DB6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88" t="27611" r="16691" b="29927"/>
          <a:stretch/>
        </p:blipFill>
        <p:spPr>
          <a:xfrm>
            <a:off x="602024" y="1226703"/>
            <a:ext cx="8101221" cy="3516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1456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Well-being of Future Generations Act (Wales) 2015 | World Future Policy Award Winner 2024">
            <a:hlinkClick r:id="" action="ppaction://media"/>
            <a:extLst>
              <a:ext uri="{FF2B5EF4-FFF2-40B4-BE49-F238E27FC236}">
                <a16:creationId xmlns:a16="http://schemas.microsoft.com/office/drawing/2014/main" id="{2AA112EC-E4A1-210C-E225-090F33B77AB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846138"/>
            <a:ext cx="9144000" cy="51657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BABAD8-B65D-ED96-B691-09F9B7CA94C1}"/>
              </a:ext>
            </a:extLst>
          </p:cNvPr>
          <p:cNvSpPr txBox="1"/>
          <p:nvPr/>
        </p:nvSpPr>
        <p:spPr>
          <a:xfrm>
            <a:off x="2062866" y="6235033"/>
            <a:ext cx="5274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https://www.youtube.com/watch?v=ocnMTmBh-Hs</a:t>
            </a:r>
          </a:p>
        </p:txBody>
      </p:sp>
    </p:spTree>
    <p:extLst>
      <p:ext uri="{BB962C8B-B14F-4D97-AF65-F5344CB8AC3E}">
        <p14:creationId xmlns:p14="http://schemas.microsoft.com/office/powerpoint/2010/main" val="280948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9147A6-7631-176F-BBFF-9CAD5C786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against red wall">
            <a:extLst>
              <a:ext uri="{FF2B5EF4-FFF2-40B4-BE49-F238E27FC236}">
                <a16:creationId xmlns:a16="http://schemas.microsoft.com/office/drawing/2014/main" id="{EC8DA8F1-BB49-1753-7CC2-9A6695F04E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3" r="1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0326F3E-6744-C449-9D20-3E186D45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4A769-85A8-D377-D132-D66B60D90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317240"/>
            <a:ext cx="9143979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 similar legislation be adopted elsewhere?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AAED595-7CA6-1033-C23E-7AFF78DDC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D0D52F-1161-7451-0AE5-6C97B6A20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7263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1D3EE-0C2E-C760-7951-E108E36E2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346448"/>
            <a:ext cx="7886700" cy="4351338"/>
          </a:xfrm>
        </p:spPr>
        <p:txBody>
          <a:bodyPr/>
          <a:lstStyle/>
          <a:p>
            <a:r>
              <a:rPr lang="en-GB" dirty="0"/>
              <a:t>“What Wales is doing today, the world will do tomorrow”</a:t>
            </a:r>
          </a:p>
          <a:p>
            <a:r>
              <a:rPr lang="en-GB" dirty="0"/>
              <a:t>United Nations, Nikhil Seth, September 2021</a:t>
            </a:r>
          </a:p>
        </p:txBody>
      </p:sp>
      <p:pic>
        <p:nvPicPr>
          <p:cNvPr id="4" name="Online Media 3" title="Lessons on leaving the world better than you found it | Sophie Howe">
            <a:hlinkClick r:id="" action="ppaction://media"/>
            <a:extLst>
              <a:ext uri="{FF2B5EF4-FFF2-40B4-BE49-F238E27FC236}">
                <a16:creationId xmlns:a16="http://schemas.microsoft.com/office/drawing/2014/main" id="{C73A066D-99B1-4AB0-9BDD-562EB85EBF3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2900" y="1936924"/>
            <a:ext cx="8458200" cy="477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5FF92-A7B6-0A76-05EE-C552FB3DC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4A423-A744-D919-AD45-743303F76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Working together to improve wellbeing in Swansea</a:t>
            </a:r>
            <a:endParaRPr lang="en-GB" dirty="0"/>
          </a:p>
          <a:p>
            <a:r>
              <a:rPr lang="en-GB" dirty="0">
                <a:hlinkClick r:id="rId3"/>
              </a:rPr>
              <a:t>Section 20 review </a:t>
            </a:r>
            <a:endParaRPr lang="en-GB" dirty="0"/>
          </a:p>
          <a:p>
            <a:r>
              <a:rPr lang="en-GB" dirty="0"/>
              <a:t>Welsh Government, Wellbeing of Future Generations Act</a:t>
            </a:r>
          </a:p>
          <a:p>
            <a:r>
              <a:rPr lang="en-GB" dirty="0">
                <a:hlinkClick r:id="rId4"/>
              </a:rPr>
              <a:t>Wellbeing of Future Generations Act 2015 legislation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5199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11481</TotalTime>
  <Words>403</Words>
  <Application>Microsoft Office PowerPoint</Application>
  <PresentationFormat>On-screen Show (4:3)</PresentationFormat>
  <Paragraphs>74</Paragraphs>
  <Slides>24</Slides>
  <Notes>0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Wellbeing of Future Generations </vt:lpstr>
      <vt:lpstr>Overview</vt:lpstr>
      <vt:lpstr>What do you already know?</vt:lpstr>
      <vt:lpstr>Purpose </vt:lpstr>
      <vt:lpstr>PowerPoint Presentation</vt:lpstr>
      <vt:lpstr>Key highlights in Wales's SD journey</vt:lpstr>
      <vt:lpstr>PowerPoint Presentation</vt:lpstr>
      <vt:lpstr>What does Wellbeing of Future Generations mean to you?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Swansea wellbeing objectives</vt:lpstr>
      <vt:lpstr>Activity</vt:lpstr>
      <vt:lpstr>PowerPoint Presentation</vt:lpstr>
      <vt:lpstr>Challenges and criticism?</vt:lpstr>
      <vt:lpstr>PowerPoint Presentation</vt:lpstr>
      <vt:lpstr>PowerPoint Presentation</vt:lpstr>
      <vt:lpstr>Should similar legislation be adopted elsewhere?</vt:lpstr>
      <vt:lpstr>PowerPoint Presentation</vt:lpstr>
      <vt:lpstr>Useful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Hopkinson</dc:creator>
  <cp:lastModifiedBy>Lara Hopkinson</cp:lastModifiedBy>
  <cp:revision>5</cp:revision>
  <dcterms:created xsi:type="dcterms:W3CDTF">2025-01-10T12:22:04Z</dcterms:created>
  <dcterms:modified xsi:type="dcterms:W3CDTF">2025-10-10T12:27:04Z</dcterms:modified>
</cp:coreProperties>
</file>