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1"/>
  </p:sldMasterIdLst>
  <p:notesMasterIdLst>
    <p:notesMasterId r:id="rId17"/>
  </p:notesMasterIdLst>
  <p:sldIdLst>
    <p:sldId id="256" r:id="rId2"/>
    <p:sldId id="257" r:id="rId3"/>
    <p:sldId id="258" r:id="rId4"/>
    <p:sldId id="259" r:id="rId5"/>
    <p:sldId id="271" r:id="rId6"/>
    <p:sldId id="260" r:id="rId7"/>
    <p:sldId id="261" r:id="rId8"/>
    <p:sldId id="265" r:id="rId9"/>
    <p:sldId id="266" r:id="rId10"/>
    <p:sldId id="267" r:id="rId11"/>
    <p:sldId id="268" r:id="rId12"/>
    <p:sldId id="269" r:id="rId13"/>
    <p:sldId id="270" r:id="rId14"/>
    <p:sldId id="263"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中度样式 2 - 强调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777" autoAdjust="0"/>
  </p:normalViewPr>
  <p:slideViewPr>
    <p:cSldViewPr snapToGrid="0">
      <p:cViewPr varScale="1">
        <p:scale>
          <a:sx n="76" d="100"/>
          <a:sy n="76" d="100"/>
        </p:scale>
        <p:origin x="946"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FB6231-06B6-448B-BC52-5FB0F3F7BCB9}" type="datetimeFigureOut">
              <a:rPr lang="en-IN" smtClean="0"/>
              <a:t>23-05-2025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91ABDF-EBDE-4B08-B3BA-5C74A3A27E22}"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study focuses on the feasibility study for "</a:t>
            </a:r>
            <a:r>
              <a:rPr lang="en-US" sz="1200" kern="1200" dirty="0" err="1">
                <a:solidFill>
                  <a:schemeClr val="tx1"/>
                </a:solidFill>
                <a:effectLst/>
                <a:latin typeface="+mn-lt"/>
                <a:ea typeface="+mn-ea"/>
                <a:cs typeface="+mn-cs"/>
              </a:rPr>
              <a:t>Croeso</a:t>
            </a:r>
            <a:r>
              <a:rPr lang="en-US" sz="1200" kern="1200" dirty="0">
                <a:solidFill>
                  <a:schemeClr val="tx1"/>
                </a:solidFill>
                <a:effectLst/>
                <a:latin typeface="+mn-lt"/>
                <a:ea typeface="+mn-ea"/>
                <a:cs typeface="+mn-cs"/>
              </a:rPr>
              <a:t> Cymru: A Global Welcome." It is an innovative MICE event idea in support of Visit </a:t>
            </a:r>
            <a:r>
              <a:rPr lang="en-US" sz="1200" kern="1200" dirty="0" err="1">
                <a:solidFill>
                  <a:schemeClr val="tx1"/>
                </a:solidFill>
                <a:effectLst/>
                <a:latin typeface="+mn-lt"/>
                <a:ea typeface="+mn-ea"/>
                <a:cs typeface="+mn-cs"/>
              </a:rPr>
              <a:t>Wales'</a:t>
            </a:r>
            <a:r>
              <a:rPr lang="en-US" sz="1200" kern="1200" dirty="0">
                <a:solidFill>
                  <a:schemeClr val="tx1"/>
                </a:solidFill>
                <a:effectLst/>
                <a:latin typeface="+mn-lt"/>
                <a:ea typeface="+mn-ea"/>
                <a:cs typeface="+mn-cs"/>
              </a:rPr>
              <a:t> 2025 campaign for celebrating the culture and hospitality of Wales. This presentation provides the concept, market research, planning considerations, and financial viability for a 4-day event that will be both a business networking platform and a cultural experience.</a:t>
            </a:r>
            <a:endParaRPr lang="en-IN" dirty="0"/>
          </a:p>
        </p:txBody>
      </p:sp>
      <p:sp>
        <p:nvSpPr>
          <p:cNvPr id="4" name="Slide Number Placeholder 3"/>
          <p:cNvSpPr>
            <a:spLocks noGrp="1"/>
          </p:cNvSpPr>
          <p:nvPr>
            <p:ph type="sldNum" sz="quarter" idx="5"/>
          </p:nvPr>
        </p:nvSpPr>
        <p:spPr/>
        <p:txBody>
          <a:bodyPr/>
          <a:lstStyle/>
          <a:p>
            <a:fld id="{3791ABDF-EBDE-4B08-B3BA-5C74A3A27E22}" type="slidenum">
              <a:rPr lang="en-IN" smtClean="0"/>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event merges the professional objectives of a MICE gathering with cultural immersion. Delegates will experience Welsh culture through food, language, arts, and scenic exploration. Positioned just before summer, this timing supports Visit </a:t>
            </a:r>
            <a:r>
              <a:rPr lang="en-US" sz="1200" kern="1200" dirty="0" err="1">
                <a:solidFill>
                  <a:schemeClr val="tx1"/>
                </a:solidFill>
                <a:effectLst/>
                <a:latin typeface="+mn-lt"/>
                <a:ea typeface="+mn-ea"/>
                <a:cs typeface="+mn-cs"/>
              </a:rPr>
              <a:t>Wales’</a:t>
            </a:r>
            <a:r>
              <a:rPr lang="en-US" sz="1200" kern="1200" dirty="0">
                <a:solidFill>
                  <a:schemeClr val="tx1"/>
                </a:solidFill>
                <a:effectLst/>
                <a:latin typeface="+mn-lt"/>
                <a:ea typeface="+mn-ea"/>
                <a:cs typeface="+mn-cs"/>
              </a:rPr>
              <a:t> goals to boost pre-season tourism. </a:t>
            </a:r>
            <a:endParaRPr lang="en-IN" dirty="0"/>
          </a:p>
        </p:txBody>
      </p:sp>
      <p:sp>
        <p:nvSpPr>
          <p:cNvPr id="4" name="Slide Number Placeholder 3"/>
          <p:cNvSpPr>
            <a:spLocks noGrp="1"/>
          </p:cNvSpPr>
          <p:nvPr>
            <p:ph type="sldNum" sz="quarter" idx="5"/>
          </p:nvPr>
        </p:nvSpPr>
        <p:spPr/>
        <p:txBody>
          <a:bodyPr/>
          <a:lstStyle/>
          <a:p>
            <a:fld id="{3791ABDF-EBDE-4B08-B3BA-5C74A3A27E22}" type="slidenum">
              <a:rPr lang="en-IN" smtClean="0"/>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is to exhibit Welsh hospitality via engaging storytelling. The idea intermingles business and tradition: delegates discover what "</a:t>
            </a:r>
            <a:r>
              <a:rPr lang="en-US" sz="1200" kern="1200" dirty="0" err="1">
                <a:solidFill>
                  <a:schemeClr val="tx1"/>
                </a:solidFill>
                <a:effectLst/>
                <a:latin typeface="+mn-lt"/>
                <a:ea typeface="+mn-ea"/>
                <a:cs typeface="+mn-cs"/>
              </a:rPr>
              <a:t>Croeso</a:t>
            </a:r>
            <a:r>
              <a:rPr lang="en-US" sz="1200" kern="1200" dirty="0">
                <a:solidFill>
                  <a:schemeClr val="tx1"/>
                </a:solidFill>
                <a:effectLst/>
                <a:latin typeface="+mn-lt"/>
                <a:ea typeface="+mn-ea"/>
                <a:cs typeface="+mn-cs"/>
              </a:rPr>
              <a:t>" means in real time and establish relationships with locals while indulging in traditional Welsh living. It serves the aims of tourism as well as trade, and reflects the trend worldwide towards rich, slow, and cultural holidays.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791ABDF-EBDE-4B08-B3BA-5C74A3A27E22}" type="slidenum">
              <a:rPr lang="en-IN" smtClean="0"/>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is a clear increasing demand worldwide for heritage and cultural tourism, as reflected by recent UNWTO publications. Both consumers and professionals alike are increasingly interested in experiences that promise local authenticity, narrative, and place-depth. Wales, with its distinct language, scenery, and culture, is well placed to address this demand. But it remains comparatively underused in the MICE tourism sector, which is an opportunity in a strategic sense. As opposed to long-standing events such as the National Eisteddfod or Hay Festival, which target local audiences, "</a:t>
            </a:r>
            <a:r>
              <a:rPr lang="en-US" sz="1200" kern="1200" dirty="0" err="1">
                <a:solidFill>
                  <a:schemeClr val="tx1"/>
                </a:solidFill>
                <a:effectLst/>
                <a:latin typeface="+mn-lt"/>
                <a:ea typeface="+mn-ea"/>
                <a:cs typeface="+mn-cs"/>
              </a:rPr>
              <a:t>Croeso</a:t>
            </a:r>
            <a:r>
              <a:rPr lang="en-US" sz="1200" kern="1200" dirty="0">
                <a:solidFill>
                  <a:schemeClr val="tx1"/>
                </a:solidFill>
                <a:effectLst/>
                <a:latin typeface="+mn-lt"/>
                <a:ea typeface="+mn-ea"/>
                <a:cs typeface="+mn-cs"/>
              </a:rPr>
              <a:t> Cymru: A Global Welcome" is designed specifically for international MICE delegates. This combination of business networking and cultural experience provides the event with a unique competitive edge, providing something both genuine and commercially relevant.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791ABDF-EBDE-4B08-B3BA-5C74A3A27E22}" type="slidenum">
              <a:rPr lang="en-IN" smtClean="0"/>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strength of this event is that it aligns with Visit </a:t>
            </a:r>
            <a:r>
              <a:rPr lang="en-US" sz="1200" kern="1200" dirty="0" err="1">
                <a:solidFill>
                  <a:schemeClr val="tx1"/>
                </a:solidFill>
                <a:effectLst/>
                <a:latin typeface="+mn-lt"/>
                <a:ea typeface="+mn-ea"/>
                <a:cs typeface="+mn-cs"/>
              </a:rPr>
              <a:t>Wales'</a:t>
            </a:r>
            <a:r>
              <a:rPr lang="en-US" sz="1200" kern="1200" dirty="0">
                <a:solidFill>
                  <a:schemeClr val="tx1"/>
                </a:solidFill>
                <a:effectLst/>
                <a:latin typeface="+mn-lt"/>
                <a:ea typeface="+mn-ea"/>
                <a:cs typeface="+mn-cs"/>
              </a:rPr>
              <a:t> strategic objectives. Portmeirion provides exclusivity and authenticity. Rural access is a limited weakness, but it will offset this through direct transfers. However, focusing on logistical challenge and weather condition is essential, otherwise it could negatively influence attendance.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791ABDF-EBDE-4B08-B3BA-5C74A3A27E22}" type="slidenum">
              <a:rPr lang="en-IN" smtClean="0"/>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Featuring boutique lodging, charming gardens, and adaptable event spaces perfect for keynotes, workshops, and performances,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Portmeirion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Village is a visually appealing and culturally dynamic location. It provides a unique, engrossing environment that perfectly complements the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theme and place feeling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Krich</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Rajprasit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2022). Employing capable, multilingual event staff who speak both English and Welsh, together with AV engineers, chefs who are experienced in traditional Welsh cookery, and cultural facilitators to oversee events, will be essential to the success of operations.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791ABDF-EBDE-4B08-B3BA-5C74A3A27E22}" type="slidenum">
              <a:rPr lang="en-IN" smtClean="0"/>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three-day program combines professional networking with cultural immersion. Keynote addresses, breakout sessions, heritage excursions, and traditional Welsh entertainment are among the events. It is set in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Portmeirion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in keeping with the "Year of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2025" concept, creates a distinctive MICE experience by showcasing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Wales'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identity through local artisans, music, and gastronomy.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791ABDF-EBDE-4B08-B3BA-5C74A3A27E22}" type="slidenum">
              <a:rPr lang="en-IN" smtClean="0"/>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marketing strategy will leverage digital, traditional, and experiential channels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Tarabasz</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2024). The project manager of the music festival collaborates with Visit Wales to maximize messaging and participate in travel expos to gain early momentum. Influencer partnerships and PR campaigns will provide international exposure, and our exclusivity and location provide natural appeal.</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791ABDF-EBDE-4B08-B3BA-5C74A3A27E22}" type="slidenum">
              <a:rPr lang="en-IN" smtClean="0"/>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order to ensure a top-notch and immersive MICE experience in line with the Year of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2025, the event is expected to cost £80,000 in total, which includes important areas like venue rental (£25,000), catering (£15,000), marketing (£10,000), staffing (£8,000), transportation (£5,000), AV and décor (£7,000), and guest packages (£10,000).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791ABDF-EBDE-4B08-B3BA-5C74A3A27E22}" type="slidenum">
              <a:rPr lang="en-IN" smtClean="0"/>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event will have 100 international delegates paying £500 each. We will also have revenue from sponsors, Welsh food and tourism brands, and public funding from Visit Wales. This guarantees no deficit, while also maximizing reach and promotional impact for local businesses and attractions.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791ABDF-EBDE-4B08-B3BA-5C74A3A27E22}" type="slidenum">
              <a:rPr lang="en-IN" smtClean="0"/>
              <a:t>12</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short,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Cymru: A Global Welcome" is a strategically aligned, financially viable, and operationally feasible event. It furthers Visit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Wales'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vision by embracing international professionals into the very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center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of Welsh culture. It provides both short-term value and long-term effect for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Wales'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international tourism reputation. To provide a top-notch and immersive MICE experience in keeping with the Year of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2025, the event is expected to cost £80,000 in total.</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791ABDF-EBDE-4B08-B3BA-5C74A3A27E22}" type="slidenum">
              <a:rPr lang="en-IN" smtClean="0"/>
              <a:t>13</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791ABDF-EBDE-4B08-B3BA-5C74A3A27E22}" type="slidenum">
              <a:rPr lang="en-IN" smtClean="0"/>
              <a:t>14</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5/23/2025</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81933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86948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14388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09507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23238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63224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5/23/2025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79204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0413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64710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19296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32650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81381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936626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071637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57392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493762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34185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5/23/2025</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117631099"/>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FEASIBILITY STUDY: "CROESO CYMRU: A GLOBAL WELCOME"</a:t>
            </a:r>
            <a:endParaRPr lang="en-IN" dirty="0"/>
          </a:p>
        </p:txBody>
      </p:sp>
      <p:sp>
        <p:nvSpPr>
          <p:cNvPr id="3" name="Subtitle 2"/>
          <p:cNvSpPr>
            <a:spLocks noGrp="1"/>
          </p:cNvSpPr>
          <p:nvPr>
            <p:ph type="subTitle" idx="1"/>
          </p:nvPr>
        </p:nvSpPr>
        <p:spPr/>
        <p:txBody>
          <a:bodyPr/>
          <a:lstStyle/>
          <a:p>
            <a:r>
              <a:rPr lang="en-US" dirty="0"/>
              <a:t>STUDENT Name: DIANA VUKOV</a:t>
            </a:r>
          </a:p>
          <a:p>
            <a:r>
              <a:rPr lang="en-US" dirty="0"/>
              <a:t>STUDENT ID: 2234549</a:t>
            </a:r>
          </a:p>
          <a:p>
            <a:r>
              <a:rPr lang="en-US"/>
              <a:t>LECTURER: CHRISTOPHER WILKIN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5601" y="302387"/>
            <a:ext cx="7729728" cy="1188720"/>
          </a:xfrm>
        </p:spPr>
        <p:style>
          <a:lnRef idx="1">
            <a:schemeClr val="accent2"/>
          </a:lnRef>
          <a:fillRef idx="2">
            <a:schemeClr val="accent2"/>
          </a:fillRef>
          <a:effectRef idx="1">
            <a:schemeClr val="accent2"/>
          </a:effectRef>
          <a:fontRef idx="minor">
            <a:schemeClr val="dk1"/>
          </a:fontRef>
        </p:style>
        <p:txBody>
          <a:bodyPr/>
          <a:lstStyle/>
          <a:p>
            <a:r>
              <a:rPr lang="en-US" b="1" dirty="0"/>
              <a:t>Introduction</a:t>
            </a:r>
            <a:r>
              <a:rPr lang="en-US" dirty="0"/>
              <a:t> </a:t>
            </a:r>
            <a:endParaRPr lang="en-IN" dirty="0"/>
          </a:p>
        </p:txBody>
      </p:sp>
      <p:sp>
        <p:nvSpPr>
          <p:cNvPr id="3" name="Content Placeholder 2"/>
          <p:cNvSpPr>
            <a:spLocks noGrp="1"/>
          </p:cNvSpPr>
          <p:nvPr>
            <p:ph idx="1"/>
          </p:nvPr>
        </p:nvSpPr>
        <p:spPr>
          <a:xfrm>
            <a:off x="802386" y="2466594"/>
            <a:ext cx="6027039" cy="3101983"/>
          </a:xfrm>
        </p:spPr>
        <p:txBody>
          <a:bodyPr anchor="ctr">
            <a:normAutofit fontScale="92500" lnSpcReduction="20000"/>
          </a:bodyPr>
          <a:lstStyle/>
          <a:p>
            <a:pPr lvl="0" algn="just">
              <a:lnSpc>
                <a:spcPct val="150000"/>
              </a:lnSpc>
            </a:pPr>
            <a:r>
              <a:rPr lang="en-US" dirty="0"/>
              <a:t>The event concept is Visit </a:t>
            </a:r>
            <a:r>
              <a:rPr lang="en-US" dirty="0" err="1"/>
              <a:t>Wales'</a:t>
            </a:r>
            <a:r>
              <a:rPr lang="en-US" dirty="0"/>
              <a:t> "Year of </a:t>
            </a:r>
            <a:r>
              <a:rPr lang="en-US" dirty="0" err="1"/>
              <a:t>Croeso</a:t>
            </a:r>
            <a:r>
              <a:rPr lang="en-US" dirty="0"/>
              <a:t> 2025" (Visit Wales, 2025)</a:t>
            </a:r>
            <a:endParaRPr lang="en-IN" dirty="0"/>
          </a:p>
          <a:p>
            <a:pPr lvl="0" algn="just">
              <a:lnSpc>
                <a:spcPct val="150000"/>
              </a:lnSpc>
            </a:pPr>
            <a:r>
              <a:rPr lang="en-US" dirty="0"/>
              <a:t>It aims to promote Wales as a tourist destination by showing its unique cultural heritage</a:t>
            </a:r>
            <a:endParaRPr lang="en-IN" dirty="0"/>
          </a:p>
          <a:p>
            <a:pPr lvl="0" algn="just">
              <a:lnSpc>
                <a:spcPct val="150000"/>
              </a:lnSpc>
            </a:pPr>
            <a:r>
              <a:rPr lang="en-US" dirty="0"/>
              <a:t>The location is Portmeirion Village, North Wales, June 2025</a:t>
            </a:r>
            <a:endParaRPr lang="en-IN" dirty="0"/>
          </a:p>
        </p:txBody>
      </p:sp>
      <p:pic>
        <p:nvPicPr>
          <p:cNvPr id="2050" name="Picture 2" descr="Year of Croeso: Weather-Proofing Fund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7836" y="2954967"/>
            <a:ext cx="4777129" cy="17832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5601" y="302387"/>
            <a:ext cx="7729728" cy="1188720"/>
          </a:xfrm>
        </p:spPr>
        <p:style>
          <a:lnRef idx="1">
            <a:schemeClr val="accent2"/>
          </a:lnRef>
          <a:fillRef idx="2">
            <a:schemeClr val="accent2"/>
          </a:fillRef>
          <a:effectRef idx="1">
            <a:schemeClr val="accent2"/>
          </a:effectRef>
          <a:fontRef idx="minor">
            <a:schemeClr val="dk1"/>
          </a:fontRef>
        </p:style>
        <p:txBody>
          <a:bodyPr/>
          <a:lstStyle/>
          <a:p>
            <a:r>
              <a:rPr lang="en-US" b="1" dirty="0"/>
              <a:t>Event Overview</a:t>
            </a:r>
            <a:endParaRPr lang="en-IN" b="1" dirty="0"/>
          </a:p>
        </p:txBody>
      </p:sp>
      <p:sp>
        <p:nvSpPr>
          <p:cNvPr id="3" name="Content Placeholder 2"/>
          <p:cNvSpPr>
            <a:spLocks noGrp="1"/>
          </p:cNvSpPr>
          <p:nvPr>
            <p:ph idx="1"/>
          </p:nvPr>
        </p:nvSpPr>
        <p:spPr>
          <a:xfrm>
            <a:off x="802386" y="1864659"/>
            <a:ext cx="6285708" cy="4422587"/>
          </a:xfrm>
        </p:spPr>
        <p:txBody>
          <a:bodyPr>
            <a:normAutofit fontScale="92500"/>
          </a:bodyPr>
          <a:lstStyle/>
          <a:p>
            <a:pPr lvl="0" algn="just">
              <a:lnSpc>
                <a:spcPct val="150000"/>
              </a:lnSpc>
            </a:pPr>
            <a:r>
              <a:rPr lang="en-US" dirty="0"/>
              <a:t>The event includes A 4-day hybrid conference and incentive retreat celebrating Welsh culture (Visit Wales, 2024)</a:t>
            </a:r>
            <a:endParaRPr lang="en-IN" dirty="0"/>
          </a:p>
          <a:p>
            <a:pPr lvl="0" algn="just">
              <a:lnSpc>
                <a:spcPct val="150000"/>
              </a:lnSpc>
            </a:pPr>
            <a:r>
              <a:rPr lang="en-US" dirty="0"/>
              <a:t>It aims at international delegates with an emphasis on real experiences (Gov. Wales, 2025)</a:t>
            </a:r>
            <a:endParaRPr lang="en-IN" dirty="0"/>
          </a:p>
          <a:p>
            <a:pPr lvl="0" algn="just">
              <a:lnSpc>
                <a:spcPct val="150000"/>
              </a:lnSpc>
            </a:pPr>
            <a:r>
              <a:rPr lang="en-US" dirty="0"/>
              <a:t>The key features include immersive experience, local cuisine, and cultural performance. </a:t>
            </a:r>
            <a:endParaRPr lang="en-IN" dirty="0"/>
          </a:p>
          <a:p>
            <a:endParaRPr lang="en-IN" dirty="0"/>
          </a:p>
        </p:txBody>
      </p:sp>
      <p:pic>
        <p:nvPicPr>
          <p:cNvPr id="3074" name="Picture 2" descr="Year of Croeso - adeo Travel: tailor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7722" y="2557462"/>
            <a:ext cx="3870508" cy="25756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5601" y="302387"/>
            <a:ext cx="7729728" cy="1188720"/>
          </a:xfrm>
        </p:spPr>
        <p:style>
          <a:lnRef idx="1">
            <a:schemeClr val="accent2"/>
          </a:lnRef>
          <a:fillRef idx="2">
            <a:schemeClr val="accent2"/>
          </a:fillRef>
          <a:effectRef idx="1">
            <a:schemeClr val="accent2"/>
          </a:effectRef>
          <a:fontRef idx="minor">
            <a:schemeClr val="dk1"/>
          </a:fontRef>
        </p:style>
        <p:txBody>
          <a:bodyPr/>
          <a:lstStyle/>
          <a:p>
            <a:r>
              <a:rPr lang="en-US" b="1" dirty="0"/>
              <a:t>Event Objectives &amp; Concept</a:t>
            </a:r>
            <a:endParaRPr lang="en-IN" b="1" dirty="0"/>
          </a:p>
        </p:txBody>
      </p:sp>
      <p:sp>
        <p:nvSpPr>
          <p:cNvPr id="3" name="Content Placeholder 2"/>
          <p:cNvSpPr>
            <a:spLocks noGrp="1"/>
          </p:cNvSpPr>
          <p:nvPr>
            <p:ph idx="1"/>
          </p:nvPr>
        </p:nvSpPr>
        <p:spPr>
          <a:xfrm>
            <a:off x="945821" y="1713558"/>
            <a:ext cx="6213991" cy="4968136"/>
          </a:xfrm>
        </p:spPr>
        <p:txBody>
          <a:bodyPr>
            <a:normAutofit/>
          </a:bodyPr>
          <a:lstStyle/>
          <a:p>
            <a:pPr lvl="0" algn="just">
              <a:lnSpc>
                <a:spcPct val="150000"/>
              </a:lnSpc>
            </a:pPr>
            <a:r>
              <a:rPr lang="en-US" dirty="0"/>
              <a:t>Promote “</a:t>
            </a:r>
            <a:r>
              <a:rPr lang="en-US" dirty="0" err="1"/>
              <a:t>Croeso</a:t>
            </a:r>
            <a:r>
              <a:rPr lang="en-US" dirty="0"/>
              <a:t>” (Welcome) by immersing visitors in Welsh heritage </a:t>
            </a:r>
            <a:endParaRPr lang="en-IN" dirty="0"/>
          </a:p>
          <a:p>
            <a:pPr lvl="0" algn="just">
              <a:lnSpc>
                <a:spcPct val="150000"/>
              </a:lnSpc>
            </a:pPr>
            <a:r>
              <a:rPr lang="en-US" dirty="0"/>
              <a:t>Create a networking platform for world tourism experts and share the cultural heritage </a:t>
            </a:r>
            <a:r>
              <a:rPr lang="en-IN" dirty="0"/>
              <a:t>(</a:t>
            </a:r>
            <a:r>
              <a:rPr lang="en-IN" dirty="0" err="1"/>
              <a:t>Skublewska</a:t>
            </a:r>
            <a:r>
              <a:rPr lang="en-IN" dirty="0"/>
              <a:t>-Paszkowska et al., 2022)</a:t>
            </a:r>
          </a:p>
          <a:p>
            <a:pPr lvl="0" algn="just">
              <a:lnSpc>
                <a:spcPct val="150000"/>
              </a:lnSpc>
            </a:pPr>
            <a:r>
              <a:rPr lang="en-US" dirty="0"/>
              <a:t>Facilitate sustainable, experiential tourism throughout Welsh regions </a:t>
            </a:r>
            <a:endParaRPr lang="en-IN" dirty="0"/>
          </a:p>
          <a:p>
            <a:endParaRPr lang="en-IN" dirty="0"/>
          </a:p>
        </p:txBody>
      </p:sp>
      <p:pic>
        <p:nvPicPr>
          <p:cNvPr id="4098" name="Picture 2" descr="Croeso 2025 in association with Tomato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3126" y="2763758"/>
            <a:ext cx="3906488" cy="2208015"/>
          </a:xfrm>
          <a:prstGeom prst="rect">
            <a:avLst/>
          </a:prstGeom>
          <a:ln>
            <a:solidFill>
              <a:schemeClr val="accent1"/>
            </a:solid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r>
              <a:rPr lang="en-IN" dirty="0"/>
              <a:t>Target Market Analysis</a:t>
            </a:r>
          </a:p>
        </p:txBody>
      </p:sp>
      <p:sp>
        <p:nvSpPr>
          <p:cNvPr id="3" name="Content Placeholder 2"/>
          <p:cNvSpPr>
            <a:spLocks noGrp="1"/>
          </p:cNvSpPr>
          <p:nvPr>
            <p:ph idx="1"/>
          </p:nvPr>
        </p:nvSpPr>
        <p:spPr>
          <a:xfrm>
            <a:off x="1135343" y="2791325"/>
            <a:ext cx="5708532" cy="3101983"/>
          </a:xfrm>
        </p:spPr>
        <p:txBody>
          <a:bodyPr anchor="ctr">
            <a:normAutofit fontScale="92500" lnSpcReduction="20000"/>
          </a:bodyPr>
          <a:lstStyle/>
          <a:p>
            <a:pPr algn="just">
              <a:lnSpc>
                <a:spcPct val="150000"/>
              </a:lnSpc>
            </a:pPr>
            <a:r>
              <a:rPr lang="en-IN" dirty="0"/>
              <a:t>International tour operators, cultural travel media, and MICE specialists</a:t>
            </a:r>
          </a:p>
          <a:p>
            <a:pPr algn="just">
              <a:lnSpc>
                <a:spcPct val="150000"/>
              </a:lnSpc>
            </a:pPr>
            <a:r>
              <a:rPr lang="en-IN" dirty="0"/>
              <a:t>Fascinate culturally inquisitive delegates from the US, Europe, and Asia (</a:t>
            </a:r>
            <a:r>
              <a:rPr lang="en-IN" dirty="0" err="1"/>
              <a:t>Avrahram</a:t>
            </a:r>
            <a:r>
              <a:rPr lang="en-IN" dirty="0"/>
              <a:t>, 2018)</a:t>
            </a:r>
          </a:p>
          <a:p>
            <a:pPr algn="just">
              <a:lnSpc>
                <a:spcPct val="150000"/>
              </a:lnSpc>
            </a:pPr>
            <a:r>
              <a:rPr lang="en-IN" dirty="0"/>
              <a:t>Local communities and cultural enthusiasts (Deardorff, 2023)</a:t>
            </a:r>
          </a:p>
        </p:txBody>
      </p:sp>
      <p:pic>
        <p:nvPicPr>
          <p:cNvPr id="4" name="Picture 3"/>
          <p:cNvPicPr>
            <a:picLocks noChangeAspect="1"/>
          </p:cNvPicPr>
          <p:nvPr/>
        </p:nvPicPr>
        <p:blipFill>
          <a:blip r:embed="rId2"/>
          <a:stretch>
            <a:fillRect/>
          </a:stretch>
        </p:blipFill>
        <p:spPr>
          <a:xfrm>
            <a:off x="8109864" y="2562270"/>
            <a:ext cx="3515654" cy="323019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5601" y="302387"/>
            <a:ext cx="7729728" cy="1188720"/>
          </a:xfrm>
        </p:spPr>
        <p:style>
          <a:lnRef idx="1">
            <a:schemeClr val="accent2"/>
          </a:lnRef>
          <a:fillRef idx="2">
            <a:schemeClr val="accent2"/>
          </a:fillRef>
          <a:effectRef idx="1">
            <a:schemeClr val="accent2"/>
          </a:effectRef>
          <a:fontRef idx="minor">
            <a:schemeClr val="dk1"/>
          </a:fontRef>
        </p:style>
        <p:txBody>
          <a:bodyPr/>
          <a:lstStyle/>
          <a:p>
            <a:r>
              <a:rPr lang="en-US" b="1" dirty="0"/>
              <a:t>Market Demand &amp; Competition</a:t>
            </a:r>
            <a:endParaRPr lang="en-IN" b="1" dirty="0"/>
          </a:p>
        </p:txBody>
      </p:sp>
      <p:sp>
        <p:nvSpPr>
          <p:cNvPr id="3" name="Content Placeholder 2"/>
          <p:cNvSpPr>
            <a:spLocks noGrp="1"/>
          </p:cNvSpPr>
          <p:nvPr>
            <p:ph idx="1"/>
          </p:nvPr>
        </p:nvSpPr>
        <p:spPr>
          <a:xfrm>
            <a:off x="802386" y="2466594"/>
            <a:ext cx="6027039" cy="3101983"/>
          </a:xfrm>
        </p:spPr>
        <p:txBody>
          <a:bodyPr anchor="ctr">
            <a:normAutofit fontScale="92500" lnSpcReduction="20000"/>
          </a:bodyPr>
          <a:lstStyle/>
          <a:p>
            <a:pPr lvl="0" algn="just">
              <a:lnSpc>
                <a:spcPct val="150000"/>
              </a:lnSpc>
            </a:pPr>
            <a:r>
              <a:rPr lang="en-US" dirty="0"/>
              <a:t>Good interest in heritage and cultural events globally (UNWTO insights) </a:t>
            </a:r>
            <a:endParaRPr lang="en-IN" dirty="0"/>
          </a:p>
          <a:p>
            <a:pPr lvl="0" algn="just">
              <a:lnSpc>
                <a:spcPct val="150000"/>
              </a:lnSpc>
            </a:pPr>
            <a:r>
              <a:rPr lang="en-US" dirty="0"/>
              <a:t>Increased tourism in recent years has also increased the demand (Evans, 2020)</a:t>
            </a:r>
            <a:endParaRPr lang="en-IN" dirty="0"/>
          </a:p>
          <a:p>
            <a:pPr lvl="0" algn="just">
              <a:lnSpc>
                <a:spcPct val="150000"/>
              </a:lnSpc>
            </a:pPr>
            <a:r>
              <a:rPr lang="en-US" dirty="0"/>
              <a:t>Opponents can include larger UK events and cultural exhibitions (</a:t>
            </a:r>
            <a:r>
              <a:rPr lang="en-US" dirty="0" err="1"/>
              <a:t>Finkrl</a:t>
            </a:r>
            <a:r>
              <a:rPr lang="en-US" dirty="0"/>
              <a:t> and Platt, 2020)</a:t>
            </a:r>
            <a:endParaRPr lang="en-IN" dirty="0"/>
          </a:p>
        </p:txBody>
      </p:sp>
      <p:pic>
        <p:nvPicPr>
          <p:cNvPr id="5122" name="Picture 2" descr="North Wales organisations join together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537" y="2242187"/>
            <a:ext cx="3326390" cy="332639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4641" y="261747"/>
            <a:ext cx="7729728" cy="1188720"/>
          </a:xfrm>
        </p:spPr>
        <p:style>
          <a:lnRef idx="1">
            <a:schemeClr val="accent2"/>
          </a:lnRef>
          <a:fillRef idx="2">
            <a:schemeClr val="accent2"/>
          </a:fillRef>
          <a:effectRef idx="1">
            <a:schemeClr val="accent2"/>
          </a:effectRef>
          <a:fontRef idx="minor">
            <a:schemeClr val="dk1"/>
          </a:fontRef>
        </p:style>
        <p:txBody>
          <a:bodyPr/>
          <a:lstStyle/>
          <a:p>
            <a:r>
              <a:rPr lang="en-US" b="1" dirty="0"/>
              <a:t>Situational &amp; SWOT Analysis</a:t>
            </a:r>
            <a:endParaRPr lang="en-IN" b="1"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757191347"/>
              </p:ext>
            </p:extLst>
          </p:nvPr>
        </p:nvGraphicFramePr>
        <p:xfrm>
          <a:off x="680720" y="1895666"/>
          <a:ext cx="10779760" cy="4435730"/>
        </p:xfrm>
        <a:graphic>
          <a:graphicData uri="http://schemas.openxmlformats.org/drawingml/2006/table">
            <a:tbl>
              <a:tblPr firstRow="1" firstCol="1" bandRow="1">
                <a:tableStyleId>{17292A2E-F333-43FB-9621-5CBBE7FDCDCB}</a:tableStyleId>
              </a:tblPr>
              <a:tblGrid>
                <a:gridCol w="5389296">
                  <a:extLst>
                    <a:ext uri="{9D8B030D-6E8A-4147-A177-3AD203B41FA5}">
                      <a16:colId xmlns:a16="http://schemas.microsoft.com/office/drawing/2014/main" val="20000"/>
                    </a:ext>
                  </a:extLst>
                </a:gridCol>
                <a:gridCol w="5390464">
                  <a:extLst>
                    <a:ext uri="{9D8B030D-6E8A-4147-A177-3AD203B41FA5}">
                      <a16:colId xmlns:a16="http://schemas.microsoft.com/office/drawing/2014/main" val="20001"/>
                    </a:ext>
                  </a:extLst>
                </a:gridCol>
              </a:tblGrid>
              <a:tr h="1932527">
                <a:tc>
                  <a:txBody>
                    <a:bodyPr/>
                    <a:lstStyle/>
                    <a:p>
                      <a:pPr marL="0" marR="0" algn="ctr">
                        <a:lnSpc>
                          <a:spcPct val="150000"/>
                        </a:lnSpc>
                        <a:buNone/>
                      </a:pPr>
                      <a:r>
                        <a:rPr lang="en-US" sz="1800" dirty="0">
                          <a:effectLst/>
                        </a:rPr>
                        <a:t>Strengths</a:t>
                      </a:r>
                      <a:endParaRPr lang="en-IN" sz="1800" dirty="0">
                        <a:effectLst/>
                      </a:endParaRPr>
                    </a:p>
                    <a:p>
                      <a:pPr marL="342900" marR="0" lvl="0" indent="-342900" algn="just">
                        <a:lnSpc>
                          <a:spcPct val="150000"/>
                        </a:lnSpc>
                        <a:buFont typeface="Symbol" panose="05050102010706020507" pitchFamily="18" charset="2"/>
                        <a:buChar char=""/>
                      </a:pPr>
                      <a:r>
                        <a:rPr lang="en-US" sz="1800" dirty="0">
                          <a:effectLst/>
                        </a:rPr>
                        <a:t>Genuine location</a:t>
                      </a:r>
                      <a:endParaRPr lang="en-IN" sz="1800" dirty="0">
                        <a:effectLst/>
                      </a:endParaRPr>
                    </a:p>
                    <a:p>
                      <a:pPr marL="342900" marR="0" lvl="0" indent="-342900" algn="just">
                        <a:lnSpc>
                          <a:spcPct val="150000"/>
                        </a:lnSpc>
                        <a:buFont typeface="Symbol" panose="05050102010706020507" pitchFamily="18" charset="2"/>
                        <a:buChar char=""/>
                      </a:pPr>
                      <a:r>
                        <a:rPr lang="en-US" sz="1800" dirty="0">
                          <a:effectLst/>
                        </a:rPr>
                        <a:t>robust national branding</a:t>
                      </a:r>
                      <a:endParaRPr lang="en-IN" sz="1800" dirty="0">
                        <a:effectLst/>
                      </a:endParaRPr>
                    </a:p>
                    <a:p>
                      <a:pPr marL="342900" marR="0" lvl="0" indent="-342900" algn="just">
                        <a:lnSpc>
                          <a:spcPct val="150000"/>
                        </a:lnSpc>
                        <a:buFont typeface="Symbol" panose="05050102010706020507" pitchFamily="18" charset="2"/>
                        <a:buChar char=""/>
                      </a:pPr>
                      <a:r>
                        <a:rPr lang="en-US" sz="1800" dirty="0">
                          <a:effectLst/>
                        </a:rPr>
                        <a:t>Growing demand </a:t>
                      </a:r>
                      <a:r>
                        <a:rPr lang="en-IN" sz="1800" dirty="0">
                          <a:effectLst/>
                        </a:rPr>
                        <a:t>(Perry,  Ager and </a:t>
                      </a:r>
                      <a:r>
                        <a:rPr lang="en-IN" sz="1800" dirty="0" err="1">
                          <a:effectLst/>
                        </a:rPr>
                        <a:t>Sitas</a:t>
                      </a:r>
                      <a:r>
                        <a:rPr lang="en-IN" sz="1800" dirty="0">
                          <a:effectLst/>
                        </a:rPr>
                        <a:t>, 2019)</a:t>
                      </a:r>
                    </a:p>
                    <a:p>
                      <a:pPr marL="342900" marR="0" lvl="0" indent="-342900" algn="just">
                        <a:lnSpc>
                          <a:spcPct val="150000"/>
                        </a:lnSpc>
                        <a:buFont typeface="Symbol" panose="05050102010706020507" pitchFamily="18" charset="2"/>
                        <a:buChar char=""/>
                      </a:pPr>
                      <a:r>
                        <a:rPr lang="en-US" sz="1800" dirty="0">
                          <a:effectLst/>
                        </a:rPr>
                        <a:t>Rich culture </a:t>
                      </a:r>
                      <a:endParaRPr lang="en-IN" sz="1800" b="0" dirty="0">
                        <a:effectLst/>
                        <a:latin typeface="Times New Roman" panose="02020603050405020304" pitchFamily="18" charset="0"/>
                        <a:ea typeface="Arial" panose="020B0604020202020204" pitchFamily="34" charset="0"/>
                        <a:cs typeface="Arial" panose="020B0604020202020204" pitchFamily="34" charset="0"/>
                      </a:endParaRPr>
                    </a:p>
                  </a:txBody>
                  <a:tcPr marL="65942" marR="65942" marT="0" marB="0"/>
                </a:tc>
                <a:tc>
                  <a:txBody>
                    <a:bodyPr/>
                    <a:lstStyle/>
                    <a:p>
                      <a:pPr marL="0" marR="0" algn="ctr">
                        <a:lnSpc>
                          <a:spcPct val="150000"/>
                        </a:lnSpc>
                        <a:buNone/>
                      </a:pPr>
                      <a:r>
                        <a:rPr lang="en-US" sz="1800" dirty="0">
                          <a:effectLst/>
                        </a:rPr>
                        <a:t>Weaknesses</a:t>
                      </a:r>
                      <a:endParaRPr lang="en-IN" sz="1800" dirty="0">
                        <a:effectLst/>
                      </a:endParaRPr>
                    </a:p>
                    <a:p>
                      <a:pPr marL="342900" marR="0" lvl="0" indent="-342900" algn="just">
                        <a:lnSpc>
                          <a:spcPct val="150000"/>
                        </a:lnSpc>
                        <a:buFont typeface="Symbol" panose="05050102010706020507" pitchFamily="18" charset="2"/>
                        <a:buChar char=""/>
                      </a:pPr>
                      <a:r>
                        <a:rPr lang="en-US" sz="1800" dirty="0">
                          <a:effectLst/>
                        </a:rPr>
                        <a:t>Rural setting </a:t>
                      </a:r>
                      <a:endParaRPr lang="en-IN" sz="1800" dirty="0">
                        <a:effectLst/>
                      </a:endParaRPr>
                    </a:p>
                    <a:p>
                      <a:pPr marL="342900" marR="0" lvl="0" indent="-342900" algn="just">
                        <a:lnSpc>
                          <a:spcPct val="150000"/>
                        </a:lnSpc>
                        <a:buFont typeface="Symbol" panose="05050102010706020507" pitchFamily="18" charset="2"/>
                        <a:buChar char=""/>
                      </a:pPr>
                      <a:r>
                        <a:rPr lang="en-US" sz="1800" dirty="0">
                          <a:effectLst/>
                        </a:rPr>
                        <a:t>Restricts public transport access</a:t>
                      </a:r>
                      <a:endParaRPr lang="en-IN" sz="1800" dirty="0">
                        <a:effectLst/>
                      </a:endParaRPr>
                    </a:p>
                    <a:p>
                      <a:pPr marL="342900" marR="0" lvl="0" indent="-342900" algn="just">
                        <a:lnSpc>
                          <a:spcPct val="150000"/>
                        </a:lnSpc>
                        <a:buFont typeface="Symbol" panose="05050102010706020507" pitchFamily="18" charset="2"/>
                        <a:buChar char=""/>
                      </a:pPr>
                      <a:r>
                        <a:rPr lang="en-US" sz="1800" dirty="0">
                          <a:effectLst/>
                        </a:rPr>
                        <a:t>Logistical challenges</a:t>
                      </a:r>
                      <a:endParaRPr lang="en-IN" sz="1800" b="0" dirty="0">
                        <a:effectLst/>
                        <a:latin typeface="Times New Roman" panose="02020603050405020304" pitchFamily="18" charset="0"/>
                        <a:ea typeface="Arial" panose="020B0604020202020204" pitchFamily="34" charset="0"/>
                        <a:cs typeface="Arial" panose="020B0604020202020204" pitchFamily="34" charset="0"/>
                      </a:endParaRPr>
                    </a:p>
                  </a:txBody>
                  <a:tcPr marL="65942" marR="65942" marT="0" marB="0"/>
                </a:tc>
                <a:extLst>
                  <a:ext uri="{0D108BD9-81ED-4DB2-BD59-A6C34878D82A}">
                    <a16:rowId xmlns:a16="http://schemas.microsoft.com/office/drawing/2014/main" val="10000"/>
                  </a:ext>
                </a:extLst>
              </a:tr>
              <a:tr h="1932527">
                <a:tc>
                  <a:txBody>
                    <a:bodyPr/>
                    <a:lstStyle/>
                    <a:p>
                      <a:pPr marL="0" marR="0" algn="ctr">
                        <a:lnSpc>
                          <a:spcPct val="150000"/>
                        </a:lnSpc>
                        <a:buNone/>
                      </a:pPr>
                      <a:r>
                        <a:rPr lang="en-US" sz="1800">
                          <a:effectLst/>
                        </a:rPr>
                        <a:t>Opportunities</a:t>
                      </a:r>
                      <a:endParaRPr lang="en-IN" sz="1800">
                        <a:effectLst/>
                      </a:endParaRPr>
                    </a:p>
                    <a:p>
                      <a:pPr marL="342900" marR="0" lvl="0" indent="-342900" algn="just">
                        <a:lnSpc>
                          <a:spcPct val="150000"/>
                        </a:lnSpc>
                        <a:buFont typeface="Symbol" panose="05050102010706020507" pitchFamily="18" charset="2"/>
                        <a:buChar char=""/>
                      </a:pPr>
                      <a:r>
                        <a:rPr lang="en-US" sz="1800">
                          <a:effectLst/>
                        </a:rPr>
                        <a:t>First-mover advantage in themed MICE events in Wales</a:t>
                      </a:r>
                      <a:endParaRPr lang="en-IN" sz="1800">
                        <a:effectLst/>
                      </a:endParaRPr>
                    </a:p>
                    <a:p>
                      <a:pPr marL="342900" marR="0" lvl="0" indent="-342900" algn="just">
                        <a:lnSpc>
                          <a:spcPct val="150000"/>
                        </a:lnSpc>
                        <a:buFont typeface="Symbol" panose="05050102010706020507" pitchFamily="18" charset="2"/>
                        <a:buChar char=""/>
                      </a:pPr>
                      <a:r>
                        <a:rPr lang="en-US" sz="1800">
                          <a:effectLst/>
                        </a:rPr>
                        <a:t>Growing tourism</a:t>
                      </a:r>
                      <a:endParaRPr lang="en-IN" sz="1800">
                        <a:effectLst/>
                      </a:endParaRPr>
                    </a:p>
                    <a:p>
                      <a:pPr marL="342900" marR="0" lvl="0" indent="-342900" algn="just">
                        <a:lnSpc>
                          <a:spcPct val="150000"/>
                        </a:lnSpc>
                        <a:buFont typeface="Symbol" panose="05050102010706020507" pitchFamily="18" charset="2"/>
                        <a:buChar char=""/>
                      </a:pPr>
                      <a:r>
                        <a:rPr lang="en-US" sz="1800">
                          <a:effectLst/>
                        </a:rPr>
                        <a:t>Digital marketing</a:t>
                      </a:r>
                      <a:endParaRPr lang="en-IN" sz="1800">
                        <a:effectLst/>
                      </a:endParaRPr>
                    </a:p>
                    <a:p>
                      <a:pPr marL="0" marR="0" algn="just">
                        <a:lnSpc>
                          <a:spcPct val="150000"/>
                        </a:lnSpc>
                        <a:buNone/>
                      </a:pPr>
                      <a:r>
                        <a:rPr lang="en-US" sz="1800">
                          <a:effectLst/>
                        </a:rPr>
                        <a:t> </a:t>
                      </a:r>
                      <a:endParaRPr lang="en-IN" sz="1800" b="0">
                        <a:effectLst/>
                        <a:latin typeface="Times New Roman" panose="02020603050405020304" pitchFamily="18" charset="0"/>
                        <a:ea typeface="Arial" panose="020B0604020202020204" pitchFamily="34" charset="0"/>
                        <a:cs typeface="Arial" panose="020B0604020202020204" pitchFamily="34" charset="0"/>
                      </a:endParaRPr>
                    </a:p>
                  </a:txBody>
                  <a:tcPr marL="65942" marR="65942" marT="0" marB="0"/>
                </a:tc>
                <a:tc>
                  <a:txBody>
                    <a:bodyPr/>
                    <a:lstStyle/>
                    <a:p>
                      <a:pPr marL="0" marR="0" algn="ctr">
                        <a:lnSpc>
                          <a:spcPct val="150000"/>
                        </a:lnSpc>
                        <a:buNone/>
                      </a:pPr>
                      <a:r>
                        <a:rPr lang="en-US" sz="1800" dirty="0">
                          <a:effectLst/>
                        </a:rPr>
                        <a:t>Threats</a:t>
                      </a:r>
                      <a:endParaRPr lang="en-IN" sz="1800" dirty="0">
                        <a:effectLst/>
                      </a:endParaRPr>
                    </a:p>
                    <a:p>
                      <a:pPr marL="342900" marR="0" lvl="0" indent="-342900" algn="just">
                        <a:lnSpc>
                          <a:spcPct val="150000"/>
                        </a:lnSpc>
                        <a:buFont typeface="Symbol" panose="05050102010706020507" pitchFamily="18" charset="2"/>
                        <a:buChar char=""/>
                      </a:pPr>
                      <a:r>
                        <a:rPr lang="en-US" sz="1800" dirty="0">
                          <a:effectLst/>
                        </a:rPr>
                        <a:t>Weather conditions</a:t>
                      </a:r>
                      <a:endParaRPr lang="en-IN" sz="1800" dirty="0">
                        <a:effectLst/>
                      </a:endParaRPr>
                    </a:p>
                    <a:p>
                      <a:pPr marL="342900" marR="0" lvl="0" indent="-342900" algn="just">
                        <a:lnSpc>
                          <a:spcPct val="150000"/>
                        </a:lnSpc>
                        <a:buFont typeface="Symbol" panose="05050102010706020507" pitchFamily="18" charset="2"/>
                        <a:buChar char=""/>
                      </a:pPr>
                      <a:r>
                        <a:rPr lang="en-US" sz="1800" dirty="0">
                          <a:effectLst/>
                        </a:rPr>
                        <a:t>Competition (Quinn, 2020)</a:t>
                      </a:r>
                      <a:endParaRPr lang="en-IN" sz="1800" dirty="0">
                        <a:effectLst/>
                      </a:endParaRPr>
                    </a:p>
                    <a:p>
                      <a:pPr marL="342900" marR="0" lvl="0" indent="-342900" algn="just">
                        <a:lnSpc>
                          <a:spcPct val="150000"/>
                        </a:lnSpc>
                        <a:buFont typeface="Symbol" panose="05050102010706020507" pitchFamily="18" charset="2"/>
                        <a:buChar char=""/>
                      </a:pPr>
                      <a:r>
                        <a:rPr lang="en-US" sz="1800" dirty="0">
                          <a:effectLst/>
                        </a:rPr>
                        <a:t>Economic downturn</a:t>
                      </a:r>
                      <a:endParaRPr lang="en-IN" sz="1800" b="0" dirty="0">
                        <a:effectLst/>
                        <a:latin typeface="Times New Roman" panose="02020603050405020304" pitchFamily="18" charset="0"/>
                        <a:ea typeface="Arial" panose="020B0604020202020204" pitchFamily="34" charset="0"/>
                        <a:cs typeface="Arial" panose="020B0604020202020204" pitchFamily="34" charset="0"/>
                      </a:endParaRPr>
                    </a:p>
                  </a:txBody>
                  <a:tcPr marL="65942" marR="65942" marT="0" marB="0"/>
                </a:tc>
                <a:extLst>
                  <a:ext uri="{0D108BD9-81ED-4DB2-BD59-A6C34878D82A}">
                    <a16:rowId xmlns:a16="http://schemas.microsoft.com/office/drawing/2014/main" val="10001"/>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593852"/>
            <a:ext cx="7729728" cy="1188720"/>
          </a:xfrm>
          <a:solidFill>
            <a:schemeClr val="accent2"/>
          </a:solidFill>
        </p:spPr>
        <p:txBody>
          <a:bodyPr/>
          <a:lstStyle/>
          <a:p>
            <a:r>
              <a:rPr lang="en-IN" dirty="0"/>
              <a:t>Venue &amp; Operational Planning</a:t>
            </a:r>
          </a:p>
        </p:txBody>
      </p:sp>
      <p:sp>
        <p:nvSpPr>
          <p:cNvPr id="3" name="Content Placeholder 2"/>
          <p:cNvSpPr>
            <a:spLocks noGrp="1"/>
          </p:cNvSpPr>
          <p:nvPr>
            <p:ph idx="1"/>
          </p:nvPr>
        </p:nvSpPr>
        <p:spPr>
          <a:xfrm>
            <a:off x="655840" y="2179357"/>
            <a:ext cx="7364584" cy="4162299"/>
          </a:xfrm>
        </p:spPr>
        <p:txBody>
          <a:bodyPr>
            <a:noAutofit/>
          </a:bodyPr>
          <a:lstStyle/>
          <a:p>
            <a:pPr marL="342900" lvl="0" indent="-342900" algn="just">
              <a:lnSpc>
                <a:spcPct val="160000"/>
              </a:lnSpc>
              <a:spcAft>
                <a:spcPts val="800"/>
              </a:spcAft>
              <a:buFont typeface="Wingdings 2" panose="05020102010507070707" pitchFamily="18" charset="2"/>
              <a:buChar char=""/>
              <a:tabLst>
                <a:tab pos="457200" algn="l"/>
              </a:tabLst>
            </a:pPr>
            <a:r>
              <a:rPr lang="en-IN" sz="2000" dirty="0">
                <a:solidFill>
                  <a:schemeClr val="tx1"/>
                </a:solidFill>
                <a:effectLst/>
                <a:latin typeface="+mj-lt"/>
                <a:ea typeface="Calibri" panose="020F0502020204030204" pitchFamily="34" charset="0"/>
                <a:cs typeface="Times New Roman" panose="02020603050405020304" pitchFamily="18" charset="0"/>
              </a:rPr>
              <a:t>Venue: For international delegates, </a:t>
            </a:r>
            <a:r>
              <a:rPr lang="en-IN" sz="2000" dirty="0" err="1">
                <a:solidFill>
                  <a:schemeClr val="tx1"/>
                </a:solidFill>
                <a:effectLst/>
                <a:latin typeface="+mj-lt"/>
                <a:ea typeface="Calibri" panose="020F0502020204030204" pitchFamily="34" charset="0"/>
                <a:cs typeface="Times New Roman" panose="02020603050405020304" pitchFamily="18" charset="0"/>
              </a:rPr>
              <a:t>Portmeirion</a:t>
            </a:r>
            <a:r>
              <a:rPr lang="en-IN" sz="2000" dirty="0">
                <a:solidFill>
                  <a:schemeClr val="tx1"/>
                </a:solidFill>
                <a:effectLst/>
                <a:latin typeface="+mj-lt"/>
                <a:ea typeface="Calibri" panose="020F0502020204030204" pitchFamily="34" charset="0"/>
                <a:cs typeface="Times New Roman" panose="02020603050405020304" pitchFamily="18" charset="0"/>
              </a:rPr>
              <a:t> Village provides a charming, culturally immersing environment (Leach, 2023).</a:t>
            </a:r>
          </a:p>
          <a:p>
            <a:pPr marL="342900" lvl="0" indent="-342900" algn="just">
              <a:lnSpc>
                <a:spcPct val="160000"/>
              </a:lnSpc>
              <a:spcAft>
                <a:spcPts val="800"/>
              </a:spcAft>
              <a:buFont typeface="Wingdings 2" panose="05020102010507070707" pitchFamily="18" charset="2"/>
              <a:buChar char=""/>
              <a:tabLst>
                <a:tab pos="457200" algn="l"/>
              </a:tabLst>
            </a:pPr>
            <a:r>
              <a:rPr lang="en-IN" sz="2000" dirty="0">
                <a:solidFill>
                  <a:schemeClr val="tx1"/>
                </a:solidFill>
                <a:effectLst/>
                <a:latin typeface="+mj-lt"/>
                <a:ea typeface="Calibri" panose="020F0502020204030204" pitchFamily="34" charset="0"/>
                <a:cs typeface="Times New Roman" panose="02020603050405020304" pitchFamily="18" charset="0"/>
              </a:rPr>
              <a:t>Facilities: Equipped for exhibitions, conferences, and receptions, the Town Hall, outdoor piazza, and terraces overlooking the estuary are all used as event facilities (</a:t>
            </a:r>
            <a:r>
              <a:rPr lang="en-IN" sz="2000" dirty="0" err="1">
                <a:solidFill>
                  <a:schemeClr val="tx1"/>
                </a:solidFill>
                <a:effectLst/>
                <a:latin typeface="+mj-lt"/>
                <a:ea typeface="Calibri" panose="020F0502020204030204" pitchFamily="34" charset="0"/>
                <a:cs typeface="Times New Roman" panose="02020603050405020304" pitchFamily="18" charset="0"/>
              </a:rPr>
              <a:t>Cordea</a:t>
            </a:r>
            <a:r>
              <a:rPr lang="en-IN" sz="2000" dirty="0">
                <a:solidFill>
                  <a:schemeClr val="tx1"/>
                </a:solidFill>
                <a:effectLst/>
                <a:latin typeface="+mj-lt"/>
                <a:ea typeface="Calibri" panose="020F0502020204030204" pitchFamily="34" charset="0"/>
                <a:cs typeface="Times New Roman" panose="02020603050405020304" pitchFamily="18" charset="0"/>
              </a:rPr>
              <a:t>, 2021).</a:t>
            </a:r>
          </a:p>
          <a:p>
            <a:pPr marL="342900" lvl="0" indent="-342900" algn="just">
              <a:lnSpc>
                <a:spcPct val="160000"/>
              </a:lnSpc>
              <a:spcAft>
                <a:spcPts val="800"/>
              </a:spcAft>
              <a:buFont typeface="Wingdings 2" panose="05020102010507070707" pitchFamily="18" charset="2"/>
              <a:buChar char=""/>
              <a:tabLst>
                <a:tab pos="457200" algn="l"/>
              </a:tabLst>
            </a:pPr>
            <a:r>
              <a:rPr lang="en-IN" sz="2000" dirty="0">
                <a:solidFill>
                  <a:schemeClr val="tx1"/>
                </a:solidFill>
                <a:effectLst/>
                <a:latin typeface="+mj-lt"/>
                <a:ea typeface="Calibri" panose="020F0502020204030204" pitchFamily="34" charset="0"/>
                <a:cs typeface="Times New Roman" panose="02020603050405020304" pitchFamily="18" charset="0"/>
              </a:rPr>
              <a:t>Logistics: Bilingual employees, staging, lighting, transportation, accessibility services, and catering are all needed for operations (Reyes, 2024).</a:t>
            </a:r>
          </a:p>
        </p:txBody>
      </p:sp>
      <p:pic>
        <p:nvPicPr>
          <p:cNvPr id="4" name="Picture 3"/>
          <p:cNvPicPr>
            <a:picLocks noChangeAspect="1"/>
          </p:cNvPicPr>
          <p:nvPr/>
        </p:nvPicPr>
        <p:blipFill>
          <a:blip r:embed="rId3"/>
          <a:stretch>
            <a:fillRect/>
          </a:stretch>
        </p:blipFill>
        <p:spPr>
          <a:xfrm>
            <a:off x="8325445" y="2635437"/>
            <a:ext cx="2826022" cy="282602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3376" y="619252"/>
            <a:ext cx="7729728" cy="1188720"/>
          </a:xfrm>
          <a:solidFill>
            <a:schemeClr val="accent2"/>
          </a:solidFill>
        </p:spPr>
        <p:txBody>
          <a:bodyPr/>
          <a:lstStyle/>
          <a:p>
            <a:r>
              <a:rPr lang="en-IN" dirty="0"/>
              <a:t>Programme Schedule</a:t>
            </a:r>
          </a:p>
        </p:txBody>
      </p:sp>
      <p:graphicFrame>
        <p:nvGraphicFramePr>
          <p:cNvPr id="4" name="Table 3"/>
          <p:cNvGraphicFramePr>
            <a:graphicFrameLocks noGrp="1"/>
          </p:cNvGraphicFramePr>
          <p:nvPr>
            <p:extLst>
              <p:ext uri="{D42A27DB-BD31-4B8C-83A1-F6EECF244321}">
                <p14:modId xmlns:p14="http://schemas.microsoft.com/office/powerpoint/2010/main" val="3987979157"/>
              </p:ext>
            </p:extLst>
          </p:nvPr>
        </p:nvGraphicFramePr>
        <p:xfrm>
          <a:off x="690880" y="2414116"/>
          <a:ext cx="10525760" cy="3656096"/>
        </p:xfrm>
        <a:graphic>
          <a:graphicData uri="http://schemas.openxmlformats.org/drawingml/2006/table">
            <a:tbl>
              <a:tblPr firstRow="1" firstCol="1" bandRow="1">
                <a:tableStyleId>{5C22544A-7EE6-4342-B048-85BDC9FD1C3A}</a:tableStyleId>
              </a:tblPr>
              <a:tblGrid>
                <a:gridCol w="2631440">
                  <a:extLst>
                    <a:ext uri="{9D8B030D-6E8A-4147-A177-3AD203B41FA5}">
                      <a16:colId xmlns:a16="http://schemas.microsoft.com/office/drawing/2014/main" val="20000"/>
                    </a:ext>
                  </a:extLst>
                </a:gridCol>
                <a:gridCol w="2631440">
                  <a:extLst>
                    <a:ext uri="{9D8B030D-6E8A-4147-A177-3AD203B41FA5}">
                      <a16:colId xmlns:a16="http://schemas.microsoft.com/office/drawing/2014/main" val="20001"/>
                    </a:ext>
                  </a:extLst>
                </a:gridCol>
                <a:gridCol w="2631440">
                  <a:extLst>
                    <a:ext uri="{9D8B030D-6E8A-4147-A177-3AD203B41FA5}">
                      <a16:colId xmlns:a16="http://schemas.microsoft.com/office/drawing/2014/main" val="20002"/>
                    </a:ext>
                  </a:extLst>
                </a:gridCol>
                <a:gridCol w="2631440">
                  <a:extLst>
                    <a:ext uri="{9D8B030D-6E8A-4147-A177-3AD203B41FA5}">
                      <a16:colId xmlns:a16="http://schemas.microsoft.com/office/drawing/2014/main" val="20003"/>
                    </a:ext>
                  </a:extLst>
                </a:gridCol>
              </a:tblGrid>
              <a:tr h="300803">
                <a:tc>
                  <a:txBody>
                    <a:bodyPr/>
                    <a:lstStyle/>
                    <a:p>
                      <a:pPr algn="just">
                        <a:lnSpc>
                          <a:spcPct val="150000"/>
                        </a:lnSpc>
                        <a:spcAft>
                          <a:spcPts val="800"/>
                        </a:spcAft>
                      </a:pPr>
                      <a:r>
                        <a:rPr lang="en-GB" sz="1800">
                          <a:effectLst/>
                        </a:rPr>
                        <a:t>Days</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800">
                          <a:effectLst/>
                        </a:rPr>
                        <a:t>Morning</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800">
                          <a:effectLst/>
                        </a:rPr>
                        <a:t>Afternoon </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800">
                          <a:effectLst/>
                        </a:rPr>
                        <a:t>Evening  </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982941">
                <a:tc>
                  <a:txBody>
                    <a:bodyPr/>
                    <a:lstStyle/>
                    <a:p>
                      <a:pPr algn="just">
                        <a:lnSpc>
                          <a:spcPct val="150000"/>
                        </a:lnSpc>
                        <a:spcAft>
                          <a:spcPts val="800"/>
                        </a:spcAft>
                      </a:pPr>
                      <a:r>
                        <a:rPr lang="en-GB" sz="1800">
                          <a:effectLst/>
                        </a:rPr>
                        <a:t>Day 1</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800" dirty="0">
                          <a:effectLst/>
                        </a:rPr>
                        <a:t>Delegate arrival, registration, welcome tea</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800">
                          <a:effectLst/>
                        </a:rPr>
                        <a:t>Keynote opening: "Croeso &amp; Culture"</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800">
                          <a:effectLst/>
                        </a:rPr>
                        <a:t>Welsh food demonstration and social gathering</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982941">
                <a:tc>
                  <a:txBody>
                    <a:bodyPr/>
                    <a:lstStyle/>
                    <a:p>
                      <a:pPr algn="just">
                        <a:lnSpc>
                          <a:spcPct val="150000"/>
                        </a:lnSpc>
                        <a:spcAft>
                          <a:spcPts val="800"/>
                        </a:spcAft>
                      </a:pPr>
                      <a:r>
                        <a:rPr lang="en-GB" sz="1800">
                          <a:effectLst/>
                        </a:rPr>
                        <a:t>Day 2</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800">
                          <a:effectLst/>
                        </a:rPr>
                        <a:t>Breakout sessions for MICE, tourism, and culture</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800">
                          <a:effectLst/>
                        </a:rPr>
                        <a:t>Portmeirion historical tours with a guide</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800">
                          <a:effectLst/>
                        </a:rPr>
                        <a:t>Customary dance, music, and artisan marketplace</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1324009">
                <a:tc>
                  <a:txBody>
                    <a:bodyPr/>
                    <a:lstStyle/>
                    <a:p>
                      <a:pPr algn="just">
                        <a:lnSpc>
                          <a:spcPct val="150000"/>
                        </a:lnSpc>
                        <a:spcAft>
                          <a:spcPts val="800"/>
                        </a:spcAft>
                      </a:pPr>
                      <a:r>
                        <a:rPr lang="en-GB" sz="1800">
                          <a:effectLst/>
                        </a:rPr>
                        <a:t>Day 3</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800">
                          <a:effectLst/>
                        </a:rPr>
                        <a:t>Brunch for networking outside with neighborhood vendors</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800">
                          <a:effectLst/>
                        </a:rPr>
                        <a:t>Interviews with the media and thoughts from delegate</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800" dirty="0">
                          <a:effectLst/>
                        </a:rPr>
                        <a:t>Cultural acts during the closing ceremony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r>
              <a:rPr lang="en-IN" dirty="0"/>
              <a:t>Marketing &amp; Promotion Strategy</a:t>
            </a:r>
          </a:p>
        </p:txBody>
      </p:sp>
      <p:sp>
        <p:nvSpPr>
          <p:cNvPr id="3" name="Content Placeholder 2"/>
          <p:cNvSpPr>
            <a:spLocks noGrp="1"/>
          </p:cNvSpPr>
          <p:nvPr>
            <p:ph idx="1"/>
          </p:nvPr>
        </p:nvSpPr>
        <p:spPr>
          <a:xfrm>
            <a:off x="864169" y="2710045"/>
            <a:ext cx="10463661" cy="3101983"/>
          </a:xfrm>
        </p:spPr>
        <p:txBody>
          <a:bodyPr>
            <a:normAutofit lnSpcReduction="10000"/>
          </a:bodyPr>
          <a:lstStyle/>
          <a:p>
            <a:pPr marL="342900" lvl="0" indent="-342900" algn="just">
              <a:lnSpc>
                <a:spcPct val="150000"/>
              </a:lnSpc>
              <a:spcAft>
                <a:spcPts val="800"/>
              </a:spcAft>
              <a:buFont typeface="Wingdings 2" panose="05020102010507070707" pitchFamily="18" charset="2"/>
              <a:buChar char=""/>
              <a:tabLst>
                <a:tab pos="457200" algn="l"/>
              </a:tabLst>
            </a:pPr>
            <a:r>
              <a:rPr lang="en-US" sz="1800" dirty="0">
                <a:effectLst/>
                <a:latin typeface="+mj-lt"/>
                <a:ea typeface="Calibri" panose="020F0502020204030204" pitchFamily="34" charset="0"/>
                <a:cs typeface="Times New Roman" panose="02020603050405020304" pitchFamily="18" charset="0"/>
              </a:rPr>
              <a:t>Multi-platform promotion:  Visit Wales, international tourism expos, PR  helps the manager to promote the events (Ashraf et al., 2024) </a:t>
            </a:r>
            <a:endParaRPr lang="en-IN" sz="1800" dirty="0">
              <a:effectLst/>
              <a:latin typeface="+mj-lt"/>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2" panose="05020102010507070707" pitchFamily="18" charset="2"/>
              <a:buChar char=""/>
              <a:tabLst>
                <a:tab pos="457200" algn="l"/>
              </a:tabLst>
            </a:pPr>
            <a:r>
              <a:rPr lang="en-IN" sz="1800" dirty="0">
                <a:effectLst/>
                <a:latin typeface="+mj-lt"/>
                <a:ea typeface="Calibri" panose="020F0502020204030204" pitchFamily="34" charset="0"/>
                <a:cs typeface="Times New Roman" panose="02020603050405020304" pitchFamily="18" charset="0"/>
              </a:rPr>
              <a:t>Collaborate with Welsh and foreign travel influencers to use Instagram, YouTube, and </a:t>
            </a:r>
            <a:r>
              <a:rPr lang="en-IN" sz="1800" dirty="0" err="1">
                <a:effectLst/>
                <a:latin typeface="+mj-lt"/>
                <a:ea typeface="Calibri" panose="020F0502020204030204" pitchFamily="34" charset="0"/>
                <a:cs typeface="Times New Roman" panose="02020603050405020304" pitchFamily="18" charset="0"/>
              </a:rPr>
              <a:t>TikTok</a:t>
            </a:r>
            <a:r>
              <a:rPr lang="en-IN" sz="1800" dirty="0">
                <a:effectLst/>
                <a:latin typeface="+mj-lt"/>
                <a:ea typeface="Calibri" panose="020F0502020204030204" pitchFamily="34" charset="0"/>
                <a:cs typeface="Times New Roman" panose="02020603050405020304" pitchFamily="18" charset="0"/>
              </a:rPr>
              <a:t> to promote events and highlight </a:t>
            </a:r>
            <a:r>
              <a:rPr lang="en-IN" sz="1800" dirty="0" err="1">
                <a:effectLst/>
                <a:latin typeface="+mj-lt"/>
                <a:ea typeface="Calibri" panose="020F0502020204030204" pitchFamily="34" charset="0"/>
                <a:cs typeface="Times New Roman" panose="02020603050405020304" pitchFamily="18" charset="0"/>
              </a:rPr>
              <a:t>Portmeirion's</a:t>
            </a:r>
            <a:r>
              <a:rPr lang="en-IN" sz="1800" dirty="0">
                <a:effectLst/>
                <a:latin typeface="+mj-lt"/>
                <a:ea typeface="Calibri" panose="020F0502020204030204" pitchFamily="34" charset="0"/>
                <a:cs typeface="Times New Roman" panose="02020603050405020304" pitchFamily="18" charset="0"/>
              </a:rPr>
              <a:t> charm (</a:t>
            </a:r>
            <a:r>
              <a:rPr lang="en-IN" sz="1800" dirty="0" err="1">
                <a:effectLst/>
                <a:latin typeface="+mj-lt"/>
                <a:ea typeface="Calibri" panose="020F0502020204030204" pitchFamily="34" charset="0"/>
                <a:cs typeface="Times New Roman" panose="02020603050405020304" pitchFamily="18" charset="0"/>
              </a:rPr>
              <a:t>Chiriluta</a:t>
            </a:r>
            <a:r>
              <a:rPr lang="en-IN" sz="1800" dirty="0">
                <a:effectLst/>
                <a:latin typeface="+mj-lt"/>
                <a:ea typeface="Calibri" panose="020F0502020204030204" pitchFamily="34" charset="0"/>
                <a:cs typeface="Times New Roman" panose="02020603050405020304" pitchFamily="18" charset="0"/>
              </a:rPr>
              <a:t>, 2021).</a:t>
            </a:r>
          </a:p>
          <a:p>
            <a:pPr marL="342900" lvl="0" indent="-342900" algn="just">
              <a:lnSpc>
                <a:spcPct val="150000"/>
              </a:lnSpc>
              <a:spcAft>
                <a:spcPts val="800"/>
              </a:spcAft>
              <a:buFont typeface="Wingdings 2" panose="05020102010507070707" pitchFamily="18" charset="2"/>
              <a:buChar char=""/>
              <a:tabLst>
                <a:tab pos="457200" algn="l"/>
              </a:tabLst>
            </a:pPr>
            <a:r>
              <a:rPr lang="en-IN" sz="1800" dirty="0">
                <a:effectLst/>
                <a:latin typeface="+mj-lt"/>
                <a:ea typeface="Calibri" panose="020F0502020204030204" pitchFamily="34" charset="0"/>
                <a:cs typeface="Times New Roman" panose="02020603050405020304" pitchFamily="18" charset="0"/>
              </a:rPr>
              <a:t>The event provides cultural authenticity in a unique, architecturally spectacular environment, giving international delegates a genuinely immersive "</a:t>
            </a:r>
            <a:r>
              <a:rPr lang="en-IN" sz="1800" dirty="0" err="1">
                <a:effectLst/>
                <a:latin typeface="+mj-lt"/>
                <a:ea typeface="Calibri" panose="020F0502020204030204" pitchFamily="34" charset="0"/>
                <a:cs typeface="Times New Roman" panose="02020603050405020304" pitchFamily="18" charset="0"/>
              </a:rPr>
              <a:t>Croeso</a:t>
            </a:r>
            <a:r>
              <a:rPr lang="en-IN" sz="1800" dirty="0">
                <a:effectLst/>
                <a:latin typeface="+mj-lt"/>
                <a:ea typeface="Calibri" panose="020F0502020204030204" pitchFamily="34" charset="0"/>
                <a:cs typeface="Times New Roman" panose="02020603050405020304" pitchFamily="18" charset="0"/>
              </a:rPr>
              <a:t>" experience (Price, 2020).</a:t>
            </a:r>
          </a:p>
          <a:p>
            <a:pPr algn="just">
              <a:lnSpc>
                <a:spcPct val="150000"/>
              </a:lnSpc>
            </a:pPr>
            <a:endParaRPr lang="en-IN" dirty="0">
              <a:latin typeface="+mj-l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r>
              <a:rPr lang="en-IN" dirty="0"/>
              <a:t>Financial Plan – Cost Breakdown</a:t>
            </a:r>
          </a:p>
        </p:txBody>
      </p:sp>
      <p:sp>
        <p:nvSpPr>
          <p:cNvPr id="3" name="Content Placeholder 2"/>
          <p:cNvSpPr>
            <a:spLocks noGrp="1"/>
          </p:cNvSpPr>
          <p:nvPr>
            <p:ph idx="1"/>
          </p:nvPr>
        </p:nvSpPr>
        <p:spPr>
          <a:xfrm>
            <a:off x="725795" y="2349067"/>
            <a:ext cx="6533723" cy="3101983"/>
          </a:xfrm>
        </p:spPr>
        <p:txBody>
          <a:bodyPr>
            <a:noAutofit/>
          </a:bodyPr>
          <a:lstStyle/>
          <a:p>
            <a:pPr marL="342900" lvl="0" indent="-342900" algn="just">
              <a:lnSpc>
                <a:spcPct val="150000"/>
              </a:lnSpc>
              <a:buFont typeface="Symbol" panose="05050102010706020507" pitchFamily="18" charset="2"/>
              <a:buChar char=""/>
            </a:pPr>
            <a:r>
              <a:rPr lang="en-GB" dirty="0">
                <a:effectLst/>
                <a:latin typeface="+mj-lt"/>
                <a:ea typeface="Calibri" panose="020F0502020204030204" pitchFamily="34" charset="0"/>
                <a:cs typeface="Times New Roman" panose="02020603050405020304" pitchFamily="18" charset="0"/>
              </a:rPr>
              <a:t>Total estimated cost: £80,000 across venue, food, staff, transport, AV</a:t>
            </a:r>
            <a:endParaRPr lang="en-IN" dirty="0">
              <a:effectLst/>
              <a:latin typeface="+mj-lt"/>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dirty="0">
                <a:effectLst/>
                <a:latin typeface="+mj-lt"/>
                <a:ea typeface="Calibri" panose="020F0502020204030204" pitchFamily="34" charset="0"/>
                <a:cs typeface="Times New Roman" panose="02020603050405020304" pitchFamily="18" charset="0"/>
              </a:rPr>
              <a:t>Key expenses include cultural programming, gala dinner, and guest packages (</a:t>
            </a:r>
            <a:r>
              <a:rPr lang="en-GB" dirty="0" err="1">
                <a:effectLst/>
                <a:latin typeface="+mj-lt"/>
                <a:ea typeface="Calibri" panose="020F0502020204030204" pitchFamily="34" charset="0"/>
                <a:cs typeface="Times New Roman" panose="02020603050405020304" pitchFamily="18" charset="0"/>
              </a:rPr>
              <a:t>Sønning</a:t>
            </a:r>
            <a:r>
              <a:rPr lang="en-GB" dirty="0">
                <a:effectLst/>
                <a:latin typeface="+mj-lt"/>
                <a:ea typeface="Calibri" panose="020F0502020204030204" pitchFamily="34" charset="0"/>
                <a:cs typeface="Times New Roman" panose="02020603050405020304" pitchFamily="18" charset="0"/>
              </a:rPr>
              <a:t>, 2024)</a:t>
            </a:r>
            <a:endParaRPr lang="en-IN" dirty="0">
              <a:effectLst/>
              <a:latin typeface="+mj-lt"/>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dirty="0">
                <a:effectLst/>
                <a:latin typeface="+mj-lt"/>
                <a:ea typeface="Calibri" panose="020F0502020204030204" pitchFamily="34" charset="0"/>
                <a:cs typeface="Times New Roman" panose="02020603050405020304" pitchFamily="18" charset="0"/>
              </a:rPr>
              <a:t>Contingency and sustainability budget included (5%) which will allow the manager to reduce the issues related to the budget overrun  </a:t>
            </a:r>
            <a:endParaRPr lang="en-IN" dirty="0">
              <a:effectLst/>
              <a:latin typeface="+mj-lt"/>
              <a:ea typeface="Calibri" panose="020F0502020204030204" pitchFamily="34" charset="0"/>
              <a:cs typeface="Times New Roman" panose="02020603050405020304" pitchFamily="18" charset="0"/>
            </a:endParaRPr>
          </a:p>
          <a:p>
            <a:endParaRPr lang="en-IN" dirty="0">
              <a:latin typeface="+mj-lt"/>
            </a:endParaRPr>
          </a:p>
        </p:txBody>
      </p:sp>
      <p:pic>
        <p:nvPicPr>
          <p:cNvPr id="4" name="Picture 3"/>
          <p:cNvPicPr>
            <a:picLocks noChangeAspect="1"/>
          </p:cNvPicPr>
          <p:nvPr/>
        </p:nvPicPr>
        <p:blipFill>
          <a:blip r:embed="rId3"/>
          <a:stretch>
            <a:fillRect/>
          </a:stretch>
        </p:blipFill>
        <p:spPr>
          <a:xfrm>
            <a:off x="7457192" y="3215640"/>
            <a:ext cx="4338567" cy="210312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r>
              <a:rPr lang="en-IN" dirty="0"/>
              <a:t>Financial Plan – Revenue &amp; Funding</a:t>
            </a:r>
          </a:p>
        </p:txBody>
      </p:sp>
      <p:sp>
        <p:nvSpPr>
          <p:cNvPr id="3" name="Content Placeholder 2"/>
          <p:cNvSpPr>
            <a:spLocks noGrp="1"/>
          </p:cNvSpPr>
          <p:nvPr>
            <p:ph idx="1"/>
          </p:nvPr>
        </p:nvSpPr>
        <p:spPr>
          <a:xfrm>
            <a:off x="692268" y="2615742"/>
            <a:ext cx="6744852" cy="3101983"/>
          </a:xfrm>
        </p:spPr>
        <p:txBody>
          <a:bodyPr anchor="ctr"/>
          <a:lstStyle/>
          <a:p>
            <a:pPr marL="342900" lvl="0" indent="-342900" algn="just">
              <a:lnSpc>
                <a:spcPct val="150000"/>
              </a:lnSpc>
              <a:spcAft>
                <a:spcPts val="800"/>
              </a:spcAft>
              <a:buFont typeface="Wingdings 2" panose="05020102010507070707" pitchFamily="18" charset="2"/>
              <a:buChar char=""/>
              <a:tabLst>
                <a:tab pos="457200" algn="l"/>
              </a:tabLst>
            </a:pPr>
            <a:r>
              <a:rPr lang="en-US" sz="1800" dirty="0">
                <a:effectLst/>
                <a:latin typeface="+mj-lt"/>
                <a:ea typeface="Calibri" panose="020F0502020204030204" pitchFamily="34" charset="0"/>
                <a:cs typeface="Times New Roman" panose="02020603050405020304" pitchFamily="18" charset="0"/>
              </a:rPr>
              <a:t>Sources of revenue: delegate fees, tourism sponsorships, Visit Wales grant (Ormerod and Wood, 2020)</a:t>
            </a:r>
            <a:endParaRPr lang="en-IN" sz="1800" dirty="0">
              <a:effectLst/>
              <a:latin typeface="+mj-lt"/>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2" panose="05020102010507070707" pitchFamily="18" charset="2"/>
              <a:buChar char=""/>
              <a:tabLst>
                <a:tab pos="457200" algn="l"/>
              </a:tabLst>
            </a:pPr>
            <a:r>
              <a:rPr lang="en-US" sz="1800" dirty="0">
                <a:effectLst/>
                <a:latin typeface="+mj-lt"/>
                <a:ea typeface="Calibri" panose="020F0502020204030204" pitchFamily="34" charset="0"/>
                <a:cs typeface="Times New Roman" panose="02020603050405020304" pitchFamily="18" charset="0"/>
              </a:rPr>
              <a:t>Projected income: £80,000 from 100 delegates, plus sponsors it reflects that the event will earn high revenue in the future  </a:t>
            </a:r>
            <a:endParaRPr lang="en-IN" sz="1800" dirty="0">
              <a:effectLst/>
              <a:latin typeface="+mj-lt"/>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2" panose="05020102010507070707" pitchFamily="18" charset="2"/>
              <a:buChar char=""/>
              <a:tabLst>
                <a:tab pos="457200" algn="l"/>
              </a:tabLst>
            </a:pPr>
            <a:r>
              <a:rPr lang="en-US" sz="1800" dirty="0">
                <a:effectLst/>
                <a:latin typeface="+mj-lt"/>
                <a:ea typeface="Calibri" panose="020F0502020204030204" pitchFamily="34" charset="0"/>
                <a:cs typeface="Times New Roman" panose="02020603050405020304" pitchFamily="18" charset="0"/>
              </a:rPr>
              <a:t>The break-even model guarantees financial viability </a:t>
            </a:r>
            <a:endParaRPr lang="en-IN" sz="1800" dirty="0">
              <a:effectLst/>
              <a:latin typeface="+mj-lt"/>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rcRect/>
          <a:stretch>
            <a:fillRect/>
          </a:stretch>
        </p:blipFill>
        <p:spPr bwMode="auto">
          <a:xfrm>
            <a:off x="7782560" y="3469275"/>
            <a:ext cx="3930532" cy="1394915"/>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lstStyle/>
          <a:p>
            <a:r>
              <a:rPr lang="en-IN" dirty="0"/>
              <a:t>Conclusion &amp; Strategic Feasibility</a:t>
            </a:r>
          </a:p>
        </p:txBody>
      </p:sp>
      <p:sp>
        <p:nvSpPr>
          <p:cNvPr id="3" name="Content Placeholder 2"/>
          <p:cNvSpPr>
            <a:spLocks noGrp="1"/>
          </p:cNvSpPr>
          <p:nvPr>
            <p:ph idx="1"/>
          </p:nvPr>
        </p:nvSpPr>
        <p:spPr/>
        <p:txBody>
          <a:bodyPr/>
          <a:lstStyle/>
          <a:p>
            <a:pPr marL="342900" lvl="0" indent="-342900" algn="just">
              <a:lnSpc>
                <a:spcPct val="150000"/>
              </a:lnSpc>
              <a:buFont typeface="Symbol" panose="05050102010706020507" pitchFamily="18" charset="2"/>
              <a:buChar char=""/>
            </a:pPr>
            <a:r>
              <a:rPr lang="en-GB" sz="1800" dirty="0">
                <a:effectLst/>
                <a:latin typeface="+mj-lt"/>
                <a:ea typeface="Calibri" panose="020F0502020204030204" pitchFamily="34" charset="0"/>
                <a:cs typeface="Times New Roman" panose="02020603050405020304" pitchFamily="18" charset="0"/>
              </a:rPr>
              <a:t>The music festival's project manager works with Visit Wales to optimize messages and attend travel expos to generate initial momentum.</a:t>
            </a:r>
            <a:endParaRPr lang="en-IN" sz="1800" dirty="0">
              <a:effectLst/>
              <a:latin typeface="+mj-lt"/>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mj-lt"/>
                <a:ea typeface="Calibri" panose="020F0502020204030204" pitchFamily="34" charset="0"/>
                <a:cs typeface="Times New Roman" panose="02020603050405020304" pitchFamily="18" charset="0"/>
              </a:rPr>
              <a:t>The event is anticipated to cost £80,000 in total to guarantee a first-rate and immersive MICE experience in keeping with the Year of </a:t>
            </a:r>
            <a:r>
              <a:rPr lang="en-GB" sz="1800" dirty="0" err="1">
                <a:effectLst/>
                <a:latin typeface="+mj-lt"/>
                <a:ea typeface="Calibri" panose="020F0502020204030204" pitchFamily="34" charset="0"/>
                <a:cs typeface="Times New Roman" panose="02020603050405020304" pitchFamily="18" charset="0"/>
              </a:rPr>
              <a:t>Croeso</a:t>
            </a:r>
            <a:r>
              <a:rPr lang="en-GB" sz="1800" dirty="0">
                <a:effectLst/>
                <a:latin typeface="+mj-lt"/>
                <a:ea typeface="Calibri" panose="020F0502020204030204" pitchFamily="34" charset="0"/>
                <a:cs typeface="Times New Roman" panose="02020603050405020304" pitchFamily="18" charset="0"/>
              </a:rPr>
              <a:t> 2025.</a:t>
            </a:r>
            <a:endParaRPr lang="en-IN" sz="1800" dirty="0">
              <a:effectLst/>
              <a:latin typeface="+mj-lt"/>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mj-lt"/>
                <a:ea typeface="Calibri" panose="020F0502020204030204" pitchFamily="34" charset="0"/>
                <a:cs typeface="Times New Roman" panose="02020603050405020304" pitchFamily="18" charset="0"/>
              </a:rPr>
              <a:t>The event mainly targeted the cultural  travel media and the MICE specialist  which improved overall cultural awareness  </a:t>
            </a:r>
            <a:endParaRPr lang="en-IN" sz="1800" dirty="0">
              <a:effectLst/>
              <a:latin typeface="+mj-lt"/>
              <a:ea typeface="Calibri" panose="020F0502020204030204" pitchFamily="34" charset="0"/>
              <a:cs typeface="Times New Roman" panose="02020603050405020304" pitchFamily="18" charset="0"/>
            </a:endParaRPr>
          </a:p>
          <a:p>
            <a:pPr algn="just"/>
            <a:endParaRPr lang="en-IN" dirty="0">
              <a:latin typeface="+mj-l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5601" y="302387"/>
            <a:ext cx="7729728" cy="1188720"/>
          </a:xfrm>
        </p:spPr>
        <p:style>
          <a:lnRef idx="1">
            <a:schemeClr val="accent2"/>
          </a:lnRef>
          <a:fillRef idx="2">
            <a:schemeClr val="accent2"/>
          </a:fillRef>
          <a:effectRef idx="1">
            <a:schemeClr val="accent2"/>
          </a:effectRef>
          <a:fontRef idx="minor">
            <a:schemeClr val="dk1"/>
          </a:fontRef>
        </p:style>
        <p:txBody>
          <a:bodyPr/>
          <a:lstStyle/>
          <a:p>
            <a:r>
              <a:rPr lang="en-US" b="1" dirty="0"/>
              <a:t>References  </a:t>
            </a:r>
            <a:endParaRPr lang="en-IN" b="1" dirty="0"/>
          </a:p>
        </p:txBody>
      </p:sp>
      <p:sp>
        <p:nvSpPr>
          <p:cNvPr id="5" name="Content Placeholder 4"/>
          <p:cNvSpPr>
            <a:spLocks noGrp="1"/>
          </p:cNvSpPr>
          <p:nvPr>
            <p:ph idx="1"/>
          </p:nvPr>
        </p:nvSpPr>
        <p:spPr>
          <a:xfrm>
            <a:off x="450263" y="1682013"/>
            <a:ext cx="11039706" cy="4556227"/>
          </a:xfrm>
        </p:spPr>
        <p:txBody>
          <a:bodyPr>
            <a:noAutofit/>
          </a:bodyPr>
          <a:lstStyle/>
          <a:p>
            <a:r>
              <a:rPr lang="en-IN" sz="600" dirty="0">
                <a:latin typeface="Gill Sans MT (Body)"/>
              </a:rPr>
              <a:t>Ashraf, M., </a:t>
            </a:r>
            <a:r>
              <a:rPr lang="en-IN" sz="600" dirty="0" err="1">
                <a:latin typeface="Gill Sans MT (Body)"/>
              </a:rPr>
              <a:t>Abhisek</a:t>
            </a:r>
            <a:r>
              <a:rPr lang="en-IN" sz="600" dirty="0">
                <a:latin typeface="Gill Sans MT (Body)"/>
              </a:rPr>
              <a:t> </a:t>
            </a:r>
            <a:r>
              <a:rPr lang="en-IN" sz="600" dirty="0" err="1">
                <a:latin typeface="Gill Sans MT (Body)"/>
              </a:rPr>
              <a:t>Porya</a:t>
            </a:r>
            <a:r>
              <a:rPr lang="en-IN" sz="600" dirty="0">
                <a:latin typeface="Gill Sans MT (Body)"/>
              </a:rPr>
              <a:t>, Gopi Nath </a:t>
            </a:r>
            <a:r>
              <a:rPr lang="en-IN" sz="600" dirty="0" err="1">
                <a:latin typeface="Gill Sans MT (Body)"/>
              </a:rPr>
              <a:t>Vajpai</a:t>
            </a:r>
            <a:r>
              <a:rPr lang="en-IN" sz="600" dirty="0">
                <a:latin typeface="Gill Sans MT (Body)"/>
              </a:rPr>
              <a:t> and Chowdhary, N. (2024). Framework for understanding tourist experiences at dark heritage sites: a Cognitive-Emotional Perspective. Tourism Recreation Research, (1), pp.1–19. </a:t>
            </a:r>
            <a:r>
              <a:rPr lang="en-IN" sz="600" dirty="0" err="1">
                <a:latin typeface="Gill Sans MT (Body)"/>
              </a:rPr>
              <a:t>doi:https</a:t>
            </a:r>
            <a:r>
              <a:rPr lang="en-IN" sz="600" dirty="0">
                <a:latin typeface="Gill Sans MT (Body)"/>
              </a:rPr>
              <a:t>://doi.org/10.1080/02508281.2024.2439318.</a:t>
            </a:r>
          </a:p>
          <a:p>
            <a:r>
              <a:rPr lang="en-IN" sz="600" dirty="0">
                <a:latin typeface="Gill Sans MT (Body)"/>
              </a:rPr>
              <a:t>Avraham, E. (2018). Nation Branding and Marketing Strategies for Combatting Tourism Crises and Stereotypes toward Destinations. Journal of Business Research, 116. </a:t>
            </a:r>
            <a:r>
              <a:rPr lang="en-IN" sz="600" dirty="0" err="1">
                <a:latin typeface="Gill Sans MT (Body)"/>
              </a:rPr>
              <a:t>doi:https</a:t>
            </a:r>
            <a:r>
              <a:rPr lang="en-IN" sz="600" dirty="0">
                <a:latin typeface="Gill Sans MT (Body)"/>
              </a:rPr>
              <a:t>://doi.org/10.1016/j.jbusres.2018.02.036.</a:t>
            </a:r>
          </a:p>
          <a:p>
            <a:r>
              <a:rPr lang="en-IN" sz="600" dirty="0" err="1">
                <a:latin typeface="Gill Sans MT (Body)"/>
              </a:rPr>
              <a:t>Chiriluta</a:t>
            </a:r>
            <a:r>
              <a:rPr lang="en-IN" sz="600" dirty="0">
                <a:latin typeface="Gill Sans MT (Body)"/>
              </a:rPr>
              <a:t>, R. (2021). An exploration of how marketing technique and promotion via Instagram drives domestic tourism in Ireland. [online] norma.ncirl.ie. Available at: https://norma.ncirl.ie/5456/.</a:t>
            </a:r>
          </a:p>
          <a:p>
            <a:r>
              <a:rPr lang="en-IN" sz="600" dirty="0" err="1">
                <a:latin typeface="Gill Sans MT (Body)"/>
              </a:rPr>
              <a:t>Cordea</a:t>
            </a:r>
            <a:r>
              <a:rPr lang="en-IN" sz="600" dirty="0">
                <a:latin typeface="Gill Sans MT (Body)"/>
              </a:rPr>
              <a:t>, D. (2021). Britain Revealed. ISD LLC.</a:t>
            </a:r>
          </a:p>
          <a:p>
            <a:r>
              <a:rPr lang="en-IN" sz="600" dirty="0">
                <a:latin typeface="Gill Sans MT (Body)"/>
              </a:rPr>
              <a:t>Deardorff, D.K. (2023). Intercultural Competence. Routledge eBooks, pp.32–52. </a:t>
            </a:r>
            <a:r>
              <a:rPr lang="en-IN" sz="600" dirty="0" err="1">
                <a:latin typeface="Gill Sans MT (Body)"/>
              </a:rPr>
              <a:t>doi:https</a:t>
            </a:r>
            <a:r>
              <a:rPr lang="en-IN" sz="600" dirty="0">
                <a:latin typeface="Gill Sans MT (Body)"/>
              </a:rPr>
              <a:t>://doi.org/10.4324/9781003444169-4.</a:t>
            </a:r>
          </a:p>
          <a:p>
            <a:r>
              <a:rPr lang="en-IN" sz="600" dirty="0">
                <a:latin typeface="Gill Sans MT (Body)"/>
              </a:rPr>
              <a:t>Evans, G. (2020). Measure for Measure: Evaluating the Evidence of Culture’s Contribution to Regeneration. Routledge eBooks, pp.116–140. </a:t>
            </a:r>
            <a:r>
              <a:rPr lang="en-IN" sz="600" dirty="0" err="1">
                <a:latin typeface="Gill Sans MT (Body)"/>
              </a:rPr>
              <a:t>doi:https</a:t>
            </a:r>
            <a:r>
              <a:rPr lang="en-IN" sz="600" dirty="0">
                <a:latin typeface="Gill Sans MT (Body)"/>
              </a:rPr>
              <a:t>://doi.org/10.4324/9781315878768-7.</a:t>
            </a:r>
          </a:p>
          <a:p>
            <a:r>
              <a:rPr lang="en-IN" sz="600" dirty="0">
                <a:latin typeface="Gill Sans MT (Body)"/>
              </a:rPr>
              <a:t>Finkel, R. and Platt, L. (2020). Cultural festivals and the city. Geography Compass, 14(9), p.e12498. </a:t>
            </a:r>
            <a:r>
              <a:rPr lang="en-IN" sz="600" dirty="0" err="1">
                <a:latin typeface="Gill Sans MT (Body)"/>
              </a:rPr>
              <a:t>doi:https</a:t>
            </a:r>
            <a:r>
              <a:rPr lang="en-IN" sz="600" dirty="0">
                <a:latin typeface="Gill Sans MT (Body)"/>
              </a:rPr>
              <a:t>://doi.org/10.1111/gec3.12498.</a:t>
            </a:r>
          </a:p>
          <a:p>
            <a:r>
              <a:rPr lang="en-IN" sz="600" dirty="0">
                <a:latin typeface="Gill Sans MT (Body)"/>
              </a:rPr>
              <a:t>Gov. Wales (2025). Visit Wales Marketing Webinar – Year of </a:t>
            </a:r>
            <a:r>
              <a:rPr lang="en-IN" sz="600" dirty="0" err="1">
                <a:latin typeface="Gill Sans MT (Body)"/>
              </a:rPr>
              <a:t>Croeso</a:t>
            </a:r>
            <a:r>
              <a:rPr lang="en-IN" sz="600" dirty="0">
                <a:latin typeface="Gill Sans MT (Body)"/>
              </a:rPr>
              <a:t> 2025. [online] Business Wales. Available at: https://businesswales.gov.wales/news-and-blog/visit-wales-marketing-webinar-year-croeso-2025 [Accessed 23 May 2025].</a:t>
            </a:r>
          </a:p>
          <a:p>
            <a:r>
              <a:rPr lang="en-IN" sz="600" dirty="0" err="1">
                <a:latin typeface="Gill Sans MT (Body)"/>
              </a:rPr>
              <a:t>Krich</a:t>
            </a:r>
            <a:r>
              <a:rPr lang="en-IN" sz="600" dirty="0">
                <a:latin typeface="Gill Sans MT (Body)"/>
              </a:rPr>
              <a:t> </a:t>
            </a:r>
            <a:r>
              <a:rPr lang="en-IN" sz="600" dirty="0" err="1">
                <a:latin typeface="Gill Sans MT (Body)"/>
              </a:rPr>
              <a:t>Rajprasit</a:t>
            </a:r>
            <a:r>
              <a:rPr lang="en-IN" sz="600" dirty="0">
                <a:latin typeface="Gill Sans MT (Body)"/>
              </a:rPr>
              <a:t>, </a:t>
            </a:r>
            <a:r>
              <a:rPr lang="en-IN" sz="600" dirty="0" err="1">
                <a:latin typeface="Gill Sans MT (Body)"/>
              </a:rPr>
              <a:t>Janista</a:t>
            </a:r>
            <a:r>
              <a:rPr lang="en-IN" sz="600" dirty="0">
                <a:latin typeface="Gill Sans MT (Body)"/>
              </a:rPr>
              <a:t> </a:t>
            </a:r>
            <a:r>
              <a:rPr lang="en-IN" sz="600" dirty="0" err="1">
                <a:latin typeface="Gill Sans MT (Body)"/>
              </a:rPr>
              <a:t>Sirisuksakulchai</a:t>
            </a:r>
            <a:r>
              <a:rPr lang="en-IN" sz="600" dirty="0">
                <a:latin typeface="Gill Sans MT (Body)"/>
              </a:rPr>
              <a:t>, </a:t>
            </a:r>
            <a:r>
              <a:rPr lang="en-IN" sz="600" dirty="0" err="1">
                <a:latin typeface="Gill Sans MT (Body)"/>
              </a:rPr>
              <a:t>Kanyanut</a:t>
            </a:r>
            <a:r>
              <a:rPr lang="en-IN" sz="600" dirty="0">
                <a:latin typeface="Gill Sans MT (Body)"/>
              </a:rPr>
              <a:t> </a:t>
            </a:r>
            <a:r>
              <a:rPr lang="en-IN" sz="600" dirty="0" err="1">
                <a:latin typeface="Gill Sans MT (Body)"/>
              </a:rPr>
              <a:t>Srimontra</a:t>
            </a:r>
            <a:r>
              <a:rPr lang="en-IN" sz="600" dirty="0">
                <a:latin typeface="Gill Sans MT (Body)"/>
              </a:rPr>
              <a:t>, </a:t>
            </a:r>
            <a:r>
              <a:rPr lang="en-IN" sz="600" dirty="0" err="1">
                <a:latin typeface="Gill Sans MT (Body)"/>
              </a:rPr>
              <a:t>Nutcha</a:t>
            </a:r>
            <a:r>
              <a:rPr lang="en-IN" sz="600" dirty="0">
                <a:latin typeface="Gill Sans MT (Body)"/>
              </a:rPr>
              <a:t> </a:t>
            </a:r>
            <a:r>
              <a:rPr lang="en-IN" sz="600" dirty="0" err="1">
                <a:latin typeface="Gill Sans MT (Body)"/>
              </a:rPr>
              <a:t>Pitakpornsin</a:t>
            </a:r>
            <a:r>
              <a:rPr lang="en-IN" sz="600" dirty="0">
                <a:latin typeface="Gill Sans MT (Body)"/>
              </a:rPr>
              <a:t>, </a:t>
            </a:r>
            <a:r>
              <a:rPr lang="en-IN" sz="600" dirty="0" err="1">
                <a:latin typeface="Gill Sans MT (Body)"/>
              </a:rPr>
              <a:t>Phatcharin</a:t>
            </a:r>
            <a:r>
              <a:rPr lang="en-IN" sz="600" dirty="0">
                <a:latin typeface="Gill Sans MT (Body)"/>
              </a:rPr>
              <a:t> </a:t>
            </a:r>
            <a:r>
              <a:rPr lang="en-IN" sz="600" dirty="0" err="1">
                <a:latin typeface="Gill Sans MT (Body)"/>
              </a:rPr>
              <a:t>Letakulkit</a:t>
            </a:r>
            <a:r>
              <a:rPr lang="en-IN" sz="600" dirty="0">
                <a:latin typeface="Gill Sans MT (Body)"/>
              </a:rPr>
              <a:t>, </a:t>
            </a:r>
            <a:r>
              <a:rPr lang="en-IN" sz="600" dirty="0" err="1">
                <a:latin typeface="Gill Sans MT (Body)"/>
              </a:rPr>
              <a:t>Picharee</a:t>
            </a:r>
            <a:r>
              <a:rPr lang="en-IN" sz="600" dirty="0">
                <a:latin typeface="Gill Sans MT (Body)"/>
              </a:rPr>
              <a:t> </a:t>
            </a:r>
            <a:r>
              <a:rPr lang="en-IN" sz="600" dirty="0" err="1">
                <a:latin typeface="Gill Sans MT (Body)"/>
              </a:rPr>
              <a:t>Phaiboontham</a:t>
            </a:r>
            <a:r>
              <a:rPr lang="en-IN" sz="600" dirty="0">
                <a:latin typeface="Gill Sans MT (Body)"/>
              </a:rPr>
              <a:t> and </a:t>
            </a:r>
            <a:r>
              <a:rPr lang="en-IN" sz="600" dirty="0" err="1">
                <a:latin typeface="Gill Sans MT (Body)"/>
              </a:rPr>
              <a:t>Soungkwan</a:t>
            </a:r>
            <a:r>
              <a:rPr lang="en-IN" sz="600" dirty="0">
                <a:latin typeface="Gill Sans MT (Body)"/>
              </a:rPr>
              <a:t> </a:t>
            </a:r>
            <a:r>
              <a:rPr lang="en-IN" sz="600" dirty="0" err="1">
                <a:latin typeface="Gill Sans MT (Body)"/>
              </a:rPr>
              <a:t>Dumrongruedee</a:t>
            </a:r>
            <a:r>
              <a:rPr lang="en-IN" sz="600" dirty="0">
                <a:latin typeface="Gill Sans MT (Body)"/>
              </a:rPr>
              <a:t> (2022). Using Business English as a Lingua Franca for Written and Spoken Communication: Challenges Encountered by Thai Human Resources Professionals in An American Multinational Company. 28(4), pp.13–28. </a:t>
            </a:r>
            <a:r>
              <a:rPr lang="en-IN" sz="600" dirty="0" err="1">
                <a:latin typeface="Gill Sans MT (Body)"/>
              </a:rPr>
              <a:t>doi:https</a:t>
            </a:r>
            <a:r>
              <a:rPr lang="en-IN" sz="600" dirty="0">
                <a:latin typeface="Gill Sans MT (Body)"/>
              </a:rPr>
              <a:t>://doi.org/10.17576/3l-2022-2804-02.</a:t>
            </a:r>
          </a:p>
          <a:p>
            <a:r>
              <a:rPr lang="en-IN" sz="600" dirty="0">
                <a:latin typeface="Gill Sans MT (Body)"/>
              </a:rPr>
              <a:t>Leach, R. (2023). Turning over Stoke-on-Trent (pottery): Ritual, affect and haunting. The Sociological Review, 1(1). </a:t>
            </a:r>
            <a:r>
              <a:rPr lang="en-IN" sz="600" dirty="0" err="1">
                <a:latin typeface="Gill Sans MT (Body)"/>
              </a:rPr>
              <a:t>doi:https</a:t>
            </a:r>
            <a:r>
              <a:rPr lang="en-IN" sz="600" dirty="0">
                <a:latin typeface="Gill Sans MT (Body)"/>
              </a:rPr>
              <a:t>://doi.org/10.1177/00380261231182521.</a:t>
            </a:r>
          </a:p>
          <a:p>
            <a:r>
              <a:rPr lang="en-IN" sz="600" dirty="0">
                <a:latin typeface="Gill Sans MT (Body)"/>
              </a:rPr>
              <a:t>Ormerod, N. and Wood, E.H. (2020). Regional Event Tourism Funding Policies: A Strategic-Relational Critique of Current Practice. Journal of Travel Research, 60(4), p.004728752091363. </a:t>
            </a:r>
            <a:r>
              <a:rPr lang="en-IN" sz="600" dirty="0" err="1">
                <a:latin typeface="Gill Sans MT (Body)"/>
              </a:rPr>
              <a:t>doi:https</a:t>
            </a:r>
            <a:r>
              <a:rPr lang="en-IN" sz="600" dirty="0">
                <a:latin typeface="Gill Sans MT (Body)"/>
              </a:rPr>
              <a:t>://doi.org/10.1177/0047287520913631.</a:t>
            </a:r>
          </a:p>
          <a:p>
            <a:r>
              <a:rPr lang="en-IN" sz="600" dirty="0">
                <a:latin typeface="Gill Sans MT (Body)"/>
              </a:rPr>
              <a:t>Perry, B., Ager, L. and </a:t>
            </a:r>
            <a:r>
              <a:rPr lang="en-IN" sz="600" dirty="0" err="1">
                <a:latin typeface="Gill Sans MT (Body)"/>
              </a:rPr>
              <a:t>Sitas</a:t>
            </a:r>
            <a:r>
              <a:rPr lang="en-IN" sz="600" dirty="0">
                <a:latin typeface="Gill Sans MT (Body)"/>
              </a:rPr>
              <a:t>, R. (2019). Cultural heritage entanglements: festivals as integrative sites for sustainable urban development. International Journal of Heritage Studies, 26(6), pp.1–16. </a:t>
            </a:r>
            <a:r>
              <a:rPr lang="en-IN" sz="600" dirty="0" err="1">
                <a:latin typeface="Gill Sans MT (Body)"/>
              </a:rPr>
              <a:t>doi:https</a:t>
            </a:r>
            <a:r>
              <a:rPr lang="en-IN" sz="600" dirty="0">
                <a:latin typeface="Gill Sans MT (Body)"/>
              </a:rPr>
              <a:t>://doi.org/10.1080/13527258.2019.1578987.</a:t>
            </a:r>
          </a:p>
          <a:p>
            <a:r>
              <a:rPr lang="en-IN" sz="600" dirty="0">
                <a:latin typeface="Gill Sans MT (Body)"/>
              </a:rPr>
              <a:t>Price, W.R. (2020). Mining for Tourists: An Analysis of Industrial Tourism and Government Policy in Wales. Tourism Planning &amp; Development, 1(1), pp.1–22. </a:t>
            </a:r>
            <a:r>
              <a:rPr lang="en-IN" sz="600" dirty="0" err="1">
                <a:latin typeface="Gill Sans MT (Body)"/>
              </a:rPr>
              <a:t>doi:https</a:t>
            </a:r>
            <a:r>
              <a:rPr lang="en-IN" sz="600" dirty="0">
                <a:latin typeface="Gill Sans MT (Body)"/>
              </a:rPr>
              <a:t>://doi.org/10.1080/21568316.2020.1829695.</a:t>
            </a:r>
          </a:p>
          <a:p>
            <a:r>
              <a:rPr lang="en-IN" sz="600" dirty="0">
                <a:latin typeface="Gill Sans MT (Body)"/>
              </a:rPr>
              <a:t>Quinn, B. (2020). Arts Festivals and the City. Routledge eBooks, pp.85–101. </a:t>
            </a:r>
            <a:r>
              <a:rPr lang="en-IN" sz="600" dirty="0" err="1">
                <a:latin typeface="Gill Sans MT (Body)"/>
              </a:rPr>
              <a:t>doi:https</a:t>
            </a:r>
            <a:r>
              <a:rPr lang="en-IN" sz="600" dirty="0">
                <a:latin typeface="Gill Sans MT (Body)"/>
              </a:rPr>
              <a:t>://doi.org/10.4324/9781315878768-5.</a:t>
            </a:r>
          </a:p>
          <a:p>
            <a:r>
              <a:rPr lang="en-IN" sz="600" dirty="0">
                <a:latin typeface="Gill Sans MT (Body)"/>
              </a:rPr>
              <a:t>Reyes, V. (2024). Entrepreneurship - Business Plan. Comillas.edu, [online] 1(1). </a:t>
            </a:r>
            <a:r>
              <a:rPr lang="en-IN" sz="600" dirty="0" err="1">
                <a:latin typeface="Gill Sans MT (Body)"/>
              </a:rPr>
              <a:t>doi:http</a:t>
            </a:r>
            <a:r>
              <a:rPr lang="en-IN" sz="600" dirty="0">
                <a:latin typeface="Gill Sans MT (Body)"/>
              </a:rPr>
              <a:t>://hdl.handle.net/11531/85685.</a:t>
            </a:r>
          </a:p>
          <a:p>
            <a:r>
              <a:rPr lang="en-IN" sz="600" dirty="0" err="1">
                <a:latin typeface="Gill Sans MT (Body)"/>
              </a:rPr>
              <a:t>Skublewska-Paszkowska</a:t>
            </a:r>
            <a:r>
              <a:rPr lang="en-IN" sz="600" dirty="0">
                <a:latin typeface="Gill Sans MT (Body)"/>
              </a:rPr>
              <a:t>, M., Milosz, M., </a:t>
            </a:r>
            <a:r>
              <a:rPr lang="en-IN" sz="600" dirty="0" err="1">
                <a:latin typeface="Gill Sans MT (Body)"/>
              </a:rPr>
              <a:t>Powroznik</a:t>
            </a:r>
            <a:r>
              <a:rPr lang="en-IN" sz="600" dirty="0">
                <a:latin typeface="Gill Sans MT (Body)"/>
              </a:rPr>
              <a:t>, P. and Lukasik, E. (2022). 3D technologies for intangible cultural heritage preservation—literature review for selected databases. Heritage Science, 10(1). </a:t>
            </a:r>
            <a:r>
              <a:rPr lang="en-IN" sz="600" dirty="0" err="1">
                <a:latin typeface="Gill Sans MT (Body)"/>
              </a:rPr>
              <a:t>doi:https</a:t>
            </a:r>
            <a:r>
              <a:rPr lang="en-IN" sz="600" dirty="0">
                <a:latin typeface="Gill Sans MT (Body)"/>
              </a:rPr>
              <a:t>://doi.org/10.1186/s40494-021-00633-x</a:t>
            </a:r>
          </a:p>
          <a:p>
            <a:r>
              <a:rPr lang="en-IN" sz="600" dirty="0" err="1">
                <a:latin typeface="Gill Sans MT (Body)"/>
              </a:rPr>
              <a:t>Sønning</a:t>
            </a:r>
            <a:r>
              <a:rPr lang="en-IN" sz="600" dirty="0">
                <a:latin typeface="Gill Sans MT (Body)"/>
              </a:rPr>
              <a:t>, A. (2024). Experiences from a variety of integrated cultural programmes. Routledge eBooks, 1(1), pp.229–271. </a:t>
            </a:r>
            <a:r>
              <a:rPr lang="en-IN" sz="600" dirty="0" err="1">
                <a:latin typeface="Gill Sans MT (Body)"/>
              </a:rPr>
              <a:t>doi:https</a:t>
            </a:r>
            <a:r>
              <a:rPr lang="en-IN" sz="600" dirty="0">
                <a:latin typeface="Gill Sans MT (Body)"/>
              </a:rPr>
              <a:t>://doi.org/10.4324/9781003274520-10.</a:t>
            </a:r>
          </a:p>
          <a:p>
            <a:r>
              <a:rPr lang="en-IN" sz="600" dirty="0" err="1">
                <a:latin typeface="Gill Sans MT (Body)"/>
              </a:rPr>
              <a:t>Tarabasz</a:t>
            </a:r>
            <a:r>
              <a:rPr lang="en-IN" sz="600" dirty="0">
                <a:latin typeface="Gill Sans MT (Body)"/>
              </a:rPr>
              <a:t>, A. (2024). The Impact of Digital on Marketing Strategy. CRC Press eBooks, 1(1), pp.21–37. </a:t>
            </a:r>
            <a:r>
              <a:rPr lang="en-IN" sz="600" dirty="0" err="1">
                <a:latin typeface="Gill Sans MT (Body)"/>
              </a:rPr>
              <a:t>doi:https</a:t>
            </a:r>
            <a:r>
              <a:rPr lang="en-IN" sz="600" dirty="0">
                <a:latin typeface="Gill Sans MT (Body)"/>
              </a:rPr>
              <a:t>://doi.org/10.1201/9781003384960-3.</a:t>
            </a:r>
          </a:p>
          <a:p>
            <a:r>
              <a:rPr lang="en-IN" sz="600" dirty="0">
                <a:latin typeface="Gill Sans MT (Body)"/>
              </a:rPr>
              <a:t>Visit Wales (2024). Visit Wales industry past newsletters and bulletins. [online] Industry. Available at: https://industry.visitwales.com/news-and-updates/industry-newsletters-and-bulletins/visit-wales-industry-past-newsletters-and [Accessed 23 May 2025].</a:t>
            </a:r>
          </a:p>
          <a:p>
            <a:r>
              <a:rPr lang="en-IN" sz="600" dirty="0">
                <a:latin typeface="Gill Sans MT (Body)"/>
              </a:rPr>
              <a:t>Visit Wales (2025). Wales is celebrating a Year of </a:t>
            </a:r>
            <a:r>
              <a:rPr lang="en-IN" sz="600" dirty="0" err="1">
                <a:latin typeface="Gill Sans MT (Body)"/>
              </a:rPr>
              <a:t>Croeso</a:t>
            </a:r>
            <a:r>
              <a:rPr lang="en-IN" sz="600" dirty="0">
                <a:latin typeface="Gill Sans MT (Body)"/>
              </a:rPr>
              <a:t>, a Welsh welcome for visitors. [online] </a:t>
            </a:r>
            <a:r>
              <a:rPr lang="en-IN" sz="600" dirty="0" err="1">
                <a:latin typeface="Gill Sans MT (Body)"/>
              </a:rPr>
              <a:t>TravelTrade</a:t>
            </a:r>
            <a:r>
              <a:rPr lang="en-IN" sz="600" dirty="0">
                <a:latin typeface="Gill Sans MT (Body)"/>
              </a:rPr>
              <a:t>. Available at: https://traveltrade.visitwales.com/useful-information/toolkit/year-of-croeso.</a:t>
            </a:r>
          </a:p>
          <a:p>
            <a:endParaRPr lang="en-IN" sz="600" dirty="0">
              <a:latin typeface="Gill Sans MT (Body)"/>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834640"/>
            <a:ext cx="7729728" cy="1188720"/>
          </a:xfrm>
          <a:solidFill>
            <a:schemeClr val="accent2"/>
          </a:solidFill>
        </p:spPr>
        <p:txBody>
          <a:bodyPr/>
          <a:lstStyle/>
          <a:p>
            <a:r>
              <a:rPr lang="en-US" b="1" dirty="0"/>
              <a:t>Thank You</a:t>
            </a:r>
            <a:endParaRPr lang="en-IN" b="1"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0</TotalTime>
  <Words>2376</Words>
  <Application>Microsoft Office PowerPoint</Application>
  <PresentationFormat>Widescreen</PresentationFormat>
  <Paragraphs>125</Paragraphs>
  <Slides>15</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Gill Sans MT (Body)</vt:lpstr>
      <vt:lpstr>Symbol</vt:lpstr>
      <vt:lpstr>Times New Roman</vt:lpstr>
      <vt:lpstr>Tw Cen MT</vt:lpstr>
      <vt:lpstr>Wingdings 2</vt:lpstr>
      <vt:lpstr>Circuit</vt:lpstr>
      <vt:lpstr>FEASIBILITY STUDY: "CROESO CYMRU: A GLOBAL WELCOME"</vt:lpstr>
      <vt:lpstr>Introduction </vt:lpstr>
      <vt:lpstr>Event Overview</vt:lpstr>
      <vt:lpstr>Event Objectives &amp; Concept</vt:lpstr>
      <vt:lpstr>Target Market Analysis</vt:lpstr>
      <vt:lpstr>Market Demand &amp; Competition</vt:lpstr>
      <vt:lpstr>Situational &amp; SWOT Analysis</vt:lpstr>
      <vt:lpstr>Venue &amp; Operational Planning</vt:lpstr>
      <vt:lpstr>Programme Schedule</vt:lpstr>
      <vt:lpstr>Marketing &amp; Promotion Strategy</vt:lpstr>
      <vt:lpstr>Financial Plan – Cost Breakdown</vt:lpstr>
      <vt:lpstr>Financial Plan – Revenue &amp; Funding</vt:lpstr>
      <vt:lpstr>Conclusion &amp; Strategic Feasibility</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FEASIBILITY STUDY: "CROESO CYMRU: A GLOBAL WELCOME"</dc:title>
  <dc:creator/>
  <cp:lastModifiedBy/>
  <cp:revision>2</cp:revision>
  <dcterms:created xsi:type="dcterms:W3CDTF">2025-05-23T14:47:44Z</dcterms:created>
  <dcterms:modified xsi:type="dcterms:W3CDTF">2025-05-23T16:27:51Z</dcterms:modified>
</cp:coreProperties>
</file>