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CD2329-61EF-F922-ED07-142EF3EEAA5A}" v="1244" dt="2023-03-23T10:48:17.526"/>
    <p1510:client id="{94D85BA2-480C-40EA-9D9D-348B7BB19B2C}" v="120" dt="2023-03-23T09:31:49.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1067-C972-4430-8DE5-81A69C2A912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A109D25C-3FED-4CAD-AAEF-F306D121F406}">
      <dgm:prSet phldrT="[Text]" phldr="0"/>
      <dgm:spPr/>
      <dgm:t>
        <a:bodyPr/>
        <a:lstStyle/>
        <a:p>
          <a:pPr rtl="0"/>
          <a:r>
            <a:rPr lang="en-GB" dirty="0">
              <a:latin typeface="Avenir Next LT Pro"/>
            </a:rPr>
            <a:t>Clothing company selling T-shirts and customised T-shirts</a:t>
          </a:r>
          <a:endParaRPr lang="en-GB" dirty="0"/>
        </a:p>
      </dgm:t>
    </dgm:pt>
    <dgm:pt modelId="{45732A12-635B-4B6E-AEB5-6A710D4D765A}" type="parTrans" cxnId="{955C4738-5522-47AF-84E1-B157920E2E23}">
      <dgm:prSet/>
      <dgm:spPr/>
      <dgm:t>
        <a:bodyPr/>
        <a:lstStyle/>
        <a:p>
          <a:endParaRPr lang="en-GB"/>
        </a:p>
      </dgm:t>
    </dgm:pt>
    <dgm:pt modelId="{7E7A9780-8CF8-46FA-B8BE-6898EAF221BF}" type="sibTrans" cxnId="{955C4738-5522-47AF-84E1-B157920E2E23}">
      <dgm:prSet/>
      <dgm:spPr/>
      <dgm:t>
        <a:bodyPr/>
        <a:lstStyle/>
        <a:p>
          <a:endParaRPr lang="en-GB"/>
        </a:p>
      </dgm:t>
    </dgm:pt>
    <dgm:pt modelId="{8FA26037-A39C-45F7-8FEA-245E53F71B1C}">
      <dgm:prSet phldrT="[Text]" phldr="0"/>
      <dgm:spPr/>
      <dgm:t>
        <a:bodyPr/>
        <a:lstStyle/>
        <a:p>
          <a:pPr rtl="0"/>
          <a:r>
            <a:rPr lang="en-GB" dirty="0">
              <a:latin typeface="Avenir Next LT Pro"/>
            </a:rPr>
            <a:t>Inspirational quotes aimed at young girls and woman to raise awareness through fashion.</a:t>
          </a:r>
          <a:endParaRPr lang="en-GB" dirty="0"/>
        </a:p>
      </dgm:t>
    </dgm:pt>
    <dgm:pt modelId="{66DDEBEE-C05B-4FCF-A219-EEC3B965A8E1}" type="parTrans" cxnId="{170478CE-22A4-4C01-A558-6940118430E6}">
      <dgm:prSet/>
      <dgm:spPr/>
      <dgm:t>
        <a:bodyPr/>
        <a:lstStyle/>
        <a:p>
          <a:endParaRPr lang="en-GB"/>
        </a:p>
      </dgm:t>
    </dgm:pt>
    <dgm:pt modelId="{4B198A0E-F32C-402B-9006-B2FD2724AA5D}" type="sibTrans" cxnId="{170478CE-22A4-4C01-A558-6940118430E6}">
      <dgm:prSet/>
      <dgm:spPr/>
      <dgm:t>
        <a:bodyPr/>
        <a:lstStyle/>
        <a:p>
          <a:endParaRPr lang="en-GB"/>
        </a:p>
      </dgm:t>
    </dgm:pt>
    <dgm:pt modelId="{3D64474E-27DD-4EE1-8A95-E55B7C9243B7}">
      <dgm:prSet phldrT="[Text]" phldr="0"/>
      <dgm:spPr/>
      <dgm:t>
        <a:bodyPr/>
        <a:lstStyle/>
        <a:p>
          <a:pPr rtl="0"/>
          <a:r>
            <a:rPr lang="en-GB" dirty="0">
              <a:latin typeface="Avenir Next LT Pro"/>
            </a:rPr>
            <a:t>Using the power of social media to get our business well known</a:t>
          </a:r>
          <a:endParaRPr lang="en-GB" dirty="0"/>
        </a:p>
      </dgm:t>
    </dgm:pt>
    <dgm:pt modelId="{66CA1336-2AE4-42A2-8E09-C3A2B255DAC6}" type="parTrans" cxnId="{B8156196-5E29-41CF-BF0E-D43FB5885FEE}">
      <dgm:prSet/>
      <dgm:spPr/>
      <dgm:t>
        <a:bodyPr/>
        <a:lstStyle/>
        <a:p>
          <a:endParaRPr lang="en-GB"/>
        </a:p>
      </dgm:t>
    </dgm:pt>
    <dgm:pt modelId="{3393C585-C462-4775-8D60-7EB4B0CA63DF}" type="sibTrans" cxnId="{B8156196-5E29-41CF-BF0E-D43FB5885FEE}">
      <dgm:prSet/>
      <dgm:spPr/>
      <dgm:t>
        <a:bodyPr/>
        <a:lstStyle/>
        <a:p>
          <a:endParaRPr lang="en-GB"/>
        </a:p>
      </dgm:t>
    </dgm:pt>
    <dgm:pt modelId="{E7E99C46-F95D-46AE-8EAA-FCDA7A934142}" type="pres">
      <dgm:prSet presAssocID="{DD851067-C972-4430-8DE5-81A69C2A9128}" presName="diagram" presStyleCnt="0">
        <dgm:presLayoutVars>
          <dgm:dir/>
          <dgm:resizeHandles val="exact"/>
        </dgm:presLayoutVars>
      </dgm:prSet>
      <dgm:spPr/>
    </dgm:pt>
    <dgm:pt modelId="{05269A62-7AF1-465C-BBB2-26E6E21932A4}" type="pres">
      <dgm:prSet presAssocID="{A109D25C-3FED-4CAD-AAEF-F306D121F406}" presName="node" presStyleLbl="node1" presStyleIdx="0" presStyleCnt="3">
        <dgm:presLayoutVars>
          <dgm:bulletEnabled val="1"/>
        </dgm:presLayoutVars>
      </dgm:prSet>
      <dgm:spPr/>
    </dgm:pt>
    <dgm:pt modelId="{D3F9DE52-54CB-48B1-A654-C930F8DAE8C4}" type="pres">
      <dgm:prSet presAssocID="{7E7A9780-8CF8-46FA-B8BE-6898EAF221BF}" presName="sibTrans" presStyleCnt="0"/>
      <dgm:spPr/>
    </dgm:pt>
    <dgm:pt modelId="{D00E5E4C-CEF1-48EA-B4DD-26798A90E1DB}" type="pres">
      <dgm:prSet presAssocID="{8FA26037-A39C-45F7-8FEA-245E53F71B1C}" presName="node" presStyleLbl="node1" presStyleIdx="1" presStyleCnt="3">
        <dgm:presLayoutVars>
          <dgm:bulletEnabled val="1"/>
        </dgm:presLayoutVars>
      </dgm:prSet>
      <dgm:spPr/>
    </dgm:pt>
    <dgm:pt modelId="{93FCEB85-C7C2-4028-AB84-51A43B2D9A18}" type="pres">
      <dgm:prSet presAssocID="{4B198A0E-F32C-402B-9006-B2FD2724AA5D}" presName="sibTrans" presStyleCnt="0"/>
      <dgm:spPr/>
    </dgm:pt>
    <dgm:pt modelId="{9083757C-7721-4515-BB77-3FA2D4E06FF3}" type="pres">
      <dgm:prSet presAssocID="{3D64474E-27DD-4EE1-8A95-E55B7C9243B7}" presName="node" presStyleLbl="node1" presStyleIdx="2" presStyleCnt="3">
        <dgm:presLayoutVars>
          <dgm:bulletEnabled val="1"/>
        </dgm:presLayoutVars>
      </dgm:prSet>
      <dgm:spPr/>
    </dgm:pt>
  </dgm:ptLst>
  <dgm:cxnLst>
    <dgm:cxn modelId="{5152A607-8C1A-47DA-B44F-26D2B5BF69D7}" type="presOf" srcId="{A109D25C-3FED-4CAD-AAEF-F306D121F406}" destId="{05269A62-7AF1-465C-BBB2-26E6E21932A4}" srcOrd="0" destOrd="0" presId="urn:microsoft.com/office/officeart/2005/8/layout/default"/>
    <dgm:cxn modelId="{1839C62B-7143-45BD-829D-AB87D4D65B6D}" type="presOf" srcId="{DD851067-C972-4430-8DE5-81A69C2A9128}" destId="{E7E99C46-F95D-46AE-8EAA-FCDA7A934142}" srcOrd="0" destOrd="0" presId="urn:microsoft.com/office/officeart/2005/8/layout/default"/>
    <dgm:cxn modelId="{D429C635-3DF5-4319-BCC6-6997EBB029F4}" type="presOf" srcId="{3D64474E-27DD-4EE1-8A95-E55B7C9243B7}" destId="{9083757C-7721-4515-BB77-3FA2D4E06FF3}" srcOrd="0" destOrd="0" presId="urn:microsoft.com/office/officeart/2005/8/layout/default"/>
    <dgm:cxn modelId="{955C4738-5522-47AF-84E1-B157920E2E23}" srcId="{DD851067-C972-4430-8DE5-81A69C2A9128}" destId="{A109D25C-3FED-4CAD-AAEF-F306D121F406}" srcOrd="0" destOrd="0" parTransId="{45732A12-635B-4B6E-AEB5-6A710D4D765A}" sibTransId="{7E7A9780-8CF8-46FA-B8BE-6898EAF221BF}"/>
    <dgm:cxn modelId="{D8FEF24D-0951-4249-B729-1B429A66EEA6}" type="presOf" srcId="{8FA26037-A39C-45F7-8FEA-245E53F71B1C}" destId="{D00E5E4C-CEF1-48EA-B4DD-26798A90E1DB}" srcOrd="0" destOrd="0" presId="urn:microsoft.com/office/officeart/2005/8/layout/default"/>
    <dgm:cxn modelId="{B8156196-5E29-41CF-BF0E-D43FB5885FEE}" srcId="{DD851067-C972-4430-8DE5-81A69C2A9128}" destId="{3D64474E-27DD-4EE1-8A95-E55B7C9243B7}" srcOrd="2" destOrd="0" parTransId="{66CA1336-2AE4-42A2-8E09-C3A2B255DAC6}" sibTransId="{3393C585-C462-4775-8D60-7EB4B0CA63DF}"/>
    <dgm:cxn modelId="{170478CE-22A4-4C01-A558-6940118430E6}" srcId="{DD851067-C972-4430-8DE5-81A69C2A9128}" destId="{8FA26037-A39C-45F7-8FEA-245E53F71B1C}" srcOrd="1" destOrd="0" parTransId="{66DDEBEE-C05B-4FCF-A219-EEC3B965A8E1}" sibTransId="{4B198A0E-F32C-402B-9006-B2FD2724AA5D}"/>
    <dgm:cxn modelId="{20C0D101-8788-46A1-BBBD-7C7DB9D99B97}" type="presParOf" srcId="{E7E99C46-F95D-46AE-8EAA-FCDA7A934142}" destId="{05269A62-7AF1-465C-BBB2-26E6E21932A4}" srcOrd="0" destOrd="0" presId="urn:microsoft.com/office/officeart/2005/8/layout/default"/>
    <dgm:cxn modelId="{1F099E7F-F5BA-4812-B332-DEB76F05447E}" type="presParOf" srcId="{E7E99C46-F95D-46AE-8EAA-FCDA7A934142}" destId="{D3F9DE52-54CB-48B1-A654-C930F8DAE8C4}" srcOrd="1" destOrd="0" presId="urn:microsoft.com/office/officeart/2005/8/layout/default"/>
    <dgm:cxn modelId="{23E3D9AF-99A1-4A0B-B0E4-32100B9085EA}" type="presParOf" srcId="{E7E99C46-F95D-46AE-8EAA-FCDA7A934142}" destId="{D00E5E4C-CEF1-48EA-B4DD-26798A90E1DB}" srcOrd="2" destOrd="0" presId="urn:microsoft.com/office/officeart/2005/8/layout/default"/>
    <dgm:cxn modelId="{F6260F8C-D145-4420-9095-7AE795053659}" type="presParOf" srcId="{E7E99C46-F95D-46AE-8EAA-FCDA7A934142}" destId="{93FCEB85-C7C2-4028-AB84-51A43B2D9A18}" srcOrd="3" destOrd="0" presId="urn:microsoft.com/office/officeart/2005/8/layout/default"/>
    <dgm:cxn modelId="{46E98933-DA16-40C2-9276-EFE37DDE114D}" type="presParOf" srcId="{E7E99C46-F95D-46AE-8EAA-FCDA7A934142}" destId="{9083757C-7721-4515-BB77-3FA2D4E06FF3}"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93EC31-FF4C-4B4F-A9A9-3A327EC9FC2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38366B9-B3B5-4D4E-8710-6058FCDFF9E6}">
      <dgm:prSet/>
      <dgm:spPr/>
      <dgm:t>
        <a:bodyPr/>
        <a:lstStyle/>
        <a:p>
          <a:pPr>
            <a:lnSpc>
              <a:spcPct val="100000"/>
            </a:lnSpc>
            <a:defRPr cap="all"/>
          </a:pPr>
          <a:r>
            <a:rPr lang="en-GB"/>
            <a:t>One of the outcomes for the assignment was to critically reflect on the concept of innovation.</a:t>
          </a:r>
          <a:endParaRPr lang="en-US"/>
        </a:p>
      </dgm:t>
    </dgm:pt>
    <dgm:pt modelId="{333BCBD9-02E7-497C-A9E0-F42B64F53112}" type="parTrans" cxnId="{ECD9F92B-5720-4C2C-B1D8-A4FF63D8CD22}">
      <dgm:prSet/>
      <dgm:spPr/>
      <dgm:t>
        <a:bodyPr/>
        <a:lstStyle/>
        <a:p>
          <a:endParaRPr lang="en-US"/>
        </a:p>
      </dgm:t>
    </dgm:pt>
    <dgm:pt modelId="{162B0A88-C4C3-4947-8059-9D80AD149F98}" type="sibTrans" cxnId="{ECD9F92B-5720-4C2C-B1D8-A4FF63D8CD22}">
      <dgm:prSet/>
      <dgm:spPr/>
      <dgm:t>
        <a:bodyPr/>
        <a:lstStyle/>
        <a:p>
          <a:endParaRPr lang="en-US"/>
        </a:p>
      </dgm:t>
    </dgm:pt>
    <dgm:pt modelId="{EFC0B1F1-5C37-4397-B369-BC546076CDFD}">
      <dgm:prSet/>
      <dgm:spPr/>
      <dgm:t>
        <a:bodyPr/>
        <a:lstStyle/>
        <a:p>
          <a:pPr>
            <a:lnSpc>
              <a:spcPct val="100000"/>
            </a:lnSpc>
            <a:defRPr cap="all"/>
          </a:pPr>
          <a:r>
            <a:rPr lang="en-GB"/>
            <a:t>Recognise, analyse and apply creative thinking as an individual on an organisational and industry level.</a:t>
          </a:r>
          <a:endParaRPr lang="en-US"/>
        </a:p>
      </dgm:t>
    </dgm:pt>
    <dgm:pt modelId="{DA7F12FA-B3DB-4A91-9419-789D79FA0715}" type="parTrans" cxnId="{50242BC4-4858-489A-AEE7-CF45799401A3}">
      <dgm:prSet/>
      <dgm:spPr/>
      <dgm:t>
        <a:bodyPr/>
        <a:lstStyle/>
        <a:p>
          <a:endParaRPr lang="en-US"/>
        </a:p>
      </dgm:t>
    </dgm:pt>
    <dgm:pt modelId="{21AE097A-1963-44A5-8A03-C34678C7105F}" type="sibTrans" cxnId="{50242BC4-4858-489A-AEE7-CF45799401A3}">
      <dgm:prSet/>
      <dgm:spPr/>
      <dgm:t>
        <a:bodyPr/>
        <a:lstStyle/>
        <a:p>
          <a:endParaRPr lang="en-US"/>
        </a:p>
      </dgm:t>
    </dgm:pt>
    <dgm:pt modelId="{4D902D77-4616-4E60-8082-4F3D1F7C061F}">
      <dgm:prSet/>
      <dgm:spPr/>
      <dgm:t>
        <a:bodyPr/>
        <a:lstStyle/>
        <a:p>
          <a:pPr>
            <a:lnSpc>
              <a:spcPct val="100000"/>
            </a:lnSpc>
            <a:defRPr cap="all"/>
          </a:pPr>
          <a:r>
            <a:rPr lang="en-GB"/>
            <a:t>Critically exploring and differentiate between different models of innovation.</a:t>
          </a:r>
          <a:endParaRPr lang="en-US"/>
        </a:p>
      </dgm:t>
    </dgm:pt>
    <dgm:pt modelId="{AED03BFD-5767-4615-AFC5-A517E53A3368}" type="parTrans" cxnId="{F83152EC-D8DE-411A-99B7-F7D1DCDA060A}">
      <dgm:prSet/>
      <dgm:spPr/>
      <dgm:t>
        <a:bodyPr/>
        <a:lstStyle/>
        <a:p>
          <a:endParaRPr lang="en-US"/>
        </a:p>
      </dgm:t>
    </dgm:pt>
    <dgm:pt modelId="{404D04B3-334F-4DF5-92DB-D4F679B448E6}" type="sibTrans" cxnId="{F83152EC-D8DE-411A-99B7-F7D1DCDA060A}">
      <dgm:prSet/>
      <dgm:spPr/>
      <dgm:t>
        <a:bodyPr/>
        <a:lstStyle/>
        <a:p>
          <a:endParaRPr lang="en-US"/>
        </a:p>
      </dgm:t>
    </dgm:pt>
    <dgm:pt modelId="{AF2F23DA-474C-44AE-BCA2-63B96EA9D32F}">
      <dgm:prSet/>
      <dgm:spPr/>
      <dgm:t>
        <a:bodyPr/>
        <a:lstStyle/>
        <a:p>
          <a:pPr>
            <a:lnSpc>
              <a:spcPct val="100000"/>
            </a:lnSpc>
            <a:defRPr cap="all"/>
          </a:pPr>
          <a:r>
            <a:rPr lang="en-GB"/>
            <a:t>These outcomes will be beneficial in the future as it will help your business to grow and to strive, being creative and unique is important as well as knowing and having the knowledge to pursue your business. </a:t>
          </a:r>
          <a:endParaRPr lang="en-US"/>
        </a:p>
      </dgm:t>
    </dgm:pt>
    <dgm:pt modelId="{F1E92820-C7B3-4D79-AC4B-CFC2EED7AA98}" type="parTrans" cxnId="{008E6E7F-5170-4AAE-A2CE-7FB102D6F3C2}">
      <dgm:prSet/>
      <dgm:spPr/>
      <dgm:t>
        <a:bodyPr/>
        <a:lstStyle/>
        <a:p>
          <a:endParaRPr lang="en-US"/>
        </a:p>
      </dgm:t>
    </dgm:pt>
    <dgm:pt modelId="{32CCD61D-FF1F-4A20-9A56-DD153DA23F51}" type="sibTrans" cxnId="{008E6E7F-5170-4AAE-A2CE-7FB102D6F3C2}">
      <dgm:prSet/>
      <dgm:spPr/>
      <dgm:t>
        <a:bodyPr/>
        <a:lstStyle/>
        <a:p>
          <a:endParaRPr lang="en-US"/>
        </a:p>
      </dgm:t>
    </dgm:pt>
    <dgm:pt modelId="{7A3736C8-1E52-4A15-B47C-1211FF6DAA04}" type="pres">
      <dgm:prSet presAssocID="{F193EC31-FF4C-4B4F-A9A9-3A327EC9FC22}" presName="root" presStyleCnt="0">
        <dgm:presLayoutVars>
          <dgm:dir/>
          <dgm:resizeHandles val="exact"/>
        </dgm:presLayoutVars>
      </dgm:prSet>
      <dgm:spPr/>
    </dgm:pt>
    <dgm:pt modelId="{8D52C88E-155C-49C1-B678-7F842D2ACA44}" type="pres">
      <dgm:prSet presAssocID="{738366B9-B3B5-4D4E-8710-6058FCDFF9E6}" presName="compNode" presStyleCnt="0"/>
      <dgm:spPr/>
    </dgm:pt>
    <dgm:pt modelId="{D896659E-E589-4313-974D-27FD836C6AC8}" type="pres">
      <dgm:prSet presAssocID="{738366B9-B3B5-4D4E-8710-6058FCDFF9E6}" presName="iconBgRect" presStyleLbl="bgShp" presStyleIdx="0" presStyleCnt="4"/>
      <dgm:spPr>
        <a:prstGeom prst="round2DiagRect">
          <a:avLst>
            <a:gd name="adj1" fmla="val 29727"/>
            <a:gd name="adj2" fmla="val 0"/>
          </a:avLst>
        </a:prstGeom>
      </dgm:spPr>
    </dgm:pt>
    <dgm:pt modelId="{47A5BDB1-5A1F-42DE-B13A-869BD97FDE30}" type="pres">
      <dgm:prSet presAssocID="{738366B9-B3B5-4D4E-8710-6058FCDFF9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F7DBBA0E-7341-49E4-9F36-B26DAEA3F8B6}" type="pres">
      <dgm:prSet presAssocID="{738366B9-B3B5-4D4E-8710-6058FCDFF9E6}" presName="spaceRect" presStyleCnt="0"/>
      <dgm:spPr/>
    </dgm:pt>
    <dgm:pt modelId="{520DC9B5-831F-40DC-8E36-EE3EA2D1D4D4}" type="pres">
      <dgm:prSet presAssocID="{738366B9-B3B5-4D4E-8710-6058FCDFF9E6}" presName="textRect" presStyleLbl="revTx" presStyleIdx="0" presStyleCnt="4">
        <dgm:presLayoutVars>
          <dgm:chMax val="1"/>
          <dgm:chPref val="1"/>
        </dgm:presLayoutVars>
      </dgm:prSet>
      <dgm:spPr/>
    </dgm:pt>
    <dgm:pt modelId="{2ADA520B-0DFE-4676-8C15-4F035CBEAA2C}" type="pres">
      <dgm:prSet presAssocID="{162B0A88-C4C3-4947-8059-9D80AD149F98}" presName="sibTrans" presStyleCnt="0"/>
      <dgm:spPr/>
    </dgm:pt>
    <dgm:pt modelId="{307C9637-615C-42DE-A89D-3ACDADEC0FDF}" type="pres">
      <dgm:prSet presAssocID="{EFC0B1F1-5C37-4397-B369-BC546076CDFD}" presName="compNode" presStyleCnt="0"/>
      <dgm:spPr/>
    </dgm:pt>
    <dgm:pt modelId="{A53B12DB-F486-4F68-89C9-5CC7EB5CFF87}" type="pres">
      <dgm:prSet presAssocID="{EFC0B1F1-5C37-4397-B369-BC546076CDFD}" presName="iconBgRect" presStyleLbl="bgShp" presStyleIdx="1" presStyleCnt="4"/>
      <dgm:spPr>
        <a:prstGeom prst="round2DiagRect">
          <a:avLst>
            <a:gd name="adj1" fmla="val 29727"/>
            <a:gd name="adj2" fmla="val 0"/>
          </a:avLst>
        </a:prstGeom>
      </dgm:spPr>
    </dgm:pt>
    <dgm:pt modelId="{2476529F-1B2C-413D-9592-7A4B0EE88F02}" type="pres">
      <dgm:prSet presAssocID="{EFC0B1F1-5C37-4397-B369-BC546076CD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2A9FE3A1-3ECA-4CCB-A8EA-BACB120EDDD5}" type="pres">
      <dgm:prSet presAssocID="{EFC0B1F1-5C37-4397-B369-BC546076CDFD}" presName="spaceRect" presStyleCnt="0"/>
      <dgm:spPr/>
    </dgm:pt>
    <dgm:pt modelId="{A91E9375-5CE5-41B8-BD56-DB03FECE189C}" type="pres">
      <dgm:prSet presAssocID="{EFC0B1F1-5C37-4397-B369-BC546076CDFD}" presName="textRect" presStyleLbl="revTx" presStyleIdx="1" presStyleCnt="4">
        <dgm:presLayoutVars>
          <dgm:chMax val="1"/>
          <dgm:chPref val="1"/>
        </dgm:presLayoutVars>
      </dgm:prSet>
      <dgm:spPr/>
    </dgm:pt>
    <dgm:pt modelId="{D22AF78E-5B87-4DE0-B35C-00AC5CD316EE}" type="pres">
      <dgm:prSet presAssocID="{21AE097A-1963-44A5-8A03-C34678C7105F}" presName="sibTrans" presStyleCnt="0"/>
      <dgm:spPr/>
    </dgm:pt>
    <dgm:pt modelId="{FA0A0E42-5835-4807-88FA-01E91EA170D1}" type="pres">
      <dgm:prSet presAssocID="{4D902D77-4616-4E60-8082-4F3D1F7C061F}" presName="compNode" presStyleCnt="0"/>
      <dgm:spPr/>
    </dgm:pt>
    <dgm:pt modelId="{4B658262-DCBD-46D4-BAC9-5755CD985549}" type="pres">
      <dgm:prSet presAssocID="{4D902D77-4616-4E60-8082-4F3D1F7C061F}" presName="iconBgRect" presStyleLbl="bgShp" presStyleIdx="2" presStyleCnt="4"/>
      <dgm:spPr>
        <a:prstGeom prst="round2DiagRect">
          <a:avLst>
            <a:gd name="adj1" fmla="val 29727"/>
            <a:gd name="adj2" fmla="val 0"/>
          </a:avLst>
        </a:prstGeom>
      </dgm:spPr>
    </dgm:pt>
    <dgm:pt modelId="{A5D06401-3B4A-4BB4-840B-15B284633DA4}" type="pres">
      <dgm:prSet presAssocID="{4D902D77-4616-4E60-8082-4F3D1F7C06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0B35EEED-C495-4C02-AA7D-34972FDD65D1}" type="pres">
      <dgm:prSet presAssocID="{4D902D77-4616-4E60-8082-4F3D1F7C061F}" presName="spaceRect" presStyleCnt="0"/>
      <dgm:spPr/>
    </dgm:pt>
    <dgm:pt modelId="{3FBF4DCE-B8D7-4379-BE79-64514787EC8F}" type="pres">
      <dgm:prSet presAssocID="{4D902D77-4616-4E60-8082-4F3D1F7C061F}" presName="textRect" presStyleLbl="revTx" presStyleIdx="2" presStyleCnt="4">
        <dgm:presLayoutVars>
          <dgm:chMax val="1"/>
          <dgm:chPref val="1"/>
        </dgm:presLayoutVars>
      </dgm:prSet>
      <dgm:spPr/>
    </dgm:pt>
    <dgm:pt modelId="{C50A35D1-9A69-4735-8940-881DFA712EEF}" type="pres">
      <dgm:prSet presAssocID="{404D04B3-334F-4DF5-92DB-D4F679B448E6}" presName="sibTrans" presStyleCnt="0"/>
      <dgm:spPr/>
    </dgm:pt>
    <dgm:pt modelId="{5766C60F-63CA-412A-978C-56FACBA0CAEF}" type="pres">
      <dgm:prSet presAssocID="{AF2F23DA-474C-44AE-BCA2-63B96EA9D32F}" presName="compNode" presStyleCnt="0"/>
      <dgm:spPr/>
    </dgm:pt>
    <dgm:pt modelId="{7FE60689-F340-4425-8198-0E0C17EEC9CE}" type="pres">
      <dgm:prSet presAssocID="{AF2F23DA-474C-44AE-BCA2-63B96EA9D32F}" presName="iconBgRect" presStyleLbl="bgShp" presStyleIdx="3" presStyleCnt="4"/>
      <dgm:spPr>
        <a:prstGeom prst="round2DiagRect">
          <a:avLst>
            <a:gd name="adj1" fmla="val 29727"/>
            <a:gd name="adj2" fmla="val 0"/>
          </a:avLst>
        </a:prstGeom>
      </dgm:spPr>
    </dgm:pt>
    <dgm:pt modelId="{E9B2606B-57BA-4050-814A-5665C905FFA6}" type="pres">
      <dgm:prSet presAssocID="{AF2F23DA-474C-44AE-BCA2-63B96EA9D3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530CA2FA-A41C-4DF9-9AF2-3B5B4BEED8E1}" type="pres">
      <dgm:prSet presAssocID="{AF2F23DA-474C-44AE-BCA2-63B96EA9D32F}" presName="spaceRect" presStyleCnt="0"/>
      <dgm:spPr/>
    </dgm:pt>
    <dgm:pt modelId="{AAF982E7-0D37-43E8-912F-41AA316574D1}" type="pres">
      <dgm:prSet presAssocID="{AF2F23DA-474C-44AE-BCA2-63B96EA9D32F}" presName="textRect" presStyleLbl="revTx" presStyleIdx="3" presStyleCnt="4">
        <dgm:presLayoutVars>
          <dgm:chMax val="1"/>
          <dgm:chPref val="1"/>
        </dgm:presLayoutVars>
      </dgm:prSet>
      <dgm:spPr/>
    </dgm:pt>
  </dgm:ptLst>
  <dgm:cxnLst>
    <dgm:cxn modelId="{5F833601-8491-4FBD-80C1-12F975AD29B9}" type="presOf" srcId="{738366B9-B3B5-4D4E-8710-6058FCDFF9E6}" destId="{520DC9B5-831F-40DC-8E36-EE3EA2D1D4D4}" srcOrd="0" destOrd="0" presId="urn:microsoft.com/office/officeart/2018/5/layout/IconLeafLabelList"/>
    <dgm:cxn modelId="{48342302-2D61-4114-ACC1-5BFD55E748E0}" type="presOf" srcId="{4D902D77-4616-4E60-8082-4F3D1F7C061F}" destId="{3FBF4DCE-B8D7-4379-BE79-64514787EC8F}" srcOrd="0" destOrd="0" presId="urn:microsoft.com/office/officeart/2018/5/layout/IconLeafLabelList"/>
    <dgm:cxn modelId="{ECD9F92B-5720-4C2C-B1D8-A4FF63D8CD22}" srcId="{F193EC31-FF4C-4B4F-A9A9-3A327EC9FC22}" destId="{738366B9-B3B5-4D4E-8710-6058FCDFF9E6}" srcOrd="0" destOrd="0" parTransId="{333BCBD9-02E7-497C-A9E0-F42B64F53112}" sibTransId="{162B0A88-C4C3-4947-8059-9D80AD149F98}"/>
    <dgm:cxn modelId="{EE4FE73A-A5F4-440F-A6CA-F852E2EAC311}" type="presOf" srcId="{EFC0B1F1-5C37-4397-B369-BC546076CDFD}" destId="{A91E9375-5CE5-41B8-BD56-DB03FECE189C}" srcOrd="0" destOrd="0" presId="urn:microsoft.com/office/officeart/2018/5/layout/IconLeafLabelList"/>
    <dgm:cxn modelId="{008E6E7F-5170-4AAE-A2CE-7FB102D6F3C2}" srcId="{F193EC31-FF4C-4B4F-A9A9-3A327EC9FC22}" destId="{AF2F23DA-474C-44AE-BCA2-63B96EA9D32F}" srcOrd="3" destOrd="0" parTransId="{F1E92820-C7B3-4D79-AC4B-CFC2EED7AA98}" sibTransId="{32CCD61D-FF1F-4A20-9A56-DD153DA23F51}"/>
    <dgm:cxn modelId="{7B600EC3-53D4-4FB5-AA80-FC3B160A826C}" type="presOf" srcId="{AF2F23DA-474C-44AE-BCA2-63B96EA9D32F}" destId="{AAF982E7-0D37-43E8-912F-41AA316574D1}" srcOrd="0" destOrd="0" presId="urn:microsoft.com/office/officeart/2018/5/layout/IconLeafLabelList"/>
    <dgm:cxn modelId="{50242BC4-4858-489A-AEE7-CF45799401A3}" srcId="{F193EC31-FF4C-4B4F-A9A9-3A327EC9FC22}" destId="{EFC0B1F1-5C37-4397-B369-BC546076CDFD}" srcOrd="1" destOrd="0" parTransId="{DA7F12FA-B3DB-4A91-9419-789D79FA0715}" sibTransId="{21AE097A-1963-44A5-8A03-C34678C7105F}"/>
    <dgm:cxn modelId="{F83152EC-D8DE-411A-99B7-F7D1DCDA060A}" srcId="{F193EC31-FF4C-4B4F-A9A9-3A327EC9FC22}" destId="{4D902D77-4616-4E60-8082-4F3D1F7C061F}" srcOrd="2" destOrd="0" parTransId="{AED03BFD-5767-4615-AFC5-A517E53A3368}" sibTransId="{404D04B3-334F-4DF5-92DB-D4F679B448E6}"/>
    <dgm:cxn modelId="{344988F5-EE35-48F4-8399-97D25C9943F5}" type="presOf" srcId="{F193EC31-FF4C-4B4F-A9A9-3A327EC9FC22}" destId="{7A3736C8-1E52-4A15-B47C-1211FF6DAA04}" srcOrd="0" destOrd="0" presId="urn:microsoft.com/office/officeart/2018/5/layout/IconLeafLabelList"/>
    <dgm:cxn modelId="{77EF5E62-2620-4807-9E46-5C1BD457CD6E}" type="presParOf" srcId="{7A3736C8-1E52-4A15-B47C-1211FF6DAA04}" destId="{8D52C88E-155C-49C1-B678-7F842D2ACA44}" srcOrd="0" destOrd="0" presId="urn:microsoft.com/office/officeart/2018/5/layout/IconLeafLabelList"/>
    <dgm:cxn modelId="{F0F87F95-6B5D-4059-9C80-AD759A1C0376}" type="presParOf" srcId="{8D52C88E-155C-49C1-B678-7F842D2ACA44}" destId="{D896659E-E589-4313-974D-27FD836C6AC8}" srcOrd="0" destOrd="0" presId="urn:microsoft.com/office/officeart/2018/5/layout/IconLeafLabelList"/>
    <dgm:cxn modelId="{07AB734F-7EE4-4717-9CD0-5B16950B1FBA}" type="presParOf" srcId="{8D52C88E-155C-49C1-B678-7F842D2ACA44}" destId="{47A5BDB1-5A1F-42DE-B13A-869BD97FDE30}" srcOrd="1" destOrd="0" presId="urn:microsoft.com/office/officeart/2018/5/layout/IconLeafLabelList"/>
    <dgm:cxn modelId="{27FEBF13-82DA-4691-86F3-9DFE758626BF}" type="presParOf" srcId="{8D52C88E-155C-49C1-B678-7F842D2ACA44}" destId="{F7DBBA0E-7341-49E4-9F36-B26DAEA3F8B6}" srcOrd="2" destOrd="0" presId="urn:microsoft.com/office/officeart/2018/5/layout/IconLeafLabelList"/>
    <dgm:cxn modelId="{FF5B37ED-4C49-482A-860D-661289A37E3F}" type="presParOf" srcId="{8D52C88E-155C-49C1-B678-7F842D2ACA44}" destId="{520DC9B5-831F-40DC-8E36-EE3EA2D1D4D4}" srcOrd="3" destOrd="0" presId="urn:microsoft.com/office/officeart/2018/5/layout/IconLeafLabelList"/>
    <dgm:cxn modelId="{36CCEE49-670C-4E03-A77B-9CA2AC38B01D}" type="presParOf" srcId="{7A3736C8-1E52-4A15-B47C-1211FF6DAA04}" destId="{2ADA520B-0DFE-4676-8C15-4F035CBEAA2C}" srcOrd="1" destOrd="0" presId="urn:microsoft.com/office/officeart/2018/5/layout/IconLeafLabelList"/>
    <dgm:cxn modelId="{C46CAB91-8B11-4874-BCBD-BA63BB1745C8}" type="presParOf" srcId="{7A3736C8-1E52-4A15-B47C-1211FF6DAA04}" destId="{307C9637-615C-42DE-A89D-3ACDADEC0FDF}" srcOrd="2" destOrd="0" presId="urn:microsoft.com/office/officeart/2018/5/layout/IconLeafLabelList"/>
    <dgm:cxn modelId="{061EB730-A911-4CE6-AFB9-45A662009733}" type="presParOf" srcId="{307C9637-615C-42DE-A89D-3ACDADEC0FDF}" destId="{A53B12DB-F486-4F68-89C9-5CC7EB5CFF87}" srcOrd="0" destOrd="0" presId="urn:microsoft.com/office/officeart/2018/5/layout/IconLeafLabelList"/>
    <dgm:cxn modelId="{4C0ECE16-344F-4ACD-AC2C-FB8ABA4D3678}" type="presParOf" srcId="{307C9637-615C-42DE-A89D-3ACDADEC0FDF}" destId="{2476529F-1B2C-413D-9592-7A4B0EE88F02}" srcOrd="1" destOrd="0" presId="urn:microsoft.com/office/officeart/2018/5/layout/IconLeafLabelList"/>
    <dgm:cxn modelId="{12890600-7D71-49CB-8E73-FDC8A9A91201}" type="presParOf" srcId="{307C9637-615C-42DE-A89D-3ACDADEC0FDF}" destId="{2A9FE3A1-3ECA-4CCB-A8EA-BACB120EDDD5}" srcOrd="2" destOrd="0" presId="urn:microsoft.com/office/officeart/2018/5/layout/IconLeafLabelList"/>
    <dgm:cxn modelId="{2CC99281-D60D-40DE-BDC3-1693773260D8}" type="presParOf" srcId="{307C9637-615C-42DE-A89D-3ACDADEC0FDF}" destId="{A91E9375-5CE5-41B8-BD56-DB03FECE189C}" srcOrd="3" destOrd="0" presId="urn:microsoft.com/office/officeart/2018/5/layout/IconLeafLabelList"/>
    <dgm:cxn modelId="{2D8DE2DB-E0CA-4D83-B4F1-00B10E763D0B}" type="presParOf" srcId="{7A3736C8-1E52-4A15-B47C-1211FF6DAA04}" destId="{D22AF78E-5B87-4DE0-B35C-00AC5CD316EE}" srcOrd="3" destOrd="0" presId="urn:microsoft.com/office/officeart/2018/5/layout/IconLeafLabelList"/>
    <dgm:cxn modelId="{BCD3BF13-6C4F-48FD-AD19-B841A87A106D}" type="presParOf" srcId="{7A3736C8-1E52-4A15-B47C-1211FF6DAA04}" destId="{FA0A0E42-5835-4807-88FA-01E91EA170D1}" srcOrd="4" destOrd="0" presId="urn:microsoft.com/office/officeart/2018/5/layout/IconLeafLabelList"/>
    <dgm:cxn modelId="{D1BFBB53-6775-46DF-BE83-F2ECF56362F5}" type="presParOf" srcId="{FA0A0E42-5835-4807-88FA-01E91EA170D1}" destId="{4B658262-DCBD-46D4-BAC9-5755CD985549}" srcOrd="0" destOrd="0" presId="urn:microsoft.com/office/officeart/2018/5/layout/IconLeafLabelList"/>
    <dgm:cxn modelId="{26173CB3-E61C-4A1F-8E9D-03C825F46900}" type="presParOf" srcId="{FA0A0E42-5835-4807-88FA-01E91EA170D1}" destId="{A5D06401-3B4A-4BB4-840B-15B284633DA4}" srcOrd="1" destOrd="0" presId="urn:microsoft.com/office/officeart/2018/5/layout/IconLeafLabelList"/>
    <dgm:cxn modelId="{9F975E9D-AA6C-46CA-A33A-A1BAB8D7D363}" type="presParOf" srcId="{FA0A0E42-5835-4807-88FA-01E91EA170D1}" destId="{0B35EEED-C495-4C02-AA7D-34972FDD65D1}" srcOrd="2" destOrd="0" presId="urn:microsoft.com/office/officeart/2018/5/layout/IconLeafLabelList"/>
    <dgm:cxn modelId="{ECD10AFC-F93C-4949-ADF5-D13399790E6B}" type="presParOf" srcId="{FA0A0E42-5835-4807-88FA-01E91EA170D1}" destId="{3FBF4DCE-B8D7-4379-BE79-64514787EC8F}" srcOrd="3" destOrd="0" presId="urn:microsoft.com/office/officeart/2018/5/layout/IconLeafLabelList"/>
    <dgm:cxn modelId="{67CEEA42-383A-417C-A584-8ACD5B7C6CFF}" type="presParOf" srcId="{7A3736C8-1E52-4A15-B47C-1211FF6DAA04}" destId="{C50A35D1-9A69-4735-8940-881DFA712EEF}" srcOrd="5" destOrd="0" presId="urn:microsoft.com/office/officeart/2018/5/layout/IconLeafLabelList"/>
    <dgm:cxn modelId="{CA0C315F-3601-4EA7-8438-E1A6F100500A}" type="presParOf" srcId="{7A3736C8-1E52-4A15-B47C-1211FF6DAA04}" destId="{5766C60F-63CA-412A-978C-56FACBA0CAEF}" srcOrd="6" destOrd="0" presId="urn:microsoft.com/office/officeart/2018/5/layout/IconLeafLabelList"/>
    <dgm:cxn modelId="{BD31EB99-F286-438F-8D9D-0CC7005EA70F}" type="presParOf" srcId="{5766C60F-63CA-412A-978C-56FACBA0CAEF}" destId="{7FE60689-F340-4425-8198-0E0C17EEC9CE}" srcOrd="0" destOrd="0" presId="urn:microsoft.com/office/officeart/2018/5/layout/IconLeafLabelList"/>
    <dgm:cxn modelId="{A82C8D35-7237-4DEE-BC9E-0F02E22489E2}" type="presParOf" srcId="{5766C60F-63CA-412A-978C-56FACBA0CAEF}" destId="{E9B2606B-57BA-4050-814A-5665C905FFA6}" srcOrd="1" destOrd="0" presId="urn:microsoft.com/office/officeart/2018/5/layout/IconLeafLabelList"/>
    <dgm:cxn modelId="{5CD56DA3-03A9-416A-83A3-477EF7072FAB}" type="presParOf" srcId="{5766C60F-63CA-412A-978C-56FACBA0CAEF}" destId="{530CA2FA-A41C-4DF9-9AF2-3B5B4BEED8E1}" srcOrd="2" destOrd="0" presId="urn:microsoft.com/office/officeart/2018/5/layout/IconLeafLabelList"/>
    <dgm:cxn modelId="{3A433424-0B90-4227-8CFB-941442A5C52C}" type="presParOf" srcId="{5766C60F-63CA-412A-978C-56FACBA0CAEF}" destId="{AAF982E7-0D37-43E8-912F-41AA316574D1}"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269A62-7AF1-465C-BBB2-26E6E21932A4}">
      <dsp:nvSpPr>
        <dsp:cNvPr id="0" name=""/>
        <dsp:cNvSpPr/>
      </dsp:nvSpPr>
      <dsp:spPr>
        <a:xfrm>
          <a:off x="586" y="290874"/>
          <a:ext cx="2285441" cy="137126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Avenir Next LT Pro"/>
            </a:rPr>
            <a:t>Clothing company selling T-shirts and customised T-shirts</a:t>
          </a:r>
          <a:endParaRPr lang="en-GB" sz="1700" kern="1200" dirty="0"/>
        </a:p>
      </dsp:txBody>
      <dsp:txXfrm>
        <a:off x="586" y="290874"/>
        <a:ext cx="2285441" cy="1371265"/>
      </dsp:txXfrm>
    </dsp:sp>
    <dsp:sp modelId="{D00E5E4C-CEF1-48EA-B4DD-26798A90E1DB}">
      <dsp:nvSpPr>
        <dsp:cNvPr id="0" name=""/>
        <dsp:cNvSpPr/>
      </dsp:nvSpPr>
      <dsp:spPr>
        <a:xfrm>
          <a:off x="2514572" y="290874"/>
          <a:ext cx="2285441" cy="137126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Avenir Next LT Pro"/>
            </a:rPr>
            <a:t>Inspirational quotes aimed at young girls and woman to raise awareness through fashion.</a:t>
          </a:r>
          <a:endParaRPr lang="en-GB" sz="1700" kern="1200" dirty="0"/>
        </a:p>
      </dsp:txBody>
      <dsp:txXfrm>
        <a:off x="2514572" y="290874"/>
        <a:ext cx="2285441" cy="1371265"/>
      </dsp:txXfrm>
    </dsp:sp>
    <dsp:sp modelId="{9083757C-7721-4515-BB77-3FA2D4E06FF3}">
      <dsp:nvSpPr>
        <dsp:cNvPr id="0" name=""/>
        <dsp:cNvSpPr/>
      </dsp:nvSpPr>
      <dsp:spPr>
        <a:xfrm>
          <a:off x="1257579" y="1890684"/>
          <a:ext cx="2285441" cy="1371265"/>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latin typeface="Avenir Next LT Pro"/>
            </a:rPr>
            <a:t>Using the power of social media to get our business well known</a:t>
          </a:r>
          <a:endParaRPr lang="en-GB" sz="1700" kern="1200" dirty="0"/>
        </a:p>
      </dsp:txBody>
      <dsp:txXfrm>
        <a:off x="1257579" y="1890684"/>
        <a:ext cx="2285441" cy="13712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6659E-E589-4313-974D-27FD836C6AC8}">
      <dsp:nvSpPr>
        <dsp:cNvPr id="0" name=""/>
        <dsp:cNvSpPr/>
      </dsp:nvSpPr>
      <dsp:spPr>
        <a:xfrm>
          <a:off x="1134802" y="85"/>
          <a:ext cx="1085132" cy="108513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A5BDB1-5A1F-42DE-B13A-869BD97FDE30}">
      <dsp:nvSpPr>
        <dsp:cNvPr id="0" name=""/>
        <dsp:cNvSpPr/>
      </dsp:nvSpPr>
      <dsp:spPr>
        <a:xfrm>
          <a:off x="1366060" y="231343"/>
          <a:ext cx="622617" cy="6226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0DC9B5-831F-40DC-8E36-EE3EA2D1D4D4}">
      <dsp:nvSpPr>
        <dsp:cNvPr id="0" name=""/>
        <dsp:cNvSpPr/>
      </dsp:nvSpPr>
      <dsp:spPr>
        <a:xfrm>
          <a:off x="787916" y="1423210"/>
          <a:ext cx="1778906" cy="1663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One of the outcomes for the assignment was to critically reflect on the concept of innovation.</a:t>
          </a:r>
          <a:endParaRPr lang="en-US" sz="1100" kern="1200"/>
        </a:p>
      </dsp:txBody>
      <dsp:txXfrm>
        <a:off x="787916" y="1423210"/>
        <a:ext cx="1778906" cy="1663164"/>
      </dsp:txXfrm>
    </dsp:sp>
    <dsp:sp modelId="{A53B12DB-F486-4F68-89C9-5CC7EB5CFF87}">
      <dsp:nvSpPr>
        <dsp:cNvPr id="0" name=""/>
        <dsp:cNvSpPr/>
      </dsp:nvSpPr>
      <dsp:spPr>
        <a:xfrm>
          <a:off x="3225017" y="85"/>
          <a:ext cx="1085132" cy="108513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76529F-1B2C-413D-9592-7A4B0EE88F02}">
      <dsp:nvSpPr>
        <dsp:cNvPr id="0" name=""/>
        <dsp:cNvSpPr/>
      </dsp:nvSpPr>
      <dsp:spPr>
        <a:xfrm>
          <a:off x="3456275" y="231343"/>
          <a:ext cx="622617" cy="6226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1E9375-5CE5-41B8-BD56-DB03FECE189C}">
      <dsp:nvSpPr>
        <dsp:cNvPr id="0" name=""/>
        <dsp:cNvSpPr/>
      </dsp:nvSpPr>
      <dsp:spPr>
        <a:xfrm>
          <a:off x="2878130" y="1423210"/>
          <a:ext cx="1778906" cy="1663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Recognise, analyse and apply creative thinking as an individual on an organisational and industry level.</a:t>
          </a:r>
          <a:endParaRPr lang="en-US" sz="1100" kern="1200"/>
        </a:p>
      </dsp:txBody>
      <dsp:txXfrm>
        <a:off x="2878130" y="1423210"/>
        <a:ext cx="1778906" cy="1663164"/>
      </dsp:txXfrm>
    </dsp:sp>
    <dsp:sp modelId="{4B658262-DCBD-46D4-BAC9-5755CD985549}">
      <dsp:nvSpPr>
        <dsp:cNvPr id="0" name=""/>
        <dsp:cNvSpPr/>
      </dsp:nvSpPr>
      <dsp:spPr>
        <a:xfrm>
          <a:off x="5315232" y="85"/>
          <a:ext cx="1085132" cy="108513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06401-3B4A-4BB4-840B-15B284633DA4}">
      <dsp:nvSpPr>
        <dsp:cNvPr id="0" name=""/>
        <dsp:cNvSpPr/>
      </dsp:nvSpPr>
      <dsp:spPr>
        <a:xfrm>
          <a:off x="5546490" y="231343"/>
          <a:ext cx="622617" cy="6226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BF4DCE-B8D7-4379-BE79-64514787EC8F}">
      <dsp:nvSpPr>
        <dsp:cNvPr id="0" name=""/>
        <dsp:cNvSpPr/>
      </dsp:nvSpPr>
      <dsp:spPr>
        <a:xfrm>
          <a:off x="4968345" y="1423210"/>
          <a:ext cx="1778906" cy="1663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Critically exploring and differentiate between different models of innovation.</a:t>
          </a:r>
          <a:endParaRPr lang="en-US" sz="1100" kern="1200"/>
        </a:p>
      </dsp:txBody>
      <dsp:txXfrm>
        <a:off x="4968345" y="1423210"/>
        <a:ext cx="1778906" cy="1663164"/>
      </dsp:txXfrm>
    </dsp:sp>
    <dsp:sp modelId="{7FE60689-F340-4425-8198-0E0C17EEC9CE}">
      <dsp:nvSpPr>
        <dsp:cNvPr id="0" name=""/>
        <dsp:cNvSpPr/>
      </dsp:nvSpPr>
      <dsp:spPr>
        <a:xfrm>
          <a:off x="7405447" y="85"/>
          <a:ext cx="1085132" cy="108513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2606B-57BA-4050-814A-5665C905FFA6}">
      <dsp:nvSpPr>
        <dsp:cNvPr id="0" name=""/>
        <dsp:cNvSpPr/>
      </dsp:nvSpPr>
      <dsp:spPr>
        <a:xfrm>
          <a:off x="7636705" y="231343"/>
          <a:ext cx="622617" cy="6226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F982E7-0D37-43E8-912F-41AA316574D1}">
      <dsp:nvSpPr>
        <dsp:cNvPr id="0" name=""/>
        <dsp:cNvSpPr/>
      </dsp:nvSpPr>
      <dsp:spPr>
        <a:xfrm>
          <a:off x="7058560" y="1423210"/>
          <a:ext cx="1778906" cy="1663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These outcomes will be beneficial in the future as it will help your business to grow and to strive, being creative and unique is important as well as knowing and having the knowledge to pursue your business. </a:t>
          </a:r>
          <a:endParaRPr lang="en-US" sz="1100" kern="1200"/>
        </a:p>
      </dsp:txBody>
      <dsp:txXfrm>
        <a:off x="7058560" y="1423210"/>
        <a:ext cx="1778906" cy="16631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3/23/2023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9970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3/23/2023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1186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3/23/2023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4680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3/23/2023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1816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3/23/2023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45863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3/23/2023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3302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3/23/2023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5103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3/23/2023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8024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3/23/2023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369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3/23/2023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6070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3/23/2023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55484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3/23/2023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8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3/23/2023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4002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3/23/2023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6008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3/23/2023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69829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3/23/2023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4104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3/23/2023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4072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3/23/2023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36314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www.mbopartners.com/" TargetMode="External"/><Relationship Id="rId2" Type="http://schemas.openxmlformats.org/officeDocument/2006/relationships/hyperlink" Target="https://www.business-to-you.com/value-chain/" TargetMode="External"/><Relationship Id="rId1" Type="http://schemas.openxmlformats.org/officeDocument/2006/relationships/slideLayout" Target="../slideLayouts/slideLayout2.xml"/><Relationship Id="rId4" Type="http://schemas.openxmlformats.org/officeDocument/2006/relationships/hyperlink" Target="https://www.womensai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61110" y="1241266"/>
            <a:ext cx="4089633" cy="3153753"/>
          </a:xfrm>
        </p:spPr>
        <p:txBody>
          <a:bodyPr>
            <a:normAutofit/>
          </a:bodyPr>
          <a:lstStyle/>
          <a:p>
            <a:pPr>
              <a:lnSpc>
                <a:spcPct val="90000"/>
              </a:lnSpc>
            </a:pPr>
            <a:r>
              <a:rPr lang="en-GB" sz="3000">
                <a:solidFill>
                  <a:schemeClr val="tx2"/>
                </a:solidFill>
                <a:cs typeface="Calibri Light"/>
              </a:rPr>
              <a:t>Sherrell Dillion</a:t>
            </a:r>
            <a:br>
              <a:rPr lang="en-GB" sz="3000">
                <a:solidFill>
                  <a:schemeClr val="tx2"/>
                </a:solidFill>
                <a:cs typeface="Calibri Light"/>
              </a:rPr>
            </a:br>
            <a:r>
              <a:rPr lang="en-GB" sz="3000">
                <a:solidFill>
                  <a:schemeClr val="tx2"/>
                </a:solidFill>
                <a:cs typeface="Calibri Light"/>
              </a:rPr>
              <a:t>2021776</a:t>
            </a:r>
            <a:br>
              <a:rPr lang="en-GB" sz="3000">
                <a:solidFill>
                  <a:schemeClr val="tx2"/>
                </a:solidFill>
                <a:cs typeface="Calibri Light"/>
              </a:rPr>
            </a:br>
            <a:r>
              <a:rPr lang="en-GB" sz="3000">
                <a:solidFill>
                  <a:schemeClr val="tx2"/>
                </a:solidFill>
                <a:cs typeface="Calibri Light"/>
              </a:rPr>
              <a:t>Developing Innovation and Creativity for the Business Advantage  </a:t>
            </a:r>
            <a:endParaRPr lang="en-GB" sz="3000">
              <a:solidFill>
                <a:schemeClr val="tx2"/>
              </a:solidFill>
            </a:endParaRPr>
          </a:p>
        </p:txBody>
      </p:sp>
      <p:sp>
        <p:nvSpPr>
          <p:cNvPr id="3" name="Subtitle 2"/>
          <p:cNvSpPr>
            <a:spLocks noGrp="1"/>
          </p:cNvSpPr>
          <p:nvPr>
            <p:ph type="subTitle" idx="1"/>
          </p:nvPr>
        </p:nvSpPr>
        <p:spPr>
          <a:xfrm>
            <a:off x="561110" y="4591665"/>
            <a:ext cx="4089633" cy="1622322"/>
          </a:xfrm>
        </p:spPr>
        <p:txBody>
          <a:bodyPr vert="horz" lIns="91440" tIns="45720" rIns="91440" bIns="45720" rtlCol="0">
            <a:normAutofit/>
          </a:bodyPr>
          <a:lstStyle/>
          <a:p>
            <a:r>
              <a:rPr lang="en-GB">
                <a:solidFill>
                  <a:schemeClr val="accent1"/>
                </a:solidFill>
                <a:cs typeface="Calibri"/>
              </a:rPr>
              <a:t>BMSW6102</a:t>
            </a:r>
          </a:p>
          <a:p>
            <a:r>
              <a:rPr lang="en-GB">
                <a:solidFill>
                  <a:schemeClr val="accent1"/>
                </a:solidFill>
                <a:cs typeface="Calibri"/>
              </a:rPr>
              <a:t>Dr Olu Adegbite</a:t>
            </a:r>
          </a:p>
        </p:txBody>
      </p:sp>
      <p:pic>
        <p:nvPicPr>
          <p:cNvPr id="4" name="Picture 3" descr="Light bulb over people discussing">
            <a:extLst>
              <a:ext uri="{FF2B5EF4-FFF2-40B4-BE49-F238E27FC236}">
                <a16:creationId xmlns:a16="http://schemas.microsoft.com/office/drawing/2014/main" id="{BF05A119-0E93-9E2E-ADE2-E606369B77CD}"/>
              </a:ext>
            </a:extLst>
          </p:cNvPr>
          <p:cNvPicPr>
            <a:picLocks noChangeAspect="1"/>
          </p:cNvPicPr>
          <p:nvPr/>
        </p:nvPicPr>
        <p:blipFill rotWithShape="1">
          <a:blip r:embed="rId2"/>
          <a:srcRect l="12961" r="12967"/>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8"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8E30A-6D42-5540-2F25-9B145BAFF32E}"/>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300" b="0" i="0" kern="1200">
                <a:solidFill>
                  <a:srgbClr val="EBEBEB"/>
                </a:solidFill>
                <a:latin typeface="+mj-lt"/>
                <a:ea typeface="+mj-ea"/>
                <a:cs typeface="+mj-cs"/>
              </a:rPr>
              <a:t>What type of research was carried out?</a:t>
            </a:r>
          </a:p>
        </p:txBody>
      </p:sp>
      <p:sp>
        <p:nvSpPr>
          <p:cNvPr id="12" name="TextBox 7">
            <a:extLst>
              <a:ext uri="{FF2B5EF4-FFF2-40B4-BE49-F238E27FC236}">
                <a16:creationId xmlns:a16="http://schemas.microsoft.com/office/drawing/2014/main" id="{50E9C630-9AC3-FCE0-04CC-DD86EFF06B5B}"/>
              </a:ext>
            </a:extLst>
          </p:cNvPr>
          <p:cNvSpPr txBox="1"/>
          <p:nvPr/>
        </p:nvSpPr>
        <p:spPr>
          <a:xfrm>
            <a:off x="660324" y="2777290"/>
            <a:ext cx="5365999" cy="480661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457200">
              <a:spcBef>
                <a:spcPts val="1000"/>
              </a:spcBef>
              <a:buClr>
                <a:schemeClr val="accent1"/>
              </a:buClr>
              <a:buSzPct val="80000"/>
              <a:buFont typeface="Wingdings 3" charset="2"/>
              <a:buChar char=""/>
            </a:pPr>
            <a:r>
              <a:rPr lang="en-US" sz="1600" dirty="0">
                <a:solidFill>
                  <a:schemeClr val="tx1">
                    <a:lumMod val="75000"/>
                    <a:lumOff val="25000"/>
                  </a:schemeClr>
                </a:solidFill>
              </a:rPr>
              <a:t>I looked at different organizations  that support woman suffering from abuse</a:t>
            </a:r>
          </a:p>
          <a:p>
            <a:pPr indent="-228600" defTabSz="457200">
              <a:spcBef>
                <a:spcPts val="1000"/>
              </a:spcBef>
              <a:buClr>
                <a:schemeClr val="accent1"/>
              </a:buClr>
              <a:buSzPct val="80000"/>
              <a:buFont typeface="Wingdings 3" charset="2"/>
              <a:buChar char=""/>
            </a:pPr>
            <a:r>
              <a:rPr lang="en-US" sz="1600" dirty="0">
                <a:solidFill>
                  <a:schemeClr val="tx1">
                    <a:lumMod val="75000"/>
                    <a:lumOff val="25000"/>
                  </a:schemeClr>
                </a:solidFill>
              </a:rPr>
              <a:t>I watched videos on you tube to help me understand the value chain</a:t>
            </a:r>
          </a:p>
          <a:p>
            <a:pPr indent="-228600" defTabSz="457200">
              <a:spcBef>
                <a:spcPts val="1000"/>
              </a:spcBef>
              <a:buClr>
                <a:schemeClr val="accent1"/>
              </a:buClr>
              <a:buSzPct val="80000"/>
              <a:buFont typeface="Wingdings 3" charset="2"/>
              <a:buChar char=""/>
            </a:pPr>
            <a:r>
              <a:rPr lang="en-US" sz="1600" dirty="0">
                <a:solidFill>
                  <a:schemeClr val="tx1">
                    <a:lumMod val="75000"/>
                    <a:lumOff val="25000"/>
                  </a:schemeClr>
                </a:solidFill>
              </a:rPr>
              <a:t>I researched other competitors that are doing similar stuff</a:t>
            </a:r>
          </a:p>
          <a:p>
            <a:pPr indent="-228600" defTabSz="457200">
              <a:spcBef>
                <a:spcPts val="1000"/>
              </a:spcBef>
              <a:buClr>
                <a:schemeClr val="accent1"/>
              </a:buClr>
              <a:buSzPct val="80000"/>
              <a:buFont typeface="Wingdings 3" charset="2"/>
              <a:buChar char=""/>
            </a:pPr>
            <a:r>
              <a:rPr lang="en-US" sz="1600" dirty="0">
                <a:solidFill>
                  <a:schemeClr val="tx1">
                    <a:lumMod val="75000"/>
                    <a:lumOff val="25000"/>
                  </a:schemeClr>
                </a:solidFill>
              </a:rPr>
              <a:t>I looked back on PowerPoints slides from each lesson </a:t>
            </a:r>
          </a:p>
          <a:p>
            <a:pPr defTabSz="457200">
              <a:spcBef>
                <a:spcPts val="1000"/>
              </a:spcBef>
              <a:buClr>
                <a:schemeClr val="accent1"/>
              </a:buClr>
              <a:buSzPct val="80000"/>
            </a:pPr>
            <a:endParaRPr lang="en-US" sz="1600">
              <a:solidFill>
                <a:schemeClr val="tx1">
                  <a:lumMod val="75000"/>
                  <a:lumOff val="25000"/>
                </a:schemeClr>
              </a:solidFill>
            </a:endParaRPr>
          </a:p>
          <a:p>
            <a:pPr defTabSz="457200">
              <a:spcBef>
                <a:spcPts val="1000"/>
              </a:spcBef>
              <a:buClr>
                <a:schemeClr val="accent1"/>
              </a:buClr>
              <a:buSzPct val="80000"/>
              <a:buFont typeface="Wingdings 3" charset="2"/>
              <a:buChar char=""/>
            </a:pPr>
            <a:endParaRPr lang="en-US" sz="1600">
              <a:solidFill>
                <a:schemeClr val="tx1">
                  <a:lumMod val="75000"/>
                  <a:lumOff val="25000"/>
                </a:schemeClr>
              </a:solidFill>
            </a:endParaRPr>
          </a:p>
        </p:txBody>
      </p:sp>
      <p:pic>
        <p:nvPicPr>
          <p:cNvPr id="7" name="Picture 7" descr="Old woman reading">
            <a:extLst>
              <a:ext uri="{FF2B5EF4-FFF2-40B4-BE49-F238E27FC236}">
                <a16:creationId xmlns:a16="http://schemas.microsoft.com/office/drawing/2014/main" id="{AE98A13F-F6E6-CD0D-4443-CE128EB8CE81}"/>
              </a:ext>
            </a:extLst>
          </p:cNvPr>
          <p:cNvPicPr>
            <a:picLocks noGrp="1" noChangeAspect="1"/>
          </p:cNvPicPr>
          <p:nvPr>
            <p:ph idx="1"/>
          </p:nvPr>
        </p:nvPicPr>
        <p:blipFill rotWithShape="1">
          <a:blip r:embed="rId2"/>
          <a:srcRect l="18878" r="25959" b="-2"/>
          <a:stretch/>
        </p:blipFill>
        <p:spPr>
          <a:xfrm>
            <a:off x="6797012" y="2775951"/>
            <a:ext cx="4646899" cy="3962847"/>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053013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31B9D-F1CD-BF22-A922-8F1A65525C5F}"/>
              </a:ext>
            </a:extLst>
          </p:cNvPr>
          <p:cNvSpPr>
            <a:spLocks noGrp="1"/>
          </p:cNvSpPr>
          <p:nvPr>
            <p:ph type="title"/>
          </p:nvPr>
        </p:nvSpPr>
        <p:spPr>
          <a:xfrm>
            <a:off x="838200" y="381000"/>
            <a:ext cx="10003218" cy="1600124"/>
          </a:xfrm>
        </p:spPr>
        <p:txBody>
          <a:bodyPr>
            <a:normAutofit/>
          </a:bodyPr>
          <a:lstStyle/>
          <a:p>
            <a:r>
              <a:rPr lang="en-GB"/>
              <a:t>Overview of the Business </a:t>
            </a:r>
          </a:p>
        </p:txBody>
      </p:sp>
      <p:graphicFrame>
        <p:nvGraphicFramePr>
          <p:cNvPr id="21" name="Diagram 21">
            <a:extLst>
              <a:ext uri="{FF2B5EF4-FFF2-40B4-BE49-F238E27FC236}">
                <a16:creationId xmlns:a16="http://schemas.microsoft.com/office/drawing/2014/main" id="{F27106DA-57B7-8739-F0E3-E89218A093A2}"/>
              </a:ext>
            </a:extLst>
          </p:cNvPr>
          <p:cNvGraphicFramePr>
            <a:graphicFrameLocks noGrp="1"/>
          </p:cNvGraphicFramePr>
          <p:nvPr>
            <p:ph idx="1"/>
            <p:extLst>
              <p:ext uri="{D42A27DB-BD31-4B8C-83A1-F6EECF244321}">
                <p14:modId xmlns:p14="http://schemas.microsoft.com/office/powerpoint/2010/main" val="450454671"/>
              </p:ext>
            </p:extLst>
          </p:nvPr>
        </p:nvGraphicFramePr>
        <p:xfrm>
          <a:off x="838200" y="2745362"/>
          <a:ext cx="4800600" cy="35528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37" name="Picture 737">
            <a:extLst>
              <a:ext uri="{FF2B5EF4-FFF2-40B4-BE49-F238E27FC236}">
                <a16:creationId xmlns:a16="http://schemas.microsoft.com/office/drawing/2014/main" id="{82EE9A9C-172B-E2C5-6902-F2D07FC78B71}"/>
              </a:ext>
            </a:extLst>
          </p:cNvPr>
          <p:cNvPicPr>
            <a:picLocks noChangeAspect="1"/>
          </p:cNvPicPr>
          <p:nvPr/>
        </p:nvPicPr>
        <p:blipFill>
          <a:blip r:embed="rId7"/>
          <a:stretch>
            <a:fillRect/>
          </a:stretch>
        </p:blipFill>
        <p:spPr>
          <a:xfrm>
            <a:off x="5996628" y="2882835"/>
            <a:ext cx="5585772" cy="3277878"/>
          </a:xfrm>
          <a:prstGeom prst="rect">
            <a:avLst/>
          </a:prstGeom>
        </p:spPr>
      </p:pic>
    </p:spTree>
    <p:extLst>
      <p:ext uri="{BB962C8B-B14F-4D97-AF65-F5344CB8AC3E}">
        <p14:creationId xmlns:p14="http://schemas.microsoft.com/office/powerpoint/2010/main" val="1681227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5DD41-0BC4-D296-3779-ADAEE8835499}"/>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b="0" i="0" kern="1200">
                <a:solidFill>
                  <a:srgbClr val="EBEBEB"/>
                </a:solidFill>
                <a:latin typeface="+mj-lt"/>
                <a:ea typeface="+mj-ea"/>
                <a:cs typeface="+mj-cs"/>
              </a:rPr>
              <a:t>What were the main challenges?</a:t>
            </a:r>
          </a:p>
        </p:txBody>
      </p:sp>
      <p:sp>
        <p:nvSpPr>
          <p:cNvPr id="5" name="TextBox 4">
            <a:extLst>
              <a:ext uri="{FF2B5EF4-FFF2-40B4-BE49-F238E27FC236}">
                <a16:creationId xmlns:a16="http://schemas.microsoft.com/office/drawing/2014/main" id="{8E8FD4FD-A514-3372-DDF9-47A85C6A2247}"/>
              </a:ext>
            </a:extLst>
          </p:cNvPr>
          <p:cNvSpPr txBox="1"/>
          <p:nvPr/>
        </p:nvSpPr>
        <p:spPr>
          <a:xfrm>
            <a:off x="1154955" y="2603500"/>
            <a:ext cx="3481054" cy="34163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defTabSz="45720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Time was a challenge for me as I working a lot this term.</a:t>
            </a:r>
          </a:p>
          <a:p>
            <a:pPr indent="-228600" defTabSz="45720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Understanding and grasping the work was a challenge.</a:t>
            </a:r>
          </a:p>
          <a:p>
            <a:pPr indent="-228600" defTabSz="45720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Finding the correct sources and not knowing what certain things meant.</a:t>
            </a:r>
          </a:p>
          <a:p>
            <a:pPr indent="-228600" defTabSz="45720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Listening back to the recordings were a challenge due to the language barrier and students talking </a:t>
            </a:r>
          </a:p>
          <a:p>
            <a:pPr indent="-228600" defTabSz="45720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I did not Understand how to do the E-commerce part</a:t>
            </a:r>
          </a:p>
          <a:p>
            <a:pPr indent="-228600" defTabSz="45720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rPr>
              <a:t>I overcame these challenges by praying and calling on some of my peers as well as watching a </a:t>
            </a:r>
            <a:r>
              <a:rPr lang="en-US" sz="1200" dirty="0" err="1">
                <a:solidFill>
                  <a:schemeClr val="tx1">
                    <a:lumMod val="75000"/>
                    <a:lumOff val="25000"/>
                  </a:schemeClr>
                </a:solidFill>
              </a:rPr>
              <a:t>programme</a:t>
            </a:r>
            <a:r>
              <a:rPr lang="en-US" sz="1200" dirty="0">
                <a:solidFill>
                  <a:schemeClr val="tx1">
                    <a:lumMod val="75000"/>
                    <a:lumOff val="25000"/>
                  </a:schemeClr>
                </a:solidFill>
              </a:rPr>
              <a:t> called SAS that helped push me and gave me the motivation not to give up</a:t>
            </a:r>
          </a:p>
          <a:p>
            <a:pPr indent="-228600" defTabSz="457200">
              <a:lnSpc>
                <a:spcPct val="90000"/>
              </a:lnSpc>
              <a:spcBef>
                <a:spcPts val="1000"/>
              </a:spcBef>
              <a:buClr>
                <a:schemeClr val="accent1"/>
              </a:buClr>
              <a:buSzPct val="80000"/>
              <a:buFont typeface="Wingdings 3" charset="2"/>
              <a:buChar char=""/>
            </a:pPr>
            <a:endParaRPr lang="en-US" sz="1200">
              <a:solidFill>
                <a:schemeClr val="tx1">
                  <a:lumMod val="75000"/>
                  <a:lumOff val="25000"/>
                </a:schemeClr>
              </a:solidFill>
            </a:endParaRPr>
          </a:p>
        </p:txBody>
      </p:sp>
      <p:pic>
        <p:nvPicPr>
          <p:cNvPr id="4" name="Graphic 4" descr="Hourglass Finished with solid fill">
            <a:extLst>
              <a:ext uri="{FF2B5EF4-FFF2-40B4-BE49-F238E27FC236}">
                <a16:creationId xmlns:a16="http://schemas.microsoft.com/office/drawing/2014/main" id="{52F8C688-E110-6817-78F1-86580F386079}"/>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6530775" y="2775951"/>
            <a:ext cx="3067163"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123452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544D4-8892-13A8-DAC0-F98512D1E19A}"/>
              </a:ext>
            </a:extLst>
          </p:cNvPr>
          <p:cNvSpPr>
            <a:spLocks noGrp="1"/>
          </p:cNvSpPr>
          <p:nvPr>
            <p:ph type="title"/>
          </p:nvPr>
        </p:nvSpPr>
        <p:spPr>
          <a:xfrm>
            <a:off x="1154954" y="973668"/>
            <a:ext cx="8761413" cy="706964"/>
          </a:xfrm>
        </p:spPr>
        <p:txBody>
          <a:bodyPr>
            <a:normAutofit/>
          </a:bodyPr>
          <a:lstStyle/>
          <a:p>
            <a:pPr>
              <a:lnSpc>
                <a:spcPct val="90000"/>
              </a:lnSpc>
            </a:pPr>
            <a:r>
              <a:rPr lang="en-GB" sz="3100">
                <a:solidFill>
                  <a:srgbClr val="EBEBEB"/>
                </a:solidFill>
              </a:rPr>
              <a:t>What are the practical learning outcomes?</a:t>
            </a:r>
          </a:p>
        </p:txBody>
      </p:sp>
      <p:graphicFrame>
        <p:nvGraphicFramePr>
          <p:cNvPr id="5" name="Content Placeholder 2">
            <a:extLst>
              <a:ext uri="{FF2B5EF4-FFF2-40B4-BE49-F238E27FC236}">
                <a16:creationId xmlns:a16="http://schemas.microsoft.com/office/drawing/2014/main" id="{1E9B8473-EC78-FF26-F486-277A1AEA0DC5}"/>
              </a:ext>
            </a:extLst>
          </p:cNvPr>
          <p:cNvGraphicFramePr>
            <a:graphicFrameLocks noGrp="1"/>
          </p:cNvGraphicFramePr>
          <p:nvPr>
            <p:ph idx="1"/>
            <p:extLst>
              <p:ext uri="{D42A27DB-BD31-4B8C-83A1-F6EECF244321}">
                <p14:modId xmlns:p14="http://schemas.microsoft.com/office/powerpoint/2010/main" val="1022542564"/>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2524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7"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9"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F18E266A-0AD9-7202-F372-8FE923406385}"/>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References </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45AC25-42CF-162C-DB69-FDC28F9A2950}"/>
              </a:ext>
            </a:extLst>
          </p:cNvPr>
          <p:cNvSpPr>
            <a:spLocks noGrp="1"/>
          </p:cNvSpPr>
          <p:nvPr>
            <p:ph idx="1"/>
          </p:nvPr>
        </p:nvSpPr>
        <p:spPr>
          <a:xfrm>
            <a:off x="4678424" y="1059025"/>
            <a:ext cx="5302189" cy="4739950"/>
          </a:xfrm>
        </p:spPr>
        <p:txBody>
          <a:bodyPr vert="horz" lIns="91440" tIns="45720" rIns="91440" bIns="45720" rtlCol="0" anchor="ctr">
            <a:normAutofit/>
          </a:bodyPr>
          <a:lstStyle/>
          <a:p>
            <a:r>
              <a:rPr lang="en-GB">
                <a:solidFill>
                  <a:schemeClr val="tx1"/>
                </a:solidFill>
                <a:ea typeface="+mn-lt"/>
                <a:cs typeface="+mn-lt"/>
              </a:rPr>
              <a:t>Bruin, L. de (2018). </a:t>
            </a:r>
            <a:r>
              <a:rPr lang="en-GB" i="1">
                <a:solidFill>
                  <a:schemeClr val="tx1"/>
                </a:solidFill>
                <a:ea typeface="+mn-lt"/>
                <a:cs typeface="+mn-lt"/>
              </a:rPr>
              <a:t>Value Chain Analysis EXPLAINED with EXAMPLES | B2U</a:t>
            </a:r>
            <a:r>
              <a:rPr lang="en-GB">
                <a:solidFill>
                  <a:schemeClr val="tx1"/>
                </a:solidFill>
                <a:ea typeface="+mn-lt"/>
                <a:cs typeface="+mn-lt"/>
              </a:rPr>
              <a:t>. [online] B2U - Business-to-you.com. Available at: </a:t>
            </a:r>
            <a:r>
              <a:rPr lang="en-GB" u="sng">
                <a:solidFill>
                  <a:schemeClr val="tx1"/>
                </a:solidFill>
                <a:ea typeface="+mn-lt"/>
                <a:cs typeface="+mn-lt"/>
                <a:hlinkClick r:id="rId2"/>
              </a:rPr>
              <a:t>https://www.business-to-you.com/value-chain/</a:t>
            </a:r>
            <a:r>
              <a:rPr lang="en-GB">
                <a:solidFill>
                  <a:schemeClr val="tx1"/>
                </a:solidFill>
                <a:ea typeface="+mn-lt"/>
                <a:cs typeface="+mn-lt"/>
              </a:rPr>
              <a:t>.</a:t>
            </a:r>
          </a:p>
          <a:p>
            <a:r>
              <a:rPr lang="en-GB">
                <a:solidFill>
                  <a:schemeClr val="tx1"/>
                </a:solidFill>
                <a:ea typeface="+mn-lt"/>
                <a:cs typeface="+mn-lt"/>
              </a:rPr>
              <a:t>MBO Partners (2022) 5 Marketing Strategies to Reach Your Target Audience Available at </a:t>
            </a:r>
            <a:r>
              <a:rPr lang="en-GB" u="sng">
                <a:solidFill>
                  <a:schemeClr val="tx1"/>
                </a:solidFill>
                <a:ea typeface="+mn-lt"/>
                <a:cs typeface="+mn-lt"/>
                <a:hlinkClick r:id="rId3"/>
              </a:rPr>
              <a:t>https://www.mbopartners.com</a:t>
            </a:r>
            <a:r>
              <a:rPr lang="en-GB">
                <a:solidFill>
                  <a:schemeClr val="tx1"/>
                </a:solidFill>
                <a:ea typeface="+mn-lt"/>
                <a:cs typeface="+mn-lt"/>
              </a:rPr>
              <a:t> Accessed on 8</a:t>
            </a:r>
            <a:r>
              <a:rPr lang="en-GB" baseline="30000">
                <a:solidFill>
                  <a:schemeClr val="tx1"/>
                </a:solidFill>
                <a:ea typeface="+mn-lt"/>
                <a:cs typeface="+mn-lt"/>
              </a:rPr>
              <a:t>th</a:t>
            </a:r>
            <a:r>
              <a:rPr lang="en-GB">
                <a:solidFill>
                  <a:schemeClr val="tx1"/>
                </a:solidFill>
                <a:ea typeface="+mn-lt"/>
                <a:cs typeface="+mn-lt"/>
              </a:rPr>
              <a:t> March 2023</a:t>
            </a:r>
          </a:p>
          <a:p>
            <a:r>
              <a:rPr lang="en-GB">
                <a:solidFill>
                  <a:schemeClr val="tx1"/>
                </a:solidFill>
                <a:ea typeface="+mn-lt"/>
                <a:cs typeface="+mn-lt"/>
              </a:rPr>
              <a:t>Women's Aid (2022). </a:t>
            </a:r>
            <a:r>
              <a:rPr lang="en-GB" i="1">
                <a:solidFill>
                  <a:schemeClr val="tx1"/>
                </a:solidFill>
                <a:ea typeface="+mn-lt"/>
                <a:cs typeface="+mn-lt"/>
              </a:rPr>
              <a:t>Womens Aid</a:t>
            </a:r>
            <a:r>
              <a:rPr lang="en-GB">
                <a:solidFill>
                  <a:schemeClr val="tx1"/>
                </a:solidFill>
                <a:ea typeface="+mn-lt"/>
                <a:cs typeface="+mn-lt"/>
              </a:rPr>
              <a:t>. [online] Womens Aid. Available at: </a:t>
            </a:r>
            <a:r>
              <a:rPr lang="en-GB" u="sng">
                <a:solidFill>
                  <a:schemeClr val="tx1"/>
                </a:solidFill>
                <a:ea typeface="+mn-lt"/>
                <a:cs typeface="+mn-lt"/>
                <a:hlinkClick r:id="rId4"/>
              </a:rPr>
              <a:t>https://www.womensaid.org.uk/</a:t>
            </a:r>
            <a:r>
              <a:rPr lang="en-GB">
                <a:solidFill>
                  <a:schemeClr val="tx1"/>
                </a:solidFill>
                <a:ea typeface="+mn-lt"/>
                <a:cs typeface="+mn-lt"/>
              </a:rPr>
              <a:t>. Accessed on (8</a:t>
            </a:r>
            <a:r>
              <a:rPr lang="en-GB" baseline="30000">
                <a:solidFill>
                  <a:schemeClr val="tx1"/>
                </a:solidFill>
                <a:ea typeface="+mn-lt"/>
                <a:cs typeface="+mn-lt"/>
              </a:rPr>
              <a:t>th</a:t>
            </a:r>
            <a:r>
              <a:rPr lang="en-GB">
                <a:solidFill>
                  <a:schemeClr val="tx1"/>
                </a:solidFill>
                <a:ea typeface="+mn-lt"/>
                <a:cs typeface="+mn-lt"/>
              </a:rPr>
              <a:t> March 223)</a:t>
            </a:r>
            <a:endParaRPr lang="en-GB">
              <a:solidFill>
                <a:schemeClr val="tx1"/>
              </a:solidFill>
            </a:endParaRPr>
          </a:p>
        </p:txBody>
      </p:sp>
    </p:spTree>
    <p:extLst>
      <p:ext uri="{BB962C8B-B14F-4D97-AF65-F5344CB8AC3E}">
        <p14:creationId xmlns:p14="http://schemas.microsoft.com/office/powerpoint/2010/main" val="12816998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 Boardroom</vt:lpstr>
      <vt:lpstr>Sherrell Dillion 2021776 Developing Innovation and Creativity for the Business Advantage  </vt:lpstr>
      <vt:lpstr>What type of research was carried out?</vt:lpstr>
      <vt:lpstr>Overview of the Business </vt:lpstr>
      <vt:lpstr>What were the main challenges?</vt:lpstr>
      <vt:lpstr>What are the practical learning outcomes?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330</cp:revision>
  <dcterms:created xsi:type="dcterms:W3CDTF">2023-03-23T09:05:14Z</dcterms:created>
  <dcterms:modified xsi:type="dcterms:W3CDTF">2023-03-23T11:08:31Z</dcterms:modified>
</cp:coreProperties>
</file>