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9"/>
  </p:notesMasterIdLst>
  <p:handoutMasterIdLst>
    <p:handoutMasterId r:id="rId60"/>
  </p:handoutMasterIdLst>
  <p:sldIdLst>
    <p:sldId id="271" r:id="rId5"/>
    <p:sldId id="307" r:id="rId6"/>
    <p:sldId id="257" r:id="rId7"/>
    <p:sldId id="276" r:id="rId8"/>
    <p:sldId id="1175" r:id="rId9"/>
    <p:sldId id="305" r:id="rId10"/>
    <p:sldId id="339" r:id="rId11"/>
    <p:sldId id="1206" r:id="rId12"/>
    <p:sldId id="1207" r:id="rId13"/>
    <p:sldId id="1202" r:id="rId14"/>
    <p:sldId id="1203" r:id="rId15"/>
    <p:sldId id="1213" r:id="rId16"/>
    <p:sldId id="1214" r:id="rId17"/>
    <p:sldId id="1204" r:id="rId18"/>
    <p:sldId id="1205" r:id="rId19"/>
    <p:sldId id="1211" r:id="rId20"/>
    <p:sldId id="1208" r:id="rId21"/>
    <p:sldId id="340" r:id="rId22"/>
    <p:sldId id="365" r:id="rId23"/>
    <p:sldId id="341" r:id="rId24"/>
    <p:sldId id="360" r:id="rId25"/>
    <p:sldId id="361" r:id="rId26"/>
    <p:sldId id="359" r:id="rId27"/>
    <p:sldId id="362" r:id="rId28"/>
    <p:sldId id="363" r:id="rId29"/>
    <p:sldId id="1176" r:id="rId30"/>
    <p:sldId id="1177" r:id="rId31"/>
    <p:sldId id="1178" r:id="rId32"/>
    <p:sldId id="1179" r:id="rId33"/>
    <p:sldId id="1180" r:id="rId34"/>
    <p:sldId id="1183" r:id="rId35"/>
    <p:sldId id="1215" r:id="rId36"/>
    <p:sldId id="1181" r:id="rId37"/>
    <p:sldId id="1201" r:id="rId38"/>
    <p:sldId id="1182" r:id="rId39"/>
    <p:sldId id="1184" r:id="rId40"/>
    <p:sldId id="1197" r:id="rId41"/>
    <p:sldId id="1185" r:id="rId42"/>
    <p:sldId id="1209" r:id="rId43"/>
    <p:sldId id="1187" r:id="rId44"/>
    <p:sldId id="1212" r:id="rId45"/>
    <p:sldId id="1200" r:id="rId46"/>
    <p:sldId id="1198" r:id="rId47"/>
    <p:sldId id="1210" r:id="rId48"/>
    <p:sldId id="1199" r:id="rId49"/>
    <p:sldId id="1188" r:id="rId50"/>
    <p:sldId id="1189" r:id="rId51"/>
    <p:sldId id="1190" r:id="rId52"/>
    <p:sldId id="1191" r:id="rId53"/>
    <p:sldId id="1192" r:id="rId54"/>
    <p:sldId id="1196" r:id="rId55"/>
    <p:sldId id="1193" r:id="rId56"/>
    <p:sldId id="1195" r:id="rId57"/>
    <p:sldId id="935" r:id="rId5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9235" autoAdjust="0"/>
  </p:normalViewPr>
  <p:slideViewPr>
    <p:cSldViewPr>
      <p:cViewPr varScale="1">
        <p:scale>
          <a:sx n="57" d="100"/>
          <a:sy n="57" d="100"/>
        </p:scale>
        <p:origin x="1062" y="66"/>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DB6EF2-0DF1-4E27-AA5C-897194A8971E}" type="doc">
      <dgm:prSet loTypeId="urn:microsoft.com/office/officeart/2005/8/layout/target3" loCatId="relationship" qsTypeId="urn:microsoft.com/office/officeart/2005/8/quickstyle/simple2" qsCatId="simple" csTypeId="urn:microsoft.com/office/officeart/2005/8/colors/accent1_4" csCatId="accent1" phldr="1"/>
      <dgm:spPr/>
      <dgm:t>
        <a:bodyPr/>
        <a:lstStyle/>
        <a:p>
          <a:endParaRPr lang="en-GB"/>
        </a:p>
      </dgm:t>
    </dgm:pt>
    <dgm:pt modelId="{069C7316-6472-4E2E-8782-D65E4AF944CA}">
      <dgm:prSet phldrT="[Text]" custT="1"/>
      <dgm:spPr/>
      <dgm:t>
        <a:bodyPr/>
        <a:lstStyle/>
        <a:p>
          <a:r>
            <a:rPr lang="en-GB" sz="1700"/>
            <a:t>70% </a:t>
          </a:r>
        </a:p>
        <a:p>
          <a:r>
            <a:rPr lang="en-GB" sz="1400"/>
            <a:t>On-the-job Learning</a:t>
          </a:r>
        </a:p>
      </dgm:t>
    </dgm:pt>
    <dgm:pt modelId="{04CFBAF9-AD92-433C-B120-C5AC1E3D6E5A}" type="parTrans" cxnId="{6BC94562-BC96-4061-A22B-7D10D1FE3B97}">
      <dgm:prSet/>
      <dgm:spPr/>
      <dgm:t>
        <a:bodyPr/>
        <a:lstStyle/>
        <a:p>
          <a:endParaRPr lang="en-GB"/>
        </a:p>
      </dgm:t>
    </dgm:pt>
    <dgm:pt modelId="{39EA331C-96BF-4059-85B6-149FFDD72E73}" type="sibTrans" cxnId="{6BC94562-BC96-4061-A22B-7D10D1FE3B97}">
      <dgm:prSet/>
      <dgm:spPr/>
      <dgm:t>
        <a:bodyPr/>
        <a:lstStyle/>
        <a:p>
          <a:endParaRPr lang="en-GB"/>
        </a:p>
      </dgm:t>
    </dgm:pt>
    <dgm:pt modelId="{BA1A6C2F-3716-4296-9796-DE2B9706B1F3}">
      <dgm:prSet phldrT="[Text]"/>
      <dgm:spPr/>
      <dgm:t>
        <a:bodyPr/>
        <a:lstStyle/>
        <a:p>
          <a:r>
            <a:rPr lang="en-GB"/>
            <a:t>Broaden existing role</a:t>
          </a:r>
        </a:p>
      </dgm:t>
    </dgm:pt>
    <dgm:pt modelId="{D34C4419-67E0-4A71-9858-5CEF05A306DD}" type="parTrans" cxnId="{B0DE1446-845A-41E2-9823-09561365C41E}">
      <dgm:prSet/>
      <dgm:spPr/>
      <dgm:t>
        <a:bodyPr/>
        <a:lstStyle/>
        <a:p>
          <a:endParaRPr lang="en-GB"/>
        </a:p>
      </dgm:t>
    </dgm:pt>
    <dgm:pt modelId="{CD817A35-5B37-4B8E-88F7-0A487A432F51}" type="sibTrans" cxnId="{B0DE1446-845A-41E2-9823-09561365C41E}">
      <dgm:prSet/>
      <dgm:spPr/>
      <dgm:t>
        <a:bodyPr/>
        <a:lstStyle/>
        <a:p>
          <a:endParaRPr lang="en-GB"/>
        </a:p>
      </dgm:t>
    </dgm:pt>
    <dgm:pt modelId="{F5C3C71E-28F3-49CB-AD57-10C19E1E2120}">
      <dgm:prSet phldrT="[Text]"/>
      <dgm:spPr/>
      <dgm:t>
        <a:bodyPr/>
        <a:lstStyle/>
        <a:p>
          <a:r>
            <a:rPr lang="en-GB"/>
            <a:t>Increase dresponsibility</a:t>
          </a:r>
        </a:p>
      </dgm:t>
    </dgm:pt>
    <dgm:pt modelId="{3550CC80-9620-4DFC-A348-69C6107E7DD9}" type="parTrans" cxnId="{96820E11-6F9C-4260-9B60-011A3AA79443}">
      <dgm:prSet/>
      <dgm:spPr/>
      <dgm:t>
        <a:bodyPr/>
        <a:lstStyle/>
        <a:p>
          <a:endParaRPr lang="en-GB"/>
        </a:p>
      </dgm:t>
    </dgm:pt>
    <dgm:pt modelId="{717BB1C7-46CB-4556-8F8D-BF3374A1D6BA}" type="sibTrans" cxnId="{96820E11-6F9C-4260-9B60-011A3AA79443}">
      <dgm:prSet/>
      <dgm:spPr/>
      <dgm:t>
        <a:bodyPr/>
        <a:lstStyle/>
        <a:p>
          <a:endParaRPr lang="en-GB"/>
        </a:p>
      </dgm:t>
    </dgm:pt>
    <dgm:pt modelId="{1347895E-2EBD-41D9-AE9C-3C054FE298F0}">
      <dgm:prSet phldrT="[Text]" custT="1"/>
      <dgm:spPr/>
      <dgm:t>
        <a:bodyPr/>
        <a:lstStyle/>
        <a:p>
          <a:r>
            <a:rPr lang="en-GB" sz="1700"/>
            <a:t>20%</a:t>
          </a:r>
        </a:p>
        <a:p>
          <a:r>
            <a:rPr lang="en-GB" sz="1400"/>
            <a:t>Coaching &amp; Support</a:t>
          </a:r>
        </a:p>
      </dgm:t>
    </dgm:pt>
    <dgm:pt modelId="{D637D90F-FC80-463A-8E42-9C24756FE31C}" type="parTrans" cxnId="{74F3759C-A81E-445A-ACB7-839647FC5D99}">
      <dgm:prSet/>
      <dgm:spPr/>
      <dgm:t>
        <a:bodyPr/>
        <a:lstStyle/>
        <a:p>
          <a:endParaRPr lang="en-GB"/>
        </a:p>
      </dgm:t>
    </dgm:pt>
    <dgm:pt modelId="{7D574B04-28C3-4C2F-BAD8-B15C54A81638}" type="sibTrans" cxnId="{74F3759C-A81E-445A-ACB7-839647FC5D99}">
      <dgm:prSet/>
      <dgm:spPr/>
      <dgm:t>
        <a:bodyPr/>
        <a:lstStyle/>
        <a:p>
          <a:endParaRPr lang="en-GB"/>
        </a:p>
      </dgm:t>
    </dgm:pt>
    <dgm:pt modelId="{978981AD-EDCE-4A21-A1AF-1714C3DFB69D}">
      <dgm:prSet phldrT="[Text]"/>
      <dgm:spPr/>
      <dgm:t>
        <a:bodyPr/>
        <a:lstStyle/>
        <a:p>
          <a:r>
            <a:rPr lang="en-GB"/>
            <a:t>Mentoring (mentor/mentee)</a:t>
          </a:r>
        </a:p>
      </dgm:t>
    </dgm:pt>
    <dgm:pt modelId="{717E603B-D102-47BD-AAD7-A28114C9257C}" type="parTrans" cxnId="{50377707-A7A9-43CE-9E61-194FDE36E5D0}">
      <dgm:prSet/>
      <dgm:spPr/>
      <dgm:t>
        <a:bodyPr/>
        <a:lstStyle/>
        <a:p>
          <a:endParaRPr lang="en-GB"/>
        </a:p>
      </dgm:t>
    </dgm:pt>
    <dgm:pt modelId="{24157A76-9132-477C-9146-3A5E51950B55}" type="sibTrans" cxnId="{50377707-A7A9-43CE-9E61-194FDE36E5D0}">
      <dgm:prSet/>
      <dgm:spPr/>
      <dgm:t>
        <a:bodyPr/>
        <a:lstStyle/>
        <a:p>
          <a:endParaRPr lang="en-GB"/>
        </a:p>
      </dgm:t>
    </dgm:pt>
    <dgm:pt modelId="{CDFC8D6E-04E1-4FD6-8A12-BD06A7BDA5CC}">
      <dgm:prSet phldrT="[Text]"/>
      <dgm:spPr/>
      <dgm:t>
        <a:bodyPr/>
        <a:lstStyle/>
        <a:p>
          <a:r>
            <a:rPr lang="en-GB"/>
            <a:t>Coaching (coach/coachee)</a:t>
          </a:r>
        </a:p>
      </dgm:t>
    </dgm:pt>
    <dgm:pt modelId="{7F02D671-A862-4123-BF36-D50BF12C1276}" type="parTrans" cxnId="{07D926DA-BC5C-4BEE-B68F-E2BB9D952F31}">
      <dgm:prSet/>
      <dgm:spPr/>
      <dgm:t>
        <a:bodyPr/>
        <a:lstStyle/>
        <a:p>
          <a:endParaRPr lang="en-GB"/>
        </a:p>
      </dgm:t>
    </dgm:pt>
    <dgm:pt modelId="{153B8FBC-136D-4334-BA12-6B3A812A9701}" type="sibTrans" cxnId="{07D926DA-BC5C-4BEE-B68F-E2BB9D952F31}">
      <dgm:prSet/>
      <dgm:spPr/>
      <dgm:t>
        <a:bodyPr/>
        <a:lstStyle/>
        <a:p>
          <a:endParaRPr lang="en-GB"/>
        </a:p>
      </dgm:t>
    </dgm:pt>
    <dgm:pt modelId="{37420BA9-0B39-4E62-B405-797B92451767}">
      <dgm:prSet phldrT="[Text]" custT="1"/>
      <dgm:spPr/>
      <dgm:t>
        <a:bodyPr/>
        <a:lstStyle/>
        <a:p>
          <a:r>
            <a:rPr lang="en-GB" sz="1700"/>
            <a:t>10% </a:t>
          </a:r>
        </a:p>
        <a:p>
          <a:r>
            <a:rPr lang="en-GB" sz="1400"/>
            <a:t>Courses &amp; Classroom Training </a:t>
          </a:r>
        </a:p>
      </dgm:t>
    </dgm:pt>
    <dgm:pt modelId="{DCE7D4F6-4E3D-4C31-9BBC-D62EC0A77A07}" type="parTrans" cxnId="{A4EAE876-F127-490B-8D78-EF8A9A09C4B6}">
      <dgm:prSet/>
      <dgm:spPr/>
      <dgm:t>
        <a:bodyPr/>
        <a:lstStyle/>
        <a:p>
          <a:endParaRPr lang="en-GB"/>
        </a:p>
      </dgm:t>
    </dgm:pt>
    <dgm:pt modelId="{2AB665FC-4A6E-4DFE-95F5-1D1A44C6A4B0}" type="sibTrans" cxnId="{A4EAE876-F127-490B-8D78-EF8A9A09C4B6}">
      <dgm:prSet/>
      <dgm:spPr/>
      <dgm:t>
        <a:bodyPr/>
        <a:lstStyle/>
        <a:p>
          <a:endParaRPr lang="en-GB"/>
        </a:p>
      </dgm:t>
    </dgm:pt>
    <dgm:pt modelId="{E71FC5B5-3567-4D83-96BF-677DD0BE41AD}">
      <dgm:prSet phldrT="[Text]"/>
      <dgm:spPr/>
      <dgm:t>
        <a:bodyPr/>
        <a:lstStyle/>
        <a:p>
          <a:r>
            <a:rPr lang="en-GB"/>
            <a:t>Technical/functional Training courses</a:t>
          </a:r>
        </a:p>
      </dgm:t>
    </dgm:pt>
    <dgm:pt modelId="{40023151-EEBD-41B8-A3A1-CF59430FBB5E}" type="parTrans" cxnId="{C8E8D901-89BC-4C33-9CF8-3F152E32759A}">
      <dgm:prSet/>
      <dgm:spPr/>
      <dgm:t>
        <a:bodyPr/>
        <a:lstStyle/>
        <a:p>
          <a:endParaRPr lang="en-GB"/>
        </a:p>
      </dgm:t>
    </dgm:pt>
    <dgm:pt modelId="{A02C1357-FD32-431C-B0AE-C5FC9AD17EDC}" type="sibTrans" cxnId="{C8E8D901-89BC-4C33-9CF8-3F152E32759A}">
      <dgm:prSet/>
      <dgm:spPr/>
      <dgm:t>
        <a:bodyPr/>
        <a:lstStyle/>
        <a:p>
          <a:endParaRPr lang="en-GB"/>
        </a:p>
      </dgm:t>
    </dgm:pt>
    <dgm:pt modelId="{8384B94B-7176-4030-8406-FEF16CF2C78E}">
      <dgm:prSet phldrT="[Text]"/>
      <dgm:spPr/>
      <dgm:t>
        <a:bodyPr/>
        <a:lstStyle/>
        <a:p>
          <a:r>
            <a:rPr lang="en-GB"/>
            <a:t>Leadership Development </a:t>
          </a:r>
        </a:p>
      </dgm:t>
    </dgm:pt>
    <dgm:pt modelId="{77D3606B-B659-4841-BA31-752A25D332C9}" type="parTrans" cxnId="{EC621832-1493-45D5-9DA6-A76AA2965280}">
      <dgm:prSet/>
      <dgm:spPr/>
      <dgm:t>
        <a:bodyPr/>
        <a:lstStyle/>
        <a:p>
          <a:endParaRPr lang="en-GB"/>
        </a:p>
      </dgm:t>
    </dgm:pt>
    <dgm:pt modelId="{9F4D890D-96A2-470B-9377-465FC7D7EE9E}" type="sibTrans" cxnId="{EC621832-1493-45D5-9DA6-A76AA2965280}">
      <dgm:prSet/>
      <dgm:spPr/>
      <dgm:t>
        <a:bodyPr/>
        <a:lstStyle/>
        <a:p>
          <a:endParaRPr lang="en-GB"/>
        </a:p>
      </dgm:t>
    </dgm:pt>
    <dgm:pt modelId="{779F6D2E-C28C-410B-B21B-06F2A1BAB042}">
      <dgm:prSet phldrT="[Text]"/>
      <dgm:spPr/>
      <dgm:t>
        <a:bodyPr/>
        <a:lstStyle/>
        <a:p>
          <a:r>
            <a:rPr lang="en-GB"/>
            <a:t>Projects (in/external)</a:t>
          </a:r>
        </a:p>
      </dgm:t>
    </dgm:pt>
    <dgm:pt modelId="{015FB22F-8763-4695-A465-9C940E3165C7}" type="parTrans" cxnId="{E69F4F05-D21A-4907-A7DE-8403CCD0C211}">
      <dgm:prSet/>
      <dgm:spPr/>
      <dgm:t>
        <a:bodyPr/>
        <a:lstStyle/>
        <a:p>
          <a:endParaRPr lang="en-GB"/>
        </a:p>
      </dgm:t>
    </dgm:pt>
    <dgm:pt modelId="{B858B4F5-60EF-4306-9F5C-C13791EB5CBF}" type="sibTrans" cxnId="{E69F4F05-D21A-4907-A7DE-8403CCD0C211}">
      <dgm:prSet/>
      <dgm:spPr/>
      <dgm:t>
        <a:bodyPr/>
        <a:lstStyle/>
        <a:p>
          <a:endParaRPr lang="en-GB"/>
        </a:p>
      </dgm:t>
    </dgm:pt>
    <dgm:pt modelId="{3BA38FF8-9444-4B37-86E7-C8AA8A2031F7}">
      <dgm:prSet phldrT="[Text]"/>
      <dgm:spPr/>
      <dgm:t>
        <a:bodyPr/>
        <a:lstStyle/>
        <a:p>
          <a:r>
            <a:rPr lang="en-GB"/>
            <a:t>Job rotation, secondment &amp; shadowing</a:t>
          </a:r>
        </a:p>
      </dgm:t>
    </dgm:pt>
    <dgm:pt modelId="{26B07713-C4D8-4B5F-95EB-3B1AACAAB1CF}" type="parTrans" cxnId="{470BFB51-A97E-40C7-AE57-2190AD64634D}">
      <dgm:prSet/>
      <dgm:spPr/>
      <dgm:t>
        <a:bodyPr/>
        <a:lstStyle/>
        <a:p>
          <a:endParaRPr lang="en-GB"/>
        </a:p>
      </dgm:t>
    </dgm:pt>
    <dgm:pt modelId="{D29579FA-7E09-4BD7-957D-5E43674B5E83}" type="sibTrans" cxnId="{470BFB51-A97E-40C7-AE57-2190AD64634D}">
      <dgm:prSet/>
      <dgm:spPr/>
      <dgm:t>
        <a:bodyPr/>
        <a:lstStyle/>
        <a:p>
          <a:endParaRPr lang="en-GB"/>
        </a:p>
      </dgm:t>
    </dgm:pt>
    <dgm:pt modelId="{6BC394DF-C734-4F34-BFE4-FD4C259F9901}">
      <dgm:prSet phldrT="[Text]"/>
      <dgm:spPr/>
      <dgm:t>
        <a:bodyPr/>
        <a:lstStyle/>
        <a:p>
          <a:r>
            <a:rPr lang="en-GB"/>
            <a:t>Access to in in/external expertise</a:t>
          </a:r>
        </a:p>
      </dgm:t>
    </dgm:pt>
    <dgm:pt modelId="{054F061B-D6AE-4DF2-B083-E7529BE78BA9}" type="parTrans" cxnId="{64C415E8-0566-4690-BE2E-F47E638AB018}">
      <dgm:prSet/>
      <dgm:spPr/>
      <dgm:t>
        <a:bodyPr/>
        <a:lstStyle/>
        <a:p>
          <a:endParaRPr lang="en-GB"/>
        </a:p>
      </dgm:t>
    </dgm:pt>
    <dgm:pt modelId="{7A9D1596-224F-4478-8824-080B29CC1D42}" type="sibTrans" cxnId="{64C415E8-0566-4690-BE2E-F47E638AB018}">
      <dgm:prSet/>
      <dgm:spPr/>
      <dgm:t>
        <a:bodyPr/>
        <a:lstStyle/>
        <a:p>
          <a:endParaRPr lang="en-GB"/>
        </a:p>
      </dgm:t>
    </dgm:pt>
    <dgm:pt modelId="{B3338984-F7D7-4CDE-84DD-F64BA899C94E}">
      <dgm:prSet phldrT="[Text]"/>
      <dgm:spPr/>
      <dgm:t>
        <a:bodyPr/>
        <a:lstStyle/>
        <a:p>
          <a:r>
            <a:rPr lang="en-GB"/>
            <a:t>Continuous improvement activities</a:t>
          </a:r>
        </a:p>
      </dgm:t>
    </dgm:pt>
    <dgm:pt modelId="{040B640C-C025-4680-8618-461371E0D9A2}" type="parTrans" cxnId="{19D3B60E-4D65-4A0D-AD7D-2549A8168F07}">
      <dgm:prSet/>
      <dgm:spPr/>
      <dgm:t>
        <a:bodyPr/>
        <a:lstStyle/>
        <a:p>
          <a:endParaRPr lang="en-GB"/>
        </a:p>
      </dgm:t>
    </dgm:pt>
    <dgm:pt modelId="{872092BC-2055-41F9-B323-8D1338C4F78C}" type="sibTrans" cxnId="{19D3B60E-4D65-4A0D-AD7D-2549A8168F07}">
      <dgm:prSet/>
      <dgm:spPr/>
      <dgm:t>
        <a:bodyPr/>
        <a:lstStyle/>
        <a:p>
          <a:endParaRPr lang="en-GB"/>
        </a:p>
      </dgm:t>
    </dgm:pt>
    <dgm:pt modelId="{13C6280F-880E-4EE1-A74A-F6A0E71FBC3A}">
      <dgm:prSet phldrT="[Text]"/>
      <dgm:spPr/>
      <dgm:t>
        <a:bodyPr/>
        <a:lstStyle/>
        <a:p>
          <a:r>
            <a:rPr lang="en-GB"/>
            <a:t>Sharing knowledge within &amp; across teams</a:t>
          </a:r>
        </a:p>
      </dgm:t>
    </dgm:pt>
    <dgm:pt modelId="{5D30623C-5AB7-46E9-A082-B1D3AD7204E0}" type="parTrans" cxnId="{E7D62E3C-F820-48FC-981E-23773F5D51F2}">
      <dgm:prSet/>
      <dgm:spPr/>
      <dgm:t>
        <a:bodyPr/>
        <a:lstStyle/>
        <a:p>
          <a:endParaRPr lang="en-GB"/>
        </a:p>
      </dgm:t>
    </dgm:pt>
    <dgm:pt modelId="{7608F73A-C644-4725-93D5-2169C2765DD0}" type="sibTrans" cxnId="{E7D62E3C-F820-48FC-981E-23773F5D51F2}">
      <dgm:prSet/>
      <dgm:spPr/>
      <dgm:t>
        <a:bodyPr/>
        <a:lstStyle/>
        <a:p>
          <a:endParaRPr lang="en-GB"/>
        </a:p>
      </dgm:t>
    </dgm:pt>
    <dgm:pt modelId="{6879B4F2-FE57-4B83-A326-CE90D7D20A19}">
      <dgm:prSet phldrT="[Text]"/>
      <dgm:spPr/>
      <dgm:t>
        <a:bodyPr/>
        <a:lstStyle/>
        <a:p>
          <a:r>
            <a:rPr lang="en-GB"/>
            <a:t>Giving &amp; recieving feedback</a:t>
          </a:r>
        </a:p>
      </dgm:t>
    </dgm:pt>
    <dgm:pt modelId="{58D9E837-6A01-4B91-8414-15C357995435}" type="parTrans" cxnId="{4AE952B8-BE05-4190-92F8-038D7F5577F9}">
      <dgm:prSet/>
      <dgm:spPr/>
      <dgm:t>
        <a:bodyPr/>
        <a:lstStyle/>
        <a:p>
          <a:endParaRPr lang="en-GB"/>
        </a:p>
      </dgm:t>
    </dgm:pt>
    <dgm:pt modelId="{CEE1A054-7E22-4FF0-AA9C-5BE46E9B1299}" type="sibTrans" cxnId="{4AE952B8-BE05-4190-92F8-038D7F5577F9}">
      <dgm:prSet/>
      <dgm:spPr/>
      <dgm:t>
        <a:bodyPr/>
        <a:lstStyle/>
        <a:p>
          <a:endParaRPr lang="en-GB"/>
        </a:p>
      </dgm:t>
    </dgm:pt>
    <dgm:pt modelId="{AE723C44-FD9C-4905-9DD4-682BD507E161}">
      <dgm:prSet phldrT="[Text]"/>
      <dgm:spPr/>
      <dgm:t>
        <a:bodyPr/>
        <a:lstStyle/>
        <a:p>
          <a:r>
            <a:rPr lang="en-GB"/>
            <a:t>Learning groups</a:t>
          </a:r>
        </a:p>
      </dgm:t>
    </dgm:pt>
    <dgm:pt modelId="{9A81C07F-3F1F-4559-810F-C013CC88F996}" type="parTrans" cxnId="{69E2663C-3604-4250-A522-D86684A6FDEA}">
      <dgm:prSet/>
      <dgm:spPr/>
      <dgm:t>
        <a:bodyPr/>
        <a:lstStyle/>
        <a:p>
          <a:endParaRPr lang="en-GB"/>
        </a:p>
      </dgm:t>
    </dgm:pt>
    <dgm:pt modelId="{CC327DE8-4AEE-42B6-8B72-4303155AF2DD}" type="sibTrans" cxnId="{69E2663C-3604-4250-A522-D86684A6FDEA}">
      <dgm:prSet/>
      <dgm:spPr/>
      <dgm:t>
        <a:bodyPr/>
        <a:lstStyle/>
        <a:p>
          <a:endParaRPr lang="en-GB"/>
        </a:p>
      </dgm:t>
    </dgm:pt>
    <dgm:pt modelId="{3FF8AA28-7372-40CF-BF80-C6B064DEEBBF}">
      <dgm:prSet phldrT="[Text]"/>
      <dgm:spPr/>
      <dgm:t>
        <a:bodyPr/>
        <a:lstStyle/>
        <a:p>
          <a:r>
            <a:rPr lang="en-GB"/>
            <a:t>Developing/teaching others</a:t>
          </a:r>
        </a:p>
      </dgm:t>
    </dgm:pt>
    <dgm:pt modelId="{6151CB55-850C-4F07-A0F6-C46DD542EBD3}" type="parTrans" cxnId="{B83D75CE-53A9-44C0-8E35-3F721760E648}">
      <dgm:prSet/>
      <dgm:spPr/>
      <dgm:t>
        <a:bodyPr/>
        <a:lstStyle/>
        <a:p>
          <a:endParaRPr lang="en-GB"/>
        </a:p>
      </dgm:t>
    </dgm:pt>
    <dgm:pt modelId="{DFE8AB5E-7C13-4D4E-9D01-5F8DFD663457}" type="sibTrans" cxnId="{B83D75CE-53A9-44C0-8E35-3F721760E648}">
      <dgm:prSet/>
      <dgm:spPr/>
      <dgm:t>
        <a:bodyPr/>
        <a:lstStyle/>
        <a:p>
          <a:endParaRPr lang="en-GB"/>
        </a:p>
      </dgm:t>
    </dgm:pt>
    <dgm:pt modelId="{EEA0C07D-CED9-4370-A9B7-4695A3A5A127}">
      <dgm:prSet phldrT="[Text]"/>
      <dgm:spPr/>
      <dgm:t>
        <a:bodyPr/>
        <a:lstStyle/>
        <a:p>
          <a:r>
            <a:rPr lang="en-GB"/>
            <a:t>Counselling</a:t>
          </a:r>
        </a:p>
      </dgm:t>
    </dgm:pt>
    <dgm:pt modelId="{125A1E91-A859-4971-B984-0CC3900BD9C3}" type="parTrans" cxnId="{C84CA464-B70B-4E03-A0D5-FFC2229D7222}">
      <dgm:prSet/>
      <dgm:spPr/>
      <dgm:t>
        <a:bodyPr/>
        <a:lstStyle/>
        <a:p>
          <a:endParaRPr lang="en-GB"/>
        </a:p>
      </dgm:t>
    </dgm:pt>
    <dgm:pt modelId="{EED1D387-AAB9-49ED-A94F-1FE9503E7DAF}" type="sibTrans" cxnId="{C84CA464-B70B-4E03-A0D5-FFC2229D7222}">
      <dgm:prSet/>
      <dgm:spPr/>
      <dgm:t>
        <a:bodyPr/>
        <a:lstStyle/>
        <a:p>
          <a:endParaRPr lang="en-GB"/>
        </a:p>
      </dgm:t>
    </dgm:pt>
    <dgm:pt modelId="{67A2E2A2-9D50-42AC-84E0-9BFB54A88B2F}">
      <dgm:prSet phldrT="[Text]"/>
      <dgm:spPr/>
      <dgm:t>
        <a:bodyPr/>
        <a:lstStyle/>
        <a:p>
          <a:r>
            <a:rPr lang="en-GB"/>
            <a:t>Formal education/professional qualifications</a:t>
          </a:r>
        </a:p>
      </dgm:t>
    </dgm:pt>
    <dgm:pt modelId="{A0E439A0-71DD-469D-95A9-562FD8C920C1}" type="parTrans" cxnId="{C2AC00F1-26B7-48D3-A82A-D4D725E094DB}">
      <dgm:prSet/>
      <dgm:spPr/>
      <dgm:t>
        <a:bodyPr/>
        <a:lstStyle/>
        <a:p>
          <a:endParaRPr lang="en-GB"/>
        </a:p>
      </dgm:t>
    </dgm:pt>
    <dgm:pt modelId="{7A89C4E2-B134-49B1-BD4A-33757BA98E99}" type="sibTrans" cxnId="{C2AC00F1-26B7-48D3-A82A-D4D725E094DB}">
      <dgm:prSet/>
      <dgm:spPr/>
      <dgm:t>
        <a:bodyPr/>
        <a:lstStyle/>
        <a:p>
          <a:endParaRPr lang="en-GB"/>
        </a:p>
      </dgm:t>
    </dgm:pt>
    <dgm:pt modelId="{B3FD8DC1-E931-4A2F-899F-56372C382052}">
      <dgm:prSet phldrT="[Text]"/>
      <dgm:spPr/>
      <dgm:t>
        <a:bodyPr/>
        <a:lstStyle/>
        <a:p>
          <a:r>
            <a:rPr lang="en-GB"/>
            <a:t>Open and  distance learning</a:t>
          </a:r>
        </a:p>
      </dgm:t>
    </dgm:pt>
    <dgm:pt modelId="{0FA07D3E-FCF6-4263-9F68-B94BA676846F}" type="parTrans" cxnId="{6C453A15-EE0D-4618-92CB-E78FE4A8C6E6}">
      <dgm:prSet/>
      <dgm:spPr/>
      <dgm:t>
        <a:bodyPr/>
        <a:lstStyle/>
        <a:p>
          <a:endParaRPr lang="en-GB"/>
        </a:p>
      </dgm:t>
    </dgm:pt>
    <dgm:pt modelId="{04827FF2-0549-49D8-802E-D7364104786F}" type="sibTrans" cxnId="{6C453A15-EE0D-4618-92CB-E78FE4A8C6E6}">
      <dgm:prSet/>
      <dgm:spPr/>
      <dgm:t>
        <a:bodyPr/>
        <a:lstStyle/>
        <a:p>
          <a:endParaRPr lang="en-GB"/>
        </a:p>
      </dgm:t>
    </dgm:pt>
    <dgm:pt modelId="{B2DDDB21-969E-4407-838E-5C3B6D25239A}">
      <dgm:prSet phldrT="[Text]"/>
      <dgm:spPr/>
      <dgm:t>
        <a:bodyPr/>
        <a:lstStyle/>
        <a:p>
          <a:r>
            <a:rPr lang="en-GB"/>
            <a:t>E-learning</a:t>
          </a:r>
        </a:p>
      </dgm:t>
    </dgm:pt>
    <dgm:pt modelId="{7618B3BA-602D-4CAA-9268-191E84365C26}" type="parTrans" cxnId="{4C04F958-CDBF-4E3F-901F-081313CBD88D}">
      <dgm:prSet/>
      <dgm:spPr/>
      <dgm:t>
        <a:bodyPr/>
        <a:lstStyle/>
        <a:p>
          <a:endParaRPr lang="en-GB"/>
        </a:p>
      </dgm:t>
    </dgm:pt>
    <dgm:pt modelId="{A52DE221-1493-4DD0-9A60-6F08E11DCFFE}" type="sibTrans" cxnId="{4C04F958-CDBF-4E3F-901F-081313CBD88D}">
      <dgm:prSet/>
      <dgm:spPr/>
      <dgm:t>
        <a:bodyPr/>
        <a:lstStyle/>
        <a:p>
          <a:endParaRPr lang="en-GB"/>
        </a:p>
      </dgm:t>
    </dgm:pt>
    <dgm:pt modelId="{91B677CD-409C-4309-8A95-A65048AC5033}">
      <dgm:prSet phldrT="[Text]"/>
      <dgm:spPr/>
      <dgm:t>
        <a:bodyPr/>
        <a:lstStyle/>
        <a:p>
          <a:r>
            <a:rPr lang="en-GB"/>
            <a:t>Conferences &amp; seminars</a:t>
          </a:r>
        </a:p>
      </dgm:t>
    </dgm:pt>
    <dgm:pt modelId="{F94C8203-DB27-478F-A76A-B66DDA5DA92F}" type="parTrans" cxnId="{66A172C1-7725-4E31-9D14-9648E40D5BCF}">
      <dgm:prSet/>
      <dgm:spPr/>
      <dgm:t>
        <a:bodyPr/>
        <a:lstStyle/>
        <a:p>
          <a:endParaRPr lang="en-GB"/>
        </a:p>
      </dgm:t>
    </dgm:pt>
    <dgm:pt modelId="{0A724957-7878-4283-B1D8-C4FDBE3A0A68}" type="sibTrans" cxnId="{66A172C1-7725-4E31-9D14-9648E40D5BCF}">
      <dgm:prSet/>
      <dgm:spPr/>
      <dgm:t>
        <a:bodyPr/>
        <a:lstStyle/>
        <a:p>
          <a:endParaRPr lang="en-GB"/>
        </a:p>
      </dgm:t>
    </dgm:pt>
    <dgm:pt modelId="{A7A5A9CA-7EBE-4F6E-A4FD-437688CD548F}">
      <dgm:prSet phldrT="[Text]"/>
      <dgm:spPr/>
      <dgm:t>
        <a:bodyPr/>
        <a:lstStyle/>
        <a:p>
          <a:r>
            <a:rPr lang="en-GB"/>
            <a:t>Accessing subject matter literature, e.g. Journals</a:t>
          </a:r>
        </a:p>
      </dgm:t>
    </dgm:pt>
    <dgm:pt modelId="{05F908D3-4962-46D4-82BD-F7702B659892}" type="parTrans" cxnId="{1646D4A1-6298-4540-9CF3-9C7F3AFAAE42}">
      <dgm:prSet/>
      <dgm:spPr/>
      <dgm:t>
        <a:bodyPr/>
        <a:lstStyle/>
        <a:p>
          <a:endParaRPr lang="en-GB"/>
        </a:p>
      </dgm:t>
    </dgm:pt>
    <dgm:pt modelId="{D9DE1D94-F84D-4EDB-B9AF-4EA732F8835D}" type="sibTrans" cxnId="{1646D4A1-6298-4540-9CF3-9C7F3AFAAE42}">
      <dgm:prSet/>
      <dgm:spPr/>
      <dgm:t>
        <a:bodyPr/>
        <a:lstStyle/>
        <a:p>
          <a:endParaRPr lang="en-GB"/>
        </a:p>
      </dgm:t>
    </dgm:pt>
    <dgm:pt modelId="{A64A79CD-06B4-4E3D-B929-146ACA2D66D4}" type="pres">
      <dgm:prSet presAssocID="{A1DB6EF2-0DF1-4E27-AA5C-897194A8971E}" presName="Name0" presStyleCnt="0">
        <dgm:presLayoutVars>
          <dgm:chMax val="7"/>
          <dgm:dir/>
          <dgm:animLvl val="lvl"/>
          <dgm:resizeHandles val="exact"/>
        </dgm:presLayoutVars>
      </dgm:prSet>
      <dgm:spPr/>
    </dgm:pt>
    <dgm:pt modelId="{6FE58A1E-8197-4986-B06A-FDD243F640AF}" type="pres">
      <dgm:prSet presAssocID="{069C7316-6472-4E2E-8782-D65E4AF944CA}" presName="circle1" presStyleLbl="node1" presStyleIdx="0" presStyleCnt="3"/>
      <dgm:spPr/>
    </dgm:pt>
    <dgm:pt modelId="{03F19E6A-9EC6-4297-B59D-F641A04B4708}" type="pres">
      <dgm:prSet presAssocID="{069C7316-6472-4E2E-8782-D65E4AF944CA}" presName="space" presStyleCnt="0"/>
      <dgm:spPr/>
    </dgm:pt>
    <dgm:pt modelId="{B6051659-AEA5-42A7-8546-B87E9398B445}" type="pres">
      <dgm:prSet presAssocID="{069C7316-6472-4E2E-8782-D65E4AF944CA}" presName="rect1" presStyleLbl="alignAcc1" presStyleIdx="0" presStyleCnt="3"/>
      <dgm:spPr/>
    </dgm:pt>
    <dgm:pt modelId="{46A47A18-6C74-4DB6-92D8-A079D098504E}" type="pres">
      <dgm:prSet presAssocID="{1347895E-2EBD-41D9-AE9C-3C054FE298F0}" presName="vertSpace2" presStyleLbl="node1" presStyleIdx="0" presStyleCnt="3"/>
      <dgm:spPr/>
    </dgm:pt>
    <dgm:pt modelId="{66850659-F36D-4773-971C-7EE611B85E4C}" type="pres">
      <dgm:prSet presAssocID="{1347895E-2EBD-41D9-AE9C-3C054FE298F0}" presName="circle2" presStyleLbl="node1" presStyleIdx="1" presStyleCnt="3"/>
      <dgm:spPr/>
    </dgm:pt>
    <dgm:pt modelId="{67354BD5-B638-4FF8-8CBD-EFC0AAE7A380}" type="pres">
      <dgm:prSet presAssocID="{1347895E-2EBD-41D9-AE9C-3C054FE298F0}" presName="rect2" presStyleLbl="alignAcc1" presStyleIdx="1" presStyleCnt="3"/>
      <dgm:spPr/>
    </dgm:pt>
    <dgm:pt modelId="{E0787F31-4CD6-467A-AE82-D29866443938}" type="pres">
      <dgm:prSet presAssocID="{37420BA9-0B39-4E62-B405-797B92451767}" presName="vertSpace3" presStyleLbl="node1" presStyleIdx="1" presStyleCnt="3"/>
      <dgm:spPr/>
    </dgm:pt>
    <dgm:pt modelId="{D44B5A4D-FDB1-4AA5-B7ED-A01ECC7758EC}" type="pres">
      <dgm:prSet presAssocID="{37420BA9-0B39-4E62-B405-797B92451767}" presName="circle3" presStyleLbl="node1" presStyleIdx="2" presStyleCnt="3"/>
      <dgm:spPr/>
    </dgm:pt>
    <dgm:pt modelId="{5C0C04A8-FBCF-4D31-8D2C-58CC70084F69}" type="pres">
      <dgm:prSet presAssocID="{37420BA9-0B39-4E62-B405-797B92451767}" presName="rect3" presStyleLbl="alignAcc1" presStyleIdx="2" presStyleCnt="3"/>
      <dgm:spPr/>
    </dgm:pt>
    <dgm:pt modelId="{3AC5B791-C093-4216-B07C-AAA2A4A5EC4C}" type="pres">
      <dgm:prSet presAssocID="{069C7316-6472-4E2E-8782-D65E4AF944CA}" presName="rect1ParTx" presStyleLbl="alignAcc1" presStyleIdx="2" presStyleCnt="3">
        <dgm:presLayoutVars>
          <dgm:chMax val="1"/>
          <dgm:bulletEnabled val="1"/>
        </dgm:presLayoutVars>
      </dgm:prSet>
      <dgm:spPr/>
    </dgm:pt>
    <dgm:pt modelId="{C3140C6E-DA67-4B84-A29D-2878C633F2F0}" type="pres">
      <dgm:prSet presAssocID="{069C7316-6472-4E2E-8782-D65E4AF944CA}" presName="rect1ChTx" presStyleLbl="alignAcc1" presStyleIdx="2" presStyleCnt="3">
        <dgm:presLayoutVars>
          <dgm:bulletEnabled val="1"/>
        </dgm:presLayoutVars>
      </dgm:prSet>
      <dgm:spPr/>
    </dgm:pt>
    <dgm:pt modelId="{451E707A-90BC-41A5-9299-C1665740E4A9}" type="pres">
      <dgm:prSet presAssocID="{1347895E-2EBD-41D9-AE9C-3C054FE298F0}" presName="rect2ParTx" presStyleLbl="alignAcc1" presStyleIdx="2" presStyleCnt="3">
        <dgm:presLayoutVars>
          <dgm:chMax val="1"/>
          <dgm:bulletEnabled val="1"/>
        </dgm:presLayoutVars>
      </dgm:prSet>
      <dgm:spPr/>
    </dgm:pt>
    <dgm:pt modelId="{CDC4B43A-B46B-4DA0-9CE9-9CB2D48BF098}" type="pres">
      <dgm:prSet presAssocID="{1347895E-2EBD-41D9-AE9C-3C054FE298F0}" presName="rect2ChTx" presStyleLbl="alignAcc1" presStyleIdx="2" presStyleCnt="3">
        <dgm:presLayoutVars>
          <dgm:bulletEnabled val="1"/>
        </dgm:presLayoutVars>
      </dgm:prSet>
      <dgm:spPr/>
    </dgm:pt>
    <dgm:pt modelId="{69C18656-F8E8-4B74-9D9A-4AA254078958}" type="pres">
      <dgm:prSet presAssocID="{37420BA9-0B39-4E62-B405-797B92451767}" presName="rect3ParTx" presStyleLbl="alignAcc1" presStyleIdx="2" presStyleCnt="3">
        <dgm:presLayoutVars>
          <dgm:chMax val="1"/>
          <dgm:bulletEnabled val="1"/>
        </dgm:presLayoutVars>
      </dgm:prSet>
      <dgm:spPr/>
    </dgm:pt>
    <dgm:pt modelId="{BD479BBB-D606-41FE-B406-62D5E4369C48}" type="pres">
      <dgm:prSet presAssocID="{37420BA9-0B39-4E62-B405-797B92451767}" presName="rect3ChTx" presStyleLbl="alignAcc1" presStyleIdx="2" presStyleCnt="3">
        <dgm:presLayoutVars>
          <dgm:bulletEnabled val="1"/>
        </dgm:presLayoutVars>
      </dgm:prSet>
      <dgm:spPr/>
    </dgm:pt>
  </dgm:ptLst>
  <dgm:cxnLst>
    <dgm:cxn modelId="{C8E8D901-89BC-4C33-9CF8-3F152E32759A}" srcId="{37420BA9-0B39-4E62-B405-797B92451767}" destId="{E71FC5B5-3567-4D83-96BF-677DD0BE41AD}" srcOrd="0" destOrd="0" parTransId="{40023151-EEBD-41B8-A3A1-CF59430FBB5E}" sibTransId="{A02C1357-FD32-431C-B0AE-C5FC9AD17EDC}"/>
    <dgm:cxn modelId="{E69F4F05-D21A-4907-A7DE-8403CCD0C211}" srcId="{069C7316-6472-4E2E-8782-D65E4AF944CA}" destId="{779F6D2E-C28C-410B-B21B-06F2A1BAB042}" srcOrd="2" destOrd="0" parTransId="{015FB22F-8763-4695-A465-9C940E3165C7}" sibTransId="{B858B4F5-60EF-4306-9F5C-C13791EB5CBF}"/>
    <dgm:cxn modelId="{1D2E7C05-663F-4384-9D53-DC163D9AD759}" type="presOf" srcId="{BA1A6C2F-3716-4296-9796-DE2B9706B1F3}" destId="{C3140C6E-DA67-4B84-A29D-2878C633F2F0}" srcOrd="0" destOrd="0" presId="urn:microsoft.com/office/officeart/2005/8/layout/target3"/>
    <dgm:cxn modelId="{89423007-8625-4562-82C5-61CDAEA28E7C}" type="presOf" srcId="{978981AD-EDCE-4A21-A1AF-1714C3DFB69D}" destId="{CDC4B43A-B46B-4DA0-9CE9-9CB2D48BF098}" srcOrd="0" destOrd="0" presId="urn:microsoft.com/office/officeart/2005/8/layout/target3"/>
    <dgm:cxn modelId="{50377707-A7A9-43CE-9E61-194FDE36E5D0}" srcId="{1347895E-2EBD-41D9-AE9C-3C054FE298F0}" destId="{978981AD-EDCE-4A21-A1AF-1714C3DFB69D}" srcOrd="0" destOrd="0" parTransId="{717E603B-D102-47BD-AAD7-A28114C9257C}" sibTransId="{24157A76-9132-477C-9146-3A5E51950B55}"/>
    <dgm:cxn modelId="{19D3B60E-4D65-4A0D-AD7D-2549A8168F07}" srcId="{069C7316-6472-4E2E-8782-D65E4AF944CA}" destId="{B3338984-F7D7-4CDE-84DD-F64BA899C94E}" srcOrd="5" destOrd="0" parTransId="{040B640C-C025-4680-8618-461371E0D9A2}" sibTransId="{872092BC-2055-41F9-B323-8D1338C4F78C}"/>
    <dgm:cxn modelId="{BF75110F-A5F8-4357-84F0-4324E9DA8EFA}" type="presOf" srcId="{8384B94B-7176-4030-8406-FEF16CF2C78E}" destId="{BD479BBB-D606-41FE-B406-62D5E4369C48}" srcOrd="0" destOrd="1" presId="urn:microsoft.com/office/officeart/2005/8/layout/target3"/>
    <dgm:cxn modelId="{F2A5E40F-85A0-4218-8C43-0790DB649F68}" type="presOf" srcId="{F5C3C71E-28F3-49CB-AD57-10C19E1E2120}" destId="{C3140C6E-DA67-4B84-A29D-2878C633F2F0}" srcOrd="0" destOrd="1" presId="urn:microsoft.com/office/officeart/2005/8/layout/target3"/>
    <dgm:cxn modelId="{96820E11-6F9C-4260-9B60-011A3AA79443}" srcId="{069C7316-6472-4E2E-8782-D65E4AF944CA}" destId="{F5C3C71E-28F3-49CB-AD57-10C19E1E2120}" srcOrd="1" destOrd="0" parTransId="{3550CC80-9620-4DFC-A348-69C6107E7DD9}" sibTransId="{717BB1C7-46CB-4556-8F8D-BF3374A1D6BA}"/>
    <dgm:cxn modelId="{040A1E12-4D78-4A05-9DA3-ADD8331EEB9A}" type="presOf" srcId="{6879B4F2-FE57-4B83-A326-CE90D7D20A19}" destId="{CDC4B43A-B46B-4DA0-9CE9-9CB2D48BF098}" srcOrd="0" destOrd="2" presId="urn:microsoft.com/office/officeart/2005/8/layout/target3"/>
    <dgm:cxn modelId="{D2B2D713-EB6B-4D1B-85FC-3D275F503B83}" type="presOf" srcId="{13C6280F-880E-4EE1-A74A-F6A0E71FBC3A}" destId="{C3140C6E-DA67-4B84-A29D-2878C633F2F0}" srcOrd="0" destOrd="6" presId="urn:microsoft.com/office/officeart/2005/8/layout/target3"/>
    <dgm:cxn modelId="{6C453A15-EE0D-4618-92CB-E78FE4A8C6E6}" srcId="{37420BA9-0B39-4E62-B405-797B92451767}" destId="{B3FD8DC1-E931-4A2F-899F-56372C382052}" srcOrd="3" destOrd="0" parTransId="{0FA07D3E-FCF6-4263-9F68-B94BA676846F}" sibTransId="{04827FF2-0549-49D8-802E-D7364104786F}"/>
    <dgm:cxn modelId="{EC621832-1493-45D5-9DA6-A76AA2965280}" srcId="{37420BA9-0B39-4E62-B405-797B92451767}" destId="{8384B94B-7176-4030-8406-FEF16CF2C78E}" srcOrd="1" destOrd="0" parTransId="{77D3606B-B659-4841-BA31-752A25D332C9}" sibTransId="{9F4D890D-96A2-470B-9377-465FC7D7EE9E}"/>
    <dgm:cxn modelId="{E7D62E3C-F820-48FC-981E-23773F5D51F2}" srcId="{069C7316-6472-4E2E-8782-D65E4AF944CA}" destId="{13C6280F-880E-4EE1-A74A-F6A0E71FBC3A}" srcOrd="6" destOrd="0" parTransId="{5D30623C-5AB7-46E9-A082-B1D3AD7204E0}" sibTransId="{7608F73A-C644-4725-93D5-2169C2765DD0}"/>
    <dgm:cxn modelId="{69E2663C-3604-4250-A522-D86684A6FDEA}" srcId="{1347895E-2EBD-41D9-AE9C-3C054FE298F0}" destId="{AE723C44-FD9C-4905-9DD4-682BD507E161}" srcOrd="3" destOrd="0" parTransId="{9A81C07F-3F1F-4559-810F-C013CC88F996}" sibTransId="{CC327DE8-4AEE-42B6-8B72-4303155AF2DD}"/>
    <dgm:cxn modelId="{9228A761-3B16-427A-ACC0-8D857B065875}" type="presOf" srcId="{B3338984-F7D7-4CDE-84DD-F64BA899C94E}" destId="{C3140C6E-DA67-4B84-A29D-2878C633F2F0}" srcOrd="0" destOrd="5" presId="urn:microsoft.com/office/officeart/2005/8/layout/target3"/>
    <dgm:cxn modelId="{6BC94562-BC96-4061-A22B-7D10D1FE3B97}" srcId="{A1DB6EF2-0DF1-4E27-AA5C-897194A8971E}" destId="{069C7316-6472-4E2E-8782-D65E4AF944CA}" srcOrd="0" destOrd="0" parTransId="{04CFBAF9-AD92-433C-B120-C5AC1E3D6E5A}" sibTransId="{39EA331C-96BF-4059-85B6-149FFDD72E73}"/>
    <dgm:cxn modelId="{C84CA464-B70B-4E03-A0D5-FFC2229D7222}" srcId="{1347895E-2EBD-41D9-AE9C-3C054FE298F0}" destId="{EEA0C07D-CED9-4370-A9B7-4695A3A5A127}" srcOrd="5" destOrd="0" parTransId="{125A1E91-A859-4971-B984-0CC3900BD9C3}" sibTransId="{EED1D387-AAB9-49ED-A94F-1FE9503E7DAF}"/>
    <dgm:cxn modelId="{B02B3F45-FAC2-472D-AABB-61C9BEA7F669}" type="presOf" srcId="{B3FD8DC1-E931-4A2F-899F-56372C382052}" destId="{BD479BBB-D606-41FE-B406-62D5E4369C48}" srcOrd="0" destOrd="3" presId="urn:microsoft.com/office/officeart/2005/8/layout/target3"/>
    <dgm:cxn modelId="{B0DE1446-845A-41E2-9823-09561365C41E}" srcId="{069C7316-6472-4E2E-8782-D65E4AF944CA}" destId="{BA1A6C2F-3716-4296-9796-DE2B9706B1F3}" srcOrd="0" destOrd="0" parTransId="{D34C4419-67E0-4A71-9858-5CEF05A306DD}" sibTransId="{CD817A35-5B37-4B8E-88F7-0A487A432F51}"/>
    <dgm:cxn modelId="{55067E4E-4E1D-4F9E-9722-EC313709F825}" type="presOf" srcId="{E71FC5B5-3567-4D83-96BF-677DD0BE41AD}" destId="{BD479BBB-D606-41FE-B406-62D5E4369C48}" srcOrd="0" destOrd="0" presId="urn:microsoft.com/office/officeart/2005/8/layout/target3"/>
    <dgm:cxn modelId="{470BFB51-A97E-40C7-AE57-2190AD64634D}" srcId="{069C7316-6472-4E2E-8782-D65E4AF944CA}" destId="{3BA38FF8-9444-4B37-86E7-C8AA8A2031F7}" srcOrd="3" destOrd="0" parTransId="{26B07713-C4D8-4B5F-95EB-3B1AACAAB1CF}" sibTransId="{D29579FA-7E09-4BD7-957D-5E43674B5E83}"/>
    <dgm:cxn modelId="{A12D4253-00D6-46F4-A5CF-E71F4866EFDE}" type="presOf" srcId="{37420BA9-0B39-4E62-B405-797B92451767}" destId="{69C18656-F8E8-4B74-9D9A-4AA254078958}" srcOrd="1" destOrd="0" presId="urn:microsoft.com/office/officeart/2005/8/layout/target3"/>
    <dgm:cxn modelId="{A4EAE876-F127-490B-8D78-EF8A9A09C4B6}" srcId="{A1DB6EF2-0DF1-4E27-AA5C-897194A8971E}" destId="{37420BA9-0B39-4E62-B405-797B92451767}" srcOrd="2" destOrd="0" parTransId="{DCE7D4F6-4E3D-4C31-9BBC-D62EC0A77A07}" sibTransId="{2AB665FC-4A6E-4DFE-95F5-1D1A44C6A4B0}"/>
    <dgm:cxn modelId="{76E64D77-24F7-4C58-8658-281BDCA6A4BD}" type="presOf" srcId="{EEA0C07D-CED9-4370-A9B7-4695A3A5A127}" destId="{CDC4B43A-B46B-4DA0-9CE9-9CB2D48BF098}" srcOrd="0" destOrd="5" presId="urn:microsoft.com/office/officeart/2005/8/layout/target3"/>
    <dgm:cxn modelId="{4C04F958-CDBF-4E3F-901F-081313CBD88D}" srcId="{37420BA9-0B39-4E62-B405-797B92451767}" destId="{B2DDDB21-969E-4407-838E-5C3B6D25239A}" srcOrd="4" destOrd="0" parTransId="{7618B3BA-602D-4CAA-9268-191E84365C26}" sibTransId="{A52DE221-1493-4DD0-9A60-6F08E11DCFFE}"/>
    <dgm:cxn modelId="{23947C7C-7369-42CE-A28E-F064E7D37EB4}" type="presOf" srcId="{069C7316-6472-4E2E-8782-D65E4AF944CA}" destId="{B6051659-AEA5-42A7-8546-B87E9398B445}" srcOrd="0" destOrd="0" presId="urn:microsoft.com/office/officeart/2005/8/layout/target3"/>
    <dgm:cxn modelId="{32045B94-B58B-4865-9584-11D4B57C7E4D}" type="presOf" srcId="{37420BA9-0B39-4E62-B405-797B92451767}" destId="{5C0C04A8-FBCF-4D31-8D2C-58CC70084F69}" srcOrd="0" destOrd="0" presId="urn:microsoft.com/office/officeart/2005/8/layout/target3"/>
    <dgm:cxn modelId="{47EF7896-FE12-4339-98EC-4DE5CE666200}" type="presOf" srcId="{069C7316-6472-4E2E-8782-D65E4AF944CA}" destId="{3AC5B791-C093-4216-B07C-AAA2A4A5EC4C}" srcOrd="1" destOrd="0" presId="urn:microsoft.com/office/officeart/2005/8/layout/target3"/>
    <dgm:cxn modelId="{74F3759C-A81E-445A-ACB7-839647FC5D99}" srcId="{A1DB6EF2-0DF1-4E27-AA5C-897194A8971E}" destId="{1347895E-2EBD-41D9-AE9C-3C054FE298F0}" srcOrd="1" destOrd="0" parTransId="{D637D90F-FC80-463A-8E42-9C24756FE31C}" sibTransId="{7D574B04-28C3-4C2F-BAD8-B15C54A81638}"/>
    <dgm:cxn modelId="{1646D4A1-6298-4540-9CF3-9C7F3AFAAE42}" srcId="{37420BA9-0B39-4E62-B405-797B92451767}" destId="{A7A5A9CA-7EBE-4F6E-A4FD-437688CD548F}" srcOrd="6" destOrd="0" parTransId="{05F908D3-4962-46D4-82BD-F7702B659892}" sibTransId="{D9DE1D94-F84D-4EDB-B9AF-4EA732F8835D}"/>
    <dgm:cxn modelId="{17C187AD-B6F6-48F6-8F86-03FDA605FFF1}" type="presOf" srcId="{CDFC8D6E-04E1-4FD6-8A12-BD06A7BDA5CC}" destId="{CDC4B43A-B46B-4DA0-9CE9-9CB2D48BF098}" srcOrd="0" destOrd="1" presId="urn:microsoft.com/office/officeart/2005/8/layout/target3"/>
    <dgm:cxn modelId="{4AE952B8-BE05-4190-92F8-038D7F5577F9}" srcId="{1347895E-2EBD-41D9-AE9C-3C054FE298F0}" destId="{6879B4F2-FE57-4B83-A326-CE90D7D20A19}" srcOrd="2" destOrd="0" parTransId="{58D9E837-6A01-4B91-8414-15C357995435}" sibTransId="{CEE1A054-7E22-4FF0-AA9C-5BE46E9B1299}"/>
    <dgm:cxn modelId="{018091B9-31A6-4B61-B89F-3E35D6B87283}" type="presOf" srcId="{67A2E2A2-9D50-42AC-84E0-9BFB54A88B2F}" destId="{BD479BBB-D606-41FE-B406-62D5E4369C48}" srcOrd="0" destOrd="2" presId="urn:microsoft.com/office/officeart/2005/8/layout/target3"/>
    <dgm:cxn modelId="{B480B9BD-BEFC-44AE-BBA1-3204DAC7DACE}" type="presOf" srcId="{779F6D2E-C28C-410B-B21B-06F2A1BAB042}" destId="{C3140C6E-DA67-4B84-A29D-2878C633F2F0}" srcOrd="0" destOrd="2" presId="urn:microsoft.com/office/officeart/2005/8/layout/target3"/>
    <dgm:cxn modelId="{66A172C1-7725-4E31-9D14-9648E40D5BCF}" srcId="{37420BA9-0B39-4E62-B405-797B92451767}" destId="{91B677CD-409C-4309-8A95-A65048AC5033}" srcOrd="5" destOrd="0" parTransId="{F94C8203-DB27-478F-A76A-B66DDA5DA92F}" sibTransId="{0A724957-7878-4283-B1D8-C4FDBE3A0A68}"/>
    <dgm:cxn modelId="{B2692DC5-2468-4DDC-992F-C4B03330E508}" type="presOf" srcId="{6BC394DF-C734-4F34-BFE4-FD4C259F9901}" destId="{C3140C6E-DA67-4B84-A29D-2878C633F2F0}" srcOrd="0" destOrd="4" presId="urn:microsoft.com/office/officeart/2005/8/layout/target3"/>
    <dgm:cxn modelId="{9C2D62C7-99D2-4E0E-92B9-5FCC0F8DBCC2}" type="presOf" srcId="{3FF8AA28-7372-40CF-BF80-C6B064DEEBBF}" destId="{CDC4B43A-B46B-4DA0-9CE9-9CB2D48BF098}" srcOrd="0" destOrd="4" presId="urn:microsoft.com/office/officeart/2005/8/layout/target3"/>
    <dgm:cxn modelId="{44A9E4C9-03F2-484D-A30A-E96F0386E3E3}" type="presOf" srcId="{A1DB6EF2-0DF1-4E27-AA5C-897194A8971E}" destId="{A64A79CD-06B4-4E3D-B929-146ACA2D66D4}" srcOrd="0" destOrd="0" presId="urn:microsoft.com/office/officeart/2005/8/layout/target3"/>
    <dgm:cxn modelId="{B83D75CE-53A9-44C0-8E35-3F721760E648}" srcId="{1347895E-2EBD-41D9-AE9C-3C054FE298F0}" destId="{3FF8AA28-7372-40CF-BF80-C6B064DEEBBF}" srcOrd="4" destOrd="0" parTransId="{6151CB55-850C-4F07-A0F6-C46DD542EBD3}" sibTransId="{DFE8AB5E-7C13-4D4E-9D01-5F8DFD663457}"/>
    <dgm:cxn modelId="{B55013D3-8F00-4679-8045-EBCD0485E069}" type="presOf" srcId="{AE723C44-FD9C-4905-9DD4-682BD507E161}" destId="{CDC4B43A-B46B-4DA0-9CE9-9CB2D48BF098}" srcOrd="0" destOrd="3" presId="urn:microsoft.com/office/officeart/2005/8/layout/target3"/>
    <dgm:cxn modelId="{A9F32CD3-6CBE-43EB-BEF9-5ABDB346B7EB}" type="presOf" srcId="{B2DDDB21-969E-4407-838E-5C3B6D25239A}" destId="{BD479BBB-D606-41FE-B406-62D5E4369C48}" srcOrd="0" destOrd="4" presId="urn:microsoft.com/office/officeart/2005/8/layout/target3"/>
    <dgm:cxn modelId="{C9656AD5-0944-48F3-833C-47E4B5C44B83}" type="presOf" srcId="{1347895E-2EBD-41D9-AE9C-3C054FE298F0}" destId="{67354BD5-B638-4FF8-8CBD-EFC0AAE7A380}" srcOrd="0" destOrd="0" presId="urn:microsoft.com/office/officeart/2005/8/layout/target3"/>
    <dgm:cxn modelId="{259C54D9-53E4-4268-A363-5B853CABFFD5}" type="presOf" srcId="{3BA38FF8-9444-4B37-86E7-C8AA8A2031F7}" destId="{C3140C6E-DA67-4B84-A29D-2878C633F2F0}" srcOrd="0" destOrd="3" presId="urn:microsoft.com/office/officeart/2005/8/layout/target3"/>
    <dgm:cxn modelId="{07D926DA-BC5C-4BEE-B68F-E2BB9D952F31}" srcId="{1347895E-2EBD-41D9-AE9C-3C054FE298F0}" destId="{CDFC8D6E-04E1-4FD6-8A12-BD06A7BDA5CC}" srcOrd="1" destOrd="0" parTransId="{7F02D671-A862-4123-BF36-D50BF12C1276}" sibTransId="{153B8FBC-136D-4334-BA12-6B3A812A9701}"/>
    <dgm:cxn modelId="{27D571E6-18AE-4D20-80F1-E1F10806AE73}" type="presOf" srcId="{A7A5A9CA-7EBE-4F6E-A4FD-437688CD548F}" destId="{BD479BBB-D606-41FE-B406-62D5E4369C48}" srcOrd="0" destOrd="6" presId="urn:microsoft.com/office/officeart/2005/8/layout/target3"/>
    <dgm:cxn modelId="{64C415E8-0566-4690-BE2E-F47E638AB018}" srcId="{069C7316-6472-4E2E-8782-D65E4AF944CA}" destId="{6BC394DF-C734-4F34-BFE4-FD4C259F9901}" srcOrd="4" destOrd="0" parTransId="{054F061B-D6AE-4DF2-B083-E7529BE78BA9}" sibTransId="{7A9D1596-224F-4478-8824-080B29CC1D42}"/>
    <dgm:cxn modelId="{C2AC00F1-26B7-48D3-A82A-D4D725E094DB}" srcId="{37420BA9-0B39-4E62-B405-797B92451767}" destId="{67A2E2A2-9D50-42AC-84E0-9BFB54A88B2F}" srcOrd="2" destOrd="0" parTransId="{A0E439A0-71DD-469D-95A9-562FD8C920C1}" sibTransId="{7A89C4E2-B134-49B1-BD4A-33757BA98E99}"/>
    <dgm:cxn modelId="{EED448FA-240A-4D24-8B2E-B248E42BA71D}" type="presOf" srcId="{91B677CD-409C-4309-8A95-A65048AC5033}" destId="{BD479BBB-D606-41FE-B406-62D5E4369C48}" srcOrd="0" destOrd="5" presId="urn:microsoft.com/office/officeart/2005/8/layout/target3"/>
    <dgm:cxn modelId="{2B7D3DFB-A622-4106-8EB4-31ECB53046F2}" type="presOf" srcId="{1347895E-2EBD-41D9-AE9C-3C054FE298F0}" destId="{451E707A-90BC-41A5-9299-C1665740E4A9}" srcOrd="1" destOrd="0" presId="urn:microsoft.com/office/officeart/2005/8/layout/target3"/>
    <dgm:cxn modelId="{C0387EF7-CC37-4B67-9E58-7FBA52E35330}" type="presParOf" srcId="{A64A79CD-06B4-4E3D-B929-146ACA2D66D4}" destId="{6FE58A1E-8197-4986-B06A-FDD243F640AF}" srcOrd="0" destOrd="0" presId="urn:microsoft.com/office/officeart/2005/8/layout/target3"/>
    <dgm:cxn modelId="{B4CF08F6-90C1-446D-97D8-FCC757229963}" type="presParOf" srcId="{A64A79CD-06B4-4E3D-B929-146ACA2D66D4}" destId="{03F19E6A-9EC6-4297-B59D-F641A04B4708}" srcOrd="1" destOrd="0" presId="urn:microsoft.com/office/officeart/2005/8/layout/target3"/>
    <dgm:cxn modelId="{DFDD796A-46C6-470C-B21D-D094C3243910}" type="presParOf" srcId="{A64A79CD-06B4-4E3D-B929-146ACA2D66D4}" destId="{B6051659-AEA5-42A7-8546-B87E9398B445}" srcOrd="2" destOrd="0" presId="urn:microsoft.com/office/officeart/2005/8/layout/target3"/>
    <dgm:cxn modelId="{246B39A8-0A9C-4AF4-870F-FB67345A7205}" type="presParOf" srcId="{A64A79CD-06B4-4E3D-B929-146ACA2D66D4}" destId="{46A47A18-6C74-4DB6-92D8-A079D098504E}" srcOrd="3" destOrd="0" presId="urn:microsoft.com/office/officeart/2005/8/layout/target3"/>
    <dgm:cxn modelId="{F751870D-BBF6-4549-8F3D-7EE7D7FE9D2A}" type="presParOf" srcId="{A64A79CD-06B4-4E3D-B929-146ACA2D66D4}" destId="{66850659-F36D-4773-971C-7EE611B85E4C}" srcOrd="4" destOrd="0" presId="urn:microsoft.com/office/officeart/2005/8/layout/target3"/>
    <dgm:cxn modelId="{5506A308-419B-4D81-AF79-95D6E1974603}" type="presParOf" srcId="{A64A79CD-06B4-4E3D-B929-146ACA2D66D4}" destId="{67354BD5-B638-4FF8-8CBD-EFC0AAE7A380}" srcOrd="5" destOrd="0" presId="urn:microsoft.com/office/officeart/2005/8/layout/target3"/>
    <dgm:cxn modelId="{46F1C20A-8A95-46A0-ACDD-70641ED7898B}" type="presParOf" srcId="{A64A79CD-06B4-4E3D-B929-146ACA2D66D4}" destId="{E0787F31-4CD6-467A-AE82-D29866443938}" srcOrd="6" destOrd="0" presId="urn:microsoft.com/office/officeart/2005/8/layout/target3"/>
    <dgm:cxn modelId="{7D9DEBF3-AAFD-42AB-A1B4-CD192A08016A}" type="presParOf" srcId="{A64A79CD-06B4-4E3D-B929-146ACA2D66D4}" destId="{D44B5A4D-FDB1-4AA5-B7ED-A01ECC7758EC}" srcOrd="7" destOrd="0" presId="urn:microsoft.com/office/officeart/2005/8/layout/target3"/>
    <dgm:cxn modelId="{01F0EFB8-0CEA-4125-922B-ADCF3F9B00E9}" type="presParOf" srcId="{A64A79CD-06B4-4E3D-B929-146ACA2D66D4}" destId="{5C0C04A8-FBCF-4D31-8D2C-58CC70084F69}" srcOrd="8" destOrd="0" presId="urn:microsoft.com/office/officeart/2005/8/layout/target3"/>
    <dgm:cxn modelId="{865317FF-FC92-45B1-B7CE-690FD2DB61AB}" type="presParOf" srcId="{A64A79CD-06B4-4E3D-B929-146ACA2D66D4}" destId="{3AC5B791-C093-4216-B07C-AAA2A4A5EC4C}" srcOrd="9" destOrd="0" presId="urn:microsoft.com/office/officeart/2005/8/layout/target3"/>
    <dgm:cxn modelId="{1FD31069-7B9A-4F2A-9A7A-FC2DF319D476}" type="presParOf" srcId="{A64A79CD-06B4-4E3D-B929-146ACA2D66D4}" destId="{C3140C6E-DA67-4B84-A29D-2878C633F2F0}" srcOrd="10" destOrd="0" presId="urn:microsoft.com/office/officeart/2005/8/layout/target3"/>
    <dgm:cxn modelId="{581CA941-50DD-4873-9F0B-46F4B3E70E1D}" type="presParOf" srcId="{A64A79CD-06B4-4E3D-B929-146ACA2D66D4}" destId="{451E707A-90BC-41A5-9299-C1665740E4A9}" srcOrd="11" destOrd="0" presId="urn:microsoft.com/office/officeart/2005/8/layout/target3"/>
    <dgm:cxn modelId="{7770812C-A953-4C6E-9145-81E4043CF109}" type="presParOf" srcId="{A64A79CD-06B4-4E3D-B929-146ACA2D66D4}" destId="{CDC4B43A-B46B-4DA0-9CE9-9CB2D48BF098}" srcOrd="12" destOrd="0" presId="urn:microsoft.com/office/officeart/2005/8/layout/target3"/>
    <dgm:cxn modelId="{5FA5D2EC-CFF9-4CF4-8976-63AB28D7DA95}" type="presParOf" srcId="{A64A79CD-06B4-4E3D-B929-146ACA2D66D4}" destId="{69C18656-F8E8-4B74-9D9A-4AA254078958}" srcOrd="13" destOrd="0" presId="urn:microsoft.com/office/officeart/2005/8/layout/target3"/>
    <dgm:cxn modelId="{2AFBD362-4D57-443E-AFA1-3B97947AB68A}" type="presParOf" srcId="{A64A79CD-06B4-4E3D-B929-146ACA2D66D4}" destId="{BD479BBB-D606-41FE-B406-62D5E4369C48}" srcOrd="14"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E58A1E-8197-4986-B06A-FDD243F640AF}">
      <dsp:nvSpPr>
        <dsp:cNvPr id="0" name=""/>
        <dsp:cNvSpPr/>
      </dsp:nvSpPr>
      <dsp:spPr>
        <a:xfrm>
          <a:off x="0" y="0"/>
          <a:ext cx="4824536" cy="4824536"/>
        </a:xfrm>
        <a:prstGeom prst="pie">
          <a:avLst>
            <a:gd name="adj1" fmla="val 5400000"/>
            <a:gd name="adj2" fmla="val 16200000"/>
          </a:avLst>
        </a:prstGeom>
        <a:solidFill>
          <a:schemeClr val="accent1">
            <a:shade val="50000"/>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sp>
    <dsp:sp modelId="{B6051659-AEA5-42A7-8546-B87E9398B445}">
      <dsp:nvSpPr>
        <dsp:cNvPr id="0" name=""/>
        <dsp:cNvSpPr/>
      </dsp:nvSpPr>
      <dsp:spPr>
        <a:xfrm>
          <a:off x="2412268" y="0"/>
          <a:ext cx="5806987" cy="4824536"/>
        </a:xfrm>
        <a:prstGeom prst="rect">
          <a:avLst/>
        </a:prstGeom>
        <a:solidFill>
          <a:schemeClr val="lt1">
            <a:alpha val="90000"/>
            <a:hueOff val="0"/>
            <a:satOff val="0"/>
            <a:lumOff val="0"/>
            <a:alphaOff val="0"/>
          </a:schemeClr>
        </a:solidFill>
        <a:ln w="25400" cap="flat" cmpd="sng" algn="ctr">
          <a:solidFill>
            <a:schemeClr val="accent1">
              <a:shade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70% </a:t>
          </a:r>
        </a:p>
        <a:p>
          <a:pPr marL="0" lvl="0" indent="0" algn="ctr" defTabSz="755650">
            <a:lnSpc>
              <a:spcPct val="90000"/>
            </a:lnSpc>
            <a:spcBef>
              <a:spcPct val="0"/>
            </a:spcBef>
            <a:spcAft>
              <a:spcPct val="35000"/>
            </a:spcAft>
            <a:buNone/>
          </a:pPr>
          <a:r>
            <a:rPr lang="en-GB" sz="1400" kern="1200"/>
            <a:t>On-the-job Learning</a:t>
          </a:r>
        </a:p>
      </dsp:txBody>
      <dsp:txXfrm>
        <a:off x="2412268" y="0"/>
        <a:ext cx="2903493" cy="1447363"/>
      </dsp:txXfrm>
    </dsp:sp>
    <dsp:sp modelId="{66850659-F36D-4773-971C-7EE611B85E4C}">
      <dsp:nvSpPr>
        <dsp:cNvPr id="0" name=""/>
        <dsp:cNvSpPr/>
      </dsp:nvSpPr>
      <dsp:spPr>
        <a:xfrm>
          <a:off x="844295" y="1447363"/>
          <a:ext cx="3135945" cy="3135945"/>
        </a:xfrm>
        <a:prstGeom prst="pie">
          <a:avLst>
            <a:gd name="adj1" fmla="val 5400000"/>
            <a:gd name="adj2" fmla="val 16200000"/>
          </a:avLst>
        </a:prstGeom>
        <a:solidFill>
          <a:schemeClr val="accent1">
            <a:shade val="50000"/>
            <a:hueOff val="426854"/>
            <a:satOff val="-12821"/>
            <a:lumOff val="32611"/>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sp>
    <dsp:sp modelId="{67354BD5-B638-4FF8-8CBD-EFC0AAE7A380}">
      <dsp:nvSpPr>
        <dsp:cNvPr id="0" name=""/>
        <dsp:cNvSpPr/>
      </dsp:nvSpPr>
      <dsp:spPr>
        <a:xfrm>
          <a:off x="2412268" y="1447363"/>
          <a:ext cx="5806987" cy="3135945"/>
        </a:xfrm>
        <a:prstGeom prst="rect">
          <a:avLst/>
        </a:prstGeom>
        <a:solidFill>
          <a:schemeClr val="lt1">
            <a:alpha val="90000"/>
            <a:hueOff val="0"/>
            <a:satOff val="0"/>
            <a:lumOff val="0"/>
            <a:alphaOff val="0"/>
          </a:schemeClr>
        </a:solidFill>
        <a:ln w="25400" cap="flat" cmpd="sng" algn="ctr">
          <a:solidFill>
            <a:schemeClr val="accent1">
              <a:shade val="50000"/>
              <a:hueOff val="426854"/>
              <a:satOff val="-12821"/>
              <a:lumOff val="3261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20%</a:t>
          </a:r>
        </a:p>
        <a:p>
          <a:pPr marL="0" lvl="0" indent="0" algn="ctr" defTabSz="755650">
            <a:lnSpc>
              <a:spcPct val="90000"/>
            </a:lnSpc>
            <a:spcBef>
              <a:spcPct val="0"/>
            </a:spcBef>
            <a:spcAft>
              <a:spcPct val="35000"/>
            </a:spcAft>
            <a:buNone/>
          </a:pPr>
          <a:r>
            <a:rPr lang="en-GB" sz="1400" kern="1200"/>
            <a:t>Coaching &amp; Support</a:t>
          </a:r>
        </a:p>
      </dsp:txBody>
      <dsp:txXfrm>
        <a:off x="2412268" y="1447363"/>
        <a:ext cx="2903493" cy="1447359"/>
      </dsp:txXfrm>
    </dsp:sp>
    <dsp:sp modelId="{D44B5A4D-FDB1-4AA5-B7ED-A01ECC7758EC}">
      <dsp:nvSpPr>
        <dsp:cNvPr id="0" name=""/>
        <dsp:cNvSpPr/>
      </dsp:nvSpPr>
      <dsp:spPr>
        <a:xfrm>
          <a:off x="1688588" y="2894723"/>
          <a:ext cx="1447359" cy="1447359"/>
        </a:xfrm>
        <a:prstGeom prst="pie">
          <a:avLst>
            <a:gd name="adj1" fmla="val 5400000"/>
            <a:gd name="adj2" fmla="val 16200000"/>
          </a:avLst>
        </a:prstGeom>
        <a:solidFill>
          <a:schemeClr val="accent1">
            <a:shade val="50000"/>
            <a:hueOff val="426854"/>
            <a:satOff val="-12821"/>
            <a:lumOff val="32611"/>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sp>
    <dsp:sp modelId="{5C0C04A8-FBCF-4D31-8D2C-58CC70084F69}">
      <dsp:nvSpPr>
        <dsp:cNvPr id="0" name=""/>
        <dsp:cNvSpPr/>
      </dsp:nvSpPr>
      <dsp:spPr>
        <a:xfrm>
          <a:off x="2412268" y="2894723"/>
          <a:ext cx="5806987" cy="1447359"/>
        </a:xfrm>
        <a:prstGeom prst="rect">
          <a:avLst/>
        </a:prstGeom>
        <a:solidFill>
          <a:schemeClr val="lt1">
            <a:alpha val="90000"/>
            <a:hueOff val="0"/>
            <a:satOff val="0"/>
            <a:lumOff val="0"/>
            <a:alphaOff val="0"/>
          </a:schemeClr>
        </a:solidFill>
        <a:ln w="25400" cap="flat" cmpd="sng" algn="ctr">
          <a:solidFill>
            <a:schemeClr val="accent1">
              <a:shade val="50000"/>
              <a:hueOff val="426854"/>
              <a:satOff val="-12821"/>
              <a:lumOff val="3261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10% </a:t>
          </a:r>
        </a:p>
        <a:p>
          <a:pPr marL="0" lvl="0" indent="0" algn="ctr" defTabSz="755650">
            <a:lnSpc>
              <a:spcPct val="90000"/>
            </a:lnSpc>
            <a:spcBef>
              <a:spcPct val="0"/>
            </a:spcBef>
            <a:spcAft>
              <a:spcPct val="35000"/>
            </a:spcAft>
            <a:buNone/>
          </a:pPr>
          <a:r>
            <a:rPr lang="en-GB" sz="1400" kern="1200"/>
            <a:t>Courses &amp; Classroom Training </a:t>
          </a:r>
        </a:p>
      </dsp:txBody>
      <dsp:txXfrm>
        <a:off x="2412268" y="2894723"/>
        <a:ext cx="2903493" cy="1447359"/>
      </dsp:txXfrm>
    </dsp:sp>
    <dsp:sp modelId="{C3140C6E-DA67-4B84-A29D-2878C633F2F0}">
      <dsp:nvSpPr>
        <dsp:cNvPr id="0" name=""/>
        <dsp:cNvSpPr/>
      </dsp:nvSpPr>
      <dsp:spPr>
        <a:xfrm>
          <a:off x="5315761" y="0"/>
          <a:ext cx="2903493" cy="1447363"/>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57150" lvl="1" indent="-57150" algn="l" defTabSz="444500">
            <a:lnSpc>
              <a:spcPct val="90000"/>
            </a:lnSpc>
            <a:spcBef>
              <a:spcPct val="0"/>
            </a:spcBef>
            <a:spcAft>
              <a:spcPct val="15000"/>
            </a:spcAft>
            <a:buChar char="•"/>
          </a:pPr>
          <a:r>
            <a:rPr lang="en-GB" sz="1000" kern="1200"/>
            <a:t>Broaden existing role</a:t>
          </a:r>
        </a:p>
        <a:p>
          <a:pPr marL="57150" lvl="1" indent="-57150" algn="l" defTabSz="444500">
            <a:lnSpc>
              <a:spcPct val="90000"/>
            </a:lnSpc>
            <a:spcBef>
              <a:spcPct val="0"/>
            </a:spcBef>
            <a:spcAft>
              <a:spcPct val="15000"/>
            </a:spcAft>
            <a:buChar char="•"/>
          </a:pPr>
          <a:r>
            <a:rPr lang="en-GB" sz="1000" kern="1200"/>
            <a:t>Increase dresponsibility</a:t>
          </a:r>
        </a:p>
        <a:p>
          <a:pPr marL="57150" lvl="1" indent="-57150" algn="l" defTabSz="444500">
            <a:lnSpc>
              <a:spcPct val="90000"/>
            </a:lnSpc>
            <a:spcBef>
              <a:spcPct val="0"/>
            </a:spcBef>
            <a:spcAft>
              <a:spcPct val="15000"/>
            </a:spcAft>
            <a:buChar char="•"/>
          </a:pPr>
          <a:r>
            <a:rPr lang="en-GB" sz="1000" kern="1200"/>
            <a:t>Projects (in/external)</a:t>
          </a:r>
        </a:p>
        <a:p>
          <a:pPr marL="57150" lvl="1" indent="-57150" algn="l" defTabSz="444500">
            <a:lnSpc>
              <a:spcPct val="90000"/>
            </a:lnSpc>
            <a:spcBef>
              <a:spcPct val="0"/>
            </a:spcBef>
            <a:spcAft>
              <a:spcPct val="15000"/>
            </a:spcAft>
            <a:buChar char="•"/>
          </a:pPr>
          <a:r>
            <a:rPr lang="en-GB" sz="1000" kern="1200"/>
            <a:t>Job rotation, secondment &amp; shadowing</a:t>
          </a:r>
        </a:p>
        <a:p>
          <a:pPr marL="57150" lvl="1" indent="-57150" algn="l" defTabSz="444500">
            <a:lnSpc>
              <a:spcPct val="90000"/>
            </a:lnSpc>
            <a:spcBef>
              <a:spcPct val="0"/>
            </a:spcBef>
            <a:spcAft>
              <a:spcPct val="15000"/>
            </a:spcAft>
            <a:buChar char="•"/>
          </a:pPr>
          <a:r>
            <a:rPr lang="en-GB" sz="1000" kern="1200"/>
            <a:t>Access to in in/external expertise</a:t>
          </a:r>
        </a:p>
        <a:p>
          <a:pPr marL="57150" lvl="1" indent="-57150" algn="l" defTabSz="444500">
            <a:lnSpc>
              <a:spcPct val="90000"/>
            </a:lnSpc>
            <a:spcBef>
              <a:spcPct val="0"/>
            </a:spcBef>
            <a:spcAft>
              <a:spcPct val="15000"/>
            </a:spcAft>
            <a:buChar char="•"/>
          </a:pPr>
          <a:r>
            <a:rPr lang="en-GB" sz="1000" kern="1200"/>
            <a:t>Continuous improvement activities</a:t>
          </a:r>
        </a:p>
        <a:p>
          <a:pPr marL="57150" lvl="1" indent="-57150" algn="l" defTabSz="444500">
            <a:lnSpc>
              <a:spcPct val="90000"/>
            </a:lnSpc>
            <a:spcBef>
              <a:spcPct val="0"/>
            </a:spcBef>
            <a:spcAft>
              <a:spcPct val="15000"/>
            </a:spcAft>
            <a:buChar char="•"/>
          </a:pPr>
          <a:r>
            <a:rPr lang="en-GB" sz="1000" kern="1200"/>
            <a:t>Sharing knowledge within &amp; across teams</a:t>
          </a:r>
        </a:p>
      </dsp:txBody>
      <dsp:txXfrm>
        <a:off x="5315761" y="0"/>
        <a:ext cx="2903493" cy="1447363"/>
      </dsp:txXfrm>
    </dsp:sp>
    <dsp:sp modelId="{CDC4B43A-B46B-4DA0-9CE9-9CB2D48BF098}">
      <dsp:nvSpPr>
        <dsp:cNvPr id="0" name=""/>
        <dsp:cNvSpPr/>
      </dsp:nvSpPr>
      <dsp:spPr>
        <a:xfrm>
          <a:off x="5315761" y="1447363"/>
          <a:ext cx="2903493" cy="1447359"/>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57150" lvl="1" indent="-57150" algn="l" defTabSz="444500">
            <a:lnSpc>
              <a:spcPct val="90000"/>
            </a:lnSpc>
            <a:spcBef>
              <a:spcPct val="0"/>
            </a:spcBef>
            <a:spcAft>
              <a:spcPct val="15000"/>
            </a:spcAft>
            <a:buChar char="•"/>
          </a:pPr>
          <a:r>
            <a:rPr lang="en-GB" sz="1000" kern="1200"/>
            <a:t>Mentoring (mentor/mentee)</a:t>
          </a:r>
        </a:p>
        <a:p>
          <a:pPr marL="57150" lvl="1" indent="-57150" algn="l" defTabSz="444500">
            <a:lnSpc>
              <a:spcPct val="90000"/>
            </a:lnSpc>
            <a:spcBef>
              <a:spcPct val="0"/>
            </a:spcBef>
            <a:spcAft>
              <a:spcPct val="15000"/>
            </a:spcAft>
            <a:buChar char="•"/>
          </a:pPr>
          <a:r>
            <a:rPr lang="en-GB" sz="1000" kern="1200"/>
            <a:t>Coaching (coach/coachee)</a:t>
          </a:r>
        </a:p>
        <a:p>
          <a:pPr marL="57150" lvl="1" indent="-57150" algn="l" defTabSz="444500">
            <a:lnSpc>
              <a:spcPct val="90000"/>
            </a:lnSpc>
            <a:spcBef>
              <a:spcPct val="0"/>
            </a:spcBef>
            <a:spcAft>
              <a:spcPct val="15000"/>
            </a:spcAft>
            <a:buChar char="•"/>
          </a:pPr>
          <a:r>
            <a:rPr lang="en-GB" sz="1000" kern="1200"/>
            <a:t>Giving &amp; recieving feedback</a:t>
          </a:r>
        </a:p>
        <a:p>
          <a:pPr marL="57150" lvl="1" indent="-57150" algn="l" defTabSz="444500">
            <a:lnSpc>
              <a:spcPct val="90000"/>
            </a:lnSpc>
            <a:spcBef>
              <a:spcPct val="0"/>
            </a:spcBef>
            <a:spcAft>
              <a:spcPct val="15000"/>
            </a:spcAft>
            <a:buChar char="•"/>
          </a:pPr>
          <a:r>
            <a:rPr lang="en-GB" sz="1000" kern="1200"/>
            <a:t>Learning groups</a:t>
          </a:r>
        </a:p>
        <a:p>
          <a:pPr marL="57150" lvl="1" indent="-57150" algn="l" defTabSz="444500">
            <a:lnSpc>
              <a:spcPct val="90000"/>
            </a:lnSpc>
            <a:spcBef>
              <a:spcPct val="0"/>
            </a:spcBef>
            <a:spcAft>
              <a:spcPct val="15000"/>
            </a:spcAft>
            <a:buChar char="•"/>
          </a:pPr>
          <a:r>
            <a:rPr lang="en-GB" sz="1000" kern="1200"/>
            <a:t>Developing/teaching others</a:t>
          </a:r>
        </a:p>
        <a:p>
          <a:pPr marL="57150" lvl="1" indent="-57150" algn="l" defTabSz="444500">
            <a:lnSpc>
              <a:spcPct val="90000"/>
            </a:lnSpc>
            <a:spcBef>
              <a:spcPct val="0"/>
            </a:spcBef>
            <a:spcAft>
              <a:spcPct val="15000"/>
            </a:spcAft>
            <a:buChar char="•"/>
          </a:pPr>
          <a:r>
            <a:rPr lang="en-GB" sz="1000" kern="1200"/>
            <a:t>Counselling</a:t>
          </a:r>
        </a:p>
      </dsp:txBody>
      <dsp:txXfrm>
        <a:off x="5315761" y="1447363"/>
        <a:ext cx="2903493" cy="1447359"/>
      </dsp:txXfrm>
    </dsp:sp>
    <dsp:sp modelId="{BD479BBB-D606-41FE-B406-62D5E4369C48}">
      <dsp:nvSpPr>
        <dsp:cNvPr id="0" name=""/>
        <dsp:cNvSpPr/>
      </dsp:nvSpPr>
      <dsp:spPr>
        <a:xfrm>
          <a:off x="5315761" y="2894723"/>
          <a:ext cx="2903493" cy="1447359"/>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57150" lvl="1" indent="-57150" algn="l" defTabSz="444500">
            <a:lnSpc>
              <a:spcPct val="90000"/>
            </a:lnSpc>
            <a:spcBef>
              <a:spcPct val="0"/>
            </a:spcBef>
            <a:spcAft>
              <a:spcPct val="15000"/>
            </a:spcAft>
            <a:buChar char="•"/>
          </a:pPr>
          <a:r>
            <a:rPr lang="en-GB" sz="1000" kern="1200"/>
            <a:t>Technical/functional Training courses</a:t>
          </a:r>
        </a:p>
        <a:p>
          <a:pPr marL="57150" lvl="1" indent="-57150" algn="l" defTabSz="444500">
            <a:lnSpc>
              <a:spcPct val="90000"/>
            </a:lnSpc>
            <a:spcBef>
              <a:spcPct val="0"/>
            </a:spcBef>
            <a:spcAft>
              <a:spcPct val="15000"/>
            </a:spcAft>
            <a:buChar char="•"/>
          </a:pPr>
          <a:r>
            <a:rPr lang="en-GB" sz="1000" kern="1200"/>
            <a:t>Leadership Development </a:t>
          </a:r>
        </a:p>
        <a:p>
          <a:pPr marL="57150" lvl="1" indent="-57150" algn="l" defTabSz="444500">
            <a:lnSpc>
              <a:spcPct val="90000"/>
            </a:lnSpc>
            <a:spcBef>
              <a:spcPct val="0"/>
            </a:spcBef>
            <a:spcAft>
              <a:spcPct val="15000"/>
            </a:spcAft>
            <a:buChar char="•"/>
          </a:pPr>
          <a:r>
            <a:rPr lang="en-GB" sz="1000" kern="1200"/>
            <a:t>Formal education/professional qualifications</a:t>
          </a:r>
        </a:p>
        <a:p>
          <a:pPr marL="57150" lvl="1" indent="-57150" algn="l" defTabSz="444500">
            <a:lnSpc>
              <a:spcPct val="90000"/>
            </a:lnSpc>
            <a:spcBef>
              <a:spcPct val="0"/>
            </a:spcBef>
            <a:spcAft>
              <a:spcPct val="15000"/>
            </a:spcAft>
            <a:buChar char="•"/>
          </a:pPr>
          <a:r>
            <a:rPr lang="en-GB" sz="1000" kern="1200"/>
            <a:t>Open and  distance learning</a:t>
          </a:r>
        </a:p>
        <a:p>
          <a:pPr marL="57150" lvl="1" indent="-57150" algn="l" defTabSz="444500">
            <a:lnSpc>
              <a:spcPct val="90000"/>
            </a:lnSpc>
            <a:spcBef>
              <a:spcPct val="0"/>
            </a:spcBef>
            <a:spcAft>
              <a:spcPct val="15000"/>
            </a:spcAft>
            <a:buChar char="•"/>
          </a:pPr>
          <a:r>
            <a:rPr lang="en-GB" sz="1000" kern="1200"/>
            <a:t>E-learning</a:t>
          </a:r>
        </a:p>
        <a:p>
          <a:pPr marL="57150" lvl="1" indent="-57150" algn="l" defTabSz="444500">
            <a:lnSpc>
              <a:spcPct val="90000"/>
            </a:lnSpc>
            <a:spcBef>
              <a:spcPct val="0"/>
            </a:spcBef>
            <a:spcAft>
              <a:spcPct val="15000"/>
            </a:spcAft>
            <a:buChar char="•"/>
          </a:pPr>
          <a:r>
            <a:rPr lang="en-GB" sz="1000" kern="1200"/>
            <a:t>Conferences &amp; seminars</a:t>
          </a:r>
        </a:p>
        <a:p>
          <a:pPr marL="57150" lvl="1" indent="-57150" algn="l" defTabSz="444500">
            <a:lnSpc>
              <a:spcPct val="90000"/>
            </a:lnSpc>
            <a:spcBef>
              <a:spcPct val="0"/>
            </a:spcBef>
            <a:spcAft>
              <a:spcPct val="15000"/>
            </a:spcAft>
            <a:buChar char="•"/>
          </a:pPr>
          <a:r>
            <a:rPr lang="en-GB" sz="1000" kern="1200"/>
            <a:t>Accessing subject matter literature, e.g. Journals</a:t>
          </a:r>
        </a:p>
      </dsp:txBody>
      <dsp:txXfrm>
        <a:off x="5315761" y="2894723"/>
        <a:ext cx="2903493" cy="1447359"/>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04/03/2020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5B0FAB-4EDA-4BE5-8E2B-F841D5966E5D}" type="datetimeFigureOut">
              <a:rPr lang="en-GB" smtClean="0"/>
              <a:t>04/03/2020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4F7143-3262-4712-BBAC-9EEC69AABB0A}" type="slidenum">
              <a:rPr lang="en-GB" smtClean="0"/>
              <a:t>‹#›</a:t>
            </a:fld>
            <a:endParaRPr lang="en-GB"/>
          </a:p>
        </p:txBody>
      </p:sp>
    </p:spTree>
    <p:extLst>
      <p:ext uri="{BB962C8B-B14F-4D97-AF65-F5344CB8AC3E}">
        <p14:creationId xmlns:p14="http://schemas.microsoft.com/office/powerpoint/2010/main" val="2613309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www.communicationcache.com/uploads/1/0/8/8/10887248/the_bases_of_social_power_-_chapter_20_-_1959.pdf" TargetMode="External"/><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pPr/>
              <a:t>1</a:t>
            </a:fld>
            <a:endParaRPr lang="en-GB" dirty="0"/>
          </a:p>
        </p:txBody>
      </p:sp>
    </p:spTree>
    <p:extLst>
      <p:ext uri="{BB962C8B-B14F-4D97-AF65-F5344CB8AC3E}">
        <p14:creationId xmlns:p14="http://schemas.microsoft.com/office/powerpoint/2010/main" val="37215607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2</a:t>
            </a:fld>
            <a:endParaRPr lang="en-GB"/>
          </a:p>
        </p:txBody>
      </p:sp>
    </p:spTree>
    <p:extLst>
      <p:ext uri="{BB962C8B-B14F-4D97-AF65-F5344CB8AC3E}">
        <p14:creationId xmlns:p14="http://schemas.microsoft.com/office/powerpoint/2010/main" val="26736978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6</a:t>
            </a:fld>
            <a:endParaRPr lang="en-GB"/>
          </a:p>
        </p:txBody>
      </p:sp>
    </p:spTree>
    <p:extLst>
      <p:ext uri="{BB962C8B-B14F-4D97-AF65-F5344CB8AC3E}">
        <p14:creationId xmlns:p14="http://schemas.microsoft.com/office/powerpoint/2010/main" val="5744041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book is crammed with hot off the press statistics for revision</a:t>
            </a:r>
          </a:p>
        </p:txBody>
      </p:sp>
      <p:sp>
        <p:nvSpPr>
          <p:cNvPr id="4" name="Slide Number Placeholder 3"/>
          <p:cNvSpPr>
            <a:spLocks noGrp="1"/>
          </p:cNvSpPr>
          <p:nvPr>
            <p:ph type="sldNum" sz="quarter" idx="5"/>
          </p:nvPr>
        </p:nvSpPr>
        <p:spPr/>
        <p:txBody>
          <a:bodyPr/>
          <a:lstStyle/>
          <a:p>
            <a:fld id="{A74F7143-3262-4712-BBAC-9EEC69AABB0A}" type="slidenum">
              <a:rPr lang="en-GB" smtClean="0"/>
              <a:t>8</a:t>
            </a:fld>
            <a:endParaRPr lang="en-GB"/>
          </a:p>
        </p:txBody>
      </p:sp>
    </p:spTree>
    <p:extLst>
      <p:ext uri="{BB962C8B-B14F-4D97-AF65-F5344CB8AC3E}">
        <p14:creationId xmlns:p14="http://schemas.microsoft.com/office/powerpoint/2010/main" val="21584007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Page 79 of </a:t>
            </a:r>
            <a:r>
              <a:rPr lang="en-GB"/>
              <a:t>the Text</a:t>
            </a:r>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12</a:t>
            </a:fld>
            <a:endParaRPr lang="en-GB"/>
          </a:p>
        </p:txBody>
      </p:sp>
    </p:spTree>
    <p:extLst>
      <p:ext uri="{BB962C8B-B14F-4D97-AF65-F5344CB8AC3E}">
        <p14:creationId xmlns:p14="http://schemas.microsoft.com/office/powerpoint/2010/main" val="42033709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CIPD creating a positive culture handout</a:t>
            </a:r>
          </a:p>
          <a:p>
            <a:pPr marL="171450" indent="-171450">
              <a:buFont typeface="Arial" panose="020B0604020202020204" pitchFamily="34" charset="0"/>
              <a:buChar char="•"/>
            </a:pPr>
            <a:r>
              <a:rPr lang="en-GB" dirty="0"/>
              <a:t>Netflix </a:t>
            </a:r>
            <a:r>
              <a:rPr lang="en-GB" dirty="0" err="1"/>
              <a:t>hadout</a:t>
            </a:r>
            <a:r>
              <a:rPr lang="en-GB" dirty="0"/>
              <a:t> </a:t>
            </a:r>
          </a:p>
          <a:p>
            <a:pPr marL="171450" indent="-171450">
              <a:buFont typeface="Arial" panose="020B0604020202020204" pitchFamily="34" charset="0"/>
              <a:buChar char="•"/>
            </a:pPr>
            <a:r>
              <a:rPr lang="en-GB" dirty="0"/>
              <a:t>Maintaining Company culture in era of flexible work – CIPD handout “reward CPD and balance this with high performance”.</a:t>
            </a:r>
          </a:p>
          <a:p>
            <a:pPr marL="171450" indent="-171450">
              <a:buFont typeface="Arial" panose="020B0604020202020204" pitchFamily="34" charset="0"/>
              <a:buChar char="•"/>
            </a:pPr>
            <a:r>
              <a:rPr lang="en-GB" dirty="0"/>
              <a:t>Surgeon article culture of denial </a:t>
            </a:r>
          </a:p>
          <a:p>
            <a:pPr marL="171450" indent="-171450">
              <a:buFontTx/>
              <a:buChar char="-"/>
            </a:pPr>
            <a:r>
              <a:rPr lang="en-GB" dirty="0"/>
              <a:t>Group think – Irving Janis (1972) coined this phrase for “faulty decision making as a result of forces that bring a group together”.</a:t>
            </a:r>
          </a:p>
          <a:p>
            <a:pPr marL="171450" indent="-171450">
              <a:buFontTx/>
              <a:buChar char="-"/>
            </a:pPr>
            <a:r>
              <a:rPr lang="en-GB" dirty="0"/>
              <a:t>Ship aground in Italy – failure of crew members to ‘manage upwards’ and challenge the Captains’ risky decision.</a:t>
            </a:r>
          </a:p>
          <a:p>
            <a:pPr marL="171450" indent="-171450">
              <a:buFontTx/>
              <a:buChar char="-"/>
            </a:pPr>
            <a:r>
              <a:rPr lang="en-GB" dirty="0"/>
              <a:t>Aviation disasters – following examination of the black box, it was deemed several aviation disasters stemmed from crew members failing to manage upwards and challenge a Captain on a poor decision / or point out an omission to him.</a:t>
            </a:r>
          </a:p>
          <a:p>
            <a:r>
              <a:rPr lang="en-GB" dirty="0"/>
              <a:t>* A good way to positively effect culture, is to deal with a workplace tension head-on, and in a transparent and inclusive way, this builds trust – “Google - </a:t>
            </a:r>
            <a:r>
              <a:rPr lang="en-GB" sz="1200" kern="1200" dirty="0">
                <a:solidFill>
                  <a:schemeClr val="tx1"/>
                </a:solidFill>
                <a:effectLst/>
                <a:latin typeface="+mn-lt"/>
                <a:ea typeface="+mn-ea"/>
                <a:cs typeface="+mn-cs"/>
              </a:rPr>
              <a:t>“Free Tibet Goji Berry Choc Pie” caused great offence to some, resulted in a heated email where an employee threatened to quit, and a 1,300 strong email chain. Chef was initially sent home on a 3-day suspension, ongoing discussions about potential punishment &amp; freedoms of speech.  The chef’s suspension was revoked.  The debate was never resolved, eventually limped to a close.  – Laszlo’s take – these ‘brawls’ are part of free speech. A culture of transparency and voice – not every problem will get resolved.   Human Beings are thorny, complicated, messy things.  But those unquantifiable qualities are also what makes the magic happen. At minimum there is a chasm between the ideals we aspire to, and the grungy day-to-day we all live. (P.330-334).</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Works Rules for Screwing Up:</a:t>
            </a:r>
          </a:p>
          <a:p>
            <a:pPr lvl="0"/>
            <a:r>
              <a:rPr lang="en-GB" sz="1200" kern="1200" dirty="0">
                <a:solidFill>
                  <a:schemeClr val="tx1"/>
                </a:solidFill>
                <a:effectLst/>
                <a:latin typeface="+mn-lt"/>
                <a:ea typeface="+mn-ea"/>
                <a:cs typeface="+mn-cs"/>
              </a:rPr>
              <a:t>Admit your mistake, be transparent.</a:t>
            </a:r>
          </a:p>
          <a:p>
            <a:pPr lvl="0"/>
            <a:r>
              <a:rPr lang="en-GB" sz="1200" kern="1200" dirty="0">
                <a:solidFill>
                  <a:schemeClr val="tx1"/>
                </a:solidFill>
                <a:effectLst/>
                <a:latin typeface="+mn-lt"/>
                <a:ea typeface="+mn-ea"/>
                <a:cs typeface="+mn-cs"/>
              </a:rPr>
              <a:t>Take counsel from all directions.</a:t>
            </a:r>
          </a:p>
          <a:p>
            <a:pPr lvl="0"/>
            <a:r>
              <a:rPr lang="en-GB" sz="1200" kern="1200" dirty="0">
                <a:solidFill>
                  <a:schemeClr val="tx1"/>
                </a:solidFill>
                <a:effectLst/>
                <a:latin typeface="+mn-lt"/>
                <a:ea typeface="+mn-ea"/>
                <a:cs typeface="+mn-cs"/>
              </a:rPr>
              <a:t>Fix what ever broke.</a:t>
            </a:r>
          </a:p>
          <a:p>
            <a:pPr lvl="0"/>
            <a:r>
              <a:rPr lang="en-GB" sz="1200" kern="1200" dirty="0">
                <a:solidFill>
                  <a:schemeClr val="tx1"/>
                </a:solidFill>
                <a:effectLst/>
                <a:latin typeface="+mn-lt"/>
                <a:ea typeface="+mn-ea"/>
                <a:cs typeface="+mn-cs"/>
              </a:rPr>
              <a:t>Find the moral in the mistake and teach it. (P.334)”</a:t>
            </a:r>
          </a:p>
          <a:p>
            <a:pPr marL="0" indent="0">
              <a:buFontTx/>
              <a:buNone/>
            </a:pPr>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15</a:t>
            </a:fld>
            <a:endParaRPr lang="en-GB"/>
          </a:p>
        </p:txBody>
      </p:sp>
    </p:spTree>
    <p:extLst>
      <p:ext uri="{BB962C8B-B14F-4D97-AF65-F5344CB8AC3E}">
        <p14:creationId xmlns:p14="http://schemas.microsoft.com/office/powerpoint/2010/main" val="32296882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16</a:t>
            </a:fld>
            <a:endParaRPr lang="en-GB"/>
          </a:p>
        </p:txBody>
      </p:sp>
    </p:spTree>
    <p:extLst>
      <p:ext uri="{BB962C8B-B14F-4D97-AF65-F5344CB8AC3E}">
        <p14:creationId xmlns:p14="http://schemas.microsoft.com/office/powerpoint/2010/main" val="11806368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argue this is what has led to the Brexit vote and the appointment of Trump to the US</a:t>
            </a:r>
            <a:r>
              <a:rPr lang="en-GB" baseline="0" dirty="0"/>
              <a:t> presidency.</a:t>
            </a:r>
          </a:p>
          <a:p>
            <a:endParaRPr lang="en-GB" baseline="0" dirty="0"/>
          </a:p>
          <a:p>
            <a:r>
              <a:rPr lang="en-GB" baseline="0" dirty="0"/>
              <a:t>“</a:t>
            </a:r>
            <a:r>
              <a:rPr lang="en-GB" baseline="0" dirty="0" err="1"/>
              <a:t>Ratners</a:t>
            </a:r>
            <a:r>
              <a:rPr lang="en-GB" baseline="0" dirty="0"/>
              <a:t>” </a:t>
            </a:r>
          </a:p>
          <a:p>
            <a:endParaRPr lang="en-GB" baseline="0" dirty="0"/>
          </a:p>
          <a:p>
            <a:r>
              <a:rPr lang="en-GB" baseline="0" dirty="0"/>
              <a:t>Mike Ashley</a:t>
            </a:r>
          </a:p>
          <a:p>
            <a:endParaRPr lang="en-GB" baseline="0" dirty="0"/>
          </a:p>
          <a:p>
            <a:r>
              <a:rPr lang="en-GB" baseline="0" dirty="0"/>
              <a:t>Boris Johnson.</a:t>
            </a: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18</a:t>
            </a:fld>
            <a:endParaRPr lang="en-GB"/>
          </a:p>
        </p:txBody>
      </p:sp>
    </p:spTree>
    <p:extLst>
      <p:ext uri="{BB962C8B-B14F-4D97-AF65-F5344CB8AC3E}">
        <p14:creationId xmlns:p14="http://schemas.microsoft.com/office/powerpoint/2010/main" val="25661667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argue this is what has led to the Brexit vote and the appointment of Trump to the US</a:t>
            </a:r>
            <a:r>
              <a:rPr lang="en-GB" baseline="0" dirty="0"/>
              <a:t> presidency.</a:t>
            </a: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19</a:t>
            </a:fld>
            <a:endParaRPr lang="en-GB"/>
          </a:p>
        </p:txBody>
      </p:sp>
    </p:spTree>
    <p:extLst>
      <p:ext uri="{BB962C8B-B14F-4D97-AF65-F5344CB8AC3E}">
        <p14:creationId xmlns:p14="http://schemas.microsoft.com/office/powerpoint/2010/main" val="37641624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a:t>
            </a:r>
            <a:r>
              <a:rPr lang="en-GB" baseline="0" dirty="0"/>
              <a:t> future sessions reflect on what the issues are that might be leading to the lack of effectiveness that is being seen in the development of leaders.</a:t>
            </a:r>
          </a:p>
          <a:p>
            <a:pPr marL="171450" indent="-171450">
              <a:buFont typeface="Arial" panose="020B0604020202020204" pitchFamily="34" charset="0"/>
              <a:buChar char="•"/>
            </a:pPr>
            <a:r>
              <a:rPr lang="en-GB" baseline="0" dirty="0"/>
              <a:t>Capitalism in Crisis article?</a:t>
            </a:r>
          </a:p>
          <a:p>
            <a:pPr marL="171450" indent="-171450">
              <a:buFont typeface="Arial" panose="020B0604020202020204" pitchFamily="34" charset="0"/>
              <a:buChar char="•"/>
            </a:pPr>
            <a:r>
              <a:rPr lang="en-GB" baseline="0" dirty="0"/>
              <a:t>Social enterprising organisations leading the way for the future?</a:t>
            </a:r>
          </a:p>
          <a:p>
            <a:pPr marL="171450" indent="-171450">
              <a:buFont typeface="Arial" panose="020B0604020202020204" pitchFamily="34" charset="0"/>
              <a:buChar char="•"/>
            </a:pPr>
            <a:r>
              <a:rPr lang="en-GB" baseline="0" dirty="0"/>
              <a:t>With technology there is nowhere for leaders to hide?</a:t>
            </a:r>
          </a:p>
          <a:p>
            <a:pPr marL="171450" indent="-171450">
              <a:buFont typeface="Arial" panose="020B0604020202020204" pitchFamily="34" charset="0"/>
              <a:buChar char="•"/>
            </a:pPr>
            <a:r>
              <a:rPr lang="en-GB" baseline="0" dirty="0"/>
              <a:t>Say-do gap is being exposed – relates to McCleod and Clarke’s “Engage for Success” report.</a:t>
            </a: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20</a:t>
            </a:fld>
            <a:endParaRPr lang="en-GB"/>
          </a:p>
        </p:txBody>
      </p:sp>
    </p:spTree>
    <p:extLst>
      <p:ext uri="{BB962C8B-B14F-4D97-AF65-F5344CB8AC3E}">
        <p14:creationId xmlns:p14="http://schemas.microsoft.com/office/powerpoint/2010/main" val="39409363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B572B6-8093-4C99-83C6-F02D3C96C016}" type="slidenum">
              <a:rPr lang="nl-NL" altLang="nl-NL" smtClean="0"/>
              <a:pPr/>
              <a:t>23</a:t>
            </a:fld>
            <a:endParaRPr lang="nl-NL" altLang="nl-NL"/>
          </a:p>
        </p:txBody>
      </p:sp>
    </p:spTree>
    <p:extLst>
      <p:ext uri="{BB962C8B-B14F-4D97-AF65-F5344CB8AC3E}">
        <p14:creationId xmlns:p14="http://schemas.microsoft.com/office/powerpoint/2010/main" val="30953886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The </a:t>
            </a:r>
            <a:r>
              <a:rPr lang="en-GB" sz="1200" b="1" i="0" u="none" strike="noStrike" kern="1200" baseline="0" dirty="0">
                <a:solidFill>
                  <a:schemeClr val="tx1"/>
                </a:solidFill>
                <a:latin typeface="+mn-lt"/>
                <a:ea typeface="+mn-ea"/>
                <a:cs typeface="+mn-cs"/>
              </a:rPr>
              <a:t>70-20-10 Model </a:t>
            </a:r>
            <a:r>
              <a:rPr lang="en-GB" sz="1200" b="0" i="0" u="none" strike="noStrike" kern="1200" baseline="0" dirty="0">
                <a:solidFill>
                  <a:schemeClr val="tx1"/>
                </a:solidFill>
                <a:latin typeface="+mn-lt"/>
                <a:ea typeface="+mn-ea"/>
                <a:cs typeface="+mn-cs"/>
              </a:rPr>
              <a:t>is a learning and development model based on research by Michael M.</a:t>
            </a:r>
          </a:p>
          <a:p>
            <a:r>
              <a:rPr lang="en-GB" sz="1200" b="0" i="0" u="none" strike="noStrike" kern="1200" baseline="0" dirty="0">
                <a:solidFill>
                  <a:schemeClr val="tx1"/>
                </a:solidFill>
                <a:latin typeface="+mn-lt"/>
                <a:ea typeface="+mn-ea"/>
                <a:cs typeface="+mn-cs"/>
              </a:rPr>
              <a:t>Lombardo and Robert W. </a:t>
            </a:r>
            <a:r>
              <a:rPr lang="en-GB" sz="1200" b="0" i="0" u="none" strike="noStrike" kern="1200" baseline="0" dirty="0" err="1">
                <a:solidFill>
                  <a:schemeClr val="tx1"/>
                </a:solidFill>
                <a:latin typeface="+mn-lt"/>
                <a:ea typeface="+mn-ea"/>
                <a:cs typeface="+mn-cs"/>
              </a:rPr>
              <a:t>Eichinger</a:t>
            </a:r>
            <a:r>
              <a:rPr lang="en-GB" sz="1200" b="0" i="0" u="none" strike="noStrike" kern="1200" baseline="0" dirty="0">
                <a:solidFill>
                  <a:schemeClr val="tx1"/>
                </a:solidFill>
                <a:latin typeface="+mn-lt"/>
                <a:ea typeface="+mn-ea"/>
                <a:cs typeface="+mn-cs"/>
              </a:rPr>
              <a:t> for the Centre for Creative Leadership. They stated that</a:t>
            </a:r>
          </a:p>
          <a:p>
            <a:r>
              <a:rPr lang="en-GB" sz="1200" b="0" i="0" u="none" strike="noStrike" kern="1200" baseline="0" dirty="0">
                <a:solidFill>
                  <a:schemeClr val="tx1"/>
                </a:solidFill>
                <a:latin typeface="+mn-lt"/>
                <a:ea typeface="+mn-ea"/>
                <a:cs typeface="+mn-cs"/>
              </a:rPr>
              <a:t>development would most likely be 70% on the job learning, 20% coaching and support and</a:t>
            </a:r>
          </a:p>
          <a:p>
            <a:r>
              <a:rPr lang="en-GB" sz="1200" b="0" i="0" u="none" strike="noStrike" kern="1200" baseline="0" dirty="0">
                <a:solidFill>
                  <a:schemeClr val="tx1"/>
                </a:solidFill>
                <a:latin typeface="+mn-lt"/>
                <a:ea typeface="+mn-ea"/>
                <a:cs typeface="+mn-cs"/>
              </a:rPr>
              <a:t>10% courses and classroom learning. Some examples of what this might include are</a:t>
            </a:r>
          </a:p>
          <a:p>
            <a:r>
              <a:rPr lang="en-GB" sz="1200" b="0" i="0" u="none" strike="noStrike" kern="1200" baseline="0" dirty="0">
                <a:solidFill>
                  <a:schemeClr val="tx1"/>
                </a:solidFill>
                <a:latin typeface="+mn-lt"/>
                <a:ea typeface="+mn-ea"/>
                <a:cs typeface="+mn-cs"/>
              </a:rPr>
              <a:t>outlined in the diagram below.</a:t>
            </a: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24</a:t>
            </a:fld>
            <a:endParaRPr lang="en-GB"/>
          </a:p>
        </p:txBody>
      </p:sp>
    </p:spTree>
    <p:extLst>
      <p:ext uri="{BB962C8B-B14F-4D97-AF65-F5344CB8AC3E}">
        <p14:creationId xmlns:p14="http://schemas.microsoft.com/office/powerpoint/2010/main" val="42396339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Self appointed career Gurus.  In 2013 more than 1,000 Googlers had sessions with the career Guru’s.  HR Professional Consultant Studies state – 70% On Job Training, 20% Coaching and mentoring and 10% classroom instruction – This is flawed.  1. It doesn’t tell you WHAT to do, 2. HOW to measure it, 3. No substantial EVIDENCE to support it works. (P.218-219).</a:t>
            </a:r>
          </a:p>
          <a:p>
            <a:r>
              <a:rPr lang="en-GB" sz="1200" kern="1200" dirty="0">
                <a:solidFill>
                  <a:schemeClr val="tx1"/>
                </a:solidFill>
                <a:effectLst/>
                <a:latin typeface="+mn-lt"/>
                <a:ea typeface="+mn-ea"/>
                <a:cs typeface="+mn-cs"/>
              </a:rPr>
              <a:t>Organisations always have more demand for people development than they can satisfy “What you can do will always out strip what you can deliver”.  Only invest in courses that change behaviour (P.219).</a:t>
            </a:r>
          </a:p>
          <a:p>
            <a:r>
              <a:rPr lang="en-GB" sz="1200" kern="1200" dirty="0">
                <a:solidFill>
                  <a:schemeClr val="tx1"/>
                </a:solidFill>
                <a:effectLst/>
                <a:latin typeface="+mn-lt"/>
                <a:ea typeface="+mn-ea"/>
                <a:cs typeface="+mn-cs"/>
              </a:rPr>
              <a:t>Kirkpatrick’s Model:</a:t>
            </a:r>
          </a:p>
          <a:p>
            <a:r>
              <a:rPr lang="en-GB" sz="1200" kern="1200" dirty="0">
                <a:solidFill>
                  <a:schemeClr val="tx1"/>
                </a:solidFill>
                <a:effectLst/>
                <a:latin typeface="+mn-lt"/>
                <a:ea typeface="+mn-ea"/>
                <a:cs typeface="+mn-cs"/>
              </a:rPr>
              <a:t>Level 1 – Student’s reaction to the training (Training Survey)</a:t>
            </a:r>
          </a:p>
          <a:p>
            <a:r>
              <a:rPr lang="en-GB" sz="1200" kern="1200" dirty="0">
                <a:solidFill>
                  <a:schemeClr val="tx1"/>
                </a:solidFill>
                <a:effectLst/>
                <a:latin typeface="+mn-lt"/>
                <a:ea typeface="+mn-ea"/>
                <a:cs typeface="+mn-cs"/>
              </a:rPr>
              <a:t>Level 2 – Assessing student’s change in knowledge (test/survey).</a:t>
            </a:r>
          </a:p>
          <a:p>
            <a:r>
              <a:rPr lang="en-GB" sz="1200" kern="1200" dirty="0">
                <a:solidFill>
                  <a:schemeClr val="tx1"/>
                </a:solidFill>
                <a:effectLst/>
                <a:latin typeface="+mn-lt"/>
                <a:ea typeface="+mn-ea"/>
                <a:cs typeface="+mn-cs"/>
              </a:rPr>
              <a:t>Level 3 – To what extend have students changed behaviour (Ask the team around the students, tell the student you are going to ask the team to get more honest more rounded answers from the student).</a:t>
            </a:r>
          </a:p>
          <a:p>
            <a:r>
              <a:rPr lang="en-GB" sz="1200" kern="1200" dirty="0">
                <a:solidFill>
                  <a:schemeClr val="tx1"/>
                </a:solidFill>
                <a:effectLst/>
                <a:latin typeface="+mn-lt"/>
                <a:ea typeface="+mn-ea"/>
                <a:cs typeface="+mn-cs"/>
              </a:rPr>
              <a:t>Level 4 – Result of the training (More sales as a result etc). (P.220).</a:t>
            </a:r>
          </a:p>
          <a:p>
            <a:r>
              <a:rPr lang="en-GB" sz="1200" kern="1200" dirty="0">
                <a:solidFill>
                  <a:schemeClr val="tx1"/>
                </a:solidFill>
                <a:effectLst/>
                <a:latin typeface="+mn-lt"/>
                <a:ea typeface="+mn-ea"/>
                <a:cs typeface="+mn-cs"/>
              </a:rPr>
              <a:t>Also, evaluate training by:</a:t>
            </a:r>
          </a:p>
          <a:p>
            <a:r>
              <a:rPr lang="en-GB" sz="1200" kern="1200" dirty="0">
                <a:solidFill>
                  <a:schemeClr val="tx1"/>
                </a:solidFill>
                <a:effectLst/>
                <a:latin typeface="+mn-lt"/>
                <a:ea typeface="+mn-ea"/>
                <a:cs typeface="+mn-cs"/>
              </a:rPr>
              <a:t>Having two comparatively identical groups, 1 is the control group (no change), 2</a:t>
            </a:r>
            <a:r>
              <a:rPr lang="en-GB" sz="1200" kern="1200" baseline="30000" dirty="0">
                <a:solidFill>
                  <a:schemeClr val="tx1"/>
                </a:solidFill>
                <a:effectLst/>
                <a:latin typeface="+mn-lt"/>
                <a:ea typeface="+mn-ea"/>
                <a:cs typeface="+mn-cs"/>
              </a:rPr>
              <a:t>nd</a:t>
            </a:r>
            <a:r>
              <a:rPr lang="en-GB" sz="1200" kern="1200" dirty="0">
                <a:solidFill>
                  <a:schemeClr val="tx1"/>
                </a:solidFill>
                <a:effectLst/>
                <a:latin typeface="+mn-lt"/>
                <a:ea typeface="+mn-ea"/>
                <a:cs typeface="+mn-cs"/>
              </a:rPr>
              <a:t> group receives training.  Evaluate the performance of both groups afterwards.  To evaluate appropriately takes time “Manager as Coach” improved coaching scores by 13% - we waited a year to see if this really had an affect, in the meantime thousands of Googlers did not receive coaching. (P.222-223).</a:t>
            </a:r>
          </a:p>
          <a:p>
            <a:r>
              <a:rPr lang="en-GB" sz="1200" kern="1200" dirty="0">
                <a:solidFill>
                  <a:schemeClr val="tx1"/>
                </a:solidFill>
                <a:effectLst/>
                <a:latin typeface="+mn-lt"/>
                <a:ea typeface="+mn-ea"/>
                <a:cs typeface="+mn-cs"/>
              </a:rPr>
              <a:t>Frank Oppenheimer – “The best way to learn is to teach” to teach you really have to think about your content.   To teach you really have to think about your content.  You need mastery of your subject  &amp; an elegant way to convey it to someone else…. Deeper reason for employees as teachers, it gives them, it’s inspiring and inspirational.  (P.224).</a:t>
            </a:r>
          </a:p>
          <a:p>
            <a:r>
              <a:rPr lang="en-GB" sz="1200" kern="1200" dirty="0">
                <a:solidFill>
                  <a:schemeClr val="tx1"/>
                </a:solidFill>
                <a:effectLst/>
                <a:latin typeface="+mn-lt"/>
                <a:ea typeface="+mn-ea"/>
                <a:cs typeface="+mn-cs"/>
              </a:rPr>
              <a:t>Works Rules For Building a Learning Institution:</a:t>
            </a:r>
          </a:p>
          <a:p>
            <a:pPr lvl="0"/>
            <a:r>
              <a:rPr lang="en-GB" sz="1200" kern="1200" dirty="0">
                <a:solidFill>
                  <a:schemeClr val="tx1"/>
                </a:solidFill>
                <a:effectLst/>
                <a:latin typeface="+mn-lt"/>
                <a:ea typeface="+mn-ea"/>
                <a:cs typeface="+mn-cs"/>
              </a:rPr>
              <a:t>Engage in deliberate practice: Break lessons down in to small digestible pieces with clear feedback and do them again and again.</a:t>
            </a:r>
          </a:p>
          <a:p>
            <a:pPr lvl="0"/>
            <a:r>
              <a:rPr lang="en-GB" sz="1200" kern="1200" dirty="0">
                <a:solidFill>
                  <a:schemeClr val="tx1"/>
                </a:solidFill>
                <a:effectLst/>
                <a:latin typeface="+mn-lt"/>
                <a:ea typeface="+mn-ea"/>
                <a:cs typeface="+mn-cs"/>
              </a:rPr>
              <a:t>Have your best people teach.</a:t>
            </a:r>
          </a:p>
          <a:p>
            <a:pPr lvl="0"/>
            <a:r>
              <a:rPr lang="en-GB" sz="1200" kern="1200" dirty="0">
                <a:solidFill>
                  <a:schemeClr val="tx1"/>
                </a:solidFill>
                <a:effectLst/>
                <a:latin typeface="+mn-lt"/>
                <a:ea typeface="+mn-ea"/>
                <a:cs typeface="+mn-cs"/>
              </a:rPr>
              <a:t>Invest only in courses you can prove change people’s behaviour. (P.224).</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25</a:t>
            </a:fld>
            <a:endParaRPr lang="en-GB"/>
          </a:p>
        </p:txBody>
      </p:sp>
    </p:spTree>
    <p:extLst>
      <p:ext uri="{BB962C8B-B14F-4D97-AF65-F5344CB8AC3E}">
        <p14:creationId xmlns:p14="http://schemas.microsoft.com/office/powerpoint/2010/main" val="10183448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of the NOS that appear on the website appear to be out of date.</a:t>
            </a:r>
          </a:p>
        </p:txBody>
      </p:sp>
      <p:sp>
        <p:nvSpPr>
          <p:cNvPr id="4" name="Slide Number Placeholder 3"/>
          <p:cNvSpPr>
            <a:spLocks noGrp="1"/>
          </p:cNvSpPr>
          <p:nvPr>
            <p:ph type="sldNum" sz="quarter" idx="5"/>
          </p:nvPr>
        </p:nvSpPr>
        <p:spPr/>
        <p:txBody>
          <a:bodyPr/>
          <a:lstStyle/>
          <a:p>
            <a:fld id="{A74F7143-3262-4712-BBAC-9EEC69AABB0A}" type="slidenum">
              <a:rPr lang="en-GB" smtClean="0"/>
              <a:t>27</a:t>
            </a:fld>
            <a:endParaRPr lang="en-GB"/>
          </a:p>
        </p:txBody>
      </p:sp>
    </p:spTree>
    <p:extLst>
      <p:ext uri="{BB962C8B-B14F-4D97-AF65-F5344CB8AC3E}">
        <p14:creationId xmlns:p14="http://schemas.microsoft.com/office/powerpoint/2010/main" val="27738162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Folienbildplatzhalt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izenplatzhalt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de-DE" altLang="en-US"/>
          </a:p>
        </p:txBody>
      </p:sp>
      <p:sp>
        <p:nvSpPr>
          <p:cNvPr id="26628" name="Foliennummernplatzhalt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eaLnBrk="1" hangingPunct="1"/>
            <a:fld id="{240ECEAA-CA49-4A7E-80CD-893DE4798449}" type="slidenum">
              <a:rPr lang="de-DE" altLang="en-US" sz="1200"/>
              <a:pPr eaLnBrk="1" hangingPunct="1"/>
              <a:t>29</a:t>
            </a:fld>
            <a:endParaRPr lang="de-DE" altLang="en-US" sz="1200"/>
          </a:p>
        </p:txBody>
      </p:sp>
    </p:spTree>
    <p:extLst>
      <p:ext uri="{BB962C8B-B14F-4D97-AF65-F5344CB8AC3E}">
        <p14:creationId xmlns:p14="http://schemas.microsoft.com/office/powerpoint/2010/main" val="14281268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Paul Hersey and Ken Blanchard (1969).  P. 84 to 85 of the core text and Page 348 and 349 of </a:t>
            </a:r>
            <a:r>
              <a:rPr lang="en-US" sz="1200" kern="1200" dirty="0">
                <a:solidFill>
                  <a:schemeClr val="tx1"/>
                </a:solidFill>
                <a:effectLst/>
                <a:latin typeface="+mn-lt"/>
                <a:ea typeface="+mn-ea"/>
                <a:cs typeface="+mn-cs"/>
              </a:rPr>
              <a:t>MULLINS, L,J.(2019</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Organisational</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Behaviour</a:t>
            </a:r>
            <a:r>
              <a:rPr lang="en-US" sz="1200" i="1" kern="1200" dirty="0">
                <a:solidFill>
                  <a:schemeClr val="tx1"/>
                </a:solidFill>
                <a:effectLst/>
                <a:latin typeface="+mn-lt"/>
                <a:ea typeface="+mn-ea"/>
                <a:cs typeface="+mn-cs"/>
              </a:rPr>
              <a:t> in the Workplace </a:t>
            </a:r>
            <a:r>
              <a:rPr lang="en-US" sz="1200" kern="1200" dirty="0">
                <a:solidFill>
                  <a:schemeClr val="tx1"/>
                </a:solidFill>
                <a:effectLst/>
                <a:latin typeface="+mn-lt"/>
                <a:ea typeface="+mn-ea"/>
                <a:cs typeface="+mn-cs"/>
              </a:rPr>
              <a:t>12</a:t>
            </a:r>
            <a:r>
              <a:rPr lang="en-US" sz="1200" kern="1200" baseline="30000" dirty="0">
                <a:solidFill>
                  <a:schemeClr val="tx1"/>
                </a:solidFill>
                <a:effectLst/>
                <a:latin typeface="+mn-lt"/>
                <a:ea typeface="+mn-ea"/>
                <a:cs typeface="+mn-cs"/>
              </a:rPr>
              <a:t>th</a:t>
            </a:r>
            <a:r>
              <a:rPr lang="en-US" sz="1200" kern="1200" dirty="0">
                <a:solidFill>
                  <a:schemeClr val="tx1"/>
                </a:solidFill>
                <a:effectLst/>
                <a:latin typeface="+mn-lt"/>
                <a:ea typeface="+mn-ea"/>
                <a:cs typeface="+mn-cs"/>
              </a:rPr>
              <a:t> ed. New York: Pearson.</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Leaders adjust their style to the followers and their abilities.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Leadership is task relevant and relationship relevant. </a:t>
            </a:r>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31</a:t>
            </a:fld>
            <a:endParaRPr lang="en-GB"/>
          </a:p>
        </p:txBody>
      </p:sp>
    </p:spTree>
    <p:extLst>
      <p:ext uri="{BB962C8B-B14F-4D97-AF65-F5344CB8AC3E}">
        <p14:creationId xmlns:p14="http://schemas.microsoft.com/office/powerpoint/2010/main" val="32026346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4F7143-3262-4712-BBAC-9EEC69AABB0A}" type="slidenum">
              <a:rPr lang="en-GB" smtClean="0"/>
              <a:t>32</a:t>
            </a:fld>
            <a:endParaRPr lang="en-GB"/>
          </a:p>
        </p:txBody>
      </p:sp>
    </p:spTree>
    <p:extLst>
      <p:ext uri="{BB962C8B-B14F-4D97-AF65-F5344CB8AC3E}">
        <p14:creationId xmlns:p14="http://schemas.microsoft.com/office/powerpoint/2010/main" val="14561101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In 1959, French and Raven described five </a:t>
            </a:r>
            <a:r>
              <a:rPr lang="en-GB" sz="1200" b="1" i="0" u="none" strike="noStrike" kern="1200" dirty="0">
                <a:solidFill>
                  <a:schemeClr val="tx1"/>
                </a:solidFill>
                <a:effectLst/>
                <a:latin typeface="+mn-lt"/>
                <a:ea typeface="+mn-ea"/>
                <a:cs typeface="+mn-cs"/>
                <a:hlinkClick r:id="rId3"/>
              </a:rPr>
              <a:t>bases of power</a:t>
            </a:r>
            <a:r>
              <a:rPr lang="en-GB" sz="1200" b="0" i="0" kern="1200" dirty="0">
                <a:solidFill>
                  <a:schemeClr val="tx1"/>
                </a:solidFill>
                <a:effectLst/>
                <a:latin typeface="+mn-lt"/>
                <a:ea typeface="+mn-ea"/>
                <a:cs typeface="+mn-cs"/>
              </a:rPr>
              <a:t>:</a:t>
            </a:r>
          </a:p>
          <a:p>
            <a:pPr fontAlgn="base"/>
            <a:r>
              <a:rPr lang="en-GB" sz="1200" b="0" i="0" kern="1200" dirty="0">
                <a:solidFill>
                  <a:schemeClr val="tx1"/>
                </a:solidFill>
                <a:effectLst/>
                <a:latin typeface="+mn-lt"/>
                <a:ea typeface="+mn-ea"/>
                <a:cs typeface="+mn-cs"/>
              </a:rPr>
              <a:t>Legitimate – This comes from the belief that a person has the formal right to make demands, and to expect others to be compliant and obedient.</a:t>
            </a:r>
          </a:p>
          <a:p>
            <a:pPr fontAlgn="base"/>
            <a:r>
              <a:rPr lang="en-GB" sz="1200" b="0" i="0" kern="1200" dirty="0">
                <a:solidFill>
                  <a:schemeClr val="tx1"/>
                </a:solidFill>
                <a:effectLst/>
                <a:latin typeface="+mn-lt"/>
                <a:ea typeface="+mn-ea"/>
                <a:cs typeface="+mn-cs"/>
              </a:rPr>
              <a:t>Reward – This results from one person's ability to compensate another for compliance.</a:t>
            </a:r>
          </a:p>
          <a:p>
            <a:pPr fontAlgn="base"/>
            <a:r>
              <a:rPr lang="en-GB" sz="1200" b="0" i="0" kern="1200" dirty="0">
                <a:solidFill>
                  <a:schemeClr val="tx1"/>
                </a:solidFill>
                <a:effectLst/>
                <a:latin typeface="+mn-lt"/>
                <a:ea typeface="+mn-ea"/>
                <a:cs typeface="+mn-cs"/>
              </a:rPr>
              <a:t>Expert – This is based on a person's high levels of skill and knowledge.</a:t>
            </a:r>
          </a:p>
          <a:p>
            <a:pPr fontAlgn="base"/>
            <a:r>
              <a:rPr lang="en-GB" sz="1200" b="0" i="0" kern="1200" dirty="0">
                <a:solidFill>
                  <a:schemeClr val="tx1"/>
                </a:solidFill>
                <a:effectLst/>
                <a:latin typeface="+mn-lt"/>
                <a:ea typeface="+mn-ea"/>
                <a:cs typeface="+mn-cs"/>
              </a:rPr>
              <a:t>Referent – This is the result of a person's perceived attractiveness, worthiness and right to others' respect.</a:t>
            </a:r>
          </a:p>
          <a:p>
            <a:pPr fontAlgn="base"/>
            <a:r>
              <a:rPr lang="en-GB" sz="1200" b="0" i="0" kern="1200" dirty="0">
                <a:solidFill>
                  <a:schemeClr val="tx1"/>
                </a:solidFill>
                <a:effectLst/>
                <a:latin typeface="+mn-lt"/>
                <a:ea typeface="+mn-ea"/>
                <a:cs typeface="+mn-cs"/>
              </a:rPr>
              <a:t>Coercive – This comes from the belief that a person can punish others for noncompliance.</a:t>
            </a:r>
          </a:p>
          <a:p>
            <a:pPr fontAlgn="base"/>
            <a:r>
              <a:rPr lang="en-GB" sz="1200" b="0" i="0" kern="1200" dirty="0">
                <a:solidFill>
                  <a:schemeClr val="tx1"/>
                </a:solidFill>
                <a:effectLst/>
                <a:latin typeface="+mn-lt"/>
                <a:ea typeface="+mn-ea"/>
                <a:cs typeface="+mn-cs"/>
              </a:rPr>
              <a:t>Six years later, Raven added an extra power base:</a:t>
            </a:r>
          </a:p>
          <a:p>
            <a:pPr fontAlgn="base"/>
            <a:r>
              <a:rPr lang="en-GB" sz="1200" b="0" i="0" kern="1200" dirty="0">
                <a:solidFill>
                  <a:schemeClr val="tx1"/>
                </a:solidFill>
                <a:effectLst/>
                <a:latin typeface="+mn-lt"/>
                <a:ea typeface="+mn-ea"/>
                <a:cs typeface="+mn-cs"/>
              </a:rPr>
              <a:t>Informational – This results from a person's ability to control the information that others need to accomplish something.</a:t>
            </a:r>
          </a:p>
          <a:p>
            <a:pPr fontAlgn="base"/>
            <a:r>
              <a:rPr lang="en-GB" sz="1200" b="0" i="0" kern="1200" dirty="0">
                <a:solidFill>
                  <a:schemeClr val="tx1"/>
                </a:solidFill>
                <a:effectLst/>
                <a:latin typeface="+mn-lt"/>
                <a:ea typeface="+mn-ea"/>
                <a:cs typeface="+mn-cs"/>
              </a:rPr>
              <a:t>By understanding these different forms of power, you can learn to use the positive ones to full effect, while avoiding the negative power bases that managers can instinctively rely on.</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33</a:t>
            </a:fld>
            <a:endParaRPr lang="en-GB"/>
          </a:p>
        </p:txBody>
      </p:sp>
    </p:spTree>
    <p:extLst>
      <p:ext uri="{BB962C8B-B14F-4D97-AF65-F5344CB8AC3E}">
        <p14:creationId xmlns:p14="http://schemas.microsoft.com/office/powerpoint/2010/main" val="252592393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https://rdcu.be/b0q3u  - Bolden Article</a:t>
            </a:r>
          </a:p>
          <a:p>
            <a:r>
              <a:rPr lang="en-GB" sz="1200" b="0" i="0" kern="1200" dirty="0">
                <a:solidFill>
                  <a:schemeClr val="tx1"/>
                </a:solidFill>
                <a:effectLst/>
                <a:latin typeface="+mn-lt"/>
                <a:ea typeface="+mn-ea"/>
                <a:cs typeface="+mn-cs"/>
              </a:rPr>
              <a:t>Distributed Leadership in </a:t>
            </a:r>
            <a:r>
              <a:rPr lang="en-GB" sz="1200" b="0" i="0" kern="1200" dirty="0" err="1">
                <a:solidFill>
                  <a:schemeClr val="tx1"/>
                </a:solidFill>
                <a:effectLst/>
                <a:latin typeface="+mn-lt"/>
                <a:ea typeface="+mn-ea"/>
                <a:cs typeface="+mn-cs"/>
              </a:rPr>
              <a:t>Organizations:A</a:t>
            </a:r>
            <a:r>
              <a:rPr lang="en-GB" sz="1200" b="0" i="0" kern="1200" dirty="0">
                <a:solidFill>
                  <a:schemeClr val="tx1"/>
                </a:solidFill>
                <a:effectLst/>
                <a:latin typeface="+mn-lt"/>
                <a:ea typeface="+mn-ea"/>
                <a:cs typeface="+mn-cs"/>
              </a:rPr>
              <a:t> Review of Theory and Researchijmr_306 251..269Richard </a:t>
            </a:r>
            <a:r>
              <a:rPr lang="en-GB" sz="1200" b="0" i="0" kern="1200" dirty="0" err="1">
                <a:solidFill>
                  <a:schemeClr val="tx1"/>
                </a:solidFill>
                <a:effectLst/>
                <a:latin typeface="+mn-lt"/>
                <a:ea typeface="+mn-ea"/>
                <a:cs typeface="+mn-cs"/>
              </a:rPr>
              <a:t>BoldenCentre</a:t>
            </a:r>
            <a:r>
              <a:rPr lang="en-GB" sz="1200" b="0" i="0" kern="1200" dirty="0">
                <a:solidFill>
                  <a:schemeClr val="tx1"/>
                </a:solidFill>
                <a:effectLst/>
                <a:latin typeface="+mn-lt"/>
                <a:ea typeface="+mn-ea"/>
                <a:cs typeface="+mn-cs"/>
              </a:rPr>
              <a:t> for Leadership Studies, University of Exeter Business School, Rennes Drive, Exeter EX4 4ST, </a:t>
            </a:r>
            <a:r>
              <a:rPr lang="en-GB" sz="1200" b="0" i="0" kern="1200" dirty="0" err="1">
                <a:solidFill>
                  <a:schemeClr val="tx1"/>
                </a:solidFill>
                <a:effectLst/>
                <a:latin typeface="+mn-lt"/>
                <a:ea typeface="+mn-ea"/>
                <a:cs typeface="+mn-cs"/>
              </a:rPr>
              <a:t>UKCorresponding</a:t>
            </a:r>
            <a:r>
              <a:rPr lang="en-GB" sz="1200" b="0" i="0" kern="1200" dirty="0">
                <a:solidFill>
                  <a:schemeClr val="tx1"/>
                </a:solidFill>
                <a:effectLst/>
                <a:latin typeface="+mn-lt"/>
                <a:ea typeface="+mn-ea"/>
                <a:cs typeface="+mn-cs"/>
              </a:rPr>
              <a:t> author email: Richard.Bolden@exeter.ac.uk</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Journal Article on Moodle</a:t>
            </a:r>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37</a:t>
            </a:fld>
            <a:endParaRPr lang="en-GB"/>
          </a:p>
        </p:txBody>
      </p:sp>
    </p:spTree>
    <p:extLst>
      <p:ext uri="{BB962C8B-B14F-4D97-AF65-F5344CB8AC3E}">
        <p14:creationId xmlns:p14="http://schemas.microsoft.com/office/powerpoint/2010/main" val="246854885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Taken from latest ONS reports and CIPD outlook Survey</a:t>
            </a:r>
          </a:p>
          <a:p>
            <a:endParaRPr lang="en-GB" dirty="0"/>
          </a:p>
          <a:p>
            <a:r>
              <a:rPr lang="en-GB" dirty="0"/>
              <a:t>Leadership is a conversation handout.</a:t>
            </a:r>
          </a:p>
        </p:txBody>
      </p:sp>
      <p:sp>
        <p:nvSpPr>
          <p:cNvPr id="4" name="Slide Number Placeholder 3"/>
          <p:cNvSpPr>
            <a:spLocks noGrp="1"/>
          </p:cNvSpPr>
          <p:nvPr>
            <p:ph type="sldNum" sz="quarter" idx="5"/>
          </p:nvPr>
        </p:nvSpPr>
        <p:spPr/>
        <p:txBody>
          <a:bodyPr/>
          <a:lstStyle/>
          <a:p>
            <a:fld id="{A74F7143-3262-4712-BBAC-9EEC69AABB0A}" type="slidenum">
              <a:rPr lang="en-GB" smtClean="0"/>
              <a:t>38</a:t>
            </a:fld>
            <a:endParaRPr lang="en-GB"/>
          </a:p>
        </p:txBody>
      </p:sp>
    </p:spTree>
    <p:extLst>
      <p:ext uri="{BB962C8B-B14F-4D97-AF65-F5344CB8AC3E}">
        <p14:creationId xmlns:p14="http://schemas.microsoft.com/office/powerpoint/2010/main" val="344165178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Taken from latest ONS reports and CIPD outlook Survey</a:t>
            </a:r>
          </a:p>
          <a:p>
            <a:endParaRPr lang="en-GB" dirty="0"/>
          </a:p>
          <a:p>
            <a:r>
              <a:rPr lang="en-GB" dirty="0"/>
              <a:t>Some of the issues:</a:t>
            </a:r>
          </a:p>
          <a:p>
            <a:endParaRPr lang="en-GB" dirty="0"/>
          </a:p>
          <a:p>
            <a:pPr marL="457200" indent="-228600">
              <a:lnSpc>
                <a:spcPct val="90000"/>
              </a:lnSpc>
              <a:spcBef>
                <a:spcPts val="1000"/>
              </a:spcBef>
              <a:buClr>
                <a:srgbClr val="DA1D52"/>
              </a:buClr>
              <a:buFont typeface="Arial" panose="020B0604020202020204" pitchFamily="34" charset="0"/>
              <a:buChar char="•"/>
              <a:defRPr/>
            </a:pPr>
            <a:r>
              <a:rPr lang="en-GB" sz="2400" dirty="0">
                <a:solidFill>
                  <a:srgbClr val="58595B"/>
                </a:solidFill>
                <a:latin typeface="Arial" charset="0"/>
                <a:cs typeface="Arial" charset="0"/>
              </a:rPr>
              <a:t>Lack of clarity on who or what are we developing: </a:t>
            </a:r>
          </a:p>
          <a:p>
            <a:pPr marL="914400" lvl="1" indent="-228600">
              <a:lnSpc>
                <a:spcPct val="90000"/>
              </a:lnSpc>
              <a:spcBef>
                <a:spcPts val="1000"/>
              </a:spcBef>
              <a:buClr>
                <a:srgbClr val="DA1D52"/>
              </a:buClr>
              <a:buFont typeface="Arial" panose="020B0604020202020204" pitchFamily="34" charset="0"/>
              <a:buChar char="•"/>
              <a:defRPr/>
            </a:pPr>
            <a:r>
              <a:rPr lang="en-GB" sz="2400" dirty="0">
                <a:solidFill>
                  <a:srgbClr val="58595B"/>
                </a:solidFill>
                <a:latin typeface="Arial" charset="0"/>
                <a:cs typeface="Arial" charset="0"/>
              </a:rPr>
              <a:t>leaders or leadership? </a:t>
            </a:r>
          </a:p>
          <a:p>
            <a:pPr marL="457200" indent="-228600">
              <a:lnSpc>
                <a:spcPct val="90000"/>
              </a:lnSpc>
              <a:spcBef>
                <a:spcPts val="1000"/>
              </a:spcBef>
              <a:buClr>
                <a:srgbClr val="DA1D52"/>
              </a:buClr>
              <a:buFont typeface="Arial" panose="020B0604020202020204" pitchFamily="34" charset="0"/>
              <a:buChar char="•"/>
              <a:defRPr/>
            </a:pPr>
            <a:r>
              <a:rPr lang="en-GB" sz="2400" dirty="0">
                <a:solidFill>
                  <a:srgbClr val="58595B"/>
                </a:solidFill>
                <a:latin typeface="Arial" charset="0"/>
                <a:cs typeface="Arial" charset="0"/>
              </a:rPr>
              <a:t>Deciding what is being learned: </a:t>
            </a:r>
          </a:p>
          <a:p>
            <a:pPr marL="914400" lvl="1" indent="-228600">
              <a:lnSpc>
                <a:spcPct val="90000"/>
              </a:lnSpc>
              <a:spcBef>
                <a:spcPts val="1000"/>
              </a:spcBef>
              <a:buClr>
                <a:srgbClr val="DA1D52"/>
              </a:buClr>
              <a:buFont typeface="Arial" panose="020B0604020202020204" pitchFamily="34" charset="0"/>
              <a:buChar char="•"/>
              <a:defRPr/>
            </a:pPr>
            <a:r>
              <a:rPr lang="en-GB" sz="2400" dirty="0">
                <a:solidFill>
                  <a:srgbClr val="58595B"/>
                </a:solidFill>
                <a:latin typeface="Arial" charset="0"/>
                <a:cs typeface="Arial" charset="0"/>
              </a:rPr>
              <a:t>new paradigm or traditional theories on leaders and leadership?</a:t>
            </a:r>
          </a:p>
          <a:p>
            <a:pPr marL="457200" indent="-228600">
              <a:lnSpc>
                <a:spcPct val="90000"/>
              </a:lnSpc>
              <a:spcBef>
                <a:spcPts val="1000"/>
              </a:spcBef>
              <a:buClr>
                <a:srgbClr val="DA1D52"/>
              </a:buClr>
              <a:buFont typeface="Arial" panose="020B0604020202020204" pitchFamily="34" charset="0"/>
              <a:buChar char="•"/>
              <a:defRPr/>
            </a:pPr>
            <a:r>
              <a:rPr lang="en-GB" sz="2400" dirty="0">
                <a:solidFill>
                  <a:srgbClr val="58595B"/>
                </a:solidFill>
                <a:latin typeface="Arial" charset="0"/>
                <a:cs typeface="Arial" charset="0"/>
              </a:rPr>
              <a:t>Using appropriate methods:</a:t>
            </a:r>
          </a:p>
          <a:p>
            <a:pPr marL="914400" lvl="1" indent="-228600">
              <a:lnSpc>
                <a:spcPct val="90000"/>
              </a:lnSpc>
              <a:spcBef>
                <a:spcPts val="1000"/>
              </a:spcBef>
              <a:buClr>
                <a:srgbClr val="DA1D52"/>
              </a:buClr>
              <a:buFont typeface="Arial" panose="020B0604020202020204" pitchFamily="34" charset="0"/>
              <a:buChar char="•"/>
              <a:defRPr/>
            </a:pPr>
            <a:r>
              <a:rPr lang="en-GB" sz="2400" dirty="0">
                <a:solidFill>
                  <a:srgbClr val="58595B"/>
                </a:solidFill>
                <a:latin typeface="Arial" charset="0"/>
                <a:cs typeface="Arial" charset="0"/>
              </a:rPr>
              <a:t>learning, training or development?</a:t>
            </a:r>
          </a:p>
          <a:p>
            <a:pPr marL="457200" indent="-228600">
              <a:lnSpc>
                <a:spcPct val="90000"/>
              </a:lnSpc>
              <a:spcBef>
                <a:spcPts val="1000"/>
              </a:spcBef>
              <a:buClr>
                <a:srgbClr val="DA1D52"/>
              </a:buClr>
              <a:buFont typeface="Arial" panose="020B0604020202020204" pitchFamily="34" charset="0"/>
              <a:buChar char="•"/>
              <a:defRPr/>
            </a:pPr>
            <a:r>
              <a:rPr lang="en-GB" sz="2400" dirty="0">
                <a:solidFill>
                  <a:srgbClr val="58595B"/>
                </a:solidFill>
                <a:latin typeface="Arial" charset="0"/>
                <a:cs typeface="Arial" charset="0"/>
              </a:rPr>
              <a:t>The quality of learning needs analysis</a:t>
            </a:r>
          </a:p>
          <a:p>
            <a:pPr marL="457200" indent="-228600">
              <a:lnSpc>
                <a:spcPct val="90000"/>
              </a:lnSpc>
              <a:spcBef>
                <a:spcPts val="1000"/>
              </a:spcBef>
              <a:buClr>
                <a:srgbClr val="DA1D52"/>
              </a:buClr>
              <a:buFont typeface="Arial" panose="020B0604020202020204" pitchFamily="34" charset="0"/>
              <a:buChar char="•"/>
              <a:defRPr/>
            </a:pPr>
            <a:r>
              <a:rPr lang="en-GB" sz="2400" dirty="0">
                <a:solidFill>
                  <a:srgbClr val="58595B"/>
                </a:solidFill>
                <a:latin typeface="Arial" charset="0"/>
                <a:cs typeface="Arial" charset="0"/>
              </a:rPr>
              <a:t>The quality of learning evaluation</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39</a:t>
            </a:fld>
            <a:endParaRPr lang="en-GB"/>
          </a:p>
        </p:txBody>
      </p:sp>
    </p:spTree>
    <p:extLst>
      <p:ext uri="{BB962C8B-B14F-4D97-AF65-F5344CB8AC3E}">
        <p14:creationId xmlns:p14="http://schemas.microsoft.com/office/powerpoint/2010/main" val="18883678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Stephen Covey’s Forward in “Turn this ship around” also, appears in his own book “The 8</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Habit, from effectiveness to greatness</a:t>
            </a:r>
          </a:p>
          <a:p>
            <a:pPr lvl="0"/>
            <a:r>
              <a:rPr lang="en-GB" sz="1200" kern="1200" dirty="0">
                <a:solidFill>
                  <a:schemeClr val="tx1"/>
                </a:solidFill>
                <a:effectLst/>
                <a:latin typeface="+mn-lt"/>
                <a:ea typeface="+mn-ea"/>
                <a:cs typeface="+mn-cs"/>
              </a:rPr>
              <a:t>We are in the middle of one of the most profound shifts in human history, from the industrial age of control, to the knowledge worker age of release.</a:t>
            </a:r>
          </a:p>
          <a:p>
            <a:pPr lvl="0"/>
            <a:r>
              <a:rPr lang="en-GB" sz="1200" kern="1200" dirty="0">
                <a:solidFill>
                  <a:schemeClr val="tx1"/>
                </a:solidFill>
                <a:effectLst/>
                <a:latin typeface="+mn-lt"/>
                <a:ea typeface="+mn-ea"/>
                <a:cs typeface="+mn-cs"/>
              </a:rPr>
              <a:t>Einstein “the significant problems we face cannot be solved at the same level of thinking we were at when we created them”.</a:t>
            </a:r>
          </a:p>
          <a:p>
            <a:pPr lvl="0"/>
            <a:r>
              <a:rPr lang="en-GB" sz="1200" kern="1200" dirty="0">
                <a:solidFill>
                  <a:schemeClr val="tx1"/>
                </a:solidFill>
                <a:effectLst/>
                <a:latin typeface="+mn-lt"/>
                <a:ea typeface="+mn-ea"/>
                <a:cs typeface="+mn-cs"/>
              </a:rPr>
              <a:t>“Leadership is communicating to people their worth and potential, so clearly that they are inspired to see it in themselves”.</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42</a:t>
            </a:fld>
            <a:endParaRPr lang="en-GB"/>
          </a:p>
        </p:txBody>
      </p:sp>
    </p:spTree>
    <p:extLst>
      <p:ext uri="{BB962C8B-B14F-4D97-AF65-F5344CB8AC3E}">
        <p14:creationId xmlns:p14="http://schemas.microsoft.com/office/powerpoint/2010/main" val="203097448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Ted talk</a:t>
            </a:r>
          </a:p>
          <a:p>
            <a:r>
              <a:rPr lang="en-GB" sz="1200" kern="1200" dirty="0" err="1">
                <a:solidFill>
                  <a:schemeClr val="tx1"/>
                </a:solidFill>
                <a:effectLst/>
                <a:latin typeface="+mn-lt"/>
                <a:ea typeface="+mn-ea"/>
                <a:cs typeface="+mn-cs"/>
              </a:rPr>
              <a:t>Marquet</a:t>
            </a:r>
            <a:r>
              <a:rPr lang="en-GB" sz="1200" kern="1200" dirty="0">
                <a:solidFill>
                  <a:schemeClr val="tx1"/>
                </a:solidFill>
                <a:effectLst/>
                <a:latin typeface="+mn-lt"/>
                <a:ea typeface="+mn-ea"/>
                <a:cs typeface="+mn-cs"/>
              </a:rPr>
              <a:t>:</a:t>
            </a:r>
          </a:p>
          <a:p>
            <a:pPr lvl="0"/>
            <a:r>
              <a:rPr lang="en-GB" sz="1200" kern="1200" dirty="0">
                <a:solidFill>
                  <a:schemeClr val="tx1"/>
                </a:solidFill>
                <a:effectLst/>
                <a:latin typeface="+mn-lt"/>
                <a:ea typeface="+mn-ea"/>
                <a:cs typeface="+mn-cs"/>
              </a:rPr>
              <a:t>Leader-follower achieved great things, forming revolutions, the pyramids, but it is outdated.  It is based on optimizing physical work, today’s society is based on knowledge.</a:t>
            </a:r>
          </a:p>
          <a:p>
            <a:pPr lvl="0"/>
            <a:r>
              <a:rPr lang="en-GB" sz="1200" kern="1200" dirty="0">
                <a:solidFill>
                  <a:schemeClr val="tx1"/>
                </a:solidFill>
                <a:effectLst/>
                <a:latin typeface="+mn-lt"/>
                <a:ea typeface="+mn-ea"/>
                <a:cs typeface="+mn-cs"/>
              </a:rPr>
              <a:t>P.8 – Thinking anew; 1. Empowerment programmes unnecessary, humans are born in a natural state of empowerment.  2. Task management is intellectually unfulfilling and shuts the creative brain down, 3. Competence cannot rest solely with the leader.</a:t>
            </a:r>
          </a:p>
          <a:p>
            <a:pPr lvl="0"/>
            <a:r>
              <a:rPr lang="en-GB" sz="1200" kern="1200" dirty="0">
                <a:solidFill>
                  <a:schemeClr val="tx1"/>
                </a:solidFill>
                <a:effectLst/>
                <a:latin typeface="+mn-lt"/>
                <a:ea typeface="+mn-ea"/>
                <a:cs typeface="+mn-cs"/>
              </a:rPr>
              <a:t>P.11 – to promote long-term success ignore the short-term reward systems.  Advocate great learning and introspection.  Pearl Harbour example – my team mate was confused by my strategy, and I was reprimanded, it doesn’t matter how smart a plan is if the team cannot execute it! Real indicators of performance; Performance of the ship AFTER the leader has left? How many promotions of staff on the ship etc.</a:t>
            </a:r>
          </a:p>
          <a:p>
            <a:pPr lvl="0"/>
            <a:r>
              <a:rPr lang="en-GB" sz="1200" kern="1200" dirty="0">
                <a:solidFill>
                  <a:schemeClr val="tx1"/>
                </a:solidFill>
                <a:effectLst/>
                <a:latin typeface="+mn-lt"/>
                <a:ea typeface="+mn-ea"/>
                <a:cs typeface="+mn-cs"/>
              </a:rPr>
              <a:t>I was due to take over Olympia (top performing ship with competent crew), I was fully prepared, knew the ship’s technicalities inside out, last minute, I was given </a:t>
            </a:r>
            <a:r>
              <a:rPr lang="en-GB" sz="1200" kern="1200" dirty="0" err="1">
                <a:solidFill>
                  <a:schemeClr val="tx1"/>
                </a:solidFill>
                <a:effectLst/>
                <a:latin typeface="+mn-lt"/>
                <a:ea typeface="+mn-ea"/>
                <a:cs typeface="+mn-cs"/>
              </a:rPr>
              <a:t>Sante</a:t>
            </a:r>
            <a:r>
              <a:rPr lang="en-GB" sz="1200" kern="1200" dirty="0">
                <a:solidFill>
                  <a:schemeClr val="tx1"/>
                </a:solidFill>
                <a:effectLst/>
                <a:latin typeface="+mn-lt"/>
                <a:ea typeface="+mn-ea"/>
                <a:cs typeface="+mn-cs"/>
              </a:rPr>
              <a:t> Fe, where there was a leadership vacuum, high turnover, it never leaves on time etc.  </a:t>
            </a:r>
            <a:r>
              <a:rPr lang="en-GB" sz="1200" kern="1200" dirty="0" err="1">
                <a:solidFill>
                  <a:schemeClr val="tx1"/>
                </a:solidFill>
                <a:effectLst/>
                <a:latin typeface="+mn-lt"/>
                <a:ea typeface="+mn-ea"/>
                <a:cs typeface="+mn-cs"/>
              </a:rPr>
              <a:t>Olmpyia</a:t>
            </a:r>
            <a:r>
              <a:rPr lang="en-GB" sz="1200" kern="1200" dirty="0">
                <a:solidFill>
                  <a:schemeClr val="tx1"/>
                </a:solidFill>
                <a:effectLst/>
                <a:latin typeface="+mn-lt"/>
                <a:ea typeface="+mn-ea"/>
                <a:cs typeface="+mn-cs"/>
              </a:rPr>
              <a:t> crew were not as good as they thought they were and Santa Fe weren’t as bad as they thought they were – there was a thirst to change onboard.</a:t>
            </a:r>
          </a:p>
          <a:p>
            <a:pPr lvl="0"/>
            <a:r>
              <a:rPr lang="en-GB" sz="1200" kern="1200" dirty="0" err="1">
                <a:solidFill>
                  <a:schemeClr val="tx1"/>
                </a:solidFill>
                <a:effectLst/>
                <a:latin typeface="+mn-lt"/>
                <a:ea typeface="+mn-ea"/>
                <a:cs typeface="+mn-cs"/>
              </a:rPr>
              <a:t>Sante</a:t>
            </a:r>
            <a:r>
              <a:rPr lang="en-GB" sz="1200" kern="1200" dirty="0">
                <a:solidFill>
                  <a:schemeClr val="tx1"/>
                </a:solidFill>
                <a:effectLst/>
                <a:latin typeface="+mn-lt"/>
                <a:ea typeface="+mn-ea"/>
                <a:cs typeface="+mn-cs"/>
              </a:rPr>
              <a:t> Fe was not lacking leadership it turns out, there was too much leadership of the wrong sort – Leader/Follower. “I do what they tell me” mentality.</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43</a:t>
            </a:fld>
            <a:endParaRPr lang="en-GB"/>
          </a:p>
        </p:txBody>
      </p:sp>
    </p:spTree>
    <p:extLst>
      <p:ext uri="{BB962C8B-B14F-4D97-AF65-F5344CB8AC3E}">
        <p14:creationId xmlns:p14="http://schemas.microsoft.com/office/powerpoint/2010/main" val="6358826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Emergent Leadership Style –</a:t>
            </a:r>
          </a:p>
          <a:p>
            <a:r>
              <a:rPr lang="en-GB" sz="1200" kern="1200" dirty="0">
                <a:solidFill>
                  <a:schemeClr val="tx1"/>
                </a:solidFill>
                <a:effectLst/>
                <a:latin typeface="+mn-lt"/>
                <a:ea typeface="+mn-ea"/>
                <a:cs typeface="+mn-cs"/>
              </a:rPr>
              <a:t>4 attributes for success at Google;</a:t>
            </a:r>
          </a:p>
          <a:p>
            <a:pPr lvl="0"/>
            <a:r>
              <a:rPr lang="en-GB" sz="1200" kern="1200" dirty="0">
                <a:solidFill>
                  <a:schemeClr val="tx1"/>
                </a:solidFill>
                <a:effectLst/>
                <a:latin typeface="+mn-lt"/>
                <a:ea typeface="+mn-ea"/>
                <a:cs typeface="+mn-cs"/>
              </a:rPr>
              <a:t>General cognitive ability</a:t>
            </a:r>
          </a:p>
          <a:p>
            <a:pPr lvl="0"/>
            <a:r>
              <a:rPr lang="en-GB" sz="1200" kern="1200" dirty="0">
                <a:solidFill>
                  <a:schemeClr val="tx1"/>
                </a:solidFill>
                <a:effectLst/>
                <a:latin typeface="+mn-lt"/>
                <a:ea typeface="+mn-ea"/>
                <a:cs typeface="+mn-cs"/>
              </a:rPr>
              <a:t>Leadership – emergent leadership</a:t>
            </a:r>
          </a:p>
          <a:p>
            <a:pPr lvl="0"/>
            <a:r>
              <a:rPr lang="en-GB" sz="1200" kern="1200" dirty="0" err="1">
                <a:solidFill>
                  <a:schemeClr val="tx1"/>
                </a:solidFill>
                <a:effectLst/>
                <a:latin typeface="+mn-lt"/>
                <a:ea typeface="+mn-ea"/>
                <a:cs typeface="+mn-cs"/>
              </a:rPr>
              <a:t>Googleyness</a:t>
            </a:r>
            <a:r>
              <a:rPr lang="en-GB" sz="1200" kern="1200" dirty="0">
                <a:solidFill>
                  <a:schemeClr val="tx1"/>
                </a:solidFill>
                <a:effectLst/>
                <a:latin typeface="+mn-lt"/>
                <a:ea typeface="+mn-ea"/>
                <a:cs typeface="+mn-cs"/>
              </a:rPr>
              <a:t>.</a:t>
            </a:r>
          </a:p>
          <a:p>
            <a:pPr lvl="0"/>
            <a:r>
              <a:rPr lang="en-GB" sz="1200" kern="1200" dirty="0">
                <a:solidFill>
                  <a:schemeClr val="tx1"/>
                </a:solidFill>
                <a:effectLst/>
                <a:latin typeface="+mn-lt"/>
                <a:ea typeface="+mn-ea"/>
                <a:cs typeface="+mn-cs"/>
              </a:rPr>
              <a:t>Role based knowledge</a:t>
            </a:r>
          </a:p>
          <a:p>
            <a:pPr lvl="0"/>
            <a:r>
              <a:rPr lang="en-GB" sz="1200" kern="1200" dirty="0">
                <a:solidFill>
                  <a:schemeClr val="tx1"/>
                </a:solidFill>
                <a:effectLst/>
                <a:latin typeface="+mn-lt"/>
                <a:ea typeface="+mn-ea"/>
                <a:cs typeface="+mn-cs"/>
              </a:rPr>
              <a:t>Curious not expert.</a:t>
            </a:r>
          </a:p>
          <a:p>
            <a:pPr lvl="0"/>
            <a:r>
              <a:rPr lang="en-GB" sz="1200" kern="1200" dirty="0">
                <a:solidFill>
                  <a:schemeClr val="tx1"/>
                </a:solidFill>
                <a:effectLst/>
                <a:latin typeface="+mn-lt"/>
                <a:ea typeface="+mn-ea"/>
                <a:cs typeface="+mn-cs"/>
              </a:rPr>
              <a:t>If you only have a hammer, you treat everything like a nail! P.99.</a:t>
            </a:r>
          </a:p>
          <a:p>
            <a:pPr lvl="0"/>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global cadre – most talented people want to be in high freedom companies, at Google management power is taken away on certain decisions – Managers are there not to focus on carrot or stick but on clearing blocks and inspiring.  (P.. 12)</a:t>
            </a:r>
          </a:p>
          <a:p>
            <a:pPr lvl="0"/>
            <a:endParaRPr lang="en-GB" sz="1200" kern="1200" dirty="0">
              <a:solidFill>
                <a:schemeClr val="tx1"/>
              </a:solidFill>
              <a:effectLst/>
              <a:latin typeface="+mn-lt"/>
              <a:ea typeface="+mn-ea"/>
              <a:cs typeface="+mn-cs"/>
            </a:endParaRPr>
          </a:p>
          <a:p>
            <a:pPr lvl="0"/>
            <a:endParaRPr lang="en-GB" sz="1200" kern="1200" dirty="0">
              <a:solidFill>
                <a:schemeClr val="tx1"/>
              </a:solidFill>
              <a:effectLst/>
              <a:latin typeface="+mn-lt"/>
              <a:ea typeface="+mn-ea"/>
              <a:cs typeface="+mn-cs"/>
            </a:endParaRPr>
          </a:p>
          <a:p>
            <a:endParaRPr lang="en-GB" dirty="0"/>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45</a:t>
            </a:fld>
            <a:endParaRPr lang="en-GB"/>
          </a:p>
        </p:txBody>
      </p:sp>
    </p:spTree>
    <p:extLst>
      <p:ext uri="{BB962C8B-B14F-4D97-AF65-F5344CB8AC3E}">
        <p14:creationId xmlns:p14="http://schemas.microsoft.com/office/powerpoint/2010/main" val="392460510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downfalls of personality leadership?</a:t>
            </a:r>
          </a:p>
          <a:p>
            <a:pPr marL="171450" indent="-171450">
              <a:buFontTx/>
              <a:buChar char="-"/>
            </a:pPr>
            <a:r>
              <a:rPr lang="en-GB" dirty="0"/>
              <a:t>If that leader is absent there is a leadership vacuum</a:t>
            </a:r>
          </a:p>
          <a:p>
            <a:pPr marL="171450" indent="-171450">
              <a:buFontTx/>
              <a:buChar char="-"/>
            </a:pPr>
            <a:r>
              <a:rPr lang="en-GB" dirty="0"/>
              <a:t>It is short-term, once the leader moves on, the leadership moves on with them.</a:t>
            </a:r>
          </a:p>
          <a:p>
            <a:pPr marL="171450" indent="-171450">
              <a:buFontTx/>
              <a:buChar char="-"/>
            </a:pPr>
            <a:r>
              <a:rPr lang="en-GB" dirty="0"/>
              <a:t>Restricted by that leader’s views alone</a:t>
            </a:r>
          </a:p>
          <a:p>
            <a:pPr marL="171450" indent="-171450">
              <a:buFontTx/>
              <a:buChar char="-"/>
            </a:pPr>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46</a:t>
            </a:fld>
            <a:endParaRPr lang="en-GB"/>
          </a:p>
        </p:txBody>
      </p:sp>
    </p:spTree>
    <p:extLst>
      <p:ext uri="{BB962C8B-B14F-4D97-AF65-F5344CB8AC3E}">
        <p14:creationId xmlns:p14="http://schemas.microsoft.com/office/powerpoint/2010/main" val="32353508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0A3C1F1-E3A2-4A44-9CC4-343335065CE5}" type="datetime1">
              <a:rPr lang="en-GB" smtClean="0"/>
              <a:t>04/03/2020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F720391-B273-47E2-9E3A-61653DB257D7}" type="datetime1">
              <a:rPr lang="en-GB" smtClean="0"/>
              <a:t>04/03/2020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6F63A7-04C3-4B65-B6EC-4B9E49920748}" type="datetime1">
              <a:rPr lang="en-GB" smtClean="0"/>
              <a:t>04/03/2020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536F638-883A-4FBD-90B4-E46631906F62}" type="datetime1">
              <a:rPr lang="en-GB" smtClean="0"/>
              <a:t>04/03/2020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D22008C-A2B9-4DD4-A6C3-610E671F0A9D}" type="datetime1">
              <a:rPr lang="en-GB" smtClean="0"/>
              <a:t>04/03/2020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5493505-C28B-4790-AE7B-EC74EC512DB0}" type="datetime1">
              <a:rPr lang="en-GB" smtClean="0"/>
              <a:t>04/03/2020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F3E65D-FFE9-46E4-B35E-C28716322361}" type="datetime1">
              <a:rPr lang="en-GB" smtClean="0"/>
              <a:t>04/03/2020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68D2CAB-4857-4BDF-9757-809790191DA0}" type="datetime1">
              <a:rPr lang="en-GB" smtClean="0"/>
              <a:t>04/03/2020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434D6C2-A073-4AE3-AB50-FC4639938BBB}" type="datetime1">
              <a:rPr lang="en-GB" smtClean="0"/>
              <a:t>04/03/2020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AD8E5D7-F01F-47FA-9D04-78A950A98A39}" type="datetime1">
              <a:rPr lang="en-GB" smtClean="0"/>
              <a:t>04/03/2020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8D672DE-1F11-4524-8C23-F7AEBCB5113C}" type="datetime1">
              <a:rPr lang="en-GB" smtClean="0"/>
              <a:t>04/03/2020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19829563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01829F61-BD3A-4F87-802F-55232DF5DE42}" type="datetime1">
              <a:rPr lang="en-GB" smtClean="0"/>
              <a:t>04/03/2020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7.xml"/><Relationship Id="rId1" Type="http://schemas.openxmlformats.org/officeDocument/2006/relationships/video" Target="https://www.youtube.com/embed/DLRH5J_93LQ?feature=oembed" TargetMode="External"/></Relationships>
</file>

<file path=ppt/slides/_rels/slide4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ctrTitle"/>
          </p:nvPr>
        </p:nvSpPr>
        <p:spPr>
          <a:xfrm>
            <a:off x="251520" y="2924944"/>
            <a:ext cx="7772400" cy="1835626"/>
          </a:xfrm>
        </p:spPr>
        <p:txBody>
          <a:bodyPr>
            <a:normAutofit fontScale="90000"/>
          </a:bodyPr>
          <a:lstStyle/>
          <a:p>
            <a:pPr algn="l"/>
            <a:br>
              <a:rPr lang="en-GB" sz="4400" dirty="0">
                <a:solidFill>
                  <a:schemeClr val="bg1"/>
                </a:solidFill>
              </a:rPr>
            </a:br>
            <a:br>
              <a:rPr lang="en-GB" sz="4400" dirty="0">
                <a:solidFill>
                  <a:schemeClr val="bg1"/>
                </a:solidFill>
              </a:rPr>
            </a:br>
            <a:br>
              <a:rPr lang="en-GB" sz="4400" dirty="0">
                <a:solidFill>
                  <a:schemeClr val="bg1"/>
                </a:solidFill>
              </a:rPr>
            </a:br>
            <a:br>
              <a:rPr lang="en-GB" sz="5300" dirty="0">
                <a:solidFill>
                  <a:schemeClr val="bg1"/>
                </a:solidFill>
              </a:rPr>
            </a:br>
            <a:r>
              <a:rPr lang="en-GB" sz="5300" b="1" dirty="0">
                <a:solidFill>
                  <a:schemeClr val="accent6"/>
                </a:solidFill>
              </a:rPr>
              <a:t>Leadership</a:t>
            </a:r>
            <a:br>
              <a:rPr lang="en-GB" sz="3100" b="1" dirty="0">
                <a:solidFill>
                  <a:schemeClr val="accent6"/>
                </a:solidFill>
              </a:rPr>
            </a:br>
            <a:br>
              <a:rPr lang="en-GB" sz="3100" b="1" dirty="0">
                <a:solidFill>
                  <a:schemeClr val="accent6"/>
                </a:solidFill>
              </a:rPr>
            </a:br>
            <a:r>
              <a:rPr lang="en-GB" sz="2000" b="1" err="1">
                <a:solidFill>
                  <a:schemeClr val="accent6"/>
                </a:solidFill>
              </a:rPr>
              <a:t>Lecturer</a:t>
            </a:r>
            <a:r>
              <a:rPr lang="en-GB" sz="2000" b="1">
                <a:solidFill>
                  <a:schemeClr val="accent6"/>
                </a:solidFill>
              </a:rPr>
              <a:t>: Deborah </a:t>
            </a:r>
            <a:r>
              <a:rPr lang="en-GB" sz="2000" b="1" dirty="0">
                <a:solidFill>
                  <a:schemeClr val="accent6"/>
                </a:solidFill>
              </a:rPr>
              <a:t>Rees</a:t>
            </a:r>
            <a:br>
              <a:rPr lang="en-GB" sz="2000" b="1" dirty="0">
                <a:solidFill>
                  <a:schemeClr val="accent6"/>
                </a:solidFill>
              </a:rPr>
            </a:br>
            <a:r>
              <a:rPr lang="en-GB" sz="2000" b="1" dirty="0">
                <a:solidFill>
                  <a:schemeClr val="accent6"/>
                </a:solidFill>
              </a:rPr>
              <a:t>deborah.rees@ustsd.ac.uk</a:t>
            </a:r>
            <a:br>
              <a:rPr lang="en-GB" sz="3100" b="1" dirty="0">
                <a:solidFill>
                  <a:schemeClr val="tx2"/>
                </a:solidFill>
              </a:rPr>
            </a:br>
            <a:endParaRPr lang="en-GB" sz="3100" dirty="0">
              <a:solidFill>
                <a:schemeClr val="bg1"/>
              </a:solidFill>
            </a:endParaRPr>
          </a:p>
        </p:txBody>
      </p:sp>
      <p:sp>
        <p:nvSpPr>
          <p:cNvPr id="2" name="Rectangle 1">
            <a:extLst>
              <a:ext uri="{FF2B5EF4-FFF2-40B4-BE49-F238E27FC236}">
                <a16:creationId xmlns:a16="http://schemas.microsoft.com/office/drawing/2014/main" id="{562FF028-29B6-4752-A29F-E2B3BF6ACAFB}"/>
              </a:ext>
            </a:extLst>
          </p:cNvPr>
          <p:cNvSpPr/>
          <p:nvPr/>
        </p:nvSpPr>
        <p:spPr>
          <a:xfrm>
            <a:off x="1961964" y="1340768"/>
            <a:ext cx="5220072" cy="1569660"/>
          </a:xfrm>
          <a:prstGeom prst="rect">
            <a:avLst/>
          </a:prstGeom>
        </p:spPr>
        <p:txBody>
          <a:bodyPr wrap="square">
            <a:spAutoFit/>
          </a:bodyPr>
          <a:lstStyle/>
          <a:p>
            <a:pPr algn="r"/>
            <a:r>
              <a:rPr lang="en-GB" sz="3200" dirty="0">
                <a:solidFill>
                  <a:schemeClr val="bg1"/>
                </a:solidFill>
              </a:rPr>
              <a:t>Leading, Managing &amp; Developing People: </a:t>
            </a:r>
          </a:p>
          <a:p>
            <a:pPr algn="r"/>
            <a:r>
              <a:rPr lang="en-GB" sz="3200" dirty="0">
                <a:solidFill>
                  <a:schemeClr val="bg1"/>
                </a:solidFill>
              </a:rPr>
              <a:t>Week 3</a:t>
            </a:r>
            <a:endParaRPr lang="en-GB" sz="3200" dirty="0"/>
          </a:p>
        </p:txBody>
      </p:sp>
    </p:spTree>
    <p:extLst>
      <p:ext uri="{BB962C8B-B14F-4D97-AF65-F5344CB8AC3E}">
        <p14:creationId xmlns:p14="http://schemas.microsoft.com/office/powerpoint/2010/main" val="1667229515"/>
      </p:ext>
    </p:extLst>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457200" y="44624"/>
            <a:ext cx="8229600" cy="1143000"/>
          </a:xfrm>
        </p:spPr>
        <p:txBody>
          <a:bodyPr>
            <a:noAutofit/>
          </a:bodyPr>
          <a:lstStyle/>
          <a:p>
            <a:pPr algn="l"/>
            <a:r>
              <a:rPr lang="en-GB" sz="3200" dirty="0">
                <a:solidFill>
                  <a:schemeClr val="tx2"/>
                </a:solidFill>
              </a:rPr>
              <a:t>Module Aims and Learning Outcomes</a:t>
            </a:r>
          </a:p>
        </p:txBody>
      </p:sp>
      <p:sp>
        <p:nvSpPr>
          <p:cNvPr id="44035" name="Rectangle 3"/>
          <p:cNvSpPr>
            <a:spLocks noGrp="1" noChangeArrowheads="1"/>
          </p:cNvSpPr>
          <p:nvPr>
            <p:ph idx="1"/>
          </p:nvPr>
        </p:nvSpPr>
        <p:spPr>
          <a:xfrm>
            <a:off x="457200" y="980728"/>
            <a:ext cx="8229600" cy="4536505"/>
          </a:xfrm>
        </p:spPr>
        <p:txBody>
          <a:bodyPr>
            <a:normAutofit fontScale="55000" lnSpcReduction="20000"/>
          </a:bodyPr>
          <a:lstStyle/>
          <a:p>
            <a:pPr lvl="0"/>
            <a:r>
              <a:rPr lang="en-GB" dirty="0"/>
              <a:t>Review and critically evaluate major contemporary research and debates in the fields of human resource management (HRM) and human resource development (HRD). </a:t>
            </a:r>
          </a:p>
          <a:p>
            <a:pPr lvl="0"/>
            <a:r>
              <a:rPr lang="en-GB" dirty="0"/>
              <a:t>Evaluate major theories relating to motivation, commitment and engagement at work and how these are put into practice by organisations. </a:t>
            </a:r>
          </a:p>
          <a:p>
            <a:pPr lvl="0"/>
            <a:r>
              <a:rPr lang="en-GB" dirty="0">
                <a:solidFill>
                  <a:srgbClr val="0070C0"/>
                </a:solidFill>
              </a:rPr>
              <a:t>Debate and critically evaluate the characteristics of effective leadership and the methods used to develop leaders in organisations.</a:t>
            </a:r>
          </a:p>
          <a:p>
            <a:pPr lvl="0"/>
            <a:r>
              <a:rPr lang="en-GB" dirty="0"/>
              <a:t>Contribute to the promotion of flexible working and effective change management in organisations. </a:t>
            </a:r>
          </a:p>
          <a:p>
            <a:pPr lvl="0"/>
            <a:r>
              <a:rPr lang="en-GB" dirty="0"/>
              <a:t>Critically discuss the aims and objectives of the HRM and HRD function in organisations and how these are met in practice. </a:t>
            </a:r>
          </a:p>
          <a:p>
            <a:pPr lvl="0"/>
            <a:r>
              <a:rPr lang="en-GB" dirty="0"/>
              <a:t>Assess the contribution made by HRM and HRD specialists in different types of organisation. </a:t>
            </a:r>
          </a:p>
          <a:p>
            <a:pPr lvl="0"/>
            <a:r>
              <a:rPr lang="en-GB" dirty="0"/>
              <a:t>Promote professionalism and an ethical approach to HRM and HRD practice in organisations. </a:t>
            </a:r>
          </a:p>
          <a:p>
            <a:pPr lvl="0"/>
            <a:r>
              <a:rPr lang="en-GB" dirty="0"/>
              <a:t>Major debates about professionalism and ethics in organisations; common ethical dilemmas faced by managers and ways of resolving these; equity and fair-dealing; managing within the expectations of the law. </a:t>
            </a:r>
          </a:p>
        </p:txBody>
      </p:sp>
      <p:sp>
        <p:nvSpPr>
          <p:cNvPr id="2" name="Slide Number Placeholder 1"/>
          <p:cNvSpPr>
            <a:spLocks noGrp="1"/>
          </p:cNvSpPr>
          <p:nvPr>
            <p:ph type="sldNum" sz="quarter" idx="12"/>
          </p:nvPr>
        </p:nvSpPr>
        <p:spPr/>
        <p:txBody>
          <a:bodyPr/>
          <a:lstStyle/>
          <a:p>
            <a:fld id="{AC82685A-BD3A-4230-8D85-804689F67293}" type="slidenum">
              <a:rPr lang="en-GB" smtClean="0"/>
              <a:t>2</a:t>
            </a:fld>
            <a:endParaRPr lang="en-GB"/>
          </a:p>
        </p:txBody>
      </p:sp>
    </p:spTree>
    <p:extLst>
      <p:ext uri="{BB962C8B-B14F-4D97-AF65-F5344CB8AC3E}">
        <p14:creationId xmlns:p14="http://schemas.microsoft.com/office/powerpoint/2010/main" val="16985466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Today’s Session:</a:t>
            </a:r>
            <a:br>
              <a:rPr lang="en-GB" dirty="0"/>
            </a:br>
            <a:r>
              <a:rPr lang="en-GB" dirty="0">
                <a:solidFill>
                  <a:srgbClr val="0070C0"/>
                </a:solidFill>
              </a:rPr>
              <a:t>Learning Outcome 3</a:t>
            </a:r>
          </a:p>
        </p:txBody>
      </p:sp>
      <p:sp>
        <p:nvSpPr>
          <p:cNvPr id="3" name="Content Placeholder 2"/>
          <p:cNvSpPr>
            <a:spLocks noGrp="1"/>
          </p:cNvSpPr>
          <p:nvPr>
            <p:ph idx="1"/>
          </p:nvPr>
        </p:nvSpPr>
        <p:spPr>
          <a:xfrm>
            <a:off x="457200" y="1417638"/>
            <a:ext cx="8229600" cy="4099594"/>
          </a:xfrm>
        </p:spPr>
        <p:txBody>
          <a:bodyPr>
            <a:normAutofit/>
          </a:bodyPr>
          <a:lstStyle/>
          <a:p>
            <a:r>
              <a:rPr lang="en-GB" dirty="0"/>
              <a:t>Debate and critically evaluate the characteristics of effective leadership and the methods used to develop leaders in organisations.</a:t>
            </a:r>
          </a:p>
          <a:p>
            <a:r>
              <a:rPr lang="en-GB" dirty="0">
                <a:solidFill>
                  <a:srgbClr val="0070C0"/>
                </a:solidFill>
              </a:rPr>
              <a:t>Organisational Culture</a:t>
            </a:r>
          </a:p>
          <a:p>
            <a:pPr marL="0" indent="0">
              <a:buNone/>
            </a:pPr>
            <a:endParaRPr lang="en-GB" dirty="0"/>
          </a:p>
        </p:txBody>
      </p:sp>
      <p:sp>
        <p:nvSpPr>
          <p:cNvPr id="4" name="Slide Number Placeholder 3">
            <a:extLst>
              <a:ext uri="{FF2B5EF4-FFF2-40B4-BE49-F238E27FC236}">
                <a16:creationId xmlns:a16="http://schemas.microsoft.com/office/drawing/2014/main" id="{E3D886DC-10D4-46F4-9A19-BDE3C57D6101}"/>
              </a:ext>
            </a:extLst>
          </p:cNvPr>
          <p:cNvSpPr>
            <a:spLocks noGrp="1"/>
          </p:cNvSpPr>
          <p:nvPr>
            <p:ph type="sldNum" sz="quarter" idx="12"/>
          </p:nvPr>
        </p:nvSpPr>
        <p:spPr/>
        <p:txBody>
          <a:bodyPr/>
          <a:lstStyle/>
          <a:p>
            <a:fld id="{AC82685A-BD3A-4230-8D85-804689F67293}" type="slidenum">
              <a:rPr lang="en-GB" smtClean="0"/>
              <a:t>3</a:t>
            </a:fld>
            <a:endParaRPr lang="en-GB"/>
          </a:p>
        </p:txBody>
      </p:sp>
    </p:spTree>
    <p:extLst>
      <p:ext uri="{BB962C8B-B14F-4D97-AF65-F5344CB8AC3E}">
        <p14:creationId xmlns:p14="http://schemas.microsoft.com/office/powerpoint/2010/main" val="19474632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Indicative Content</a:t>
            </a:r>
          </a:p>
        </p:txBody>
      </p:sp>
      <p:sp>
        <p:nvSpPr>
          <p:cNvPr id="3" name="Content Placeholder 2"/>
          <p:cNvSpPr>
            <a:spLocks noGrp="1"/>
          </p:cNvSpPr>
          <p:nvPr>
            <p:ph idx="1"/>
          </p:nvPr>
        </p:nvSpPr>
        <p:spPr>
          <a:xfrm>
            <a:off x="457200" y="1379203"/>
            <a:ext cx="8229600" cy="4099594"/>
          </a:xfrm>
        </p:spPr>
        <p:txBody>
          <a:bodyPr>
            <a:normAutofit/>
          </a:bodyPr>
          <a:lstStyle/>
          <a:p>
            <a:pPr marL="514350" indent="-514350">
              <a:buFont typeface="+mj-lt"/>
              <a:buAutoNum type="arabicPeriod"/>
            </a:pPr>
            <a:r>
              <a:rPr lang="en-GB" dirty="0"/>
              <a:t>Types of leadership and management styles and their impact</a:t>
            </a:r>
          </a:p>
          <a:p>
            <a:pPr marL="514350" indent="-514350">
              <a:buFont typeface="+mj-lt"/>
              <a:buAutoNum type="arabicPeriod"/>
            </a:pPr>
            <a:r>
              <a:rPr lang="en-GB" dirty="0"/>
              <a:t>Characteristics of successful and unsuccessful leaders</a:t>
            </a:r>
          </a:p>
          <a:p>
            <a:pPr marL="514350" indent="-514350">
              <a:buFont typeface="+mj-lt"/>
              <a:buAutoNum type="arabicPeriod"/>
            </a:pPr>
            <a:r>
              <a:rPr lang="en-GB" dirty="0"/>
              <a:t>Developing effective leaders in organisations.</a:t>
            </a:r>
          </a:p>
          <a:p>
            <a:pPr marL="514350" indent="-514350">
              <a:buFont typeface="+mj-lt"/>
              <a:buAutoNum type="arabicPeriod"/>
            </a:pPr>
            <a:r>
              <a:rPr lang="en-GB" dirty="0">
                <a:solidFill>
                  <a:srgbClr val="0070C0"/>
                </a:solidFill>
              </a:rPr>
              <a:t>Organisational Culture</a:t>
            </a:r>
          </a:p>
          <a:p>
            <a:pPr marL="514350" indent="-514350">
              <a:buFont typeface="+mj-lt"/>
              <a:buAutoNum type="arabicPeriod"/>
            </a:pPr>
            <a:endParaRPr lang="en-GB" dirty="0"/>
          </a:p>
        </p:txBody>
      </p:sp>
      <p:sp>
        <p:nvSpPr>
          <p:cNvPr id="4" name="Slide Number Placeholder 3">
            <a:extLst>
              <a:ext uri="{FF2B5EF4-FFF2-40B4-BE49-F238E27FC236}">
                <a16:creationId xmlns:a16="http://schemas.microsoft.com/office/drawing/2014/main" id="{E3D886DC-10D4-46F4-9A19-BDE3C57D6101}"/>
              </a:ext>
            </a:extLst>
          </p:cNvPr>
          <p:cNvSpPr>
            <a:spLocks noGrp="1"/>
          </p:cNvSpPr>
          <p:nvPr>
            <p:ph type="sldNum" sz="quarter" idx="12"/>
          </p:nvPr>
        </p:nvSpPr>
        <p:spPr/>
        <p:txBody>
          <a:bodyPr/>
          <a:lstStyle/>
          <a:p>
            <a:fld id="{AC82685A-BD3A-4230-8D85-804689F67293}" type="slidenum">
              <a:rPr lang="en-GB" smtClean="0"/>
              <a:t>4</a:t>
            </a:fld>
            <a:endParaRPr lang="en-GB"/>
          </a:p>
        </p:txBody>
      </p:sp>
    </p:spTree>
    <p:extLst>
      <p:ext uri="{BB962C8B-B14F-4D97-AF65-F5344CB8AC3E}">
        <p14:creationId xmlns:p14="http://schemas.microsoft.com/office/powerpoint/2010/main" val="34161354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p:cNvSpPr>
          <p:nvPr/>
        </p:nvSpPr>
        <p:spPr bwMode="auto">
          <a:xfrm>
            <a:off x="457200" y="0"/>
            <a:ext cx="8229600" cy="1138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eaLnBrk="1" hangingPunct="1"/>
            <a:r>
              <a:rPr lang="en-GB" sz="4000" b="1" dirty="0">
                <a:solidFill>
                  <a:srgbClr val="520D5D"/>
                </a:solidFill>
                <a:latin typeface="Arial" charset="0"/>
                <a:ea typeface="+mj-ea"/>
                <a:cs typeface="Arial" charset="0"/>
              </a:rPr>
              <a:t>Session learning outcomes</a:t>
            </a:r>
            <a:endParaRPr lang="en-GB" altLang="en-US" sz="4000" b="1" dirty="0">
              <a:solidFill>
                <a:srgbClr val="520D5D"/>
              </a:solidFill>
              <a:latin typeface="Arial" panose="020B0604020202020204" pitchFamily="34" charset="0"/>
              <a:ea typeface="+mj-ea"/>
              <a:cs typeface="Arial" panose="020B0604020202020204" pitchFamily="34" charset="0"/>
            </a:endParaRPr>
          </a:p>
        </p:txBody>
      </p:sp>
      <p:sp>
        <p:nvSpPr>
          <p:cNvPr id="3075" name="Content Placeholder 2"/>
          <p:cNvSpPr>
            <a:spLocks/>
          </p:cNvSpPr>
          <p:nvPr/>
        </p:nvSpPr>
        <p:spPr bwMode="auto">
          <a:xfrm>
            <a:off x="457200" y="1138335"/>
            <a:ext cx="8481527" cy="5194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marL="0" lvl="0" indent="0" eaLnBrk="1" hangingPunct="1">
              <a:lnSpc>
                <a:spcPct val="90000"/>
              </a:lnSpc>
              <a:spcBef>
                <a:spcPts val="1000"/>
              </a:spcBef>
              <a:buClr>
                <a:srgbClr val="DA1D52"/>
              </a:buClr>
            </a:pPr>
            <a:r>
              <a:rPr lang="en-GB" sz="2500" b="1" dirty="0">
                <a:solidFill>
                  <a:srgbClr val="58595B"/>
                </a:solidFill>
                <a:latin typeface="Arial" charset="0"/>
                <a:ea typeface="+mn-ea"/>
                <a:cs typeface="Arial" charset="0"/>
              </a:rPr>
              <a:t>This session will enable students to:</a:t>
            </a:r>
          </a:p>
          <a:p>
            <a:pPr marL="228600" lvl="0" indent="-228600" eaLnBrk="1" hangingPunct="1">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charset="0"/>
                <a:ea typeface="+mn-ea"/>
                <a:cs typeface="Arial" charset="0"/>
              </a:rPr>
              <a:t>explain the difference between the terms ‘management’ and ‘leadership’</a:t>
            </a:r>
          </a:p>
          <a:p>
            <a:pPr marL="228600" lvl="0" indent="-228600" eaLnBrk="1" hangingPunct="1">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charset="0"/>
                <a:ea typeface="+mn-ea"/>
                <a:cs typeface="Arial" charset="0"/>
              </a:rPr>
              <a:t>identify the significance of leaders and leadership in a variety of organisational contexts</a:t>
            </a:r>
          </a:p>
          <a:p>
            <a:pPr marL="228600" lvl="0" indent="-228600" eaLnBrk="1" hangingPunct="1">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charset="0"/>
                <a:ea typeface="+mn-ea"/>
                <a:cs typeface="Arial" charset="0"/>
              </a:rPr>
              <a:t>understand some traditional and emerging theoretical approaches to the study of leaders and leadership</a:t>
            </a:r>
          </a:p>
          <a:p>
            <a:pPr marL="228600" lvl="0" indent="-228600" eaLnBrk="1" hangingPunct="1">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charset="0"/>
                <a:ea typeface="+mn-ea"/>
                <a:cs typeface="Arial" charset="0"/>
              </a:rPr>
              <a:t>specify the importance and challenges of leader and leadership development</a:t>
            </a:r>
          </a:p>
          <a:p>
            <a:pPr marL="228600" lvl="0" indent="-228600" eaLnBrk="1" hangingPunct="1">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charset="0"/>
                <a:ea typeface="+mn-ea"/>
                <a:cs typeface="Arial" charset="0"/>
              </a:rPr>
              <a:t>critique approaches to leader and leadership development</a:t>
            </a:r>
          </a:p>
          <a:p>
            <a:pPr marL="228600" lvl="0" indent="-228600" eaLnBrk="1" hangingPunct="1">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charset="0"/>
                <a:ea typeface="+mn-ea"/>
                <a:cs typeface="Arial" charset="0"/>
              </a:rPr>
              <a:t>apply this knowledge to the work of the HR professional</a:t>
            </a:r>
          </a:p>
          <a:p>
            <a:pPr marL="0" indent="0" eaLnBrk="1" hangingPunct="1">
              <a:lnSpc>
                <a:spcPct val="90000"/>
              </a:lnSpc>
              <a:spcBef>
                <a:spcPts val="1000"/>
              </a:spcBef>
              <a:buClr>
                <a:srgbClr val="DA1D52"/>
              </a:buClr>
            </a:pPr>
            <a:endParaRPr lang="en-GB" altLang="en-US" dirty="0">
              <a:solidFill>
                <a:srgbClr val="58595B"/>
              </a:solidFill>
              <a:latin typeface="Arial" charset="0"/>
              <a:ea typeface="+mn-ea"/>
              <a:cs typeface="Arial" charset="0"/>
            </a:endParaRPr>
          </a:p>
        </p:txBody>
      </p:sp>
    </p:spTree>
    <p:extLst>
      <p:ext uri="{BB962C8B-B14F-4D97-AF65-F5344CB8AC3E}">
        <p14:creationId xmlns:p14="http://schemas.microsoft.com/office/powerpoint/2010/main" val="5562535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6527847" y="2586745"/>
            <a:ext cx="2580657" cy="3002495"/>
          </a:xfrm>
          <a:prstGeom prst="rect">
            <a:avLst/>
          </a:prstGeom>
        </p:spPr>
      </p:pic>
      <p:pic>
        <p:nvPicPr>
          <p:cNvPr id="5" name="Picture 4"/>
          <p:cNvPicPr>
            <a:picLocks noChangeAspect="1"/>
          </p:cNvPicPr>
          <p:nvPr/>
        </p:nvPicPr>
        <p:blipFill>
          <a:blip r:embed="rId4">
            <a:duotone>
              <a:schemeClr val="bg2">
                <a:shade val="45000"/>
                <a:satMod val="135000"/>
              </a:schemeClr>
              <a:prstClr val="white"/>
            </a:duotone>
          </a:blip>
          <a:stretch>
            <a:fillRect/>
          </a:stretch>
        </p:blipFill>
        <p:spPr>
          <a:xfrm>
            <a:off x="467544" y="1268760"/>
            <a:ext cx="3429000" cy="4223162"/>
          </a:xfrm>
          <a:prstGeom prst="rect">
            <a:avLst/>
          </a:prstGeom>
        </p:spPr>
      </p:pic>
      <p:sp>
        <p:nvSpPr>
          <p:cNvPr id="4" name="Title 3"/>
          <p:cNvSpPr>
            <a:spLocks noGrp="1"/>
          </p:cNvSpPr>
          <p:nvPr>
            <p:ph type="title"/>
          </p:nvPr>
        </p:nvSpPr>
        <p:spPr>
          <a:xfrm>
            <a:off x="646464" y="2057044"/>
            <a:ext cx="7886700" cy="994172"/>
          </a:xfrm>
        </p:spPr>
        <p:txBody>
          <a:bodyPr>
            <a:normAutofit fontScale="90000"/>
          </a:bodyPr>
          <a:lstStyle/>
          <a:p>
            <a:r>
              <a:rPr lang="en-GB" dirty="0"/>
              <a:t>“</a:t>
            </a:r>
            <a:r>
              <a:rPr lang="en-GB" sz="3975" b="1" dirty="0"/>
              <a:t>Leadership</a:t>
            </a:r>
            <a:r>
              <a:rPr lang="en-GB" dirty="0"/>
              <a:t> is like the </a:t>
            </a:r>
            <a:r>
              <a:rPr lang="en-GB" sz="4500" b="1" dirty="0"/>
              <a:t>abominable snowman </a:t>
            </a:r>
            <a:r>
              <a:rPr lang="en-GB" dirty="0"/>
              <a:t>whose footprints are everywhere, but is nowhere to be seen.”</a:t>
            </a:r>
            <a:br>
              <a:rPr lang="en-GB" dirty="0"/>
            </a:br>
            <a:br>
              <a:rPr lang="en-GB" dirty="0"/>
            </a:br>
            <a:r>
              <a:rPr lang="en-GB" sz="3600" dirty="0"/>
              <a:t>(Warren Bennis, 1985)</a:t>
            </a:r>
            <a:br>
              <a:rPr lang="en-GB" sz="3600" dirty="0"/>
            </a:br>
            <a:endParaRPr lang="en-GB" dirty="0"/>
          </a:p>
        </p:txBody>
      </p:sp>
    </p:spTree>
    <p:extLst>
      <p:ext uri="{BB962C8B-B14F-4D97-AF65-F5344CB8AC3E}">
        <p14:creationId xmlns:p14="http://schemas.microsoft.com/office/powerpoint/2010/main" val="30192140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93776" y="-1"/>
            <a:ext cx="8229600" cy="1048351"/>
          </a:xfrm>
        </p:spPr>
        <p:txBody>
          <a:bodyPr/>
          <a:lstStyle/>
          <a:p>
            <a:pPr algn="l"/>
            <a:r>
              <a:rPr lang="en-GB" dirty="0">
                <a:solidFill>
                  <a:schemeClr val="tx2"/>
                </a:solidFill>
              </a:rPr>
              <a:t>Leadership Development</a:t>
            </a:r>
          </a:p>
        </p:txBody>
      </p:sp>
      <p:sp>
        <p:nvSpPr>
          <p:cNvPr id="7" name="Vertical Text Placeholder 6"/>
          <p:cNvSpPr>
            <a:spLocks noGrp="1"/>
          </p:cNvSpPr>
          <p:nvPr>
            <p:ph type="body" orient="vert" idx="1"/>
          </p:nvPr>
        </p:nvSpPr>
        <p:spPr/>
        <p:txBody>
          <a:bodyPr>
            <a:normAutofit/>
          </a:bodyPr>
          <a:lstStyle/>
          <a:p>
            <a:r>
              <a:rPr lang="en-GB" dirty="0"/>
              <a:t>50% of employers site LD as one of their top 3 priorities</a:t>
            </a:r>
          </a:p>
          <a:p>
            <a:r>
              <a:rPr lang="en-GB" dirty="0"/>
              <a:t>$14bn estimated annual spend in the USA</a:t>
            </a:r>
          </a:p>
          <a:p>
            <a:r>
              <a:rPr lang="en-GB" dirty="0"/>
              <a:t>$50bn estimated annual spend worldwide</a:t>
            </a:r>
          </a:p>
          <a:p>
            <a:r>
              <a:rPr lang="en-GB" dirty="0"/>
              <a:t>Takes the lions share of the organisational training budget </a:t>
            </a:r>
          </a:p>
        </p:txBody>
      </p:sp>
      <p:sp>
        <p:nvSpPr>
          <p:cNvPr id="4" name="Slide Number Placeholder 3"/>
          <p:cNvSpPr>
            <a:spLocks noGrp="1"/>
          </p:cNvSpPr>
          <p:nvPr>
            <p:ph type="sldNum" sz="quarter" idx="15"/>
          </p:nvPr>
        </p:nvSpPr>
        <p:spPr/>
        <p:txBody>
          <a:bodyPr/>
          <a:lstStyle/>
          <a:p>
            <a:fld id="{AC82685A-BD3A-4230-8D85-804689F67293}" type="slidenum">
              <a:rPr lang="en-GB" smtClean="0"/>
              <a:t>7</a:t>
            </a:fld>
            <a:endParaRPr lang="en-GB"/>
          </a:p>
        </p:txBody>
      </p:sp>
      <p:sp>
        <p:nvSpPr>
          <p:cNvPr id="3" name="Text Placeholder 2">
            <a:extLst>
              <a:ext uri="{FF2B5EF4-FFF2-40B4-BE49-F238E27FC236}">
                <a16:creationId xmlns:a16="http://schemas.microsoft.com/office/drawing/2014/main" id="{433BCBB5-BE2F-4632-A4D8-4F4823013772}"/>
              </a:ext>
            </a:extLst>
          </p:cNvPr>
          <p:cNvSpPr>
            <a:spLocks noGrp="1"/>
          </p:cNvSpPr>
          <p:nvPr>
            <p:ph type="body" idx="13"/>
          </p:nvPr>
        </p:nvSpPr>
        <p:spPr/>
        <p:txBody>
          <a:bodyPr/>
          <a:lstStyle/>
          <a:p>
            <a:pPr marL="0" indent="0">
              <a:buNone/>
            </a:pPr>
            <a:r>
              <a:rPr lang="en-GB" dirty="0"/>
              <a:t>The Business</a:t>
            </a:r>
          </a:p>
        </p:txBody>
      </p:sp>
    </p:spTree>
    <p:extLst>
      <p:ext uri="{BB962C8B-B14F-4D97-AF65-F5344CB8AC3E}">
        <p14:creationId xmlns:p14="http://schemas.microsoft.com/office/powerpoint/2010/main" val="650631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E2A871BA-BC1B-4992-A3CB-3F840A31025E}"/>
              </a:ext>
            </a:extLst>
          </p:cNvPr>
          <p:cNvSpPr>
            <a:spLocks noGrp="1"/>
          </p:cNvSpPr>
          <p:nvPr>
            <p:ph type="sldNum" sz="quarter" idx="15"/>
          </p:nvPr>
        </p:nvSpPr>
        <p:spPr/>
        <p:txBody>
          <a:bodyPr/>
          <a:lstStyle/>
          <a:p>
            <a:pPr>
              <a:defRPr/>
            </a:pPr>
            <a:fld id="{DFAEC5DD-68FC-4E9C-9587-DBB16356B9F7}" type="slidenum">
              <a:rPr lang="en-US" smtClean="0"/>
              <a:pPr>
                <a:defRPr/>
              </a:pPr>
              <a:t>8</a:t>
            </a:fld>
            <a:endParaRPr lang="en-US"/>
          </a:p>
        </p:txBody>
      </p:sp>
      <p:pic>
        <p:nvPicPr>
          <p:cNvPr id="4102" name="Picture 6">
            <a:extLst>
              <a:ext uri="{FF2B5EF4-FFF2-40B4-BE49-F238E27FC236}">
                <a16:creationId xmlns:a16="http://schemas.microsoft.com/office/drawing/2014/main" id="{F94BE8BD-A8A9-4F26-BAA4-CB54A21D8A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1720" y="548680"/>
            <a:ext cx="4464496" cy="47525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6275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2CAA77C1-7A1A-4496-A662-2D78871FD1B7}"/>
              </a:ext>
            </a:extLst>
          </p:cNvPr>
          <p:cNvSpPr>
            <a:spLocks noGrp="1"/>
          </p:cNvSpPr>
          <p:nvPr>
            <p:ph type="sldNum" sz="quarter" idx="15"/>
          </p:nvPr>
        </p:nvSpPr>
        <p:spPr/>
        <p:txBody>
          <a:bodyPr/>
          <a:lstStyle/>
          <a:p>
            <a:pPr>
              <a:defRPr/>
            </a:pPr>
            <a:fld id="{DFAEC5DD-68FC-4E9C-9587-DBB16356B9F7}" type="slidenum">
              <a:rPr lang="en-US" smtClean="0"/>
              <a:pPr>
                <a:defRPr/>
              </a:pPr>
              <a:t>9</a:t>
            </a:fld>
            <a:endParaRPr lang="en-US"/>
          </a:p>
        </p:txBody>
      </p:sp>
      <p:pic>
        <p:nvPicPr>
          <p:cNvPr id="6" name="Picture 5" descr="C:\Users\Deborah\Downloads\IMG_1657.JPG">
            <a:extLst>
              <a:ext uri="{FF2B5EF4-FFF2-40B4-BE49-F238E27FC236}">
                <a16:creationId xmlns:a16="http://schemas.microsoft.com/office/drawing/2014/main" id="{578C401F-D255-4462-8140-3DD68C36F4C4}"/>
              </a:ext>
            </a:extLst>
          </p:cNvPr>
          <p:cNvPicPr/>
          <p:nvPr/>
        </p:nvPicPr>
        <p:blipFill rotWithShape="1">
          <a:blip r:embed="rId2">
            <a:extLst>
              <a:ext uri="{28A0092B-C50C-407E-A947-70E740481C1C}">
                <a14:useLocalDpi xmlns:a14="http://schemas.microsoft.com/office/drawing/2010/main" val="0"/>
              </a:ext>
            </a:extLst>
          </a:blip>
          <a:srcRect t="24762" r="2283" b="15411"/>
          <a:stretch/>
        </p:blipFill>
        <p:spPr bwMode="auto">
          <a:xfrm>
            <a:off x="606388" y="476672"/>
            <a:ext cx="7931224" cy="5112568"/>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0181425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93776" y="-1"/>
            <a:ext cx="8229600" cy="1048351"/>
          </a:xfrm>
        </p:spPr>
        <p:txBody>
          <a:bodyPr/>
          <a:lstStyle/>
          <a:p>
            <a:pPr algn="l"/>
            <a:r>
              <a:rPr lang="en-GB" dirty="0">
                <a:solidFill>
                  <a:schemeClr val="tx2"/>
                </a:solidFill>
              </a:rPr>
              <a:t>Leadership Development</a:t>
            </a:r>
          </a:p>
        </p:txBody>
      </p:sp>
      <p:sp>
        <p:nvSpPr>
          <p:cNvPr id="7" name="Vertical Text Placeholder 6"/>
          <p:cNvSpPr>
            <a:spLocks noGrp="1"/>
          </p:cNvSpPr>
          <p:nvPr>
            <p:ph type="body" orient="vert" idx="1"/>
          </p:nvPr>
        </p:nvSpPr>
        <p:spPr>
          <a:xfrm>
            <a:off x="405345" y="1340768"/>
            <a:ext cx="8318832" cy="3930559"/>
          </a:xfrm>
        </p:spPr>
        <p:txBody>
          <a:bodyPr>
            <a:normAutofit fontScale="92500" lnSpcReduction="10000"/>
          </a:bodyPr>
          <a:lstStyle/>
          <a:p>
            <a:r>
              <a:rPr lang="en-GB" dirty="0"/>
              <a:t>Only 22% of workers strongly agree that the leadership of their organization has a clear direction for the organization.</a:t>
            </a:r>
          </a:p>
          <a:p>
            <a:r>
              <a:rPr lang="en-GB" dirty="0"/>
              <a:t>41% of employees strongly agree that they know what their organization stands for and what makes it different from competitors.</a:t>
            </a:r>
          </a:p>
          <a:p>
            <a:pPr marL="0" indent="0">
              <a:buNone/>
            </a:pPr>
            <a:r>
              <a:rPr lang="en-GB" dirty="0">
                <a:solidFill>
                  <a:srgbClr val="0070C0"/>
                </a:solidFill>
              </a:rPr>
              <a:t>Clifton, J, Harter. J. (2019) </a:t>
            </a:r>
            <a:r>
              <a:rPr lang="en-GB" i="1" dirty="0">
                <a:solidFill>
                  <a:srgbClr val="0070C0"/>
                </a:solidFill>
              </a:rPr>
              <a:t>It’s The Manager. </a:t>
            </a:r>
          </a:p>
          <a:p>
            <a:pPr marL="0" indent="0">
              <a:buNone/>
            </a:pPr>
            <a:r>
              <a:rPr lang="en-GB" dirty="0">
                <a:solidFill>
                  <a:srgbClr val="0070C0"/>
                </a:solidFill>
              </a:rPr>
              <a:t>New York: Gallup Press.</a:t>
            </a:r>
          </a:p>
          <a:p>
            <a:endParaRPr lang="en-GB" dirty="0"/>
          </a:p>
        </p:txBody>
      </p:sp>
      <p:sp>
        <p:nvSpPr>
          <p:cNvPr id="4" name="Slide Number Placeholder 3"/>
          <p:cNvSpPr>
            <a:spLocks noGrp="1"/>
          </p:cNvSpPr>
          <p:nvPr>
            <p:ph type="sldNum" sz="quarter" idx="15"/>
          </p:nvPr>
        </p:nvSpPr>
        <p:spPr/>
        <p:txBody>
          <a:bodyPr/>
          <a:lstStyle/>
          <a:p>
            <a:fld id="{AC82685A-BD3A-4230-8D85-804689F67293}" type="slidenum">
              <a:rPr lang="en-GB" smtClean="0"/>
              <a:t>10</a:t>
            </a:fld>
            <a:endParaRPr lang="en-GB"/>
          </a:p>
        </p:txBody>
      </p:sp>
      <p:sp>
        <p:nvSpPr>
          <p:cNvPr id="6" name="Text Placeholder 2">
            <a:extLst>
              <a:ext uri="{FF2B5EF4-FFF2-40B4-BE49-F238E27FC236}">
                <a16:creationId xmlns:a16="http://schemas.microsoft.com/office/drawing/2014/main" id="{314E47B5-ECEE-4426-9024-97D897C1BD0A}"/>
              </a:ext>
            </a:extLst>
          </p:cNvPr>
          <p:cNvSpPr txBox="1">
            <a:spLocks/>
          </p:cNvSpPr>
          <p:nvPr/>
        </p:nvSpPr>
        <p:spPr>
          <a:xfrm>
            <a:off x="406146" y="805005"/>
            <a:ext cx="8317230" cy="369741"/>
          </a:xfrm>
          <a:prstGeom prst="rect">
            <a:avLst/>
          </a:prstGeom>
          <a:solidFill>
            <a:schemeClr val="accent1"/>
          </a:solidFill>
        </p:spPr>
        <p:txBody>
          <a:bodyPr vert="horz" wrap="none" lIns="180000" tIns="72000" rIns="216000" bIns="45720" rtlCol="0" anchor="ctr">
            <a:noAutofit/>
          </a:bodyPr>
          <a:lstStyle>
            <a:lvl1pPr marL="342900" indent="-342900" algn="l" defTabSz="914400" rtl="0" eaLnBrk="1" latinLnBrk="0" hangingPunct="1">
              <a:spcBef>
                <a:spcPct val="20000"/>
              </a:spcBef>
              <a:buFont typeface="Arial" pitchFamily="34" charset="0"/>
              <a:buChar char="•"/>
              <a:defRPr sz="2800" b="1" kern="1200">
                <a:solidFill>
                  <a:schemeClr val="bg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dirty="0"/>
              <a:t>The Employees</a:t>
            </a:r>
          </a:p>
        </p:txBody>
      </p:sp>
    </p:spTree>
    <p:extLst>
      <p:ext uri="{BB962C8B-B14F-4D97-AF65-F5344CB8AC3E}">
        <p14:creationId xmlns:p14="http://schemas.microsoft.com/office/powerpoint/2010/main" val="34778604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93776" y="-1"/>
            <a:ext cx="8229600" cy="1048351"/>
          </a:xfrm>
        </p:spPr>
        <p:txBody>
          <a:bodyPr/>
          <a:lstStyle/>
          <a:p>
            <a:pPr algn="l"/>
            <a:r>
              <a:rPr lang="en-GB" dirty="0">
                <a:solidFill>
                  <a:schemeClr val="tx2"/>
                </a:solidFill>
              </a:rPr>
              <a:t>Leadership Development</a:t>
            </a:r>
          </a:p>
        </p:txBody>
      </p:sp>
      <p:sp>
        <p:nvSpPr>
          <p:cNvPr id="7" name="Vertical Text Placeholder 6"/>
          <p:cNvSpPr>
            <a:spLocks noGrp="1"/>
          </p:cNvSpPr>
          <p:nvPr>
            <p:ph type="body" orient="vert" idx="1"/>
          </p:nvPr>
        </p:nvSpPr>
        <p:spPr>
          <a:xfrm>
            <a:off x="367968" y="1048350"/>
            <a:ext cx="8318832" cy="3930559"/>
          </a:xfrm>
        </p:spPr>
        <p:txBody>
          <a:bodyPr>
            <a:normAutofit fontScale="85000" lnSpcReduction="20000"/>
          </a:bodyPr>
          <a:lstStyle/>
          <a:p>
            <a:r>
              <a:rPr lang="en-GB" dirty="0"/>
              <a:t>Only 22% of workers strongly agree that the leadership of their organization has a clear direction for the organization.</a:t>
            </a:r>
          </a:p>
          <a:p>
            <a:r>
              <a:rPr lang="en-GB" dirty="0"/>
              <a:t>2 Non-negotiable traits for leaders 1. Bring multiple teams together 2. Make great decisions.</a:t>
            </a:r>
          </a:p>
          <a:p>
            <a:r>
              <a:rPr lang="en-GB" dirty="0"/>
              <a:t>41% of employees strongly agree that they know what their organization stands for and what makes it different from competitors.</a:t>
            </a:r>
          </a:p>
          <a:p>
            <a:r>
              <a:rPr lang="en-GB" dirty="0"/>
              <a:t>Only 27%  strongly believe in their company’s values</a:t>
            </a:r>
          </a:p>
        </p:txBody>
      </p:sp>
      <p:sp>
        <p:nvSpPr>
          <p:cNvPr id="4" name="Slide Number Placeholder 3"/>
          <p:cNvSpPr>
            <a:spLocks noGrp="1"/>
          </p:cNvSpPr>
          <p:nvPr>
            <p:ph type="sldNum" sz="quarter" idx="15"/>
          </p:nvPr>
        </p:nvSpPr>
        <p:spPr/>
        <p:txBody>
          <a:bodyPr/>
          <a:lstStyle/>
          <a:p>
            <a:fld id="{AC82685A-BD3A-4230-8D85-804689F67293}" type="slidenum">
              <a:rPr lang="en-GB" smtClean="0"/>
              <a:t>11</a:t>
            </a:fld>
            <a:endParaRPr lang="en-GB"/>
          </a:p>
        </p:txBody>
      </p:sp>
    </p:spTree>
    <p:extLst>
      <p:ext uri="{BB962C8B-B14F-4D97-AF65-F5344CB8AC3E}">
        <p14:creationId xmlns:p14="http://schemas.microsoft.com/office/powerpoint/2010/main" val="30010052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93776" y="-1"/>
            <a:ext cx="8229600" cy="1048351"/>
          </a:xfrm>
        </p:spPr>
        <p:txBody>
          <a:bodyPr/>
          <a:lstStyle/>
          <a:p>
            <a:pPr algn="l"/>
            <a:r>
              <a:rPr lang="en-GB" dirty="0">
                <a:solidFill>
                  <a:schemeClr val="tx2"/>
                </a:solidFill>
              </a:rPr>
              <a:t>Leader v Manager </a:t>
            </a:r>
          </a:p>
        </p:txBody>
      </p:sp>
      <p:sp>
        <p:nvSpPr>
          <p:cNvPr id="7" name="Vertical Text Placeholder 6"/>
          <p:cNvSpPr>
            <a:spLocks noGrp="1"/>
          </p:cNvSpPr>
          <p:nvPr>
            <p:ph type="body" orient="vert" idx="1"/>
          </p:nvPr>
        </p:nvSpPr>
        <p:spPr>
          <a:xfrm>
            <a:off x="367968" y="1048350"/>
            <a:ext cx="8318832" cy="3930559"/>
          </a:xfrm>
        </p:spPr>
        <p:txBody>
          <a:bodyPr>
            <a:normAutofit/>
          </a:bodyPr>
          <a:lstStyle/>
          <a:p>
            <a:r>
              <a:rPr lang="en-GB" dirty="0"/>
              <a:t>In your groups brain storm the differences between a Manager and a Leader.</a:t>
            </a:r>
          </a:p>
        </p:txBody>
      </p:sp>
      <p:sp>
        <p:nvSpPr>
          <p:cNvPr id="4" name="Slide Number Placeholder 3"/>
          <p:cNvSpPr>
            <a:spLocks noGrp="1"/>
          </p:cNvSpPr>
          <p:nvPr>
            <p:ph type="sldNum" sz="quarter" idx="15"/>
          </p:nvPr>
        </p:nvSpPr>
        <p:spPr/>
        <p:txBody>
          <a:bodyPr/>
          <a:lstStyle/>
          <a:p>
            <a:fld id="{AC82685A-BD3A-4230-8D85-804689F67293}" type="slidenum">
              <a:rPr lang="en-GB" smtClean="0"/>
              <a:t>12</a:t>
            </a:fld>
            <a:endParaRPr lang="en-GB"/>
          </a:p>
        </p:txBody>
      </p:sp>
    </p:spTree>
    <p:extLst>
      <p:ext uri="{BB962C8B-B14F-4D97-AF65-F5344CB8AC3E}">
        <p14:creationId xmlns:p14="http://schemas.microsoft.com/office/powerpoint/2010/main" val="36356386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35036-764E-481A-8F5D-CAD3A90DE955}"/>
              </a:ext>
            </a:extLst>
          </p:cNvPr>
          <p:cNvSpPr>
            <a:spLocks noGrp="1"/>
          </p:cNvSpPr>
          <p:nvPr>
            <p:ph type="title"/>
          </p:nvPr>
        </p:nvSpPr>
        <p:spPr/>
        <p:txBody>
          <a:bodyPr/>
          <a:lstStyle/>
          <a:p>
            <a:endParaRPr lang="en-GB"/>
          </a:p>
        </p:txBody>
      </p:sp>
      <p:sp>
        <p:nvSpPr>
          <p:cNvPr id="3" name="Vertical Text Placeholder 2">
            <a:extLst>
              <a:ext uri="{FF2B5EF4-FFF2-40B4-BE49-F238E27FC236}">
                <a16:creationId xmlns:a16="http://schemas.microsoft.com/office/drawing/2014/main" id="{3F2C63B7-8AB1-4796-BA3D-1194DCF1A444}"/>
              </a:ext>
            </a:extLst>
          </p:cNvPr>
          <p:cNvSpPr>
            <a:spLocks noGrp="1"/>
          </p:cNvSpPr>
          <p:nvPr>
            <p:ph type="body" orient="vert" idx="1"/>
          </p:nvPr>
        </p:nvSpPr>
        <p:spPr/>
        <p:txBody>
          <a:bodyPr/>
          <a:lstStyle/>
          <a:p>
            <a:endParaRPr lang="en-GB" dirty="0"/>
          </a:p>
        </p:txBody>
      </p:sp>
      <p:sp>
        <p:nvSpPr>
          <p:cNvPr id="4" name="Vertical Text Placeholder 3">
            <a:extLst>
              <a:ext uri="{FF2B5EF4-FFF2-40B4-BE49-F238E27FC236}">
                <a16:creationId xmlns:a16="http://schemas.microsoft.com/office/drawing/2014/main" id="{A2D60D87-B6D1-4DE4-A518-737564FC8E67}"/>
              </a:ext>
            </a:extLst>
          </p:cNvPr>
          <p:cNvSpPr>
            <a:spLocks noGrp="1"/>
          </p:cNvSpPr>
          <p:nvPr>
            <p:ph type="body" orient="vert" idx="13"/>
          </p:nvPr>
        </p:nvSpPr>
        <p:spPr/>
        <p:txBody>
          <a:bodyPr/>
          <a:lstStyle/>
          <a:p>
            <a:endParaRPr lang="en-GB"/>
          </a:p>
        </p:txBody>
      </p:sp>
      <p:sp>
        <p:nvSpPr>
          <p:cNvPr id="5" name="Slide Number Placeholder 4">
            <a:extLst>
              <a:ext uri="{FF2B5EF4-FFF2-40B4-BE49-F238E27FC236}">
                <a16:creationId xmlns:a16="http://schemas.microsoft.com/office/drawing/2014/main" id="{B51382BF-9ED8-47FD-AC2E-295FDA8A4413}"/>
              </a:ext>
            </a:extLst>
          </p:cNvPr>
          <p:cNvSpPr>
            <a:spLocks noGrp="1"/>
          </p:cNvSpPr>
          <p:nvPr>
            <p:ph type="sldNum" sz="quarter" idx="15"/>
          </p:nvPr>
        </p:nvSpPr>
        <p:spPr/>
        <p:txBody>
          <a:bodyPr/>
          <a:lstStyle/>
          <a:p>
            <a:pPr>
              <a:defRPr/>
            </a:pPr>
            <a:fld id="{DFAEC5DD-68FC-4E9C-9587-DBB16356B9F7}" type="slidenum">
              <a:rPr lang="en-US" smtClean="0"/>
              <a:pPr>
                <a:defRPr/>
              </a:pPr>
              <a:t>13</a:t>
            </a:fld>
            <a:endParaRPr lang="en-US"/>
          </a:p>
        </p:txBody>
      </p:sp>
      <p:pic>
        <p:nvPicPr>
          <p:cNvPr id="7" name="Picture 6" descr="A close up of text on a white background&#10;&#10;Description automatically generated">
            <a:extLst>
              <a:ext uri="{FF2B5EF4-FFF2-40B4-BE49-F238E27FC236}">
                <a16:creationId xmlns:a16="http://schemas.microsoft.com/office/drawing/2014/main" id="{A752D881-93A6-4EEA-982B-0B1803B98F7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0079208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Vertical Text Placeholder 6"/>
          <p:cNvSpPr>
            <a:spLocks noGrp="1"/>
          </p:cNvSpPr>
          <p:nvPr>
            <p:ph type="body" orient="vert" idx="1"/>
          </p:nvPr>
        </p:nvSpPr>
        <p:spPr/>
        <p:txBody>
          <a:bodyPr>
            <a:normAutofit fontScale="92500" lnSpcReduction="20000"/>
          </a:bodyPr>
          <a:lstStyle/>
          <a:p>
            <a:r>
              <a:rPr lang="en-GB" dirty="0"/>
              <a:t>Culture has a direct impact on performance</a:t>
            </a:r>
          </a:p>
          <a:p>
            <a:r>
              <a:rPr lang="en-GB" dirty="0"/>
              <a:t>Ask yourself these questions about your culture:</a:t>
            </a:r>
          </a:p>
          <a:p>
            <a:pPr marL="514350" indent="-514350">
              <a:buAutoNum type="arabicPeriod"/>
            </a:pPr>
            <a:r>
              <a:rPr lang="en-GB" dirty="0"/>
              <a:t>How well do your purpose, brand and culture align?</a:t>
            </a:r>
          </a:p>
          <a:p>
            <a:pPr marL="514350" indent="-514350">
              <a:buAutoNum type="arabicPeriod"/>
            </a:pPr>
            <a:r>
              <a:rPr lang="en-GB" dirty="0"/>
              <a:t>How clear is your purpose to employees and customers?</a:t>
            </a:r>
          </a:p>
          <a:p>
            <a:pPr marL="514350" indent="-514350">
              <a:buAutoNum type="arabicPeriod"/>
            </a:pPr>
            <a:r>
              <a:rPr lang="en-GB" dirty="0"/>
              <a:t>Are your employees committed to your culture?</a:t>
            </a:r>
          </a:p>
          <a:p>
            <a:pPr marL="514350" indent="-514350">
              <a:buAutoNum type="arabicPeriod"/>
            </a:pPr>
            <a:endParaRPr lang="en-GB" dirty="0"/>
          </a:p>
        </p:txBody>
      </p:sp>
      <p:sp>
        <p:nvSpPr>
          <p:cNvPr id="8" name="Vertical Text Placeholder 7"/>
          <p:cNvSpPr>
            <a:spLocks noGrp="1"/>
          </p:cNvSpPr>
          <p:nvPr>
            <p:ph type="body" orient="vert" idx="13"/>
          </p:nvPr>
        </p:nvSpPr>
        <p:spPr>
          <a:xfrm>
            <a:off x="394887" y="809333"/>
            <a:ext cx="8317230" cy="531435"/>
          </a:xfrm>
        </p:spPr>
        <p:txBody>
          <a:bodyPr/>
          <a:lstStyle/>
          <a:p>
            <a:pPr marL="0" indent="0">
              <a:buNone/>
            </a:pPr>
            <a:r>
              <a:rPr lang="en-GB" dirty="0"/>
              <a:t>Culture</a:t>
            </a:r>
          </a:p>
        </p:txBody>
      </p:sp>
      <p:sp>
        <p:nvSpPr>
          <p:cNvPr id="4" name="Slide Number Placeholder 3"/>
          <p:cNvSpPr>
            <a:spLocks noGrp="1"/>
          </p:cNvSpPr>
          <p:nvPr>
            <p:ph type="sldNum" sz="quarter" idx="15"/>
          </p:nvPr>
        </p:nvSpPr>
        <p:spPr/>
        <p:txBody>
          <a:bodyPr/>
          <a:lstStyle/>
          <a:p>
            <a:fld id="{AC82685A-BD3A-4230-8D85-804689F67293}" type="slidenum">
              <a:rPr lang="en-GB" smtClean="0"/>
              <a:t>14</a:t>
            </a:fld>
            <a:endParaRPr lang="en-GB"/>
          </a:p>
        </p:txBody>
      </p:sp>
    </p:spTree>
    <p:extLst>
      <p:ext uri="{BB962C8B-B14F-4D97-AF65-F5344CB8AC3E}">
        <p14:creationId xmlns:p14="http://schemas.microsoft.com/office/powerpoint/2010/main" val="32640138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Vertical Text Placeholder 6"/>
          <p:cNvSpPr>
            <a:spLocks noGrp="1"/>
          </p:cNvSpPr>
          <p:nvPr>
            <p:ph type="body" orient="vert" idx="1"/>
          </p:nvPr>
        </p:nvSpPr>
        <p:spPr/>
        <p:txBody>
          <a:bodyPr>
            <a:normAutofit fontScale="92500" lnSpcReduction="10000"/>
          </a:bodyPr>
          <a:lstStyle/>
          <a:p>
            <a:r>
              <a:rPr lang="en-GB" dirty="0"/>
              <a:t>Symptoms of a broken culture:</a:t>
            </a:r>
          </a:p>
          <a:p>
            <a:pPr>
              <a:buFontTx/>
              <a:buChar char="-"/>
            </a:pPr>
            <a:r>
              <a:rPr lang="en-GB" dirty="0"/>
              <a:t>The inability to attract world-class talent</a:t>
            </a:r>
          </a:p>
          <a:p>
            <a:pPr>
              <a:buFontTx/>
              <a:buChar char="-"/>
            </a:pPr>
            <a:r>
              <a:rPr lang="en-GB" dirty="0"/>
              <a:t>Difficulty in maximizing organic growth based on customer-employee interactions.</a:t>
            </a:r>
          </a:p>
          <a:p>
            <a:pPr>
              <a:buFontTx/>
              <a:buChar char="-"/>
            </a:pPr>
            <a:r>
              <a:rPr lang="en-GB" dirty="0"/>
              <a:t>Leadership initiatives don’t go anywhere.</a:t>
            </a:r>
          </a:p>
          <a:p>
            <a:pPr>
              <a:buFontTx/>
              <a:buChar char="-"/>
            </a:pPr>
            <a:r>
              <a:rPr lang="en-GB" dirty="0"/>
              <a:t>Lack of agility in responding to customer needs</a:t>
            </a:r>
          </a:p>
          <a:p>
            <a:pPr>
              <a:buFontTx/>
              <a:buChar char="-"/>
            </a:pPr>
            <a:r>
              <a:rPr lang="en-GB" dirty="0"/>
              <a:t>Loss of best performers to top brands</a:t>
            </a:r>
          </a:p>
        </p:txBody>
      </p:sp>
      <p:sp>
        <p:nvSpPr>
          <p:cNvPr id="8" name="Vertical Text Placeholder 7"/>
          <p:cNvSpPr>
            <a:spLocks noGrp="1"/>
          </p:cNvSpPr>
          <p:nvPr>
            <p:ph type="body" orient="vert" idx="13"/>
          </p:nvPr>
        </p:nvSpPr>
        <p:spPr>
          <a:xfrm>
            <a:off x="406146" y="722933"/>
            <a:ext cx="8317230" cy="617835"/>
          </a:xfrm>
        </p:spPr>
        <p:txBody>
          <a:bodyPr/>
          <a:lstStyle/>
          <a:p>
            <a:pPr marL="0" indent="0">
              <a:buNone/>
            </a:pPr>
            <a:r>
              <a:rPr lang="en-GB" dirty="0"/>
              <a:t>Culture</a:t>
            </a:r>
          </a:p>
        </p:txBody>
      </p:sp>
      <p:sp>
        <p:nvSpPr>
          <p:cNvPr id="4" name="Slide Number Placeholder 3"/>
          <p:cNvSpPr>
            <a:spLocks noGrp="1"/>
          </p:cNvSpPr>
          <p:nvPr>
            <p:ph type="sldNum" sz="quarter" idx="15"/>
          </p:nvPr>
        </p:nvSpPr>
        <p:spPr/>
        <p:txBody>
          <a:bodyPr/>
          <a:lstStyle/>
          <a:p>
            <a:fld id="{AC82685A-BD3A-4230-8D85-804689F67293}" type="slidenum">
              <a:rPr lang="en-GB" smtClean="0"/>
              <a:t>15</a:t>
            </a:fld>
            <a:endParaRPr lang="en-GB"/>
          </a:p>
        </p:txBody>
      </p:sp>
    </p:spTree>
    <p:extLst>
      <p:ext uri="{BB962C8B-B14F-4D97-AF65-F5344CB8AC3E}">
        <p14:creationId xmlns:p14="http://schemas.microsoft.com/office/powerpoint/2010/main" val="3899464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17C47949-223A-4B12-A1E1-45085551FC46}"/>
              </a:ext>
            </a:extLst>
          </p:cNvPr>
          <p:cNvSpPr>
            <a:spLocks noGrp="1"/>
          </p:cNvSpPr>
          <p:nvPr>
            <p:ph type="sldNum" sz="quarter" idx="15"/>
          </p:nvPr>
        </p:nvSpPr>
        <p:spPr/>
        <p:txBody>
          <a:bodyPr/>
          <a:lstStyle/>
          <a:p>
            <a:pPr>
              <a:defRPr/>
            </a:pPr>
            <a:fld id="{DFAEC5DD-68FC-4E9C-9587-DBB16356B9F7}" type="slidenum">
              <a:rPr lang="en-US" smtClean="0"/>
              <a:pPr>
                <a:defRPr/>
              </a:pPr>
              <a:t>16</a:t>
            </a:fld>
            <a:endParaRPr lang="en-US"/>
          </a:p>
        </p:txBody>
      </p:sp>
      <p:pic>
        <p:nvPicPr>
          <p:cNvPr id="6" name="Picture 5">
            <a:extLst>
              <a:ext uri="{FF2B5EF4-FFF2-40B4-BE49-F238E27FC236}">
                <a16:creationId xmlns:a16="http://schemas.microsoft.com/office/drawing/2014/main" id="{805720ED-0BD2-4DDA-B684-DBFEE5C8B693}"/>
              </a:ext>
            </a:extLst>
          </p:cNvPr>
          <p:cNvPicPr>
            <a:picLocks noChangeAspect="1"/>
          </p:cNvPicPr>
          <p:nvPr/>
        </p:nvPicPr>
        <p:blipFill rotWithShape="1">
          <a:blip r:embed="rId3"/>
          <a:srcRect l="6469" t="20586" r="43300" b="21987"/>
          <a:stretch/>
        </p:blipFill>
        <p:spPr>
          <a:xfrm>
            <a:off x="1840868" y="859602"/>
            <a:ext cx="6480720" cy="4896544"/>
          </a:xfrm>
          <a:prstGeom prst="rect">
            <a:avLst/>
          </a:prstGeom>
        </p:spPr>
      </p:pic>
      <p:sp>
        <p:nvSpPr>
          <p:cNvPr id="7" name="TextBox 6">
            <a:extLst>
              <a:ext uri="{FF2B5EF4-FFF2-40B4-BE49-F238E27FC236}">
                <a16:creationId xmlns:a16="http://schemas.microsoft.com/office/drawing/2014/main" id="{C5409C67-4BF7-4D0D-8512-9508CDEF85E2}"/>
              </a:ext>
            </a:extLst>
          </p:cNvPr>
          <p:cNvSpPr txBox="1"/>
          <p:nvPr/>
        </p:nvSpPr>
        <p:spPr>
          <a:xfrm>
            <a:off x="1075503" y="459492"/>
            <a:ext cx="5364596" cy="400110"/>
          </a:xfrm>
          <a:prstGeom prst="rect">
            <a:avLst/>
          </a:prstGeom>
          <a:noFill/>
        </p:spPr>
        <p:txBody>
          <a:bodyPr wrap="square" rtlCol="0">
            <a:spAutoFit/>
          </a:bodyPr>
          <a:lstStyle/>
          <a:p>
            <a:r>
              <a:rPr lang="en-GB" sz="2000" b="1" dirty="0"/>
              <a:t>Patty McCord, “Netflix” Book</a:t>
            </a:r>
          </a:p>
        </p:txBody>
      </p:sp>
    </p:spTree>
    <p:extLst>
      <p:ext uri="{BB962C8B-B14F-4D97-AF65-F5344CB8AC3E}">
        <p14:creationId xmlns:p14="http://schemas.microsoft.com/office/powerpoint/2010/main" val="10784023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DCE6813-F9F2-4625-A586-E995108F15EF}"/>
              </a:ext>
            </a:extLst>
          </p:cNvPr>
          <p:cNvSpPr>
            <a:spLocks noGrp="1"/>
          </p:cNvSpPr>
          <p:nvPr>
            <p:ph type="sldNum" sz="quarter" idx="15"/>
          </p:nvPr>
        </p:nvSpPr>
        <p:spPr/>
        <p:txBody>
          <a:bodyPr/>
          <a:lstStyle/>
          <a:p>
            <a:pPr>
              <a:defRPr/>
            </a:pPr>
            <a:fld id="{DFAEC5DD-68FC-4E9C-9587-DBB16356B9F7}" type="slidenum">
              <a:rPr lang="en-US" smtClean="0"/>
              <a:pPr>
                <a:defRPr/>
              </a:pPr>
              <a:t>17</a:t>
            </a:fld>
            <a:endParaRPr lang="en-US"/>
          </a:p>
        </p:txBody>
      </p:sp>
      <p:graphicFrame>
        <p:nvGraphicFramePr>
          <p:cNvPr id="7" name="Table 6">
            <a:extLst>
              <a:ext uri="{FF2B5EF4-FFF2-40B4-BE49-F238E27FC236}">
                <a16:creationId xmlns:a16="http://schemas.microsoft.com/office/drawing/2014/main" id="{0AB7EFF2-5CB3-4A6E-A6F8-E7128FC52124}"/>
              </a:ext>
            </a:extLst>
          </p:cNvPr>
          <p:cNvGraphicFramePr>
            <a:graphicFrameLocks noGrp="1"/>
          </p:cNvGraphicFramePr>
          <p:nvPr>
            <p:extLst>
              <p:ext uri="{D42A27DB-BD31-4B8C-83A1-F6EECF244321}">
                <p14:modId xmlns:p14="http://schemas.microsoft.com/office/powerpoint/2010/main" val="660410178"/>
              </p:ext>
            </p:extLst>
          </p:nvPr>
        </p:nvGraphicFramePr>
        <p:xfrm>
          <a:off x="1331640" y="154132"/>
          <a:ext cx="6624736" cy="548640"/>
        </p:xfrm>
        <a:graphic>
          <a:graphicData uri="http://schemas.openxmlformats.org/drawingml/2006/table">
            <a:tbl>
              <a:tblPr firstRow="1" firstCol="1" bandRow="1">
                <a:tableStyleId>{5C22544A-7EE6-4342-B048-85BDC9FD1C3A}</a:tableStyleId>
              </a:tblPr>
              <a:tblGrid>
                <a:gridCol w="6624736">
                  <a:extLst>
                    <a:ext uri="{9D8B030D-6E8A-4147-A177-3AD203B41FA5}">
                      <a16:colId xmlns:a16="http://schemas.microsoft.com/office/drawing/2014/main" val="3721504745"/>
                    </a:ext>
                  </a:extLst>
                </a:gridCol>
              </a:tblGrid>
              <a:tr h="466555">
                <a:tc>
                  <a:txBody>
                    <a:bodyPr/>
                    <a:lstStyle/>
                    <a:p>
                      <a:r>
                        <a:rPr lang="en-US" sz="1800" dirty="0">
                          <a:effectLst/>
                        </a:rPr>
                        <a:t>MULLINS, L,J.(2019) </a:t>
                      </a:r>
                      <a:r>
                        <a:rPr lang="en-US" sz="1800" dirty="0" err="1">
                          <a:effectLst/>
                        </a:rPr>
                        <a:t>Organisational</a:t>
                      </a:r>
                      <a:r>
                        <a:rPr lang="en-US" sz="1800" dirty="0">
                          <a:effectLst/>
                        </a:rPr>
                        <a:t> </a:t>
                      </a:r>
                      <a:r>
                        <a:rPr lang="en-US" sz="1800" dirty="0" err="1">
                          <a:effectLst/>
                        </a:rPr>
                        <a:t>Behaviour</a:t>
                      </a:r>
                      <a:r>
                        <a:rPr lang="en-US" sz="1800" dirty="0">
                          <a:effectLst/>
                        </a:rPr>
                        <a:t> in the Workplace 12</a:t>
                      </a:r>
                      <a:r>
                        <a:rPr lang="en-US" sz="1800" baseline="30000" dirty="0">
                          <a:effectLst/>
                        </a:rPr>
                        <a:t>th</a:t>
                      </a:r>
                      <a:r>
                        <a:rPr lang="en-US" sz="1800" dirty="0">
                          <a:effectLst/>
                        </a:rPr>
                        <a:t> ed. New York: Pearson.     Page 27</a:t>
                      </a:r>
                      <a:endParaRPr lang="en-GB" sz="1800" dirty="0">
                        <a:effectLst/>
                        <a:latin typeface="Times New Roman" panose="02020603050405020304" pitchFamily="18" charset="0"/>
                      </a:endParaRPr>
                    </a:p>
                  </a:txBody>
                  <a:tcPr marL="68580" marR="68580" marT="0" marB="0"/>
                </a:tc>
                <a:extLst>
                  <a:ext uri="{0D108BD9-81ED-4DB2-BD59-A6C34878D82A}">
                    <a16:rowId xmlns:a16="http://schemas.microsoft.com/office/drawing/2014/main" val="3342947002"/>
                  </a:ext>
                </a:extLst>
              </a:tr>
            </a:tbl>
          </a:graphicData>
        </a:graphic>
      </p:graphicFrame>
      <p:pic>
        <p:nvPicPr>
          <p:cNvPr id="8" name="Picture 7" descr="C:\Users\Deborah\Downloads\IMG_1656.JPG">
            <a:extLst>
              <a:ext uri="{FF2B5EF4-FFF2-40B4-BE49-F238E27FC236}">
                <a16:creationId xmlns:a16="http://schemas.microsoft.com/office/drawing/2014/main" id="{3E3DA3AB-02D8-41B8-B690-56596B2BC09B}"/>
              </a:ext>
            </a:extLst>
          </p:cNvPr>
          <p:cNvPicPr/>
          <p:nvPr/>
        </p:nvPicPr>
        <p:blipFill rotWithShape="1">
          <a:blip r:embed="rId2">
            <a:extLst>
              <a:ext uri="{28A0092B-C50C-407E-A947-70E740481C1C}">
                <a14:useLocalDpi xmlns:a14="http://schemas.microsoft.com/office/drawing/2010/main" val="0"/>
              </a:ext>
            </a:extLst>
          </a:blip>
          <a:srcRect l="7313" t="20162" b="8050"/>
          <a:stretch/>
        </p:blipFill>
        <p:spPr bwMode="auto">
          <a:xfrm>
            <a:off x="251520" y="836712"/>
            <a:ext cx="8712968" cy="4896544"/>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0561690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l"/>
            <a:r>
              <a:rPr lang="en-GB" dirty="0">
                <a:solidFill>
                  <a:schemeClr val="tx2"/>
                </a:solidFill>
              </a:rPr>
              <a:t>Leadership Development</a:t>
            </a:r>
          </a:p>
        </p:txBody>
      </p:sp>
      <p:sp>
        <p:nvSpPr>
          <p:cNvPr id="7" name="Vertical Text Placeholder 6"/>
          <p:cNvSpPr>
            <a:spLocks noGrp="1"/>
          </p:cNvSpPr>
          <p:nvPr>
            <p:ph type="body" orient="vert" idx="1"/>
          </p:nvPr>
        </p:nvSpPr>
        <p:spPr/>
        <p:txBody>
          <a:bodyPr>
            <a:normAutofit/>
          </a:bodyPr>
          <a:lstStyle/>
          <a:p>
            <a:r>
              <a:rPr lang="en-GB" dirty="0"/>
              <a:t>Number of recent high profile leadership failures</a:t>
            </a:r>
          </a:p>
          <a:p>
            <a:r>
              <a:rPr lang="en-GB" dirty="0"/>
              <a:t>Economic problems in 2008 in a large part blamed on failed leadership</a:t>
            </a:r>
          </a:p>
          <a:p>
            <a:r>
              <a:rPr lang="en-GB" dirty="0"/>
              <a:t>Followers trust is diminishing</a:t>
            </a:r>
          </a:p>
        </p:txBody>
      </p:sp>
      <p:sp>
        <p:nvSpPr>
          <p:cNvPr id="8" name="Vertical Text Placeholder 7"/>
          <p:cNvSpPr>
            <a:spLocks noGrp="1"/>
          </p:cNvSpPr>
          <p:nvPr>
            <p:ph type="body" orient="vert" idx="13"/>
          </p:nvPr>
        </p:nvSpPr>
        <p:spPr/>
        <p:txBody>
          <a:bodyPr/>
          <a:lstStyle/>
          <a:p>
            <a:pPr marL="0" indent="0">
              <a:buNone/>
            </a:pPr>
            <a:r>
              <a:rPr lang="en-GB" dirty="0"/>
              <a:t>Yet…..</a:t>
            </a:r>
          </a:p>
        </p:txBody>
      </p:sp>
      <p:sp>
        <p:nvSpPr>
          <p:cNvPr id="4" name="Slide Number Placeholder 3"/>
          <p:cNvSpPr>
            <a:spLocks noGrp="1"/>
          </p:cNvSpPr>
          <p:nvPr>
            <p:ph type="sldNum" sz="quarter" idx="15"/>
          </p:nvPr>
        </p:nvSpPr>
        <p:spPr/>
        <p:txBody>
          <a:bodyPr/>
          <a:lstStyle/>
          <a:p>
            <a:fld id="{AC82685A-BD3A-4230-8D85-804689F67293}" type="slidenum">
              <a:rPr lang="en-GB" smtClean="0"/>
              <a:t>18</a:t>
            </a:fld>
            <a:endParaRPr lang="en-GB"/>
          </a:p>
        </p:txBody>
      </p:sp>
    </p:spTree>
    <p:extLst>
      <p:ext uri="{BB962C8B-B14F-4D97-AF65-F5344CB8AC3E}">
        <p14:creationId xmlns:p14="http://schemas.microsoft.com/office/powerpoint/2010/main" val="9727090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Vertical Text Placeholder 6"/>
          <p:cNvSpPr>
            <a:spLocks noGrp="1"/>
          </p:cNvSpPr>
          <p:nvPr>
            <p:ph type="body" orient="vert" idx="1"/>
          </p:nvPr>
        </p:nvSpPr>
        <p:spPr/>
        <p:txBody>
          <a:bodyPr>
            <a:normAutofit/>
          </a:bodyPr>
          <a:lstStyle/>
          <a:p>
            <a:r>
              <a:rPr lang="en-GB" dirty="0"/>
              <a:t>Discussion Point:</a:t>
            </a:r>
          </a:p>
          <a:p>
            <a:pPr marL="0" indent="0">
              <a:buNone/>
            </a:pPr>
            <a:endParaRPr lang="en-GB" dirty="0"/>
          </a:p>
          <a:p>
            <a:pPr marL="0" indent="0">
              <a:buNone/>
            </a:pPr>
            <a:r>
              <a:rPr lang="en-GB" sz="4000" dirty="0"/>
              <a:t>What recent examples of leadership failures can you think of?</a:t>
            </a:r>
          </a:p>
        </p:txBody>
      </p:sp>
      <p:sp>
        <p:nvSpPr>
          <p:cNvPr id="4" name="Slide Number Placeholder 3"/>
          <p:cNvSpPr>
            <a:spLocks noGrp="1"/>
          </p:cNvSpPr>
          <p:nvPr>
            <p:ph type="sldNum" sz="quarter" idx="15"/>
          </p:nvPr>
        </p:nvSpPr>
        <p:spPr/>
        <p:txBody>
          <a:bodyPr/>
          <a:lstStyle/>
          <a:p>
            <a:fld id="{AC82685A-BD3A-4230-8D85-804689F67293}" type="slidenum">
              <a:rPr lang="en-GB" smtClean="0"/>
              <a:t>19</a:t>
            </a:fld>
            <a:endParaRPr lang="en-GB"/>
          </a:p>
        </p:txBody>
      </p:sp>
      <p:sp>
        <p:nvSpPr>
          <p:cNvPr id="3" name="Text Placeholder 2">
            <a:extLst>
              <a:ext uri="{FF2B5EF4-FFF2-40B4-BE49-F238E27FC236}">
                <a16:creationId xmlns:a16="http://schemas.microsoft.com/office/drawing/2014/main" id="{96E4D5AE-7C8B-40DB-B188-AC7149E98DA0}"/>
              </a:ext>
            </a:extLst>
          </p:cNvPr>
          <p:cNvSpPr>
            <a:spLocks noGrp="1"/>
          </p:cNvSpPr>
          <p:nvPr>
            <p:ph type="body" idx="13"/>
          </p:nvPr>
        </p:nvSpPr>
        <p:spPr/>
        <p:txBody>
          <a:bodyPr/>
          <a:lstStyle/>
          <a:p>
            <a:pPr marL="0" indent="0">
              <a:buNone/>
            </a:pPr>
            <a:r>
              <a:rPr lang="en-GB" dirty="0"/>
              <a:t>Leadership Development</a:t>
            </a:r>
          </a:p>
        </p:txBody>
      </p:sp>
    </p:spTree>
    <p:extLst>
      <p:ext uri="{BB962C8B-B14F-4D97-AF65-F5344CB8AC3E}">
        <p14:creationId xmlns:p14="http://schemas.microsoft.com/office/powerpoint/2010/main" val="33894621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l"/>
            <a:r>
              <a:rPr lang="en-GB" dirty="0">
                <a:solidFill>
                  <a:schemeClr val="tx2"/>
                </a:solidFill>
              </a:rPr>
              <a:t>Leadership Development</a:t>
            </a:r>
          </a:p>
        </p:txBody>
      </p:sp>
      <p:sp>
        <p:nvSpPr>
          <p:cNvPr id="7" name="Vertical Text Placeholder 6"/>
          <p:cNvSpPr>
            <a:spLocks noGrp="1"/>
          </p:cNvSpPr>
          <p:nvPr>
            <p:ph type="body" orient="vert" idx="1"/>
          </p:nvPr>
        </p:nvSpPr>
        <p:spPr/>
        <p:txBody>
          <a:bodyPr>
            <a:normAutofit/>
          </a:bodyPr>
          <a:lstStyle/>
          <a:p>
            <a:pPr marL="0" indent="0">
              <a:buNone/>
            </a:pPr>
            <a:r>
              <a:rPr lang="en-GB" dirty="0"/>
              <a:t>There is a wealth of evidence that leadership is important to organisational success, billions is being spent on developing leaders but we are far from seeing better leaders in practice.</a:t>
            </a:r>
          </a:p>
          <a:p>
            <a:r>
              <a:rPr lang="en-GB" dirty="0"/>
              <a:t>Why do you think this is?</a:t>
            </a:r>
          </a:p>
        </p:txBody>
      </p:sp>
      <p:sp>
        <p:nvSpPr>
          <p:cNvPr id="8" name="Vertical Text Placeholder 7"/>
          <p:cNvSpPr>
            <a:spLocks noGrp="1"/>
          </p:cNvSpPr>
          <p:nvPr>
            <p:ph type="body" orient="vert" idx="13"/>
          </p:nvPr>
        </p:nvSpPr>
        <p:spPr/>
        <p:txBody>
          <a:bodyPr/>
          <a:lstStyle/>
          <a:p>
            <a:pPr marL="0" indent="0">
              <a:buNone/>
            </a:pPr>
            <a:r>
              <a:rPr lang="en-GB" dirty="0"/>
              <a:t>What is going wrong?</a:t>
            </a:r>
          </a:p>
        </p:txBody>
      </p:sp>
      <p:sp>
        <p:nvSpPr>
          <p:cNvPr id="4" name="Slide Number Placeholder 3"/>
          <p:cNvSpPr>
            <a:spLocks noGrp="1"/>
          </p:cNvSpPr>
          <p:nvPr>
            <p:ph type="sldNum" sz="quarter" idx="15"/>
          </p:nvPr>
        </p:nvSpPr>
        <p:spPr/>
        <p:txBody>
          <a:bodyPr/>
          <a:lstStyle/>
          <a:p>
            <a:fld id="{AC82685A-BD3A-4230-8D85-804689F67293}" type="slidenum">
              <a:rPr lang="en-GB" smtClean="0"/>
              <a:t>20</a:t>
            </a:fld>
            <a:endParaRPr lang="en-GB"/>
          </a:p>
        </p:txBody>
      </p:sp>
    </p:spTree>
    <p:extLst>
      <p:ext uri="{BB962C8B-B14F-4D97-AF65-F5344CB8AC3E}">
        <p14:creationId xmlns:p14="http://schemas.microsoft.com/office/powerpoint/2010/main" val="31544856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44623"/>
            <a:ext cx="8229600" cy="1227443"/>
          </a:xfrm>
        </p:spPr>
        <p:txBody>
          <a:bodyPr/>
          <a:lstStyle/>
          <a:p>
            <a:r>
              <a:rPr lang="en-GB" dirty="0"/>
              <a:t>Leadership Development</a:t>
            </a:r>
          </a:p>
        </p:txBody>
      </p:sp>
      <p:sp>
        <p:nvSpPr>
          <p:cNvPr id="3" name="Vertical Text Placeholder 2"/>
          <p:cNvSpPr>
            <a:spLocks noGrp="1"/>
          </p:cNvSpPr>
          <p:nvPr>
            <p:ph type="body" orient="vert" idx="1"/>
          </p:nvPr>
        </p:nvSpPr>
        <p:spPr>
          <a:xfrm>
            <a:off x="405584" y="1368296"/>
            <a:ext cx="8318832" cy="4220944"/>
          </a:xfrm>
        </p:spPr>
        <p:txBody>
          <a:bodyPr>
            <a:normAutofit fontScale="92500" lnSpcReduction="10000"/>
          </a:bodyPr>
          <a:lstStyle/>
          <a:p>
            <a:r>
              <a:rPr lang="en-GB" dirty="0"/>
              <a:t>Focus</a:t>
            </a:r>
          </a:p>
          <a:p>
            <a:pPr lvl="1"/>
            <a:r>
              <a:rPr lang="en-GB" dirty="0"/>
              <a:t>Who or what are we developing: leaders or leadership?</a:t>
            </a:r>
          </a:p>
          <a:p>
            <a:pPr lvl="1"/>
            <a:r>
              <a:rPr lang="en-GB" dirty="0"/>
              <a:t>What is being learned: new paradigm or traditional theories on leaders and leadership?</a:t>
            </a:r>
          </a:p>
          <a:p>
            <a:pPr lvl="1"/>
            <a:r>
              <a:rPr lang="en-GB" dirty="0"/>
              <a:t>What methods are being used: learning, training or development?</a:t>
            </a:r>
          </a:p>
          <a:p>
            <a:r>
              <a:rPr lang="en-GB" dirty="0"/>
              <a:t>The quality of the learning needs analysis.</a:t>
            </a:r>
          </a:p>
          <a:p>
            <a:r>
              <a:rPr lang="en-GB" dirty="0"/>
              <a:t>The quality of the learning needs evaluation</a:t>
            </a:r>
          </a:p>
          <a:p>
            <a:pPr marL="0" indent="0">
              <a:buNone/>
            </a:pPr>
            <a:endParaRPr lang="en-GB" dirty="0"/>
          </a:p>
          <a:p>
            <a:endParaRPr lang="en-GB" dirty="0"/>
          </a:p>
        </p:txBody>
      </p:sp>
      <p:sp>
        <p:nvSpPr>
          <p:cNvPr id="4" name="Vertical Text Placeholder 3"/>
          <p:cNvSpPr>
            <a:spLocks noGrp="1"/>
          </p:cNvSpPr>
          <p:nvPr>
            <p:ph type="body" orient="vert" idx="13"/>
          </p:nvPr>
        </p:nvSpPr>
        <p:spPr>
          <a:xfrm>
            <a:off x="406146" y="991666"/>
            <a:ext cx="8317230" cy="397057"/>
          </a:xfrm>
        </p:spPr>
        <p:txBody>
          <a:bodyPr/>
          <a:lstStyle/>
          <a:p>
            <a:pPr marL="0" indent="0">
              <a:buNone/>
            </a:pPr>
            <a:r>
              <a:rPr lang="en-GB" sz="2400" dirty="0"/>
              <a:t>Some potential issues</a:t>
            </a:r>
          </a:p>
        </p:txBody>
      </p:sp>
      <p:sp>
        <p:nvSpPr>
          <p:cNvPr id="5" name="Slide Number Placeholder 4"/>
          <p:cNvSpPr>
            <a:spLocks noGrp="1"/>
          </p:cNvSpPr>
          <p:nvPr>
            <p:ph type="sldNum" sz="quarter" idx="15"/>
          </p:nvPr>
        </p:nvSpPr>
        <p:spPr/>
        <p:txBody>
          <a:bodyPr/>
          <a:lstStyle/>
          <a:p>
            <a:pPr>
              <a:defRPr/>
            </a:pPr>
            <a:fld id="{DFAEC5DD-68FC-4E9C-9587-DBB16356B9F7}" type="slidenum">
              <a:rPr lang="en-US" smtClean="0"/>
              <a:pPr>
                <a:defRPr/>
              </a:pPr>
              <a:t>21</a:t>
            </a:fld>
            <a:endParaRPr lang="en-US"/>
          </a:p>
        </p:txBody>
      </p:sp>
    </p:spTree>
    <p:extLst>
      <p:ext uri="{BB962C8B-B14F-4D97-AF65-F5344CB8AC3E}">
        <p14:creationId xmlns:p14="http://schemas.microsoft.com/office/powerpoint/2010/main" val="5152594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44623"/>
            <a:ext cx="8229600" cy="1227443"/>
          </a:xfrm>
        </p:spPr>
        <p:txBody>
          <a:bodyPr/>
          <a:lstStyle/>
          <a:p>
            <a:r>
              <a:rPr lang="en-GB" dirty="0"/>
              <a:t>Leadership Development</a:t>
            </a:r>
          </a:p>
        </p:txBody>
      </p:sp>
      <p:sp>
        <p:nvSpPr>
          <p:cNvPr id="3" name="Vertical Text Placeholder 2"/>
          <p:cNvSpPr>
            <a:spLocks noGrp="1"/>
          </p:cNvSpPr>
          <p:nvPr>
            <p:ph type="body" orient="vert" idx="1"/>
          </p:nvPr>
        </p:nvSpPr>
        <p:spPr>
          <a:xfrm>
            <a:off x="405584" y="1368296"/>
            <a:ext cx="8318832" cy="4220944"/>
          </a:xfrm>
        </p:spPr>
        <p:txBody>
          <a:bodyPr>
            <a:normAutofit fontScale="85000" lnSpcReduction="10000"/>
          </a:bodyPr>
          <a:lstStyle/>
          <a:p>
            <a:r>
              <a:rPr lang="en-GB" dirty="0"/>
              <a:t>Form groups based on the type of organisation you work in e.g.</a:t>
            </a:r>
          </a:p>
          <a:p>
            <a:pPr lvl="2"/>
            <a:r>
              <a:rPr lang="en-GB" dirty="0"/>
              <a:t>SME</a:t>
            </a:r>
          </a:p>
          <a:p>
            <a:pPr lvl="2"/>
            <a:r>
              <a:rPr lang="en-GB" dirty="0"/>
              <a:t>Large Private</a:t>
            </a:r>
          </a:p>
          <a:p>
            <a:pPr lvl="2"/>
            <a:r>
              <a:rPr lang="en-GB" dirty="0"/>
              <a:t>Public Sector</a:t>
            </a:r>
          </a:p>
          <a:p>
            <a:pPr lvl="2"/>
            <a:r>
              <a:rPr lang="en-GB" dirty="0"/>
              <a:t>Third Sector</a:t>
            </a:r>
          </a:p>
          <a:p>
            <a:pPr lvl="2"/>
            <a:r>
              <a:rPr lang="en-GB" dirty="0"/>
              <a:t>Retail</a:t>
            </a:r>
          </a:p>
          <a:p>
            <a:pPr lvl="2"/>
            <a:endParaRPr lang="en-GB" dirty="0"/>
          </a:p>
          <a:p>
            <a:r>
              <a:rPr lang="en-GB" dirty="0"/>
              <a:t>Evaluate the methods used to develop leaders within your organisations.  Do you think the issues identified are relevant to your examples?</a:t>
            </a:r>
          </a:p>
          <a:p>
            <a:endParaRPr lang="en-GB" dirty="0"/>
          </a:p>
        </p:txBody>
      </p:sp>
      <p:sp>
        <p:nvSpPr>
          <p:cNvPr id="4" name="Vertical Text Placeholder 3"/>
          <p:cNvSpPr>
            <a:spLocks noGrp="1"/>
          </p:cNvSpPr>
          <p:nvPr>
            <p:ph type="body" orient="vert" idx="13"/>
          </p:nvPr>
        </p:nvSpPr>
        <p:spPr>
          <a:xfrm>
            <a:off x="406146" y="991666"/>
            <a:ext cx="8317230" cy="397057"/>
          </a:xfrm>
        </p:spPr>
        <p:txBody>
          <a:bodyPr/>
          <a:lstStyle/>
          <a:p>
            <a:pPr marL="0" indent="0">
              <a:buNone/>
            </a:pPr>
            <a:r>
              <a:rPr lang="en-GB" sz="2400" dirty="0"/>
              <a:t>Group Exercise</a:t>
            </a:r>
          </a:p>
        </p:txBody>
      </p:sp>
      <p:sp>
        <p:nvSpPr>
          <p:cNvPr id="5" name="Slide Number Placeholder 4"/>
          <p:cNvSpPr>
            <a:spLocks noGrp="1"/>
          </p:cNvSpPr>
          <p:nvPr>
            <p:ph type="sldNum" sz="quarter" idx="15"/>
          </p:nvPr>
        </p:nvSpPr>
        <p:spPr/>
        <p:txBody>
          <a:bodyPr/>
          <a:lstStyle/>
          <a:p>
            <a:pPr>
              <a:defRPr/>
            </a:pPr>
            <a:fld id="{DFAEC5DD-68FC-4E9C-9587-DBB16356B9F7}" type="slidenum">
              <a:rPr lang="en-US" smtClean="0"/>
              <a:pPr>
                <a:defRPr/>
              </a:pPr>
              <a:t>22</a:t>
            </a:fld>
            <a:endParaRPr lang="en-US"/>
          </a:p>
        </p:txBody>
      </p:sp>
    </p:spTree>
    <p:extLst>
      <p:ext uri="{BB962C8B-B14F-4D97-AF65-F5344CB8AC3E}">
        <p14:creationId xmlns:p14="http://schemas.microsoft.com/office/powerpoint/2010/main" val="27849839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5"/>
          <p:cNvSpPr>
            <a:spLocks noChangeArrowheads="1"/>
          </p:cNvSpPr>
          <p:nvPr/>
        </p:nvSpPr>
        <p:spPr bwMode="gray">
          <a:xfrm>
            <a:off x="403225" y="188640"/>
            <a:ext cx="8332788" cy="360363"/>
          </a:xfrm>
          <a:prstGeom prst="rect">
            <a:avLst/>
          </a:prstGeom>
          <a:solidFill>
            <a:schemeClr val="tx2">
              <a:lumMod val="60000"/>
              <a:lumOff val="40000"/>
            </a:schemeClr>
          </a:solidFill>
          <a:ln>
            <a:noFill/>
          </a:ln>
        </p:spPr>
        <p:txBody>
          <a:bodyPr lIns="180000" tIns="0" rIns="0" bIns="0" anchor="ctr"/>
          <a:lstStyle>
            <a:lvl1pPr defTabSz="801688">
              <a:defRPr>
                <a:solidFill>
                  <a:schemeClr val="tx1"/>
                </a:solidFill>
                <a:latin typeface="Arial" panose="020B0604020202020204" pitchFamily="34" charset="0"/>
                <a:cs typeface="Arial" panose="020B0604020202020204" pitchFamily="34" charset="0"/>
              </a:defRPr>
            </a:lvl1pPr>
            <a:lvl2pPr marL="742950" indent="-285750" defTabSz="801688">
              <a:defRPr>
                <a:solidFill>
                  <a:schemeClr val="tx1"/>
                </a:solidFill>
                <a:latin typeface="Arial" panose="020B0604020202020204" pitchFamily="34" charset="0"/>
                <a:cs typeface="Arial" panose="020B0604020202020204" pitchFamily="34" charset="0"/>
              </a:defRPr>
            </a:lvl2pPr>
            <a:lvl3pPr marL="1143000" indent="-228600" defTabSz="801688">
              <a:defRPr>
                <a:solidFill>
                  <a:schemeClr val="tx1"/>
                </a:solidFill>
                <a:latin typeface="Arial" panose="020B0604020202020204" pitchFamily="34" charset="0"/>
                <a:cs typeface="Arial" panose="020B0604020202020204" pitchFamily="34" charset="0"/>
              </a:defRPr>
            </a:lvl3pPr>
            <a:lvl4pPr marL="1600200" indent="-228600" defTabSz="801688">
              <a:defRPr>
                <a:solidFill>
                  <a:schemeClr val="tx1"/>
                </a:solidFill>
                <a:latin typeface="Arial" panose="020B0604020202020204" pitchFamily="34" charset="0"/>
                <a:cs typeface="Arial" panose="020B0604020202020204" pitchFamily="34" charset="0"/>
              </a:defRPr>
            </a:lvl4pPr>
            <a:lvl5pPr marL="2057400" indent="-228600" defTabSz="801688">
              <a:defRPr>
                <a:solidFill>
                  <a:schemeClr val="tx1"/>
                </a:solidFill>
                <a:latin typeface="Arial" panose="020B0604020202020204" pitchFamily="34" charset="0"/>
                <a:cs typeface="Arial" panose="020B0604020202020204" pitchFamily="34" charset="0"/>
              </a:defRPr>
            </a:lvl5pPr>
            <a:lvl6pPr marL="2514600" indent="-228600" defTabSz="8016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8016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8016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8016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b="1" dirty="0">
                <a:solidFill>
                  <a:srgbClr val="FFFFFF"/>
                </a:solidFill>
                <a:ea typeface="ＭＳ Ｐゴシック" panose="020B0600070205080204" pitchFamily="34" charset="-128"/>
              </a:rPr>
              <a:t>Leadership Development Framework</a:t>
            </a:r>
          </a:p>
        </p:txBody>
      </p:sp>
      <p:sp>
        <p:nvSpPr>
          <p:cNvPr id="2" name="Slide Number Placeholder 1"/>
          <p:cNvSpPr>
            <a:spLocks noGrp="1"/>
          </p:cNvSpPr>
          <p:nvPr>
            <p:ph type="sldNum" sz="quarter" idx="15"/>
          </p:nvPr>
        </p:nvSpPr>
        <p:spPr/>
        <p:txBody>
          <a:bodyPr/>
          <a:lstStyle/>
          <a:p>
            <a:pPr>
              <a:defRPr/>
            </a:pPr>
            <a:fld id="{A6A1D20C-44E9-4CAB-A69C-ECB6BDF4FF4D}" type="slidenum">
              <a:rPr lang="en-US" altLang="en-US" smtClean="0"/>
              <a:pPr>
                <a:defRPr/>
              </a:pPr>
              <a:t>23</a:t>
            </a:fld>
            <a:endParaRPr lang="en-US" altLang="en-US"/>
          </a:p>
        </p:txBody>
      </p:sp>
      <p:pic>
        <p:nvPicPr>
          <p:cNvPr id="5" name="Picture 2"/>
          <p:cNvPicPr>
            <a:picLocks noChangeAspect="1" noChangeArrowheads="1"/>
          </p:cNvPicPr>
          <p:nvPr/>
        </p:nvPicPr>
        <p:blipFill>
          <a:blip r:embed="rId3" cstate="print"/>
          <a:srcRect/>
          <a:stretch>
            <a:fillRect/>
          </a:stretch>
        </p:blipFill>
        <p:spPr bwMode="auto">
          <a:xfrm>
            <a:off x="78581" y="764704"/>
            <a:ext cx="8982075" cy="4752975"/>
          </a:xfrm>
          <a:prstGeom prst="rect">
            <a:avLst/>
          </a:prstGeom>
          <a:noFill/>
          <a:ln w="9525">
            <a:noFill/>
            <a:miter lim="800000"/>
            <a:headEnd/>
            <a:tailEnd/>
          </a:ln>
        </p:spPr>
      </p:pic>
    </p:spTree>
    <p:extLst>
      <p:ext uri="{BB962C8B-B14F-4D97-AF65-F5344CB8AC3E}">
        <p14:creationId xmlns:p14="http://schemas.microsoft.com/office/powerpoint/2010/main" val="4846876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70-20-10</a:t>
            </a:r>
          </a:p>
        </p:txBody>
      </p:sp>
      <p:sp>
        <p:nvSpPr>
          <p:cNvPr id="5" name="Slide Number Placeholder 4"/>
          <p:cNvSpPr>
            <a:spLocks noGrp="1"/>
          </p:cNvSpPr>
          <p:nvPr>
            <p:ph type="sldNum" sz="quarter" idx="12"/>
          </p:nvPr>
        </p:nvSpPr>
        <p:spPr/>
        <p:txBody>
          <a:bodyPr/>
          <a:lstStyle/>
          <a:p>
            <a:pPr>
              <a:defRPr/>
            </a:pPr>
            <a:fld id="{DFAEC5DD-68FC-4E9C-9587-DBB16356B9F7}" type="slidenum">
              <a:rPr lang="en-US" smtClean="0"/>
              <a:pPr>
                <a:defRPr/>
              </a:pPr>
              <a:t>24</a:t>
            </a:fld>
            <a:endParaRPr lang="en-US"/>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7660" y="1916832"/>
            <a:ext cx="7993928" cy="2136626"/>
          </a:xfrm>
          <a:prstGeom prst="rect">
            <a:avLst/>
          </a:prstGeom>
        </p:spPr>
      </p:pic>
    </p:spTree>
    <p:extLst>
      <p:ext uri="{BB962C8B-B14F-4D97-AF65-F5344CB8AC3E}">
        <p14:creationId xmlns:p14="http://schemas.microsoft.com/office/powerpoint/2010/main" val="27155773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pPr>
              <a:defRPr/>
            </a:pPr>
            <a:fld id="{DFAEC5DD-68FC-4E9C-9587-DBB16356B9F7}" type="slidenum">
              <a:rPr lang="en-US" smtClean="0"/>
              <a:pPr>
                <a:defRPr/>
              </a:pPr>
              <a:t>25</a:t>
            </a:fld>
            <a:endParaRPr lang="en-US"/>
          </a:p>
        </p:txBody>
      </p:sp>
      <p:graphicFrame>
        <p:nvGraphicFramePr>
          <p:cNvPr id="8" name="Diagram 7"/>
          <p:cNvGraphicFramePr/>
          <p:nvPr/>
        </p:nvGraphicFramePr>
        <p:xfrm>
          <a:off x="467544" y="764704"/>
          <a:ext cx="8219255" cy="4824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068917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lvl="0" eaLnBrk="1" hangingPunct="1"/>
            <a:r>
              <a:rPr lang="en-GB" sz="4000" b="1" dirty="0">
                <a:solidFill>
                  <a:srgbClr val="520D5D"/>
                </a:solidFill>
                <a:latin typeface="Arial" charset="0"/>
                <a:ea typeface="+mn-ea"/>
              </a:rPr>
              <a:t>Strategic and managerial leadership</a:t>
            </a:r>
            <a:endParaRPr lang="en-GB" altLang="en-US" sz="3800" dirty="0">
              <a:solidFill>
                <a:srgbClr val="520D5D"/>
              </a:solidFill>
              <a:latin typeface="Arial" panose="020B0604020202020204" pitchFamily="34" charset="0"/>
              <a:ea typeface="+mj-ea"/>
              <a:cs typeface="Arial" panose="020B0604020202020204" pitchFamily="34" charset="0"/>
            </a:endParaRPr>
          </a:p>
        </p:txBody>
      </p:sp>
      <p:sp>
        <p:nvSpPr>
          <p:cNvPr id="4" name="Content Placeholder 2"/>
          <p:cNvSpPr>
            <a:spLocks/>
          </p:cNvSpPr>
          <p:nvPr/>
        </p:nvSpPr>
        <p:spPr bwMode="auto">
          <a:xfrm>
            <a:off x="653144" y="1484784"/>
            <a:ext cx="3937518" cy="5043488"/>
          </a:xfrm>
          <a:prstGeom prst="rect">
            <a:avLst/>
          </a:prstGeom>
          <a:noFill/>
          <a:ln w="9525">
            <a:solidFill>
              <a:srgbClr val="58595B"/>
            </a:solidFill>
            <a:miter lim="800000"/>
            <a:headEnd/>
            <a:tailEnd/>
          </a:ln>
        </p:spPr>
        <p:txBody>
          <a:bodyPr wrap="square" lIns="0"/>
          <a:lstStyle/>
          <a:p>
            <a:pPr marL="342900" marR="0" lvl="0" indent="-342900" algn="ctr" defTabSz="914400" eaLnBrk="1" fontAlgn="auto" latinLnBrk="0" hangingPunct="1">
              <a:lnSpc>
                <a:spcPct val="80000"/>
              </a:lnSpc>
              <a:spcBef>
                <a:spcPct val="50000"/>
              </a:spcBef>
              <a:spcAft>
                <a:spcPts val="0"/>
              </a:spcAft>
              <a:buClrTx/>
              <a:buSzTx/>
              <a:buFontTx/>
              <a:buNone/>
              <a:tabLst/>
              <a:defRPr/>
            </a:pPr>
            <a:endParaRPr kumimoji="0" lang="en-GB" sz="1800" b="1" i="0" u="none" strike="noStrike" kern="0" cap="none" spc="0" normalizeH="0" baseline="0" noProof="0" dirty="0">
              <a:ln>
                <a:noFill/>
              </a:ln>
              <a:solidFill>
                <a:prstClr val="black"/>
              </a:solidFill>
              <a:effectLst/>
              <a:uLnTx/>
              <a:uFillTx/>
              <a:latin typeface="Arial" charset="0"/>
            </a:endParaRPr>
          </a:p>
          <a:p>
            <a:pPr marL="342900" marR="0" lvl="0" indent="-342900" algn="ctr" defTabSz="914400" eaLnBrk="1" fontAlgn="auto" latinLnBrk="0" hangingPunct="1">
              <a:lnSpc>
                <a:spcPct val="80000"/>
              </a:lnSpc>
              <a:spcBef>
                <a:spcPct val="50000"/>
              </a:spcBef>
              <a:spcAft>
                <a:spcPts val="0"/>
              </a:spcAft>
              <a:buClrTx/>
              <a:buSzTx/>
              <a:buFontTx/>
              <a:buNone/>
              <a:tabLst/>
              <a:defRPr/>
            </a:pPr>
            <a:r>
              <a:rPr kumimoji="0" lang="en-GB" sz="2600" b="1" i="0" u="none" strike="noStrike" kern="0" cap="none" spc="0" normalizeH="0" baseline="0" noProof="0" dirty="0">
                <a:ln>
                  <a:noFill/>
                </a:ln>
                <a:solidFill>
                  <a:srgbClr val="58595B"/>
                </a:solidFill>
                <a:effectLst/>
                <a:uLnTx/>
                <a:uFillTx/>
                <a:latin typeface="Arial" charset="0"/>
              </a:rPr>
              <a:t>Strategic leadership</a:t>
            </a:r>
          </a:p>
          <a:p>
            <a:pPr marL="342900" marR="0" lvl="0" indent="-342900" defTabSz="914400" eaLnBrk="1" fontAlgn="auto" latinLnBrk="0" hangingPunct="1">
              <a:lnSpc>
                <a:spcPct val="80000"/>
              </a:lnSpc>
              <a:spcBef>
                <a:spcPct val="20000"/>
              </a:spcBef>
              <a:spcAft>
                <a:spcPts val="0"/>
              </a:spcAft>
              <a:buClrTx/>
              <a:buSzTx/>
              <a:buFontTx/>
              <a:buNone/>
              <a:tabLst/>
              <a:defRPr/>
            </a:pPr>
            <a:endParaRPr kumimoji="0" lang="en-US" sz="2600" b="0" i="0" u="none" strike="noStrike" kern="0" cap="none" spc="0" normalizeH="0" baseline="0" noProof="0" dirty="0">
              <a:ln>
                <a:noFill/>
              </a:ln>
              <a:solidFill>
                <a:srgbClr val="58595B"/>
              </a:solidFill>
              <a:effectLst/>
              <a:uLnTx/>
              <a:uFillTx/>
              <a:latin typeface="Arial" charset="0"/>
            </a:endParaRPr>
          </a:p>
          <a:p>
            <a:pPr marL="342900" marR="0" lvl="0" indent="-342900" defTabSz="914400" eaLnBrk="1" fontAlgn="auto" latinLnBrk="0" hangingPunct="1">
              <a:lnSpc>
                <a:spcPct val="80000"/>
              </a:lnSpc>
              <a:spcBef>
                <a:spcPts val="0"/>
              </a:spcBef>
              <a:spcAft>
                <a:spcPts val="0"/>
              </a:spcAft>
              <a:buClrTx/>
              <a:buSzTx/>
              <a:buFontTx/>
              <a:buNone/>
              <a:tabLst/>
              <a:defRPr/>
            </a:pPr>
            <a:r>
              <a:rPr kumimoji="0" lang="en-US" sz="2600" b="0" i="0" u="none" strike="noStrike" kern="0" cap="none" spc="0" normalizeH="0" baseline="0" noProof="0" dirty="0">
                <a:ln>
                  <a:noFill/>
                </a:ln>
                <a:solidFill>
                  <a:srgbClr val="58595B"/>
                </a:solidFill>
                <a:effectLst/>
                <a:uLnTx/>
                <a:uFillTx/>
                <a:latin typeface="Arial" charset="0"/>
              </a:rPr>
              <a:t>    The activities involved</a:t>
            </a:r>
          </a:p>
          <a:p>
            <a:pPr marL="342900" marR="0" lvl="0" indent="-342900" defTabSz="914400" eaLnBrk="1" fontAlgn="auto" latinLnBrk="0" hangingPunct="1">
              <a:lnSpc>
                <a:spcPct val="80000"/>
              </a:lnSpc>
              <a:spcBef>
                <a:spcPts val="0"/>
              </a:spcBef>
              <a:spcAft>
                <a:spcPts val="0"/>
              </a:spcAft>
              <a:buClrTx/>
              <a:buSzTx/>
              <a:buFontTx/>
              <a:buNone/>
              <a:tabLst/>
              <a:defRPr/>
            </a:pPr>
            <a:r>
              <a:rPr kumimoji="0" lang="en-US" sz="2600" b="0" i="0" u="none" strike="noStrike" kern="0" cap="none" spc="0" normalizeH="0" baseline="0" noProof="0" dirty="0">
                <a:ln>
                  <a:noFill/>
                </a:ln>
                <a:solidFill>
                  <a:srgbClr val="58595B"/>
                </a:solidFill>
                <a:effectLst/>
                <a:uLnTx/>
                <a:uFillTx/>
                <a:latin typeface="Arial" charset="0"/>
              </a:rPr>
              <a:t>    in the initial creation of a business/ organisational strategy, then directing and energising organisational resources towards achieving that strategy.</a:t>
            </a:r>
          </a:p>
          <a:p>
            <a:pPr marL="342900" marR="0" lvl="0" indent="-342900" defTabSz="914400" eaLnBrk="1" fontAlgn="auto" latinLnBrk="0" hangingPunct="1">
              <a:lnSpc>
                <a:spcPct val="80000"/>
              </a:lnSpc>
              <a:spcBef>
                <a:spcPct val="20000"/>
              </a:spcBef>
              <a:spcAft>
                <a:spcPts val="0"/>
              </a:spcAft>
              <a:buClrTx/>
              <a:buSzTx/>
              <a:buFontTx/>
              <a:buNone/>
              <a:tabLst/>
              <a:defRPr/>
            </a:pPr>
            <a:endParaRPr kumimoji="0" lang="en-US" sz="2800" b="0" i="0" u="none" strike="noStrike" kern="0" cap="none" spc="0" normalizeH="0" baseline="0" noProof="0" dirty="0">
              <a:ln>
                <a:noFill/>
              </a:ln>
              <a:solidFill>
                <a:srgbClr val="58595B"/>
              </a:solidFill>
              <a:effectLst/>
              <a:uLnTx/>
              <a:uFillTx/>
              <a:latin typeface="Arial" charset="0"/>
            </a:endParaRPr>
          </a:p>
          <a:p>
            <a:pPr marL="342900" marR="0" lvl="0" indent="-342900" algn="ctr" defTabSz="914400" eaLnBrk="1" fontAlgn="auto" latinLnBrk="0" hangingPunct="1">
              <a:lnSpc>
                <a:spcPct val="80000"/>
              </a:lnSpc>
              <a:spcBef>
                <a:spcPct val="20000"/>
              </a:spcBef>
              <a:spcAft>
                <a:spcPts val="0"/>
              </a:spcAft>
              <a:buClrTx/>
              <a:buSzTx/>
              <a:buFontTx/>
              <a:buNone/>
              <a:tabLst/>
              <a:defRPr/>
            </a:pPr>
            <a:r>
              <a:rPr kumimoji="0" lang="en-US" sz="2600" b="0" i="0" u="none" strike="noStrike" kern="0" cap="none" spc="0" normalizeH="0" baseline="0" noProof="0" dirty="0">
                <a:ln>
                  <a:noFill/>
                </a:ln>
                <a:solidFill>
                  <a:srgbClr val="58595B"/>
                </a:solidFill>
                <a:effectLst/>
                <a:uLnTx/>
                <a:uFillTx/>
                <a:latin typeface="Arial" charset="0"/>
              </a:rPr>
              <a:t>‘Doing the right thing’</a:t>
            </a:r>
            <a:endParaRPr kumimoji="0" lang="en-GB" sz="2600" b="0" i="0" u="none" strike="noStrike" kern="0" cap="none" spc="0" normalizeH="0" baseline="0" noProof="0" dirty="0">
              <a:ln>
                <a:noFill/>
              </a:ln>
              <a:solidFill>
                <a:srgbClr val="58595B"/>
              </a:solidFill>
              <a:effectLst/>
              <a:uLnTx/>
              <a:uFillTx/>
              <a:latin typeface="Arial" charset="0"/>
            </a:endParaRPr>
          </a:p>
        </p:txBody>
      </p:sp>
      <p:sp>
        <p:nvSpPr>
          <p:cNvPr id="5" name="Content Placeholder 3"/>
          <p:cNvSpPr>
            <a:spLocks/>
          </p:cNvSpPr>
          <p:nvPr/>
        </p:nvSpPr>
        <p:spPr bwMode="auto">
          <a:xfrm>
            <a:off x="4739951" y="1484784"/>
            <a:ext cx="3946849" cy="5043488"/>
          </a:xfrm>
          <a:prstGeom prst="rect">
            <a:avLst/>
          </a:prstGeom>
          <a:noFill/>
          <a:ln w="9525">
            <a:solidFill>
              <a:srgbClr val="58595B"/>
            </a:solidFill>
            <a:miter lim="800000"/>
            <a:headEnd/>
            <a:tailEnd/>
          </a:ln>
        </p:spPr>
        <p:txBody>
          <a:bodyPr/>
          <a:lstStyle/>
          <a:p>
            <a:pPr marL="342900" marR="0" lvl="0" indent="-342900" algn="ctr" defTabSz="914400" eaLnBrk="1" fontAlgn="auto" latinLnBrk="0" hangingPunct="1">
              <a:lnSpc>
                <a:spcPct val="80000"/>
              </a:lnSpc>
              <a:spcBef>
                <a:spcPct val="20000"/>
              </a:spcBef>
              <a:spcAft>
                <a:spcPts val="0"/>
              </a:spcAft>
              <a:buClrTx/>
              <a:buSzTx/>
              <a:buFontTx/>
              <a:buNone/>
              <a:tabLst/>
              <a:defRPr/>
            </a:pPr>
            <a:endParaRPr kumimoji="0" lang="en-GB" sz="4000" b="1" i="0" u="none" strike="noStrike" kern="0" cap="none" spc="0" normalizeH="0" baseline="0" noProof="0" dirty="0">
              <a:ln>
                <a:noFill/>
              </a:ln>
              <a:solidFill>
                <a:prstClr val="black"/>
              </a:solidFill>
              <a:effectLst/>
              <a:uLnTx/>
              <a:uFillTx/>
              <a:latin typeface="Arial" charset="0"/>
            </a:endParaRPr>
          </a:p>
          <a:p>
            <a:pPr marL="342900" marR="0" lvl="0" indent="-342900" defTabSz="914400" eaLnBrk="1" fontAlgn="auto" latinLnBrk="0" hangingPunct="1">
              <a:lnSpc>
                <a:spcPct val="80000"/>
              </a:lnSpc>
              <a:spcBef>
                <a:spcPts val="0"/>
              </a:spcBef>
              <a:spcAft>
                <a:spcPts val="0"/>
              </a:spcAft>
              <a:buClrTx/>
              <a:buSzTx/>
              <a:buFontTx/>
              <a:buNone/>
              <a:tabLst/>
              <a:defRPr/>
            </a:pPr>
            <a:r>
              <a:rPr kumimoji="0" lang="en-GB" sz="2600" b="1" i="0" u="none" strike="noStrike" kern="0" cap="none" spc="0" normalizeH="0" baseline="0" noProof="0" dirty="0">
                <a:ln>
                  <a:noFill/>
                </a:ln>
                <a:solidFill>
                  <a:srgbClr val="58595B"/>
                </a:solidFill>
                <a:effectLst/>
                <a:uLnTx/>
                <a:uFillTx/>
                <a:latin typeface="Arial" charset="0"/>
              </a:rPr>
              <a:t>   Managerial leadership</a:t>
            </a:r>
          </a:p>
          <a:p>
            <a:pPr marL="342900" marR="0" lvl="0" indent="-342900" defTabSz="914400" eaLnBrk="1" fontAlgn="auto" latinLnBrk="0" hangingPunct="1">
              <a:lnSpc>
                <a:spcPct val="80000"/>
              </a:lnSpc>
              <a:spcBef>
                <a:spcPts val="0"/>
              </a:spcBef>
              <a:spcAft>
                <a:spcPts val="0"/>
              </a:spcAft>
              <a:buClrTx/>
              <a:buSzTx/>
              <a:buFontTx/>
              <a:buNone/>
              <a:tabLst/>
              <a:defRPr/>
            </a:pPr>
            <a:endParaRPr kumimoji="0" lang="en-GB" sz="3200" b="0" i="0" u="none" strike="noStrike" kern="0" cap="none" spc="0" normalizeH="0" baseline="0" noProof="0" dirty="0">
              <a:ln>
                <a:noFill/>
              </a:ln>
              <a:solidFill>
                <a:srgbClr val="58595B"/>
              </a:solidFill>
              <a:effectLst/>
              <a:uLnTx/>
              <a:uFillTx/>
              <a:latin typeface="Arial" charset="0"/>
            </a:endParaRPr>
          </a:p>
          <a:p>
            <a:pPr marL="342900" marR="0" lvl="0" indent="-342900" defTabSz="914400" eaLnBrk="1" fontAlgn="auto" latinLnBrk="0" hangingPunct="1">
              <a:lnSpc>
                <a:spcPct val="80000"/>
              </a:lnSpc>
              <a:spcBef>
                <a:spcPts val="0"/>
              </a:spcBef>
              <a:spcAft>
                <a:spcPts val="0"/>
              </a:spcAft>
              <a:buClrTx/>
              <a:buSzTx/>
              <a:buFontTx/>
              <a:buNone/>
              <a:tabLst/>
              <a:defRPr/>
            </a:pPr>
            <a:r>
              <a:rPr kumimoji="0" lang="en-US" sz="2600" b="0" i="0" u="none" strike="noStrike" kern="0" cap="none" spc="0" normalizeH="0" baseline="0" noProof="0" dirty="0">
                <a:ln>
                  <a:noFill/>
                </a:ln>
                <a:solidFill>
                  <a:srgbClr val="58595B"/>
                </a:solidFill>
                <a:effectLst/>
                <a:uLnTx/>
                <a:uFillTx/>
                <a:latin typeface="Arial" charset="0"/>
              </a:rPr>
              <a:t>    The activities surrounding the creation, maintenance and development of an infrastructure for business operations, including organising the work of other people.</a:t>
            </a:r>
          </a:p>
          <a:p>
            <a:pPr marL="342900" marR="0" lvl="0" indent="-342900" defTabSz="914400" eaLnBrk="1" fontAlgn="auto" latinLnBrk="0" hangingPunct="1">
              <a:lnSpc>
                <a:spcPct val="8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58595B"/>
              </a:solidFill>
              <a:effectLst/>
              <a:uLnTx/>
              <a:uFillTx/>
              <a:latin typeface="Arial" charset="0"/>
            </a:endParaRPr>
          </a:p>
          <a:p>
            <a:pPr marL="342900" marR="0" lvl="0" indent="-342900" defTabSz="914400" eaLnBrk="1" fontAlgn="auto" latinLnBrk="0" hangingPunct="1">
              <a:lnSpc>
                <a:spcPct val="80000"/>
              </a:lnSpc>
              <a:spcBef>
                <a:spcPts val="0"/>
              </a:spcBef>
              <a:spcAft>
                <a:spcPts val="0"/>
              </a:spcAft>
              <a:buClrTx/>
              <a:buSzTx/>
              <a:buFontTx/>
              <a:buNone/>
              <a:tabLst/>
              <a:defRPr/>
            </a:pPr>
            <a:endParaRPr kumimoji="0" lang="en-US" sz="2600" b="0" i="0" u="none" strike="noStrike" kern="0" cap="none" spc="0" normalizeH="0" baseline="0" noProof="0" dirty="0">
              <a:ln>
                <a:noFill/>
              </a:ln>
              <a:solidFill>
                <a:srgbClr val="58595B"/>
              </a:solidFill>
              <a:effectLst/>
              <a:uLnTx/>
              <a:uFillTx/>
              <a:latin typeface="Arial" charset="0"/>
            </a:endParaRPr>
          </a:p>
          <a:p>
            <a:pPr marL="342900" marR="0" lvl="0" indent="-342900" algn="ctr" defTabSz="914400" eaLnBrk="1" fontAlgn="auto" latinLnBrk="0" hangingPunct="1">
              <a:lnSpc>
                <a:spcPct val="80000"/>
              </a:lnSpc>
              <a:spcBef>
                <a:spcPts val="0"/>
              </a:spcBef>
              <a:spcAft>
                <a:spcPts val="0"/>
              </a:spcAft>
              <a:buClrTx/>
              <a:buSzTx/>
              <a:buFontTx/>
              <a:buNone/>
              <a:tabLst/>
              <a:defRPr/>
            </a:pPr>
            <a:r>
              <a:rPr kumimoji="0" lang="en-US" sz="2600" b="0" i="0" u="none" strike="noStrike" kern="0" cap="none" spc="0" normalizeH="0" baseline="0" noProof="0" dirty="0">
                <a:ln>
                  <a:noFill/>
                </a:ln>
                <a:solidFill>
                  <a:srgbClr val="58595B"/>
                </a:solidFill>
                <a:effectLst/>
                <a:uLnTx/>
                <a:uFillTx/>
                <a:latin typeface="Arial" charset="0"/>
              </a:rPr>
              <a:t>‘Doing things right’</a:t>
            </a:r>
            <a:endParaRPr kumimoji="0" lang="en-GB" sz="2600" b="0" i="0" u="none" strike="noStrike" kern="0" cap="none" spc="0" normalizeH="0" baseline="0" noProof="0" dirty="0">
              <a:ln>
                <a:noFill/>
              </a:ln>
              <a:solidFill>
                <a:srgbClr val="58595B"/>
              </a:solidFill>
              <a:effectLst/>
              <a:uLnTx/>
              <a:uFillTx/>
              <a:latin typeface="Arial" charset="0"/>
            </a:endParaRPr>
          </a:p>
          <a:p>
            <a:pPr marL="342900" marR="0" lvl="0" indent="-342900" defTabSz="914400" eaLnBrk="1" fontAlgn="auto" latinLnBrk="0" hangingPunct="1">
              <a:lnSpc>
                <a:spcPct val="80000"/>
              </a:lnSpc>
              <a:spcBef>
                <a:spcPts val="0"/>
              </a:spcBef>
              <a:spcAft>
                <a:spcPts val="0"/>
              </a:spcAft>
              <a:buClrTx/>
              <a:buSzTx/>
              <a:buFontTx/>
              <a:buChar char="•"/>
              <a:tabLst/>
              <a:defRPr/>
            </a:pPr>
            <a:endParaRPr kumimoji="0" lang="en-GB" sz="2600" b="0" i="0" u="none" strike="noStrike" kern="0" cap="none" spc="0" normalizeH="0" baseline="0" noProof="0" dirty="0">
              <a:ln>
                <a:noFill/>
              </a:ln>
              <a:solidFill>
                <a:prstClr val="black"/>
              </a:solidFill>
              <a:effectLst/>
              <a:uLnTx/>
              <a:uFillTx/>
              <a:latin typeface="Arial" charset="0"/>
            </a:endParaRPr>
          </a:p>
        </p:txBody>
      </p:sp>
    </p:spTree>
    <p:extLst>
      <p:ext uri="{BB962C8B-B14F-4D97-AF65-F5344CB8AC3E}">
        <p14:creationId xmlns:p14="http://schemas.microsoft.com/office/powerpoint/2010/main" val="40952194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eaLnBrk="1" hangingPunct="1"/>
            <a:endParaRPr lang="en-GB" altLang="en-US" sz="3800" dirty="0">
              <a:solidFill>
                <a:srgbClr val="520D5D"/>
              </a:solidFill>
              <a:latin typeface="Arial" panose="020B0604020202020204" pitchFamily="34" charset="0"/>
              <a:ea typeface="+mj-ea"/>
              <a:cs typeface="Arial" panose="020B0604020202020204" pitchFamily="34" charset="0"/>
            </a:endParaRPr>
          </a:p>
        </p:txBody>
      </p:sp>
      <p:sp>
        <p:nvSpPr>
          <p:cNvPr id="5123" name="Content Placeholder 2"/>
          <p:cNvSpPr>
            <a:spLocks/>
          </p:cNvSpPr>
          <p:nvPr/>
        </p:nvSpPr>
        <p:spPr bwMode="auto">
          <a:xfrm>
            <a:off x="828675" y="1790285"/>
            <a:ext cx="7696200" cy="495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charset="0"/>
                <a:cs typeface="Arial" charset="0"/>
              </a:rPr>
              <a:t>managing self and personal skills</a:t>
            </a:r>
          </a:p>
          <a:p>
            <a:pPr marL="228600" indent="-228600">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charset="0"/>
                <a:cs typeface="Arial" charset="0"/>
              </a:rPr>
              <a:t>providing direction</a:t>
            </a:r>
          </a:p>
          <a:p>
            <a:pPr marL="228600" indent="-228600">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charset="0"/>
                <a:cs typeface="Arial" charset="0"/>
              </a:rPr>
              <a:t>facilitating change</a:t>
            </a:r>
          </a:p>
          <a:p>
            <a:pPr marL="228600" indent="-228600">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charset="0"/>
                <a:cs typeface="Arial" charset="0"/>
              </a:rPr>
              <a:t>working with people</a:t>
            </a:r>
          </a:p>
          <a:p>
            <a:pPr marL="228600" indent="-228600">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charset="0"/>
                <a:cs typeface="Arial" charset="0"/>
              </a:rPr>
              <a:t>using resources</a:t>
            </a:r>
          </a:p>
          <a:p>
            <a:pPr marL="228600" indent="-228600">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charset="0"/>
                <a:cs typeface="Arial" charset="0"/>
              </a:rPr>
              <a:t>achieving results</a:t>
            </a:r>
          </a:p>
          <a:p>
            <a:pPr marL="457200" indent="-457200">
              <a:lnSpc>
                <a:spcPct val="90000"/>
              </a:lnSpc>
              <a:spcBef>
                <a:spcPct val="20000"/>
              </a:spcBef>
              <a:buClr>
                <a:srgbClr val="DB1D52"/>
              </a:buClr>
              <a:buFont typeface="Arial" panose="020B0604020202020204" pitchFamily="34" charset="0"/>
              <a:buChar char="•"/>
            </a:pPr>
            <a:endParaRPr lang="en-GB" altLang="en-US" sz="2800" dirty="0">
              <a:solidFill>
                <a:srgbClr val="58595B"/>
              </a:solidFill>
              <a:latin typeface="Arial" panose="020B0604020202020204" pitchFamily="34" charset="0"/>
              <a:ea typeface="MS PGothic" panose="020B0600070205080204" pitchFamily="34" charset="-128"/>
              <a:cs typeface="Arial" panose="020B0604020202020204" pitchFamily="34" charset="0"/>
            </a:endParaRPr>
          </a:p>
        </p:txBody>
      </p:sp>
      <p:sp>
        <p:nvSpPr>
          <p:cNvPr id="2" name="Rectangle 1"/>
          <p:cNvSpPr/>
          <p:nvPr/>
        </p:nvSpPr>
        <p:spPr>
          <a:xfrm>
            <a:off x="457200" y="274638"/>
            <a:ext cx="8166387" cy="1323439"/>
          </a:xfrm>
          <a:prstGeom prst="rect">
            <a:avLst/>
          </a:prstGeom>
        </p:spPr>
        <p:txBody>
          <a:bodyPr wrap="square">
            <a:spAutoFit/>
          </a:bodyPr>
          <a:lstStyle/>
          <a:p>
            <a:pPr lvl="0"/>
            <a:r>
              <a:rPr lang="en-GB" sz="4000" b="1" dirty="0">
                <a:solidFill>
                  <a:srgbClr val="520D5D"/>
                </a:solidFill>
                <a:latin typeface="Arial" charset="0"/>
              </a:rPr>
              <a:t>Management Standards Centre national occupational standards</a:t>
            </a:r>
          </a:p>
        </p:txBody>
      </p:sp>
    </p:spTree>
    <p:extLst>
      <p:ext uri="{BB962C8B-B14F-4D97-AF65-F5344CB8AC3E}">
        <p14:creationId xmlns:p14="http://schemas.microsoft.com/office/powerpoint/2010/main" val="10052424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eaLnBrk="1" hangingPunct="1"/>
            <a:endParaRPr lang="en-GB" altLang="en-US" sz="3800" dirty="0">
              <a:solidFill>
                <a:srgbClr val="520D5D"/>
              </a:solidFill>
              <a:latin typeface="Arial" panose="020B0604020202020204" pitchFamily="34" charset="0"/>
              <a:ea typeface="+mj-ea"/>
              <a:cs typeface="Arial" panose="020B0604020202020204" pitchFamily="34" charset="0"/>
            </a:endParaRPr>
          </a:p>
        </p:txBody>
      </p:sp>
      <p:sp>
        <p:nvSpPr>
          <p:cNvPr id="6147" name="Content Placeholder 2"/>
          <p:cNvSpPr>
            <a:spLocks/>
          </p:cNvSpPr>
          <p:nvPr/>
        </p:nvSpPr>
        <p:spPr bwMode="auto">
          <a:xfrm>
            <a:off x="952500" y="1600200"/>
            <a:ext cx="7467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457200" indent="-457200">
              <a:lnSpc>
                <a:spcPct val="90000"/>
              </a:lnSpc>
              <a:spcBef>
                <a:spcPct val="20000"/>
              </a:spcBef>
              <a:buClr>
                <a:srgbClr val="DB1D52"/>
              </a:buClr>
              <a:buFont typeface="Arial" panose="020B0604020202020204" pitchFamily="34" charset="0"/>
              <a:buChar char="•"/>
            </a:pPr>
            <a:endParaRPr lang="en-GB" altLang="en-US" sz="2800" dirty="0">
              <a:solidFill>
                <a:srgbClr val="58595B"/>
              </a:solidFill>
              <a:latin typeface="Arial" panose="020B0604020202020204" pitchFamily="34" charset="0"/>
              <a:ea typeface="MS PGothic" panose="020B0600070205080204" pitchFamily="34" charset="-128"/>
              <a:cs typeface="Arial" panose="020B0604020202020204" pitchFamily="34" charset="0"/>
            </a:endParaRPr>
          </a:p>
        </p:txBody>
      </p:sp>
      <p:sp>
        <p:nvSpPr>
          <p:cNvPr id="2" name="Rectangle 1"/>
          <p:cNvSpPr/>
          <p:nvPr/>
        </p:nvSpPr>
        <p:spPr>
          <a:xfrm>
            <a:off x="793476" y="274638"/>
            <a:ext cx="7893324" cy="707886"/>
          </a:xfrm>
          <a:prstGeom prst="rect">
            <a:avLst/>
          </a:prstGeom>
        </p:spPr>
        <p:txBody>
          <a:bodyPr wrap="square">
            <a:spAutoFit/>
          </a:bodyPr>
          <a:lstStyle/>
          <a:p>
            <a:pPr lvl="0"/>
            <a:r>
              <a:rPr lang="en-GB" sz="4000" b="1" dirty="0">
                <a:solidFill>
                  <a:srgbClr val="520D5D"/>
                </a:solidFill>
                <a:latin typeface="Arial" charset="0"/>
              </a:rPr>
              <a:t>The qualities or traits approach</a:t>
            </a:r>
          </a:p>
        </p:txBody>
      </p:sp>
      <p:sp>
        <p:nvSpPr>
          <p:cNvPr id="3" name="Rectangle 2"/>
          <p:cNvSpPr/>
          <p:nvPr/>
        </p:nvSpPr>
        <p:spPr>
          <a:xfrm>
            <a:off x="746449" y="1464023"/>
            <a:ext cx="7940351" cy="2554545"/>
          </a:xfrm>
          <a:prstGeom prst="rect">
            <a:avLst/>
          </a:prstGeom>
        </p:spPr>
        <p:txBody>
          <a:bodyPr wrap="square">
            <a:spAutoFit/>
          </a:bodyPr>
          <a:lstStyle/>
          <a:p>
            <a:pPr marL="228600" lvl="0" indent="-228600">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charset="0"/>
                <a:cs typeface="Arial" charset="0"/>
              </a:rPr>
              <a:t>is essentially the ‘great person’ theory of leadership</a:t>
            </a:r>
          </a:p>
          <a:p>
            <a:pPr marL="228600" lvl="0" indent="-228600">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charset="0"/>
                <a:cs typeface="Arial" charset="0"/>
              </a:rPr>
              <a:t>involves identifying the characteristics of successful leaders</a:t>
            </a:r>
          </a:p>
          <a:p>
            <a:pPr marL="228600" lvl="0" indent="-228600">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charset="0"/>
                <a:cs typeface="Arial" charset="0"/>
              </a:rPr>
              <a:t>seeks these traits or qualities in potential leaders</a:t>
            </a:r>
          </a:p>
          <a:p>
            <a:pPr marL="228600" lvl="0" indent="-228600">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charset="0"/>
                <a:cs typeface="Arial" charset="0"/>
              </a:rPr>
              <a:t>chooses and promotes those with the appropriate qualities</a:t>
            </a:r>
          </a:p>
        </p:txBody>
      </p:sp>
    </p:spTree>
    <p:extLst>
      <p:ext uri="{BB962C8B-B14F-4D97-AF65-F5344CB8AC3E}">
        <p14:creationId xmlns:p14="http://schemas.microsoft.com/office/powerpoint/2010/main" val="37582927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lvl="0" eaLnBrk="1" hangingPunct="1"/>
            <a:r>
              <a:rPr lang="en-GB" sz="4000" b="1" dirty="0">
                <a:solidFill>
                  <a:srgbClr val="520D5D"/>
                </a:solidFill>
                <a:latin typeface="Arial" charset="0"/>
                <a:ea typeface="+mn-ea"/>
              </a:rPr>
              <a:t>The leadership styles approach</a:t>
            </a:r>
          </a:p>
        </p:txBody>
      </p:sp>
      <p:sp>
        <p:nvSpPr>
          <p:cNvPr id="2" name="Rectangle 1"/>
          <p:cNvSpPr/>
          <p:nvPr/>
        </p:nvSpPr>
        <p:spPr>
          <a:xfrm>
            <a:off x="690465" y="1586204"/>
            <a:ext cx="7688425" cy="2010807"/>
          </a:xfrm>
          <a:prstGeom prst="rect">
            <a:avLst/>
          </a:prstGeom>
        </p:spPr>
        <p:txBody>
          <a:bodyPr wrap="square">
            <a:spAutoFit/>
          </a:bodyPr>
          <a:lstStyle/>
          <a:p>
            <a:pPr marL="228600" lvl="0" indent="-228600">
              <a:lnSpc>
                <a:spcPct val="90000"/>
              </a:lnSpc>
              <a:spcBef>
                <a:spcPts val="1000"/>
              </a:spcBef>
              <a:buClr>
                <a:srgbClr val="DA1D52"/>
              </a:buClr>
              <a:buFont typeface="Arial" panose="020B0604020202020204" pitchFamily="34" charset="0"/>
              <a:buChar char="•"/>
            </a:pPr>
            <a:r>
              <a:rPr lang="en-GB" sz="2400" dirty="0">
                <a:solidFill>
                  <a:srgbClr val="58595B"/>
                </a:solidFill>
                <a:latin typeface="Arial" charset="0"/>
                <a:cs typeface="Arial" charset="0"/>
              </a:rPr>
              <a:t>is similar to behavioural approaches</a:t>
            </a:r>
          </a:p>
          <a:p>
            <a:pPr marL="228600" lvl="0" indent="-228600">
              <a:lnSpc>
                <a:spcPct val="90000"/>
              </a:lnSpc>
              <a:spcBef>
                <a:spcPts val="1000"/>
              </a:spcBef>
              <a:buClr>
                <a:srgbClr val="DA1D52"/>
              </a:buClr>
              <a:buFont typeface="Arial" panose="020B0604020202020204" pitchFamily="34" charset="0"/>
              <a:buChar char="•"/>
            </a:pPr>
            <a:r>
              <a:rPr lang="en-GB" sz="2400" dirty="0">
                <a:solidFill>
                  <a:srgbClr val="58595B"/>
                </a:solidFill>
                <a:latin typeface="Arial" charset="0"/>
                <a:cs typeface="Arial" charset="0"/>
              </a:rPr>
              <a:t>described by Tannenbaum and Schmidt in the 1970s</a:t>
            </a:r>
          </a:p>
          <a:p>
            <a:pPr marL="228600" lvl="0" indent="-228600">
              <a:lnSpc>
                <a:spcPct val="90000"/>
              </a:lnSpc>
              <a:spcBef>
                <a:spcPts val="1000"/>
              </a:spcBef>
              <a:buClr>
                <a:srgbClr val="DA1D52"/>
              </a:buClr>
              <a:buFont typeface="Arial" panose="020B0604020202020204" pitchFamily="34" charset="0"/>
              <a:buChar char="•"/>
            </a:pPr>
            <a:r>
              <a:rPr lang="en-GB" sz="2400" dirty="0">
                <a:solidFill>
                  <a:srgbClr val="58595B"/>
                </a:solidFill>
                <a:latin typeface="Arial" charset="0"/>
                <a:cs typeface="Arial" charset="0"/>
              </a:rPr>
              <a:t>perceives the relative power of managers and subordinates in decision-making as on a continuum from autocratic to democratic styles</a:t>
            </a:r>
          </a:p>
        </p:txBody>
      </p:sp>
      <p:sp>
        <p:nvSpPr>
          <p:cNvPr id="3" name="TextBox 2"/>
          <p:cNvSpPr txBox="1"/>
          <p:nvPr/>
        </p:nvSpPr>
        <p:spPr>
          <a:xfrm>
            <a:off x="858416" y="5318450"/>
            <a:ext cx="2071396"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Autocratic Style</a:t>
            </a:r>
          </a:p>
        </p:txBody>
      </p:sp>
      <p:sp>
        <p:nvSpPr>
          <p:cNvPr id="7" name="Right Triangle 6"/>
          <p:cNvSpPr>
            <a:spLocks noChangeArrowheads="1"/>
          </p:cNvSpPr>
          <p:nvPr/>
        </p:nvSpPr>
        <p:spPr bwMode="auto">
          <a:xfrm flipH="1" flipV="1">
            <a:off x="1324945" y="3806890"/>
            <a:ext cx="7053943" cy="1511560"/>
          </a:xfrm>
          <a:prstGeom prst="rtTriangle">
            <a:avLst/>
          </a:prstGeom>
          <a:solidFill>
            <a:srgbClr val="C0C0C0"/>
          </a:solidFill>
          <a:ln w="25400" algn="ctr">
            <a:solidFill>
              <a:srgbClr val="385D8A"/>
            </a:solidFill>
            <a:miter lim="800000"/>
            <a:headEnd/>
            <a:tailEnd/>
          </a:ln>
        </p:spPr>
        <p:txBody>
          <a:bodyPr rot="1080000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endParaRPr>
          </a:p>
        </p:txBody>
      </p:sp>
      <p:sp>
        <p:nvSpPr>
          <p:cNvPr id="4" name="TextBox 3"/>
          <p:cNvSpPr txBox="1"/>
          <p:nvPr/>
        </p:nvSpPr>
        <p:spPr>
          <a:xfrm>
            <a:off x="6794500" y="3432110"/>
            <a:ext cx="205740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Democratic Style</a:t>
            </a:r>
          </a:p>
        </p:txBody>
      </p:sp>
      <p:cxnSp>
        <p:nvCxnSpPr>
          <p:cNvPr id="8" name="Straight Connector 7"/>
          <p:cNvCxnSpPr>
            <a:stCxn id="7" idx="0"/>
          </p:cNvCxnSpPr>
          <p:nvPr/>
        </p:nvCxnSpPr>
        <p:spPr>
          <a:xfrm flipH="1">
            <a:off x="1324945" y="5318450"/>
            <a:ext cx="705394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a:stCxn id="7" idx="4"/>
          </p:cNvCxnSpPr>
          <p:nvPr/>
        </p:nvCxnSpPr>
        <p:spPr>
          <a:xfrm>
            <a:off x="1324945" y="3806890"/>
            <a:ext cx="0" cy="151156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197321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Content Placeholder 2"/>
          <p:cNvSpPr>
            <a:spLocks/>
          </p:cNvSpPr>
          <p:nvPr/>
        </p:nvSpPr>
        <p:spPr bwMode="auto">
          <a:xfrm>
            <a:off x="952500" y="1600200"/>
            <a:ext cx="7467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spcBef>
                <a:spcPct val="20000"/>
              </a:spcBef>
              <a:buClr>
                <a:srgbClr val="DB1D52"/>
              </a:buClr>
            </a:pPr>
            <a:endParaRPr lang="en-GB" altLang="en-US" sz="2800" dirty="0">
              <a:solidFill>
                <a:srgbClr val="58595B"/>
              </a:solidFill>
              <a:latin typeface="Arial" panose="020B0604020202020204" pitchFamily="34" charset="0"/>
              <a:ea typeface="MS PGothic" panose="020B0600070205080204" pitchFamily="34" charset="-128"/>
              <a:cs typeface="Arial" panose="020B0604020202020204" pitchFamily="34" charset="0"/>
            </a:endParaRPr>
          </a:p>
        </p:txBody>
      </p:sp>
      <p:sp>
        <p:nvSpPr>
          <p:cNvPr id="2" name="Rectangle 1"/>
          <p:cNvSpPr/>
          <p:nvPr/>
        </p:nvSpPr>
        <p:spPr>
          <a:xfrm>
            <a:off x="821093" y="167951"/>
            <a:ext cx="7277877" cy="707886"/>
          </a:xfrm>
          <a:prstGeom prst="rect">
            <a:avLst/>
          </a:prstGeom>
        </p:spPr>
        <p:txBody>
          <a:bodyPr wrap="square">
            <a:spAutoFit/>
          </a:bodyPr>
          <a:lstStyle/>
          <a:p>
            <a:pPr lvl="0"/>
            <a:r>
              <a:rPr lang="en-GB" sz="4000" b="1" dirty="0">
                <a:solidFill>
                  <a:srgbClr val="520D5D"/>
                </a:solidFill>
                <a:latin typeface="Arial" charset="0"/>
              </a:rPr>
              <a:t>The situational approach (1)</a:t>
            </a:r>
          </a:p>
        </p:txBody>
      </p:sp>
      <p:sp>
        <p:nvSpPr>
          <p:cNvPr id="3" name="Rectangle 2"/>
          <p:cNvSpPr/>
          <p:nvPr/>
        </p:nvSpPr>
        <p:spPr>
          <a:xfrm>
            <a:off x="821093" y="1397675"/>
            <a:ext cx="7875038" cy="1862048"/>
          </a:xfrm>
          <a:prstGeom prst="rect">
            <a:avLst/>
          </a:prstGeom>
        </p:spPr>
        <p:txBody>
          <a:bodyPr wrap="square">
            <a:spAutoFit/>
          </a:bodyPr>
          <a:lstStyle/>
          <a:p>
            <a:pPr marL="228600" indent="-228600">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charset="0"/>
                <a:cs typeface="Arial" charset="0"/>
              </a:rPr>
              <a:t>mixes styles and circumstances</a:t>
            </a:r>
          </a:p>
          <a:p>
            <a:pPr marL="228600" indent="-228600">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charset="0"/>
                <a:cs typeface="Arial" charset="0"/>
              </a:rPr>
              <a:t>Which mix is effective in what circumstances?</a:t>
            </a:r>
          </a:p>
          <a:p>
            <a:pPr marL="228600" indent="-228600">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charset="0"/>
                <a:cs typeface="Arial" charset="0"/>
              </a:rPr>
              <a:t>the ‘contingency’ approach</a:t>
            </a:r>
          </a:p>
          <a:p>
            <a:pPr marL="228600" indent="-228600">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charset="0"/>
                <a:cs typeface="Arial" charset="0"/>
              </a:rPr>
              <a:t>the Hersey and Blanchard model</a:t>
            </a:r>
          </a:p>
        </p:txBody>
      </p:sp>
    </p:spTree>
    <p:extLst>
      <p:ext uri="{BB962C8B-B14F-4D97-AF65-F5344CB8AC3E}">
        <p14:creationId xmlns:p14="http://schemas.microsoft.com/office/powerpoint/2010/main" val="37875025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Content Placeholder 2"/>
          <p:cNvSpPr>
            <a:spLocks/>
          </p:cNvSpPr>
          <p:nvPr/>
        </p:nvSpPr>
        <p:spPr bwMode="auto">
          <a:xfrm>
            <a:off x="1076325" y="1455738"/>
            <a:ext cx="7543800" cy="495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spcBef>
                <a:spcPct val="20000"/>
              </a:spcBef>
              <a:buClr>
                <a:srgbClr val="DB1D52"/>
              </a:buClr>
            </a:pPr>
            <a:endParaRPr lang="en-GB" altLang="en-US" sz="2800" dirty="0">
              <a:solidFill>
                <a:srgbClr val="58595B"/>
              </a:solidFill>
              <a:latin typeface="Arial" panose="020B0604020202020204" pitchFamily="34" charset="0"/>
              <a:ea typeface="MS PGothic" panose="020B0600070205080204" pitchFamily="34" charset="-128"/>
              <a:cs typeface="Arial" panose="020B0604020202020204" pitchFamily="34" charset="0"/>
            </a:endParaRPr>
          </a:p>
        </p:txBody>
      </p:sp>
      <p:sp>
        <p:nvSpPr>
          <p:cNvPr id="2" name="Rectangle 1"/>
          <p:cNvSpPr/>
          <p:nvPr/>
        </p:nvSpPr>
        <p:spPr>
          <a:xfrm>
            <a:off x="1076325" y="242597"/>
            <a:ext cx="7543800" cy="707886"/>
          </a:xfrm>
          <a:prstGeom prst="rect">
            <a:avLst/>
          </a:prstGeom>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4000" b="1" i="0" u="none" strike="noStrike" kern="0" cap="none" spc="0" normalizeH="0" baseline="0" noProof="0" dirty="0">
                <a:ln>
                  <a:noFill/>
                </a:ln>
                <a:solidFill>
                  <a:srgbClr val="520D5D"/>
                </a:solidFill>
                <a:effectLst/>
                <a:uLnTx/>
                <a:uFillTx/>
                <a:latin typeface="Arial" charset="0"/>
                <a:ea typeface="+mj-ea"/>
                <a:cs typeface="+mj-cs"/>
              </a:rPr>
              <a:t>The situational </a:t>
            </a:r>
            <a:r>
              <a:rPr lang="en-GB" sz="4000" b="1" kern="0" dirty="0">
                <a:solidFill>
                  <a:srgbClr val="520D5D"/>
                </a:solidFill>
                <a:latin typeface="Arial" charset="0"/>
                <a:ea typeface="+mj-ea"/>
                <a:cs typeface="+mj-cs"/>
              </a:rPr>
              <a:t>a</a:t>
            </a:r>
            <a:r>
              <a:rPr kumimoji="0" lang="en-GB" sz="4000" b="1" i="0" u="none" strike="noStrike" kern="0" cap="none" spc="0" normalizeH="0" baseline="0" noProof="0" dirty="0" err="1">
                <a:ln>
                  <a:noFill/>
                </a:ln>
                <a:solidFill>
                  <a:srgbClr val="520D5D"/>
                </a:solidFill>
                <a:effectLst/>
                <a:uLnTx/>
                <a:uFillTx/>
                <a:latin typeface="Arial" charset="0"/>
                <a:ea typeface="+mj-ea"/>
                <a:cs typeface="+mj-cs"/>
              </a:rPr>
              <a:t>pproach</a:t>
            </a:r>
            <a:r>
              <a:rPr kumimoji="0" lang="en-GB" sz="4000" b="1" i="0" u="none" strike="noStrike" kern="0" cap="none" spc="0" normalizeH="0" baseline="0" noProof="0" dirty="0">
                <a:ln>
                  <a:noFill/>
                </a:ln>
                <a:solidFill>
                  <a:srgbClr val="520D5D"/>
                </a:solidFill>
                <a:effectLst/>
                <a:uLnTx/>
                <a:uFillTx/>
                <a:latin typeface="Arial" charset="0"/>
                <a:ea typeface="+mj-ea"/>
                <a:cs typeface="+mj-cs"/>
              </a:rPr>
              <a:t> (2)</a:t>
            </a:r>
            <a:endParaRPr kumimoji="0" lang="en-GB" sz="1800" b="1" i="0" u="none" strike="noStrike" kern="0" cap="none" spc="0" normalizeH="0" baseline="0" noProof="0" dirty="0">
              <a:ln>
                <a:noFill/>
              </a:ln>
              <a:solidFill>
                <a:srgbClr val="520D5D"/>
              </a:solidFill>
              <a:effectLst/>
              <a:uLnTx/>
              <a:uFillTx/>
            </a:endParaRPr>
          </a:p>
        </p:txBody>
      </p:sp>
      <p:grpSp>
        <p:nvGrpSpPr>
          <p:cNvPr id="5" name="Group 46"/>
          <p:cNvGrpSpPr>
            <a:grpSpLocks/>
          </p:cNvGrpSpPr>
          <p:nvPr/>
        </p:nvGrpSpPr>
        <p:grpSpPr bwMode="auto">
          <a:xfrm>
            <a:off x="705697" y="949954"/>
            <a:ext cx="7799030" cy="4803873"/>
            <a:chOff x="894" y="2640"/>
            <a:chExt cx="8289" cy="5775"/>
          </a:xfrm>
        </p:grpSpPr>
        <p:sp>
          <p:nvSpPr>
            <p:cNvPr id="6" name="Line 47"/>
            <p:cNvSpPr>
              <a:spLocks noChangeShapeType="1"/>
            </p:cNvSpPr>
            <p:nvPr/>
          </p:nvSpPr>
          <p:spPr bwMode="auto">
            <a:xfrm flipV="1">
              <a:off x="3849" y="2700"/>
              <a:ext cx="0" cy="5040"/>
            </a:xfrm>
            <a:prstGeom prst="line">
              <a:avLst/>
            </a:prstGeom>
            <a:noFill/>
            <a:ln w="38100">
              <a:solidFill>
                <a:srgbClr val="000000"/>
              </a:solidFill>
              <a:round/>
              <a:headEnd/>
              <a:tailEnd type="triangle" w="med" len="med"/>
            </a:ln>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black"/>
                </a:solidFill>
                <a:effectLst/>
                <a:uLnTx/>
                <a:uFillTx/>
              </a:endParaRPr>
            </a:p>
          </p:txBody>
        </p:sp>
        <p:sp>
          <p:nvSpPr>
            <p:cNvPr id="7" name="Line 48"/>
            <p:cNvSpPr>
              <a:spLocks noChangeShapeType="1"/>
            </p:cNvSpPr>
            <p:nvPr/>
          </p:nvSpPr>
          <p:spPr bwMode="auto">
            <a:xfrm>
              <a:off x="3849" y="7710"/>
              <a:ext cx="5214" cy="0"/>
            </a:xfrm>
            <a:prstGeom prst="line">
              <a:avLst/>
            </a:prstGeom>
            <a:noFill/>
            <a:ln w="38100">
              <a:solidFill>
                <a:srgbClr val="000000"/>
              </a:solidFill>
              <a:round/>
              <a:headEnd/>
              <a:tailEnd type="triangle" w="med" len="med"/>
            </a:ln>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black"/>
                </a:solidFill>
                <a:effectLst/>
                <a:uLnTx/>
                <a:uFillTx/>
              </a:endParaRPr>
            </a:p>
          </p:txBody>
        </p:sp>
        <p:sp>
          <p:nvSpPr>
            <p:cNvPr id="8" name="Rectangle 49"/>
            <p:cNvSpPr>
              <a:spLocks noChangeArrowheads="1"/>
            </p:cNvSpPr>
            <p:nvPr/>
          </p:nvSpPr>
          <p:spPr bwMode="auto">
            <a:xfrm>
              <a:off x="3993" y="2775"/>
              <a:ext cx="2451" cy="2340"/>
            </a:xfrm>
            <a:prstGeom prst="rect">
              <a:avLst/>
            </a:prstGeom>
            <a:solidFill>
              <a:srgbClr val="FFFFFF"/>
            </a:solidFill>
            <a:ln w="28575">
              <a:solidFill>
                <a:srgbClr val="000000"/>
              </a:solidFill>
              <a:miter lim="800000"/>
              <a:headEnd/>
              <a:tailEnd/>
            </a:ln>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black"/>
                </a:solidFill>
                <a:effectLst/>
                <a:uLnTx/>
                <a:uFillTx/>
              </a:endParaRPr>
            </a:p>
          </p:txBody>
        </p:sp>
        <p:sp>
          <p:nvSpPr>
            <p:cNvPr id="9" name="Rectangle 50"/>
            <p:cNvSpPr>
              <a:spLocks noChangeArrowheads="1"/>
            </p:cNvSpPr>
            <p:nvPr/>
          </p:nvSpPr>
          <p:spPr bwMode="auto">
            <a:xfrm>
              <a:off x="6558" y="2775"/>
              <a:ext cx="2451" cy="2340"/>
            </a:xfrm>
            <a:prstGeom prst="rect">
              <a:avLst/>
            </a:prstGeom>
            <a:solidFill>
              <a:srgbClr val="FFFFFF"/>
            </a:solidFill>
            <a:ln w="28575">
              <a:solidFill>
                <a:srgbClr val="000000"/>
              </a:solidFill>
              <a:miter lim="800000"/>
              <a:headEnd/>
              <a:tailEnd/>
            </a:ln>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black"/>
                </a:solidFill>
                <a:effectLst/>
                <a:uLnTx/>
                <a:uFillTx/>
              </a:endParaRPr>
            </a:p>
          </p:txBody>
        </p:sp>
        <p:sp>
          <p:nvSpPr>
            <p:cNvPr id="10" name="Rectangle 51"/>
            <p:cNvSpPr>
              <a:spLocks noChangeArrowheads="1"/>
            </p:cNvSpPr>
            <p:nvPr/>
          </p:nvSpPr>
          <p:spPr bwMode="auto">
            <a:xfrm>
              <a:off x="6558" y="5235"/>
              <a:ext cx="2451" cy="2340"/>
            </a:xfrm>
            <a:prstGeom prst="rect">
              <a:avLst/>
            </a:prstGeom>
            <a:solidFill>
              <a:srgbClr val="FFFFFF"/>
            </a:solidFill>
            <a:ln w="28575">
              <a:solidFill>
                <a:srgbClr val="000000"/>
              </a:solidFill>
              <a:miter lim="800000"/>
              <a:headEnd/>
              <a:tailEnd/>
            </a:ln>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black"/>
                </a:solidFill>
                <a:effectLst/>
                <a:uLnTx/>
                <a:uFillTx/>
              </a:endParaRPr>
            </a:p>
          </p:txBody>
        </p:sp>
        <p:sp>
          <p:nvSpPr>
            <p:cNvPr id="11" name="Rectangle 52"/>
            <p:cNvSpPr>
              <a:spLocks noChangeArrowheads="1"/>
            </p:cNvSpPr>
            <p:nvPr/>
          </p:nvSpPr>
          <p:spPr bwMode="auto">
            <a:xfrm>
              <a:off x="3993" y="5235"/>
              <a:ext cx="2451" cy="2340"/>
            </a:xfrm>
            <a:prstGeom prst="rect">
              <a:avLst/>
            </a:prstGeom>
            <a:solidFill>
              <a:srgbClr val="FFFFFF"/>
            </a:solidFill>
            <a:ln w="28575">
              <a:solidFill>
                <a:srgbClr val="000000"/>
              </a:solidFill>
              <a:miter lim="800000"/>
              <a:headEnd/>
              <a:tailEnd/>
            </a:ln>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black"/>
                </a:solidFill>
                <a:effectLst/>
                <a:uLnTx/>
                <a:uFillTx/>
              </a:endParaRPr>
            </a:p>
          </p:txBody>
        </p:sp>
        <p:sp>
          <p:nvSpPr>
            <p:cNvPr id="12" name="Text Box 53"/>
            <p:cNvSpPr txBox="1">
              <a:spLocks noChangeArrowheads="1"/>
            </p:cNvSpPr>
            <p:nvPr/>
          </p:nvSpPr>
          <p:spPr bwMode="auto">
            <a:xfrm>
              <a:off x="2841" y="2640"/>
              <a:ext cx="1038" cy="540"/>
            </a:xfrm>
            <a:prstGeom prst="rect">
              <a:avLst/>
            </a:prstGeom>
            <a:noFill/>
            <a:ln w="9525">
              <a:noFill/>
              <a:miter lim="800000"/>
              <a:headEnd/>
              <a:tailEnd/>
            </a:ln>
          </p:spPr>
          <p:txBody>
            <a:bodyPr/>
            <a:lstStyle/>
            <a:p>
              <a:pPr marL="0" marR="0" lvl="0" indent="0" defTabSz="914400" eaLnBrk="0" fontAlgn="auto" latinLnBrk="0" hangingPunct="0">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prstClr val="black"/>
                  </a:solidFill>
                  <a:effectLst/>
                  <a:uLnTx/>
                  <a:uFillTx/>
                  <a:latin typeface="Arial Black" pitchFamily="34" charset="0"/>
                </a:rPr>
                <a:t>High</a:t>
              </a:r>
            </a:p>
          </p:txBody>
        </p:sp>
        <p:sp>
          <p:nvSpPr>
            <p:cNvPr id="13" name="Text Box 54"/>
            <p:cNvSpPr txBox="1">
              <a:spLocks noChangeArrowheads="1"/>
            </p:cNvSpPr>
            <p:nvPr/>
          </p:nvSpPr>
          <p:spPr bwMode="auto">
            <a:xfrm>
              <a:off x="8112" y="7740"/>
              <a:ext cx="1071" cy="540"/>
            </a:xfrm>
            <a:prstGeom prst="rect">
              <a:avLst/>
            </a:prstGeom>
            <a:noFill/>
            <a:ln w="9525">
              <a:noFill/>
              <a:miter lim="800000"/>
              <a:headEnd/>
              <a:tailEnd/>
            </a:ln>
          </p:spPr>
          <p:txBody>
            <a:bodyPr/>
            <a:lstStyle/>
            <a:p>
              <a:pPr marL="0" marR="0" lvl="0" indent="0" defTabSz="914400" eaLnBrk="0" fontAlgn="auto" latinLnBrk="0" hangingPunct="0">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prstClr val="black"/>
                  </a:solidFill>
                  <a:effectLst/>
                  <a:uLnTx/>
                  <a:uFillTx/>
                  <a:latin typeface="Arial Black" pitchFamily="34" charset="0"/>
                </a:rPr>
                <a:t>High</a:t>
              </a:r>
            </a:p>
          </p:txBody>
        </p:sp>
        <p:sp>
          <p:nvSpPr>
            <p:cNvPr id="14" name="Text Box 55"/>
            <p:cNvSpPr txBox="1">
              <a:spLocks noChangeArrowheads="1"/>
            </p:cNvSpPr>
            <p:nvPr/>
          </p:nvSpPr>
          <p:spPr bwMode="auto">
            <a:xfrm>
              <a:off x="3126" y="7365"/>
              <a:ext cx="798" cy="540"/>
            </a:xfrm>
            <a:prstGeom prst="rect">
              <a:avLst/>
            </a:prstGeom>
            <a:noFill/>
            <a:ln w="9525">
              <a:noFill/>
              <a:miter lim="800000"/>
              <a:headEnd/>
              <a:tailEnd/>
            </a:ln>
          </p:spPr>
          <p:txBody>
            <a:bodyPr/>
            <a:lstStyle/>
            <a:p>
              <a:pPr marL="0" marR="0" lvl="0" indent="0" defTabSz="914400" eaLnBrk="0" fontAlgn="auto" latinLnBrk="0" hangingPunct="0">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prstClr val="black"/>
                  </a:solidFill>
                  <a:effectLst/>
                  <a:uLnTx/>
                  <a:uFillTx/>
                  <a:latin typeface="Arial Black" pitchFamily="34" charset="0"/>
                </a:rPr>
                <a:t>Low</a:t>
              </a:r>
            </a:p>
          </p:txBody>
        </p:sp>
        <p:sp>
          <p:nvSpPr>
            <p:cNvPr id="15" name="Text Box 56"/>
            <p:cNvSpPr txBox="1">
              <a:spLocks noChangeArrowheads="1"/>
            </p:cNvSpPr>
            <p:nvPr/>
          </p:nvSpPr>
          <p:spPr bwMode="auto">
            <a:xfrm>
              <a:off x="3723" y="7710"/>
              <a:ext cx="798" cy="540"/>
            </a:xfrm>
            <a:prstGeom prst="rect">
              <a:avLst/>
            </a:prstGeom>
            <a:noFill/>
            <a:ln w="9525">
              <a:noFill/>
              <a:miter lim="800000"/>
              <a:headEnd/>
              <a:tailEnd/>
            </a:ln>
          </p:spPr>
          <p:txBody>
            <a:bodyPr/>
            <a:lstStyle/>
            <a:p>
              <a:pPr marL="0" marR="0" lvl="0" indent="0" defTabSz="914400" eaLnBrk="0" fontAlgn="auto" latinLnBrk="0" hangingPunct="0">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prstClr val="black"/>
                  </a:solidFill>
                  <a:effectLst/>
                  <a:uLnTx/>
                  <a:uFillTx/>
                  <a:latin typeface="Arial Black" pitchFamily="34" charset="0"/>
                </a:rPr>
                <a:t>Low</a:t>
              </a:r>
            </a:p>
          </p:txBody>
        </p:sp>
        <p:sp>
          <p:nvSpPr>
            <p:cNvPr id="16" name="Text Box 57"/>
            <p:cNvSpPr txBox="1">
              <a:spLocks noChangeArrowheads="1"/>
            </p:cNvSpPr>
            <p:nvPr/>
          </p:nvSpPr>
          <p:spPr bwMode="auto">
            <a:xfrm>
              <a:off x="894" y="4860"/>
              <a:ext cx="3078" cy="720"/>
            </a:xfrm>
            <a:prstGeom prst="rect">
              <a:avLst/>
            </a:prstGeom>
            <a:noFill/>
            <a:ln w="9525">
              <a:noFill/>
              <a:miter lim="800000"/>
              <a:headEnd/>
              <a:tailEnd/>
            </a:ln>
          </p:spPr>
          <p:txBody>
            <a:bodyPr/>
            <a:lstStyle/>
            <a:p>
              <a:pPr marL="0" marR="0" lvl="0" indent="0" defTabSz="914400" eaLnBrk="0" fontAlgn="auto" latinLnBrk="0" hangingPunct="0">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solidFill>
                  <a:effectLst/>
                  <a:uLnTx/>
                  <a:uFillTx/>
                  <a:latin typeface="Arial Black" pitchFamily="34" charset="0"/>
                </a:rPr>
                <a:t>WILLINGNESS</a:t>
              </a:r>
            </a:p>
          </p:txBody>
        </p:sp>
        <p:sp>
          <p:nvSpPr>
            <p:cNvPr id="17" name="Text Box 58"/>
            <p:cNvSpPr txBox="1">
              <a:spLocks noChangeArrowheads="1"/>
            </p:cNvSpPr>
            <p:nvPr/>
          </p:nvSpPr>
          <p:spPr bwMode="auto">
            <a:xfrm>
              <a:off x="5763" y="7695"/>
              <a:ext cx="1482" cy="720"/>
            </a:xfrm>
            <a:prstGeom prst="rect">
              <a:avLst/>
            </a:prstGeom>
            <a:noFill/>
            <a:ln w="9525">
              <a:noFill/>
              <a:miter lim="800000"/>
              <a:headEnd/>
              <a:tailEnd/>
            </a:ln>
          </p:spPr>
          <p:txBody>
            <a:bodyPr/>
            <a:lstStyle/>
            <a:p>
              <a:pPr marL="0" marR="0" lvl="0" indent="0" algn="ctr" defTabSz="914400" eaLnBrk="0" fontAlgn="auto" latinLnBrk="0" hangingPunct="0">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solidFill>
                  <a:effectLst/>
                  <a:uLnTx/>
                  <a:uFillTx/>
                  <a:latin typeface="Arial Black" pitchFamily="34" charset="0"/>
                </a:rPr>
                <a:t>SKILL</a:t>
              </a:r>
            </a:p>
          </p:txBody>
        </p:sp>
        <p:sp>
          <p:nvSpPr>
            <p:cNvPr id="18" name="WordArt 59"/>
            <p:cNvSpPr>
              <a:spLocks noChangeArrowheads="1" noChangeShapeType="1" noTextEdit="1"/>
            </p:cNvSpPr>
            <p:nvPr/>
          </p:nvSpPr>
          <p:spPr bwMode="auto">
            <a:xfrm>
              <a:off x="4080" y="3600"/>
              <a:ext cx="2280" cy="540"/>
            </a:xfrm>
            <a:prstGeom prst="rect">
              <a:avLst/>
            </a:prstGeom>
          </p:spPr>
          <p:txBody>
            <a:bodyPr wrap="none" fromWordArt="1">
              <a:prstTxWarp prst="textPlain">
                <a:avLst>
                  <a:gd name="adj" fmla="val 50000"/>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3600" b="0" i="0" u="none" strike="noStrike" kern="10" cap="none" spc="0" normalizeH="0" baseline="0" noProof="0" dirty="0">
                  <a:ln w="28575">
                    <a:solidFill>
                      <a:srgbClr val="003366"/>
                    </a:solidFill>
                    <a:round/>
                    <a:headEnd/>
                    <a:tailEnd/>
                  </a:ln>
                  <a:solidFill>
                    <a:srgbClr val="FFFFFF"/>
                  </a:solidFill>
                  <a:effectLst/>
                  <a:uLnTx/>
                  <a:uFillTx/>
                  <a:latin typeface="Arial"/>
                  <a:cs typeface="Arial"/>
                </a:rPr>
                <a:t>Participating</a:t>
              </a:r>
            </a:p>
          </p:txBody>
        </p:sp>
        <p:sp>
          <p:nvSpPr>
            <p:cNvPr id="19" name="WordArt 60"/>
            <p:cNvSpPr>
              <a:spLocks noChangeArrowheads="1" noChangeShapeType="1" noTextEdit="1"/>
            </p:cNvSpPr>
            <p:nvPr/>
          </p:nvSpPr>
          <p:spPr bwMode="auto">
            <a:xfrm>
              <a:off x="4164" y="6120"/>
              <a:ext cx="2112" cy="540"/>
            </a:xfrm>
            <a:prstGeom prst="rect">
              <a:avLst/>
            </a:prstGeom>
          </p:spPr>
          <p:txBody>
            <a:bodyPr wrap="none" fromWordArt="1">
              <a:prstTxWarp prst="textPlain">
                <a:avLst>
                  <a:gd name="adj" fmla="val 50000"/>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3600" b="0" i="0" u="none" strike="noStrike" kern="10" cap="none" spc="0" normalizeH="0" baseline="0" noProof="0" dirty="0">
                  <a:ln w="28575">
                    <a:solidFill>
                      <a:srgbClr val="003366"/>
                    </a:solidFill>
                    <a:round/>
                    <a:headEnd/>
                    <a:tailEnd/>
                  </a:ln>
                  <a:solidFill>
                    <a:srgbClr val="FFFFFF"/>
                  </a:solidFill>
                  <a:effectLst/>
                  <a:uLnTx/>
                  <a:uFillTx/>
                  <a:latin typeface="Arial"/>
                  <a:cs typeface="Arial"/>
                </a:rPr>
                <a:t>Delegating</a:t>
              </a:r>
            </a:p>
          </p:txBody>
        </p:sp>
        <p:sp>
          <p:nvSpPr>
            <p:cNvPr id="20" name="WordArt 61"/>
            <p:cNvSpPr>
              <a:spLocks noChangeArrowheads="1" noChangeShapeType="1" noTextEdit="1"/>
            </p:cNvSpPr>
            <p:nvPr/>
          </p:nvSpPr>
          <p:spPr bwMode="auto">
            <a:xfrm>
              <a:off x="6969" y="3600"/>
              <a:ext cx="1482" cy="540"/>
            </a:xfrm>
            <a:prstGeom prst="rect">
              <a:avLst/>
            </a:prstGeom>
          </p:spPr>
          <p:txBody>
            <a:bodyPr wrap="none" fromWordArt="1">
              <a:prstTxWarp prst="textPlain">
                <a:avLst>
                  <a:gd name="adj" fmla="val 50000"/>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3600" b="0" i="0" u="none" strike="noStrike" kern="10" cap="none" spc="0" normalizeH="0" baseline="0" noProof="0" dirty="0">
                  <a:ln w="28575">
                    <a:solidFill>
                      <a:srgbClr val="003366"/>
                    </a:solidFill>
                    <a:round/>
                    <a:headEnd/>
                    <a:tailEnd/>
                  </a:ln>
                  <a:solidFill>
                    <a:srgbClr val="FFFFFF"/>
                  </a:solidFill>
                  <a:effectLst/>
                  <a:uLnTx/>
                  <a:uFillTx/>
                  <a:latin typeface="Arial"/>
                  <a:cs typeface="Arial"/>
                </a:rPr>
                <a:t>Selling</a:t>
              </a:r>
            </a:p>
          </p:txBody>
        </p:sp>
        <p:sp>
          <p:nvSpPr>
            <p:cNvPr id="21" name="WordArt 62"/>
            <p:cNvSpPr>
              <a:spLocks noChangeArrowheads="1" noChangeShapeType="1" noTextEdit="1"/>
            </p:cNvSpPr>
            <p:nvPr/>
          </p:nvSpPr>
          <p:spPr bwMode="auto">
            <a:xfrm>
              <a:off x="6981" y="6120"/>
              <a:ext cx="1482" cy="540"/>
            </a:xfrm>
            <a:prstGeom prst="rect">
              <a:avLst/>
            </a:prstGeom>
          </p:spPr>
          <p:txBody>
            <a:bodyPr wrap="none" fromWordArt="1">
              <a:prstTxWarp prst="textPlain">
                <a:avLst>
                  <a:gd name="adj" fmla="val 50000"/>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3600" b="0" i="0" u="none" strike="noStrike" kern="10" cap="none" spc="0" normalizeH="0" baseline="0" noProof="0" dirty="0">
                  <a:ln w="28575">
                    <a:solidFill>
                      <a:srgbClr val="003366"/>
                    </a:solidFill>
                    <a:round/>
                    <a:headEnd/>
                    <a:tailEnd/>
                  </a:ln>
                  <a:solidFill>
                    <a:srgbClr val="FFFFFF"/>
                  </a:solidFill>
                  <a:effectLst/>
                  <a:uLnTx/>
                  <a:uFillTx/>
                  <a:latin typeface="Arial"/>
                  <a:cs typeface="Arial"/>
                </a:rPr>
                <a:t>Telling</a:t>
              </a:r>
            </a:p>
          </p:txBody>
        </p:sp>
      </p:grpSp>
    </p:spTree>
    <p:extLst>
      <p:ext uri="{BB962C8B-B14F-4D97-AF65-F5344CB8AC3E}">
        <p14:creationId xmlns:p14="http://schemas.microsoft.com/office/powerpoint/2010/main" val="29273914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F048925-1D60-41D0-9D05-D30E7AD4E2F7}"/>
              </a:ext>
            </a:extLst>
          </p:cNvPr>
          <p:cNvSpPr>
            <a:spLocks noGrp="1"/>
          </p:cNvSpPr>
          <p:nvPr>
            <p:ph type="sldNum" sz="quarter" idx="12"/>
          </p:nvPr>
        </p:nvSpPr>
        <p:spPr/>
        <p:txBody>
          <a:bodyPr/>
          <a:lstStyle/>
          <a:p>
            <a:fld id="{AC82685A-BD3A-4230-8D85-804689F67293}" type="slidenum">
              <a:rPr lang="en-GB" smtClean="0"/>
              <a:t>32</a:t>
            </a:fld>
            <a:endParaRPr lang="en-GB"/>
          </a:p>
        </p:txBody>
      </p:sp>
      <p:pic>
        <p:nvPicPr>
          <p:cNvPr id="4" name="Picture 3" descr="A screenshot of text&#10;&#10;Description automatically generated">
            <a:extLst>
              <a:ext uri="{FF2B5EF4-FFF2-40B4-BE49-F238E27FC236}">
                <a16:creationId xmlns:a16="http://schemas.microsoft.com/office/drawing/2014/main" id="{A25889D8-2381-4BAC-99F0-8EE629AAFC9B}"/>
              </a:ext>
            </a:extLst>
          </p:cNvPr>
          <p:cNvPicPr>
            <a:picLocks noChangeAspect="1"/>
          </p:cNvPicPr>
          <p:nvPr/>
        </p:nvPicPr>
        <p:blipFill rotWithShape="1">
          <a:blip r:embed="rId3">
            <a:extLst>
              <a:ext uri="{28A0092B-C50C-407E-A947-70E740481C1C}">
                <a14:useLocalDpi xmlns:a14="http://schemas.microsoft.com/office/drawing/2010/main" val="0"/>
              </a:ext>
            </a:extLst>
          </a:blip>
          <a:srcRect l="4851" t="16401" r="3801" b="8001"/>
          <a:stretch/>
        </p:blipFill>
        <p:spPr>
          <a:xfrm>
            <a:off x="179512" y="188640"/>
            <a:ext cx="8712967" cy="5400600"/>
          </a:xfrm>
          <a:prstGeom prst="rect">
            <a:avLst/>
          </a:prstGeom>
        </p:spPr>
      </p:pic>
    </p:spTree>
    <p:extLst>
      <p:ext uri="{BB962C8B-B14F-4D97-AF65-F5344CB8AC3E}">
        <p14:creationId xmlns:p14="http://schemas.microsoft.com/office/powerpoint/2010/main" val="265665521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eaLnBrk="1" hangingPunct="1"/>
            <a:endParaRPr lang="en-GB" altLang="en-US" sz="3800" dirty="0">
              <a:solidFill>
                <a:srgbClr val="520D5D"/>
              </a:solidFill>
              <a:latin typeface="Arial" panose="020B0604020202020204" pitchFamily="34" charset="0"/>
              <a:ea typeface="+mj-ea"/>
              <a:cs typeface="Arial" panose="020B0604020202020204" pitchFamily="34" charset="0"/>
            </a:endParaRPr>
          </a:p>
        </p:txBody>
      </p:sp>
      <p:sp>
        <p:nvSpPr>
          <p:cNvPr id="5123" name="Content Placeholder 2"/>
          <p:cNvSpPr>
            <a:spLocks/>
          </p:cNvSpPr>
          <p:nvPr/>
        </p:nvSpPr>
        <p:spPr bwMode="auto">
          <a:xfrm>
            <a:off x="952500" y="1600200"/>
            <a:ext cx="7467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909E8E84-426E-40dd-AFC4-6F175D3DCCD1}"/>
            <a:ext uri="{91240B29-F687-4f45-9708-019B960494DF}"/>
          </a:extLst>
        </p:spPr>
        <p:txBody>
          <a:bodyPr/>
          <a:lstStyle/>
          <a:p>
            <a:pPr>
              <a:lnSpc>
                <a:spcPct val="90000"/>
              </a:lnSpc>
              <a:spcBef>
                <a:spcPct val="20000"/>
              </a:spcBef>
              <a:buClr>
                <a:srgbClr val="DB1D52"/>
              </a:buClr>
            </a:pPr>
            <a:endParaRPr lang="en-GB" altLang="de-DE" sz="2800" dirty="0">
              <a:solidFill>
                <a:srgbClr val="58595B"/>
              </a:solidFill>
              <a:latin typeface="Arial" panose="020B0604020202020204" pitchFamily="34" charset="0"/>
              <a:ea typeface="MS PGothic" panose="020B0600070205080204" pitchFamily="34" charset="-128"/>
              <a:cs typeface="Arial" panose="020B0604020202020204" pitchFamily="34" charset="0"/>
            </a:endParaRPr>
          </a:p>
        </p:txBody>
      </p:sp>
      <p:sp>
        <p:nvSpPr>
          <p:cNvPr id="2" name="Rectangle 1"/>
          <p:cNvSpPr/>
          <p:nvPr/>
        </p:nvSpPr>
        <p:spPr>
          <a:xfrm>
            <a:off x="925860" y="162450"/>
            <a:ext cx="7467600" cy="615553"/>
          </a:xfrm>
          <a:prstGeom prst="rect">
            <a:avLst/>
          </a:prstGeom>
        </p:spPr>
        <p:txBody>
          <a:bodyPr wrap="square">
            <a:spAutoFit/>
          </a:bodyPr>
          <a:lstStyle/>
          <a:p>
            <a:pPr lvl="0">
              <a:lnSpc>
                <a:spcPct val="85000"/>
              </a:lnSpc>
            </a:pPr>
            <a:r>
              <a:rPr lang="en-GB" sz="4000" b="1" dirty="0">
                <a:solidFill>
                  <a:srgbClr val="520D5D"/>
                </a:solidFill>
                <a:latin typeface="Arial" charset="0"/>
              </a:rPr>
              <a:t>Transactional Leadership</a:t>
            </a:r>
          </a:p>
        </p:txBody>
      </p:sp>
      <p:sp>
        <p:nvSpPr>
          <p:cNvPr id="3" name="Rectangle 2"/>
          <p:cNvSpPr/>
          <p:nvPr/>
        </p:nvSpPr>
        <p:spPr>
          <a:xfrm>
            <a:off x="802433" y="731837"/>
            <a:ext cx="7884367" cy="6478697"/>
          </a:xfrm>
          <a:prstGeom prst="rect">
            <a:avLst/>
          </a:prstGeom>
        </p:spPr>
        <p:txBody>
          <a:bodyPr wrap="square">
            <a:spAutoFit/>
          </a:bodyPr>
          <a:lstStyle/>
          <a:p>
            <a:pPr marL="228600" lvl="0" indent="-228600">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charset="0"/>
                <a:cs typeface="Arial" charset="0"/>
              </a:rPr>
              <a:t>Transactional leadership</a:t>
            </a:r>
          </a:p>
          <a:p>
            <a:pPr marL="685800" lvl="2" indent="-228600">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charset="0"/>
                <a:cs typeface="Arial" charset="0"/>
              </a:rPr>
              <a:t>position power and legitimate authority</a:t>
            </a:r>
          </a:p>
          <a:p>
            <a:pPr marL="685800" lvl="2" indent="-228600">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charset="0"/>
                <a:cs typeface="Arial" charset="0"/>
              </a:rPr>
              <a:t>bargaining with rewards (and punishments)</a:t>
            </a:r>
          </a:p>
          <a:p>
            <a:pPr marL="457200" lvl="2">
              <a:lnSpc>
                <a:spcPct val="90000"/>
              </a:lnSpc>
              <a:spcBef>
                <a:spcPts val="1000"/>
              </a:spcBef>
              <a:buClr>
                <a:srgbClr val="DA1D52"/>
              </a:buClr>
            </a:pPr>
            <a:endParaRPr lang="en-GB" sz="2500" dirty="0">
              <a:solidFill>
                <a:srgbClr val="58595B"/>
              </a:solidFill>
              <a:latin typeface="Arial" charset="0"/>
              <a:cs typeface="Arial" charset="0"/>
            </a:endParaRPr>
          </a:p>
          <a:p>
            <a:pPr marL="685800" lvl="2" indent="-228600">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charset="0"/>
                <a:cs typeface="Arial" charset="0"/>
              </a:rPr>
              <a:t>French and Raven 5 power bases for command and control leadership (1959) (P.86 of the text).</a:t>
            </a:r>
          </a:p>
          <a:p>
            <a:pPr lvl="2" indent="-457200">
              <a:lnSpc>
                <a:spcPct val="90000"/>
              </a:lnSpc>
              <a:spcBef>
                <a:spcPts val="1000"/>
              </a:spcBef>
              <a:buClr>
                <a:srgbClr val="DA1D52"/>
              </a:buClr>
              <a:buAutoNum type="arabicPeriod"/>
            </a:pPr>
            <a:r>
              <a:rPr lang="en-GB" sz="2500" dirty="0">
                <a:solidFill>
                  <a:srgbClr val="58595B"/>
                </a:solidFill>
                <a:latin typeface="Arial" charset="0"/>
                <a:cs typeface="Arial" charset="0"/>
              </a:rPr>
              <a:t>Legitimate</a:t>
            </a:r>
          </a:p>
          <a:p>
            <a:pPr lvl="2" indent="-457200">
              <a:lnSpc>
                <a:spcPct val="90000"/>
              </a:lnSpc>
              <a:spcBef>
                <a:spcPts val="1000"/>
              </a:spcBef>
              <a:buClr>
                <a:srgbClr val="DA1D52"/>
              </a:buClr>
              <a:buAutoNum type="arabicPeriod"/>
            </a:pPr>
            <a:r>
              <a:rPr lang="en-GB" sz="2500" dirty="0">
                <a:solidFill>
                  <a:srgbClr val="58595B"/>
                </a:solidFill>
                <a:latin typeface="Arial" charset="0"/>
                <a:cs typeface="Arial" charset="0"/>
              </a:rPr>
              <a:t>Reward</a:t>
            </a:r>
          </a:p>
          <a:p>
            <a:pPr lvl="2" indent="-457200">
              <a:lnSpc>
                <a:spcPct val="90000"/>
              </a:lnSpc>
              <a:spcBef>
                <a:spcPts val="1000"/>
              </a:spcBef>
              <a:buClr>
                <a:srgbClr val="DA1D52"/>
              </a:buClr>
              <a:buAutoNum type="arabicPeriod"/>
            </a:pPr>
            <a:r>
              <a:rPr lang="en-GB" sz="2500" dirty="0">
                <a:solidFill>
                  <a:srgbClr val="58595B"/>
                </a:solidFill>
                <a:latin typeface="Arial" charset="0"/>
                <a:cs typeface="Arial" charset="0"/>
              </a:rPr>
              <a:t>Expert</a:t>
            </a:r>
          </a:p>
          <a:p>
            <a:pPr lvl="2" indent="-457200">
              <a:lnSpc>
                <a:spcPct val="90000"/>
              </a:lnSpc>
              <a:spcBef>
                <a:spcPts val="1000"/>
              </a:spcBef>
              <a:buClr>
                <a:srgbClr val="DA1D52"/>
              </a:buClr>
              <a:buAutoNum type="arabicPeriod"/>
            </a:pPr>
            <a:r>
              <a:rPr lang="en-GB" sz="2500" dirty="0">
                <a:solidFill>
                  <a:srgbClr val="58595B"/>
                </a:solidFill>
                <a:latin typeface="Arial" charset="0"/>
                <a:cs typeface="Arial" charset="0"/>
              </a:rPr>
              <a:t>Referent</a:t>
            </a:r>
          </a:p>
          <a:p>
            <a:pPr lvl="2" indent="-457200">
              <a:lnSpc>
                <a:spcPct val="90000"/>
              </a:lnSpc>
              <a:spcBef>
                <a:spcPts val="1000"/>
              </a:spcBef>
              <a:buClr>
                <a:srgbClr val="DA1D52"/>
              </a:buClr>
              <a:buAutoNum type="arabicPeriod"/>
            </a:pPr>
            <a:r>
              <a:rPr lang="en-GB" sz="2500" dirty="0">
                <a:solidFill>
                  <a:srgbClr val="58595B"/>
                </a:solidFill>
                <a:latin typeface="Arial" charset="0"/>
                <a:cs typeface="Arial" charset="0"/>
              </a:rPr>
              <a:t>Coercive</a:t>
            </a:r>
          </a:p>
          <a:p>
            <a:pPr marL="457200" lvl="2">
              <a:lnSpc>
                <a:spcPct val="90000"/>
              </a:lnSpc>
              <a:spcBef>
                <a:spcPts val="1000"/>
              </a:spcBef>
              <a:buClr>
                <a:srgbClr val="DA1D52"/>
              </a:buClr>
            </a:pPr>
            <a:r>
              <a:rPr lang="en-GB" sz="2500" dirty="0">
                <a:solidFill>
                  <a:srgbClr val="58595B"/>
                </a:solidFill>
                <a:latin typeface="Arial" charset="0"/>
                <a:cs typeface="Arial" charset="0"/>
              </a:rPr>
              <a:t> </a:t>
            </a:r>
          </a:p>
          <a:p>
            <a:pPr marL="457200" lvl="2">
              <a:lnSpc>
                <a:spcPct val="90000"/>
              </a:lnSpc>
              <a:spcBef>
                <a:spcPts val="1000"/>
              </a:spcBef>
              <a:buClr>
                <a:srgbClr val="DA1D52"/>
              </a:buClr>
            </a:pPr>
            <a:endParaRPr lang="en-GB" sz="2500" dirty="0">
              <a:solidFill>
                <a:srgbClr val="58595B"/>
              </a:solidFill>
              <a:latin typeface="Arial" charset="0"/>
              <a:cs typeface="Arial" charset="0"/>
            </a:endParaRPr>
          </a:p>
          <a:p>
            <a:pPr marL="228600" lvl="1" indent="-228600">
              <a:lnSpc>
                <a:spcPct val="90000"/>
              </a:lnSpc>
              <a:spcBef>
                <a:spcPts val="1000"/>
              </a:spcBef>
              <a:buClr>
                <a:srgbClr val="DA1D52"/>
              </a:buClr>
              <a:buFont typeface="Arial" panose="020B0604020202020204" pitchFamily="34" charset="0"/>
              <a:buChar char="•"/>
            </a:pPr>
            <a:endParaRPr lang="en-GB" sz="2500" dirty="0">
              <a:solidFill>
                <a:srgbClr val="58595B"/>
              </a:solidFill>
              <a:latin typeface="Arial" charset="0"/>
              <a:cs typeface="Arial" charset="0"/>
            </a:endParaRPr>
          </a:p>
        </p:txBody>
      </p:sp>
    </p:spTree>
    <p:extLst>
      <p:ext uri="{BB962C8B-B14F-4D97-AF65-F5344CB8AC3E}">
        <p14:creationId xmlns:p14="http://schemas.microsoft.com/office/powerpoint/2010/main" val="31036980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eaLnBrk="1" hangingPunct="1"/>
            <a:endParaRPr lang="en-GB" altLang="en-US" sz="3800" dirty="0">
              <a:solidFill>
                <a:srgbClr val="520D5D"/>
              </a:solidFill>
              <a:latin typeface="Arial" panose="020B0604020202020204" pitchFamily="34" charset="0"/>
              <a:ea typeface="+mj-ea"/>
              <a:cs typeface="Arial" panose="020B0604020202020204" pitchFamily="34" charset="0"/>
            </a:endParaRPr>
          </a:p>
        </p:txBody>
      </p:sp>
      <p:sp>
        <p:nvSpPr>
          <p:cNvPr id="5123" name="Content Placeholder 2"/>
          <p:cNvSpPr>
            <a:spLocks/>
          </p:cNvSpPr>
          <p:nvPr/>
        </p:nvSpPr>
        <p:spPr bwMode="auto">
          <a:xfrm>
            <a:off x="952500" y="1600200"/>
            <a:ext cx="7467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909E8E84-426E-40dd-AFC4-6F175D3DCCD1}"/>
            <a:ext uri="{91240B29-F687-4f45-9708-019B960494DF}"/>
          </a:extLst>
        </p:spPr>
        <p:txBody>
          <a:bodyPr/>
          <a:lstStyle/>
          <a:p>
            <a:pPr>
              <a:lnSpc>
                <a:spcPct val="90000"/>
              </a:lnSpc>
              <a:spcBef>
                <a:spcPct val="20000"/>
              </a:spcBef>
              <a:buClr>
                <a:srgbClr val="DB1D52"/>
              </a:buClr>
            </a:pPr>
            <a:endParaRPr lang="en-GB" altLang="de-DE" sz="2800" dirty="0">
              <a:solidFill>
                <a:srgbClr val="58595B"/>
              </a:solidFill>
              <a:latin typeface="Arial" panose="020B0604020202020204" pitchFamily="34" charset="0"/>
              <a:ea typeface="MS PGothic" panose="020B0600070205080204" pitchFamily="34" charset="-128"/>
              <a:cs typeface="Arial" panose="020B0604020202020204" pitchFamily="34" charset="0"/>
            </a:endParaRPr>
          </a:p>
        </p:txBody>
      </p:sp>
      <p:sp>
        <p:nvSpPr>
          <p:cNvPr id="2" name="Rectangle 1"/>
          <p:cNvSpPr/>
          <p:nvPr/>
        </p:nvSpPr>
        <p:spPr>
          <a:xfrm>
            <a:off x="952500" y="410547"/>
            <a:ext cx="7467600" cy="615553"/>
          </a:xfrm>
          <a:prstGeom prst="rect">
            <a:avLst/>
          </a:prstGeom>
        </p:spPr>
        <p:txBody>
          <a:bodyPr wrap="square">
            <a:spAutoFit/>
          </a:bodyPr>
          <a:lstStyle/>
          <a:p>
            <a:pPr lvl="0">
              <a:lnSpc>
                <a:spcPct val="85000"/>
              </a:lnSpc>
            </a:pPr>
            <a:r>
              <a:rPr lang="en-GB" sz="4000" b="1" dirty="0">
                <a:solidFill>
                  <a:srgbClr val="520D5D"/>
                </a:solidFill>
                <a:latin typeface="Arial" charset="0"/>
              </a:rPr>
              <a:t>Transformational leadership</a:t>
            </a:r>
          </a:p>
        </p:txBody>
      </p:sp>
      <p:sp>
        <p:nvSpPr>
          <p:cNvPr id="3" name="Rectangle 2"/>
          <p:cNvSpPr/>
          <p:nvPr/>
        </p:nvSpPr>
        <p:spPr>
          <a:xfrm>
            <a:off x="802433" y="1658837"/>
            <a:ext cx="7884367" cy="2208297"/>
          </a:xfrm>
          <a:prstGeom prst="rect">
            <a:avLst/>
          </a:prstGeom>
        </p:spPr>
        <p:txBody>
          <a:bodyPr wrap="square">
            <a:spAutoFit/>
          </a:bodyPr>
          <a:lstStyle/>
          <a:p>
            <a:pPr marL="228600" lvl="0" indent="-228600">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charset="0"/>
                <a:cs typeface="Arial" charset="0"/>
              </a:rPr>
              <a:t>Transformational leadership</a:t>
            </a:r>
          </a:p>
          <a:p>
            <a:pPr marL="685800" lvl="2" indent="-228600">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charset="0"/>
                <a:cs typeface="Arial" charset="0"/>
              </a:rPr>
              <a:t>limited position power and authority</a:t>
            </a:r>
          </a:p>
          <a:p>
            <a:pPr marL="685800" lvl="2" indent="-228600">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charset="0"/>
                <a:cs typeface="Arial" charset="0"/>
              </a:rPr>
              <a:t>importance of creating motivation and commitment</a:t>
            </a:r>
          </a:p>
          <a:p>
            <a:pPr marL="685800" lvl="2" indent="-228600">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charset="0"/>
                <a:cs typeface="Arial" charset="0"/>
              </a:rPr>
              <a:t>making people want to work</a:t>
            </a:r>
          </a:p>
        </p:txBody>
      </p:sp>
    </p:spTree>
    <p:extLst>
      <p:ext uri="{BB962C8B-B14F-4D97-AF65-F5344CB8AC3E}">
        <p14:creationId xmlns:p14="http://schemas.microsoft.com/office/powerpoint/2010/main" val="292025658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Content Placeholder 2"/>
          <p:cNvSpPr>
            <a:spLocks/>
          </p:cNvSpPr>
          <p:nvPr/>
        </p:nvSpPr>
        <p:spPr bwMode="auto">
          <a:xfrm>
            <a:off x="869950" y="1600200"/>
            <a:ext cx="7696200" cy="525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spcBef>
                <a:spcPct val="20000"/>
              </a:spcBef>
              <a:buClr>
                <a:srgbClr val="DB1D52"/>
              </a:buClr>
            </a:pPr>
            <a:endParaRPr lang="en-GB" altLang="en-US" sz="2400" dirty="0">
              <a:solidFill>
                <a:srgbClr val="58595B"/>
              </a:solidFill>
              <a:latin typeface="Arial" panose="020B0604020202020204" pitchFamily="34" charset="0"/>
              <a:ea typeface="MS PGothic" panose="020B0600070205080204" pitchFamily="34" charset="-128"/>
              <a:cs typeface="Arial" panose="020B0604020202020204" pitchFamily="34" charset="0"/>
            </a:endParaRPr>
          </a:p>
        </p:txBody>
      </p:sp>
      <p:sp>
        <p:nvSpPr>
          <p:cNvPr id="4" name="Title 1"/>
          <p:cNvSpPr>
            <a:spLocks/>
          </p:cNvSpPr>
          <p:nvPr/>
        </p:nvSpPr>
        <p:spPr bwMode="auto">
          <a:xfrm>
            <a:off x="709128" y="407988"/>
            <a:ext cx="8009870" cy="1143000"/>
          </a:xfrm>
          <a:prstGeom prst="rect">
            <a:avLst/>
          </a:prstGeom>
          <a:noFill/>
          <a:ln w="9525">
            <a:noFill/>
            <a:miter lim="800000"/>
            <a:headEnd/>
            <a:tailEnd/>
          </a:ln>
        </p:spPr>
        <p:txBody>
          <a:bodyPr anchor="ctr"/>
          <a:lstStyle/>
          <a:p>
            <a:pPr>
              <a:lnSpc>
                <a:spcPct val="85000"/>
              </a:lnSpc>
            </a:pPr>
            <a:r>
              <a:rPr lang="en-GB" sz="4000" b="1" dirty="0">
                <a:solidFill>
                  <a:srgbClr val="520D5D"/>
                </a:solidFill>
                <a:latin typeface="Arial" charset="0"/>
              </a:rPr>
              <a:t>Inspirational and authentic leadership</a:t>
            </a:r>
          </a:p>
        </p:txBody>
      </p:sp>
      <p:sp>
        <p:nvSpPr>
          <p:cNvPr id="2" name="Rectangle 1"/>
          <p:cNvSpPr/>
          <p:nvPr/>
        </p:nvSpPr>
        <p:spPr>
          <a:xfrm>
            <a:off x="869950" y="1809102"/>
            <a:ext cx="7849048" cy="3760004"/>
          </a:xfrm>
          <a:prstGeom prst="rect">
            <a:avLst/>
          </a:prstGeom>
        </p:spPr>
        <p:txBody>
          <a:bodyPr wrap="square">
            <a:spAutoFit/>
          </a:bodyPr>
          <a:lstStyle/>
          <a:p>
            <a:pPr marL="400050" lvl="0" indent="-228600">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charset="0"/>
                <a:cs typeface="Arial" charset="0"/>
              </a:rPr>
              <a:t>Inspirational leadership</a:t>
            </a:r>
          </a:p>
          <a:p>
            <a:pPr marL="800100" lvl="1" indent="-228600">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charset="0"/>
                <a:cs typeface="Arial" charset="0"/>
              </a:rPr>
              <a:t>creating and communicating passion and vision</a:t>
            </a:r>
          </a:p>
          <a:p>
            <a:pPr marL="800100" lvl="1" indent="-228600">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charset="0"/>
                <a:cs typeface="Arial" charset="0"/>
              </a:rPr>
              <a:t>encourages follower trust and enthusiasm  BUT</a:t>
            </a:r>
          </a:p>
          <a:p>
            <a:pPr marL="800100" lvl="1" indent="-228600">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charset="0"/>
                <a:cs typeface="Arial" charset="0"/>
              </a:rPr>
              <a:t>can be ‘toxic’ (Furnham, 2005)</a:t>
            </a:r>
          </a:p>
          <a:p>
            <a:pPr marL="800100" lvl="1" indent="-228600">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charset="0"/>
                <a:cs typeface="Arial" charset="0"/>
              </a:rPr>
              <a:t>May create undue peer pressure and groupthink</a:t>
            </a:r>
          </a:p>
          <a:p>
            <a:pPr marL="400050" lvl="0" indent="-228600">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charset="0"/>
                <a:cs typeface="Arial" charset="0"/>
              </a:rPr>
              <a:t>Authentic leadership</a:t>
            </a:r>
          </a:p>
          <a:p>
            <a:pPr marL="800100" lvl="1" indent="-228600">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charset="0"/>
                <a:cs typeface="Arial" charset="0"/>
              </a:rPr>
              <a:t>leading with the ‘true self’</a:t>
            </a:r>
          </a:p>
          <a:p>
            <a:pPr marL="800100" lvl="1" indent="-228600">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charset="0"/>
                <a:cs typeface="Arial" charset="0"/>
              </a:rPr>
              <a:t>or just good acting...?</a:t>
            </a:r>
          </a:p>
        </p:txBody>
      </p:sp>
    </p:spTree>
    <p:extLst>
      <p:ext uri="{BB962C8B-B14F-4D97-AF65-F5344CB8AC3E}">
        <p14:creationId xmlns:p14="http://schemas.microsoft.com/office/powerpoint/2010/main" val="98821698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Content Placeholder 3"/>
          <p:cNvSpPr>
            <a:spLocks/>
          </p:cNvSpPr>
          <p:nvPr/>
        </p:nvSpPr>
        <p:spPr bwMode="auto">
          <a:xfrm>
            <a:off x="457200" y="2174875"/>
            <a:ext cx="7809722" cy="3951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marL="0" indent="0" eaLnBrk="1" hangingPunct="1">
              <a:lnSpc>
                <a:spcPct val="90000"/>
              </a:lnSpc>
              <a:spcBef>
                <a:spcPct val="20000"/>
              </a:spcBef>
              <a:buClr>
                <a:srgbClr val="DB1D52"/>
              </a:buClr>
            </a:pPr>
            <a:endParaRPr lang="en-GB" altLang="en-US" sz="2000" dirty="0">
              <a:solidFill>
                <a:srgbClr val="58595B"/>
              </a:solidFill>
              <a:latin typeface="Arial" panose="020B0604020202020204" pitchFamily="34" charset="0"/>
            </a:endParaRPr>
          </a:p>
        </p:txBody>
      </p:sp>
      <p:sp>
        <p:nvSpPr>
          <p:cNvPr id="12293" name="Text Placeholder 4"/>
          <p:cNvSpPr>
            <a:spLocks/>
          </p:cNvSpPr>
          <p:nvPr/>
        </p:nvSpPr>
        <p:spPr bwMode="auto">
          <a:xfrm>
            <a:off x="4645025" y="1308100"/>
            <a:ext cx="4498975" cy="639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eaLnBrk="1" hangingPunct="1">
              <a:spcBef>
                <a:spcPct val="20000"/>
              </a:spcBef>
            </a:pPr>
            <a:endParaRPr lang="en-GB" altLang="en-US" b="1" dirty="0">
              <a:solidFill>
                <a:srgbClr val="58595B"/>
              </a:solidFill>
              <a:latin typeface="Arial" panose="020B0604020202020204" pitchFamily="34" charset="0"/>
            </a:endParaRPr>
          </a:p>
        </p:txBody>
      </p:sp>
      <p:sp>
        <p:nvSpPr>
          <p:cNvPr id="2" name="Rectangle 1"/>
          <p:cNvSpPr/>
          <p:nvPr/>
        </p:nvSpPr>
        <p:spPr>
          <a:xfrm>
            <a:off x="495041" y="270329"/>
            <a:ext cx="8210939" cy="1138773"/>
          </a:xfrm>
          <a:prstGeom prst="rect">
            <a:avLst/>
          </a:prstGeom>
        </p:spPr>
        <p:txBody>
          <a:bodyPr wrap="square">
            <a:spAutoFit/>
          </a:bodyPr>
          <a:lstStyle/>
          <a:p>
            <a:pPr lvl="0">
              <a:lnSpc>
                <a:spcPct val="85000"/>
              </a:lnSpc>
            </a:pPr>
            <a:r>
              <a:rPr lang="en-GB" sz="4000" b="1" dirty="0">
                <a:solidFill>
                  <a:srgbClr val="520D5D"/>
                </a:solidFill>
                <a:latin typeface="Arial" charset="0"/>
              </a:rPr>
              <a:t>Servant and distributed leadership (1)</a:t>
            </a:r>
          </a:p>
        </p:txBody>
      </p:sp>
      <p:sp>
        <p:nvSpPr>
          <p:cNvPr id="3" name="Rectangle 2"/>
          <p:cNvSpPr/>
          <p:nvPr/>
        </p:nvSpPr>
        <p:spPr>
          <a:xfrm>
            <a:off x="727789" y="1741488"/>
            <a:ext cx="7800392" cy="3392724"/>
          </a:xfrm>
          <a:prstGeom prst="rect">
            <a:avLst/>
          </a:prstGeom>
        </p:spPr>
        <p:txBody>
          <a:bodyPr wrap="square">
            <a:spAutoFit/>
          </a:bodyPr>
          <a:lstStyle/>
          <a:p>
            <a:pPr marL="400050" lvl="0" indent="-228600">
              <a:lnSpc>
                <a:spcPct val="90000"/>
              </a:lnSpc>
              <a:spcBef>
                <a:spcPts val="1000"/>
              </a:spcBef>
              <a:buClr>
                <a:srgbClr val="DA1D52"/>
              </a:buClr>
              <a:buFont typeface="Arial" panose="020B0604020202020204" pitchFamily="34" charset="0"/>
              <a:buChar char="•"/>
            </a:pPr>
            <a:r>
              <a:rPr lang="en-GB" sz="2400" dirty="0">
                <a:solidFill>
                  <a:srgbClr val="58595B"/>
                </a:solidFill>
                <a:latin typeface="Arial" charset="0"/>
                <a:cs typeface="Arial" charset="0"/>
              </a:rPr>
              <a:t>Servant leadership (Greenleaf, 1977)</a:t>
            </a:r>
          </a:p>
          <a:p>
            <a:pPr marL="800100" lvl="1" indent="-228600">
              <a:lnSpc>
                <a:spcPct val="90000"/>
              </a:lnSpc>
              <a:spcBef>
                <a:spcPts val="1000"/>
              </a:spcBef>
              <a:buClr>
                <a:srgbClr val="DA1D52"/>
              </a:buClr>
              <a:buFont typeface="Arial" panose="020B0604020202020204" pitchFamily="34" charset="0"/>
              <a:buChar char="•"/>
            </a:pPr>
            <a:r>
              <a:rPr lang="en-GB" sz="2400" dirty="0">
                <a:solidFill>
                  <a:srgbClr val="58595B"/>
                </a:solidFill>
                <a:latin typeface="Arial" charset="0"/>
                <a:cs typeface="Arial" charset="0"/>
              </a:rPr>
              <a:t> leader as a steward rather than as a commander</a:t>
            </a:r>
          </a:p>
          <a:p>
            <a:pPr marL="800100" lvl="1" indent="-228600">
              <a:lnSpc>
                <a:spcPct val="90000"/>
              </a:lnSpc>
              <a:spcBef>
                <a:spcPts val="1000"/>
              </a:spcBef>
              <a:buClr>
                <a:srgbClr val="DA1D52"/>
              </a:buClr>
              <a:buFont typeface="Arial" panose="020B0604020202020204" pitchFamily="34" charset="0"/>
              <a:buChar char="•"/>
            </a:pPr>
            <a:r>
              <a:rPr lang="en-GB" sz="2400" dirty="0">
                <a:solidFill>
                  <a:srgbClr val="58595B"/>
                </a:solidFill>
                <a:latin typeface="Arial" charset="0"/>
                <a:cs typeface="Arial" charset="0"/>
              </a:rPr>
              <a:t> in a role defined by commitment</a:t>
            </a:r>
          </a:p>
          <a:p>
            <a:pPr marL="800100" lvl="1" indent="-228600">
              <a:lnSpc>
                <a:spcPct val="90000"/>
              </a:lnSpc>
              <a:spcBef>
                <a:spcPts val="1000"/>
              </a:spcBef>
              <a:buClr>
                <a:srgbClr val="DA1D52"/>
              </a:buClr>
              <a:buFont typeface="Arial" panose="020B0604020202020204" pitchFamily="34" charset="0"/>
              <a:buChar char="•"/>
            </a:pPr>
            <a:r>
              <a:rPr lang="en-GB" sz="2400" dirty="0">
                <a:solidFill>
                  <a:srgbClr val="58595B"/>
                </a:solidFill>
                <a:latin typeface="Arial" charset="0"/>
                <a:cs typeface="Arial" charset="0"/>
              </a:rPr>
              <a:t> to serve the organisation’s needs rather than personal ambition</a:t>
            </a:r>
          </a:p>
          <a:p>
            <a:pPr marL="800100" lvl="1" indent="-228600">
              <a:lnSpc>
                <a:spcPct val="90000"/>
              </a:lnSpc>
              <a:spcBef>
                <a:spcPts val="1000"/>
              </a:spcBef>
              <a:buClr>
                <a:srgbClr val="DA1D52"/>
              </a:buClr>
              <a:buFont typeface="Arial" panose="020B0604020202020204" pitchFamily="34" charset="0"/>
              <a:buChar char="•"/>
            </a:pPr>
            <a:r>
              <a:rPr lang="en-GB" sz="2400" dirty="0">
                <a:solidFill>
                  <a:srgbClr val="58595B"/>
                </a:solidFill>
                <a:latin typeface="Arial" charset="0"/>
                <a:cs typeface="Arial" charset="0"/>
              </a:rPr>
              <a:t> to support autonomy, empathy, and well-being of others</a:t>
            </a:r>
          </a:p>
          <a:p>
            <a:pPr marL="742950" lvl="1" indent="-228600">
              <a:lnSpc>
                <a:spcPct val="90000"/>
              </a:lnSpc>
              <a:spcBef>
                <a:spcPts val="1000"/>
              </a:spcBef>
              <a:buClr>
                <a:srgbClr val="DA1D52"/>
              </a:buClr>
              <a:buFont typeface="Arial" panose="020B0604020202020204" pitchFamily="34" charset="0"/>
              <a:buChar char="•"/>
            </a:pPr>
            <a:endParaRPr lang="en-GB" sz="2400" dirty="0">
              <a:solidFill>
                <a:srgbClr val="58595B"/>
              </a:solidFill>
              <a:latin typeface="Arial" charset="0"/>
              <a:cs typeface="Arial" charset="0"/>
            </a:endParaRPr>
          </a:p>
        </p:txBody>
      </p:sp>
    </p:spTree>
    <p:extLst>
      <p:ext uri="{BB962C8B-B14F-4D97-AF65-F5344CB8AC3E}">
        <p14:creationId xmlns:p14="http://schemas.microsoft.com/office/powerpoint/2010/main" val="24429049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651750" cy="1231200"/>
          </a:xfrm>
        </p:spPr>
        <p:txBody>
          <a:bodyPr>
            <a:normAutofit fontScale="90000"/>
          </a:bodyPr>
          <a:lstStyle/>
          <a:p>
            <a:br>
              <a:rPr lang="en-GB" sz="3600" b="1" dirty="0">
                <a:latin typeface="Arial" charset="0"/>
              </a:rPr>
            </a:br>
            <a:r>
              <a:rPr lang="en-GB" sz="4400" b="1" dirty="0">
                <a:latin typeface="Arial" charset="0"/>
              </a:rPr>
              <a:t>Servant and distributed leadership (2)</a:t>
            </a:r>
            <a:endParaRPr lang="en-GB" sz="4400" dirty="0"/>
          </a:p>
        </p:txBody>
      </p:sp>
      <p:sp>
        <p:nvSpPr>
          <p:cNvPr id="3" name="Rectangle 2"/>
          <p:cNvSpPr/>
          <p:nvPr/>
        </p:nvSpPr>
        <p:spPr>
          <a:xfrm>
            <a:off x="762000" y="1726042"/>
            <a:ext cx="7353300" cy="3725122"/>
          </a:xfrm>
          <a:prstGeom prst="rect">
            <a:avLst/>
          </a:prstGeom>
        </p:spPr>
        <p:txBody>
          <a:bodyPr wrap="square">
            <a:spAutoFit/>
          </a:bodyPr>
          <a:lstStyle/>
          <a:p>
            <a:pPr marL="400050" lvl="0" indent="-228600">
              <a:lnSpc>
                <a:spcPct val="90000"/>
              </a:lnSpc>
              <a:spcBef>
                <a:spcPts val="1000"/>
              </a:spcBef>
              <a:buClr>
                <a:srgbClr val="DA1D52"/>
              </a:buClr>
              <a:buFont typeface="Arial" panose="020B0604020202020204" pitchFamily="34" charset="0"/>
              <a:buChar char="•"/>
            </a:pPr>
            <a:r>
              <a:rPr lang="en-GB" sz="2400" dirty="0">
                <a:solidFill>
                  <a:srgbClr val="58595B"/>
                </a:solidFill>
                <a:latin typeface="Arial" charset="0"/>
                <a:cs typeface="Arial" charset="0"/>
              </a:rPr>
              <a:t>Distributed leadership (Bennett et al, 2003)</a:t>
            </a:r>
          </a:p>
          <a:p>
            <a:pPr marL="800100" lvl="1" indent="-228600">
              <a:lnSpc>
                <a:spcPct val="90000"/>
              </a:lnSpc>
              <a:spcBef>
                <a:spcPts val="1000"/>
              </a:spcBef>
              <a:buClr>
                <a:srgbClr val="DA1D52"/>
              </a:buClr>
              <a:buFont typeface="Arial" panose="020B0604020202020204" pitchFamily="34" charset="0"/>
              <a:buChar char="•"/>
            </a:pPr>
            <a:r>
              <a:rPr lang="en-GB" sz="2400" dirty="0">
                <a:solidFill>
                  <a:srgbClr val="58595B"/>
                </a:solidFill>
                <a:latin typeface="Arial" charset="0"/>
                <a:cs typeface="Arial" charset="0"/>
              </a:rPr>
              <a:t>a shift from the traditional ‘leader-centric’ perspective</a:t>
            </a:r>
          </a:p>
          <a:p>
            <a:pPr marL="800100" lvl="1" indent="-228600">
              <a:lnSpc>
                <a:spcPct val="90000"/>
              </a:lnSpc>
              <a:spcBef>
                <a:spcPts val="1000"/>
              </a:spcBef>
              <a:buClr>
                <a:srgbClr val="DA1D52"/>
              </a:buClr>
              <a:buFont typeface="Arial" panose="020B0604020202020204" pitchFamily="34" charset="0"/>
              <a:buChar char="•"/>
            </a:pPr>
            <a:r>
              <a:rPr lang="en-GB" sz="2400" dirty="0">
                <a:solidFill>
                  <a:srgbClr val="58595B"/>
                </a:solidFill>
                <a:latin typeface="Arial" charset="0"/>
                <a:cs typeface="Arial" charset="0"/>
              </a:rPr>
              <a:t>is not something ‘done’ by an individual ‘to’ others</a:t>
            </a:r>
          </a:p>
          <a:p>
            <a:pPr marL="800100" lvl="1" indent="-228600">
              <a:lnSpc>
                <a:spcPct val="90000"/>
              </a:lnSpc>
              <a:spcBef>
                <a:spcPts val="1000"/>
              </a:spcBef>
              <a:buClr>
                <a:srgbClr val="DA1D52"/>
              </a:buClr>
              <a:buFont typeface="Arial" panose="020B0604020202020204" pitchFamily="34" charset="0"/>
              <a:buChar char="•"/>
            </a:pPr>
            <a:r>
              <a:rPr lang="en-GB" sz="2400" dirty="0">
                <a:solidFill>
                  <a:srgbClr val="58595B"/>
                </a:solidFill>
                <a:latin typeface="Arial" charset="0"/>
                <a:cs typeface="Arial" charset="0"/>
              </a:rPr>
              <a:t>a group activity rather than individual action</a:t>
            </a:r>
          </a:p>
          <a:p>
            <a:pPr marL="800100" lvl="1" indent="-228600">
              <a:lnSpc>
                <a:spcPct val="90000"/>
              </a:lnSpc>
              <a:spcBef>
                <a:spcPts val="1000"/>
              </a:spcBef>
              <a:buClr>
                <a:srgbClr val="DA1D52"/>
              </a:buClr>
              <a:buFont typeface="Arial" panose="020B0604020202020204" pitchFamily="34" charset="0"/>
              <a:buChar char="•"/>
            </a:pPr>
            <a:r>
              <a:rPr lang="en-GB" sz="2400" dirty="0">
                <a:solidFill>
                  <a:srgbClr val="58595B"/>
                </a:solidFill>
                <a:latin typeface="Arial" charset="0"/>
                <a:cs typeface="Arial" charset="0"/>
              </a:rPr>
              <a:t>a holistic view of leadership (Bolden, 2011) - </a:t>
            </a:r>
          </a:p>
          <a:p>
            <a:pPr marL="800100" lvl="1" indent="-228600">
              <a:lnSpc>
                <a:spcPct val="90000"/>
              </a:lnSpc>
              <a:spcBef>
                <a:spcPts val="1000"/>
              </a:spcBef>
              <a:buClr>
                <a:srgbClr val="DA1D52"/>
              </a:buClr>
              <a:buFont typeface="Arial" panose="020B0604020202020204" pitchFamily="34" charset="0"/>
              <a:buChar char="•"/>
            </a:pPr>
            <a:r>
              <a:rPr lang="en-GB" sz="2400" dirty="0">
                <a:solidFill>
                  <a:srgbClr val="58595B"/>
                </a:solidFill>
                <a:latin typeface="Arial" charset="0"/>
                <a:cs typeface="Arial" charset="0"/>
              </a:rPr>
              <a:t>understand leadership as fluid and emergent (Gronn, 2000)</a:t>
            </a:r>
          </a:p>
        </p:txBody>
      </p:sp>
    </p:spTree>
    <p:extLst>
      <p:ext uri="{BB962C8B-B14F-4D97-AF65-F5344CB8AC3E}">
        <p14:creationId xmlns:p14="http://schemas.microsoft.com/office/powerpoint/2010/main" val="266827220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eaLnBrk="1" hangingPunct="1"/>
            <a:endParaRPr lang="en-GB" altLang="en-US" sz="3800" dirty="0">
              <a:solidFill>
                <a:srgbClr val="520D5D"/>
              </a:solidFill>
              <a:latin typeface="Arial" panose="020B0604020202020204" pitchFamily="34" charset="0"/>
            </a:endParaRPr>
          </a:p>
        </p:txBody>
      </p:sp>
      <p:sp>
        <p:nvSpPr>
          <p:cNvPr id="13317" name="Content Placeholder 6"/>
          <p:cNvSpPr>
            <a:spLocks/>
          </p:cNvSpPr>
          <p:nvPr/>
        </p:nvSpPr>
        <p:spPr bwMode="auto">
          <a:xfrm>
            <a:off x="609600" y="2307431"/>
            <a:ext cx="7284097" cy="259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spcBef>
                <a:spcPct val="20000"/>
              </a:spcBef>
              <a:buClr>
                <a:srgbClr val="DB1D52"/>
              </a:buClr>
            </a:pPr>
            <a:endParaRPr lang="en-GB" altLang="en-US" sz="2000" dirty="0">
              <a:solidFill>
                <a:srgbClr val="58595B"/>
              </a:solidFill>
              <a:latin typeface="Arial" panose="020B0604020202020204" pitchFamily="34" charset="0"/>
              <a:ea typeface="MS PGothic" panose="020B0600070205080204" pitchFamily="34" charset="-128"/>
            </a:endParaRPr>
          </a:p>
        </p:txBody>
      </p:sp>
      <p:sp>
        <p:nvSpPr>
          <p:cNvPr id="2" name="Rectangle 1"/>
          <p:cNvSpPr/>
          <p:nvPr/>
        </p:nvSpPr>
        <p:spPr>
          <a:xfrm>
            <a:off x="464427" y="114837"/>
            <a:ext cx="8229600" cy="1323439"/>
          </a:xfrm>
          <a:prstGeom prst="rect">
            <a:avLst/>
          </a:prstGeom>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4000" b="1" i="0" u="none" strike="noStrike" kern="0" cap="none" spc="0" normalizeH="0" baseline="0" noProof="0" dirty="0">
                <a:ln>
                  <a:noFill/>
                </a:ln>
                <a:solidFill>
                  <a:srgbClr val="520D5D"/>
                </a:solidFill>
                <a:effectLst/>
                <a:uLnTx/>
                <a:uFillTx/>
                <a:latin typeface="Arial" panose="020B0604020202020204" pitchFamily="34" charset="0"/>
                <a:ea typeface="+mj-ea"/>
                <a:cs typeface="Arial" panose="020B0604020202020204" pitchFamily="34" charset="0"/>
              </a:rPr>
              <a:t>Leadership development (LD): the context (1)</a:t>
            </a:r>
            <a:endParaRPr kumimoji="0" lang="en-GB" sz="4000" b="1" i="0" u="none" strike="noStrike" kern="0" cap="none" spc="0" normalizeH="0" baseline="0" noProof="0" dirty="0">
              <a:ln>
                <a:noFill/>
              </a:ln>
              <a:solidFill>
                <a:srgbClr val="520D5D"/>
              </a:solidFill>
              <a:effectLst/>
              <a:uLnTx/>
              <a:uFillTx/>
              <a:latin typeface="Arial" panose="020B0604020202020204" pitchFamily="34" charset="0"/>
              <a:cs typeface="Arial" panose="020B0604020202020204" pitchFamily="34" charset="0"/>
            </a:endParaRPr>
          </a:p>
        </p:txBody>
      </p:sp>
      <p:sp>
        <p:nvSpPr>
          <p:cNvPr id="6" name="Rectangle 3">
            <a:extLst>
              <a:ext uri="{FF2B5EF4-FFF2-40B4-BE49-F238E27FC236}">
                <a16:creationId xmlns:a16="http://schemas.microsoft.com/office/drawing/2014/main" id="{EF49B7A1-71F6-4706-ACF9-CB1B3B50697C}"/>
              </a:ext>
            </a:extLst>
          </p:cNvPr>
          <p:cNvSpPr txBox="1">
            <a:spLocks noChangeArrowheads="1"/>
          </p:cNvSpPr>
          <p:nvPr/>
        </p:nvSpPr>
        <p:spPr bwMode="auto">
          <a:xfrm>
            <a:off x="457200" y="1397793"/>
            <a:ext cx="8520113" cy="3500438"/>
          </a:xfrm>
          <a:prstGeom prst="rect">
            <a:avLst/>
          </a:prstGeom>
          <a:ln>
            <a:miter lim="800000"/>
            <a:headEnd/>
            <a:tailEnd/>
          </a:ln>
        </p:spPr>
        <p:txBody>
          <a:bodyPr vert="horz" wrap="square" lIns="91440" tIns="45720" rIns="91440" bIns="45720" numCol="1" anchor="t" anchorCtr="0" compatLnSpc="1">
            <a:prstTxWarp prst="textNoShape">
              <a:avLst/>
            </a:prstTxWarp>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Wingdings" panose="05000000000000000000" pitchFamily="2" charset="2"/>
              <a:buChar char="§"/>
            </a:pPr>
            <a:r>
              <a:rPr lang="en-GB" altLang="en-US" dirty="0">
                <a:solidFill>
                  <a:srgbClr val="002060"/>
                </a:solidFill>
              </a:rPr>
              <a:t> 35.5 million employees in the UK (ONS 2018)</a:t>
            </a:r>
          </a:p>
          <a:p>
            <a:pPr>
              <a:buFont typeface="Wingdings" panose="05000000000000000000" pitchFamily="2" charset="2"/>
              <a:buChar char="§"/>
            </a:pPr>
            <a:r>
              <a:rPr lang="en-GB" altLang="en-US" dirty="0">
                <a:solidFill>
                  <a:srgbClr val="002060"/>
                </a:solidFill>
              </a:rPr>
              <a:t>Public sector increased by 0.7% (2017-18)</a:t>
            </a:r>
          </a:p>
          <a:p>
            <a:pPr>
              <a:buFont typeface="Wingdings" panose="05000000000000000000" pitchFamily="2" charset="2"/>
              <a:buChar char="§"/>
            </a:pPr>
            <a:r>
              <a:rPr lang="en-GB" altLang="en-US" dirty="0">
                <a:solidFill>
                  <a:srgbClr val="002060"/>
                </a:solidFill>
              </a:rPr>
              <a:t>Private sector increased by 0.8% (2017-18)</a:t>
            </a:r>
          </a:p>
          <a:p>
            <a:pPr>
              <a:buFont typeface="Wingdings" panose="05000000000000000000" pitchFamily="2" charset="2"/>
              <a:buChar char="§"/>
            </a:pPr>
            <a:r>
              <a:rPr lang="en-GB" altLang="en-US" dirty="0">
                <a:solidFill>
                  <a:srgbClr val="002060"/>
                </a:solidFill>
              </a:rPr>
              <a:t>2.94 million active businesses in the UK (2017)</a:t>
            </a:r>
          </a:p>
          <a:p>
            <a:pPr>
              <a:buFont typeface="Wingdings" panose="05000000000000000000" pitchFamily="2" charset="2"/>
              <a:buChar char="§"/>
            </a:pPr>
            <a:r>
              <a:rPr lang="en-GB" altLang="en-US" dirty="0">
                <a:solidFill>
                  <a:srgbClr val="002060"/>
                </a:solidFill>
              </a:rPr>
              <a:t>43% of employers report a right labour market in 2019</a:t>
            </a:r>
          </a:p>
          <a:p>
            <a:pPr>
              <a:buFont typeface="Wingdings" panose="05000000000000000000" pitchFamily="2" charset="2"/>
              <a:buChar char="§"/>
            </a:pPr>
            <a:endParaRPr lang="en-GB" altLang="en-US" dirty="0">
              <a:solidFill>
                <a:srgbClr val="002060"/>
              </a:solidFill>
            </a:endParaRPr>
          </a:p>
          <a:p>
            <a:endParaRPr lang="en-US" altLang="en-US" dirty="0"/>
          </a:p>
        </p:txBody>
      </p:sp>
    </p:spTree>
    <p:extLst>
      <p:ext uri="{BB962C8B-B14F-4D97-AF65-F5344CB8AC3E}">
        <p14:creationId xmlns:p14="http://schemas.microsoft.com/office/powerpoint/2010/main" val="480895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blinds(horizontal)">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blinds(horizontal)">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blinds(horizontal)">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blinds(horizontal)">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blinds(horizontal)">
                                      <p:cBhvr>
                                        <p:cTn id="2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eaLnBrk="1" hangingPunct="1"/>
            <a:endParaRPr lang="en-GB" altLang="en-US" sz="3800" dirty="0">
              <a:solidFill>
                <a:srgbClr val="520D5D"/>
              </a:solidFill>
              <a:latin typeface="Arial" panose="020B0604020202020204" pitchFamily="34" charset="0"/>
            </a:endParaRPr>
          </a:p>
        </p:txBody>
      </p:sp>
      <p:sp>
        <p:nvSpPr>
          <p:cNvPr id="13317" name="Content Placeholder 6"/>
          <p:cNvSpPr>
            <a:spLocks/>
          </p:cNvSpPr>
          <p:nvPr/>
        </p:nvSpPr>
        <p:spPr bwMode="auto">
          <a:xfrm>
            <a:off x="609600" y="2307431"/>
            <a:ext cx="7284097" cy="259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spcBef>
                <a:spcPct val="20000"/>
              </a:spcBef>
              <a:buClr>
                <a:srgbClr val="DB1D52"/>
              </a:buClr>
            </a:pPr>
            <a:endParaRPr lang="en-GB" altLang="en-US" sz="2000" dirty="0">
              <a:solidFill>
                <a:srgbClr val="58595B"/>
              </a:solidFill>
              <a:latin typeface="Arial" panose="020B0604020202020204" pitchFamily="34" charset="0"/>
              <a:ea typeface="MS PGothic" panose="020B0600070205080204" pitchFamily="34" charset="-128"/>
            </a:endParaRPr>
          </a:p>
        </p:txBody>
      </p:sp>
      <p:sp>
        <p:nvSpPr>
          <p:cNvPr id="2" name="Rectangle 1"/>
          <p:cNvSpPr/>
          <p:nvPr/>
        </p:nvSpPr>
        <p:spPr>
          <a:xfrm>
            <a:off x="0" y="0"/>
            <a:ext cx="8977313" cy="584775"/>
          </a:xfrm>
          <a:prstGeom prst="rect">
            <a:avLst/>
          </a:prstGeom>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3200" b="1" i="0" u="none" strike="noStrike" kern="0" cap="none" spc="0" normalizeH="0" baseline="0" noProof="0" dirty="0">
                <a:ln>
                  <a:noFill/>
                </a:ln>
                <a:solidFill>
                  <a:srgbClr val="520D5D"/>
                </a:solidFill>
                <a:effectLst/>
                <a:uLnTx/>
                <a:uFillTx/>
                <a:latin typeface="Arial" panose="020B0604020202020204" pitchFamily="34" charset="0"/>
                <a:ea typeface="+mj-ea"/>
                <a:cs typeface="Arial" panose="020B0604020202020204" pitchFamily="34" charset="0"/>
              </a:rPr>
              <a:t>Leadership development (LD): the context (2)</a:t>
            </a:r>
            <a:endParaRPr kumimoji="0" lang="en-GB" sz="3200" b="1" i="0" u="none" strike="noStrike" kern="0" cap="none" spc="0" normalizeH="0" baseline="0" noProof="0" dirty="0">
              <a:ln>
                <a:noFill/>
              </a:ln>
              <a:solidFill>
                <a:srgbClr val="520D5D"/>
              </a:solidFill>
              <a:effectLst/>
              <a:uLnTx/>
              <a:uFillTx/>
              <a:latin typeface="Arial" panose="020B0604020202020204" pitchFamily="34" charset="0"/>
              <a:cs typeface="Arial" panose="020B0604020202020204" pitchFamily="34" charset="0"/>
            </a:endParaRPr>
          </a:p>
        </p:txBody>
      </p:sp>
      <p:sp>
        <p:nvSpPr>
          <p:cNvPr id="6" name="Rectangle 3">
            <a:extLst>
              <a:ext uri="{FF2B5EF4-FFF2-40B4-BE49-F238E27FC236}">
                <a16:creationId xmlns:a16="http://schemas.microsoft.com/office/drawing/2014/main" id="{EF49B7A1-71F6-4706-ACF9-CB1B3B50697C}"/>
              </a:ext>
            </a:extLst>
          </p:cNvPr>
          <p:cNvSpPr txBox="1">
            <a:spLocks noChangeArrowheads="1"/>
          </p:cNvSpPr>
          <p:nvPr/>
        </p:nvSpPr>
        <p:spPr bwMode="auto">
          <a:xfrm>
            <a:off x="457200" y="862613"/>
            <a:ext cx="8520113" cy="3500438"/>
          </a:xfrm>
          <a:prstGeom prst="rect">
            <a:avLst/>
          </a:prstGeom>
          <a:ln>
            <a:miter lim="800000"/>
            <a:headEnd/>
            <a:tailEnd/>
          </a:ln>
        </p:spPr>
        <p:txBody>
          <a:bodyPr vert="horz" wrap="square" lIns="91440" tIns="45720" rIns="91440" bIns="45720" numCol="1" anchor="t" anchorCtr="0" compatLnSpc="1">
            <a:prstTxWarp prst="textNoShape">
              <a:avLst/>
            </a:prstTxWarp>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Wingdings" panose="05000000000000000000" pitchFamily="2" charset="2"/>
              <a:buChar char="§"/>
            </a:pPr>
            <a:r>
              <a:rPr lang="en-GB" altLang="en-US" dirty="0">
                <a:solidFill>
                  <a:srgbClr val="002060"/>
                </a:solidFill>
              </a:rPr>
              <a:t> 86% of LMO employers are planning a pay review in 2020 (CIPD Outlook)</a:t>
            </a:r>
          </a:p>
          <a:p>
            <a:r>
              <a:rPr lang="en-GB" dirty="0"/>
              <a:t>Just under half of workers consider themselves to be paid appropriately, considering their responsibilities and achievements, and over a third do not (2019 UK Working Lives).</a:t>
            </a:r>
          </a:p>
          <a:p>
            <a:r>
              <a:rPr lang="en-GB" altLang="en-US" dirty="0"/>
              <a:t>UK 24 out of 25 comparable economies for work-life balance (UK Working Lives 2019)</a:t>
            </a:r>
            <a:endParaRPr lang="en-US" altLang="en-US" dirty="0"/>
          </a:p>
        </p:txBody>
      </p:sp>
    </p:spTree>
    <p:extLst>
      <p:ext uri="{BB962C8B-B14F-4D97-AF65-F5344CB8AC3E}">
        <p14:creationId xmlns:p14="http://schemas.microsoft.com/office/powerpoint/2010/main" val="710819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blinds(horizontal)">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blinds(horizontal)">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blinds(horizontal)">
                                      <p:cBhvr>
                                        <p:cTn id="17"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eaLnBrk="1" hangingPunct="1"/>
            <a:endParaRPr lang="en-GB" altLang="en-US" sz="3800" dirty="0">
              <a:solidFill>
                <a:srgbClr val="520D5D"/>
              </a:solidFill>
              <a:latin typeface="Arial" panose="020B0604020202020204" pitchFamily="34" charset="0"/>
            </a:endParaRPr>
          </a:p>
        </p:txBody>
      </p:sp>
      <p:sp>
        <p:nvSpPr>
          <p:cNvPr id="2" name="Rectangle 1"/>
          <p:cNvSpPr/>
          <p:nvPr/>
        </p:nvSpPr>
        <p:spPr>
          <a:xfrm>
            <a:off x="684213" y="274638"/>
            <a:ext cx="7657354" cy="707886"/>
          </a:xfrm>
          <a:prstGeom prst="rect">
            <a:avLst/>
          </a:prstGeom>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altLang="zh-CN" sz="4000" b="1" i="0" u="none" strike="noStrike" kern="0" cap="none" spc="0" normalizeH="0" baseline="0" noProof="0" dirty="0">
                <a:ln>
                  <a:noFill/>
                </a:ln>
                <a:solidFill>
                  <a:srgbClr val="520D5D"/>
                </a:solidFill>
                <a:effectLst/>
                <a:uLnTx/>
                <a:uFillTx/>
                <a:latin typeface="Arial" panose="020B0604020202020204" pitchFamily="34" charset="0"/>
                <a:ea typeface="Times New Roman" panose="02020603050405020304" pitchFamily="18" charset="0"/>
                <a:cs typeface="Arial" panose="020B0604020202020204" pitchFamily="34" charset="0"/>
              </a:rPr>
              <a:t>Leader or leadership?</a:t>
            </a:r>
            <a:endParaRPr kumimoji="0" lang="en-GB" sz="1800" b="0" i="0" u="none" strike="noStrike" kern="0" cap="none" spc="0" normalizeH="0" baseline="0" noProof="0" dirty="0">
              <a:ln>
                <a:noFill/>
              </a:ln>
              <a:solidFill>
                <a:sysClr val="windowText" lastClr="000000"/>
              </a:solidFill>
              <a:effectLst/>
              <a:uLnTx/>
              <a:uFillTx/>
            </a:endParaRPr>
          </a:p>
        </p:txBody>
      </p:sp>
      <p:graphicFrame>
        <p:nvGraphicFramePr>
          <p:cNvPr id="5" name="Content Placeholder 3"/>
          <p:cNvGraphicFramePr>
            <a:graphicFrameLocks/>
          </p:cNvGraphicFramePr>
          <p:nvPr>
            <p:extLst>
              <p:ext uri="{D42A27DB-BD31-4B8C-83A1-F6EECF244321}">
                <p14:modId xmlns:p14="http://schemas.microsoft.com/office/powerpoint/2010/main" val="1774101626"/>
              </p:ext>
            </p:extLst>
          </p:nvPr>
        </p:nvGraphicFramePr>
        <p:xfrm>
          <a:off x="657226" y="982524"/>
          <a:ext cx="8318118" cy="4583919"/>
        </p:xfrm>
        <a:graphic>
          <a:graphicData uri="http://schemas.openxmlformats.org/drawingml/2006/table">
            <a:tbl>
              <a:tblPr firstRow="1" bandRow="1"/>
              <a:tblGrid>
                <a:gridCol w="2767894">
                  <a:extLst>
                    <a:ext uri="{9D8B030D-6E8A-4147-A177-3AD203B41FA5}">
                      <a16:colId xmlns:a16="http://schemas.microsoft.com/office/drawing/2014/main" val="20000"/>
                    </a:ext>
                  </a:extLst>
                </a:gridCol>
                <a:gridCol w="2775112">
                  <a:extLst>
                    <a:ext uri="{9D8B030D-6E8A-4147-A177-3AD203B41FA5}">
                      <a16:colId xmlns:a16="http://schemas.microsoft.com/office/drawing/2014/main" val="20001"/>
                    </a:ext>
                  </a:extLst>
                </a:gridCol>
                <a:gridCol w="2775112">
                  <a:extLst>
                    <a:ext uri="{9D8B030D-6E8A-4147-A177-3AD203B41FA5}">
                      <a16:colId xmlns:a16="http://schemas.microsoft.com/office/drawing/2014/main" val="20002"/>
                    </a:ext>
                  </a:extLst>
                </a:gridCol>
              </a:tblGrid>
              <a:tr h="614728">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algn="just">
                        <a:lnSpc>
                          <a:spcPct val="150000"/>
                        </a:lnSpc>
                        <a:spcBef>
                          <a:spcPts val="600"/>
                        </a:spcBef>
                        <a:spcAft>
                          <a:spcPts val="600"/>
                        </a:spcAft>
                      </a:pPr>
                      <a:r>
                        <a:rPr lang="en-GB" sz="2000" dirty="0">
                          <a:effectLst/>
                        </a:rPr>
                        <a:t>Comparison dimension</a:t>
                      </a:r>
                      <a:endParaRPr lang="en-GB" sz="2000" b="1"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5B9BD5"/>
                    </a:solidFill>
                  </a:tcPr>
                </a:tc>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algn="just">
                        <a:lnSpc>
                          <a:spcPct val="150000"/>
                        </a:lnSpc>
                        <a:spcBef>
                          <a:spcPts val="600"/>
                        </a:spcBef>
                        <a:spcAft>
                          <a:spcPts val="600"/>
                        </a:spcAft>
                      </a:pPr>
                      <a:r>
                        <a:rPr lang="en-GB" sz="2000" dirty="0">
                          <a:effectLst/>
                        </a:rPr>
                        <a:t>Leader</a:t>
                      </a:r>
                      <a:endParaRPr lang="en-GB" sz="2000" b="1"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5B9BD5"/>
                    </a:solidFill>
                  </a:tcPr>
                </a:tc>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algn="just">
                        <a:lnSpc>
                          <a:spcPct val="150000"/>
                        </a:lnSpc>
                        <a:spcBef>
                          <a:spcPts val="600"/>
                        </a:spcBef>
                        <a:spcAft>
                          <a:spcPts val="600"/>
                        </a:spcAft>
                      </a:pPr>
                      <a:r>
                        <a:rPr lang="en-GB" sz="2000" dirty="0">
                          <a:effectLst/>
                        </a:rPr>
                        <a:t>Leadership</a:t>
                      </a:r>
                      <a:endParaRPr lang="en-GB" sz="2000" b="1"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5B9BD5"/>
                    </a:solidFill>
                  </a:tcPr>
                </a:tc>
                <a:extLst>
                  <a:ext uri="{0D108BD9-81ED-4DB2-BD59-A6C34878D82A}">
                    <a16:rowId xmlns:a16="http://schemas.microsoft.com/office/drawing/2014/main" val="10000"/>
                  </a:ext>
                </a:extLst>
              </a:tr>
              <a:tr h="356097">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just">
                        <a:spcBef>
                          <a:spcPts val="600"/>
                        </a:spcBef>
                        <a:spcAft>
                          <a:spcPts val="600"/>
                        </a:spcAft>
                      </a:pPr>
                      <a:r>
                        <a:rPr lang="en-GB" sz="2000" dirty="0">
                          <a:effectLst/>
                        </a:rPr>
                        <a:t>Capital</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5B9BD5">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just">
                        <a:spcBef>
                          <a:spcPts val="600"/>
                        </a:spcBef>
                        <a:spcAft>
                          <a:spcPts val="600"/>
                        </a:spcAft>
                      </a:pPr>
                      <a:r>
                        <a:rPr lang="en-GB" sz="2000" dirty="0">
                          <a:effectLst/>
                        </a:rPr>
                        <a:t>Human</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5B9BD5">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just">
                        <a:spcBef>
                          <a:spcPts val="600"/>
                        </a:spcBef>
                        <a:spcAft>
                          <a:spcPts val="600"/>
                        </a:spcAft>
                      </a:pPr>
                      <a:r>
                        <a:rPr lang="en-GB" sz="2000" dirty="0">
                          <a:effectLst/>
                        </a:rPr>
                        <a:t>Social</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5B9BD5">
                        <a:tint val="40000"/>
                      </a:srgbClr>
                    </a:solidFill>
                  </a:tcPr>
                </a:tc>
                <a:extLst>
                  <a:ext uri="{0D108BD9-81ED-4DB2-BD59-A6C34878D82A}">
                    <a16:rowId xmlns:a16="http://schemas.microsoft.com/office/drawing/2014/main" val="10001"/>
                  </a:ext>
                </a:extLst>
              </a:tr>
              <a:tr h="1806547">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just">
                        <a:spcBef>
                          <a:spcPts val="600"/>
                        </a:spcBef>
                        <a:spcAft>
                          <a:spcPts val="600"/>
                        </a:spcAft>
                      </a:pPr>
                      <a:r>
                        <a:rPr lang="en-GB" sz="2000" dirty="0">
                          <a:effectLst/>
                        </a:rPr>
                        <a:t>Model</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5B9BD5">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just">
                        <a:spcBef>
                          <a:spcPts val="600"/>
                        </a:spcBef>
                        <a:spcAft>
                          <a:spcPts val="600"/>
                        </a:spcAft>
                      </a:pPr>
                      <a:r>
                        <a:rPr lang="en-GB" sz="2000" dirty="0">
                          <a:effectLst/>
                        </a:rPr>
                        <a:t>Individual</a:t>
                      </a:r>
                    </a:p>
                    <a:p>
                      <a:pPr algn="just">
                        <a:spcBef>
                          <a:spcPts val="600"/>
                        </a:spcBef>
                        <a:spcAft>
                          <a:spcPts val="600"/>
                        </a:spcAft>
                      </a:pPr>
                      <a:r>
                        <a:rPr lang="en-GB" sz="2000" dirty="0">
                          <a:effectLst/>
                        </a:rPr>
                        <a:t>Personal power</a:t>
                      </a:r>
                    </a:p>
                    <a:p>
                      <a:pPr algn="just">
                        <a:spcBef>
                          <a:spcPts val="600"/>
                        </a:spcBef>
                        <a:spcAft>
                          <a:spcPts val="600"/>
                        </a:spcAft>
                      </a:pPr>
                      <a:r>
                        <a:rPr lang="en-GB" sz="2000" dirty="0">
                          <a:effectLst/>
                        </a:rPr>
                        <a:t>Knowledge</a:t>
                      </a:r>
                    </a:p>
                    <a:p>
                      <a:pPr algn="just">
                        <a:spcBef>
                          <a:spcPts val="600"/>
                        </a:spcBef>
                        <a:spcAft>
                          <a:spcPts val="600"/>
                        </a:spcAft>
                      </a:pPr>
                      <a:r>
                        <a:rPr lang="en-GB" sz="2000" dirty="0">
                          <a:effectLst/>
                        </a:rPr>
                        <a:t>Trustworthiness</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5B9BD5">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just">
                        <a:spcBef>
                          <a:spcPts val="600"/>
                        </a:spcBef>
                        <a:spcAft>
                          <a:spcPts val="600"/>
                        </a:spcAft>
                      </a:pPr>
                      <a:r>
                        <a:rPr lang="en-GB" sz="2000" dirty="0">
                          <a:effectLst/>
                        </a:rPr>
                        <a:t>Relational</a:t>
                      </a:r>
                    </a:p>
                    <a:p>
                      <a:pPr algn="just">
                        <a:spcBef>
                          <a:spcPts val="600"/>
                        </a:spcBef>
                        <a:spcAft>
                          <a:spcPts val="600"/>
                        </a:spcAft>
                      </a:pPr>
                      <a:r>
                        <a:rPr lang="en-GB" sz="2000" dirty="0">
                          <a:effectLst/>
                        </a:rPr>
                        <a:t>Commitment</a:t>
                      </a:r>
                    </a:p>
                    <a:p>
                      <a:pPr algn="just">
                        <a:spcBef>
                          <a:spcPts val="600"/>
                        </a:spcBef>
                        <a:spcAft>
                          <a:spcPts val="600"/>
                        </a:spcAft>
                      </a:pPr>
                      <a:r>
                        <a:rPr lang="en-GB" sz="2000" dirty="0">
                          <a:effectLst/>
                        </a:rPr>
                        <a:t>Mutual respect</a:t>
                      </a:r>
                    </a:p>
                    <a:p>
                      <a:pPr algn="just">
                        <a:spcBef>
                          <a:spcPts val="600"/>
                        </a:spcBef>
                        <a:spcAft>
                          <a:spcPts val="600"/>
                        </a:spcAft>
                      </a:pPr>
                      <a:r>
                        <a:rPr lang="en-GB" sz="2000" dirty="0">
                          <a:effectLst/>
                        </a:rPr>
                        <a:t>Trust</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5B9BD5">
                        <a:tint val="20000"/>
                      </a:srgbClr>
                    </a:solidFill>
                  </a:tcPr>
                </a:tc>
                <a:extLst>
                  <a:ext uri="{0D108BD9-81ED-4DB2-BD59-A6C34878D82A}">
                    <a16:rowId xmlns:a16="http://schemas.microsoft.com/office/drawing/2014/main" val="10002"/>
                  </a:ext>
                </a:extLst>
              </a:tr>
              <a:tr h="1806547">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just">
                        <a:spcBef>
                          <a:spcPts val="600"/>
                        </a:spcBef>
                        <a:spcAft>
                          <a:spcPts val="600"/>
                        </a:spcAft>
                      </a:pPr>
                      <a:r>
                        <a:rPr lang="en-GB" sz="2000" dirty="0">
                          <a:effectLst/>
                        </a:rPr>
                        <a:t>Competence base/skills</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5B9BD5">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just">
                        <a:spcBef>
                          <a:spcPts val="600"/>
                        </a:spcBef>
                        <a:spcAft>
                          <a:spcPts val="600"/>
                        </a:spcAft>
                      </a:pPr>
                      <a:r>
                        <a:rPr lang="en-GB" sz="2000" dirty="0">
                          <a:effectLst/>
                        </a:rPr>
                        <a:t>Intrapersonal</a:t>
                      </a:r>
                    </a:p>
                    <a:p>
                      <a:pPr algn="just">
                        <a:spcBef>
                          <a:spcPts val="600"/>
                        </a:spcBef>
                        <a:spcAft>
                          <a:spcPts val="600"/>
                        </a:spcAft>
                      </a:pPr>
                      <a:r>
                        <a:rPr lang="en-GB" sz="2000" dirty="0">
                          <a:effectLst/>
                        </a:rPr>
                        <a:t>Self-awareness</a:t>
                      </a:r>
                    </a:p>
                    <a:p>
                      <a:pPr algn="just">
                        <a:spcBef>
                          <a:spcPts val="600"/>
                        </a:spcBef>
                        <a:spcAft>
                          <a:spcPts val="600"/>
                        </a:spcAft>
                      </a:pPr>
                      <a:r>
                        <a:rPr lang="en-GB" sz="2000" dirty="0">
                          <a:effectLst/>
                        </a:rPr>
                        <a:t>Self-regulation</a:t>
                      </a:r>
                    </a:p>
                    <a:p>
                      <a:pPr algn="just">
                        <a:spcBef>
                          <a:spcPts val="600"/>
                        </a:spcBef>
                        <a:spcAft>
                          <a:spcPts val="600"/>
                        </a:spcAft>
                      </a:pPr>
                      <a:r>
                        <a:rPr lang="en-GB" sz="2000" dirty="0">
                          <a:effectLst/>
                        </a:rPr>
                        <a:t>Self-motivation</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5B9BD5">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just">
                        <a:spcBef>
                          <a:spcPts val="600"/>
                        </a:spcBef>
                        <a:spcAft>
                          <a:spcPts val="600"/>
                        </a:spcAft>
                      </a:pPr>
                      <a:r>
                        <a:rPr lang="en-GB" sz="2000" dirty="0">
                          <a:effectLst/>
                        </a:rPr>
                        <a:t>Interpersonal</a:t>
                      </a:r>
                    </a:p>
                    <a:p>
                      <a:pPr algn="just">
                        <a:spcBef>
                          <a:spcPts val="600"/>
                        </a:spcBef>
                        <a:spcAft>
                          <a:spcPts val="600"/>
                        </a:spcAft>
                      </a:pPr>
                      <a:r>
                        <a:rPr lang="en-GB" sz="2000" dirty="0">
                          <a:effectLst/>
                        </a:rPr>
                        <a:t>Social awareness</a:t>
                      </a:r>
                    </a:p>
                    <a:p>
                      <a:pPr algn="just">
                        <a:spcBef>
                          <a:spcPts val="600"/>
                        </a:spcBef>
                        <a:spcAft>
                          <a:spcPts val="600"/>
                        </a:spcAft>
                      </a:pPr>
                      <a:r>
                        <a:rPr lang="en-GB" sz="2000" dirty="0">
                          <a:effectLst/>
                        </a:rPr>
                        <a:t>Social skills</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5B9BD5">
                        <a:tint val="40000"/>
                      </a:srgbClr>
                    </a:solidFill>
                  </a:tcPr>
                </a:tc>
                <a:extLst>
                  <a:ext uri="{0D108BD9-81ED-4DB2-BD59-A6C34878D82A}">
                    <a16:rowId xmlns:a16="http://schemas.microsoft.com/office/drawing/2014/main" val="10003"/>
                  </a:ext>
                </a:extLst>
              </a:tr>
            </a:tbl>
          </a:graphicData>
        </a:graphic>
      </p:graphicFrame>
      <p:sp>
        <p:nvSpPr>
          <p:cNvPr id="3" name="Rectangle 2"/>
          <p:cNvSpPr/>
          <p:nvPr/>
        </p:nvSpPr>
        <p:spPr>
          <a:xfrm>
            <a:off x="2895900" y="6199569"/>
            <a:ext cx="3352200" cy="369332"/>
          </a:xfrm>
          <a:prstGeom prst="rect">
            <a:avLst/>
          </a:prstGeom>
        </p:spPr>
        <p:txBody>
          <a:bodyPr wrap="none">
            <a:spAutoFit/>
          </a:bodyPr>
          <a:lstStyle/>
          <a:p>
            <a:r>
              <a:rPr lang="en-GB" altLang="zh-CN" kern="0" dirty="0">
                <a:solidFill>
                  <a:srgbClr val="58595B"/>
                </a:solidFill>
                <a:latin typeface="Arial" panose="020B0604020202020204" pitchFamily="34" charset="0"/>
                <a:ea typeface="Times New Roman" panose="02020603050405020304" pitchFamily="18" charset="0"/>
              </a:rPr>
              <a:t>Adapted from Day (2001</a:t>
            </a:r>
            <a:r>
              <a:rPr lang="en-GB" altLang="zh-CN" i="1" kern="0" dirty="0">
                <a:solidFill>
                  <a:srgbClr val="58595B"/>
                </a:solidFill>
                <a:latin typeface="Arial" panose="020B0604020202020204" pitchFamily="34" charset="0"/>
                <a:ea typeface="Times New Roman" panose="02020603050405020304" pitchFamily="18" charset="0"/>
              </a:rPr>
              <a:t> </a:t>
            </a:r>
            <a:r>
              <a:rPr lang="en-GB" altLang="zh-CN" kern="0" dirty="0">
                <a:solidFill>
                  <a:srgbClr val="58595B"/>
                </a:solidFill>
                <a:latin typeface="Arial" panose="020B0604020202020204" pitchFamily="34" charset="0"/>
                <a:ea typeface="Times New Roman" panose="02020603050405020304" pitchFamily="18" charset="0"/>
              </a:rPr>
              <a:t>p584)</a:t>
            </a:r>
            <a:endParaRPr lang="en-GB" dirty="0">
              <a:solidFill>
                <a:srgbClr val="58595B"/>
              </a:solidFill>
            </a:endParaRPr>
          </a:p>
        </p:txBody>
      </p:sp>
    </p:spTree>
    <p:extLst>
      <p:ext uri="{BB962C8B-B14F-4D97-AF65-F5344CB8AC3E}">
        <p14:creationId xmlns:p14="http://schemas.microsoft.com/office/powerpoint/2010/main" val="56020123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A1DA628-73D8-4762-BC8D-51A0087EA3C8}"/>
              </a:ext>
            </a:extLst>
          </p:cNvPr>
          <p:cNvSpPr>
            <a:spLocks noGrp="1"/>
          </p:cNvSpPr>
          <p:nvPr>
            <p:ph type="sldNum" sz="quarter" idx="12"/>
          </p:nvPr>
        </p:nvSpPr>
        <p:spPr/>
        <p:txBody>
          <a:bodyPr/>
          <a:lstStyle/>
          <a:p>
            <a:fld id="{AC82685A-BD3A-4230-8D85-804689F67293}" type="slidenum">
              <a:rPr lang="en-GB" smtClean="0"/>
              <a:t>41</a:t>
            </a:fld>
            <a:endParaRPr lang="en-GB"/>
          </a:p>
        </p:txBody>
      </p:sp>
      <p:pic>
        <p:nvPicPr>
          <p:cNvPr id="3" name="Picture 2">
            <a:extLst>
              <a:ext uri="{FF2B5EF4-FFF2-40B4-BE49-F238E27FC236}">
                <a16:creationId xmlns:a16="http://schemas.microsoft.com/office/drawing/2014/main" id="{215DA6ED-742B-469D-8ADD-D8F9ED627C83}"/>
              </a:ext>
            </a:extLst>
          </p:cNvPr>
          <p:cNvPicPr>
            <a:picLocks noChangeAspect="1"/>
          </p:cNvPicPr>
          <p:nvPr/>
        </p:nvPicPr>
        <p:blipFill rotWithShape="1">
          <a:blip r:embed="rId2"/>
          <a:srcRect l="5620" t="19222" r="34968" b="9344"/>
          <a:stretch/>
        </p:blipFill>
        <p:spPr>
          <a:xfrm>
            <a:off x="1079612" y="1368004"/>
            <a:ext cx="6984776" cy="4104456"/>
          </a:xfrm>
          <a:prstGeom prst="rect">
            <a:avLst/>
          </a:prstGeom>
        </p:spPr>
      </p:pic>
      <p:sp>
        <p:nvSpPr>
          <p:cNvPr id="5" name="TextBox 4">
            <a:extLst>
              <a:ext uri="{FF2B5EF4-FFF2-40B4-BE49-F238E27FC236}">
                <a16:creationId xmlns:a16="http://schemas.microsoft.com/office/drawing/2014/main" id="{F6C81B57-028A-41B9-A081-0AAE406A11E3}"/>
              </a:ext>
            </a:extLst>
          </p:cNvPr>
          <p:cNvSpPr txBox="1"/>
          <p:nvPr/>
        </p:nvSpPr>
        <p:spPr>
          <a:xfrm>
            <a:off x="1075503" y="459492"/>
            <a:ext cx="5364596" cy="400110"/>
          </a:xfrm>
          <a:prstGeom prst="rect">
            <a:avLst/>
          </a:prstGeom>
          <a:noFill/>
        </p:spPr>
        <p:txBody>
          <a:bodyPr wrap="square" rtlCol="0">
            <a:spAutoFit/>
          </a:bodyPr>
          <a:lstStyle/>
          <a:p>
            <a:r>
              <a:rPr lang="en-GB" sz="2000" b="1" dirty="0" err="1"/>
              <a:t>Smon</a:t>
            </a:r>
            <a:r>
              <a:rPr lang="en-GB" sz="2000" b="1" dirty="0"/>
              <a:t> Sinek, “Start With Why” Book</a:t>
            </a:r>
          </a:p>
        </p:txBody>
      </p:sp>
    </p:spTree>
    <p:extLst>
      <p:ext uri="{BB962C8B-B14F-4D97-AF65-F5344CB8AC3E}">
        <p14:creationId xmlns:p14="http://schemas.microsoft.com/office/powerpoint/2010/main" val="21137171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B28D857-E49A-414E-A0BF-4386A378160A}"/>
              </a:ext>
            </a:extLst>
          </p:cNvPr>
          <p:cNvSpPr>
            <a:spLocks noGrp="1"/>
          </p:cNvSpPr>
          <p:nvPr>
            <p:ph type="sldNum" sz="quarter" idx="12"/>
          </p:nvPr>
        </p:nvSpPr>
        <p:spPr/>
        <p:txBody>
          <a:bodyPr/>
          <a:lstStyle/>
          <a:p>
            <a:fld id="{AC82685A-BD3A-4230-8D85-804689F67293}" type="slidenum">
              <a:rPr lang="en-GB" smtClean="0"/>
              <a:t>42</a:t>
            </a:fld>
            <a:endParaRPr lang="en-GB"/>
          </a:p>
        </p:txBody>
      </p:sp>
      <p:pic>
        <p:nvPicPr>
          <p:cNvPr id="3074" name="Picture 2" descr="The 8th Habit: From Effectiveness to Greatness">
            <a:extLst>
              <a:ext uri="{FF2B5EF4-FFF2-40B4-BE49-F238E27FC236}">
                <a16:creationId xmlns:a16="http://schemas.microsoft.com/office/drawing/2014/main" id="{8B39363A-4314-4E5D-B40F-123112332B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91680" y="620688"/>
            <a:ext cx="5328592" cy="45365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705810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EB16E6B-81A8-4D5C-981E-C4D41AD1A482}"/>
              </a:ext>
            </a:extLst>
          </p:cNvPr>
          <p:cNvSpPr>
            <a:spLocks noGrp="1"/>
          </p:cNvSpPr>
          <p:nvPr>
            <p:ph type="sldNum" sz="quarter" idx="12"/>
          </p:nvPr>
        </p:nvSpPr>
        <p:spPr/>
        <p:txBody>
          <a:bodyPr/>
          <a:lstStyle/>
          <a:p>
            <a:fld id="{AC82685A-BD3A-4230-8D85-804689F67293}" type="slidenum">
              <a:rPr lang="en-GB" smtClean="0"/>
              <a:t>43</a:t>
            </a:fld>
            <a:endParaRPr lang="en-GB"/>
          </a:p>
        </p:txBody>
      </p:sp>
      <p:pic>
        <p:nvPicPr>
          <p:cNvPr id="1026" name="Picture 2" descr="Image result for turn the ship around">
            <a:extLst>
              <a:ext uri="{FF2B5EF4-FFF2-40B4-BE49-F238E27FC236}">
                <a16:creationId xmlns:a16="http://schemas.microsoft.com/office/drawing/2014/main" id="{91E2DC8E-AD39-4DA2-8831-533BE5022A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39652" y="548680"/>
            <a:ext cx="6264696" cy="4338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849403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7CDAC7B-A7C3-4042-A8F5-EEE2359698EC}"/>
              </a:ext>
            </a:extLst>
          </p:cNvPr>
          <p:cNvSpPr>
            <a:spLocks noGrp="1"/>
          </p:cNvSpPr>
          <p:nvPr>
            <p:ph type="sldNum" sz="quarter" idx="12"/>
          </p:nvPr>
        </p:nvSpPr>
        <p:spPr/>
        <p:txBody>
          <a:bodyPr/>
          <a:lstStyle/>
          <a:p>
            <a:fld id="{AC82685A-BD3A-4230-8D85-804689F67293}" type="slidenum">
              <a:rPr lang="en-GB" smtClean="0"/>
              <a:t>44</a:t>
            </a:fld>
            <a:endParaRPr lang="en-GB"/>
          </a:p>
        </p:txBody>
      </p:sp>
      <p:pic>
        <p:nvPicPr>
          <p:cNvPr id="3" name="Online Media 2" title="How Great Leaders Serve Others: David Marquet at TEDxScottAFB">
            <a:hlinkClick r:id="" action="ppaction://media"/>
            <a:extLst>
              <a:ext uri="{FF2B5EF4-FFF2-40B4-BE49-F238E27FC236}">
                <a16:creationId xmlns:a16="http://schemas.microsoft.com/office/drawing/2014/main" id="{7D4C7BA7-601C-4215-8FD6-A2981DC63EE3}"/>
              </a:ext>
            </a:extLst>
          </p:cNvPr>
          <p:cNvPicPr>
            <a:picLocks noRot="1" noChangeAspect="1"/>
          </p:cNvPicPr>
          <p:nvPr>
            <a:videoFile r:link="rId1"/>
          </p:nvPr>
        </p:nvPicPr>
        <p:blipFill>
          <a:blip r:embed="rId3"/>
          <a:stretch>
            <a:fillRect/>
          </a:stretch>
        </p:blipFill>
        <p:spPr>
          <a:xfrm>
            <a:off x="1657350" y="836712"/>
            <a:ext cx="5829300" cy="4368800"/>
          </a:xfrm>
          <a:prstGeom prst="rect">
            <a:avLst/>
          </a:prstGeom>
        </p:spPr>
      </p:pic>
    </p:spTree>
    <p:extLst>
      <p:ext uri="{BB962C8B-B14F-4D97-AF65-F5344CB8AC3E}">
        <p14:creationId xmlns:p14="http://schemas.microsoft.com/office/powerpoint/2010/main" val="3390077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27FDB91-6DE3-4203-8AAC-773C3F68CC87}"/>
              </a:ext>
            </a:extLst>
          </p:cNvPr>
          <p:cNvSpPr>
            <a:spLocks noGrp="1"/>
          </p:cNvSpPr>
          <p:nvPr>
            <p:ph type="sldNum" sz="quarter" idx="12"/>
          </p:nvPr>
        </p:nvSpPr>
        <p:spPr/>
        <p:txBody>
          <a:bodyPr/>
          <a:lstStyle/>
          <a:p>
            <a:fld id="{AC82685A-BD3A-4230-8D85-804689F67293}" type="slidenum">
              <a:rPr lang="en-GB" smtClean="0"/>
              <a:t>45</a:t>
            </a:fld>
            <a:endParaRPr lang="en-GB"/>
          </a:p>
        </p:txBody>
      </p:sp>
      <p:pic>
        <p:nvPicPr>
          <p:cNvPr id="2050" name="Picture 2" descr="Image result for Work place rules Bock">
            <a:extLst>
              <a:ext uri="{FF2B5EF4-FFF2-40B4-BE49-F238E27FC236}">
                <a16:creationId xmlns:a16="http://schemas.microsoft.com/office/drawing/2014/main" id="{12DF3327-F936-492C-9C0C-578C14E5A5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7624" y="548680"/>
            <a:ext cx="6120680" cy="42042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070278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eaLnBrk="1" hangingPunct="1"/>
            <a:endParaRPr lang="en-GB" altLang="en-US" sz="3800" dirty="0">
              <a:solidFill>
                <a:srgbClr val="520D5D"/>
              </a:solidFill>
              <a:latin typeface="Arial" panose="020B0604020202020204" pitchFamily="34" charset="0"/>
            </a:endParaRPr>
          </a:p>
        </p:txBody>
      </p:sp>
      <p:sp>
        <p:nvSpPr>
          <p:cNvPr id="3" name="Content Placeholder 2"/>
          <p:cNvSpPr>
            <a:spLocks/>
          </p:cNvSpPr>
          <p:nvPr/>
        </p:nvSpPr>
        <p:spPr bwMode="auto">
          <a:xfrm>
            <a:off x="684213" y="1600200"/>
            <a:ext cx="7848600" cy="5257800"/>
          </a:xfrm>
          <a:prstGeom prst="rect">
            <a:avLst/>
          </a:prstGeom>
          <a:noFill/>
          <a:ln>
            <a:noFill/>
          </a:ln>
          <a:extLst>
            <a:ext uri="{909E8E84-426E-40dd-AFC4-6F175D3DCCD1}"/>
            <a:ext uri="{91240B29-F687-4f45-9708-019B960494DF}"/>
          </a:extLst>
        </p:spPr>
        <p:txBody>
          <a:bodyPr/>
          <a:lstStyle>
            <a:lvl1pPr marL="342900" indent="-342900">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fontAlgn="base">
              <a:spcBef>
                <a:spcPct val="0"/>
              </a:spcBef>
              <a:spcAft>
                <a:spcPct val="0"/>
              </a:spcAft>
              <a:defRPr sz="2400">
                <a:solidFill>
                  <a:schemeClr val="tx1"/>
                </a:solidFill>
                <a:latin typeface="Times New Roman" pitchFamily="18" charset="0"/>
              </a:defRPr>
            </a:lvl6pPr>
            <a:lvl7pPr marL="2971800" indent="-228600" fontAlgn="base">
              <a:spcBef>
                <a:spcPct val="0"/>
              </a:spcBef>
              <a:spcAft>
                <a:spcPct val="0"/>
              </a:spcAft>
              <a:defRPr sz="2400">
                <a:solidFill>
                  <a:schemeClr val="tx1"/>
                </a:solidFill>
                <a:latin typeface="Times New Roman" pitchFamily="18" charset="0"/>
              </a:defRPr>
            </a:lvl7pPr>
            <a:lvl8pPr marL="3429000" indent="-228600" fontAlgn="base">
              <a:spcBef>
                <a:spcPct val="0"/>
              </a:spcBef>
              <a:spcAft>
                <a:spcPct val="0"/>
              </a:spcAft>
              <a:defRPr sz="2400">
                <a:solidFill>
                  <a:schemeClr val="tx1"/>
                </a:solidFill>
                <a:latin typeface="Times New Roman" pitchFamily="18" charset="0"/>
              </a:defRPr>
            </a:lvl8pPr>
            <a:lvl9pPr marL="3886200" indent="-228600" fontAlgn="base">
              <a:spcBef>
                <a:spcPct val="0"/>
              </a:spcBef>
              <a:spcAft>
                <a:spcPct val="0"/>
              </a:spcAft>
              <a:defRPr sz="2400">
                <a:solidFill>
                  <a:schemeClr val="tx1"/>
                </a:solidFill>
                <a:latin typeface="Times New Roman" pitchFamily="18" charset="0"/>
              </a:defRPr>
            </a:lvl9pPr>
          </a:lstStyle>
          <a:p>
            <a:pPr>
              <a:lnSpc>
                <a:spcPct val="85000"/>
              </a:lnSpc>
              <a:spcBef>
                <a:spcPct val="35000"/>
              </a:spcBef>
              <a:defRPr/>
            </a:pPr>
            <a:endParaRPr lang="en-GB" altLang="de-DE" sz="2800" dirty="0">
              <a:solidFill>
                <a:srgbClr val="58595B"/>
              </a:solidFill>
              <a:latin typeface="Arial" pitchFamily="34" charset="0"/>
              <a:ea typeface="+mn-ea"/>
              <a:cs typeface="Arial" pitchFamily="34" charset="0"/>
            </a:endParaRPr>
          </a:p>
        </p:txBody>
      </p:sp>
      <p:sp>
        <p:nvSpPr>
          <p:cNvPr id="2" name="Rectangle 1"/>
          <p:cNvSpPr/>
          <p:nvPr/>
        </p:nvSpPr>
        <p:spPr>
          <a:xfrm>
            <a:off x="323528" y="274638"/>
            <a:ext cx="8712968" cy="646331"/>
          </a:xfrm>
          <a:prstGeom prst="rect">
            <a:avLst/>
          </a:prstGeom>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3600" b="1" i="0" u="none" strike="noStrike" kern="0" cap="none" spc="0" normalizeH="0" baseline="0" noProof="0" dirty="0">
                <a:ln>
                  <a:noFill/>
                </a:ln>
                <a:solidFill>
                  <a:srgbClr val="520D5D"/>
                </a:solidFill>
                <a:effectLst/>
                <a:uLnTx/>
                <a:uFillTx/>
                <a:latin typeface="Arial" panose="020B0604020202020204" pitchFamily="34" charset="0"/>
                <a:ea typeface="+mj-ea"/>
                <a:cs typeface="Arial" panose="020B0604020202020204" pitchFamily="34" charset="0"/>
              </a:rPr>
              <a:t>Traditional or new paradigm models?</a:t>
            </a:r>
            <a:endParaRPr kumimoji="0" lang="en-GB" sz="3600" b="1" i="0" u="none" strike="noStrike" kern="0" cap="none" spc="0" normalizeH="0" baseline="0" noProof="0" dirty="0">
              <a:ln>
                <a:noFill/>
              </a:ln>
              <a:solidFill>
                <a:srgbClr val="520D5D"/>
              </a:solidFill>
              <a:effectLst/>
              <a:uLnTx/>
              <a:uFillTx/>
              <a:latin typeface="Arial" panose="020B0604020202020204" pitchFamily="34" charset="0"/>
              <a:cs typeface="Arial" panose="020B0604020202020204" pitchFamily="34" charset="0"/>
            </a:endParaRPr>
          </a:p>
        </p:txBody>
      </p:sp>
      <p:sp>
        <p:nvSpPr>
          <p:cNvPr id="4" name="Rectangle 3"/>
          <p:cNvSpPr/>
          <p:nvPr/>
        </p:nvSpPr>
        <p:spPr>
          <a:xfrm>
            <a:off x="457200" y="910605"/>
            <a:ext cx="7848601" cy="5016758"/>
          </a:xfrm>
          <a:prstGeom prst="rect">
            <a:avLst/>
          </a:prstGeom>
        </p:spPr>
        <p:txBody>
          <a:bodyPr wrap="square">
            <a:spAutoFit/>
          </a:bodyPr>
          <a:lstStyle/>
          <a:p>
            <a:pPr marL="457200" indent="-228600">
              <a:lnSpc>
                <a:spcPct val="90000"/>
              </a:lnSpc>
              <a:spcBef>
                <a:spcPts val="1000"/>
              </a:spcBef>
              <a:buClr>
                <a:srgbClr val="DA1D52"/>
              </a:buClr>
              <a:buFont typeface="Arial" panose="020B0604020202020204" pitchFamily="34" charset="0"/>
              <a:buChar char="•"/>
              <a:defRPr/>
            </a:pPr>
            <a:r>
              <a:rPr lang="en-GB" sz="2400" dirty="0">
                <a:solidFill>
                  <a:srgbClr val="58595B"/>
                </a:solidFill>
                <a:latin typeface="Arial" charset="0"/>
                <a:cs typeface="Arial" charset="0"/>
              </a:rPr>
              <a:t>A move away from command and control or charismatic personas?</a:t>
            </a:r>
          </a:p>
          <a:p>
            <a:pPr marL="457200" indent="-228600">
              <a:lnSpc>
                <a:spcPct val="90000"/>
              </a:lnSpc>
              <a:spcBef>
                <a:spcPts val="1000"/>
              </a:spcBef>
              <a:buClr>
                <a:srgbClr val="DA1D52"/>
              </a:buClr>
              <a:buFont typeface="Arial" panose="020B0604020202020204" pitchFamily="34" charset="0"/>
              <a:buChar char="•"/>
              <a:defRPr/>
            </a:pPr>
            <a:r>
              <a:rPr lang="en-GB" sz="2400" dirty="0">
                <a:solidFill>
                  <a:srgbClr val="58595B"/>
                </a:solidFill>
                <a:latin typeface="Arial" charset="0"/>
                <a:cs typeface="Arial" charset="0"/>
              </a:rPr>
              <a:t>Transformational (Burns 1978) and servant (Greenleaf 1977) leadership?</a:t>
            </a:r>
          </a:p>
          <a:p>
            <a:pPr marL="457200" indent="-228600">
              <a:lnSpc>
                <a:spcPct val="90000"/>
              </a:lnSpc>
              <a:spcBef>
                <a:spcPts val="1000"/>
              </a:spcBef>
              <a:buClr>
                <a:srgbClr val="DA1D52"/>
              </a:buClr>
              <a:buFont typeface="Arial" panose="020B0604020202020204" pitchFamily="34" charset="0"/>
              <a:buChar char="•"/>
              <a:defRPr/>
            </a:pPr>
            <a:r>
              <a:rPr lang="en-GB" sz="2400" dirty="0">
                <a:solidFill>
                  <a:srgbClr val="58595B"/>
                </a:solidFill>
                <a:latin typeface="Arial" charset="0"/>
                <a:cs typeface="Arial" charset="0"/>
              </a:rPr>
              <a:t>New paradigm theories stress  relationship-building and participatory approaches </a:t>
            </a:r>
          </a:p>
          <a:p>
            <a:pPr marL="457200" indent="-228600">
              <a:lnSpc>
                <a:spcPct val="90000"/>
              </a:lnSpc>
              <a:spcBef>
                <a:spcPts val="1000"/>
              </a:spcBef>
              <a:buClr>
                <a:srgbClr val="DA1D52"/>
              </a:buClr>
              <a:buFont typeface="Arial" panose="020B0604020202020204" pitchFamily="34" charset="0"/>
              <a:buChar char="•"/>
              <a:defRPr/>
            </a:pPr>
            <a:r>
              <a:rPr lang="en-GB" sz="2400" dirty="0">
                <a:solidFill>
                  <a:srgbClr val="58595B"/>
                </a:solidFill>
                <a:latin typeface="Arial" charset="0"/>
                <a:cs typeface="Arial" charset="0"/>
              </a:rPr>
              <a:t>These change the focus of LD</a:t>
            </a:r>
          </a:p>
          <a:p>
            <a:pPr marL="457200" indent="-228600">
              <a:lnSpc>
                <a:spcPct val="90000"/>
              </a:lnSpc>
              <a:spcBef>
                <a:spcPts val="1000"/>
              </a:spcBef>
              <a:buClr>
                <a:srgbClr val="DA1D52"/>
              </a:buClr>
              <a:buFont typeface="Arial" panose="020B0604020202020204" pitchFamily="34" charset="0"/>
              <a:buChar char="•"/>
              <a:defRPr/>
            </a:pPr>
            <a:r>
              <a:rPr lang="en-GB" sz="2400" dirty="0">
                <a:solidFill>
                  <a:srgbClr val="58595B"/>
                </a:solidFill>
                <a:latin typeface="Arial" charset="0"/>
                <a:cs typeface="Arial" charset="0"/>
              </a:rPr>
              <a:t>Most education and training courses adopt these perspectives</a:t>
            </a:r>
          </a:p>
          <a:p>
            <a:pPr marL="457200" indent="-228600">
              <a:lnSpc>
                <a:spcPct val="90000"/>
              </a:lnSpc>
              <a:spcBef>
                <a:spcPts val="1000"/>
              </a:spcBef>
              <a:buClr>
                <a:srgbClr val="DA1D52"/>
              </a:buClr>
              <a:buFont typeface="Arial" panose="020B0604020202020204" pitchFamily="34" charset="0"/>
              <a:buChar char="•"/>
              <a:defRPr/>
            </a:pPr>
            <a:r>
              <a:rPr lang="en-GB" sz="2400" dirty="0">
                <a:solidFill>
                  <a:srgbClr val="58595B"/>
                </a:solidFill>
                <a:latin typeface="Arial" charset="0"/>
                <a:cs typeface="Arial" charset="0"/>
              </a:rPr>
              <a:t>But, what impact do Implicit Leadership Theory and the Romance of Leadership have?</a:t>
            </a:r>
          </a:p>
          <a:p>
            <a:pPr marL="457200" indent="-228600">
              <a:lnSpc>
                <a:spcPct val="90000"/>
              </a:lnSpc>
              <a:spcBef>
                <a:spcPts val="1000"/>
              </a:spcBef>
              <a:buClr>
                <a:srgbClr val="DA1D52"/>
              </a:buClr>
              <a:buFont typeface="Arial" panose="020B0604020202020204" pitchFamily="34" charset="0"/>
              <a:buChar char="•"/>
              <a:defRPr/>
            </a:pPr>
            <a:r>
              <a:rPr lang="en-GB" sz="2400" dirty="0">
                <a:solidFill>
                  <a:srgbClr val="58595B"/>
                </a:solidFill>
                <a:latin typeface="Arial" charset="0"/>
                <a:cs typeface="Arial" charset="0"/>
              </a:rPr>
              <a:t>What is organisational reality?</a:t>
            </a:r>
          </a:p>
        </p:txBody>
      </p:sp>
    </p:spTree>
    <p:extLst>
      <p:ext uri="{BB962C8B-B14F-4D97-AF65-F5344CB8AC3E}">
        <p14:creationId xmlns:p14="http://schemas.microsoft.com/office/powerpoint/2010/main" val="258486121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p:cNvSpPr>
          <p:nvPr/>
        </p:nvSpPr>
        <p:spPr bwMode="auto">
          <a:xfrm>
            <a:off x="684213" y="2071396"/>
            <a:ext cx="7848600" cy="4786604"/>
          </a:xfrm>
          <a:prstGeom prst="rect">
            <a:avLst/>
          </a:prstGeom>
          <a:noFill/>
          <a:ln>
            <a:noFill/>
          </a:ln>
          <a:extLst>
            <a:ext uri="{909E8E84-426E-40dd-AFC4-6F175D3DCCD1}"/>
            <a:ext uri="{91240B29-F687-4f45-9708-019B960494DF}"/>
          </a:extLst>
        </p:spPr>
        <p:txBody>
          <a:bodyPr/>
          <a:lstStyle>
            <a:lvl1pPr marL="342900" indent="-342900">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fontAlgn="base">
              <a:spcBef>
                <a:spcPct val="0"/>
              </a:spcBef>
              <a:spcAft>
                <a:spcPct val="0"/>
              </a:spcAft>
              <a:defRPr sz="2400">
                <a:solidFill>
                  <a:schemeClr val="tx1"/>
                </a:solidFill>
                <a:latin typeface="Times New Roman" pitchFamily="18" charset="0"/>
              </a:defRPr>
            </a:lvl6pPr>
            <a:lvl7pPr marL="2971800" indent="-228600" fontAlgn="base">
              <a:spcBef>
                <a:spcPct val="0"/>
              </a:spcBef>
              <a:spcAft>
                <a:spcPct val="0"/>
              </a:spcAft>
              <a:defRPr sz="2400">
                <a:solidFill>
                  <a:schemeClr val="tx1"/>
                </a:solidFill>
                <a:latin typeface="Times New Roman" pitchFamily="18" charset="0"/>
              </a:defRPr>
            </a:lvl7pPr>
            <a:lvl8pPr marL="3429000" indent="-228600" fontAlgn="base">
              <a:spcBef>
                <a:spcPct val="0"/>
              </a:spcBef>
              <a:spcAft>
                <a:spcPct val="0"/>
              </a:spcAft>
              <a:defRPr sz="2400">
                <a:solidFill>
                  <a:schemeClr val="tx1"/>
                </a:solidFill>
                <a:latin typeface="Times New Roman" pitchFamily="18" charset="0"/>
              </a:defRPr>
            </a:lvl8pPr>
            <a:lvl9pPr marL="3886200" indent="-228600" fontAlgn="base">
              <a:spcBef>
                <a:spcPct val="0"/>
              </a:spcBef>
              <a:spcAft>
                <a:spcPct val="0"/>
              </a:spcAft>
              <a:defRPr sz="2400">
                <a:solidFill>
                  <a:schemeClr val="tx1"/>
                </a:solidFill>
                <a:latin typeface="Times New Roman" pitchFamily="18" charset="0"/>
              </a:defRPr>
            </a:lvl9pPr>
          </a:lstStyle>
          <a:p>
            <a:pPr marL="0" indent="0">
              <a:lnSpc>
                <a:spcPct val="85000"/>
              </a:lnSpc>
              <a:spcBef>
                <a:spcPct val="35000"/>
              </a:spcBef>
              <a:defRPr/>
            </a:pPr>
            <a:endParaRPr lang="en-GB" altLang="de-DE" sz="3200" dirty="0">
              <a:solidFill>
                <a:srgbClr val="58595B"/>
              </a:solidFill>
              <a:latin typeface="Calibri" pitchFamily="34" charset="0"/>
              <a:ea typeface="+mn-ea"/>
            </a:endParaRPr>
          </a:p>
        </p:txBody>
      </p:sp>
      <p:sp>
        <p:nvSpPr>
          <p:cNvPr id="5" name="Rectangle 4"/>
          <p:cNvSpPr/>
          <p:nvPr/>
        </p:nvSpPr>
        <p:spPr>
          <a:xfrm>
            <a:off x="684211" y="223935"/>
            <a:ext cx="8142546" cy="1323439"/>
          </a:xfrm>
          <a:prstGeom prst="rect">
            <a:avLst/>
          </a:prstGeom>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altLang="zh-CN" sz="4000" b="1" i="0" u="none" strike="noStrike" kern="0" cap="none" spc="0" normalizeH="0" baseline="0" noProof="0" dirty="0">
                <a:ln>
                  <a:noFill/>
                </a:ln>
                <a:solidFill>
                  <a:srgbClr val="520D5D"/>
                </a:solidFill>
                <a:effectLst/>
                <a:uLnTx/>
                <a:uFillTx/>
                <a:latin typeface="Arial" panose="020B0604020202020204" pitchFamily="34" charset="0"/>
                <a:ea typeface="Times New Roman" panose="02020603050405020304" pitchFamily="18" charset="0"/>
                <a:cs typeface="Arial" panose="020B0604020202020204" pitchFamily="34" charset="0"/>
              </a:rPr>
              <a:t>The differences between training and development</a:t>
            </a:r>
            <a:endParaRPr kumimoji="0" lang="en-GB" sz="4000" b="0" i="0" u="none" strike="noStrike" kern="0" cap="none" spc="0" normalizeH="0" baseline="0" noProof="0" dirty="0">
              <a:ln>
                <a:noFill/>
              </a:ln>
              <a:solidFill>
                <a:srgbClr val="520D5D"/>
              </a:solidFill>
              <a:effectLst/>
              <a:uLnTx/>
              <a:uFillTx/>
            </a:endParaRPr>
          </a:p>
        </p:txBody>
      </p:sp>
      <p:graphicFrame>
        <p:nvGraphicFramePr>
          <p:cNvPr id="7" name="Content Placeholder 3"/>
          <p:cNvGraphicFramePr>
            <a:graphicFrameLocks/>
          </p:cNvGraphicFramePr>
          <p:nvPr/>
        </p:nvGraphicFramePr>
        <p:xfrm>
          <a:off x="466531" y="1839977"/>
          <a:ext cx="8213830" cy="4336888"/>
        </p:xfrm>
        <a:graphic>
          <a:graphicData uri="http://schemas.openxmlformats.org/drawingml/2006/table">
            <a:tbl>
              <a:tblPr firstRow="1" firstCol="1" bandRow="1"/>
              <a:tblGrid>
                <a:gridCol w="4106915">
                  <a:extLst>
                    <a:ext uri="{9D8B030D-6E8A-4147-A177-3AD203B41FA5}">
                      <a16:colId xmlns:a16="http://schemas.microsoft.com/office/drawing/2014/main" val="20000"/>
                    </a:ext>
                  </a:extLst>
                </a:gridCol>
                <a:gridCol w="4106915">
                  <a:extLst>
                    <a:ext uri="{9D8B030D-6E8A-4147-A177-3AD203B41FA5}">
                      <a16:colId xmlns:a16="http://schemas.microsoft.com/office/drawing/2014/main" val="20001"/>
                    </a:ext>
                  </a:extLst>
                </a:gridCol>
              </a:tblGrid>
              <a:tr h="791044">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algn="just">
                        <a:lnSpc>
                          <a:spcPct val="150000"/>
                        </a:lnSpc>
                        <a:spcBef>
                          <a:spcPts val="600"/>
                        </a:spcBef>
                        <a:spcAft>
                          <a:spcPts val="600"/>
                        </a:spcAft>
                      </a:pPr>
                      <a:r>
                        <a:rPr lang="en-GB" sz="2400" dirty="0">
                          <a:effectLst/>
                        </a:rPr>
                        <a:t>Training</a:t>
                      </a:r>
                      <a:endParaRPr lang="en-GB" sz="2400" b="1"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5B9BD5"/>
                    </a:solidFill>
                  </a:tcPr>
                </a:tc>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algn="just">
                        <a:lnSpc>
                          <a:spcPct val="150000"/>
                        </a:lnSpc>
                        <a:spcBef>
                          <a:spcPts val="600"/>
                        </a:spcBef>
                        <a:spcAft>
                          <a:spcPts val="600"/>
                        </a:spcAft>
                      </a:pPr>
                      <a:r>
                        <a:rPr lang="en-GB" sz="2400" dirty="0">
                          <a:effectLst/>
                        </a:rPr>
                        <a:t>Development</a:t>
                      </a:r>
                      <a:endParaRPr lang="en-GB" sz="2400" b="1"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5B9BD5"/>
                    </a:solidFill>
                  </a:tcPr>
                </a:tc>
                <a:extLst>
                  <a:ext uri="{0D108BD9-81ED-4DB2-BD59-A6C34878D82A}">
                    <a16:rowId xmlns:a16="http://schemas.microsoft.com/office/drawing/2014/main" val="10000"/>
                  </a:ext>
                </a:extLst>
              </a:tr>
              <a:tr h="1181948">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algn="l">
                        <a:spcBef>
                          <a:spcPts val="600"/>
                        </a:spcBef>
                        <a:spcAft>
                          <a:spcPts val="600"/>
                        </a:spcAft>
                      </a:pPr>
                      <a:r>
                        <a:rPr lang="en-GB" sz="2400" dirty="0">
                          <a:effectLst/>
                        </a:rPr>
                        <a:t>Time-bound</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5B9BD5"/>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l">
                        <a:spcBef>
                          <a:spcPts val="600"/>
                        </a:spcBef>
                        <a:spcAft>
                          <a:spcPts val="600"/>
                        </a:spcAft>
                      </a:pPr>
                      <a:r>
                        <a:rPr lang="en-GB" sz="2400" dirty="0">
                          <a:effectLst/>
                        </a:rPr>
                        <a:t>More opaque, longer-term, nurturing perspective</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5B9BD5">
                        <a:tint val="40000"/>
                      </a:srgbClr>
                    </a:solidFill>
                  </a:tcPr>
                </a:tc>
                <a:extLst>
                  <a:ext uri="{0D108BD9-81ED-4DB2-BD59-A6C34878D82A}">
                    <a16:rowId xmlns:a16="http://schemas.microsoft.com/office/drawing/2014/main" val="10001"/>
                  </a:ext>
                </a:extLst>
              </a:tr>
              <a:tr h="1181948">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algn="l">
                        <a:spcBef>
                          <a:spcPts val="600"/>
                        </a:spcBef>
                        <a:spcAft>
                          <a:spcPts val="600"/>
                        </a:spcAft>
                      </a:pPr>
                      <a:r>
                        <a:rPr lang="en-GB" sz="2400" dirty="0">
                          <a:effectLst/>
                        </a:rPr>
                        <a:t>Clear, relatively uniform, skills-based outcomes</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5B9BD5"/>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l">
                        <a:spcBef>
                          <a:spcPts val="600"/>
                        </a:spcBef>
                        <a:spcAft>
                          <a:spcPts val="600"/>
                        </a:spcAft>
                      </a:pPr>
                      <a:r>
                        <a:rPr lang="en-GB" sz="2400" dirty="0">
                          <a:effectLst/>
                        </a:rPr>
                        <a:t>Less prescribed and more flexible outcomes</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5B9BD5">
                        <a:tint val="20000"/>
                      </a:srgbClr>
                    </a:solidFill>
                  </a:tcPr>
                </a:tc>
                <a:extLst>
                  <a:ext uri="{0D108BD9-81ED-4DB2-BD59-A6C34878D82A}">
                    <a16:rowId xmlns:a16="http://schemas.microsoft.com/office/drawing/2014/main" val="10002"/>
                  </a:ext>
                </a:extLst>
              </a:tr>
              <a:tr h="1181948">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algn="l">
                        <a:spcBef>
                          <a:spcPts val="600"/>
                        </a:spcBef>
                        <a:spcAft>
                          <a:spcPts val="600"/>
                        </a:spcAft>
                      </a:pPr>
                      <a:r>
                        <a:rPr lang="en-GB" sz="2400" dirty="0">
                          <a:effectLst/>
                        </a:rPr>
                        <a:t>Training objectives specified by the training provider</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5B9BD5"/>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l">
                        <a:spcBef>
                          <a:spcPts val="600"/>
                        </a:spcBef>
                        <a:spcAft>
                          <a:spcPts val="600"/>
                        </a:spcAft>
                      </a:pPr>
                      <a:r>
                        <a:rPr lang="en-GB" sz="2400" dirty="0">
                          <a:effectLst/>
                        </a:rPr>
                        <a:t>Personal learning aims specified by the learner</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5B9BD5">
                        <a:tint val="40000"/>
                      </a:srgbClr>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74545797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p:cNvSpPr>
          <p:nvPr/>
        </p:nvSpPr>
        <p:spPr bwMode="auto">
          <a:xfrm>
            <a:off x="457200" y="274638"/>
            <a:ext cx="8229600" cy="9010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eaLnBrk="1" hangingPunct="1"/>
            <a:endParaRPr lang="en-GB" altLang="en-US" sz="3800" dirty="0">
              <a:solidFill>
                <a:srgbClr val="520D5D"/>
              </a:solidFill>
              <a:latin typeface="Arial" panose="020B0604020202020204" pitchFamily="34" charset="0"/>
            </a:endParaRPr>
          </a:p>
        </p:txBody>
      </p:sp>
      <p:sp>
        <p:nvSpPr>
          <p:cNvPr id="3" name="Content Placeholder 2"/>
          <p:cNvSpPr>
            <a:spLocks/>
          </p:cNvSpPr>
          <p:nvPr/>
        </p:nvSpPr>
        <p:spPr bwMode="auto">
          <a:xfrm>
            <a:off x="684213" y="1600200"/>
            <a:ext cx="7848600" cy="5257800"/>
          </a:xfrm>
          <a:prstGeom prst="rect">
            <a:avLst/>
          </a:prstGeom>
          <a:noFill/>
          <a:ln>
            <a:noFill/>
          </a:ln>
          <a:extLst>
            <a:ext uri="{909E8E84-426E-40dd-AFC4-6F175D3DCCD1}"/>
            <a:ext uri="{91240B29-F687-4f45-9708-019B960494DF}"/>
          </a:extLst>
        </p:spPr>
        <p:txBody>
          <a:bodyPr/>
          <a:lstStyle>
            <a:lvl1pPr marL="342900" indent="-342900">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fontAlgn="base">
              <a:spcBef>
                <a:spcPct val="0"/>
              </a:spcBef>
              <a:spcAft>
                <a:spcPct val="0"/>
              </a:spcAft>
              <a:defRPr sz="2400">
                <a:solidFill>
                  <a:schemeClr val="tx1"/>
                </a:solidFill>
                <a:latin typeface="Times New Roman" pitchFamily="18" charset="0"/>
              </a:defRPr>
            </a:lvl6pPr>
            <a:lvl7pPr marL="2971800" indent="-228600" fontAlgn="base">
              <a:spcBef>
                <a:spcPct val="0"/>
              </a:spcBef>
              <a:spcAft>
                <a:spcPct val="0"/>
              </a:spcAft>
              <a:defRPr sz="2400">
                <a:solidFill>
                  <a:schemeClr val="tx1"/>
                </a:solidFill>
                <a:latin typeface="Times New Roman" pitchFamily="18" charset="0"/>
              </a:defRPr>
            </a:lvl7pPr>
            <a:lvl8pPr marL="3429000" indent="-228600" fontAlgn="base">
              <a:spcBef>
                <a:spcPct val="0"/>
              </a:spcBef>
              <a:spcAft>
                <a:spcPct val="0"/>
              </a:spcAft>
              <a:defRPr sz="2400">
                <a:solidFill>
                  <a:schemeClr val="tx1"/>
                </a:solidFill>
                <a:latin typeface="Times New Roman" pitchFamily="18" charset="0"/>
              </a:defRPr>
            </a:lvl8pPr>
            <a:lvl9pPr marL="3886200" indent="-228600" fontAlgn="base">
              <a:spcBef>
                <a:spcPct val="0"/>
              </a:spcBef>
              <a:spcAft>
                <a:spcPct val="0"/>
              </a:spcAft>
              <a:defRPr sz="2400">
                <a:solidFill>
                  <a:schemeClr val="tx1"/>
                </a:solidFill>
                <a:latin typeface="Times New Roman" pitchFamily="18" charset="0"/>
              </a:defRPr>
            </a:lvl9pPr>
          </a:lstStyle>
          <a:p>
            <a:pPr marL="0" indent="0">
              <a:lnSpc>
                <a:spcPct val="85000"/>
              </a:lnSpc>
              <a:spcBef>
                <a:spcPct val="35000"/>
              </a:spcBef>
              <a:defRPr/>
            </a:pPr>
            <a:endParaRPr lang="en-GB" altLang="de-DE" sz="2800" dirty="0">
              <a:solidFill>
                <a:srgbClr val="58595B"/>
              </a:solidFill>
              <a:latin typeface="Arial" pitchFamily="34" charset="0"/>
              <a:ea typeface="+mn-ea"/>
              <a:cs typeface="Arial" pitchFamily="34" charset="0"/>
            </a:endParaRPr>
          </a:p>
        </p:txBody>
      </p:sp>
      <p:sp>
        <p:nvSpPr>
          <p:cNvPr id="2" name="Rectangle 1"/>
          <p:cNvSpPr/>
          <p:nvPr/>
        </p:nvSpPr>
        <p:spPr>
          <a:xfrm>
            <a:off x="684213" y="274638"/>
            <a:ext cx="7134840" cy="707886"/>
          </a:xfrm>
          <a:prstGeom prst="rect">
            <a:avLst/>
          </a:prstGeom>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4000" b="1" i="0" u="none" strike="noStrike" kern="0" cap="none" spc="0" normalizeH="0" baseline="0" noProof="0" dirty="0">
                <a:ln>
                  <a:noFill/>
                </a:ln>
                <a:solidFill>
                  <a:srgbClr val="520D5D"/>
                </a:solidFill>
                <a:effectLst/>
                <a:uLnTx/>
                <a:uFillTx/>
                <a:latin typeface="Arial" panose="020B0604020202020204" pitchFamily="34" charset="0"/>
                <a:ea typeface="+mj-ea"/>
                <a:cs typeface="Arial" panose="020B0604020202020204" pitchFamily="34" charset="0"/>
              </a:rPr>
              <a:t>Reflective activity</a:t>
            </a:r>
            <a:endParaRPr kumimoji="0" lang="en-GB" sz="4000" b="0" i="0" u="none" strike="noStrike" kern="0" cap="none" spc="0" normalizeH="0" baseline="0" noProof="0" dirty="0">
              <a:ln>
                <a:noFill/>
              </a:ln>
              <a:solidFill>
                <a:srgbClr val="520D5D"/>
              </a:solidFill>
              <a:effectLst/>
              <a:uLnTx/>
              <a:uFillTx/>
              <a:latin typeface="Arial" panose="020B0604020202020204" pitchFamily="34" charset="0"/>
              <a:cs typeface="Arial" panose="020B0604020202020204" pitchFamily="34" charset="0"/>
            </a:endParaRPr>
          </a:p>
        </p:txBody>
      </p:sp>
      <p:sp>
        <p:nvSpPr>
          <p:cNvPr id="4" name="Rectangle 3"/>
          <p:cNvSpPr/>
          <p:nvPr/>
        </p:nvSpPr>
        <p:spPr>
          <a:xfrm>
            <a:off x="457200" y="1468622"/>
            <a:ext cx="8369559" cy="3721532"/>
          </a:xfrm>
          <a:prstGeom prst="rect">
            <a:avLst/>
          </a:prstGeom>
        </p:spPr>
        <p:txBody>
          <a:bodyPr wrap="square">
            <a:spAutoFit/>
          </a:bodyPr>
          <a:lstStyle/>
          <a:p>
            <a:pPr marL="457200" marR="0" lvl="0" indent="-228600" fontAlgn="auto">
              <a:lnSpc>
                <a:spcPct val="90000"/>
              </a:lnSpc>
              <a:spcBef>
                <a:spcPts val="1000"/>
              </a:spcBef>
              <a:spcAft>
                <a:spcPts val="0"/>
              </a:spcAft>
              <a:buClr>
                <a:srgbClr val="DA1D52"/>
              </a:buClr>
              <a:buSzTx/>
              <a:buFont typeface="Arial" panose="020B0604020202020204" pitchFamily="34" charset="0"/>
              <a:buChar char="•"/>
              <a:tabLst/>
              <a:defRPr/>
            </a:pPr>
            <a:r>
              <a:rPr lang="en-GB" sz="2500" dirty="0">
                <a:solidFill>
                  <a:srgbClr val="58595B"/>
                </a:solidFill>
                <a:latin typeface="Arial" charset="0"/>
                <a:cs typeface="Arial" charset="0"/>
              </a:rPr>
              <a:t>What is the focus in your organisation? Leaders or leadership? Training or development?</a:t>
            </a:r>
          </a:p>
          <a:p>
            <a:pPr marL="457200" marR="0" lvl="0" indent="-228600" fontAlgn="auto">
              <a:lnSpc>
                <a:spcPct val="90000"/>
              </a:lnSpc>
              <a:spcBef>
                <a:spcPts val="1000"/>
              </a:spcBef>
              <a:spcAft>
                <a:spcPts val="0"/>
              </a:spcAft>
              <a:buClr>
                <a:srgbClr val="DA1D52"/>
              </a:buClr>
              <a:buSzTx/>
              <a:buFont typeface="Arial" panose="020B0604020202020204" pitchFamily="34" charset="0"/>
              <a:buChar char="•"/>
              <a:tabLst/>
              <a:defRPr/>
            </a:pPr>
            <a:r>
              <a:rPr lang="en-GB" sz="2500" dirty="0">
                <a:solidFill>
                  <a:srgbClr val="58595B"/>
                </a:solidFill>
                <a:latin typeface="Arial" charset="0"/>
                <a:cs typeface="Arial" charset="0"/>
              </a:rPr>
              <a:t>How helpful is this focus?</a:t>
            </a:r>
          </a:p>
          <a:p>
            <a:pPr marL="457200" marR="0" lvl="0" indent="-228600" fontAlgn="auto">
              <a:lnSpc>
                <a:spcPct val="90000"/>
              </a:lnSpc>
              <a:spcBef>
                <a:spcPts val="1000"/>
              </a:spcBef>
              <a:spcAft>
                <a:spcPts val="0"/>
              </a:spcAft>
              <a:buClr>
                <a:srgbClr val="DA1D52"/>
              </a:buClr>
              <a:buSzTx/>
              <a:buFont typeface="Arial" panose="020B0604020202020204" pitchFamily="34" charset="0"/>
              <a:buChar char="•"/>
              <a:tabLst/>
              <a:defRPr/>
            </a:pPr>
            <a:r>
              <a:rPr lang="en-GB" sz="2500" dirty="0">
                <a:solidFill>
                  <a:srgbClr val="58595B"/>
                </a:solidFill>
                <a:latin typeface="Arial" charset="0"/>
                <a:cs typeface="Arial" charset="0"/>
              </a:rPr>
              <a:t>How might you change the focus?</a:t>
            </a:r>
          </a:p>
          <a:p>
            <a:pPr marL="457200" marR="0" lvl="0" indent="-228600" fontAlgn="auto">
              <a:lnSpc>
                <a:spcPct val="90000"/>
              </a:lnSpc>
              <a:spcBef>
                <a:spcPts val="1000"/>
              </a:spcBef>
              <a:spcAft>
                <a:spcPts val="0"/>
              </a:spcAft>
              <a:buClr>
                <a:srgbClr val="DA1D52"/>
              </a:buClr>
              <a:buSzTx/>
              <a:buFont typeface="Arial" panose="020B0604020202020204" pitchFamily="34" charset="0"/>
              <a:buChar char="•"/>
              <a:tabLst/>
              <a:defRPr/>
            </a:pPr>
            <a:r>
              <a:rPr lang="en-GB" sz="2500" dirty="0">
                <a:solidFill>
                  <a:srgbClr val="58595B"/>
                </a:solidFill>
                <a:latin typeface="Arial" charset="0"/>
                <a:cs typeface="Arial" charset="0"/>
              </a:rPr>
              <a:t>How carefully is learning needs analysis or training needs analysis carried out for leader and leadership learning interventions?</a:t>
            </a:r>
          </a:p>
          <a:p>
            <a:pPr marL="457200" marR="0" lvl="0" indent="-228600" fontAlgn="auto">
              <a:lnSpc>
                <a:spcPct val="90000"/>
              </a:lnSpc>
              <a:spcBef>
                <a:spcPts val="1000"/>
              </a:spcBef>
              <a:spcAft>
                <a:spcPts val="0"/>
              </a:spcAft>
              <a:buClr>
                <a:srgbClr val="DA1D52"/>
              </a:buClr>
              <a:buSzTx/>
              <a:buFont typeface="Arial" panose="020B0604020202020204" pitchFamily="34" charset="0"/>
              <a:buChar char="•"/>
              <a:tabLst/>
              <a:defRPr/>
            </a:pPr>
            <a:r>
              <a:rPr lang="en-GB" sz="2500" dirty="0">
                <a:solidFill>
                  <a:srgbClr val="58595B"/>
                </a:solidFill>
                <a:latin typeface="Arial" charset="0"/>
                <a:cs typeface="Arial" charset="0"/>
              </a:rPr>
              <a:t>How well is leader and leadership learning evaluated in your organisation?</a:t>
            </a:r>
          </a:p>
        </p:txBody>
      </p:sp>
    </p:spTree>
    <p:extLst>
      <p:ext uri="{BB962C8B-B14F-4D97-AF65-F5344CB8AC3E}">
        <p14:creationId xmlns:p14="http://schemas.microsoft.com/office/powerpoint/2010/main" val="29385094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eaLnBrk="1" hangingPunct="1"/>
            <a:endParaRPr lang="en-GB" altLang="en-US" sz="3800" dirty="0">
              <a:solidFill>
                <a:srgbClr val="520D5D"/>
              </a:solidFill>
              <a:latin typeface="Arial" panose="020B0604020202020204" pitchFamily="34" charset="0"/>
            </a:endParaRPr>
          </a:p>
        </p:txBody>
      </p:sp>
      <p:sp>
        <p:nvSpPr>
          <p:cNvPr id="19459" name="Content Placeholder 2"/>
          <p:cNvSpPr>
            <a:spLocks/>
          </p:cNvSpPr>
          <p:nvPr/>
        </p:nvSpPr>
        <p:spPr bwMode="auto">
          <a:xfrm>
            <a:off x="597159" y="2855167"/>
            <a:ext cx="7926129" cy="23883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514350" indent="-514350"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marL="0" indent="0" eaLnBrk="1" hangingPunct="1">
              <a:spcBef>
                <a:spcPct val="20000"/>
              </a:spcBef>
              <a:buClr>
                <a:srgbClr val="DB1D52"/>
              </a:buClr>
            </a:pPr>
            <a:endParaRPr lang="en-GB" altLang="en-US" sz="3200" dirty="0">
              <a:solidFill>
                <a:srgbClr val="58595B"/>
              </a:solidFill>
              <a:latin typeface="Arial" panose="020B0604020202020204" pitchFamily="34" charset="0"/>
              <a:cs typeface="Arial" panose="020B0604020202020204" pitchFamily="34" charset="0"/>
            </a:endParaRPr>
          </a:p>
        </p:txBody>
      </p:sp>
      <p:sp>
        <p:nvSpPr>
          <p:cNvPr id="2" name="Rectangle 1"/>
          <p:cNvSpPr/>
          <p:nvPr/>
        </p:nvSpPr>
        <p:spPr>
          <a:xfrm>
            <a:off x="597158" y="274638"/>
            <a:ext cx="8248261" cy="1323439"/>
          </a:xfrm>
          <a:prstGeom prst="rect">
            <a:avLst/>
          </a:prstGeom>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4000" b="1" i="0" u="none" strike="noStrike" kern="0" cap="none" spc="0" normalizeH="0" baseline="0" noProof="0" dirty="0">
                <a:ln>
                  <a:noFill/>
                </a:ln>
                <a:solidFill>
                  <a:srgbClr val="520D5D"/>
                </a:solidFill>
                <a:effectLst/>
                <a:uLnTx/>
                <a:uFillTx/>
                <a:latin typeface="Arial" panose="020B0604020202020204" pitchFamily="34" charset="0"/>
                <a:ea typeface="+mj-ea"/>
                <a:cs typeface="Arial" panose="020B0604020202020204" pitchFamily="34" charset="0"/>
              </a:rPr>
              <a:t>Insufficient learning needs analysis (LNA)</a:t>
            </a:r>
            <a:endParaRPr kumimoji="0" lang="en-GB" sz="4000" b="1" i="0" u="none" strike="noStrike" kern="0" cap="none" spc="0" normalizeH="0" baseline="0" noProof="0" dirty="0">
              <a:ln>
                <a:noFill/>
              </a:ln>
              <a:solidFill>
                <a:srgbClr val="520D5D"/>
              </a:solidFill>
              <a:effectLst/>
              <a:uLnTx/>
              <a:uFillTx/>
              <a:latin typeface="Arial" panose="020B0604020202020204" pitchFamily="34" charset="0"/>
              <a:cs typeface="Arial" panose="020B0604020202020204" pitchFamily="34" charset="0"/>
            </a:endParaRPr>
          </a:p>
        </p:txBody>
      </p:sp>
      <p:sp>
        <p:nvSpPr>
          <p:cNvPr id="3" name="Rectangle 2"/>
          <p:cNvSpPr/>
          <p:nvPr/>
        </p:nvSpPr>
        <p:spPr>
          <a:xfrm>
            <a:off x="597159" y="1924999"/>
            <a:ext cx="7763070" cy="3008003"/>
          </a:xfrm>
          <a:prstGeom prst="rect">
            <a:avLst/>
          </a:prstGeom>
        </p:spPr>
        <p:txBody>
          <a:bodyPr wrap="square">
            <a:spAutoFit/>
          </a:bodyPr>
          <a:lstStyle/>
          <a:p>
            <a:pPr marL="457200" indent="-228600">
              <a:lnSpc>
                <a:spcPct val="90000"/>
              </a:lnSpc>
              <a:spcBef>
                <a:spcPts val="1000"/>
              </a:spcBef>
              <a:buClr>
                <a:srgbClr val="DA1D52"/>
              </a:buClr>
              <a:buFont typeface="Arial" panose="020B0604020202020204" pitchFamily="34" charset="0"/>
              <a:buChar char="•"/>
              <a:defRPr/>
            </a:pPr>
            <a:r>
              <a:rPr lang="en-GB" sz="3200" dirty="0">
                <a:solidFill>
                  <a:srgbClr val="58595B"/>
                </a:solidFill>
                <a:latin typeface="Arial" charset="0"/>
                <a:cs typeface="Arial" charset="0"/>
              </a:rPr>
              <a:t>The real gap in knowledge Skills Attitudes (KSA) has to be uncovered</a:t>
            </a:r>
          </a:p>
          <a:p>
            <a:pPr marL="457200" indent="-228600">
              <a:lnSpc>
                <a:spcPct val="90000"/>
              </a:lnSpc>
              <a:spcBef>
                <a:spcPts val="1000"/>
              </a:spcBef>
              <a:buClr>
                <a:srgbClr val="DA1D52"/>
              </a:buClr>
              <a:buFont typeface="Arial" panose="020B0604020202020204" pitchFamily="34" charset="0"/>
              <a:buChar char="•"/>
              <a:defRPr/>
            </a:pPr>
            <a:r>
              <a:rPr lang="en-GB" sz="3200" dirty="0">
                <a:solidFill>
                  <a:srgbClr val="58595B"/>
                </a:solidFill>
                <a:latin typeface="Arial" charset="0"/>
                <a:cs typeface="Arial" charset="0"/>
              </a:rPr>
              <a:t>Or resources are wasted and leaners demotivated</a:t>
            </a:r>
          </a:p>
          <a:p>
            <a:pPr marL="457200" indent="-228600">
              <a:lnSpc>
                <a:spcPct val="90000"/>
              </a:lnSpc>
              <a:spcBef>
                <a:spcPts val="1000"/>
              </a:spcBef>
              <a:buClr>
                <a:srgbClr val="DA1D52"/>
              </a:buClr>
              <a:buFont typeface="Arial" panose="020B0604020202020204" pitchFamily="34" charset="0"/>
              <a:buChar char="•"/>
              <a:defRPr/>
            </a:pPr>
            <a:r>
              <a:rPr lang="en-GB" sz="3200" dirty="0">
                <a:solidFill>
                  <a:srgbClr val="58595B"/>
                </a:solidFill>
                <a:latin typeface="Arial" charset="0"/>
                <a:cs typeface="Arial" charset="0"/>
              </a:rPr>
              <a:t>Yet organisations are poor at robust LNA</a:t>
            </a:r>
          </a:p>
        </p:txBody>
      </p:sp>
    </p:spTree>
    <p:extLst>
      <p:ext uri="{BB962C8B-B14F-4D97-AF65-F5344CB8AC3E}">
        <p14:creationId xmlns:p14="http://schemas.microsoft.com/office/powerpoint/2010/main" val="215999721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eaLnBrk="1" hangingPunct="1"/>
            <a:endParaRPr lang="en-GB" altLang="en-US" sz="3800" dirty="0">
              <a:solidFill>
                <a:srgbClr val="520D5D"/>
              </a:solidFill>
              <a:latin typeface="Arial" panose="020B0604020202020204" pitchFamily="34" charset="0"/>
            </a:endParaRPr>
          </a:p>
        </p:txBody>
      </p:sp>
      <p:sp>
        <p:nvSpPr>
          <p:cNvPr id="20483" name="Content Placeholder 2"/>
          <p:cNvSpPr>
            <a:spLocks/>
          </p:cNvSpPr>
          <p:nvPr/>
        </p:nvSpPr>
        <p:spPr bwMode="auto">
          <a:xfrm>
            <a:off x="890588" y="1476375"/>
            <a:ext cx="7772400" cy="495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marL="0" indent="0" eaLnBrk="1" hangingPunct="1">
              <a:lnSpc>
                <a:spcPct val="80000"/>
              </a:lnSpc>
              <a:spcBef>
                <a:spcPct val="20000"/>
              </a:spcBef>
              <a:buClr>
                <a:srgbClr val="DB1D52"/>
              </a:buClr>
            </a:pPr>
            <a:endParaRPr lang="en-GB" altLang="en-US" sz="2800" dirty="0">
              <a:solidFill>
                <a:srgbClr val="58595B"/>
              </a:solidFill>
              <a:latin typeface="Arial" panose="020B0604020202020204" pitchFamily="34" charset="0"/>
              <a:cs typeface="Arial" panose="020B0604020202020204" pitchFamily="34" charset="0"/>
            </a:endParaRPr>
          </a:p>
        </p:txBody>
      </p:sp>
      <p:sp>
        <p:nvSpPr>
          <p:cNvPr id="2" name="Rectangle 1"/>
          <p:cNvSpPr/>
          <p:nvPr/>
        </p:nvSpPr>
        <p:spPr>
          <a:xfrm>
            <a:off x="890588" y="274638"/>
            <a:ext cx="5967412" cy="707886"/>
          </a:xfrm>
          <a:prstGeom prst="rect">
            <a:avLst/>
          </a:prstGeom>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4000" b="1" i="0" u="none" strike="noStrike" kern="0" cap="none" spc="0" normalizeH="0" baseline="0" noProof="0" dirty="0">
                <a:ln>
                  <a:noFill/>
                </a:ln>
                <a:solidFill>
                  <a:srgbClr val="520D5D"/>
                </a:solidFill>
                <a:effectLst/>
                <a:uLnTx/>
                <a:uFillTx/>
                <a:latin typeface="Arial" panose="020B0604020202020204" pitchFamily="34" charset="0"/>
                <a:ea typeface="+mj-ea"/>
                <a:cs typeface="Arial" panose="020B0604020202020204" pitchFamily="34" charset="0"/>
              </a:rPr>
              <a:t>Insufficient evaluation</a:t>
            </a:r>
            <a:endParaRPr kumimoji="0" lang="en-GB" sz="4000" b="1" i="0" u="none" strike="noStrike" kern="0" cap="none" spc="0" normalizeH="0" baseline="0" noProof="0" dirty="0">
              <a:ln>
                <a:noFill/>
              </a:ln>
              <a:solidFill>
                <a:srgbClr val="520D5D"/>
              </a:solidFill>
              <a:effectLst/>
              <a:uLnTx/>
              <a:uFillTx/>
              <a:latin typeface="Arial" panose="020B0604020202020204" pitchFamily="34" charset="0"/>
              <a:cs typeface="Arial" panose="020B0604020202020204" pitchFamily="34" charset="0"/>
            </a:endParaRPr>
          </a:p>
        </p:txBody>
      </p:sp>
      <p:sp>
        <p:nvSpPr>
          <p:cNvPr id="3" name="Rectangle 2"/>
          <p:cNvSpPr/>
          <p:nvPr/>
        </p:nvSpPr>
        <p:spPr>
          <a:xfrm>
            <a:off x="573347" y="1041261"/>
            <a:ext cx="8089641" cy="4324261"/>
          </a:xfrm>
          <a:prstGeom prst="rect">
            <a:avLst/>
          </a:prstGeom>
        </p:spPr>
        <p:txBody>
          <a:bodyPr wrap="square">
            <a:spAutoFit/>
          </a:bodyPr>
          <a:lstStyle/>
          <a:p>
            <a:pPr marL="457200" indent="-228600">
              <a:lnSpc>
                <a:spcPct val="90000"/>
              </a:lnSpc>
              <a:spcBef>
                <a:spcPts val="1000"/>
              </a:spcBef>
              <a:buClr>
                <a:srgbClr val="DA1D52"/>
              </a:buClr>
              <a:buFont typeface="Arial" panose="020B0604020202020204" pitchFamily="34" charset="0"/>
              <a:buChar char="•"/>
              <a:defRPr/>
            </a:pPr>
            <a:r>
              <a:rPr lang="en-GB" sz="2500" dirty="0">
                <a:solidFill>
                  <a:srgbClr val="58595B"/>
                </a:solidFill>
                <a:latin typeface="Arial" charset="0"/>
                <a:cs typeface="Arial" charset="0"/>
              </a:rPr>
              <a:t>Only 7% of organisations in the UK complete a comprehensive evaluation of any of their training and development</a:t>
            </a:r>
          </a:p>
          <a:p>
            <a:pPr marL="457200" indent="-228600">
              <a:lnSpc>
                <a:spcPct val="90000"/>
              </a:lnSpc>
              <a:spcBef>
                <a:spcPts val="1000"/>
              </a:spcBef>
              <a:buClr>
                <a:srgbClr val="DA1D52"/>
              </a:buClr>
              <a:buFont typeface="Arial" panose="020B0604020202020204" pitchFamily="34" charset="0"/>
              <a:buChar char="•"/>
              <a:defRPr/>
            </a:pPr>
            <a:r>
              <a:rPr lang="en-GB" sz="2500" dirty="0">
                <a:solidFill>
                  <a:srgbClr val="58595B"/>
                </a:solidFill>
                <a:latin typeface="Arial" charset="0"/>
                <a:cs typeface="Arial" charset="0"/>
              </a:rPr>
              <a:t>Leader and leadership learning is the least likely of all to be evaluated</a:t>
            </a:r>
          </a:p>
          <a:p>
            <a:pPr marL="457200" indent="-228600">
              <a:lnSpc>
                <a:spcPct val="90000"/>
              </a:lnSpc>
              <a:spcBef>
                <a:spcPts val="1000"/>
              </a:spcBef>
              <a:buClr>
                <a:srgbClr val="DA1D52"/>
              </a:buClr>
              <a:buFont typeface="Arial" panose="020B0604020202020204" pitchFamily="34" charset="0"/>
              <a:buChar char="•"/>
              <a:defRPr/>
            </a:pPr>
            <a:r>
              <a:rPr lang="en-GB" sz="2500" dirty="0">
                <a:solidFill>
                  <a:srgbClr val="58595B"/>
                </a:solidFill>
                <a:latin typeface="Arial" charset="0"/>
                <a:cs typeface="Arial" charset="0"/>
              </a:rPr>
              <a:t>The challenges:</a:t>
            </a:r>
          </a:p>
          <a:p>
            <a:pPr marL="914400" lvl="1" indent="-228600">
              <a:lnSpc>
                <a:spcPct val="90000"/>
              </a:lnSpc>
              <a:spcBef>
                <a:spcPts val="1000"/>
              </a:spcBef>
              <a:buClr>
                <a:srgbClr val="DA1D52"/>
              </a:buClr>
              <a:buFont typeface="Arial" panose="020B0604020202020204" pitchFamily="34" charset="0"/>
              <a:buChar char="•"/>
              <a:defRPr/>
            </a:pPr>
            <a:r>
              <a:rPr lang="en-GB" sz="2500" dirty="0">
                <a:solidFill>
                  <a:srgbClr val="58595B"/>
                </a:solidFill>
                <a:latin typeface="Arial" charset="0"/>
                <a:cs typeface="Arial" charset="0"/>
              </a:rPr>
              <a:t>measuring costs</a:t>
            </a:r>
          </a:p>
          <a:p>
            <a:pPr marL="914400" lvl="1" indent="-228600">
              <a:lnSpc>
                <a:spcPct val="90000"/>
              </a:lnSpc>
              <a:spcBef>
                <a:spcPts val="1000"/>
              </a:spcBef>
              <a:buClr>
                <a:srgbClr val="DA1D52"/>
              </a:buClr>
              <a:buFont typeface="Arial" panose="020B0604020202020204" pitchFamily="34" charset="0"/>
              <a:buChar char="•"/>
              <a:defRPr/>
            </a:pPr>
            <a:r>
              <a:rPr lang="en-GB" sz="2500" dirty="0">
                <a:solidFill>
                  <a:srgbClr val="58595B"/>
                </a:solidFill>
                <a:latin typeface="Arial" charset="0"/>
                <a:cs typeface="Arial" charset="0"/>
              </a:rPr>
              <a:t>measuring outcomes (how)</a:t>
            </a:r>
          </a:p>
          <a:p>
            <a:pPr marL="914400" lvl="1" indent="-228600">
              <a:lnSpc>
                <a:spcPct val="90000"/>
              </a:lnSpc>
              <a:spcBef>
                <a:spcPts val="1000"/>
              </a:spcBef>
              <a:buClr>
                <a:srgbClr val="DA1D52"/>
              </a:buClr>
              <a:buFont typeface="Arial" panose="020B0604020202020204" pitchFamily="34" charset="0"/>
              <a:buChar char="•"/>
              <a:defRPr/>
            </a:pPr>
            <a:r>
              <a:rPr lang="en-GB" sz="2500" dirty="0">
                <a:solidFill>
                  <a:srgbClr val="58595B"/>
                </a:solidFill>
                <a:latin typeface="Arial" charset="0"/>
                <a:cs typeface="Arial" charset="0"/>
              </a:rPr>
              <a:t>measuring outcomes (when)</a:t>
            </a:r>
          </a:p>
          <a:p>
            <a:pPr marL="914400" lvl="1" indent="-228600">
              <a:lnSpc>
                <a:spcPct val="90000"/>
              </a:lnSpc>
              <a:spcBef>
                <a:spcPts val="1000"/>
              </a:spcBef>
              <a:buClr>
                <a:srgbClr val="DA1D52"/>
              </a:buClr>
              <a:buFont typeface="Arial" panose="020B0604020202020204" pitchFamily="34" charset="0"/>
              <a:buChar char="•"/>
              <a:defRPr/>
            </a:pPr>
            <a:r>
              <a:rPr lang="en-GB" sz="2500" dirty="0">
                <a:solidFill>
                  <a:srgbClr val="58595B"/>
                </a:solidFill>
                <a:latin typeface="Arial" charset="0"/>
                <a:cs typeface="Arial" charset="0"/>
              </a:rPr>
              <a:t>proving cause and effect</a:t>
            </a:r>
          </a:p>
        </p:txBody>
      </p:sp>
    </p:spTree>
    <p:extLst>
      <p:ext uri="{BB962C8B-B14F-4D97-AF65-F5344CB8AC3E}">
        <p14:creationId xmlns:p14="http://schemas.microsoft.com/office/powerpoint/2010/main" val="177580621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eaLnBrk="1" hangingPunct="1"/>
            <a:endParaRPr lang="en-GB" altLang="en-US" sz="3800" dirty="0">
              <a:solidFill>
                <a:srgbClr val="520D5D"/>
              </a:solidFill>
              <a:latin typeface="Arial" panose="020B0604020202020204" pitchFamily="34" charset="0"/>
            </a:endParaRPr>
          </a:p>
        </p:txBody>
      </p:sp>
      <p:sp>
        <p:nvSpPr>
          <p:cNvPr id="21507" name="Content Placeholder 2"/>
          <p:cNvSpPr>
            <a:spLocks/>
          </p:cNvSpPr>
          <p:nvPr/>
        </p:nvSpPr>
        <p:spPr bwMode="auto">
          <a:xfrm>
            <a:off x="860425" y="2351313"/>
            <a:ext cx="7696200" cy="39447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spcBef>
                <a:spcPct val="20000"/>
              </a:spcBef>
              <a:buClr>
                <a:srgbClr val="DB1D52"/>
              </a:buClr>
            </a:pPr>
            <a:endParaRPr lang="en-GB" altLang="en-US" sz="2800" dirty="0">
              <a:solidFill>
                <a:srgbClr val="58595B"/>
              </a:solidFill>
              <a:latin typeface="Arial" panose="020B0604020202020204" pitchFamily="34" charset="0"/>
              <a:ea typeface="MS PGothic" panose="020B0600070205080204" pitchFamily="34" charset="-128"/>
              <a:cs typeface="Arial" panose="020B0604020202020204" pitchFamily="34" charset="0"/>
            </a:endParaRPr>
          </a:p>
        </p:txBody>
      </p:sp>
      <p:sp>
        <p:nvSpPr>
          <p:cNvPr id="2" name="Rectangle 1"/>
          <p:cNvSpPr/>
          <p:nvPr/>
        </p:nvSpPr>
        <p:spPr>
          <a:xfrm>
            <a:off x="457199" y="274638"/>
            <a:ext cx="8556171" cy="1323439"/>
          </a:xfrm>
          <a:prstGeom prst="rect">
            <a:avLst/>
          </a:prstGeom>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4000" b="1" i="0" u="none" strike="noStrike" kern="0" spc="0" normalizeH="0" baseline="0" noProof="0" dirty="0">
                <a:ln>
                  <a:noFill/>
                </a:ln>
                <a:solidFill>
                  <a:srgbClr val="520D5D"/>
                </a:solidFill>
                <a:effectLst/>
                <a:uLnTx/>
                <a:uFillTx/>
                <a:latin typeface="Arial" panose="020B0604020202020204" pitchFamily="34" charset="0"/>
                <a:ea typeface="+mj-ea"/>
                <a:cs typeface="Arial" panose="020B0604020202020204" pitchFamily="34" charset="0"/>
              </a:rPr>
              <a:t>Improving leadership development: a role for HR</a:t>
            </a:r>
            <a:endParaRPr kumimoji="0" lang="en-GB" sz="1800" b="0" i="0" u="none" strike="noStrike" kern="0" cap="none" spc="0" normalizeH="0" baseline="0" noProof="0" dirty="0">
              <a:ln>
                <a:noFill/>
              </a:ln>
              <a:solidFill>
                <a:srgbClr val="520D5D"/>
              </a:solidFill>
              <a:effectLst/>
              <a:uLnTx/>
              <a:uFillTx/>
              <a:latin typeface="Arial" panose="020B0604020202020204" pitchFamily="34" charset="0"/>
              <a:cs typeface="Arial" panose="020B0604020202020204" pitchFamily="34" charset="0"/>
            </a:endParaRPr>
          </a:p>
        </p:txBody>
      </p:sp>
      <p:sp>
        <p:nvSpPr>
          <p:cNvPr id="3" name="Rectangle 2"/>
          <p:cNvSpPr/>
          <p:nvPr/>
        </p:nvSpPr>
        <p:spPr>
          <a:xfrm>
            <a:off x="615820" y="1903445"/>
            <a:ext cx="8397550" cy="2682786"/>
          </a:xfrm>
          <a:prstGeom prst="rect">
            <a:avLst/>
          </a:prstGeom>
        </p:spPr>
        <p:txBody>
          <a:bodyPr wrap="square">
            <a:spAutoFit/>
          </a:bodyPr>
          <a:lstStyle/>
          <a:p>
            <a:pPr marL="457200" marR="0" lvl="0" indent="-228600" fontAlgn="auto">
              <a:lnSpc>
                <a:spcPct val="90000"/>
              </a:lnSpc>
              <a:spcBef>
                <a:spcPts val="1000"/>
              </a:spcBef>
              <a:spcAft>
                <a:spcPts val="0"/>
              </a:spcAft>
              <a:buClr>
                <a:srgbClr val="DA1D52"/>
              </a:buClr>
              <a:buSzTx/>
              <a:buFont typeface="Arial" panose="020B0604020202020204" pitchFamily="34" charset="0"/>
              <a:buChar char="•"/>
              <a:tabLst/>
              <a:defRPr/>
            </a:pPr>
            <a:r>
              <a:rPr lang="en-GB" sz="2500" dirty="0">
                <a:solidFill>
                  <a:srgbClr val="58595B"/>
                </a:solidFill>
                <a:latin typeface="Arial" charset="0"/>
                <a:cs typeface="Arial" charset="0"/>
              </a:rPr>
              <a:t>change the focus from leader to leadership</a:t>
            </a:r>
          </a:p>
          <a:p>
            <a:pPr marL="457200" marR="0" lvl="0" indent="-228600" fontAlgn="auto">
              <a:lnSpc>
                <a:spcPct val="90000"/>
              </a:lnSpc>
              <a:spcBef>
                <a:spcPts val="1000"/>
              </a:spcBef>
              <a:spcAft>
                <a:spcPts val="0"/>
              </a:spcAft>
              <a:buClr>
                <a:srgbClr val="DA1D52"/>
              </a:buClr>
              <a:buSzTx/>
              <a:buFont typeface="Arial" panose="020B0604020202020204" pitchFamily="34" charset="0"/>
              <a:buChar char="•"/>
              <a:tabLst/>
              <a:defRPr/>
            </a:pPr>
            <a:r>
              <a:rPr lang="en-GB" sz="2500" dirty="0">
                <a:solidFill>
                  <a:srgbClr val="58595B"/>
                </a:solidFill>
                <a:latin typeface="Arial" charset="0"/>
                <a:cs typeface="Arial" charset="0"/>
              </a:rPr>
              <a:t>change the content to new paradigm theories OR to reflect organisational reality</a:t>
            </a:r>
          </a:p>
          <a:p>
            <a:pPr marL="457200" marR="0" lvl="0" indent="-228600" fontAlgn="auto">
              <a:lnSpc>
                <a:spcPct val="90000"/>
              </a:lnSpc>
              <a:spcBef>
                <a:spcPts val="1000"/>
              </a:spcBef>
              <a:spcAft>
                <a:spcPts val="0"/>
              </a:spcAft>
              <a:buClr>
                <a:srgbClr val="DA1D52"/>
              </a:buClr>
              <a:buSzTx/>
              <a:buFont typeface="Arial" panose="020B0604020202020204" pitchFamily="34" charset="0"/>
              <a:buChar char="•"/>
              <a:tabLst/>
              <a:defRPr/>
            </a:pPr>
            <a:r>
              <a:rPr lang="en-GB" sz="2500" dirty="0">
                <a:solidFill>
                  <a:srgbClr val="58595B"/>
                </a:solidFill>
                <a:latin typeface="Arial" charset="0"/>
                <a:cs typeface="Arial" charset="0"/>
              </a:rPr>
              <a:t>change the methods</a:t>
            </a:r>
          </a:p>
          <a:p>
            <a:pPr marL="457200" marR="0" lvl="0" indent="-228600" fontAlgn="auto">
              <a:lnSpc>
                <a:spcPct val="90000"/>
              </a:lnSpc>
              <a:spcBef>
                <a:spcPts val="1000"/>
              </a:spcBef>
              <a:spcAft>
                <a:spcPts val="0"/>
              </a:spcAft>
              <a:buClr>
                <a:srgbClr val="DA1D52"/>
              </a:buClr>
              <a:buSzTx/>
              <a:buFont typeface="Arial" panose="020B0604020202020204" pitchFamily="34" charset="0"/>
              <a:buChar char="•"/>
              <a:tabLst/>
              <a:defRPr/>
            </a:pPr>
            <a:r>
              <a:rPr lang="en-GB" sz="2500" dirty="0">
                <a:solidFill>
                  <a:srgbClr val="58595B"/>
                </a:solidFill>
                <a:latin typeface="Arial" charset="0"/>
                <a:cs typeface="Arial" charset="0"/>
              </a:rPr>
              <a:t>improve LNA</a:t>
            </a:r>
          </a:p>
          <a:p>
            <a:pPr marL="457200" marR="0" lvl="0" indent="-228600" fontAlgn="auto">
              <a:lnSpc>
                <a:spcPct val="90000"/>
              </a:lnSpc>
              <a:spcBef>
                <a:spcPts val="1000"/>
              </a:spcBef>
              <a:spcAft>
                <a:spcPts val="0"/>
              </a:spcAft>
              <a:buClr>
                <a:srgbClr val="DA1D52"/>
              </a:buClr>
              <a:buSzTx/>
              <a:buFont typeface="Arial" panose="020B0604020202020204" pitchFamily="34" charset="0"/>
              <a:buChar char="•"/>
              <a:tabLst/>
              <a:defRPr/>
            </a:pPr>
            <a:r>
              <a:rPr lang="en-GB" sz="2500" dirty="0">
                <a:solidFill>
                  <a:srgbClr val="58595B"/>
                </a:solidFill>
                <a:latin typeface="Arial" charset="0"/>
                <a:cs typeface="Arial" charset="0"/>
              </a:rPr>
              <a:t>improve evaluation</a:t>
            </a:r>
          </a:p>
        </p:txBody>
      </p:sp>
    </p:spTree>
    <p:extLst>
      <p:ext uri="{BB962C8B-B14F-4D97-AF65-F5344CB8AC3E}">
        <p14:creationId xmlns:p14="http://schemas.microsoft.com/office/powerpoint/2010/main" val="116545622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eaLnBrk="1" hangingPunct="1"/>
            <a:endParaRPr lang="en-GB" altLang="en-US" sz="3800" dirty="0">
              <a:solidFill>
                <a:srgbClr val="520D5D"/>
              </a:solidFill>
              <a:latin typeface="Arial" panose="020B0604020202020204" pitchFamily="34" charset="0"/>
            </a:endParaRPr>
          </a:p>
        </p:txBody>
      </p:sp>
      <p:sp>
        <p:nvSpPr>
          <p:cNvPr id="21507" name="Content Placeholder 2"/>
          <p:cNvSpPr>
            <a:spLocks/>
          </p:cNvSpPr>
          <p:nvPr/>
        </p:nvSpPr>
        <p:spPr bwMode="auto">
          <a:xfrm>
            <a:off x="730250" y="2220685"/>
            <a:ext cx="7826375" cy="40753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spcBef>
                <a:spcPct val="20000"/>
              </a:spcBef>
              <a:buClr>
                <a:srgbClr val="DB1D52"/>
              </a:buClr>
            </a:pPr>
            <a:endParaRPr lang="en-GB" altLang="en-US" sz="2800" dirty="0">
              <a:solidFill>
                <a:srgbClr val="58595B"/>
              </a:solidFill>
              <a:latin typeface="Arial" panose="020B0604020202020204" pitchFamily="34" charset="0"/>
              <a:ea typeface="MS PGothic" panose="020B0600070205080204" pitchFamily="34" charset="-128"/>
              <a:cs typeface="Arial" panose="020B0604020202020204" pitchFamily="34" charset="0"/>
            </a:endParaRPr>
          </a:p>
        </p:txBody>
      </p:sp>
      <p:sp>
        <p:nvSpPr>
          <p:cNvPr id="2" name="Rectangle 1"/>
          <p:cNvSpPr/>
          <p:nvPr/>
        </p:nvSpPr>
        <p:spPr>
          <a:xfrm>
            <a:off x="730250" y="274638"/>
            <a:ext cx="7956550" cy="1323439"/>
          </a:xfrm>
          <a:prstGeom prst="rect">
            <a:avLst/>
          </a:prstGeom>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4000" b="1" i="0" u="none" strike="noStrike" kern="0" cap="none" spc="0" normalizeH="0" baseline="0" noProof="0" dirty="0">
                <a:ln>
                  <a:noFill/>
                </a:ln>
                <a:solidFill>
                  <a:srgbClr val="520D5D"/>
                </a:solidFill>
                <a:effectLst/>
                <a:uLnTx/>
                <a:uFillTx/>
                <a:latin typeface="Arial" panose="020B0604020202020204" pitchFamily="34" charset="0"/>
                <a:ea typeface="+mj-ea"/>
                <a:cs typeface="Arial" panose="020B0604020202020204" pitchFamily="34" charset="0"/>
              </a:rPr>
              <a:t>The power of experiential learning for LD</a:t>
            </a:r>
            <a:endParaRPr kumimoji="0" lang="en-GB" sz="4000" b="1" i="0" u="none" strike="noStrike" kern="0" cap="none" spc="0" normalizeH="0" baseline="0" noProof="0" dirty="0">
              <a:ln>
                <a:noFill/>
              </a:ln>
              <a:solidFill>
                <a:srgbClr val="520D5D"/>
              </a:solidFill>
              <a:effectLst/>
              <a:uLnTx/>
              <a:uFillTx/>
              <a:latin typeface="Arial" panose="020B0604020202020204" pitchFamily="34" charset="0"/>
              <a:cs typeface="Arial" panose="020B0604020202020204" pitchFamily="34" charset="0"/>
            </a:endParaRPr>
          </a:p>
        </p:txBody>
      </p:sp>
      <p:sp>
        <p:nvSpPr>
          <p:cNvPr id="3" name="Rectangle 2"/>
          <p:cNvSpPr/>
          <p:nvPr/>
        </p:nvSpPr>
        <p:spPr>
          <a:xfrm>
            <a:off x="708215" y="1598077"/>
            <a:ext cx="7826374" cy="4106252"/>
          </a:xfrm>
          <a:prstGeom prst="rect">
            <a:avLst/>
          </a:prstGeom>
        </p:spPr>
        <p:txBody>
          <a:bodyPr wrap="square">
            <a:spAutoFit/>
          </a:bodyPr>
          <a:lstStyle/>
          <a:p>
            <a:pPr marL="457200" indent="-228600">
              <a:lnSpc>
                <a:spcPct val="90000"/>
              </a:lnSpc>
              <a:spcBef>
                <a:spcPts val="1000"/>
              </a:spcBef>
              <a:buClr>
                <a:srgbClr val="DA1D52"/>
              </a:buClr>
              <a:buFont typeface="Arial" panose="020B0604020202020204" pitchFamily="34" charset="0"/>
              <a:buChar char="•"/>
              <a:defRPr/>
            </a:pPr>
            <a:r>
              <a:rPr lang="en-GB" sz="2500" dirty="0">
                <a:solidFill>
                  <a:srgbClr val="58595B"/>
                </a:solidFill>
                <a:latin typeface="Arial" charset="0"/>
                <a:cs typeface="Arial" charset="0"/>
              </a:rPr>
              <a:t>Shown to be most effective</a:t>
            </a:r>
          </a:p>
          <a:p>
            <a:pPr marL="457200" indent="-228600">
              <a:lnSpc>
                <a:spcPct val="90000"/>
              </a:lnSpc>
              <a:spcBef>
                <a:spcPts val="1000"/>
              </a:spcBef>
              <a:buClr>
                <a:srgbClr val="DA1D52"/>
              </a:buClr>
              <a:buFont typeface="Arial" panose="020B0604020202020204" pitchFamily="34" charset="0"/>
              <a:buChar char="•"/>
              <a:defRPr/>
            </a:pPr>
            <a:r>
              <a:rPr lang="en-GB" sz="2500" dirty="0">
                <a:solidFill>
                  <a:srgbClr val="58595B"/>
                </a:solidFill>
                <a:latin typeface="Arial" charset="0"/>
                <a:cs typeface="Arial" charset="0"/>
              </a:rPr>
              <a:t>But some experiences matter more than others</a:t>
            </a:r>
          </a:p>
          <a:p>
            <a:pPr marL="914400" lvl="1" indent="-228600">
              <a:lnSpc>
                <a:spcPct val="90000"/>
              </a:lnSpc>
              <a:spcBef>
                <a:spcPts val="1000"/>
              </a:spcBef>
              <a:buClr>
                <a:srgbClr val="DA1D52"/>
              </a:buClr>
              <a:buFont typeface="Arial" panose="020B0604020202020204" pitchFamily="34" charset="0"/>
              <a:buChar char="•"/>
              <a:defRPr/>
            </a:pPr>
            <a:r>
              <a:rPr lang="en-GB" sz="2500" dirty="0">
                <a:solidFill>
                  <a:srgbClr val="58595B"/>
                </a:solidFill>
                <a:latin typeface="Arial" charset="0"/>
                <a:cs typeface="Arial" charset="0"/>
              </a:rPr>
              <a:t>early work experiences</a:t>
            </a:r>
          </a:p>
          <a:p>
            <a:pPr marL="914400" lvl="1" indent="-228600">
              <a:lnSpc>
                <a:spcPct val="90000"/>
              </a:lnSpc>
              <a:spcBef>
                <a:spcPts val="1000"/>
              </a:spcBef>
              <a:buClr>
                <a:srgbClr val="DA1D52"/>
              </a:buClr>
              <a:buFont typeface="Arial" panose="020B0604020202020204" pitchFamily="34" charset="0"/>
              <a:buChar char="•"/>
              <a:defRPr/>
            </a:pPr>
            <a:r>
              <a:rPr lang="en-GB" sz="2500" dirty="0">
                <a:solidFill>
                  <a:srgbClr val="58595B"/>
                </a:solidFill>
                <a:latin typeface="Arial" charset="0"/>
                <a:cs typeface="Arial" charset="0"/>
              </a:rPr>
              <a:t>short-term assignments and major experiences</a:t>
            </a:r>
          </a:p>
          <a:p>
            <a:pPr marL="914400" lvl="1" indent="-228600">
              <a:lnSpc>
                <a:spcPct val="90000"/>
              </a:lnSpc>
              <a:spcBef>
                <a:spcPts val="1000"/>
              </a:spcBef>
              <a:buClr>
                <a:srgbClr val="DA1D52"/>
              </a:buClr>
              <a:buFont typeface="Arial" panose="020B0604020202020204" pitchFamily="34" charset="0"/>
              <a:buChar char="•"/>
              <a:defRPr/>
            </a:pPr>
            <a:r>
              <a:rPr lang="en-GB" sz="2500" dirty="0">
                <a:solidFill>
                  <a:srgbClr val="58595B"/>
                </a:solidFill>
                <a:latin typeface="Arial" charset="0"/>
                <a:cs typeface="Arial" charset="0"/>
              </a:rPr>
              <a:t>very good or very bad bosses</a:t>
            </a:r>
          </a:p>
          <a:p>
            <a:pPr marL="914400" lvl="1" indent="-228600">
              <a:lnSpc>
                <a:spcPct val="90000"/>
              </a:lnSpc>
              <a:spcBef>
                <a:spcPts val="1000"/>
              </a:spcBef>
              <a:buClr>
                <a:srgbClr val="DA1D52"/>
              </a:buClr>
              <a:buFont typeface="Arial" panose="020B0604020202020204" pitchFamily="34" charset="0"/>
              <a:buChar char="•"/>
              <a:defRPr/>
            </a:pPr>
            <a:r>
              <a:rPr lang="en-GB" sz="2500" dirty="0">
                <a:solidFill>
                  <a:srgbClr val="58595B"/>
                </a:solidFill>
                <a:latin typeface="Arial" charset="0"/>
                <a:cs typeface="Arial" charset="0"/>
              </a:rPr>
              <a:t>hardships</a:t>
            </a:r>
          </a:p>
          <a:p>
            <a:pPr marL="457200" indent="-228600">
              <a:lnSpc>
                <a:spcPct val="90000"/>
              </a:lnSpc>
              <a:spcBef>
                <a:spcPts val="1000"/>
              </a:spcBef>
              <a:buClr>
                <a:srgbClr val="DA1D52"/>
              </a:buClr>
              <a:buFont typeface="Arial" panose="020B0604020202020204" pitchFamily="34" charset="0"/>
              <a:buChar char="•"/>
              <a:defRPr/>
            </a:pPr>
            <a:r>
              <a:rPr lang="en-GB" sz="2500" dirty="0">
                <a:solidFill>
                  <a:srgbClr val="58595B"/>
                </a:solidFill>
                <a:latin typeface="Arial" charset="0"/>
                <a:cs typeface="Arial" charset="0"/>
              </a:rPr>
              <a:t>Experience without reflection is not learning</a:t>
            </a:r>
          </a:p>
          <a:p>
            <a:pPr marL="457200" indent="-228600">
              <a:lnSpc>
                <a:spcPct val="90000"/>
              </a:lnSpc>
              <a:spcBef>
                <a:spcPts val="1000"/>
              </a:spcBef>
              <a:buClr>
                <a:srgbClr val="DA1D52"/>
              </a:buClr>
              <a:buFont typeface="Arial" panose="020B0604020202020204" pitchFamily="34" charset="0"/>
              <a:buChar char="•"/>
              <a:defRPr/>
            </a:pPr>
            <a:r>
              <a:rPr lang="en-GB" sz="2500" dirty="0">
                <a:solidFill>
                  <a:srgbClr val="58595B"/>
                </a:solidFill>
                <a:latin typeface="Arial" charset="0"/>
                <a:cs typeface="Arial" charset="0"/>
              </a:rPr>
              <a:t>HR can facilitate access to the right experiences and facilitate critical reflection</a:t>
            </a:r>
          </a:p>
        </p:txBody>
      </p:sp>
    </p:spTree>
    <p:extLst>
      <p:ext uri="{BB962C8B-B14F-4D97-AF65-F5344CB8AC3E}">
        <p14:creationId xmlns:p14="http://schemas.microsoft.com/office/powerpoint/2010/main" val="299802690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p:cNvSpPr>
          <p:nvPr/>
        </p:nvSpPr>
        <p:spPr bwMode="auto">
          <a:xfrm>
            <a:off x="280988" y="87858"/>
            <a:ext cx="8116037" cy="95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eaLnBrk="1" hangingPunct="1"/>
            <a:endParaRPr lang="en-GB" altLang="en-US" sz="3800" dirty="0">
              <a:solidFill>
                <a:srgbClr val="520D5D"/>
              </a:solidFill>
              <a:latin typeface="Arial" panose="020B0604020202020204" pitchFamily="34" charset="0"/>
            </a:endParaRPr>
          </a:p>
        </p:txBody>
      </p:sp>
      <p:sp>
        <p:nvSpPr>
          <p:cNvPr id="23555" name="Content Placeholder 2"/>
          <p:cNvSpPr>
            <a:spLocks/>
          </p:cNvSpPr>
          <p:nvPr/>
        </p:nvSpPr>
        <p:spPr bwMode="auto">
          <a:xfrm>
            <a:off x="1042988" y="1484313"/>
            <a:ext cx="7467600" cy="3581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514350" indent="-514350"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marL="0" indent="0" eaLnBrk="1" hangingPunct="1">
              <a:spcBef>
                <a:spcPct val="20000"/>
              </a:spcBef>
              <a:buClr>
                <a:srgbClr val="DB1D52"/>
              </a:buClr>
            </a:pPr>
            <a:r>
              <a:rPr lang="en-US" altLang="en-US" dirty="0">
                <a:solidFill>
                  <a:srgbClr val="58595B"/>
                </a:solidFill>
                <a:latin typeface="Arial" panose="020B0604020202020204" pitchFamily="34" charset="0"/>
                <a:cs typeface="Arial" panose="020B0604020202020204" pitchFamily="34" charset="0"/>
              </a:rPr>
              <a:t> </a:t>
            </a:r>
            <a:endParaRPr lang="en-GB" altLang="en-US" dirty="0">
              <a:solidFill>
                <a:srgbClr val="58595B"/>
              </a:solidFill>
              <a:latin typeface="Arial" panose="020B0604020202020204" pitchFamily="34" charset="0"/>
              <a:cs typeface="Arial" panose="020B0604020202020204" pitchFamily="34" charset="0"/>
            </a:endParaRPr>
          </a:p>
        </p:txBody>
      </p:sp>
      <p:sp>
        <p:nvSpPr>
          <p:cNvPr id="2" name="Rectangle 1"/>
          <p:cNvSpPr/>
          <p:nvPr/>
        </p:nvSpPr>
        <p:spPr>
          <a:xfrm>
            <a:off x="1012404" y="45427"/>
            <a:ext cx="6550089" cy="707886"/>
          </a:xfrm>
          <a:prstGeom prst="rect">
            <a:avLst/>
          </a:prstGeom>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4000" b="1" i="0" u="none" strike="noStrike" kern="0" cap="none" spc="0" normalizeH="0" baseline="0" noProof="0" dirty="0">
                <a:ln>
                  <a:noFill/>
                </a:ln>
                <a:solidFill>
                  <a:srgbClr val="520D5D"/>
                </a:solidFill>
                <a:effectLst/>
                <a:uLnTx/>
                <a:uFillTx/>
                <a:latin typeface="Arial" panose="020B0604020202020204" pitchFamily="34" charset="0"/>
                <a:ea typeface="+mj-ea"/>
                <a:cs typeface="Arial" panose="020B0604020202020204" pitchFamily="34" charset="0"/>
              </a:rPr>
              <a:t>Summary and key points</a:t>
            </a:r>
            <a:endParaRPr kumimoji="0" lang="en-GB" sz="4000" b="1" i="0" u="none" strike="noStrike" kern="0" cap="none" spc="0" normalizeH="0" baseline="0" noProof="0" dirty="0">
              <a:ln>
                <a:noFill/>
              </a:ln>
              <a:solidFill>
                <a:srgbClr val="520D5D"/>
              </a:solidFill>
              <a:effectLst/>
              <a:uLnTx/>
              <a:uFillTx/>
              <a:latin typeface="Arial" panose="020B0604020202020204" pitchFamily="34" charset="0"/>
              <a:cs typeface="Arial" panose="020B0604020202020204" pitchFamily="34" charset="0"/>
            </a:endParaRPr>
          </a:p>
        </p:txBody>
      </p:sp>
      <p:sp>
        <p:nvSpPr>
          <p:cNvPr id="3" name="Rectangle 2"/>
          <p:cNvSpPr/>
          <p:nvPr/>
        </p:nvSpPr>
        <p:spPr>
          <a:xfrm>
            <a:off x="160986" y="753313"/>
            <a:ext cx="8822027" cy="5234766"/>
          </a:xfrm>
          <a:prstGeom prst="rect">
            <a:avLst/>
          </a:prstGeom>
        </p:spPr>
        <p:txBody>
          <a:bodyPr wrap="square">
            <a:spAutoFit/>
          </a:bodyPr>
          <a:lstStyle/>
          <a:p>
            <a:pPr marL="457200" indent="-228600">
              <a:lnSpc>
                <a:spcPct val="90000"/>
              </a:lnSpc>
              <a:spcBef>
                <a:spcPts val="1000"/>
              </a:spcBef>
              <a:buClr>
                <a:srgbClr val="DA1D52"/>
              </a:buClr>
              <a:buFont typeface="Arial" panose="020B0604020202020204" pitchFamily="34" charset="0"/>
              <a:buChar char="•"/>
              <a:defRPr/>
            </a:pPr>
            <a:r>
              <a:rPr lang="en-GB" sz="2400" dirty="0">
                <a:solidFill>
                  <a:srgbClr val="58595B"/>
                </a:solidFill>
                <a:latin typeface="Arial" charset="0"/>
                <a:cs typeface="Arial" charset="0"/>
              </a:rPr>
              <a:t>The differences and relation between leadership and management</a:t>
            </a:r>
          </a:p>
          <a:p>
            <a:pPr marL="457200" indent="-228600">
              <a:lnSpc>
                <a:spcPct val="90000"/>
              </a:lnSpc>
              <a:spcBef>
                <a:spcPts val="1000"/>
              </a:spcBef>
              <a:buClr>
                <a:srgbClr val="DA1D52"/>
              </a:buClr>
              <a:buFont typeface="Arial" panose="020B0604020202020204" pitchFamily="34" charset="0"/>
              <a:buChar char="•"/>
              <a:defRPr/>
            </a:pPr>
            <a:r>
              <a:rPr lang="en-GB" sz="2400" dirty="0">
                <a:solidFill>
                  <a:srgbClr val="58595B"/>
                </a:solidFill>
                <a:latin typeface="Arial" charset="0"/>
                <a:cs typeface="Arial" charset="0"/>
              </a:rPr>
              <a:t>Studying leadership has important implications for HR professionals</a:t>
            </a:r>
          </a:p>
          <a:p>
            <a:pPr marL="457200" indent="-228600">
              <a:lnSpc>
                <a:spcPct val="90000"/>
              </a:lnSpc>
              <a:spcBef>
                <a:spcPts val="1000"/>
              </a:spcBef>
              <a:buClr>
                <a:srgbClr val="DA1D52"/>
              </a:buClr>
              <a:buFont typeface="Arial" panose="020B0604020202020204" pitchFamily="34" charset="0"/>
              <a:buChar char="•"/>
              <a:defRPr/>
            </a:pPr>
            <a:r>
              <a:rPr lang="en-GB" sz="2400" dirty="0">
                <a:solidFill>
                  <a:srgbClr val="58595B"/>
                </a:solidFill>
                <a:latin typeface="Arial" charset="0"/>
                <a:cs typeface="Arial" charset="0"/>
              </a:rPr>
              <a:t>Over-emphasis on charismatic leadership can lead to disasters</a:t>
            </a:r>
          </a:p>
          <a:p>
            <a:pPr marL="457200" indent="-228600">
              <a:lnSpc>
                <a:spcPct val="90000"/>
              </a:lnSpc>
              <a:spcBef>
                <a:spcPts val="1000"/>
              </a:spcBef>
              <a:buClr>
                <a:srgbClr val="DA1D52"/>
              </a:buClr>
              <a:buFont typeface="Arial" panose="020B0604020202020204" pitchFamily="34" charset="0"/>
              <a:buChar char="•"/>
              <a:defRPr/>
            </a:pPr>
            <a:r>
              <a:rPr lang="en-GB" sz="2400" dirty="0">
                <a:solidFill>
                  <a:srgbClr val="58595B"/>
                </a:solidFill>
                <a:latin typeface="Arial" charset="0"/>
                <a:cs typeface="Arial" charset="0"/>
              </a:rPr>
              <a:t>There are emerging leadership theories that consider leadership from a relational and process perspective</a:t>
            </a:r>
          </a:p>
          <a:p>
            <a:pPr marL="457200" indent="-228600">
              <a:lnSpc>
                <a:spcPct val="90000"/>
              </a:lnSpc>
              <a:spcBef>
                <a:spcPts val="1000"/>
              </a:spcBef>
              <a:buClr>
                <a:srgbClr val="DA1D52"/>
              </a:buClr>
              <a:buFont typeface="Arial" panose="020B0604020202020204" pitchFamily="34" charset="0"/>
              <a:buChar char="•"/>
              <a:defRPr/>
            </a:pPr>
            <a:r>
              <a:rPr lang="en-GB" sz="2400" dirty="0">
                <a:solidFill>
                  <a:srgbClr val="58595B"/>
                </a:solidFill>
                <a:latin typeface="Arial" charset="0"/>
                <a:cs typeface="Arial" charset="0"/>
              </a:rPr>
              <a:t>Leadership development often takes a high share of organisational training budgets, but with limited evidence of effectiveness</a:t>
            </a:r>
          </a:p>
          <a:p>
            <a:pPr marL="457200" indent="-228600">
              <a:lnSpc>
                <a:spcPct val="90000"/>
              </a:lnSpc>
              <a:spcBef>
                <a:spcPts val="1000"/>
              </a:spcBef>
              <a:buClr>
                <a:srgbClr val="DA1D52"/>
              </a:buClr>
              <a:buFont typeface="Arial" panose="020B0604020202020204" pitchFamily="34" charset="0"/>
              <a:buChar char="•"/>
              <a:defRPr/>
            </a:pPr>
            <a:r>
              <a:rPr lang="en-GB" sz="2400" dirty="0">
                <a:solidFill>
                  <a:srgbClr val="58595B"/>
                </a:solidFill>
                <a:latin typeface="Arial" charset="0"/>
                <a:cs typeface="Arial" charset="0"/>
              </a:rPr>
              <a:t>Improving leadership development requires better needs      analysis, clear identification, and robust evaluation</a:t>
            </a:r>
          </a:p>
        </p:txBody>
      </p:sp>
    </p:spTree>
    <p:extLst>
      <p:ext uri="{BB962C8B-B14F-4D97-AF65-F5344CB8AC3E}">
        <p14:creationId xmlns:p14="http://schemas.microsoft.com/office/powerpoint/2010/main" val="82190977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Any Questions?</a:t>
            </a:r>
          </a:p>
        </p:txBody>
      </p:sp>
      <p:sp>
        <p:nvSpPr>
          <p:cNvPr id="3" name="Content Placeholder 2"/>
          <p:cNvSpPr>
            <a:spLocks noGrp="1"/>
          </p:cNvSpPr>
          <p:nvPr>
            <p:ph idx="1"/>
          </p:nvPr>
        </p:nvSpPr>
        <p:spPr>
          <a:xfrm>
            <a:off x="457200" y="1417638"/>
            <a:ext cx="8229600" cy="4099594"/>
          </a:xfrm>
        </p:spPr>
        <p:txBody>
          <a:bodyPr>
            <a:normAutofit/>
          </a:bodyPr>
          <a:lstStyle/>
          <a:p>
            <a:r>
              <a:rPr lang="en-GB" dirty="0">
                <a:solidFill>
                  <a:schemeClr val="tx2">
                    <a:lumMod val="60000"/>
                    <a:lumOff val="40000"/>
                  </a:schemeClr>
                </a:solidFill>
              </a:rPr>
              <a:t>Next Week:</a:t>
            </a:r>
          </a:p>
          <a:p>
            <a:pPr marL="0" indent="0">
              <a:buNone/>
            </a:pPr>
            <a:r>
              <a:rPr lang="en-GB" dirty="0"/>
              <a:t>Contribute to the promotion of flexible working and effective change management in organisations.</a:t>
            </a:r>
          </a:p>
        </p:txBody>
      </p:sp>
      <p:sp>
        <p:nvSpPr>
          <p:cNvPr id="4" name="Slide Number Placeholder 3">
            <a:extLst>
              <a:ext uri="{FF2B5EF4-FFF2-40B4-BE49-F238E27FC236}">
                <a16:creationId xmlns:a16="http://schemas.microsoft.com/office/drawing/2014/main" id="{E3D886DC-10D4-46F4-9A19-BDE3C57D6101}"/>
              </a:ext>
            </a:extLst>
          </p:cNvPr>
          <p:cNvSpPr>
            <a:spLocks noGrp="1"/>
          </p:cNvSpPr>
          <p:nvPr>
            <p:ph type="sldNum" sz="quarter" idx="12"/>
          </p:nvPr>
        </p:nvSpPr>
        <p:spPr/>
        <p:txBody>
          <a:bodyPr/>
          <a:lstStyle/>
          <a:p>
            <a:fld id="{AC82685A-BD3A-4230-8D85-804689F67293}" type="slidenum">
              <a:rPr lang="en-GB" smtClean="0"/>
              <a:t>54</a:t>
            </a:fld>
            <a:endParaRPr lang="en-GB"/>
          </a:p>
        </p:txBody>
      </p:sp>
    </p:spTree>
    <p:extLst>
      <p:ext uri="{BB962C8B-B14F-4D97-AF65-F5344CB8AC3E}">
        <p14:creationId xmlns:p14="http://schemas.microsoft.com/office/powerpoint/2010/main" val="278951109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8BFD2DBE-5C5E-4B5B-A7BE-01135E916F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metadata/properties"/>
    <ds:schemaRef ds:uri="http://www.w3.org/XML/1998/namespace"/>
    <ds:schemaRef ds:uri="http://purl.org/dc/terms/"/>
    <ds:schemaRef ds:uri="http://schemas.microsoft.com/office/2006/documentManagement/types"/>
    <ds:schemaRef ds:uri="http://purl.org/dc/elements/1.1/"/>
    <ds:schemaRef ds:uri="f66716c4-314f-46c1-b01e-5a44c61897d8"/>
    <ds:schemaRef ds:uri="http://schemas.microsoft.com/office/infopath/2007/PartnerControls"/>
    <ds:schemaRef ds:uri="http://schemas.openxmlformats.org/package/2006/metadata/core-properties"/>
    <ds:schemaRef ds:uri="a908d394-d138-480e-87a3-ff44c37f991a"/>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3749</TotalTime>
  <Words>3743</Words>
  <Application>Microsoft Office PowerPoint</Application>
  <PresentationFormat>On-screen Show (4:3)</PresentationFormat>
  <Paragraphs>475</Paragraphs>
  <Slides>54</Slides>
  <Notes>25</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54</vt:i4>
      </vt:variant>
    </vt:vector>
  </HeadingPairs>
  <TitlesOfParts>
    <vt:vector size="61" baseType="lpstr">
      <vt:lpstr>Arial</vt:lpstr>
      <vt:lpstr>Arial Black</vt:lpstr>
      <vt:lpstr>Calibri</vt:lpstr>
      <vt:lpstr>Myriad Pro</vt:lpstr>
      <vt:lpstr>Times New Roman</vt:lpstr>
      <vt:lpstr>Wingdings</vt:lpstr>
      <vt:lpstr>20140311PresentationUWTSDTemplate</vt:lpstr>
      <vt:lpstr>    Leadership  Lecturer: Deborah Rees deborah.rees@ustsd.ac.uk </vt:lpstr>
      <vt:lpstr>Module Aims and Learning Outcomes</vt:lpstr>
      <vt:lpstr>Today’s Session: Learning Outcome 3</vt:lpstr>
      <vt:lpstr>Indicative Content</vt:lpstr>
      <vt:lpstr>PowerPoint Presentation</vt:lpstr>
      <vt:lpstr>“Leadership is like the abominable snowman whose footprints are everywhere, but is nowhere to be seen.”  (Warren Bennis, 1985) </vt:lpstr>
      <vt:lpstr>Leadership Development</vt:lpstr>
      <vt:lpstr>PowerPoint Presentation</vt:lpstr>
      <vt:lpstr>PowerPoint Presentation</vt:lpstr>
      <vt:lpstr>Leadership Development</vt:lpstr>
      <vt:lpstr>Leadership Development</vt:lpstr>
      <vt:lpstr>Leader v Manager </vt:lpstr>
      <vt:lpstr>PowerPoint Presentation</vt:lpstr>
      <vt:lpstr>PowerPoint Presentation</vt:lpstr>
      <vt:lpstr>PowerPoint Presentation</vt:lpstr>
      <vt:lpstr>PowerPoint Presentation</vt:lpstr>
      <vt:lpstr>PowerPoint Presentation</vt:lpstr>
      <vt:lpstr>Leadership Development</vt:lpstr>
      <vt:lpstr>PowerPoint Presentation</vt:lpstr>
      <vt:lpstr>Leadership Development</vt:lpstr>
      <vt:lpstr>Leadership Development</vt:lpstr>
      <vt:lpstr>Leadership Development</vt:lpstr>
      <vt:lpstr>PowerPoint Presentation</vt:lpstr>
      <vt:lpstr>70-20-10</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Servant and distributed leadership (2)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Deborah</cp:lastModifiedBy>
  <cp:revision>134</cp:revision>
  <dcterms:created xsi:type="dcterms:W3CDTF">2015-04-14T15:21:28Z</dcterms:created>
  <dcterms:modified xsi:type="dcterms:W3CDTF">2020-03-04T10:19:01Z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