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169" r:id="rId1"/>
  </p:sldMasterIdLst>
  <p:notesMasterIdLst>
    <p:notesMasterId r:id="rId18"/>
  </p:notesMasterIdLst>
  <p:sldIdLst>
    <p:sldId id="256" r:id="rId2"/>
    <p:sldId id="257" r:id="rId3"/>
    <p:sldId id="258" r:id="rId4"/>
    <p:sldId id="259" r:id="rId5"/>
    <p:sldId id="260" r:id="rId6"/>
    <p:sldId id="270" r:id="rId7"/>
    <p:sldId id="261" r:id="rId8"/>
    <p:sldId id="262" r:id="rId9"/>
    <p:sldId id="263" r:id="rId10"/>
    <p:sldId id="264" r:id="rId11"/>
    <p:sldId id="265" r:id="rId12"/>
    <p:sldId id="266" r:id="rId13"/>
    <p:sldId id="267" r:id="rId14"/>
    <p:sldId id="268" r:id="rId15"/>
    <p:sldId id="269"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21"/>
    <p:restoredTop sz="94650"/>
  </p:normalViewPr>
  <p:slideViewPr>
    <p:cSldViewPr snapToGrid="0" snapToObjects="1">
      <p:cViewPr varScale="1">
        <p:scale>
          <a:sx n="76" d="100"/>
          <a:sy n="76" d="100"/>
        </p:scale>
        <p:origin x="730" y="62"/>
      </p:cViewPr>
      <p:guideLst/>
    </p:cSldViewPr>
  </p:slideViewPr>
  <p:notesTextViewPr>
    <p:cViewPr>
      <p:scale>
        <a:sx n="1" d="1"/>
        <a:sy n="1" d="1"/>
      </p:scale>
      <p:origin x="0" y="-145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1862B5-681C-CB4B-84DC-8033CE0AA05B}" type="datetimeFigureOut">
              <a:rPr lang="en-GB" smtClean="0"/>
              <a:t>06/05/2020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96472C-89CD-0F41-8C83-75E200D8294E}" type="slidenum">
              <a:rPr lang="en-GB" smtClean="0"/>
              <a:t>‹#›</a:t>
            </a:fld>
            <a:endParaRPr lang="en-GB"/>
          </a:p>
        </p:txBody>
      </p:sp>
    </p:spTree>
    <p:extLst>
      <p:ext uri="{BB962C8B-B14F-4D97-AF65-F5344CB8AC3E}">
        <p14:creationId xmlns:p14="http://schemas.microsoft.com/office/powerpoint/2010/main" val="336927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blog.jostle.me/blog/12-easy-ways-to-improve-workplace-teamwork"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In this slide, One Click Solutions have picked this image to show you the Tuckman’s model of team development. This business model was created by psychologist Bruce Tuckman in (1965) to help companies like yourselves to better team achievement while encouraging structure to a business. These different stages of team development are forming, storming, norming, performing, and adjourning (Peralta et. al., 2018). This Tuckman's theory focuses on the way a team tackles a project from the initial formation of the team through to the completion of the project, while eradicating any problems groups might be experiencing.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E96472C-89CD-0F41-8C83-75E200D8294E}" type="slidenum">
              <a:rPr lang="en-GB" smtClean="0"/>
              <a:t>7</a:t>
            </a:fld>
            <a:endParaRPr lang="en-GB"/>
          </a:p>
        </p:txBody>
      </p:sp>
    </p:spTree>
    <p:extLst>
      <p:ext uri="{BB962C8B-B14F-4D97-AF65-F5344CB8AC3E}">
        <p14:creationId xmlns:p14="http://schemas.microsoft.com/office/powerpoint/2010/main" val="2719834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This slide is all about how forming and storming stages evolve in a team and its desired outcomes. Specifically, during the forming stage, the team discusses and depicts a stage where all team members are usually polite and positive. However, some team members are anxious whereas others are excited and relaxed as they are aware of the task progress (Peralta et. al., 2018).</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AU" sz="1200" kern="1200" dirty="0">
                <a:solidFill>
                  <a:schemeClr val="tx1"/>
                </a:solidFill>
                <a:effectLst/>
                <a:latin typeface="+mn-lt"/>
                <a:ea typeface="+mn-ea"/>
                <a:cs typeface="+mn-cs"/>
              </a:rPr>
              <a:t>The storming stage of team development is the phase when team members begin to push against boundaries created in the previous stage. This is when the initial energy, as well as feelings of excitement, is likely worn off. It is because of personalities clash, clash of opinions, culture diversity, or others (Peralta et. al., 2018) For example, a team member challenging the authority or showing hostility.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E96472C-89CD-0F41-8C83-75E200D8294E}" type="slidenum">
              <a:rPr lang="en-GB" smtClean="0"/>
              <a:t>8</a:t>
            </a:fld>
            <a:endParaRPr lang="en-GB"/>
          </a:p>
        </p:txBody>
      </p:sp>
    </p:spTree>
    <p:extLst>
      <p:ext uri="{BB962C8B-B14F-4D97-AF65-F5344CB8AC3E}">
        <p14:creationId xmlns:p14="http://schemas.microsoft.com/office/powerpoint/2010/main" val="1367867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a:solidFill>
                  <a:schemeClr val="tx1"/>
                </a:solidFill>
                <a:effectLst/>
                <a:latin typeface="+mn-lt"/>
                <a:ea typeface="+mn-ea"/>
                <a:cs typeface="+mn-cs"/>
              </a:rPr>
              <a:t>This slide represents the last three stages norming, performing and adjourning. It is in the norming stage where team members usually start noticing as well as appreciating the other team member’s strengths which ultimately evolves team dynamics (</a:t>
            </a:r>
            <a:r>
              <a:rPr lang="en-AU" sz="1200" kern="1200" dirty="0" err="1">
                <a:solidFill>
                  <a:schemeClr val="tx1"/>
                </a:solidFill>
                <a:effectLst/>
                <a:latin typeface="+mn-lt"/>
                <a:ea typeface="+mn-ea"/>
                <a:cs typeface="+mn-cs"/>
              </a:rPr>
              <a:t>Natvig</a:t>
            </a:r>
            <a:r>
              <a:rPr lang="en-AU" sz="1200" kern="1200" dirty="0">
                <a:solidFill>
                  <a:schemeClr val="tx1"/>
                </a:solidFill>
                <a:effectLst/>
                <a:latin typeface="+mn-lt"/>
                <a:ea typeface="+mn-ea"/>
                <a:cs typeface="+mn-cs"/>
              </a:rPr>
              <a:t> and Stark, 2016). You can see by socializing groups settle differences and accept related goals.</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In addition to that, Tuckman’s performing stage suggests that team members start feeling motivated, confident, and familiar with the project as well as the whole team which improves the effectiveness and efficiency of the whole team.</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Lastly is the adjourning stage, it can be said that this phase is when the project ends and is found hard to deal with, the phase has been called the mourning phase as team members get attached to each other and feel a loss when the project is over (Driskell et. al., 2018). </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We at One Click Solutions through research have shown you that teams go through categorical stages during a development process for high performance. </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I will now pass you on to my colleague Codruta who will discuss about a Managing Conflicts.</a:t>
            </a:r>
            <a:endParaRPr lang="en-GB" sz="1200" kern="1200" dirty="0">
              <a:solidFill>
                <a:schemeClr val="tx1"/>
              </a:solidFill>
              <a:effectLst/>
              <a:latin typeface="+mn-lt"/>
              <a:ea typeface="+mn-ea"/>
              <a:cs typeface="+mn-cs"/>
            </a:endParaRPr>
          </a:p>
          <a:p>
            <a:r>
              <a:rPr lang="en-AU" sz="1200" b="1" u="sng" kern="1200" dirty="0">
                <a:solidFill>
                  <a:schemeClr val="tx1"/>
                </a:solidFill>
                <a:effectLst/>
                <a:latin typeface="+mn-lt"/>
                <a:ea typeface="+mn-ea"/>
                <a:cs typeface="+mn-cs"/>
              </a:rPr>
              <a:t>References</a:t>
            </a:r>
            <a:endParaRPr lang="en-GB" sz="1200" b="1"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Driskell, T., Salas, E. and Driskell, J.E., 2018. Teams in extreme environments: Alterations in team development and teamwork. </a:t>
            </a:r>
            <a:r>
              <a:rPr lang="en-AU" sz="1200" i="1" kern="1200" dirty="0">
                <a:solidFill>
                  <a:schemeClr val="tx1"/>
                </a:solidFill>
                <a:effectLst/>
                <a:latin typeface="+mn-lt"/>
                <a:ea typeface="+mn-ea"/>
                <a:cs typeface="+mn-cs"/>
              </a:rPr>
              <a:t>Human Resource Management Review</a:t>
            </a:r>
            <a:r>
              <a:rPr lang="en-AU" sz="1200" kern="1200" dirty="0">
                <a:solidFill>
                  <a:schemeClr val="tx1"/>
                </a:solidFill>
                <a:effectLst/>
                <a:latin typeface="+mn-lt"/>
                <a:ea typeface="+mn-ea"/>
                <a:cs typeface="+mn-cs"/>
              </a:rPr>
              <a:t>, </a:t>
            </a:r>
            <a:r>
              <a:rPr lang="en-AU" sz="1200" i="1" kern="1200" dirty="0">
                <a:solidFill>
                  <a:schemeClr val="tx1"/>
                </a:solidFill>
                <a:effectLst/>
                <a:latin typeface="+mn-lt"/>
                <a:ea typeface="+mn-ea"/>
                <a:cs typeface="+mn-cs"/>
              </a:rPr>
              <a:t>28</a:t>
            </a:r>
            <a:r>
              <a:rPr lang="en-AU" sz="1200" kern="1200" dirty="0">
                <a:solidFill>
                  <a:schemeClr val="tx1"/>
                </a:solidFill>
                <a:effectLst/>
                <a:latin typeface="+mn-lt"/>
                <a:ea typeface="+mn-ea"/>
                <a:cs typeface="+mn-cs"/>
              </a:rPr>
              <a:t>(4), pp.434-449.</a:t>
            </a:r>
            <a:endParaRPr lang="en-GB" sz="1200" kern="1200" dirty="0">
              <a:solidFill>
                <a:schemeClr val="tx1"/>
              </a:solidFill>
              <a:effectLst/>
              <a:latin typeface="+mn-lt"/>
              <a:ea typeface="+mn-ea"/>
              <a:cs typeface="+mn-cs"/>
            </a:endParaRPr>
          </a:p>
          <a:p>
            <a:r>
              <a:rPr lang="en-AU" sz="1200" kern="1200" dirty="0" err="1">
                <a:solidFill>
                  <a:schemeClr val="tx1"/>
                </a:solidFill>
                <a:effectLst/>
                <a:latin typeface="+mn-lt"/>
                <a:ea typeface="+mn-ea"/>
                <a:cs typeface="+mn-cs"/>
              </a:rPr>
              <a:t>Natvig</a:t>
            </a:r>
            <a:r>
              <a:rPr lang="en-AU" sz="1200" kern="1200" dirty="0">
                <a:solidFill>
                  <a:schemeClr val="tx1"/>
                </a:solidFill>
                <a:effectLst/>
                <a:latin typeface="+mn-lt"/>
                <a:ea typeface="+mn-ea"/>
                <a:cs typeface="+mn-cs"/>
              </a:rPr>
              <a:t>, D. and Stark, N.L., 2016. A project team analysis using Tuckman's model of small-group development. </a:t>
            </a:r>
            <a:r>
              <a:rPr lang="en-AU" sz="1200" i="1" kern="1200" dirty="0">
                <a:solidFill>
                  <a:schemeClr val="tx1"/>
                </a:solidFill>
                <a:effectLst/>
                <a:latin typeface="+mn-lt"/>
                <a:ea typeface="+mn-ea"/>
                <a:cs typeface="+mn-cs"/>
              </a:rPr>
              <a:t>Journal of Nursing Education</a:t>
            </a:r>
            <a:r>
              <a:rPr lang="en-AU" sz="1200" kern="1200" dirty="0">
                <a:solidFill>
                  <a:schemeClr val="tx1"/>
                </a:solidFill>
                <a:effectLst/>
                <a:latin typeface="+mn-lt"/>
                <a:ea typeface="+mn-ea"/>
                <a:cs typeface="+mn-cs"/>
              </a:rPr>
              <a:t>, </a:t>
            </a:r>
            <a:r>
              <a:rPr lang="en-AU" sz="1200" i="1" kern="1200" dirty="0">
                <a:solidFill>
                  <a:schemeClr val="tx1"/>
                </a:solidFill>
                <a:effectLst/>
                <a:latin typeface="+mn-lt"/>
                <a:ea typeface="+mn-ea"/>
                <a:cs typeface="+mn-cs"/>
              </a:rPr>
              <a:t>55</a:t>
            </a:r>
            <a:r>
              <a:rPr lang="en-AU" sz="1200" kern="1200" dirty="0">
                <a:solidFill>
                  <a:schemeClr val="tx1"/>
                </a:solidFill>
                <a:effectLst/>
                <a:latin typeface="+mn-lt"/>
                <a:ea typeface="+mn-ea"/>
                <a:cs typeface="+mn-cs"/>
              </a:rPr>
              <a:t>(12), pp.675-681.</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Peralta, C.F., </a:t>
            </a:r>
            <a:r>
              <a:rPr lang="en-AU" sz="1200" kern="1200" dirty="0" err="1">
                <a:solidFill>
                  <a:schemeClr val="tx1"/>
                </a:solidFill>
                <a:effectLst/>
                <a:latin typeface="+mn-lt"/>
                <a:ea typeface="+mn-ea"/>
                <a:cs typeface="+mn-cs"/>
              </a:rPr>
              <a:t>Lourenço</a:t>
            </a:r>
            <a:r>
              <a:rPr lang="en-AU" sz="1200" kern="1200" dirty="0">
                <a:solidFill>
                  <a:schemeClr val="tx1"/>
                </a:solidFill>
                <a:effectLst/>
                <a:latin typeface="+mn-lt"/>
                <a:ea typeface="+mn-ea"/>
                <a:cs typeface="+mn-cs"/>
              </a:rPr>
              <a:t>, P.R., Lopes, P.N., Baptista, C. and </a:t>
            </a:r>
            <a:r>
              <a:rPr lang="en-AU" sz="1200" kern="1200" dirty="0" err="1">
                <a:solidFill>
                  <a:schemeClr val="tx1"/>
                </a:solidFill>
                <a:effectLst/>
                <a:latin typeface="+mn-lt"/>
                <a:ea typeface="+mn-ea"/>
                <a:cs typeface="+mn-cs"/>
              </a:rPr>
              <a:t>Pais</a:t>
            </a:r>
            <a:r>
              <a:rPr lang="en-AU" sz="1200" kern="1200" dirty="0">
                <a:solidFill>
                  <a:schemeClr val="tx1"/>
                </a:solidFill>
                <a:effectLst/>
                <a:latin typeface="+mn-lt"/>
                <a:ea typeface="+mn-ea"/>
                <a:cs typeface="+mn-cs"/>
              </a:rPr>
              <a:t>, L., 2018. Team development: Definition, measurement and relationships with team effectiveness. </a:t>
            </a:r>
            <a:r>
              <a:rPr lang="en-AU" sz="1200" i="1" kern="1200" dirty="0">
                <a:solidFill>
                  <a:schemeClr val="tx1"/>
                </a:solidFill>
                <a:effectLst/>
                <a:latin typeface="+mn-lt"/>
                <a:ea typeface="+mn-ea"/>
                <a:cs typeface="+mn-cs"/>
              </a:rPr>
              <a:t>Human Performance</a:t>
            </a:r>
            <a:r>
              <a:rPr lang="en-AU" sz="1200" kern="1200" dirty="0">
                <a:solidFill>
                  <a:schemeClr val="tx1"/>
                </a:solidFill>
                <a:effectLst/>
                <a:latin typeface="+mn-lt"/>
                <a:ea typeface="+mn-ea"/>
                <a:cs typeface="+mn-cs"/>
              </a:rPr>
              <a:t>, </a:t>
            </a:r>
            <a:r>
              <a:rPr lang="en-AU" sz="1200" i="1" kern="1200" dirty="0">
                <a:solidFill>
                  <a:schemeClr val="tx1"/>
                </a:solidFill>
                <a:effectLst/>
                <a:latin typeface="+mn-lt"/>
                <a:ea typeface="+mn-ea"/>
                <a:cs typeface="+mn-cs"/>
              </a:rPr>
              <a:t>31</a:t>
            </a:r>
            <a:r>
              <a:rPr lang="en-AU" sz="1200" kern="1200" dirty="0">
                <a:solidFill>
                  <a:schemeClr val="tx1"/>
                </a:solidFill>
                <a:effectLst/>
                <a:latin typeface="+mn-lt"/>
                <a:ea typeface="+mn-ea"/>
                <a:cs typeface="+mn-cs"/>
              </a:rPr>
              <a:t>(2), pp.97-124.</a:t>
            </a:r>
            <a:endParaRPr lang="en-GB" sz="1200" kern="1200" dirty="0">
              <a:solidFill>
                <a:schemeClr val="tx1"/>
              </a:solidFill>
              <a:effectLst/>
              <a:latin typeface="+mn-lt"/>
              <a:ea typeface="+mn-ea"/>
              <a:cs typeface="+mn-cs"/>
            </a:endParaRPr>
          </a:p>
          <a:p>
            <a:r>
              <a:rPr lang="en-AU" sz="1200" kern="1200" dirty="0">
                <a:solidFill>
                  <a:schemeClr val="tx1"/>
                </a:solidFill>
                <a:effectLst/>
                <a:latin typeface="+mn-lt"/>
                <a:ea typeface="+mn-ea"/>
                <a:cs typeface="+mn-cs"/>
              </a:rPr>
              <a:t>Price, H., 2020. </a:t>
            </a:r>
            <a:r>
              <a:rPr lang="en-AU" sz="1200" i="1" kern="1200" dirty="0">
                <a:solidFill>
                  <a:schemeClr val="tx1"/>
                </a:solidFill>
                <a:effectLst/>
                <a:latin typeface="+mn-lt"/>
                <a:ea typeface="+mn-ea"/>
                <a:cs typeface="+mn-cs"/>
              </a:rPr>
              <a:t>12 easy ways to improve workplace teamwork</a:t>
            </a:r>
            <a:r>
              <a:rPr lang="en-AU" sz="1200" kern="1200" dirty="0">
                <a:solidFill>
                  <a:schemeClr val="tx1"/>
                </a:solidFill>
                <a:effectLst/>
                <a:latin typeface="+mn-lt"/>
                <a:ea typeface="+mn-ea"/>
                <a:cs typeface="+mn-cs"/>
              </a:rPr>
              <a:t>. [Online] Available at: </a:t>
            </a:r>
            <a:r>
              <a:rPr lang="en-AU" sz="1200" u="sng" kern="1200" dirty="0">
                <a:solidFill>
                  <a:schemeClr val="tx1"/>
                </a:solidFill>
                <a:effectLst/>
                <a:latin typeface="+mn-lt"/>
                <a:ea typeface="+mn-ea"/>
                <a:cs typeface="+mn-cs"/>
                <a:hlinkClick r:id="rId3"/>
              </a:rPr>
              <a:t>https://blog.jostle.me/blog/12-easy-ways-to-improve-workplace-teamwork</a:t>
            </a:r>
            <a:r>
              <a:rPr lang="en-AU"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E96472C-89CD-0F41-8C83-75E200D8294E}" type="slidenum">
              <a:rPr lang="en-GB" smtClean="0"/>
              <a:t>9</a:t>
            </a:fld>
            <a:endParaRPr lang="en-GB"/>
          </a:p>
        </p:txBody>
      </p:sp>
    </p:spTree>
    <p:extLst>
      <p:ext uri="{BB962C8B-B14F-4D97-AF65-F5344CB8AC3E}">
        <p14:creationId xmlns:p14="http://schemas.microsoft.com/office/powerpoint/2010/main" val="24319732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C6CE244-F278-5A4B-A126-433113B11AF2}" type="datetimeFigureOut">
              <a:rPr lang="en-GB" smtClean="0"/>
              <a:t>06/05/2020</a:t>
            </a:fld>
            <a:endParaRPr lang="en-GB"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9FFF842F-57E3-A44B-9B8B-6DF25DC86E3A}" type="slidenum">
              <a:rPr lang="en-GB" smtClean="0"/>
              <a:t>‹#›</a:t>
            </a:fld>
            <a:endParaRPr lang="en-GB" dirty="0"/>
          </a:p>
        </p:txBody>
      </p:sp>
    </p:spTree>
    <p:extLst>
      <p:ext uri="{BB962C8B-B14F-4D97-AF65-F5344CB8AC3E}">
        <p14:creationId xmlns:p14="http://schemas.microsoft.com/office/powerpoint/2010/main" val="3127393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139194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614784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566480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1367788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346926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3119243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40160205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2196526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18166196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17936879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411105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39429833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18945527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4016073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30028058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6CE244-F278-5A4B-A126-433113B11AF2}" type="datetimeFigureOut">
              <a:rPr lang="en-GB" smtClean="0"/>
              <a:t>06/05/2020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9FFF842F-57E3-A44B-9B8B-6DF25DC86E3A}" type="slidenum">
              <a:rPr lang="en-GB" smtClean="0"/>
              <a:t>‹#›</a:t>
            </a:fld>
            <a:endParaRPr lang="en-GB" dirty="0"/>
          </a:p>
        </p:txBody>
      </p:sp>
    </p:spTree>
    <p:extLst>
      <p:ext uri="{BB962C8B-B14F-4D97-AF65-F5344CB8AC3E}">
        <p14:creationId xmlns:p14="http://schemas.microsoft.com/office/powerpoint/2010/main" val="3432143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1C6CE244-F278-5A4B-A126-433113B11AF2}" type="datetimeFigureOut">
              <a:rPr lang="en-GB" smtClean="0"/>
              <a:t>06/05/2020</a:t>
            </a:fld>
            <a:endParaRPr lang="en-GB"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9FFF842F-57E3-A44B-9B8B-6DF25DC86E3A}" type="slidenum">
              <a:rPr lang="en-GB" smtClean="0"/>
              <a:t>‹#›</a:t>
            </a:fld>
            <a:endParaRPr lang="en-GB" dirty="0"/>
          </a:p>
        </p:txBody>
      </p:sp>
    </p:spTree>
    <p:extLst>
      <p:ext uri="{BB962C8B-B14F-4D97-AF65-F5344CB8AC3E}">
        <p14:creationId xmlns:p14="http://schemas.microsoft.com/office/powerpoint/2010/main" val="2312413028"/>
      </p:ext>
    </p:extLst>
  </p:cSld>
  <p:clrMap bg1="lt1" tx1="dk1" bg2="lt2" tx2="dk2" accent1="accent1" accent2="accent2" accent3="accent3" accent4="accent4" accent5="accent5" accent6="accent6" hlink="hlink" folHlink="folHlink"/>
  <p:sldLayoutIdLst>
    <p:sldLayoutId id="2147484170" r:id="rId1"/>
    <p:sldLayoutId id="2147484171" r:id="rId2"/>
    <p:sldLayoutId id="2147484172" r:id="rId3"/>
    <p:sldLayoutId id="2147484173" r:id="rId4"/>
    <p:sldLayoutId id="2147484174" r:id="rId5"/>
    <p:sldLayoutId id="2147484175" r:id="rId6"/>
    <p:sldLayoutId id="2147484176" r:id="rId7"/>
    <p:sldLayoutId id="2147484177" r:id="rId8"/>
    <p:sldLayoutId id="2147484178" r:id="rId9"/>
    <p:sldLayoutId id="2147484179" r:id="rId10"/>
    <p:sldLayoutId id="2147484180" r:id="rId11"/>
    <p:sldLayoutId id="2147484181" r:id="rId12"/>
    <p:sldLayoutId id="2147484182" r:id="rId13"/>
    <p:sldLayoutId id="2147484183" r:id="rId14"/>
    <p:sldLayoutId id="2147484184" r:id="rId15"/>
    <p:sldLayoutId id="2147484185" r:id="rId16"/>
    <p:sldLayoutId id="214748418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0998C-FDA5-8D4A-92C3-FF2C8F7E2001}"/>
              </a:ext>
            </a:extLst>
          </p:cNvPr>
          <p:cNvSpPr>
            <a:spLocks noGrp="1"/>
          </p:cNvSpPr>
          <p:nvPr>
            <p:ph type="ctrTitle"/>
          </p:nvPr>
        </p:nvSpPr>
        <p:spPr>
          <a:xfrm>
            <a:off x="1154955" y="1443038"/>
            <a:ext cx="8825658" cy="3334343"/>
          </a:xfrm>
        </p:spPr>
        <p:txBody>
          <a:bodyPr>
            <a:normAutofit/>
          </a:bodyPr>
          <a:lstStyle/>
          <a:p>
            <a:r>
              <a:rPr lang="en-GB" sz="6000" dirty="0">
                <a:latin typeface="Times New Roman" pitchFamily="18" charset="0"/>
                <a:cs typeface="Times New Roman" pitchFamily="18" charset="0"/>
              </a:rPr>
              <a:t>Effective team working and</a:t>
            </a:r>
            <a:br>
              <a:rPr lang="en-GB" sz="6000" dirty="0">
                <a:latin typeface="Times New Roman" pitchFamily="18" charset="0"/>
                <a:cs typeface="Times New Roman" pitchFamily="18" charset="0"/>
              </a:rPr>
            </a:br>
            <a:r>
              <a:rPr lang="en-GB" sz="6000" dirty="0">
                <a:latin typeface="Times New Roman" pitchFamily="18" charset="0"/>
                <a:cs typeface="Times New Roman" pitchFamily="18" charset="0"/>
              </a:rPr>
              <a:t>   communication </a:t>
            </a:r>
            <a:br>
              <a:rPr lang="en-GB" dirty="0">
                <a:latin typeface="Times New Roman" pitchFamily="18" charset="0"/>
                <a:cs typeface="Times New Roman" pitchFamily="18" charset="0"/>
              </a:rPr>
            </a:br>
            <a:r>
              <a:rPr lang="en-GB" dirty="0">
                <a:latin typeface="Times New Roman" pitchFamily="18" charset="0"/>
                <a:cs typeface="Times New Roman" pitchFamily="18" charset="0"/>
              </a:rPr>
              <a:t>(BMSW4002-LON)</a:t>
            </a:r>
            <a:endParaRPr lang="en-GB" dirty="0"/>
          </a:p>
        </p:txBody>
      </p:sp>
      <p:sp>
        <p:nvSpPr>
          <p:cNvPr id="3" name="Subtitle 2">
            <a:extLst>
              <a:ext uri="{FF2B5EF4-FFF2-40B4-BE49-F238E27FC236}">
                <a16:creationId xmlns:a16="http://schemas.microsoft.com/office/drawing/2014/main" id="{596E5992-7715-B448-A1BB-E3DBEF37D771}"/>
              </a:ext>
            </a:extLst>
          </p:cNvPr>
          <p:cNvSpPr>
            <a:spLocks noGrp="1"/>
          </p:cNvSpPr>
          <p:nvPr>
            <p:ph type="subTitle" idx="1"/>
          </p:nvPr>
        </p:nvSpPr>
        <p:spPr/>
        <p:txBody>
          <a:bodyPr/>
          <a:lstStyle/>
          <a:p>
            <a:r>
              <a:rPr lang="en-GB" dirty="0">
                <a:latin typeface="Times New Roman" panose="02020603050405020304" pitchFamily="18" charset="0"/>
                <a:cs typeface="Times New Roman" panose="02020603050405020304" pitchFamily="18" charset="0"/>
              </a:rPr>
              <a:t>Lecturers name: Hossein Shokri</a:t>
            </a:r>
          </a:p>
        </p:txBody>
      </p:sp>
    </p:spTree>
    <p:extLst>
      <p:ext uri="{BB962C8B-B14F-4D97-AF65-F5344CB8AC3E}">
        <p14:creationId xmlns:p14="http://schemas.microsoft.com/office/powerpoint/2010/main" val="180396517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62D6B-D0E3-1248-8C82-A37061E63FB8}"/>
              </a:ext>
            </a:extLst>
          </p:cNvPr>
          <p:cNvSpPr>
            <a:spLocks noGrp="1"/>
          </p:cNvSpPr>
          <p:nvPr>
            <p:ph type="title"/>
          </p:nvPr>
        </p:nvSpPr>
        <p:spPr>
          <a:xfrm>
            <a:off x="1715293" y="941918"/>
            <a:ext cx="8761413" cy="706964"/>
          </a:xfrm>
        </p:spPr>
        <p:txBody>
          <a:bodyPr/>
          <a:lstStyle/>
          <a:p>
            <a:pPr algn="ctr"/>
            <a:r>
              <a:rPr lang="en-GB" sz="4000" dirty="0">
                <a:latin typeface="Times New Roman" panose="02020603050405020304" pitchFamily="18" charset="0"/>
                <a:cs typeface="Times New Roman" panose="02020603050405020304" pitchFamily="18" charset="0"/>
              </a:rPr>
              <a:t>Group Information</a:t>
            </a:r>
          </a:p>
        </p:txBody>
      </p:sp>
      <p:sp>
        <p:nvSpPr>
          <p:cNvPr id="3" name="Content Placeholder 2">
            <a:extLst>
              <a:ext uri="{FF2B5EF4-FFF2-40B4-BE49-F238E27FC236}">
                <a16:creationId xmlns:a16="http://schemas.microsoft.com/office/drawing/2014/main" id="{09EC3C34-4DD0-2840-A609-85800D6FF56E}"/>
              </a:ext>
            </a:extLst>
          </p:cNvPr>
          <p:cNvSpPr>
            <a:spLocks noGrp="1"/>
          </p:cNvSpPr>
          <p:nvPr>
            <p:ph idx="1"/>
          </p:nvPr>
        </p:nvSpPr>
        <p:spPr>
          <a:xfrm>
            <a:off x="1340693" y="2146300"/>
            <a:ext cx="8761412" cy="3416300"/>
          </a:xfrm>
        </p:spPr>
        <p:txBody>
          <a:bodyPr>
            <a:noAutofit/>
          </a:bodyPr>
          <a:lstStyle/>
          <a:p>
            <a:pPr marL="0" indent="0">
              <a:buNone/>
            </a:pPr>
            <a:r>
              <a:rPr lang="en-GB" sz="2400" u="sng" dirty="0">
                <a:latin typeface="Times New Roman" panose="02020603050405020304" pitchFamily="18" charset="0"/>
                <a:cs typeface="Times New Roman" panose="02020603050405020304" pitchFamily="18" charset="0"/>
              </a:rPr>
              <a:t>Student names:</a:t>
            </a:r>
          </a:p>
          <a:p>
            <a:pPr>
              <a:buFont typeface="Wingdings" pitchFamily="2" charset="2"/>
              <a:buChar char="Ø"/>
            </a:pPr>
            <a:r>
              <a:rPr lang="en-GB" sz="2400" dirty="0">
                <a:latin typeface="Times New Roman" panose="02020603050405020304" pitchFamily="18" charset="0"/>
                <a:cs typeface="Times New Roman" panose="02020603050405020304" pitchFamily="18" charset="0"/>
              </a:rPr>
              <a:t>Tahmid Shahriyar 1905209</a:t>
            </a:r>
          </a:p>
          <a:p>
            <a:pPr>
              <a:buFont typeface="Wingdings" pitchFamily="2" charset="2"/>
              <a:buChar char="Ø"/>
            </a:pPr>
            <a:r>
              <a:rPr lang="en-GB" sz="2400" dirty="0">
                <a:latin typeface="Times New Roman" panose="02020603050405020304" pitchFamily="18" charset="0"/>
                <a:cs typeface="Times New Roman" panose="02020603050405020304" pitchFamily="18" charset="0"/>
              </a:rPr>
              <a:t>Mark S Rogers   1910058</a:t>
            </a:r>
          </a:p>
          <a:p>
            <a:pPr>
              <a:buFont typeface="Wingdings" pitchFamily="2" charset="2"/>
              <a:buChar char="Ø"/>
            </a:pPr>
            <a:r>
              <a:rPr lang="en-GB" sz="2400" dirty="0">
                <a:latin typeface="Times New Roman" panose="02020603050405020304" pitchFamily="18" charset="0"/>
                <a:cs typeface="Times New Roman" panose="02020603050405020304" pitchFamily="18" charset="0"/>
              </a:rPr>
              <a:t>Roxanne Sunita Ross-Miranda 1910058</a:t>
            </a:r>
          </a:p>
          <a:p>
            <a:pPr>
              <a:buFont typeface="Wingdings" pitchFamily="2" charset="2"/>
              <a:buChar char="Ø"/>
            </a:pPr>
            <a:r>
              <a:rPr lang="en-GB" sz="2400" dirty="0">
                <a:latin typeface="Times New Roman" panose="02020603050405020304" pitchFamily="18" charset="0"/>
                <a:cs typeface="Times New Roman" panose="02020603050405020304" pitchFamily="18" charset="0"/>
              </a:rPr>
              <a:t>Codruta Andrea Iacub 1907867</a:t>
            </a:r>
          </a:p>
          <a:p>
            <a:pPr>
              <a:buFont typeface="Wingdings" pitchFamily="2" charset="2"/>
              <a:buChar char="Ø"/>
            </a:pPr>
            <a:r>
              <a:rPr lang="en-GB" sz="2400" dirty="0">
                <a:latin typeface="Times New Roman" panose="02020603050405020304" pitchFamily="18" charset="0"/>
                <a:cs typeface="Times New Roman" panose="02020603050405020304" pitchFamily="18" charset="0"/>
              </a:rPr>
              <a:t>Raissa Carlos De Medina 1907292</a:t>
            </a:r>
          </a:p>
          <a:p>
            <a:pPr marL="0" indent="0">
              <a:buNone/>
            </a:pPr>
            <a:endParaRPr lang="en-GB" sz="2400" dirty="0"/>
          </a:p>
          <a:p>
            <a:pPr marL="0" indent="0">
              <a:buNone/>
            </a:pPr>
            <a:r>
              <a:rPr lang="en-GB" sz="2400" dirty="0">
                <a:latin typeface="Times New Roman" panose="02020603050405020304" pitchFamily="18" charset="0"/>
                <a:cs typeface="Times New Roman" panose="02020603050405020304" pitchFamily="18" charset="0"/>
              </a:rPr>
              <a:t>Group C</a:t>
            </a:r>
          </a:p>
          <a:p>
            <a:pPr marL="0" indent="0">
              <a:buNone/>
            </a:pPr>
            <a:r>
              <a:rPr lang="en-GB" sz="2400" dirty="0">
                <a:latin typeface="Times New Roman" panose="02020603050405020304" pitchFamily="18" charset="0"/>
                <a:cs typeface="Times New Roman" panose="02020603050405020304" pitchFamily="18" charset="0"/>
              </a:rPr>
              <a:t>Lectures Name: Hossein Shokri.</a:t>
            </a:r>
          </a:p>
        </p:txBody>
      </p:sp>
    </p:spTree>
    <p:extLst>
      <p:ext uri="{BB962C8B-B14F-4D97-AF65-F5344CB8AC3E}">
        <p14:creationId xmlns:p14="http://schemas.microsoft.com/office/powerpoint/2010/main" val="544990204"/>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par>
                                <p:cTn id="8" presetID="2" presetClass="entr" presetSubtype="4"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additive="base">
                                        <p:cTn id="1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1"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2" presetID="2" presetClass="entr" presetSubtype="4" fill="hold" grpId="0"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6" presetID="2" presetClass="entr" presetSubtype="4"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2" presetID="2" presetClass="entr" presetSubtype="4"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 calcmode="lin" valueType="num">
                                      <p:cBhvr additive="base">
                                        <p:cTn id="3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6" presetID="2" presetClass="entr" presetSubtype="4" fill="hold" grpId="0"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 calcmode="lin" valueType="num">
                                      <p:cBhvr additive="base">
                                        <p:cTn id="38"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E4EEB3-27FB-8941-A839-1A3A4922110F}"/>
              </a:ext>
            </a:extLst>
          </p:cNvPr>
          <p:cNvSpPr>
            <a:spLocks noGrp="1"/>
          </p:cNvSpPr>
          <p:nvPr>
            <p:ph type="title"/>
          </p:nvPr>
        </p:nvSpPr>
        <p:spPr>
          <a:xfrm>
            <a:off x="1172790" y="995363"/>
            <a:ext cx="9846420" cy="706964"/>
          </a:xfrm>
        </p:spPr>
        <p:txBody>
          <a:bodyPr/>
          <a:lstStyle/>
          <a:p>
            <a:pPr algn="ctr"/>
            <a:r>
              <a:rPr lang="en-GB" sz="4000" u="sng" dirty="0">
                <a:latin typeface="Times New Roman" panose="02020603050405020304" pitchFamily="18" charset="0"/>
                <a:cs typeface="Times New Roman" panose="02020603050405020304" pitchFamily="18" charset="0"/>
              </a:rPr>
              <a:t>Table of contents </a:t>
            </a:r>
          </a:p>
        </p:txBody>
      </p:sp>
      <p:sp>
        <p:nvSpPr>
          <p:cNvPr id="3" name="Content Placeholder 2">
            <a:extLst>
              <a:ext uri="{FF2B5EF4-FFF2-40B4-BE49-F238E27FC236}">
                <a16:creationId xmlns:a16="http://schemas.microsoft.com/office/drawing/2014/main" id="{4822DC54-9D83-A541-A5AD-538E17B209E8}"/>
              </a:ext>
            </a:extLst>
          </p:cNvPr>
          <p:cNvSpPr>
            <a:spLocks noGrp="1"/>
          </p:cNvSpPr>
          <p:nvPr>
            <p:ph idx="1"/>
          </p:nvPr>
        </p:nvSpPr>
        <p:spPr/>
        <p:txBody>
          <a:bodyPr>
            <a:normAutofit/>
          </a:bodyPr>
          <a:lstStyle/>
          <a:p>
            <a:pPr marL="457200" indent="-457200">
              <a:buFont typeface="+mj-lt"/>
              <a:buAutoNum type="arabicPeriod"/>
            </a:pPr>
            <a:r>
              <a:rPr lang="en-GB" sz="2400" dirty="0">
                <a:latin typeface="Times New Roman" panose="02020603050405020304" pitchFamily="18" charset="0"/>
                <a:cs typeface="Times New Roman" panose="02020603050405020304" pitchFamily="18" charset="0"/>
              </a:rPr>
              <a:t>Introduction to One Click Solutions by Tahmid Shahriyar.</a:t>
            </a:r>
          </a:p>
          <a:p>
            <a:pPr marL="457200" indent="-457200">
              <a:buFont typeface="+mj-lt"/>
              <a:buAutoNum type="arabicPeriod"/>
            </a:pPr>
            <a:r>
              <a:rPr lang="en-GB" sz="2400" dirty="0">
                <a:latin typeface="Times New Roman" panose="02020603050405020304" pitchFamily="18" charset="0"/>
                <a:cs typeface="Times New Roman" panose="02020603050405020304" pitchFamily="18" charset="0"/>
              </a:rPr>
              <a:t>Benefits of team work by Mark Rogers.</a:t>
            </a:r>
          </a:p>
          <a:p>
            <a:pPr marL="457200" indent="-457200">
              <a:buFont typeface="+mj-lt"/>
              <a:buAutoNum type="arabicPeriod"/>
            </a:pPr>
            <a:r>
              <a:rPr lang="en-GB" sz="2400" dirty="0">
                <a:latin typeface="Times New Roman" panose="02020603050405020304" pitchFamily="18" charset="0"/>
                <a:cs typeface="Times New Roman" panose="02020603050405020304" pitchFamily="18" charset="0"/>
              </a:rPr>
              <a:t>Stages of team work by Roxanne Miranda.</a:t>
            </a:r>
          </a:p>
          <a:p>
            <a:pPr marL="457200" indent="-457200">
              <a:buFont typeface="+mj-lt"/>
              <a:buAutoNum type="arabicPeriod"/>
            </a:pPr>
            <a:r>
              <a:rPr lang="en-GB" sz="2400" dirty="0">
                <a:latin typeface="Times New Roman" panose="02020603050405020304" pitchFamily="18" charset="0"/>
                <a:cs typeface="Times New Roman" panose="02020603050405020304" pitchFamily="18" charset="0"/>
              </a:rPr>
              <a:t>Managing conflict by Codruta Iacub.</a:t>
            </a:r>
          </a:p>
          <a:p>
            <a:pPr marL="457200" indent="-457200">
              <a:buFont typeface="+mj-lt"/>
              <a:buAutoNum type="arabicPeriod"/>
            </a:pPr>
            <a:r>
              <a:rPr lang="en-GB" sz="2400" dirty="0">
                <a:latin typeface="Times New Roman" panose="02020603050405020304" pitchFamily="18" charset="0"/>
                <a:cs typeface="Times New Roman" panose="02020603050405020304" pitchFamily="18" charset="0"/>
              </a:rPr>
              <a:t>Successful team development by Raissa Medina.</a:t>
            </a:r>
          </a:p>
          <a:p>
            <a:pPr marL="457200" indent="-457200">
              <a:buFont typeface="+mj-lt"/>
              <a:buAutoNum type="arabicPeriod"/>
            </a:pPr>
            <a:r>
              <a:rPr lang="en-GB" sz="2400" dirty="0">
                <a:latin typeface="Times New Roman" panose="02020603050405020304" pitchFamily="18" charset="0"/>
                <a:cs typeface="Times New Roman" panose="02020603050405020304" pitchFamily="18" charset="0"/>
              </a:rPr>
              <a:t>Conclusion and Q &amp; A with Tahmid Shahriyar.</a:t>
            </a:r>
          </a:p>
        </p:txBody>
      </p:sp>
    </p:spTree>
    <p:extLst>
      <p:ext uri="{BB962C8B-B14F-4D97-AF65-F5344CB8AC3E}">
        <p14:creationId xmlns:p14="http://schemas.microsoft.com/office/powerpoint/2010/main" val="184792811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barn(inVertical)">
                                      <p:cBhvr>
                                        <p:cTn id="10" dur="500"/>
                                        <p:tgtEl>
                                          <p:spTgt spid="3">
                                            <p:txEl>
                                              <p:pRg st="0" end="0"/>
                                            </p:txEl>
                                          </p:spTgt>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barn(inVertical)">
                                      <p:cBhvr>
                                        <p:cTn id="13" dur="500"/>
                                        <p:tgtEl>
                                          <p:spTgt spid="3">
                                            <p:txEl>
                                              <p:pRg st="1" end="1"/>
                                            </p:txEl>
                                          </p:spTgt>
                                        </p:tgtEl>
                                      </p:cBhvr>
                                    </p:animEffect>
                                  </p:childTnLst>
                                </p:cTn>
                              </p:par>
                              <p:par>
                                <p:cTn id="14" presetID="16" presetClass="entr" presetSubtype="21" fill="hold" grpId="0" nodeType="with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barn(inVertical)">
                                      <p:cBhvr>
                                        <p:cTn id="16" dur="500"/>
                                        <p:tgtEl>
                                          <p:spTgt spid="3">
                                            <p:txEl>
                                              <p:pRg st="2" end="2"/>
                                            </p:txEl>
                                          </p:spTgt>
                                        </p:tgtEl>
                                      </p:cBhvr>
                                    </p:animEffect>
                                  </p:childTnLst>
                                </p:cTn>
                              </p:par>
                              <p:par>
                                <p:cTn id="17" presetID="16" presetClass="entr" presetSubtype="2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barn(inVertical)">
                                      <p:cBhvr>
                                        <p:cTn id="19" dur="500"/>
                                        <p:tgtEl>
                                          <p:spTgt spid="3">
                                            <p:txEl>
                                              <p:pRg st="3" end="3"/>
                                            </p:txEl>
                                          </p:spTgt>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barn(inVertical)">
                                      <p:cBhvr>
                                        <p:cTn id="22" dur="500"/>
                                        <p:tgtEl>
                                          <p:spTgt spid="3">
                                            <p:txEl>
                                              <p:pRg st="4" end="4"/>
                                            </p:txEl>
                                          </p:spTgt>
                                        </p:tgtEl>
                                      </p:cBhvr>
                                    </p:animEffect>
                                  </p:childTnLst>
                                </p:cTn>
                              </p:par>
                              <p:par>
                                <p:cTn id="23" presetID="16" presetClass="entr" presetSubtype="21"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Effect transition="in" filter="barn(inVertical)">
                                      <p:cBhvr>
                                        <p:cTn id="2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C8BD4-FBB8-B246-8EAF-DC16302D57CB}"/>
              </a:ext>
            </a:extLst>
          </p:cNvPr>
          <p:cNvSpPr>
            <a:spLocks noGrp="1"/>
          </p:cNvSpPr>
          <p:nvPr>
            <p:ph type="title"/>
          </p:nvPr>
        </p:nvSpPr>
        <p:spPr/>
        <p:txBody>
          <a:bodyPr>
            <a:normAutofit/>
          </a:bodyPr>
          <a:lstStyle/>
          <a:p>
            <a:pPr algn="ctr"/>
            <a:r>
              <a:rPr lang="en-GB" sz="4000" u="sng" dirty="0">
                <a:latin typeface="Times New Roman" panose="02020603050405020304" pitchFamily="18" charset="0"/>
                <a:cs typeface="Times New Roman" panose="02020603050405020304" pitchFamily="18" charset="0"/>
              </a:rPr>
              <a:t>Introduction to One Click Solutions</a:t>
            </a:r>
          </a:p>
        </p:txBody>
      </p:sp>
      <p:sp>
        <p:nvSpPr>
          <p:cNvPr id="3" name="Content Placeholder 2">
            <a:extLst>
              <a:ext uri="{FF2B5EF4-FFF2-40B4-BE49-F238E27FC236}">
                <a16:creationId xmlns:a16="http://schemas.microsoft.com/office/drawing/2014/main" id="{57ABCAA4-B552-E442-B739-4F0D963AD5CE}"/>
              </a:ext>
            </a:extLst>
          </p:cNvPr>
          <p:cNvSpPr>
            <a:spLocks noGrp="1"/>
          </p:cNvSpPr>
          <p:nvPr>
            <p:ph idx="1"/>
          </p:nvPr>
        </p:nvSpPr>
        <p:spPr>
          <a:xfrm>
            <a:off x="1154955" y="2603500"/>
            <a:ext cx="9917858" cy="3416300"/>
          </a:xfrm>
        </p:spPr>
        <p:txBody>
          <a:bodyPr>
            <a:normAutofit/>
          </a:bodyPr>
          <a:lstStyle/>
          <a:p>
            <a:r>
              <a:rPr lang="en-GB" sz="2400" dirty="0"/>
              <a:t>One Click Solutions is a consulting business specializing in business strategy's </a:t>
            </a:r>
          </a:p>
          <a:p>
            <a:r>
              <a:rPr lang="en-GB" sz="2400" dirty="0"/>
              <a:t>It is a newly established organisation striving for big things</a:t>
            </a:r>
          </a:p>
          <a:p>
            <a:r>
              <a:rPr lang="en-GB" sz="2400" dirty="0"/>
              <a:t>Today we will be outlining steps and processes of team work</a:t>
            </a:r>
          </a:p>
          <a:p>
            <a:r>
              <a:rPr lang="en-GB" sz="2400" dirty="0"/>
              <a:t>We will also outline considerations your organisation may need to make to participate in effective team work</a:t>
            </a:r>
          </a:p>
        </p:txBody>
      </p:sp>
    </p:spTree>
    <p:extLst>
      <p:ext uri="{BB962C8B-B14F-4D97-AF65-F5344CB8AC3E}">
        <p14:creationId xmlns:p14="http://schemas.microsoft.com/office/powerpoint/2010/main" val="2128770908"/>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par>
                                <p:cTn id="8" presetID="52"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Scale>
                                      <p:cBhvr>
                                        <p:cTn id="10"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1" dur="1000" decel="50000" fill="hold">
                                          <p:stCondLst>
                                            <p:cond delay="0"/>
                                          </p:stCondLst>
                                        </p:cTn>
                                        <p:tgtEl>
                                          <p:spTgt spid="3">
                                            <p:txEl>
                                              <p:pRg st="0" end="0"/>
                                            </p:txEl>
                                          </p:spTgt>
                                        </p:tgtEl>
                                        <p:attrNameLst>
                                          <p:attrName>ppt_x</p:attrName>
                                          <p:attrName>ppt_y</p:attrName>
                                        </p:attrNameLst>
                                      </p:cBhvr>
                                    </p:animMotion>
                                    <p:animEffect transition="in" filter="fade">
                                      <p:cBhvr>
                                        <p:cTn id="12" dur="1000"/>
                                        <p:tgtEl>
                                          <p:spTgt spid="3">
                                            <p:txEl>
                                              <p:pRg st="0" end="0"/>
                                            </p:txEl>
                                          </p:spTgt>
                                        </p:tgtEl>
                                      </p:cBhvr>
                                    </p:animEffect>
                                  </p:childTnLst>
                                </p:cTn>
                              </p:par>
                              <p:par>
                                <p:cTn id="13" presetID="52"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Scale>
                                      <p:cBhvr>
                                        <p:cTn id="15"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6" dur="1000" decel="50000" fill="hold">
                                          <p:stCondLst>
                                            <p:cond delay="0"/>
                                          </p:stCondLst>
                                        </p:cTn>
                                        <p:tgtEl>
                                          <p:spTgt spid="3">
                                            <p:txEl>
                                              <p:pRg st="1" end="1"/>
                                            </p:txEl>
                                          </p:spTgt>
                                        </p:tgtEl>
                                        <p:attrNameLst>
                                          <p:attrName>ppt_x</p:attrName>
                                          <p:attrName>ppt_y</p:attrName>
                                        </p:attrNameLst>
                                      </p:cBhvr>
                                    </p:animMotion>
                                    <p:animEffect transition="in" filter="fade">
                                      <p:cBhvr>
                                        <p:cTn id="17" dur="1000"/>
                                        <p:tgtEl>
                                          <p:spTgt spid="3">
                                            <p:txEl>
                                              <p:pRg st="1" end="1"/>
                                            </p:txEl>
                                          </p:spTgt>
                                        </p:tgtEl>
                                      </p:cBhvr>
                                    </p:animEffect>
                                  </p:childTnLst>
                                </p:cTn>
                              </p:par>
                              <p:par>
                                <p:cTn id="18" presetID="52" presetClass="entr" presetSubtype="0" fill="hold" grpId="0"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Scale>
                                      <p:cBhvr>
                                        <p:cTn id="20"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1" dur="1000" decel="50000" fill="hold">
                                          <p:stCondLst>
                                            <p:cond delay="0"/>
                                          </p:stCondLst>
                                        </p:cTn>
                                        <p:tgtEl>
                                          <p:spTgt spid="3">
                                            <p:txEl>
                                              <p:pRg st="2" end="2"/>
                                            </p:txEl>
                                          </p:spTgt>
                                        </p:tgtEl>
                                        <p:attrNameLst>
                                          <p:attrName>ppt_x</p:attrName>
                                          <p:attrName>ppt_y</p:attrName>
                                        </p:attrNameLst>
                                      </p:cBhvr>
                                    </p:animMotion>
                                    <p:animEffect transition="in" filter="fade">
                                      <p:cBhvr>
                                        <p:cTn id="22" dur="1000"/>
                                        <p:tgtEl>
                                          <p:spTgt spid="3">
                                            <p:txEl>
                                              <p:pRg st="2" end="2"/>
                                            </p:txEl>
                                          </p:spTgt>
                                        </p:tgtEl>
                                      </p:cBhvr>
                                    </p:animEffect>
                                  </p:childTnLst>
                                </p:cTn>
                              </p:par>
                              <p:par>
                                <p:cTn id="23" presetID="52" presetClass="entr" presetSubtype="0"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Scale>
                                      <p:cBhvr>
                                        <p:cTn id="25" dur="1000" decel="50000" fill="hold">
                                          <p:stCondLst>
                                            <p:cond delay="0"/>
                                          </p:stCondLst>
                                        </p:cTn>
                                        <p:tgtEl>
                                          <p:spTgt spid="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6" dur="1000" decel="50000" fill="hold">
                                          <p:stCondLst>
                                            <p:cond delay="0"/>
                                          </p:stCondLst>
                                        </p:cTn>
                                        <p:tgtEl>
                                          <p:spTgt spid="3">
                                            <p:txEl>
                                              <p:pRg st="3" end="3"/>
                                            </p:txEl>
                                          </p:spTgt>
                                        </p:tgtEl>
                                        <p:attrNameLst>
                                          <p:attrName>ppt_x</p:attrName>
                                          <p:attrName>ppt_y</p:attrName>
                                        </p:attrNameLst>
                                      </p:cBhvr>
                                    </p:animMotion>
                                    <p:animEffect transition="in" filter="fade">
                                      <p:cBhvr>
                                        <p:cTn id="27"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3673C-A108-2145-A313-34CDEDA2FD6C}"/>
              </a:ext>
            </a:extLst>
          </p:cNvPr>
          <p:cNvSpPr>
            <a:spLocks noGrp="1"/>
          </p:cNvSpPr>
          <p:nvPr>
            <p:ph type="title"/>
          </p:nvPr>
        </p:nvSpPr>
        <p:spPr>
          <a:xfrm>
            <a:off x="1715293" y="959381"/>
            <a:ext cx="8761413" cy="706964"/>
          </a:xfrm>
        </p:spPr>
        <p:txBody>
          <a:bodyPr/>
          <a:lstStyle/>
          <a:p>
            <a:pPr algn="ctr"/>
            <a:r>
              <a:rPr lang="en-GB" sz="4000" u="sng" dirty="0">
                <a:latin typeface="Times New Roman" panose="02020603050405020304" pitchFamily="18" charset="0"/>
                <a:cs typeface="Times New Roman" panose="02020603050405020304" pitchFamily="18" charset="0"/>
              </a:rPr>
              <a:t>Benefits of team work</a:t>
            </a:r>
          </a:p>
        </p:txBody>
      </p:sp>
      <p:sp>
        <p:nvSpPr>
          <p:cNvPr id="3" name="Content Placeholder 2">
            <a:extLst>
              <a:ext uri="{FF2B5EF4-FFF2-40B4-BE49-F238E27FC236}">
                <a16:creationId xmlns:a16="http://schemas.microsoft.com/office/drawing/2014/main" id="{2291054F-4E06-284C-8E8A-26AA482D269C}"/>
              </a:ext>
            </a:extLst>
          </p:cNvPr>
          <p:cNvSpPr>
            <a:spLocks noGrp="1"/>
          </p:cNvSpPr>
          <p:nvPr>
            <p:ph idx="1"/>
          </p:nvPr>
        </p:nvSpPr>
        <p:spPr>
          <a:xfrm>
            <a:off x="1154953" y="1666345"/>
            <a:ext cx="8761412" cy="4620156"/>
          </a:xfrm>
        </p:spPr>
        <p:txBody>
          <a:bodyPr>
            <a:normAutofit/>
          </a:bodyPr>
          <a:lstStyle/>
          <a:p>
            <a:pPr marL="0" indent="0">
              <a:buNone/>
            </a:pPr>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By implementing this policy it will help develop a friendly working environment</a:t>
            </a:r>
          </a:p>
          <a:p>
            <a:r>
              <a:rPr lang="en-GB" sz="2800" dirty="0">
                <a:latin typeface="Times New Roman" panose="02020603050405020304" pitchFamily="18" charset="0"/>
                <a:cs typeface="Times New Roman" panose="02020603050405020304" pitchFamily="18" charset="0"/>
              </a:rPr>
              <a:t>leaders not trying to be bosses but rather work as a team to achieve their goal</a:t>
            </a:r>
          </a:p>
          <a:p>
            <a:r>
              <a:rPr lang="en-GB" sz="2800" dirty="0">
                <a:latin typeface="Times New Roman" panose="02020603050405020304" pitchFamily="18" charset="0"/>
                <a:cs typeface="Times New Roman" panose="02020603050405020304" pitchFamily="18" charset="0"/>
              </a:rPr>
              <a:t>Reduce individual work load </a:t>
            </a:r>
          </a:p>
          <a:p>
            <a:endParaRPr lang="en-GB" dirty="0"/>
          </a:p>
        </p:txBody>
      </p:sp>
    </p:spTree>
    <p:extLst>
      <p:ext uri="{BB962C8B-B14F-4D97-AF65-F5344CB8AC3E}">
        <p14:creationId xmlns:p14="http://schemas.microsoft.com/office/powerpoint/2010/main" val="1067508985"/>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773E2-6939-6D47-993C-E310A24EE165}"/>
              </a:ext>
            </a:extLst>
          </p:cNvPr>
          <p:cNvSpPr>
            <a:spLocks noGrp="1"/>
          </p:cNvSpPr>
          <p:nvPr>
            <p:ph type="title"/>
          </p:nvPr>
        </p:nvSpPr>
        <p:spPr/>
        <p:txBody>
          <a:bodyPr/>
          <a:lstStyle/>
          <a:p>
            <a:r>
              <a:rPr lang="en-GB" dirty="0"/>
              <a:t>Encourages </a:t>
            </a:r>
            <a:r>
              <a:rPr lang="en-GB" dirty="0" err="1"/>
              <a:t>flexability</a:t>
            </a:r>
            <a:endParaRPr lang="en-GB" dirty="0"/>
          </a:p>
        </p:txBody>
      </p:sp>
      <p:sp>
        <p:nvSpPr>
          <p:cNvPr id="3" name="Content Placeholder 2">
            <a:extLst>
              <a:ext uri="{FF2B5EF4-FFF2-40B4-BE49-F238E27FC236}">
                <a16:creationId xmlns:a16="http://schemas.microsoft.com/office/drawing/2014/main" id="{DF7DF30E-1304-8C40-8C58-1A9182007C07}"/>
              </a:ext>
            </a:extLst>
          </p:cNvPr>
          <p:cNvSpPr>
            <a:spLocks noGrp="1"/>
          </p:cNvSpPr>
          <p:nvPr>
            <p:ph idx="1"/>
          </p:nvPr>
        </p:nvSpPr>
        <p:spPr/>
        <p:txBody>
          <a:bodyPr>
            <a:normAutofit fontScale="92500" lnSpcReduction="10000"/>
          </a:bodyPr>
          <a:lstStyle/>
          <a:p>
            <a:r>
              <a:rPr lang="en-GB" sz="3200" dirty="0">
                <a:latin typeface="Times New Roman" pitchFamily="18" charset="0"/>
                <a:cs typeface="Times New Roman" pitchFamily="18" charset="0"/>
              </a:rPr>
              <a:t>By enforcing these changes, working and communicating together as a team enable different perspective</a:t>
            </a:r>
          </a:p>
          <a:p>
            <a:r>
              <a:rPr lang="en-GB" sz="3200" dirty="0">
                <a:latin typeface="Times New Roman" pitchFamily="18" charset="0"/>
                <a:cs typeface="Times New Roman" pitchFamily="18" charset="0"/>
              </a:rPr>
              <a:t>Enhance the ability to make changes towards growths of the company</a:t>
            </a:r>
          </a:p>
          <a:p>
            <a:r>
              <a:rPr lang="en-GB" sz="3200" dirty="0">
                <a:latin typeface="Times New Roman" pitchFamily="18" charset="0"/>
                <a:cs typeface="Times New Roman" pitchFamily="18" charset="0"/>
              </a:rPr>
              <a:t>Trusting team members enhance good decision making</a:t>
            </a:r>
          </a:p>
          <a:p>
            <a:endParaRPr lang="en-GB" dirty="0"/>
          </a:p>
        </p:txBody>
      </p:sp>
    </p:spTree>
    <p:extLst>
      <p:ext uri="{BB962C8B-B14F-4D97-AF65-F5344CB8AC3E}">
        <p14:creationId xmlns:p14="http://schemas.microsoft.com/office/powerpoint/2010/main" val="1162287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AA439-8FBB-2047-B949-562C998B7529}"/>
              </a:ext>
            </a:extLst>
          </p:cNvPr>
          <p:cNvSpPr>
            <a:spLocks noGrp="1"/>
          </p:cNvSpPr>
          <p:nvPr>
            <p:ph type="title"/>
          </p:nvPr>
        </p:nvSpPr>
        <p:spPr>
          <a:xfrm>
            <a:off x="838200" y="648629"/>
            <a:ext cx="10515600" cy="1325563"/>
          </a:xfrm>
        </p:spPr>
        <p:txBody>
          <a:bodyPr/>
          <a:lstStyle/>
          <a:p>
            <a:pPr algn="ctr"/>
            <a:r>
              <a:rPr lang="en-GB" sz="4000" u="sng" dirty="0">
                <a:latin typeface="Times New Roman" panose="02020603050405020304" pitchFamily="18" charset="0"/>
                <a:cs typeface="Times New Roman" panose="02020603050405020304" pitchFamily="18" charset="0"/>
              </a:rPr>
              <a:t>Stages of Team development</a:t>
            </a:r>
          </a:p>
        </p:txBody>
      </p:sp>
      <p:pic>
        <p:nvPicPr>
          <p:cNvPr id="4" name="Content Placeholder 4" descr="A close up of a logo&#10;&#10;Description automatically generated">
            <a:extLst>
              <a:ext uri="{FF2B5EF4-FFF2-40B4-BE49-F238E27FC236}">
                <a16:creationId xmlns:a16="http://schemas.microsoft.com/office/drawing/2014/main" id="{7149D615-44CE-0144-AA54-ACE1F6F9893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23888" y="2199619"/>
            <a:ext cx="10944224" cy="3786844"/>
          </a:xfrm>
        </p:spPr>
      </p:pic>
    </p:spTree>
    <p:extLst>
      <p:ext uri="{BB962C8B-B14F-4D97-AF65-F5344CB8AC3E}">
        <p14:creationId xmlns:p14="http://schemas.microsoft.com/office/powerpoint/2010/main" val="776649157"/>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a:extLst>
              <a:ext uri="{FF2B5EF4-FFF2-40B4-BE49-F238E27FC236}">
                <a16:creationId xmlns:a16="http://schemas.microsoft.com/office/drawing/2014/main" id="{0D48FFBC-FD93-BB4A-A110-0AFFF0A6CE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487" y="2424322"/>
            <a:ext cx="5176520" cy="3452811"/>
          </a:xfrm>
          <a:prstGeom prst="rect">
            <a:avLst/>
          </a:prstGeom>
        </p:spPr>
      </p:pic>
      <p:pic>
        <p:nvPicPr>
          <p:cNvPr id="5" name="Picture 4" descr="A close up of a sign&#10;&#10;Description automatically generated">
            <a:extLst>
              <a:ext uri="{FF2B5EF4-FFF2-40B4-BE49-F238E27FC236}">
                <a16:creationId xmlns:a16="http://schemas.microsoft.com/office/drawing/2014/main" id="{51BA40EF-3DE4-7749-B693-49F6E4C911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27589" y="2409825"/>
            <a:ext cx="5257323" cy="3452812"/>
          </a:xfrm>
          <a:prstGeom prst="rect">
            <a:avLst/>
          </a:prstGeom>
        </p:spPr>
      </p:pic>
      <p:sp>
        <p:nvSpPr>
          <p:cNvPr id="6" name="Title 1">
            <a:extLst>
              <a:ext uri="{FF2B5EF4-FFF2-40B4-BE49-F238E27FC236}">
                <a16:creationId xmlns:a16="http://schemas.microsoft.com/office/drawing/2014/main" id="{464FFAA2-B899-D348-875C-F0B693526379}"/>
              </a:ext>
            </a:extLst>
          </p:cNvPr>
          <p:cNvSpPr>
            <a:spLocks noGrp="1"/>
          </p:cNvSpPr>
          <p:nvPr>
            <p:ph type="title"/>
          </p:nvPr>
        </p:nvSpPr>
        <p:spPr>
          <a:xfrm>
            <a:off x="838200" y="600870"/>
            <a:ext cx="10515600" cy="1325563"/>
          </a:xfrm>
        </p:spPr>
        <p:txBody>
          <a:bodyPr>
            <a:normAutofit/>
          </a:bodyPr>
          <a:lstStyle/>
          <a:p>
            <a:pPr algn="ctr"/>
            <a:r>
              <a:rPr lang="en-GB" sz="4000" u="sng" dirty="0">
                <a:latin typeface="Times New Roman" panose="02020603050405020304" pitchFamily="18" charset="0"/>
                <a:cs typeface="Times New Roman" panose="02020603050405020304" pitchFamily="18" charset="0"/>
              </a:rPr>
              <a:t>Forming And Storming Stages</a:t>
            </a:r>
          </a:p>
        </p:txBody>
      </p:sp>
      <p:sp>
        <p:nvSpPr>
          <p:cNvPr id="2" name="Rectangle 1">
            <a:extLst>
              <a:ext uri="{FF2B5EF4-FFF2-40B4-BE49-F238E27FC236}">
                <a16:creationId xmlns:a16="http://schemas.microsoft.com/office/drawing/2014/main" id="{4A171BE5-7C28-424E-9838-A9B486F868B1}"/>
              </a:ext>
            </a:extLst>
          </p:cNvPr>
          <p:cNvSpPr/>
          <p:nvPr/>
        </p:nvSpPr>
        <p:spPr>
          <a:xfrm>
            <a:off x="360119" y="5985463"/>
            <a:ext cx="2367956" cy="369332"/>
          </a:xfrm>
          <a:prstGeom prst="rect">
            <a:avLst/>
          </a:prstGeom>
        </p:spPr>
        <p:txBody>
          <a:bodyPr wrap="none">
            <a:spAutoFit/>
          </a:bodyPr>
          <a:lstStyle/>
          <a:p>
            <a:pPr marL="457200" lvl="0" indent="-457200">
              <a:buFont typeface="Wingdings" pitchFamily="2" charset="2"/>
              <a:buChar char="Ø"/>
            </a:pPr>
            <a:r>
              <a:rPr lang="en-AU" dirty="0"/>
              <a:t>Project timeline</a:t>
            </a:r>
            <a:endParaRPr lang="en-GB" dirty="0"/>
          </a:p>
        </p:txBody>
      </p:sp>
      <p:sp>
        <p:nvSpPr>
          <p:cNvPr id="3" name="Rectangle 2">
            <a:extLst>
              <a:ext uri="{FF2B5EF4-FFF2-40B4-BE49-F238E27FC236}">
                <a16:creationId xmlns:a16="http://schemas.microsoft.com/office/drawing/2014/main" id="{1262E81D-601B-462E-B9AF-6632223AAB8B}"/>
              </a:ext>
            </a:extLst>
          </p:cNvPr>
          <p:cNvSpPr/>
          <p:nvPr/>
        </p:nvSpPr>
        <p:spPr>
          <a:xfrm>
            <a:off x="356294" y="6488668"/>
            <a:ext cx="5338321" cy="369332"/>
          </a:xfrm>
          <a:prstGeom prst="rect">
            <a:avLst/>
          </a:prstGeom>
        </p:spPr>
        <p:txBody>
          <a:bodyPr wrap="none">
            <a:spAutoFit/>
          </a:bodyPr>
          <a:lstStyle/>
          <a:p>
            <a:pPr marL="457200" lvl="0" indent="-457200">
              <a:buFont typeface="Wingdings" pitchFamily="2" charset="2"/>
              <a:buChar char="Ø"/>
            </a:pPr>
            <a:r>
              <a:rPr lang="en-AU" dirty="0"/>
              <a:t>Member’s skills, interests, and background</a:t>
            </a:r>
            <a:endParaRPr lang="en-GB" dirty="0"/>
          </a:p>
        </p:txBody>
      </p:sp>
    </p:spTree>
    <p:extLst>
      <p:ext uri="{BB962C8B-B14F-4D97-AF65-F5344CB8AC3E}">
        <p14:creationId xmlns:p14="http://schemas.microsoft.com/office/powerpoint/2010/main" val="2681379993"/>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26"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wipe(down)">
                                      <p:cBhvr>
                                        <p:cTn id="10" dur="580">
                                          <p:stCondLst>
                                            <p:cond delay="0"/>
                                          </p:stCondLst>
                                        </p:cTn>
                                        <p:tgtEl>
                                          <p:spTgt spid="4"/>
                                        </p:tgtEl>
                                      </p:cBhvr>
                                    </p:animEffect>
                                    <p:anim calcmode="lin" valueType="num">
                                      <p:cBhvr>
                                        <p:cTn id="11"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2"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3"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4"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5"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6" dur="26">
                                          <p:stCondLst>
                                            <p:cond delay="650"/>
                                          </p:stCondLst>
                                        </p:cTn>
                                        <p:tgtEl>
                                          <p:spTgt spid="4"/>
                                        </p:tgtEl>
                                      </p:cBhvr>
                                      <p:to x="100000" y="60000"/>
                                    </p:animScale>
                                    <p:animScale>
                                      <p:cBhvr>
                                        <p:cTn id="17" dur="166" decel="50000">
                                          <p:stCondLst>
                                            <p:cond delay="676"/>
                                          </p:stCondLst>
                                        </p:cTn>
                                        <p:tgtEl>
                                          <p:spTgt spid="4"/>
                                        </p:tgtEl>
                                      </p:cBhvr>
                                      <p:to x="100000" y="100000"/>
                                    </p:animScale>
                                    <p:animScale>
                                      <p:cBhvr>
                                        <p:cTn id="18" dur="26">
                                          <p:stCondLst>
                                            <p:cond delay="1312"/>
                                          </p:stCondLst>
                                        </p:cTn>
                                        <p:tgtEl>
                                          <p:spTgt spid="4"/>
                                        </p:tgtEl>
                                      </p:cBhvr>
                                      <p:to x="100000" y="80000"/>
                                    </p:animScale>
                                    <p:animScale>
                                      <p:cBhvr>
                                        <p:cTn id="19" dur="166" decel="50000">
                                          <p:stCondLst>
                                            <p:cond delay="1338"/>
                                          </p:stCondLst>
                                        </p:cTn>
                                        <p:tgtEl>
                                          <p:spTgt spid="4"/>
                                        </p:tgtEl>
                                      </p:cBhvr>
                                      <p:to x="100000" y="100000"/>
                                    </p:animScale>
                                    <p:animScale>
                                      <p:cBhvr>
                                        <p:cTn id="20" dur="26">
                                          <p:stCondLst>
                                            <p:cond delay="1642"/>
                                          </p:stCondLst>
                                        </p:cTn>
                                        <p:tgtEl>
                                          <p:spTgt spid="4"/>
                                        </p:tgtEl>
                                      </p:cBhvr>
                                      <p:to x="100000" y="90000"/>
                                    </p:animScale>
                                    <p:animScale>
                                      <p:cBhvr>
                                        <p:cTn id="21" dur="166" decel="50000">
                                          <p:stCondLst>
                                            <p:cond delay="1668"/>
                                          </p:stCondLst>
                                        </p:cTn>
                                        <p:tgtEl>
                                          <p:spTgt spid="4"/>
                                        </p:tgtEl>
                                      </p:cBhvr>
                                      <p:to x="100000" y="100000"/>
                                    </p:animScale>
                                    <p:animScale>
                                      <p:cBhvr>
                                        <p:cTn id="22" dur="26">
                                          <p:stCondLst>
                                            <p:cond delay="1808"/>
                                          </p:stCondLst>
                                        </p:cTn>
                                        <p:tgtEl>
                                          <p:spTgt spid="4"/>
                                        </p:tgtEl>
                                      </p:cBhvr>
                                      <p:to x="100000" y="95000"/>
                                    </p:animScale>
                                    <p:animScale>
                                      <p:cBhvr>
                                        <p:cTn id="23" dur="166" decel="50000">
                                          <p:stCondLst>
                                            <p:cond delay="1834"/>
                                          </p:stCondLst>
                                        </p:cTn>
                                        <p:tgtEl>
                                          <p:spTgt spid="4"/>
                                        </p:tgtEl>
                                      </p:cBhvr>
                                      <p:to x="100000" y="100000"/>
                                    </p:animScale>
                                  </p:childTnLst>
                                </p:cTn>
                              </p:par>
                              <p:par>
                                <p:cTn id="24" presetID="43" presetClass="entr" presetSubtype="0" fill="hold" nodeType="with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
                                        <p:tgtEl>
                                          <p:spTgt spid="5"/>
                                        </p:tgtEl>
                                      </p:cBhvr>
                                    </p:animEffect>
                                    <p:anim calcmode="lin" valueType="num">
                                      <p:cBhvr>
                                        <p:cTn id="27" dur="400" fill="hold"/>
                                        <p:tgtEl>
                                          <p:spTgt spid="5"/>
                                        </p:tgtEl>
                                        <p:attrNameLst>
                                          <p:attrName>ppt_x</p:attrName>
                                        </p:attrNameLst>
                                      </p:cBhvr>
                                      <p:tavLst>
                                        <p:tav tm="0">
                                          <p:val>
                                            <p:strVal val="#ppt_x"/>
                                          </p:val>
                                        </p:tav>
                                        <p:tav tm="100000">
                                          <p:val>
                                            <p:strVal val="#ppt_x"/>
                                          </p:val>
                                        </p:tav>
                                      </p:tavLst>
                                    </p:anim>
                                    <p:anim calcmode="lin" valueType="num">
                                      <p:cBhvr>
                                        <p:cTn id="28" dur="400" fill="hold"/>
                                        <p:tgtEl>
                                          <p:spTgt spid="5"/>
                                        </p:tgtEl>
                                        <p:attrNameLst>
                                          <p:attrName>ppt_y</p:attrName>
                                        </p:attrNameLst>
                                      </p:cBhvr>
                                      <p:tavLst>
                                        <p:tav tm="0">
                                          <p:val>
                                            <p:strVal val="#ppt_y+0.31"/>
                                          </p:val>
                                        </p:tav>
                                        <p:tav tm="100000">
                                          <p:val>
                                            <p:strVal val="#ppt_y+0.31"/>
                                          </p:val>
                                        </p:tav>
                                      </p:tavLst>
                                    </p:anim>
                                    <p:anim calcmode="lin" valueType="num">
                                      <p:cBhvr>
                                        <p:cTn id="29" dur="600" decel="50000" fill="hold">
                                          <p:stCondLst>
                                            <p:cond delay="400"/>
                                          </p:stCondLst>
                                        </p:cTn>
                                        <p:tgtEl>
                                          <p:spTgt spid="5"/>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30" dur="600" decel="50000" fill="hold">
                                          <p:stCondLst>
                                            <p:cond delay="400"/>
                                          </p:stCondLst>
                                        </p:cTn>
                                        <p:tgtEl>
                                          <p:spTgt spid="5"/>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oup of people posing for the camera&#10;&#10;Description automatically generated">
            <a:extLst>
              <a:ext uri="{FF2B5EF4-FFF2-40B4-BE49-F238E27FC236}">
                <a16:creationId xmlns:a16="http://schemas.microsoft.com/office/drawing/2014/main" id="{FA65BA62-2FCB-6D4F-9C50-1C67FB00ED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90527" y="2745122"/>
            <a:ext cx="3505975" cy="2619558"/>
          </a:xfrm>
          <a:prstGeom prst="rect">
            <a:avLst/>
          </a:prstGeom>
        </p:spPr>
      </p:pic>
      <p:pic>
        <p:nvPicPr>
          <p:cNvPr id="5" name="Picture 4" descr="A picture containing table, toy, game, sign&#10;&#10;Description automatically generated">
            <a:extLst>
              <a:ext uri="{FF2B5EF4-FFF2-40B4-BE49-F238E27FC236}">
                <a16:creationId xmlns:a16="http://schemas.microsoft.com/office/drawing/2014/main" id="{32E3FAAD-4478-3B4A-981B-9262BFD6924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58636" y="2765439"/>
            <a:ext cx="3054879" cy="2619558"/>
          </a:xfrm>
          <a:prstGeom prst="rect">
            <a:avLst/>
          </a:prstGeom>
        </p:spPr>
      </p:pic>
      <p:pic>
        <p:nvPicPr>
          <p:cNvPr id="6" name="Content Placeholder 4" descr="A close up of text on a white background&#10;&#10;Description automatically generated">
            <a:extLst>
              <a:ext uri="{FF2B5EF4-FFF2-40B4-BE49-F238E27FC236}">
                <a16:creationId xmlns:a16="http://schemas.microsoft.com/office/drawing/2014/main" id="{99B5FD6C-DE9E-6242-99E0-6D57CF052C5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7380" y="2228851"/>
            <a:ext cx="4348855" cy="3135830"/>
          </a:xfrm>
          <a:prstGeom prst="rect">
            <a:avLst/>
          </a:prstGeom>
        </p:spPr>
      </p:pic>
      <p:sp>
        <p:nvSpPr>
          <p:cNvPr id="7" name="TextBox 6">
            <a:extLst>
              <a:ext uri="{FF2B5EF4-FFF2-40B4-BE49-F238E27FC236}">
                <a16:creationId xmlns:a16="http://schemas.microsoft.com/office/drawing/2014/main" id="{3CE0D5ED-2948-C741-8850-E0B64AF3A7AF}"/>
              </a:ext>
            </a:extLst>
          </p:cNvPr>
          <p:cNvSpPr txBox="1"/>
          <p:nvPr/>
        </p:nvSpPr>
        <p:spPr>
          <a:xfrm>
            <a:off x="1695449" y="785813"/>
            <a:ext cx="8801100" cy="1323439"/>
          </a:xfrm>
          <a:prstGeom prst="rect">
            <a:avLst/>
          </a:prstGeom>
          <a:noFill/>
        </p:spPr>
        <p:txBody>
          <a:bodyPr wrap="square" rtlCol="0">
            <a:spAutoFit/>
          </a:bodyPr>
          <a:lstStyle/>
          <a:p>
            <a:pPr algn="ctr"/>
            <a:r>
              <a:rPr lang="en-GB" sz="4000" u="sng" dirty="0">
                <a:solidFill>
                  <a:schemeClr val="bg1"/>
                </a:solidFill>
                <a:latin typeface="Times New Roman" panose="02020603050405020304" pitchFamily="18" charset="0"/>
                <a:cs typeface="Times New Roman" panose="02020603050405020304" pitchFamily="18" charset="0"/>
              </a:rPr>
              <a:t>Norming, Performing and Adjourning stages</a:t>
            </a:r>
          </a:p>
        </p:txBody>
      </p:sp>
      <p:sp>
        <p:nvSpPr>
          <p:cNvPr id="8" name="TextBox 7">
            <a:extLst>
              <a:ext uri="{FF2B5EF4-FFF2-40B4-BE49-F238E27FC236}">
                <a16:creationId xmlns:a16="http://schemas.microsoft.com/office/drawing/2014/main" id="{A57A5754-BE33-4C96-91A4-116D63BE094A}"/>
              </a:ext>
            </a:extLst>
          </p:cNvPr>
          <p:cNvSpPr txBox="1"/>
          <p:nvPr/>
        </p:nvSpPr>
        <p:spPr>
          <a:xfrm>
            <a:off x="5050681" y="5384997"/>
            <a:ext cx="6606844" cy="1231106"/>
          </a:xfrm>
          <a:prstGeom prst="rect">
            <a:avLst/>
          </a:prstGeom>
          <a:noFill/>
        </p:spPr>
        <p:txBody>
          <a:bodyPr wrap="square" rtlCol="0">
            <a:spAutoFit/>
          </a:bodyPr>
          <a:lstStyle/>
          <a:p>
            <a:r>
              <a:rPr lang="en-AU" dirty="0"/>
              <a:t> </a:t>
            </a:r>
            <a:endParaRPr lang="en-GB" sz="2800" dirty="0"/>
          </a:p>
          <a:p>
            <a:pPr marL="457200" lvl="0" indent="-457200">
              <a:buFont typeface="Wingdings" pitchFamily="2" charset="2"/>
              <a:buChar char="Ø"/>
            </a:pPr>
            <a:r>
              <a:rPr lang="en-AU" sz="2800" dirty="0"/>
              <a:t>Individual roles and responsibilities</a:t>
            </a:r>
            <a:endParaRPr lang="en-GB" sz="2800" dirty="0"/>
          </a:p>
          <a:p>
            <a:pPr marL="457200" lvl="0" indent="-457200">
              <a:buFont typeface="Wingdings" pitchFamily="2" charset="2"/>
              <a:buChar char="Ø"/>
            </a:pPr>
            <a:r>
              <a:rPr lang="en-AU" sz="2800" dirty="0"/>
              <a:t>Ground rules </a:t>
            </a:r>
            <a:r>
              <a:rPr lang="en-US" sz="2800" dirty="0"/>
              <a:t>(Price, 2020)</a:t>
            </a:r>
            <a:endParaRPr lang="en-GB" sz="2800" dirty="0"/>
          </a:p>
        </p:txBody>
      </p:sp>
      <p:sp>
        <p:nvSpPr>
          <p:cNvPr id="2" name="Rectangle 1">
            <a:extLst>
              <a:ext uri="{FF2B5EF4-FFF2-40B4-BE49-F238E27FC236}">
                <a16:creationId xmlns:a16="http://schemas.microsoft.com/office/drawing/2014/main" id="{94AF7AF6-BDF7-4B65-A246-60D96692E6E6}"/>
              </a:ext>
            </a:extLst>
          </p:cNvPr>
          <p:cNvSpPr/>
          <p:nvPr/>
        </p:nvSpPr>
        <p:spPr>
          <a:xfrm>
            <a:off x="981728" y="5721668"/>
            <a:ext cx="2898550" cy="523220"/>
          </a:xfrm>
          <a:prstGeom prst="rect">
            <a:avLst/>
          </a:prstGeom>
        </p:spPr>
        <p:txBody>
          <a:bodyPr wrap="none">
            <a:spAutoFit/>
          </a:bodyPr>
          <a:lstStyle/>
          <a:p>
            <a:pPr marL="457200" lvl="0" indent="-457200">
              <a:buFont typeface="Wingdings" pitchFamily="2" charset="2"/>
              <a:buChar char="Ø"/>
            </a:pPr>
            <a:r>
              <a:rPr lang="en-AU" sz="2800" dirty="0"/>
              <a:t>Project goals</a:t>
            </a:r>
            <a:endParaRPr lang="en-GB" sz="2800" dirty="0"/>
          </a:p>
        </p:txBody>
      </p:sp>
    </p:spTree>
    <p:extLst>
      <p:ext uri="{BB962C8B-B14F-4D97-AF65-F5344CB8AC3E}">
        <p14:creationId xmlns:p14="http://schemas.microsoft.com/office/powerpoint/2010/main" val="1984504563"/>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par>
                                <p:cTn id="9" presetID="52"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Scale>
                                      <p:cBhvr>
                                        <p:cTn id="11" dur="1000" decel="50000" fill="hold">
                                          <p:stCondLst>
                                            <p:cond delay="0"/>
                                          </p:stCondLst>
                                        </p:cTn>
                                        <p:tgtEl>
                                          <p:spTgt spid="6"/>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2" dur="1000" decel="50000" fill="hold">
                                          <p:stCondLst>
                                            <p:cond delay="0"/>
                                          </p:stCondLst>
                                        </p:cTn>
                                        <p:tgtEl>
                                          <p:spTgt spid="6"/>
                                        </p:tgtEl>
                                        <p:attrNameLst>
                                          <p:attrName>ppt_x</p:attrName>
                                          <p:attrName>ppt_y</p:attrName>
                                        </p:attrNameLst>
                                      </p:cBhvr>
                                    </p:animMotion>
                                    <p:animEffect transition="in" filter="fade">
                                      <p:cBhvr>
                                        <p:cTn id="13" dur="1000"/>
                                        <p:tgtEl>
                                          <p:spTgt spid="6"/>
                                        </p:tgtEl>
                                      </p:cBhvr>
                                    </p:animEffect>
                                  </p:childTnLst>
                                </p:cTn>
                              </p:par>
                              <p:par>
                                <p:cTn id="14" presetID="52" presetClass="entr" presetSubtype="0" fill="hold" nodeType="withEffect">
                                  <p:stCondLst>
                                    <p:cond delay="0"/>
                                  </p:stCondLst>
                                  <p:childTnLst>
                                    <p:set>
                                      <p:cBhvr>
                                        <p:cTn id="15" dur="1" fill="hold">
                                          <p:stCondLst>
                                            <p:cond delay="0"/>
                                          </p:stCondLst>
                                        </p:cTn>
                                        <p:tgtEl>
                                          <p:spTgt spid="5"/>
                                        </p:tgtEl>
                                        <p:attrNameLst>
                                          <p:attrName>style.visibility</p:attrName>
                                        </p:attrNameLst>
                                      </p:cBhvr>
                                      <p:to>
                                        <p:strVal val="visible"/>
                                      </p:to>
                                    </p:set>
                                    <p:animScale>
                                      <p:cBhvr>
                                        <p:cTn id="16" dur="1000" decel="50000" fill="hold">
                                          <p:stCondLst>
                                            <p:cond delay="0"/>
                                          </p:stCondLst>
                                        </p:cTn>
                                        <p:tgtEl>
                                          <p:spTgt spid="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7" dur="1000" decel="50000" fill="hold">
                                          <p:stCondLst>
                                            <p:cond delay="0"/>
                                          </p:stCondLst>
                                        </p:cTn>
                                        <p:tgtEl>
                                          <p:spTgt spid="5"/>
                                        </p:tgtEl>
                                        <p:attrNameLst>
                                          <p:attrName>ppt_x</p:attrName>
                                          <p:attrName>ppt_y</p:attrName>
                                        </p:attrNameLst>
                                      </p:cBhvr>
                                    </p:animMotion>
                                    <p:animEffect transition="in" filter="fade">
                                      <p:cBhvr>
                                        <p:cTn id="18" dur="1000"/>
                                        <p:tgtEl>
                                          <p:spTgt spid="5"/>
                                        </p:tgtEl>
                                      </p:cBhvr>
                                    </p:animEffect>
                                  </p:childTnLst>
                                </p:cTn>
                              </p:par>
                              <p:par>
                                <p:cTn id="19" presetID="16" presetClass="entr" presetSubtype="21" fill="hold" nodeType="with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barn(inVertical)">
                                      <p:cBhvr>
                                        <p:cTn id="2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4A075-2C62-FF42-A13F-105FF90A911A}"/>
              </a:ext>
            </a:extLst>
          </p:cNvPr>
          <p:cNvSpPr>
            <a:spLocks noGrp="1"/>
          </p:cNvSpPr>
          <p:nvPr>
            <p:ph type="title"/>
          </p:nvPr>
        </p:nvSpPr>
        <p:spPr>
          <a:xfrm>
            <a:off x="1154952" y="916518"/>
            <a:ext cx="8761413" cy="706964"/>
          </a:xfrm>
        </p:spPr>
        <p:txBody>
          <a:bodyPr/>
          <a:lstStyle/>
          <a:p>
            <a:pPr algn="ctr"/>
            <a:r>
              <a:rPr lang="en-GB" sz="4000" u="sng" dirty="0">
                <a:latin typeface="Times New Roman" panose="02020603050405020304" pitchFamily="18" charset="0"/>
                <a:cs typeface="Times New Roman" panose="02020603050405020304" pitchFamily="18" charset="0"/>
              </a:rPr>
              <a:t>Managing conflict </a:t>
            </a:r>
          </a:p>
        </p:txBody>
      </p:sp>
      <p:sp>
        <p:nvSpPr>
          <p:cNvPr id="4" name="TextBox 3">
            <a:extLst>
              <a:ext uri="{FF2B5EF4-FFF2-40B4-BE49-F238E27FC236}">
                <a16:creationId xmlns:a16="http://schemas.microsoft.com/office/drawing/2014/main" id="{32FCFC76-C8D7-894F-A03A-C01EDE1CC403}"/>
              </a:ext>
            </a:extLst>
          </p:cNvPr>
          <p:cNvSpPr txBox="1"/>
          <p:nvPr/>
        </p:nvSpPr>
        <p:spPr>
          <a:xfrm>
            <a:off x="236412" y="2451581"/>
            <a:ext cx="5299247" cy="2308324"/>
          </a:xfrm>
          <a:prstGeom prst="rect">
            <a:avLst/>
          </a:prstGeom>
          <a:noFill/>
        </p:spPr>
        <p:txBody>
          <a:bodyPr wrap="square" rtlCol="0">
            <a:spAutoFit/>
          </a:bodyPr>
          <a:lstStyle/>
          <a:p>
            <a:pPr marL="342900" indent="-342900">
              <a:buClr>
                <a:srgbClr val="92D050"/>
              </a:buClr>
              <a:buFont typeface="Wingdings" pitchFamily="2" charset="2"/>
              <a:buChar char="Ø"/>
            </a:pPr>
            <a:r>
              <a:rPr lang="en-US" sz="2400" dirty="0">
                <a:latin typeface="Times New Roman" panose="02020603050405020304" pitchFamily="18" charset="0"/>
                <a:cs typeface="Times New Roman" panose="02020603050405020304" pitchFamily="18" charset="0"/>
              </a:rPr>
              <a:t>In order to ensure the success of an organization, two well defined actions are needed</a:t>
            </a:r>
            <a:endParaRPr lang="en-GB" sz="2400" dirty="0">
              <a:latin typeface="Times New Roman" panose="02020603050405020304" pitchFamily="18" charset="0"/>
              <a:cs typeface="Times New Roman" panose="02020603050405020304" pitchFamily="18" charset="0"/>
            </a:endParaRPr>
          </a:p>
          <a:p>
            <a:pPr marL="342900" indent="-342900">
              <a:buClr>
                <a:srgbClr val="92D050"/>
              </a:buClr>
              <a:buFont typeface="Wingdings" pitchFamily="2" charset="2"/>
              <a:buChar char="Ø"/>
            </a:pPr>
            <a:r>
              <a:rPr lang="en-US" sz="2400" dirty="0">
                <a:latin typeface="Times New Roman" panose="02020603050405020304" pitchFamily="18" charset="0"/>
                <a:cs typeface="Times New Roman" panose="02020603050405020304" pitchFamily="18" charset="0"/>
              </a:rPr>
              <a:t>recognizing problems when they arise</a:t>
            </a:r>
            <a:endParaRPr lang="en-GB" sz="2400" dirty="0">
              <a:latin typeface="Times New Roman" panose="02020603050405020304" pitchFamily="18" charset="0"/>
              <a:cs typeface="Times New Roman" panose="02020603050405020304" pitchFamily="18" charset="0"/>
            </a:endParaRPr>
          </a:p>
          <a:p>
            <a:pPr marL="342900" indent="-342900">
              <a:buClr>
                <a:srgbClr val="92D050"/>
              </a:buClr>
              <a:buFont typeface="Wingdings" pitchFamily="2" charset="2"/>
              <a:buChar char="Ø"/>
            </a:pPr>
            <a:r>
              <a:rPr lang="en-US" sz="2400" dirty="0">
                <a:latin typeface="Times New Roman" panose="02020603050405020304" pitchFamily="18" charset="0"/>
                <a:cs typeface="Times New Roman" panose="02020603050405020304" pitchFamily="18" charset="0"/>
              </a:rPr>
              <a:t>creating strategies and management techniques and solving them. </a:t>
            </a:r>
            <a:endParaRPr lang="en-GB" sz="2400" dirty="0">
              <a:latin typeface="Times New Roman" panose="02020603050405020304" pitchFamily="18" charset="0"/>
              <a:cs typeface="Times New Roman" panose="02020603050405020304" pitchFamily="18" charset="0"/>
            </a:endParaRPr>
          </a:p>
        </p:txBody>
      </p:sp>
      <p:sp>
        <p:nvSpPr>
          <p:cNvPr id="5" name="Subtitle 2">
            <a:extLst>
              <a:ext uri="{FF2B5EF4-FFF2-40B4-BE49-F238E27FC236}">
                <a16:creationId xmlns:a16="http://schemas.microsoft.com/office/drawing/2014/main" id="{99421DF3-5978-4C49-8B58-EF1EADE631C6}"/>
              </a:ext>
            </a:extLst>
          </p:cNvPr>
          <p:cNvSpPr txBox="1">
            <a:spLocks/>
          </p:cNvSpPr>
          <p:nvPr/>
        </p:nvSpPr>
        <p:spPr>
          <a:xfrm>
            <a:off x="6096000" y="2451581"/>
            <a:ext cx="5508881" cy="370852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92D050"/>
              </a:buClr>
              <a:buFont typeface="Wingdings" pitchFamily="2" charset="2"/>
              <a:buChar char="Ø"/>
            </a:pPr>
            <a:r>
              <a:rPr lang="en-GB" sz="2400" dirty="0">
                <a:latin typeface="Times New Roman" panose="02020603050405020304" pitchFamily="18" charset="0"/>
                <a:cs typeface="Times New Roman" panose="02020603050405020304" pitchFamily="18" charset="0"/>
              </a:rPr>
              <a:t>Different styles have different goals: </a:t>
            </a:r>
          </a:p>
          <a:p>
            <a:pPr>
              <a:buClr>
                <a:srgbClr val="92D050"/>
              </a:buClr>
              <a:buFont typeface="Wingdings" pitchFamily="2" charset="2"/>
              <a:buChar char="Ø"/>
            </a:pPr>
            <a:r>
              <a:rPr lang="en-GB" sz="2400" dirty="0">
                <a:latin typeface="Times New Roman" panose="02020603050405020304" pitchFamily="18" charset="0"/>
                <a:cs typeface="Times New Roman" panose="02020603050405020304" pitchFamily="18" charset="0"/>
              </a:rPr>
              <a:t>Competing: The goal is to win </a:t>
            </a:r>
          </a:p>
          <a:p>
            <a:pPr>
              <a:buClr>
                <a:srgbClr val="92D050"/>
              </a:buClr>
              <a:buFont typeface="Wingdings" pitchFamily="2" charset="2"/>
              <a:buChar char="Ø"/>
            </a:pPr>
            <a:r>
              <a:rPr lang="en-GB" sz="2400" dirty="0">
                <a:latin typeface="Times New Roman" panose="02020603050405020304" pitchFamily="18" charset="0"/>
                <a:cs typeface="Times New Roman" panose="02020603050405020304" pitchFamily="18" charset="0"/>
              </a:rPr>
              <a:t>Accommodating : The goal is to yield </a:t>
            </a:r>
          </a:p>
          <a:p>
            <a:pPr>
              <a:buClr>
                <a:srgbClr val="92D050"/>
              </a:buClr>
              <a:buFont typeface="Wingdings" pitchFamily="2" charset="2"/>
              <a:buChar char="Ø"/>
            </a:pPr>
            <a:r>
              <a:rPr lang="en-GB" sz="2400" dirty="0">
                <a:latin typeface="Times New Roman" panose="02020603050405020304" pitchFamily="18" charset="0"/>
                <a:cs typeface="Times New Roman" panose="02020603050405020304" pitchFamily="18" charset="0"/>
              </a:rPr>
              <a:t>Avoiding: The goal is to delay </a:t>
            </a:r>
          </a:p>
          <a:p>
            <a:pPr>
              <a:buClr>
                <a:srgbClr val="92D050"/>
              </a:buClr>
              <a:buFont typeface="Wingdings" pitchFamily="2" charset="2"/>
              <a:buChar char="Ø"/>
            </a:pPr>
            <a:r>
              <a:rPr lang="en-GB" sz="2400" dirty="0">
                <a:latin typeface="Times New Roman" panose="02020603050405020304" pitchFamily="18" charset="0"/>
                <a:cs typeface="Times New Roman" panose="02020603050405020304" pitchFamily="18" charset="0"/>
              </a:rPr>
              <a:t>Collaborating: The goal is multiple participation </a:t>
            </a:r>
          </a:p>
          <a:p>
            <a:pPr>
              <a:buClr>
                <a:srgbClr val="92D050"/>
              </a:buClr>
              <a:buFont typeface="Wingdings" pitchFamily="2" charset="2"/>
              <a:buChar char="Ø"/>
            </a:pPr>
            <a:r>
              <a:rPr lang="en-GB" sz="2400" dirty="0">
                <a:latin typeface="Times New Roman" panose="02020603050405020304" pitchFamily="18" charset="0"/>
                <a:cs typeface="Times New Roman" panose="02020603050405020304" pitchFamily="18" charset="0"/>
              </a:rPr>
              <a:t>Compromising: The goal is to find middle ground </a:t>
            </a:r>
          </a:p>
        </p:txBody>
      </p:sp>
    </p:spTree>
    <p:extLst>
      <p:ext uri="{BB962C8B-B14F-4D97-AF65-F5344CB8AC3E}">
        <p14:creationId xmlns:p14="http://schemas.microsoft.com/office/powerpoint/2010/main" val="2565478320"/>
      </p:ext>
    </p:extLst>
  </p:cSld>
  <p:clrMapOvr>
    <a:masterClrMapping/>
  </p:clrMapOvr>
  <p:transition spd="slow">
    <p:wheel spokes="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46116984-3FCF-D94E-B2DB-72333E5C136A}"/>
              </a:ext>
            </a:extLst>
          </p:cNvPr>
          <p:cNvSpPr>
            <a:spLocks noGrp="1"/>
          </p:cNvSpPr>
          <p:nvPr>
            <p:ph idx="1"/>
          </p:nvPr>
        </p:nvSpPr>
        <p:spPr>
          <a:xfrm>
            <a:off x="335805" y="2228851"/>
            <a:ext cx="5650657" cy="4148137"/>
          </a:xfrm>
        </p:spPr>
        <p:txBody>
          <a:bodyPr>
            <a:normAutofit fontScale="92500" lnSpcReduction="20000"/>
          </a:bodyPr>
          <a:lstStyle/>
          <a:p>
            <a:pPr marL="0" indent="0">
              <a:buNone/>
            </a:pPr>
            <a:endParaRPr lang="en-GB" sz="2100" dirty="0">
              <a:latin typeface="Times New Roman" panose="02020603050405020304" pitchFamily="18" charset="0"/>
              <a:cs typeface="Times New Roman" panose="02020603050405020304" pitchFamily="18" charset="0"/>
            </a:endParaRPr>
          </a:p>
          <a:p>
            <a:pPr marL="0" indent="0">
              <a:buNone/>
            </a:pPr>
            <a:r>
              <a:rPr lang="en-GB" sz="2100" i="1" u="sng" dirty="0">
                <a:latin typeface="Times New Roman" panose="02020603050405020304" pitchFamily="18" charset="0"/>
                <a:cs typeface="Times New Roman" panose="02020603050405020304" pitchFamily="18" charset="0"/>
              </a:rPr>
              <a:t>Negative aspects of conflict</a:t>
            </a:r>
            <a:r>
              <a:rPr lang="en-GB" sz="2100" dirty="0">
                <a:latin typeface="Times New Roman" panose="02020603050405020304" pitchFamily="18" charset="0"/>
                <a:cs typeface="Times New Roman" panose="02020603050405020304" pitchFamily="18" charset="0"/>
              </a:rPr>
              <a:t>:</a:t>
            </a:r>
          </a:p>
          <a:p>
            <a:pPr>
              <a:buFont typeface="Wingdings" pitchFamily="2" charset="2"/>
              <a:buChar char="Ø"/>
            </a:pPr>
            <a:r>
              <a:rPr lang="en-GB" sz="2100" dirty="0">
                <a:latin typeface="Times New Roman" panose="02020603050405020304" pitchFamily="18" charset="0"/>
                <a:cs typeface="Times New Roman" panose="02020603050405020304" pitchFamily="18" charset="0"/>
              </a:rPr>
              <a:t>Employee productivity decreases</a:t>
            </a:r>
          </a:p>
          <a:p>
            <a:pPr>
              <a:buFont typeface="Wingdings" pitchFamily="2" charset="2"/>
              <a:buChar char="Ø"/>
            </a:pPr>
            <a:r>
              <a:rPr lang="en-GB" sz="2100" dirty="0">
                <a:latin typeface="Times New Roman" panose="02020603050405020304" pitchFamily="18" charset="0"/>
                <a:cs typeface="Times New Roman" panose="02020603050405020304" pitchFamily="18" charset="0"/>
              </a:rPr>
              <a:t>It creates a stressful atmosphere</a:t>
            </a:r>
          </a:p>
          <a:p>
            <a:pPr>
              <a:buFont typeface="Wingdings" pitchFamily="2" charset="2"/>
              <a:buChar char="Ø"/>
            </a:pPr>
            <a:r>
              <a:rPr lang="en-GB" sz="2100" dirty="0">
                <a:latin typeface="Times New Roman" panose="02020603050405020304" pitchFamily="18" charset="0"/>
                <a:cs typeface="Times New Roman" panose="02020603050405020304" pitchFamily="18" charset="0"/>
              </a:rPr>
              <a:t>Considerable financial losses occur</a:t>
            </a:r>
          </a:p>
          <a:p>
            <a:pPr marL="0" indent="0">
              <a:buNone/>
            </a:pPr>
            <a:r>
              <a:rPr lang="en-GB" sz="2100" i="1" u="sng" dirty="0">
                <a:latin typeface="Times New Roman" panose="02020603050405020304" pitchFamily="18" charset="0"/>
                <a:cs typeface="Times New Roman" panose="02020603050405020304" pitchFamily="18" charset="0"/>
              </a:rPr>
              <a:t>Positive aspects of conflict</a:t>
            </a:r>
            <a:r>
              <a:rPr lang="en-GB" sz="2100" dirty="0">
                <a:latin typeface="Times New Roman" panose="02020603050405020304" pitchFamily="18" charset="0"/>
                <a:cs typeface="Times New Roman" panose="02020603050405020304" pitchFamily="18" charset="0"/>
              </a:rPr>
              <a:t>:</a:t>
            </a:r>
          </a:p>
          <a:p>
            <a:pPr>
              <a:buFont typeface="Wingdings" pitchFamily="2" charset="2"/>
              <a:buChar char="Ø"/>
            </a:pPr>
            <a:r>
              <a:rPr lang="en-US" sz="2100" dirty="0">
                <a:latin typeface="Times New Roman" panose="02020603050405020304" pitchFamily="18" charset="0"/>
                <a:cs typeface="Times New Roman" panose="02020603050405020304" pitchFamily="18" charset="0"/>
              </a:rPr>
              <a:t>Team members will listen and consider the ideas of colleague</a:t>
            </a:r>
            <a:endParaRPr lang="en-GB" sz="2100" dirty="0">
              <a:latin typeface="Times New Roman" panose="02020603050405020304" pitchFamily="18" charset="0"/>
              <a:cs typeface="Times New Roman" panose="02020603050405020304" pitchFamily="18" charset="0"/>
            </a:endParaRPr>
          </a:p>
          <a:p>
            <a:pPr>
              <a:buFont typeface="Wingdings" pitchFamily="2" charset="2"/>
              <a:buChar char="Ø"/>
            </a:pPr>
            <a:r>
              <a:rPr lang="en-US" sz="2100" dirty="0">
                <a:latin typeface="Times New Roman" panose="02020603050405020304" pitchFamily="18" charset="0"/>
                <a:cs typeface="Times New Roman" panose="02020603050405020304" pitchFamily="18" charset="0"/>
              </a:rPr>
              <a:t>The conflict can lead to a more participation and more efficient involvement</a:t>
            </a:r>
            <a:endParaRPr lang="en-GB" sz="2100" dirty="0">
              <a:latin typeface="Times New Roman" panose="02020603050405020304" pitchFamily="18" charset="0"/>
              <a:cs typeface="Times New Roman" panose="02020603050405020304" pitchFamily="18" charset="0"/>
            </a:endParaRPr>
          </a:p>
          <a:p>
            <a:pPr>
              <a:buFont typeface="Wingdings" pitchFamily="2" charset="2"/>
              <a:buChar char="Ø"/>
            </a:pPr>
            <a:r>
              <a:rPr lang="en-US" sz="2100" dirty="0">
                <a:latin typeface="Times New Roman" panose="02020603050405020304" pitchFamily="18" charset="0"/>
                <a:cs typeface="Times New Roman" panose="02020603050405020304" pitchFamily="18" charset="0"/>
              </a:rPr>
              <a:t>The goal to be kept in mind is not to eliminate the conflict, but to learn how to use it constructively.</a:t>
            </a:r>
            <a:endParaRPr lang="en-GB" sz="2100" dirty="0">
              <a:latin typeface="Times New Roman" panose="02020603050405020304" pitchFamily="18" charset="0"/>
              <a:cs typeface="Times New Roman" panose="02020603050405020304" pitchFamily="18" charset="0"/>
            </a:endParaRPr>
          </a:p>
          <a:p>
            <a:endParaRPr lang="en-GB" dirty="0"/>
          </a:p>
        </p:txBody>
      </p:sp>
      <p:pic>
        <p:nvPicPr>
          <p:cNvPr id="5" name="Picture 4" descr="A screenshot of a cell phone&#10;&#10;Description automatically generated">
            <a:extLst>
              <a:ext uri="{FF2B5EF4-FFF2-40B4-BE49-F238E27FC236}">
                <a16:creationId xmlns:a16="http://schemas.microsoft.com/office/drawing/2014/main" id="{4279CE0C-7874-DD43-A10A-E034A0E207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6179" y="2522975"/>
            <a:ext cx="6071127" cy="3559888"/>
          </a:xfrm>
          <a:prstGeom prst="rect">
            <a:avLst/>
          </a:prstGeom>
        </p:spPr>
      </p:pic>
      <p:sp>
        <p:nvSpPr>
          <p:cNvPr id="6" name="TextBox 5">
            <a:extLst>
              <a:ext uri="{FF2B5EF4-FFF2-40B4-BE49-F238E27FC236}">
                <a16:creationId xmlns:a16="http://schemas.microsoft.com/office/drawing/2014/main" id="{479D1B40-21E6-5447-8361-A877EBF2BD08}"/>
              </a:ext>
            </a:extLst>
          </p:cNvPr>
          <p:cNvSpPr txBox="1"/>
          <p:nvPr/>
        </p:nvSpPr>
        <p:spPr>
          <a:xfrm>
            <a:off x="2657204" y="881063"/>
            <a:ext cx="6457950" cy="707886"/>
          </a:xfrm>
          <a:prstGeom prst="rect">
            <a:avLst/>
          </a:prstGeom>
          <a:noFill/>
        </p:spPr>
        <p:txBody>
          <a:bodyPr wrap="square" rtlCol="0">
            <a:spAutoFit/>
          </a:bodyPr>
          <a:lstStyle/>
          <a:p>
            <a:pPr algn="ctr"/>
            <a:r>
              <a:rPr lang="en-GB" sz="4000" u="sng" dirty="0">
                <a:solidFill>
                  <a:schemeClr val="bg1"/>
                </a:solidFill>
                <a:latin typeface="Times New Roman" panose="02020603050405020304" pitchFamily="18" charset="0"/>
                <a:cs typeface="Times New Roman" panose="02020603050405020304" pitchFamily="18" charset="0"/>
              </a:rPr>
              <a:t>Managing conflict</a:t>
            </a:r>
          </a:p>
        </p:txBody>
      </p:sp>
    </p:spTree>
    <p:extLst>
      <p:ext uri="{BB962C8B-B14F-4D97-AF65-F5344CB8AC3E}">
        <p14:creationId xmlns:p14="http://schemas.microsoft.com/office/powerpoint/2010/main" val="397711177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checkerboard(across)">
                                      <p:cBhvr>
                                        <p:cTn id="7" dur="500"/>
                                        <p:tgtEl>
                                          <p:spTgt spid="6"/>
                                        </p:tgtEl>
                                      </p:cBhvr>
                                    </p:animEffect>
                                  </p:childTnLst>
                                </p:cTn>
                              </p:par>
                              <p:par>
                                <p:cTn id="8" presetID="18" presetClass="entr" presetSubtype="12" fill="hold" grpId="0"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strips(downLeft)">
                                      <p:cBhvr>
                                        <p:cTn id="10" dur="500"/>
                                        <p:tgtEl>
                                          <p:spTgt spid="4">
                                            <p:txEl>
                                              <p:pRg st="1" end="1"/>
                                            </p:txEl>
                                          </p:spTgt>
                                        </p:tgtEl>
                                      </p:cBhvr>
                                    </p:animEffect>
                                  </p:childTnLst>
                                </p:cTn>
                              </p:par>
                              <p:par>
                                <p:cTn id="11" presetID="18" presetClass="entr" presetSubtype="12"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animEffect transition="in" filter="strips(downLeft)">
                                      <p:cBhvr>
                                        <p:cTn id="13" dur="500"/>
                                        <p:tgtEl>
                                          <p:spTgt spid="4">
                                            <p:txEl>
                                              <p:pRg st="2" end="2"/>
                                            </p:txEl>
                                          </p:spTgt>
                                        </p:tgtEl>
                                      </p:cBhvr>
                                    </p:animEffect>
                                  </p:childTnLst>
                                </p:cTn>
                              </p:par>
                              <p:par>
                                <p:cTn id="14" presetID="18" presetClass="entr" presetSubtype="12" fill="hold" grpId="0" nodeType="withEffect">
                                  <p:stCondLst>
                                    <p:cond delay="0"/>
                                  </p:stCondLst>
                                  <p:childTnLst>
                                    <p:set>
                                      <p:cBhvr>
                                        <p:cTn id="15" dur="1" fill="hold">
                                          <p:stCondLst>
                                            <p:cond delay="0"/>
                                          </p:stCondLst>
                                        </p:cTn>
                                        <p:tgtEl>
                                          <p:spTgt spid="4">
                                            <p:txEl>
                                              <p:pRg st="3" end="3"/>
                                            </p:txEl>
                                          </p:spTgt>
                                        </p:tgtEl>
                                        <p:attrNameLst>
                                          <p:attrName>style.visibility</p:attrName>
                                        </p:attrNameLst>
                                      </p:cBhvr>
                                      <p:to>
                                        <p:strVal val="visible"/>
                                      </p:to>
                                    </p:set>
                                    <p:animEffect transition="in" filter="strips(downLeft)">
                                      <p:cBhvr>
                                        <p:cTn id="16" dur="500"/>
                                        <p:tgtEl>
                                          <p:spTgt spid="4">
                                            <p:txEl>
                                              <p:pRg st="3" end="3"/>
                                            </p:txEl>
                                          </p:spTgt>
                                        </p:tgtEl>
                                      </p:cBhvr>
                                    </p:animEffect>
                                  </p:childTnLst>
                                </p:cTn>
                              </p:par>
                              <p:par>
                                <p:cTn id="17" presetID="18" presetClass="entr" presetSubtype="12" fill="hold" grpId="0"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Effect transition="in" filter="strips(downLeft)">
                                      <p:cBhvr>
                                        <p:cTn id="19" dur="500"/>
                                        <p:tgtEl>
                                          <p:spTgt spid="4">
                                            <p:txEl>
                                              <p:pRg st="4" end="4"/>
                                            </p:txEl>
                                          </p:spTgt>
                                        </p:tgtEl>
                                      </p:cBhvr>
                                    </p:animEffect>
                                  </p:childTnLst>
                                </p:cTn>
                              </p:par>
                              <p:par>
                                <p:cTn id="20" presetID="18" presetClass="entr" presetSubtype="12" fill="hold" grpId="0" nodeType="with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strips(downLeft)">
                                      <p:cBhvr>
                                        <p:cTn id="22" dur="500"/>
                                        <p:tgtEl>
                                          <p:spTgt spid="4">
                                            <p:txEl>
                                              <p:pRg st="5" end="5"/>
                                            </p:txEl>
                                          </p:spTgt>
                                        </p:tgtEl>
                                      </p:cBhvr>
                                    </p:animEffect>
                                  </p:childTnLst>
                                </p:cTn>
                              </p:par>
                              <p:par>
                                <p:cTn id="23" presetID="18" presetClass="entr" presetSubtype="12" fill="hold" grpId="0" nodeType="with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Effect transition="in" filter="strips(downLeft)">
                                      <p:cBhvr>
                                        <p:cTn id="25" dur="500"/>
                                        <p:tgtEl>
                                          <p:spTgt spid="4">
                                            <p:txEl>
                                              <p:pRg st="6" end="6"/>
                                            </p:txEl>
                                          </p:spTgt>
                                        </p:tgtEl>
                                      </p:cBhvr>
                                    </p:animEffect>
                                  </p:childTnLst>
                                </p:cTn>
                              </p:par>
                              <p:par>
                                <p:cTn id="26" presetID="18" presetClass="entr" presetSubtype="12" fill="hold" grpId="0" nodeType="withEffect">
                                  <p:stCondLst>
                                    <p:cond delay="0"/>
                                  </p:stCondLst>
                                  <p:childTnLst>
                                    <p:set>
                                      <p:cBhvr>
                                        <p:cTn id="27" dur="1" fill="hold">
                                          <p:stCondLst>
                                            <p:cond delay="0"/>
                                          </p:stCondLst>
                                        </p:cTn>
                                        <p:tgtEl>
                                          <p:spTgt spid="4">
                                            <p:txEl>
                                              <p:pRg st="7" end="7"/>
                                            </p:txEl>
                                          </p:spTgt>
                                        </p:tgtEl>
                                        <p:attrNameLst>
                                          <p:attrName>style.visibility</p:attrName>
                                        </p:attrNameLst>
                                      </p:cBhvr>
                                      <p:to>
                                        <p:strVal val="visible"/>
                                      </p:to>
                                    </p:set>
                                    <p:animEffect transition="in" filter="strips(downLeft)">
                                      <p:cBhvr>
                                        <p:cTn id="28" dur="500"/>
                                        <p:tgtEl>
                                          <p:spTgt spid="4">
                                            <p:txEl>
                                              <p:pRg st="7" end="7"/>
                                            </p:txEl>
                                          </p:spTgt>
                                        </p:tgtEl>
                                      </p:cBhvr>
                                    </p:animEffect>
                                  </p:childTnLst>
                                </p:cTn>
                              </p:par>
                              <p:par>
                                <p:cTn id="29" presetID="18" presetClass="entr" presetSubtype="12" fill="hold" grpId="0" nodeType="with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animEffect transition="in" filter="strips(downLeft)">
                                      <p:cBhvr>
                                        <p:cTn id="31" dur="500"/>
                                        <p:tgtEl>
                                          <p:spTgt spid="4">
                                            <p:txEl>
                                              <p:pRg st="8" end="8"/>
                                            </p:txEl>
                                          </p:spTgt>
                                        </p:tgtEl>
                                      </p:cBhvr>
                                    </p:animEffect>
                                  </p:childTnLst>
                                </p:cTn>
                              </p:par>
                              <p:par>
                                <p:cTn id="32" presetID="2" presetClass="entr" presetSubtype="4" fill="hold" nodeType="withEffect">
                                  <p:stCondLst>
                                    <p:cond delay="0"/>
                                  </p:stCondLst>
                                  <p:childTnLst>
                                    <p:set>
                                      <p:cBhvr>
                                        <p:cTn id="33" dur="1" fill="hold">
                                          <p:stCondLst>
                                            <p:cond delay="0"/>
                                          </p:stCondLst>
                                        </p:cTn>
                                        <p:tgtEl>
                                          <p:spTgt spid="5"/>
                                        </p:tgtEl>
                                        <p:attrNameLst>
                                          <p:attrName>style.visibility</p:attrName>
                                        </p:attrNameLst>
                                      </p:cBhvr>
                                      <p:to>
                                        <p:strVal val="visible"/>
                                      </p:to>
                                    </p:set>
                                    <p:anim calcmode="lin" valueType="num">
                                      <p:cBhvr additive="base">
                                        <p:cTn id="34" dur="500" fill="hold"/>
                                        <p:tgtEl>
                                          <p:spTgt spid="5"/>
                                        </p:tgtEl>
                                        <p:attrNameLst>
                                          <p:attrName>ppt_x</p:attrName>
                                        </p:attrNameLst>
                                      </p:cBhvr>
                                      <p:tavLst>
                                        <p:tav tm="0">
                                          <p:val>
                                            <p:strVal val="#ppt_x"/>
                                          </p:val>
                                        </p:tav>
                                        <p:tav tm="100000">
                                          <p:val>
                                            <p:strVal val="#ppt_x"/>
                                          </p:val>
                                        </p:tav>
                                      </p:tavLst>
                                    </p:anim>
                                    <p:anim calcmode="lin" valueType="num">
                                      <p:cBhvr additive="base">
                                        <p:cTn id="3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5F962-37BC-4A4D-9C09-3458B383A4A2}"/>
              </a:ext>
            </a:extLst>
          </p:cNvPr>
          <p:cNvSpPr>
            <a:spLocks noGrp="1"/>
          </p:cNvSpPr>
          <p:nvPr>
            <p:ph type="title"/>
          </p:nvPr>
        </p:nvSpPr>
        <p:spPr>
          <a:xfrm>
            <a:off x="1715293" y="987956"/>
            <a:ext cx="8761413" cy="706964"/>
          </a:xfrm>
        </p:spPr>
        <p:txBody>
          <a:bodyPr>
            <a:noAutofit/>
          </a:bodyPr>
          <a:lstStyle/>
          <a:p>
            <a:pPr algn="ctr"/>
            <a:r>
              <a:rPr lang="en-GB" sz="4000" u="sng" dirty="0">
                <a:latin typeface="Times New Roman" panose="02020603050405020304" pitchFamily="18" charset="0"/>
                <a:cs typeface="Times New Roman" panose="02020603050405020304" pitchFamily="18" charset="0"/>
              </a:rPr>
              <a:t>Successful team work and development</a:t>
            </a:r>
          </a:p>
        </p:txBody>
      </p:sp>
      <p:sp>
        <p:nvSpPr>
          <p:cNvPr id="4" name="Text Placeholder 4">
            <a:extLst>
              <a:ext uri="{FF2B5EF4-FFF2-40B4-BE49-F238E27FC236}">
                <a16:creationId xmlns:a16="http://schemas.microsoft.com/office/drawing/2014/main" id="{F4B0E3F5-7928-374F-8C44-B1FFF2EAA6A4}"/>
              </a:ext>
            </a:extLst>
          </p:cNvPr>
          <p:cNvSpPr txBox="1">
            <a:spLocks/>
          </p:cNvSpPr>
          <p:nvPr/>
        </p:nvSpPr>
        <p:spPr>
          <a:xfrm>
            <a:off x="677334" y="2777069"/>
            <a:ext cx="11052704" cy="258444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Clr>
                <a:srgbClr val="92D050"/>
              </a:buClr>
              <a:buFont typeface="Wingdings" pitchFamily="2" charset="2"/>
              <a:buChar char="Ø"/>
            </a:pPr>
            <a:r>
              <a:rPr lang="en-GB" dirty="0">
                <a:latin typeface="Times New Roman" panose="02020603050405020304" pitchFamily="18" charset="0"/>
                <a:cs typeface="Times New Roman" panose="02020603050405020304" pitchFamily="18" charset="0"/>
              </a:rPr>
              <a:t> Successful team development in  the context of our study can  be interpreted in several ways. </a:t>
            </a:r>
          </a:p>
          <a:p>
            <a:pPr algn="just">
              <a:buClr>
                <a:srgbClr val="92D050"/>
              </a:buClr>
              <a:buFont typeface="Wingdings" pitchFamily="2" charset="2"/>
              <a:buChar char="Ø"/>
            </a:pPr>
            <a:r>
              <a:rPr lang="en-GB" dirty="0">
                <a:latin typeface="Times New Roman" panose="02020603050405020304" pitchFamily="18" charset="0"/>
                <a:cs typeface="Times New Roman" panose="02020603050405020304" pitchFamily="18" charset="0"/>
              </a:rPr>
              <a:t>First, it can be interpreted as doing a good job that is, the  team did the testing well and produced a high quality of the product. </a:t>
            </a:r>
          </a:p>
          <a:p>
            <a:pPr algn="just">
              <a:buClr>
                <a:srgbClr val="92D050"/>
              </a:buClr>
              <a:buFont typeface="Wingdings" pitchFamily="2" charset="2"/>
              <a:buChar char="Ø"/>
            </a:pPr>
            <a:r>
              <a:rPr lang="en-GB" dirty="0">
                <a:latin typeface="Times New Roman" panose="02020603050405020304" pitchFamily="18" charset="0"/>
                <a:cs typeface="Times New Roman" panose="02020603050405020304" pitchFamily="18" charset="0"/>
              </a:rPr>
              <a:t>The important question then is what is the definition of being a successful team? </a:t>
            </a:r>
          </a:p>
          <a:p>
            <a:pPr algn="just">
              <a:buClr>
                <a:srgbClr val="92D050"/>
              </a:buClr>
              <a:buFont typeface="Wingdings" pitchFamily="2" charset="2"/>
              <a:buChar char="Ø"/>
            </a:pPr>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190502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par>
                                <p:cTn id="8" presetID="5" presetClass="entr" presetSubtype="1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checkerboard(across)">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4098489-803B-0D46-9585-491F0F461E44}"/>
              </a:ext>
            </a:extLst>
          </p:cNvPr>
          <p:cNvSpPr txBox="1">
            <a:spLocks/>
          </p:cNvSpPr>
          <p:nvPr/>
        </p:nvSpPr>
        <p:spPr>
          <a:xfrm>
            <a:off x="158578" y="2451719"/>
            <a:ext cx="11874843" cy="416339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buClr>
                <a:srgbClr val="92D050"/>
              </a:buClr>
              <a:buFont typeface="Wingdings" pitchFamily="2" charset="2"/>
              <a:buChar char="Ø"/>
            </a:pPr>
            <a:r>
              <a:rPr lang="en-GB" dirty="0">
                <a:latin typeface="Times New Roman" panose="02020603050405020304" pitchFamily="18" charset="0"/>
                <a:cs typeface="Times New Roman" panose="02020603050405020304" pitchFamily="18" charset="0"/>
              </a:rPr>
              <a:t>The important question then is what is the definition of being a successful team? </a:t>
            </a:r>
          </a:p>
          <a:p>
            <a:pPr algn="just">
              <a:buClr>
                <a:srgbClr val="92D050"/>
              </a:buClr>
              <a:buFont typeface="Wingdings" pitchFamily="2" charset="2"/>
              <a:buChar char="Ø"/>
            </a:pPr>
            <a:r>
              <a:rPr lang="en-GB" dirty="0">
                <a:latin typeface="Times New Roman" panose="02020603050405020304" pitchFamily="18" charset="0"/>
                <a:cs typeface="Times New Roman" panose="02020603050405020304" pitchFamily="18" charset="0"/>
              </a:rPr>
              <a:t>Teams are becoming a key tool for organizing work in today’s corporate world and teams are an effective tool of employee motivation. Also it is essential to consider the fact that teams develop and get mature over a period of time. This is the consultation how my company can develop better as a team, to work at optimal levels, you must develop a team in which each member brings his or her talents and skills, which contribute to the overall success of the group.</a:t>
            </a:r>
          </a:p>
        </p:txBody>
      </p:sp>
      <p:sp>
        <p:nvSpPr>
          <p:cNvPr id="9" name="TextBox 8">
            <a:extLst>
              <a:ext uri="{FF2B5EF4-FFF2-40B4-BE49-F238E27FC236}">
                <a16:creationId xmlns:a16="http://schemas.microsoft.com/office/drawing/2014/main" id="{0EBF8A7C-9B2F-034F-8170-ABDBBEC4134C}"/>
              </a:ext>
            </a:extLst>
          </p:cNvPr>
          <p:cNvSpPr txBox="1"/>
          <p:nvPr/>
        </p:nvSpPr>
        <p:spPr>
          <a:xfrm>
            <a:off x="2045492" y="800101"/>
            <a:ext cx="8101013" cy="1323439"/>
          </a:xfrm>
          <a:prstGeom prst="rect">
            <a:avLst/>
          </a:prstGeom>
          <a:noFill/>
        </p:spPr>
        <p:txBody>
          <a:bodyPr wrap="square" rtlCol="0">
            <a:spAutoFit/>
          </a:bodyPr>
          <a:lstStyle/>
          <a:p>
            <a:pPr algn="ctr"/>
            <a:r>
              <a:rPr lang="en-GB" sz="4000" dirty="0">
                <a:solidFill>
                  <a:schemeClr val="bg1"/>
                </a:solidFill>
                <a:latin typeface="Times New Roman" panose="02020603050405020304" pitchFamily="18" charset="0"/>
                <a:cs typeface="Times New Roman" panose="02020603050405020304" pitchFamily="18" charset="0"/>
              </a:rPr>
              <a:t>Successful Team work and development</a:t>
            </a:r>
          </a:p>
        </p:txBody>
      </p:sp>
    </p:spTree>
    <p:extLst>
      <p:ext uri="{BB962C8B-B14F-4D97-AF65-F5344CB8AC3E}">
        <p14:creationId xmlns:p14="http://schemas.microsoft.com/office/powerpoint/2010/main" val="343760910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D0FB0-B088-874D-A001-590809F69DB6}"/>
              </a:ext>
            </a:extLst>
          </p:cNvPr>
          <p:cNvSpPr>
            <a:spLocks noGrp="1"/>
          </p:cNvSpPr>
          <p:nvPr>
            <p:ph type="title"/>
          </p:nvPr>
        </p:nvSpPr>
        <p:spPr/>
        <p:txBody>
          <a:bodyPr/>
          <a:lstStyle/>
          <a:p>
            <a:pPr algn="ctr"/>
            <a:r>
              <a:rPr lang="en-GB" sz="4000" dirty="0">
                <a:latin typeface="Times New Roman" panose="02020603050405020304" pitchFamily="18" charset="0"/>
                <a:cs typeface="Times New Roman" panose="02020603050405020304" pitchFamily="18" charset="0"/>
              </a:rPr>
              <a:t>Q &amp; A</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and conclusion</a:t>
            </a:r>
          </a:p>
        </p:txBody>
      </p:sp>
    </p:spTree>
    <p:extLst>
      <p:ext uri="{BB962C8B-B14F-4D97-AF65-F5344CB8AC3E}">
        <p14:creationId xmlns:p14="http://schemas.microsoft.com/office/powerpoint/2010/main" val="37593853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325C6-4A63-9341-8753-DB83D20AC278}"/>
              </a:ext>
            </a:extLst>
          </p:cNvPr>
          <p:cNvSpPr>
            <a:spLocks noGrp="1"/>
          </p:cNvSpPr>
          <p:nvPr>
            <p:ph type="title"/>
          </p:nvPr>
        </p:nvSpPr>
        <p:spPr/>
        <p:txBody>
          <a:bodyPr/>
          <a:lstStyle/>
          <a:p>
            <a:r>
              <a:rPr lang="en-GB" dirty="0"/>
              <a:t>References </a:t>
            </a:r>
          </a:p>
        </p:txBody>
      </p:sp>
      <p:sp>
        <p:nvSpPr>
          <p:cNvPr id="3" name="Rectangle 2">
            <a:extLst>
              <a:ext uri="{FF2B5EF4-FFF2-40B4-BE49-F238E27FC236}">
                <a16:creationId xmlns:a16="http://schemas.microsoft.com/office/drawing/2014/main" id="{29D7B6AB-5E56-5F45-8B31-1B0F45A355AA}"/>
              </a:ext>
            </a:extLst>
          </p:cNvPr>
          <p:cNvSpPr/>
          <p:nvPr/>
        </p:nvSpPr>
        <p:spPr>
          <a:xfrm>
            <a:off x="300623" y="1541500"/>
            <a:ext cx="11924778" cy="1754326"/>
          </a:xfrm>
          <a:prstGeom prst="rect">
            <a:avLst/>
          </a:prstGeom>
        </p:spPr>
        <p:txBody>
          <a:bodyPr wrap="square">
            <a:spAutoFit/>
          </a:bodyPr>
          <a:lstStyle/>
          <a:p>
            <a:pPr algn="just" fontAlgn="base"/>
            <a:r>
              <a:rPr lang="en-GB" sz="1200" dirty="0"/>
              <a:t>[</a:t>
            </a:r>
            <a:r>
              <a:rPr lang="en-GB" sz="1200" dirty="0">
                <a:latin typeface="Arial" panose="020B0604020202020204" pitchFamily="34" charset="0"/>
                <a:cs typeface="Arial" panose="020B0604020202020204" pitchFamily="34" charset="0"/>
              </a:rPr>
              <a:t>1] Barney G. Glaser and Anselm L. Strauss., 1967. </a:t>
            </a:r>
          </a:p>
          <a:p>
            <a:pPr algn="just" fontAlgn="base"/>
            <a:r>
              <a:rPr lang="en-GB" sz="1200" dirty="0">
                <a:latin typeface="Arial" panose="020B0604020202020204" pitchFamily="34" charset="0"/>
                <a:cs typeface="Arial" panose="020B0604020202020204" pitchFamily="34" charset="0"/>
              </a:rPr>
              <a:t>The Discovery of Grounded Theory: strategies for qualitative (research)New work  </a:t>
            </a:r>
          </a:p>
          <a:p>
            <a:pPr algn="just" fontAlgn="base"/>
            <a:r>
              <a:rPr lang="en-GB" sz="1200" dirty="0">
                <a:latin typeface="Arial" panose="020B0604020202020204" pitchFamily="34" charset="0"/>
                <a:cs typeface="Arial" panose="020B0604020202020204" pitchFamily="34" charset="0"/>
              </a:rPr>
              <a:t>[2]  Rebecca  E.  </a:t>
            </a:r>
            <a:r>
              <a:rPr lang="en-GB" sz="1200" dirty="0" err="1">
                <a:latin typeface="Arial" panose="020B0604020202020204" pitchFamily="34" charset="0"/>
                <a:cs typeface="Arial" panose="020B0604020202020204" pitchFamily="34" charset="0"/>
              </a:rPr>
              <a:t>Grinter</a:t>
            </a:r>
            <a:r>
              <a:rPr lang="en-GB" sz="1200" dirty="0">
                <a:latin typeface="Arial" panose="020B0604020202020204" pitchFamily="34" charset="0"/>
                <a:cs typeface="Arial" panose="020B0604020202020204" pitchFamily="34" charset="0"/>
              </a:rPr>
              <a:t>  and  James  D.  Herbsleb,1998, Qualitative  Methods  in  Software  Engineering (online)  Submitted for publication. </a:t>
            </a:r>
          </a:p>
          <a:p>
            <a:pPr algn="just" fontAlgn="base"/>
            <a:r>
              <a:rPr lang="en-GB" sz="1200" dirty="0">
                <a:latin typeface="Arial" panose="020B0604020202020204" pitchFamily="34" charset="0"/>
                <a:cs typeface="Arial" panose="020B0604020202020204" pitchFamily="34" charset="0"/>
              </a:rPr>
              <a:t>[3]   David   </a:t>
            </a:r>
            <a:r>
              <a:rPr lang="en-GB" sz="1200" dirty="0" err="1">
                <a:latin typeface="Arial" panose="020B0604020202020204" pitchFamily="34" charset="0"/>
                <a:cs typeface="Arial" panose="020B0604020202020204" pitchFamily="34" charset="0"/>
              </a:rPr>
              <a:t>Carr</a:t>
            </a:r>
            <a:r>
              <a:rPr lang="en-GB" sz="1200" dirty="0">
                <a:latin typeface="Arial" panose="020B0604020202020204" pitchFamily="34" charset="0"/>
                <a:cs typeface="Arial" panose="020B0604020202020204" pitchFamily="34" charset="0"/>
              </a:rPr>
              <a:t>, April 1995. ‘‘Experiments   in   Process   Interface </a:t>
            </a:r>
          </a:p>
          <a:p>
            <a:pPr algn="just" fontAlgn="base"/>
            <a:r>
              <a:rPr lang="en-GB" sz="1200" dirty="0">
                <a:latin typeface="Arial" panose="020B0604020202020204" pitchFamily="34" charset="0"/>
                <a:cs typeface="Arial" panose="020B0604020202020204" pitchFamily="34" charset="0"/>
              </a:rPr>
              <a:t>Descriptions, Visualizations and Analyses’’, Software Process Technology, Fourth European Workshop </a:t>
            </a:r>
          </a:p>
          <a:p>
            <a:pPr algn="just" fontAlgn="base"/>
            <a:r>
              <a:rPr lang="en-GB" sz="1200" dirty="0">
                <a:latin typeface="Arial" panose="020B0604020202020204" pitchFamily="34" charset="0"/>
                <a:cs typeface="Arial" panose="020B0604020202020204" pitchFamily="34" charset="0"/>
              </a:rPr>
              <a:t>[4] Joseph E, McGrath.  ‘‘Time Matters in Groups’’, in [5], pp 23-61. </a:t>
            </a:r>
          </a:p>
          <a:p>
            <a:pPr algn="just" fontAlgn="base"/>
            <a:r>
              <a:rPr lang="en-GB" sz="1200" dirty="0">
                <a:latin typeface="Arial" panose="020B0604020202020204" pitchFamily="34" charset="0"/>
                <a:cs typeface="Arial" panose="020B0604020202020204" pitchFamily="34" charset="0"/>
              </a:rPr>
              <a:t>[5] Jolene </a:t>
            </a:r>
            <a:r>
              <a:rPr lang="en-GB" sz="1200" dirty="0" err="1">
                <a:latin typeface="Arial" panose="020B0604020202020204" pitchFamily="34" charset="0"/>
                <a:cs typeface="Arial" panose="020B0604020202020204" pitchFamily="34" charset="0"/>
              </a:rPr>
              <a:t>Galegher</a:t>
            </a:r>
            <a:r>
              <a:rPr lang="en-GB" sz="1200" dirty="0">
                <a:latin typeface="Arial" panose="020B0604020202020204" pitchFamily="34" charset="0"/>
                <a:cs typeface="Arial" panose="020B0604020202020204" pitchFamily="34" charset="0"/>
              </a:rPr>
              <a:t>, Robert E. Kraut and Carmen </a:t>
            </a:r>
            <a:r>
              <a:rPr lang="en-GB" sz="1200" dirty="0" err="1">
                <a:latin typeface="Arial" panose="020B0604020202020204" pitchFamily="34" charset="0"/>
                <a:cs typeface="Arial" panose="020B0604020202020204" pitchFamily="34" charset="0"/>
              </a:rPr>
              <a:t>Edigo</a:t>
            </a:r>
            <a:r>
              <a:rPr lang="en-GB" sz="1200" dirty="0">
                <a:latin typeface="Arial" panose="020B0604020202020204" pitchFamily="34" charset="0"/>
                <a:cs typeface="Arial" panose="020B0604020202020204" pitchFamily="34" charset="0"/>
              </a:rPr>
              <a:t>, 1990, </a:t>
            </a:r>
          </a:p>
          <a:p>
            <a:pPr algn="just" fontAlgn="base"/>
            <a:r>
              <a:rPr lang="en-GB" sz="1200" dirty="0">
                <a:latin typeface="Arial" panose="020B0604020202020204" pitchFamily="34" charset="0"/>
                <a:cs typeface="Arial" panose="020B0604020202020204" pitchFamily="34" charset="0"/>
              </a:rPr>
              <a:t>Intellectual Teamwork: Social and Technological </a:t>
            </a:r>
          </a:p>
          <a:p>
            <a:pPr algn="just" fontAlgn="base"/>
            <a:r>
              <a:rPr lang="en-GB" sz="1200" dirty="0">
                <a:latin typeface="Arial" panose="020B0604020202020204" pitchFamily="34" charset="0"/>
                <a:cs typeface="Arial" panose="020B0604020202020204" pitchFamily="34" charset="0"/>
              </a:rPr>
              <a:t>Foundations of Cooperative Work (</a:t>
            </a:r>
            <a:r>
              <a:rPr lang="en-GB" sz="1200" dirty="0" err="1">
                <a:latin typeface="Arial" panose="020B0604020202020204" pitchFamily="34" charset="0"/>
                <a:cs typeface="Arial" panose="020B0604020202020204" pitchFamily="34" charset="0"/>
              </a:rPr>
              <a:t>ebook</a:t>
            </a:r>
            <a:r>
              <a:rPr lang="en-GB" sz="1200" dirty="0">
                <a:latin typeface="Arial" panose="020B0604020202020204" pitchFamily="34" charset="0"/>
                <a:cs typeface="Arial" panose="020B0604020202020204" pitchFamily="34" charset="0"/>
              </a:rPr>
              <a:t> collection), Hillsdale NJ,  Lawrence Erlbaum Associates, Publishers </a:t>
            </a:r>
          </a:p>
        </p:txBody>
      </p:sp>
      <p:sp>
        <p:nvSpPr>
          <p:cNvPr id="5" name="Rectangle 4">
            <a:extLst>
              <a:ext uri="{FF2B5EF4-FFF2-40B4-BE49-F238E27FC236}">
                <a16:creationId xmlns:a16="http://schemas.microsoft.com/office/drawing/2014/main" id="{E306CF66-6B7E-4047-A7C8-CD6739AFDFE2}"/>
              </a:ext>
            </a:extLst>
          </p:cNvPr>
          <p:cNvSpPr/>
          <p:nvPr/>
        </p:nvSpPr>
        <p:spPr>
          <a:xfrm>
            <a:off x="300623" y="4589120"/>
            <a:ext cx="11649205" cy="1015663"/>
          </a:xfrm>
          <a:prstGeom prst="rect">
            <a:avLst/>
          </a:prstGeom>
        </p:spPr>
        <p:txBody>
          <a:bodyPr wrap="square">
            <a:spAutoFit/>
          </a:bodyPr>
          <a:lstStyle/>
          <a:p>
            <a:r>
              <a:rPr lang="en-GB" sz="1200" dirty="0" err="1"/>
              <a:t>Bing.com</a:t>
            </a:r>
            <a:r>
              <a:rPr lang="en-GB" sz="1200" dirty="0"/>
              <a:t>. 2020. </a:t>
            </a:r>
            <a:r>
              <a:rPr lang="en-GB" sz="1200" i="1" dirty="0"/>
              <a:t>Norming Stage Clip Art - Bing</a:t>
            </a:r>
            <a:r>
              <a:rPr lang="en-GB" sz="1200" dirty="0"/>
              <a:t>. [online] Available at: &lt;https://</a:t>
            </a:r>
            <a:r>
              <a:rPr lang="en-GB" sz="1200" dirty="0" err="1"/>
              <a:t>www.bing.com</a:t>
            </a:r>
            <a:r>
              <a:rPr lang="en-GB" sz="1200" dirty="0"/>
              <a:t>/images/</a:t>
            </a:r>
            <a:r>
              <a:rPr lang="en-GB" sz="1200" dirty="0" err="1"/>
              <a:t>search?view</a:t>
            </a:r>
            <a:r>
              <a:rPr lang="en-GB" sz="1200" dirty="0"/>
              <a:t>=detailV2&amp;id=D06FB0DCB57053355141A8E8845605870C49F268&amp;thid=OIP.XNKk1TmpGoLOjax96y4RaAHaEK&amp;mediaurl=https%3A%2F%2Fimage.slidesharecdn.com%2Fmitteam5presentationgroup3-140326162827-phpapp02%2F95%2Fteam-management-16-638.jpg%3Fcb%3D1395851388&amp;exph=359&amp;expw=638&amp;q=</a:t>
            </a:r>
            <a:r>
              <a:rPr lang="en-GB" sz="1200" dirty="0" err="1"/>
              <a:t>Norming+Stage+Clip+Art&amp;selectedindex</a:t>
            </a:r>
            <a:r>
              <a:rPr lang="en-GB" sz="1200" dirty="0"/>
              <a:t>=1&amp;ajaxhist=0&amp;vt=0&amp;eim=0,1,2,3,4,6,8,10&gt; [Accessed 30 April 2020].</a:t>
            </a:r>
          </a:p>
        </p:txBody>
      </p:sp>
      <p:sp>
        <p:nvSpPr>
          <p:cNvPr id="6" name="Rectangle 5">
            <a:extLst>
              <a:ext uri="{FF2B5EF4-FFF2-40B4-BE49-F238E27FC236}">
                <a16:creationId xmlns:a16="http://schemas.microsoft.com/office/drawing/2014/main" id="{37491109-E27B-4945-97E9-25BF85BF300E}"/>
              </a:ext>
            </a:extLst>
          </p:cNvPr>
          <p:cNvSpPr/>
          <p:nvPr/>
        </p:nvSpPr>
        <p:spPr>
          <a:xfrm>
            <a:off x="300623" y="3217327"/>
            <a:ext cx="11649204" cy="1292662"/>
          </a:xfrm>
          <a:prstGeom prst="rect">
            <a:avLst/>
          </a:prstGeom>
        </p:spPr>
        <p:txBody>
          <a:bodyPr wrap="square">
            <a:spAutoFit/>
          </a:bodyPr>
          <a:lstStyle/>
          <a:p>
            <a:r>
              <a:rPr lang="en-GB" sz="1200" dirty="0" err="1"/>
              <a:t>Bing.com</a:t>
            </a:r>
            <a:r>
              <a:rPr lang="en-GB" sz="1200" dirty="0"/>
              <a:t>. 2020. </a:t>
            </a:r>
            <a:r>
              <a:rPr lang="en-GB" sz="1200" i="1" dirty="0"/>
              <a:t>Images For Performing Stage - Bing Images</a:t>
            </a:r>
            <a:r>
              <a:rPr lang="en-GB" sz="1200" dirty="0"/>
              <a:t>. [online] Available at: &lt;https://</a:t>
            </a:r>
            <a:r>
              <a:rPr lang="en-GB" sz="1200" dirty="0" err="1"/>
              <a:t>www.bing.com</a:t>
            </a:r>
            <a:r>
              <a:rPr lang="en-GB" sz="1200" dirty="0"/>
              <a:t>/images/</a:t>
            </a:r>
            <a:r>
              <a:rPr lang="en-GB" sz="1200" dirty="0" err="1"/>
              <a:t>search?q</a:t>
            </a:r>
            <a:r>
              <a:rPr lang="en-GB" sz="1200" dirty="0"/>
              <a:t>=</a:t>
            </a:r>
            <a:r>
              <a:rPr lang="en-GB" sz="1200" dirty="0" err="1"/>
              <a:t>images+for+performing+stage&amp;id</a:t>
            </a:r>
            <a:r>
              <a:rPr lang="en-GB" sz="1200" dirty="0"/>
              <a:t>=267ABDA6A40EAB4C65E64089FDC350F51FD2F597&amp;FORM=IQFRBA&gt; [Accessed 30 April 2020].</a:t>
            </a:r>
          </a:p>
          <a:p>
            <a:r>
              <a:rPr lang="en-GB" sz="1200" dirty="0" err="1"/>
              <a:t>Bing.com</a:t>
            </a:r>
            <a:r>
              <a:rPr lang="en-GB" sz="1200" dirty="0"/>
              <a:t>. 2020. </a:t>
            </a:r>
            <a:r>
              <a:rPr lang="en-GB" sz="1200" i="1" dirty="0"/>
              <a:t>Images For Team </a:t>
            </a:r>
            <a:r>
              <a:rPr lang="en-GB" sz="1200" i="1" dirty="0" err="1"/>
              <a:t>Ajourning</a:t>
            </a:r>
            <a:r>
              <a:rPr lang="en-GB" sz="1200" i="1" dirty="0"/>
              <a:t> Stage - Bing</a:t>
            </a:r>
            <a:r>
              <a:rPr lang="en-GB" sz="1200" dirty="0"/>
              <a:t>. [online] Available at: &lt;https://</a:t>
            </a:r>
            <a:r>
              <a:rPr lang="en-GB" sz="1200" dirty="0" err="1"/>
              <a:t>www.bing.com</a:t>
            </a:r>
            <a:r>
              <a:rPr lang="en-GB" sz="1200" dirty="0"/>
              <a:t>/images/</a:t>
            </a:r>
            <a:r>
              <a:rPr lang="en-GB" sz="1200" dirty="0" err="1"/>
              <a:t>search?view</a:t>
            </a:r>
            <a:r>
              <a:rPr lang="en-GB" sz="1200" dirty="0"/>
              <a:t>=detailV2&amp;id=3F78BCD4C724A4F21D345F2A8D21EE19B0562CF3&amp;thid=OIP.cvt9Cqm_25l6ReMk5nsBYAHaFj&amp;exph=225&amp;expw=300&amp;q=</a:t>
            </a:r>
            <a:r>
              <a:rPr lang="en-GB" sz="1200" dirty="0" err="1"/>
              <a:t>images+for+team+Ajourning+stage&amp;selectedindex</a:t>
            </a:r>
            <a:r>
              <a:rPr lang="en-GB" sz="1200" dirty="0"/>
              <a:t>=2&amp;ajaxhist=0&amp;vt=0&amp;eim=0,1,2,3,4,6,8,10&gt; [Accessed 30 </a:t>
            </a:r>
            <a:r>
              <a:rPr lang="en-GB" dirty="0"/>
              <a:t>April 2020].</a:t>
            </a:r>
          </a:p>
        </p:txBody>
      </p:sp>
    </p:spTree>
    <p:extLst>
      <p:ext uri="{BB962C8B-B14F-4D97-AF65-F5344CB8AC3E}">
        <p14:creationId xmlns:p14="http://schemas.microsoft.com/office/powerpoint/2010/main" val="543786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A29A376-BFEF-4740-BA2A-21849F8C9FF0}"/>
              </a:ext>
            </a:extLst>
          </p:cNvPr>
          <p:cNvSpPr/>
          <p:nvPr/>
        </p:nvSpPr>
        <p:spPr>
          <a:xfrm>
            <a:off x="91859" y="1950332"/>
            <a:ext cx="12257727" cy="1754326"/>
          </a:xfrm>
          <a:prstGeom prst="rect">
            <a:avLst/>
          </a:prstGeom>
        </p:spPr>
        <p:txBody>
          <a:bodyPr wrap="square">
            <a:spAutoFit/>
          </a:bodyPr>
          <a:lstStyle/>
          <a:p>
            <a:r>
              <a:rPr lang="en-GB" sz="1200" dirty="0" err="1"/>
              <a:t>Bing.com</a:t>
            </a:r>
            <a:r>
              <a:rPr lang="en-GB" sz="1200" dirty="0"/>
              <a:t>. 2020. </a:t>
            </a:r>
            <a:r>
              <a:rPr lang="en-GB" sz="1200" i="1" dirty="0"/>
              <a:t>Images For Forming Stage - Bing</a:t>
            </a:r>
            <a:r>
              <a:rPr lang="en-GB" sz="1200" dirty="0"/>
              <a:t>. [online] Available at: &lt;https://</a:t>
            </a:r>
            <a:r>
              <a:rPr lang="en-GB" sz="1200" dirty="0" err="1"/>
              <a:t>www.bing.com</a:t>
            </a:r>
            <a:r>
              <a:rPr lang="en-GB" sz="1200" dirty="0"/>
              <a:t>/images/</a:t>
            </a:r>
            <a:r>
              <a:rPr lang="en-GB" sz="1200" dirty="0" err="1"/>
              <a:t>search?view</a:t>
            </a:r>
            <a:r>
              <a:rPr lang="en-GB" sz="1200" dirty="0"/>
              <a:t>=detailV2&amp;id=267ABDA6A40EAB4C65E6B2A6D0456B0C8F32685F&amp;thid=OIP.tkPc3oiB01qy-sLwFATzNwHaGW&amp;mediaurl=https%3A%2F%2Fmedia.merixstudio.com%2Fuploads%2F5_stages_of_group_development_in_scrum_-_forming.png&amp;exph=600&amp;expw=700&amp;q=</a:t>
            </a:r>
            <a:r>
              <a:rPr lang="en-GB" sz="1200" dirty="0" err="1"/>
              <a:t>images+for+forming+stage&amp;selectedindex</a:t>
            </a:r>
            <a:r>
              <a:rPr lang="en-GB" sz="1200" dirty="0"/>
              <a:t>=6&amp;qpvt=</a:t>
            </a:r>
            <a:r>
              <a:rPr lang="en-GB" sz="1200" dirty="0" err="1"/>
              <a:t>images+for+forming+stage&amp;ajaxhist</a:t>
            </a:r>
            <a:r>
              <a:rPr lang="en-GB" sz="1200" dirty="0"/>
              <a:t>=0&amp;vt=0&amp;eim=0,1,2,3,4,6,8,10&gt; [Accessed 30 April 2020].</a:t>
            </a:r>
          </a:p>
          <a:p>
            <a:r>
              <a:rPr lang="en-GB" sz="1200" dirty="0" err="1"/>
              <a:t>Bing.com</a:t>
            </a:r>
            <a:r>
              <a:rPr lang="en-GB" sz="1200" dirty="0"/>
              <a:t>. 2020. </a:t>
            </a:r>
            <a:r>
              <a:rPr lang="en-GB" sz="1200" i="1" dirty="0"/>
              <a:t>Images For Storming Stage - Bing</a:t>
            </a:r>
            <a:r>
              <a:rPr lang="en-GB" sz="1200" dirty="0"/>
              <a:t>. [online] Available at: &lt;https://</a:t>
            </a:r>
            <a:r>
              <a:rPr lang="en-GB" sz="1200" dirty="0" err="1"/>
              <a:t>www.bing.com</a:t>
            </a:r>
            <a:r>
              <a:rPr lang="en-GB" sz="1200" dirty="0"/>
              <a:t>/images/</a:t>
            </a:r>
            <a:r>
              <a:rPr lang="en-GB" sz="1200" dirty="0" err="1"/>
              <a:t>search?view</a:t>
            </a:r>
            <a:r>
              <a:rPr lang="en-GB" sz="1200" dirty="0"/>
              <a:t>=detailV2&amp;id=83911DB231D24B79A3A9C3FEFB45B82CA0204BB8&amp;thid=OIP.mLifLJeAuSWrZJeFfPF7awHaFa&amp;mediaurl=http%3A%2F%2Fwww.solutionsiq.com%2Fimages%2FTuckmanStagesStorming.png&amp;exph=439&amp;expw=600&amp;q=</a:t>
            </a:r>
            <a:r>
              <a:rPr lang="en-GB" sz="1200" dirty="0" err="1"/>
              <a:t>images+for+storming+stage&amp;selectedindex</a:t>
            </a:r>
            <a:r>
              <a:rPr lang="en-GB" sz="1200" dirty="0"/>
              <a:t>=9&amp;ajaxhist=0&amp;vt=0&amp;eim=0,1,2,3,4,6,8,10&gt; [Accessed 30 April 2020].</a:t>
            </a:r>
          </a:p>
        </p:txBody>
      </p:sp>
    </p:spTree>
    <p:extLst>
      <p:ext uri="{BB962C8B-B14F-4D97-AF65-F5344CB8AC3E}">
        <p14:creationId xmlns:p14="http://schemas.microsoft.com/office/powerpoint/2010/main" val="263334549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{E00AAAE1-1102-644D-9990-908B2B951671}tf10001076</Template>
  <TotalTime>266</TotalTime>
  <Words>1845</Words>
  <Application>Microsoft Office PowerPoint</Application>
  <PresentationFormat>Widescreen</PresentationFormat>
  <Paragraphs>101</Paragraphs>
  <Slides>16</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Gothic</vt:lpstr>
      <vt:lpstr>Times New Roman</vt:lpstr>
      <vt:lpstr>Wingdings</vt:lpstr>
      <vt:lpstr>Wingdings 3</vt:lpstr>
      <vt:lpstr>Ion Boardroom</vt:lpstr>
      <vt:lpstr>Effective team working and    communication  (BMSW4002-LON)</vt:lpstr>
      <vt:lpstr>Group Information</vt:lpstr>
      <vt:lpstr>Table of contents </vt:lpstr>
      <vt:lpstr>Introduction to One Click Solutions</vt:lpstr>
      <vt:lpstr>Benefits of team work</vt:lpstr>
      <vt:lpstr>Encourages flexability</vt:lpstr>
      <vt:lpstr>Stages of Team development</vt:lpstr>
      <vt:lpstr>Forming And Storming Stages</vt:lpstr>
      <vt:lpstr>PowerPoint Presentation</vt:lpstr>
      <vt:lpstr>Managing conflict </vt:lpstr>
      <vt:lpstr>PowerPoint Presentation</vt:lpstr>
      <vt:lpstr>Successful team work and development</vt:lpstr>
      <vt:lpstr>PowerPoint Presentation</vt:lpstr>
      <vt:lpstr>Q &amp; A and 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(BMSW4002-LON)</dc:title>
  <dc:creator>Bipasha Tasnim</dc:creator>
  <cp:lastModifiedBy>Roxanne Ross-miranda (1910058)</cp:lastModifiedBy>
  <cp:revision>16</cp:revision>
  <dcterms:created xsi:type="dcterms:W3CDTF">2020-05-01T06:16:39Z</dcterms:created>
  <dcterms:modified xsi:type="dcterms:W3CDTF">2020-05-06T19:37:22Z</dcterms:modified>
</cp:coreProperties>
</file>