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44"/>
  </p:handoutMasterIdLst>
  <p:sldIdLst>
    <p:sldId id="256" r:id="rId5"/>
    <p:sldId id="264" r:id="rId6"/>
    <p:sldId id="266" r:id="rId7"/>
    <p:sldId id="273" r:id="rId8"/>
    <p:sldId id="283" r:id="rId9"/>
    <p:sldId id="285" r:id="rId10"/>
    <p:sldId id="287" r:id="rId11"/>
    <p:sldId id="290" r:id="rId12"/>
    <p:sldId id="286" r:id="rId13"/>
    <p:sldId id="265" r:id="rId14"/>
    <p:sldId id="269" r:id="rId15"/>
    <p:sldId id="270" r:id="rId16"/>
    <p:sldId id="271" r:id="rId17"/>
    <p:sldId id="272" r:id="rId18"/>
    <p:sldId id="267" r:id="rId19"/>
    <p:sldId id="291" r:id="rId20"/>
    <p:sldId id="293" r:id="rId21"/>
    <p:sldId id="294" r:id="rId22"/>
    <p:sldId id="295" r:id="rId23"/>
    <p:sldId id="296" r:id="rId24"/>
    <p:sldId id="282" r:id="rId25"/>
    <p:sldId id="289" r:id="rId26"/>
    <p:sldId id="259" r:id="rId27"/>
    <p:sldId id="274" r:id="rId28"/>
    <p:sldId id="297" r:id="rId29"/>
    <p:sldId id="275" r:id="rId30"/>
    <p:sldId id="298" r:id="rId31"/>
    <p:sldId id="299" r:id="rId32"/>
    <p:sldId id="258" r:id="rId33"/>
    <p:sldId id="260" r:id="rId34"/>
    <p:sldId id="300" r:id="rId35"/>
    <p:sldId id="301" r:id="rId36"/>
    <p:sldId id="261" r:id="rId37"/>
    <p:sldId id="302" r:id="rId38"/>
    <p:sldId id="292" r:id="rId39"/>
    <p:sldId id="263" r:id="rId40"/>
    <p:sldId id="303" r:id="rId41"/>
    <p:sldId id="276" r:id="rId42"/>
    <p:sldId id="304"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90B8E9-352A-4BB7-B58D-C09FB1640065}" v="2" dt="2024-01-15T14:33:40.0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p:cViewPr varScale="1">
        <p:scale>
          <a:sx n="114" d="100"/>
          <a:sy n="114" d="100"/>
        </p:scale>
        <p:origin x="414" y="114"/>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enkins (IEH)" userId="ae3a07d3-7c51-4381-b786-d01af3331fdb" providerId="ADAL" clId="{3790B8E9-352A-4BB7-B58D-C09FB1640065}"/>
    <pc:docChg chg="modSld">
      <pc:chgData name="Laura Jenkins (IEH)" userId="ae3a07d3-7c51-4381-b786-d01af3331fdb" providerId="ADAL" clId="{3790B8E9-352A-4BB7-B58D-C09FB1640065}" dt="2024-01-15T14:41:09.050" v="23" actId="207"/>
      <pc:docMkLst>
        <pc:docMk/>
      </pc:docMkLst>
      <pc:sldChg chg="modSp mod">
        <pc:chgData name="Laura Jenkins (IEH)" userId="ae3a07d3-7c51-4381-b786-d01af3331fdb" providerId="ADAL" clId="{3790B8E9-352A-4BB7-B58D-C09FB1640065}" dt="2024-01-15T14:32:57.315" v="4" actId="207"/>
        <pc:sldMkLst>
          <pc:docMk/>
          <pc:sldMk cId="2350080467" sldId="266"/>
        </pc:sldMkLst>
        <pc:graphicFrameChg chg="modGraphic">
          <ac:chgData name="Laura Jenkins (IEH)" userId="ae3a07d3-7c51-4381-b786-d01af3331fdb" providerId="ADAL" clId="{3790B8E9-352A-4BB7-B58D-C09FB1640065}" dt="2024-01-15T14:32:57.315" v="4" actId="207"/>
          <ac:graphicFrameMkLst>
            <pc:docMk/>
            <pc:sldMk cId="2350080467" sldId="266"/>
            <ac:graphicFrameMk id="13" creationId="{8A89DDE2-BA9B-A5F4-A239-C5FCF9046E78}"/>
          </ac:graphicFrameMkLst>
        </pc:graphicFrameChg>
      </pc:sldChg>
      <pc:sldChg chg="modSp mod">
        <pc:chgData name="Laura Jenkins (IEH)" userId="ae3a07d3-7c51-4381-b786-d01af3331fdb" providerId="ADAL" clId="{3790B8E9-352A-4BB7-B58D-C09FB1640065}" dt="2024-01-15T14:41:09.050" v="23" actId="207"/>
        <pc:sldMkLst>
          <pc:docMk/>
          <pc:sldMk cId="1105067651" sldId="275"/>
        </pc:sldMkLst>
        <pc:graphicFrameChg chg="modGraphic">
          <ac:chgData name="Laura Jenkins (IEH)" userId="ae3a07d3-7c51-4381-b786-d01af3331fdb" providerId="ADAL" clId="{3790B8E9-352A-4BB7-B58D-C09FB1640065}" dt="2024-01-15T14:41:09.050" v="23" actId="207"/>
          <ac:graphicFrameMkLst>
            <pc:docMk/>
            <pc:sldMk cId="1105067651" sldId="275"/>
            <ac:graphicFrameMk id="5" creationId="{5FBEE898-FF7D-ABB6-D8D0-DB16EBC14D32}"/>
          </ac:graphicFrameMkLst>
        </pc:graphicFrameChg>
      </pc:sldChg>
      <pc:sldChg chg="modSp mod">
        <pc:chgData name="Laura Jenkins (IEH)" userId="ae3a07d3-7c51-4381-b786-d01af3331fdb" providerId="ADAL" clId="{3790B8E9-352A-4BB7-B58D-C09FB1640065}" dt="2024-01-15T14:33:32.843" v="9" actId="207"/>
        <pc:sldMkLst>
          <pc:docMk/>
          <pc:sldMk cId="2236889892" sldId="283"/>
        </pc:sldMkLst>
        <pc:graphicFrameChg chg="modGraphic">
          <ac:chgData name="Laura Jenkins (IEH)" userId="ae3a07d3-7c51-4381-b786-d01af3331fdb" providerId="ADAL" clId="{3790B8E9-352A-4BB7-B58D-C09FB1640065}" dt="2024-01-15T14:33:32.843" v="9" actId="207"/>
          <ac:graphicFrameMkLst>
            <pc:docMk/>
            <pc:sldMk cId="2236889892" sldId="283"/>
            <ac:graphicFrameMk id="5" creationId="{298DF9BE-76AC-5FF5-1292-D589522BF50E}"/>
          </ac:graphicFrameMkLst>
        </pc:graphicFrameChg>
      </pc:sldChg>
      <pc:sldChg chg="modSp mod">
        <pc:chgData name="Laura Jenkins (IEH)" userId="ae3a07d3-7c51-4381-b786-d01af3331fdb" providerId="ADAL" clId="{3790B8E9-352A-4BB7-B58D-C09FB1640065}" dt="2024-01-15T14:33:47.552" v="16" actId="207"/>
        <pc:sldMkLst>
          <pc:docMk/>
          <pc:sldMk cId="2536637663" sldId="285"/>
        </pc:sldMkLst>
        <pc:graphicFrameChg chg="mod modGraphic">
          <ac:chgData name="Laura Jenkins (IEH)" userId="ae3a07d3-7c51-4381-b786-d01af3331fdb" providerId="ADAL" clId="{3790B8E9-352A-4BB7-B58D-C09FB1640065}" dt="2024-01-15T14:33:47.552" v="16" actId="207"/>
          <ac:graphicFrameMkLst>
            <pc:docMk/>
            <pc:sldMk cId="2536637663" sldId="285"/>
            <ac:graphicFrameMk id="6" creationId="{184F5EF4-770C-D29C-6216-FD8E9C7D275E}"/>
          </ac:graphicFrameMkLst>
        </pc:graphicFrameChg>
      </pc:sldChg>
      <pc:sldChg chg="modSp mod">
        <pc:chgData name="Laura Jenkins (IEH)" userId="ae3a07d3-7c51-4381-b786-d01af3331fdb" providerId="ADAL" clId="{3790B8E9-352A-4BB7-B58D-C09FB1640065}" dt="2024-01-15T14:33:53.322" v="18" actId="1076"/>
        <pc:sldMkLst>
          <pc:docMk/>
          <pc:sldMk cId="657445287" sldId="287"/>
        </pc:sldMkLst>
        <pc:picChg chg="mod">
          <ac:chgData name="Laura Jenkins (IEH)" userId="ae3a07d3-7c51-4381-b786-d01af3331fdb" providerId="ADAL" clId="{3790B8E9-352A-4BB7-B58D-C09FB1640065}" dt="2024-01-15T14:33:53.322" v="18" actId="1076"/>
          <ac:picMkLst>
            <pc:docMk/>
            <pc:sldMk cId="657445287" sldId="287"/>
            <ac:picMk id="2" creationId="{2F0ABE74-1DB2-49D4-9F5C-FB75540D63E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B9B0A9-8166-490F-9307-CBA8DFF0D01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D732C44-CCF7-4DDD-A1AB-FD894E6F35C4}">
      <dgm:prSet/>
      <dgm:spPr/>
      <dgm:t>
        <a:bodyPr/>
        <a:lstStyle/>
        <a:p>
          <a:r>
            <a:rPr lang="en-GB" baseline="0" dirty="0">
              <a:solidFill>
                <a:schemeClr val="tx1"/>
              </a:solidFill>
            </a:rPr>
            <a:t>The Minister for Health and Social Care asked the Bevan Commission to consider how Wales can make the most effective use of available resources to ensure high quality and consistent care across Wales.</a:t>
          </a:r>
          <a:endParaRPr lang="en-US" dirty="0">
            <a:solidFill>
              <a:schemeClr val="tx1"/>
            </a:solidFill>
          </a:endParaRPr>
        </a:p>
      </dgm:t>
    </dgm:pt>
    <dgm:pt modelId="{8FDDC213-869A-4A8E-81CD-B1BA939C117F}" type="parTrans" cxnId="{6495DE1D-3EA3-4ED8-AEB4-593A82B685C4}">
      <dgm:prSet/>
      <dgm:spPr/>
      <dgm:t>
        <a:bodyPr/>
        <a:lstStyle/>
        <a:p>
          <a:endParaRPr lang="en-US"/>
        </a:p>
      </dgm:t>
    </dgm:pt>
    <dgm:pt modelId="{E285F7FA-66B9-4A64-A126-0E7CA5DC5B5E}" type="sibTrans" cxnId="{6495DE1D-3EA3-4ED8-AEB4-593A82B685C4}">
      <dgm:prSet/>
      <dgm:spPr/>
      <dgm:t>
        <a:bodyPr/>
        <a:lstStyle/>
        <a:p>
          <a:endParaRPr lang="en-US"/>
        </a:p>
      </dgm:t>
    </dgm:pt>
    <dgm:pt modelId="{33FB1DCC-1EB6-4584-9575-842ECCC5B5F5}">
      <dgm:prSet/>
      <dgm:spPr/>
      <dgm:t>
        <a:bodyPr/>
        <a:lstStyle/>
        <a:p>
          <a:r>
            <a:rPr lang="en-GB" baseline="0" dirty="0">
              <a:solidFill>
                <a:schemeClr val="tx1"/>
              </a:solidFill>
            </a:rPr>
            <a:t>The Bevan Commission provides independent, authoritative advice on health and care to the Welsh Government and leaders in NHS Wales, the UK and beyond</a:t>
          </a:r>
          <a:endParaRPr lang="en-US" dirty="0">
            <a:solidFill>
              <a:schemeClr val="tx1"/>
            </a:solidFill>
          </a:endParaRPr>
        </a:p>
      </dgm:t>
    </dgm:pt>
    <dgm:pt modelId="{F6F57756-5178-4139-B5FF-A18887300D5B}" type="parTrans" cxnId="{8C9D751D-F90E-423F-B5BE-300B8A5A2226}">
      <dgm:prSet/>
      <dgm:spPr/>
      <dgm:t>
        <a:bodyPr/>
        <a:lstStyle/>
        <a:p>
          <a:endParaRPr lang="en-US"/>
        </a:p>
      </dgm:t>
    </dgm:pt>
    <dgm:pt modelId="{26A200A1-0EB2-46E6-B696-CA1A2C19F3F7}" type="sibTrans" cxnId="{8C9D751D-F90E-423F-B5BE-300B8A5A2226}">
      <dgm:prSet/>
      <dgm:spPr/>
      <dgm:t>
        <a:bodyPr/>
        <a:lstStyle/>
        <a:p>
          <a:endParaRPr lang="en-US"/>
        </a:p>
      </dgm:t>
    </dgm:pt>
    <dgm:pt modelId="{936EED05-778B-4E51-925A-A8D612D33523}">
      <dgm:prSet/>
      <dgm:spPr/>
      <dgm:t>
        <a:bodyPr/>
        <a:lstStyle/>
        <a:p>
          <a:r>
            <a:rPr lang="en-GB" baseline="0" dirty="0">
              <a:solidFill>
                <a:schemeClr val="tx1"/>
              </a:solidFill>
            </a:rPr>
            <a:t>In 2013, the Bevan Commission introduced the concept of Prudent Healthcare with the publication of ‘Simply Prudent Healthcare’</a:t>
          </a:r>
          <a:endParaRPr lang="en-US" dirty="0">
            <a:solidFill>
              <a:schemeClr val="tx1"/>
            </a:solidFill>
          </a:endParaRPr>
        </a:p>
      </dgm:t>
    </dgm:pt>
    <dgm:pt modelId="{91C15747-B7A1-440D-B120-39DDFEF2D7F2}" type="parTrans" cxnId="{EC37DF5B-6C65-49F6-953F-8EFA220B7CAA}">
      <dgm:prSet/>
      <dgm:spPr/>
      <dgm:t>
        <a:bodyPr/>
        <a:lstStyle/>
        <a:p>
          <a:endParaRPr lang="en-US"/>
        </a:p>
      </dgm:t>
    </dgm:pt>
    <dgm:pt modelId="{445F2C83-6245-4289-9E71-75FF2D88F2B1}" type="sibTrans" cxnId="{EC37DF5B-6C65-49F6-953F-8EFA220B7CAA}">
      <dgm:prSet/>
      <dgm:spPr/>
      <dgm:t>
        <a:bodyPr/>
        <a:lstStyle/>
        <a:p>
          <a:endParaRPr lang="en-US"/>
        </a:p>
      </dgm:t>
    </dgm:pt>
    <dgm:pt modelId="{DF279AEF-FABF-47E6-85B5-BCD3305151BF}">
      <dgm:prSet/>
      <dgm:spPr/>
      <dgm:t>
        <a:bodyPr/>
        <a:lstStyle/>
        <a:p>
          <a:r>
            <a:rPr lang="en-GB" baseline="0" dirty="0">
              <a:solidFill>
                <a:schemeClr val="tx1"/>
              </a:solidFill>
            </a:rPr>
            <a:t>The Commission launched the finalised Prudent Principles in January 2015. </a:t>
          </a:r>
          <a:endParaRPr lang="en-US" dirty="0">
            <a:solidFill>
              <a:schemeClr val="tx1"/>
            </a:solidFill>
          </a:endParaRPr>
        </a:p>
      </dgm:t>
    </dgm:pt>
    <dgm:pt modelId="{95153F15-BA05-4EF0-9FDE-5134A8E5E17E}" type="parTrans" cxnId="{C5D42433-7978-489D-94AD-FD31B4A49617}">
      <dgm:prSet/>
      <dgm:spPr/>
      <dgm:t>
        <a:bodyPr/>
        <a:lstStyle/>
        <a:p>
          <a:endParaRPr lang="en-US"/>
        </a:p>
      </dgm:t>
    </dgm:pt>
    <dgm:pt modelId="{AE9C9E22-906B-4BFE-B8E9-5C5658EBF779}" type="sibTrans" cxnId="{C5D42433-7978-489D-94AD-FD31B4A49617}">
      <dgm:prSet/>
      <dgm:spPr/>
      <dgm:t>
        <a:bodyPr/>
        <a:lstStyle/>
        <a:p>
          <a:endParaRPr lang="en-US"/>
        </a:p>
      </dgm:t>
    </dgm:pt>
    <dgm:pt modelId="{AFF3B51C-4E3E-4A14-A359-18F1FB763963}">
      <dgm:prSet/>
      <dgm:spPr/>
      <dgm:t>
        <a:bodyPr/>
        <a:lstStyle/>
        <a:p>
          <a:r>
            <a:rPr lang="en-GB" baseline="0" dirty="0">
              <a:solidFill>
                <a:schemeClr val="tx1"/>
              </a:solidFill>
            </a:rPr>
            <a:t>These were endorsed by the Minister for Health and Social Services at the Welsh NHS Confederation Conference</a:t>
          </a:r>
          <a:endParaRPr lang="en-US" dirty="0">
            <a:solidFill>
              <a:schemeClr val="tx1"/>
            </a:solidFill>
          </a:endParaRPr>
        </a:p>
      </dgm:t>
    </dgm:pt>
    <dgm:pt modelId="{0D8AC8F9-0FD7-4D02-AB8B-1C29D3ADAB0B}" type="parTrans" cxnId="{F04E0C5C-5CB2-462A-B3E7-5F07137730AB}">
      <dgm:prSet/>
      <dgm:spPr/>
      <dgm:t>
        <a:bodyPr/>
        <a:lstStyle/>
        <a:p>
          <a:endParaRPr lang="en-US"/>
        </a:p>
      </dgm:t>
    </dgm:pt>
    <dgm:pt modelId="{A4727F31-CCD4-4B1B-97AC-DFCB7B04618C}" type="sibTrans" cxnId="{F04E0C5C-5CB2-462A-B3E7-5F07137730AB}">
      <dgm:prSet/>
      <dgm:spPr/>
      <dgm:t>
        <a:bodyPr/>
        <a:lstStyle/>
        <a:p>
          <a:endParaRPr lang="en-US"/>
        </a:p>
      </dgm:t>
    </dgm:pt>
    <dgm:pt modelId="{57E96913-9618-4891-834C-EC20525DDDEA}" type="pres">
      <dgm:prSet presAssocID="{47B9B0A9-8166-490F-9307-CBA8DFF0D01F}" presName="linear" presStyleCnt="0">
        <dgm:presLayoutVars>
          <dgm:animLvl val="lvl"/>
          <dgm:resizeHandles val="exact"/>
        </dgm:presLayoutVars>
      </dgm:prSet>
      <dgm:spPr/>
    </dgm:pt>
    <dgm:pt modelId="{1DE0B41A-72F2-44D7-BBA5-26D231835DCA}" type="pres">
      <dgm:prSet presAssocID="{CD732C44-CCF7-4DDD-A1AB-FD894E6F35C4}" presName="parentText" presStyleLbl="node1" presStyleIdx="0" presStyleCnt="5">
        <dgm:presLayoutVars>
          <dgm:chMax val="0"/>
          <dgm:bulletEnabled val="1"/>
        </dgm:presLayoutVars>
      </dgm:prSet>
      <dgm:spPr/>
    </dgm:pt>
    <dgm:pt modelId="{237C5B57-852A-4BAA-9DF3-FFF1C2B16E4D}" type="pres">
      <dgm:prSet presAssocID="{E285F7FA-66B9-4A64-A126-0E7CA5DC5B5E}" presName="spacer" presStyleCnt="0"/>
      <dgm:spPr/>
    </dgm:pt>
    <dgm:pt modelId="{A817BE73-C9D1-401A-8AE2-A50273CD080E}" type="pres">
      <dgm:prSet presAssocID="{33FB1DCC-1EB6-4584-9575-842ECCC5B5F5}" presName="parentText" presStyleLbl="node1" presStyleIdx="1" presStyleCnt="5">
        <dgm:presLayoutVars>
          <dgm:chMax val="0"/>
          <dgm:bulletEnabled val="1"/>
        </dgm:presLayoutVars>
      </dgm:prSet>
      <dgm:spPr/>
    </dgm:pt>
    <dgm:pt modelId="{9EDB6575-5A91-4C08-92EA-721BD7CB61D3}" type="pres">
      <dgm:prSet presAssocID="{26A200A1-0EB2-46E6-B696-CA1A2C19F3F7}" presName="spacer" presStyleCnt="0"/>
      <dgm:spPr/>
    </dgm:pt>
    <dgm:pt modelId="{E38DF41D-C6C8-499A-89B2-00007282E34D}" type="pres">
      <dgm:prSet presAssocID="{936EED05-778B-4E51-925A-A8D612D33523}" presName="parentText" presStyleLbl="node1" presStyleIdx="2" presStyleCnt="5">
        <dgm:presLayoutVars>
          <dgm:chMax val="0"/>
          <dgm:bulletEnabled val="1"/>
        </dgm:presLayoutVars>
      </dgm:prSet>
      <dgm:spPr/>
    </dgm:pt>
    <dgm:pt modelId="{85FFCB9C-6B8E-4E03-A144-681FDC8A6901}" type="pres">
      <dgm:prSet presAssocID="{445F2C83-6245-4289-9E71-75FF2D88F2B1}" presName="spacer" presStyleCnt="0"/>
      <dgm:spPr/>
    </dgm:pt>
    <dgm:pt modelId="{C0245BAD-0CD3-4BF5-8B56-F88865A80330}" type="pres">
      <dgm:prSet presAssocID="{DF279AEF-FABF-47E6-85B5-BCD3305151BF}" presName="parentText" presStyleLbl="node1" presStyleIdx="3" presStyleCnt="5">
        <dgm:presLayoutVars>
          <dgm:chMax val="0"/>
          <dgm:bulletEnabled val="1"/>
        </dgm:presLayoutVars>
      </dgm:prSet>
      <dgm:spPr/>
    </dgm:pt>
    <dgm:pt modelId="{C15BEF0A-9B56-41C0-AB08-56DB5C8CCEF0}" type="pres">
      <dgm:prSet presAssocID="{AE9C9E22-906B-4BFE-B8E9-5C5658EBF779}" presName="spacer" presStyleCnt="0"/>
      <dgm:spPr/>
    </dgm:pt>
    <dgm:pt modelId="{E9A20ABA-E6A6-41D0-8E10-0F897E68240F}" type="pres">
      <dgm:prSet presAssocID="{AFF3B51C-4E3E-4A14-A359-18F1FB763963}" presName="parentText" presStyleLbl="node1" presStyleIdx="4" presStyleCnt="5">
        <dgm:presLayoutVars>
          <dgm:chMax val="0"/>
          <dgm:bulletEnabled val="1"/>
        </dgm:presLayoutVars>
      </dgm:prSet>
      <dgm:spPr/>
    </dgm:pt>
  </dgm:ptLst>
  <dgm:cxnLst>
    <dgm:cxn modelId="{DD92DB10-56A3-41C2-9066-16146FCADB98}" type="presOf" srcId="{47B9B0A9-8166-490F-9307-CBA8DFF0D01F}" destId="{57E96913-9618-4891-834C-EC20525DDDEA}" srcOrd="0" destOrd="0" presId="urn:microsoft.com/office/officeart/2005/8/layout/vList2"/>
    <dgm:cxn modelId="{8C9D751D-F90E-423F-B5BE-300B8A5A2226}" srcId="{47B9B0A9-8166-490F-9307-CBA8DFF0D01F}" destId="{33FB1DCC-1EB6-4584-9575-842ECCC5B5F5}" srcOrd="1" destOrd="0" parTransId="{F6F57756-5178-4139-B5FF-A18887300D5B}" sibTransId="{26A200A1-0EB2-46E6-B696-CA1A2C19F3F7}"/>
    <dgm:cxn modelId="{6495DE1D-3EA3-4ED8-AEB4-593A82B685C4}" srcId="{47B9B0A9-8166-490F-9307-CBA8DFF0D01F}" destId="{CD732C44-CCF7-4DDD-A1AB-FD894E6F35C4}" srcOrd="0" destOrd="0" parTransId="{8FDDC213-869A-4A8E-81CD-B1BA939C117F}" sibTransId="{E285F7FA-66B9-4A64-A126-0E7CA5DC5B5E}"/>
    <dgm:cxn modelId="{C5D42433-7978-489D-94AD-FD31B4A49617}" srcId="{47B9B0A9-8166-490F-9307-CBA8DFF0D01F}" destId="{DF279AEF-FABF-47E6-85B5-BCD3305151BF}" srcOrd="3" destOrd="0" parTransId="{95153F15-BA05-4EF0-9FDE-5134A8E5E17E}" sibTransId="{AE9C9E22-906B-4BFE-B8E9-5C5658EBF779}"/>
    <dgm:cxn modelId="{EC37DF5B-6C65-49F6-953F-8EFA220B7CAA}" srcId="{47B9B0A9-8166-490F-9307-CBA8DFF0D01F}" destId="{936EED05-778B-4E51-925A-A8D612D33523}" srcOrd="2" destOrd="0" parTransId="{91C15747-B7A1-440D-B120-39DDFEF2D7F2}" sibTransId="{445F2C83-6245-4289-9E71-75FF2D88F2B1}"/>
    <dgm:cxn modelId="{F04E0C5C-5CB2-462A-B3E7-5F07137730AB}" srcId="{47B9B0A9-8166-490F-9307-CBA8DFF0D01F}" destId="{AFF3B51C-4E3E-4A14-A359-18F1FB763963}" srcOrd="4" destOrd="0" parTransId="{0D8AC8F9-0FD7-4D02-AB8B-1C29D3ADAB0B}" sibTransId="{A4727F31-CCD4-4B1B-97AC-DFCB7B04618C}"/>
    <dgm:cxn modelId="{E0DCDA49-5B99-46B5-B7C9-FEB83119785A}" type="presOf" srcId="{936EED05-778B-4E51-925A-A8D612D33523}" destId="{E38DF41D-C6C8-499A-89B2-00007282E34D}" srcOrd="0" destOrd="0" presId="urn:microsoft.com/office/officeart/2005/8/layout/vList2"/>
    <dgm:cxn modelId="{8A07D27F-F73B-4D5E-AD1F-B0D4B51C3CFE}" type="presOf" srcId="{DF279AEF-FABF-47E6-85B5-BCD3305151BF}" destId="{C0245BAD-0CD3-4BF5-8B56-F88865A80330}" srcOrd="0" destOrd="0" presId="urn:microsoft.com/office/officeart/2005/8/layout/vList2"/>
    <dgm:cxn modelId="{38A1C788-57BC-4DAF-97D5-9C6D2550BEEE}" type="presOf" srcId="{33FB1DCC-1EB6-4584-9575-842ECCC5B5F5}" destId="{A817BE73-C9D1-401A-8AE2-A50273CD080E}" srcOrd="0" destOrd="0" presId="urn:microsoft.com/office/officeart/2005/8/layout/vList2"/>
    <dgm:cxn modelId="{8575CF8E-060E-4E36-94E0-C54B6CED7401}" type="presOf" srcId="{AFF3B51C-4E3E-4A14-A359-18F1FB763963}" destId="{E9A20ABA-E6A6-41D0-8E10-0F897E68240F}" srcOrd="0" destOrd="0" presId="urn:microsoft.com/office/officeart/2005/8/layout/vList2"/>
    <dgm:cxn modelId="{2FBB74F4-BB54-4E0C-B361-CEC317C9B745}" type="presOf" srcId="{CD732C44-CCF7-4DDD-A1AB-FD894E6F35C4}" destId="{1DE0B41A-72F2-44D7-BBA5-26D231835DCA}" srcOrd="0" destOrd="0" presId="urn:microsoft.com/office/officeart/2005/8/layout/vList2"/>
    <dgm:cxn modelId="{A7CF9FB0-8A98-45AD-948B-1D819D14B37A}" type="presParOf" srcId="{57E96913-9618-4891-834C-EC20525DDDEA}" destId="{1DE0B41A-72F2-44D7-BBA5-26D231835DCA}" srcOrd="0" destOrd="0" presId="urn:microsoft.com/office/officeart/2005/8/layout/vList2"/>
    <dgm:cxn modelId="{E8B82AEA-D861-431E-94FC-7C90EAF82D6D}" type="presParOf" srcId="{57E96913-9618-4891-834C-EC20525DDDEA}" destId="{237C5B57-852A-4BAA-9DF3-FFF1C2B16E4D}" srcOrd="1" destOrd="0" presId="urn:microsoft.com/office/officeart/2005/8/layout/vList2"/>
    <dgm:cxn modelId="{B8392A37-5671-4882-B13A-DC8B931376DA}" type="presParOf" srcId="{57E96913-9618-4891-834C-EC20525DDDEA}" destId="{A817BE73-C9D1-401A-8AE2-A50273CD080E}" srcOrd="2" destOrd="0" presId="urn:microsoft.com/office/officeart/2005/8/layout/vList2"/>
    <dgm:cxn modelId="{0479A87B-E6E6-412C-A6D8-36CC75255CCD}" type="presParOf" srcId="{57E96913-9618-4891-834C-EC20525DDDEA}" destId="{9EDB6575-5A91-4C08-92EA-721BD7CB61D3}" srcOrd="3" destOrd="0" presId="urn:microsoft.com/office/officeart/2005/8/layout/vList2"/>
    <dgm:cxn modelId="{F7F62E08-94DD-4594-9D34-1AEE3ACC5137}" type="presParOf" srcId="{57E96913-9618-4891-834C-EC20525DDDEA}" destId="{E38DF41D-C6C8-499A-89B2-00007282E34D}" srcOrd="4" destOrd="0" presId="urn:microsoft.com/office/officeart/2005/8/layout/vList2"/>
    <dgm:cxn modelId="{4422918E-077C-40FA-8BA6-BB329003098F}" type="presParOf" srcId="{57E96913-9618-4891-834C-EC20525DDDEA}" destId="{85FFCB9C-6B8E-4E03-A144-681FDC8A6901}" srcOrd="5" destOrd="0" presId="urn:microsoft.com/office/officeart/2005/8/layout/vList2"/>
    <dgm:cxn modelId="{11E9F2DB-963E-4948-A1E9-F7A2A646A2FE}" type="presParOf" srcId="{57E96913-9618-4891-834C-EC20525DDDEA}" destId="{C0245BAD-0CD3-4BF5-8B56-F88865A80330}" srcOrd="6" destOrd="0" presId="urn:microsoft.com/office/officeart/2005/8/layout/vList2"/>
    <dgm:cxn modelId="{E3E3A5A0-4D43-49DA-8781-841AE7FDE2B5}" type="presParOf" srcId="{57E96913-9618-4891-834C-EC20525DDDEA}" destId="{C15BEF0A-9B56-41C0-AB08-56DB5C8CCEF0}" srcOrd="7" destOrd="0" presId="urn:microsoft.com/office/officeart/2005/8/layout/vList2"/>
    <dgm:cxn modelId="{09B3DC1E-6CD3-47C4-B7EF-3341E99FD7DC}" type="presParOf" srcId="{57E96913-9618-4891-834C-EC20525DDDEA}" destId="{E9A20ABA-E6A6-41D0-8E10-0F897E68240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371DEF-6B43-448F-8C86-81FF54502714}" type="doc">
      <dgm:prSet loTypeId="urn:microsoft.com/office/officeart/2005/8/layout/default" loCatId="list" qsTypeId="urn:microsoft.com/office/officeart/2005/8/quickstyle/simple2" qsCatId="simple" csTypeId="urn:microsoft.com/office/officeart/2005/8/colors/colorful5" csCatId="colorful"/>
      <dgm:spPr/>
      <dgm:t>
        <a:bodyPr/>
        <a:lstStyle/>
        <a:p>
          <a:endParaRPr lang="en-US"/>
        </a:p>
      </dgm:t>
    </dgm:pt>
    <dgm:pt modelId="{AAC16E7F-9D10-41A3-9F0A-DEC598E16A4E}">
      <dgm:prSet/>
      <dgm:spPr/>
      <dgm:t>
        <a:bodyPr/>
        <a:lstStyle/>
        <a:p>
          <a:r>
            <a:rPr lang="en-GB" dirty="0">
              <a:solidFill>
                <a:schemeClr val="tx1"/>
              </a:solidFill>
            </a:rPr>
            <a:t>Greater emphasis on preventing illness</a:t>
          </a:r>
          <a:endParaRPr lang="en-US" dirty="0">
            <a:solidFill>
              <a:schemeClr val="tx1"/>
            </a:solidFill>
          </a:endParaRPr>
        </a:p>
      </dgm:t>
    </dgm:pt>
    <dgm:pt modelId="{5B55D5C0-C43B-46B6-8073-4E1AB2B945E9}" type="parTrans" cxnId="{DA269A5B-D047-486C-AE13-00466A2F1031}">
      <dgm:prSet/>
      <dgm:spPr/>
      <dgm:t>
        <a:bodyPr/>
        <a:lstStyle/>
        <a:p>
          <a:endParaRPr lang="en-US"/>
        </a:p>
      </dgm:t>
    </dgm:pt>
    <dgm:pt modelId="{F2C5A231-E0F8-4AEF-9171-8ACCDD25B460}" type="sibTrans" cxnId="{DA269A5B-D047-486C-AE13-00466A2F1031}">
      <dgm:prSet/>
      <dgm:spPr/>
      <dgm:t>
        <a:bodyPr/>
        <a:lstStyle/>
        <a:p>
          <a:endParaRPr lang="en-US"/>
        </a:p>
      </dgm:t>
    </dgm:pt>
    <dgm:pt modelId="{6DACB547-B3C2-4CDF-A06B-D2E142CBE20F}">
      <dgm:prSet/>
      <dgm:spPr/>
      <dgm:t>
        <a:bodyPr/>
        <a:lstStyle/>
        <a:p>
          <a:r>
            <a:rPr lang="en-GB" dirty="0">
              <a:solidFill>
                <a:schemeClr val="tx1"/>
              </a:solidFill>
            </a:rPr>
            <a:t>Supporting people to manage their own health and wellbeing</a:t>
          </a:r>
          <a:endParaRPr lang="en-US" dirty="0">
            <a:solidFill>
              <a:schemeClr val="tx1"/>
            </a:solidFill>
          </a:endParaRPr>
        </a:p>
      </dgm:t>
    </dgm:pt>
    <dgm:pt modelId="{1CB469A9-A3A8-4E0B-B43E-E4682541F0B2}" type="parTrans" cxnId="{0CD90DB1-A939-424F-9ADB-69A1C6EADE18}">
      <dgm:prSet/>
      <dgm:spPr/>
      <dgm:t>
        <a:bodyPr/>
        <a:lstStyle/>
        <a:p>
          <a:endParaRPr lang="en-US"/>
        </a:p>
      </dgm:t>
    </dgm:pt>
    <dgm:pt modelId="{349997EC-4E77-41C6-84BE-9E0BA2CCB704}" type="sibTrans" cxnId="{0CD90DB1-A939-424F-9ADB-69A1C6EADE18}">
      <dgm:prSet/>
      <dgm:spPr/>
      <dgm:t>
        <a:bodyPr/>
        <a:lstStyle/>
        <a:p>
          <a:endParaRPr lang="en-US"/>
        </a:p>
      </dgm:t>
    </dgm:pt>
    <dgm:pt modelId="{58D05D81-7298-4AD6-8A26-1205B65FA596}">
      <dgm:prSet/>
      <dgm:spPr/>
      <dgm:t>
        <a:bodyPr/>
        <a:lstStyle/>
        <a:p>
          <a:r>
            <a:rPr lang="en-GB" dirty="0">
              <a:solidFill>
                <a:schemeClr val="tx1"/>
              </a:solidFill>
            </a:rPr>
            <a:t>Enabling people to live independently for as long as they can</a:t>
          </a:r>
          <a:endParaRPr lang="en-US" dirty="0">
            <a:solidFill>
              <a:schemeClr val="tx1"/>
            </a:solidFill>
          </a:endParaRPr>
        </a:p>
      </dgm:t>
    </dgm:pt>
    <dgm:pt modelId="{6BD3B9F2-E56A-400A-9341-68B63A2727E1}" type="parTrans" cxnId="{7E13380D-8821-4D33-AF42-4EE520433172}">
      <dgm:prSet/>
      <dgm:spPr/>
      <dgm:t>
        <a:bodyPr/>
        <a:lstStyle/>
        <a:p>
          <a:endParaRPr lang="en-US"/>
        </a:p>
      </dgm:t>
    </dgm:pt>
    <dgm:pt modelId="{44915005-04D0-4672-8E50-E5D3779C00FF}" type="sibTrans" cxnId="{7E13380D-8821-4D33-AF42-4EE520433172}">
      <dgm:prSet/>
      <dgm:spPr/>
      <dgm:t>
        <a:bodyPr/>
        <a:lstStyle/>
        <a:p>
          <a:endParaRPr lang="en-US"/>
        </a:p>
      </dgm:t>
    </dgm:pt>
    <dgm:pt modelId="{BF5A00C7-9701-414D-8E1E-C3C0A3425990}">
      <dgm:prSet/>
      <dgm:spPr/>
      <dgm:t>
        <a:bodyPr/>
        <a:lstStyle/>
        <a:p>
          <a:r>
            <a:rPr lang="en-GB" dirty="0">
              <a:solidFill>
                <a:schemeClr val="tx1"/>
              </a:solidFill>
            </a:rPr>
            <a:t>This will be supported by new technologies and by integrated health and social care services </a:t>
          </a:r>
          <a:endParaRPr lang="en-US" dirty="0">
            <a:solidFill>
              <a:schemeClr val="tx1"/>
            </a:solidFill>
          </a:endParaRPr>
        </a:p>
      </dgm:t>
    </dgm:pt>
    <dgm:pt modelId="{48B10D76-6ED6-443C-B2B5-9A1F251597EE}" type="parTrans" cxnId="{7EC4F7C4-068A-4631-A767-1FD1407ADCEC}">
      <dgm:prSet/>
      <dgm:spPr/>
      <dgm:t>
        <a:bodyPr/>
        <a:lstStyle/>
        <a:p>
          <a:endParaRPr lang="en-US"/>
        </a:p>
      </dgm:t>
    </dgm:pt>
    <dgm:pt modelId="{87AC41C3-E99D-4179-BD81-FC842A3A80DC}" type="sibTrans" cxnId="{7EC4F7C4-068A-4631-A767-1FD1407ADCEC}">
      <dgm:prSet/>
      <dgm:spPr/>
      <dgm:t>
        <a:bodyPr/>
        <a:lstStyle/>
        <a:p>
          <a:endParaRPr lang="en-US"/>
        </a:p>
      </dgm:t>
    </dgm:pt>
    <dgm:pt modelId="{6391BA16-6D98-426F-A2C0-0EAE60BCC884}">
      <dgm:prSet/>
      <dgm:spPr/>
      <dgm:t>
        <a:bodyPr/>
        <a:lstStyle/>
        <a:p>
          <a:r>
            <a:rPr lang="en-GB" dirty="0">
              <a:solidFill>
                <a:schemeClr val="tx1"/>
              </a:solidFill>
            </a:rPr>
            <a:t>These will be delivered closer to home</a:t>
          </a:r>
          <a:endParaRPr lang="en-US" dirty="0">
            <a:solidFill>
              <a:schemeClr val="tx1"/>
            </a:solidFill>
          </a:endParaRPr>
        </a:p>
      </dgm:t>
    </dgm:pt>
    <dgm:pt modelId="{06A9837C-66C0-4E25-B02D-24E78D4AA42F}" type="parTrans" cxnId="{088F6FC6-57C3-4051-B41A-ABA245D67074}">
      <dgm:prSet/>
      <dgm:spPr/>
      <dgm:t>
        <a:bodyPr/>
        <a:lstStyle/>
        <a:p>
          <a:endParaRPr lang="en-US"/>
        </a:p>
      </dgm:t>
    </dgm:pt>
    <dgm:pt modelId="{9B523638-E157-4468-B607-8011D09E39DB}" type="sibTrans" cxnId="{088F6FC6-57C3-4051-B41A-ABA245D67074}">
      <dgm:prSet/>
      <dgm:spPr/>
      <dgm:t>
        <a:bodyPr/>
        <a:lstStyle/>
        <a:p>
          <a:endParaRPr lang="en-US"/>
        </a:p>
      </dgm:t>
    </dgm:pt>
    <dgm:pt modelId="{C44D39CC-430C-4120-ACE2-49FBEB99DC73}" type="pres">
      <dgm:prSet presAssocID="{6F371DEF-6B43-448F-8C86-81FF54502714}" presName="diagram" presStyleCnt="0">
        <dgm:presLayoutVars>
          <dgm:dir/>
          <dgm:resizeHandles val="exact"/>
        </dgm:presLayoutVars>
      </dgm:prSet>
      <dgm:spPr/>
    </dgm:pt>
    <dgm:pt modelId="{ECF13226-A991-486A-9FC8-C8DB3A90D73E}" type="pres">
      <dgm:prSet presAssocID="{AAC16E7F-9D10-41A3-9F0A-DEC598E16A4E}" presName="node" presStyleLbl="node1" presStyleIdx="0" presStyleCnt="5">
        <dgm:presLayoutVars>
          <dgm:bulletEnabled val="1"/>
        </dgm:presLayoutVars>
      </dgm:prSet>
      <dgm:spPr/>
    </dgm:pt>
    <dgm:pt modelId="{2F1DCBB5-196C-4CE7-8069-8E04E28B98F0}" type="pres">
      <dgm:prSet presAssocID="{F2C5A231-E0F8-4AEF-9171-8ACCDD25B460}" presName="sibTrans" presStyleCnt="0"/>
      <dgm:spPr/>
    </dgm:pt>
    <dgm:pt modelId="{2623F5CD-0FC5-4BD1-AE87-4DA06BD26E3E}" type="pres">
      <dgm:prSet presAssocID="{6DACB547-B3C2-4CDF-A06B-D2E142CBE20F}" presName="node" presStyleLbl="node1" presStyleIdx="1" presStyleCnt="5">
        <dgm:presLayoutVars>
          <dgm:bulletEnabled val="1"/>
        </dgm:presLayoutVars>
      </dgm:prSet>
      <dgm:spPr/>
    </dgm:pt>
    <dgm:pt modelId="{1208401F-F790-4A50-ABE3-D4842872E5EF}" type="pres">
      <dgm:prSet presAssocID="{349997EC-4E77-41C6-84BE-9E0BA2CCB704}" presName="sibTrans" presStyleCnt="0"/>
      <dgm:spPr/>
    </dgm:pt>
    <dgm:pt modelId="{2EA033CE-E6E5-4A29-B5C0-BD99CF6899B3}" type="pres">
      <dgm:prSet presAssocID="{58D05D81-7298-4AD6-8A26-1205B65FA596}" presName="node" presStyleLbl="node1" presStyleIdx="2" presStyleCnt="5">
        <dgm:presLayoutVars>
          <dgm:bulletEnabled val="1"/>
        </dgm:presLayoutVars>
      </dgm:prSet>
      <dgm:spPr/>
    </dgm:pt>
    <dgm:pt modelId="{92922C3F-EB98-4630-94DA-2EF3ED74F83F}" type="pres">
      <dgm:prSet presAssocID="{44915005-04D0-4672-8E50-E5D3779C00FF}" presName="sibTrans" presStyleCnt="0"/>
      <dgm:spPr/>
    </dgm:pt>
    <dgm:pt modelId="{A6191D68-E234-4F88-BA96-95C19085C43E}" type="pres">
      <dgm:prSet presAssocID="{BF5A00C7-9701-414D-8E1E-C3C0A3425990}" presName="node" presStyleLbl="node1" presStyleIdx="3" presStyleCnt="5">
        <dgm:presLayoutVars>
          <dgm:bulletEnabled val="1"/>
        </dgm:presLayoutVars>
      </dgm:prSet>
      <dgm:spPr/>
    </dgm:pt>
    <dgm:pt modelId="{BE87E01E-D727-4E12-BF56-A90F1BBCF325}" type="pres">
      <dgm:prSet presAssocID="{87AC41C3-E99D-4179-BD81-FC842A3A80DC}" presName="sibTrans" presStyleCnt="0"/>
      <dgm:spPr/>
    </dgm:pt>
    <dgm:pt modelId="{A697571B-BD49-40B3-947C-948951664CC6}" type="pres">
      <dgm:prSet presAssocID="{6391BA16-6D98-426F-A2C0-0EAE60BCC884}" presName="node" presStyleLbl="node1" presStyleIdx="4" presStyleCnt="5">
        <dgm:presLayoutVars>
          <dgm:bulletEnabled val="1"/>
        </dgm:presLayoutVars>
      </dgm:prSet>
      <dgm:spPr/>
    </dgm:pt>
  </dgm:ptLst>
  <dgm:cxnLst>
    <dgm:cxn modelId="{7E13380D-8821-4D33-AF42-4EE520433172}" srcId="{6F371DEF-6B43-448F-8C86-81FF54502714}" destId="{58D05D81-7298-4AD6-8A26-1205B65FA596}" srcOrd="2" destOrd="0" parTransId="{6BD3B9F2-E56A-400A-9341-68B63A2727E1}" sibTransId="{44915005-04D0-4672-8E50-E5D3779C00FF}"/>
    <dgm:cxn modelId="{6A58EB15-9FA0-4979-B981-C183E085E4D0}" type="presOf" srcId="{AAC16E7F-9D10-41A3-9F0A-DEC598E16A4E}" destId="{ECF13226-A991-486A-9FC8-C8DB3A90D73E}" srcOrd="0" destOrd="0" presId="urn:microsoft.com/office/officeart/2005/8/layout/default"/>
    <dgm:cxn modelId="{D7BA4429-ACA8-4DC7-B362-29D6036201F6}" type="presOf" srcId="{58D05D81-7298-4AD6-8A26-1205B65FA596}" destId="{2EA033CE-E6E5-4A29-B5C0-BD99CF6899B3}" srcOrd="0" destOrd="0" presId="urn:microsoft.com/office/officeart/2005/8/layout/default"/>
    <dgm:cxn modelId="{6E229734-3896-4DB3-9A8A-0504B81F0B34}" type="presOf" srcId="{6DACB547-B3C2-4CDF-A06B-D2E142CBE20F}" destId="{2623F5CD-0FC5-4BD1-AE87-4DA06BD26E3E}" srcOrd="0" destOrd="0" presId="urn:microsoft.com/office/officeart/2005/8/layout/default"/>
    <dgm:cxn modelId="{DA269A5B-D047-486C-AE13-00466A2F1031}" srcId="{6F371DEF-6B43-448F-8C86-81FF54502714}" destId="{AAC16E7F-9D10-41A3-9F0A-DEC598E16A4E}" srcOrd="0" destOrd="0" parTransId="{5B55D5C0-C43B-46B6-8073-4E1AB2B945E9}" sibTransId="{F2C5A231-E0F8-4AEF-9171-8ACCDD25B460}"/>
    <dgm:cxn modelId="{291DAA43-8FB6-4008-8414-FA82780DE7BB}" type="presOf" srcId="{6F371DEF-6B43-448F-8C86-81FF54502714}" destId="{C44D39CC-430C-4120-ACE2-49FBEB99DC73}" srcOrd="0" destOrd="0" presId="urn:microsoft.com/office/officeart/2005/8/layout/default"/>
    <dgm:cxn modelId="{B507FD84-0BD9-4BFE-A3FA-0A01319CD676}" type="presOf" srcId="{BF5A00C7-9701-414D-8E1E-C3C0A3425990}" destId="{A6191D68-E234-4F88-BA96-95C19085C43E}" srcOrd="0" destOrd="0" presId="urn:microsoft.com/office/officeart/2005/8/layout/default"/>
    <dgm:cxn modelId="{0CD90DB1-A939-424F-9ADB-69A1C6EADE18}" srcId="{6F371DEF-6B43-448F-8C86-81FF54502714}" destId="{6DACB547-B3C2-4CDF-A06B-D2E142CBE20F}" srcOrd="1" destOrd="0" parTransId="{1CB469A9-A3A8-4E0B-B43E-E4682541F0B2}" sibTransId="{349997EC-4E77-41C6-84BE-9E0BA2CCB704}"/>
    <dgm:cxn modelId="{F78BB3BB-28F1-4CE4-97B2-A7B5ADDDD860}" type="presOf" srcId="{6391BA16-6D98-426F-A2C0-0EAE60BCC884}" destId="{A697571B-BD49-40B3-947C-948951664CC6}" srcOrd="0" destOrd="0" presId="urn:microsoft.com/office/officeart/2005/8/layout/default"/>
    <dgm:cxn modelId="{7EC4F7C4-068A-4631-A767-1FD1407ADCEC}" srcId="{6F371DEF-6B43-448F-8C86-81FF54502714}" destId="{BF5A00C7-9701-414D-8E1E-C3C0A3425990}" srcOrd="3" destOrd="0" parTransId="{48B10D76-6ED6-443C-B2B5-9A1F251597EE}" sibTransId="{87AC41C3-E99D-4179-BD81-FC842A3A80DC}"/>
    <dgm:cxn modelId="{088F6FC6-57C3-4051-B41A-ABA245D67074}" srcId="{6F371DEF-6B43-448F-8C86-81FF54502714}" destId="{6391BA16-6D98-426F-A2C0-0EAE60BCC884}" srcOrd="4" destOrd="0" parTransId="{06A9837C-66C0-4E25-B02D-24E78D4AA42F}" sibTransId="{9B523638-E157-4468-B607-8011D09E39DB}"/>
    <dgm:cxn modelId="{D4E8414A-7F8A-4AAA-9EB5-1B5608738C05}" type="presParOf" srcId="{C44D39CC-430C-4120-ACE2-49FBEB99DC73}" destId="{ECF13226-A991-486A-9FC8-C8DB3A90D73E}" srcOrd="0" destOrd="0" presId="urn:microsoft.com/office/officeart/2005/8/layout/default"/>
    <dgm:cxn modelId="{60847F1D-0AF4-4555-A1F5-BC2AB5A76918}" type="presParOf" srcId="{C44D39CC-430C-4120-ACE2-49FBEB99DC73}" destId="{2F1DCBB5-196C-4CE7-8069-8E04E28B98F0}" srcOrd="1" destOrd="0" presId="urn:microsoft.com/office/officeart/2005/8/layout/default"/>
    <dgm:cxn modelId="{AC4C6A03-B628-4656-AC88-0F44FC5F588C}" type="presParOf" srcId="{C44D39CC-430C-4120-ACE2-49FBEB99DC73}" destId="{2623F5CD-0FC5-4BD1-AE87-4DA06BD26E3E}" srcOrd="2" destOrd="0" presId="urn:microsoft.com/office/officeart/2005/8/layout/default"/>
    <dgm:cxn modelId="{6FE1A97D-8542-4EEB-B6B8-1712A8A9D515}" type="presParOf" srcId="{C44D39CC-430C-4120-ACE2-49FBEB99DC73}" destId="{1208401F-F790-4A50-ABE3-D4842872E5EF}" srcOrd="3" destOrd="0" presId="urn:microsoft.com/office/officeart/2005/8/layout/default"/>
    <dgm:cxn modelId="{4EF942EE-5654-4A1A-9C5F-C5D960F7A360}" type="presParOf" srcId="{C44D39CC-430C-4120-ACE2-49FBEB99DC73}" destId="{2EA033CE-E6E5-4A29-B5C0-BD99CF6899B3}" srcOrd="4" destOrd="0" presId="urn:microsoft.com/office/officeart/2005/8/layout/default"/>
    <dgm:cxn modelId="{D4867DC1-C0BE-4AE0-850E-EAD9C2A836DE}" type="presParOf" srcId="{C44D39CC-430C-4120-ACE2-49FBEB99DC73}" destId="{92922C3F-EB98-4630-94DA-2EF3ED74F83F}" srcOrd="5" destOrd="0" presId="urn:microsoft.com/office/officeart/2005/8/layout/default"/>
    <dgm:cxn modelId="{97D58911-AB4F-450F-8450-E180F39C3D14}" type="presParOf" srcId="{C44D39CC-430C-4120-ACE2-49FBEB99DC73}" destId="{A6191D68-E234-4F88-BA96-95C19085C43E}" srcOrd="6" destOrd="0" presId="urn:microsoft.com/office/officeart/2005/8/layout/default"/>
    <dgm:cxn modelId="{95326872-CAE0-4A87-BBB1-3B659441B44E}" type="presParOf" srcId="{C44D39CC-430C-4120-ACE2-49FBEB99DC73}" destId="{BE87E01E-D727-4E12-BF56-A90F1BBCF325}" srcOrd="7" destOrd="0" presId="urn:microsoft.com/office/officeart/2005/8/layout/default"/>
    <dgm:cxn modelId="{15ED5CC2-B814-448F-9857-9923683221DF}" type="presParOf" srcId="{C44D39CC-430C-4120-ACE2-49FBEB99DC73}" destId="{A697571B-BD49-40B3-947C-948951664CC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ECDE11-A0C2-409A-B4DF-872C24DB06A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CCBB544-D674-4DA6-B5D3-D3C5A04AFAC6}">
      <dgm:prSet/>
      <dgm:spPr/>
      <dgm:t>
        <a:bodyPr/>
        <a:lstStyle/>
        <a:p>
          <a:r>
            <a:rPr lang="en-GB" dirty="0">
              <a:solidFill>
                <a:schemeClr val="tx1"/>
              </a:solidFill>
            </a:rPr>
            <a:t>Putting quality and safety above all else – always providing high value evidence-based care for our patients.</a:t>
          </a:r>
          <a:endParaRPr lang="en-US" dirty="0">
            <a:solidFill>
              <a:schemeClr val="tx1"/>
            </a:solidFill>
          </a:endParaRPr>
        </a:p>
      </dgm:t>
    </dgm:pt>
    <dgm:pt modelId="{AD5A8F76-EB9E-4F19-859F-29688A37C56C}" type="parTrans" cxnId="{20D5A4D3-C04D-4EBB-AE76-686F89041ECC}">
      <dgm:prSet/>
      <dgm:spPr/>
      <dgm:t>
        <a:bodyPr/>
        <a:lstStyle/>
        <a:p>
          <a:endParaRPr lang="en-US"/>
        </a:p>
      </dgm:t>
    </dgm:pt>
    <dgm:pt modelId="{8C95F143-2A78-4BF2-B064-48F6EBC34C0B}" type="sibTrans" cxnId="{20D5A4D3-C04D-4EBB-AE76-686F89041ECC}">
      <dgm:prSet/>
      <dgm:spPr/>
      <dgm:t>
        <a:bodyPr/>
        <a:lstStyle/>
        <a:p>
          <a:endParaRPr lang="en-US"/>
        </a:p>
      </dgm:t>
    </dgm:pt>
    <dgm:pt modelId="{8955AC23-2E19-439A-9F46-706E8F9A5B40}">
      <dgm:prSet/>
      <dgm:spPr/>
      <dgm:t>
        <a:bodyPr/>
        <a:lstStyle/>
        <a:p>
          <a:r>
            <a:rPr lang="en-GB" dirty="0">
              <a:solidFill>
                <a:schemeClr val="tx1"/>
              </a:solidFill>
            </a:rPr>
            <a:t>Integrating improvement into everyday working and eliminating harm, variation and waste.</a:t>
          </a:r>
          <a:endParaRPr lang="en-US" dirty="0">
            <a:solidFill>
              <a:schemeClr val="tx1"/>
            </a:solidFill>
          </a:endParaRPr>
        </a:p>
      </dgm:t>
    </dgm:pt>
    <dgm:pt modelId="{9502E3C7-5253-482A-8E91-3FEC97A82C41}" type="parTrans" cxnId="{B0D85C0B-CA8B-48C3-8459-FD96263229C5}">
      <dgm:prSet/>
      <dgm:spPr/>
      <dgm:t>
        <a:bodyPr/>
        <a:lstStyle/>
        <a:p>
          <a:endParaRPr lang="en-US"/>
        </a:p>
      </dgm:t>
    </dgm:pt>
    <dgm:pt modelId="{D275D22D-2BA4-4D0E-B7B4-75AAB37FFA9F}" type="sibTrans" cxnId="{B0D85C0B-CA8B-48C3-8459-FD96263229C5}">
      <dgm:prSet/>
      <dgm:spPr/>
      <dgm:t>
        <a:bodyPr/>
        <a:lstStyle/>
        <a:p>
          <a:endParaRPr lang="en-US"/>
        </a:p>
      </dgm:t>
    </dgm:pt>
    <dgm:pt modelId="{92832F02-00D9-45E5-AAC6-A82FFDDC48AB}">
      <dgm:prSet/>
      <dgm:spPr/>
      <dgm:t>
        <a:bodyPr/>
        <a:lstStyle/>
        <a:p>
          <a:r>
            <a:rPr lang="en-GB" dirty="0">
              <a:solidFill>
                <a:schemeClr val="tx1"/>
              </a:solidFill>
            </a:rPr>
            <a:t>Focusing on prevention, health improvement and inequality as key to sustainable development, wellness and wellbeing for future generations of the people of Wales.</a:t>
          </a:r>
          <a:endParaRPr lang="en-US" dirty="0">
            <a:solidFill>
              <a:schemeClr val="tx1"/>
            </a:solidFill>
          </a:endParaRPr>
        </a:p>
      </dgm:t>
    </dgm:pt>
    <dgm:pt modelId="{BA74E5D5-D44C-4CE5-B11D-2F344635A711}" type="parTrans" cxnId="{A06A1C83-EF83-4388-B11A-006553E2175E}">
      <dgm:prSet/>
      <dgm:spPr/>
      <dgm:t>
        <a:bodyPr/>
        <a:lstStyle/>
        <a:p>
          <a:endParaRPr lang="en-US"/>
        </a:p>
      </dgm:t>
    </dgm:pt>
    <dgm:pt modelId="{445AC311-06A3-4C8B-97B0-003FE52A75A7}" type="sibTrans" cxnId="{A06A1C83-EF83-4388-B11A-006553E2175E}">
      <dgm:prSet/>
      <dgm:spPr/>
      <dgm:t>
        <a:bodyPr/>
        <a:lstStyle/>
        <a:p>
          <a:endParaRPr lang="en-US"/>
        </a:p>
      </dgm:t>
    </dgm:pt>
    <dgm:pt modelId="{F7B59D03-3BA5-444D-8C32-49C22DD77400}">
      <dgm:prSet/>
      <dgm:spPr/>
      <dgm:t>
        <a:bodyPr/>
        <a:lstStyle/>
        <a:p>
          <a:r>
            <a:rPr lang="en-GB" dirty="0">
              <a:solidFill>
                <a:schemeClr val="tx1"/>
              </a:solidFill>
            </a:rPr>
            <a:t>Working in true partnerships with partners and organisations and with our staff.</a:t>
          </a:r>
          <a:endParaRPr lang="en-US" dirty="0">
            <a:solidFill>
              <a:schemeClr val="tx1"/>
            </a:solidFill>
          </a:endParaRPr>
        </a:p>
      </dgm:t>
    </dgm:pt>
    <dgm:pt modelId="{A761402F-E1BB-4567-9B08-F403A26081BF}" type="parTrans" cxnId="{A0F2656B-B7A8-4E01-9259-6FDC684887FB}">
      <dgm:prSet/>
      <dgm:spPr/>
      <dgm:t>
        <a:bodyPr/>
        <a:lstStyle/>
        <a:p>
          <a:endParaRPr lang="en-US"/>
        </a:p>
      </dgm:t>
    </dgm:pt>
    <dgm:pt modelId="{CA31A987-94C0-4AC3-AF3E-E4C518B6924F}" type="sibTrans" cxnId="{A0F2656B-B7A8-4E01-9259-6FDC684887FB}">
      <dgm:prSet/>
      <dgm:spPr/>
      <dgm:t>
        <a:bodyPr/>
        <a:lstStyle/>
        <a:p>
          <a:endParaRPr lang="en-US"/>
        </a:p>
      </dgm:t>
    </dgm:pt>
    <dgm:pt modelId="{E09989B2-EEAC-4D17-8D11-FF33A40D0B34}">
      <dgm:prSet/>
      <dgm:spPr/>
      <dgm:t>
        <a:bodyPr/>
        <a:lstStyle/>
        <a:p>
          <a:r>
            <a:rPr lang="en-GB" dirty="0">
              <a:solidFill>
                <a:schemeClr val="tx1"/>
              </a:solidFill>
            </a:rPr>
            <a:t>Investing in our staff through training and development, enabling them to influence decisions and providing them with the tools, systems and environment to work safely and effectively</a:t>
          </a:r>
          <a:endParaRPr lang="en-US" dirty="0">
            <a:solidFill>
              <a:schemeClr val="tx1"/>
            </a:solidFill>
          </a:endParaRPr>
        </a:p>
      </dgm:t>
    </dgm:pt>
    <dgm:pt modelId="{0FDE21D6-AB01-4850-B1D1-1DD4E14A8CD1}" type="parTrans" cxnId="{8BEECAB2-8D2F-4049-948D-5E23B70F6ADB}">
      <dgm:prSet/>
      <dgm:spPr/>
      <dgm:t>
        <a:bodyPr/>
        <a:lstStyle/>
        <a:p>
          <a:endParaRPr lang="en-US"/>
        </a:p>
      </dgm:t>
    </dgm:pt>
    <dgm:pt modelId="{8759092E-3D78-4088-803D-3D2D5907B7A3}" type="sibTrans" cxnId="{8BEECAB2-8D2F-4049-948D-5E23B70F6ADB}">
      <dgm:prSet/>
      <dgm:spPr/>
      <dgm:t>
        <a:bodyPr/>
        <a:lstStyle/>
        <a:p>
          <a:endParaRPr lang="en-US"/>
        </a:p>
      </dgm:t>
    </dgm:pt>
    <dgm:pt modelId="{04B80763-54AB-40C1-9BD4-84FE6D60707E}" type="pres">
      <dgm:prSet presAssocID="{E7ECDE11-A0C2-409A-B4DF-872C24DB06A5}" presName="linear" presStyleCnt="0">
        <dgm:presLayoutVars>
          <dgm:animLvl val="lvl"/>
          <dgm:resizeHandles val="exact"/>
        </dgm:presLayoutVars>
      </dgm:prSet>
      <dgm:spPr/>
    </dgm:pt>
    <dgm:pt modelId="{9D15894F-D324-40D5-8E80-8BB501057A8D}" type="pres">
      <dgm:prSet presAssocID="{DCCBB544-D674-4DA6-B5D3-D3C5A04AFAC6}" presName="parentText" presStyleLbl="node1" presStyleIdx="0" presStyleCnt="5">
        <dgm:presLayoutVars>
          <dgm:chMax val="0"/>
          <dgm:bulletEnabled val="1"/>
        </dgm:presLayoutVars>
      </dgm:prSet>
      <dgm:spPr/>
    </dgm:pt>
    <dgm:pt modelId="{58ED7FAC-5790-44DB-8E0D-48AE17830321}" type="pres">
      <dgm:prSet presAssocID="{8C95F143-2A78-4BF2-B064-48F6EBC34C0B}" presName="spacer" presStyleCnt="0"/>
      <dgm:spPr/>
    </dgm:pt>
    <dgm:pt modelId="{928D28A5-865B-4C18-BF9A-88475F2FD357}" type="pres">
      <dgm:prSet presAssocID="{8955AC23-2E19-439A-9F46-706E8F9A5B40}" presName="parentText" presStyleLbl="node1" presStyleIdx="1" presStyleCnt="5">
        <dgm:presLayoutVars>
          <dgm:chMax val="0"/>
          <dgm:bulletEnabled val="1"/>
        </dgm:presLayoutVars>
      </dgm:prSet>
      <dgm:spPr/>
    </dgm:pt>
    <dgm:pt modelId="{F7F8464B-27A9-4129-B465-67CE1D97A771}" type="pres">
      <dgm:prSet presAssocID="{D275D22D-2BA4-4D0E-B7B4-75AAB37FFA9F}" presName="spacer" presStyleCnt="0"/>
      <dgm:spPr/>
    </dgm:pt>
    <dgm:pt modelId="{A4BD4C54-C068-48B3-958F-D0D2656587AE}" type="pres">
      <dgm:prSet presAssocID="{92832F02-00D9-45E5-AAC6-A82FFDDC48AB}" presName="parentText" presStyleLbl="node1" presStyleIdx="2" presStyleCnt="5">
        <dgm:presLayoutVars>
          <dgm:chMax val="0"/>
          <dgm:bulletEnabled val="1"/>
        </dgm:presLayoutVars>
      </dgm:prSet>
      <dgm:spPr/>
    </dgm:pt>
    <dgm:pt modelId="{A2B3AA73-CF6F-43E5-9906-D0D4E43E5EC2}" type="pres">
      <dgm:prSet presAssocID="{445AC311-06A3-4C8B-97B0-003FE52A75A7}" presName="spacer" presStyleCnt="0"/>
      <dgm:spPr/>
    </dgm:pt>
    <dgm:pt modelId="{A1E488ED-7927-4BCC-925E-7766ED8DBCF8}" type="pres">
      <dgm:prSet presAssocID="{F7B59D03-3BA5-444D-8C32-49C22DD77400}" presName="parentText" presStyleLbl="node1" presStyleIdx="3" presStyleCnt="5">
        <dgm:presLayoutVars>
          <dgm:chMax val="0"/>
          <dgm:bulletEnabled val="1"/>
        </dgm:presLayoutVars>
      </dgm:prSet>
      <dgm:spPr/>
    </dgm:pt>
    <dgm:pt modelId="{37EDEC31-5135-4EE8-AAA7-1E414840B319}" type="pres">
      <dgm:prSet presAssocID="{CA31A987-94C0-4AC3-AF3E-E4C518B6924F}" presName="spacer" presStyleCnt="0"/>
      <dgm:spPr/>
    </dgm:pt>
    <dgm:pt modelId="{DEA2AE38-E985-40AD-AE5F-64224308DBED}" type="pres">
      <dgm:prSet presAssocID="{E09989B2-EEAC-4D17-8D11-FF33A40D0B34}" presName="parentText" presStyleLbl="node1" presStyleIdx="4" presStyleCnt="5">
        <dgm:presLayoutVars>
          <dgm:chMax val="0"/>
          <dgm:bulletEnabled val="1"/>
        </dgm:presLayoutVars>
      </dgm:prSet>
      <dgm:spPr/>
    </dgm:pt>
  </dgm:ptLst>
  <dgm:cxnLst>
    <dgm:cxn modelId="{4702AC02-D299-4D30-9EC1-8A25E81CBC38}" type="presOf" srcId="{92832F02-00D9-45E5-AAC6-A82FFDDC48AB}" destId="{A4BD4C54-C068-48B3-958F-D0D2656587AE}" srcOrd="0" destOrd="0" presId="urn:microsoft.com/office/officeart/2005/8/layout/vList2"/>
    <dgm:cxn modelId="{B0D85C0B-CA8B-48C3-8459-FD96263229C5}" srcId="{E7ECDE11-A0C2-409A-B4DF-872C24DB06A5}" destId="{8955AC23-2E19-439A-9F46-706E8F9A5B40}" srcOrd="1" destOrd="0" parTransId="{9502E3C7-5253-482A-8E91-3FEC97A82C41}" sibTransId="{D275D22D-2BA4-4D0E-B7B4-75AAB37FFA9F}"/>
    <dgm:cxn modelId="{DC44B443-0279-4D90-97B4-660464C5B9FE}" type="presOf" srcId="{F7B59D03-3BA5-444D-8C32-49C22DD77400}" destId="{A1E488ED-7927-4BCC-925E-7766ED8DBCF8}" srcOrd="0" destOrd="0" presId="urn:microsoft.com/office/officeart/2005/8/layout/vList2"/>
    <dgm:cxn modelId="{94C04466-1D70-4D74-800E-1A0E0D00A0A2}" type="presOf" srcId="{8955AC23-2E19-439A-9F46-706E8F9A5B40}" destId="{928D28A5-865B-4C18-BF9A-88475F2FD357}" srcOrd="0" destOrd="0" presId="urn:microsoft.com/office/officeart/2005/8/layout/vList2"/>
    <dgm:cxn modelId="{27B6956A-6FF9-4D84-A57A-43DF7513D399}" type="presOf" srcId="{E7ECDE11-A0C2-409A-B4DF-872C24DB06A5}" destId="{04B80763-54AB-40C1-9BD4-84FE6D60707E}" srcOrd="0" destOrd="0" presId="urn:microsoft.com/office/officeart/2005/8/layout/vList2"/>
    <dgm:cxn modelId="{A0F2656B-B7A8-4E01-9259-6FDC684887FB}" srcId="{E7ECDE11-A0C2-409A-B4DF-872C24DB06A5}" destId="{F7B59D03-3BA5-444D-8C32-49C22DD77400}" srcOrd="3" destOrd="0" parTransId="{A761402F-E1BB-4567-9B08-F403A26081BF}" sibTransId="{CA31A987-94C0-4AC3-AF3E-E4C518B6924F}"/>
    <dgm:cxn modelId="{A06A1C83-EF83-4388-B11A-006553E2175E}" srcId="{E7ECDE11-A0C2-409A-B4DF-872C24DB06A5}" destId="{92832F02-00D9-45E5-AAC6-A82FFDDC48AB}" srcOrd="2" destOrd="0" parTransId="{BA74E5D5-D44C-4CE5-B11D-2F344635A711}" sibTransId="{445AC311-06A3-4C8B-97B0-003FE52A75A7}"/>
    <dgm:cxn modelId="{8BEECAB2-8D2F-4049-948D-5E23B70F6ADB}" srcId="{E7ECDE11-A0C2-409A-B4DF-872C24DB06A5}" destId="{E09989B2-EEAC-4D17-8D11-FF33A40D0B34}" srcOrd="4" destOrd="0" parTransId="{0FDE21D6-AB01-4850-B1D1-1DD4E14A8CD1}" sibTransId="{8759092E-3D78-4088-803D-3D2D5907B7A3}"/>
    <dgm:cxn modelId="{F10761B7-B707-413D-9158-2250B2B8421B}" type="presOf" srcId="{E09989B2-EEAC-4D17-8D11-FF33A40D0B34}" destId="{DEA2AE38-E985-40AD-AE5F-64224308DBED}" srcOrd="0" destOrd="0" presId="urn:microsoft.com/office/officeart/2005/8/layout/vList2"/>
    <dgm:cxn modelId="{20D5A4D3-C04D-4EBB-AE76-686F89041ECC}" srcId="{E7ECDE11-A0C2-409A-B4DF-872C24DB06A5}" destId="{DCCBB544-D674-4DA6-B5D3-D3C5A04AFAC6}" srcOrd="0" destOrd="0" parTransId="{AD5A8F76-EB9E-4F19-859F-29688A37C56C}" sibTransId="{8C95F143-2A78-4BF2-B064-48F6EBC34C0B}"/>
    <dgm:cxn modelId="{9E19CAF4-ABBD-4BD6-9E1D-3AAFCF66198F}" type="presOf" srcId="{DCCBB544-D674-4DA6-B5D3-D3C5A04AFAC6}" destId="{9D15894F-D324-40D5-8E80-8BB501057A8D}" srcOrd="0" destOrd="0" presId="urn:microsoft.com/office/officeart/2005/8/layout/vList2"/>
    <dgm:cxn modelId="{436A8F41-5E26-4B1E-9208-C56D0D19C339}" type="presParOf" srcId="{04B80763-54AB-40C1-9BD4-84FE6D60707E}" destId="{9D15894F-D324-40D5-8E80-8BB501057A8D}" srcOrd="0" destOrd="0" presId="urn:microsoft.com/office/officeart/2005/8/layout/vList2"/>
    <dgm:cxn modelId="{CA366837-7F4B-4183-9726-6656DA7912CB}" type="presParOf" srcId="{04B80763-54AB-40C1-9BD4-84FE6D60707E}" destId="{58ED7FAC-5790-44DB-8E0D-48AE17830321}" srcOrd="1" destOrd="0" presId="urn:microsoft.com/office/officeart/2005/8/layout/vList2"/>
    <dgm:cxn modelId="{15503DBD-EB1A-4224-923E-17C6DD909926}" type="presParOf" srcId="{04B80763-54AB-40C1-9BD4-84FE6D60707E}" destId="{928D28A5-865B-4C18-BF9A-88475F2FD357}" srcOrd="2" destOrd="0" presId="urn:microsoft.com/office/officeart/2005/8/layout/vList2"/>
    <dgm:cxn modelId="{09CDAB73-EE8C-47D0-B57B-7B94FA032F82}" type="presParOf" srcId="{04B80763-54AB-40C1-9BD4-84FE6D60707E}" destId="{F7F8464B-27A9-4129-B465-67CE1D97A771}" srcOrd="3" destOrd="0" presId="urn:microsoft.com/office/officeart/2005/8/layout/vList2"/>
    <dgm:cxn modelId="{15079B9D-858F-486B-B7B9-2418D0AFA8E5}" type="presParOf" srcId="{04B80763-54AB-40C1-9BD4-84FE6D60707E}" destId="{A4BD4C54-C068-48B3-958F-D0D2656587AE}" srcOrd="4" destOrd="0" presId="urn:microsoft.com/office/officeart/2005/8/layout/vList2"/>
    <dgm:cxn modelId="{9AC429CB-1D4B-48DB-9CBE-E06435EED8E8}" type="presParOf" srcId="{04B80763-54AB-40C1-9BD4-84FE6D60707E}" destId="{A2B3AA73-CF6F-43E5-9906-D0D4E43E5EC2}" srcOrd="5" destOrd="0" presId="urn:microsoft.com/office/officeart/2005/8/layout/vList2"/>
    <dgm:cxn modelId="{C22617C7-F938-42CA-BB4C-C48CD1866806}" type="presParOf" srcId="{04B80763-54AB-40C1-9BD4-84FE6D60707E}" destId="{A1E488ED-7927-4BCC-925E-7766ED8DBCF8}" srcOrd="6" destOrd="0" presId="urn:microsoft.com/office/officeart/2005/8/layout/vList2"/>
    <dgm:cxn modelId="{20B2F0E3-AC23-4823-8EEE-DF1019FCAEA4}" type="presParOf" srcId="{04B80763-54AB-40C1-9BD4-84FE6D60707E}" destId="{37EDEC31-5135-4EE8-AAA7-1E414840B319}" srcOrd="7" destOrd="0" presId="urn:microsoft.com/office/officeart/2005/8/layout/vList2"/>
    <dgm:cxn modelId="{C2809DD1-6814-45A5-8457-B88FE5073085}" type="presParOf" srcId="{04B80763-54AB-40C1-9BD4-84FE6D60707E}" destId="{DEA2AE38-E985-40AD-AE5F-64224308DBED}"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9D3BB2A-CE6E-40A7-893A-8112631C385D}"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021C98A-F158-4073-9CC9-70825D835F14}">
      <dgm:prSet/>
      <dgm:spPr/>
      <dgm:t>
        <a:bodyPr/>
        <a:lstStyle/>
        <a:p>
          <a:r>
            <a:rPr lang="en-GB" b="1" dirty="0">
              <a:solidFill>
                <a:schemeClr val="tx1"/>
              </a:solidFill>
            </a:rPr>
            <a:t>Patient perspective:</a:t>
          </a:r>
          <a:r>
            <a:rPr lang="en-GB" dirty="0">
              <a:solidFill>
                <a:schemeClr val="tx1"/>
              </a:solidFill>
            </a:rPr>
            <a:t> value is defined solely from the patient’s perspective. Anything that helps treat the patient is value-adding; everything else is waste</a:t>
          </a:r>
          <a:endParaRPr lang="en-US" dirty="0">
            <a:solidFill>
              <a:schemeClr val="tx1"/>
            </a:solidFill>
          </a:endParaRPr>
        </a:p>
      </dgm:t>
    </dgm:pt>
    <dgm:pt modelId="{A80BF206-CBCE-475D-8654-B87D26C0B475}" type="parTrans" cxnId="{F1A0E71D-5963-4F08-A681-F730C9C1F7AA}">
      <dgm:prSet/>
      <dgm:spPr/>
      <dgm:t>
        <a:bodyPr/>
        <a:lstStyle/>
        <a:p>
          <a:endParaRPr lang="en-US"/>
        </a:p>
      </dgm:t>
    </dgm:pt>
    <dgm:pt modelId="{1EABEC3D-E46B-4F7C-9349-F7427FDF0D8B}" type="sibTrans" cxnId="{F1A0E71D-5963-4F08-A681-F730C9C1F7AA}">
      <dgm:prSet/>
      <dgm:spPr/>
      <dgm:t>
        <a:bodyPr/>
        <a:lstStyle/>
        <a:p>
          <a:endParaRPr lang="en-US"/>
        </a:p>
      </dgm:t>
    </dgm:pt>
    <dgm:pt modelId="{927679C6-1E06-467C-94A1-C0D687B81DD9}">
      <dgm:prSet/>
      <dgm:spPr/>
      <dgm:t>
        <a:bodyPr/>
        <a:lstStyle/>
        <a:p>
          <a:r>
            <a:rPr lang="en-GB" b="1" dirty="0">
              <a:solidFill>
                <a:schemeClr val="tx1"/>
              </a:solidFill>
            </a:rPr>
            <a:t>Pull: </a:t>
          </a:r>
          <a:r>
            <a:rPr lang="en-GB" dirty="0">
              <a:solidFill>
                <a:schemeClr val="tx1"/>
              </a:solidFill>
            </a:rPr>
            <a:t>To create value, we need to provide services in line with demand. No less. And no more.</a:t>
          </a:r>
          <a:endParaRPr lang="en-US" dirty="0">
            <a:solidFill>
              <a:schemeClr val="tx1"/>
            </a:solidFill>
          </a:endParaRPr>
        </a:p>
      </dgm:t>
    </dgm:pt>
    <dgm:pt modelId="{D74D72A4-23F4-4FF4-9502-3DF835934DF4}" type="parTrans" cxnId="{26556050-5C51-4963-BEEF-516D75775111}">
      <dgm:prSet/>
      <dgm:spPr/>
      <dgm:t>
        <a:bodyPr/>
        <a:lstStyle/>
        <a:p>
          <a:endParaRPr lang="en-US"/>
        </a:p>
      </dgm:t>
    </dgm:pt>
    <dgm:pt modelId="{0746FABA-6574-45A2-9DFB-11129ECFF34F}" type="sibTrans" cxnId="{26556050-5C51-4963-BEEF-516D75775111}">
      <dgm:prSet/>
      <dgm:spPr/>
      <dgm:t>
        <a:bodyPr/>
        <a:lstStyle/>
        <a:p>
          <a:endParaRPr lang="en-US"/>
        </a:p>
      </dgm:t>
    </dgm:pt>
    <dgm:pt modelId="{BD5A1B66-9CF2-4957-A432-9D8F28498CAA}">
      <dgm:prSet/>
      <dgm:spPr/>
      <dgm:t>
        <a:bodyPr/>
        <a:lstStyle/>
        <a:p>
          <a:r>
            <a:rPr lang="en-GB" b="1" dirty="0">
              <a:solidFill>
                <a:schemeClr val="tx1"/>
              </a:solidFill>
            </a:rPr>
            <a:t>Flow</a:t>
          </a:r>
          <a:r>
            <a:rPr lang="en-GB" dirty="0">
              <a:solidFill>
                <a:schemeClr val="tx1"/>
              </a:solidFill>
            </a:rPr>
            <a:t>: each patient is worked with one unit at a time and passed on for the next step of the process without any delay. Blockages and obstacles are identified and removed</a:t>
          </a:r>
          <a:endParaRPr lang="en-US" dirty="0">
            <a:solidFill>
              <a:schemeClr val="tx1"/>
            </a:solidFill>
          </a:endParaRPr>
        </a:p>
      </dgm:t>
    </dgm:pt>
    <dgm:pt modelId="{10FEBB47-5127-4363-BA4D-2F15B26B9D0A}" type="parTrans" cxnId="{64270DDA-23C8-4B95-A082-40243706C5BD}">
      <dgm:prSet/>
      <dgm:spPr/>
      <dgm:t>
        <a:bodyPr/>
        <a:lstStyle/>
        <a:p>
          <a:endParaRPr lang="en-US"/>
        </a:p>
      </dgm:t>
    </dgm:pt>
    <dgm:pt modelId="{DC1123EE-D59E-4E31-8575-08562D31D172}" type="sibTrans" cxnId="{64270DDA-23C8-4B95-A082-40243706C5BD}">
      <dgm:prSet/>
      <dgm:spPr/>
      <dgm:t>
        <a:bodyPr/>
        <a:lstStyle/>
        <a:p>
          <a:endParaRPr lang="en-US"/>
        </a:p>
      </dgm:t>
    </dgm:pt>
    <dgm:pt modelId="{0A910502-3547-4CC0-B4E7-895EF1BC3CC9}">
      <dgm:prSet/>
      <dgm:spPr/>
      <dgm:t>
        <a:bodyPr/>
        <a:lstStyle/>
        <a:p>
          <a:r>
            <a:rPr lang="en-GB" b="1" dirty="0">
              <a:solidFill>
                <a:schemeClr val="tx1"/>
              </a:solidFill>
            </a:rPr>
            <a:t>Value Streams</a:t>
          </a:r>
          <a:r>
            <a:rPr lang="en-GB" dirty="0">
              <a:solidFill>
                <a:schemeClr val="tx1"/>
              </a:solidFill>
            </a:rPr>
            <a:t>: each sequence of steps that adds value for the patient from the start of the journey to the finish. It flows seamlessly </a:t>
          </a:r>
          <a:endParaRPr lang="en-US" dirty="0">
            <a:solidFill>
              <a:schemeClr val="tx1"/>
            </a:solidFill>
          </a:endParaRPr>
        </a:p>
      </dgm:t>
    </dgm:pt>
    <dgm:pt modelId="{3DA20CDE-DAFB-4378-BE26-A9886860B683}" type="parTrans" cxnId="{1047974A-3586-456C-B802-10AF1CA9FF45}">
      <dgm:prSet/>
      <dgm:spPr/>
      <dgm:t>
        <a:bodyPr/>
        <a:lstStyle/>
        <a:p>
          <a:endParaRPr lang="en-US"/>
        </a:p>
      </dgm:t>
    </dgm:pt>
    <dgm:pt modelId="{3E215CE7-49F5-4442-B3B6-D8BAC43ECC5A}" type="sibTrans" cxnId="{1047974A-3586-456C-B802-10AF1CA9FF45}">
      <dgm:prSet/>
      <dgm:spPr/>
      <dgm:t>
        <a:bodyPr/>
        <a:lstStyle/>
        <a:p>
          <a:endParaRPr lang="en-US"/>
        </a:p>
      </dgm:t>
    </dgm:pt>
    <dgm:pt modelId="{AF599116-CD3E-4953-A821-2EE76A82825A}">
      <dgm:prSet/>
      <dgm:spPr/>
      <dgm:t>
        <a:bodyPr/>
        <a:lstStyle/>
        <a:p>
          <a:r>
            <a:rPr lang="en-GB" b="1" dirty="0">
              <a:solidFill>
                <a:schemeClr val="tx1"/>
              </a:solidFill>
            </a:rPr>
            <a:t>Perfection</a:t>
          </a:r>
          <a:r>
            <a:rPr lang="en-GB" dirty="0">
              <a:solidFill>
                <a:schemeClr val="tx1"/>
              </a:solidFill>
            </a:rPr>
            <a:t>: clear and standardised processes can create a foundation for continuous improvement, where each new improvement in the process becomes a platform for the next one</a:t>
          </a:r>
          <a:endParaRPr lang="en-US" dirty="0">
            <a:solidFill>
              <a:schemeClr val="tx1"/>
            </a:solidFill>
          </a:endParaRPr>
        </a:p>
      </dgm:t>
    </dgm:pt>
    <dgm:pt modelId="{FDB7ECB6-D04D-43B8-BFC1-ABA65711FBA2}" type="parTrans" cxnId="{6BA4B8A2-8BF5-4414-A963-7E47FB569EE3}">
      <dgm:prSet/>
      <dgm:spPr/>
      <dgm:t>
        <a:bodyPr/>
        <a:lstStyle/>
        <a:p>
          <a:endParaRPr lang="en-US"/>
        </a:p>
      </dgm:t>
    </dgm:pt>
    <dgm:pt modelId="{5AE94C04-3432-46A2-A551-CFEF2E40A856}" type="sibTrans" cxnId="{6BA4B8A2-8BF5-4414-A963-7E47FB569EE3}">
      <dgm:prSet/>
      <dgm:spPr/>
      <dgm:t>
        <a:bodyPr/>
        <a:lstStyle/>
        <a:p>
          <a:endParaRPr lang="en-US"/>
        </a:p>
      </dgm:t>
    </dgm:pt>
    <dgm:pt modelId="{5F11CE8B-1B8C-47C6-97D3-398F48C97228}" type="pres">
      <dgm:prSet presAssocID="{19D3BB2A-CE6E-40A7-893A-8112631C385D}" presName="linear" presStyleCnt="0">
        <dgm:presLayoutVars>
          <dgm:animLvl val="lvl"/>
          <dgm:resizeHandles val="exact"/>
        </dgm:presLayoutVars>
      </dgm:prSet>
      <dgm:spPr/>
    </dgm:pt>
    <dgm:pt modelId="{F15FD7FB-DACD-4DFE-9416-837E2912569F}" type="pres">
      <dgm:prSet presAssocID="{1021C98A-F158-4073-9CC9-70825D835F14}" presName="parentText" presStyleLbl="node1" presStyleIdx="0" presStyleCnt="5">
        <dgm:presLayoutVars>
          <dgm:chMax val="0"/>
          <dgm:bulletEnabled val="1"/>
        </dgm:presLayoutVars>
      </dgm:prSet>
      <dgm:spPr/>
    </dgm:pt>
    <dgm:pt modelId="{6260EE6D-79AE-404B-9C5D-6162E506BC55}" type="pres">
      <dgm:prSet presAssocID="{1EABEC3D-E46B-4F7C-9349-F7427FDF0D8B}" presName="spacer" presStyleCnt="0"/>
      <dgm:spPr/>
    </dgm:pt>
    <dgm:pt modelId="{E4126878-5F8E-45AC-A9A8-792BC176B86A}" type="pres">
      <dgm:prSet presAssocID="{927679C6-1E06-467C-94A1-C0D687B81DD9}" presName="parentText" presStyleLbl="node1" presStyleIdx="1" presStyleCnt="5">
        <dgm:presLayoutVars>
          <dgm:chMax val="0"/>
          <dgm:bulletEnabled val="1"/>
        </dgm:presLayoutVars>
      </dgm:prSet>
      <dgm:spPr/>
    </dgm:pt>
    <dgm:pt modelId="{2F61853C-548C-4093-8A47-095B7B43E869}" type="pres">
      <dgm:prSet presAssocID="{0746FABA-6574-45A2-9DFB-11129ECFF34F}" presName="spacer" presStyleCnt="0"/>
      <dgm:spPr/>
    </dgm:pt>
    <dgm:pt modelId="{0D91E116-0E79-4945-8A4B-92C58EE46D46}" type="pres">
      <dgm:prSet presAssocID="{BD5A1B66-9CF2-4957-A432-9D8F28498CAA}" presName="parentText" presStyleLbl="node1" presStyleIdx="2" presStyleCnt="5">
        <dgm:presLayoutVars>
          <dgm:chMax val="0"/>
          <dgm:bulletEnabled val="1"/>
        </dgm:presLayoutVars>
      </dgm:prSet>
      <dgm:spPr/>
    </dgm:pt>
    <dgm:pt modelId="{1561AE2E-5E45-4118-8926-1E430EDBDF0C}" type="pres">
      <dgm:prSet presAssocID="{DC1123EE-D59E-4E31-8575-08562D31D172}" presName="spacer" presStyleCnt="0"/>
      <dgm:spPr/>
    </dgm:pt>
    <dgm:pt modelId="{67D7153A-92AD-411E-883C-580C5DB7A89D}" type="pres">
      <dgm:prSet presAssocID="{0A910502-3547-4CC0-B4E7-895EF1BC3CC9}" presName="parentText" presStyleLbl="node1" presStyleIdx="3" presStyleCnt="5">
        <dgm:presLayoutVars>
          <dgm:chMax val="0"/>
          <dgm:bulletEnabled val="1"/>
        </dgm:presLayoutVars>
      </dgm:prSet>
      <dgm:spPr/>
    </dgm:pt>
    <dgm:pt modelId="{191EC908-24A2-4DEE-AA63-A01D35EDA0F0}" type="pres">
      <dgm:prSet presAssocID="{3E215CE7-49F5-4442-B3B6-D8BAC43ECC5A}" presName="spacer" presStyleCnt="0"/>
      <dgm:spPr/>
    </dgm:pt>
    <dgm:pt modelId="{F7FC2D5C-5EE6-496E-8756-787B4A36CD52}" type="pres">
      <dgm:prSet presAssocID="{AF599116-CD3E-4953-A821-2EE76A82825A}" presName="parentText" presStyleLbl="node1" presStyleIdx="4" presStyleCnt="5">
        <dgm:presLayoutVars>
          <dgm:chMax val="0"/>
          <dgm:bulletEnabled val="1"/>
        </dgm:presLayoutVars>
      </dgm:prSet>
      <dgm:spPr/>
    </dgm:pt>
  </dgm:ptLst>
  <dgm:cxnLst>
    <dgm:cxn modelId="{F1A0E71D-5963-4F08-A681-F730C9C1F7AA}" srcId="{19D3BB2A-CE6E-40A7-893A-8112631C385D}" destId="{1021C98A-F158-4073-9CC9-70825D835F14}" srcOrd="0" destOrd="0" parTransId="{A80BF206-CBCE-475D-8654-B87D26C0B475}" sibTransId="{1EABEC3D-E46B-4F7C-9349-F7427FDF0D8B}"/>
    <dgm:cxn modelId="{84CD2329-6150-4024-9279-5CE2961A6E88}" type="presOf" srcId="{19D3BB2A-CE6E-40A7-893A-8112631C385D}" destId="{5F11CE8B-1B8C-47C6-97D3-398F48C97228}" srcOrd="0" destOrd="0" presId="urn:microsoft.com/office/officeart/2005/8/layout/vList2"/>
    <dgm:cxn modelId="{0D44FB3F-A460-4390-9F8A-C7E7BB0EAA23}" type="presOf" srcId="{0A910502-3547-4CC0-B4E7-895EF1BC3CC9}" destId="{67D7153A-92AD-411E-883C-580C5DB7A89D}" srcOrd="0" destOrd="0" presId="urn:microsoft.com/office/officeart/2005/8/layout/vList2"/>
    <dgm:cxn modelId="{CD626C45-7F2C-4007-897B-167FCF5DA82B}" type="presOf" srcId="{BD5A1B66-9CF2-4957-A432-9D8F28498CAA}" destId="{0D91E116-0E79-4945-8A4B-92C58EE46D46}" srcOrd="0" destOrd="0" presId="urn:microsoft.com/office/officeart/2005/8/layout/vList2"/>
    <dgm:cxn modelId="{1047974A-3586-456C-B802-10AF1CA9FF45}" srcId="{19D3BB2A-CE6E-40A7-893A-8112631C385D}" destId="{0A910502-3547-4CC0-B4E7-895EF1BC3CC9}" srcOrd="3" destOrd="0" parTransId="{3DA20CDE-DAFB-4378-BE26-A9886860B683}" sibTransId="{3E215CE7-49F5-4442-B3B6-D8BAC43ECC5A}"/>
    <dgm:cxn modelId="{93704E4B-D6D8-4AD5-875E-C3E4EBE8C234}" type="presOf" srcId="{927679C6-1E06-467C-94A1-C0D687B81DD9}" destId="{E4126878-5F8E-45AC-A9A8-792BC176B86A}" srcOrd="0" destOrd="0" presId="urn:microsoft.com/office/officeart/2005/8/layout/vList2"/>
    <dgm:cxn modelId="{26556050-5C51-4963-BEEF-516D75775111}" srcId="{19D3BB2A-CE6E-40A7-893A-8112631C385D}" destId="{927679C6-1E06-467C-94A1-C0D687B81DD9}" srcOrd="1" destOrd="0" parTransId="{D74D72A4-23F4-4FF4-9502-3DF835934DF4}" sibTransId="{0746FABA-6574-45A2-9DFB-11129ECFF34F}"/>
    <dgm:cxn modelId="{697F437B-D201-482B-9EB8-794C68ACDB3F}" type="presOf" srcId="{AF599116-CD3E-4953-A821-2EE76A82825A}" destId="{F7FC2D5C-5EE6-496E-8756-787B4A36CD52}" srcOrd="0" destOrd="0" presId="urn:microsoft.com/office/officeart/2005/8/layout/vList2"/>
    <dgm:cxn modelId="{6BA4B8A2-8BF5-4414-A963-7E47FB569EE3}" srcId="{19D3BB2A-CE6E-40A7-893A-8112631C385D}" destId="{AF599116-CD3E-4953-A821-2EE76A82825A}" srcOrd="4" destOrd="0" parTransId="{FDB7ECB6-D04D-43B8-BFC1-ABA65711FBA2}" sibTransId="{5AE94C04-3432-46A2-A551-CFEF2E40A856}"/>
    <dgm:cxn modelId="{E0B2B3C2-141F-4F76-A327-1AD3F420E847}" type="presOf" srcId="{1021C98A-F158-4073-9CC9-70825D835F14}" destId="{F15FD7FB-DACD-4DFE-9416-837E2912569F}" srcOrd="0" destOrd="0" presId="urn:microsoft.com/office/officeart/2005/8/layout/vList2"/>
    <dgm:cxn modelId="{64270DDA-23C8-4B95-A082-40243706C5BD}" srcId="{19D3BB2A-CE6E-40A7-893A-8112631C385D}" destId="{BD5A1B66-9CF2-4957-A432-9D8F28498CAA}" srcOrd="2" destOrd="0" parTransId="{10FEBB47-5127-4363-BA4D-2F15B26B9D0A}" sibTransId="{DC1123EE-D59E-4E31-8575-08562D31D172}"/>
    <dgm:cxn modelId="{2A4C789D-A246-4206-980A-A8BE597B7A56}" type="presParOf" srcId="{5F11CE8B-1B8C-47C6-97D3-398F48C97228}" destId="{F15FD7FB-DACD-4DFE-9416-837E2912569F}" srcOrd="0" destOrd="0" presId="urn:microsoft.com/office/officeart/2005/8/layout/vList2"/>
    <dgm:cxn modelId="{F61ACCE4-94A9-4C4B-B5D7-ACB8769CC153}" type="presParOf" srcId="{5F11CE8B-1B8C-47C6-97D3-398F48C97228}" destId="{6260EE6D-79AE-404B-9C5D-6162E506BC55}" srcOrd="1" destOrd="0" presId="urn:microsoft.com/office/officeart/2005/8/layout/vList2"/>
    <dgm:cxn modelId="{817D05AB-904E-49E5-9CDF-3268C84DEF12}" type="presParOf" srcId="{5F11CE8B-1B8C-47C6-97D3-398F48C97228}" destId="{E4126878-5F8E-45AC-A9A8-792BC176B86A}" srcOrd="2" destOrd="0" presId="urn:microsoft.com/office/officeart/2005/8/layout/vList2"/>
    <dgm:cxn modelId="{9B9F34B4-F340-4606-A072-288EE92AD495}" type="presParOf" srcId="{5F11CE8B-1B8C-47C6-97D3-398F48C97228}" destId="{2F61853C-548C-4093-8A47-095B7B43E869}" srcOrd="3" destOrd="0" presId="urn:microsoft.com/office/officeart/2005/8/layout/vList2"/>
    <dgm:cxn modelId="{6B407D55-E948-45C1-8CB0-2E70CAA1EA98}" type="presParOf" srcId="{5F11CE8B-1B8C-47C6-97D3-398F48C97228}" destId="{0D91E116-0E79-4945-8A4B-92C58EE46D46}" srcOrd="4" destOrd="0" presId="urn:microsoft.com/office/officeart/2005/8/layout/vList2"/>
    <dgm:cxn modelId="{F57A4C97-FD30-4076-9001-E86292B5A915}" type="presParOf" srcId="{5F11CE8B-1B8C-47C6-97D3-398F48C97228}" destId="{1561AE2E-5E45-4118-8926-1E430EDBDF0C}" srcOrd="5" destOrd="0" presId="urn:microsoft.com/office/officeart/2005/8/layout/vList2"/>
    <dgm:cxn modelId="{DC4DFD45-59FD-496E-9077-37807C235BD5}" type="presParOf" srcId="{5F11CE8B-1B8C-47C6-97D3-398F48C97228}" destId="{67D7153A-92AD-411E-883C-580C5DB7A89D}" srcOrd="6" destOrd="0" presId="urn:microsoft.com/office/officeart/2005/8/layout/vList2"/>
    <dgm:cxn modelId="{2CB1D505-4A77-4A3A-9E0A-6C3B4BBB056E}" type="presParOf" srcId="{5F11CE8B-1B8C-47C6-97D3-398F48C97228}" destId="{191EC908-24A2-4DEE-AA63-A01D35EDA0F0}" srcOrd="7" destOrd="0" presId="urn:microsoft.com/office/officeart/2005/8/layout/vList2"/>
    <dgm:cxn modelId="{C4639616-772B-41DB-8D42-07F8CF0EBDD3}" type="presParOf" srcId="{5F11CE8B-1B8C-47C6-97D3-398F48C97228}" destId="{F7FC2D5C-5EE6-496E-8756-787B4A36CD5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6733192-AB77-40B8-9B77-442AFDCC112A}" type="doc">
      <dgm:prSet loTypeId="urn:microsoft.com/office/officeart/2005/8/layout/vList5" loCatId="list" qsTypeId="urn:microsoft.com/office/officeart/2005/8/quickstyle/simple1" qsCatId="simple" csTypeId="urn:microsoft.com/office/officeart/2005/8/colors/colorful5" csCatId="colorful"/>
      <dgm:spPr/>
      <dgm:t>
        <a:bodyPr/>
        <a:lstStyle/>
        <a:p>
          <a:endParaRPr lang="en-US"/>
        </a:p>
      </dgm:t>
    </dgm:pt>
    <dgm:pt modelId="{7E226896-E506-4F82-83CB-3A5E0FD8161B}">
      <dgm:prSet/>
      <dgm:spPr/>
      <dgm:t>
        <a:bodyPr/>
        <a:lstStyle/>
        <a:p>
          <a:r>
            <a:rPr lang="en-GB"/>
            <a:t>Powell and Deetjen (2019) suggested we will become ‘digital health citizens’:</a:t>
          </a:r>
          <a:endParaRPr lang="en-US"/>
        </a:p>
      </dgm:t>
    </dgm:pt>
    <dgm:pt modelId="{8EF618C8-DF6E-4182-8EB6-3A462989F479}" type="parTrans" cxnId="{A6838457-B9A0-445D-BD5C-6099330595A5}">
      <dgm:prSet/>
      <dgm:spPr/>
      <dgm:t>
        <a:bodyPr/>
        <a:lstStyle/>
        <a:p>
          <a:endParaRPr lang="en-US"/>
        </a:p>
      </dgm:t>
    </dgm:pt>
    <dgm:pt modelId="{56944E3C-28E2-4601-B1A3-C0A6C5883B7B}" type="sibTrans" cxnId="{A6838457-B9A0-445D-BD5C-6099330595A5}">
      <dgm:prSet/>
      <dgm:spPr/>
      <dgm:t>
        <a:bodyPr/>
        <a:lstStyle/>
        <a:p>
          <a:endParaRPr lang="en-US"/>
        </a:p>
      </dgm:t>
    </dgm:pt>
    <dgm:pt modelId="{7146AD2B-B633-4DA5-8625-72B453139781}">
      <dgm:prSet/>
      <dgm:spPr/>
      <dgm:t>
        <a:bodyPr/>
        <a:lstStyle/>
        <a:p>
          <a:r>
            <a:rPr lang="en-GB" dirty="0"/>
            <a:t>People using the internet/digital tools to facilitate diagnosis, treatment and services</a:t>
          </a:r>
          <a:endParaRPr lang="en-US" dirty="0"/>
        </a:p>
      </dgm:t>
    </dgm:pt>
    <dgm:pt modelId="{6EFF5513-F8DF-4FFF-BFA4-8E03BF6702ED}" type="parTrans" cxnId="{CC07618F-115C-4AB7-A61F-1A6B79D2FF54}">
      <dgm:prSet/>
      <dgm:spPr/>
      <dgm:t>
        <a:bodyPr/>
        <a:lstStyle/>
        <a:p>
          <a:endParaRPr lang="en-US"/>
        </a:p>
      </dgm:t>
    </dgm:pt>
    <dgm:pt modelId="{7199709F-CFF7-4D22-9C3D-D31B40145F3F}" type="sibTrans" cxnId="{CC07618F-115C-4AB7-A61F-1A6B79D2FF54}">
      <dgm:prSet/>
      <dgm:spPr/>
      <dgm:t>
        <a:bodyPr/>
        <a:lstStyle/>
        <a:p>
          <a:endParaRPr lang="en-US"/>
        </a:p>
      </dgm:t>
    </dgm:pt>
    <dgm:pt modelId="{1B9F2347-542D-4CFA-847D-D9EF94BF3D35}">
      <dgm:prSet/>
      <dgm:spPr/>
      <dgm:t>
        <a:bodyPr/>
        <a:lstStyle/>
        <a:p>
          <a:r>
            <a:rPr lang="en-GB"/>
            <a:t>The different types of digital citizens: </a:t>
          </a:r>
          <a:endParaRPr lang="en-US"/>
        </a:p>
      </dgm:t>
    </dgm:pt>
    <dgm:pt modelId="{39FE2C48-1FE7-48CF-8D84-5803C46C4FAF}" type="parTrans" cxnId="{2869A564-D9DD-48EB-B905-9FC119F50579}">
      <dgm:prSet/>
      <dgm:spPr/>
      <dgm:t>
        <a:bodyPr/>
        <a:lstStyle/>
        <a:p>
          <a:endParaRPr lang="en-US"/>
        </a:p>
      </dgm:t>
    </dgm:pt>
    <dgm:pt modelId="{9BAEAB97-05AE-4743-B1D3-3DC9B297E990}" type="sibTrans" cxnId="{2869A564-D9DD-48EB-B905-9FC119F50579}">
      <dgm:prSet/>
      <dgm:spPr/>
      <dgm:t>
        <a:bodyPr/>
        <a:lstStyle/>
        <a:p>
          <a:endParaRPr lang="en-US"/>
        </a:p>
      </dgm:t>
    </dgm:pt>
    <dgm:pt modelId="{BDAC0C9B-7040-4A42-AB4C-83A3CAD9ADCB}">
      <dgm:prSet/>
      <dgm:spPr/>
      <dgm:t>
        <a:bodyPr/>
        <a:lstStyle/>
        <a:p>
          <a:r>
            <a:rPr lang="en-GB"/>
            <a:t>learners (to understand health better)</a:t>
          </a:r>
          <a:endParaRPr lang="en-US"/>
        </a:p>
      </dgm:t>
    </dgm:pt>
    <dgm:pt modelId="{96561863-31F8-4672-8EE2-93FD395D6E0D}" type="parTrans" cxnId="{F84F06A9-FC83-449D-9464-8C1840C54202}">
      <dgm:prSet/>
      <dgm:spPr/>
      <dgm:t>
        <a:bodyPr/>
        <a:lstStyle/>
        <a:p>
          <a:endParaRPr lang="en-US"/>
        </a:p>
      </dgm:t>
    </dgm:pt>
    <dgm:pt modelId="{A1EF9906-786C-487C-8079-F10724BB3274}" type="sibTrans" cxnId="{F84F06A9-FC83-449D-9464-8C1840C54202}">
      <dgm:prSet/>
      <dgm:spPr/>
      <dgm:t>
        <a:bodyPr/>
        <a:lstStyle/>
        <a:p>
          <a:endParaRPr lang="en-US"/>
        </a:p>
      </dgm:t>
    </dgm:pt>
    <dgm:pt modelId="{1B6848A0-8DD9-480D-AAD9-FD28CC8DB16F}">
      <dgm:prSet/>
      <dgm:spPr/>
      <dgm:t>
        <a:bodyPr/>
        <a:lstStyle/>
        <a:p>
          <a:r>
            <a:rPr lang="en-GB"/>
            <a:t>pragmatists (to decide whether it is worth seeing a doctor),</a:t>
          </a:r>
          <a:endParaRPr lang="en-US"/>
        </a:p>
      </dgm:t>
    </dgm:pt>
    <dgm:pt modelId="{7276DAF9-046C-44B9-B61C-8825286BBE6C}" type="parTrans" cxnId="{AE871465-80EB-402A-AF08-A42E94E77ADC}">
      <dgm:prSet/>
      <dgm:spPr/>
      <dgm:t>
        <a:bodyPr/>
        <a:lstStyle/>
        <a:p>
          <a:endParaRPr lang="en-US"/>
        </a:p>
      </dgm:t>
    </dgm:pt>
    <dgm:pt modelId="{ACC2B4FE-D94B-4F8B-AA09-C3A5F7685759}" type="sibTrans" cxnId="{AE871465-80EB-402A-AF08-A42E94E77ADC}">
      <dgm:prSet/>
      <dgm:spPr/>
      <dgm:t>
        <a:bodyPr/>
        <a:lstStyle/>
        <a:p>
          <a:endParaRPr lang="en-US"/>
        </a:p>
      </dgm:t>
    </dgm:pt>
    <dgm:pt modelId="{BC61E975-FEBF-41B3-B996-F14C74C1AEBD}">
      <dgm:prSet/>
      <dgm:spPr/>
      <dgm:t>
        <a:bodyPr/>
        <a:lstStyle/>
        <a:p>
          <a:r>
            <a:rPr lang="en-GB"/>
            <a:t>sceptics (to solve health problems doctors seem not to be able to),</a:t>
          </a:r>
          <a:endParaRPr lang="en-US"/>
        </a:p>
      </dgm:t>
    </dgm:pt>
    <dgm:pt modelId="{54785072-5402-49C1-A64B-86390E9FE5D3}" type="parTrans" cxnId="{ACA50CBE-B421-42CC-9298-6EE1428D7775}">
      <dgm:prSet/>
      <dgm:spPr/>
      <dgm:t>
        <a:bodyPr/>
        <a:lstStyle/>
        <a:p>
          <a:endParaRPr lang="en-US"/>
        </a:p>
      </dgm:t>
    </dgm:pt>
    <dgm:pt modelId="{EC3FC218-C0E2-499C-BABC-4EB927EB9A52}" type="sibTrans" cxnId="{ACA50CBE-B421-42CC-9298-6EE1428D7775}">
      <dgm:prSet/>
      <dgm:spPr/>
      <dgm:t>
        <a:bodyPr/>
        <a:lstStyle/>
        <a:p>
          <a:endParaRPr lang="en-US"/>
        </a:p>
      </dgm:t>
    </dgm:pt>
    <dgm:pt modelId="{275828A1-80EB-480F-B000-E9FD71A49FA8}">
      <dgm:prSet/>
      <dgm:spPr/>
      <dgm:t>
        <a:bodyPr/>
        <a:lstStyle/>
        <a:p>
          <a:r>
            <a:rPr lang="en-GB"/>
            <a:t>worriers (who find online information frightening)</a:t>
          </a:r>
          <a:endParaRPr lang="en-US"/>
        </a:p>
      </dgm:t>
    </dgm:pt>
    <dgm:pt modelId="{E5BCB46B-1C57-4836-AD99-1965D7CB5BDD}" type="parTrans" cxnId="{1448ED5A-10A9-4409-850F-844A9AEC40B1}">
      <dgm:prSet/>
      <dgm:spPr/>
      <dgm:t>
        <a:bodyPr/>
        <a:lstStyle/>
        <a:p>
          <a:endParaRPr lang="en-US"/>
        </a:p>
      </dgm:t>
    </dgm:pt>
    <dgm:pt modelId="{BC299969-219D-40EF-A20C-E20FCE0F43B0}" type="sibTrans" cxnId="{1448ED5A-10A9-4409-850F-844A9AEC40B1}">
      <dgm:prSet/>
      <dgm:spPr/>
      <dgm:t>
        <a:bodyPr/>
        <a:lstStyle/>
        <a:p>
          <a:endParaRPr lang="en-US"/>
        </a:p>
      </dgm:t>
    </dgm:pt>
    <dgm:pt modelId="{EB289EBE-E0BB-44A7-A991-8C5D56472859}">
      <dgm:prSet/>
      <dgm:spPr/>
      <dgm:t>
        <a:bodyPr/>
        <a:lstStyle/>
        <a:p>
          <a:r>
            <a:rPr lang="en-GB" dirty="0"/>
            <a:t>delegators (who use it as a source of information)</a:t>
          </a:r>
          <a:endParaRPr lang="en-US" dirty="0"/>
        </a:p>
      </dgm:t>
    </dgm:pt>
    <dgm:pt modelId="{97E1CBE2-3141-4C53-A76B-2EE8BB6A5074}" type="parTrans" cxnId="{8E970205-01BB-43D4-8F8E-53E4F334350D}">
      <dgm:prSet/>
      <dgm:spPr/>
      <dgm:t>
        <a:bodyPr/>
        <a:lstStyle/>
        <a:p>
          <a:endParaRPr lang="en-US"/>
        </a:p>
      </dgm:t>
    </dgm:pt>
    <dgm:pt modelId="{FF69496E-0D1D-4A2D-8C0C-0F8F5C30181C}" type="sibTrans" cxnId="{8E970205-01BB-43D4-8F8E-53E4F334350D}">
      <dgm:prSet/>
      <dgm:spPr/>
      <dgm:t>
        <a:bodyPr/>
        <a:lstStyle/>
        <a:p>
          <a:endParaRPr lang="en-US"/>
        </a:p>
      </dgm:t>
    </dgm:pt>
    <dgm:pt modelId="{403D7172-935E-4E4E-B60C-8FA1AA0B3E29}">
      <dgm:prSet/>
      <dgm:spPr/>
      <dgm:t>
        <a:bodyPr/>
        <a:lstStyle/>
        <a:p>
          <a:r>
            <a:rPr lang="en-GB"/>
            <a:t>a-digitals (who do not see the internet as suitable for health care) </a:t>
          </a:r>
          <a:endParaRPr lang="en-US"/>
        </a:p>
      </dgm:t>
    </dgm:pt>
    <dgm:pt modelId="{C1A64780-6D8A-46F3-9701-3473FDF921F4}" type="parTrans" cxnId="{D6C27B01-DCB4-4148-AEA3-286F89F33268}">
      <dgm:prSet/>
      <dgm:spPr/>
      <dgm:t>
        <a:bodyPr/>
        <a:lstStyle/>
        <a:p>
          <a:endParaRPr lang="en-US"/>
        </a:p>
      </dgm:t>
    </dgm:pt>
    <dgm:pt modelId="{47E8ACB6-E6C3-4F38-B529-CD75B0FFCC98}" type="sibTrans" cxnId="{D6C27B01-DCB4-4148-AEA3-286F89F33268}">
      <dgm:prSet/>
      <dgm:spPr/>
      <dgm:t>
        <a:bodyPr/>
        <a:lstStyle/>
        <a:p>
          <a:endParaRPr lang="en-US"/>
        </a:p>
      </dgm:t>
    </dgm:pt>
    <dgm:pt modelId="{479B191D-EB46-4726-B057-DE4D6C1149A7}" type="pres">
      <dgm:prSet presAssocID="{16733192-AB77-40B8-9B77-442AFDCC112A}" presName="Name0" presStyleCnt="0">
        <dgm:presLayoutVars>
          <dgm:dir/>
          <dgm:animLvl val="lvl"/>
          <dgm:resizeHandles val="exact"/>
        </dgm:presLayoutVars>
      </dgm:prSet>
      <dgm:spPr/>
    </dgm:pt>
    <dgm:pt modelId="{1A8C97AA-579F-487A-83CB-FB38268129FD}" type="pres">
      <dgm:prSet presAssocID="{7E226896-E506-4F82-83CB-3A5E0FD8161B}" presName="linNode" presStyleCnt="0"/>
      <dgm:spPr/>
    </dgm:pt>
    <dgm:pt modelId="{488CE24F-5369-449C-970E-6C45256AC0A1}" type="pres">
      <dgm:prSet presAssocID="{7E226896-E506-4F82-83CB-3A5E0FD8161B}" presName="parentText" presStyleLbl="node1" presStyleIdx="0" presStyleCnt="2">
        <dgm:presLayoutVars>
          <dgm:chMax val="1"/>
          <dgm:bulletEnabled val="1"/>
        </dgm:presLayoutVars>
      </dgm:prSet>
      <dgm:spPr/>
    </dgm:pt>
    <dgm:pt modelId="{F911BF83-E3E6-41F0-8137-6ED7D7B3D293}" type="pres">
      <dgm:prSet presAssocID="{7E226896-E506-4F82-83CB-3A5E0FD8161B}" presName="descendantText" presStyleLbl="alignAccFollowNode1" presStyleIdx="0" presStyleCnt="2">
        <dgm:presLayoutVars>
          <dgm:bulletEnabled val="1"/>
        </dgm:presLayoutVars>
      </dgm:prSet>
      <dgm:spPr/>
    </dgm:pt>
    <dgm:pt modelId="{E0722A1C-88C8-4C71-A0E8-C56EE3278502}" type="pres">
      <dgm:prSet presAssocID="{56944E3C-28E2-4601-B1A3-C0A6C5883B7B}" presName="sp" presStyleCnt="0"/>
      <dgm:spPr/>
    </dgm:pt>
    <dgm:pt modelId="{6A392E7C-3E00-4D1E-99C1-5E27EEEF925D}" type="pres">
      <dgm:prSet presAssocID="{1B9F2347-542D-4CFA-847D-D9EF94BF3D35}" presName="linNode" presStyleCnt="0"/>
      <dgm:spPr/>
    </dgm:pt>
    <dgm:pt modelId="{9C8F07B3-7736-458B-B403-8B64DC833BBE}" type="pres">
      <dgm:prSet presAssocID="{1B9F2347-542D-4CFA-847D-D9EF94BF3D35}" presName="parentText" presStyleLbl="node1" presStyleIdx="1" presStyleCnt="2">
        <dgm:presLayoutVars>
          <dgm:chMax val="1"/>
          <dgm:bulletEnabled val="1"/>
        </dgm:presLayoutVars>
      </dgm:prSet>
      <dgm:spPr/>
    </dgm:pt>
    <dgm:pt modelId="{CBB7ED00-8D2E-4061-B786-99B4C8DC8B1D}" type="pres">
      <dgm:prSet presAssocID="{1B9F2347-542D-4CFA-847D-D9EF94BF3D35}" presName="descendantText" presStyleLbl="alignAccFollowNode1" presStyleIdx="1" presStyleCnt="2">
        <dgm:presLayoutVars>
          <dgm:bulletEnabled val="1"/>
        </dgm:presLayoutVars>
      </dgm:prSet>
      <dgm:spPr/>
    </dgm:pt>
  </dgm:ptLst>
  <dgm:cxnLst>
    <dgm:cxn modelId="{D6C27B01-DCB4-4148-AEA3-286F89F33268}" srcId="{1B9F2347-542D-4CFA-847D-D9EF94BF3D35}" destId="{403D7172-935E-4E4E-B60C-8FA1AA0B3E29}" srcOrd="5" destOrd="0" parTransId="{C1A64780-6D8A-46F3-9701-3473FDF921F4}" sibTransId="{47E8ACB6-E6C3-4F38-B529-CD75B0FFCC98}"/>
    <dgm:cxn modelId="{8E970205-01BB-43D4-8F8E-53E4F334350D}" srcId="{1B9F2347-542D-4CFA-847D-D9EF94BF3D35}" destId="{EB289EBE-E0BB-44A7-A991-8C5D56472859}" srcOrd="4" destOrd="0" parTransId="{97E1CBE2-3141-4C53-A76B-2EE8BB6A5074}" sibTransId="{FF69496E-0D1D-4A2D-8C0C-0F8F5C30181C}"/>
    <dgm:cxn modelId="{A4689009-AD92-4218-8FA5-13BB88873884}" type="presOf" srcId="{7146AD2B-B633-4DA5-8625-72B453139781}" destId="{F911BF83-E3E6-41F0-8137-6ED7D7B3D293}" srcOrd="0" destOrd="0" presId="urn:microsoft.com/office/officeart/2005/8/layout/vList5"/>
    <dgm:cxn modelId="{64E90E24-229E-4130-B8DB-22C63C1C74EE}" type="presOf" srcId="{BDAC0C9B-7040-4A42-AB4C-83A3CAD9ADCB}" destId="{CBB7ED00-8D2E-4061-B786-99B4C8DC8B1D}" srcOrd="0" destOrd="0" presId="urn:microsoft.com/office/officeart/2005/8/layout/vList5"/>
    <dgm:cxn modelId="{5564E42D-2750-4E66-AFCE-C427CD40D6C6}" type="presOf" srcId="{BC61E975-FEBF-41B3-B996-F14C74C1AEBD}" destId="{CBB7ED00-8D2E-4061-B786-99B4C8DC8B1D}" srcOrd="0" destOrd="2" presId="urn:microsoft.com/office/officeart/2005/8/layout/vList5"/>
    <dgm:cxn modelId="{2869A564-D9DD-48EB-B905-9FC119F50579}" srcId="{16733192-AB77-40B8-9B77-442AFDCC112A}" destId="{1B9F2347-542D-4CFA-847D-D9EF94BF3D35}" srcOrd="1" destOrd="0" parTransId="{39FE2C48-1FE7-48CF-8D84-5803C46C4FAF}" sibTransId="{9BAEAB97-05AE-4743-B1D3-3DC9B297E990}"/>
    <dgm:cxn modelId="{AE871465-80EB-402A-AF08-A42E94E77ADC}" srcId="{1B9F2347-542D-4CFA-847D-D9EF94BF3D35}" destId="{1B6848A0-8DD9-480D-AAD9-FD28CC8DB16F}" srcOrd="1" destOrd="0" parTransId="{7276DAF9-046C-44B9-B61C-8825286BBE6C}" sibTransId="{ACC2B4FE-D94B-4F8B-AA09-C3A5F7685759}"/>
    <dgm:cxn modelId="{29CB3D6A-58C3-4097-A263-14B21CD6E748}" type="presOf" srcId="{16733192-AB77-40B8-9B77-442AFDCC112A}" destId="{479B191D-EB46-4726-B057-DE4D6C1149A7}" srcOrd="0" destOrd="0" presId="urn:microsoft.com/office/officeart/2005/8/layout/vList5"/>
    <dgm:cxn modelId="{A6838457-B9A0-445D-BD5C-6099330595A5}" srcId="{16733192-AB77-40B8-9B77-442AFDCC112A}" destId="{7E226896-E506-4F82-83CB-3A5E0FD8161B}" srcOrd="0" destOrd="0" parTransId="{8EF618C8-DF6E-4182-8EB6-3A462989F479}" sibTransId="{56944E3C-28E2-4601-B1A3-C0A6C5883B7B}"/>
    <dgm:cxn modelId="{0046EF77-D425-4166-8A4E-5FDECC1D2262}" type="presOf" srcId="{1B9F2347-542D-4CFA-847D-D9EF94BF3D35}" destId="{9C8F07B3-7736-458B-B403-8B64DC833BBE}" srcOrd="0" destOrd="0" presId="urn:microsoft.com/office/officeart/2005/8/layout/vList5"/>
    <dgm:cxn modelId="{B832007A-2DED-4C52-83EB-13452D8279DE}" type="presOf" srcId="{EB289EBE-E0BB-44A7-A991-8C5D56472859}" destId="{CBB7ED00-8D2E-4061-B786-99B4C8DC8B1D}" srcOrd="0" destOrd="4" presId="urn:microsoft.com/office/officeart/2005/8/layout/vList5"/>
    <dgm:cxn modelId="{1448ED5A-10A9-4409-850F-844A9AEC40B1}" srcId="{1B9F2347-542D-4CFA-847D-D9EF94BF3D35}" destId="{275828A1-80EB-480F-B000-E9FD71A49FA8}" srcOrd="3" destOrd="0" parTransId="{E5BCB46B-1C57-4836-AD99-1965D7CB5BDD}" sibTransId="{BC299969-219D-40EF-A20C-E20FCE0F43B0}"/>
    <dgm:cxn modelId="{CC07618F-115C-4AB7-A61F-1A6B79D2FF54}" srcId="{7E226896-E506-4F82-83CB-3A5E0FD8161B}" destId="{7146AD2B-B633-4DA5-8625-72B453139781}" srcOrd="0" destOrd="0" parTransId="{6EFF5513-F8DF-4FFF-BFA4-8E03BF6702ED}" sibTransId="{7199709F-CFF7-4D22-9C3D-D31B40145F3F}"/>
    <dgm:cxn modelId="{F84F06A9-FC83-449D-9464-8C1840C54202}" srcId="{1B9F2347-542D-4CFA-847D-D9EF94BF3D35}" destId="{BDAC0C9B-7040-4A42-AB4C-83A3CAD9ADCB}" srcOrd="0" destOrd="0" parTransId="{96561863-31F8-4672-8EE2-93FD395D6E0D}" sibTransId="{A1EF9906-786C-487C-8079-F10724BB3274}"/>
    <dgm:cxn modelId="{69F524AF-3EA3-4545-9207-3E94F35ECAA7}" type="presOf" srcId="{1B6848A0-8DD9-480D-AAD9-FD28CC8DB16F}" destId="{CBB7ED00-8D2E-4061-B786-99B4C8DC8B1D}" srcOrd="0" destOrd="1" presId="urn:microsoft.com/office/officeart/2005/8/layout/vList5"/>
    <dgm:cxn modelId="{DA76B2B7-990F-4100-93D4-F0513116AEFB}" type="presOf" srcId="{7E226896-E506-4F82-83CB-3A5E0FD8161B}" destId="{488CE24F-5369-449C-970E-6C45256AC0A1}" srcOrd="0" destOrd="0" presId="urn:microsoft.com/office/officeart/2005/8/layout/vList5"/>
    <dgm:cxn modelId="{ACA50CBE-B421-42CC-9298-6EE1428D7775}" srcId="{1B9F2347-542D-4CFA-847D-D9EF94BF3D35}" destId="{BC61E975-FEBF-41B3-B996-F14C74C1AEBD}" srcOrd="2" destOrd="0" parTransId="{54785072-5402-49C1-A64B-86390E9FE5D3}" sibTransId="{EC3FC218-C0E2-499C-BABC-4EB927EB9A52}"/>
    <dgm:cxn modelId="{A31339E0-F39A-440B-8F8C-E8D4D53A2DA0}" type="presOf" srcId="{403D7172-935E-4E4E-B60C-8FA1AA0B3E29}" destId="{CBB7ED00-8D2E-4061-B786-99B4C8DC8B1D}" srcOrd="0" destOrd="5" presId="urn:microsoft.com/office/officeart/2005/8/layout/vList5"/>
    <dgm:cxn modelId="{9F68E9F2-BB62-4BDB-9536-3A39895C425A}" type="presOf" srcId="{275828A1-80EB-480F-B000-E9FD71A49FA8}" destId="{CBB7ED00-8D2E-4061-B786-99B4C8DC8B1D}" srcOrd="0" destOrd="3" presId="urn:microsoft.com/office/officeart/2005/8/layout/vList5"/>
    <dgm:cxn modelId="{54185335-693F-4D8B-8D71-52EB505F4216}" type="presParOf" srcId="{479B191D-EB46-4726-B057-DE4D6C1149A7}" destId="{1A8C97AA-579F-487A-83CB-FB38268129FD}" srcOrd="0" destOrd="0" presId="urn:microsoft.com/office/officeart/2005/8/layout/vList5"/>
    <dgm:cxn modelId="{1125EA36-114A-47FB-BCC5-75FC435873AC}" type="presParOf" srcId="{1A8C97AA-579F-487A-83CB-FB38268129FD}" destId="{488CE24F-5369-449C-970E-6C45256AC0A1}" srcOrd="0" destOrd="0" presId="urn:microsoft.com/office/officeart/2005/8/layout/vList5"/>
    <dgm:cxn modelId="{BDBEA429-1834-47D7-8BCE-82D2C12AF3F5}" type="presParOf" srcId="{1A8C97AA-579F-487A-83CB-FB38268129FD}" destId="{F911BF83-E3E6-41F0-8137-6ED7D7B3D293}" srcOrd="1" destOrd="0" presId="urn:microsoft.com/office/officeart/2005/8/layout/vList5"/>
    <dgm:cxn modelId="{FF396968-5FBD-44DD-B148-D61064902969}" type="presParOf" srcId="{479B191D-EB46-4726-B057-DE4D6C1149A7}" destId="{E0722A1C-88C8-4C71-A0E8-C56EE3278502}" srcOrd="1" destOrd="0" presId="urn:microsoft.com/office/officeart/2005/8/layout/vList5"/>
    <dgm:cxn modelId="{FFCD50A6-B2A6-447A-BB04-17C28A656E46}" type="presParOf" srcId="{479B191D-EB46-4726-B057-DE4D6C1149A7}" destId="{6A392E7C-3E00-4D1E-99C1-5E27EEEF925D}" srcOrd="2" destOrd="0" presId="urn:microsoft.com/office/officeart/2005/8/layout/vList5"/>
    <dgm:cxn modelId="{5225D814-440D-4850-8C2B-2E5A2DA57D6B}" type="presParOf" srcId="{6A392E7C-3E00-4D1E-99C1-5E27EEEF925D}" destId="{9C8F07B3-7736-458B-B403-8B64DC833BBE}" srcOrd="0" destOrd="0" presId="urn:microsoft.com/office/officeart/2005/8/layout/vList5"/>
    <dgm:cxn modelId="{3D96C736-5810-42DB-8716-FE3FCF6EA5CD}" type="presParOf" srcId="{6A392E7C-3E00-4D1E-99C1-5E27EEEF925D}" destId="{CBB7ED00-8D2E-4061-B786-99B4C8DC8B1D}"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53298F5-9444-4191-8ED3-313DBFC31DA4}"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B6409FBA-0132-47CD-8B3B-0C3A58F3FDCC}">
      <dgm:prSet/>
      <dgm:spPr/>
      <dgm:t>
        <a:bodyPr/>
        <a:lstStyle/>
        <a:p>
          <a:r>
            <a:rPr lang="en-GB" baseline="0"/>
            <a:t>There is considerable scope to increase public use of online tools to help tackle demand</a:t>
          </a:r>
          <a:endParaRPr lang="en-US"/>
        </a:p>
      </dgm:t>
    </dgm:pt>
    <dgm:pt modelId="{D0A3723D-43BC-4677-BFFA-8F2A1192BC3A}" type="parTrans" cxnId="{87D56B85-FE17-4FFA-A373-8906E670D346}">
      <dgm:prSet/>
      <dgm:spPr/>
      <dgm:t>
        <a:bodyPr/>
        <a:lstStyle/>
        <a:p>
          <a:endParaRPr lang="en-US"/>
        </a:p>
      </dgm:t>
    </dgm:pt>
    <dgm:pt modelId="{26812BD0-14C1-491D-AAFD-B79C7EE134FE}" type="sibTrans" cxnId="{87D56B85-FE17-4FFA-A373-8906E670D346}">
      <dgm:prSet/>
      <dgm:spPr/>
      <dgm:t>
        <a:bodyPr/>
        <a:lstStyle/>
        <a:p>
          <a:endParaRPr lang="en-US"/>
        </a:p>
      </dgm:t>
    </dgm:pt>
    <dgm:pt modelId="{48BE8798-E94C-4FCB-914F-8B5625E6CCA7}">
      <dgm:prSet/>
      <dgm:spPr/>
      <dgm:t>
        <a:bodyPr/>
        <a:lstStyle/>
        <a:p>
          <a:r>
            <a:rPr lang="en-GB" baseline="0"/>
            <a:t>But awareness of services could be improved in certain groups.</a:t>
          </a:r>
          <a:endParaRPr lang="en-US"/>
        </a:p>
      </dgm:t>
    </dgm:pt>
    <dgm:pt modelId="{6E1E7024-92DB-44AF-BF81-D64DFC194516}" type="parTrans" cxnId="{53E49CC1-F964-4CC3-81C4-CDD7DFDBE032}">
      <dgm:prSet/>
      <dgm:spPr/>
      <dgm:t>
        <a:bodyPr/>
        <a:lstStyle/>
        <a:p>
          <a:endParaRPr lang="en-US"/>
        </a:p>
      </dgm:t>
    </dgm:pt>
    <dgm:pt modelId="{41077A0C-D22F-4489-A4F4-154F4B36A441}" type="sibTrans" cxnId="{53E49CC1-F964-4CC3-81C4-CDD7DFDBE032}">
      <dgm:prSet/>
      <dgm:spPr/>
      <dgm:t>
        <a:bodyPr/>
        <a:lstStyle/>
        <a:p>
          <a:endParaRPr lang="en-US"/>
        </a:p>
      </dgm:t>
    </dgm:pt>
    <dgm:pt modelId="{76E62E98-9919-4FCF-B5D8-4314D07DD1DD}">
      <dgm:prSet/>
      <dgm:spPr/>
      <dgm:t>
        <a:bodyPr/>
        <a:lstStyle/>
        <a:p>
          <a:r>
            <a:rPr lang="en-GB" baseline="0"/>
            <a:t>58% of those with internet access say they would look online to help understand a health problem</a:t>
          </a:r>
          <a:endParaRPr lang="en-US"/>
        </a:p>
      </dgm:t>
    </dgm:pt>
    <dgm:pt modelId="{BC8E1F4B-28CF-4A35-826D-6E33CB0881BB}" type="parTrans" cxnId="{FA7ABA28-5300-4DC9-8AC2-28B8E5926DC9}">
      <dgm:prSet/>
      <dgm:spPr/>
      <dgm:t>
        <a:bodyPr/>
        <a:lstStyle/>
        <a:p>
          <a:endParaRPr lang="en-US"/>
        </a:p>
      </dgm:t>
    </dgm:pt>
    <dgm:pt modelId="{B10C921E-E449-4872-95FF-4A702C98E433}" type="sibTrans" cxnId="{FA7ABA28-5300-4DC9-8AC2-28B8E5926DC9}">
      <dgm:prSet/>
      <dgm:spPr/>
      <dgm:t>
        <a:bodyPr/>
        <a:lstStyle/>
        <a:p>
          <a:endParaRPr lang="en-US"/>
        </a:p>
      </dgm:t>
    </dgm:pt>
    <dgm:pt modelId="{3E90F642-6BE0-4B2A-82C7-098D8D0DEBD5}">
      <dgm:prSet/>
      <dgm:spPr/>
      <dgm:t>
        <a:bodyPr/>
        <a:lstStyle/>
        <a:p>
          <a:r>
            <a:rPr lang="en-GB" baseline="0"/>
            <a:t>47% would use the internet to decide what to do about it.</a:t>
          </a:r>
          <a:endParaRPr lang="en-US"/>
        </a:p>
      </dgm:t>
    </dgm:pt>
    <dgm:pt modelId="{5613E106-7DC6-433F-B7D2-B552AFAFCAE4}" type="parTrans" cxnId="{055B89AC-6B7A-47A8-ABD8-D52D2F6DDB19}">
      <dgm:prSet/>
      <dgm:spPr/>
      <dgm:t>
        <a:bodyPr/>
        <a:lstStyle/>
        <a:p>
          <a:endParaRPr lang="en-US"/>
        </a:p>
      </dgm:t>
    </dgm:pt>
    <dgm:pt modelId="{D7D1CC8D-97DD-467C-9A3B-03E45C1725A3}" type="sibTrans" cxnId="{055B89AC-6B7A-47A8-ABD8-D52D2F6DDB19}">
      <dgm:prSet/>
      <dgm:spPr/>
      <dgm:t>
        <a:bodyPr/>
        <a:lstStyle/>
        <a:p>
          <a:endParaRPr lang="en-US"/>
        </a:p>
      </dgm:t>
    </dgm:pt>
    <dgm:pt modelId="{238ADE42-BFAE-4CE6-8FDF-8A7B9611E30E}">
      <dgm:prSet/>
      <dgm:spPr/>
      <dgm:t>
        <a:bodyPr/>
        <a:lstStyle/>
        <a:p>
          <a:r>
            <a:rPr lang="en-GB" baseline="0"/>
            <a:t>18-24: 62% likely research a health problem online and 47% likely to use the internet to decide what to </a:t>
          </a:r>
          <a:endParaRPr lang="en-US"/>
        </a:p>
      </dgm:t>
    </dgm:pt>
    <dgm:pt modelId="{5D924296-642B-45AA-8AAF-804ED5EA15DD}" type="parTrans" cxnId="{DF330391-CC0C-4E02-AEC1-5B765B7966B1}">
      <dgm:prSet/>
      <dgm:spPr/>
      <dgm:t>
        <a:bodyPr/>
        <a:lstStyle/>
        <a:p>
          <a:endParaRPr lang="en-US"/>
        </a:p>
      </dgm:t>
    </dgm:pt>
    <dgm:pt modelId="{0A4BF66C-5DF3-4919-82BF-C13A69BAE0A2}" type="sibTrans" cxnId="{DF330391-CC0C-4E02-AEC1-5B765B7966B1}">
      <dgm:prSet/>
      <dgm:spPr/>
      <dgm:t>
        <a:bodyPr/>
        <a:lstStyle/>
        <a:p>
          <a:endParaRPr lang="en-US"/>
        </a:p>
      </dgm:t>
    </dgm:pt>
    <dgm:pt modelId="{44F86EC0-A597-4FB0-988E-57E9ED52CAC1}">
      <dgm:prSet/>
      <dgm:spPr/>
      <dgm:t>
        <a:bodyPr/>
        <a:lstStyle/>
        <a:p>
          <a:r>
            <a:rPr lang="en-GB" baseline="0"/>
            <a:t>75+: 30% likely to research a health problem online and 23% use the internet to decide what to do </a:t>
          </a:r>
          <a:endParaRPr lang="en-US"/>
        </a:p>
      </dgm:t>
    </dgm:pt>
    <dgm:pt modelId="{9E884322-32E5-4FF0-ABCF-EAC4D3C44086}" type="parTrans" cxnId="{2C0F21CB-2F8E-4788-A197-3ABD7E1D4173}">
      <dgm:prSet/>
      <dgm:spPr/>
      <dgm:t>
        <a:bodyPr/>
        <a:lstStyle/>
        <a:p>
          <a:endParaRPr lang="en-US"/>
        </a:p>
      </dgm:t>
    </dgm:pt>
    <dgm:pt modelId="{140D6F56-F3C4-43B2-A3FC-C5A58AB40CB5}" type="sibTrans" cxnId="{2C0F21CB-2F8E-4788-A197-3ABD7E1D4173}">
      <dgm:prSet/>
      <dgm:spPr/>
      <dgm:t>
        <a:bodyPr/>
        <a:lstStyle/>
        <a:p>
          <a:endParaRPr lang="en-US"/>
        </a:p>
      </dgm:t>
    </dgm:pt>
    <dgm:pt modelId="{8768C607-73E2-4499-8447-77DF418EBBDD}">
      <dgm:prSet/>
      <dgm:spPr/>
      <dgm:t>
        <a:bodyPr/>
        <a:lstStyle/>
        <a:p>
          <a:r>
            <a:rPr lang="en-GB" baseline="0"/>
            <a:t>Women, parents of children aged under 5, those with higher educational qualifications and those living in urban areas are all more likely to use the internet for both purposes</a:t>
          </a:r>
          <a:endParaRPr lang="en-US"/>
        </a:p>
      </dgm:t>
    </dgm:pt>
    <dgm:pt modelId="{1849A36B-E3E8-4FEC-8846-1CFBFB836EAC}" type="parTrans" cxnId="{3C3B71E3-DEE3-4610-8D7C-CB93378CD038}">
      <dgm:prSet/>
      <dgm:spPr/>
      <dgm:t>
        <a:bodyPr/>
        <a:lstStyle/>
        <a:p>
          <a:endParaRPr lang="en-US"/>
        </a:p>
      </dgm:t>
    </dgm:pt>
    <dgm:pt modelId="{4956E741-2334-4121-9CBC-F79D795D792B}" type="sibTrans" cxnId="{3C3B71E3-DEE3-4610-8D7C-CB93378CD038}">
      <dgm:prSet/>
      <dgm:spPr/>
      <dgm:t>
        <a:bodyPr/>
        <a:lstStyle/>
        <a:p>
          <a:endParaRPr lang="en-US"/>
        </a:p>
      </dgm:t>
    </dgm:pt>
    <dgm:pt modelId="{1688B1B2-E55F-4694-8BCA-003BAA50E5EE}" type="pres">
      <dgm:prSet presAssocID="{153298F5-9444-4191-8ED3-313DBFC31DA4}" presName="vert0" presStyleCnt="0">
        <dgm:presLayoutVars>
          <dgm:dir/>
          <dgm:animOne val="branch"/>
          <dgm:animLvl val="lvl"/>
        </dgm:presLayoutVars>
      </dgm:prSet>
      <dgm:spPr/>
    </dgm:pt>
    <dgm:pt modelId="{3546F93A-27CD-4F4A-9FA6-AC7646D9DCF8}" type="pres">
      <dgm:prSet presAssocID="{B6409FBA-0132-47CD-8B3B-0C3A58F3FDCC}" presName="thickLine" presStyleLbl="alignNode1" presStyleIdx="0" presStyleCnt="7"/>
      <dgm:spPr/>
    </dgm:pt>
    <dgm:pt modelId="{BF935F87-422E-4B65-B3D8-E8AABB1941B1}" type="pres">
      <dgm:prSet presAssocID="{B6409FBA-0132-47CD-8B3B-0C3A58F3FDCC}" presName="horz1" presStyleCnt="0"/>
      <dgm:spPr/>
    </dgm:pt>
    <dgm:pt modelId="{A035B0D6-814E-47EB-96EB-AF1E873629CC}" type="pres">
      <dgm:prSet presAssocID="{B6409FBA-0132-47CD-8B3B-0C3A58F3FDCC}" presName="tx1" presStyleLbl="revTx" presStyleIdx="0" presStyleCnt="7"/>
      <dgm:spPr/>
    </dgm:pt>
    <dgm:pt modelId="{1801B23D-093B-4B8C-A2DC-35648AE98C9E}" type="pres">
      <dgm:prSet presAssocID="{B6409FBA-0132-47CD-8B3B-0C3A58F3FDCC}" presName="vert1" presStyleCnt="0"/>
      <dgm:spPr/>
    </dgm:pt>
    <dgm:pt modelId="{90B4D808-C8ED-40AB-91B3-7130B25A455B}" type="pres">
      <dgm:prSet presAssocID="{48BE8798-E94C-4FCB-914F-8B5625E6CCA7}" presName="thickLine" presStyleLbl="alignNode1" presStyleIdx="1" presStyleCnt="7"/>
      <dgm:spPr/>
    </dgm:pt>
    <dgm:pt modelId="{3FD7D0E1-B030-4482-BDE4-172E7FC26D0D}" type="pres">
      <dgm:prSet presAssocID="{48BE8798-E94C-4FCB-914F-8B5625E6CCA7}" presName="horz1" presStyleCnt="0"/>
      <dgm:spPr/>
    </dgm:pt>
    <dgm:pt modelId="{8A04322A-B75B-44F8-88F1-B8DFED94E79C}" type="pres">
      <dgm:prSet presAssocID="{48BE8798-E94C-4FCB-914F-8B5625E6CCA7}" presName="tx1" presStyleLbl="revTx" presStyleIdx="1" presStyleCnt="7"/>
      <dgm:spPr/>
    </dgm:pt>
    <dgm:pt modelId="{F844CBFA-9AB5-4A83-B13D-28D7EB85716F}" type="pres">
      <dgm:prSet presAssocID="{48BE8798-E94C-4FCB-914F-8B5625E6CCA7}" presName="vert1" presStyleCnt="0"/>
      <dgm:spPr/>
    </dgm:pt>
    <dgm:pt modelId="{D26CC73F-2FDF-4D60-8DB6-2690802DBDE3}" type="pres">
      <dgm:prSet presAssocID="{76E62E98-9919-4FCF-B5D8-4314D07DD1DD}" presName="thickLine" presStyleLbl="alignNode1" presStyleIdx="2" presStyleCnt="7"/>
      <dgm:spPr/>
    </dgm:pt>
    <dgm:pt modelId="{3A7E797E-A7D0-40D3-88B8-3FAE2BD8B9F1}" type="pres">
      <dgm:prSet presAssocID="{76E62E98-9919-4FCF-B5D8-4314D07DD1DD}" presName="horz1" presStyleCnt="0"/>
      <dgm:spPr/>
    </dgm:pt>
    <dgm:pt modelId="{0551CC94-487A-4A96-99C7-07C081C3B62B}" type="pres">
      <dgm:prSet presAssocID="{76E62E98-9919-4FCF-B5D8-4314D07DD1DD}" presName="tx1" presStyleLbl="revTx" presStyleIdx="2" presStyleCnt="7"/>
      <dgm:spPr/>
    </dgm:pt>
    <dgm:pt modelId="{F31DB674-0DEC-4393-818C-0EB2E2481461}" type="pres">
      <dgm:prSet presAssocID="{76E62E98-9919-4FCF-B5D8-4314D07DD1DD}" presName="vert1" presStyleCnt="0"/>
      <dgm:spPr/>
    </dgm:pt>
    <dgm:pt modelId="{8F188B6E-A6F1-459D-A787-AF7B6BAAE244}" type="pres">
      <dgm:prSet presAssocID="{3E90F642-6BE0-4B2A-82C7-098D8D0DEBD5}" presName="thickLine" presStyleLbl="alignNode1" presStyleIdx="3" presStyleCnt="7"/>
      <dgm:spPr/>
    </dgm:pt>
    <dgm:pt modelId="{48854B90-1701-4704-B6E1-7C49C5A412E9}" type="pres">
      <dgm:prSet presAssocID="{3E90F642-6BE0-4B2A-82C7-098D8D0DEBD5}" presName="horz1" presStyleCnt="0"/>
      <dgm:spPr/>
    </dgm:pt>
    <dgm:pt modelId="{6FA8BFC8-4F79-4179-BC70-77CCB31D18ED}" type="pres">
      <dgm:prSet presAssocID="{3E90F642-6BE0-4B2A-82C7-098D8D0DEBD5}" presName="tx1" presStyleLbl="revTx" presStyleIdx="3" presStyleCnt="7"/>
      <dgm:spPr/>
    </dgm:pt>
    <dgm:pt modelId="{1ADEEC93-806C-4C2A-8554-70EC57AFA7A1}" type="pres">
      <dgm:prSet presAssocID="{3E90F642-6BE0-4B2A-82C7-098D8D0DEBD5}" presName="vert1" presStyleCnt="0"/>
      <dgm:spPr/>
    </dgm:pt>
    <dgm:pt modelId="{EF0AF2C1-433D-450E-95C7-E968E6B74580}" type="pres">
      <dgm:prSet presAssocID="{238ADE42-BFAE-4CE6-8FDF-8A7B9611E30E}" presName="thickLine" presStyleLbl="alignNode1" presStyleIdx="4" presStyleCnt="7"/>
      <dgm:spPr/>
    </dgm:pt>
    <dgm:pt modelId="{7D1A6C5B-26EB-4AF4-A3D5-060220D8CA86}" type="pres">
      <dgm:prSet presAssocID="{238ADE42-BFAE-4CE6-8FDF-8A7B9611E30E}" presName="horz1" presStyleCnt="0"/>
      <dgm:spPr/>
    </dgm:pt>
    <dgm:pt modelId="{83647839-B8F3-4DC8-9221-56E1F7023495}" type="pres">
      <dgm:prSet presAssocID="{238ADE42-BFAE-4CE6-8FDF-8A7B9611E30E}" presName="tx1" presStyleLbl="revTx" presStyleIdx="4" presStyleCnt="7"/>
      <dgm:spPr/>
    </dgm:pt>
    <dgm:pt modelId="{3403C911-7394-4F57-ABE6-74BA1D6F3C59}" type="pres">
      <dgm:prSet presAssocID="{238ADE42-BFAE-4CE6-8FDF-8A7B9611E30E}" presName="vert1" presStyleCnt="0"/>
      <dgm:spPr/>
    </dgm:pt>
    <dgm:pt modelId="{A4442967-D243-4919-B47D-8251BDD57D24}" type="pres">
      <dgm:prSet presAssocID="{44F86EC0-A597-4FB0-988E-57E9ED52CAC1}" presName="thickLine" presStyleLbl="alignNode1" presStyleIdx="5" presStyleCnt="7"/>
      <dgm:spPr/>
    </dgm:pt>
    <dgm:pt modelId="{7F5890C5-44EE-4060-83F6-608BB3A5A9ED}" type="pres">
      <dgm:prSet presAssocID="{44F86EC0-A597-4FB0-988E-57E9ED52CAC1}" presName="horz1" presStyleCnt="0"/>
      <dgm:spPr/>
    </dgm:pt>
    <dgm:pt modelId="{D3290FCD-49EF-45F5-8422-705EA3F9231A}" type="pres">
      <dgm:prSet presAssocID="{44F86EC0-A597-4FB0-988E-57E9ED52CAC1}" presName="tx1" presStyleLbl="revTx" presStyleIdx="5" presStyleCnt="7"/>
      <dgm:spPr/>
    </dgm:pt>
    <dgm:pt modelId="{B4F669C2-F653-4FE9-BDEB-F0A5A5965B41}" type="pres">
      <dgm:prSet presAssocID="{44F86EC0-A597-4FB0-988E-57E9ED52CAC1}" presName="vert1" presStyleCnt="0"/>
      <dgm:spPr/>
    </dgm:pt>
    <dgm:pt modelId="{AB6393F3-DB70-43F9-BDDA-315D656C2F8D}" type="pres">
      <dgm:prSet presAssocID="{8768C607-73E2-4499-8447-77DF418EBBDD}" presName="thickLine" presStyleLbl="alignNode1" presStyleIdx="6" presStyleCnt="7"/>
      <dgm:spPr/>
    </dgm:pt>
    <dgm:pt modelId="{B5F76742-AFCE-4A0B-8755-8B2AD6A65D63}" type="pres">
      <dgm:prSet presAssocID="{8768C607-73E2-4499-8447-77DF418EBBDD}" presName="horz1" presStyleCnt="0"/>
      <dgm:spPr/>
    </dgm:pt>
    <dgm:pt modelId="{E33A7E47-5A3A-4CD7-ADCC-BCDF49163A0B}" type="pres">
      <dgm:prSet presAssocID="{8768C607-73E2-4499-8447-77DF418EBBDD}" presName="tx1" presStyleLbl="revTx" presStyleIdx="6" presStyleCnt="7"/>
      <dgm:spPr/>
    </dgm:pt>
    <dgm:pt modelId="{1B550FE7-01FB-4C9C-912C-4406DDF68A1B}" type="pres">
      <dgm:prSet presAssocID="{8768C607-73E2-4499-8447-77DF418EBBDD}" presName="vert1" presStyleCnt="0"/>
      <dgm:spPr/>
    </dgm:pt>
  </dgm:ptLst>
  <dgm:cxnLst>
    <dgm:cxn modelId="{4AEEA815-D32A-418E-8DEF-1A7292233E58}" type="presOf" srcId="{153298F5-9444-4191-8ED3-313DBFC31DA4}" destId="{1688B1B2-E55F-4694-8BCA-003BAA50E5EE}" srcOrd="0" destOrd="0" presId="urn:microsoft.com/office/officeart/2008/layout/LinedList"/>
    <dgm:cxn modelId="{DA99B821-CCF5-4142-8396-61A6074E5F37}" type="presOf" srcId="{238ADE42-BFAE-4CE6-8FDF-8A7B9611E30E}" destId="{83647839-B8F3-4DC8-9221-56E1F7023495}" srcOrd="0" destOrd="0" presId="urn:microsoft.com/office/officeart/2008/layout/LinedList"/>
    <dgm:cxn modelId="{FA7ABA28-5300-4DC9-8AC2-28B8E5926DC9}" srcId="{153298F5-9444-4191-8ED3-313DBFC31DA4}" destId="{76E62E98-9919-4FCF-B5D8-4314D07DD1DD}" srcOrd="2" destOrd="0" parTransId="{BC8E1F4B-28CF-4A35-826D-6E33CB0881BB}" sibTransId="{B10C921E-E449-4872-95FF-4A702C98E433}"/>
    <dgm:cxn modelId="{825E7C67-C859-434B-BA2E-A55034851024}" type="presOf" srcId="{B6409FBA-0132-47CD-8B3B-0C3A58F3FDCC}" destId="{A035B0D6-814E-47EB-96EB-AF1E873629CC}" srcOrd="0" destOrd="0" presId="urn:microsoft.com/office/officeart/2008/layout/LinedList"/>
    <dgm:cxn modelId="{F80C3B70-8F0E-41C9-B906-937EB7A74296}" type="presOf" srcId="{8768C607-73E2-4499-8447-77DF418EBBDD}" destId="{E33A7E47-5A3A-4CD7-ADCC-BCDF49163A0B}" srcOrd="0" destOrd="0" presId="urn:microsoft.com/office/officeart/2008/layout/LinedList"/>
    <dgm:cxn modelId="{FC26F37B-9A18-4ED5-BE3E-681FA300D5BE}" type="presOf" srcId="{3E90F642-6BE0-4B2A-82C7-098D8D0DEBD5}" destId="{6FA8BFC8-4F79-4179-BC70-77CCB31D18ED}" srcOrd="0" destOrd="0" presId="urn:microsoft.com/office/officeart/2008/layout/LinedList"/>
    <dgm:cxn modelId="{87D56B85-FE17-4FFA-A373-8906E670D346}" srcId="{153298F5-9444-4191-8ED3-313DBFC31DA4}" destId="{B6409FBA-0132-47CD-8B3B-0C3A58F3FDCC}" srcOrd="0" destOrd="0" parTransId="{D0A3723D-43BC-4677-BFFA-8F2A1192BC3A}" sibTransId="{26812BD0-14C1-491D-AAFD-B79C7EE134FE}"/>
    <dgm:cxn modelId="{DF330391-CC0C-4E02-AEC1-5B765B7966B1}" srcId="{153298F5-9444-4191-8ED3-313DBFC31DA4}" destId="{238ADE42-BFAE-4CE6-8FDF-8A7B9611E30E}" srcOrd="4" destOrd="0" parTransId="{5D924296-642B-45AA-8AAF-804ED5EA15DD}" sibTransId="{0A4BF66C-5DF3-4919-82BF-C13A69BAE0A2}"/>
    <dgm:cxn modelId="{2ABB03A6-9A3A-4C86-93FF-2616EC073BAB}" type="presOf" srcId="{44F86EC0-A597-4FB0-988E-57E9ED52CAC1}" destId="{D3290FCD-49EF-45F5-8422-705EA3F9231A}" srcOrd="0" destOrd="0" presId="urn:microsoft.com/office/officeart/2008/layout/LinedList"/>
    <dgm:cxn modelId="{055B89AC-6B7A-47A8-ABD8-D52D2F6DDB19}" srcId="{153298F5-9444-4191-8ED3-313DBFC31DA4}" destId="{3E90F642-6BE0-4B2A-82C7-098D8D0DEBD5}" srcOrd="3" destOrd="0" parTransId="{5613E106-7DC6-433F-B7D2-B552AFAFCAE4}" sibTransId="{D7D1CC8D-97DD-467C-9A3B-03E45C1725A3}"/>
    <dgm:cxn modelId="{53E49CC1-F964-4CC3-81C4-CDD7DFDBE032}" srcId="{153298F5-9444-4191-8ED3-313DBFC31DA4}" destId="{48BE8798-E94C-4FCB-914F-8B5625E6CCA7}" srcOrd="1" destOrd="0" parTransId="{6E1E7024-92DB-44AF-BF81-D64DFC194516}" sibTransId="{41077A0C-D22F-4489-A4F4-154F4B36A441}"/>
    <dgm:cxn modelId="{25BF7FC2-5E81-486C-9D35-142AEF8D6BB7}" type="presOf" srcId="{76E62E98-9919-4FCF-B5D8-4314D07DD1DD}" destId="{0551CC94-487A-4A96-99C7-07C081C3B62B}" srcOrd="0" destOrd="0" presId="urn:microsoft.com/office/officeart/2008/layout/LinedList"/>
    <dgm:cxn modelId="{2C0F21CB-2F8E-4788-A197-3ABD7E1D4173}" srcId="{153298F5-9444-4191-8ED3-313DBFC31DA4}" destId="{44F86EC0-A597-4FB0-988E-57E9ED52CAC1}" srcOrd="5" destOrd="0" parTransId="{9E884322-32E5-4FF0-ABCF-EAC4D3C44086}" sibTransId="{140D6F56-F3C4-43B2-A3FC-C5A58AB40CB5}"/>
    <dgm:cxn modelId="{CF733ED5-E7E9-4612-8BCB-EAC7542A74B9}" type="presOf" srcId="{48BE8798-E94C-4FCB-914F-8B5625E6CCA7}" destId="{8A04322A-B75B-44F8-88F1-B8DFED94E79C}" srcOrd="0" destOrd="0" presId="urn:microsoft.com/office/officeart/2008/layout/LinedList"/>
    <dgm:cxn modelId="{3C3B71E3-DEE3-4610-8D7C-CB93378CD038}" srcId="{153298F5-9444-4191-8ED3-313DBFC31DA4}" destId="{8768C607-73E2-4499-8447-77DF418EBBDD}" srcOrd="6" destOrd="0" parTransId="{1849A36B-E3E8-4FEC-8846-1CFBFB836EAC}" sibTransId="{4956E741-2334-4121-9CBC-F79D795D792B}"/>
    <dgm:cxn modelId="{B3BFAB7E-25C3-40CF-B9C1-E5B4F25122E6}" type="presParOf" srcId="{1688B1B2-E55F-4694-8BCA-003BAA50E5EE}" destId="{3546F93A-27CD-4F4A-9FA6-AC7646D9DCF8}" srcOrd="0" destOrd="0" presId="urn:microsoft.com/office/officeart/2008/layout/LinedList"/>
    <dgm:cxn modelId="{AD6D4052-62DE-4B3D-89E5-E2B2478F9C2E}" type="presParOf" srcId="{1688B1B2-E55F-4694-8BCA-003BAA50E5EE}" destId="{BF935F87-422E-4B65-B3D8-E8AABB1941B1}" srcOrd="1" destOrd="0" presId="urn:microsoft.com/office/officeart/2008/layout/LinedList"/>
    <dgm:cxn modelId="{6E51FC2E-DFC1-43B9-9D17-35FFC1557EA8}" type="presParOf" srcId="{BF935F87-422E-4B65-B3D8-E8AABB1941B1}" destId="{A035B0D6-814E-47EB-96EB-AF1E873629CC}" srcOrd="0" destOrd="0" presId="urn:microsoft.com/office/officeart/2008/layout/LinedList"/>
    <dgm:cxn modelId="{E19BAC05-3E70-4C41-A7DE-DD66DD9F4344}" type="presParOf" srcId="{BF935F87-422E-4B65-B3D8-E8AABB1941B1}" destId="{1801B23D-093B-4B8C-A2DC-35648AE98C9E}" srcOrd="1" destOrd="0" presId="urn:microsoft.com/office/officeart/2008/layout/LinedList"/>
    <dgm:cxn modelId="{3CDA1B63-CEBB-4A65-B056-D8B831C31460}" type="presParOf" srcId="{1688B1B2-E55F-4694-8BCA-003BAA50E5EE}" destId="{90B4D808-C8ED-40AB-91B3-7130B25A455B}" srcOrd="2" destOrd="0" presId="urn:microsoft.com/office/officeart/2008/layout/LinedList"/>
    <dgm:cxn modelId="{97A616CC-5100-41D4-9032-4617DD603433}" type="presParOf" srcId="{1688B1B2-E55F-4694-8BCA-003BAA50E5EE}" destId="{3FD7D0E1-B030-4482-BDE4-172E7FC26D0D}" srcOrd="3" destOrd="0" presId="urn:microsoft.com/office/officeart/2008/layout/LinedList"/>
    <dgm:cxn modelId="{CE0A73D4-8F75-49AE-A42F-8A9D1D71CB24}" type="presParOf" srcId="{3FD7D0E1-B030-4482-BDE4-172E7FC26D0D}" destId="{8A04322A-B75B-44F8-88F1-B8DFED94E79C}" srcOrd="0" destOrd="0" presId="urn:microsoft.com/office/officeart/2008/layout/LinedList"/>
    <dgm:cxn modelId="{E9894E4F-CBE7-4569-A74F-15C19E91C07E}" type="presParOf" srcId="{3FD7D0E1-B030-4482-BDE4-172E7FC26D0D}" destId="{F844CBFA-9AB5-4A83-B13D-28D7EB85716F}" srcOrd="1" destOrd="0" presId="urn:microsoft.com/office/officeart/2008/layout/LinedList"/>
    <dgm:cxn modelId="{55819A72-293A-4B99-BCCC-9FCB86C5A34B}" type="presParOf" srcId="{1688B1B2-E55F-4694-8BCA-003BAA50E5EE}" destId="{D26CC73F-2FDF-4D60-8DB6-2690802DBDE3}" srcOrd="4" destOrd="0" presId="urn:microsoft.com/office/officeart/2008/layout/LinedList"/>
    <dgm:cxn modelId="{4A8C346D-06BC-4E75-B9B9-EA30FF9A45DF}" type="presParOf" srcId="{1688B1B2-E55F-4694-8BCA-003BAA50E5EE}" destId="{3A7E797E-A7D0-40D3-88B8-3FAE2BD8B9F1}" srcOrd="5" destOrd="0" presId="urn:microsoft.com/office/officeart/2008/layout/LinedList"/>
    <dgm:cxn modelId="{93FFBCD9-EBEE-4AE3-859B-E2100CD36F06}" type="presParOf" srcId="{3A7E797E-A7D0-40D3-88B8-3FAE2BD8B9F1}" destId="{0551CC94-487A-4A96-99C7-07C081C3B62B}" srcOrd="0" destOrd="0" presId="urn:microsoft.com/office/officeart/2008/layout/LinedList"/>
    <dgm:cxn modelId="{335C892B-309E-4CCE-8AEA-00A26DCC7B70}" type="presParOf" srcId="{3A7E797E-A7D0-40D3-88B8-3FAE2BD8B9F1}" destId="{F31DB674-0DEC-4393-818C-0EB2E2481461}" srcOrd="1" destOrd="0" presId="urn:microsoft.com/office/officeart/2008/layout/LinedList"/>
    <dgm:cxn modelId="{6DEC78D5-435D-4F42-8113-75B833450025}" type="presParOf" srcId="{1688B1B2-E55F-4694-8BCA-003BAA50E5EE}" destId="{8F188B6E-A6F1-459D-A787-AF7B6BAAE244}" srcOrd="6" destOrd="0" presId="urn:microsoft.com/office/officeart/2008/layout/LinedList"/>
    <dgm:cxn modelId="{E92AED4F-6893-4480-8C39-D3224C40A9B1}" type="presParOf" srcId="{1688B1B2-E55F-4694-8BCA-003BAA50E5EE}" destId="{48854B90-1701-4704-B6E1-7C49C5A412E9}" srcOrd="7" destOrd="0" presId="urn:microsoft.com/office/officeart/2008/layout/LinedList"/>
    <dgm:cxn modelId="{E86E5AE0-06DB-41D9-925D-591DFF882DF3}" type="presParOf" srcId="{48854B90-1701-4704-B6E1-7C49C5A412E9}" destId="{6FA8BFC8-4F79-4179-BC70-77CCB31D18ED}" srcOrd="0" destOrd="0" presId="urn:microsoft.com/office/officeart/2008/layout/LinedList"/>
    <dgm:cxn modelId="{A41FA15D-7D45-4580-B0B7-2A873B3A01E3}" type="presParOf" srcId="{48854B90-1701-4704-B6E1-7C49C5A412E9}" destId="{1ADEEC93-806C-4C2A-8554-70EC57AFA7A1}" srcOrd="1" destOrd="0" presId="urn:microsoft.com/office/officeart/2008/layout/LinedList"/>
    <dgm:cxn modelId="{44BA8EC9-FCA3-46E7-994D-1FD7565D1665}" type="presParOf" srcId="{1688B1B2-E55F-4694-8BCA-003BAA50E5EE}" destId="{EF0AF2C1-433D-450E-95C7-E968E6B74580}" srcOrd="8" destOrd="0" presId="urn:microsoft.com/office/officeart/2008/layout/LinedList"/>
    <dgm:cxn modelId="{ABECA69B-6D28-4EA6-A41D-55F5B64B74CA}" type="presParOf" srcId="{1688B1B2-E55F-4694-8BCA-003BAA50E5EE}" destId="{7D1A6C5B-26EB-4AF4-A3D5-060220D8CA86}" srcOrd="9" destOrd="0" presId="urn:microsoft.com/office/officeart/2008/layout/LinedList"/>
    <dgm:cxn modelId="{C6B6B39C-BA61-4B52-9BC3-7E7F7DD053C1}" type="presParOf" srcId="{7D1A6C5B-26EB-4AF4-A3D5-060220D8CA86}" destId="{83647839-B8F3-4DC8-9221-56E1F7023495}" srcOrd="0" destOrd="0" presId="urn:microsoft.com/office/officeart/2008/layout/LinedList"/>
    <dgm:cxn modelId="{4E418BC9-7933-4D0B-873B-693C09AB0ECD}" type="presParOf" srcId="{7D1A6C5B-26EB-4AF4-A3D5-060220D8CA86}" destId="{3403C911-7394-4F57-ABE6-74BA1D6F3C59}" srcOrd="1" destOrd="0" presId="urn:microsoft.com/office/officeart/2008/layout/LinedList"/>
    <dgm:cxn modelId="{18597AF9-3DFE-4E31-BA3E-E3E1B2F59B62}" type="presParOf" srcId="{1688B1B2-E55F-4694-8BCA-003BAA50E5EE}" destId="{A4442967-D243-4919-B47D-8251BDD57D24}" srcOrd="10" destOrd="0" presId="urn:microsoft.com/office/officeart/2008/layout/LinedList"/>
    <dgm:cxn modelId="{8D105B58-92BE-45D4-ACCE-069D7875873D}" type="presParOf" srcId="{1688B1B2-E55F-4694-8BCA-003BAA50E5EE}" destId="{7F5890C5-44EE-4060-83F6-608BB3A5A9ED}" srcOrd="11" destOrd="0" presId="urn:microsoft.com/office/officeart/2008/layout/LinedList"/>
    <dgm:cxn modelId="{113C3003-EFB7-40A0-89BE-75FBBEAF2874}" type="presParOf" srcId="{7F5890C5-44EE-4060-83F6-608BB3A5A9ED}" destId="{D3290FCD-49EF-45F5-8422-705EA3F9231A}" srcOrd="0" destOrd="0" presId="urn:microsoft.com/office/officeart/2008/layout/LinedList"/>
    <dgm:cxn modelId="{791B26C6-9CD5-40E6-8425-8F82CA5F1767}" type="presParOf" srcId="{7F5890C5-44EE-4060-83F6-608BB3A5A9ED}" destId="{B4F669C2-F653-4FE9-BDEB-F0A5A5965B41}" srcOrd="1" destOrd="0" presId="urn:microsoft.com/office/officeart/2008/layout/LinedList"/>
    <dgm:cxn modelId="{0681FEF9-20A1-4320-BFB3-279C7E0E3FC0}" type="presParOf" srcId="{1688B1B2-E55F-4694-8BCA-003BAA50E5EE}" destId="{AB6393F3-DB70-43F9-BDDA-315D656C2F8D}" srcOrd="12" destOrd="0" presId="urn:microsoft.com/office/officeart/2008/layout/LinedList"/>
    <dgm:cxn modelId="{3544391A-9564-4DA8-98FE-EA29DD9AA9C6}" type="presParOf" srcId="{1688B1B2-E55F-4694-8BCA-003BAA50E5EE}" destId="{B5F76742-AFCE-4A0B-8755-8B2AD6A65D63}" srcOrd="13" destOrd="0" presId="urn:microsoft.com/office/officeart/2008/layout/LinedList"/>
    <dgm:cxn modelId="{459D2162-E8BD-4439-B27A-A3935BE68B70}" type="presParOf" srcId="{B5F76742-AFCE-4A0B-8755-8B2AD6A65D63}" destId="{E33A7E47-5A3A-4CD7-ADCC-BCDF49163A0B}" srcOrd="0" destOrd="0" presId="urn:microsoft.com/office/officeart/2008/layout/LinedList"/>
    <dgm:cxn modelId="{F388C80A-B74D-47CE-AE3F-15D2D038D652}" type="presParOf" srcId="{B5F76742-AFCE-4A0B-8755-8B2AD6A65D63}" destId="{1B550FE7-01FB-4C9C-912C-4406DDF68A1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E0B41A-72F2-44D7-BBA5-26D231835DCA}">
      <dsp:nvSpPr>
        <dsp:cNvPr id="0" name=""/>
        <dsp:cNvSpPr/>
      </dsp:nvSpPr>
      <dsp:spPr>
        <a:xfrm>
          <a:off x="0" y="486126"/>
          <a:ext cx="6773693" cy="9547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baseline="0" dirty="0">
              <a:solidFill>
                <a:schemeClr val="tx1"/>
              </a:solidFill>
            </a:rPr>
            <a:t>The Minister for Health and Social Care asked the Bevan Commission to consider how Wales can make the most effective use of available resources to ensure high quality and consistent care across Wales.</a:t>
          </a:r>
          <a:endParaRPr lang="en-US" sz="1600" kern="1200" dirty="0">
            <a:solidFill>
              <a:schemeClr val="tx1"/>
            </a:solidFill>
          </a:endParaRPr>
        </a:p>
      </dsp:txBody>
      <dsp:txXfrm>
        <a:off x="46606" y="532732"/>
        <a:ext cx="6680481" cy="861508"/>
      </dsp:txXfrm>
    </dsp:sp>
    <dsp:sp modelId="{A817BE73-C9D1-401A-8AE2-A50273CD080E}">
      <dsp:nvSpPr>
        <dsp:cNvPr id="0" name=""/>
        <dsp:cNvSpPr/>
      </dsp:nvSpPr>
      <dsp:spPr>
        <a:xfrm>
          <a:off x="0" y="1486926"/>
          <a:ext cx="6773693" cy="954720"/>
        </a:xfrm>
        <a:prstGeom prst="roundRect">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baseline="0" dirty="0">
              <a:solidFill>
                <a:schemeClr val="tx1"/>
              </a:solidFill>
            </a:rPr>
            <a:t>The Bevan Commission provides independent, authoritative advice on health and care to the Welsh Government and leaders in NHS Wales, the UK and beyond</a:t>
          </a:r>
          <a:endParaRPr lang="en-US" sz="1600" kern="1200" dirty="0">
            <a:solidFill>
              <a:schemeClr val="tx1"/>
            </a:solidFill>
          </a:endParaRPr>
        </a:p>
      </dsp:txBody>
      <dsp:txXfrm>
        <a:off x="46606" y="1533532"/>
        <a:ext cx="6680481" cy="861508"/>
      </dsp:txXfrm>
    </dsp:sp>
    <dsp:sp modelId="{E38DF41D-C6C8-499A-89B2-00007282E34D}">
      <dsp:nvSpPr>
        <dsp:cNvPr id="0" name=""/>
        <dsp:cNvSpPr/>
      </dsp:nvSpPr>
      <dsp:spPr>
        <a:xfrm>
          <a:off x="0" y="2487726"/>
          <a:ext cx="6773693" cy="95472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baseline="0" dirty="0">
              <a:solidFill>
                <a:schemeClr val="tx1"/>
              </a:solidFill>
            </a:rPr>
            <a:t>In 2013, the Bevan Commission introduced the concept of Prudent Healthcare with the publication of ‘Simply Prudent Healthcare’</a:t>
          </a:r>
          <a:endParaRPr lang="en-US" sz="1600" kern="1200" dirty="0">
            <a:solidFill>
              <a:schemeClr val="tx1"/>
            </a:solidFill>
          </a:endParaRPr>
        </a:p>
      </dsp:txBody>
      <dsp:txXfrm>
        <a:off x="46606" y="2534332"/>
        <a:ext cx="6680481" cy="861508"/>
      </dsp:txXfrm>
    </dsp:sp>
    <dsp:sp modelId="{C0245BAD-0CD3-4BF5-8B56-F88865A80330}">
      <dsp:nvSpPr>
        <dsp:cNvPr id="0" name=""/>
        <dsp:cNvSpPr/>
      </dsp:nvSpPr>
      <dsp:spPr>
        <a:xfrm>
          <a:off x="0" y="3488527"/>
          <a:ext cx="6773693" cy="954720"/>
        </a:xfrm>
        <a:prstGeom prst="roundRect">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baseline="0" dirty="0">
              <a:solidFill>
                <a:schemeClr val="tx1"/>
              </a:solidFill>
            </a:rPr>
            <a:t>The Commission launched the finalised Prudent Principles in January 2015. </a:t>
          </a:r>
          <a:endParaRPr lang="en-US" sz="1600" kern="1200" dirty="0">
            <a:solidFill>
              <a:schemeClr val="tx1"/>
            </a:solidFill>
          </a:endParaRPr>
        </a:p>
      </dsp:txBody>
      <dsp:txXfrm>
        <a:off x="46606" y="3535133"/>
        <a:ext cx="6680481" cy="861508"/>
      </dsp:txXfrm>
    </dsp:sp>
    <dsp:sp modelId="{E9A20ABA-E6A6-41D0-8E10-0F897E68240F}">
      <dsp:nvSpPr>
        <dsp:cNvPr id="0" name=""/>
        <dsp:cNvSpPr/>
      </dsp:nvSpPr>
      <dsp:spPr>
        <a:xfrm>
          <a:off x="0" y="4489327"/>
          <a:ext cx="6773693" cy="95472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baseline="0" dirty="0">
              <a:solidFill>
                <a:schemeClr val="tx1"/>
              </a:solidFill>
            </a:rPr>
            <a:t>These were endorsed by the Minister for Health and Social Services at the Welsh NHS Confederation Conference</a:t>
          </a:r>
          <a:endParaRPr lang="en-US" sz="1600" kern="1200" dirty="0">
            <a:solidFill>
              <a:schemeClr val="tx1"/>
            </a:solidFill>
          </a:endParaRPr>
        </a:p>
      </dsp:txBody>
      <dsp:txXfrm>
        <a:off x="46606" y="4535933"/>
        <a:ext cx="6680481" cy="8615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F13226-A991-486A-9FC8-C8DB3A90D73E}">
      <dsp:nvSpPr>
        <dsp:cNvPr id="0" name=""/>
        <dsp:cNvSpPr/>
      </dsp:nvSpPr>
      <dsp:spPr>
        <a:xfrm>
          <a:off x="0" y="98293"/>
          <a:ext cx="3080684" cy="1848410"/>
        </a:xfrm>
        <a:prstGeom prst="rect">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Greater emphasis on preventing illness</a:t>
          </a:r>
          <a:endParaRPr lang="en-US" sz="2200" kern="1200" dirty="0">
            <a:solidFill>
              <a:schemeClr val="tx1"/>
            </a:solidFill>
          </a:endParaRPr>
        </a:p>
      </dsp:txBody>
      <dsp:txXfrm>
        <a:off x="0" y="98293"/>
        <a:ext cx="3080684" cy="1848410"/>
      </dsp:txXfrm>
    </dsp:sp>
    <dsp:sp modelId="{2623F5CD-0FC5-4BD1-AE87-4DA06BD26E3E}">
      <dsp:nvSpPr>
        <dsp:cNvPr id="0" name=""/>
        <dsp:cNvSpPr/>
      </dsp:nvSpPr>
      <dsp:spPr>
        <a:xfrm>
          <a:off x="3388753" y="98293"/>
          <a:ext cx="3080684" cy="1848410"/>
        </a:xfrm>
        <a:prstGeom prst="rect">
          <a:avLst/>
        </a:prstGeom>
        <a:solidFill>
          <a:schemeClr val="accent5">
            <a:hueOff val="-2483469"/>
            <a:satOff val="9953"/>
            <a:lumOff val="2157"/>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Supporting people to manage their own health and wellbeing</a:t>
          </a:r>
          <a:endParaRPr lang="en-US" sz="2200" kern="1200" dirty="0">
            <a:solidFill>
              <a:schemeClr val="tx1"/>
            </a:solidFill>
          </a:endParaRPr>
        </a:p>
      </dsp:txBody>
      <dsp:txXfrm>
        <a:off x="3388753" y="98293"/>
        <a:ext cx="3080684" cy="1848410"/>
      </dsp:txXfrm>
    </dsp:sp>
    <dsp:sp modelId="{2EA033CE-E6E5-4A29-B5C0-BD99CF6899B3}">
      <dsp:nvSpPr>
        <dsp:cNvPr id="0" name=""/>
        <dsp:cNvSpPr/>
      </dsp:nvSpPr>
      <dsp:spPr>
        <a:xfrm>
          <a:off x="6777506" y="98293"/>
          <a:ext cx="3080684" cy="1848410"/>
        </a:xfrm>
        <a:prstGeom prst="rect">
          <a:avLst/>
        </a:prstGeom>
        <a:solidFill>
          <a:schemeClr val="accent5">
            <a:hueOff val="-4966938"/>
            <a:satOff val="19906"/>
            <a:lumOff val="4314"/>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Enabling people to live independently for as long as they can</a:t>
          </a:r>
          <a:endParaRPr lang="en-US" sz="2200" kern="1200" dirty="0">
            <a:solidFill>
              <a:schemeClr val="tx1"/>
            </a:solidFill>
          </a:endParaRPr>
        </a:p>
      </dsp:txBody>
      <dsp:txXfrm>
        <a:off x="6777506" y="98293"/>
        <a:ext cx="3080684" cy="1848410"/>
      </dsp:txXfrm>
    </dsp:sp>
    <dsp:sp modelId="{A6191D68-E234-4F88-BA96-95C19085C43E}">
      <dsp:nvSpPr>
        <dsp:cNvPr id="0" name=""/>
        <dsp:cNvSpPr/>
      </dsp:nvSpPr>
      <dsp:spPr>
        <a:xfrm>
          <a:off x="1694376" y="2254773"/>
          <a:ext cx="3080684" cy="1848410"/>
        </a:xfrm>
        <a:prstGeom prst="rect">
          <a:avLst/>
        </a:prstGeom>
        <a:solidFill>
          <a:schemeClr val="accent5">
            <a:hueOff val="-7450407"/>
            <a:satOff val="29858"/>
            <a:lumOff val="6471"/>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This will be supported by new technologies and by integrated health and social care services </a:t>
          </a:r>
          <a:endParaRPr lang="en-US" sz="2200" kern="1200" dirty="0">
            <a:solidFill>
              <a:schemeClr val="tx1"/>
            </a:solidFill>
          </a:endParaRPr>
        </a:p>
      </dsp:txBody>
      <dsp:txXfrm>
        <a:off x="1694376" y="2254773"/>
        <a:ext cx="3080684" cy="1848410"/>
      </dsp:txXfrm>
    </dsp:sp>
    <dsp:sp modelId="{A697571B-BD49-40B3-947C-948951664CC6}">
      <dsp:nvSpPr>
        <dsp:cNvPr id="0" name=""/>
        <dsp:cNvSpPr/>
      </dsp:nvSpPr>
      <dsp:spPr>
        <a:xfrm>
          <a:off x="5083129" y="2254773"/>
          <a:ext cx="3080684" cy="1848410"/>
        </a:xfrm>
        <a:prstGeom prst="rect">
          <a:avLst/>
        </a:prstGeom>
        <a:solidFill>
          <a:schemeClr val="accent5">
            <a:hueOff val="-9933876"/>
            <a:satOff val="39811"/>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These will be delivered closer to home</a:t>
          </a:r>
          <a:endParaRPr lang="en-US" sz="2200" kern="1200" dirty="0">
            <a:solidFill>
              <a:schemeClr val="tx1"/>
            </a:solidFill>
          </a:endParaRPr>
        </a:p>
      </dsp:txBody>
      <dsp:txXfrm>
        <a:off x="5083129" y="2254773"/>
        <a:ext cx="3080684" cy="18484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15894F-D324-40D5-8E80-8BB501057A8D}">
      <dsp:nvSpPr>
        <dsp:cNvPr id="0" name=""/>
        <dsp:cNvSpPr/>
      </dsp:nvSpPr>
      <dsp:spPr>
        <a:xfrm>
          <a:off x="0" y="61789"/>
          <a:ext cx="11665294" cy="810005"/>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Putting quality and safety above all else – always providing high value evidence-based care for our patients.</a:t>
          </a:r>
          <a:endParaRPr lang="en-US" sz="1900" kern="1200" dirty="0">
            <a:solidFill>
              <a:schemeClr val="tx1"/>
            </a:solidFill>
          </a:endParaRPr>
        </a:p>
      </dsp:txBody>
      <dsp:txXfrm>
        <a:off x="39541" y="101330"/>
        <a:ext cx="11586212" cy="730923"/>
      </dsp:txXfrm>
    </dsp:sp>
    <dsp:sp modelId="{928D28A5-865B-4C18-BF9A-88475F2FD357}">
      <dsp:nvSpPr>
        <dsp:cNvPr id="0" name=""/>
        <dsp:cNvSpPr/>
      </dsp:nvSpPr>
      <dsp:spPr>
        <a:xfrm>
          <a:off x="0" y="926515"/>
          <a:ext cx="11665294" cy="810005"/>
        </a:xfrm>
        <a:prstGeom prst="roundRect">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Integrating improvement into everyday working and eliminating harm, variation and waste.</a:t>
          </a:r>
          <a:endParaRPr lang="en-US" sz="1900" kern="1200" dirty="0">
            <a:solidFill>
              <a:schemeClr val="tx1"/>
            </a:solidFill>
          </a:endParaRPr>
        </a:p>
      </dsp:txBody>
      <dsp:txXfrm>
        <a:off x="39541" y="966056"/>
        <a:ext cx="11586212" cy="730923"/>
      </dsp:txXfrm>
    </dsp:sp>
    <dsp:sp modelId="{A4BD4C54-C068-48B3-958F-D0D2656587AE}">
      <dsp:nvSpPr>
        <dsp:cNvPr id="0" name=""/>
        <dsp:cNvSpPr/>
      </dsp:nvSpPr>
      <dsp:spPr>
        <a:xfrm>
          <a:off x="0" y="1791241"/>
          <a:ext cx="11665294" cy="810005"/>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Focusing on prevention, health improvement and inequality as key to sustainable development, wellness and wellbeing for future generations of the people of Wales.</a:t>
          </a:r>
          <a:endParaRPr lang="en-US" sz="1900" kern="1200" dirty="0">
            <a:solidFill>
              <a:schemeClr val="tx1"/>
            </a:solidFill>
          </a:endParaRPr>
        </a:p>
      </dsp:txBody>
      <dsp:txXfrm>
        <a:off x="39541" y="1830782"/>
        <a:ext cx="11586212" cy="730923"/>
      </dsp:txXfrm>
    </dsp:sp>
    <dsp:sp modelId="{A1E488ED-7927-4BCC-925E-7766ED8DBCF8}">
      <dsp:nvSpPr>
        <dsp:cNvPr id="0" name=""/>
        <dsp:cNvSpPr/>
      </dsp:nvSpPr>
      <dsp:spPr>
        <a:xfrm>
          <a:off x="0" y="2655966"/>
          <a:ext cx="11665294" cy="810005"/>
        </a:xfrm>
        <a:prstGeom prst="roundRect">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Working in true partnerships with partners and organisations and with our staff.</a:t>
          </a:r>
          <a:endParaRPr lang="en-US" sz="1900" kern="1200" dirty="0">
            <a:solidFill>
              <a:schemeClr val="tx1"/>
            </a:solidFill>
          </a:endParaRPr>
        </a:p>
      </dsp:txBody>
      <dsp:txXfrm>
        <a:off x="39541" y="2695507"/>
        <a:ext cx="11586212" cy="730923"/>
      </dsp:txXfrm>
    </dsp:sp>
    <dsp:sp modelId="{DEA2AE38-E985-40AD-AE5F-64224308DBED}">
      <dsp:nvSpPr>
        <dsp:cNvPr id="0" name=""/>
        <dsp:cNvSpPr/>
      </dsp:nvSpPr>
      <dsp:spPr>
        <a:xfrm>
          <a:off x="0" y="3520692"/>
          <a:ext cx="11665294" cy="810005"/>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Investing in our staff through training and development, enabling them to influence decisions and providing them with the tools, systems and environment to work safely and effectively</a:t>
          </a:r>
          <a:endParaRPr lang="en-US" sz="1900" kern="1200" dirty="0">
            <a:solidFill>
              <a:schemeClr val="tx1"/>
            </a:solidFill>
          </a:endParaRPr>
        </a:p>
      </dsp:txBody>
      <dsp:txXfrm>
        <a:off x="39541" y="3560233"/>
        <a:ext cx="11586212" cy="73092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FD7FB-DACD-4DFE-9416-837E2912569F}">
      <dsp:nvSpPr>
        <dsp:cNvPr id="0" name=""/>
        <dsp:cNvSpPr/>
      </dsp:nvSpPr>
      <dsp:spPr>
        <a:xfrm>
          <a:off x="0" y="399468"/>
          <a:ext cx="6798048" cy="101438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Patient perspective:</a:t>
          </a:r>
          <a:r>
            <a:rPr lang="en-GB" sz="1700" kern="1200" dirty="0">
              <a:solidFill>
                <a:schemeClr val="tx1"/>
              </a:solidFill>
            </a:rPr>
            <a:t> value is defined solely from the patient’s perspective. Anything that helps treat the patient is value-adding; everything else is waste</a:t>
          </a:r>
          <a:endParaRPr lang="en-US" sz="1700" kern="1200" dirty="0">
            <a:solidFill>
              <a:schemeClr val="tx1"/>
            </a:solidFill>
          </a:endParaRPr>
        </a:p>
      </dsp:txBody>
      <dsp:txXfrm>
        <a:off x="49518" y="448986"/>
        <a:ext cx="6699012" cy="915353"/>
      </dsp:txXfrm>
    </dsp:sp>
    <dsp:sp modelId="{E4126878-5F8E-45AC-A9A8-792BC176B86A}">
      <dsp:nvSpPr>
        <dsp:cNvPr id="0" name=""/>
        <dsp:cNvSpPr/>
      </dsp:nvSpPr>
      <dsp:spPr>
        <a:xfrm>
          <a:off x="0" y="1462817"/>
          <a:ext cx="6798048" cy="1014389"/>
        </a:xfrm>
        <a:prstGeom prst="roundRect">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Pull: </a:t>
          </a:r>
          <a:r>
            <a:rPr lang="en-GB" sz="1700" kern="1200" dirty="0">
              <a:solidFill>
                <a:schemeClr val="tx1"/>
              </a:solidFill>
            </a:rPr>
            <a:t>To create value, we need to provide services in line with demand. No less. And no more.</a:t>
          </a:r>
          <a:endParaRPr lang="en-US" sz="1700" kern="1200" dirty="0">
            <a:solidFill>
              <a:schemeClr val="tx1"/>
            </a:solidFill>
          </a:endParaRPr>
        </a:p>
      </dsp:txBody>
      <dsp:txXfrm>
        <a:off x="49518" y="1512335"/>
        <a:ext cx="6699012" cy="915353"/>
      </dsp:txXfrm>
    </dsp:sp>
    <dsp:sp modelId="{0D91E116-0E79-4945-8A4B-92C58EE46D46}">
      <dsp:nvSpPr>
        <dsp:cNvPr id="0" name=""/>
        <dsp:cNvSpPr/>
      </dsp:nvSpPr>
      <dsp:spPr>
        <a:xfrm>
          <a:off x="0" y="2526167"/>
          <a:ext cx="6798048" cy="1014389"/>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Flow</a:t>
          </a:r>
          <a:r>
            <a:rPr lang="en-GB" sz="1700" kern="1200" dirty="0">
              <a:solidFill>
                <a:schemeClr val="tx1"/>
              </a:solidFill>
            </a:rPr>
            <a:t>: each patient is worked with one unit at a time and passed on for the next step of the process without any delay. Blockages and obstacles are identified and removed</a:t>
          </a:r>
          <a:endParaRPr lang="en-US" sz="1700" kern="1200" dirty="0">
            <a:solidFill>
              <a:schemeClr val="tx1"/>
            </a:solidFill>
          </a:endParaRPr>
        </a:p>
      </dsp:txBody>
      <dsp:txXfrm>
        <a:off x="49518" y="2575685"/>
        <a:ext cx="6699012" cy="915353"/>
      </dsp:txXfrm>
    </dsp:sp>
    <dsp:sp modelId="{67D7153A-92AD-411E-883C-580C5DB7A89D}">
      <dsp:nvSpPr>
        <dsp:cNvPr id="0" name=""/>
        <dsp:cNvSpPr/>
      </dsp:nvSpPr>
      <dsp:spPr>
        <a:xfrm>
          <a:off x="0" y="3589517"/>
          <a:ext cx="6798048" cy="1014389"/>
        </a:xfrm>
        <a:prstGeom prst="roundRect">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Value Streams</a:t>
          </a:r>
          <a:r>
            <a:rPr lang="en-GB" sz="1700" kern="1200" dirty="0">
              <a:solidFill>
                <a:schemeClr val="tx1"/>
              </a:solidFill>
            </a:rPr>
            <a:t>: each sequence of steps that adds value for the patient from the start of the journey to the finish. It flows seamlessly </a:t>
          </a:r>
          <a:endParaRPr lang="en-US" sz="1700" kern="1200" dirty="0">
            <a:solidFill>
              <a:schemeClr val="tx1"/>
            </a:solidFill>
          </a:endParaRPr>
        </a:p>
      </dsp:txBody>
      <dsp:txXfrm>
        <a:off x="49518" y="3639035"/>
        <a:ext cx="6699012" cy="915353"/>
      </dsp:txXfrm>
    </dsp:sp>
    <dsp:sp modelId="{F7FC2D5C-5EE6-496E-8756-787B4A36CD52}">
      <dsp:nvSpPr>
        <dsp:cNvPr id="0" name=""/>
        <dsp:cNvSpPr/>
      </dsp:nvSpPr>
      <dsp:spPr>
        <a:xfrm>
          <a:off x="0" y="4652868"/>
          <a:ext cx="6798048" cy="101438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Perfection</a:t>
          </a:r>
          <a:r>
            <a:rPr lang="en-GB" sz="1700" kern="1200" dirty="0">
              <a:solidFill>
                <a:schemeClr val="tx1"/>
              </a:solidFill>
            </a:rPr>
            <a:t>: clear and standardised processes can create a foundation for continuous improvement, where each new improvement in the process becomes a platform for the next one</a:t>
          </a:r>
          <a:endParaRPr lang="en-US" sz="1700" kern="1200" dirty="0">
            <a:solidFill>
              <a:schemeClr val="tx1"/>
            </a:solidFill>
          </a:endParaRPr>
        </a:p>
      </dsp:txBody>
      <dsp:txXfrm>
        <a:off x="49518" y="4702386"/>
        <a:ext cx="6699012" cy="9153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11BF83-E3E6-41F0-8137-6ED7D7B3D293}">
      <dsp:nvSpPr>
        <dsp:cNvPr id="0" name=""/>
        <dsp:cNvSpPr/>
      </dsp:nvSpPr>
      <dsp:spPr>
        <a:xfrm rot="5400000">
          <a:off x="7104897" y="-2736630"/>
          <a:ext cx="1557077" cy="7419704"/>
        </a:xfrm>
        <a:prstGeom prst="round2Same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GB" sz="1300" kern="1200" dirty="0"/>
            <a:t>People using the internet/digital tools to facilitate diagnosis, treatment and services</a:t>
          </a:r>
          <a:endParaRPr lang="en-US" sz="1300" kern="1200" dirty="0"/>
        </a:p>
      </dsp:txBody>
      <dsp:txXfrm rot="-5400000">
        <a:off x="4173584" y="270693"/>
        <a:ext cx="7343694" cy="1405057"/>
      </dsp:txXfrm>
    </dsp:sp>
    <dsp:sp modelId="{488CE24F-5369-449C-970E-6C45256AC0A1}">
      <dsp:nvSpPr>
        <dsp:cNvPr id="0" name=""/>
        <dsp:cNvSpPr/>
      </dsp:nvSpPr>
      <dsp:spPr>
        <a:xfrm>
          <a:off x="0" y="48"/>
          <a:ext cx="4173583" cy="194634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kern="1200"/>
            <a:t>Powell and Deetjen (2019) suggested we will become ‘digital health citizens’:</a:t>
          </a:r>
          <a:endParaRPr lang="en-US" sz="2700" kern="1200"/>
        </a:p>
      </dsp:txBody>
      <dsp:txXfrm>
        <a:off x="95013" y="95061"/>
        <a:ext cx="3983557" cy="1756320"/>
      </dsp:txXfrm>
    </dsp:sp>
    <dsp:sp modelId="{CBB7ED00-8D2E-4061-B786-99B4C8DC8B1D}">
      <dsp:nvSpPr>
        <dsp:cNvPr id="0" name=""/>
        <dsp:cNvSpPr/>
      </dsp:nvSpPr>
      <dsp:spPr>
        <a:xfrm rot="5400000">
          <a:off x="7104897" y="-692966"/>
          <a:ext cx="1557077" cy="7419704"/>
        </a:xfrm>
        <a:prstGeom prst="round2SameRect">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10740482"/>
              <a:satOff val="48253"/>
              <a:lumOff val="33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GB" sz="1300" kern="1200"/>
            <a:t>learners (to understand health better)</a:t>
          </a:r>
          <a:endParaRPr lang="en-US" sz="1300" kern="1200"/>
        </a:p>
        <a:p>
          <a:pPr marL="114300" lvl="1" indent="-114300" algn="l" defTabSz="577850">
            <a:lnSpc>
              <a:spcPct val="90000"/>
            </a:lnSpc>
            <a:spcBef>
              <a:spcPct val="0"/>
            </a:spcBef>
            <a:spcAft>
              <a:spcPct val="15000"/>
            </a:spcAft>
            <a:buChar char="•"/>
          </a:pPr>
          <a:r>
            <a:rPr lang="en-GB" sz="1300" kern="1200"/>
            <a:t>pragmatists (to decide whether it is worth seeing a doctor),</a:t>
          </a:r>
          <a:endParaRPr lang="en-US" sz="1300" kern="1200"/>
        </a:p>
        <a:p>
          <a:pPr marL="114300" lvl="1" indent="-114300" algn="l" defTabSz="577850">
            <a:lnSpc>
              <a:spcPct val="90000"/>
            </a:lnSpc>
            <a:spcBef>
              <a:spcPct val="0"/>
            </a:spcBef>
            <a:spcAft>
              <a:spcPct val="15000"/>
            </a:spcAft>
            <a:buChar char="•"/>
          </a:pPr>
          <a:r>
            <a:rPr lang="en-GB" sz="1300" kern="1200"/>
            <a:t>sceptics (to solve health problems doctors seem not to be able to),</a:t>
          </a:r>
          <a:endParaRPr lang="en-US" sz="1300" kern="1200"/>
        </a:p>
        <a:p>
          <a:pPr marL="114300" lvl="1" indent="-114300" algn="l" defTabSz="577850">
            <a:lnSpc>
              <a:spcPct val="90000"/>
            </a:lnSpc>
            <a:spcBef>
              <a:spcPct val="0"/>
            </a:spcBef>
            <a:spcAft>
              <a:spcPct val="15000"/>
            </a:spcAft>
            <a:buChar char="•"/>
          </a:pPr>
          <a:r>
            <a:rPr lang="en-GB" sz="1300" kern="1200"/>
            <a:t>worriers (who find online information frightening)</a:t>
          </a:r>
          <a:endParaRPr lang="en-US" sz="1300" kern="1200"/>
        </a:p>
        <a:p>
          <a:pPr marL="114300" lvl="1" indent="-114300" algn="l" defTabSz="577850">
            <a:lnSpc>
              <a:spcPct val="90000"/>
            </a:lnSpc>
            <a:spcBef>
              <a:spcPct val="0"/>
            </a:spcBef>
            <a:spcAft>
              <a:spcPct val="15000"/>
            </a:spcAft>
            <a:buChar char="•"/>
          </a:pPr>
          <a:r>
            <a:rPr lang="en-GB" sz="1300" kern="1200" dirty="0"/>
            <a:t>delegators (who use it as a source of information)</a:t>
          </a:r>
          <a:endParaRPr lang="en-US" sz="1300" kern="1200" dirty="0"/>
        </a:p>
        <a:p>
          <a:pPr marL="114300" lvl="1" indent="-114300" algn="l" defTabSz="577850">
            <a:lnSpc>
              <a:spcPct val="90000"/>
            </a:lnSpc>
            <a:spcBef>
              <a:spcPct val="0"/>
            </a:spcBef>
            <a:spcAft>
              <a:spcPct val="15000"/>
            </a:spcAft>
            <a:buChar char="•"/>
          </a:pPr>
          <a:r>
            <a:rPr lang="en-GB" sz="1300" kern="1200"/>
            <a:t>a-digitals (who do not see the internet as suitable for health care) </a:t>
          </a:r>
          <a:endParaRPr lang="en-US" sz="1300" kern="1200"/>
        </a:p>
      </dsp:txBody>
      <dsp:txXfrm rot="-5400000">
        <a:off x="4173584" y="2314357"/>
        <a:ext cx="7343694" cy="1405057"/>
      </dsp:txXfrm>
    </dsp:sp>
    <dsp:sp modelId="{9C8F07B3-7736-458B-B403-8B64DC833BBE}">
      <dsp:nvSpPr>
        <dsp:cNvPr id="0" name=""/>
        <dsp:cNvSpPr/>
      </dsp:nvSpPr>
      <dsp:spPr>
        <a:xfrm>
          <a:off x="0" y="2043712"/>
          <a:ext cx="4173583" cy="1946346"/>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kern="1200"/>
            <a:t>The different types of digital citizens: </a:t>
          </a:r>
          <a:endParaRPr lang="en-US" sz="2700" kern="1200"/>
        </a:p>
      </dsp:txBody>
      <dsp:txXfrm>
        <a:off x="95013" y="2138725"/>
        <a:ext cx="3983557" cy="17563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46F93A-27CD-4F4A-9FA6-AC7646D9DCF8}">
      <dsp:nvSpPr>
        <dsp:cNvPr id="0" name=""/>
        <dsp:cNvSpPr/>
      </dsp:nvSpPr>
      <dsp:spPr>
        <a:xfrm>
          <a:off x="0" y="642"/>
          <a:ext cx="5990135"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35B0D6-814E-47EB-96EB-AF1E873629CC}">
      <dsp:nvSpPr>
        <dsp:cNvPr id="0" name=""/>
        <dsp:cNvSpPr/>
      </dsp:nvSpPr>
      <dsp:spPr>
        <a:xfrm>
          <a:off x="0" y="642"/>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baseline="0"/>
            <a:t>There is considerable scope to increase public use of online tools to help tackle demand</a:t>
          </a:r>
          <a:endParaRPr lang="en-US" sz="1400" kern="1200"/>
        </a:p>
      </dsp:txBody>
      <dsp:txXfrm>
        <a:off x="0" y="642"/>
        <a:ext cx="5990135" cy="751538"/>
      </dsp:txXfrm>
    </dsp:sp>
    <dsp:sp modelId="{90B4D808-C8ED-40AB-91B3-7130B25A455B}">
      <dsp:nvSpPr>
        <dsp:cNvPr id="0" name=""/>
        <dsp:cNvSpPr/>
      </dsp:nvSpPr>
      <dsp:spPr>
        <a:xfrm>
          <a:off x="0" y="752180"/>
          <a:ext cx="5990135" cy="0"/>
        </a:xfrm>
        <a:prstGeom prst="line">
          <a:avLst/>
        </a:prstGeom>
        <a:solidFill>
          <a:schemeClr val="accent5">
            <a:hueOff val="-1655646"/>
            <a:satOff val="6635"/>
            <a:lumOff val="1438"/>
            <a:alphaOff val="0"/>
          </a:schemeClr>
        </a:solidFill>
        <a:ln w="25400" cap="flat" cmpd="sng" algn="ctr">
          <a:solidFill>
            <a:schemeClr val="accent5">
              <a:hueOff val="-1655646"/>
              <a:satOff val="6635"/>
              <a:lumOff val="143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04322A-B75B-44F8-88F1-B8DFED94E79C}">
      <dsp:nvSpPr>
        <dsp:cNvPr id="0" name=""/>
        <dsp:cNvSpPr/>
      </dsp:nvSpPr>
      <dsp:spPr>
        <a:xfrm>
          <a:off x="0" y="752180"/>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baseline="0"/>
            <a:t>But awareness of services could be improved in certain groups.</a:t>
          </a:r>
          <a:endParaRPr lang="en-US" sz="1400" kern="1200"/>
        </a:p>
      </dsp:txBody>
      <dsp:txXfrm>
        <a:off x="0" y="752180"/>
        <a:ext cx="5990135" cy="751538"/>
      </dsp:txXfrm>
    </dsp:sp>
    <dsp:sp modelId="{D26CC73F-2FDF-4D60-8DB6-2690802DBDE3}">
      <dsp:nvSpPr>
        <dsp:cNvPr id="0" name=""/>
        <dsp:cNvSpPr/>
      </dsp:nvSpPr>
      <dsp:spPr>
        <a:xfrm>
          <a:off x="0" y="1503719"/>
          <a:ext cx="5990135" cy="0"/>
        </a:xfrm>
        <a:prstGeom prst="line">
          <a:avLst/>
        </a:prstGeom>
        <a:solidFill>
          <a:schemeClr val="accent5">
            <a:hueOff val="-3311292"/>
            <a:satOff val="13270"/>
            <a:lumOff val="2876"/>
            <a:alphaOff val="0"/>
          </a:schemeClr>
        </a:solidFill>
        <a:ln w="25400" cap="flat" cmpd="sng" algn="ctr">
          <a:solidFill>
            <a:schemeClr val="accent5">
              <a:hueOff val="-3311292"/>
              <a:satOff val="13270"/>
              <a:lumOff val="28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51CC94-487A-4A96-99C7-07C081C3B62B}">
      <dsp:nvSpPr>
        <dsp:cNvPr id="0" name=""/>
        <dsp:cNvSpPr/>
      </dsp:nvSpPr>
      <dsp:spPr>
        <a:xfrm>
          <a:off x="0" y="1503719"/>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baseline="0"/>
            <a:t>58% of those with internet access say they would look online to help understand a health problem</a:t>
          </a:r>
          <a:endParaRPr lang="en-US" sz="1400" kern="1200"/>
        </a:p>
      </dsp:txBody>
      <dsp:txXfrm>
        <a:off x="0" y="1503719"/>
        <a:ext cx="5990135" cy="751538"/>
      </dsp:txXfrm>
    </dsp:sp>
    <dsp:sp modelId="{8F188B6E-A6F1-459D-A787-AF7B6BAAE244}">
      <dsp:nvSpPr>
        <dsp:cNvPr id="0" name=""/>
        <dsp:cNvSpPr/>
      </dsp:nvSpPr>
      <dsp:spPr>
        <a:xfrm>
          <a:off x="0" y="2255257"/>
          <a:ext cx="5990135" cy="0"/>
        </a:xfrm>
        <a:prstGeom prst="line">
          <a:avLst/>
        </a:prstGeom>
        <a:solidFill>
          <a:schemeClr val="accent5">
            <a:hueOff val="-4966938"/>
            <a:satOff val="19906"/>
            <a:lumOff val="4314"/>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A8BFC8-4F79-4179-BC70-77CCB31D18ED}">
      <dsp:nvSpPr>
        <dsp:cNvPr id="0" name=""/>
        <dsp:cNvSpPr/>
      </dsp:nvSpPr>
      <dsp:spPr>
        <a:xfrm>
          <a:off x="0" y="2255257"/>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baseline="0"/>
            <a:t>47% would use the internet to decide what to do about it.</a:t>
          </a:r>
          <a:endParaRPr lang="en-US" sz="1400" kern="1200"/>
        </a:p>
      </dsp:txBody>
      <dsp:txXfrm>
        <a:off x="0" y="2255257"/>
        <a:ext cx="5990135" cy="751538"/>
      </dsp:txXfrm>
    </dsp:sp>
    <dsp:sp modelId="{EF0AF2C1-433D-450E-95C7-E968E6B74580}">
      <dsp:nvSpPr>
        <dsp:cNvPr id="0" name=""/>
        <dsp:cNvSpPr/>
      </dsp:nvSpPr>
      <dsp:spPr>
        <a:xfrm>
          <a:off x="0" y="3006796"/>
          <a:ext cx="5990135" cy="0"/>
        </a:xfrm>
        <a:prstGeom prst="line">
          <a:avLst/>
        </a:prstGeom>
        <a:solidFill>
          <a:schemeClr val="accent5">
            <a:hueOff val="-6622584"/>
            <a:satOff val="26541"/>
            <a:lumOff val="5752"/>
            <a:alphaOff val="0"/>
          </a:schemeClr>
        </a:solidFill>
        <a:ln w="25400" cap="flat" cmpd="sng" algn="ctr">
          <a:solidFill>
            <a:schemeClr val="accent5">
              <a:hueOff val="-6622584"/>
              <a:satOff val="26541"/>
              <a:lumOff val="57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647839-B8F3-4DC8-9221-56E1F7023495}">
      <dsp:nvSpPr>
        <dsp:cNvPr id="0" name=""/>
        <dsp:cNvSpPr/>
      </dsp:nvSpPr>
      <dsp:spPr>
        <a:xfrm>
          <a:off x="0" y="3006796"/>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baseline="0"/>
            <a:t>18-24: 62% likely research a health problem online and 47% likely to use the internet to decide what to </a:t>
          </a:r>
          <a:endParaRPr lang="en-US" sz="1400" kern="1200"/>
        </a:p>
      </dsp:txBody>
      <dsp:txXfrm>
        <a:off x="0" y="3006796"/>
        <a:ext cx="5990135" cy="751538"/>
      </dsp:txXfrm>
    </dsp:sp>
    <dsp:sp modelId="{A4442967-D243-4919-B47D-8251BDD57D24}">
      <dsp:nvSpPr>
        <dsp:cNvPr id="0" name=""/>
        <dsp:cNvSpPr/>
      </dsp:nvSpPr>
      <dsp:spPr>
        <a:xfrm>
          <a:off x="0" y="3758334"/>
          <a:ext cx="5990135" cy="0"/>
        </a:xfrm>
        <a:prstGeom prst="line">
          <a:avLst/>
        </a:prstGeom>
        <a:solidFill>
          <a:schemeClr val="accent5">
            <a:hueOff val="-8278230"/>
            <a:satOff val="33176"/>
            <a:lumOff val="7190"/>
            <a:alphaOff val="0"/>
          </a:schemeClr>
        </a:solidFill>
        <a:ln w="25400" cap="flat" cmpd="sng" algn="ctr">
          <a:solidFill>
            <a:schemeClr val="accent5">
              <a:hueOff val="-8278230"/>
              <a:satOff val="33176"/>
              <a:lumOff val="719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290FCD-49EF-45F5-8422-705EA3F9231A}">
      <dsp:nvSpPr>
        <dsp:cNvPr id="0" name=""/>
        <dsp:cNvSpPr/>
      </dsp:nvSpPr>
      <dsp:spPr>
        <a:xfrm>
          <a:off x="0" y="3758334"/>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baseline="0"/>
            <a:t>75+: 30% likely to research a health problem online and 23% use the internet to decide what to do </a:t>
          </a:r>
          <a:endParaRPr lang="en-US" sz="1400" kern="1200"/>
        </a:p>
      </dsp:txBody>
      <dsp:txXfrm>
        <a:off x="0" y="3758334"/>
        <a:ext cx="5990135" cy="751538"/>
      </dsp:txXfrm>
    </dsp:sp>
    <dsp:sp modelId="{AB6393F3-DB70-43F9-BDDA-315D656C2F8D}">
      <dsp:nvSpPr>
        <dsp:cNvPr id="0" name=""/>
        <dsp:cNvSpPr/>
      </dsp:nvSpPr>
      <dsp:spPr>
        <a:xfrm>
          <a:off x="0" y="4509873"/>
          <a:ext cx="5990135" cy="0"/>
        </a:xfrm>
        <a:prstGeom prst="line">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3A7E47-5A3A-4CD7-ADCC-BCDF49163A0B}">
      <dsp:nvSpPr>
        <dsp:cNvPr id="0" name=""/>
        <dsp:cNvSpPr/>
      </dsp:nvSpPr>
      <dsp:spPr>
        <a:xfrm>
          <a:off x="0" y="4509873"/>
          <a:ext cx="5990135" cy="751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baseline="0"/>
            <a:t>Women, parents of children aged under 5, those with higher educational qualifications and those living in urban areas are all more likely to use the internet for both purposes</a:t>
          </a:r>
          <a:endParaRPr lang="en-US" sz="1400" kern="1200"/>
        </a:p>
      </dsp:txBody>
      <dsp:txXfrm>
        <a:off x="0" y="4509873"/>
        <a:ext cx="5990135" cy="75153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15/01/2024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15/01/2024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A46FBBA-70A1-4DDE-9842-792ADF604215}" type="datetimeFigureOut">
              <a:rPr lang="en-GB" smtClean="0"/>
              <a:t>15/01/2024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55D0E7-6DBC-45C7-8278-8E669D428434}" type="slidenum">
              <a:rPr lang="en-GB" smtClean="0"/>
              <a:t>‹#›</a:t>
            </a:fld>
            <a:endParaRPr lang="en-GB"/>
          </a:p>
        </p:txBody>
      </p:sp>
    </p:spTree>
    <p:extLst>
      <p:ext uri="{BB962C8B-B14F-4D97-AF65-F5344CB8AC3E}">
        <p14:creationId xmlns:p14="http://schemas.microsoft.com/office/powerpoint/2010/main" val="2013728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KAprzabBKuo?feature=oembed"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hyperlink" Target="https://www.nhsconfed.org/-/media/Confederation/Files/Publications/Documents/Lean-thinking-for-the-NHS.pdf" TargetMode="External"/><Relationship Id="rId7" Type="http://schemas.openxmlformats.org/officeDocument/2006/relationships/hyperlink" Target="https://www.bevancommission.org/prudent-healthcare" TargetMode="External"/><Relationship Id="rId2" Type="http://schemas.openxmlformats.org/officeDocument/2006/relationships/hyperlink" Target="https://www.kingsfund.org.uk/blog/2019/10/digital-first-primary-care" TargetMode="External"/><Relationship Id="rId1" Type="http://schemas.openxmlformats.org/officeDocument/2006/relationships/slideLayout" Target="../slideLayouts/slideLayout2.xml"/><Relationship Id="rId6" Type="http://schemas.openxmlformats.org/officeDocument/2006/relationships/hyperlink" Target="https://www.bsa.natcen.ac.uk/media/39356/8_bsa36_emergency_care.pdf" TargetMode="External"/><Relationship Id="rId5" Type="http://schemas.openxmlformats.org/officeDocument/2006/relationships/hyperlink" Target="https://doi.org/10.1016/j.ijnurstu.2010.07.007" TargetMode="External"/><Relationship Id="rId4" Type="http://schemas.openxmlformats.org/officeDocument/2006/relationships/hyperlink" Target="https://www.leanuk.org/what-is-lean/what-lean-really-is/"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kingsfund.org.uk/sites/default/files/2018-06/Innovative_models_GP_Kings_Fund_June_2018.pdf" TargetMode="External"/><Relationship Id="rId2" Type="http://schemas.openxmlformats.org/officeDocument/2006/relationships/hyperlink" Target="https://f55ff479-b0d0-4623-9a5f-3a8ab2ee7e60.usrfiles.com/ugd/f55ff4_6cdb925a6880429e85a52a3a9870c259.pdf" TargetMode="External"/><Relationship Id="rId1" Type="http://schemas.openxmlformats.org/officeDocument/2006/relationships/slideLayout" Target="../slideLayouts/slideLayout2.xml"/><Relationship Id="rId5" Type="http://schemas.openxmlformats.org/officeDocument/2006/relationships/hyperlink" Target="https://gov.wales/sites/default/files/publications/2021-01/nhs-wales-annual-planning-framework-2021-2022.pdf" TargetMode="External"/><Relationship Id="rId4" Type="http://schemas.openxmlformats.org/officeDocument/2006/relationships/hyperlink" Target="https://gov.wales/sites/default/files/publications/2019-10/a-healthier-wales-action-pla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985B697-CC8C-07F0-179D-0825B952BE5A}"/>
              </a:ext>
            </a:extLst>
          </p:cNvPr>
          <p:cNvSpPr/>
          <p:nvPr/>
        </p:nvSpPr>
        <p:spPr>
          <a:xfrm>
            <a:off x="983432" y="1556792"/>
            <a:ext cx="10363200" cy="4248472"/>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p:txBody>
          <a:bodyPr>
            <a:normAutofit fontScale="90000"/>
          </a:bodyPr>
          <a:lstStyle/>
          <a:p>
            <a:r>
              <a:rPr lang="en-GB" dirty="0"/>
              <a:t>ECAY5005:</a:t>
            </a:r>
            <a:br>
              <a:rPr lang="en-GB" dirty="0"/>
            </a:br>
            <a:r>
              <a:rPr lang="en-GB" dirty="0"/>
              <a:t>Health and Social Care: Disability and Wellbeing</a:t>
            </a:r>
          </a:p>
        </p:txBody>
      </p:sp>
      <p:sp>
        <p:nvSpPr>
          <p:cNvPr id="3" name="Subtitle 2"/>
          <p:cNvSpPr>
            <a:spLocks noGrp="1"/>
          </p:cNvSpPr>
          <p:nvPr>
            <p:ph type="subTitle" idx="1"/>
          </p:nvPr>
        </p:nvSpPr>
        <p:spPr/>
        <p:txBody>
          <a:bodyPr/>
          <a:lstStyle/>
          <a:p>
            <a:r>
              <a:rPr lang="en-GB" dirty="0">
                <a:solidFill>
                  <a:schemeClr val="tx1"/>
                </a:solidFill>
              </a:rPr>
              <a:t>Prudent Health Care, Lean Thinking and Digital Healthcare</a:t>
            </a:r>
          </a:p>
          <a:p>
            <a:r>
              <a:rPr lang="en-GB" dirty="0">
                <a:solidFill>
                  <a:schemeClr val="tx1"/>
                </a:solidFill>
              </a:rPr>
              <a:t>2023</a:t>
            </a:r>
          </a:p>
        </p:txBody>
      </p:sp>
    </p:spTree>
    <p:extLst>
      <p:ext uri="{BB962C8B-B14F-4D97-AF65-F5344CB8AC3E}">
        <p14:creationId xmlns:p14="http://schemas.microsoft.com/office/powerpoint/2010/main" val="1950010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4">
            <a:extLst>
              <a:ext uri="{FF2B5EF4-FFF2-40B4-BE49-F238E27FC236}">
                <a16:creationId xmlns:a16="http://schemas.microsoft.com/office/drawing/2014/main" id="{950E188F-7B47-D788-C5BA-6E7500432FB1}"/>
              </a:ext>
            </a:extLst>
          </p:cNvPr>
          <p:cNvPicPr>
            <a:picLocks noChangeAspect="1"/>
          </p:cNvPicPr>
          <p:nvPr/>
        </p:nvPicPr>
        <p:blipFill rotWithShape="1">
          <a:blip r:embed="rId2">
            <a:alphaModFix amt="40000"/>
          </a:blip>
          <a:srcRect t="15635" b="20806"/>
          <a:stretch/>
        </p:blipFill>
        <p:spPr>
          <a:xfrm>
            <a:off x="20" y="-2"/>
            <a:ext cx="12191980" cy="6858000"/>
          </a:xfrm>
          <a:prstGeom prst="rect">
            <a:avLst/>
          </a:prstGeom>
        </p:spPr>
      </p:pic>
      <p:sp>
        <p:nvSpPr>
          <p:cNvPr id="2" name="Title 1">
            <a:extLst>
              <a:ext uri="{FF2B5EF4-FFF2-40B4-BE49-F238E27FC236}">
                <a16:creationId xmlns:a16="http://schemas.microsoft.com/office/drawing/2014/main" id="{31464082-0466-4A42-8668-46DC858C7D89}"/>
              </a:ext>
            </a:extLst>
          </p:cNvPr>
          <p:cNvSpPr>
            <a:spLocks noGrp="1"/>
          </p:cNvSpPr>
          <p:nvPr>
            <p:ph type="title"/>
          </p:nvPr>
        </p:nvSpPr>
        <p:spPr>
          <a:xfrm>
            <a:off x="1261872" y="758952"/>
            <a:ext cx="9418320" cy="1877960"/>
          </a:xfrm>
        </p:spPr>
        <p:txBody>
          <a:bodyPr vert="horz" lIns="91440" tIns="45720" rIns="91440" bIns="45720" rtlCol="0" anchor="b">
            <a:normAutofit/>
          </a:bodyPr>
          <a:lstStyle/>
          <a:p>
            <a:pPr algn="ctr"/>
            <a:r>
              <a:rPr lang="en-US" b="0" i="0" dirty="0"/>
              <a:t>Prudent Healthcare</a:t>
            </a:r>
          </a:p>
        </p:txBody>
      </p:sp>
      <p:sp>
        <p:nvSpPr>
          <p:cNvPr id="3" name="Text Placeholder 2">
            <a:extLst>
              <a:ext uri="{FF2B5EF4-FFF2-40B4-BE49-F238E27FC236}">
                <a16:creationId xmlns:a16="http://schemas.microsoft.com/office/drawing/2014/main" id="{EB119768-08CD-418C-AE3C-43ECB726239E}"/>
              </a:ext>
            </a:extLst>
          </p:cNvPr>
          <p:cNvSpPr>
            <a:spLocks noGrp="1"/>
          </p:cNvSpPr>
          <p:nvPr>
            <p:ph type="body" idx="1"/>
          </p:nvPr>
        </p:nvSpPr>
        <p:spPr>
          <a:xfrm>
            <a:off x="4583832" y="2564904"/>
            <a:ext cx="3456384" cy="576064"/>
          </a:xfrm>
        </p:spPr>
        <p:txBody>
          <a:bodyPr vert="horz" lIns="91440" tIns="45720" rIns="91440" bIns="45720" rtlCol="0">
            <a:normAutofit/>
          </a:bodyPr>
          <a:lstStyle/>
          <a:p>
            <a:r>
              <a:rPr lang="en-US" b="0" i="0" cap="all" dirty="0">
                <a:solidFill>
                  <a:schemeClr val="tx1"/>
                </a:solidFill>
              </a:rPr>
              <a:t>A </a:t>
            </a:r>
            <a:r>
              <a:rPr lang="en-US" b="0" i="0" cap="all" dirty="0" err="1">
                <a:solidFill>
                  <a:schemeClr val="tx1"/>
                </a:solidFill>
              </a:rPr>
              <a:t>welsh</a:t>
            </a:r>
            <a:r>
              <a:rPr lang="en-US" b="0" i="0" cap="all" dirty="0">
                <a:solidFill>
                  <a:schemeClr val="tx1"/>
                </a:solidFill>
              </a:rPr>
              <a:t> perspective </a:t>
            </a:r>
          </a:p>
        </p:txBody>
      </p:sp>
    </p:spTree>
    <p:extLst>
      <p:ext uri="{BB962C8B-B14F-4D97-AF65-F5344CB8AC3E}">
        <p14:creationId xmlns:p14="http://schemas.microsoft.com/office/powerpoint/2010/main" val="18399486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268D8-D8E1-413B-B98A-E874B46ECEE9}"/>
              </a:ext>
            </a:extLst>
          </p:cNvPr>
          <p:cNvSpPr>
            <a:spLocks noGrp="1"/>
          </p:cNvSpPr>
          <p:nvPr>
            <p:ph type="title"/>
          </p:nvPr>
        </p:nvSpPr>
        <p:spPr>
          <a:xfrm>
            <a:off x="566058" y="836023"/>
            <a:ext cx="2718788" cy="3025025"/>
          </a:xfrm>
        </p:spPr>
        <p:txBody>
          <a:bodyPr anchor="ctr">
            <a:normAutofit/>
          </a:bodyPr>
          <a:lstStyle/>
          <a:p>
            <a:r>
              <a:rPr lang="en-GB" sz="3600" dirty="0"/>
              <a:t>Origins of Prudent Healthcare </a:t>
            </a:r>
          </a:p>
        </p:txBody>
      </p:sp>
      <p:graphicFrame>
        <p:nvGraphicFramePr>
          <p:cNvPr id="13" name="Content Placeholder 2">
            <a:extLst>
              <a:ext uri="{FF2B5EF4-FFF2-40B4-BE49-F238E27FC236}">
                <a16:creationId xmlns:a16="http://schemas.microsoft.com/office/drawing/2014/main" id="{8A89DDE2-BA9B-A5F4-A239-C5FCF9046E78}"/>
              </a:ext>
            </a:extLst>
          </p:cNvPr>
          <p:cNvGraphicFramePr>
            <a:graphicFrameLocks noGrp="1"/>
          </p:cNvGraphicFramePr>
          <p:nvPr>
            <p:ph idx="1"/>
            <p:extLst>
              <p:ext uri="{D42A27DB-BD31-4B8C-83A1-F6EECF244321}">
                <p14:modId xmlns:p14="http://schemas.microsoft.com/office/powerpoint/2010/main" val="3092801578"/>
              </p:ext>
            </p:extLst>
          </p:nvPr>
        </p:nvGraphicFramePr>
        <p:xfrm>
          <a:off x="4583832" y="0"/>
          <a:ext cx="6773693" cy="59301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B4288A40-8316-B808-D9EA-783986562607}"/>
              </a:ext>
            </a:extLst>
          </p:cNvPr>
          <p:cNvSpPr txBox="1"/>
          <p:nvPr/>
        </p:nvSpPr>
        <p:spPr>
          <a:xfrm>
            <a:off x="407368" y="3244334"/>
            <a:ext cx="3721396" cy="369332"/>
          </a:xfrm>
          <a:prstGeom prst="rect">
            <a:avLst/>
          </a:prstGeom>
          <a:noFill/>
        </p:spPr>
        <p:txBody>
          <a:bodyPr wrap="square">
            <a:spAutoFit/>
          </a:bodyPr>
          <a:lstStyle/>
          <a:p>
            <a:pPr marL="0" indent="0">
              <a:buClr>
                <a:schemeClr val="tx2">
                  <a:lumMod val="75000"/>
                </a:schemeClr>
              </a:buClr>
              <a:buNone/>
            </a:pPr>
            <a:r>
              <a:rPr lang="en-GB" dirty="0"/>
              <a:t>(The Bevan Commission, 2020)</a:t>
            </a:r>
          </a:p>
        </p:txBody>
      </p:sp>
    </p:spTree>
    <p:extLst>
      <p:ext uri="{BB962C8B-B14F-4D97-AF65-F5344CB8AC3E}">
        <p14:creationId xmlns:p14="http://schemas.microsoft.com/office/powerpoint/2010/main" val="23500804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1DA0A-0CD1-49A2-A4CE-AFDA554E3BF1}"/>
              </a:ext>
            </a:extLst>
          </p:cNvPr>
          <p:cNvSpPr>
            <a:spLocks noGrp="1"/>
          </p:cNvSpPr>
          <p:nvPr>
            <p:ph type="title"/>
          </p:nvPr>
        </p:nvSpPr>
        <p:spPr>
          <a:xfrm>
            <a:off x="4965290" y="365760"/>
            <a:ext cx="5997678" cy="1325562"/>
          </a:xfrm>
        </p:spPr>
        <p:txBody>
          <a:bodyPr>
            <a:normAutofit/>
          </a:bodyPr>
          <a:lstStyle/>
          <a:p>
            <a:r>
              <a:rPr lang="en-GB" sz="3700"/>
              <a:t>A Healthier Wales </a:t>
            </a:r>
            <a:br>
              <a:rPr lang="en-GB" sz="3700"/>
            </a:br>
            <a:r>
              <a:rPr lang="en-GB" sz="3700"/>
              <a:t>(Welsh Government, 2019)</a:t>
            </a:r>
          </a:p>
        </p:txBody>
      </p:sp>
      <p:pic>
        <p:nvPicPr>
          <p:cNvPr id="5" name="Picture 4">
            <a:extLst>
              <a:ext uri="{FF2B5EF4-FFF2-40B4-BE49-F238E27FC236}">
                <a16:creationId xmlns:a16="http://schemas.microsoft.com/office/drawing/2014/main" id="{F4D5BC1A-C579-4923-84CB-1E5EDB6A97E0}"/>
              </a:ext>
            </a:extLst>
          </p:cNvPr>
          <p:cNvPicPr>
            <a:picLocks noChangeAspect="1"/>
          </p:cNvPicPr>
          <p:nvPr/>
        </p:nvPicPr>
        <p:blipFill rotWithShape="1">
          <a:blip r:embed="rId2"/>
          <a:srcRect l="293" r="2168" b="-1"/>
          <a:stretch/>
        </p:blipFill>
        <p:spPr>
          <a:xfrm>
            <a:off x="1055440" y="1196752"/>
            <a:ext cx="2766379" cy="4077072"/>
          </a:xfrm>
          <a:prstGeom prst="rect">
            <a:avLst/>
          </a:prstGeom>
        </p:spPr>
      </p:pic>
      <p:sp>
        <p:nvSpPr>
          <p:cNvPr id="3" name="Content Placeholder 2">
            <a:extLst>
              <a:ext uri="{FF2B5EF4-FFF2-40B4-BE49-F238E27FC236}">
                <a16:creationId xmlns:a16="http://schemas.microsoft.com/office/drawing/2014/main" id="{2BE3A583-363C-4368-BD18-3F9CD6A21348}"/>
              </a:ext>
            </a:extLst>
          </p:cNvPr>
          <p:cNvSpPr>
            <a:spLocks noGrp="1"/>
          </p:cNvSpPr>
          <p:nvPr>
            <p:ph idx="1"/>
          </p:nvPr>
        </p:nvSpPr>
        <p:spPr>
          <a:xfrm>
            <a:off x="5119840" y="1844824"/>
            <a:ext cx="6015571" cy="4174398"/>
          </a:xfrm>
        </p:spPr>
        <p:txBody>
          <a:bodyPr>
            <a:normAutofit/>
          </a:bodyPr>
          <a:lstStyle/>
          <a:p>
            <a:pPr>
              <a:buClr>
                <a:schemeClr val="tx2">
                  <a:lumMod val="75000"/>
                </a:schemeClr>
              </a:buClr>
            </a:pPr>
            <a:r>
              <a:rPr lang="en-GB" sz="1700" dirty="0"/>
              <a:t>Prudent healthcare is at the heart of ‘A Healthier </a:t>
            </a:r>
            <a:r>
              <a:rPr lang="en-GB" sz="1700" dirty="0" err="1"/>
              <a:t>Wales’</a:t>
            </a:r>
            <a:endParaRPr lang="en-GB" sz="1700" dirty="0"/>
          </a:p>
          <a:p>
            <a:pPr>
              <a:buClr>
                <a:schemeClr val="tx2">
                  <a:lumMod val="75000"/>
                </a:schemeClr>
              </a:buClr>
            </a:pPr>
            <a:r>
              <a:rPr lang="en-GB" sz="1700" dirty="0"/>
              <a:t>The Welsh Government's long-term plan for health and care</a:t>
            </a:r>
          </a:p>
          <a:p>
            <a:pPr>
              <a:buClr>
                <a:schemeClr val="tx2">
                  <a:lumMod val="75000"/>
                </a:schemeClr>
              </a:buClr>
            </a:pPr>
            <a:r>
              <a:rPr lang="en-GB" sz="1700" dirty="0"/>
              <a:t>This informs much of today's health and care policy and discussion in Wales</a:t>
            </a:r>
          </a:p>
          <a:p>
            <a:pPr>
              <a:buClr>
                <a:schemeClr val="tx2">
                  <a:lumMod val="75000"/>
                </a:schemeClr>
              </a:buClr>
            </a:pPr>
            <a:r>
              <a:rPr lang="en-GB" sz="1700" dirty="0"/>
              <a:t>The goal is to bring health and social care services together, so that:</a:t>
            </a:r>
          </a:p>
          <a:p>
            <a:pPr>
              <a:buClr>
                <a:schemeClr val="tx2">
                  <a:lumMod val="75000"/>
                </a:schemeClr>
              </a:buClr>
            </a:pPr>
            <a:endParaRPr lang="en-GB" sz="1700" dirty="0"/>
          </a:p>
          <a:p>
            <a:pPr lvl="1">
              <a:buClr>
                <a:schemeClr val="tx2">
                  <a:lumMod val="75000"/>
                </a:schemeClr>
              </a:buClr>
              <a:buFont typeface="Courier New" panose="02070309020205020404" pitchFamily="49" charset="0"/>
              <a:buChar char="o"/>
            </a:pPr>
            <a:r>
              <a:rPr lang="en-GB" sz="1700" dirty="0"/>
              <a:t>They become designed and delivered around the needs and preferences of individuals</a:t>
            </a:r>
          </a:p>
          <a:p>
            <a:pPr lvl="1">
              <a:buClr>
                <a:schemeClr val="tx2">
                  <a:lumMod val="75000"/>
                </a:schemeClr>
              </a:buClr>
              <a:buFont typeface="Courier New" panose="02070309020205020404" pitchFamily="49" charset="0"/>
              <a:buChar char="o"/>
            </a:pPr>
            <a:r>
              <a:rPr lang="en-GB" sz="1700" dirty="0"/>
              <a:t>There is greater emphasis on keeping people healthy and well</a:t>
            </a:r>
          </a:p>
          <a:p>
            <a:pPr marL="0" indent="0">
              <a:buNone/>
            </a:pPr>
            <a:endParaRPr lang="en-GB" sz="1700" dirty="0"/>
          </a:p>
        </p:txBody>
      </p:sp>
    </p:spTree>
    <p:extLst>
      <p:ext uri="{BB962C8B-B14F-4D97-AF65-F5344CB8AC3E}">
        <p14:creationId xmlns:p14="http://schemas.microsoft.com/office/powerpoint/2010/main" val="710267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AE5BE-F15A-4FF7-8F4D-0736487EB289}"/>
              </a:ext>
            </a:extLst>
          </p:cNvPr>
          <p:cNvSpPr>
            <a:spLocks noGrp="1"/>
          </p:cNvSpPr>
          <p:nvPr>
            <p:ph type="title"/>
          </p:nvPr>
        </p:nvSpPr>
        <p:spPr>
          <a:xfrm>
            <a:off x="1261871" y="365760"/>
            <a:ext cx="9858383" cy="542960"/>
          </a:xfrm>
        </p:spPr>
        <p:txBody>
          <a:bodyPr>
            <a:normAutofit fontScale="90000"/>
          </a:bodyPr>
          <a:lstStyle/>
          <a:p>
            <a:r>
              <a:rPr lang="en-GB" dirty="0"/>
              <a:t>A Healthier Wales</a:t>
            </a:r>
          </a:p>
        </p:txBody>
      </p:sp>
      <p:graphicFrame>
        <p:nvGraphicFramePr>
          <p:cNvPr id="5" name="Content Placeholder 2">
            <a:extLst>
              <a:ext uri="{FF2B5EF4-FFF2-40B4-BE49-F238E27FC236}">
                <a16:creationId xmlns:a16="http://schemas.microsoft.com/office/drawing/2014/main" id="{298DF9BE-76AC-5FF5-1292-D589522BF50E}"/>
              </a:ext>
            </a:extLst>
          </p:cNvPr>
          <p:cNvGraphicFramePr>
            <a:graphicFrameLocks noGrp="1"/>
          </p:cNvGraphicFramePr>
          <p:nvPr>
            <p:ph idx="1"/>
            <p:extLst>
              <p:ext uri="{D42A27DB-BD31-4B8C-83A1-F6EECF244321}">
                <p14:modId xmlns:p14="http://schemas.microsoft.com/office/powerpoint/2010/main" val="617177124"/>
              </p:ext>
            </p:extLst>
          </p:nvPr>
        </p:nvGraphicFramePr>
        <p:xfrm>
          <a:off x="1166904" y="1412776"/>
          <a:ext cx="9858191" cy="4201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D07ECB43-01FB-0B2A-C5DD-546D952C41BD}"/>
              </a:ext>
            </a:extLst>
          </p:cNvPr>
          <p:cNvSpPr txBox="1"/>
          <p:nvPr/>
        </p:nvSpPr>
        <p:spPr>
          <a:xfrm>
            <a:off x="1703512" y="879276"/>
            <a:ext cx="6113416" cy="369332"/>
          </a:xfrm>
          <a:prstGeom prst="rect">
            <a:avLst/>
          </a:prstGeom>
          <a:noFill/>
        </p:spPr>
        <p:txBody>
          <a:bodyPr wrap="square">
            <a:spAutoFit/>
          </a:bodyPr>
          <a:lstStyle/>
          <a:p>
            <a:pPr marL="0" indent="0" algn="r">
              <a:buNone/>
            </a:pPr>
            <a:r>
              <a:rPr lang="en-GB" dirty="0"/>
              <a:t>(Welsh Government, 2019, p. 3)</a:t>
            </a:r>
          </a:p>
        </p:txBody>
      </p:sp>
    </p:spTree>
    <p:extLst>
      <p:ext uri="{BB962C8B-B14F-4D97-AF65-F5344CB8AC3E}">
        <p14:creationId xmlns:p14="http://schemas.microsoft.com/office/powerpoint/2010/main" val="2236889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91550-5D9B-4317-88B6-2BBAB54D22BC}"/>
              </a:ext>
            </a:extLst>
          </p:cNvPr>
          <p:cNvSpPr>
            <a:spLocks noGrp="1"/>
          </p:cNvSpPr>
          <p:nvPr>
            <p:ph type="title"/>
          </p:nvPr>
        </p:nvSpPr>
        <p:spPr>
          <a:xfrm>
            <a:off x="558721" y="128787"/>
            <a:ext cx="11074558" cy="792777"/>
          </a:xfrm>
        </p:spPr>
        <p:txBody>
          <a:bodyPr anchor="ctr">
            <a:normAutofit/>
          </a:bodyPr>
          <a:lstStyle/>
          <a:p>
            <a:r>
              <a:rPr lang="en-GB" sz="3600" dirty="0"/>
              <a:t>NHS Wales core values</a:t>
            </a:r>
          </a:p>
        </p:txBody>
      </p:sp>
      <p:graphicFrame>
        <p:nvGraphicFramePr>
          <p:cNvPr id="6" name="Content Placeholder 2">
            <a:extLst>
              <a:ext uri="{FF2B5EF4-FFF2-40B4-BE49-F238E27FC236}">
                <a16:creationId xmlns:a16="http://schemas.microsoft.com/office/drawing/2014/main" id="{184F5EF4-770C-D29C-6216-FD8E9C7D275E}"/>
              </a:ext>
            </a:extLst>
          </p:cNvPr>
          <p:cNvGraphicFramePr>
            <a:graphicFrameLocks noGrp="1"/>
          </p:cNvGraphicFramePr>
          <p:nvPr>
            <p:ph idx="1"/>
            <p:extLst>
              <p:ext uri="{D42A27DB-BD31-4B8C-83A1-F6EECF244321}">
                <p14:modId xmlns:p14="http://schemas.microsoft.com/office/powerpoint/2010/main" val="403521744"/>
              </p:ext>
            </p:extLst>
          </p:nvPr>
        </p:nvGraphicFramePr>
        <p:xfrm>
          <a:off x="335360" y="1268761"/>
          <a:ext cx="11665295" cy="4392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5BFCF915-0C76-A436-0434-3088F4F6B276}"/>
              </a:ext>
            </a:extLst>
          </p:cNvPr>
          <p:cNvSpPr txBox="1"/>
          <p:nvPr/>
        </p:nvSpPr>
        <p:spPr>
          <a:xfrm>
            <a:off x="3719736" y="767675"/>
            <a:ext cx="3848100" cy="307777"/>
          </a:xfrm>
          <a:prstGeom prst="rect">
            <a:avLst/>
          </a:prstGeom>
          <a:noFill/>
        </p:spPr>
        <p:txBody>
          <a:bodyPr wrap="square">
            <a:spAutoFit/>
          </a:bodyPr>
          <a:lstStyle/>
          <a:p>
            <a:pPr algn="r"/>
            <a:r>
              <a:rPr lang="en-GB" sz="1400" dirty="0"/>
              <a:t>(Welsh Government, 2019, p. 4)</a:t>
            </a:r>
          </a:p>
        </p:txBody>
      </p:sp>
    </p:spTree>
    <p:extLst>
      <p:ext uri="{BB962C8B-B14F-4D97-AF65-F5344CB8AC3E}">
        <p14:creationId xmlns:p14="http://schemas.microsoft.com/office/powerpoint/2010/main" val="25366376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F0ABE74-1DB2-49D4-9F5C-FB75540D63E8}"/>
              </a:ext>
            </a:extLst>
          </p:cNvPr>
          <p:cNvPicPr>
            <a:picLocks noChangeAspect="1"/>
          </p:cNvPicPr>
          <p:nvPr/>
        </p:nvPicPr>
        <p:blipFill rotWithShape="1">
          <a:blip r:embed="rId2"/>
          <a:srcRect t="6290" b="10171"/>
          <a:stretch/>
        </p:blipFill>
        <p:spPr>
          <a:xfrm>
            <a:off x="-30615" y="10"/>
            <a:ext cx="12207220" cy="6857990"/>
          </a:xfrm>
          <a:prstGeom prst="rect">
            <a:avLst/>
          </a:prstGeom>
        </p:spPr>
      </p:pic>
      <p:sp>
        <p:nvSpPr>
          <p:cNvPr id="3" name="TextBox 2">
            <a:extLst>
              <a:ext uri="{FF2B5EF4-FFF2-40B4-BE49-F238E27FC236}">
                <a16:creationId xmlns:a16="http://schemas.microsoft.com/office/drawing/2014/main" id="{A7B80B2F-E28F-4668-B01A-C7818D5DD573}"/>
              </a:ext>
            </a:extLst>
          </p:cNvPr>
          <p:cNvSpPr txBox="1"/>
          <p:nvPr/>
        </p:nvSpPr>
        <p:spPr>
          <a:xfrm>
            <a:off x="8840071" y="6337978"/>
            <a:ext cx="3634957" cy="376331"/>
          </a:xfrm>
          <a:prstGeom prst="rect">
            <a:avLst/>
          </a:prstGeom>
        </p:spPr>
        <p:txBody>
          <a:bodyPr vert="horz" lIns="91440" tIns="45720" rIns="91440" bIns="45720" rtlCol="0">
            <a:normAutofit/>
          </a:bodyPr>
          <a:lstStyle/>
          <a:p>
            <a:pPr indent="-182880" defTabSz="914400">
              <a:spcAft>
                <a:spcPts val="600"/>
              </a:spcAft>
              <a:buClr>
                <a:schemeClr val="accent1"/>
              </a:buClr>
            </a:pPr>
            <a:r>
              <a:rPr lang="en-US" sz="1600" dirty="0"/>
              <a:t>(Welsh Government, 2019, p. 7)</a:t>
            </a:r>
          </a:p>
        </p:txBody>
      </p:sp>
    </p:spTree>
    <p:extLst>
      <p:ext uri="{BB962C8B-B14F-4D97-AF65-F5344CB8AC3E}">
        <p14:creationId xmlns:p14="http://schemas.microsoft.com/office/powerpoint/2010/main" val="6574452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7896200" y="1101832"/>
            <a:ext cx="2802194" cy="4041648"/>
          </a:xfrm>
        </p:spPr>
        <p:txBody>
          <a:bodyPr vert="horz" lIns="91440" tIns="45720" rIns="91440" bIns="45720" rtlCol="0" anchor="b">
            <a:normAutofit fontScale="90000"/>
          </a:bodyPr>
          <a:lstStyle/>
          <a:p>
            <a:r>
              <a:rPr lang="en-US" sz="3700" b="1" i="0" dirty="0"/>
              <a:t>What do you think of the strategy set out in 2018?</a:t>
            </a:r>
            <a:br>
              <a:rPr lang="en-US" sz="3700" b="1" i="0" dirty="0">
                <a:effectLst>
                  <a:outerShdw blurRad="38100" dist="38100" dir="2700000" algn="tl">
                    <a:srgbClr val="000000">
                      <a:alpha val="43137"/>
                    </a:srgbClr>
                  </a:outerShdw>
                </a:effectLst>
              </a:rPr>
            </a:br>
            <a:br>
              <a:rPr lang="en-US" sz="3700" b="0" i="0" dirty="0">
                <a:effectLst>
                  <a:outerShdw blurRad="38100" dist="38100" dir="2700000" algn="tl">
                    <a:srgbClr val="000000">
                      <a:alpha val="43137"/>
                    </a:srgbClr>
                  </a:outerShdw>
                </a:effectLst>
              </a:rPr>
            </a:br>
            <a:endParaRPr lang="en-US" sz="3700" b="0" i="0" dirty="0">
              <a:effectLst>
                <a:outerShdw blurRad="38100" dist="38100" dir="2700000" algn="tl">
                  <a:srgbClr val="000000">
                    <a:alpha val="43137"/>
                  </a:srgbClr>
                </a:outerShdw>
              </a:effectLst>
            </a:endParaRPr>
          </a:p>
        </p:txBody>
      </p:sp>
      <p:pic>
        <p:nvPicPr>
          <p:cNvPr id="5" name="Picture 4" descr="Icon&#10;&#10;Description automatically generated">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1313722" y="484632"/>
            <a:ext cx="4351644" cy="4384528"/>
          </a:xfrm>
          <a:prstGeom prst="rect">
            <a:avLst/>
          </a:prstGeom>
        </p:spPr>
      </p:pic>
    </p:spTree>
    <p:extLst>
      <p:ext uri="{BB962C8B-B14F-4D97-AF65-F5344CB8AC3E}">
        <p14:creationId xmlns:p14="http://schemas.microsoft.com/office/powerpoint/2010/main" val="6215942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57757E66-8C40-4048-A6B4-B9DDC133B1E0}"/>
              </a:ext>
            </a:extLst>
          </p:cNvPr>
          <p:cNvSpPr>
            <a:spLocks noGrp="1"/>
          </p:cNvSpPr>
          <p:nvPr>
            <p:ph idx="1"/>
          </p:nvPr>
        </p:nvSpPr>
        <p:spPr/>
        <p:txBody>
          <a:bodyPr/>
          <a:lstStyle/>
          <a:p>
            <a:pPr marL="0" indent="0" algn="ctr">
              <a:buNone/>
            </a:pPr>
            <a:r>
              <a:rPr lang="en-US" dirty="0"/>
              <a:t>‘Our philosophy of Prudent Healthcare will continue</a:t>
            </a:r>
            <a:br>
              <a:rPr lang="en-US" dirty="0"/>
            </a:br>
            <a:r>
              <a:rPr lang="en-US" dirty="0"/>
              <a:t>to be a distinctive feature of the Welsh system,</a:t>
            </a:r>
            <a:br>
              <a:rPr lang="en-US" dirty="0"/>
            </a:br>
            <a:r>
              <a:rPr lang="en-US" dirty="0"/>
              <a:t>enabling higher quality and value through reducing</a:t>
            </a:r>
            <a:br>
              <a:rPr lang="en-US" dirty="0"/>
            </a:br>
            <a:r>
              <a:rPr lang="en-US" dirty="0"/>
              <a:t>variation, waste and harm, and through less</a:t>
            </a:r>
            <a:br>
              <a:rPr lang="en-US" dirty="0"/>
            </a:br>
            <a:r>
              <a:rPr lang="en-US" dirty="0"/>
              <a:t>intensive clinical interventions’</a:t>
            </a:r>
            <a:endParaRPr lang="en-GB" dirty="0"/>
          </a:p>
        </p:txBody>
      </p:sp>
      <p:sp>
        <p:nvSpPr>
          <p:cNvPr id="9" name="Text Placeholder 3">
            <a:extLst>
              <a:ext uri="{FF2B5EF4-FFF2-40B4-BE49-F238E27FC236}">
                <a16:creationId xmlns:a16="http://schemas.microsoft.com/office/drawing/2014/main" id="{5E3EC199-0564-440A-BE1B-5B58346636D0}"/>
              </a:ext>
            </a:extLst>
          </p:cNvPr>
          <p:cNvSpPr txBox="1">
            <a:spLocks/>
          </p:cNvSpPr>
          <p:nvPr/>
        </p:nvSpPr>
        <p:spPr>
          <a:xfrm>
            <a:off x="4079776" y="4293096"/>
            <a:ext cx="3721396" cy="308345"/>
          </a:xfrm>
          <a:prstGeom prst="rect">
            <a:avLst/>
          </a:prstGeom>
        </p:spPr>
        <p:txBody>
          <a:bodyPr vert="horz" lIns="91440" tIns="45720" rIns="91440" bIns="45720" rtlCol="0" anchor="ctr">
            <a:normAutofit fontScale="92500" lnSpcReduction="20000"/>
          </a:bodyPr>
          <a:lstStyle>
            <a:lvl1pPr marL="0" indent="0" algn="l" defTabSz="914400" rtl="0" eaLnBrk="1" latinLnBrk="0" hangingPunct="1">
              <a:lnSpc>
                <a:spcPct val="95000"/>
              </a:lnSpc>
              <a:spcBef>
                <a:spcPts val="1400"/>
              </a:spcBef>
              <a:spcAft>
                <a:spcPts val="200"/>
              </a:spcAft>
              <a:buClr>
                <a:schemeClr val="accent1"/>
              </a:buClr>
              <a:buSzPct val="80000"/>
              <a:buFont typeface="Arial" pitchFamily="34" charset="0"/>
              <a:buNone/>
              <a:defRPr sz="1800" kern="1200" spc="10" baseline="0">
                <a:solidFill>
                  <a:schemeClr val="tx1"/>
                </a:solidFill>
                <a:latin typeface="+mn-lt"/>
                <a:ea typeface="+mn-ea"/>
                <a:cs typeface="+mn-cs"/>
              </a:defRPr>
            </a:lvl1pPr>
            <a:lvl2pPr marL="457200" indent="0" algn="l" defTabSz="914400"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400" indent="0" algn="l" defTabSz="914400"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8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60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32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2004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7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pPr algn="r"/>
            <a:r>
              <a:rPr lang="en-GB" dirty="0"/>
              <a:t>(Welsh Government, 2019, p. 15)</a:t>
            </a:r>
          </a:p>
        </p:txBody>
      </p:sp>
    </p:spTree>
    <p:extLst>
      <p:ext uri="{BB962C8B-B14F-4D97-AF65-F5344CB8AC3E}">
        <p14:creationId xmlns:p14="http://schemas.microsoft.com/office/powerpoint/2010/main" val="1957047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7DBEA-2FEB-48CB-A777-6CFCEFDB3576}"/>
              </a:ext>
            </a:extLst>
          </p:cNvPr>
          <p:cNvSpPr>
            <a:spLocks noGrp="1"/>
          </p:cNvSpPr>
          <p:nvPr>
            <p:ph type="title"/>
          </p:nvPr>
        </p:nvSpPr>
        <p:spPr/>
        <p:txBody>
          <a:bodyPr/>
          <a:lstStyle/>
          <a:p>
            <a:pPr algn="ctr"/>
            <a:r>
              <a:rPr lang="en-GB" dirty="0"/>
              <a:t>The Four Prudent Principles </a:t>
            </a:r>
          </a:p>
        </p:txBody>
      </p:sp>
      <p:sp>
        <p:nvSpPr>
          <p:cNvPr id="3" name="Content Placeholder 2">
            <a:extLst>
              <a:ext uri="{FF2B5EF4-FFF2-40B4-BE49-F238E27FC236}">
                <a16:creationId xmlns:a16="http://schemas.microsoft.com/office/drawing/2014/main" id="{2CF7013B-C080-44F8-A881-A06E59ECCBFF}"/>
              </a:ext>
            </a:extLst>
          </p:cNvPr>
          <p:cNvSpPr>
            <a:spLocks noGrp="1"/>
          </p:cNvSpPr>
          <p:nvPr>
            <p:ph idx="1"/>
          </p:nvPr>
        </p:nvSpPr>
        <p:spPr/>
        <p:txBody>
          <a:bodyPr/>
          <a:lstStyle/>
          <a:p>
            <a:pPr marL="0" indent="0">
              <a:buNone/>
            </a:pPr>
            <a:r>
              <a:rPr lang="en-GB" dirty="0"/>
              <a:t> </a:t>
            </a:r>
          </a:p>
          <a:p>
            <a:endParaRPr lang="en-GB" dirty="0"/>
          </a:p>
        </p:txBody>
      </p:sp>
      <p:pic>
        <p:nvPicPr>
          <p:cNvPr id="4" name="Picture 3">
            <a:extLst>
              <a:ext uri="{FF2B5EF4-FFF2-40B4-BE49-F238E27FC236}">
                <a16:creationId xmlns:a16="http://schemas.microsoft.com/office/drawing/2014/main" id="{B98AA30E-A7B8-4B8C-ADCD-AA58A7AA7A70}"/>
              </a:ext>
            </a:extLst>
          </p:cNvPr>
          <p:cNvPicPr>
            <a:picLocks noChangeAspect="1"/>
          </p:cNvPicPr>
          <p:nvPr/>
        </p:nvPicPr>
        <p:blipFill>
          <a:blip r:embed="rId2"/>
          <a:stretch>
            <a:fillRect/>
          </a:stretch>
        </p:blipFill>
        <p:spPr>
          <a:xfrm>
            <a:off x="371853" y="1700808"/>
            <a:ext cx="11448293" cy="3257939"/>
          </a:xfrm>
          <a:prstGeom prst="rect">
            <a:avLst/>
          </a:prstGeom>
        </p:spPr>
      </p:pic>
      <p:sp>
        <p:nvSpPr>
          <p:cNvPr id="5" name="TextBox 4">
            <a:extLst>
              <a:ext uri="{FF2B5EF4-FFF2-40B4-BE49-F238E27FC236}">
                <a16:creationId xmlns:a16="http://schemas.microsoft.com/office/drawing/2014/main" id="{569A6A6E-35E1-0126-A04E-8FD568D599A8}"/>
              </a:ext>
            </a:extLst>
          </p:cNvPr>
          <p:cNvSpPr txBox="1"/>
          <p:nvPr/>
        </p:nvSpPr>
        <p:spPr>
          <a:xfrm>
            <a:off x="3287688" y="5059354"/>
            <a:ext cx="3981450" cy="307777"/>
          </a:xfrm>
          <a:prstGeom prst="rect">
            <a:avLst/>
          </a:prstGeom>
          <a:noFill/>
        </p:spPr>
        <p:txBody>
          <a:bodyPr wrap="square">
            <a:spAutoFit/>
          </a:bodyPr>
          <a:lstStyle/>
          <a:p>
            <a:pPr algn="r"/>
            <a:r>
              <a:rPr lang="en-GB" sz="1400" dirty="0"/>
              <a:t>(The Bevan Commission, 2020a)</a:t>
            </a:r>
          </a:p>
        </p:txBody>
      </p:sp>
    </p:spTree>
    <p:extLst>
      <p:ext uri="{BB962C8B-B14F-4D97-AF65-F5344CB8AC3E}">
        <p14:creationId xmlns:p14="http://schemas.microsoft.com/office/powerpoint/2010/main" val="22660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7DF5A-6A6D-4063-AB3C-235162E1B5C5}"/>
              </a:ext>
            </a:extLst>
          </p:cNvPr>
          <p:cNvSpPr>
            <a:spLocks noGrp="1"/>
          </p:cNvSpPr>
          <p:nvPr>
            <p:ph type="title"/>
          </p:nvPr>
        </p:nvSpPr>
        <p:spPr>
          <a:xfrm>
            <a:off x="609600" y="274638"/>
            <a:ext cx="10972800" cy="1143000"/>
          </a:xfrm>
          <a:noFill/>
        </p:spPr>
        <p:txBody>
          <a:bodyPr anchor="t">
            <a:normAutofit fontScale="90000"/>
          </a:bodyPr>
          <a:lstStyle/>
          <a:p>
            <a:r>
              <a:rPr lang="en-GB" dirty="0"/>
              <a:t>Prudent Principle 1</a:t>
            </a:r>
            <a:br>
              <a:rPr lang="en-GB" dirty="0"/>
            </a:br>
            <a:br>
              <a:rPr lang="en-GB" dirty="0"/>
            </a:br>
            <a:endParaRPr lang="en-GB" dirty="0"/>
          </a:p>
        </p:txBody>
      </p:sp>
      <p:sp>
        <p:nvSpPr>
          <p:cNvPr id="3" name="Content Placeholder 2">
            <a:extLst>
              <a:ext uri="{FF2B5EF4-FFF2-40B4-BE49-F238E27FC236}">
                <a16:creationId xmlns:a16="http://schemas.microsoft.com/office/drawing/2014/main" id="{2B27B829-204E-49E7-9C90-95DFCB8AA726}"/>
              </a:ext>
            </a:extLst>
          </p:cNvPr>
          <p:cNvSpPr>
            <a:spLocks noGrp="1"/>
          </p:cNvSpPr>
          <p:nvPr>
            <p:ph idx="1"/>
          </p:nvPr>
        </p:nvSpPr>
        <p:spPr>
          <a:xfrm>
            <a:off x="695400" y="1470818"/>
            <a:ext cx="10972800" cy="3916363"/>
          </a:xfrm>
        </p:spPr>
        <p:txBody>
          <a:bodyPr>
            <a:normAutofit fontScale="85000" lnSpcReduction="20000"/>
          </a:bodyPr>
          <a:lstStyle/>
          <a:p>
            <a:r>
              <a:rPr lang="en-GB" dirty="0"/>
              <a:t>Achieve health and wellbeing with the public, patients and professionals as equal partners through co-production.</a:t>
            </a:r>
          </a:p>
          <a:p>
            <a:endParaRPr lang="en-GB" dirty="0"/>
          </a:p>
          <a:p>
            <a:pPr lvl="1"/>
            <a:r>
              <a:rPr lang="en-GB" dirty="0"/>
              <a:t>Co-production is a fundamental idea</a:t>
            </a:r>
          </a:p>
          <a:p>
            <a:pPr lvl="1"/>
            <a:r>
              <a:rPr lang="en-GB" dirty="0"/>
              <a:t>Healthcare isn’t delivered, it is co-created by patients, families and communities with professionals</a:t>
            </a:r>
          </a:p>
          <a:p>
            <a:pPr lvl="1"/>
            <a:r>
              <a:rPr lang="en-GB" dirty="0"/>
              <a:t>Re-organising healthcare so care and wellbeing are always co-produced</a:t>
            </a:r>
          </a:p>
          <a:p>
            <a:pPr lvl="1"/>
            <a:r>
              <a:rPr lang="en-GB" dirty="0"/>
              <a:t>This creates a more balanced approach </a:t>
            </a:r>
          </a:p>
          <a:p>
            <a:pPr lvl="1"/>
            <a:r>
              <a:rPr lang="en-GB" dirty="0"/>
              <a:t>Telehealth is one way of creating this</a:t>
            </a:r>
          </a:p>
          <a:p>
            <a:pPr lvl="2"/>
            <a:r>
              <a:rPr lang="en-GB" dirty="0"/>
              <a:t>E.g., through sharing knowledge </a:t>
            </a:r>
          </a:p>
        </p:txBody>
      </p:sp>
      <p:sp>
        <p:nvSpPr>
          <p:cNvPr id="4" name="TextBox 3">
            <a:extLst>
              <a:ext uri="{FF2B5EF4-FFF2-40B4-BE49-F238E27FC236}">
                <a16:creationId xmlns:a16="http://schemas.microsoft.com/office/drawing/2014/main" id="{F10B5F50-2D05-D447-829E-E4D0A2A0DE84}"/>
              </a:ext>
            </a:extLst>
          </p:cNvPr>
          <p:cNvSpPr txBox="1"/>
          <p:nvPr/>
        </p:nvSpPr>
        <p:spPr>
          <a:xfrm>
            <a:off x="3647728" y="970077"/>
            <a:ext cx="3752850" cy="307777"/>
          </a:xfrm>
          <a:prstGeom prst="rect">
            <a:avLst/>
          </a:prstGeom>
          <a:noFill/>
        </p:spPr>
        <p:txBody>
          <a:bodyPr wrap="square">
            <a:spAutoFit/>
          </a:bodyPr>
          <a:lstStyle/>
          <a:p>
            <a:pPr algn="r"/>
            <a:r>
              <a:rPr lang="en-GB" sz="1400" dirty="0"/>
              <a:t>(The Bevan Commission, 2020a)</a:t>
            </a:r>
          </a:p>
        </p:txBody>
      </p:sp>
    </p:spTree>
    <p:extLst>
      <p:ext uri="{BB962C8B-B14F-4D97-AF65-F5344CB8AC3E}">
        <p14:creationId xmlns:p14="http://schemas.microsoft.com/office/powerpoint/2010/main" val="39413201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E5B90-9F81-4CDB-9D5E-EBE1DBD5ABE9}"/>
              </a:ext>
            </a:extLst>
          </p:cNvPr>
          <p:cNvSpPr>
            <a:spLocks noGrp="1"/>
          </p:cNvSpPr>
          <p:nvPr>
            <p:ph type="title"/>
          </p:nvPr>
        </p:nvSpPr>
        <p:spPr>
          <a:xfrm>
            <a:off x="609600" y="274638"/>
            <a:ext cx="10972800" cy="1143000"/>
          </a:xfrm>
          <a:noFill/>
        </p:spPr>
        <p:txBody>
          <a:bodyPr anchor="t">
            <a:normAutofit fontScale="90000"/>
          </a:bodyPr>
          <a:lstStyle/>
          <a:p>
            <a:r>
              <a:rPr lang="en-GB" dirty="0"/>
              <a:t>Prudent Principle 2</a:t>
            </a:r>
            <a:br>
              <a:rPr lang="en-GB" dirty="0"/>
            </a:br>
            <a:br>
              <a:rPr lang="en-GB" dirty="0"/>
            </a:br>
            <a:br>
              <a:rPr lang="en-GB" dirty="0"/>
            </a:br>
            <a:endParaRPr lang="en-GB" dirty="0"/>
          </a:p>
        </p:txBody>
      </p:sp>
      <p:sp>
        <p:nvSpPr>
          <p:cNvPr id="3" name="Content Placeholder 2">
            <a:extLst>
              <a:ext uri="{FF2B5EF4-FFF2-40B4-BE49-F238E27FC236}">
                <a16:creationId xmlns:a16="http://schemas.microsoft.com/office/drawing/2014/main" id="{D6DED295-8A2B-4FC1-A3AD-05B13BF5FD82}"/>
              </a:ext>
            </a:extLst>
          </p:cNvPr>
          <p:cNvSpPr>
            <a:spLocks noGrp="1"/>
          </p:cNvSpPr>
          <p:nvPr>
            <p:ph idx="1"/>
          </p:nvPr>
        </p:nvSpPr>
        <p:spPr>
          <a:xfrm>
            <a:off x="633314" y="1556792"/>
            <a:ext cx="10972800" cy="3916363"/>
          </a:xfrm>
        </p:spPr>
        <p:txBody>
          <a:bodyPr>
            <a:normAutofit fontScale="92500" lnSpcReduction="20000"/>
          </a:bodyPr>
          <a:lstStyle/>
          <a:p>
            <a:r>
              <a:rPr lang="en-GB" dirty="0"/>
              <a:t>Care for those with the greatest health need first, making most effective use of all skills and resources</a:t>
            </a:r>
          </a:p>
          <a:p>
            <a:endParaRPr lang="en-GB" dirty="0"/>
          </a:p>
          <a:p>
            <a:pPr lvl="1"/>
            <a:r>
              <a:rPr lang="en-GB" dirty="0"/>
              <a:t>This is a moral principle</a:t>
            </a:r>
          </a:p>
          <a:p>
            <a:pPr lvl="1"/>
            <a:r>
              <a:rPr lang="en-GB" dirty="0"/>
              <a:t>Help those first who need it most</a:t>
            </a:r>
          </a:p>
          <a:p>
            <a:pPr lvl="1"/>
            <a:r>
              <a:rPr lang="en-GB" dirty="0"/>
              <a:t>Will reconfigure resources, investments, use of capital </a:t>
            </a:r>
          </a:p>
          <a:p>
            <a:pPr lvl="1"/>
            <a:r>
              <a:rPr lang="en-GB" dirty="0"/>
              <a:t>Duty begins with the most vulnerable  </a:t>
            </a:r>
          </a:p>
          <a:p>
            <a:pPr lvl="1"/>
            <a:r>
              <a:rPr lang="en-GB" dirty="0"/>
              <a:t>Healthcare incorporates community-based resources</a:t>
            </a:r>
          </a:p>
          <a:p>
            <a:pPr lvl="1"/>
            <a:r>
              <a:rPr lang="en-GB" dirty="0"/>
              <a:t>Widens the concept of healthcare outside of institutions</a:t>
            </a:r>
          </a:p>
          <a:p>
            <a:endParaRPr lang="en-GB" dirty="0"/>
          </a:p>
          <a:p>
            <a:endParaRPr lang="en-GB" dirty="0"/>
          </a:p>
        </p:txBody>
      </p:sp>
      <p:sp>
        <p:nvSpPr>
          <p:cNvPr id="4" name="TextBox 3">
            <a:extLst>
              <a:ext uri="{FF2B5EF4-FFF2-40B4-BE49-F238E27FC236}">
                <a16:creationId xmlns:a16="http://schemas.microsoft.com/office/drawing/2014/main" id="{402148EC-8571-B4B3-DD8F-915A94F8F118}"/>
              </a:ext>
            </a:extLst>
          </p:cNvPr>
          <p:cNvSpPr txBox="1"/>
          <p:nvPr/>
        </p:nvSpPr>
        <p:spPr>
          <a:xfrm>
            <a:off x="3215680" y="846138"/>
            <a:ext cx="3973513" cy="307777"/>
          </a:xfrm>
          <a:prstGeom prst="rect">
            <a:avLst/>
          </a:prstGeom>
          <a:noFill/>
        </p:spPr>
        <p:txBody>
          <a:bodyPr wrap="square">
            <a:spAutoFit/>
          </a:bodyPr>
          <a:lstStyle/>
          <a:p>
            <a:pPr algn="r"/>
            <a:r>
              <a:rPr lang="en-GB" sz="1400" dirty="0"/>
              <a:t>(The Bevan Commission, 2020a)</a:t>
            </a:r>
          </a:p>
        </p:txBody>
      </p:sp>
    </p:spTree>
    <p:extLst>
      <p:ext uri="{BB962C8B-B14F-4D97-AF65-F5344CB8AC3E}">
        <p14:creationId xmlns:p14="http://schemas.microsoft.com/office/powerpoint/2010/main" val="33982294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4D495-5C3D-4B7C-AC0D-ABEB7C76C063}"/>
              </a:ext>
            </a:extLst>
          </p:cNvPr>
          <p:cNvSpPr>
            <a:spLocks noGrp="1"/>
          </p:cNvSpPr>
          <p:nvPr>
            <p:ph type="title"/>
          </p:nvPr>
        </p:nvSpPr>
        <p:spPr>
          <a:xfrm>
            <a:off x="609600" y="274638"/>
            <a:ext cx="10972800" cy="1143000"/>
          </a:xfrm>
          <a:noFill/>
        </p:spPr>
        <p:txBody>
          <a:bodyPr anchor="t">
            <a:normAutofit fontScale="90000"/>
          </a:bodyPr>
          <a:lstStyle/>
          <a:p>
            <a:r>
              <a:rPr lang="en-GB" dirty="0"/>
              <a:t>Prudent Principle 3</a:t>
            </a:r>
            <a:br>
              <a:rPr lang="en-GB" dirty="0"/>
            </a:br>
            <a:br>
              <a:rPr lang="en-GB" dirty="0"/>
            </a:br>
            <a:endParaRPr lang="en-GB" dirty="0"/>
          </a:p>
        </p:txBody>
      </p:sp>
      <p:sp>
        <p:nvSpPr>
          <p:cNvPr id="3" name="Content Placeholder 2">
            <a:extLst>
              <a:ext uri="{FF2B5EF4-FFF2-40B4-BE49-F238E27FC236}">
                <a16:creationId xmlns:a16="http://schemas.microsoft.com/office/drawing/2014/main" id="{14318A99-B319-47F7-B8C0-86F7BE3BBBBE}"/>
              </a:ext>
            </a:extLst>
          </p:cNvPr>
          <p:cNvSpPr>
            <a:spLocks noGrp="1"/>
          </p:cNvSpPr>
          <p:nvPr>
            <p:ph idx="1"/>
          </p:nvPr>
        </p:nvSpPr>
        <p:spPr>
          <a:xfrm>
            <a:off x="622895" y="1470818"/>
            <a:ext cx="10972800" cy="3916363"/>
          </a:xfrm>
        </p:spPr>
        <p:txBody>
          <a:bodyPr>
            <a:normAutofit fontScale="92500" lnSpcReduction="20000"/>
          </a:bodyPr>
          <a:lstStyle/>
          <a:p>
            <a:r>
              <a:rPr lang="en-GB" dirty="0"/>
              <a:t>Do only what is needed – no more, no less – and do no harm</a:t>
            </a:r>
          </a:p>
          <a:p>
            <a:endParaRPr lang="en-GB" dirty="0"/>
          </a:p>
          <a:p>
            <a:pPr lvl="1"/>
            <a:r>
              <a:rPr lang="en-GB" dirty="0"/>
              <a:t>Requires asking hard questions about what does help and what doesn’t</a:t>
            </a:r>
          </a:p>
          <a:p>
            <a:pPr lvl="1"/>
            <a:r>
              <a:rPr lang="en-GB" dirty="0"/>
              <a:t>Argues that healthcare hasn’t stopped to ask whether it is using time and resources is helpful</a:t>
            </a:r>
          </a:p>
          <a:p>
            <a:pPr lvl="1"/>
            <a:r>
              <a:rPr lang="en-GB" dirty="0"/>
              <a:t>Dialogue between public and professionals about what is helpful is needed</a:t>
            </a:r>
          </a:p>
          <a:p>
            <a:pPr lvl="1"/>
            <a:r>
              <a:rPr lang="en-GB" dirty="0"/>
              <a:t>Patient safety is centred </a:t>
            </a:r>
          </a:p>
          <a:p>
            <a:pPr lvl="2"/>
            <a:r>
              <a:rPr lang="en-GB" dirty="0"/>
              <a:t>This will avoid errors and miscalculations </a:t>
            </a:r>
          </a:p>
        </p:txBody>
      </p:sp>
      <p:sp>
        <p:nvSpPr>
          <p:cNvPr id="4" name="TextBox 3">
            <a:extLst>
              <a:ext uri="{FF2B5EF4-FFF2-40B4-BE49-F238E27FC236}">
                <a16:creationId xmlns:a16="http://schemas.microsoft.com/office/drawing/2014/main" id="{0AC86A17-7645-E8FB-1A94-89ED6B652825}"/>
              </a:ext>
            </a:extLst>
          </p:cNvPr>
          <p:cNvSpPr txBox="1"/>
          <p:nvPr/>
        </p:nvSpPr>
        <p:spPr>
          <a:xfrm>
            <a:off x="2999656" y="851833"/>
            <a:ext cx="4366266" cy="307777"/>
          </a:xfrm>
          <a:prstGeom prst="rect">
            <a:avLst/>
          </a:prstGeom>
          <a:noFill/>
        </p:spPr>
        <p:txBody>
          <a:bodyPr wrap="square">
            <a:spAutoFit/>
          </a:bodyPr>
          <a:lstStyle/>
          <a:p>
            <a:pPr algn="r"/>
            <a:r>
              <a:rPr lang="en-GB" sz="1400" dirty="0"/>
              <a:t>(The Bevan Commission, 2020a)</a:t>
            </a:r>
          </a:p>
        </p:txBody>
      </p:sp>
    </p:spTree>
    <p:extLst>
      <p:ext uri="{BB962C8B-B14F-4D97-AF65-F5344CB8AC3E}">
        <p14:creationId xmlns:p14="http://schemas.microsoft.com/office/powerpoint/2010/main" val="21467559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06093-3C4E-4AB1-AE1E-C856B423A988}"/>
              </a:ext>
            </a:extLst>
          </p:cNvPr>
          <p:cNvSpPr>
            <a:spLocks noGrp="1"/>
          </p:cNvSpPr>
          <p:nvPr>
            <p:ph type="title"/>
          </p:nvPr>
        </p:nvSpPr>
        <p:spPr>
          <a:xfrm>
            <a:off x="609600" y="274638"/>
            <a:ext cx="10972800" cy="1143000"/>
          </a:xfrm>
          <a:noFill/>
        </p:spPr>
        <p:txBody>
          <a:bodyPr anchor="t">
            <a:normAutofit fontScale="90000"/>
          </a:bodyPr>
          <a:lstStyle/>
          <a:p>
            <a:r>
              <a:rPr lang="en-GB" dirty="0"/>
              <a:t>Prudent Principle 4</a:t>
            </a:r>
            <a:br>
              <a:rPr lang="en-GB" dirty="0"/>
            </a:br>
            <a:br>
              <a:rPr lang="en-GB" dirty="0"/>
            </a:br>
            <a:endParaRPr lang="en-GB" dirty="0"/>
          </a:p>
        </p:txBody>
      </p:sp>
      <p:sp>
        <p:nvSpPr>
          <p:cNvPr id="3" name="Content Placeholder 2">
            <a:extLst>
              <a:ext uri="{FF2B5EF4-FFF2-40B4-BE49-F238E27FC236}">
                <a16:creationId xmlns:a16="http://schemas.microsoft.com/office/drawing/2014/main" id="{A2389418-BED7-4531-ACDA-E9A148CE2942}"/>
              </a:ext>
            </a:extLst>
          </p:cNvPr>
          <p:cNvSpPr>
            <a:spLocks noGrp="1"/>
          </p:cNvSpPr>
          <p:nvPr>
            <p:ph idx="1"/>
          </p:nvPr>
        </p:nvSpPr>
        <p:spPr>
          <a:xfrm>
            <a:off x="551384" y="1628800"/>
            <a:ext cx="11305256" cy="3916363"/>
          </a:xfrm>
        </p:spPr>
        <p:txBody>
          <a:bodyPr>
            <a:normAutofit/>
          </a:bodyPr>
          <a:lstStyle/>
          <a:p>
            <a:r>
              <a:rPr lang="en-GB" dirty="0"/>
              <a:t>Reduce inappropriate variation using evidence-based practices consistently and transparently</a:t>
            </a:r>
          </a:p>
          <a:p>
            <a:endParaRPr lang="en-GB" dirty="0"/>
          </a:p>
          <a:p>
            <a:pPr lvl="1"/>
            <a:r>
              <a:rPr lang="en-GB" dirty="0"/>
              <a:t>Standardisation of practice through evidence</a:t>
            </a:r>
          </a:p>
          <a:p>
            <a:pPr lvl="1"/>
            <a:r>
              <a:rPr lang="en-GB" dirty="0"/>
              <a:t>Seeks reliability and adherence to the best practices </a:t>
            </a:r>
          </a:p>
          <a:p>
            <a:pPr lvl="1"/>
            <a:r>
              <a:rPr lang="en-GB" dirty="0"/>
              <a:t>Healthcare at its best is informed by science leading to reliability </a:t>
            </a:r>
          </a:p>
          <a:p>
            <a:pPr lvl="1"/>
            <a:r>
              <a:rPr lang="en-GB" dirty="0"/>
              <a:t>Transparency: allows learning from one another</a:t>
            </a:r>
          </a:p>
          <a:p>
            <a:endParaRPr lang="en-GB" dirty="0"/>
          </a:p>
          <a:p>
            <a:endParaRPr lang="en-GB" dirty="0"/>
          </a:p>
        </p:txBody>
      </p:sp>
      <p:sp>
        <p:nvSpPr>
          <p:cNvPr id="4" name="TextBox 3">
            <a:extLst>
              <a:ext uri="{FF2B5EF4-FFF2-40B4-BE49-F238E27FC236}">
                <a16:creationId xmlns:a16="http://schemas.microsoft.com/office/drawing/2014/main" id="{6D29AB85-720F-AC55-992A-71AC7BA8D7D0}"/>
              </a:ext>
            </a:extLst>
          </p:cNvPr>
          <p:cNvSpPr txBox="1"/>
          <p:nvPr/>
        </p:nvSpPr>
        <p:spPr>
          <a:xfrm>
            <a:off x="2999656" y="881896"/>
            <a:ext cx="4459759" cy="307777"/>
          </a:xfrm>
          <a:prstGeom prst="rect">
            <a:avLst/>
          </a:prstGeom>
          <a:noFill/>
        </p:spPr>
        <p:txBody>
          <a:bodyPr wrap="square">
            <a:spAutoFit/>
          </a:bodyPr>
          <a:lstStyle/>
          <a:p>
            <a:pPr algn="r"/>
            <a:r>
              <a:rPr lang="en-GB" sz="1400" dirty="0"/>
              <a:t>(The Bevan Commission, 2020a)</a:t>
            </a:r>
          </a:p>
        </p:txBody>
      </p:sp>
    </p:spTree>
    <p:extLst>
      <p:ext uri="{BB962C8B-B14F-4D97-AF65-F5344CB8AC3E}">
        <p14:creationId xmlns:p14="http://schemas.microsoft.com/office/powerpoint/2010/main" val="18983652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rudent Healthcare">
            <a:hlinkClick r:id="" action="ppaction://media"/>
            <a:extLst>
              <a:ext uri="{FF2B5EF4-FFF2-40B4-BE49-F238E27FC236}">
                <a16:creationId xmlns:a16="http://schemas.microsoft.com/office/drawing/2014/main" id="{B24EF87D-96B9-4C9B-8528-F0C0DBE9EB1A}"/>
              </a:ext>
            </a:extLst>
          </p:cNvPr>
          <p:cNvPicPr>
            <a:picLocks noGrp="1" noRot="1" noChangeAspect="1"/>
          </p:cNvPicPr>
          <p:nvPr>
            <p:ph idx="1"/>
            <a:videoFile r:link="rId1"/>
          </p:nvPr>
        </p:nvPicPr>
        <p:blipFill>
          <a:blip r:embed="rId3"/>
          <a:stretch>
            <a:fillRect/>
          </a:stretch>
        </p:blipFill>
        <p:spPr>
          <a:xfrm>
            <a:off x="1694625" y="332656"/>
            <a:ext cx="8802749" cy="4951642"/>
          </a:xfrm>
          <a:prstGeom prst="rect">
            <a:avLst/>
          </a:prstGeom>
        </p:spPr>
      </p:pic>
    </p:spTree>
    <p:extLst>
      <p:ext uri="{BB962C8B-B14F-4D97-AF65-F5344CB8AC3E}">
        <p14:creationId xmlns:p14="http://schemas.microsoft.com/office/powerpoint/2010/main" val="2996817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21057-AC1A-49F3-8885-6885A0405A0C}"/>
              </a:ext>
            </a:extLst>
          </p:cNvPr>
          <p:cNvSpPr>
            <a:spLocks noGrp="1"/>
          </p:cNvSpPr>
          <p:nvPr>
            <p:ph type="title"/>
          </p:nvPr>
        </p:nvSpPr>
        <p:spPr>
          <a:xfrm>
            <a:off x="609600" y="274638"/>
            <a:ext cx="10972800" cy="1143000"/>
          </a:xfrm>
          <a:noFill/>
        </p:spPr>
        <p:txBody>
          <a:bodyPr anchor="t">
            <a:normAutofit fontScale="90000"/>
          </a:bodyPr>
          <a:lstStyle/>
          <a:p>
            <a:r>
              <a:rPr lang="en-GB"/>
              <a:t>Using Prudent Healthcare to understand Primary Care in Wales</a:t>
            </a:r>
          </a:p>
        </p:txBody>
      </p:sp>
      <p:sp>
        <p:nvSpPr>
          <p:cNvPr id="3" name="Content Placeholder 2">
            <a:extLst>
              <a:ext uri="{FF2B5EF4-FFF2-40B4-BE49-F238E27FC236}">
                <a16:creationId xmlns:a16="http://schemas.microsoft.com/office/drawing/2014/main" id="{513BEEBE-2418-431B-B886-4D77B336DD4D}"/>
              </a:ext>
            </a:extLst>
          </p:cNvPr>
          <p:cNvSpPr>
            <a:spLocks noGrp="1"/>
          </p:cNvSpPr>
          <p:nvPr>
            <p:ph idx="1"/>
          </p:nvPr>
        </p:nvSpPr>
        <p:spPr>
          <a:xfrm>
            <a:off x="609600" y="1844824"/>
            <a:ext cx="10972800" cy="3916363"/>
          </a:xfrm>
        </p:spPr>
        <p:txBody>
          <a:bodyPr>
            <a:normAutofit fontScale="47500" lnSpcReduction="20000"/>
          </a:bodyPr>
          <a:lstStyle/>
          <a:p>
            <a:r>
              <a:rPr lang="en-GB" sz="4400" dirty="0"/>
              <a:t>The Bevan Commission and the Royal College of General Practitioners (Wales) delivered a joint report (The Bevan Commission, 2020b)</a:t>
            </a:r>
          </a:p>
          <a:p>
            <a:r>
              <a:rPr lang="en-GB" sz="4400" dirty="0"/>
              <a:t>Based on experiences of representatives and stakeholders from health and social care across Wales</a:t>
            </a:r>
          </a:p>
          <a:p>
            <a:endParaRPr lang="en-GB" sz="4400" dirty="0"/>
          </a:p>
          <a:p>
            <a:r>
              <a:rPr lang="en-GB" sz="4400" dirty="0"/>
              <a:t>It has been found that:</a:t>
            </a:r>
          </a:p>
          <a:p>
            <a:pPr lvl="1"/>
            <a:r>
              <a:rPr lang="en-GB" sz="3300" dirty="0"/>
              <a:t>Public satisfaction with GP services stood at 63% - the lowest level since the survey began in 1983 (National Centre for Social Research, 2019)</a:t>
            </a:r>
          </a:p>
          <a:p>
            <a:pPr lvl="1"/>
            <a:r>
              <a:rPr lang="en-GB" sz="3300" dirty="0"/>
              <a:t>51% said they found it difficult to get an appointment with their GP (National Centre for Social Research, 2019)</a:t>
            </a:r>
          </a:p>
          <a:p>
            <a:pPr lvl="1"/>
            <a:r>
              <a:rPr lang="en-GB" sz="3300" dirty="0"/>
              <a:t>20% with a child / children under 5 did not have confidence in their GP(National Centre for Social Research, 2019)</a:t>
            </a:r>
          </a:p>
          <a:p>
            <a:pPr lvl="1"/>
            <a:r>
              <a:rPr lang="en-GB" sz="3300" dirty="0"/>
              <a:t>‘Those reporting poor health, with lower or no educational qualifications, or living in urban or more deprived areas, are also more likely to have negative views of GP services’ (National Centre for Social Research, 2019, p. 11)</a:t>
            </a:r>
          </a:p>
          <a:p>
            <a:pPr lvl="1"/>
            <a:endParaRPr lang="en-GB" dirty="0"/>
          </a:p>
        </p:txBody>
      </p:sp>
    </p:spTree>
    <p:extLst>
      <p:ext uri="{BB962C8B-B14F-4D97-AF65-F5344CB8AC3E}">
        <p14:creationId xmlns:p14="http://schemas.microsoft.com/office/powerpoint/2010/main" val="38458448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AA4BC-87B4-4245-8716-204B30A02D5F}"/>
              </a:ext>
            </a:extLst>
          </p:cNvPr>
          <p:cNvSpPr>
            <a:spLocks noGrp="1"/>
          </p:cNvSpPr>
          <p:nvPr>
            <p:ph type="title"/>
          </p:nvPr>
        </p:nvSpPr>
        <p:spPr>
          <a:xfrm>
            <a:off x="609600" y="274638"/>
            <a:ext cx="10972800" cy="1143000"/>
          </a:xfrm>
          <a:noFill/>
        </p:spPr>
        <p:txBody>
          <a:bodyPr anchor="t">
            <a:normAutofit fontScale="90000"/>
          </a:bodyPr>
          <a:lstStyle/>
          <a:p>
            <a:r>
              <a:rPr lang="en-GB" dirty="0"/>
              <a:t>Prudent healthcare principle 1: </a:t>
            </a:r>
            <a:br>
              <a:rPr lang="en-GB" dirty="0"/>
            </a:br>
            <a:r>
              <a:rPr lang="en-GB" sz="2200" dirty="0"/>
              <a:t>Achieve health and wellbeing with the public, patients and professionals as equal partners through co-production</a:t>
            </a:r>
            <a:endParaRPr lang="en-GB" dirty="0"/>
          </a:p>
        </p:txBody>
      </p:sp>
      <p:sp>
        <p:nvSpPr>
          <p:cNvPr id="18" name="Content Placeholder 2">
            <a:extLst>
              <a:ext uri="{FF2B5EF4-FFF2-40B4-BE49-F238E27FC236}">
                <a16:creationId xmlns:a16="http://schemas.microsoft.com/office/drawing/2014/main" id="{C19BE4DB-049D-4D44-94E4-117B006983D6}"/>
              </a:ext>
            </a:extLst>
          </p:cNvPr>
          <p:cNvSpPr>
            <a:spLocks noGrp="1"/>
          </p:cNvSpPr>
          <p:nvPr>
            <p:ph idx="1"/>
          </p:nvPr>
        </p:nvSpPr>
        <p:spPr>
          <a:xfrm>
            <a:off x="624178" y="1968329"/>
            <a:ext cx="10972800" cy="3916363"/>
          </a:xfrm>
        </p:spPr>
        <p:txBody>
          <a:bodyPr>
            <a:normAutofit fontScale="70000" lnSpcReduction="20000"/>
          </a:bodyPr>
          <a:lstStyle/>
          <a:p>
            <a:r>
              <a:rPr lang="en-GB" dirty="0"/>
              <a:t>Those consulted felt there needed to be:</a:t>
            </a:r>
          </a:p>
          <a:p>
            <a:r>
              <a:rPr lang="en-GB" dirty="0"/>
              <a:t>A more holistic approach to healthcare</a:t>
            </a:r>
          </a:p>
          <a:p>
            <a:r>
              <a:rPr lang="en-GB" dirty="0"/>
              <a:t>Movement away from the biomedical model</a:t>
            </a:r>
          </a:p>
          <a:p>
            <a:r>
              <a:rPr lang="en-GB" dirty="0"/>
              <a:t>A ‘social partnership model of health (not just illness)’ (p.10)</a:t>
            </a:r>
          </a:p>
          <a:p>
            <a:r>
              <a:rPr lang="en-GB" dirty="0"/>
              <a:t>Partnership between the wider primary and community care team, including community pharmacists, counsellors, social workers, advocacy, and the third sector. It should also include the public, patients and community leaders (p. 10)</a:t>
            </a:r>
          </a:p>
          <a:p>
            <a:r>
              <a:rPr lang="en-GB" dirty="0"/>
              <a:t>Share responsibility in caring for patients </a:t>
            </a:r>
          </a:p>
          <a:p>
            <a:pPr lvl="1"/>
            <a:r>
              <a:rPr lang="en-GB" dirty="0"/>
              <a:t>E.g., Improved skills, health literacy, awareness and awareness in how people can take responsibility for their health and others</a:t>
            </a:r>
          </a:p>
          <a:p>
            <a:r>
              <a:rPr lang="en-GB" dirty="0"/>
              <a:t>This requires empowering patients and a ‘cultural shift’ (pp. 10-11)</a:t>
            </a:r>
          </a:p>
        </p:txBody>
      </p:sp>
      <p:sp>
        <p:nvSpPr>
          <p:cNvPr id="4" name="TextBox 3">
            <a:extLst>
              <a:ext uri="{FF2B5EF4-FFF2-40B4-BE49-F238E27FC236}">
                <a16:creationId xmlns:a16="http://schemas.microsoft.com/office/drawing/2014/main" id="{86AB228E-2D2A-B3CE-1F1C-DE6B5B1C587A}"/>
              </a:ext>
            </a:extLst>
          </p:cNvPr>
          <p:cNvSpPr txBox="1"/>
          <p:nvPr/>
        </p:nvSpPr>
        <p:spPr>
          <a:xfrm>
            <a:off x="9336360" y="5373216"/>
            <a:ext cx="2998787" cy="307777"/>
          </a:xfrm>
          <a:prstGeom prst="rect">
            <a:avLst/>
          </a:prstGeom>
          <a:noFill/>
        </p:spPr>
        <p:txBody>
          <a:bodyPr wrap="square">
            <a:spAutoFit/>
          </a:bodyPr>
          <a:lstStyle/>
          <a:p>
            <a:r>
              <a:rPr lang="en-GB" sz="1400" dirty="0"/>
              <a:t>(The Bevan Commission, 2020b) </a:t>
            </a:r>
          </a:p>
        </p:txBody>
      </p:sp>
    </p:spTree>
    <p:extLst>
      <p:ext uri="{BB962C8B-B14F-4D97-AF65-F5344CB8AC3E}">
        <p14:creationId xmlns:p14="http://schemas.microsoft.com/office/powerpoint/2010/main" val="30049731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5B535-3907-471F-B239-95234931D47E}"/>
              </a:ext>
            </a:extLst>
          </p:cNvPr>
          <p:cNvSpPr>
            <a:spLocks noGrp="1"/>
          </p:cNvSpPr>
          <p:nvPr>
            <p:ph type="title"/>
          </p:nvPr>
        </p:nvSpPr>
        <p:spPr>
          <a:xfrm>
            <a:off x="609600" y="274638"/>
            <a:ext cx="10972800" cy="1143000"/>
          </a:xfrm>
          <a:noFill/>
        </p:spPr>
        <p:txBody>
          <a:bodyPr anchor="t">
            <a:normAutofit fontScale="90000"/>
          </a:bodyPr>
          <a:lstStyle/>
          <a:p>
            <a:r>
              <a:rPr lang="en-GB" dirty="0"/>
              <a:t>Prudent healthcare principle 2: </a:t>
            </a:r>
            <a:br>
              <a:rPr lang="en-GB" dirty="0"/>
            </a:br>
            <a:r>
              <a:rPr lang="en-GB" sz="2200" dirty="0"/>
              <a:t>Care for those with the greatest health need first, making the most effective use of all skills and resources.</a:t>
            </a:r>
            <a:endParaRPr lang="en-GB" dirty="0"/>
          </a:p>
        </p:txBody>
      </p:sp>
      <p:sp>
        <p:nvSpPr>
          <p:cNvPr id="13" name="Content Placeholder 2">
            <a:extLst>
              <a:ext uri="{FF2B5EF4-FFF2-40B4-BE49-F238E27FC236}">
                <a16:creationId xmlns:a16="http://schemas.microsoft.com/office/drawing/2014/main" id="{80FEAA50-EB75-4AA2-BE00-2EF18E5A06FF}"/>
              </a:ext>
            </a:extLst>
          </p:cNvPr>
          <p:cNvSpPr>
            <a:spLocks noGrp="1"/>
          </p:cNvSpPr>
          <p:nvPr>
            <p:ph idx="1"/>
          </p:nvPr>
        </p:nvSpPr>
        <p:spPr>
          <a:xfrm>
            <a:off x="609600" y="1600201"/>
            <a:ext cx="10972800" cy="3917032"/>
          </a:xfrm>
        </p:spPr>
        <p:txBody>
          <a:bodyPr>
            <a:normAutofit fontScale="77500" lnSpcReduction="20000"/>
          </a:bodyPr>
          <a:lstStyle/>
          <a:p>
            <a:r>
              <a:rPr lang="en-GB" dirty="0"/>
              <a:t>Those consulted felt that: </a:t>
            </a:r>
          </a:p>
          <a:p>
            <a:r>
              <a:rPr lang="en-GB" dirty="0"/>
              <a:t>Clarification is needed on how the ‘greatest need’ is defined</a:t>
            </a:r>
          </a:p>
          <a:p>
            <a:r>
              <a:rPr lang="en-GB" dirty="0"/>
              <a:t>‘Health need’ is more than sickness and refers to inequality in healthcare</a:t>
            </a:r>
          </a:p>
          <a:p>
            <a:r>
              <a:rPr lang="en-GB" dirty="0"/>
              <a:t>Funding/budgets shouldn't be allowed to ‘cloud planning and thinking’ (p. 11)</a:t>
            </a:r>
          </a:p>
          <a:p>
            <a:r>
              <a:rPr lang="en-GB" dirty="0"/>
              <a:t>‘People sometimes present in Primary Care with an expectation of a ‘medical’ solution to a problem with its roots in their social/economic position’ (p. 11)</a:t>
            </a:r>
          </a:p>
          <a:p>
            <a:r>
              <a:rPr lang="en-GB" dirty="0"/>
              <a:t>‘There needs to be long-term solutions to such problems and not just medical ‘sticking plasters’’ (p. 12)</a:t>
            </a:r>
          </a:p>
          <a:p>
            <a:r>
              <a:rPr lang="en-GB" dirty="0"/>
              <a:t>There needs to be a rebalancing of the social/medical model</a:t>
            </a:r>
          </a:p>
          <a:p>
            <a:endParaRPr lang="en-GB" dirty="0"/>
          </a:p>
          <a:p>
            <a:endParaRPr lang="en-GB" dirty="0"/>
          </a:p>
          <a:p>
            <a:endParaRPr lang="en-GB" dirty="0"/>
          </a:p>
        </p:txBody>
      </p:sp>
      <p:sp>
        <p:nvSpPr>
          <p:cNvPr id="4" name="TextBox 3">
            <a:extLst>
              <a:ext uri="{FF2B5EF4-FFF2-40B4-BE49-F238E27FC236}">
                <a16:creationId xmlns:a16="http://schemas.microsoft.com/office/drawing/2014/main" id="{2D97CCF2-2C70-63FB-72B1-60F578F1AB9F}"/>
              </a:ext>
            </a:extLst>
          </p:cNvPr>
          <p:cNvSpPr txBox="1"/>
          <p:nvPr/>
        </p:nvSpPr>
        <p:spPr>
          <a:xfrm>
            <a:off x="9624392" y="5395610"/>
            <a:ext cx="2880320" cy="307777"/>
          </a:xfrm>
          <a:prstGeom prst="rect">
            <a:avLst/>
          </a:prstGeom>
          <a:noFill/>
        </p:spPr>
        <p:txBody>
          <a:bodyPr wrap="square">
            <a:spAutoFit/>
          </a:bodyPr>
          <a:lstStyle/>
          <a:p>
            <a:r>
              <a:rPr lang="en-GB" sz="1400" dirty="0"/>
              <a:t>(The Bevan Commission, 2020b) </a:t>
            </a:r>
          </a:p>
        </p:txBody>
      </p:sp>
    </p:spTree>
    <p:extLst>
      <p:ext uri="{BB962C8B-B14F-4D97-AF65-F5344CB8AC3E}">
        <p14:creationId xmlns:p14="http://schemas.microsoft.com/office/powerpoint/2010/main" val="6291157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EA32C-DEE7-4E97-9023-8884FA23D9EF}"/>
              </a:ext>
            </a:extLst>
          </p:cNvPr>
          <p:cNvSpPr>
            <a:spLocks noGrp="1"/>
          </p:cNvSpPr>
          <p:nvPr>
            <p:ph type="title"/>
          </p:nvPr>
        </p:nvSpPr>
        <p:spPr>
          <a:xfrm>
            <a:off x="609600" y="274638"/>
            <a:ext cx="10972800" cy="1143000"/>
          </a:xfrm>
          <a:noFill/>
        </p:spPr>
        <p:txBody>
          <a:bodyPr anchor="t">
            <a:normAutofit fontScale="90000"/>
          </a:bodyPr>
          <a:lstStyle/>
          <a:p>
            <a:r>
              <a:rPr lang="en-GB" dirty="0"/>
              <a:t>Prudent healthcare principle 3:</a:t>
            </a:r>
            <a:br>
              <a:rPr lang="en-GB" dirty="0"/>
            </a:br>
            <a:r>
              <a:rPr lang="en-GB" sz="2700" dirty="0"/>
              <a:t>Do only what is needed, no more, no less; and do no harm</a:t>
            </a:r>
            <a:endParaRPr lang="en-GB" dirty="0"/>
          </a:p>
        </p:txBody>
      </p:sp>
      <p:sp>
        <p:nvSpPr>
          <p:cNvPr id="3" name="Content Placeholder 2">
            <a:extLst>
              <a:ext uri="{FF2B5EF4-FFF2-40B4-BE49-F238E27FC236}">
                <a16:creationId xmlns:a16="http://schemas.microsoft.com/office/drawing/2014/main" id="{2FD0622A-716F-4D9B-A489-EAAEF7E6F176}"/>
              </a:ext>
            </a:extLst>
          </p:cNvPr>
          <p:cNvSpPr>
            <a:spLocks noGrp="1"/>
          </p:cNvSpPr>
          <p:nvPr>
            <p:ph idx="1"/>
          </p:nvPr>
        </p:nvSpPr>
        <p:spPr>
          <a:xfrm>
            <a:off x="609600" y="1600201"/>
            <a:ext cx="10972800" cy="3917032"/>
          </a:xfrm>
        </p:spPr>
        <p:txBody>
          <a:bodyPr>
            <a:normAutofit fontScale="70000" lnSpcReduction="20000"/>
          </a:bodyPr>
          <a:lstStyle/>
          <a:p>
            <a:r>
              <a:rPr lang="en-GB" dirty="0"/>
              <a:t>There are several common reasons why the care provided either does not meet, or exceeds, what’s ‘required’:</a:t>
            </a:r>
          </a:p>
          <a:p>
            <a:r>
              <a:rPr lang="en-GB" dirty="0"/>
              <a:t>Time constraints – seeing complex patients in ten-minute appointment slots.</a:t>
            </a:r>
          </a:p>
          <a:p>
            <a:r>
              <a:rPr lang="en-GB" dirty="0"/>
              <a:t>Inaccurate/insufficient information.</a:t>
            </a:r>
          </a:p>
          <a:p>
            <a:r>
              <a:rPr lang="en-GB" dirty="0"/>
              <a:t>Anxiety or fear of missing something important.</a:t>
            </a:r>
          </a:p>
          <a:p>
            <a:r>
              <a:rPr lang="en-GB" dirty="0"/>
              <a:t>Risk aversion (fear of complaints, or that decisions will not be supported by others)</a:t>
            </a:r>
          </a:p>
          <a:p>
            <a:r>
              <a:rPr lang="en-GB" dirty="0"/>
              <a:t>Patients seeing the wrong person – where seeing the right person can reduce unnecessary investigations/prescriptions.</a:t>
            </a:r>
          </a:p>
          <a:p>
            <a:r>
              <a:rPr lang="en-GB" dirty="0"/>
              <a:t>Pressure from patients/relatives, health service guidelines, contractual requirements to prescribe, investigate or refer.</a:t>
            </a:r>
          </a:p>
          <a:p>
            <a:r>
              <a:rPr lang="en-GB" dirty="0"/>
              <a:t>Not understanding patients’ wants and needs, and not working in collaboration to ensure they know and understand what is happening to them.</a:t>
            </a:r>
          </a:p>
        </p:txBody>
      </p:sp>
      <p:sp>
        <p:nvSpPr>
          <p:cNvPr id="4" name="TextBox 3">
            <a:extLst>
              <a:ext uri="{FF2B5EF4-FFF2-40B4-BE49-F238E27FC236}">
                <a16:creationId xmlns:a16="http://schemas.microsoft.com/office/drawing/2014/main" id="{D0ADD5A1-F2F0-9D9B-65B3-7A6BB1571777}"/>
              </a:ext>
            </a:extLst>
          </p:cNvPr>
          <p:cNvSpPr txBox="1"/>
          <p:nvPr/>
        </p:nvSpPr>
        <p:spPr>
          <a:xfrm>
            <a:off x="7200900" y="5329793"/>
            <a:ext cx="4991100" cy="369332"/>
          </a:xfrm>
          <a:prstGeom prst="rect">
            <a:avLst/>
          </a:prstGeom>
          <a:noFill/>
        </p:spPr>
        <p:txBody>
          <a:bodyPr wrap="square">
            <a:spAutoFit/>
          </a:bodyPr>
          <a:lstStyle/>
          <a:p>
            <a:pPr algn="r"/>
            <a:r>
              <a:rPr lang="en-GB" sz="1600" dirty="0"/>
              <a:t>(The Bevan Commission, 2020b, pp. 12-13) </a:t>
            </a:r>
          </a:p>
        </p:txBody>
      </p:sp>
    </p:spTree>
    <p:extLst>
      <p:ext uri="{BB962C8B-B14F-4D97-AF65-F5344CB8AC3E}">
        <p14:creationId xmlns:p14="http://schemas.microsoft.com/office/powerpoint/2010/main" val="25599222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DB01E-9ACB-4409-A4BE-74A4ED152175}"/>
              </a:ext>
            </a:extLst>
          </p:cNvPr>
          <p:cNvSpPr>
            <a:spLocks noGrp="1"/>
          </p:cNvSpPr>
          <p:nvPr>
            <p:ph type="title"/>
          </p:nvPr>
        </p:nvSpPr>
        <p:spPr>
          <a:xfrm>
            <a:off x="609600" y="274638"/>
            <a:ext cx="10972800" cy="1143000"/>
          </a:xfrm>
          <a:noFill/>
        </p:spPr>
        <p:txBody>
          <a:bodyPr anchor="t">
            <a:normAutofit fontScale="90000"/>
          </a:bodyPr>
          <a:lstStyle/>
          <a:p>
            <a:r>
              <a:rPr lang="en-GB" dirty="0"/>
              <a:t>Prudent healthcare principle 4: </a:t>
            </a:r>
            <a:br>
              <a:rPr lang="en-GB" dirty="0"/>
            </a:br>
            <a:r>
              <a:rPr lang="en-GB" sz="2200" dirty="0"/>
              <a:t>Reduce inappropriate variation using evidence-based practice consistently and transparently</a:t>
            </a:r>
            <a:endParaRPr lang="en-GB" dirty="0"/>
          </a:p>
        </p:txBody>
      </p:sp>
      <p:sp>
        <p:nvSpPr>
          <p:cNvPr id="3" name="Content Placeholder 2">
            <a:extLst>
              <a:ext uri="{FF2B5EF4-FFF2-40B4-BE49-F238E27FC236}">
                <a16:creationId xmlns:a16="http://schemas.microsoft.com/office/drawing/2014/main" id="{177F53E0-B2A2-40D0-9B39-3E3406A577DC}"/>
              </a:ext>
            </a:extLst>
          </p:cNvPr>
          <p:cNvSpPr>
            <a:spLocks noGrp="1"/>
          </p:cNvSpPr>
          <p:nvPr>
            <p:ph idx="1"/>
          </p:nvPr>
        </p:nvSpPr>
        <p:spPr>
          <a:xfrm>
            <a:off x="609600" y="1700808"/>
            <a:ext cx="10972800" cy="3916363"/>
          </a:xfrm>
        </p:spPr>
        <p:txBody>
          <a:bodyPr>
            <a:normAutofit fontScale="85000" lnSpcReduction="10000"/>
          </a:bodyPr>
          <a:lstStyle/>
          <a:p>
            <a:r>
              <a:rPr lang="en-GB" dirty="0"/>
              <a:t>It was felt that:</a:t>
            </a:r>
          </a:p>
          <a:p>
            <a:pPr lvl="1"/>
            <a:r>
              <a:rPr lang="en-GB" dirty="0"/>
              <a:t>Greater use of Patient Reported Outcome Measures (PROMS) will help to build up understanding of how patients viewed the success (or otherwise) of interventions. </a:t>
            </a:r>
          </a:p>
          <a:p>
            <a:pPr lvl="1"/>
            <a:r>
              <a:rPr lang="en-GB" dirty="0"/>
              <a:t>Awareness that there are different levels and types of evidence in health and social care, with all having some value</a:t>
            </a:r>
          </a:p>
          <a:p>
            <a:pPr lvl="1"/>
            <a:r>
              <a:rPr lang="en-GB" dirty="0"/>
              <a:t>There’s been too many initiatives and changes in health service delivery that have not been sustained, confusing to staff and patients alike</a:t>
            </a:r>
          </a:p>
          <a:p>
            <a:pPr lvl="1"/>
            <a:r>
              <a:rPr lang="en-GB" dirty="0"/>
              <a:t>‘Wales remains in the position of considerable variation in practice, even within localities’ (p. 13)</a:t>
            </a:r>
          </a:p>
        </p:txBody>
      </p:sp>
      <p:sp>
        <p:nvSpPr>
          <p:cNvPr id="4" name="TextBox 3">
            <a:extLst>
              <a:ext uri="{FF2B5EF4-FFF2-40B4-BE49-F238E27FC236}">
                <a16:creationId xmlns:a16="http://schemas.microsoft.com/office/drawing/2014/main" id="{F93F1D7E-07B8-2E01-8A26-6420FE67A71E}"/>
              </a:ext>
            </a:extLst>
          </p:cNvPr>
          <p:cNvSpPr txBox="1"/>
          <p:nvPr/>
        </p:nvSpPr>
        <p:spPr>
          <a:xfrm>
            <a:off x="8616280" y="5309394"/>
            <a:ext cx="3844563" cy="307777"/>
          </a:xfrm>
          <a:prstGeom prst="rect">
            <a:avLst/>
          </a:prstGeom>
          <a:noFill/>
        </p:spPr>
        <p:txBody>
          <a:bodyPr wrap="square">
            <a:spAutoFit/>
          </a:bodyPr>
          <a:lstStyle/>
          <a:p>
            <a:r>
              <a:rPr lang="en-GB" sz="1400" dirty="0"/>
              <a:t>(The Bevan Commission, 2020b, pp. 12-13)</a:t>
            </a:r>
          </a:p>
        </p:txBody>
      </p:sp>
    </p:spTree>
    <p:extLst>
      <p:ext uri="{BB962C8B-B14F-4D97-AF65-F5344CB8AC3E}">
        <p14:creationId xmlns:p14="http://schemas.microsoft.com/office/powerpoint/2010/main" val="37927609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73392-1DE4-4484-8400-0341EA356550}"/>
              </a:ext>
            </a:extLst>
          </p:cNvPr>
          <p:cNvSpPr>
            <a:spLocks noGrp="1"/>
          </p:cNvSpPr>
          <p:nvPr>
            <p:ph type="title"/>
          </p:nvPr>
        </p:nvSpPr>
        <p:spPr>
          <a:xfrm>
            <a:off x="609600" y="332656"/>
            <a:ext cx="10972800" cy="1143000"/>
          </a:xfrm>
        </p:spPr>
        <p:txBody>
          <a:bodyPr anchor="ctr">
            <a:normAutofit fontScale="90000"/>
          </a:bodyPr>
          <a:lstStyle/>
          <a:p>
            <a:pPr>
              <a:lnSpc>
                <a:spcPct val="90000"/>
              </a:lnSpc>
            </a:pPr>
            <a:r>
              <a:rPr lang="en-GB" sz="3100" dirty="0"/>
              <a:t>NHS Wales Annual Planning Framework 2021 – 2022</a:t>
            </a:r>
            <a:br>
              <a:rPr lang="en-GB" sz="3100" dirty="0"/>
            </a:br>
            <a:r>
              <a:rPr lang="en-GB" sz="3100" dirty="0"/>
              <a:t>(Welsh Government, 2020)</a:t>
            </a:r>
            <a:br>
              <a:rPr lang="en-GB" sz="2000" dirty="0"/>
            </a:br>
            <a:endParaRPr lang="en-GB" sz="2000" dirty="0"/>
          </a:p>
        </p:txBody>
      </p:sp>
      <p:sp>
        <p:nvSpPr>
          <p:cNvPr id="3" name="Content Placeholder 2">
            <a:extLst>
              <a:ext uri="{FF2B5EF4-FFF2-40B4-BE49-F238E27FC236}">
                <a16:creationId xmlns:a16="http://schemas.microsoft.com/office/drawing/2014/main" id="{4171B911-7B97-4794-BC63-C2FF16F79341}"/>
              </a:ext>
            </a:extLst>
          </p:cNvPr>
          <p:cNvSpPr>
            <a:spLocks noGrp="1"/>
          </p:cNvSpPr>
          <p:nvPr>
            <p:ph sz="half" idx="1"/>
          </p:nvPr>
        </p:nvSpPr>
        <p:spPr>
          <a:xfrm>
            <a:off x="609600" y="1600201"/>
            <a:ext cx="5384800" cy="3989040"/>
          </a:xfrm>
        </p:spPr>
        <p:txBody>
          <a:bodyPr>
            <a:normAutofit/>
          </a:bodyPr>
          <a:lstStyle/>
          <a:p>
            <a:r>
              <a:rPr lang="en-GB" dirty="0"/>
              <a:t>Prudent Healthcare is not mentioned in these plans</a:t>
            </a:r>
          </a:p>
          <a:p>
            <a:r>
              <a:rPr lang="en-GB" dirty="0"/>
              <a:t>The focus is on COVID-19</a:t>
            </a:r>
          </a:p>
          <a:p>
            <a:r>
              <a:rPr lang="en-GB" dirty="0"/>
              <a:t>Wants to strike a balance between Covid and non-Covid</a:t>
            </a:r>
          </a:p>
          <a:p>
            <a:r>
              <a:rPr lang="en-GB" dirty="0"/>
              <a:t>It is focused on reducing the ‘four harms’</a:t>
            </a:r>
          </a:p>
          <a:p>
            <a:endParaRPr lang="en-GB" dirty="0"/>
          </a:p>
          <a:p>
            <a:endParaRPr lang="en-GB" dirty="0"/>
          </a:p>
        </p:txBody>
      </p:sp>
      <p:pic>
        <p:nvPicPr>
          <p:cNvPr id="4" name="Picture 3">
            <a:extLst>
              <a:ext uri="{FF2B5EF4-FFF2-40B4-BE49-F238E27FC236}">
                <a16:creationId xmlns:a16="http://schemas.microsoft.com/office/drawing/2014/main" id="{096EBFD7-67A7-43E9-9335-AF649BEC204D}"/>
              </a:ext>
            </a:extLst>
          </p:cNvPr>
          <p:cNvPicPr>
            <a:picLocks noChangeAspect="1"/>
          </p:cNvPicPr>
          <p:nvPr/>
        </p:nvPicPr>
        <p:blipFill>
          <a:blip r:embed="rId2"/>
          <a:stretch>
            <a:fillRect/>
          </a:stretch>
        </p:blipFill>
        <p:spPr>
          <a:xfrm>
            <a:off x="6384032" y="1583365"/>
            <a:ext cx="5384800" cy="3163569"/>
          </a:xfrm>
          <a:prstGeom prst="rect">
            <a:avLst/>
          </a:prstGeom>
          <a:noFill/>
          <a:effectLst/>
        </p:spPr>
      </p:pic>
      <p:sp>
        <p:nvSpPr>
          <p:cNvPr id="7" name="TextBox 6">
            <a:extLst>
              <a:ext uri="{FF2B5EF4-FFF2-40B4-BE49-F238E27FC236}">
                <a16:creationId xmlns:a16="http://schemas.microsoft.com/office/drawing/2014/main" id="{05DB0EC2-7C40-C25F-41B3-FB967DA4BF7A}"/>
              </a:ext>
            </a:extLst>
          </p:cNvPr>
          <p:cNvSpPr txBox="1"/>
          <p:nvPr/>
        </p:nvSpPr>
        <p:spPr>
          <a:xfrm>
            <a:off x="8328248" y="5274635"/>
            <a:ext cx="3800475" cy="523220"/>
          </a:xfrm>
          <a:prstGeom prst="rect">
            <a:avLst/>
          </a:prstGeom>
          <a:noFill/>
        </p:spPr>
        <p:txBody>
          <a:bodyPr wrap="square">
            <a:spAutoFit/>
          </a:bodyPr>
          <a:lstStyle/>
          <a:p>
            <a:pPr algn="r"/>
            <a:r>
              <a:rPr lang="en-GB" sz="1400" dirty="0"/>
              <a:t>(Welsh Government, 2020, p. 7)</a:t>
            </a:r>
            <a:br>
              <a:rPr lang="en-GB" sz="1400" dirty="0"/>
            </a:br>
            <a:endParaRPr lang="en-GB" sz="1400" dirty="0"/>
          </a:p>
        </p:txBody>
      </p:sp>
    </p:spTree>
    <p:extLst>
      <p:ext uri="{BB962C8B-B14F-4D97-AF65-F5344CB8AC3E}">
        <p14:creationId xmlns:p14="http://schemas.microsoft.com/office/powerpoint/2010/main" val="40635297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7392144" y="758952"/>
            <a:ext cx="3728140" cy="4041648"/>
          </a:xfrm>
        </p:spPr>
        <p:txBody>
          <a:bodyPr vert="horz" lIns="91440" tIns="45720" rIns="91440" bIns="45720" rtlCol="0" anchor="b">
            <a:normAutofit/>
          </a:bodyPr>
          <a:lstStyle/>
          <a:p>
            <a:r>
              <a:rPr lang="en-US" sz="3100" b="1" i="0" dirty="0"/>
              <a:t>What do you think of Prudent Healthcare?</a:t>
            </a:r>
            <a:br>
              <a:rPr lang="en-US" sz="3100" b="1" i="0" dirty="0">
                <a:effectLst>
                  <a:outerShdw blurRad="38100" dist="38100" dir="2700000" algn="tl">
                    <a:srgbClr val="000000">
                      <a:alpha val="43137"/>
                    </a:srgbClr>
                  </a:outerShdw>
                </a:effectLst>
              </a:rPr>
            </a:br>
            <a:br>
              <a:rPr lang="en-US" sz="3100" b="0" i="0" dirty="0">
                <a:effectLst>
                  <a:outerShdw blurRad="38100" dist="38100" dir="2700000" algn="tl">
                    <a:srgbClr val="000000">
                      <a:alpha val="43137"/>
                    </a:srgbClr>
                  </a:outerShdw>
                </a:effectLst>
              </a:rPr>
            </a:br>
            <a:endParaRPr lang="en-US" sz="3100" b="0" i="0" dirty="0">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767408" y="260648"/>
            <a:ext cx="4923387" cy="4960592"/>
          </a:xfrm>
          <a:prstGeom prst="rect">
            <a:avLst/>
          </a:prstGeom>
        </p:spPr>
      </p:pic>
    </p:spTree>
    <p:extLst>
      <p:ext uri="{BB962C8B-B14F-4D97-AF65-F5344CB8AC3E}">
        <p14:creationId xmlns:p14="http://schemas.microsoft.com/office/powerpoint/2010/main" val="8555293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45112-ADD8-4DF5-BF7C-AE2221821D99}"/>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US" dirty="0"/>
              <a:t>Lean Thinking</a:t>
            </a:r>
          </a:p>
        </p:txBody>
      </p:sp>
      <p:pic>
        <p:nvPicPr>
          <p:cNvPr id="10" name="Picture 9" descr="Person with idea concept">
            <a:extLst>
              <a:ext uri="{FF2B5EF4-FFF2-40B4-BE49-F238E27FC236}">
                <a16:creationId xmlns:a16="http://schemas.microsoft.com/office/drawing/2014/main" id="{EB6D4E46-C773-D92B-344E-2BA6D32A1C50}"/>
              </a:ext>
            </a:extLst>
          </p:cNvPr>
          <p:cNvPicPr>
            <a:picLocks noChangeAspect="1"/>
          </p:cNvPicPr>
          <p:nvPr/>
        </p:nvPicPr>
        <p:blipFill rotWithShape="1">
          <a:blip r:embed="rId2"/>
          <a:srcRect t="16291" b="30230"/>
          <a:stretch/>
        </p:blipFill>
        <p:spPr>
          <a:xfrm>
            <a:off x="609600" y="1600201"/>
            <a:ext cx="10972800" cy="3917032"/>
          </a:xfrm>
          <a:prstGeom prst="rect">
            <a:avLst/>
          </a:prstGeom>
          <a:noFill/>
        </p:spPr>
      </p:pic>
    </p:spTree>
    <p:extLst>
      <p:ext uri="{BB962C8B-B14F-4D97-AF65-F5344CB8AC3E}">
        <p14:creationId xmlns:p14="http://schemas.microsoft.com/office/powerpoint/2010/main" val="36145303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D94D5-1099-484B-A941-A205D629F05A}"/>
              </a:ext>
            </a:extLst>
          </p:cNvPr>
          <p:cNvSpPr>
            <a:spLocks noGrp="1"/>
          </p:cNvSpPr>
          <p:nvPr>
            <p:ph type="title"/>
          </p:nvPr>
        </p:nvSpPr>
        <p:spPr>
          <a:xfrm>
            <a:off x="609600" y="274638"/>
            <a:ext cx="10972800" cy="1143000"/>
          </a:xfrm>
        </p:spPr>
        <p:txBody>
          <a:bodyPr anchor="ctr">
            <a:normAutofit/>
          </a:bodyPr>
          <a:lstStyle/>
          <a:p>
            <a:r>
              <a:rPr lang="en-GB" dirty="0"/>
              <a:t>Origins of Lean Thinking  </a:t>
            </a:r>
          </a:p>
        </p:txBody>
      </p:sp>
      <p:sp>
        <p:nvSpPr>
          <p:cNvPr id="3" name="Content Placeholder 2">
            <a:extLst>
              <a:ext uri="{FF2B5EF4-FFF2-40B4-BE49-F238E27FC236}">
                <a16:creationId xmlns:a16="http://schemas.microsoft.com/office/drawing/2014/main" id="{8EE0CA77-826D-4972-A06E-9B9FEDDB436A}"/>
              </a:ext>
            </a:extLst>
          </p:cNvPr>
          <p:cNvSpPr>
            <a:spLocks noGrp="1"/>
          </p:cNvSpPr>
          <p:nvPr>
            <p:ph sz="half" idx="1"/>
          </p:nvPr>
        </p:nvSpPr>
        <p:spPr>
          <a:xfrm>
            <a:off x="609600" y="1600201"/>
            <a:ext cx="5384800" cy="3989040"/>
          </a:xfrm>
        </p:spPr>
        <p:txBody>
          <a:bodyPr>
            <a:normAutofit/>
          </a:bodyPr>
          <a:lstStyle/>
          <a:p>
            <a:pPr>
              <a:lnSpc>
                <a:spcPct val="90000"/>
              </a:lnSpc>
            </a:pPr>
            <a:r>
              <a:rPr lang="en-GB" sz="1500"/>
              <a:t>Lean thinking and practice derive from the Toyota Production System (TPS) and the Toyota Way management system</a:t>
            </a:r>
          </a:p>
          <a:p>
            <a:pPr>
              <a:lnSpc>
                <a:spcPct val="90000"/>
              </a:lnSpc>
            </a:pPr>
            <a:r>
              <a:rPr lang="en-GB" sz="1500"/>
              <a:t>Toyota were delivering superior performance in terms of product quality, efficiency (hours per car) and time to market for new products</a:t>
            </a:r>
          </a:p>
          <a:p>
            <a:pPr>
              <a:lnSpc>
                <a:spcPct val="90000"/>
              </a:lnSpc>
            </a:pPr>
            <a:r>
              <a:rPr lang="en-GB" sz="1500"/>
              <a:t>Leading Toyota to eventually become the largest car maker in the world</a:t>
            </a:r>
          </a:p>
          <a:p>
            <a:pPr>
              <a:lnSpc>
                <a:spcPct val="90000"/>
              </a:lnSpc>
            </a:pPr>
            <a:r>
              <a:rPr lang="en-GB" sz="1500"/>
              <a:t>Toyota is often quoted as saying it “makes people in order to make cars”.</a:t>
            </a:r>
          </a:p>
          <a:p>
            <a:pPr>
              <a:lnSpc>
                <a:spcPct val="90000"/>
              </a:lnSpc>
            </a:pPr>
            <a:r>
              <a:rPr lang="en-GB" sz="1500"/>
              <a:t>i.e., it develops the capabilities of individuals and teams to:</a:t>
            </a:r>
          </a:p>
          <a:p>
            <a:pPr lvl="1">
              <a:lnSpc>
                <a:spcPct val="90000"/>
              </a:lnSpc>
              <a:buFont typeface="Courier New" panose="02070309020205020404" pitchFamily="49" charset="0"/>
              <a:buChar char="o"/>
            </a:pPr>
            <a:r>
              <a:rPr lang="en-GB" sz="1500"/>
              <a:t>continually improve their work</a:t>
            </a:r>
          </a:p>
          <a:p>
            <a:pPr lvl="1">
              <a:lnSpc>
                <a:spcPct val="90000"/>
              </a:lnSpc>
              <a:buFont typeface="Courier New" panose="02070309020205020404" pitchFamily="49" charset="0"/>
              <a:buChar char="o"/>
            </a:pPr>
            <a:r>
              <a:rPr lang="en-GB" sz="1500"/>
              <a:t>improve the performance of the system as a whole </a:t>
            </a:r>
          </a:p>
          <a:p>
            <a:pPr marL="457200" lvl="1" indent="0">
              <a:lnSpc>
                <a:spcPct val="90000"/>
              </a:lnSpc>
              <a:buNone/>
            </a:pPr>
            <a:r>
              <a:rPr lang="en-GB" sz="1500"/>
              <a:t>(Jones, 2021)</a:t>
            </a:r>
          </a:p>
        </p:txBody>
      </p:sp>
      <p:pic>
        <p:nvPicPr>
          <p:cNvPr id="9" name="Picture 8" descr="A close-up of a car logo&#10;&#10;Description automatically generated">
            <a:extLst>
              <a:ext uri="{FF2B5EF4-FFF2-40B4-BE49-F238E27FC236}">
                <a16:creationId xmlns:a16="http://schemas.microsoft.com/office/drawing/2014/main" id="{189B35F4-0068-43E7-A9FC-FDE7413C2DFE}"/>
              </a:ext>
            </a:extLst>
          </p:cNvPr>
          <p:cNvPicPr>
            <a:picLocks noChangeAspect="1"/>
          </p:cNvPicPr>
          <p:nvPr/>
        </p:nvPicPr>
        <p:blipFill>
          <a:blip r:embed="rId2"/>
          <a:stretch>
            <a:fillRect/>
          </a:stretch>
        </p:blipFill>
        <p:spPr>
          <a:xfrm>
            <a:off x="6197600" y="1839150"/>
            <a:ext cx="5384800" cy="3511141"/>
          </a:xfrm>
          <a:prstGeom prst="rect">
            <a:avLst/>
          </a:prstGeom>
          <a:noFill/>
        </p:spPr>
      </p:pic>
    </p:spTree>
    <p:extLst>
      <p:ext uri="{BB962C8B-B14F-4D97-AF65-F5344CB8AC3E}">
        <p14:creationId xmlns:p14="http://schemas.microsoft.com/office/powerpoint/2010/main" val="14697014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A8CDB50-4D3E-4703-B2F8-EDCA10F84887}"/>
              </a:ext>
            </a:extLst>
          </p:cNvPr>
          <p:cNvPicPr>
            <a:picLocks noChangeAspect="1"/>
          </p:cNvPicPr>
          <p:nvPr/>
        </p:nvPicPr>
        <p:blipFill>
          <a:blip r:embed="rId2"/>
          <a:stretch>
            <a:fillRect/>
          </a:stretch>
        </p:blipFill>
        <p:spPr>
          <a:xfrm>
            <a:off x="1415480" y="20980"/>
            <a:ext cx="9228090" cy="5491162"/>
          </a:xfrm>
          <a:prstGeom prst="rect">
            <a:avLst/>
          </a:prstGeom>
        </p:spPr>
      </p:pic>
      <p:sp>
        <p:nvSpPr>
          <p:cNvPr id="11" name="TextBox 10">
            <a:extLst>
              <a:ext uri="{FF2B5EF4-FFF2-40B4-BE49-F238E27FC236}">
                <a16:creationId xmlns:a16="http://schemas.microsoft.com/office/drawing/2014/main" id="{5E040DD6-6654-478A-BA77-BDAD6F2D4729}"/>
              </a:ext>
            </a:extLst>
          </p:cNvPr>
          <p:cNvSpPr txBox="1"/>
          <p:nvPr/>
        </p:nvSpPr>
        <p:spPr>
          <a:xfrm>
            <a:off x="8826499" y="5327476"/>
            <a:ext cx="3365501" cy="369332"/>
          </a:xfrm>
          <a:prstGeom prst="rect">
            <a:avLst/>
          </a:prstGeom>
          <a:noFill/>
        </p:spPr>
        <p:txBody>
          <a:bodyPr wrap="square">
            <a:spAutoFit/>
          </a:bodyPr>
          <a:lstStyle/>
          <a:p>
            <a:pPr algn="r"/>
            <a:r>
              <a:rPr lang="en-GB" dirty="0"/>
              <a:t>(Womack and Jones, 1996)</a:t>
            </a:r>
          </a:p>
        </p:txBody>
      </p:sp>
    </p:spTree>
    <p:extLst>
      <p:ext uri="{BB962C8B-B14F-4D97-AF65-F5344CB8AC3E}">
        <p14:creationId xmlns:p14="http://schemas.microsoft.com/office/powerpoint/2010/main" val="17392369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258D-B54D-4C18-A94D-7EFF1A6F3F6C}"/>
              </a:ext>
            </a:extLst>
          </p:cNvPr>
          <p:cNvSpPr>
            <a:spLocks noGrp="1"/>
          </p:cNvSpPr>
          <p:nvPr>
            <p:ph type="title"/>
          </p:nvPr>
        </p:nvSpPr>
        <p:spPr>
          <a:xfrm>
            <a:off x="479376" y="548680"/>
            <a:ext cx="3801750" cy="5183777"/>
          </a:xfrm>
        </p:spPr>
        <p:txBody>
          <a:bodyPr anchor="ctr">
            <a:normAutofit/>
          </a:bodyPr>
          <a:lstStyle/>
          <a:p>
            <a:r>
              <a:rPr lang="en-GB" sz="2300" b="1" dirty="0"/>
              <a:t>Lean Thinking and the NHS</a:t>
            </a:r>
            <a:br>
              <a:rPr lang="en-GB" sz="2300" dirty="0"/>
            </a:br>
            <a:br>
              <a:rPr lang="en-GB" sz="2300" dirty="0"/>
            </a:br>
            <a:r>
              <a:rPr lang="en-GB" sz="2300" dirty="0"/>
              <a:t>The Lean Enterprise Academy were asked by the NHS Confederation to apply lean thinking to the NHS</a:t>
            </a:r>
            <a:br>
              <a:rPr lang="en-GB" sz="2300" dirty="0"/>
            </a:br>
            <a:br>
              <a:rPr lang="en-GB" sz="2300" dirty="0"/>
            </a:br>
            <a:r>
              <a:rPr lang="en-GB" sz="2300" dirty="0"/>
              <a:t>(Jones and Mitchell, 2006, p. 16)</a:t>
            </a:r>
            <a:br>
              <a:rPr lang="en-GB" sz="2300" dirty="0"/>
            </a:br>
            <a:endParaRPr lang="en-GB" sz="2300" dirty="0"/>
          </a:p>
        </p:txBody>
      </p:sp>
      <p:graphicFrame>
        <p:nvGraphicFramePr>
          <p:cNvPr id="5" name="Content Placeholder 2">
            <a:extLst>
              <a:ext uri="{FF2B5EF4-FFF2-40B4-BE49-F238E27FC236}">
                <a16:creationId xmlns:a16="http://schemas.microsoft.com/office/drawing/2014/main" id="{5FBEE898-FF7D-ABB6-D8D0-DB16EBC14D32}"/>
              </a:ext>
            </a:extLst>
          </p:cNvPr>
          <p:cNvGraphicFramePr>
            <a:graphicFrameLocks noGrp="1"/>
          </p:cNvGraphicFramePr>
          <p:nvPr>
            <p:ph idx="1"/>
            <p:extLst>
              <p:ext uri="{D42A27DB-BD31-4B8C-83A1-F6EECF244321}">
                <p14:modId xmlns:p14="http://schemas.microsoft.com/office/powerpoint/2010/main" val="4273943479"/>
              </p:ext>
            </p:extLst>
          </p:nvPr>
        </p:nvGraphicFramePr>
        <p:xfrm>
          <a:off x="5303912" y="-46926"/>
          <a:ext cx="6798048" cy="6066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50676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5714A57-A26E-4013-82BE-A517B7817AA8}"/>
              </a:ext>
            </a:extLst>
          </p:cNvPr>
          <p:cNvPicPr>
            <a:picLocks noChangeAspect="1"/>
          </p:cNvPicPr>
          <p:nvPr/>
        </p:nvPicPr>
        <p:blipFill>
          <a:blip r:embed="rId2"/>
          <a:stretch>
            <a:fillRect/>
          </a:stretch>
        </p:blipFill>
        <p:spPr>
          <a:xfrm>
            <a:off x="1938487" y="0"/>
            <a:ext cx="8315025" cy="5571066"/>
          </a:xfrm>
          <a:prstGeom prst="rect">
            <a:avLst/>
          </a:prstGeom>
        </p:spPr>
      </p:pic>
      <p:sp>
        <p:nvSpPr>
          <p:cNvPr id="2" name="TextBox 1">
            <a:extLst>
              <a:ext uri="{FF2B5EF4-FFF2-40B4-BE49-F238E27FC236}">
                <a16:creationId xmlns:a16="http://schemas.microsoft.com/office/drawing/2014/main" id="{C91DF411-366A-6B36-A3B6-B3EEC3FEA1E6}"/>
              </a:ext>
            </a:extLst>
          </p:cNvPr>
          <p:cNvSpPr txBox="1"/>
          <p:nvPr/>
        </p:nvSpPr>
        <p:spPr>
          <a:xfrm>
            <a:off x="7419975" y="5373216"/>
            <a:ext cx="4772025" cy="646331"/>
          </a:xfrm>
          <a:prstGeom prst="rect">
            <a:avLst/>
          </a:prstGeom>
          <a:noFill/>
        </p:spPr>
        <p:txBody>
          <a:bodyPr wrap="square">
            <a:spAutoFit/>
          </a:bodyPr>
          <a:lstStyle/>
          <a:p>
            <a:pPr algn="r"/>
            <a:r>
              <a:rPr lang="en-GB" dirty="0"/>
              <a:t>(Jones and Mitchell, 2006, p. 14)</a:t>
            </a:r>
            <a:br>
              <a:rPr lang="en-GB" dirty="0"/>
            </a:br>
            <a:endParaRPr lang="en-GB" dirty="0"/>
          </a:p>
        </p:txBody>
      </p:sp>
    </p:spTree>
    <p:extLst>
      <p:ext uri="{BB962C8B-B14F-4D97-AF65-F5344CB8AC3E}">
        <p14:creationId xmlns:p14="http://schemas.microsoft.com/office/powerpoint/2010/main" val="42864620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9EB5F-207C-4BFF-83CB-80E9D3CD0EEA}"/>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400"/>
              <a:t>George Ritzer: The McDonaldization of Society (1993)</a:t>
            </a:r>
            <a:br>
              <a:rPr lang="en-GB" sz="3400"/>
            </a:br>
            <a:endParaRPr lang="en-GB" sz="3400"/>
          </a:p>
        </p:txBody>
      </p:sp>
      <p:sp>
        <p:nvSpPr>
          <p:cNvPr id="3" name="Content Placeholder 2">
            <a:extLst>
              <a:ext uri="{FF2B5EF4-FFF2-40B4-BE49-F238E27FC236}">
                <a16:creationId xmlns:a16="http://schemas.microsoft.com/office/drawing/2014/main" id="{F05B8530-0421-4604-A9E4-A27F0A6FCB01}"/>
              </a:ext>
            </a:extLst>
          </p:cNvPr>
          <p:cNvSpPr>
            <a:spLocks noGrp="1"/>
          </p:cNvSpPr>
          <p:nvPr>
            <p:ph sz="half" idx="1"/>
          </p:nvPr>
        </p:nvSpPr>
        <p:spPr>
          <a:xfrm>
            <a:off x="609600" y="1600201"/>
            <a:ext cx="5384800" cy="3989040"/>
          </a:xfrm>
        </p:spPr>
        <p:txBody>
          <a:bodyPr>
            <a:normAutofit fontScale="92500" lnSpcReduction="10000"/>
          </a:bodyPr>
          <a:lstStyle/>
          <a:p>
            <a:pPr>
              <a:lnSpc>
                <a:spcPct val="90000"/>
              </a:lnSpc>
            </a:pPr>
            <a:r>
              <a:rPr lang="en-GB" sz="1800" dirty="0"/>
              <a:t>Society functions with the same characteristics as fast-food chains:</a:t>
            </a:r>
          </a:p>
          <a:p>
            <a:pPr>
              <a:lnSpc>
                <a:spcPct val="90000"/>
              </a:lnSpc>
            </a:pPr>
            <a:endParaRPr lang="en-GB" sz="1800" dirty="0"/>
          </a:p>
          <a:p>
            <a:pPr lvl="1">
              <a:lnSpc>
                <a:spcPct val="90000"/>
              </a:lnSpc>
            </a:pPr>
            <a:r>
              <a:rPr lang="en-GB" sz="1800" dirty="0"/>
              <a:t>Efficiency: managers minimising the time required to complete individual tasks required </a:t>
            </a:r>
          </a:p>
          <a:p>
            <a:pPr lvl="1">
              <a:lnSpc>
                <a:spcPct val="90000"/>
              </a:lnSpc>
            </a:pPr>
            <a:r>
              <a:rPr lang="en-GB" sz="1800" dirty="0"/>
              <a:t>Calculability: focus on quantifiable objectives rather than subjective ones (quantity over quality) </a:t>
            </a:r>
          </a:p>
          <a:p>
            <a:pPr lvl="1">
              <a:lnSpc>
                <a:spcPct val="90000"/>
              </a:lnSpc>
            </a:pPr>
            <a:r>
              <a:rPr lang="en-GB" sz="1800" dirty="0"/>
              <a:t>Predictability and Standardization: repetitive and production/service delivery processes/products/experiences that are identical </a:t>
            </a:r>
          </a:p>
          <a:p>
            <a:pPr lvl="1">
              <a:lnSpc>
                <a:spcPct val="90000"/>
              </a:lnSpc>
            </a:pPr>
            <a:r>
              <a:rPr lang="en-GB" sz="1800" dirty="0"/>
              <a:t> Control:  management ensure workers appear/act the same. Also, use of robots and technology to reduce/replace human employees where possible.</a:t>
            </a:r>
          </a:p>
        </p:txBody>
      </p:sp>
      <p:pic>
        <p:nvPicPr>
          <p:cNvPr id="5" name="Picture 4">
            <a:extLst>
              <a:ext uri="{FF2B5EF4-FFF2-40B4-BE49-F238E27FC236}">
                <a16:creationId xmlns:a16="http://schemas.microsoft.com/office/drawing/2014/main" id="{5337D062-3168-4310-AB11-8A3E59A2F4B1}"/>
              </a:ext>
            </a:extLst>
          </p:cNvPr>
          <p:cNvPicPr>
            <a:picLocks noChangeAspect="1"/>
          </p:cNvPicPr>
          <p:nvPr/>
        </p:nvPicPr>
        <p:blipFill rotWithShape="1">
          <a:blip r:embed="rId2"/>
          <a:srcRect t="9732" r="1" b="19192"/>
          <a:stretch/>
        </p:blipFill>
        <p:spPr>
          <a:xfrm>
            <a:off x="6197600" y="1600201"/>
            <a:ext cx="5384800" cy="3989040"/>
          </a:xfrm>
          <a:prstGeom prst="rect">
            <a:avLst/>
          </a:prstGeom>
          <a:noFill/>
        </p:spPr>
      </p:pic>
    </p:spTree>
    <p:extLst>
      <p:ext uri="{BB962C8B-B14F-4D97-AF65-F5344CB8AC3E}">
        <p14:creationId xmlns:p14="http://schemas.microsoft.com/office/powerpoint/2010/main" val="5191789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C13FC-61F6-49B4-B1E6-651A4AA7540F}"/>
              </a:ext>
            </a:extLst>
          </p:cNvPr>
          <p:cNvSpPr>
            <a:spLocks noGrp="1"/>
          </p:cNvSpPr>
          <p:nvPr>
            <p:ph type="title"/>
          </p:nvPr>
        </p:nvSpPr>
        <p:spPr>
          <a:xfrm>
            <a:off x="609600" y="274638"/>
            <a:ext cx="10972800" cy="1143000"/>
          </a:xfrm>
        </p:spPr>
        <p:txBody>
          <a:bodyPr anchor="ctr">
            <a:normAutofit/>
          </a:bodyPr>
          <a:lstStyle/>
          <a:p>
            <a:r>
              <a:rPr lang="en-GB"/>
              <a:t>McDonaldization</a:t>
            </a:r>
          </a:p>
        </p:txBody>
      </p:sp>
      <p:sp>
        <p:nvSpPr>
          <p:cNvPr id="3" name="Content Placeholder 2">
            <a:extLst>
              <a:ext uri="{FF2B5EF4-FFF2-40B4-BE49-F238E27FC236}">
                <a16:creationId xmlns:a16="http://schemas.microsoft.com/office/drawing/2014/main" id="{A4C2494E-13E1-49DB-A7A8-898BEF43FBF1}"/>
              </a:ext>
            </a:extLst>
          </p:cNvPr>
          <p:cNvSpPr>
            <a:spLocks noGrp="1"/>
          </p:cNvSpPr>
          <p:nvPr>
            <p:ph sz="half" idx="1"/>
          </p:nvPr>
        </p:nvSpPr>
        <p:spPr>
          <a:xfrm>
            <a:off x="609600" y="1600201"/>
            <a:ext cx="5384800" cy="3989040"/>
          </a:xfrm>
        </p:spPr>
        <p:txBody>
          <a:bodyPr>
            <a:normAutofit/>
          </a:bodyPr>
          <a:lstStyle/>
          <a:p>
            <a:pPr>
              <a:lnSpc>
                <a:spcPct val="90000"/>
              </a:lnSpc>
            </a:pPr>
            <a:r>
              <a:rPr lang="en-GB" sz="2000"/>
              <a:t> Effects our relationships / values / goals / worldview etc.</a:t>
            </a:r>
          </a:p>
          <a:p>
            <a:pPr>
              <a:lnSpc>
                <a:spcPct val="90000"/>
              </a:lnSpc>
            </a:pPr>
            <a:r>
              <a:rPr lang="en-GB" sz="2000"/>
              <a:t> It is a global phenomenon, driven by the West</a:t>
            </a:r>
          </a:p>
          <a:p>
            <a:pPr>
              <a:lnSpc>
                <a:spcPct val="90000"/>
              </a:lnSpc>
            </a:pPr>
            <a:r>
              <a:rPr lang="en-GB" sz="2000"/>
              <a:t> Eliminates skilled work force</a:t>
            </a:r>
          </a:p>
          <a:p>
            <a:pPr>
              <a:lnSpc>
                <a:spcPct val="90000"/>
              </a:lnSpc>
            </a:pPr>
            <a:r>
              <a:rPr lang="en-GB" sz="2000"/>
              <a:t> Workers easy to replace so have little bargaining power</a:t>
            </a:r>
          </a:p>
          <a:p>
            <a:pPr>
              <a:lnSpc>
                <a:spcPct val="90000"/>
              </a:lnSpc>
            </a:pPr>
            <a:r>
              <a:rPr lang="en-GB" sz="2000"/>
              <a:t> Reduced workers rights</a:t>
            </a:r>
          </a:p>
          <a:p>
            <a:pPr>
              <a:lnSpc>
                <a:spcPct val="90000"/>
              </a:lnSpc>
            </a:pPr>
            <a:r>
              <a:rPr lang="en-GB" sz="2000"/>
              <a:t>We are part of the process! (e.g., making flatpack furniture / self-service checkouts)</a:t>
            </a:r>
          </a:p>
          <a:p>
            <a:pPr>
              <a:lnSpc>
                <a:spcPct val="90000"/>
              </a:lnSpc>
            </a:pPr>
            <a:r>
              <a:rPr lang="en-GB" sz="2000"/>
              <a:t>Also relevant in education (e.g., tests and standards)</a:t>
            </a:r>
          </a:p>
        </p:txBody>
      </p:sp>
      <p:pic>
        <p:nvPicPr>
          <p:cNvPr id="7" name="Picture 6">
            <a:extLst>
              <a:ext uri="{FF2B5EF4-FFF2-40B4-BE49-F238E27FC236}">
                <a16:creationId xmlns:a16="http://schemas.microsoft.com/office/drawing/2014/main" id="{E0052A5A-F434-484C-9725-92DE769EE90F}"/>
              </a:ext>
            </a:extLst>
          </p:cNvPr>
          <p:cNvPicPr>
            <a:picLocks noChangeAspect="1"/>
          </p:cNvPicPr>
          <p:nvPr/>
        </p:nvPicPr>
        <p:blipFill rotWithShape="1">
          <a:blip r:embed="rId2"/>
          <a:srcRect t="2361" r="2" b="2"/>
          <a:stretch/>
        </p:blipFill>
        <p:spPr>
          <a:xfrm>
            <a:off x="7536678" y="1600201"/>
            <a:ext cx="2706644" cy="3989040"/>
          </a:xfrm>
          <a:prstGeom prst="rect">
            <a:avLst/>
          </a:prstGeom>
          <a:noFill/>
        </p:spPr>
      </p:pic>
    </p:spTree>
    <p:extLst>
      <p:ext uri="{BB962C8B-B14F-4D97-AF65-F5344CB8AC3E}">
        <p14:creationId xmlns:p14="http://schemas.microsoft.com/office/powerpoint/2010/main" val="40955843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9D86A-E2D6-4C99-B9D8-F4437F41F25D}"/>
              </a:ext>
            </a:extLst>
          </p:cNvPr>
          <p:cNvSpPr>
            <a:spLocks noGrp="1"/>
          </p:cNvSpPr>
          <p:nvPr>
            <p:ph type="title"/>
          </p:nvPr>
        </p:nvSpPr>
        <p:spPr>
          <a:xfrm>
            <a:off x="609600" y="274638"/>
            <a:ext cx="10972800" cy="1143000"/>
          </a:xfrm>
          <a:noFill/>
        </p:spPr>
        <p:txBody>
          <a:bodyPr anchor="t">
            <a:normAutofit fontScale="90000"/>
          </a:bodyPr>
          <a:lstStyle/>
          <a:p>
            <a:r>
              <a:rPr lang="en-GB" dirty="0"/>
              <a:t>McDonaldization of Healthcare</a:t>
            </a:r>
            <a:br>
              <a:rPr lang="en-GB" dirty="0"/>
            </a:br>
            <a:r>
              <a:rPr lang="en-GB" dirty="0"/>
              <a:t>(Mottram, 2011)</a:t>
            </a:r>
          </a:p>
        </p:txBody>
      </p:sp>
      <p:sp>
        <p:nvSpPr>
          <p:cNvPr id="26" name="Content Placeholder 2">
            <a:extLst>
              <a:ext uri="{FF2B5EF4-FFF2-40B4-BE49-F238E27FC236}">
                <a16:creationId xmlns:a16="http://schemas.microsoft.com/office/drawing/2014/main" id="{73E6CAB0-0A73-4BE5-8B8E-C26A534E63AB}"/>
              </a:ext>
            </a:extLst>
          </p:cNvPr>
          <p:cNvSpPr>
            <a:spLocks noGrp="1"/>
          </p:cNvSpPr>
          <p:nvPr>
            <p:ph idx="1"/>
          </p:nvPr>
        </p:nvSpPr>
        <p:spPr>
          <a:xfrm>
            <a:off x="609600" y="1772816"/>
            <a:ext cx="10972800" cy="3916363"/>
          </a:xfrm>
        </p:spPr>
        <p:txBody>
          <a:bodyPr>
            <a:normAutofit fontScale="77500" lnSpcReduction="20000"/>
          </a:bodyPr>
          <a:lstStyle/>
          <a:p>
            <a:r>
              <a:rPr lang="en-GB" dirty="0"/>
              <a:t>Qualitative research (grounded theory, s/s interviews) with 145 patients, aged 18-70 and 100 carers based at two day surgery units in the UK</a:t>
            </a:r>
          </a:p>
          <a:p>
            <a:r>
              <a:rPr lang="en-GB" dirty="0"/>
              <a:t>Mottram found that:</a:t>
            </a:r>
          </a:p>
          <a:p>
            <a:pPr lvl="1"/>
            <a:r>
              <a:rPr lang="en-GB" dirty="0"/>
              <a:t>Patients liked day surgery</a:t>
            </a:r>
          </a:p>
          <a:p>
            <a:pPr lvl="1"/>
            <a:r>
              <a:rPr lang="en-GB" dirty="0"/>
              <a:t>Its placed it within the wider societal context of</a:t>
            </a:r>
          </a:p>
          <a:p>
            <a:pPr lvl="1"/>
            <a:r>
              <a:rPr lang="en-GB" dirty="0"/>
              <a:t>efficiency and speed</a:t>
            </a:r>
          </a:p>
          <a:p>
            <a:pPr lvl="1"/>
            <a:r>
              <a:rPr lang="en-GB" dirty="0"/>
              <a:t>Time was a major issue for them. </a:t>
            </a:r>
          </a:p>
          <a:p>
            <a:pPr lvl="1"/>
            <a:r>
              <a:rPr lang="en-GB" dirty="0"/>
              <a:t>They wished surgery, like all other aspects of their life to be a speedy process</a:t>
            </a:r>
          </a:p>
          <a:p>
            <a:pPr lvl="1"/>
            <a:r>
              <a:rPr lang="en-GB" dirty="0"/>
              <a:t>They likened it to a McDonald’s experience with its emphasis on speed, predictability and control.</a:t>
            </a:r>
          </a:p>
        </p:txBody>
      </p:sp>
    </p:spTree>
    <p:extLst>
      <p:ext uri="{BB962C8B-B14F-4D97-AF65-F5344CB8AC3E}">
        <p14:creationId xmlns:p14="http://schemas.microsoft.com/office/powerpoint/2010/main" val="40573994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AE1DA-EF7B-4736-B75C-169C989F87A9}"/>
              </a:ext>
            </a:extLst>
          </p:cNvPr>
          <p:cNvSpPr>
            <a:spLocks noGrp="1"/>
          </p:cNvSpPr>
          <p:nvPr>
            <p:ph type="title"/>
          </p:nvPr>
        </p:nvSpPr>
        <p:spPr>
          <a:noFill/>
        </p:spPr>
        <p:txBody>
          <a:bodyPr vert="horz" lIns="91440" tIns="45720" rIns="91440" bIns="45720" rtlCol="0" anchor="ctr">
            <a:normAutofit fontScale="90000"/>
          </a:bodyPr>
          <a:lstStyle/>
          <a:p>
            <a:r>
              <a:rPr lang="en-GB" dirty="0"/>
              <a:t>McDonaldization of Healthcare</a:t>
            </a:r>
            <a:br>
              <a:rPr lang="en-GB" dirty="0"/>
            </a:br>
            <a:r>
              <a:rPr lang="en-GB" dirty="0"/>
              <a:t>(Mottram, 2011)</a:t>
            </a:r>
            <a:endParaRPr lang="en-US" dirty="0"/>
          </a:p>
        </p:txBody>
      </p:sp>
      <p:sp>
        <p:nvSpPr>
          <p:cNvPr id="8" name="Content Placeholder 7">
            <a:extLst>
              <a:ext uri="{FF2B5EF4-FFF2-40B4-BE49-F238E27FC236}">
                <a16:creationId xmlns:a16="http://schemas.microsoft.com/office/drawing/2014/main" id="{C3CD40DE-8B83-12B9-7C13-21361BB18B86}"/>
              </a:ext>
            </a:extLst>
          </p:cNvPr>
          <p:cNvSpPr>
            <a:spLocks noGrp="1"/>
          </p:cNvSpPr>
          <p:nvPr>
            <p:ph idx="1"/>
          </p:nvPr>
        </p:nvSpPr>
        <p:spPr/>
        <p:txBody>
          <a:bodyPr>
            <a:normAutofit fontScale="92500"/>
          </a:bodyPr>
          <a:lstStyle/>
          <a:p>
            <a:r>
              <a:rPr lang="en-US" dirty="0"/>
              <a:t>Here the care that was previously undertaken by health service professionals is now undertaken by the patients and their families (sic) management of pain, nausea and wound care. </a:t>
            </a:r>
          </a:p>
          <a:p>
            <a:r>
              <a:rPr lang="en-US" dirty="0"/>
              <a:t>In most cases patients and families are willing to accept this. They appear to see this as a ‘‘trade-off’’ between the minimal</a:t>
            </a:r>
            <a:br>
              <a:rPr lang="en-US" dirty="0"/>
            </a:br>
            <a:r>
              <a:rPr lang="en-US" dirty="0"/>
              <a:t>disruption to their lives against the worry and responsibility of caring for themselves in the post-discharge period</a:t>
            </a:r>
            <a:endParaRPr lang="en-GB" dirty="0"/>
          </a:p>
        </p:txBody>
      </p:sp>
      <p:sp>
        <p:nvSpPr>
          <p:cNvPr id="6" name="Text Placeholder 2">
            <a:extLst>
              <a:ext uri="{FF2B5EF4-FFF2-40B4-BE49-F238E27FC236}">
                <a16:creationId xmlns:a16="http://schemas.microsoft.com/office/drawing/2014/main" id="{D51A72BA-C106-FDED-A0C8-01B030A2BE31}"/>
              </a:ext>
            </a:extLst>
          </p:cNvPr>
          <p:cNvSpPr txBox="1">
            <a:spLocks/>
          </p:cNvSpPr>
          <p:nvPr/>
        </p:nvSpPr>
        <p:spPr>
          <a:xfrm>
            <a:off x="9408464" y="5158727"/>
            <a:ext cx="2782979" cy="553720"/>
          </a:xfrm>
          <a:prstGeom prst="rect">
            <a:avLst/>
          </a:prstGeom>
        </p:spPr>
        <p:txBody>
          <a:bodyPr vert="horz" lIns="91440" tIns="45720" rIns="91440" bIns="45720" rtlCol="0" anchor="ctr">
            <a:normAutofit/>
          </a:bodyPr>
          <a:lstStyle>
            <a:lvl1pPr marL="0" indent="0" algn="l" defTabSz="914400" rtl="0" eaLnBrk="1" latinLnBrk="0" hangingPunct="1">
              <a:lnSpc>
                <a:spcPct val="95000"/>
              </a:lnSpc>
              <a:spcBef>
                <a:spcPts val="1400"/>
              </a:spcBef>
              <a:spcAft>
                <a:spcPts val="200"/>
              </a:spcAft>
              <a:buClr>
                <a:schemeClr val="accent1"/>
              </a:buClr>
              <a:buSzPct val="80000"/>
              <a:buFont typeface="Arial" pitchFamily="34" charset="0"/>
              <a:buNone/>
              <a:defRPr sz="1800" kern="1200" spc="10" baseline="0">
                <a:solidFill>
                  <a:schemeClr val="tx1"/>
                </a:solidFill>
                <a:latin typeface="+mn-lt"/>
                <a:ea typeface="+mn-ea"/>
                <a:cs typeface="+mn-cs"/>
              </a:defRPr>
            </a:lvl1pPr>
            <a:lvl2pPr marL="457200" indent="0" algn="l" defTabSz="914400" rtl="0" eaLnBrk="1" latinLnBrk="0" hangingPunct="1">
              <a:lnSpc>
                <a:spcPct val="90000"/>
              </a:lnSpc>
              <a:spcBef>
                <a:spcPts val="300"/>
              </a:spcBef>
              <a:spcAft>
                <a:spcPts val="300"/>
              </a:spcAft>
              <a:buClr>
                <a:schemeClr val="accent1"/>
              </a:buClr>
              <a:buFont typeface="Wingdings 2" pitchFamily="18" charset="2"/>
              <a:buNone/>
              <a:defRPr sz="1200" kern="1200">
                <a:solidFill>
                  <a:schemeClr val="tx1">
                    <a:lumMod val="85000"/>
                    <a:lumOff val="15000"/>
                  </a:schemeClr>
                </a:solidFill>
                <a:latin typeface="+mn-lt"/>
                <a:ea typeface="+mn-ea"/>
                <a:cs typeface="+mn-cs"/>
              </a:defRPr>
            </a:lvl2pPr>
            <a:lvl3pPr marL="914400" indent="0" algn="l" defTabSz="914400" rtl="0" eaLnBrk="1" latinLnBrk="0" hangingPunct="1">
              <a:lnSpc>
                <a:spcPct val="90000"/>
              </a:lnSpc>
              <a:spcBef>
                <a:spcPts val="300"/>
              </a:spcBef>
              <a:spcAft>
                <a:spcPts val="300"/>
              </a:spcAft>
              <a:buClr>
                <a:schemeClr val="accent1"/>
              </a:buClr>
              <a:buFont typeface="Wingdings 2" pitchFamily="18" charset="2"/>
              <a:buNone/>
              <a:defRPr sz="1000" kern="1200">
                <a:solidFill>
                  <a:schemeClr val="tx1">
                    <a:lumMod val="85000"/>
                    <a:lumOff val="15000"/>
                  </a:schemeClr>
                </a:solidFill>
                <a:latin typeface="+mn-lt"/>
                <a:ea typeface="+mn-ea"/>
                <a:cs typeface="+mn-cs"/>
              </a:defRPr>
            </a:lvl3pPr>
            <a:lvl4pPr marL="1371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4pPr>
            <a:lvl5pPr marL="18288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5pPr>
            <a:lvl6pPr marL="22860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6pPr>
            <a:lvl7pPr marL="27432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7pPr>
            <a:lvl8pPr marL="32004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8pPr>
            <a:lvl9pPr marL="3657600" indent="0" algn="l" defTabSz="914400" rtl="0" eaLnBrk="1" latinLnBrk="0" hangingPunct="1">
              <a:lnSpc>
                <a:spcPct val="90000"/>
              </a:lnSpc>
              <a:spcBef>
                <a:spcPts val="300"/>
              </a:spcBef>
              <a:spcAft>
                <a:spcPts val="300"/>
              </a:spcAft>
              <a:buClr>
                <a:schemeClr val="accent1"/>
              </a:buClr>
              <a:buFont typeface="Wingdings 2" pitchFamily="18" charset="2"/>
              <a:buNone/>
              <a:defRPr sz="900" kern="1200">
                <a:solidFill>
                  <a:schemeClr val="tx1">
                    <a:lumMod val="85000"/>
                    <a:lumOff val="15000"/>
                  </a:schemeClr>
                </a:solidFill>
                <a:latin typeface="+mn-lt"/>
                <a:ea typeface="+mn-ea"/>
                <a:cs typeface="+mn-cs"/>
              </a:defRPr>
            </a:lvl9pPr>
          </a:lstStyle>
          <a:p>
            <a:pPr algn="r"/>
            <a:r>
              <a:rPr lang="en-GB" dirty="0"/>
              <a:t>(Mottram, 2011, p. 172)</a:t>
            </a:r>
          </a:p>
        </p:txBody>
      </p:sp>
    </p:spTree>
    <p:extLst>
      <p:ext uri="{BB962C8B-B14F-4D97-AF65-F5344CB8AC3E}">
        <p14:creationId xmlns:p14="http://schemas.microsoft.com/office/powerpoint/2010/main" val="10155662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7248128" y="758952"/>
            <a:ext cx="3872156" cy="4041648"/>
          </a:xfrm>
        </p:spPr>
        <p:txBody>
          <a:bodyPr vert="horz" lIns="91440" tIns="45720" rIns="91440" bIns="45720" rtlCol="0" anchor="b">
            <a:normAutofit/>
          </a:bodyPr>
          <a:lstStyle/>
          <a:p>
            <a:r>
              <a:rPr lang="en-US" sz="3100" b="1" i="0" dirty="0"/>
              <a:t>What do you think of Lean Thinking being applied to healthcare?</a:t>
            </a:r>
            <a:br>
              <a:rPr lang="en-US" sz="3100" b="1" i="0" dirty="0">
                <a:effectLst>
                  <a:outerShdw blurRad="38100" dist="38100" dir="2700000" algn="tl">
                    <a:srgbClr val="000000">
                      <a:alpha val="43137"/>
                    </a:srgbClr>
                  </a:outerShdw>
                </a:effectLst>
              </a:rPr>
            </a:br>
            <a:br>
              <a:rPr lang="en-US" sz="3100" b="0" i="0" dirty="0">
                <a:effectLst>
                  <a:outerShdw blurRad="38100" dist="38100" dir="2700000" algn="tl">
                    <a:srgbClr val="000000">
                      <a:alpha val="43137"/>
                    </a:srgbClr>
                  </a:outerShdw>
                </a:effectLst>
              </a:rPr>
            </a:br>
            <a:endParaRPr lang="en-US" sz="3100" b="0" i="0" dirty="0">
              <a:effectLst>
                <a:outerShdw blurRad="38100" dist="38100" dir="2700000" algn="tl">
                  <a:srgbClr val="000000">
                    <a:alpha val="43137"/>
                  </a:srgbClr>
                </a:outerShdw>
              </a:effectLst>
            </a:endParaRPr>
          </a:p>
        </p:txBody>
      </p:sp>
      <p:pic>
        <p:nvPicPr>
          <p:cNvPr id="5" name="Picture 4" descr="Icon&#10;&#10;Description automatically generated">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1169705" y="476672"/>
            <a:ext cx="4926295" cy="4963522"/>
          </a:xfrm>
          <a:prstGeom prst="rect">
            <a:avLst/>
          </a:prstGeom>
        </p:spPr>
      </p:pic>
    </p:spTree>
    <p:extLst>
      <p:ext uri="{BB962C8B-B14F-4D97-AF65-F5344CB8AC3E}">
        <p14:creationId xmlns:p14="http://schemas.microsoft.com/office/powerpoint/2010/main" val="34162372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oman outdoors wearing smartwatch">
            <a:extLst>
              <a:ext uri="{FF2B5EF4-FFF2-40B4-BE49-F238E27FC236}">
                <a16:creationId xmlns:a16="http://schemas.microsoft.com/office/drawing/2014/main" id="{DBDD83D4-EB2E-B707-D0A1-64B642C5477A}"/>
              </a:ext>
            </a:extLst>
          </p:cNvPr>
          <p:cNvPicPr>
            <a:picLocks noChangeAspect="1"/>
          </p:cNvPicPr>
          <p:nvPr/>
        </p:nvPicPr>
        <p:blipFill rotWithShape="1">
          <a:blip r:embed="rId2" cstate="print">
            <a:alphaModFix amt="40000"/>
            <a:extLst>
              <a:ext uri="{28A0092B-C50C-407E-A947-70E740481C1C}">
                <a14:useLocalDpi xmlns:a14="http://schemas.microsoft.com/office/drawing/2010/main" val="0"/>
              </a:ext>
            </a:extLst>
          </a:blip>
          <a:srcRect t="15730"/>
          <a:stretch/>
        </p:blipFill>
        <p:spPr>
          <a:xfrm>
            <a:off x="20" y="-2"/>
            <a:ext cx="12191980" cy="6858000"/>
          </a:xfrm>
          <a:prstGeom prst="rect">
            <a:avLst/>
          </a:prstGeom>
        </p:spPr>
      </p:pic>
      <p:sp>
        <p:nvSpPr>
          <p:cNvPr id="2" name="Title 1">
            <a:extLst>
              <a:ext uri="{FF2B5EF4-FFF2-40B4-BE49-F238E27FC236}">
                <a16:creationId xmlns:a16="http://schemas.microsoft.com/office/drawing/2014/main" id="{82F29B8F-0869-49FE-8D1D-D1864A687DDA}"/>
              </a:ext>
            </a:extLst>
          </p:cNvPr>
          <p:cNvSpPr>
            <a:spLocks noGrp="1"/>
          </p:cNvSpPr>
          <p:nvPr>
            <p:ph type="title"/>
          </p:nvPr>
        </p:nvSpPr>
        <p:spPr>
          <a:xfrm>
            <a:off x="1261872" y="758952"/>
            <a:ext cx="9418320" cy="4041648"/>
          </a:xfrm>
        </p:spPr>
        <p:txBody>
          <a:bodyPr vert="horz" lIns="91440" tIns="45720" rIns="91440" bIns="45720" rtlCol="0" anchor="b">
            <a:normAutofit/>
          </a:bodyPr>
          <a:lstStyle/>
          <a:p>
            <a:r>
              <a:rPr lang="en-US" b="0" i="0"/>
              <a:t>Digital healthcare</a:t>
            </a:r>
          </a:p>
        </p:txBody>
      </p:sp>
    </p:spTree>
    <p:extLst>
      <p:ext uri="{BB962C8B-B14F-4D97-AF65-F5344CB8AC3E}">
        <p14:creationId xmlns:p14="http://schemas.microsoft.com/office/powerpoint/2010/main" val="6545508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34C5D-DBB1-4622-8F11-B39AB3C5A96B}"/>
              </a:ext>
            </a:extLst>
          </p:cNvPr>
          <p:cNvSpPr>
            <a:spLocks noGrp="1"/>
          </p:cNvSpPr>
          <p:nvPr>
            <p:ph type="title"/>
          </p:nvPr>
        </p:nvSpPr>
        <p:spPr>
          <a:xfrm>
            <a:off x="1234004" y="248194"/>
            <a:ext cx="9723991" cy="894488"/>
          </a:xfrm>
        </p:spPr>
        <p:txBody>
          <a:bodyPr/>
          <a:lstStyle/>
          <a:p>
            <a:pPr algn="ctr"/>
            <a:r>
              <a:rPr lang="en-GB" dirty="0"/>
              <a:t>‘Digital Health Citizens’</a:t>
            </a:r>
          </a:p>
        </p:txBody>
      </p:sp>
      <p:graphicFrame>
        <p:nvGraphicFramePr>
          <p:cNvPr id="7" name="Content Placeholder 2">
            <a:extLst>
              <a:ext uri="{FF2B5EF4-FFF2-40B4-BE49-F238E27FC236}">
                <a16:creationId xmlns:a16="http://schemas.microsoft.com/office/drawing/2014/main" id="{535D4BE4-083F-6104-E2EB-F0E3BD5AC1A0}"/>
              </a:ext>
            </a:extLst>
          </p:cNvPr>
          <p:cNvGraphicFramePr>
            <a:graphicFrameLocks noGrp="1"/>
          </p:cNvGraphicFramePr>
          <p:nvPr>
            <p:ph idx="1"/>
            <p:extLst>
              <p:ext uri="{D42A27DB-BD31-4B8C-83A1-F6EECF244321}">
                <p14:modId xmlns:p14="http://schemas.microsoft.com/office/powerpoint/2010/main" val="3139828308"/>
              </p:ext>
            </p:extLst>
          </p:nvPr>
        </p:nvGraphicFramePr>
        <p:xfrm>
          <a:off x="407368" y="1340768"/>
          <a:ext cx="11593288" cy="39901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4FAEF880-4DCA-444E-AC66-FF5AB713A198}"/>
              </a:ext>
            </a:extLst>
          </p:cNvPr>
          <p:cNvSpPr txBox="1"/>
          <p:nvPr/>
        </p:nvSpPr>
        <p:spPr>
          <a:xfrm>
            <a:off x="9605445" y="5330876"/>
            <a:ext cx="2705100" cy="307777"/>
          </a:xfrm>
          <a:prstGeom prst="rect">
            <a:avLst/>
          </a:prstGeom>
          <a:noFill/>
        </p:spPr>
        <p:txBody>
          <a:bodyPr wrap="square">
            <a:spAutoFit/>
          </a:bodyPr>
          <a:lstStyle/>
          <a:p>
            <a:r>
              <a:rPr lang="en-GB" sz="1400" dirty="0"/>
              <a:t>(Powell and Deetjen, 2019)</a:t>
            </a:r>
          </a:p>
        </p:txBody>
      </p:sp>
    </p:spTree>
    <p:extLst>
      <p:ext uri="{BB962C8B-B14F-4D97-AF65-F5344CB8AC3E}">
        <p14:creationId xmlns:p14="http://schemas.microsoft.com/office/powerpoint/2010/main" val="26945575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1B5CB-AE80-4448-BD8E-3240801F72F0}"/>
              </a:ext>
            </a:extLst>
          </p:cNvPr>
          <p:cNvSpPr>
            <a:spLocks noGrp="1"/>
          </p:cNvSpPr>
          <p:nvPr>
            <p:ph type="title"/>
          </p:nvPr>
        </p:nvSpPr>
        <p:spPr>
          <a:xfrm>
            <a:off x="566058" y="836023"/>
            <a:ext cx="3657734" cy="5183777"/>
          </a:xfrm>
        </p:spPr>
        <p:txBody>
          <a:bodyPr anchor="ctr">
            <a:normAutofit/>
          </a:bodyPr>
          <a:lstStyle/>
          <a:p>
            <a:r>
              <a:rPr lang="en-GB" sz="3600" dirty="0"/>
              <a:t>National Centre for Social Research </a:t>
            </a:r>
            <a:br>
              <a:rPr lang="en-GB" sz="3600" dirty="0"/>
            </a:br>
            <a:r>
              <a:rPr lang="en-GB" sz="3600" dirty="0"/>
              <a:t>(2019, p. 14-18)</a:t>
            </a:r>
          </a:p>
        </p:txBody>
      </p:sp>
      <p:graphicFrame>
        <p:nvGraphicFramePr>
          <p:cNvPr id="5" name="Content Placeholder 2">
            <a:extLst>
              <a:ext uri="{FF2B5EF4-FFF2-40B4-BE49-F238E27FC236}">
                <a16:creationId xmlns:a16="http://schemas.microsoft.com/office/drawing/2014/main" id="{11200A41-C53C-3871-2A49-F01C3D1F07A6}"/>
              </a:ext>
            </a:extLst>
          </p:cNvPr>
          <p:cNvGraphicFramePr>
            <a:graphicFrameLocks noGrp="1"/>
          </p:cNvGraphicFramePr>
          <p:nvPr>
            <p:ph idx="1"/>
            <p:extLst>
              <p:ext uri="{D42A27DB-BD31-4B8C-83A1-F6EECF244321}">
                <p14:modId xmlns:p14="http://schemas.microsoft.com/office/powerpoint/2010/main" val="247558332"/>
              </p:ext>
            </p:extLst>
          </p:nvPr>
        </p:nvGraphicFramePr>
        <p:xfrm>
          <a:off x="5303912" y="404664"/>
          <a:ext cx="5990136" cy="526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96520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C1E9FA9-7842-4D33-B689-C631D26A0C87}"/>
              </a:ext>
            </a:extLst>
          </p:cNvPr>
          <p:cNvPicPr>
            <a:picLocks noChangeAspect="1"/>
          </p:cNvPicPr>
          <p:nvPr/>
        </p:nvPicPr>
        <p:blipFill rotWithShape="1">
          <a:blip r:embed="rId2"/>
          <a:srcRect l="4734" r="8995" b="1"/>
          <a:stretch/>
        </p:blipFill>
        <p:spPr>
          <a:xfrm>
            <a:off x="666214" y="640081"/>
            <a:ext cx="5724187" cy="4661128"/>
          </a:xfrm>
          <a:prstGeom prst="rect">
            <a:avLst/>
          </a:prstGeom>
        </p:spPr>
      </p:pic>
      <p:sp>
        <p:nvSpPr>
          <p:cNvPr id="3" name="Content Placeholder 2">
            <a:extLst>
              <a:ext uri="{FF2B5EF4-FFF2-40B4-BE49-F238E27FC236}">
                <a16:creationId xmlns:a16="http://schemas.microsoft.com/office/drawing/2014/main" id="{B72145EB-5406-4372-A937-0530466C1489}"/>
              </a:ext>
            </a:extLst>
          </p:cNvPr>
          <p:cNvSpPr>
            <a:spLocks noGrp="1"/>
          </p:cNvSpPr>
          <p:nvPr>
            <p:ph idx="1"/>
          </p:nvPr>
        </p:nvSpPr>
        <p:spPr>
          <a:xfrm>
            <a:off x="6426176" y="1052736"/>
            <a:ext cx="5616624" cy="3940577"/>
          </a:xfrm>
        </p:spPr>
        <p:txBody>
          <a:bodyPr>
            <a:normAutofit/>
          </a:bodyPr>
          <a:lstStyle/>
          <a:p>
            <a:r>
              <a:rPr lang="en-GB" sz="2000" dirty="0"/>
              <a:t>Digital-first primary care is a model of general practice where patients use smartphone and desktop apps to book and conduct their consultations remotely</a:t>
            </a:r>
          </a:p>
          <a:p>
            <a:pPr marL="0" indent="0">
              <a:buNone/>
            </a:pPr>
            <a:r>
              <a:rPr lang="en-GB" sz="2000" dirty="0"/>
              <a:t> </a:t>
            </a:r>
          </a:p>
          <a:p>
            <a:r>
              <a:rPr lang="en-GB" sz="2000" dirty="0"/>
              <a:t>In 2018 The King’s Fund found that there’s 5 core attributes of general practice are:</a:t>
            </a:r>
          </a:p>
          <a:p>
            <a:endParaRPr lang="en-GB" sz="2000" dirty="0"/>
          </a:p>
          <a:p>
            <a:r>
              <a:rPr lang="en-GB" sz="2000" dirty="0"/>
              <a:t>Digital care can improve access but at the expense of the other attributes (Baird, 2019)</a:t>
            </a:r>
          </a:p>
          <a:p>
            <a:pPr marL="457200" indent="-457200">
              <a:buFont typeface="+mj-lt"/>
              <a:buAutoNum type="arabicPeriod"/>
            </a:pPr>
            <a:endParaRPr lang="en-GB" sz="1400" dirty="0"/>
          </a:p>
        </p:txBody>
      </p:sp>
      <p:sp>
        <p:nvSpPr>
          <p:cNvPr id="2" name="TextBox 1">
            <a:extLst>
              <a:ext uri="{FF2B5EF4-FFF2-40B4-BE49-F238E27FC236}">
                <a16:creationId xmlns:a16="http://schemas.microsoft.com/office/drawing/2014/main" id="{32CE8237-0B41-C2D0-F677-070211A8E80B}"/>
              </a:ext>
            </a:extLst>
          </p:cNvPr>
          <p:cNvSpPr txBox="1"/>
          <p:nvPr/>
        </p:nvSpPr>
        <p:spPr>
          <a:xfrm>
            <a:off x="7752184" y="4931877"/>
            <a:ext cx="3619500" cy="369332"/>
          </a:xfrm>
          <a:prstGeom prst="rect">
            <a:avLst/>
          </a:prstGeom>
          <a:noFill/>
        </p:spPr>
        <p:txBody>
          <a:bodyPr wrap="square">
            <a:spAutoFit/>
          </a:bodyPr>
          <a:lstStyle/>
          <a:p>
            <a:r>
              <a:rPr lang="en-GB" dirty="0"/>
              <a:t>The King’s Fund (2018, p. 13)</a:t>
            </a:r>
          </a:p>
        </p:txBody>
      </p:sp>
    </p:spTree>
    <p:extLst>
      <p:ext uri="{BB962C8B-B14F-4D97-AF65-F5344CB8AC3E}">
        <p14:creationId xmlns:p14="http://schemas.microsoft.com/office/powerpoint/2010/main" val="1122483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E3620-7972-47D2-ADF3-A06A086117CE}"/>
              </a:ext>
            </a:extLst>
          </p:cNvPr>
          <p:cNvSpPr>
            <a:spLocks noGrp="1"/>
          </p:cNvSpPr>
          <p:nvPr>
            <p:ph type="title"/>
          </p:nvPr>
        </p:nvSpPr>
        <p:spPr>
          <a:xfrm>
            <a:off x="7176120" y="899520"/>
            <a:ext cx="4320480" cy="3537592"/>
          </a:xfrm>
        </p:spPr>
        <p:txBody>
          <a:bodyPr vert="horz" lIns="91440" tIns="45720" rIns="91440" bIns="45720" rtlCol="0" anchor="b">
            <a:normAutofit/>
          </a:bodyPr>
          <a:lstStyle/>
          <a:p>
            <a:r>
              <a:rPr lang="en-US" sz="2800" b="1" i="0" dirty="0"/>
              <a:t>Do you think digital healthcare will make healthcare more accessible or create a two-tiered system?</a:t>
            </a:r>
            <a:endParaRPr lang="en-US" sz="2800" b="0" i="0" dirty="0"/>
          </a:p>
        </p:txBody>
      </p:sp>
      <p:pic>
        <p:nvPicPr>
          <p:cNvPr id="5" name="Picture 4" descr="Icon&#10;&#10;Description automatically generated">
            <a:extLst>
              <a:ext uri="{FF2B5EF4-FFF2-40B4-BE49-F238E27FC236}">
                <a16:creationId xmlns:a16="http://schemas.microsoft.com/office/drawing/2014/main" id="{CE21CF04-BB25-4D63-9314-0DF299EF145A}"/>
              </a:ext>
            </a:extLst>
          </p:cNvPr>
          <p:cNvPicPr>
            <a:picLocks noChangeAspect="1"/>
          </p:cNvPicPr>
          <p:nvPr/>
        </p:nvPicPr>
        <p:blipFill>
          <a:blip r:embed="rId2"/>
          <a:stretch>
            <a:fillRect/>
          </a:stretch>
        </p:blipFill>
        <p:spPr>
          <a:xfrm>
            <a:off x="1313722" y="484632"/>
            <a:ext cx="4423112" cy="4456536"/>
          </a:xfrm>
          <a:prstGeom prst="rect">
            <a:avLst/>
          </a:prstGeom>
        </p:spPr>
      </p:pic>
    </p:spTree>
    <p:extLst>
      <p:ext uri="{BB962C8B-B14F-4D97-AF65-F5344CB8AC3E}">
        <p14:creationId xmlns:p14="http://schemas.microsoft.com/office/powerpoint/2010/main" val="4956709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0C2C5-9F38-4A05-8A8F-0C333B755979}"/>
              </a:ext>
            </a:extLst>
          </p:cNvPr>
          <p:cNvSpPr>
            <a:spLocks noGrp="1"/>
          </p:cNvSpPr>
          <p:nvPr>
            <p:ph type="title"/>
          </p:nvPr>
        </p:nvSpPr>
        <p:spPr/>
        <p:txBody>
          <a:bodyPr/>
          <a:lstStyle/>
          <a:p>
            <a:pPr algn="ctr"/>
            <a:r>
              <a:rPr lang="en-GB" dirty="0"/>
              <a:t>References </a:t>
            </a:r>
          </a:p>
        </p:txBody>
      </p:sp>
      <p:sp>
        <p:nvSpPr>
          <p:cNvPr id="3" name="Content Placeholder 2">
            <a:extLst>
              <a:ext uri="{FF2B5EF4-FFF2-40B4-BE49-F238E27FC236}">
                <a16:creationId xmlns:a16="http://schemas.microsoft.com/office/drawing/2014/main" id="{7D21883C-0CBD-47BC-8211-4CCDDF553EFB}"/>
              </a:ext>
            </a:extLst>
          </p:cNvPr>
          <p:cNvSpPr>
            <a:spLocks noGrp="1"/>
          </p:cNvSpPr>
          <p:nvPr>
            <p:ph idx="1"/>
          </p:nvPr>
        </p:nvSpPr>
        <p:spPr/>
        <p:txBody>
          <a:bodyPr>
            <a:normAutofit/>
          </a:bodyPr>
          <a:lstStyle/>
          <a:p>
            <a:pPr marL="0" indent="0">
              <a:buNone/>
            </a:pPr>
            <a:r>
              <a:rPr lang="en-GB" sz="1400" dirty="0"/>
              <a:t>Baird, B. (2019) </a:t>
            </a:r>
            <a:r>
              <a:rPr lang="en-GB" sz="1400" i="1" dirty="0"/>
              <a:t>Digital-first primary care: helpful disruptor or unnecessary disruption? </a:t>
            </a:r>
            <a:r>
              <a:rPr lang="en-GB" sz="1400" dirty="0">
                <a:hlinkClick r:id="rId2"/>
              </a:rPr>
              <a:t>https://www.kingsfund.org.uk/blog/2019/10/digital-first-primary-care</a:t>
            </a:r>
            <a:r>
              <a:rPr lang="en-GB" sz="1400" dirty="0"/>
              <a:t> (</a:t>
            </a:r>
            <a:r>
              <a:rPr lang="en-GB" sz="1400" dirty="0" err="1"/>
              <a:t>Accedded</a:t>
            </a:r>
            <a:r>
              <a:rPr lang="en-GB" sz="1400" dirty="0"/>
              <a:t> 16th February 2021)</a:t>
            </a:r>
          </a:p>
          <a:p>
            <a:pPr marL="0" indent="0">
              <a:buNone/>
            </a:pPr>
            <a:r>
              <a:rPr lang="en-GB" sz="1400" dirty="0"/>
              <a:t>Jones D.T., and Mitchell, A. (2006) Lean thinking for the NHS. </a:t>
            </a:r>
            <a:r>
              <a:rPr lang="en-GB" sz="1400" dirty="0" err="1"/>
              <a:t>Availabe</a:t>
            </a:r>
            <a:r>
              <a:rPr lang="en-GB" sz="1400" dirty="0"/>
              <a:t> at: </a:t>
            </a:r>
            <a:r>
              <a:rPr lang="en-GB" sz="1400" dirty="0">
                <a:hlinkClick r:id="rId3"/>
              </a:rPr>
              <a:t>https://www.nhsconfed.org/-/media/Confederation/Files/Publications/Documents/Lean-thinking-for-the-NHS.pdf</a:t>
            </a:r>
            <a:r>
              <a:rPr lang="en-GB" sz="1400" dirty="0"/>
              <a:t> (Accessed 16th February 2021)</a:t>
            </a:r>
          </a:p>
          <a:p>
            <a:pPr marL="0" indent="0">
              <a:buNone/>
            </a:pPr>
            <a:r>
              <a:rPr lang="en-GB" sz="1400" dirty="0"/>
              <a:t>Jones, D.T. (2021) </a:t>
            </a:r>
            <a:r>
              <a:rPr lang="en-GB" sz="1400" i="1" dirty="0"/>
              <a:t>What Lean Really Is. </a:t>
            </a:r>
            <a:r>
              <a:rPr lang="en-GB" sz="1400" dirty="0"/>
              <a:t>Available at: </a:t>
            </a:r>
            <a:r>
              <a:rPr lang="en-GB" sz="1400" dirty="0">
                <a:hlinkClick r:id="rId4"/>
              </a:rPr>
              <a:t>https://www.leanuk.org/what-is-lean/what-lean-really-is/</a:t>
            </a:r>
            <a:r>
              <a:rPr lang="en-GB" sz="1400" dirty="0"/>
              <a:t> (Accessed 16</a:t>
            </a:r>
            <a:r>
              <a:rPr lang="en-GB" sz="1400" baseline="30000" dirty="0"/>
              <a:t>th</a:t>
            </a:r>
            <a:r>
              <a:rPr lang="en-GB" sz="1400" dirty="0"/>
              <a:t> February 2021)</a:t>
            </a:r>
          </a:p>
          <a:p>
            <a:pPr marL="0" indent="0">
              <a:buNone/>
            </a:pPr>
            <a:r>
              <a:rPr lang="en-GB" sz="1400" dirty="0"/>
              <a:t>Mottram, Anne. (2011). “Like a trip to McDonalds”: A grounded theory study of patient experiences of day surgery. International Journal of Nursing Studies, 48(2), 165–174. </a:t>
            </a:r>
            <a:r>
              <a:rPr lang="en-GB" sz="1400" dirty="0">
                <a:hlinkClick r:id="rId5"/>
              </a:rPr>
              <a:t>https://doi.org/10.1016/j.ijnurstu.2010.07.007</a:t>
            </a:r>
            <a:r>
              <a:rPr lang="en-GB" sz="1400" dirty="0"/>
              <a:t> </a:t>
            </a:r>
          </a:p>
          <a:p>
            <a:pPr marL="0" indent="0">
              <a:buNone/>
            </a:pPr>
            <a:r>
              <a:rPr lang="en-GB" sz="1400" dirty="0"/>
              <a:t>National Centre Social Research (2019) </a:t>
            </a:r>
            <a:r>
              <a:rPr lang="en-GB" sz="1400" i="1" dirty="0"/>
              <a:t>2018 British Social Attitudes Survey 36</a:t>
            </a:r>
            <a:r>
              <a:rPr lang="en-GB" sz="1400" dirty="0"/>
              <a:t>. Available at: </a:t>
            </a:r>
            <a:r>
              <a:rPr lang="en-GB" sz="1400" dirty="0">
                <a:hlinkClick r:id="rId6"/>
              </a:rPr>
              <a:t>https://www.bsa.natcen.ac.uk/media/39356/8_bsa36_emergency_care.pdf</a:t>
            </a:r>
            <a:r>
              <a:rPr lang="en-GB" sz="1400" dirty="0"/>
              <a:t> (Accessed 16th February 2021)</a:t>
            </a:r>
          </a:p>
          <a:p>
            <a:pPr marL="0" indent="0">
              <a:buNone/>
            </a:pPr>
            <a:r>
              <a:rPr lang="en-GB" sz="1400" dirty="0"/>
              <a:t>Powell, J., &amp; Deetjen, U. (2019). Characterizing the Digital Health Citizen: Mixed-Methods Study Deriving a New Typology. </a:t>
            </a:r>
            <a:r>
              <a:rPr lang="en-GB" sz="1400" i="1" dirty="0"/>
              <a:t>Journal of medical Internet research</a:t>
            </a:r>
            <a:r>
              <a:rPr lang="en-GB" sz="1400" dirty="0"/>
              <a:t>, 21(3), e11279. https://doi.org/10.2196/11279</a:t>
            </a:r>
          </a:p>
          <a:p>
            <a:pPr marL="0" indent="0">
              <a:buNone/>
            </a:pPr>
            <a:r>
              <a:rPr lang="en-GB" sz="1400" dirty="0"/>
              <a:t>The Bevan Commission (2020a) </a:t>
            </a:r>
            <a:r>
              <a:rPr lang="en-GB" sz="1400" i="1" dirty="0"/>
              <a:t>Prudent Healthcare</a:t>
            </a:r>
            <a:r>
              <a:rPr lang="en-GB" sz="1400" dirty="0"/>
              <a:t>. Available at: </a:t>
            </a:r>
            <a:r>
              <a:rPr lang="en-GB" sz="1400" dirty="0">
                <a:hlinkClick r:id="rId7"/>
              </a:rPr>
              <a:t>https://www.bevancommission.org/prudent-healthcare</a:t>
            </a:r>
            <a:r>
              <a:rPr lang="en-GB" sz="1400" dirty="0"/>
              <a:t> (Accessed 16th February 2021)</a:t>
            </a:r>
          </a:p>
        </p:txBody>
      </p:sp>
    </p:spTree>
    <p:extLst>
      <p:ext uri="{BB962C8B-B14F-4D97-AF65-F5344CB8AC3E}">
        <p14:creationId xmlns:p14="http://schemas.microsoft.com/office/powerpoint/2010/main" val="29399985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455BF-9F0D-4CF7-BCBE-A9D909360C03}"/>
              </a:ext>
            </a:extLst>
          </p:cNvPr>
          <p:cNvSpPr>
            <a:spLocks noGrp="1"/>
          </p:cNvSpPr>
          <p:nvPr>
            <p:ph type="title"/>
          </p:nvPr>
        </p:nvSpPr>
        <p:spPr/>
        <p:txBody>
          <a:bodyPr/>
          <a:lstStyle/>
          <a:p>
            <a:pPr algn="ctr"/>
            <a:r>
              <a:rPr lang="en-GB" dirty="0"/>
              <a:t>References </a:t>
            </a:r>
          </a:p>
        </p:txBody>
      </p:sp>
      <p:sp>
        <p:nvSpPr>
          <p:cNvPr id="3" name="Content Placeholder 2">
            <a:extLst>
              <a:ext uri="{FF2B5EF4-FFF2-40B4-BE49-F238E27FC236}">
                <a16:creationId xmlns:a16="http://schemas.microsoft.com/office/drawing/2014/main" id="{DD6F6518-61DE-40ED-8C09-31A877E287C8}"/>
              </a:ext>
            </a:extLst>
          </p:cNvPr>
          <p:cNvSpPr>
            <a:spLocks noGrp="1"/>
          </p:cNvSpPr>
          <p:nvPr>
            <p:ph idx="1"/>
          </p:nvPr>
        </p:nvSpPr>
        <p:spPr/>
        <p:txBody>
          <a:bodyPr>
            <a:normAutofit fontScale="55000" lnSpcReduction="20000"/>
          </a:bodyPr>
          <a:lstStyle/>
          <a:p>
            <a:pPr marL="0" indent="0">
              <a:buNone/>
            </a:pPr>
            <a:r>
              <a:rPr lang="en-GB" dirty="0"/>
              <a:t>The Bevan Commission (2020b) Delivering a Prudent Approach to Primary Care in Wales: A joint report between the Bevan Commission and the Royal College of General Practitioners (Wales). Available at: </a:t>
            </a:r>
            <a:r>
              <a:rPr lang="en-GB" dirty="0">
                <a:hlinkClick r:id="rId2"/>
              </a:rPr>
              <a:t>https://f55ff479-b0d0-4623-9a5f-3a8ab2ee7e60.usrfiles.com/ugd/f55ff4_6cdb925a6880429e85a52a3a9870c259.pdf</a:t>
            </a:r>
            <a:r>
              <a:rPr lang="en-GB" dirty="0"/>
              <a:t>  (Accessed 16th February 2021)</a:t>
            </a:r>
          </a:p>
          <a:p>
            <a:pPr marL="0" indent="0">
              <a:buNone/>
            </a:pPr>
            <a:r>
              <a:rPr lang="en-GB" dirty="0"/>
              <a:t>The King’s Fund (2018) Innovative models of general practice. Available at: </a:t>
            </a:r>
            <a:r>
              <a:rPr lang="en-GB" dirty="0">
                <a:hlinkClick r:id="rId3"/>
              </a:rPr>
              <a:t>https://www.kingsfund.org.uk/sites/default/files/2018-06/Innovative_models_GP_Kings_Fund_June_2018.pdf</a:t>
            </a:r>
            <a:r>
              <a:rPr lang="en-GB" dirty="0"/>
              <a:t> (Accessed 16th February 2021)</a:t>
            </a:r>
          </a:p>
          <a:p>
            <a:pPr marL="0" indent="0">
              <a:buNone/>
            </a:pPr>
            <a:r>
              <a:rPr lang="en-GB" dirty="0"/>
              <a:t>Womack, J.P. and Jones, D.T. (1996) Lean Thinking. New York: Simon &amp; Schuster</a:t>
            </a:r>
          </a:p>
          <a:p>
            <a:pPr marL="0" indent="0">
              <a:buNone/>
            </a:pPr>
            <a:r>
              <a:rPr lang="en-GB" dirty="0"/>
              <a:t>Welsh Government (2019) A Healthier Wales: our Plan for Health and Social Care. Available at: </a:t>
            </a:r>
            <a:r>
              <a:rPr lang="en-GB" dirty="0">
                <a:hlinkClick r:id="rId4"/>
              </a:rPr>
              <a:t>https://gov.wales/sites/default/files/publications/2019-10/a-healthier-wales-action-plan.pdf</a:t>
            </a:r>
            <a:r>
              <a:rPr lang="en-GB" dirty="0"/>
              <a:t>  (Accessed 16th February 2021)</a:t>
            </a:r>
          </a:p>
          <a:p>
            <a:pPr marL="0" indent="0">
              <a:buNone/>
            </a:pPr>
            <a:r>
              <a:rPr lang="en-GB" dirty="0"/>
              <a:t>Welsh Government (2020) NHS Wales Annual Planning Framework 2021 – 2022. Available at: </a:t>
            </a:r>
            <a:r>
              <a:rPr lang="en-GB" dirty="0">
                <a:hlinkClick r:id="rId5"/>
              </a:rPr>
              <a:t>https://gov.wales/sites/default/files/publications/2021-01/nhs-wales-annual-planning-framework-2021-2022.pdf</a:t>
            </a:r>
            <a:r>
              <a:rPr lang="en-GB" dirty="0"/>
              <a:t> (Accessed 16th February 2021)</a:t>
            </a:r>
          </a:p>
          <a:p>
            <a:pPr marL="0" indent="0">
              <a:buNone/>
            </a:pPr>
            <a:endParaRPr lang="en-GB" dirty="0"/>
          </a:p>
        </p:txBody>
      </p:sp>
    </p:spTree>
    <p:extLst>
      <p:ext uri="{BB962C8B-B14F-4D97-AF65-F5344CB8AC3E}">
        <p14:creationId xmlns:p14="http://schemas.microsoft.com/office/powerpoint/2010/main" val="7556722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PPT Template (better corporate)</Template>
  <TotalTime>50</TotalTime>
  <Words>3127</Words>
  <Application>Microsoft Office PowerPoint</Application>
  <PresentationFormat>Widescreen</PresentationFormat>
  <Paragraphs>219</Paragraphs>
  <Slides>39</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Myriad Pro</vt:lpstr>
      <vt:lpstr>Arial</vt:lpstr>
      <vt:lpstr>Calibri</vt:lpstr>
      <vt:lpstr>Courier New</vt:lpstr>
      <vt:lpstr>20140311PresentationUWTSDTemplate</vt:lpstr>
      <vt:lpstr>ECAY5005: Health and Social Care: Disability and Wellbeing</vt:lpstr>
      <vt:lpstr>Prudent Healthcare</vt:lpstr>
      <vt:lpstr>Origins of Prudent Healthcare </vt:lpstr>
      <vt:lpstr>A Healthier Wales  (Welsh Government, 2019)</vt:lpstr>
      <vt:lpstr>A Healthier Wales</vt:lpstr>
      <vt:lpstr>NHS Wales core values</vt:lpstr>
      <vt:lpstr>PowerPoint Presentation</vt:lpstr>
      <vt:lpstr>What do you think of the strategy set out in 2018?  </vt:lpstr>
      <vt:lpstr>PowerPoint Presentation</vt:lpstr>
      <vt:lpstr>The Four Prudent Principles </vt:lpstr>
      <vt:lpstr>Prudent Principle 1  </vt:lpstr>
      <vt:lpstr>Prudent Principle 2   </vt:lpstr>
      <vt:lpstr>Prudent Principle 3  </vt:lpstr>
      <vt:lpstr>Prudent Principle 4  </vt:lpstr>
      <vt:lpstr>PowerPoint Presentation</vt:lpstr>
      <vt:lpstr>Using Prudent Healthcare to understand Primary Care in Wales</vt:lpstr>
      <vt:lpstr>Prudent healthcare principle 1:  Achieve health and wellbeing with the public, patients and professionals as equal partners through co-production</vt:lpstr>
      <vt:lpstr>Prudent healthcare principle 2:  Care for those with the greatest health need first, making the most effective use of all skills and resources.</vt:lpstr>
      <vt:lpstr>Prudent healthcare principle 3: Do only what is needed, no more, no less; and do no harm</vt:lpstr>
      <vt:lpstr>Prudent healthcare principle 4:  Reduce inappropriate variation using evidence-based practice consistently and transparently</vt:lpstr>
      <vt:lpstr>NHS Wales Annual Planning Framework 2021 – 2022 (Welsh Government, 2020) </vt:lpstr>
      <vt:lpstr>What do you think of Prudent Healthcare?  </vt:lpstr>
      <vt:lpstr>Lean Thinking</vt:lpstr>
      <vt:lpstr>Origins of Lean Thinking  </vt:lpstr>
      <vt:lpstr>PowerPoint Presentation</vt:lpstr>
      <vt:lpstr>Lean Thinking and the NHS  The Lean Enterprise Academy were asked by the NHS Confederation to apply lean thinking to the NHS  (Jones and Mitchell, 2006, p. 16) </vt:lpstr>
      <vt:lpstr>PowerPoint Presentation</vt:lpstr>
      <vt:lpstr>George Ritzer: The McDonaldization of Society (1993) </vt:lpstr>
      <vt:lpstr>McDonaldization</vt:lpstr>
      <vt:lpstr>McDonaldization of Healthcare (Mottram, 2011)</vt:lpstr>
      <vt:lpstr>McDonaldization of Healthcare (Mottram, 2011)</vt:lpstr>
      <vt:lpstr>What do you think of Lean Thinking being applied to healthcare?  </vt:lpstr>
      <vt:lpstr>Digital healthcare</vt:lpstr>
      <vt:lpstr>‘Digital Health Citizens’</vt:lpstr>
      <vt:lpstr>National Centre for Social Research  (2019, p. 14-18)</vt:lpstr>
      <vt:lpstr>PowerPoint Presentation</vt:lpstr>
      <vt:lpstr>Do you think digital healthcare will make healthcare more accessible or create a two-tiered system?</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ECAY5005: Health and Social Care: Disability and Wellbeing</dc:title>
  <dc:creator>Laura Jenkins (IEH)</dc:creator>
  <cp:lastModifiedBy>Laura Jenkins (IEH)</cp:lastModifiedBy>
  <cp:revision>1</cp:revision>
  <dcterms:created xsi:type="dcterms:W3CDTF">2023-12-15T13:23:56Z</dcterms:created>
  <dcterms:modified xsi:type="dcterms:W3CDTF">2024-01-15T14:41:10Z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