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8" r:id="rId4"/>
    <p:sldId id="276" r:id="rId5"/>
    <p:sldId id="270" r:id="rId6"/>
    <p:sldId id="259" r:id="rId7"/>
    <p:sldId id="261" r:id="rId8"/>
    <p:sldId id="262" r:id="rId9"/>
    <p:sldId id="263" r:id="rId10"/>
    <p:sldId id="264" r:id="rId11"/>
    <p:sldId id="265" r:id="rId12"/>
    <p:sldId id="268" r:id="rId13"/>
    <p:sldId id="266" r:id="rId14"/>
    <p:sldId id="267" r:id="rId15"/>
    <p:sldId id="271" r:id="rId16"/>
    <p:sldId id="269" r:id="rId17"/>
    <p:sldId id="260" r:id="rId18"/>
    <p:sldId id="272" r:id="rId19"/>
    <p:sldId id="273"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263181-9852-4B5E-8885-C08009B84B3C}" v="216" dt="2019-01-11T05:45:49.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64" d="100"/>
          <a:sy n="64" d="100"/>
        </p:scale>
        <p:origin x="66" y="1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10C723D-B3F0-4E58-A305-EFDCA731C744}" type="datetimeFigureOut">
              <a:rPr lang="en-GB" smtClean="0"/>
              <a:t>18/01/2019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209723150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0C723D-B3F0-4E58-A305-EFDCA731C74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19572342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10C723D-B3F0-4E58-A305-EFDCA731C744}" type="datetimeFigureOut">
              <a:rPr lang="en-GB" smtClean="0"/>
              <a:t>18/01/2019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05923768"/>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0C723D-B3F0-4E58-A305-EFDCA731C744}"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439252656"/>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0C723D-B3F0-4E58-A305-EFDCA731C744}"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2775034913"/>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0C723D-B3F0-4E58-A305-EFDCA731C744}"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84140873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0C723D-B3F0-4E58-A305-EFDCA731C744}" type="datetimeFigureOut">
              <a:rPr lang="en-GB" smtClean="0"/>
              <a:t>18/01/2019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86284648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0C723D-B3F0-4E58-A305-EFDCA731C744}"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4168843784"/>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0C723D-B3F0-4E58-A305-EFDCA731C744}"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74434161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0C723D-B3F0-4E58-A305-EFDCA731C744}"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057131878"/>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10C723D-B3F0-4E58-A305-EFDCA731C744}" type="datetimeFigureOut">
              <a:rPr lang="en-GB" smtClean="0"/>
              <a:t>18/01/2019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76180554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10C723D-B3F0-4E58-A305-EFDCA731C744}" type="datetimeFigureOut">
              <a:rPr lang="en-GB" smtClean="0"/>
              <a:t>18/01/2019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927959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10C723D-B3F0-4E58-A305-EFDCA731C744}" type="datetimeFigureOut">
              <a:rPr lang="en-GB" smtClean="0"/>
              <a:t>18/01/2019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0646772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10C723D-B3F0-4E58-A305-EFDCA731C744}"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722898754"/>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10C723D-B3F0-4E58-A305-EFDCA731C744}"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051753664"/>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0C723D-B3F0-4E58-A305-EFDCA731C74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901616087"/>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10C723D-B3F0-4E58-A305-EFDCA731C744}" type="datetimeFigureOut">
              <a:rPr lang="en-GB" smtClean="0"/>
              <a:t>18/01/2019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84321080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10C723D-B3F0-4E58-A305-EFDCA731C744}" type="datetimeFigureOut">
              <a:rPr lang="en-GB" smtClean="0"/>
              <a:t>18/01/2019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5851073-D951-4E8A-8174-DC7B79FFC613}" type="slidenum">
              <a:rPr lang="en-GB" smtClean="0"/>
              <a:t>‹#›</a:t>
            </a:fld>
            <a:endParaRPr lang="en-GB"/>
          </a:p>
        </p:txBody>
      </p:sp>
    </p:spTree>
    <p:extLst>
      <p:ext uri="{BB962C8B-B14F-4D97-AF65-F5344CB8AC3E}">
        <p14:creationId xmlns:p14="http://schemas.microsoft.com/office/powerpoint/2010/main" val="3832775456"/>
      </p:ext>
    </p:extLst>
  </p:cSld>
  <p:clrMap bg1="dk1" tx1="lt1" bg2="dk2" tx2="lt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 id="2147483795" r:id="rId12"/>
    <p:sldLayoutId id="2147483796" r:id="rId13"/>
    <p:sldLayoutId id="2147483797" r:id="rId14"/>
    <p:sldLayoutId id="2147483798" r:id="rId15"/>
    <p:sldLayoutId id="2147483799" r:id="rId16"/>
    <p:sldLayoutId id="2147483800" r:id="rId17"/>
  </p:sldLayoutIdLst>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unenvironment.org/explore-topics/environment-under-review" TargetMode="External"/><Relationship Id="rId3" Type="http://schemas.openxmlformats.org/officeDocument/2006/relationships/hyperlink" Target="https://www.unenvironment.org/explore-topics/disasters-conflicts" TargetMode="External"/><Relationship Id="rId7" Type="http://schemas.openxmlformats.org/officeDocument/2006/relationships/hyperlink" Target="https://www.unenvironment.org/explore-topics/resource-efficiency" TargetMode="External"/><Relationship Id="rId2" Type="http://schemas.openxmlformats.org/officeDocument/2006/relationships/hyperlink" Target="https://www.unenvironment.org/explore-topics/climate-change" TargetMode="External"/><Relationship Id="rId1" Type="http://schemas.openxmlformats.org/officeDocument/2006/relationships/slideLayout" Target="../slideLayouts/slideLayout2.xml"/><Relationship Id="rId6" Type="http://schemas.openxmlformats.org/officeDocument/2006/relationships/hyperlink" Target="https://www.unenvironment.org/explore-topics/chemicals-waste" TargetMode="External"/><Relationship Id="rId5" Type="http://schemas.openxmlformats.org/officeDocument/2006/relationships/hyperlink" Target="https://www.unenvironment.org/explore-topics/environmental-governance" TargetMode="External"/><Relationship Id="rId4" Type="http://schemas.openxmlformats.org/officeDocument/2006/relationships/hyperlink" Target="https://www.unenvironment.org/explore-topics/ecosystem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unenvironment.org/about-un-environment/civil-society-engagement/partnerships/scientific-and-technological-community" TargetMode="External"/><Relationship Id="rId3" Type="http://schemas.openxmlformats.org/officeDocument/2006/relationships/hyperlink" Target="https://www.unenvironment.org/about-un-environment/civil-society-engagement/partnerships/asia-pacific-regional-civil-society" TargetMode="External"/><Relationship Id="rId7" Type="http://schemas.openxmlformats.org/officeDocument/2006/relationships/hyperlink" Target="https://www.unenvironment.org/about-un-environment/civil-society-engagement/partnerships/principle-10" TargetMode="External"/><Relationship Id="rId2" Type="http://schemas.openxmlformats.org/officeDocument/2006/relationships/hyperlink" Target="https://www.unenvironment.org/about-un-environment/civil-society-engagement/partnerships/africa-network-animal-welfare-anaw" TargetMode="External"/><Relationship Id="rId1" Type="http://schemas.openxmlformats.org/officeDocument/2006/relationships/slideLayout" Target="../slideLayouts/slideLayout2.xml"/><Relationship Id="rId6" Type="http://schemas.openxmlformats.org/officeDocument/2006/relationships/hyperlink" Target="https://www.unenvironment.org/about-un-environment/civil-society-engagement/partnerships/indigenous-issues" TargetMode="External"/><Relationship Id="rId5" Type="http://schemas.openxmlformats.org/officeDocument/2006/relationships/hyperlink" Target="https://www.unenvironment.org/about-un-environment/civil-society-engagement/partnerships/german-foundations" TargetMode="External"/><Relationship Id="rId4" Type="http://schemas.openxmlformats.org/officeDocument/2006/relationships/hyperlink" Target="https://www.unenvironment.org/about-un-environment/civil-society-engagement/partnerships/business-and-industr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12">
            <a:extLst>
              <a:ext uri="{FF2B5EF4-FFF2-40B4-BE49-F238E27FC236}">
                <a16:creationId xmlns:a16="http://schemas.microsoft.com/office/drawing/2014/main" id="{B6F903EC-3A73-4035-9A8D-5DC7F07B8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4E1AC-FBE1-4B48-85C5-25846B72FDC6}"/>
              </a:ext>
            </a:extLst>
          </p:cNvPr>
          <p:cNvSpPr>
            <a:spLocks noGrp="1"/>
          </p:cNvSpPr>
          <p:nvPr>
            <p:ph type="ctrTitle"/>
          </p:nvPr>
        </p:nvSpPr>
        <p:spPr>
          <a:xfrm>
            <a:off x="1022888" y="4676012"/>
            <a:ext cx="10146224" cy="844255"/>
          </a:xfrm>
        </p:spPr>
        <p:txBody>
          <a:bodyPr>
            <a:normAutofit/>
          </a:bodyPr>
          <a:lstStyle/>
          <a:p>
            <a:endParaRPr lang="en-GB" sz="4400">
              <a:latin typeface="+mn-lt"/>
              <a:ea typeface="+mn-ea"/>
              <a:cs typeface="+mn-cs"/>
            </a:endParaRPr>
          </a:p>
        </p:txBody>
      </p:sp>
      <p:sp>
        <p:nvSpPr>
          <p:cNvPr id="3" name="Subtitle 2">
            <a:extLst>
              <a:ext uri="{FF2B5EF4-FFF2-40B4-BE49-F238E27FC236}">
                <a16:creationId xmlns:a16="http://schemas.microsoft.com/office/drawing/2014/main" id="{CD5E410B-0A9E-4B4E-811B-C6FAE99634EC}"/>
              </a:ext>
            </a:extLst>
          </p:cNvPr>
          <p:cNvSpPr>
            <a:spLocks noGrp="1"/>
          </p:cNvSpPr>
          <p:nvPr>
            <p:ph type="subTitle" idx="1"/>
          </p:nvPr>
        </p:nvSpPr>
        <p:spPr>
          <a:xfrm>
            <a:off x="1022888" y="5520267"/>
            <a:ext cx="10146224" cy="694266"/>
          </a:xfrm>
        </p:spPr>
        <p:txBody>
          <a:bodyPr>
            <a:normAutofit/>
          </a:bodyPr>
          <a:lstStyle/>
          <a:p>
            <a:r>
              <a:rPr lang="en-GB" sz="1800" dirty="0"/>
              <a:t>This is a United Nations Agency which helps developing countries implement environmental practices and policies</a:t>
            </a:r>
          </a:p>
        </p:txBody>
      </p:sp>
      <p:sp>
        <p:nvSpPr>
          <p:cNvPr id="35" name="Rounded Rectangle 6">
            <a:extLst>
              <a:ext uri="{FF2B5EF4-FFF2-40B4-BE49-F238E27FC236}">
                <a16:creationId xmlns:a16="http://schemas.microsoft.com/office/drawing/2014/main" id="{A0337EB5-4225-437C-BEB8-193DA8945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2888" y="712832"/>
            <a:ext cx="8402466"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9057B60-B253-4408-A005-A0889371049C}"/>
              </a:ext>
            </a:extLst>
          </p:cNvPr>
          <p:cNvPicPr>
            <a:picLocks noChangeAspect="1"/>
          </p:cNvPicPr>
          <p:nvPr/>
        </p:nvPicPr>
        <p:blipFill>
          <a:blip r:embed="rId2"/>
          <a:stretch>
            <a:fillRect/>
          </a:stretch>
        </p:blipFill>
        <p:spPr>
          <a:xfrm>
            <a:off x="2766646" y="867904"/>
            <a:ext cx="6174078" cy="3164641"/>
          </a:xfrm>
          <a:prstGeom prst="rect">
            <a:avLst/>
          </a:prstGeom>
        </p:spPr>
      </p:pic>
    </p:spTree>
    <p:extLst>
      <p:ext uri="{BB962C8B-B14F-4D97-AF65-F5344CB8AC3E}">
        <p14:creationId xmlns:p14="http://schemas.microsoft.com/office/powerpoint/2010/main" val="2089960633"/>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18E70-7263-4FB5-ACE7-FB87D2E2DEE5}"/>
              </a:ext>
            </a:extLst>
          </p:cNvPr>
          <p:cNvSpPr>
            <a:spLocks noGrp="1"/>
          </p:cNvSpPr>
          <p:nvPr>
            <p:ph type="title"/>
          </p:nvPr>
        </p:nvSpPr>
        <p:spPr/>
        <p:txBody>
          <a:bodyPr/>
          <a:lstStyle/>
          <a:p>
            <a:pPr algn="ctr"/>
            <a:r>
              <a:rPr lang="en-GB" dirty="0"/>
              <a:t>Founded</a:t>
            </a:r>
          </a:p>
        </p:txBody>
      </p:sp>
      <p:sp>
        <p:nvSpPr>
          <p:cNvPr id="3" name="Content Placeholder 2">
            <a:extLst>
              <a:ext uri="{FF2B5EF4-FFF2-40B4-BE49-F238E27FC236}">
                <a16:creationId xmlns:a16="http://schemas.microsoft.com/office/drawing/2014/main" id="{5027DB4F-46E8-43D8-A236-4C4AD2FA2E85}"/>
              </a:ext>
            </a:extLst>
          </p:cNvPr>
          <p:cNvSpPr>
            <a:spLocks noGrp="1"/>
          </p:cNvSpPr>
          <p:nvPr>
            <p:ph idx="1"/>
          </p:nvPr>
        </p:nvSpPr>
        <p:spPr/>
        <p:txBody>
          <a:bodyPr/>
          <a:lstStyle/>
          <a:p>
            <a:r>
              <a:rPr lang="en-GB" dirty="0">
                <a:latin typeface="Times New Roman" panose="02020603050405020304" pitchFamily="18" charset="0"/>
                <a:ea typeface="Calibri" panose="020F0502020204030204" pitchFamily="34" charset="0"/>
              </a:rPr>
              <a:t>Established and headquartered in Nairobi, Kenya in 1972. The United Nations Environment Programme (UN Environment) was initially set  up as part of the governing council (now the United Nations Environmental Assembly) which is the highest decision making body on the environment.</a:t>
            </a:r>
          </a:p>
          <a:p>
            <a:r>
              <a:rPr lang="en-GB" dirty="0">
                <a:latin typeface="Times New Roman" panose="02020603050405020304" pitchFamily="18" charset="0"/>
                <a:ea typeface="Calibri" panose="020F0502020204030204" pitchFamily="34" charset="0"/>
              </a:rPr>
              <a:t>The UN Environment is run by a senior management team that is overseen by an acting executive director who in turn reports to the </a:t>
            </a:r>
            <a:r>
              <a:rPr lang="en-GB">
                <a:latin typeface="Times New Roman" panose="02020603050405020304" pitchFamily="18" charset="0"/>
                <a:ea typeface="Calibri" panose="020F0502020204030204" pitchFamily="34" charset="0"/>
              </a:rPr>
              <a:t>governing bodies </a:t>
            </a:r>
            <a:r>
              <a:rPr lang="en-GB" dirty="0">
                <a:latin typeface="Times New Roman" panose="02020603050405020304" pitchFamily="18" charset="0"/>
                <a:ea typeface="Calibri" panose="020F0502020204030204" pitchFamily="34" charset="0"/>
              </a:rPr>
              <a:t>committee of permanent representatives.</a:t>
            </a:r>
            <a:endParaRPr lang="en-GB" dirty="0"/>
          </a:p>
        </p:txBody>
      </p:sp>
    </p:spTree>
    <p:extLst>
      <p:ext uri="{BB962C8B-B14F-4D97-AF65-F5344CB8AC3E}">
        <p14:creationId xmlns:p14="http://schemas.microsoft.com/office/powerpoint/2010/main" val="234041559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A1BB0-E02F-4968-B3F8-30D4E9989D18}"/>
              </a:ext>
            </a:extLst>
          </p:cNvPr>
          <p:cNvSpPr>
            <a:spLocks noGrp="1"/>
          </p:cNvSpPr>
          <p:nvPr>
            <p:ph type="title"/>
          </p:nvPr>
        </p:nvSpPr>
        <p:spPr/>
        <p:txBody>
          <a:bodyPr/>
          <a:lstStyle/>
          <a:p>
            <a:pPr algn="ctr"/>
            <a:r>
              <a:rPr lang="en-GB" dirty="0"/>
              <a:t>Members</a:t>
            </a:r>
          </a:p>
        </p:txBody>
      </p:sp>
      <p:sp>
        <p:nvSpPr>
          <p:cNvPr id="3" name="Content Placeholder 2">
            <a:extLst>
              <a:ext uri="{FF2B5EF4-FFF2-40B4-BE49-F238E27FC236}">
                <a16:creationId xmlns:a16="http://schemas.microsoft.com/office/drawing/2014/main" id="{6D421BE3-E604-418A-BF6D-3504C5F9FF96}"/>
              </a:ext>
            </a:extLst>
          </p:cNvPr>
          <p:cNvSpPr>
            <a:spLocks noGrp="1"/>
          </p:cNvSpPr>
          <p:nvPr>
            <p:ph idx="1"/>
          </p:nvPr>
        </p:nvSpPr>
        <p:spPr/>
        <p:txBody>
          <a:bodyPr/>
          <a:lstStyle/>
          <a:p>
            <a:r>
              <a:rPr lang="en-GB" dirty="0"/>
              <a:t>The United Nations environmental Programme has 71 contributing member states which contribute $66.94 million per year (fig.1) which is crucial for the continued programmes of work to be carried out. whilst the annual budget approved by the UN Environment Assembly for the implementation of the Programme of Work is USD 135.5 million.</a:t>
            </a:r>
          </a:p>
          <a:p>
            <a:r>
              <a:rPr lang="en-GB" dirty="0"/>
              <a:t> The Environment Fund provides the necessary finances essential to the delivery of UN Environment’s programmes of work globally.</a:t>
            </a:r>
          </a:p>
          <a:p>
            <a:endParaRPr lang="en-GB" dirty="0"/>
          </a:p>
        </p:txBody>
      </p:sp>
    </p:spTree>
    <p:extLst>
      <p:ext uri="{BB962C8B-B14F-4D97-AF65-F5344CB8AC3E}">
        <p14:creationId xmlns:p14="http://schemas.microsoft.com/office/powerpoint/2010/main" val="242389141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6374A-670C-4772-AC83-F64964CB193B}"/>
              </a:ext>
            </a:extLst>
          </p:cNvPr>
          <p:cNvSpPr>
            <a:spLocks noGrp="1"/>
          </p:cNvSpPr>
          <p:nvPr>
            <p:ph type="title"/>
          </p:nvPr>
        </p:nvSpPr>
        <p:spPr>
          <a:xfrm>
            <a:off x="838200" y="365125"/>
            <a:ext cx="10515600" cy="920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DA7B4DCB-8489-441A-BBBF-6A2FA123B3E2}"/>
              </a:ext>
            </a:extLst>
          </p:cNvPr>
          <p:cNvSpPr>
            <a:spLocks noGrp="1"/>
          </p:cNvSpPr>
          <p:nvPr>
            <p:ph idx="1"/>
          </p:nvPr>
        </p:nvSpPr>
        <p:spPr>
          <a:xfrm>
            <a:off x="838200" y="2247900"/>
            <a:ext cx="10515600" cy="3852504"/>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(fig. 1)</a:t>
            </a:r>
          </a:p>
        </p:txBody>
      </p:sp>
      <p:sp>
        <p:nvSpPr>
          <p:cNvPr id="4" name="Rectangle 2">
            <a:extLst>
              <a:ext uri="{FF2B5EF4-FFF2-40B4-BE49-F238E27FC236}">
                <a16:creationId xmlns:a16="http://schemas.microsoft.com/office/drawing/2014/main" id="{4820A9EB-AA79-4451-B728-5EC1B9DA24A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2" descr="https://wedocs.unep.org/bitstream/handle/20.500.11822/27172/EF201811.png?sequence=1&amp;isAllowed=y">
            <a:extLst>
              <a:ext uri="{FF2B5EF4-FFF2-40B4-BE49-F238E27FC236}">
                <a16:creationId xmlns:a16="http://schemas.microsoft.com/office/drawing/2014/main" id="{B3BC7ECC-2236-4576-914C-61DF148529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7344" y="457200"/>
            <a:ext cx="5037311" cy="498854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558D3D0F-C428-4AC9-B228-974484FDFD3D}"/>
              </a:ext>
            </a:extLst>
          </p:cNvPr>
          <p:cNvSpPr>
            <a:spLocks noChangeArrowheads="1"/>
          </p:cNvSpPr>
          <p:nvPr/>
        </p:nvSpPr>
        <p:spPr bwMode="auto">
          <a:xfrm>
            <a:off x="0" y="46101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60929872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B38D9-98C1-4F82-A89A-1B68A6AB553C}"/>
              </a:ext>
            </a:extLst>
          </p:cNvPr>
          <p:cNvSpPr>
            <a:spLocks noGrp="1"/>
          </p:cNvSpPr>
          <p:nvPr>
            <p:ph type="title"/>
          </p:nvPr>
        </p:nvSpPr>
        <p:spPr>
          <a:xfrm>
            <a:off x="2895600" y="232475"/>
            <a:ext cx="8610600" cy="1824926"/>
          </a:xfrm>
        </p:spPr>
        <p:txBody>
          <a:bodyPr>
            <a:normAutofit/>
          </a:bodyPr>
          <a:lstStyle/>
          <a:p>
            <a:pPr algn="ctr"/>
            <a:r>
              <a:rPr lang="en-GB" dirty="0"/>
              <a:t> The Key elements of the United Nations Environment Programme</a:t>
            </a:r>
          </a:p>
        </p:txBody>
      </p:sp>
      <p:sp>
        <p:nvSpPr>
          <p:cNvPr id="3" name="Content Placeholder 2">
            <a:extLst>
              <a:ext uri="{FF2B5EF4-FFF2-40B4-BE49-F238E27FC236}">
                <a16:creationId xmlns:a16="http://schemas.microsoft.com/office/drawing/2014/main" id="{DC6C0216-5BE8-4685-A379-EC066B5E5D23}"/>
              </a:ext>
            </a:extLst>
          </p:cNvPr>
          <p:cNvSpPr>
            <a:spLocks noGrp="1"/>
          </p:cNvSpPr>
          <p:nvPr>
            <p:ph idx="1"/>
          </p:nvPr>
        </p:nvSpPr>
        <p:spPr/>
        <p:txBody>
          <a:bodyPr>
            <a:normAutofit/>
          </a:bodyPr>
          <a:lstStyle/>
          <a:p>
            <a:r>
              <a:rPr lang="en-GB" dirty="0"/>
              <a:t> Identification of new, emerging environmental issues; </a:t>
            </a:r>
          </a:p>
          <a:p>
            <a:r>
              <a:rPr lang="en-GB" dirty="0"/>
              <a:t> Innovation for addressing environmental challenges; </a:t>
            </a:r>
          </a:p>
          <a:p>
            <a:r>
              <a:rPr lang="en-GB" dirty="0"/>
              <a:t> Advocacy and awareness raising;</a:t>
            </a:r>
          </a:p>
          <a:p>
            <a:r>
              <a:rPr lang="en-GB" dirty="0"/>
              <a:t> Essential capability to provide capacity building services;</a:t>
            </a:r>
          </a:p>
          <a:p>
            <a:r>
              <a:rPr lang="en-GB" dirty="0"/>
              <a:t> Results based planning and management; </a:t>
            </a:r>
          </a:p>
          <a:p>
            <a:r>
              <a:rPr lang="en-GB" dirty="0"/>
              <a:t> Robust oversight (evaluation, internal and external audits, accountability and transparency). </a:t>
            </a:r>
          </a:p>
        </p:txBody>
      </p:sp>
    </p:spTree>
    <p:extLst>
      <p:ext uri="{BB962C8B-B14F-4D97-AF65-F5344CB8AC3E}">
        <p14:creationId xmlns:p14="http://schemas.microsoft.com/office/powerpoint/2010/main" val="276898634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0302-1105-4077-87BE-8F695B06BC1E}"/>
              </a:ext>
            </a:extLst>
          </p:cNvPr>
          <p:cNvSpPr>
            <a:spLocks noGrp="1"/>
          </p:cNvSpPr>
          <p:nvPr>
            <p:ph type="title"/>
          </p:nvPr>
        </p:nvSpPr>
        <p:spPr/>
        <p:txBody>
          <a:bodyPr/>
          <a:lstStyle/>
          <a:p>
            <a:pPr algn="ctr"/>
            <a:r>
              <a:rPr lang="en-GB" dirty="0"/>
              <a:t>Responsibilities and Aims</a:t>
            </a:r>
          </a:p>
        </p:txBody>
      </p:sp>
      <p:sp>
        <p:nvSpPr>
          <p:cNvPr id="3" name="Content Placeholder 2">
            <a:extLst>
              <a:ext uri="{FF2B5EF4-FFF2-40B4-BE49-F238E27FC236}">
                <a16:creationId xmlns:a16="http://schemas.microsoft.com/office/drawing/2014/main" id="{0A6B9C12-CC0A-46FD-ADED-934FB5831415}"/>
              </a:ext>
            </a:extLst>
          </p:cNvPr>
          <p:cNvSpPr>
            <a:spLocks noGrp="1"/>
          </p:cNvSpPr>
          <p:nvPr>
            <p:ph idx="1"/>
          </p:nvPr>
        </p:nvSpPr>
        <p:spPr/>
        <p:txBody>
          <a:bodyPr/>
          <a:lstStyle/>
          <a:p>
            <a:r>
              <a:rPr lang="en-GB" dirty="0"/>
              <a:t>The UN Environment is responsible for the setting out of the environmental agenda, it is a leading authority in the environmental field. It also promotes and implements sustainable developments in the United Nations. </a:t>
            </a:r>
          </a:p>
          <a:p>
            <a:r>
              <a:rPr lang="en-GB" dirty="0"/>
              <a:t>Their aim is to help and educate various nations and people by showing them that caring for the environment will lead to an improved quality of life without damaging the environment for future generations. work is split into different areas</a:t>
            </a:r>
          </a:p>
          <a:p>
            <a:endParaRPr lang="en-GB" dirty="0"/>
          </a:p>
          <a:p>
            <a:pPr marL="0" indent="0">
              <a:buNone/>
            </a:pPr>
            <a:endParaRPr lang="en-GB" dirty="0"/>
          </a:p>
        </p:txBody>
      </p:sp>
    </p:spTree>
    <p:extLst>
      <p:ext uri="{BB962C8B-B14F-4D97-AF65-F5344CB8AC3E}">
        <p14:creationId xmlns:p14="http://schemas.microsoft.com/office/powerpoint/2010/main" val="16090641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32B5-92C9-4BEA-AAA1-97F0CDD367A8}"/>
              </a:ext>
            </a:extLst>
          </p:cNvPr>
          <p:cNvSpPr>
            <a:spLocks noGrp="1"/>
          </p:cNvSpPr>
          <p:nvPr>
            <p:ph type="title"/>
          </p:nvPr>
        </p:nvSpPr>
        <p:spPr/>
        <p:txBody>
          <a:bodyPr/>
          <a:lstStyle/>
          <a:p>
            <a:pPr algn="ctr"/>
            <a:r>
              <a:rPr lang="en-GB" dirty="0"/>
              <a:t>Environmental work areas</a:t>
            </a:r>
          </a:p>
        </p:txBody>
      </p:sp>
      <p:sp>
        <p:nvSpPr>
          <p:cNvPr id="3" name="Content Placeholder 2">
            <a:extLst>
              <a:ext uri="{FF2B5EF4-FFF2-40B4-BE49-F238E27FC236}">
                <a16:creationId xmlns:a16="http://schemas.microsoft.com/office/drawing/2014/main" id="{1A53EB8E-3FAE-4AEB-8A06-549438B4A0EF}"/>
              </a:ext>
            </a:extLst>
          </p:cNvPr>
          <p:cNvSpPr>
            <a:spLocks noGrp="1"/>
          </p:cNvSpPr>
          <p:nvPr>
            <p:ph idx="1"/>
          </p:nvPr>
        </p:nvSpPr>
        <p:spPr/>
        <p:txBody>
          <a:bodyPr/>
          <a:lstStyle/>
          <a:p>
            <a:r>
              <a:rPr lang="en-GB" dirty="0"/>
              <a:t> </a:t>
            </a:r>
            <a:r>
              <a:rPr lang="en-GB" dirty="0">
                <a:hlinkClick r:id="rId2">
                  <a:extLst>
                    <a:ext uri="{A12FA001-AC4F-418D-AE19-62706E023703}">
                      <ahyp:hlinkClr xmlns:ahyp="http://schemas.microsoft.com/office/drawing/2018/hyperlinkcolor" val="tx"/>
                    </a:ext>
                  </a:extLst>
                </a:hlinkClick>
              </a:rPr>
              <a:t>climate change</a:t>
            </a:r>
            <a:r>
              <a:rPr lang="en-GB" dirty="0"/>
              <a:t>.</a:t>
            </a:r>
          </a:p>
          <a:p>
            <a:r>
              <a:rPr lang="en-GB" dirty="0"/>
              <a:t> </a:t>
            </a:r>
            <a:r>
              <a:rPr lang="en-GB" dirty="0">
                <a:hlinkClick r:id="rId3">
                  <a:extLst>
                    <a:ext uri="{A12FA001-AC4F-418D-AE19-62706E023703}">
                      <ahyp:hlinkClr xmlns:ahyp="http://schemas.microsoft.com/office/drawing/2018/hyperlinkcolor" val="tx"/>
                    </a:ext>
                  </a:extLst>
                </a:hlinkClick>
              </a:rPr>
              <a:t>disasters and conflicts</a:t>
            </a:r>
            <a:r>
              <a:rPr lang="en-GB" dirty="0"/>
              <a:t>.</a:t>
            </a:r>
          </a:p>
          <a:p>
            <a:r>
              <a:rPr lang="en-GB" dirty="0"/>
              <a:t> </a:t>
            </a:r>
            <a:r>
              <a:rPr lang="en-GB" dirty="0">
                <a:hlinkClick r:id="rId4">
                  <a:extLst>
                    <a:ext uri="{A12FA001-AC4F-418D-AE19-62706E023703}">
                      <ahyp:hlinkClr xmlns:ahyp="http://schemas.microsoft.com/office/drawing/2018/hyperlinkcolor" val="tx"/>
                    </a:ext>
                  </a:extLst>
                </a:hlinkClick>
              </a:rPr>
              <a:t>ecosystem management</a:t>
            </a:r>
            <a:r>
              <a:rPr lang="en-GB" dirty="0"/>
              <a:t>.</a:t>
            </a:r>
          </a:p>
          <a:p>
            <a:r>
              <a:rPr lang="en-GB" dirty="0"/>
              <a:t> </a:t>
            </a:r>
            <a:r>
              <a:rPr lang="en-GB" dirty="0">
                <a:hlinkClick r:id="rId5">
                  <a:extLst>
                    <a:ext uri="{A12FA001-AC4F-418D-AE19-62706E023703}">
                      <ahyp:hlinkClr xmlns:ahyp="http://schemas.microsoft.com/office/drawing/2018/hyperlinkcolor" val="tx"/>
                    </a:ext>
                  </a:extLst>
                </a:hlinkClick>
              </a:rPr>
              <a:t>environmental governance</a:t>
            </a:r>
            <a:r>
              <a:rPr lang="en-GB" dirty="0"/>
              <a:t>.</a:t>
            </a:r>
          </a:p>
          <a:p>
            <a:r>
              <a:rPr lang="en-GB" dirty="0"/>
              <a:t> </a:t>
            </a:r>
            <a:r>
              <a:rPr lang="en-GB" dirty="0">
                <a:hlinkClick r:id="rId6">
                  <a:extLst>
                    <a:ext uri="{A12FA001-AC4F-418D-AE19-62706E023703}">
                      <ahyp:hlinkClr xmlns:ahyp="http://schemas.microsoft.com/office/drawing/2018/hyperlinkcolor" val="tx"/>
                    </a:ext>
                  </a:extLst>
                </a:hlinkClick>
              </a:rPr>
              <a:t>chemicals and waste</a:t>
            </a:r>
            <a:r>
              <a:rPr lang="en-GB" dirty="0"/>
              <a:t>.</a:t>
            </a:r>
          </a:p>
          <a:p>
            <a:r>
              <a:rPr lang="en-GB" dirty="0"/>
              <a:t> </a:t>
            </a:r>
            <a:r>
              <a:rPr lang="en-GB" dirty="0">
                <a:hlinkClick r:id="rId7">
                  <a:extLst>
                    <a:ext uri="{A12FA001-AC4F-418D-AE19-62706E023703}">
                      <ahyp:hlinkClr xmlns:ahyp="http://schemas.microsoft.com/office/drawing/2018/hyperlinkcolor" val="tx"/>
                    </a:ext>
                  </a:extLst>
                </a:hlinkClick>
              </a:rPr>
              <a:t>resource efficiency</a:t>
            </a:r>
            <a:r>
              <a:rPr lang="en-GB" dirty="0"/>
              <a:t>. </a:t>
            </a:r>
          </a:p>
          <a:p>
            <a:r>
              <a:rPr lang="en-GB" dirty="0"/>
              <a:t> </a:t>
            </a:r>
            <a:r>
              <a:rPr lang="en-GB" dirty="0">
                <a:hlinkClick r:id="rId8">
                  <a:extLst>
                    <a:ext uri="{A12FA001-AC4F-418D-AE19-62706E023703}">
                      <ahyp:hlinkClr xmlns:ahyp="http://schemas.microsoft.com/office/drawing/2018/hyperlinkcolor" val="tx"/>
                    </a:ext>
                  </a:extLst>
                </a:hlinkClick>
              </a:rPr>
              <a:t>environment under review</a:t>
            </a:r>
            <a:r>
              <a:rPr lang="en-GB" dirty="0"/>
              <a:t>. </a:t>
            </a:r>
          </a:p>
        </p:txBody>
      </p:sp>
    </p:spTree>
    <p:extLst>
      <p:ext uri="{BB962C8B-B14F-4D97-AF65-F5344CB8AC3E}">
        <p14:creationId xmlns:p14="http://schemas.microsoft.com/office/powerpoint/2010/main" val="211602214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3BA51-8357-4C2A-8234-394C1B11A7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EFD53C-3C5B-43E2-BF6D-E71FBA7B7138}"/>
              </a:ext>
            </a:extLst>
          </p:cNvPr>
          <p:cNvSpPr>
            <a:spLocks noGrp="1"/>
          </p:cNvSpPr>
          <p:nvPr>
            <p:ph idx="1"/>
          </p:nvPr>
        </p:nvSpPr>
        <p:spPr/>
        <p:txBody>
          <a:bodyPr/>
          <a:lstStyle/>
          <a:p>
            <a:r>
              <a:rPr lang="en-GB" dirty="0"/>
              <a:t>These areas are monitored through the various divisions and out-posted offices within the (UN Environment). The findings are then reported back to the executive director.</a:t>
            </a:r>
          </a:p>
          <a:p>
            <a:endParaRPr lang="en-GB" dirty="0"/>
          </a:p>
        </p:txBody>
      </p:sp>
    </p:spTree>
    <p:extLst>
      <p:ext uri="{BB962C8B-B14F-4D97-AF65-F5344CB8AC3E}">
        <p14:creationId xmlns:p14="http://schemas.microsoft.com/office/powerpoint/2010/main" val="169679779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549D5-871D-46AC-A26F-181F8D19BD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529C12-BAA6-4236-B58B-75B33F0BB126}"/>
              </a:ext>
            </a:extLst>
          </p:cNvPr>
          <p:cNvSpPr>
            <a:spLocks noGrp="1"/>
          </p:cNvSpPr>
          <p:nvPr>
            <p:ph idx="1"/>
          </p:nvPr>
        </p:nvSpPr>
        <p:spPr/>
        <p:txBody>
          <a:bodyPr/>
          <a:lstStyle/>
          <a:p>
            <a:r>
              <a:rPr lang="en-GB" dirty="0"/>
              <a:t>Since 1972 the (UN Environment) framework has been working with a minimum set of safeguards for itself and its partners, in turn these safeguards help to anticipate and manage issues both social and economic in a natural manner</a:t>
            </a:r>
          </a:p>
        </p:txBody>
      </p:sp>
    </p:spTree>
    <p:extLst>
      <p:ext uri="{BB962C8B-B14F-4D97-AF65-F5344CB8AC3E}">
        <p14:creationId xmlns:p14="http://schemas.microsoft.com/office/powerpoint/2010/main" val="250362249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9ED5-6D0B-4587-BE46-1AFA52557E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7D1952-A080-43BA-9A76-4E841BFFB157}"/>
              </a:ext>
            </a:extLst>
          </p:cNvPr>
          <p:cNvSpPr>
            <a:spLocks noGrp="1"/>
          </p:cNvSpPr>
          <p:nvPr>
            <p:ph idx="1"/>
          </p:nvPr>
        </p:nvSpPr>
        <p:spPr/>
        <p:txBody>
          <a:bodyPr/>
          <a:lstStyle/>
          <a:p>
            <a:r>
              <a:rPr lang="en-GB" dirty="0"/>
              <a:t>They have also led the way in identifying environmental issues that are emerging, made scientific discoveries that have had an impact on environmental challenges and responded to the needs of the planet and its people by working with various governments and stakeholders. </a:t>
            </a:r>
          </a:p>
        </p:txBody>
      </p:sp>
    </p:spTree>
    <p:extLst>
      <p:ext uri="{BB962C8B-B14F-4D97-AF65-F5344CB8AC3E}">
        <p14:creationId xmlns:p14="http://schemas.microsoft.com/office/powerpoint/2010/main" val="6341947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92D1B-C3C4-4838-947D-7B7D8C6B4E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A9B6C5-8B3C-436B-8AFD-5C204C46C8D5}"/>
              </a:ext>
            </a:extLst>
          </p:cNvPr>
          <p:cNvSpPr>
            <a:spLocks noGrp="1"/>
          </p:cNvSpPr>
          <p:nvPr>
            <p:ph idx="1"/>
          </p:nvPr>
        </p:nvSpPr>
        <p:spPr/>
        <p:txBody>
          <a:bodyPr>
            <a:normAutofit/>
          </a:bodyPr>
          <a:lstStyle/>
          <a:p>
            <a:r>
              <a:rPr lang="en-GB" dirty="0"/>
              <a:t>The UN Environment realises the importance of involving stakeholders and major civil groups as partners which means intergovernmental decisions gain more support as they are involved in the policy and decision - making process from the early stages, this ensures the transparency and inclusiveness of the intergovernmental decisions within the UN Environment Programme.</a:t>
            </a:r>
          </a:p>
          <a:p>
            <a:pPr marL="0" indent="0">
              <a:buNone/>
            </a:pPr>
            <a:r>
              <a:rPr lang="en-GB" dirty="0"/>
              <a:t> </a:t>
            </a:r>
          </a:p>
        </p:txBody>
      </p:sp>
    </p:spTree>
    <p:extLst>
      <p:ext uri="{BB962C8B-B14F-4D97-AF65-F5344CB8AC3E}">
        <p14:creationId xmlns:p14="http://schemas.microsoft.com/office/powerpoint/2010/main" val="6089099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A70AB-EB26-4C4A-AA82-09A2B374E3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F801FE-7A2A-4371-9718-5CBA0D9A085B}"/>
              </a:ext>
            </a:extLst>
          </p:cNvPr>
          <p:cNvSpPr>
            <a:spLocks noGrp="1"/>
          </p:cNvSpPr>
          <p:nvPr>
            <p:ph idx="1"/>
          </p:nvPr>
        </p:nvSpPr>
        <p:spPr>
          <a:xfrm>
            <a:off x="624840" y="1993265"/>
            <a:ext cx="10515600" cy="4351338"/>
          </a:xfrm>
        </p:spPr>
        <p:txBody>
          <a:bodyPr/>
          <a:lstStyle/>
          <a:p>
            <a:r>
              <a:rPr lang="en-GB" dirty="0"/>
              <a:t> Multilateral Environmental Agreements are the best way for the world governments to meet environmental commitments like protecting biodiversity, safely managing chemicals and waste, sustainably managing land, and mitigating and adapting to climate change.</a:t>
            </a:r>
          </a:p>
          <a:p>
            <a:endParaRPr lang="en-GB" dirty="0"/>
          </a:p>
          <a:p>
            <a:endParaRPr lang="en-GB" dirty="0"/>
          </a:p>
        </p:txBody>
      </p:sp>
    </p:spTree>
    <p:extLst>
      <p:ext uri="{BB962C8B-B14F-4D97-AF65-F5344CB8AC3E}">
        <p14:creationId xmlns:p14="http://schemas.microsoft.com/office/powerpoint/2010/main" val="417896476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79D30-B94F-47C8-8270-B0721D2E1512}"/>
              </a:ext>
            </a:extLst>
          </p:cNvPr>
          <p:cNvSpPr>
            <a:spLocks noGrp="1"/>
          </p:cNvSpPr>
          <p:nvPr>
            <p:ph type="title"/>
          </p:nvPr>
        </p:nvSpPr>
        <p:spPr/>
        <p:txBody>
          <a:bodyPr/>
          <a:lstStyle/>
          <a:p>
            <a:pPr algn="ctr"/>
            <a:r>
              <a:rPr lang="en-GB" dirty="0"/>
              <a:t>Partner Organizations</a:t>
            </a:r>
          </a:p>
        </p:txBody>
      </p:sp>
      <p:sp>
        <p:nvSpPr>
          <p:cNvPr id="3" name="Content Placeholder 2">
            <a:extLst>
              <a:ext uri="{FF2B5EF4-FFF2-40B4-BE49-F238E27FC236}">
                <a16:creationId xmlns:a16="http://schemas.microsoft.com/office/drawing/2014/main" id="{20ED45F2-8C77-4D23-B7D8-8EE9B6121690}"/>
              </a:ext>
            </a:extLst>
          </p:cNvPr>
          <p:cNvSpPr>
            <a:spLocks noGrp="1"/>
          </p:cNvSpPr>
          <p:nvPr>
            <p:ph idx="1"/>
          </p:nvPr>
        </p:nvSpPr>
        <p:spPr/>
        <p:txBody>
          <a:bodyPr>
            <a:normAutofit/>
          </a:bodyPr>
          <a:lstStyle/>
          <a:p>
            <a:pPr marL="0" indent="0">
              <a:buNone/>
            </a:pPr>
            <a:endParaRPr lang="en-GB" dirty="0"/>
          </a:p>
          <a:p>
            <a:pPr lvl="0"/>
            <a:r>
              <a:rPr lang="en-GB" dirty="0">
                <a:hlinkClick r:id="rId2">
                  <a:extLst>
                    <a:ext uri="{A12FA001-AC4F-418D-AE19-62706E023703}">
                      <ahyp:hlinkClr xmlns:ahyp="http://schemas.microsoft.com/office/drawing/2018/hyperlinkcolor" val="tx"/>
                    </a:ext>
                  </a:extLst>
                </a:hlinkClick>
              </a:rPr>
              <a:t>Africa Network for Animal Welfare (ANAW)</a:t>
            </a:r>
            <a:endParaRPr lang="en-GB" dirty="0"/>
          </a:p>
          <a:p>
            <a:pPr lvl="0"/>
            <a:r>
              <a:rPr lang="en-GB" dirty="0">
                <a:hlinkClick r:id="rId3">
                  <a:extLst>
                    <a:ext uri="{A12FA001-AC4F-418D-AE19-62706E023703}">
                      <ahyp:hlinkClr xmlns:ahyp="http://schemas.microsoft.com/office/drawing/2018/hyperlinkcolor" val="tx"/>
                    </a:ext>
                  </a:extLst>
                </a:hlinkClick>
              </a:rPr>
              <a:t>Asia Pacific Regional Civil Society Organizations’ Engagement Mechanism (APRCEM)</a:t>
            </a:r>
            <a:endParaRPr lang="en-GB" dirty="0"/>
          </a:p>
          <a:p>
            <a:pPr lvl="0"/>
            <a:r>
              <a:rPr lang="en-GB" dirty="0">
                <a:hlinkClick r:id="rId4">
                  <a:extLst>
                    <a:ext uri="{A12FA001-AC4F-418D-AE19-62706E023703}">
                      <ahyp:hlinkClr xmlns:ahyp="http://schemas.microsoft.com/office/drawing/2018/hyperlinkcolor" val="tx"/>
                    </a:ext>
                  </a:extLst>
                </a:hlinkClick>
              </a:rPr>
              <a:t>Business and Industry</a:t>
            </a:r>
            <a:endParaRPr lang="en-GB" dirty="0"/>
          </a:p>
          <a:p>
            <a:pPr lvl="0"/>
            <a:r>
              <a:rPr lang="en-GB" dirty="0">
                <a:hlinkClick r:id="rId5">
                  <a:extLst>
                    <a:ext uri="{A12FA001-AC4F-418D-AE19-62706E023703}">
                      <ahyp:hlinkClr xmlns:ahyp="http://schemas.microsoft.com/office/drawing/2018/hyperlinkcolor" val="tx"/>
                    </a:ext>
                  </a:extLst>
                </a:hlinkClick>
              </a:rPr>
              <a:t>German Foundations</a:t>
            </a:r>
            <a:endParaRPr lang="en-GB" dirty="0"/>
          </a:p>
          <a:p>
            <a:pPr lvl="0"/>
            <a:r>
              <a:rPr lang="en-GB" dirty="0">
                <a:hlinkClick r:id="rId6">
                  <a:extLst>
                    <a:ext uri="{A12FA001-AC4F-418D-AE19-62706E023703}">
                      <ahyp:hlinkClr xmlns:ahyp="http://schemas.microsoft.com/office/drawing/2018/hyperlinkcolor" val="tx"/>
                    </a:ext>
                  </a:extLst>
                </a:hlinkClick>
              </a:rPr>
              <a:t>Indigenous Issues</a:t>
            </a:r>
            <a:endParaRPr lang="en-GB" dirty="0"/>
          </a:p>
          <a:p>
            <a:pPr lvl="0"/>
            <a:r>
              <a:rPr lang="en-GB" dirty="0">
                <a:hlinkClick r:id="rId7">
                  <a:extLst>
                    <a:ext uri="{A12FA001-AC4F-418D-AE19-62706E023703}">
                      <ahyp:hlinkClr xmlns:ahyp="http://schemas.microsoft.com/office/drawing/2018/hyperlinkcolor" val="tx"/>
                    </a:ext>
                  </a:extLst>
                </a:hlinkClick>
              </a:rPr>
              <a:t>Principle 10</a:t>
            </a:r>
            <a:endParaRPr lang="en-GB" dirty="0"/>
          </a:p>
          <a:p>
            <a:pPr lvl="0"/>
            <a:r>
              <a:rPr lang="en-GB" dirty="0">
                <a:hlinkClick r:id="rId8">
                  <a:extLst>
                    <a:ext uri="{A12FA001-AC4F-418D-AE19-62706E023703}">
                      <ahyp:hlinkClr xmlns:ahyp="http://schemas.microsoft.com/office/drawing/2018/hyperlinkcolor" val="tx"/>
                    </a:ext>
                  </a:extLst>
                </a:hlinkClick>
              </a:rPr>
              <a:t>The Scientific and Technological Community</a:t>
            </a:r>
            <a:endParaRPr lang="en-GB" dirty="0"/>
          </a:p>
          <a:p>
            <a:endParaRPr lang="en-GB" dirty="0"/>
          </a:p>
        </p:txBody>
      </p:sp>
    </p:spTree>
    <p:extLst>
      <p:ext uri="{BB962C8B-B14F-4D97-AF65-F5344CB8AC3E}">
        <p14:creationId xmlns:p14="http://schemas.microsoft.com/office/powerpoint/2010/main" val="381648851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72DF-4E33-475E-B0E1-FA5BFFFAB2C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48788E9-FBEC-4E83-9F5B-579CE166DB49}"/>
              </a:ext>
            </a:extLst>
          </p:cNvPr>
          <p:cNvSpPr>
            <a:spLocks noGrp="1"/>
          </p:cNvSpPr>
          <p:nvPr>
            <p:ph idx="1"/>
          </p:nvPr>
        </p:nvSpPr>
        <p:spPr>
          <a:xfrm>
            <a:off x="533400" y="2182760"/>
            <a:ext cx="10515600" cy="4438861"/>
          </a:xfrm>
        </p:spPr>
        <p:txBody>
          <a:bodyPr>
            <a:normAutofit/>
          </a:bodyPr>
          <a:lstStyle/>
          <a:p>
            <a:r>
              <a:rPr lang="en-GB" dirty="0"/>
              <a:t>These organizations also have their relative non-government organizations of which there are 400 with consultative status.  These are monitored by the evaluation office of UN Environment to ensure that policies and strategies are adhered to, enabling the UN Environment to assess  the performance and possible outcomes of their interventions.</a:t>
            </a:r>
          </a:p>
          <a:p>
            <a:pPr marL="0" indent="0">
              <a:buNone/>
            </a:pPr>
            <a:endParaRPr lang="en-GB" dirty="0"/>
          </a:p>
        </p:txBody>
      </p:sp>
    </p:spTree>
    <p:extLst>
      <p:ext uri="{BB962C8B-B14F-4D97-AF65-F5344CB8AC3E}">
        <p14:creationId xmlns:p14="http://schemas.microsoft.com/office/powerpoint/2010/main" val="3956722778"/>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A4ACA-E209-4EB0-8BBD-38DC0C29EC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347939-7545-453F-8CD4-E291299D346A}"/>
              </a:ext>
            </a:extLst>
          </p:cNvPr>
          <p:cNvSpPr>
            <a:spLocks noGrp="1"/>
          </p:cNvSpPr>
          <p:nvPr>
            <p:ph idx="1"/>
          </p:nvPr>
        </p:nvSpPr>
        <p:spPr/>
        <p:txBody>
          <a:bodyPr/>
          <a:lstStyle/>
          <a:p>
            <a:r>
              <a:rPr lang="en-GB" dirty="0"/>
              <a:t>For these organizations to be totally on board it is essential that (UNEP) practice what they preach, and since 1 January 2008 they have been climate neutral and are promoting sustainability through their Geneva office, who are actively helping other UN Environment communities towards climate neutrality daily.</a:t>
            </a:r>
          </a:p>
          <a:p>
            <a:endParaRPr lang="en-GB" dirty="0"/>
          </a:p>
        </p:txBody>
      </p:sp>
    </p:spTree>
    <p:extLst>
      <p:ext uri="{BB962C8B-B14F-4D97-AF65-F5344CB8AC3E}">
        <p14:creationId xmlns:p14="http://schemas.microsoft.com/office/powerpoint/2010/main" val="36882529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8115-1505-48A8-8A00-777FD9DE1570}"/>
              </a:ext>
            </a:extLst>
          </p:cNvPr>
          <p:cNvSpPr>
            <a:spLocks noGrp="1"/>
          </p:cNvSpPr>
          <p:nvPr>
            <p:ph type="title"/>
          </p:nvPr>
        </p:nvSpPr>
        <p:spPr>
          <a:xfrm>
            <a:off x="802433" y="365125"/>
            <a:ext cx="10551367" cy="1325563"/>
          </a:xfrm>
        </p:spPr>
        <p:txBody>
          <a:bodyPr/>
          <a:lstStyle/>
          <a:p>
            <a:pPr algn="ctr"/>
            <a:r>
              <a:rPr lang="en-GB" dirty="0"/>
              <a:t>Education</a:t>
            </a:r>
          </a:p>
        </p:txBody>
      </p:sp>
      <p:sp>
        <p:nvSpPr>
          <p:cNvPr id="3" name="Content Placeholder 2">
            <a:extLst>
              <a:ext uri="{FF2B5EF4-FFF2-40B4-BE49-F238E27FC236}">
                <a16:creationId xmlns:a16="http://schemas.microsoft.com/office/drawing/2014/main" id="{93211AA7-6C32-4ABC-A1A4-B8EA61741BEB}"/>
              </a:ext>
            </a:extLst>
          </p:cNvPr>
          <p:cNvSpPr>
            <a:spLocks noGrp="1"/>
          </p:cNvSpPr>
          <p:nvPr>
            <p:ph idx="1"/>
          </p:nvPr>
        </p:nvSpPr>
        <p:spPr/>
        <p:txBody>
          <a:bodyPr/>
          <a:lstStyle/>
          <a:p>
            <a:endParaRPr lang="en-GB" dirty="0"/>
          </a:p>
          <a:p>
            <a:r>
              <a:rPr lang="en-GB" dirty="0"/>
              <a:t>Education and training play a big part in environmental and development issues and encompasses a large variety of risks whether human activity or natural phenomena</a:t>
            </a:r>
          </a:p>
          <a:p>
            <a:pPr marL="0" indent="0">
              <a:buNone/>
            </a:pPr>
            <a:endParaRPr lang="en-GB" dirty="0"/>
          </a:p>
          <a:p>
            <a:r>
              <a:rPr lang="en-GB" dirty="0"/>
              <a:t>They also carry out staff awareness initiatives and tutorials on sustainability, which helps with inter-agency environmental work globally.</a:t>
            </a:r>
          </a:p>
          <a:p>
            <a:endParaRPr lang="en-GB" dirty="0"/>
          </a:p>
          <a:p>
            <a:endParaRPr lang="en-GB" dirty="0"/>
          </a:p>
        </p:txBody>
      </p:sp>
    </p:spTree>
    <p:extLst>
      <p:ext uri="{BB962C8B-B14F-4D97-AF65-F5344CB8AC3E}">
        <p14:creationId xmlns:p14="http://schemas.microsoft.com/office/powerpoint/2010/main" val="219711354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E5E0C-DC41-4CC9-9866-07FD10E0A27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DF8FF6-F117-4CD2-AE91-159E6C290B2D}"/>
              </a:ext>
            </a:extLst>
          </p:cNvPr>
          <p:cNvSpPr>
            <a:spLocks noGrp="1"/>
          </p:cNvSpPr>
          <p:nvPr>
            <p:ph idx="1"/>
          </p:nvPr>
        </p:nvSpPr>
        <p:spPr>
          <a:xfrm>
            <a:off x="471948" y="2168013"/>
            <a:ext cx="10881852" cy="4008949"/>
          </a:xfrm>
        </p:spPr>
        <p:txBody>
          <a:bodyPr>
            <a:normAutofit/>
          </a:bodyPr>
          <a:lstStyle/>
          <a:p>
            <a:r>
              <a:rPr lang="en-GB" dirty="0"/>
              <a:t>The UN Environment provide capacity building services, policy advice and technical assistance to up to 196 countries.  This is done by holding conventions that promote various multilateral environmental agreements, such the Convention on Biological Diversity, and the Strategic Approach to International Chemicals Management.</a:t>
            </a:r>
          </a:p>
        </p:txBody>
      </p:sp>
    </p:spTree>
    <p:extLst>
      <p:ext uri="{BB962C8B-B14F-4D97-AF65-F5344CB8AC3E}">
        <p14:creationId xmlns:p14="http://schemas.microsoft.com/office/powerpoint/2010/main" val="1745993403"/>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08FFC-7269-4E05-B66A-5D2B0C43BD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2FA20D-B35B-4F7E-A9D8-B0E1D42657DE}"/>
              </a:ext>
            </a:extLst>
          </p:cNvPr>
          <p:cNvSpPr>
            <a:spLocks noGrp="1"/>
          </p:cNvSpPr>
          <p:nvPr>
            <p:ph idx="1"/>
          </p:nvPr>
        </p:nvSpPr>
        <p:spPr/>
        <p:txBody>
          <a:bodyPr>
            <a:normAutofit/>
          </a:bodyPr>
          <a:lstStyle/>
          <a:p>
            <a:pPr marL="0" indent="0">
              <a:buNone/>
            </a:pPr>
            <a:r>
              <a:rPr lang="en-GB" dirty="0"/>
              <a:t>Strong environmental law is the foundation of good environmental governance, the UN Environment is also working with countries internationally to provide</a:t>
            </a:r>
          </a:p>
          <a:p>
            <a:r>
              <a:rPr lang="en-GB" dirty="0"/>
              <a:t>expert guidance on the development of environmental legislation (wildlife, extractives, climate, crimes with serious impacts on the environment, etc.)</a:t>
            </a:r>
          </a:p>
          <a:p>
            <a:r>
              <a:rPr lang="en-GB" dirty="0"/>
              <a:t>legal assistance to help strengthen and streamline institutional arrangements and capacities for tackling environmental issues.</a:t>
            </a:r>
          </a:p>
          <a:p>
            <a:r>
              <a:rPr lang="en-GB" dirty="0"/>
              <a:t>technical and legal assistance to countries to strengthen capacities for enforcement of environmental law.</a:t>
            </a:r>
          </a:p>
          <a:p>
            <a:endParaRPr lang="en-GB" dirty="0"/>
          </a:p>
        </p:txBody>
      </p:sp>
    </p:spTree>
    <p:extLst>
      <p:ext uri="{BB962C8B-B14F-4D97-AF65-F5344CB8AC3E}">
        <p14:creationId xmlns:p14="http://schemas.microsoft.com/office/powerpoint/2010/main" val="290365272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1B81-C1A0-40AC-96F9-7510EAE93A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4E7C00-5F43-4664-90CA-D8A3C8AA5BBC}"/>
              </a:ext>
            </a:extLst>
          </p:cNvPr>
          <p:cNvSpPr>
            <a:spLocks noGrp="1"/>
          </p:cNvSpPr>
          <p:nvPr>
            <p:ph idx="1"/>
          </p:nvPr>
        </p:nvSpPr>
        <p:spPr/>
        <p:txBody>
          <a:bodyPr/>
          <a:lstStyle/>
          <a:p>
            <a:pPr marL="0" indent="0">
              <a:buNone/>
            </a:pPr>
            <a:r>
              <a:rPr lang="en-GB" dirty="0"/>
              <a:t>Although the UN Environment oversees many modern day agreements it has very little power to impose or enforce sanctions.</a:t>
            </a:r>
          </a:p>
        </p:txBody>
      </p:sp>
    </p:spTree>
    <p:extLst>
      <p:ext uri="{BB962C8B-B14F-4D97-AF65-F5344CB8AC3E}">
        <p14:creationId xmlns:p14="http://schemas.microsoft.com/office/powerpoint/2010/main" val="347805742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436FE-7C5D-4B4C-B002-B93C5DD48D72}"/>
              </a:ext>
            </a:extLst>
          </p:cNvPr>
          <p:cNvSpPr>
            <a:spLocks noGrp="1"/>
          </p:cNvSpPr>
          <p:nvPr>
            <p:ph type="title"/>
          </p:nvPr>
        </p:nvSpPr>
        <p:spPr/>
        <p:txBody>
          <a:bodyPr/>
          <a:lstStyle/>
          <a:p>
            <a:endParaRPr lang="en-GB"/>
          </a:p>
        </p:txBody>
      </p:sp>
      <p:sp>
        <p:nvSpPr>
          <p:cNvPr id="7" name="Rectangle 3">
            <a:extLst>
              <a:ext uri="{FF2B5EF4-FFF2-40B4-BE49-F238E27FC236}">
                <a16:creationId xmlns:a16="http://schemas.microsoft.com/office/drawing/2014/main" id="{13E6657E-8F60-4A7C-A1F9-AB56C9DE2894}"/>
              </a:ext>
            </a:extLst>
          </p:cNvPr>
          <p:cNvSpPr>
            <a:spLocks noGrp="1" noChangeArrowheads="1"/>
          </p:cNvSpPr>
          <p:nvPr>
            <p:ph idx="1"/>
          </p:nvPr>
        </p:nvSpPr>
        <p:spPr bwMode="auto">
          <a:xfrm>
            <a:off x="838200" y="2416269"/>
            <a:ext cx="9685921" cy="317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endParaRPr kumimoji="0" lang="en-US" altLang="en-US" sz="1800" b="0" i="0" u="none" strike="noStrike" cap="none" normalizeH="0" baseline="0" dirty="0">
              <a:ln>
                <a:noFill/>
              </a:ln>
              <a:solidFill>
                <a:srgbClr val="2F5496"/>
              </a:solidFill>
              <a:effectLs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Anon., (2018). </a:t>
            </a:r>
            <a:r>
              <a:rPr kumimoji="0" lang="en-US" altLang="en-US" sz="18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funding-un-environment. </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Available at: </a:t>
            </a:r>
            <a:r>
              <a:rPr kumimoji="0" lang="en-US" altLang="en-US" sz="18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https://www.unenvironment.org/about-un-environment/funding-un-environment</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[Accessed 09-01-19 January 2019].</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Anon., (2018). </a:t>
            </a:r>
            <a:r>
              <a:rPr kumimoji="0" lang="en-US" altLang="en-US" sz="18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unep.org. </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Available at: </a:t>
            </a:r>
            <a:r>
              <a:rPr kumimoji="0" lang="en-US" altLang="en-US" sz="18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https://web.unep.org/environmentassembly/</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[Accessed 09-01-19 </a:t>
            </a:r>
            <a:r>
              <a:rPr lang="en-US" altLang="en-US" sz="1800" dirty="0">
                <a:ea typeface="Calibri" panose="020F0502020204030204" pitchFamily="34" charset="0"/>
                <a:cs typeface="Times New Roman" panose="02020603050405020304" pitchFamily="18" charset="0"/>
              </a:rPr>
              <a:t>J</a:t>
            </a: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anuary 2019].</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Anon., (2019). </a:t>
            </a:r>
            <a:r>
              <a:rPr kumimoji="0" lang="en-US" altLang="en-US" sz="18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unenvironment.org. </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Available at: </a:t>
            </a:r>
            <a:r>
              <a:rPr kumimoji="0" lang="en-US" altLang="en-US" sz="18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https://www.unenvironment.org/about-un-environment/what-we-do</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[Accessed 09-01-19 January 2019].</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968364003"/>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487</TotalTime>
  <Words>866</Words>
  <Application>Microsoft Office PowerPoint</Application>
  <PresentationFormat>Widescreen</PresentationFormat>
  <Paragraphs>64</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 Light</vt:lpstr>
      <vt:lpstr>Century Gothic</vt:lpstr>
      <vt:lpstr>Times New Roman</vt:lpstr>
      <vt:lpstr>Vapor Trail</vt:lpstr>
      <vt:lpstr>PowerPoint Presentation</vt:lpstr>
      <vt:lpstr>Founded</vt:lpstr>
      <vt:lpstr>Members</vt:lpstr>
      <vt:lpstr>PowerPoint Presentation</vt:lpstr>
      <vt:lpstr> The Key elements of the United Nations Environment Programme</vt:lpstr>
      <vt:lpstr>Responsibilities and Aims</vt:lpstr>
      <vt:lpstr>Environmental work areas</vt:lpstr>
      <vt:lpstr>PowerPoint Presentation</vt:lpstr>
      <vt:lpstr>PowerPoint Presentation</vt:lpstr>
      <vt:lpstr>PowerPoint Presentation</vt:lpstr>
      <vt:lpstr>PowerPoint Presentation</vt:lpstr>
      <vt:lpstr>PowerPoint Presentation</vt:lpstr>
      <vt:lpstr>Partner Organizations</vt:lpstr>
      <vt:lpstr>PowerPoint Presentation</vt:lpstr>
      <vt:lpstr>PowerPoint Presentation</vt:lpstr>
      <vt:lpstr>Education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Sandberg (1807946)</dc:creator>
  <cp:lastModifiedBy>Ernest Sandberg (1807946)</cp:lastModifiedBy>
  <cp:revision>16</cp:revision>
  <dcterms:created xsi:type="dcterms:W3CDTF">2019-01-09T05:07:02Z</dcterms:created>
  <dcterms:modified xsi:type="dcterms:W3CDTF">2019-01-18T06:54:17Z</dcterms:modified>
</cp:coreProperties>
</file>